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48" r:id="rId1"/>
  </p:sldMasterIdLst>
  <p:handoutMasterIdLst>
    <p:handoutMasterId r:id="rId15"/>
  </p:handoutMasterIdLst>
  <p:sldIdLst>
    <p:sldId id="256" r:id="rId2"/>
    <p:sldId id="322" r:id="rId3"/>
    <p:sldId id="323" r:id="rId4"/>
    <p:sldId id="324" r:id="rId5"/>
    <p:sldId id="325" r:id="rId6"/>
    <p:sldId id="326" r:id="rId7"/>
    <p:sldId id="327" r:id="rId8"/>
    <p:sldId id="328" r:id="rId9"/>
    <p:sldId id="329" r:id="rId10"/>
    <p:sldId id="330" r:id="rId11"/>
    <p:sldId id="331" r:id="rId12"/>
    <p:sldId id="332" r:id="rId13"/>
    <p:sldId id="288" r:id="rId14"/>
  </p:sldIdLst>
  <p:sldSz cx="12192000" cy="6858000"/>
  <p:notesSz cx="6794500" cy="99250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B9057-A305-45BA-821C-71CCDD3C354A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7075"/>
            <a:ext cx="2944283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645" y="9427075"/>
            <a:ext cx="2944283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9757AD-BE5A-47A5-8659-CF58A8AA63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13979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A9BE3-1F94-43EA-B674-7F89956FFB6D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3030-1817-4E2D-AFFF-4505C29BA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18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A9BE3-1F94-43EA-B674-7F89956FFB6D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3030-1817-4E2D-AFFF-4505C29BA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0168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A9BE3-1F94-43EA-B674-7F89956FFB6D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3030-1817-4E2D-AFFF-4505C29BA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1613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A9BE3-1F94-43EA-B674-7F89956FFB6D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3030-1817-4E2D-AFFF-4505C29BA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061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A9BE3-1F94-43EA-B674-7F89956FFB6D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3030-1817-4E2D-AFFF-4505C29BA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4242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A9BE3-1F94-43EA-B674-7F89956FFB6D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3030-1817-4E2D-AFFF-4505C29BA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722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A9BE3-1F94-43EA-B674-7F89956FFB6D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3030-1817-4E2D-AFFF-4505C29BA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701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A9BE3-1F94-43EA-B674-7F89956FFB6D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3030-1817-4E2D-AFFF-4505C29BA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6806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A9BE3-1F94-43EA-B674-7F89956FFB6D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3030-1817-4E2D-AFFF-4505C29BA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4007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A9BE3-1F94-43EA-B674-7F89956FFB6D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3030-1817-4E2D-AFFF-4505C29BA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008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A9BE3-1F94-43EA-B674-7F89956FFB6D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3030-1817-4E2D-AFFF-4505C29BA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921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A9BE3-1F94-43EA-B674-7F89956FFB6D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93030-1817-4E2D-AFFF-4505C29BA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0110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mailto:jzeman@kr-kralovehradecky.cz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kaandrysova@kr-kralovehradecky.cz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00429" y="2848441"/>
            <a:ext cx="1051721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4000" b="0" i="0" u="none" strike="noStrike" cap="none" normalizeH="0" baseline="0" dirty="0">
                <a:ln>
                  <a:noFill/>
                </a:ln>
                <a:solidFill>
                  <a:srgbClr val="0000A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Novinky roku 2022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900429" y="4021233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7" name="obrázek 2" descr="logo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37" y="469265"/>
            <a:ext cx="1996440" cy="890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ovéPole 1"/>
          <p:cNvSpPr txBox="1"/>
          <p:nvPr/>
        </p:nvSpPr>
        <p:spPr>
          <a:xfrm>
            <a:off x="1128583" y="6025567"/>
            <a:ext cx="4324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Leden 2020</a:t>
            </a:r>
          </a:p>
        </p:txBody>
      </p:sp>
    </p:spTree>
    <p:extLst>
      <p:ext uri="{BB962C8B-B14F-4D97-AF65-F5344CB8AC3E}">
        <p14:creationId xmlns:p14="http://schemas.microsoft.com/office/powerpoint/2010/main" val="2818368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205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sz="4000" dirty="0">
                <a:solidFill>
                  <a:srgbClr val="000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Krajské investice do infrastruktury sociálních služeb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/>
              <a:t>Tmavý důl – §50 polovina října 2021 /56 lůžek/</a:t>
            </a:r>
          </a:p>
          <a:p>
            <a:r>
              <a:rPr lang="cs-CZ" dirty="0"/>
              <a:t>Opočno – §49/§50/§44 otevření pol. 2022 /48 lůžek/</a:t>
            </a:r>
          </a:p>
          <a:p>
            <a:r>
              <a:rPr lang="cs-CZ" dirty="0"/>
              <a:t>Žacléř – §50/§44 otevření říjen 2022 /51 lůžek/</a:t>
            </a:r>
          </a:p>
          <a:p>
            <a:r>
              <a:rPr lang="cs-CZ" dirty="0"/>
              <a:t>Domovy Na Orlici – §50 otevření pololetí 2022 /24 lůžek/</a:t>
            </a:r>
          </a:p>
          <a:p>
            <a:r>
              <a:rPr lang="cs-CZ" dirty="0"/>
              <a:t>Třebechovice p. O. - § 48 1. pololetí 2022 /12 lůžek/</a:t>
            </a:r>
          </a:p>
          <a:p>
            <a:r>
              <a:rPr lang="cs-CZ" dirty="0"/>
              <a:t>Kostelec nad Orlicí – § 51 - 1. pololetí 2022 /6 lůžek/</a:t>
            </a:r>
          </a:p>
          <a:p>
            <a:r>
              <a:rPr lang="cs-CZ" dirty="0"/>
              <a:t>Náchod - § 51 – leden 2022 /6 lůžek/</a:t>
            </a:r>
          </a:p>
          <a:p>
            <a:r>
              <a:rPr lang="cs-CZ" dirty="0"/>
              <a:t>Domečky Rychnov nad Kněžnou – 6 lůžek pro osoby s PAS</a:t>
            </a:r>
          </a:p>
          <a:p>
            <a:endParaRPr lang="cs-CZ" dirty="0"/>
          </a:p>
          <a:p>
            <a:endParaRPr lang="cs-CZ" dirty="0"/>
          </a:p>
          <a:p>
            <a:pPr lvl="1"/>
            <a:endParaRPr lang="cs-CZ" sz="2800" dirty="0"/>
          </a:p>
          <a:p>
            <a:pPr lvl="1"/>
            <a:endParaRPr lang="cs-CZ" b="1" dirty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38200" y="1384204"/>
            <a:ext cx="9039225" cy="10477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2565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205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sz="4000" dirty="0">
                <a:solidFill>
                  <a:srgbClr val="000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Krajské investice do infrastruktury sociálních služeb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/>
              <a:t>Roudnička § 48 (18 lůžek) – výběr dodavatele</a:t>
            </a:r>
          </a:p>
          <a:p>
            <a:r>
              <a:rPr lang="cs-CZ" dirty="0"/>
              <a:t>Hajnice § 48a 50 (45 lůžek) – modernizace zařízení – výběr dodavatele</a:t>
            </a:r>
          </a:p>
          <a:p>
            <a:r>
              <a:rPr lang="cs-CZ" dirty="0"/>
              <a:t>Vrchlabí § 50 (30 lůžek) – projektování</a:t>
            </a:r>
          </a:p>
          <a:p>
            <a:r>
              <a:rPr lang="cs-CZ" dirty="0" err="1"/>
              <a:t>Biřička</a:t>
            </a:r>
            <a:r>
              <a:rPr lang="cs-CZ" dirty="0"/>
              <a:t> § 50/§49 (120 lůžek) – projektování</a:t>
            </a:r>
          </a:p>
          <a:p>
            <a:r>
              <a:rPr lang="cs-CZ" dirty="0"/>
              <a:t>Domovy Na Třešňovce - § 50 (47 lůžek) – projektování</a:t>
            </a:r>
          </a:p>
          <a:p>
            <a:r>
              <a:rPr lang="cs-CZ" dirty="0"/>
              <a:t>Lampertice § 49 (modernizace) - zastaveno</a:t>
            </a:r>
          </a:p>
          <a:p>
            <a:endParaRPr lang="cs-CZ" dirty="0"/>
          </a:p>
          <a:p>
            <a:endParaRPr lang="cs-CZ" dirty="0"/>
          </a:p>
          <a:p>
            <a:pPr lvl="1"/>
            <a:endParaRPr lang="cs-CZ" sz="2800" dirty="0"/>
          </a:p>
          <a:p>
            <a:pPr lvl="1"/>
            <a:endParaRPr lang="cs-CZ" b="1" dirty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38200" y="1384204"/>
            <a:ext cx="9039225" cy="10477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6010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205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sz="4000" dirty="0">
                <a:solidFill>
                  <a:srgbClr val="000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Krajské investice do infrastruktury sociálních služeb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Rokytnice v Orlických horách - § 50 – 12 lůžek – projektuje se</a:t>
            </a:r>
          </a:p>
          <a:p>
            <a:r>
              <a:rPr lang="cs-CZ" dirty="0"/>
              <a:t>Jičín – Ruská - § 51 – 11 lůžek – projektuje se</a:t>
            </a:r>
          </a:p>
          <a:p>
            <a:r>
              <a:rPr lang="cs-CZ" dirty="0"/>
              <a:t>Jičín – Soudná - § 48 – 18 lůžek – projektuje se</a:t>
            </a:r>
          </a:p>
          <a:p>
            <a:r>
              <a:rPr lang="cs-CZ" dirty="0"/>
              <a:t>HK – Prokopa Holého - § 51 – 6 lůžek – projektuje se</a:t>
            </a:r>
          </a:p>
          <a:p>
            <a:r>
              <a:rPr lang="cs-CZ" dirty="0"/>
              <a:t>Jaroměř - § 48 – 18 lůžek – zpracování studie</a:t>
            </a:r>
          </a:p>
          <a:p>
            <a:r>
              <a:rPr lang="cs-CZ" dirty="0"/>
              <a:t>Nové Město nad Metují - § 48 – 18 lůžek – zpracování studie</a:t>
            </a:r>
          </a:p>
          <a:p>
            <a:r>
              <a:rPr lang="cs-CZ" dirty="0"/>
              <a:t>Častolovice - § 48 – 12 lůžek – čeká se na stavební povolení</a:t>
            </a:r>
          </a:p>
          <a:p>
            <a:r>
              <a:rPr lang="cs-CZ" dirty="0"/>
              <a:t>Nová Paka - § 51 -  12 lůžek – architektonická soutěž </a:t>
            </a:r>
          </a:p>
          <a:p>
            <a:r>
              <a:rPr lang="cs-CZ" dirty="0"/>
              <a:t>Hořice - § 51 – 12 lůžek – příprava architektonické soutěže</a:t>
            </a:r>
          </a:p>
          <a:p>
            <a:r>
              <a:rPr lang="cs-CZ" dirty="0"/>
              <a:t>Nové Město a Opočno – příprava chráněných bydlení pro osoby s </a:t>
            </a:r>
            <a:r>
              <a:rPr lang="cs-CZ"/>
              <a:t>duševním onemocněním</a:t>
            </a:r>
            <a:endParaRPr lang="cs-CZ" dirty="0"/>
          </a:p>
          <a:p>
            <a:pPr lvl="1"/>
            <a:endParaRPr lang="cs-CZ" sz="2800" dirty="0"/>
          </a:p>
          <a:p>
            <a:pPr lvl="1"/>
            <a:endParaRPr lang="cs-CZ" b="1" dirty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38200" y="1384204"/>
            <a:ext cx="9039225" cy="10477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34901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5017178" y="1962733"/>
            <a:ext cx="519492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cs-CZ" sz="4400" b="1" dirty="0">
                <a:solidFill>
                  <a:srgbClr val="002060"/>
                </a:solidFill>
                <a:latin typeface="Calibri Light" panose="020F0302020204030204" pitchFamily="34" charset="0"/>
                <a:ea typeface="+mj-ea"/>
                <a:cs typeface="+mj-cs"/>
              </a:rPr>
              <a:t>Děkuji za pozornost</a:t>
            </a:r>
          </a:p>
        </p:txBody>
      </p:sp>
      <p:sp>
        <p:nvSpPr>
          <p:cNvPr id="4" name="Obdélník 3"/>
          <p:cNvSpPr/>
          <p:nvPr/>
        </p:nvSpPr>
        <p:spPr>
          <a:xfrm>
            <a:off x="1919537" y="3861049"/>
            <a:ext cx="8569325" cy="142875"/>
          </a:xfrm>
          <a:prstGeom prst="rect">
            <a:avLst/>
          </a:prstGeom>
          <a:solidFill>
            <a:srgbClr val="FF0000"/>
          </a:solidFill>
          <a:ln w="15875"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C93E-659A-4C8A-9F80-059A58271E1C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2135560" y="4149080"/>
            <a:ext cx="70567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2060"/>
                </a:solidFill>
                <a:latin typeface="Calibri Light" panose="020F0302020204030204" pitchFamily="34" charset="0"/>
              </a:rPr>
              <a:t>Krajský úřad Královéhradeckého kraje</a:t>
            </a:r>
          </a:p>
          <a:p>
            <a:r>
              <a:rPr lang="cs-CZ" sz="2400" dirty="0">
                <a:solidFill>
                  <a:srgbClr val="002060"/>
                </a:solidFill>
                <a:latin typeface="Calibri Light" panose="020F0302020204030204" pitchFamily="34" charset="0"/>
              </a:rPr>
              <a:t>Odbor sociálních věcí </a:t>
            </a:r>
          </a:p>
          <a:p>
            <a:r>
              <a:rPr lang="cs-CZ" sz="2400" dirty="0">
                <a:solidFill>
                  <a:srgbClr val="002060"/>
                </a:solidFill>
                <a:latin typeface="Calibri Light" panose="020F0302020204030204" pitchFamily="34" charset="0"/>
              </a:rPr>
              <a:t>Oddělení plánování a financování sociálních služeb</a:t>
            </a:r>
          </a:p>
          <a:p>
            <a:endParaRPr lang="cs-CZ" sz="2400" b="1" dirty="0">
              <a:solidFill>
                <a:srgbClr val="002060"/>
              </a:solidFill>
              <a:latin typeface="Calibri Light" panose="020F0302020204030204" pitchFamily="34" charset="0"/>
            </a:endParaRPr>
          </a:p>
          <a:p>
            <a:r>
              <a:rPr lang="cs-CZ" sz="2400" b="1" dirty="0">
                <a:solidFill>
                  <a:srgbClr val="002060"/>
                </a:solidFill>
                <a:latin typeface="Calibri Light" panose="020F0302020204030204" pitchFamily="34" charset="0"/>
              </a:rPr>
              <a:t>Mgr. Jiří Zeman, </a:t>
            </a:r>
            <a:r>
              <a:rPr lang="cs-CZ" sz="2400" b="1" dirty="0">
                <a:solidFill>
                  <a:srgbClr val="002060"/>
                </a:solidFill>
                <a:latin typeface="Calibri Light" panose="020F0302020204030204" pitchFamily="34" charset="0"/>
                <a:hlinkClick r:id="rId2"/>
              </a:rPr>
              <a:t>jzeman@kr-kralovehradecky.cz</a:t>
            </a:r>
            <a:endParaRPr lang="cs-CZ" sz="2400" b="1" dirty="0">
              <a:solidFill>
                <a:srgbClr val="002060"/>
              </a:solidFill>
              <a:latin typeface="Calibri Light" panose="020F0302020204030204" pitchFamily="34" charset="0"/>
            </a:endParaRPr>
          </a:p>
          <a:p>
            <a:r>
              <a:rPr lang="cs-CZ" sz="2400" b="1" dirty="0">
                <a:solidFill>
                  <a:srgbClr val="002060"/>
                </a:solidFill>
                <a:latin typeface="Calibri Light" panose="020F0302020204030204" pitchFamily="34" charset="0"/>
              </a:rPr>
              <a:t>http://socialnisluzby.kr-kralovehradecky.cz</a:t>
            </a:r>
          </a:p>
        </p:txBody>
      </p:sp>
      <p:sp>
        <p:nvSpPr>
          <p:cNvPr id="7" name="Obdélník 6"/>
          <p:cNvSpPr/>
          <p:nvPr/>
        </p:nvSpPr>
        <p:spPr>
          <a:xfrm>
            <a:off x="1919536" y="5445224"/>
            <a:ext cx="6984776" cy="7200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2356" y="1340768"/>
            <a:ext cx="2857500" cy="2152650"/>
          </a:xfrm>
          <a:prstGeom prst="rect">
            <a:avLst/>
          </a:prstGeom>
        </p:spPr>
      </p:pic>
      <p:pic>
        <p:nvPicPr>
          <p:cNvPr id="8" name="obrázek 2" descr="logo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19536" y="163725"/>
            <a:ext cx="2232248" cy="9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53654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205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sz="4000" dirty="0">
                <a:solidFill>
                  <a:srgbClr val="000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Financování sociálních služeb v roce 2022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/>
              <a:t>Vyšší příspěvky na péči v pobytových sociálních službách + 120 mil. Kč</a:t>
            </a:r>
          </a:p>
          <a:p>
            <a:r>
              <a:rPr lang="cs-CZ" dirty="0"/>
              <a:t>Dotace – státní rozpočet – nižší peníze cca - 86 mil. Kč</a:t>
            </a:r>
          </a:p>
          <a:p>
            <a:r>
              <a:rPr lang="cs-CZ" dirty="0"/>
              <a:t>Individuální projekty = - 47 mil. Kč</a:t>
            </a:r>
          </a:p>
          <a:p>
            <a:r>
              <a:rPr lang="cs-CZ" dirty="0"/>
              <a:t>Dotační program MZ – financování CDZ = + cca 7 mil. Kč</a:t>
            </a:r>
          </a:p>
          <a:p>
            <a:r>
              <a:rPr lang="cs-CZ" dirty="0"/>
              <a:t>Převod financí z roku 2021 ??? (v letošním roce to bylo cca 9 mil. Kč)</a:t>
            </a:r>
          </a:p>
          <a:p>
            <a:r>
              <a:rPr lang="cs-CZ" dirty="0"/>
              <a:t>Rozpočet KHK – navýšení prostředků + 8,5 mil. Kč</a:t>
            </a:r>
          </a:p>
          <a:p>
            <a:r>
              <a:rPr lang="cs-CZ" dirty="0"/>
              <a:t>Zvýšení důchodů – zvýšení příjmů v pobytu – dopady budou nižší</a:t>
            </a:r>
          </a:p>
          <a:p>
            <a:r>
              <a:rPr lang="cs-CZ" dirty="0"/>
              <a:t>Úhradová vyhláška?</a:t>
            </a:r>
          </a:p>
          <a:p>
            <a:endParaRPr lang="cs-CZ" dirty="0"/>
          </a:p>
          <a:p>
            <a:pPr lvl="1"/>
            <a:endParaRPr lang="cs-CZ" sz="2800" dirty="0"/>
          </a:p>
          <a:p>
            <a:pPr lvl="1"/>
            <a:endParaRPr lang="cs-CZ" b="1" dirty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38200" y="1384204"/>
            <a:ext cx="9039225" cy="10477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4285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205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sz="4000" dirty="0">
                <a:solidFill>
                  <a:srgbClr val="000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Financování sociálních služeb v roce 2022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/>
              <a:t>Finanční prostředky - státní rozpočet</a:t>
            </a:r>
          </a:p>
          <a:p>
            <a:pPr lvl="1"/>
            <a:r>
              <a:rPr lang="cs-CZ" dirty="0"/>
              <a:t>Žádost v OK systému žádosti 15. 10. 2021 až 16. 11. 2021</a:t>
            </a:r>
          </a:p>
          <a:p>
            <a:pPr lvl="1"/>
            <a:r>
              <a:rPr lang="cs-CZ" dirty="0"/>
              <a:t>Platy 2021 	</a:t>
            </a:r>
            <a:r>
              <a:rPr lang="cs-CZ" sz="1800" dirty="0"/>
              <a:t> -  8. platová třída/7 platový stupeň = 28 350,- Kč (PSS)</a:t>
            </a:r>
          </a:p>
          <a:p>
            <a:pPr lvl="6"/>
            <a:r>
              <a:rPr lang="cs-CZ" dirty="0"/>
              <a:t>10 platová třída/ 7 platový stupeň 33 000,- Kč (sociální pracovník)</a:t>
            </a:r>
          </a:p>
          <a:p>
            <a:pPr lvl="1"/>
            <a:r>
              <a:rPr lang="cs-CZ" dirty="0"/>
              <a:t>Zohledněte nárůsty platů o cca 1500 Kč/měsíc/úvazek</a:t>
            </a:r>
          </a:p>
          <a:p>
            <a:pPr lvl="1"/>
            <a:r>
              <a:rPr lang="cs-CZ" dirty="0"/>
              <a:t>Řekněte si o cca 85 % vyrovnávací platby</a:t>
            </a:r>
          </a:p>
          <a:p>
            <a:r>
              <a:rPr lang="cs-CZ" dirty="0"/>
              <a:t>Výsledky dotačního řízení budou známy v lednu 2022</a:t>
            </a:r>
          </a:p>
          <a:p>
            <a:r>
              <a:rPr lang="cs-CZ" dirty="0"/>
              <a:t>Žádají všichni poskytovatelé, tedy i ti, kteří jsou financováni z individuálních projektů, žádejte i na provoz CDZ!</a:t>
            </a:r>
          </a:p>
          <a:p>
            <a:endParaRPr lang="cs-CZ" dirty="0"/>
          </a:p>
          <a:p>
            <a:pPr lvl="1"/>
            <a:endParaRPr lang="cs-CZ" sz="2800" dirty="0"/>
          </a:p>
          <a:p>
            <a:pPr lvl="1"/>
            <a:endParaRPr lang="cs-CZ" b="1" dirty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38200" y="1384204"/>
            <a:ext cx="9039225" cy="10477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976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205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sz="4000" dirty="0">
                <a:solidFill>
                  <a:srgbClr val="000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Financování sociálních služeb v roce 2022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Dotační řízení z prostředků MZ – v tuto chvíli nevíme přesně, jak rozdělíme:</a:t>
            </a:r>
          </a:p>
          <a:p>
            <a:pPr lvl="1"/>
            <a:r>
              <a:rPr lang="cs-CZ" dirty="0"/>
              <a:t>RIAPS účelový příspěvek?</a:t>
            </a:r>
          </a:p>
          <a:p>
            <a:pPr lvl="1"/>
            <a:r>
              <a:rPr lang="cs-CZ" dirty="0"/>
              <a:t>PDZ = individuální/programová dotace; zakázka?</a:t>
            </a:r>
          </a:p>
          <a:p>
            <a:r>
              <a:rPr lang="cs-CZ" dirty="0"/>
              <a:t>Individuální projekty</a:t>
            </a:r>
          </a:p>
          <a:p>
            <a:pPr lvl="1"/>
            <a:r>
              <a:rPr lang="cs-CZ" dirty="0"/>
              <a:t>Dobíhají Služby VI a Komunitní služby</a:t>
            </a:r>
          </a:p>
          <a:p>
            <a:pPr lvl="1"/>
            <a:r>
              <a:rPr lang="cs-CZ" dirty="0"/>
              <a:t>Od ledna 2022 Žijeme v komunitě</a:t>
            </a:r>
          </a:p>
          <a:p>
            <a:pPr lvl="1"/>
            <a:r>
              <a:rPr lang="cs-CZ" dirty="0"/>
              <a:t>Služby VII asi v roce 2023</a:t>
            </a:r>
          </a:p>
          <a:p>
            <a:r>
              <a:rPr lang="cs-CZ" dirty="0"/>
              <a:t>Krajské dotační řízení – jako obvykle v 3. čtvrtletí 2022</a:t>
            </a:r>
          </a:p>
          <a:p>
            <a:r>
              <a:rPr lang="cs-CZ" dirty="0"/>
              <a:t>Hospicový program – termíny sladěny s dotačním řízením ze státního rozpočtu</a:t>
            </a:r>
          </a:p>
          <a:p>
            <a:pPr lvl="1"/>
            <a:endParaRPr lang="cs-CZ" sz="2800" dirty="0"/>
          </a:p>
          <a:p>
            <a:pPr lvl="1"/>
            <a:endParaRPr lang="cs-CZ" b="1" dirty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38200" y="1384204"/>
            <a:ext cx="9039225" cy="10477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270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205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sz="4000" dirty="0">
                <a:solidFill>
                  <a:srgbClr val="000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Financování sociálních služeb v roce 2022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/>
              <a:t>Upozorňujeme, že bude nezbytné vyúčtovat mimořádné dotace MPSV za rok 2021!</a:t>
            </a:r>
          </a:p>
          <a:p>
            <a:pPr lvl="1"/>
            <a:endParaRPr lang="cs-CZ" sz="2800" dirty="0"/>
          </a:p>
          <a:p>
            <a:pPr lvl="1"/>
            <a:endParaRPr lang="cs-CZ" b="1" dirty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38200" y="1384204"/>
            <a:ext cx="9039225" cy="10477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4227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205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sz="4000" dirty="0">
                <a:solidFill>
                  <a:srgbClr val="000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Investiční dotace – vykazování v KISSOS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Zvýšený objem investičních dotací na provoz sociálních služeb</a:t>
            </a:r>
          </a:p>
          <a:p>
            <a:r>
              <a:rPr lang="cs-CZ" dirty="0"/>
              <a:t>Nově dotace ze Strukturálních fondů požadují pověření k výkonu služby SOH již před vydáním rozhodnutí o dotaci</a:t>
            </a:r>
          </a:p>
          <a:p>
            <a:r>
              <a:rPr lang="cs-CZ" dirty="0"/>
              <a:t>Připravujeme nové pověření na dobu investice (před registrací SS)</a:t>
            </a:r>
          </a:p>
          <a:p>
            <a:r>
              <a:rPr lang="cs-CZ" dirty="0"/>
              <a:t>Informaci o obdržených dotacích zasílejte Kateřině </a:t>
            </a:r>
            <a:r>
              <a:rPr lang="cs-CZ" dirty="0" err="1"/>
              <a:t>Andrysové</a:t>
            </a:r>
            <a:r>
              <a:rPr lang="cs-CZ" dirty="0"/>
              <a:t> - </a:t>
            </a:r>
            <a:r>
              <a:rPr lang="cs-CZ" dirty="0">
                <a:hlinkClick r:id="rId2"/>
              </a:rPr>
              <a:t>kaandrysova@kr-kralovehradecky.cz</a:t>
            </a:r>
            <a:r>
              <a:rPr lang="cs-CZ" dirty="0"/>
              <a:t> </a:t>
            </a:r>
          </a:p>
          <a:p>
            <a:r>
              <a:rPr lang="cs-CZ" dirty="0"/>
              <a:t>Výhledově budeme evidovat v </a:t>
            </a:r>
            <a:r>
              <a:rPr lang="cs-CZ" dirty="0" err="1"/>
              <a:t>KISSOSu</a:t>
            </a:r>
            <a:endParaRPr lang="cs-CZ" dirty="0"/>
          </a:p>
          <a:p>
            <a:r>
              <a:rPr lang="cs-CZ" dirty="0"/>
              <a:t>Účtování na výnosový účet – v KISSOS uvádět u ostatních výnosů v přehledu za rok 2021 přidáme zvláštní kolonku na zúčtování výnosu z investičních dotací</a:t>
            </a:r>
          </a:p>
          <a:p>
            <a:endParaRPr lang="cs-CZ" dirty="0"/>
          </a:p>
          <a:p>
            <a:pPr lvl="1"/>
            <a:endParaRPr lang="cs-CZ" sz="2800" dirty="0"/>
          </a:p>
          <a:p>
            <a:pPr lvl="1"/>
            <a:endParaRPr lang="cs-CZ" b="1" dirty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38200" y="1384204"/>
            <a:ext cx="9039225" cy="10477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399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205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sz="4000" dirty="0">
                <a:solidFill>
                  <a:srgbClr val="000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Novinky v roce 2022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Novely 108/2006 Sb.</a:t>
            </a:r>
          </a:p>
          <a:p>
            <a:pPr lvl="1"/>
            <a:r>
              <a:rPr lang="cs-CZ" dirty="0"/>
              <a:t>zvýšení </a:t>
            </a:r>
            <a:r>
              <a:rPr lang="cs-CZ" dirty="0" err="1"/>
              <a:t>PnP</a:t>
            </a:r>
            <a:r>
              <a:rPr lang="cs-CZ" dirty="0"/>
              <a:t> v pobytových sociálních službách – vyhlášena ve sbírce zákonů</a:t>
            </a:r>
          </a:p>
          <a:p>
            <a:pPr lvl="1"/>
            <a:r>
              <a:rPr lang="cs-CZ" dirty="0"/>
              <a:t>nová distanční forma poskytování (postačí ji dát do popisu služby v registru)</a:t>
            </a:r>
          </a:p>
          <a:p>
            <a:pPr lvl="1"/>
            <a:r>
              <a:rPr lang="cs-CZ" dirty="0"/>
              <a:t>sloučení § 39 a 40; sloučení §§ 48, 49 a 50 +  další změny v oblasti registrací = předložena Senátu (sněmovní tisk 1143)</a:t>
            </a:r>
          </a:p>
          <a:p>
            <a:r>
              <a:rPr lang="cs-CZ" dirty="0"/>
              <a:t>Novela zákona 359/1999</a:t>
            </a:r>
          </a:p>
          <a:p>
            <a:pPr lvl="1"/>
            <a:r>
              <a:rPr lang="cs-CZ" dirty="0"/>
              <a:t>Při zařazení dětí do 15 let do pobytových sociálních služeb musí být souhlas orgánu SPOD</a:t>
            </a:r>
          </a:p>
          <a:p>
            <a:r>
              <a:rPr lang="cs-CZ" dirty="0"/>
              <a:t>Novela zákona o požární ochraně – pobytová zařízení sociálních služeb (účinnost od roku 2024)</a:t>
            </a:r>
          </a:p>
          <a:p>
            <a:pPr lvl="1"/>
            <a:r>
              <a:rPr lang="cs-CZ" b="1" dirty="0"/>
              <a:t>elektrickou požární signalizací, je-li ubytovací kapacita zařízení nad 50 osob,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zařízením autonomní detekce a signalizace, je-li ubytovací kapacita zařízení 50 osob nebo nižší.</a:t>
            </a:r>
          </a:p>
          <a:p>
            <a:endParaRPr lang="cs-CZ" sz="2800" dirty="0"/>
          </a:p>
          <a:p>
            <a:pPr lvl="1"/>
            <a:endParaRPr lang="cs-CZ" b="1" dirty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38200" y="1384204"/>
            <a:ext cx="9039225" cy="10477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988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205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sz="4000" dirty="0">
                <a:solidFill>
                  <a:srgbClr val="000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Investice do infrastruktury sociálních služeb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/>
              <a:t>Programové financování MPSV</a:t>
            </a:r>
          </a:p>
          <a:p>
            <a:pPr lvl="1"/>
            <a:r>
              <a:rPr lang="cs-CZ" dirty="0"/>
              <a:t>V dotačních programech na automobily, ambulantní služby apod. rozhodnuto</a:t>
            </a:r>
          </a:p>
          <a:p>
            <a:pPr lvl="1"/>
            <a:r>
              <a:rPr lang="cs-CZ" dirty="0"/>
              <a:t>Rok 2021 – v průběhu října rozhodnutí o výsledcích (rekonstrukce a výstavba pobytových sociálních služeb)</a:t>
            </a:r>
          </a:p>
          <a:p>
            <a:pPr lvl="1"/>
            <a:r>
              <a:rPr lang="cs-CZ" dirty="0"/>
              <a:t>2022 – v návrhu státního rozpočtu 0,5 mld. Kč</a:t>
            </a:r>
          </a:p>
          <a:p>
            <a:r>
              <a:rPr lang="cs-CZ" dirty="0"/>
              <a:t>IROP – REACT</a:t>
            </a:r>
          </a:p>
          <a:p>
            <a:pPr lvl="1"/>
            <a:r>
              <a:rPr lang="cs-CZ" dirty="0"/>
              <a:t>Výzva otevřena, naplněnost výzvy 33% z 2,67 mld. Kč</a:t>
            </a:r>
          </a:p>
          <a:p>
            <a:pPr lvl="1"/>
            <a:r>
              <a:rPr lang="cs-CZ" dirty="0"/>
              <a:t>Zelené investice, materiálně technický standard pro pobytové služby</a:t>
            </a:r>
          </a:p>
          <a:p>
            <a:pPr lvl="1"/>
            <a:r>
              <a:rPr lang="cs-CZ" dirty="0"/>
              <a:t>Automobily (elektromobily) </a:t>
            </a:r>
          </a:p>
          <a:p>
            <a:endParaRPr lang="cs-CZ" dirty="0"/>
          </a:p>
          <a:p>
            <a:pPr lvl="1"/>
            <a:endParaRPr lang="cs-CZ" sz="2800" dirty="0"/>
          </a:p>
          <a:p>
            <a:pPr lvl="1"/>
            <a:endParaRPr lang="cs-CZ" b="1" dirty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38200" y="1384204"/>
            <a:ext cx="9039225" cy="10477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1528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205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sz="4000" dirty="0">
                <a:solidFill>
                  <a:srgbClr val="000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Investice do infrastruktury sociálních služeb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Národní plán obnovy</a:t>
            </a:r>
          </a:p>
          <a:p>
            <a:pPr lvl="1"/>
            <a:r>
              <a:rPr lang="cs-CZ" dirty="0"/>
              <a:t>Další prostředky na investice do sociálních služeb</a:t>
            </a:r>
          </a:p>
          <a:p>
            <a:pPr lvl="1"/>
            <a:r>
              <a:rPr lang="cs-CZ" dirty="0"/>
              <a:t>V 2. polovině října by měla být výzva na investice – první výzva na služby sociální péče</a:t>
            </a:r>
          </a:p>
          <a:p>
            <a:pPr lvl="1"/>
            <a:r>
              <a:rPr lang="cs-CZ" dirty="0"/>
              <a:t>Materiálně technický standard pro pobytové sociální služby obdobný jako u REACTU (70 % jednolůžkových pokojů) nebo dle výzvy 81 IROP (domácnosti)</a:t>
            </a:r>
          </a:p>
          <a:p>
            <a:pPr lvl="1"/>
            <a:r>
              <a:rPr lang="cs-CZ" dirty="0"/>
              <a:t>Část peněz bude rozdělena na zelené investice, část nikoli</a:t>
            </a:r>
          </a:p>
          <a:p>
            <a:pPr lvl="1"/>
            <a:r>
              <a:rPr lang="cs-CZ" dirty="0"/>
              <a:t>Výzvy budou další 3 roky vyhlašovány průběžně (celkově 9 mld. Kč)</a:t>
            </a:r>
          </a:p>
          <a:p>
            <a:pPr lvl="1"/>
            <a:r>
              <a:rPr lang="cs-CZ" dirty="0"/>
              <a:t>První výzva – termín dokončení investice 2024, další až do roku 2026</a:t>
            </a:r>
          </a:p>
          <a:p>
            <a:pPr lvl="1"/>
            <a:r>
              <a:rPr lang="cs-CZ" dirty="0"/>
              <a:t>Investice do infrastruktury veškerých služeb – péče (7,8 mld.), prevence (0,7 mld.), automobilů (0,5 mld.)</a:t>
            </a:r>
          </a:p>
          <a:p>
            <a:r>
              <a:rPr lang="cs-CZ" dirty="0"/>
              <a:t>IROP+</a:t>
            </a:r>
          </a:p>
          <a:p>
            <a:pPr lvl="1"/>
            <a:r>
              <a:rPr lang="cs-CZ" dirty="0"/>
              <a:t>Výzvy budou v 2. polovině 2022</a:t>
            </a:r>
          </a:p>
          <a:p>
            <a:endParaRPr lang="cs-CZ" dirty="0"/>
          </a:p>
          <a:p>
            <a:pPr lvl="1"/>
            <a:endParaRPr lang="cs-CZ" sz="2800" dirty="0"/>
          </a:p>
          <a:p>
            <a:pPr lvl="1"/>
            <a:endParaRPr lang="cs-CZ" b="1" dirty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38200" y="1384204"/>
            <a:ext cx="9039225" cy="10477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5423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1795</TotalTime>
  <Words>1055</Words>
  <Application>Microsoft Office PowerPoint</Application>
  <PresentationFormat>Širokoúhlá obrazovka</PresentationFormat>
  <Paragraphs>124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Cambria</vt:lpstr>
      <vt:lpstr>Times New Roman</vt:lpstr>
      <vt:lpstr>Motiv Office</vt:lpstr>
      <vt:lpstr>Prezentace aplikace PowerPoint</vt:lpstr>
      <vt:lpstr>Financování sociálních služeb v roce 2022</vt:lpstr>
      <vt:lpstr>Financování sociálních služeb v roce 2022</vt:lpstr>
      <vt:lpstr>Financování sociálních služeb v roce 2022</vt:lpstr>
      <vt:lpstr>Financování sociálních služeb v roce 2022</vt:lpstr>
      <vt:lpstr>Investiční dotace – vykazování v KISSOS</vt:lpstr>
      <vt:lpstr>Novinky v roce 2022</vt:lpstr>
      <vt:lpstr>Investice do infrastruktury sociálních služeb</vt:lpstr>
      <vt:lpstr>Investice do infrastruktury sociálních služeb</vt:lpstr>
      <vt:lpstr>Krajské investice do infrastruktury sociálních služeb</vt:lpstr>
      <vt:lpstr>Krajské investice do infrastruktury sociálních služeb</vt:lpstr>
      <vt:lpstr>Krajské investice do infrastruktury sociálních služeb</vt:lpstr>
      <vt:lpstr>Prezentace aplikace PowerPoint</vt:lpstr>
    </vt:vector>
  </TitlesOfParts>
  <Company>Krajský úřad Královéhradeckého kraje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Zeman Jiří Mgr.</dc:creator>
  <cp:lastModifiedBy>Zeman Jiří Mgr.</cp:lastModifiedBy>
  <cp:revision>105</cp:revision>
  <cp:lastPrinted>2019-11-18T06:27:14Z</cp:lastPrinted>
  <dcterms:created xsi:type="dcterms:W3CDTF">2017-11-20T06:52:40Z</dcterms:created>
  <dcterms:modified xsi:type="dcterms:W3CDTF">2021-10-04T09:04:01Z</dcterms:modified>
</cp:coreProperties>
</file>