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93" r:id="rId3"/>
    <p:sldId id="299" r:id="rId4"/>
    <p:sldId id="300" r:id="rId5"/>
    <p:sldId id="294" r:id="rId6"/>
    <p:sldId id="295" r:id="rId7"/>
    <p:sldId id="296" r:id="rId8"/>
    <p:sldId id="297" r:id="rId9"/>
    <p:sldId id="298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69825" autoAdjust="0"/>
  </p:normalViewPr>
  <p:slideViewPr>
    <p:cSldViewPr snapToGrid="0">
      <p:cViewPr varScale="1">
        <p:scale>
          <a:sx n="80" d="100"/>
          <a:sy n="80" d="100"/>
        </p:scale>
        <p:origin x="17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EE65B-D38F-4942-ACFA-8AD35CEB085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54931-D7CD-4E00-9C1F-186EAA565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1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96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757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735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800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5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734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803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233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372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2E2A3-B731-4B77-B4F0-85EAABB81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D56702-3AFA-410C-BC76-1198FDEA4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2AD299-50B4-417C-AB3A-72135AF7D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E3753B-5BC9-4007-A1AE-D1E283389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8DA9BF-2D53-4537-AE7C-3D1D9B1F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65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471528-45E2-4855-BFC6-38B8586DA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0250565-2C0B-428A-B84D-613EBABD3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AEB14-E397-40E3-B5C7-4C395B69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0B57A7-9B72-4DB7-A15E-104A47F8D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E02AA9-46E6-4B02-A63C-F6131A60D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87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2FF0E08-D431-4F54-9550-CAC04DB09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49EB61-AACA-42C1-A11F-CC71BE50F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AE9155-B63E-4B43-99C3-0E5D1D859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DDEA94-D324-4F9E-8A1C-F5D036CC7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64FE63-04B1-456F-A8EF-C6CE50058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92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9F30B7-9410-4BA4-A758-4C5D0688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A3A229-8F11-4F01-A831-6365DD03C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4050FD-29BE-42AF-97D6-75BBFEF2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C6BD9A-4742-48D6-AC35-68B1649FB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9DD7CC-65A3-41F0-AF0A-6D590756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35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D2607-0018-4259-93DA-3918E07E1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B29A6B-CAFA-43C4-85E0-E33B7C36F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040D4E-F62D-4466-8729-0D1C3BD1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0CCFF9-270C-46DA-91C9-3C66E3D37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B6B38F-D802-4AE1-A133-93E54365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742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FAC1D-ABC3-45E7-8A7E-E6CE6B340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673DEC-149F-4357-90EC-4DB81A8BD6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82ABA1D-8D38-4A09-9A10-0F04A158E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18ACB1-C633-4029-B694-FE5FF51D8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C91222-84B9-4344-BDDE-C274513D4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22EDA7-8AA3-4721-89BE-CB9A8D07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993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69A80-9AA8-44C6-87DB-5DF6A53CF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6525ECC-480F-421A-8859-58BFC9170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F3434E7-4569-4309-AED2-3F916EDF1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DF2CB7B-3C02-483B-986F-4456C0AE9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360AB4C-B139-4946-BC2E-63D8F2DAD0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3B0713-94AD-4631-A4F4-80A6F3631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22B733-EAE5-44F7-AEC0-4F45B7FB4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CA1A6DA-0D1E-4443-AC67-42E7E99C4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66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A0C3D3-C8DD-4A8D-9D57-C411B829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22D92F-3B04-4AB3-B7CB-36688B37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C61806-9F1D-41BD-8E6E-5CF702CF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D91D4B1-B407-464E-8A15-8E3E7AF1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22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81BC67C-735B-4D00-8CB2-1602979E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F9F2AE-987E-478D-848F-FAC2D2F4E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F15523-F564-4626-B3FD-771921B1C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65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E953B-DA22-47F6-9A42-474F076B8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BF0CA6-0142-4C68-9C26-70EFCB418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0D1CA3-A301-4448-A225-82253CE80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89F4BC-D65C-4539-9979-BFF23D1F6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144C0D-E7CC-495A-BC7A-B4A6E7176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E6DB9D-2DA2-46F6-B753-B92AE0E25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04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F753C-7123-4446-8CB4-B65C2ACC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6DBE00B-7BA8-4D14-9711-F714C59EE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1FA529C-403F-44DF-8209-11693DF1B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F44DD1-18AA-4F1F-B753-D83A3BC4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C086AD-A889-4B23-970C-522F80205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623922-CF94-4B06-BC12-5E6F9B97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51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C846210-2133-454A-8DCF-059BA2183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6BB4E3-B52F-4DC7-87FC-42CFBF9BD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E38BC2-60B0-4F8E-BF02-78D2A765E7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2329D-21FD-40A9-9D1D-7AC901721D9F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920D02-413C-41F5-9F6B-04EC2C3F1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947F02-EA36-46C6-A325-EFED1F924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D5F06-A571-407D-901B-12214A67C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5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65346-8CBC-48B7-A34A-6A463C46A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25" y="1642967"/>
            <a:ext cx="10393646" cy="2387600"/>
          </a:xfrm>
        </p:spPr>
        <p:txBody>
          <a:bodyPr>
            <a:normAutofit/>
          </a:bodyPr>
          <a:lstStyle/>
          <a:p>
            <a:pPr algn="l"/>
            <a:r>
              <a:rPr lang="cs-CZ" sz="5400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Dostupnost pečovatelských služeb v obcích KHK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F8F839-12BE-4082-80C7-F5873B6B2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25" y="4288145"/>
            <a:ext cx="9144000" cy="1655762"/>
          </a:xfrm>
        </p:spPr>
        <p:txBody>
          <a:bodyPr/>
          <a:lstStyle/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4. 10. 2021</a:t>
            </a:r>
          </a:p>
          <a:p>
            <a:pPr algn="l"/>
            <a:endParaRPr lang="cs-CZ" dirty="0">
              <a:solidFill>
                <a:srgbClr val="4729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endParaRPr lang="cs-CZ" dirty="0">
              <a:solidFill>
                <a:srgbClr val="4729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obrázek 2" descr="logo">
            <a:extLst>
              <a:ext uri="{FF2B5EF4-FFF2-40B4-BE49-F238E27FC236}">
                <a16:creationId xmlns:a16="http://schemas.microsoft.com/office/drawing/2014/main" id="{D1368152-4000-4B87-B57D-C45F57BE6423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" y="232093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6981379-A247-4EAE-86E5-BEE8384835EC}"/>
              </a:ext>
            </a:extLst>
          </p:cNvPr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53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Dostupnost pečovatelských služeb v rámci KHK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Počet obcí v KHK je 448</a:t>
            </a:r>
          </a:p>
          <a:p>
            <a:pPr algn="just"/>
            <a:r>
              <a:rPr lang="cs-CZ" b="1" dirty="0"/>
              <a:t>Pečovatelská služba byla poskytována ve 257 (57 %)</a:t>
            </a:r>
          </a:p>
          <a:p>
            <a:pPr lvl="1" algn="just"/>
            <a:r>
              <a:rPr lang="cs-CZ" dirty="0"/>
              <a:t>V zajištěných obcích žije 88 % obyvatel KHK</a:t>
            </a:r>
          </a:p>
          <a:p>
            <a:pPr algn="just"/>
            <a:r>
              <a:rPr lang="cs-CZ" dirty="0"/>
              <a:t>189 obcí bylo bez poskytnuté pečovatelské služby </a:t>
            </a:r>
          </a:p>
          <a:p>
            <a:pPr algn="just"/>
            <a:r>
              <a:rPr lang="cs-CZ" b="1" dirty="0"/>
              <a:t>Na finančním zajištění pečovatelských služeb se podílelo 214 obcí (48 %)</a:t>
            </a:r>
          </a:p>
          <a:p>
            <a:pPr lvl="1" algn="just"/>
            <a:r>
              <a:rPr lang="cs-CZ" dirty="0"/>
              <a:t>43 obcí, jejichž občanům byly poskytované služby, jim neposkytovalo finanční podporu</a:t>
            </a:r>
          </a:p>
          <a:p>
            <a:pPr algn="just"/>
            <a:endParaRPr lang="cs-CZ" dirty="0"/>
          </a:p>
          <a:p>
            <a:pPr algn="just"/>
            <a:endParaRPr lang="cs-CZ" b="1" dirty="0"/>
          </a:p>
          <a:p>
            <a:pPr lvl="1" algn="just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73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Dostupnost pečovatelských služeb v rámci KHK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6BC5D95F-1746-48B8-AD64-18739F3A8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977406"/>
              </p:ext>
            </p:extLst>
          </p:nvPr>
        </p:nvGraphicFramePr>
        <p:xfrm>
          <a:off x="838200" y="1857167"/>
          <a:ext cx="10393653" cy="4446270"/>
        </p:xfrm>
        <a:graphic>
          <a:graphicData uri="http://schemas.openxmlformats.org/drawingml/2006/table">
            <a:tbl>
              <a:tblPr/>
              <a:tblGrid>
                <a:gridCol w="1315453">
                  <a:extLst>
                    <a:ext uri="{9D8B030D-6E8A-4147-A177-3AD203B41FA5}">
                      <a16:colId xmlns:a16="http://schemas.microsoft.com/office/drawing/2014/main" val="2008688580"/>
                    </a:ext>
                  </a:extLst>
                </a:gridCol>
                <a:gridCol w="1134775">
                  <a:extLst>
                    <a:ext uri="{9D8B030D-6E8A-4147-A177-3AD203B41FA5}">
                      <a16:colId xmlns:a16="http://schemas.microsoft.com/office/drawing/2014/main" val="2641531646"/>
                    </a:ext>
                  </a:extLst>
                </a:gridCol>
                <a:gridCol w="1134775">
                  <a:extLst>
                    <a:ext uri="{9D8B030D-6E8A-4147-A177-3AD203B41FA5}">
                      <a16:colId xmlns:a16="http://schemas.microsoft.com/office/drawing/2014/main" val="3471183470"/>
                    </a:ext>
                  </a:extLst>
                </a:gridCol>
                <a:gridCol w="1134775">
                  <a:extLst>
                    <a:ext uri="{9D8B030D-6E8A-4147-A177-3AD203B41FA5}">
                      <a16:colId xmlns:a16="http://schemas.microsoft.com/office/drawing/2014/main" val="2928269831"/>
                    </a:ext>
                  </a:extLst>
                </a:gridCol>
                <a:gridCol w="1134775">
                  <a:extLst>
                    <a:ext uri="{9D8B030D-6E8A-4147-A177-3AD203B41FA5}">
                      <a16:colId xmlns:a16="http://schemas.microsoft.com/office/drawing/2014/main" val="1803251828"/>
                    </a:ext>
                  </a:extLst>
                </a:gridCol>
                <a:gridCol w="1134775">
                  <a:extLst>
                    <a:ext uri="{9D8B030D-6E8A-4147-A177-3AD203B41FA5}">
                      <a16:colId xmlns:a16="http://schemas.microsoft.com/office/drawing/2014/main" val="3139178408"/>
                    </a:ext>
                  </a:extLst>
                </a:gridCol>
                <a:gridCol w="1134775">
                  <a:extLst>
                    <a:ext uri="{9D8B030D-6E8A-4147-A177-3AD203B41FA5}">
                      <a16:colId xmlns:a16="http://schemas.microsoft.com/office/drawing/2014/main" val="943866497"/>
                    </a:ext>
                  </a:extLst>
                </a:gridCol>
                <a:gridCol w="1134775">
                  <a:extLst>
                    <a:ext uri="{9D8B030D-6E8A-4147-A177-3AD203B41FA5}">
                      <a16:colId xmlns:a16="http://schemas.microsoft.com/office/drawing/2014/main" val="139041765"/>
                    </a:ext>
                  </a:extLst>
                </a:gridCol>
                <a:gridCol w="1134775">
                  <a:extLst>
                    <a:ext uri="{9D8B030D-6E8A-4147-A177-3AD203B41FA5}">
                      <a16:colId xmlns:a16="http://schemas.microsoft.com/office/drawing/2014/main" val="2849699826"/>
                    </a:ext>
                  </a:extLst>
                </a:gridCol>
              </a:tblGrid>
              <a:tr h="74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obsluhovaných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Zajištěno obcí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%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Odpečované hodiny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Odpečovaných hodin na 1 obyvatele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855026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Hradec Králové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140 678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24850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Jičín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63 629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44465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A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52 409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583871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Rychnov nad Kněžnou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5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65 988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6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74 269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742666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Trutnov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62 934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73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590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Závěry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Pečovatelská služba není stále ideálně dostupná ve venkovských regionech a malých obcích</a:t>
            </a:r>
          </a:p>
          <a:p>
            <a:pPr algn="just"/>
            <a:r>
              <a:rPr lang="cs-CZ" dirty="0"/>
              <a:t>Nejméně obcí je zajištěno v PO2 Dobruška</a:t>
            </a:r>
          </a:p>
          <a:p>
            <a:pPr algn="just"/>
            <a:r>
              <a:rPr lang="cs-CZ" dirty="0"/>
              <a:t>Nejméně obyvatel potenciálně zajištěných pečovatelskou službou je v PO2 Nechanice</a:t>
            </a:r>
          </a:p>
          <a:p>
            <a:pPr algn="just"/>
            <a:r>
              <a:rPr lang="cs-CZ" dirty="0"/>
              <a:t>Nejvíce hodin pečovatelské služby čerpají v PO2 Rychnov nad Kněžnou, nejméně v PO2 Nechanice a Česká Skalice</a:t>
            </a:r>
          </a:p>
          <a:p>
            <a:pPr lvl="1" algn="just"/>
            <a:r>
              <a:rPr lang="cs-CZ" dirty="0"/>
              <a:t>Stejně i pokud bereme v potaz pouze potenciální klienty pečovatelské služby (senioři v I. až III. stupni závislosti)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92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Dostupnost pečovatelských služeb v rámci KHK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26" name="Tabulka 25">
            <a:extLst>
              <a:ext uri="{FF2B5EF4-FFF2-40B4-BE49-F238E27FC236}">
                <a16:creationId xmlns:a16="http://schemas.microsoft.com/office/drawing/2014/main" id="{FFF45A0B-DD78-4C9F-A6DB-A325F6E52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745630"/>
              </p:ext>
            </p:extLst>
          </p:nvPr>
        </p:nvGraphicFramePr>
        <p:xfrm>
          <a:off x="838200" y="1810702"/>
          <a:ext cx="10393646" cy="3236595"/>
        </p:xfrm>
        <a:graphic>
          <a:graphicData uri="http://schemas.openxmlformats.org/drawingml/2006/table">
            <a:tbl>
              <a:tblPr/>
              <a:tblGrid>
                <a:gridCol w="1662983">
                  <a:extLst>
                    <a:ext uri="{9D8B030D-6E8A-4147-A177-3AD203B41FA5}">
                      <a16:colId xmlns:a16="http://schemas.microsoft.com/office/drawing/2014/main" val="662571739"/>
                    </a:ext>
                  </a:extLst>
                </a:gridCol>
                <a:gridCol w="1662983">
                  <a:extLst>
                    <a:ext uri="{9D8B030D-6E8A-4147-A177-3AD203B41FA5}">
                      <a16:colId xmlns:a16="http://schemas.microsoft.com/office/drawing/2014/main" val="2557777720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1887921593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416111609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112659442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4195558251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748152560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553442378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1326566576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3688785434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v PO2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obsluhovaných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Zajištěno obcí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%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Odpečované hodiny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Odpečovaných hodin na 1 obyvatele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7793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Hradec Králové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Hradec Králové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108 872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3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0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738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Chlumec nad Cidlinou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Hradec Králové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2548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Nechanice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Hradec Králové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1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6497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Nový Bydžov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Hradec Králové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1926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Smiřice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Hradec Králové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2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235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Třebechovice pod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Orebem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Hradec Králové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D0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2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411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405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Dostupnost pečovatelských služeb v rámci KHK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61037BCF-922D-437A-B80D-F86954339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921141"/>
              </p:ext>
            </p:extLst>
          </p:nvPr>
        </p:nvGraphicFramePr>
        <p:xfrm>
          <a:off x="838200" y="1798637"/>
          <a:ext cx="10393646" cy="2748915"/>
        </p:xfrm>
        <a:graphic>
          <a:graphicData uri="http://schemas.openxmlformats.org/drawingml/2006/table">
            <a:tbl>
              <a:tblPr/>
              <a:tblGrid>
                <a:gridCol w="1662983">
                  <a:extLst>
                    <a:ext uri="{9D8B030D-6E8A-4147-A177-3AD203B41FA5}">
                      <a16:colId xmlns:a16="http://schemas.microsoft.com/office/drawing/2014/main" val="126037841"/>
                    </a:ext>
                  </a:extLst>
                </a:gridCol>
                <a:gridCol w="1662983">
                  <a:extLst>
                    <a:ext uri="{9D8B030D-6E8A-4147-A177-3AD203B41FA5}">
                      <a16:colId xmlns:a16="http://schemas.microsoft.com/office/drawing/2014/main" val="3131977064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885915076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1599514716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751055968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3667765195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398421410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119585151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4157044527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374222543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v PO2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obsluhovaných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Zajištěno obcí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%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Odpečované hodiny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Odpečovaných hodin na 1 obyvatele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2293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Hořice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Jičín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829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Jičín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Jičín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4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26 735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5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4911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Kopidlno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Jičín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BF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8363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Lázně Bělohrad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Jičín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9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9425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Nová Paka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Jičín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F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383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Sobotka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Jičín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495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104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Dostupnost pečovatelských služeb v rámci KHK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FCD08D9-7C02-41F1-9B96-0A4A54D8A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376182"/>
              </p:ext>
            </p:extLst>
          </p:nvPr>
        </p:nvGraphicFramePr>
        <p:xfrm>
          <a:off x="838200" y="1798972"/>
          <a:ext cx="10393646" cy="3752850"/>
        </p:xfrm>
        <a:graphic>
          <a:graphicData uri="http://schemas.openxmlformats.org/drawingml/2006/table">
            <a:tbl>
              <a:tblPr/>
              <a:tblGrid>
                <a:gridCol w="1662983">
                  <a:extLst>
                    <a:ext uri="{9D8B030D-6E8A-4147-A177-3AD203B41FA5}">
                      <a16:colId xmlns:a16="http://schemas.microsoft.com/office/drawing/2014/main" val="1075573943"/>
                    </a:ext>
                  </a:extLst>
                </a:gridCol>
                <a:gridCol w="1662983">
                  <a:extLst>
                    <a:ext uri="{9D8B030D-6E8A-4147-A177-3AD203B41FA5}">
                      <a16:colId xmlns:a16="http://schemas.microsoft.com/office/drawing/2014/main" val="2956664474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656618124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358505725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1302781228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1382173978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3392580414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045215834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4010337973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3608024633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v PO2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obsluhovaných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Zajištěno obcí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%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Odpečované hodiny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Odpečovaných hodin na 1 obyvatele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65197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Broumov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2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3859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Červený Kostelec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B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809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Česká Skalice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9499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Hronov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9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9447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Jaroměř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6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1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2597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2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6432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Nové Město nad Metují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4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DA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2633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Police nad Metují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4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323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Teplice nad Metují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F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796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42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Dostupnost pečovatelských služeb v rámci KHK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D9B61A9-C54E-4EEA-A310-1D9D586F2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748317"/>
              </p:ext>
            </p:extLst>
          </p:nvPr>
        </p:nvGraphicFramePr>
        <p:xfrm>
          <a:off x="838200" y="1783715"/>
          <a:ext cx="10393646" cy="4709160"/>
        </p:xfrm>
        <a:graphic>
          <a:graphicData uri="http://schemas.openxmlformats.org/drawingml/2006/table">
            <a:tbl>
              <a:tblPr/>
              <a:tblGrid>
                <a:gridCol w="1662983">
                  <a:extLst>
                    <a:ext uri="{9D8B030D-6E8A-4147-A177-3AD203B41FA5}">
                      <a16:colId xmlns:a16="http://schemas.microsoft.com/office/drawing/2014/main" val="2279877560"/>
                    </a:ext>
                  </a:extLst>
                </a:gridCol>
                <a:gridCol w="1662983">
                  <a:extLst>
                    <a:ext uri="{9D8B030D-6E8A-4147-A177-3AD203B41FA5}">
                      <a16:colId xmlns:a16="http://schemas.microsoft.com/office/drawing/2014/main" val="1381028793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123856903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3944984974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283035922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769340316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1394154099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685109379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328394450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1172174759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v PO2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obsluhovaných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Zajištěno obcí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%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Odpečované hodiny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Odpečovaných hodin na 1 obyvatele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10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Dobruška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Rychnov nad Kněžnou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4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2652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Kostelec nad Orlicí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Rychnov nad Kněžnou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6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1757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Opočno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Rychnov nad Kněžnou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DB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4968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Rokytnice v Orlických horách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Rychnov nad Kněžnou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9609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Rychnov nad Kněžnou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Rychnov nad Kněžnou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2878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Týniště nad Orlicí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Rychnov nad Kněžnou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A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254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Vamberk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Rychnov nad Kněžnou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3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211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786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Dostupnost pečovatelských služeb v rámci KHK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6BB2EF5E-7387-4B5A-BD6B-E03E299E8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83531"/>
              </p:ext>
            </p:extLst>
          </p:nvPr>
        </p:nvGraphicFramePr>
        <p:xfrm>
          <a:off x="838200" y="1805940"/>
          <a:ext cx="10393646" cy="3246120"/>
        </p:xfrm>
        <a:graphic>
          <a:graphicData uri="http://schemas.openxmlformats.org/drawingml/2006/table">
            <a:tbl>
              <a:tblPr/>
              <a:tblGrid>
                <a:gridCol w="1662983">
                  <a:extLst>
                    <a:ext uri="{9D8B030D-6E8A-4147-A177-3AD203B41FA5}">
                      <a16:colId xmlns:a16="http://schemas.microsoft.com/office/drawing/2014/main" val="1830540276"/>
                    </a:ext>
                  </a:extLst>
                </a:gridCol>
                <a:gridCol w="1662983">
                  <a:extLst>
                    <a:ext uri="{9D8B030D-6E8A-4147-A177-3AD203B41FA5}">
                      <a16:colId xmlns:a16="http://schemas.microsoft.com/office/drawing/2014/main" val="1055146361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507035875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366219773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1126514345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665788004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31040556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2947884058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3796575910"/>
                    </a:ext>
                  </a:extLst>
                </a:gridCol>
                <a:gridCol w="883460">
                  <a:extLst>
                    <a:ext uri="{9D8B030D-6E8A-4147-A177-3AD203B41FA5}">
                      <a16:colId xmlns:a16="http://schemas.microsoft.com/office/drawing/2014/main" val="596814491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v PO2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obcí obsluhovaných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Zajištěno obcí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Teoreticky zajištěno % obyvatel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Odpečované hodiny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Odpečovaných hodin na 1 obyvatele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291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Dvůr Králové nad Labem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Trutnov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26 045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0445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Hostinné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Trutnov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DB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1065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Svoboda nad Úpou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Trutnov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C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1861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Trutnov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Trutnov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E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D2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6071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Úpice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Trutnov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C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CE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7109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Vrchlabí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Trutnov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0169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Žacléř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Trutnov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D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36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0962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1002</Words>
  <Application>Microsoft Office PowerPoint</Application>
  <PresentationFormat>Širokoúhlá obrazovka</PresentationFormat>
  <Paragraphs>485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Motiv Office</vt:lpstr>
      <vt:lpstr>Dostupnost pečovatelských služeb v obcích KHK</vt:lpstr>
      <vt:lpstr>Dostupnost pečovatelských služeb v rámci KHK</vt:lpstr>
      <vt:lpstr>Dostupnost pečovatelských služeb v rámci KHK</vt:lpstr>
      <vt:lpstr>Závěry</vt:lpstr>
      <vt:lpstr>Dostupnost pečovatelských služeb v rámci KHK</vt:lpstr>
      <vt:lpstr>Dostupnost pečovatelských služeb v rámci KHK</vt:lpstr>
      <vt:lpstr>Dostupnost pečovatelských služeb v rámci KHK</vt:lpstr>
      <vt:lpstr>Dostupnost pečovatelských služeb v rámci KHK</vt:lpstr>
      <vt:lpstr>Dostupnost pečovatelských služeb v rámci KHK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Guman Ivan Ing.</dc:creator>
  <cp:lastModifiedBy>Khýn Lukáš Mgr.</cp:lastModifiedBy>
  <cp:revision>33</cp:revision>
  <dcterms:created xsi:type="dcterms:W3CDTF">2021-09-24T22:05:46Z</dcterms:created>
  <dcterms:modified xsi:type="dcterms:W3CDTF">2021-10-13T04:54:09Z</dcterms:modified>
</cp:coreProperties>
</file>