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8" r:id="rId9"/>
    <p:sldId id="267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7E71D-173E-449A-AB94-41F94E01B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9EC6B8-08FF-4461-9E67-75357F232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45993-EA49-4129-A94E-FA75D041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A5431D-CFEA-4470-9B00-1CE31C3A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883F2-2302-4D98-A057-5D1EC357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24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5FEF8-300D-4F71-9E12-B55DF472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505F29-37BA-4371-B306-23076CFFE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46908-E91D-474B-8593-9264E686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DBC990-7BAB-4A1C-8B37-DAD25903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1D89D-A077-4592-9D3F-68249785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27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982972-9751-4E71-A0AA-8BC907892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B16B47-47E7-476E-818A-392FFDFBE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6AFD9C-C49D-4E0E-BC2F-967CD78A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FA4196-1FE5-4601-95C8-E05FA643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073A4-98D2-4A78-ABB0-33A46D9E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40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EE2BD-CC29-4015-8F9F-94CC1D75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5A5347-595C-42DE-BD55-BC3FC2406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C2787B-F546-4B21-940D-CA2FE386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67A21-7EFB-42FA-9130-602AD063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D3EE8E-1BC3-44F3-A386-1D3DBB88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32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B9AEC-B103-4CAE-ACE1-42FEB1CC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EA27A6-D2D7-43EE-BF6B-BE9A3D1A7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4FC306-CFE8-4854-AF22-E5723BDB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60F729-3DD0-47B2-8593-4C4F3248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48391F-B247-4455-BBB7-A1FE913A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9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2F116-8336-479F-9C26-0D19B521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43BACA-E981-46AA-BB06-E360458E9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7FC1763-BD67-4E36-AA5A-DFA06CFCD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215CBD-01E3-4611-9773-60908027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DA997-2F65-4403-9A87-C06D5C1D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2CE895-0AD4-46D9-B913-41337494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22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A50BA-22D8-456E-BD32-94B1E056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496213-3347-4635-8A8B-5E0BC45D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B2E269-75FB-4F4B-9D39-D0EEC4C18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9D1C959-0B3E-4B13-A177-3F5C039D3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CB00583-53A6-4CDA-9AD8-A6BFC605D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14443E-0E8A-4CDE-A38D-1FCF8A63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D1A5E4-E918-4D70-884B-C3A52B4C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A7B136-AD17-452A-976E-063C1AB2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53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B8B37-09E0-4C27-AF1A-4627335E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E13FBC-5980-4034-8AC4-7007E9C3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33E0A4-4150-4745-8012-B1F4ADA2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B2A971-B6B3-4E83-8A01-5EF3509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8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E15C9C-E3F0-4ABD-BF0E-B88EAE87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5BE205-8E17-4AE2-8082-E0E1E295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6132DB-63A6-4EB2-B688-3E9B9772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3A470-C6B7-4000-9EF6-8C799627B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70A90A-C90C-4DAB-8596-8E979CC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20DB2B6-50E7-4081-9763-4B22CB0AF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24539A-FA89-4D63-BCF0-5A453427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85358A-9309-4D9D-B500-2301C611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775E67-F1BF-4AB4-BBCB-E9FB915C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60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E20B5-0B0E-41AF-A6F4-04D1F374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F82458-21ED-45B0-8040-89B6392B0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3999C4F-548A-4881-BF29-98FAA2692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3B03DF-D72D-4B33-9E15-2FE2296E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C8CE66-9DBA-4172-BED1-C73396B1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258C60-B8EA-487F-B91C-649C9A9F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5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60CF85-D9E9-48E5-B598-F14D4F1F8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25E41CC-7AFE-44F5-97DD-E83CE9EFA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21D5C0-2BCC-4A52-BCEE-1B9943C76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7B63-8831-44CD-9FB4-EEC5063810E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B9F84C-A88A-4AB1-B671-8216C001B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4F4FF3-81B4-4393-A550-B0A20E742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C89EB-449D-4E4E-9AB3-C215968EB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76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zeman@kr-kralovejradecky.cz" TargetMode="External"/><Relationship Id="rId2" Type="http://schemas.openxmlformats.org/officeDocument/2006/relationships/hyperlink" Target="mailto:iguman@kr-kralovehradecky.cz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zehan@kr-kralovehradecky.c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FD90E24-3671-4E76-BF38-A68E13431730}"/>
              </a:ext>
            </a:extLst>
          </p:cNvPr>
          <p:cNvSpPr/>
          <p:nvPr/>
        </p:nvSpPr>
        <p:spPr>
          <a:xfrm>
            <a:off x="2226365" y="962107"/>
            <a:ext cx="8523798" cy="405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k dofinancování roku 2021</a:t>
            </a:r>
            <a:endParaRPr lang="cs-CZ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Potřeba dofinancování roku 2021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Individuálně zaslat požadavek na dofinancování   </a:t>
            </a:r>
            <a:r>
              <a:rPr lang="cs-CZ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iguman@kr-kralovehradecky.cz</a:t>
            </a:r>
            <a:r>
              <a:rPr lang="cs-CZ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cs-CZ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jzeman@kr-kralovejradecky.cz</a:t>
            </a:r>
            <a:r>
              <a:rPr lang="cs-CZ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</a:t>
            </a:r>
            <a:endParaRPr lang="cs-CZ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    ( doložit kalkulací  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Nejpozději do 31. října  2021</a:t>
            </a:r>
            <a:r>
              <a:rPr lang="cs-CZ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 pozdější požadavky nebudeme reagovat)</a:t>
            </a:r>
            <a:endParaRPr lang="cs-CZ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8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218A302-0E76-4DF3-977D-6CEA01C59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1981200"/>
            <a:ext cx="11264202" cy="2689959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920F5AF-07DA-485A-A376-76EE4A7CE3C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AFFB0C4F-EFCD-4DC0-A4C2-DDE5A1A9D563}"/>
              </a:ext>
            </a:extLst>
          </p:cNvPr>
          <p:cNvSpPr/>
          <p:nvPr/>
        </p:nvSpPr>
        <p:spPr>
          <a:xfrm>
            <a:off x="6240027" y="2090057"/>
            <a:ext cx="2049864" cy="31049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E7A4035-1721-49BB-A924-9075E8DA7D87}"/>
              </a:ext>
            </a:extLst>
          </p:cNvPr>
          <p:cNvSpPr/>
          <p:nvPr/>
        </p:nvSpPr>
        <p:spPr>
          <a:xfrm>
            <a:off x="1945901" y="5692391"/>
            <a:ext cx="9718663" cy="835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Špatně – </a:t>
            </a:r>
            <a:r>
              <a:rPr lang="cs-CZ" sz="2800" u="sng" dirty="0">
                <a:solidFill>
                  <a:srgbClr val="FF0000"/>
                </a:solidFill>
              </a:rPr>
              <a:t>Ne Kč - očekávané dotace</a:t>
            </a:r>
          </a:p>
        </p:txBody>
      </p:sp>
    </p:spTree>
    <p:extLst>
      <p:ext uri="{BB962C8B-B14F-4D97-AF65-F5344CB8AC3E}">
        <p14:creationId xmlns:p14="http://schemas.microsoft.com/office/powerpoint/2010/main" val="290765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920F5AF-07DA-485A-A376-76EE4A7CE3C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CD20D06-0907-446B-BD7D-F2B71BA2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643" y="1254474"/>
            <a:ext cx="6616997" cy="5512877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1530C4E2-9F3C-4043-8D06-72CDC38AF2EB}"/>
              </a:ext>
            </a:extLst>
          </p:cNvPr>
          <p:cNvSpPr/>
          <p:nvPr/>
        </p:nvSpPr>
        <p:spPr>
          <a:xfrm>
            <a:off x="7551992" y="1165609"/>
            <a:ext cx="1552251" cy="55128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C7A521B-3F48-462E-BA69-37EFC3438644}"/>
              </a:ext>
            </a:extLst>
          </p:cNvPr>
          <p:cNvSpPr/>
          <p:nvPr/>
        </p:nvSpPr>
        <p:spPr>
          <a:xfrm>
            <a:off x="9318929" y="2194560"/>
            <a:ext cx="1884460" cy="395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Pouze hodiny za péči bez dojezdů</a:t>
            </a:r>
          </a:p>
        </p:txBody>
      </p:sp>
    </p:spTree>
    <p:extLst>
      <p:ext uri="{BB962C8B-B14F-4D97-AF65-F5344CB8AC3E}">
        <p14:creationId xmlns:p14="http://schemas.microsoft.com/office/powerpoint/2010/main" val="2754132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920F5AF-07DA-485A-A376-76EE4A7CE3C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CAD3116-AB55-4D99-8A77-0A274AD1F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504" y="1266855"/>
            <a:ext cx="6873072" cy="5456378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76E0AFA-0825-46F5-A8C9-7DBCA937F828}"/>
              </a:ext>
            </a:extLst>
          </p:cNvPr>
          <p:cNvSpPr/>
          <p:nvPr/>
        </p:nvSpPr>
        <p:spPr>
          <a:xfrm>
            <a:off x="276332" y="2071635"/>
            <a:ext cx="3230544" cy="30728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>
                <a:solidFill>
                  <a:srgbClr val="0070C0"/>
                </a:solidFill>
              </a:rPr>
              <a:t>V Evidenci a realizaci pak vidíme vedle sebe hodiny a Kč uhrazené za péči od obcí :</a:t>
            </a:r>
          </a:p>
        </p:txBody>
      </p:sp>
    </p:spTree>
    <p:extLst>
      <p:ext uri="{BB962C8B-B14F-4D97-AF65-F5344CB8AC3E}">
        <p14:creationId xmlns:p14="http://schemas.microsoft.com/office/powerpoint/2010/main" val="185415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D2000E7-8021-44E9-AF9D-E3ADBEC429F5}"/>
              </a:ext>
            </a:extLst>
          </p:cNvPr>
          <p:cNvSpPr/>
          <p:nvPr/>
        </p:nvSpPr>
        <p:spPr>
          <a:xfrm>
            <a:off x="946205" y="930303"/>
            <a:ext cx="9939131" cy="246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Vratky dotací z rozpočtu MPSV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Závazně poslat avízo do 12. listopadu 2021  </a:t>
            </a:r>
            <a:r>
              <a:rPr lang="cs-CZ" sz="2400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mzehan@kr-kralovehradecky.cz</a:t>
            </a:r>
            <a:r>
              <a:rPr lang="cs-CZ" sz="240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následně vratku na účet kraje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9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31F8340-F6AB-41EF-BBB1-C0E34126A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55" y="1997915"/>
            <a:ext cx="11743854" cy="2756966"/>
          </a:xfrm>
          <a:prstGeom prst="rect">
            <a:avLst/>
          </a:prstGeom>
        </p:spPr>
      </p:pic>
      <p:sp>
        <p:nvSpPr>
          <p:cNvPr id="5" name="Šipka: dolů 4">
            <a:extLst>
              <a:ext uri="{FF2B5EF4-FFF2-40B4-BE49-F238E27FC236}">
                <a16:creationId xmlns:a16="http://schemas.microsoft.com/office/drawing/2014/main" id="{ED87B3BA-86A5-412A-80C2-EEC4DAB580A8}"/>
              </a:ext>
            </a:extLst>
          </p:cNvPr>
          <p:cNvSpPr/>
          <p:nvPr/>
        </p:nvSpPr>
        <p:spPr>
          <a:xfrm>
            <a:off x="8770289" y="2528515"/>
            <a:ext cx="381662" cy="556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0DAF3C4-0FDC-462A-8641-2BA6DB0F20DC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V Evidenci a realizaci – nadace a dary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513EB33-D722-49BE-8444-223CD15BBDE2}"/>
              </a:ext>
            </a:extLst>
          </p:cNvPr>
          <p:cNvSpPr/>
          <p:nvPr/>
        </p:nvSpPr>
        <p:spPr>
          <a:xfrm>
            <a:off x="2017462" y="5187934"/>
            <a:ext cx="9718663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Dary a nadace nevykazovat v příjmech z vlastní činnosti</a:t>
            </a:r>
          </a:p>
        </p:txBody>
      </p:sp>
    </p:spTree>
    <p:extLst>
      <p:ext uri="{BB962C8B-B14F-4D97-AF65-F5344CB8AC3E}">
        <p14:creationId xmlns:p14="http://schemas.microsoft.com/office/powerpoint/2010/main" val="182248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31F8340-F6AB-41EF-BBB1-C0E34126A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73" y="2050517"/>
            <a:ext cx="11743854" cy="2756966"/>
          </a:xfrm>
          <a:prstGeom prst="rect">
            <a:avLst/>
          </a:prstGeom>
        </p:spPr>
      </p:pic>
      <p:sp>
        <p:nvSpPr>
          <p:cNvPr id="5" name="Šipka: dolů 4">
            <a:extLst>
              <a:ext uri="{FF2B5EF4-FFF2-40B4-BE49-F238E27FC236}">
                <a16:creationId xmlns:a16="http://schemas.microsoft.com/office/drawing/2014/main" id="{ED87B3BA-86A5-412A-80C2-EEC4DAB580A8}"/>
              </a:ext>
            </a:extLst>
          </p:cNvPr>
          <p:cNvSpPr/>
          <p:nvPr/>
        </p:nvSpPr>
        <p:spPr>
          <a:xfrm>
            <a:off x="8783307" y="2719433"/>
            <a:ext cx="381662" cy="556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A270EC9-2CB2-40AD-9D20-F4B356B4C163}"/>
              </a:ext>
            </a:extLst>
          </p:cNvPr>
          <p:cNvCxnSpPr/>
          <p:nvPr/>
        </p:nvCxnSpPr>
        <p:spPr>
          <a:xfrm>
            <a:off x="5372197" y="3132901"/>
            <a:ext cx="5860111" cy="95415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2481F16-5B46-4A64-BCA7-7DFCFA1B3208}"/>
              </a:ext>
            </a:extLst>
          </p:cNvPr>
          <p:cNvCxnSpPr>
            <a:cxnSpLocks/>
          </p:cNvCxnSpPr>
          <p:nvPr/>
        </p:nvCxnSpPr>
        <p:spPr>
          <a:xfrm flipV="1">
            <a:off x="5831014" y="3132901"/>
            <a:ext cx="5697415" cy="95415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bdélník 9">
            <a:extLst>
              <a:ext uri="{FF2B5EF4-FFF2-40B4-BE49-F238E27FC236}">
                <a16:creationId xmlns:a16="http://schemas.microsoft.com/office/drawing/2014/main" id="{82518300-712C-4A2C-B298-5482A74DEC0D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V Evidenci a realizaci – nadace a dary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21119D5-B7A2-40B0-AC31-D68B6BE0AD67}"/>
              </a:ext>
            </a:extLst>
          </p:cNvPr>
          <p:cNvSpPr/>
          <p:nvPr/>
        </p:nvSpPr>
        <p:spPr>
          <a:xfrm>
            <a:off x="2017462" y="5187934"/>
            <a:ext cx="9718663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Dary a nadace nevykazovat v příjmech z vlastní činnosti</a:t>
            </a:r>
          </a:p>
        </p:txBody>
      </p:sp>
    </p:spTree>
    <p:extLst>
      <p:ext uri="{BB962C8B-B14F-4D97-AF65-F5344CB8AC3E}">
        <p14:creationId xmlns:p14="http://schemas.microsoft.com/office/powerpoint/2010/main" val="244551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BB84F4F-B046-49B7-8B87-79213D203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77" y="2591320"/>
            <a:ext cx="11764946" cy="2707605"/>
          </a:xfrm>
          <a:prstGeom prst="rect">
            <a:avLst/>
          </a:prstGeom>
        </p:spPr>
      </p:pic>
      <p:sp>
        <p:nvSpPr>
          <p:cNvPr id="5" name="Šipka: nahoru 4">
            <a:extLst>
              <a:ext uri="{FF2B5EF4-FFF2-40B4-BE49-F238E27FC236}">
                <a16:creationId xmlns:a16="http://schemas.microsoft.com/office/drawing/2014/main" id="{AFD87DD8-5175-408E-A760-FC8ED2B3DDB7}"/>
              </a:ext>
            </a:extLst>
          </p:cNvPr>
          <p:cNvSpPr/>
          <p:nvPr/>
        </p:nvSpPr>
        <p:spPr>
          <a:xfrm>
            <a:off x="8475785" y="3979148"/>
            <a:ext cx="472272" cy="1095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1A2095E-A4DE-4937-9253-F0EF235B0EC9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V Evidenci a realizaci – nadace a dary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A586CF8-0D3C-4306-AD4C-10ABE0CD3B21}"/>
              </a:ext>
            </a:extLst>
          </p:cNvPr>
          <p:cNvSpPr/>
          <p:nvPr/>
        </p:nvSpPr>
        <p:spPr>
          <a:xfrm>
            <a:off x="1945901" y="5692391"/>
            <a:ext cx="9718663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Dary a nadace vykazovat v sekci Evidence a realizace - Zadavatelé</a:t>
            </a:r>
          </a:p>
        </p:txBody>
      </p:sp>
    </p:spTree>
    <p:extLst>
      <p:ext uri="{BB962C8B-B14F-4D97-AF65-F5344CB8AC3E}">
        <p14:creationId xmlns:p14="http://schemas.microsoft.com/office/powerpoint/2010/main" val="55782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7F2E3E6-FC74-476A-8315-DD9D94B67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96" y="2129890"/>
            <a:ext cx="11847007" cy="2651195"/>
          </a:xfrm>
          <a:prstGeom prst="rect">
            <a:avLst/>
          </a:prstGeom>
        </p:spPr>
      </p:pic>
      <p:sp>
        <p:nvSpPr>
          <p:cNvPr id="3" name="Šipka: dolů 2">
            <a:extLst>
              <a:ext uri="{FF2B5EF4-FFF2-40B4-BE49-F238E27FC236}">
                <a16:creationId xmlns:a16="http://schemas.microsoft.com/office/drawing/2014/main" id="{7DF41107-E109-4B61-8043-024508F9CD6A}"/>
              </a:ext>
            </a:extLst>
          </p:cNvPr>
          <p:cNvSpPr/>
          <p:nvPr/>
        </p:nvSpPr>
        <p:spPr>
          <a:xfrm>
            <a:off x="10318819" y="2671717"/>
            <a:ext cx="472273" cy="7837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A93CB2D-8C95-450D-95AB-32F760CF4188}"/>
              </a:ext>
            </a:extLst>
          </p:cNvPr>
          <p:cNvSpPr/>
          <p:nvPr/>
        </p:nvSpPr>
        <p:spPr>
          <a:xfrm>
            <a:off x="522515" y="1266092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rgbClr val="0070C0"/>
                </a:solidFill>
              </a:rPr>
              <a:t>Zachycení investičních dotací a následných odpisů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4BC2C55-E0A4-4863-9EBF-DAEB12F253C3}"/>
              </a:ext>
            </a:extLst>
          </p:cNvPr>
          <p:cNvSpPr/>
          <p:nvPr/>
        </p:nvSpPr>
        <p:spPr>
          <a:xfrm>
            <a:off x="5436158" y="3414510"/>
            <a:ext cx="6209881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0070C0"/>
                </a:solidFill>
              </a:rPr>
              <a:t>Výnosy 200 tis. Kč z odpisů majetku pořízeného z investičních dotací …..(MPSV, EU….),  336 tis. Kč  výnosy od ZP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023AEE4-5241-4550-A6B6-EC0172613CE2}"/>
              </a:ext>
            </a:extLst>
          </p:cNvPr>
          <p:cNvSpPr/>
          <p:nvPr/>
        </p:nvSpPr>
        <p:spPr>
          <a:xfrm>
            <a:off x="1945901" y="5692391"/>
            <a:ext cx="9718663" cy="835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FF0000"/>
                </a:solidFill>
              </a:rPr>
              <a:t>Výnosy proti odpisům vykázat v Ostatních příjmech z vlastní činnosti</a:t>
            </a:r>
          </a:p>
        </p:txBody>
      </p:sp>
    </p:spTree>
    <p:extLst>
      <p:ext uri="{BB962C8B-B14F-4D97-AF65-F5344CB8AC3E}">
        <p14:creationId xmlns:p14="http://schemas.microsoft.com/office/powerpoint/2010/main" val="310026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0EE3679-BD1E-4061-94D4-651B91B1E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1" y="1434407"/>
            <a:ext cx="10862268" cy="4664202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8DE85D2-B1D3-4ABE-96BE-19946B1A32A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</p:spTree>
    <p:extLst>
      <p:ext uri="{BB962C8B-B14F-4D97-AF65-F5344CB8AC3E}">
        <p14:creationId xmlns:p14="http://schemas.microsoft.com/office/powerpoint/2010/main" val="402208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920F5AF-07DA-485A-A376-76EE4A7CE3C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B5EB87D-3164-43A7-BFD8-C22F73647685}"/>
              </a:ext>
            </a:extLst>
          </p:cNvPr>
          <p:cNvSpPr/>
          <p:nvPr/>
        </p:nvSpPr>
        <p:spPr>
          <a:xfrm>
            <a:off x="853691" y="2116805"/>
            <a:ext cx="9746902" cy="2737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DŮLEŽITÉ JE MÍSTO POSKYTOVÁNÍ  KLASICKÉ TERÉNNÍ SLUŽBY – HLAVNÍ INFORMACE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HODINY PŘÍMÉ PÉČE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DOJEZDŮ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KAŽDÉM PŘÍPADĚ ZA ROK 2021     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PEČOVATELSKÁ SLUŽBA  A OSOBNÍ ASISTENCE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0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920F5AF-07DA-485A-A376-76EE4A7CE3C0}"/>
              </a:ext>
            </a:extLst>
          </p:cNvPr>
          <p:cNvSpPr/>
          <p:nvPr/>
        </p:nvSpPr>
        <p:spPr>
          <a:xfrm>
            <a:off x="592854" y="582804"/>
            <a:ext cx="10268577" cy="582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rgbClr val="0070C0"/>
                </a:solidFill>
              </a:rPr>
              <a:t>Vykazování hodin v Podílu zadavatelů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B5EB87D-3164-43A7-BFD8-C22F73647685}"/>
              </a:ext>
            </a:extLst>
          </p:cNvPr>
          <p:cNvSpPr/>
          <p:nvPr/>
        </p:nvSpPr>
        <p:spPr>
          <a:xfrm>
            <a:off x="853691" y="2116805"/>
            <a:ext cx="9746902" cy="3598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DŮLEŽITÉ JE MÍSTO POSKYTOVÁNÍ  KLASICKÉ TERÉNNÍ SLUŽBY – HLAVNÍ INFORMACE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HODINY PŘÍMÉ PÉČE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DOJEZDŮ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KAŽDÉM PŘÍPADĚ ZA ROK 2021     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PEČOVATELSKÁ SLUŽBA  A OSOBNÍ ASISTENCE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ROK 2021 OSTATNÍ TERÉNNÍ DOBROVOLNĚ (PŘIVÍTÁME TO)  </a:t>
            </a:r>
            <a:endParaRPr lang="cs-CZ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ROK 2022 VŠECHNY TERÉNÍ BUDOU VYKAZOVAT HODINY PRÁCE V TERÉNU  ZÁVAZNĚ</a:t>
            </a:r>
            <a:endParaRPr lang="cs-CZ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02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304</Words>
  <Application>Microsoft Office PowerPoint</Application>
  <PresentationFormat>Širokoúhlá obrazovka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Guman Ivan Ing.</dc:creator>
  <cp:lastModifiedBy>Guman Ivan Ing.</cp:lastModifiedBy>
  <cp:revision>14</cp:revision>
  <dcterms:created xsi:type="dcterms:W3CDTF">2021-10-04T05:46:07Z</dcterms:created>
  <dcterms:modified xsi:type="dcterms:W3CDTF">2021-10-04T10:20:56Z</dcterms:modified>
</cp:coreProperties>
</file>