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handoutMasterIdLst>
    <p:handoutMasterId r:id="rId22"/>
  </p:handoutMasterIdLst>
  <p:sldIdLst>
    <p:sldId id="335" r:id="rId2"/>
    <p:sldId id="256" r:id="rId3"/>
    <p:sldId id="315" r:id="rId4"/>
    <p:sldId id="329" r:id="rId5"/>
    <p:sldId id="317" r:id="rId6"/>
    <p:sldId id="330" r:id="rId7"/>
    <p:sldId id="331" r:id="rId8"/>
    <p:sldId id="332" r:id="rId9"/>
    <p:sldId id="333" r:id="rId10"/>
    <p:sldId id="334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27" r:id="rId21"/>
  </p:sldIdLst>
  <p:sldSz cx="12192000" cy="6858000"/>
  <p:notesSz cx="6794500" cy="99250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B9057-A305-45BA-821C-71CCDD3C354A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27075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57AD-BE5A-47A5-8659-CF58A8AA6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97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16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1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6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24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2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0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80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00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0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2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A9BE3-1F94-43EA-B674-7F89956FFB6D}" type="datetimeFigureOut">
              <a:rPr lang="cs-CZ" smtClean="0"/>
              <a:t>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11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jzeman@kr-kralovehradecky.cz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web/cz/2016-2022-program-013-310-rozvoj-a-obnova-materialne-technicke-zakladny-socialnich-sluze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Finance 2020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651"/>
          </a:xfrm>
        </p:spPr>
        <p:txBody>
          <a:bodyPr>
            <a:normAutofit/>
          </a:bodyPr>
          <a:lstStyle/>
          <a:p>
            <a:pPr lvl="1"/>
            <a:r>
              <a:rPr lang="cs-CZ" sz="2800" dirty="0" smtClean="0"/>
              <a:t>Budete-li </a:t>
            </a:r>
            <a:r>
              <a:rPr lang="cs-CZ" sz="2800" dirty="0" smtClean="0"/>
              <a:t>mít nadbytek veřejných prostředků – informujte nás</a:t>
            </a:r>
          </a:p>
          <a:p>
            <a:pPr lvl="1"/>
            <a:r>
              <a:rPr lang="cs-CZ" sz="2800" dirty="0" smtClean="0"/>
              <a:t>Změnu předložíme ZK v prosinci 2020</a:t>
            </a:r>
          </a:p>
          <a:p>
            <a:pPr lvl="1"/>
            <a:r>
              <a:rPr lang="cs-CZ" sz="2800" dirty="0" smtClean="0"/>
              <a:t>Možnosti:</a:t>
            </a:r>
          </a:p>
          <a:p>
            <a:pPr lvl="2"/>
            <a:r>
              <a:rPr lang="cs-CZ" dirty="0" smtClean="0"/>
              <a:t>Krácení dotace ze státního rozpočtu – přerozdělíme potřebnějším službám</a:t>
            </a:r>
          </a:p>
          <a:p>
            <a:pPr lvl="2"/>
            <a:r>
              <a:rPr lang="cs-CZ" dirty="0" smtClean="0"/>
              <a:t>Dotace z KHK buď krácení nebo umožnění převodu do roku 2021 (dle dohody s novým gestorem)</a:t>
            </a:r>
          </a:p>
          <a:p>
            <a:pPr lvl="1"/>
            <a:r>
              <a:rPr lang="cs-CZ" sz="2800" dirty="0"/>
              <a:t>Pokud vracet, tak </a:t>
            </a:r>
            <a:r>
              <a:rPr lang="cs-CZ" sz="2800" dirty="0" smtClean="0"/>
              <a:t>raději prostředky KHK!!</a:t>
            </a:r>
          </a:p>
          <a:p>
            <a:pPr lvl="1"/>
            <a:r>
              <a:rPr lang="cs-CZ" sz="2800" dirty="0" smtClean="0"/>
              <a:t>Rezerva KHK – cca 6 mil. Kč účel rozdělení varianty:</a:t>
            </a:r>
          </a:p>
          <a:p>
            <a:pPr lvl="2"/>
            <a:r>
              <a:rPr lang="cs-CZ" dirty="0" smtClean="0"/>
              <a:t>Nedokrytí rozpočtu služeb na rok 2020 (v opravdu naléhavých a jasně doložených případech!!!)</a:t>
            </a:r>
          </a:p>
          <a:p>
            <a:pPr lvl="2"/>
            <a:r>
              <a:rPr lang="cs-CZ" dirty="0" smtClean="0"/>
              <a:t>Pokrytí vícenákladů spojených s výskytem COVID v konkrétních zařízeních, za předpokladu, že tyto náklady nelze hradit z dotace MPSV</a:t>
            </a:r>
          </a:p>
          <a:p>
            <a:pPr lvl="2"/>
            <a:endParaRPr lang="cs-CZ" dirty="0"/>
          </a:p>
          <a:p>
            <a:pPr lvl="1"/>
            <a:endParaRPr lang="cs-CZ" b="1" dirty="0" smtClean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44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Plánované výzvy v rámci programu rozvoje a obnovy MTZ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0960" y="1746422"/>
            <a:ext cx="10780824" cy="478618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800" dirty="0" smtClean="0"/>
              <a:t>Plánované výzvy – podpora a rozvoj MTZ služeb</a:t>
            </a:r>
            <a:endParaRPr lang="cs-CZ" sz="2800" dirty="0"/>
          </a:p>
          <a:p>
            <a:pPr lvl="2"/>
            <a:r>
              <a:rPr lang="cs-CZ" dirty="0" smtClean="0"/>
              <a:t>Výzva bude vycházet z výzvy č. 2</a:t>
            </a:r>
          </a:p>
          <a:p>
            <a:pPr lvl="2"/>
            <a:r>
              <a:rPr lang="cs-CZ" dirty="0"/>
              <a:t>Podpora je určena pro zařízení sociálních služeb pobytového, ambulantního a terénního charakteru. </a:t>
            </a:r>
            <a:endParaRPr lang="cs-CZ" dirty="0" smtClean="0"/>
          </a:p>
          <a:p>
            <a:pPr lvl="2"/>
            <a:r>
              <a:rPr lang="cs-CZ" dirty="0" smtClean="0"/>
              <a:t>Přednostně </a:t>
            </a:r>
            <a:r>
              <a:rPr lang="cs-CZ" dirty="0"/>
              <a:t>budou do podprogramu zařazovány akce připravované jako dílčí projekty v rámci Národního rozvojového programu mobility pro všechny. </a:t>
            </a:r>
            <a:endParaRPr lang="cs-CZ" dirty="0" smtClean="0"/>
          </a:p>
          <a:p>
            <a:pPr lvl="2"/>
            <a:r>
              <a:rPr lang="cs-CZ" dirty="0" smtClean="0"/>
              <a:t>1 </a:t>
            </a:r>
            <a:r>
              <a:rPr lang="cs-CZ" dirty="0"/>
              <a:t>Cíl zahrnuje: </a:t>
            </a:r>
            <a:endParaRPr lang="cs-CZ" dirty="0" smtClean="0"/>
          </a:p>
          <a:p>
            <a:pPr lvl="4"/>
            <a:r>
              <a:rPr lang="cs-CZ" dirty="0" smtClean="0"/>
              <a:t>Zpřístupnění </a:t>
            </a:r>
            <a:r>
              <a:rPr lang="cs-CZ" dirty="0"/>
              <a:t>budov odstraněním bariér vstupů do budov, včetně úprav vstupních otvorů </a:t>
            </a:r>
            <a:endParaRPr lang="cs-CZ" dirty="0" smtClean="0"/>
          </a:p>
          <a:p>
            <a:pPr lvl="4"/>
            <a:r>
              <a:rPr lang="cs-CZ" dirty="0" smtClean="0"/>
              <a:t>Vytváření </a:t>
            </a:r>
            <a:r>
              <a:rPr lang="cs-CZ" dirty="0"/>
              <a:t>podmínek v budovách i vně umožňující horizontální i vertikální bezbariérový pohyb zdravotně postižených osob prostřednictvím stavebních úprav, instalací výtahů, plošin, nájezdových ramp, které usnadňují překonávání výškových rozdílů </a:t>
            </a:r>
            <a:endParaRPr lang="cs-CZ" dirty="0" smtClean="0"/>
          </a:p>
          <a:p>
            <a:pPr lvl="4"/>
            <a:r>
              <a:rPr lang="cs-CZ" dirty="0" smtClean="0"/>
              <a:t>Realizace </a:t>
            </a:r>
            <a:r>
              <a:rPr lang="cs-CZ" dirty="0"/>
              <a:t>bezbariérových úprav hygienického zázemí </a:t>
            </a:r>
            <a:endParaRPr lang="cs-CZ" dirty="0" smtClean="0"/>
          </a:p>
          <a:p>
            <a:pPr lvl="4"/>
            <a:r>
              <a:rPr lang="cs-CZ" dirty="0" smtClean="0"/>
              <a:t>Usnadnění </a:t>
            </a:r>
            <a:r>
              <a:rPr lang="cs-CZ" dirty="0"/>
              <a:t>pohybu tělesně postižených osob mezi budovami v uzavřeném areálu zařízení řešením venkovních úprav, které odstraní výškové rozdíly a fyzické překážky na komunikacích a současně povedou k bezpečnosti komunikací </a:t>
            </a:r>
            <a:endParaRPr lang="cs-CZ" dirty="0" smtClean="0"/>
          </a:p>
          <a:p>
            <a:pPr lvl="2"/>
            <a:r>
              <a:rPr lang="cs-CZ" dirty="0" smtClean="0"/>
              <a:t>Předpokládané vyhlášení výzvy podzim 2020</a:t>
            </a:r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6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" name="obrázek 2" descr="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37" y="469265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812679" y="2785249"/>
            <a:ext cx="105666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Krajský mobilní pohotovostní tým</a:t>
            </a:r>
            <a:endParaRPr lang="cs-CZ" sz="4000" dirty="0">
              <a:solidFill>
                <a:srgbClr val="0000A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Aktuální stav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0960" y="1825624"/>
            <a:ext cx="10642840" cy="4591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Vytvořena metodika postupu týmu</a:t>
            </a:r>
          </a:p>
          <a:p>
            <a:r>
              <a:rPr lang="cs-CZ" dirty="0" smtClean="0"/>
              <a:t>Zpracovány vzorové smlouvy – dočasné přidělení zaměstnance §43a Zákoníku práce</a:t>
            </a:r>
          </a:p>
          <a:p>
            <a:r>
              <a:rPr lang="cs-CZ" dirty="0" smtClean="0"/>
              <a:t>Osloveno přes 90 poskytovatelů sociálních služeb</a:t>
            </a:r>
          </a:p>
          <a:p>
            <a:r>
              <a:rPr lang="cs-CZ" dirty="0" smtClean="0"/>
              <a:t>28 poskytovatelů a jejich zaměstnanců je ochotno vypomoci v případě personálního omezení služeb v důsledku nákazy</a:t>
            </a:r>
          </a:p>
          <a:p>
            <a:r>
              <a:rPr lang="cs-CZ" dirty="0" smtClean="0"/>
              <a:t>Celkový počet pracovníků ochotných vypomoci v jiném zařízení je 179 osob</a:t>
            </a:r>
          </a:p>
          <a:p>
            <a:r>
              <a:rPr lang="cs-CZ" dirty="0" smtClean="0"/>
              <a:t>V nakaženém zařízení je ochotno pomoci 135 pracovníků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18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Krajské pohotovostní týmy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0960" y="1825624"/>
            <a:ext cx="10642840" cy="4591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K dispozici 85 PSS, 5 SP, 23 SZPS, 6 úklid, 4 prádelna, 9 kuchyň a 3 další profese. </a:t>
            </a:r>
          </a:p>
          <a:p>
            <a:r>
              <a:rPr lang="cs-CZ" dirty="0" smtClean="0"/>
              <a:t>Rovnoměrné rozložení pracovníků v území KHK</a:t>
            </a:r>
          </a:p>
          <a:p>
            <a:r>
              <a:rPr lang="cs-CZ" dirty="0" smtClean="0"/>
              <a:t>V případě personálních problémů v zařízení se obrací zařízení na KHK</a:t>
            </a:r>
          </a:p>
          <a:p>
            <a:r>
              <a:rPr lang="cs-CZ" dirty="0" smtClean="0"/>
              <a:t>KHK zprostředkuje kontakt na zařízení</a:t>
            </a:r>
          </a:p>
          <a:p>
            <a:r>
              <a:rPr lang="cs-CZ" dirty="0" smtClean="0"/>
              <a:t>Kontaktní osoby Zuzana Kučerová a Věra Gápová</a:t>
            </a:r>
          </a:p>
          <a:p>
            <a:r>
              <a:rPr lang="cs-CZ" dirty="0" smtClean="0"/>
              <a:t>V dohodu chceme doplnit o ustanovení ke karanténě a nákladům za dopravu</a:t>
            </a:r>
          </a:p>
          <a:p>
            <a:r>
              <a:rPr lang="cs-CZ" dirty="0" smtClean="0"/>
              <a:t>Okamžité ukončení pomoci a návrat do zařízení – dle nařízení MZ z 1.9.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4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Krajské pohotovostní týmy – aktuální zkušenost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0960" y="1825624"/>
            <a:ext cx="10642840" cy="45916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Beránek Úpice – 7 pracovníků</a:t>
            </a:r>
          </a:p>
          <a:p>
            <a:r>
              <a:rPr lang="cs-CZ" dirty="0" smtClean="0"/>
              <a:t>Ze zařízení DD Tmavý Důl, BD Hajnice, DD Lampertice</a:t>
            </a:r>
          </a:p>
          <a:p>
            <a:r>
              <a:rPr lang="cs-CZ" dirty="0" smtClean="0"/>
              <a:t>V zařízení byla poskytována vzdálená metodická pomoc (podpora vyslaných pracovníků)</a:t>
            </a:r>
          </a:p>
          <a:p>
            <a:r>
              <a:rPr lang="cs-CZ" dirty="0" smtClean="0"/>
              <a:t>Nedošlo k nákaze – dodržování hygienických opatření</a:t>
            </a:r>
          </a:p>
          <a:p>
            <a:r>
              <a:rPr lang="cs-CZ" dirty="0" smtClean="0"/>
              <a:t>30. 9. byla ukončena výpomoc pracovníků</a:t>
            </a:r>
          </a:p>
          <a:p>
            <a:r>
              <a:rPr lang="cs-CZ" dirty="0" smtClean="0"/>
              <a:t>5. 10. poslední testování před ukončením karantény (testování všech pracovníků) </a:t>
            </a:r>
          </a:p>
          <a:p>
            <a:r>
              <a:rPr lang="cs-CZ" dirty="0" smtClean="0"/>
              <a:t>Rozložení směn pracovníků tak, aby se zapojili do zařízení až po ukončení karantény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18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" name="obrázek 2" descr="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37" y="469265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812679" y="2785249"/>
            <a:ext cx="105666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Investice do sociálních služeb v KHK</a:t>
            </a:r>
            <a:endParaRPr lang="cs-CZ" sz="4000" dirty="0">
              <a:solidFill>
                <a:srgbClr val="0000A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21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Aktuální výstavba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Služby </a:t>
            </a:r>
            <a:r>
              <a:rPr lang="cs-CZ" dirty="0"/>
              <a:t>pro seniory</a:t>
            </a:r>
          </a:p>
          <a:p>
            <a:pPr lvl="1"/>
            <a:r>
              <a:rPr lang="cs-CZ" dirty="0"/>
              <a:t>Výstavba 24 lůžek §50 v Borohrádku (Domovy na Orlici)</a:t>
            </a:r>
          </a:p>
          <a:p>
            <a:pPr lvl="1"/>
            <a:r>
              <a:rPr lang="cs-CZ" dirty="0"/>
              <a:t>Výstavba 47 lůžek §§ 49, 50, 44 v Opočně (Ústav </a:t>
            </a:r>
            <a:r>
              <a:rPr lang="cs-CZ" dirty="0" err="1"/>
              <a:t>F.A.Skuherského</a:t>
            </a:r>
            <a:r>
              <a:rPr lang="cs-CZ" dirty="0"/>
              <a:t>, z.ú.)</a:t>
            </a:r>
          </a:p>
          <a:p>
            <a:pPr lvl="1"/>
            <a:r>
              <a:rPr lang="cs-CZ" dirty="0"/>
              <a:t>Výstavba 51 lůžek §§ 50, 44 v Žacléři (DD Lampertice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Výstavba 56 lůžek §§ 49, 50 v Tmavém dole (DD Tmavý důl)</a:t>
            </a:r>
          </a:p>
          <a:p>
            <a:pPr lvl="1"/>
            <a:r>
              <a:rPr lang="cs-CZ" dirty="0" smtClean="0"/>
              <a:t>Výstavba 32 lůžek § 44 v Hradci Králové (město Hradec Králové)</a:t>
            </a:r>
          </a:p>
          <a:p>
            <a:r>
              <a:rPr lang="cs-CZ" dirty="0" smtClean="0"/>
              <a:t>Služba pro osoby se zdravotním postižením</a:t>
            </a:r>
          </a:p>
          <a:p>
            <a:pPr lvl="1"/>
            <a:r>
              <a:rPr lang="cs-CZ" dirty="0" smtClean="0"/>
              <a:t>CHB v Kostelci nad Orlicí 6 lůžek (ÚSP pro mládež Kvasiny)</a:t>
            </a:r>
          </a:p>
          <a:p>
            <a:pPr lvl="1"/>
            <a:r>
              <a:rPr lang="cs-CZ" dirty="0" smtClean="0"/>
              <a:t>DOZP v Třebechovicích p. O. </a:t>
            </a:r>
            <a:r>
              <a:rPr lang="cs-CZ" dirty="0"/>
              <a:t>12 lůžek (ÚSP pro mládež Kvasiny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Rozšíření služeb § 44 v Náchodě (Cesta Náchod)</a:t>
            </a:r>
          </a:p>
          <a:p>
            <a:r>
              <a:rPr lang="cs-CZ" sz="3200" dirty="0"/>
              <a:t>Služba</a:t>
            </a:r>
            <a:r>
              <a:rPr lang="cs-CZ" dirty="0" smtClean="0"/>
              <a:t> pro osoby s duševním onemocněním </a:t>
            </a:r>
          </a:p>
          <a:p>
            <a:pPr lvl="1"/>
            <a:r>
              <a:rPr lang="cs-CZ" dirty="0" smtClean="0"/>
              <a:t>CHB v Náchodě 6 lůžek (DNSV Rokytnice v O. h.)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3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Připravená výstavba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0960" y="1825624"/>
            <a:ext cx="10642840" cy="15024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Služby pro seniory</a:t>
            </a:r>
          </a:p>
          <a:p>
            <a:pPr lvl="1"/>
            <a:r>
              <a:rPr lang="cs-CZ" dirty="0" smtClean="0"/>
              <a:t>35 lůžek §§ 44, 49, 50? v Nové Pace (ÚSSM  Nové Paky)</a:t>
            </a:r>
          </a:p>
          <a:p>
            <a:pPr lvl="1"/>
            <a:r>
              <a:rPr lang="cs-CZ" dirty="0" smtClean="0"/>
              <a:t>29 lůžek §§ 44, 49, 50? v Broumově (CSS Naděje Broumov)</a:t>
            </a:r>
          </a:p>
          <a:p>
            <a:pPr lvl="1"/>
            <a:r>
              <a:rPr lang="cs-CZ" dirty="0" smtClean="0"/>
              <a:t>Denní stacionář v Jičíně (SSM Jičína)</a:t>
            </a:r>
          </a:p>
          <a:p>
            <a:pPr lvl="1"/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838200" y="3328085"/>
            <a:ext cx="10515600" cy="284887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Služba pro osoby se zdravotním postižením</a:t>
            </a:r>
          </a:p>
          <a:p>
            <a:pPr lvl="1"/>
            <a:r>
              <a:rPr lang="cs-CZ" dirty="0" smtClean="0"/>
              <a:t>18 lůžek §48 v Hradci Králové - Roudnička (Domov Dědina Opočno)</a:t>
            </a:r>
          </a:p>
          <a:p>
            <a:pPr lvl="1"/>
            <a:r>
              <a:rPr lang="cs-CZ" dirty="0" smtClean="0"/>
              <a:t>12 lůžek § 48 v Častolovicích (ÚSP pro mládež Kvasiny)</a:t>
            </a:r>
          </a:p>
          <a:p>
            <a:pPr lvl="1"/>
            <a:r>
              <a:rPr lang="cs-CZ" dirty="0" smtClean="0"/>
              <a:t>Modernizace části zařízení § 48 BD Hajnice</a:t>
            </a:r>
          </a:p>
          <a:p>
            <a:pPr lvl="1"/>
            <a:r>
              <a:rPr lang="cs-CZ" dirty="0" smtClean="0"/>
              <a:t>6 lůžek § 51 v Hradci Králové (město Hradec Králové)</a:t>
            </a:r>
          </a:p>
          <a:p>
            <a:pPr lvl="1"/>
            <a:r>
              <a:rPr lang="cs-CZ" dirty="0" smtClean="0"/>
              <a:t>Denní stacionář pro osoby s autismem Hradec Králové</a:t>
            </a:r>
          </a:p>
          <a:p>
            <a:pPr lvl="1"/>
            <a:r>
              <a:rPr lang="cs-CZ" dirty="0" smtClean="0"/>
              <a:t>DOZP pro osoby s autismem Domečky Rychnov nad Kněžnou</a:t>
            </a:r>
          </a:p>
          <a:p>
            <a:r>
              <a:rPr lang="cs-CZ" sz="3200" dirty="0"/>
              <a:t>Služba</a:t>
            </a:r>
            <a:r>
              <a:rPr lang="cs-CZ" dirty="0" smtClean="0"/>
              <a:t> pro osoby s duševním onemocněním </a:t>
            </a:r>
          </a:p>
          <a:p>
            <a:pPr lvl="1"/>
            <a:r>
              <a:rPr lang="cs-CZ" dirty="0" smtClean="0"/>
              <a:t>Výstavba 6 lůžek § 50 (DNSV Rokytnice v Orlických horách)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4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Příprava výstavby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Služby </a:t>
            </a:r>
            <a:r>
              <a:rPr lang="cs-CZ" dirty="0"/>
              <a:t>pro seniory</a:t>
            </a:r>
          </a:p>
          <a:p>
            <a:pPr lvl="1"/>
            <a:r>
              <a:rPr lang="cs-CZ" dirty="0"/>
              <a:t>Výstavba </a:t>
            </a:r>
            <a:r>
              <a:rPr lang="cs-CZ" dirty="0" smtClean="0"/>
              <a:t>30 lůžek § 50 ve Vrchlabí </a:t>
            </a:r>
            <a:r>
              <a:rPr lang="cs-CZ" dirty="0"/>
              <a:t>(</a:t>
            </a:r>
            <a:r>
              <a:rPr lang="cs-CZ" dirty="0" smtClean="0"/>
              <a:t>DD Vrchlabí)</a:t>
            </a:r>
          </a:p>
          <a:p>
            <a:pPr lvl="1"/>
            <a:r>
              <a:rPr lang="cs-CZ" dirty="0" smtClean="0"/>
              <a:t>Rozšíření § 49 10 lůžek v Libošovicích – příprava projektové dokumentace (OCH Sobotka)</a:t>
            </a:r>
          </a:p>
          <a:p>
            <a:pPr lvl="1"/>
            <a:r>
              <a:rPr lang="cs-CZ" dirty="0" smtClean="0"/>
              <a:t>Výstavba 60 lůžek §§ 44, 49, 50 v Novém Bydžově (Duha NB)</a:t>
            </a:r>
          </a:p>
          <a:p>
            <a:pPr lvl="1"/>
            <a:r>
              <a:rPr lang="cs-CZ" dirty="0" smtClean="0"/>
              <a:t>Rozšíření §§ 49 a 50 v Hradci Králové (Domov U </a:t>
            </a:r>
            <a:r>
              <a:rPr lang="cs-CZ" dirty="0" err="1" smtClean="0"/>
              <a:t>Biřičky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Výstavba 30 lůžek § 50 v Miletíně (DD Dvůr Králové n. L.)</a:t>
            </a:r>
          </a:p>
          <a:p>
            <a:pPr lvl="1"/>
            <a:r>
              <a:rPr lang="cs-CZ" dirty="0" smtClean="0"/>
              <a:t>Modernizace a rozšíření domova pro seniory v Lamperticích – 10 lůžek</a:t>
            </a:r>
          </a:p>
          <a:p>
            <a:pPr lvl="1"/>
            <a:r>
              <a:rPr lang="cs-CZ" dirty="0" smtClean="0"/>
              <a:t>Přestavba 47 lůžek § 50 v České Skalici (Domovy Na Třešňovce)</a:t>
            </a:r>
            <a:endParaRPr lang="cs-CZ" dirty="0"/>
          </a:p>
          <a:p>
            <a:r>
              <a:rPr lang="cs-CZ" dirty="0" smtClean="0"/>
              <a:t>Služba pro osoby se zdravotním postižením</a:t>
            </a:r>
          </a:p>
          <a:p>
            <a:pPr lvl="1"/>
            <a:r>
              <a:rPr lang="cs-CZ" dirty="0" smtClean="0"/>
              <a:t>CHB v Polánkách (</a:t>
            </a:r>
            <a:r>
              <a:rPr lang="cs-CZ" dirty="0" err="1" smtClean="0"/>
              <a:t>LesChalupes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CHB 12 lůžek v Jičíně (DSS Skřivany)</a:t>
            </a:r>
          </a:p>
          <a:p>
            <a:pPr lvl="1"/>
            <a:r>
              <a:rPr lang="cs-CZ" dirty="0" smtClean="0"/>
              <a:t>CHB 12 lůžek v Nové Pace (DSS Skřivany)</a:t>
            </a:r>
          </a:p>
          <a:p>
            <a:pPr lvl="1"/>
            <a:r>
              <a:rPr lang="cs-CZ" dirty="0" smtClean="0"/>
              <a:t>DOZP 18 lůžek v Jičíně (DSS Skřivany)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71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Příprava výstavby – další rozpracované záměry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Služba pro osoby se zdravotním postižením</a:t>
            </a:r>
          </a:p>
          <a:p>
            <a:pPr lvl="1"/>
            <a:r>
              <a:rPr lang="cs-CZ" dirty="0" smtClean="0"/>
              <a:t>18 lůžek DOZP v Jaroměři (ÚSP pro mládež Kvasiny)</a:t>
            </a:r>
          </a:p>
          <a:p>
            <a:pPr lvl="1"/>
            <a:r>
              <a:rPr lang="cs-CZ" dirty="0" smtClean="0"/>
              <a:t>18 lůžek DOZP v Nové Městě nad Metují </a:t>
            </a:r>
            <a:r>
              <a:rPr lang="cs-CZ" dirty="0"/>
              <a:t>(ÚSP pro mládež Kvasiny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12 lůžek CHB v Hořicích (DSS Skřivany)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38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0429" y="2709942"/>
            <a:ext cx="1051721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solidFill>
                  <a:srgbClr val="0000A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</a:t>
            </a:r>
            <a:r>
              <a:rPr kumimoji="0" lang="cs-CZ" altLang="cs-CZ" sz="4000" b="0" i="0" u="none" strike="noStrike" cap="none" normalizeH="0" dirty="0" smtClean="0">
                <a:ln>
                  <a:noFill/>
                </a:ln>
                <a:solidFill>
                  <a:srgbClr val="0000A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 roce 2021</a:t>
            </a:r>
            <a:endParaRPr kumimoji="0" lang="cs-CZ" alt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" name="obrázek 2" descr="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37" y="469265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367765" y="6153665"/>
            <a:ext cx="268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Hradec Králové 2. 10.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36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5017178" y="1962733"/>
            <a:ext cx="519492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400" b="1" dirty="0">
                <a:solidFill>
                  <a:srgbClr val="002060"/>
                </a:solidFill>
                <a:latin typeface="Calibri Light" panose="020F0302020204030204" pitchFamily="34" charset="0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19537" y="3861049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135560" y="4149080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Krajský úřad Královéhradeckého kraje</a:t>
            </a:r>
          </a:p>
          <a:p>
            <a:r>
              <a:rPr lang="cs-CZ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Odbor sociálních věcí </a:t>
            </a:r>
          </a:p>
          <a:p>
            <a:r>
              <a:rPr lang="cs-CZ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Oddělení analýz, koncepcí a financování</a:t>
            </a:r>
          </a:p>
          <a:p>
            <a:endParaRPr lang="cs-CZ" sz="24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Mgr. Jiří Zeman, </a:t>
            </a:r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  <a:hlinkClick r:id="rId2"/>
              </a:rPr>
              <a:t>jzeman@kr-kralovehradecky.cz</a:t>
            </a:r>
            <a:endParaRPr lang="cs-CZ" sz="24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http://socialnisluzby.kr-kralovehradecky.cz</a:t>
            </a:r>
          </a:p>
        </p:txBody>
      </p:sp>
      <p:sp>
        <p:nvSpPr>
          <p:cNvPr id="7" name="Obdélník 6"/>
          <p:cNvSpPr/>
          <p:nvPr/>
        </p:nvSpPr>
        <p:spPr>
          <a:xfrm>
            <a:off x="1919536" y="5445224"/>
            <a:ext cx="6984776" cy="720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356" y="1340768"/>
            <a:ext cx="2857500" cy="2152650"/>
          </a:xfrm>
          <a:prstGeom prst="rect">
            <a:avLst/>
          </a:prstGeom>
        </p:spPr>
      </p:pic>
      <p:pic>
        <p:nvPicPr>
          <p:cNvPr id="8" name="obrázek 2" descr="logo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9536" y="163725"/>
            <a:ext cx="2232248" cy="9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47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Rok 2021 – financování sociálních služeb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710961" y="1825624"/>
            <a:ext cx="10929104" cy="4591651"/>
          </a:xfrm>
        </p:spPr>
        <p:txBody>
          <a:bodyPr>
            <a:normAutofit/>
          </a:bodyPr>
          <a:lstStyle/>
          <a:p>
            <a:pPr lvl="1"/>
            <a:r>
              <a:rPr lang="cs-CZ" sz="2800" dirty="0" smtClean="0"/>
              <a:t>Končí financování Center </a:t>
            </a:r>
            <a:r>
              <a:rPr lang="cs-CZ" sz="2800" dirty="0"/>
              <a:t>duševního zdraví z projektu MZ – 7 mil. Kč</a:t>
            </a:r>
          </a:p>
          <a:p>
            <a:pPr lvl="1"/>
            <a:r>
              <a:rPr lang="cs-CZ" sz="2800" dirty="0" smtClean="0"/>
              <a:t>Ukončení IP Služby V – </a:t>
            </a:r>
            <a:r>
              <a:rPr lang="cs-CZ" sz="2800" dirty="0"/>
              <a:t>14 mil. Kč</a:t>
            </a:r>
          </a:p>
          <a:p>
            <a:pPr lvl="1"/>
            <a:r>
              <a:rPr lang="cs-CZ" sz="2800" dirty="0" smtClean="0"/>
              <a:t>Zařazení nových kapacit Domova Tmavý Důl (2. pololetí 2020) 56</a:t>
            </a:r>
            <a:r>
              <a:rPr lang="cs-CZ" sz="2800" dirty="0" smtClean="0">
                <a:solidFill>
                  <a:schemeClr val="accent6"/>
                </a:solidFill>
              </a:rPr>
              <a:t> </a:t>
            </a:r>
            <a:r>
              <a:rPr lang="cs-CZ" sz="2800" dirty="0" smtClean="0"/>
              <a:t>lůžek – cca 8 mil. Kč</a:t>
            </a:r>
          </a:p>
          <a:p>
            <a:pPr lvl="1"/>
            <a:r>
              <a:rPr lang="cs-CZ" sz="2800" dirty="0" smtClean="0"/>
              <a:t>Posílení personálu ve službách péče v souvislosti s COVID</a:t>
            </a:r>
          </a:p>
          <a:p>
            <a:pPr lvl="1"/>
            <a:r>
              <a:rPr lang="cs-CZ" sz="2800" dirty="0" smtClean="0"/>
              <a:t>Další podněty k aktualizaci sítě sociálních služeb</a:t>
            </a:r>
          </a:p>
          <a:p>
            <a:pPr lvl="1"/>
            <a:r>
              <a:rPr lang="cs-CZ" sz="2800" dirty="0" smtClean="0"/>
              <a:t>Dopady COVID</a:t>
            </a:r>
            <a:endParaRPr lang="cs-CZ" sz="2800" dirty="0"/>
          </a:p>
          <a:p>
            <a:pPr lvl="1"/>
            <a:endParaRPr lang="cs-CZ" b="1" dirty="0" smtClean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Rok 2021 – financování sociálních služeb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65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2800" b="1" dirty="0" smtClean="0"/>
              <a:t>Příjmová strana:</a:t>
            </a:r>
          </a:p>
          <a:p>
            <a:pPr lvl="1"/>
            <a:r>
              <a:rPr lang="cs-CZ" sz="2800" dirty="0" smtClean="0"/>
              <a:t>Rozpočet KHK není schválen – objem prostředků ve výši roku 2020</a:t>
            </a:r>
          </a:p>
          <a:p>
            <a:pPr lvl="1"/>
            <a:r>
              <a:rPr lang="cs-CZ" sz="2800" dirty="0" smtClean="0"/>
              <a:t>Státní rozpočet – Požadovaný nárůst cca 3,3 mld. Kč</a:t>
            </a:r>
          </a:p>
          <a:p>
            <a:pPr lvl="2"/>
            <a:r>
              <a:rPr lang="cs-CZ" dirty="0" smtClean="0"/>
              <a:t>Nárůst platů 10 % + 80 mil. Kč pro KHK</a:t>
            </a:r>
          </a:p>
          <a:p>
            <a:pPr lvl="2"/>
            <a:r>
              <a:rPr lang="cs-CZ" dirty="0" smtClean="0"/>
              <a:t>Zohlednění růstu nákladů na reformu psychiatrické péče 35 mil. Kč pro KHK</a:t>
            </a:r>
          </a:p>
          <a:p>
            <a:pPr lvl="2"/>
            <a:r>
              <a:rPr lang="cs-CZ" dirty="0" smtClean="0"/>
              <a:t>Nárůst nákladů COVID – 60 mil. Kč pro KHK (za předpokladu, že bude vše rozděleno přímo do provozu)</a:t>
            </a:r>
          </a:p>
          <a:p>
            <a:pPr lvl="1"/>
            <a:r>
              <a:rPr lang="cs-CZ" sz="2800" dirty="0" smtClean="0"/>
              <a:t>Obecní rozpočty – musíme udržet min. na letošní úrovni</a:t>
            </a:r>
          </a:p>
          <a:p>
            <a:pPr lvl="1"/>
            <a:r>
              <a:rPr lang="cs-CZ" sz="2800" dirty="0" smtClean="0"/>
              <a:t>Růst příjmů od zdravotních pojišťoven</a:t>
            </a:r>
          </a:p>
          <a:p>
            <a:pPr lvl="1"/>
            <a:r>
              <a:rPr lang="cs-CZ" sz="2800" dirty="0" smtClean="0"/>
              <a:t>Růst důchodů x vyhláška</a:t>
            </a:r>
          </a:p>
          <a:p>
            <a:pPr lvl="1"/>
            <a:endParaRPr lang="cs-CZ" sz="2800" dirty="0"/>
          </a:p>
          <a:p>
            <a:pPr lvl="1"/>
            <a:endParaRPr lang="cs-CZ" b="1" dirty="0" smtClean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64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Jak požádat v dotačním řízení z prostředků SR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1825624"/>
            <a:ext cx="10515600" cy="4591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800" dirty="0" smtClean="0"/>
              <a:t>Žádejte min. o 85 % vyrovnávací platby – 15 % podíl samospráv (KHK obce);</a:t>
            </a:r>
          </a:p>
          <a:p>
            <a:pPr lvl="1"/>
            <a:r>
              <a:rPr lang="cs-CZ" sz="2800" dirty="0" smtClean="0"/>
              <a:t>V nákladech zohledněte požadavek na nárůst mezd 10 %;</a:t>
            </a:r>
          </a:p>
          <a:p>
            <a:pPr lvl="1"/>
            <a:r>
              <a:rPr lang="cs-CZ" sz="2800" dirty="0" smtClean="0"/>
              <a:t>Zohledněte </a:t>
            </a:r>
            <a:r>
              <a:rPr lang="cs-CZ" sz="2800" dirty="0"/>
              <a:t>v žádosti požadavek na aktualizaci sítě sociálních </a:t>
            </a:r>
            <a:r>
              <a:rPr lang="cs-CZ" sz="2800" dirty="0" smtClean="0"/>
              <a:t>služeb;</a:t>
            </a:r>
          </a:p>
          <a:p>
            <a:pPr lvl="1"/>
            <a:r>
              <a:rPr lang="cs-CZ" sz="2800" dirty="0" smtClean="0"/>
              <a:t>Žádejte i na předpokládané vícenáklady spojené s COVID – materiál, personální náklady apod.;</a:t>
            </a:r>
            <a:endParaRPr lang="cs-CZ" sz="2800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0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Harmonogram dotačního řízení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0960" y="1825624"/>
            <a:ext cx="10642840" cy="4591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800" dirty="0" smtClean="0"/>
              <a:t>Podání žádosti v OK Systému</a:t>
            </a:r>
          </a:p>
          <a:p>
            <a:pPr lvl="1"/>
            <a:r>
              <a:rPr lang="cs-CZ" sz="2800" dirty="0" smtClean="0"/>
              <a:t>Termín pro </a:t>
            </a:r>
            <a:r>
              <a:rPr lang="cs-CZ" sz="2800" dirty="0"/>
              <a:t>podání žádosti </a:t>
            </a:r>
            <a:r>
              <a:rPr lang="pl-PL" sz="2800" dirty="0"/>
              <a:t>od 16. 10. 2020 do 18. 11. </a:t>
            </a:r>
            <a:r>
              <a:rPr lang="pl-PL" sz="2800" dirty="0" smtClean="0"/>
              <a:t>2020</a:t>
            </a:r>
          </a:p>
          <a:p>
            <a:pPr lvl="1"/>
            <a:r>
              <a:rPr lang="pl-PL" sz="2800" dirty="0" smtClean="0"/>
              <a:t>Vyhodnocení žádostí – prosinec 2020</a:t>
            </a:r>
          </a:p>
          <a:p>
            <a:pPr lvl="1"/>
            <a:r>
              <a:rPr lang="pl-PL" sz="2800" dirty="0" smtClean="0"/>
              <a:t>Výsledky dotačního řízení – leden/únor 2021 (dosud není znám termín zastupitelstva)</a:t>
            </a:r>
          </a:p>
          <a:p>
            <a:pPr lvl="1"/>
            <a:endParaRPr lang="cs-CZ" sz="2800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0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" name="obrázek 2" descr="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37" y="469265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812679" y="2477473"/>
            <a:ext cx="1056664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016-2022 Program 013 310 Rozvoj a obnova materiálně technické základny sociálních služeb</a:t>
            </a:r>
          </a:p>
        </p:txBody>
      </p:sp>
    </p:spTree>
    <p:extLst>
      <p:ext uri="{BB962C8B-B14F-4D97-AF65-F5344CB8AC3E}">
        <p14:creationId xmlns:p14="http://schemas.microsoft.com/office/powerpoint/2010/main" val="14709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 programu rozvoje a obnovy MTZ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0960" y="1825624"/>
            <a:ext cx="10642840" cy="4591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800" dirty="0" smtClean="0"/>
              <a:t>Program byl významně aktivován </a:t>
            </a:r>
          </a:p>
          <a:p>
            <a:pPr lvl="1"/>
            <a:r>
              <a:rPr lang="cs-CZ" sz="2800" dirty="0"/>
              <a:t>D</a:t>
            </a:r>
            <a:r>
              <a:rPr lang="cs-CZ" sz="2800" dirty="0" smtClean="0"/>
              <a:t>o konce období je na projekty vyčleněno ještě 1 mld. Kč!</a:t>
            </a:r>
          </a:p>
          <a:p>
            <a:pPr lvl="1"/>
            <a:r>
              <a:rPr lang="cs-CZ" sz="2800" dirty="0" smtClean="0"/>
              <a:t>Aktuálně se mění znění Programu. Schvaluje MF. </a:t>
            </a:r>
          </a:p>
          <a:p>
            <a:pPr lvl="1"/>
            <a:r>
              <a:rPr lang="cs-CZ" sz="2800" dirty="0" smtClean="0"/>
              <a:t>Změny by měly obsahovat </a:t>
            </a:r>
            <a:r>
              <a:rPr lang="cs-CZ" sz="2800" dirty="0"/>
              <a:t>posunutí termínu dokončení akce - tuto chvíli je nastaven na 31. 11. 2022, posunutí termínu až o 1 rok, případně pololetí 2024 – konečné znění bude známo na přelomu </a:t>
            </a:r>
            <a:r>
              <a:rPr lang="cs-CZ" sz="2800" dirty="0" smtClean="0"/>
              <a:t>října/listopadu</a:t>
            </a:r>
          </a:p>
          <a:p>
            <a:pPr lvl="1"/>
            <a:r>
              <a:rPr lang="cs-CZ" sz="2800" dirty="0" smtClean="0"/>
              <a:t>Výzvy by tak měli následovat do konce roku 2020</a:t>
            </a:r>
            <a:endParaRPr lang="cs-CZ" sz="2800" dirty="0"/>
          </a:p>
          <a:p>
            <a:pPr lvl="1"/>
            <a:r>
              <a:rPr lang="cs-CZ" sz="2800" dirty="0" smtClean="0">
                <a:hlinkClick r:id="rId2"/>
              </a:rPr>
              <a:t>https</a:t>
            </a:r>
            <a:r>
              <a:rPr lang="cs-CZ" sz="2800" dirty="0">
                <a:hlinkClick r:id="rId2"/>
              </a:rPr>
              <a:t>://</a:t>
            </a:r>
            <a:r>
              <a:rPr lang="cs-CZ" sz="2800" dirty="0" smtClean="0">
                <a:hlinkClick r:id="rId2"/>
              </a:rPr>
              <a:t>www.mpsv.cz/web/cz/2016-2022-program-013-310-rozvoj-a-obnova-materialne-technicke-zakladny-socialnich-sluzeb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68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138" y="346830"/>
            <a:ext cx="10857024" cy="11020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 smtClean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Plánované výzvy v rámci programu rozvoje a obnovy MTZ</a:t>
            </a:r>
            <a:endParaRPr lang="cs-CZ" sz="4000" dirty="0">
              <a:solidFill>
                <a:srgbClr val="000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0960" y="1825624"/>
            <a:ext cx="10780824" cy="4591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800" dirty="0" smtClean="0"/>
              <a:t>Aktuální výzva č. 5 – podpora rozvoje pobytových služeb pro osoby s poruchou autistického spektra</a:t>
            </a:r>
          </a:p>
          <a:p>
            <a:pPr lvl="2"/>
            <a:r>
              <a:rPr lang="cs-CZ" dirty="0" smtClean="0"/>
              <a:t>Podání žádostí 18. 8. 2020 – 15. 10. 2020</a:t>
            </a:r>
          </a:p>
          <a:p>
            <a:pPr lvl="2"/>
            <a:r>
              <a:rPr lang="cs-CZ" dirty="0" smtClean="0"/>
              <a:t>Veškeré druhy pobytových služeb určené pro osoby s poruchou autistického spektra</a:t>
            </a:r>
          </a:p>
          <a:p>
            <a:pPr lvl="1"/>
            <a:r>
              <a:rPr lang="cs-CZ" sz="2800" dirty="0" smtClean="0"/>
              <a:t>Plánované výzvy – podpora a rozvoj MTZ služeb</a:t>
            </a:r>
            <a:endParaRPr lang="cs-CZ" sz="2800" dirty="0"/>
          </a:p>
          <a:p>
            <a:pPr lvl="2"/>
            <a:r>
              <a:rPr lang="cs-CZ" dirty="0" smtClean="0"/>
              <a:t>Výzva bude vycházet z výzvy č. 3 (je možné, že budou upraveny finanční limity pro žadatele – budou výhodnější)</a:t>
            </a:r>
          </a:p>
          <a:p>
            <a:pPr lvl="2"/>
            <a:r>
              <a:rPr lang="cs-CZ" dirty="0" smtClean="0"/>
              <a:t>Určeno pro domovy pro seniory, domovy pro osoby se zdravotním postižením, domovy se zvláštním režimem, chráněné bydlení, týdenní stacionář</a:t>
            </a:r>
          </a:p>
          <a:p>
            <a:pPr lvl="2"/>
            <a:r>
              <a:rPr lang="cs-CZ" dirty="0" smtClean="0"/>
              <a:t>Je možné, že bude rozšířena ještě o ODLEHČOVACÍ SLUŽBY – iniciativa města Hradec Králové</a:t>
            </a:r>
          </a:p>
          <a:p>
            <a:pPr lvl="2"/>
            <a:r>
              <a:rPr lang="cs-CZ" dirty="0" smtClean="0"/>
              <a:t>Předpokládané vyhlášení výzvy listopad</a:t>
            </a:r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0960" y="1396502"/>
            <a:ext cx="10863202" cy="5238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57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1446</Words>
  <Application>Microsoft Office PowerPoint</Application>
  <PresentationFormat>Širokoúhlá obrazovka</PresentationFormat>
  <Paragraphs>196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Times New Roman</vt:lpstr>
      <vt:lpstr>Motiv Office</vt:lpstr>
      <vt:lpstr>Finance 2020</vt:lpstr>
      <vt:lpstr>Prezentace aplikace PowerPoint</vt:lpstr>
      <vt:lpstr>Rok 2021 – financování sociálních služeb</vt:lpstr>
      <vt:lpstr>Rok 2021 – financování sociálních služeb</vt:lpstr>
      <vt:lpstr>Jak požádat v dotačním řízení z prostředků SR</vt:lpstr>
      <vt:lpstr>Harmonogram dotačního řízení</vt:lpstr>
      <vt:lpstr>Prezentace aplikace PowerPoint</vt:lpstr>
      <vt:lpstr>O programu rozvoje a obnovy MTZ</vt:lpstr>
      <vt:lpstr>Plánované výzvy v rámci programu rozvoje a obnovy MTZ</vt:lpstr>
      <vt:lpstr>Plánované výzvy v rámci programu rozvoje a obnovy MTZ</vt:lpstr>
      <vt:lpstr>Prezentace aplikace PowerPoint</vt:lpstr>
      <vt:lpstr>Aktuální stav</vt:lpstr>
      <vt:lpstr>Krajské pohotovostní týmy</vt:lpstr>
      <vt:lpstr>Krajské pohotovostní týmy – aktuální zkušenost</vt:lpstr>
      <vt:lpstr>Prezentace aplikace PowerPoint</vt:lpstr>
      <vt:lpstr>Aktuální výstavba</vt:lpstr>
      <vt:lpstr>Připravená výstavba</vt:lpstr>
      <vt:lpstr>Příprava výstavby</vt:lpstr>
      <vt:lpstr>Příprava výstavby – další rozpracované záměry</vt:lpstr>
      <vt:lpstr>Prezentace aplikace PowerPoint</vt:lpstr>
    </vt:vector>
  </TitlesOfParts>
  <Company>Krajský úřad Královéhradeckého kraje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Zeman Jiří Mgr.</dc:creator>
  <cp:lastModifiedBy>Zeman Jiří Mgr.</cp:lastModifiedBy>
  <cp:revision>127</cp:revision>
  <cp:lastPrinted>2019-11-18T06:27:14Z</cp:lastPrinted>
  <dcterms:created xsi:type="dcterms:W3CDTF">2017-11-20T06:52:40Z</dcterms:created>
  <dcterms:modified xsi:type="dcterms:W3CDTF">2020-10-01T13:18:18Z</dcterms:modified>
</cp:coreProperties>
</file>