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8" r:id="rId2"/>
    <p:sldId id="259" r:id="rId3"/>
    <p:sldId id="260" r:id="rId4"/>
    <p:sldId id="268" r:id="rId5"/>
    <p:sldId id="262" r:id="rId6"/>
    <p:sldId id="261" r:id="rId7"/>
    <p:sldId id="263" r:id="rId8"/>
    <p:sldId id="272" r:id="rId9"/>
    <p:sldId id="277" r:id="rId10"/>
    <p:sldId id="278" r:id="rId11"/>
  </p:sldIdLst>
  <p:sldSz cx="12192000" cy="6858000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68772" autoAdjust="0"/>
  </p:normalViewPr>
  <p:slideViewPr>
    <p:cSldViewPr snapToGrid="0">
      <p:cViewPr varScale="1">
        <p:scale>
          <a:sx n="79" d="100"/>
          <a:sy n="79" d="100"/>
        </p:scale>
        <p:origin x="17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91C62A-BBF6-4813-9EB4-3A366B347C1F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77958"/>
            <a:ext cx="533527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2238D3-CD1F-4C90-A683-FCAD71A9A9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10979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2238D3-CD1F-4C90-A683-FCAD71A9A9E4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39342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2238D3-CD1F-4C90-A683-FCAD71A9A9E4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67934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2238D3-CD1F-4C90-A683-FCAD71A9A9E4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31206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DE10A-EE9B-4B29-AE56-F448AFFE489A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16BBA-6283-4E34-A01E-4B21A5DA2B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1293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DE10A-EE9B-4B29-AE56-F448AFFE489A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16BBA-6283-4E34-A01E-4B21A5DA2B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8842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DE10A-EE9B-4B29-AE56-F448AFFE489A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16BBA-6283-4E34-A01E-4B21A5DA2B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1953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DE10A-EE9B-4B29-AE56-F448AFFE489A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16BBA-6283-4E34-A01E-4B21A5DA2B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5906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DE10A-EE9B-4B29-AE56-F448AFFE489A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16BBA-6283-4E34-A01E-4B21A5DA2B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7772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DE10A-EE9B-4B29-AE56-F448AFFE489A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16BBA-6283-4E34-A01E-4B21A5DA2B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5750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DE10A-EE9B-4B29-AE56-F448AFFE489A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16BBA-6283-4E34-A01E-4B21A5DA2B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4520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DE10A-EE9B-4B29-AE56-F448AFFE489A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16BBA-6283-4E34-A01E-4B21A5DA2B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2134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DE10A-EE9B-4B29-AE56-F448AFFE489A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16BBA-6283-4E34-A01E-4B21A5DA2B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2751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DE10A-EE9B-4B29-AE56-F448AFFE489A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16BBA-6283-4E34-A01E-4B21A5DA2B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3399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DE10A-EE9B-4B29-AE56-F448AFFE489A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16BBA-6283-4E34-A01E-4B21A5DA2B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3167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0DE10A-EE9B-4B29-AE56-F448AFFE489A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16BBA-6283-4E34-A01E-4B21A5DA2B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6054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18289"/>
            <a:ext cx="12175237" cy="2417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91869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304801" y="187709"/>
            <a:ext cx="11330152" cy="7342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>
                <a:solidFill>
                  <a:srgbClr val="0070C0"/>
                </a:solidFill>
              </a:rPr>
              <a:t>Vykázání hodin péče vybraných služeb (</a:t>
            </a:r>
            <a:r>
              <a:rPr lang="cs-CZ" sz="3600" b="1" dirty="0">
                <a:solidFill>
                  <a:srgbClr val="0070C0"/>
                </a:solidFill>
              </a:rPr>
              <a:t>§39, §40, §43)</a:t>
            </a:r>
            <a:endParaRPr lang="cs-CZ" sz="3600" dirty="0">
              <a:solidFill>
                <a:srgbClr val="0070C0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922" y="1141843"/>
            <a:ext cx="11489910" cy="5171291"/>
          </a:xfrm>
          <a:prstGeom prst="rect">
            <a:avLst/>
          </a:prstGeom>
        </p:spPr>
      </p:pic>
      <p:sp>
        <p:nvSpPr>
          <p:cNvPr id="7" name="Ovál 6"/>
          <p:cNvSpPr/>
          <p:nvPr/>
        </p:nvSpPr>
        <p:spPr>
          <a:xfrm>
            <a:off x="145043" y="2741433"/>
            <a:ext cx="1933902" cy="57806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Zaoblený obdélník 7"/>
          <p:cNvSpPr/>
          <p:nvPr/>
        </p:nvSpPr>
        <p:spPr>
          <a:xfrm>
            <a:off x="9470864" y="4520626"/>
            <a:ext cx="1513490" cy="1928649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946124" y="4700854"/>
            <a:ext cx="8135007" cy="193642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50800" dir="5400000" algn="ctr" rotWithShape="0">
              <a:schemeClr val="accent4">
                <a:lumMod val="20000"/>
                <a:lumOff val="80000"/>
              </a:schemeClr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Prosíme zejména u služeb </a:t>
            </a:r>
            <a:r>
              <a:rPr lang="cs-CZ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§39, §40, §43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 Podílu zadavatelů uvést </a:t>
            </a:r>
            <a:r>
              <a:rPr lang="cs-CZ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POUZE hodiny péče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vymazat tedy údaje o dotacích ze strany obcí a nahradit  je údaji o hodinách péče.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4864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8516" y="788276"/>
            <a:ext cx="9020175" cy="4629150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662151" y="210207"/>
            <a:ext cx="10769565" cy="5780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>
                <a:solidFill>
                  <a:srgbClr val="0070C0"/>
                </a:solidFill>
              </a:rPr>
              <a:t>Skutečnost k 30.9. a Roční  výhled</a:t>
            </a:r>
            <a:endParaRPr lang="cs-CZ" dirty="0">
              <a:solidFill>
                <a:srgbClr val="0070C0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1979" y="3554960"/>
            <a:ext cx="10077450" cy="2943225"/>
          </a:xfrm>
          <a:prstGeom prst="rect">
            <a:avLst/>
          </a:prstGeom>
          <a:effectLst>
            <a:glow rad="127000">
              <a:schemeClr val="accent4">
                <a:lumMod val="40000"/>
                <a:lumOff val="6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396554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165" y="706327"/>
            <a:ext cx="10734675" cy="4562475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8386" y="3102029"/>
            <a:ext cx="10363200" cy="3533775"/>
          </a:xfrm>
          <a:prstGeom prst="rect">
            <a:avLst/>
          </a:prstGeom>
          <a:effectLst>
            <a:glow rad="127000">
              <a:schemeClr val="accent4">
                <a:lumMod val="40000"/>
                <a:lumOff val="60000"/>
              </a:schemeClr>
            </a:glow>
            <a:outerShdw blurRad="50800" dist="50800" dir="5400000" algn="ctr" rotWithShape="0">
              <a:schemeClr val="accent4">
                <a:lumMod val="20000"/>
                <a:lumOff val="80000"/>
              </a:schemeClr>
            </a:outerShdw>
          </a:effectLst>
        </p:spPr>
      </p:pic>
      <p:sp>
        <p:nvSpPr>
          <p:cNvPr id="4" name="Obdélník 3"/>
          <p:cNvSpPr/>
          <p:nvPr/>
        </p:nvSpPr>
        <p:spPr>
          <a:xfrm>
            <a:off x="662151" y="210207"/>
            <a:ext cx="10769565" cy="5780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>
                <a:solidFill>
                  <a:srgbClr val="0070C0"/>
                </a:solidFill>
              </a:rPr>
              <a:t>Doložitelný dopad COVID</a:t>
            </a:r>
            <a:endParaRPr lang="cs-CZ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9742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165" y="706327"/>
            <a:ext cx="10734675" cy="4562475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662151" y="210207"/>
            <a:ext cx="10769565" cy="5780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>
                <a:solidFill>
                  <a:srgbClr val="0070C0"/>
                </a:solidFill>
              </a:rPr>
              <a:t>Doložitelný dopad COVID</a:t>
            </a:r>
            <a:endParaRPr lang="cs-CZ" dirty="0">
              <a:solidFill>
                <a:srgbClr val="0070C0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3850" y="3854505"/>
            <a:ext cx="10525125" cy="2638425"/>
          </a:xfrm>
          <a:prstGeom prst="rect">
            <a:avLst/>
          </a:prstGeom>
          <a:effectLst>
            <a:glow rad="127000">
              <a:schemeClr val="accent4">
                <a:lumMod val="40000"/>
                <a:lumOff val="6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3558377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4122" y="875478"/>
            <a:ext cx="10401300" cy="1533525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122" y="3019917"/>
            <a:ext cx="10858500" cy="1743075"/>
          </a:xfrm>
          <a:prstGeom prst="rect">
            <a:avLst/>
          </a:prstGeom>
          <a:effectLst>
            <a:glow rad="127000">
              <a:srgbClr val="00B0F0"/>
            </a:glow>
          </a:effectLst>
        </p:spPr>
      </p:pic>
      <p:sp>
        <p:nvSpPr>
          <p:cNvPr id="4" name="Obdélník 3"/>
          <p:cNvSpPr/>
          <p:nvPr/>
        </p:nvSpPr>
        <p:spPr>
          <a:xfrm>
            <a:off x="662151" y="210207"/>
            <a:ext cx="10769565" cy="5780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>
                <a:solidFill>
                  <a:srgbClr val="0070C0"/>
                </a:solidFill>
              </a:rPr>
              <a:t>Čerpání dotace MPSV</a:t>
            </a:r>
            <a:endParaRPr lang="cs-CZ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7178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152" y="989286"/>
            <a:ext cx="10363200" cy="1600200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399" y="3038803"/>
            <a:ext cx="10467975" cy="2819400"/>
          </a:xfrm>
          <a:prstGeom prst="rect">
            <a:avLst/>
          </a:prstGeom>
          <a:effectLst>
            <a:glow rad="127000">
              <a:schemeClr val="accent5">
                <a:lumMod val="60000"/>
                <a:lumOff val="40000"/>
              </a:schemeClr>
            </a:glow>
          </a:effectLst>
        </p:spPr>
      </p:pic>
      <p:sp>
        <p:nvSpPr>
          <p:cNvPr id="5" name="Obdélník 4"/>
          <p:cNvSpPr/>
          <p:nvPr/>
        </p:nvSpPr>
        <p:spPr>
          <a:xfrm>
            <a:off x="662151" y="210207"/>
            <a:ext cx="10769565" cy="5780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>
                <a:solidFill>
                  <a:srgbClr val="0070C0"/>
                </a:solidFill>
              </a:rPr>
              <a:t>Čerpání dotace KHK</a:t>
            </a:r>
            <a:endParaRPr lang="cs-CZ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3624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3849" y="818330"/>
            <a:ext cx="8443420" cy="3569988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6461" y="3508812"/>
            <a:ext cx="10077450" cy="3190875"/>
          </a:xfrm>
          <a:prstGeom prst="rect">
            <a:avLst/>
          </a:prstGeom>
          <a:effectLst>
            <a:glow rad="152400">
              <a:srgbClr val="00B0F0">
                <a:alpha val="40000"/>
              </a:srgbClr>
            </a:glow>
          </a:effectLst>
        </p:spPr>
      </p:pic>
      <p:sp>
        <p:nvSpPr>
          <p:cNvPr id="6" name="Obdélník 5"/>
          <p:cNvSpPr/>
          <p:nvPr/>
        </p:nvSpPr>
        <p:spPr>
          <a:xfrm>
            <a:off x="304801" y="187709"/>
            <a:ext cx="11330152" cy="7342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>
                <a:solidFill>
                  <a:srgbClr val="0070C0"/>
                </a:solidFill>
              </a:rPr>
              <a:t>Vykázání dotací COVID v Evidenci a realizaci - část Podíl zadavatelů</a:t>
            </a:r>
            <a:endParaRPr lang="cs-CZ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2326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6593" y="924089"/>
            <a:ext cx="10848975" cy="3895725"/>
          </a:xfrm>
          <a:prstGeom prst="rect">
            <a:avLst/>
          </a:prstGeom>
        </p:spPr>
      </p:pic>
      <p:sp>
        <p:nvSpPr>
          <p:cNvPr id="3" name="Zaoblený obdélník 2"/>
          <p:cNvSpPr/>
          <p:nvPr/>
        </p:nvSpPr>
        <p:spPr>
          <a:xfrm>
            <a:off x="704193" y="3972911"/>
            <a:ext cx="10736428" cy="578069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Zaoblený obdélník 3"/>
          <p:cNvSpPr/>
          <p:nvPr/>
        </p:nvSpPr>
        <p:spPr>
          <a:xfrm>
            <a:off x="3846785" y="2075382"/>
            <a:ext cx="1713187" cy="531183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304801" y="187709"/>
            <a:ext cx="11330152" cy="7342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>
                <a:solidFill>
                  <a:srgbClr val="0070C0"/>
                </a:solidFill>
              </a:rPr>
              <a:t>Vykázání hodin péče vybraných služeb (</a:t>
            </a:r>
            <a:r>
              <a:rPr lang="cs-CZ" sz="3600" b="1" dirty="0">
                <a:solidFill>
                  <a:srgbClr val="0070C0"/>
                </a:solidFill>
              </a:rPr>
              <a:t>§39, §40, §43)</a:t>
            </a:r>
            <a:endParaRPr lang="cs-CZ" sz="3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9714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304801" y="187709"/>
            <a:ext cx="11330152" cy="7342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>
                <a:solidFill>
                  <a:srgbClr val="0070C0"/>
                </a:solidFill>
              </a:rPr>
              <a:t>Vykázání hodin péče vybraných služeb (</a:t>
            </a:r>
            <a:r>
              <a:rPr lang="cs-CZ" sz="3600" b="1" dirty="0">
                <a:solidFill>
                  <a:srgbClr val="0070C0"/>
                </a:solidFill>
              </a:rPr>
              <a:t>§39, §40, §43)</a:t>
            </a:r>
            <a:endParaRPr lang="cs-CZ" sz="3600" dirty="0">
              <a:solidFill>
                <a:srgbClr val="0070C0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922" y="1141843"/>
            <a:ext cx="11489910" cy="5171291"/>
          </a:xfrm>
          <a:prstGeom prst="rect">
            <a:avLst/>
          </a:prstGeom>
        </p:spPr>
      </p:pic>
      <p:sp>
        <p:nvSpPr>
          <p:cNvPr id="7" name="Ovál 6"/>
          <p:cNvSpPr/>
          <p:nvPr/>
        </p:nvSpPr>
        <p:spPr>
          <a:xfrm>
            <a:off x="145043" y="2741433"/>
            <a:ext cx="1933902" cy="57806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Zaoblený obdélník 7"/>
          <p:cNvSpPr/>
          <p:nvPr/>
        </p:nvSpPr>
        <p:spPr>
          <a:xfrm>
            <a:off x="9470864" y="4520626"/>
            <a:ext cx="1513490" cy="1928649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664991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112</Words>
  <Application>Microsoft Office PowerPoint</Application>
  <PresentationFormat>Širokoúhlá obrazovka</PresentationFormat>
  <Paragraphs>13</Paragraphs>
  <Slides>10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Krajský úřad Královéhradeckého kraje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Guman Ivan Ing.</dc:creator>
  <cp:lastModifiedBy>Khýn Lukáš Mgr.</cp:lastModifiedBy>
  <cp:revision>16</cp:revision>
  <cp:lastPrinted>2020-10-02T05:32:13Z</cp:lastPrinted>
  <dcterms:created xsi:type="dcterms:W3CDTF">2020-10-01T06:47:22Z</dcterms:created>
  <dcterms:modified xsi:type="dcterms:W3CDTF">2020-10-02T12:24:02Z</dcterms:modified>
</cp:coreProperties>
</file>