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9" r:id="rId2"/>
    <p:sldId id="257" r:id="rId3"/>
    <p:sldId id="263" r:id="rId4"/>
    <p:sldId id="264" r:id="rId5"/>
    <p:sldId id="265" r:id="rId6"/>
    <p:sldId id="266" r:id="rId7"/>
  </p:sldIdLst>
  <p:sldSz cx="12192000" cy="6858000"/>
  <p:notesSz cx="6669088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DDE8C-4FD9-46A8-80ED-912B1562F09D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25F9B-7B9B-4D3E-A9A7-416BAA1EA6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600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01B-7053-410B-AB32-64BF4ED8DB4B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E46D-04DE-4138-8B11-D5F0C10B96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68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01B-7053-410B-AB32-64BF4ED8DB4B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E46D-04DE-4138-8B11-D5F0C10B96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94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01B-7053-410B-AB32-64BF4ED8DB4B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E46D-04DE-4138-8B11-D5F0C10B96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14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01B-7053-410B-AB32-64BF4ED8DB4B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E46D-04DE-4138-8B11-D5F0C10B96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96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01B-7053-410B-AB32-64BF4ED8DB4B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E46D-04DE-4138-8B11-D5F0C10B96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63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01B-7053-410B-AB32-64BF4ED8DB4B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E46D-04DE-4138-8B11-D5F0C10B96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13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01B-7053-410B-AB32-64BF4ED8DB4B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E46D-04DE-4138-8B11-D5F0C10B96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25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01B-7053-410B-AB32-64BF4ED8DB4B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E46D-04DE-4138-8B11-D5F0C10B96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286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01B-7053-410B-AB32-64BF4ED8DB4B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E46D-04DE-4138-8B11-D5F0C10B96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599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01B-7053-410B-AB32-64BF4ED8DB4B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E46D-04DE-4138-8B11-D5F0C10B96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13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601B-7053-410B-AB32-64BF4ED8DB4B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E46D-04DE-4138-8B11-D5F0C10B96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3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F601B-7053-410B-AB32-64BF4ED8DB4B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BE46D-04DE-4138-8B11-D5F0C10B96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551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/>
              <a:t>IROP 101. výzva REACT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814916"/>
            <a:ext cx="10515600" cy="20187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4400" dirty="0" smtClean="0"/>
              <a:t>Proč???</a:t>
            </a:r>
          </a:p>
          <a:p>
            <a:pPr marL="0" indent="0">
              <a:buNone/>
            </a:pPr>
            <a:endParaRPr lang="cs-CZ" sz="4400" dirty="0" smtClean="0"/>
          </a:p>
          <a:p>
            <a:pPr marL="0" indent="0">
              <a:buNone/>
            </a:pPr>
            <a:r>
              <a:rPr lang="cs-CZ" sz="4400" dirty="0" smtClean="0"/>
              <a:t>5%, předfinancování, alternativní </a:t>
            </a:r>
            <a:r>
              <a:rPr lang="cs-CZ" sz="4400" dirty="0" smtClean="0"/>
              <a:t>pohon…</a:t>
            </a:r>
            <a:endParaRPr lang="cs-CZ" sz="4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485" y="5706677"/>
            <a:ext cx="2361315" cy="47028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5" t="13884" r="1292" b="17343"/>
          <a:stretch/>
        </p:blipFill>
        <p:spPr>
          <a:xfrm>
            <a:off x="4139381" y="1486004"/>
            <a:ext cx="4768645" cy="366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90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Termíny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Info</a:t>
            </a:r>
            <a:r>
              <a:rPr lang="cs-CZ" dirty="0" smtClean="0"/>
              <a:t> KHK				3/2021</a:t>
            </a:r>
          </a:p>
          <a:p>
            <a:r>
              <a:rPr lang="cs-CZ" dirty="0" smtClean="0"/>
              <a:t>Kontakt zprostředkovatelů 	3-5/2021</a:t>
            </a:r>
          </a:p>
          <a:p>
            <a:endParaRPr lang="cs-CZ" dirty="0" smtClean="0"/>
          </a:p>
          <a:p>
            <a:r>
              <a:rPr lang="cs-CZ" b="1" dirty="0" smtClean="0"/>
              <a:t>Vyhlášení výzvy 			31. 5. 2021 (podání žádosti do 3. 2. 2022)</a:t>
            </a:r>
          </a:p>
          <a:p>
            <a:endParaRPr lang="cs-CZ" dirty="0" smtClean="0"/>
          </a:p>
          <a:p>
            <a:r>
              <a:rPr lang="cs-CZ" dirty="0" smtClean="0"/>
              <a:t>Seminář pro žadatele 		4. 6. 2021</a:t>
            </a:r>
            <a:endParaRPr lang="cs-CZ" dirty="0"/>
          </a:p>
          <a:p>
            <a:r>
              <a:rPr lang="cs-CZ" dirty="0" smtClean="0"/>
              <a:t>Podání žádosti 			8. 6. 2021 (</a:t>
            </a:r>
            <a:r>
              <a:rPr lang="cs-CZ" dirty="0" err="1" smtClean="0"/>
              <a:t>předp</a:t>
            </a:r>
            <a:r>
              <a:rPr lang="cs-CZ" dirty="0" smtClean="0"/>
              <a:t>. realizace od 1. 9. 2021)</a:t>
            </a:r>
          </a:p>
          <a:p>
            <a:r>
              <a:rPr lang="cs-CZ" spc="-60" dirty="0" smtClean="0"/>
              <a:t>Žádost doporučena k financování </a:t>
            </a:r>
            <a:r>
              <a:rPr lang="cs-CZ" dirty="0" smtClean="0"/>
              <a:t>	23. 8. 2021</a:t>
            </a:r>
          </a:p>
          <a:p>
            <a:r>
              <a:rPr lang="cs-CZ" dirty="0" smtClean="0"/>
              <a:t>Vydání právního aktu 		10. 9. 2021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485" y="5706677"/>
            <a:ext cx="2361315" cy="47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8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PROJEKTOVÁ ŽÁDOST </a:t>
            </a:r>
            <a:r>
              <a:rPr lang="cs-CZ" sz="2800" b="1" dirty="0" smtClean="0"/>
              <a:t>- vlastní cesta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Mít jasno, jaké vozy chceme</a:t>
            </a:r>
          </a:p>
          <a:p>
            <a:endParaRPr lang="cs-CZ" sz="2600" dirty="0" smtClean="0"/>
          </a:p>
          <a:p>
            <a:r>
              <a:rPr lang="cs-CZ" sz="2600" dirty="0" smtClean="0"/>
              <a:t>Průzkum trhu 	- jaké vozy jsou na trhu?</a:t>
            </a:r>
          </a:p>
          <a:p>
            <a:pPr marL="0" indent="0">
              <a:buNone/>
            </a:pPr>
            <a:r>
              <a:rPr lang="cs-CZ" sz="2600" dirty="0" smtClean="0"/>
              <a:t>	   </a:t>
            </a:r>
            <a:r>
              <a:rPr lang="cs-CZ" sz="2600" dirty="0"/>
              <a:t>	</a:t>
            </a:r>
            <a:r>
              <a:rPr lang="cs-CZ" sz="2600" dirty="0" smtClean="0"/>
              <a:t>	- vejdeme se s cenou?</a:t>
            </a:r>
          </a:p>
          <a:p>
            <a:pPr marL="0" indent="0">
              <a:buNone/>
            </a:pPr>
            <a:endParaRPr lang="cs-CZ" sz="2600" dirty="0" smtClean="0"/>
          </a:p>
          <a:p>
            <a:r>
              <a:rPr lang="cs-CZ" sz="2600" dirty="0" smtClean="0"/>
              <a:t>Studie proveditelnosti + přílohy + MS2014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485" y="5706677"/>
            <a:ext cx="2361315" cy="47028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8721" y="498157"/>
            <a:ext cx="781874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95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VEŘEJNÁ ZAKÁZKA </a:t>
            </a:r>
            <a:r>
              <a:rPr lang="cs-CZ" sz="2600" b="1" dirty="0" smtClean="0"/>
              <a:t>- využití zprostředkovatele</a:t>
            </a:r>
            <a:endParaRPr lang="cs-CZ" sz="2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600" dirty="0" smtClean="0"/>
              <a:t>Dle ZVZ + profil veřejného zadavatele + otevřená výzva bez oslovení</a:t>
            </a:r>
          </a:p>
          <a:p>
            <a:r>
              <a:rPr lang="cs-CZ" sz="2600" dirty="0" smtClean="0"/>
              <a:t>Vyhlášení 10/2021</a:t>
            </a:r>
          </a:p>
          <a:p>
            <a:r>
              <a:rPr lang="cs-CZ" sz="2600" dirty="0" smtClean="0"/>
              <a:t>Reakce na dotazy, prodloužení</a:t>
            </a:r>
          </a:p>
          <a:p>
            <a:r>
              <a:rPr lang="cs-CZ" sz="2600" dirty="0" smtClean="0"/>
              <a:t>Vybráno 11/2021</a:t>
            </a:r>
          </a:p>
          <a:p>
            <a:r>
              <a:rPr lang="cs-CZ" sz="2600" dirty="0" smtClean="0"/>
              <a:t>Dokládání originálů, způsobilosti apod. </a:t>
            </a:r>
          </a:p>
          <a:p>
            <a:r>
              <a:rPr lang="cs-CZ" sz="2600" dirty="0" smtClean="0"/>
              <a:t>Kupní smlouva 12/2021</a:t>
            </a:r>
          </a:p>
          <a:p>
            <a:endParaRPr lang="cs-CZ" sz="2600" dirty="0" smtClean="0"/>
          </a:p>
          <a:p>
            <a:r>
              <a:rPr lang="cs-CZ" sz="2600" dirty="0" smtClean="0"/>
              <a:t>Dodání vozů 22. 4. 2022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485" y="5706677"/>
            <a:ext cx="2361315" cy="47028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9410" y="567192"/>
            <a:ext cx="833712" cy="125843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6518" y="5026369"/>
            <a:ext cx="926230" cy="680308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2748" y="5026369"/>
            <a:ext cx="926230" cy="680308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8978" y="5026369"/>
            <a:ext cx="926230" cy="680308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5208" y="5026369"/>
            <a:ext cx="926230" cy="680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7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 DODÁNÍ </a:t>
            </a:r>
            <a:r>
              <a:rPr lang="cs-CZ" sz="2600" b="1" dirty="0" smtClean="0"/>
              <a:t>- hlavně rychlost</a:t>
            </a:r>
            <a:endParaRPr lang="cs-CZ" sz="2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Předfinancování </a:t>
            </a:r>
          </a:p>
          <a:p>
            <a:r>
              <a:rPr lang="cs-CZ" sz="2400" dirty="0" smtClean="0"/>
              <a:t>Co nejdříve podat </a:t>
            </a:r>
            <a:r>
              <a:rPr lang="cs-CZ" sz="2400" dirty="0" err="1" smtClean="0"/>
              <a:t>ŽoP</a:t>
            </a:r>
            <a:r>
              <a:rPr lang="cs-CZ" sz="2400" dirty="0" smtClean="0"/>
              <a:t> !!! - v řádu dnů</a:t>
            </a:r>
          </a:p>
          <a:p>
            <a:r>
              <a:rPr lang="cs-CZ" sz="2400" dirty="0" smtClean="0"/>
              <a:t>Na profil veřejného zadavatele </a:t>
            </a:r>
            <a:r>
              <a:rPr lang="cs-CZ" sz="2400" dirty="0" smtClean="0"/>
              <a:t>skutečná cena</a:t>
            </a:r>
            <a:endParaRPr lang="cs-CZ" sz="2400" dirty="0" smtClean="0"/>
          </a:p>
          <a:p>
            <a:r>
              <a:rPr lang="cs-CZ" sz="2400" dirty="0" smtClean="0"/>
              <a:t>Nezapomenout podávat </a:t>
            </a:r>
            <a:r>
              <a:rPr lang="cs-CZ" sz="2400" dirty="0" err="1" smtClean="0"/>
              <a:t>ŽoRU</a:t>
            </a:r>
            <a:endParaRPr lang="cs-CZ" sz="24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485" y="5706677"/>
            <a:ext cx="2361315" cy="47028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65125"/>
            <a:ext cx="1095609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60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SPECIFIKA</a:t>
            </a:r>
            <a:endParaRPr lang="cs-CZ" sz="2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Nechat ve smlouvě dostatečnou lhůtu na dodání </a:t>
            </a:r>
          </a:p>
          <a:p>
            <a:r>
              <a:rPr lang="cs-CZ" sz="2400" dirty="0"/>
              <a:t>R</a:t>
            </a:r>
            <a:r>
              <a:rPr lang="cs-CZ" sz="2400" dirty="0" smtClean="0"/>
              <a:t>ychlá nabíječka není uznatelným výdajem.</a:t>
            </a:r>
            <a:endParaRPr lang="cs-CZ" sz="2400" dirty="0" smtClean="0"/>
          </a:p>
          <a:p>
            <a:r>
              <a:rPr lang="cs-CZ" sz="2400" dirty="0" smtClean="0"/>
              <a:t>P</a:t>
            </a:r>
            <a:r>
              <a:rPr lang="cs-CZ" sz="2400" dirty="0" smtClean="0"/>
              <a:t>rodloužená </a:t>
            </a:r>
            <a:r>
              <a:rPr lang="cs-CZ" sz="2400" dirty="0"/>
              <a:t>záruka není uznatelným výdajem</a:t>
            </a:r>
            <a:r>
              <a:rPr lang="cs-CZ" sz="2400" dirty="0" smtClean="0"/>
              <a:t>.</a:t>
            </a:r>
            <a:endParaRPr lang="cs-CZ" sz="2400" dirty="0" smtClean="0"/>
          </a:p>
          <a:p>
            <a:r>
              <a:rPr lang="cs-CZ" sz="2400" dirty="0" smtClean="0"/>
              <a:t>Může být problémem využívání k fakultativním </a:t>
            </a:r>
            <a:r>
              <a:rPr lang="cs-CZ" sz="2400" dirty="0" smtClean="0"/>
              <a:t>činnostem.</a:t>
            </a:r>
            <a:endParaRPr lang="cs-CZ" sz="2400" dirty="0" smtClean="0"/>
          </a:p>
          <a:p>
            <a:r>
              <a:rPr lang="cs-CZ" sz="2400" dirty="0" smtClean="0"/>
              <a:t>Může být problém s nabíjením v práci </a:t>
            </a:r>
            <a:r>
              <a:rPr lang="cs-CZ" sz="2400" dirty="0" smtClean="0"/>
              <a:t>/ doma.</a:t>
            </a:r>
          </a:p>
          <a:p>
            <a:endParaRPr lang="cs-CZ" sz="2400" dirty="0" smtClean="0"/>
          </a:p>
          <a:p>
            <a:r>
              <a:rPr lang="cs-CZ" sz="2400" dirty="0" smtClean="0"/>
              <a:t>Ale hlavně NEPOUŽÍVAT LEVOU NOHU !!!</a:t>
            </a:r>
            <a:endParaRPr lang="cs-CZ" sz="24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485" y="5706677"/>
            <a:ext cx="2361315" cy="47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28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139</Words>
  <Application>Microsoft Office PowerPoint</Application>
  <PresentationFormat>Širokoúhlá obrazovka</PresentationFormat>
  <Paragraphs>43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IROP 101. výzva REACT</vt:lpstr>
      <vt:lpstr>Termíny</vt:lpstr>
      <vt:lpstr>PROJEKTOVÁ ŽÁDOST - vlastní cesta</vt:lpstr>
      <vt:lpstr>VEŘEJNÁ ZAKÁZKA - využití zprostředkovatele</vt:lpstr>
      <vt:lpstr>PO DODÁNÍ - hlavně rychlost</vt:lpstr>
      <vt:lpstr>SPECIFIKA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MŠ</dc:creator>
  <cp:lastModifiedBy>MŠ</cp:lastModifiedBy>
  <cp:revision>21</cp:revision>
  <cp:lastPrinted>2022-04-26T16:57:35Z</cp:lastPrinted>
  <dcterms:created xsi:type="dcterms:W3CDTF">2022-04-26T12:50:44Z</dcterms:created>
  <dcterms:modified xsi:type="dcterms:W3CDTF">2022-04-26T17:00:21Z</dcterms:modified>
</cp:coreProperties>
</file>