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96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3" r:id="rId3"/>
    <p:sldId id="262" r:id="rId4"/>
    <p:sldId id="270" r:id="rId5"/>
    <p:sldId id="271" r:id="rId6"/>
    <p:sldId id="272" r:id="rId7"/>
    <p:sldId id="263" r:id="rId8"/>
    <p:sldId id="266" r:id="rId9"/>
    <p:sldId id="267" r:id="rId10"/>
    <p:sldId id="268" r:id="rId11"/>
    <p:sldId id="269" r:id="rId12"/>
    <p:sldId id="26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68"/>
    <p:restoredTop sz="96327"/>
  </p:normalViewPr>
  <p:slideViewPr>
    <p:cSldViewPr snapToGrid="0" snapToObjects="1">
      <p:cViewPr varScale="1">
        <p:scale>
          <a:sx n="114" d="100"/>
          <a:sy n="114" d="100"/>
        </p:scale>
        <p:origin x="72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159" d="100"/>
          <a:sy n="159" d="100"/>
        </p:scale>
        <p:origin x="6824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C3D0ABB3-B508-824E-9330-D578EB41FA6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211CAB2-C5D2-2640-AEBE-3DE4D2EB3BD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222F56-76CC-2244-9969-3BD231BC40BB}" type="datetimeFigureOut">
              <a:t>20.10.2022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BC07A37-2E4C-4A45-B370-BAA6DA94F24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AF3F6C6-389C-964B-A899-5EA4A12A0B4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8920A4-C4B0-3B45-B166-80304E6D2023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26741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9BFD12-7377-AF4F-9E5D-41F7F9A57BED}" type="datetimeFigureOut">
              <a:t>20.10.2022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F6F805-EB17-214F-846F-533D26B85AF7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79798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95F0446E-2BA5-074F-9D5A-1DA860FC7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298" y="98930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D1C52D7-9D53-964E-AD7F-FCDE91C299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5298" y="386902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3679366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D70B9-5AC9-DD4F-B4FA-247F1F891530}" type="datetime1">
              <a:t>20.10.2022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Novinky v cestovním ruchu – léto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8404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259388"/>
          </a:xfrm>
        </p:spPr>
        <p:txBody>
          <a:bodyPr vert="eaVert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259388"/>
          </a:xfrm>
        </p:spPr>
        <p:txBody>
          <a:bodyPr vert="eaVert"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80D57-1D93-2946-AFD0-6D29B9F3A147}" type="datetime1">
              <a:t>20.10.2022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Novinky v cestovním ruchu – léto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8614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B10B1-3D63-454C-8A55-F234CDB8A490}" type="datetime1">
              <a:t>20.10.2022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Novinky v cestovním ruchu – léto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3967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5FD45-C6FC-FA4E-8F73-BD321229A0A2}" type="datetime1">
              <a:t>20.10.2022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Novinky v cestovním ruchu – léto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F4949EF-3906-7247-A998-646612F81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298" y="98930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544C4C04-2844-7D47-AFA2-6CCB143D94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5298" y="386902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4280399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304925"/>
            <a:ext cx="5181600" cy="4319588"/>
          </a:xfr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304925"/>
            <a:ext cx="5181600" cy="4319588"/>
          </a:xfr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3417B-9DB1-6D4D-BC0C-5A2D93988509}" type="datetime1">
              <a:t>20.10.2022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Novinky v cestovním ruchu – léto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2697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687388"/>
          </a:xfrm>
        </p:spPr>
        <p:txBody>
          <a:bodyPr anchor="b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304925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381248"/>
            <a:ext cx="5157787" cy="3243265"/>
          </a:xfr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304925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381248"/>
            <a:ext cx="5183188" cy="3243265"/>
          </a:xfr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7D294-69E3-9D4D-93D4-2E238C326C15}" type="datetime1">
              <a:t>20.10.2022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Novinky v cestovním ruchu – léto 2021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6356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3966A-A054-844C-ADD4-DD683C9A6B44}" type="datetime1">
              <a:t>20.10.2022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Novinky v cestovním ruchu – léto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4191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6E48A-7B06-DD4E-B4F1-99FFA5BA3C4E}" type="datetime1">
              <a:t>20.10.2022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Novinky v cestovním ruchu – léto 2021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5680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304925"/>
            <a:ext cx="6172200" cy="43195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1304925"/>
            <a:ext cx="3932237" cy="4319589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Po kliknutí můžete upravovat styly textu v předloze.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9FE8-A97A-9040-BC1B-01299C18F4E1}" type="datetime1">
              <a:t>20.10.2022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Novinky v cestovním ruchu – léto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4B2FEFB-40EB-A242-879E-90E7A9ACB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4735"/>
            <a:ext cx="10515600" cy="677778"/>
          </a:xfrm>
        </p:spPr>
        <p:txBody>
          <a:bodyPr anchor="b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570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304924"/>
            <a:ext cx="6172200" cy="431958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1304926"/>
            <a:ext cx="3932237" cy="431958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Po kliknutí můžete upravovat styly textu v předloze.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1CB02-1686-5E4E-8C77-FF7AEFEA844F}" type="datetime1">
              <a:t>20.10.2022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Novinky v cestovním ruchu – léto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4DA77E7-49D4-194B-BF48-C6879F899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4735"/>
            <a:ext cx="10515600" cy="677778"/>
          </a:xfrm>
        </p:spPr>
        <p:txBody>
          <a:bodyPr anchor="b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092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74735"/>
            <a:ext cx="10515600" cy="67777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304926"/>
            <a:ext cx="10515600" cy="4319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197543"/>
            <a:ext cx="12469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B073E4-06FD-6D40-9982-0E8CCC73F560}" type="datetime1">
              <a:t>20.10.2022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1872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Novinky v cestovním ruchu – léto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14708" y="6187253"/>
            <a:ext cx="10390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13053-D514-8448-BD9B-6AC86BD996A2}" type="slidenum">
              <a:t>‹#›</a:t>
            </a:fld>
            <a:endParaRPr lang="cs-CZ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D964BFAD-E371-A44E-A2DA-B96F71D70854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376539" y="5925500"/>
            <a:ext cx="1440000" cy="637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9253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5600" indent="-355600" algn="l" defTabSz="914400" rtl="0" eaLnBrk="1" latinLnBrk="0" hangingPunct="1">
        <a:lnSpc>
          <a:spcPct val="90000"/>
        </a:lnSpc>
        <a:spcBef>
          <a:spcPts val="1000"/>
        </a:spcBef>
        <a:buFont typeface="System Font Regular"/>
        <a:buChar char="–"/>
        <a:tabLst/>
        <a:defRPr sz="2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1pPr>
      <a:lvl2pPr marL="711200" indent="-3556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–"/>
        <a:tabLst/>
        <a:defRPr sz="24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2pPr>
      <a:lvl3pPr marL="1068388" indent="-357188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–"/>
        <a:tabLst/>
        <a:defRPr sz="20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3pPr>
      <a:lvl4pPr marL="1423988" indent="-3556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–"/>
        <a:tabLst/>
        <a:defRPr sz="1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4pPr>
      <a:lvl5pPr marL="1779588" indent="-3556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–"/>
        <a:tabLst/>
        <a:defRPr sz="1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32" userDrawn="1">
          <p15:clr>
            <a:srgbClr val="F26B43"/>
          </p15:clr>
        </p15:guide>
        <p15:guide id="2" pos="7151" userDrawn="1">
          <p15:clr>
            <a:srgbClr val="F26B43"/>
          </p15:clr>
        </p15:guide>
        <p15:guide id="3" orient="horz" pos="4133" userDrawn="1">
          <p15:clr>
            <a:srgbClr val="F26B43"/>
          </p15:clr>
        </p15:guide>
        <p15:guide id="4" pos="529" userDrawn="1">
          <p15:clr>
            <a:srgbClr val="F26B43"/>
          </p15:clr>
        </p15:guide>
        <p15:guide id="5" orient="horz" pos="3543" userDrawn="1">
          <p15:clr>
            <a:srgbClr val="F26B43"/>
          </p15:clr>
        </p15:guide>
        <p15:guide id="6" orient="horz" pos="663" userDrawn="1">
          <p15:clr>
            <a:srgbClr val="F26B43"/>
          </p15:clr>
        </p15:guide>
        <p15:guide id="7" orient="horz" pos="82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hromadko@cirihk.cz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lkhyn@kr-kralovehradecky.cz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oter Placeholder 2">
            <a:extLst>
              <a:ext uri="{FF2B5EF4-FFF2-40B4-BE49-F238E27FC236}">
                <a16:creationId xmlns:a16="http://schemas.microsoft.com/office/drawing/2014/main" id="{485261F6-15E3-4A36-8801-2F71FA44E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187253"/>
            <a:ext cx="4114800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 dirty="0"/>
              <a:t>Investice do infrastruktury sociálních služeb a možnosti financování investičních akcí</a:t>
            </a:r>
          </a:p>
        </p:txBody>
      </p:sp>
      <p:sp>
        <p:nvSpPr>
          <p:cNvPr id="16" name="Slide Number Placeholder 3">
            <a:extLst>
              <a:ext uri="{FF2B5EF4-FFF2-40B4-BE49-F238E27FC236}">
                <a16:creationId xmlns:a16="http://schemas.microsoft.com/office/drawing/2014/main" id="{E43851A7-B687-4CEA-B517-5D0A44EA4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14708" y="6187253"/>
            <a:ext cx="1039091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E2513053-D514-8448-BD9B-6AC86BD996A2}" type="slidenum">
              <a:rPr lang="en-US"/>
              <a:pPr>
                <a:spcAft>
                  <a:spcPts val="600"/>
                </a:spcAft>
              </a:pPr>
              <a:t>1</a:t>
            </a:fld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42A7B56-7997-E842-ADB7-9AB48F3C2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298" y="989302"/>
            <a:ext cx="10515600" cy="2852737"/>
          </a:xfrm>
        </p:spPr>
        <p:txBody>
          <a:bodyPr anchor="b">
            <a:normAutofit/>
          </a:bodyPr>
          <a:lstStyle/>
          <a:p>
            <a:r>
              <a:rPr lang="cs-CZ" dirty="0"/>
              <a:t>Investice do infrastruktury sociálních služeb a možnosti financování investičních akcí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7C1CE77-678A-8740-A34B-B7686D2D1E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5298" y="3869027"/>
            <a:ext cx="10515600" cy="1500187"/>
          </a:xfrm>
        </p:spPr>
        <p:txBody>
          <a:bodyPr>
            <a:normAutofit/>
          </a:bodyPr>
          <a:lstStyle/>
          <a:p>
            <a:r>
              <a:rPr lang="cs-CZ" dirty="0"/>
              <a:t>20. 10. 2022</a:t>
            </a:r>
          </a:p>
        </p:txBody>
      </p:sp>
      <p:sp>
        <p:nvSpPr>
          <p:cNvPr id="14" name="Date Placeholder 1">
            <a:extLst>
              <a:ext uri="{FF2B5EF4-FFF2-40B4-BE49-F238E27FC236}">
                <a16:creationId xmlns:a16="http://schemas.microsoft.com/office/drawing/2014/main" id="{04F4EBA8-850F-401E-A784-E89B7E218A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10600" y="6197543"/>
            <a:ext cx="1246909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 dirty="0"/>
              <a:t>20. 10. 2022</a:t>
            </a:r>
          </a:p>
        </p:txBody>
      </p:sp>
    </p:spTree>
    <p:extLst>
      <p:ext uri="{BB962C8B-B14F-4D97-AF65-F5344CB8AC3E}">
        <p14:creationId xmlns:p14="http://schemas.microsoft.com/office/powerpoint/2010/main" val="15153447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0D9A0E-205B-2D4C-A8B2-D3BCDA502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Integrovaný regionální operační program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68250EE-07BD-7D4E-888D-5AB1A9ACB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20. 10. 2022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69504E1-09E6-F24A-9812-BD78907F4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Investice do infrastruktury sociálních služeb a možnosti financování investičních akcí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80FCFC5-66CD-A74B-8BA5-FAD889739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rPr lang="cs-CZ"/>
              <a:t>10</a:t>
            </a:fld>
            <a:endParaRPr lang="cs-CZ"/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A2B07625-F61B-4333-AB7D-D427393E0C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Struktura financování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C6F73BAC-B715-4E63-9029-F2F64D9644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9159" y="1304926"/>
            <a:ext cx="5605549" cy="4469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8028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0D9A0E-205B-2D4C-A8B2-D3BCDA502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Operační program Životní prostředí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2346E1-E925-3947-8641-F6D896AD6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b="1" dirty="0"/>
              <a:t>9. výzva Ministerstva životního prostředí, SC 1.1, opatření 1.1.2</a:t>
            </a:r>
          </a:p>
          <a:p>
            <a:r>
              <a:rPr lang="cs-CZ" b="1" dirty="0"/>
              <a:t>Podporované aktivity</a:t>
            </a:r>
          </a:p>
          <a:p>
            <a:pPr lvl="1"/>
            <a:r>
              <a:rPr lang="cs-CZ" dirty="0"/>
              <a:t>Snížení energetické náročnosti/zvýšení energetické účinnosti gastro provozů, prádelen a dalších technologických zařízení</a:t>
            </a:r>
          </a:p>
          <a:p>
            <a:r>
              <a:rPr lang="cs-CZ" dirty="0"/>
              <a:t>Finální ukončení příjmu žádostí </a:t>
            </a:r>
            <a:r>
              <a:rPr lang="cs-CZ" b="1" dirty="0"/>
              <a:t> 31. </a:t>
            </a:r>
            <a:r>
              <a:rPr lang="cs-CZ" b="1"/>
              <a:t>5. 2023</a:t>
            </a:r>
            <a:endParaRPr lang="cs-CZ" b="1" dirty="0"/>
          </a:p>
          <a:p>
            <a:r>
              <a:rPr lang="cs-CZ" b="1" dirty="0"/>
              <a:t>Kontaktní osoba</a:t>
            </a:r>
            <a:r>
              <a:rPr lang="cs-CZ" dirty="0"/>
              <a:t>: Ing. Tomáš Hromádko (</a:t>
            </a:r>
            <a:r>
              <a:rPr lang="cs-CZ" dirty="0">
                <a:hlinkClick r:id="rId2"/>
              </a:rPr>
              <a:t>hromadko@cirihk.cz</a:t>
            </a:r>
            <a:r>
              <a:rPr lang="cs-CZ" dirty="0"/>
              <a:t>)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68250EE-07BD-7D4E-888D-5AB1A9ACB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20. 10. 2022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69504E1-09E6-F24A-9812-BD78907F4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Investice do infrastruktury sociálních služeb a možnosti financování investičních akcí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80FCFC5-66CD-A74B-8BA5-FAD889739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rPr lang="cs-CZ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39367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oter Placeholder 2">
            <a:extLst>
              <a:ext uri="{FF2B5EF4-FFF2-40B4-BE49-F238E27FC236}">
                <a16:creationId xmlns:a16="http://schemas.microsoft.com/office/drawing/2014/main" id="{485261F6-15E3-4A36-8801-2F71FA44E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187253"/>
            <a:ext cx="4114800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 dirty="0"/>
              <a:t>Investice do infrastruktury sociálních služeb a možnosti financování investičních akcí</a:t>
            </a:r>
          </a:p>
        </p:txBody>
      </p:sp>
      <p:sp>
        <p:nvSpPr>
          <p:cNvPr id="16" name="Slide Number Placeholder 3">
            <a:extLst>
              <a:ext uri="{FF2B5EF4-FFF2-40B4-BE49-F238E27FC236}">
                <a16:creationId xmlns:a16="http://schemas.microsoft.com/office/drawing/2014/main" id="{E43851A7-B687-4CEA-B517-5D0A44EA4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14708" y="6187253"/>
            <a:ext cx="1039091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E2513053-D514-8448-BD9B-6AC86BD996A2}" type="slidenum">
              <a:rPr lang="en-US"/>
              <a:pPr>
                <a:spcAft>
                  <a:spcPts val="600"/>
                </a:spcAft>
              </a:pPr>
              <a:t>12</a:t>
            </a:fld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42A7B56-7997-E842-ADB7-9AB48F3C2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298" y="989302"/>
            <a:ext cx="10515600" cy="2852737"/>
          </a:xfrm>
        </p:spPr>
        <p:txBody>
          <a:bodyPr anchor="b">
            <a:normAutofit/>
          </a:bodyPr>
          <a:lstStyle/>
          <a:p>
            <a:r>
              <a:rPr lang="cs-CZ" dirty="0"/>
              <a:t>Děkuji za pozornost</a:t>
            </a:r>
          </a:p>
        </p:txBody>
      </p:sp>
      <p:sp>
        <p:nvSpPr>
          <p:cNvPr id="14" name="Date Placeholder 1">
            <a:extLst>
              <a:ext uri="{FF2B5EF4-FFF2-40B4-BE49-F238E27FC236}">
                <a16:creationId xmlns:a16="http://schemas.microsoft.com/office/drawing/2014/main" id="{04F4EBA8-850F-401E-A784-E89B7E218A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10600" y="6197543"/>
            <a:ext cx="1246909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 dirty="0"/>
              <a:t>20. 10. 2022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9678F011-A2D3-44DB-8FE8-A43E1BF0C2F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Mgr. Lukáš Khýn</a:t>
            </a:r>
          </a:p>
          <a:p>
            <a:r>
              <a:rPr lang="cs-CZ" dirty="0">
                <a:hlinkClick r:id="rId2"/>
              </a:rPr>
              <a:t>lkhyn@kr-kralovehradecky.cz</a:t>
            </a:r>
            <a:r>
              <a:rPr lang="cs-CZ" dirty="0"/>
              <a:t> </a:t>
            </a:r>
          </a:p>
          <a:p>
            <a:r>
              <a:rPr lang="cs-CZ" dirty="0"/>
              <a:t>495 817 675 | 702 235 629 </a:t>
            </a:r>
          </a:p>
        </p:txBody>
      </p:sp>
    </p:spTree>
    <p:extLst>
      <p:ext uri="{BB962C8B-B14F-4D97-AF65-F5344CB8AC3E}">
        <p14:creationId xmlns:p14="http://schemas.microsoft.com/office/powerpoint/2010/main" val="781021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0D9A0E-205B-2D4C-A8B2-D3BCDA502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Dokončené investiční akce – služby pro seniory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2346E1-E925-3947-8641-F6D896AD6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Domov F. A. </a:t>
            </a:r>
            <a:r>
              <a:rPr lang="cs-CZ" b="1" dirty="0" err="1"/>
              <a:t>Skuherského</a:t>
            </a:r>
            <a:r>
              <a:rPr lang="cs-CZ" b="1" dirty="0"/>
              <a:t>, z. </a:t>
            </a:r>
            <a:r>
              <a:rPr lang="cs-CZ" b="1" dirty="0" err="1"/>
              <a:t>ú.</a:t>
            </a:r>
            <a:r>
              <a:rPr lang="cs-CZ" b="1" dirty="0"/>
              <a:t> (Opočno)</a:t>
            </a:r>
          </a:p>
          <a:p>
            <a:pPr lvl="1"/>
            <a:r>
              <a:rPr lang="cs-CZ" dirty="0"/>
              <a:t>Nové kapacity od září 2022</a:t>
            </a:r>
          </a:p>
          <a:p>
            <a:pPr lvl="1"/>
            <a:r>
              <a:rPr lang="cs-CZ" dirty="0"/>
              <a:t>Domov se zvláštním režimem (35 lůžek)</a:t>
            </a:r>
          </a:p>
          <a:p>
            <a:pPr lvl="1"/>
            <a:r>
              <a:rPr lang="cs-CZ" dirty="0"/>
              <a:t>Domov pro seniory (8 lůžek)</a:t>
            </a:r>
          </a:p>
          <a:p>
            <a:pPr lvl="1"/>
            <a:r>
              <a:rPr lang="cs-CZ" dirty="0"/>
              <a:t>Odlehčovací služba (4 lůžka)</a:t>
            </a:r>
          </a:p>
          <a:p>
            <a:r>
              <a:rPr lang="cs-CZ" b="1" dirty="0"/>
              <a:t>Domovy na Orlici (Borohrádek)</a:t>
            </a:r>
          </a:p>
          <a:p>
            <a:pPr lvl="1"/>
            <a:r>
              <a:rPr lang="cs-CZ" dirty="0"/>
              <a:t>Kolaudace objektu listopad 2022</a:t>
            </a:r>
          </a:p>
          <a:p>
            <a:pPr lvl="1"/>
            <a:r>
              <a:rPr lang="cs-CZ" dirty="0"/>
              <a:t>Domov se zvláštním režimem (24 lůžek)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68250EE-07BD-7D4E-888D-5AB1A9ACB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20. 10. 2022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69504E1-09E6-F24A-9812-BD78907F4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Investice do infrastruktury sociálních služeb a možnosti financování investičních akcí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80FCFC5-66CD-A74B-8BA5-FAD889739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rPr lang="cs-CZ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1792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0D9A0E-205B-2D4C-A8B2-D3BCDA502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4734"/>
            <a:ext cx="10515600" cy="858751"/>
          </a:xfrm>
        </p:spPr>
        <p:txBody>
          <a:bodyPr>
            <a:normAutofit fontScale="90000"/>
          </a:bodyPr>
          <a:lstStyle/>
          <a:p>
            <a:r>
              <a:rPr lang="cs-CZ" dirty="0"/>
              <a:t>Rozpracované investiční akce – služby pro seniory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2346E1-E925-3947-8641-F6D896AD6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Domov důchodců Lampertice</a:t>
            </a:r>
          </a:p>
          <a:p>
            <a:pPr lvl="1"/>
            <a:r>
              <a:rPr lang="cs-CZ" dirty="0"/>
              <a:t>Výstavba objektu v Žacléři</a:t>
            </a:r>
          </a:p>
          <a:p>
            <a:pPr lvl="2"/>
            <a:r>
              <a:rPr lang="cs-CZ" dirty="0"/>
              <a:t>Předpokládané zahájení poskytování služby v novém objektu březen / duben 2023 </a:t>
            </a:r>
          </a:p>
          <a:p>
            <a:pPr lvl="2"/>
            <a:r>
              <a:rPr lang="cs-CZ" dirty="0"/>
              <a:t>Domov pro seniory (52 lůžek) s předpokladem využití 10 lůžek pro odlehčovací službu</a:t>
            </a:r>
          </a:p>
          <a:p>
            <a:pPr lvl="1"/>
            <a:r>
              <a:rPr lang="cs-CZ" dirty="0"/>
              <a:t>Rekonstrukce objektu v Lamperticích</a:t>
            </a:r>
          </a:p>
          <a:p>
            <a:pPr lvl="2"/>
            <a:r>
              <a:rPr lang="cs-CZ" dirty="0"/>
              <a:t>Úpravy po přestěhování uživatelů do nově vzniklého objektu</a:t>
            </a:r>
          </a:p>
          <a:p>
            <a:pPr lvl="2"/>
            <a:r>
              <a:rPr lang="cs-CZ" dirty="0"/>
              <a:t>Předpoklad dokončení červenec 2023</a:t>
            </a:r>
          </a:p>
          <a:p>
            <a:pPr lvl="2"/>
            <a:r>
              <a:rPr lang="cs-CZ" dirty="0"/>
              <a:t>Domov pro seniory (46 lůžek) po znovuotevření 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68250EE-07BD-7D4E-888D-5AB1A9ACB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20. 10. 2022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69504E1-09E6-F24A-9812-BD78907F4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Investice do infrastruktury sociálních služeb a možnosti financování investičních akcí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80FCFC5-66CD-A74B-8BA5-FAD889739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rPr lang="cs-CZ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4303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BB1ABE-1769-4972-B0C3-E1DC1A4F6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4734"/>
            <a:ext cx="10515600" cy="858751"/>
          </a:xfrm>
        </p:spPr>
        <p:txBody>
          <a:bodyPr>
            <a:normAutofit fontScale="90000"/>
          </a:bodyPr>
          <a:lstStyle/>
          <a:p>
            <a:r>
              <a:rPr lang="cs-CZ" dirty="0"/>
              <a:t>Dokončené investiční akce – služby pro osoby s postižením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692D06-1DB0-41A3-84F5-BFAD0ECA6B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7060"/>
            <a:ext cx="10515600" cy="4177453"/>
          </a:xfrm>
        </p:spPr>
        <p:txBody>
          <a:bodyPr>
            <a:normAutofit/>
          </a:bodyPr>
          <a:lstStyle/>
          <a:p>
            <a:r>
              <a:rPr lang="cs-CZ" b="1" dirty="0"/>
              <a:t>Ústav sociální péče pro mládež Kvasiny</a:t>
            </a:r>
          </a:p>
          <a:p>
            <a:pPr lvl="1"/>
            <a:r>
              <a:rPr lang="cs-CZ" dirty="0"/>
              <a:t>Výstavba zázemí služby v Třebechovicích pod Orebem</a:t>
            </a:r>
          </a:p>
          <a:p>
            <a:pPr lvl="2"/>
            <a:r>
              <a:rPr lang="cs-CZ" dirty="0"/>
              <a:t>Transformace sociálních služeb</a:t>
            </a:r>
          </a:p>
          <a:p>
            <a:pPr lvl="2"/>
            <a:r>
              <a:rPr lang="cs-CZ" dirty="0"/>
              <a:t>Zahájení poskytování služby od 1. 10. 2022</a:t>
            </a:r>
          </a:p>
          <a:p>
            <a:pPr lvl="2"/>
            <a:r>
              <a:rPr lang="cs-CZ" dirty="0"/>
              <a:t>Domov pro osoby se zdravotním postižením (12 lůžek)</a:t>
            </a:r>
          </a:p>
          <a:p>
            <a:pPr marL="0" indent="0">
              <a:buNone/>
            </a:pPr>
            <a:endParaRPr lang="cs-CZ" b="1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2A030B8-72F0-46DB-8F47-49C0764A7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20. 10. 2022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FBED68C-2C28-4D4B-9D3A-A68CD0D1B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Investice do infrastruktury sociálních služeb a možnosti financování investičních akcí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E6458EB-96D9-4317-8F1E-B6953ABA5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3444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E0A855-13C2-4FAC-A096-AB75BDE58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4734"/>
            <a:ext cx="10515600" cy="858751"/>
          </a:xfrm>
        </p:spPr>
        <p:txBody>
          <a:bodyPr>
            <a:normAutofit fontScale="90000"/>
          </a:bodyPr>
          <a:lstStyle/>
          <a:p>
            <a:r>
              <a:rPr lang="cs-CZ" dirty="0"/>
              <a:t>Rozpracované investiční akce – služby pro osoby s postižením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BAEB3D-3621-42DA-A607-FC8CD2EA0C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Domov Dědina</a:t>
            </a:r>
          </a:p>
          <a:p>
            <a:pPr lvl="1"/>
            <a:r>
              <a:rPr lang="cs-CZ" dirty="0"/>
              <a:t>Výstavba zázemí služby v Hradci Králové</a:t>
            </a:r>
          </a:p>
          <a:p>
            <a:pPr lvl="2"/>
            <a:r>
              <a:rPr lang="cs-CZ" dirty="0"/>
              <a:t>Předpokládané zahájení poskytování služby v novém objektu (říjen 2023)</a:t>
            </a:r>
          </a:p>
          <a:p>
            <a:pPr lvl="2"/>
            <a:r>
              <a:rPr lang="cs-CZ" dirty="0"/>
              <a:t>Domov pro osoby se zdravotním postižením (18 lůžek ve 3 domácnostech)</a:t>
            </a:r>
          </a:p>
          <a:p>
            <a:pPr marL="355600" lvl="1" indent="0">
              <a:buNone/>
            </a:pPr>
            <a:endParaRPr lang="cs-CZ" dirty="0"/>
          </a:p>
          <a:p>
            <a:r>
              <a:rPr lang="cs-CZ" b="1" dirty="0"/>
              <a:t>Domov sociálních služeb Chotělice</a:t>
            </a:r>
          </a:p>
          <a:p>
            <a:pPr lvl="1"/>
            <a:r>
              <a:rPr lang="cs-CZ" dirty="0"/>
              <a:t>Rekonstrukce bytového domu v Jičíně</a:t>
            </a:r>
          </a:p>
          <a:p>
            <a:pPr lvl="2"/>
            <a:r>
              <a:rPr lang="cs-CZ" dirty="0"/>
              <a:t>Transformace sociálních služeb</a:t>
            </a:r>
          </a:p>
          <a:p>
            <a:pPr lvl="2"/>
            <a:r>
              <a:rPr lang="cs-CZ" dirty="0"/>
              <a:t>Předpokládané zahájení poskytování služby v novém objektu (1. čtvrtletí 2024)</a:t>
            </a:r>
          </a:p>
          <a:p>
            <a:pPr lvl="2"/>
            <a:r>
              <a:rPr lang="cs-CZ" dirty="0"/>
              <a:t>Chráněné bydlení (11 lůžek ve 4 domácnostech)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5F4A2E7-16C7-4111-BDD5-107942153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20. 10. 2022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CA601C9-AFC3-4C47-B3E8-201B44B8B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Investice do infrastruktury sociálních služeb a možnosti financování investičních akcí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13386C7-71CB-4E1A-B9D3-79E72B9D7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5322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16959D-2839-4124-AF0E-B1F65B2456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4734"/>
            <a:ext cx="10515600" cy="930191"/>
          </a:xfrm>
        </p:spPr>
        <p:txBody>
          <a:bodyPr>
            <a:normAutofit fontScale="90000"/>
          </a:bodyPr>
          <a:lstStyle/>
          <a:p>
            <a:r>
              <a:rPr lang="cs-CZ" dirty="0"/>
              <a:t>Rozpracované investiční akce – služby pro osoby s postižením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DEA481-89E5-4AE7-BE27-8E2F6A628A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3592"/>
            <a:ext cx="10515600" cy="4070922"/>
          </a:xfrm>
        </p:spPr>
        <p:txBody>
          <a:bodyPr/>
          <a:lstStyle/>
          <a:p>
            <a:r>
              <a:rPr lang="cs-CZ" b="1" dirty="0"/>
              <a:t>Sociální rehabilitace v lokalitě Hradec Králové</a:t>
            </a:r>
          </a:p>
          <a:p>
            <a:pPr lvl="1"/>
            <a:r>
              <a:rPr lang="cs-CZ" dirty="0"/>
              <a:t>Rekonstrukce rodinného domu</a:t>
            </a:r>
          </a:p>
          <a:p>
            <a:pPr lvl="2"/>
            <a:r>
              <a:rPr lang="cs-CZ" dirty="0"/>
              <a:t>Předpokládané zahájení poskytování služby v novém objektu (1. čtvrtletí 2025)</a:t>
            </a:r>
          </a:p>
          <a:p>
            <a:pPr lvl="2"/>
            <a:r>
              <a:rPr lang="cs-CZ" dirty="0"/>
              <a:t>Sociální rehabilitace formou pobytové služby (6 lůžek ve 2 domácnostech)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8BB01BB-8444-403A-81F2-DFA389B63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20. 10. 2022</a:t>
            </a: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2FEA3A6-BC22-4618-B538-D8F8C1BCD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Investice do infrastruktury sociálních služeb a možnosti financování investičních akcí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6312588-3C09-4783-A3E1-6EBF850CA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88994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0D9A0E-205B-2D4C-A8B2-D3BCDA502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Národní plán obnovy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2346E1-E925-3947-8641-F6D896AD6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b="1" dirty="0"/>
              <a:t>Výzva č. 31_22_003 – Rozvoj a modernizace materiálně technické základny sociálních služeb</a:t>
            </a:r>
          </a:p>
          <a:p>
            <a:r>
              <a:rPr lang="cs-CZ" b="1" dirty="0"/>
              <a:t>Podporované aktivity</a:t>
            </a:r>
          </a:p>
          <a:p>
            <a:pPr lvl="1"/>
            <a:r>
              <a:rPr lang="cs-CZ" dirty="0"/>
              <a:t>nákup nemovitostí včetně pozemků</a:t>
            </a:r>
          </a:p>
          <a:p>
            <a:pPr lvl="1"/>
            <a:r>
              <a:rPr lang="cs-CZ" dirty="0"/>
              <a:t>výstavba, rekonstrukce a úpravy objektu, či zázemí pro poskytování sociální služby</a:t>
            </a:r>
          </a:p>
          <a:p>
            <a:r>
              <a:rPr lang="cs-CZ" dirty="0"/>
              <a:t>Finální ukončení příjmu žádostí </a:t>
            </a:r>
            <a:r>
              <a:rPr lang="cs-CZ" b="1" dirty="0"/>
              <a:t>30. 11. 2022</a:t>
            </a:r>
          </a:p>
          <a:p>
            <a:pPr lvl="1"/>
            <a:r>
              <a:rPr lang="cs-CZ" dirty="0"/>
              <a:t>Možno podat projekty ve vyšším stádiu rozpracování (územní rozhodnutí a stavební povolení, respektive podaná žádost o stavební povolení) 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68250EE-07BD-7D4E-888D-5AB1A9ACB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20. 10. 2022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69504E1-09E6-F24A-9812-BD78907F4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Investice do infrastruktury sociálních služeb a možnosti financování investičních akcí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80FCFC5-66CD-A74B-8BA5-FAD889739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rPr lang="cs-CZ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43051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0D9A0E-205B-2D4C-A8B2-D3BCDA502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Národní plán obnovy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2346E1-E925-3947-8641-F6D896AD6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Podporované služby</a:t>
            </a:r>
          </a:p>
          <a:p>
            <a:pPr lvl="1"/>
            <a:r>
              <a:rPr lang="cs-CZ" dirty="0"/>
              <a:t>Odlehčovací služby (pobytová forma)</a:t>
            </a:r>
          </a:p>
          <a:p>
            <a:pPr lvl="1"/>
            <a:r>
              <a:rPr lang="cs-CZ" dirty="0"/>
              <a:t>Denní stacionáře (pouze jako součást objektu pobytové služby)</a:t>
            </a:r>
          </a:p>
          <a:p>
            <a:pPr lvl="1"/>
            <a:r>
              <a:rPr lang="cs-CZ" dirty="0"/>
              <a:t>Týdenní stacionáře</a:t>
            </a:r>
          </a:p>
          <a:p>
            <a:pPr lvl="1"/>
            <a:r>
              <a:rPr lang="cs-CZ" dirty="0"/>
              <a:t>Domovy pro osoby se zdravotním postižením</a:t>
            </a:r>
          </a:p>
          <a:p>
            <a:pPr lvl="1"/>
            <a:r>
              <a:rPr lang="cs-CZ" dirty="0"/>
              <a:t>Domovy pro seniory</a:t>
            </a:r>
          </a:p>
          <a:p>
            <a:pPr lvl="1"/>
            <a:r>
              <a:rPr lang="cs-CZ" dirty="0"/>
              <a:t>Domovy se zvláštním režimem</a:t>
            </a:r>
          </a:p>
          <a:p>
            <a:pPr lvl="1"/>
            <a:r>
              <a:rPr lang="cs-CZ" dirty="0"/>
              <a:t>Chráněné bydlení </a:t>
            </a:r>
          </a:p>
          <a:p>
            <a:pPr lvl="1"/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68250EE-07BD-7D4E-888D-5AB1A9ACB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20. 10. 2022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69504E1-09E6-F24A-9812-BD78907F4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Investice do infrastruktury sociálních služeb a možnosti financování investičních akcí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80FCFC5-66CD-A74B-8BA5-FAD889739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rPr lang="cs-CZ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53889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0D9A0E-205B-2D4C-A8B2-D3BCDA502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Integrovaný regionální operační program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2346E1-E925-3947-8641-F6D896AD6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b="1" dirty="0"/>
              <a:t>14. výzva IROP - Sociální služby - SC 4.2 (MRR)</a:t>
            </a:r>
          </a:p>
          <a:p>
            <a:r>
              <a:rPr lang="cs-CZ" b="1" dirty="0"/>
              <a:t>Podporované aktivity</a:t>
            </a:r>
          </a:p>
          <a:p>
            <a:pPr lvl="1"/>
            <a:r>
              <a:rPr lang="cs-CZ" dirty="0"/>
              <a:t>nákup budov, zařízení a vybavení, výstavba budov a stavební úpravy</a:t>
            </a:r>
          </a:p>
          <a:p>
            <a:pPr lvl="1"/>
            <a:r>
              <a:rPr lang="cs-CZ" dirty="0"/>
              <a:t>obnova a zkvalitnění materiálně technické základny</a:t>
            </a:r>
          </a:p>
          <a:p>
            <a:r>
              <a:rPr lang="cs-CZ" dirty="0"/>
              <a:t>Finální ukončení příjmu žádostí </a:t>
            </a:r>
            <a:r>
              <a:rPr lang="cs-CZ" b="1" dirty="0"/>
              <a:t>30. 8. 2023</a:t>
            </a:r>
            <a:r>
              <a:rPr lang="cs-CZ" dirty="0"/>
              <a:t> </a:t>
            </a:r>
          </a:p>
          <a:p>
            <a:r>
              <a:rPr lang="cs-CZ" b="1" dirty="0"/>
              <a:t>Podporované služby</a:t>
            </a:r>
          </a:p>
          <a:p>
            <a:pPr lvl="1"/>
            <a:r>
              <a:rPr lang="cs-CZ" dirty="0"/>
              <a:t>Terénní a ambulantní služby, pobytové služby sociální prevence 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68250EE-07BD-7D4E-888D-5AB1A9ACB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20. 10. 2022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69504E1-09E6-F24A-9812-BD78907F4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Investice do infrastruktury sociálních služeb a možnosti financování investičních akcí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80FCFC5-66CD-A74B-8BA5-FAD889739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rPr lang="cs-CZ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769152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Barvy KHK">
      <a:dk1>
        <a:srgbClr val="2B2B82"/>
      </a:dk1>
      <a:lt1>
        <a:srgbClr val="FFFFFF"/>
      </a:lt1>
      <a:dk2>
        <a:srgbClr val="2B2B82"/>
      </a:dk2>
      <a:lt2>
        <a:srgbClr val="E6E6E6"/>
      </a:lt2>
      <a:accent1>
        <a:srgbClr val="C3001E"/>
      </a:accent1>
      <a:accent2>
        <a:srgbClr val="9D9DA1"/>
      </a:accent2>
      <a:accent3>
        <a:srgbClr val="2B2B82"/>
      </a:accent3>
      <a:accent4>
        <a:srgbClr val="549534"/>
      </a:accent4>
      <a:accent5>
        <a:srgbClr val="FBB824"/>
      </a:accent5>
      <a:accent6>
        <a:srgbClr val="EA3C95"/>
      </a:accent6>
      <a:hlink>
        <a:srgbClr val="2B2B82"/>
      </a:hlink>
      <a:folHlink>
        <a:srgbClr val="2B2B82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621A0F06-C68C-6B40-B2FD-73B32FF8D7D1}" vid="{E4057F24-EDAB-2B48-9201-95E380ABC8A6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478</TotalTime>
  <Words>740</Words>
  <Application>Microsoft Office PowerPoint</Application>
  <PresentationFormat>Širokoúhlá obrazovka</PresentationFormat>
  <Paragraphs>114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Arial</vt:lpstr>
      <vt:lpstr>Calibri</vt:lpstr>
      <vt:lpstr>Franklin Gothic Book</vt:lpstr>
      <vt:lpstr>Franklin Gothic Medium</vt:lpstr>
      <vt:lpstr>System Font Regular</vt:lpstr>
      <vt:lpstr>Motiv Office</vt:lpstr>
      <vt:lpstr>Investice do infrastruktury sociálních služeb a možnosti financování investičních akcí</vt:lpstr>
      <vt:lpstr>Dokončené investiční akce – služby pro seniory</vt:lpstr>
      <vt:lpstr>Rozpracované investiční akce – služby pro seniory</vt:lpstr>
      <vt:lpstr>Dokončené investiční akce – služby pro osoby s postižením</vt:lpstr>
      <vt:lpstr>Rozpracované investiční akce – služby pro osoby s postižením</vt:lpstr>
      <vt:lpstr>Rozpracované investiční akce – služby pro osoby s postižením</vt:lpstr>
      <vt:lpstr>Národní plán obnovy</vt:lpstr>
      <vt:lpstr>Národní plán obnovy</vt:lpstr>
      <vt:lpstr>Integrovaný regionální operační program</vt:lpstr>
      <vt:lpstr>Integrovaný regionální operační program</vt:lpstr>
      <vt:lpstr>Operační program Životní prostředí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vyhláška</dc:title>
  <cp:lastModifiedBy>Khýn Lukáš Mgr.</cp:lastModifiedBy>
  <cp:revision>37</cp:revision>
  <dcterms:created xsi:type="dcterms:W3CDTF">2021-07-30T10:57:29Z</dcterms:created>
  <dcterms:modified xsi:type="dcterms:W3CDTF">2022-10-20T05:53:50Z</dcterms:modified>
</cp:coreProperties>
</file>