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6AE8BF-BA64-4F74-98C4-F7CECD6BB431}" type="datetimeFigureOut">
              <a:rPr lang="cs-CZ" smtClean="0"/>
              <a:t>26.4.2022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10D3B-AC33-4CE2-B1E1-DC1374966F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902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10D3B-AC33-4CE2-B1E1-DC1374966FB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576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A742-C3AB-4133-AC43-1A33621C8738}" type="datetimeFigureOut">
              <a:rPr lang="cs-CZ" smtClean="0"/>
              <a:t>26.4.2022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29D6-B844-4315-9707-A05252BF4D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60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A742-C3AB-4133-AC43-1A33621C8738}" type="datetimeFigureOut">
              <a:rPr lang="cs-CZ" smtClean="0"/>
              <a:t>26.4.2022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29D6-B844-4315-9707-A05252BF4D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233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A742-C3AB-4133-AC43-1A33621C8738}" type="datetimeFigureOut">
              <a:rPr lang="cs-CZ" smtClean="0"/>
              <a:t>26.4.2022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29D6-B844-4315-9707-A05252BF4D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065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A742-C3AB-4133-AC43-1A33621C8738}" type="datetimeFigureOut">
              <a:rPr lang="cs-CZ" smtClean="0"/>
              <a:t>26.4.2022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29D6-B844-4315-9707-A05252BF4D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723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A742-C3AB-4133-AC43-1A33621C8738}" type="datetimeFigureOut">
              <a:rPr lang="cs-CZ" smtClean="0"/>
              <a:t>26.4.2022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29D6-B844-4315-9707-A05252BF4D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193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A742-C3AB-4133-AC43-1A33621C8738}" type="datetimeFigureOut">
              <a:rPr lang="cs-CZ" smtClean="0"/>
              <a:t>26.4.2022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29D6-B844-4315-9707-A05252BF4D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506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A742-C3AB-4133-AC43-1A33621C8738}" type="datetimeFigureOut">
              <a:rPr lang="cs-CZ" smtClean="0"/>
              <a:t>26.4.2022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29D6-B844-4315-9707-A05252BF4D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479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A742-C3AB-4133-AC43-1A33621C8738}" type="datetimeFigureOut">
              <a:rPr lang="cs-CZ" smtClean="0"/>
              <a:t>26.4.2022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29D6-B844-4315-9707-A05252BF4D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671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A742-C3AB-4133-AC43-1A33621C8738}" type="datetimeFigureOut">
              <a:rPr lang="cs-CZ" smtClean="0"/>
              <a:t>26.4.2022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29D6-B844-4315-9707-A05252BF4D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622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A742-C3AB-4133-AC43-1A33621C8738}" type="datetimeFigureOut">
              <a:rPr lang="cs-CZ" smtClean="0"/>
              <a:t>26.4.2022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29D6-B844-4315-9707-A05252BF4D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576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A742-C3AB-4133-AC43-1A33621C8738}" type="datetimeFigureOut">
              <a:rPr lang="cs-CZ" smtClean="0"/>
              <a:t>26.4.2022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29D6-B844-4315-9707-A05252BF4D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845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DA742-C3AB-4133-AC43-1A33621C8738}" type="datetimeFigureOut">
              <a:rPr lang="cs-CZ" smtClean="0"/>
              <a:t>26.4.2022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B29D6-B844-4315-9707-A05252BF4D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129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cid:image001.png@01D85651.8E4C1480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hmel@cirihk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1.png@01D85651.8E4C148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hyperlink" Target="https://ks.crr.cz/" TargetMode="External"/><Relationship Id="rId2" Type="http://schemas.openxmlformats.org/officeDocument/2006/relationships/hyperlink" Target="http://www.irop.mmr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4" Type="http://schemas.openxmlformats.org/officeDocument/2006/relationships/image" Target="../media/image6.png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b="1" dirty="0">
                <a:solidFill>
                  <a:srgbClr val="1D71B8"/>
                </a:solidFill>
                <a:latin typeface="Arial"/>
                <a:ea typeface="Arial"/>
                <a:cs typeface="Arial"/>
              </a:rPr>
              <a:t>Dotační příležitosti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3" descr="cid:image001.png@01D85651.8E4C148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815" y="444465"/>
            <a:ext cx="1862138" cy="686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Královehradecký kraj - Zaměstnaný regi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9633" y="327520"/>
            <a:ext cx="1816733" cy="802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045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+mn-cs"/>
              </a:rPr>
              <a:t>PODPOROVANÉ SOCIÁLNÍ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59859"/>
            <a:ext cx="10515600" cy="500230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Projekty se zaměří na podporu infrastruktury </a:t>
            </a:r>
            <a:r>
              <a:rPr lang="cs-CZ" b="1" i="1" u="sng" dirty="0" smtClean="0">
                <a:solidFill>
                  <a:schemeClr val="accent1">
                    <a:lumMod val="75000"/>
                  </a:schemeClr>
                </a:solidFill>
              </a:rPr>
              <a:t>pouze níže uvedených služeb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dle zákona č. 108/2006 Sb., o sociálních službách.</a:t>
            </a:r>
          </a:p>
          <a:p>
            <a:pPr lvl="0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Osobní asistence</a:t>
            </a:r>
          </a:p>
          <a:p>
            <a:pPr lvl="0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Pečovatelská služba</a:t>
            </a:r>
          </a:p>
          <a:p>
            <a:pPr lvl="0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Odlehčovací služby</a:t>
            </a:r>
          </a:p>
          <a:p>
            <a:pPr lvl="0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Centra denních služeb</a:t>
            </a:r>
          </a:p>
          <a:p>
            <a:pPr lvl="0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Denní stacionáře</a:t>
            </a:r>
          </a:p>
          <a:p>
            <a:pPr lvl="0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Týdenní stacionáře</a:t>
            </a:r>
          </a:p>
          <a:p>
            <a:pPr lvl="0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Domovy pro osoby se zdravotním postižením</a:t>
            </a:r>
          </a:p>
          <a:p>
            <a:pPr lvl="0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Domovy pro seniory</a:t>
            </a:r>
          </a:p>
          <a:p>
            <a:pPr lvl="0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Domovy se zvláštním režimem</a:t>
            </a:r>
          </a:p>
          <a:p>
            <a:pPr lvl="0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Chráněné bydlení</a:t>
            </a:r>
          </a:p>
          <a:p>
            <a:pPr marL="0" lvl="0" indent="0">
              <a:buNone/>
            </a:pPr>
            <a:endParaRPr lang="cs-CZ" b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cs-CZ" b="1" u="sng" dirty="0" smtClean="0">
                <a:solidFill>
                  <a:schemeClr val="accent1">
                    <a:lumMod val="75000"/>
                  </a:schemeClr>
                </a:solidFill>
              </a:rPr>
              <a:t>Přičemž pobytové služby budou podporovány v celé ČR, terénní a ambulantní pouze v Praze.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394252" y="3244334"/>
            <a:ext cx="3403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PODPOROVANÉ SOCIÁLNÍ SLUŽBY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9948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40165"/>
            <a:ext cx="10515600" cy="1325563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Vymezení žadatelů/příjemců podpory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5728"/>
            <a:ext cx="11049000" cy="5217459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b="1" i="1" u="sng" dirty="0" smtClean="0">
                <a:solidFill>
                  <a:schemeClr val="accent1">
                    <a:lumMod val="75000"/>
                  </a:schemeClr>
                </a:solidFill>
              </a:rPr>
              <a:t>OPRÁVNĚNÉ SUBJEKTY:</a:t>
            </a:r>
          </a:p>
          <a:p>
            <a:pPr lvl="0"/>
            <a:r>
              <a:rPr lang="cs-CZ" i="1" dirty="0" smtClean="0">
                <a:solidFill>
                  <a:schemeClr val="accent1">
                    <a:lumMod val="75000"/>
                  </a:schemeClr>
                </a:solidFill>
              </a:rPr>
              <a:t>Kraj dle zákona č. 129/2000 Sb., o krajích, ve znění pozdějších předpisů </a:t>
            </a:r>
          </a:p>
          <a:p>
            <a:pPr lvl="0"/>
            <a:r>
              <a:rPr lang="cs-CZ" i="1" dirty="0" smtClean="0">
                <a:solidFill>
                  <a:schemeClr val="accent1">
                    <a:lumMod val="75000"/>
                  </a:schemeClr>
                </a:solidFill>
              </a:rPr>
              <a:t>Obec, městys, město, statutární město, městský obvod, městská část dle zákona č. 128/2000 Sb., o obcích, ve znění pozdějších předpisů a hlavní město Praha, městská část hlavního města Prahy dle zákona č. 131/2000 Sb., o hlavním městě Praze, ve znění pozdějších předpisů (dále společně jen „obec“)</a:t>
            </a:r>
          </a:p>
          <a:p>
            <a:pPr lvl="0"/>
            <a:r>
              <a:rPr lang="cs-CZ" i="1" dirty="0" smtClean="0">
                <a:solidFill>
                  <a:schemeClr val="accent1">
                    <a:lumMod val="75000"/>
                  </a:schemeClr>
                </a:solidFill>
              </a:rPr>
              <a:t>Dobrovolný svazek obcí dle zákona č. 128/2000 Sb., o obcích, ve znění pozdějších předpisů, a jimi zřizované organizace</a:t>
            </a:r>
          </a:p>
          <a:p>
            <a:pPr lvl="0"/>
            <a:r>
              <a:rPr lang="cs-CZ" i="1" dirty="0" smtClean="0">
                <a:solidFill>
                  <a:schemeClr val="accent1">
                    <a:lumMod val="75000"/>
                  </a:schemeClr>
                </a:solidFill>
              </a:rPr>
              <a:t>Příspěvková organizace územního samosprávného celku (obce, kraje) dle zákona č. 250/2000 Sb., o rozpočtových pravidlech územních rozpočtů, ve znění pozdějších předpisů</a:t>
            </a:r>
          </a:p>
          <a:p>
            <a:pPr lvl="0"/>
            <a:r>
              <a:rPr lang="cs-CZ" i="1" dirty="0" smtClean="0">
                <a:solidFill>
                  <a:schemeClr val="accent1">
                    <a:lumMod val="75000"/>
                  </a:schemeClr>
                </a:solidFill>
              </a:rPr>
              <a:t>Organizační složky státu (dále jen OSS) a jimi zřizované příspěvkové organizace (dále jen PO OSS),</a:t>
            </a:r>
          </a:p>
          <a:p>
            <a:pPr lvl="0"/>
            <a:r>
              <a:rPr lang="cs-CZ" i="1" dirty="0" smtClean="0">
                <a:solidFill>
                  <a:schemeClr val="accent1">
                    <a:lumMod val="75000"/>
                  </a:schemeClr>
                </a:solidFill>
              </a:rPr>
              <a:t>Spolky dle § 214-302 zákona č. 89/2012 Sb., občanský zákoník </a:t>
            </a:r>
          </a:p>
          <a:p>
            <a:pPr lvl="0"/>
            <a:r>
              <a:rPr lang="cs-CZ" i="1" dirty="0" smtClean="0">
                <a:solidFill>
                  <a:schemeClr val="accent1">
                    <a:lumMod val="75000"/>
                  </a:schemeClr>
                </a:solidFill>
              </a:rPr>
              <a:t>Obecně prospěšné společnosti zřízené podle zákona č. 248/1995 Sb., o obecně prospěšných společnostech </a:t>
            </a:r>
          </a:p>
          <a:p>
            <a:pPr lvl="0"/>
            <a:r>
              <a:rPr lang="cs-CZ" i="1" dirty="0" smtClean="0">
                <a:solidFill>
                  <a:schemeClr val="accent1">
                    <a:lumMod val="75000"/>
                  </a:schemeClr>
                </a:solidFill>
              </a:rPr>
              <a:t>Ústavy dle § 402-418 zákona č. 89/2012 Sb., občanský zákoník </a:t>
            </a:r>
          </a:p>
          <a:p>
            <a:pPr lvl="0"/>
            <a:r>
              <a:rPr lang="cs-CZ" i="1" dirty="0" smtClean="0">
                <a:solidFill>
                  <a:schemeClr val="accent1">
                    <a:lumMod val="75000"/>
                  </a:schemeClr>
                </a:solidFill>
              </a:rPr>
              <a:t>Církve, církevní organizace a církevní právnické osoby zřízené podle zákona č. 3/2002 Sb., o církvích a náboženských společnostech, pokud poskytují zdravotní, kulturní, vzdělávací a sociální služby nebo sociálně právní ochranu dětí </a:t>
            </a:r>
          </a:p>
          <a:p>
            <a:pPr lvl="0"/>
            <a:r>
              <a:rPr lang="cs-CZ" i="1" dirty="0" smtClean="0">
                <a:solidFill>
                  <a:schemeClr val="accent1">
                    <a:lumMod val="75000"/>
                  </a:schemeClr>
                </a:solidFill>
              </a:rPr>
              <a:t>Nadace (§ 306-393) a nadační fondy (§ 394-401) zřízené podle zákona č. 89/2012 Sb., občanský zákoník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3171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Forma a výše podpory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3200" b="1" dirty="0" smtClean="0">
                <a:solidFill>
                  <a:schemeClr val="accent1">
                    <a:lumMod val="75000"/>
                  </a:schemeClr>
                </a:solidFill>
              </a:rPr>
              <a:t>Podpora ve výši 100% dotace.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b="1" dirty="0" smtClean="0">
                <a:solidFill>
                  <a:schemeClr val="accent1">
                    <a:lumMod val="75000"/>
                  </a:schemeClr>
                </a:solidFill>
              </a:rPr>
              <a:t>Důsledek neuznatelného výdaje na DPH.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b="1" dirty="0" smtClean="0">
                <a:solidFill>
                  <a:schemeClr val="accent1">
                    <a:lumMod val="75000"/>
                  </a:schemeClr>
                </a:solidFill>
              </a:rPr>
              <a:t>Ex - post </a:t>
            </a:r>
            <a:r>
              <a:rPr lang="cs-CZ" dirty="0" smtClean="0"/>
              <a:t>podpora bude poskytnuta na základě dokladů předložených příjemcem v žádosti o platbu (předpokladem je počáteční plné předfinancování výdajů projekt z prostředků příjemce).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9767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Hlavní </a:t>
            </a:r>
            <a:r>
              <a:rPr lang="cs-CZ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výdaje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79176"/>
            <a:ext cx="10515600" cy="501575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Hlavními způsobilými výdaji jsou zejména: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výstavby, přístavby, nástavby nových budov sloužících k poskytování registrovaných sociálních služeb, či jejich zázemí (včetně vývařoven)</a:t>
            </a:r>
          </a:p>
          <a:p>
            <a:pPr lvl="0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stavební úpravy (rekonstrukce, modernizace apod.) stávajících budov sloužících k poskytování registrovaných sociálních služeb</a:t>
            </a:r>
          </a:p>
          <a:p>
            <a:pPr lvl="0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vytvoření zázemí pro poskytování registrovaných sociálních služeb ve vazbě na základní činnosti sociálních služeb dle zákona č. 108/2006 Sb., o sociálních službách a Vyhlášky č. 505/2006 Sb. </a:t>
            </a:r>
          </a:p>
          <a:p>
            <a:pPr lvl="0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zeleň v okolí budov a na budovách (vegetační střechy a fasády, aleje, hřiště, sportovní hřiště a parky)</a:t>
            </a:r>
          </a:p>
          <a:p>
            <a:pPr lvl="0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výdaje vázané na energetické úspory</a:t>
            </a:r>
          </a:p>
          <a:p>
            <a:pPr lvl="0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vybudování a stavební úpravy souvisejících inženýrských sítí (vodovod, kanalizace, plyn, elektrické vedení) v rámci stavby, která je součástí projektu a projektové dokumentace stavby </a:t>
            </a:r>
          </a:p>
          <a:p>
            <a:pPr lvl="0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nákup pozemku (celého, nebo jeho části) určeného pro výstavbu nové stavby, která bude sloužit poskytování sociálních služeb</a:t>
            </a:r>
          </a:p>
          <a:p>
            <a:pPr lvl="0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nákup stavby (celé nebo její části), která bude sloužit poskytování sociálních služeb, včetně pozemku, jehož je součástí, a která bude v rámci projektu zrekonstruována tak, aby dosáhla parametrů daných relevantními kritérii přijatelnosti</a:t>
            </a:r>
          </a:p>
          <a:p>
            <a:pPr lvl="0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nákup stavby určené k odstranění ( včetně demolice); nákup stavby určené k odstranění nemůže být jedinou aktivitou projektu a předchází demolici jako předpokladu nové stavby a výstavbě stavby, která je hlavním způsobilým výdajem projektu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659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Vedlejší výdaje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79176"/>
            <a:ext cx="10515600" cy="501575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Vedlejšími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způsobilými výdaji jsou zejména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lvl="0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pořízení vybavení pro zajištění provozu zařízení s odůvodněnou vazbou na poskytování sociálních služeb (dlouhodobý a krátkodobý hmotný a nehmotný majetek) dle zákona č. 108/2006 Sb., o sociálních službách a vyhlášky č. 505/2006 Sb., kompenzační pomůcky, zdrav. prostředky..</a:t>
            </a:r>
          </a:p>
          <a:p>
            <a:pPr lvl="0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pořízení asistenčních a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asistivních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technologií</a:t>
            </a:r>
          </a:p>
          <a:p>
            <a:pPr lvl="0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systémy protipožární ochrany</a:t>
            </a:r>
          </a:p>
          <a:p>
            <a:pPr lvl="0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projektová dokumentace</a:t>
            </a:r>
          </a:p>
          <a:p>
            <a:pPr lvl="0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zabezpečení výstavby (pořízení služeb, náklady na zkoušky, testy)</a:t>
            </a:r>
          </a:p>
          <a:p>
            <a:pPr lvl="0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povinná publicita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415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Povinné přílohy žádosti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06072"/>
            <a:ext cx="10515600" cy="513677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u="sng" dirty="0" smtClean="0">
                <a:solidFill>
                  <a:schemeClr val="accent1">
                    <a:lumMod val="75000"/>
                  </a:schemeClr>
                </a:solidFill>
              </a:rPr>
              <a:t>Žadatel musí v okamžiku podání žádosti o podporu předložit následující dokumenty (vybrané)</a:t>
            </a:r>
            <a:r>
              <a:rPr lang="cs-CZ" u="sng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lvl="0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Doklad o právní subjektivitě žadatele.</a:t>
            </a:r>
          </a:p>
          <a:p>
            <a:pPr lvl="0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Studii proveditelnosti dle vzoru.</a:t>
            </a:r>
          </a:p>
          <a:p>
            <a:pPr lvl="0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Výpis z katastru nemovitostí (ke všem pozemkům i budovám, které jsou dotčeny projektem) včetně snímků pozemkové mapy, ne starší 3 měsíců.</a:t>
            </a:r>
          </a:p>
          <a:p>
            <a:pPr lvl="0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Kupní smlouvu/y (v případě, že dosud nebyla/y uzavřena/y, doložte smlouvu/y o smlouvě/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ách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budoucí/ch a plánovací smlouvu dle § 1746 OZ </a:t>
            </a:r>
          </a:p>
          <a:p>
            <a:pPr lvl="0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Znalecké posudky se stanovením ceny pořizovaných nemovitostí.</a:t>
            </a:r>
          </a:p>
          <a:p>
            <a:pPr lvl="0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Územní rozhodnutí s nabytím právní moci nebo územní souhlas nebo účinná veřejnoprávní smlouva nahrazující územní řízení pro stavby, u kterých je toto zákonem vyžadováno.</a:t>
            </a:r>
          </a:p>
          <a:p>
            <a:pPr lvl="0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Stavební povolení s nabytím právní moci, má-li jej žadatel v době podání žádosti k dispozici, příp. návrh nebo žádost o některý z povolovacích procesů uvedených ve stavebním zákoně – např. žádost o stavební povolení, ohlášení stavebního záměru apod. potvrzené stavebním úřadem.</a:t>
            </a:r>
          </a:p>
          <a:p>
            <a:pPr lvl="0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Doklad o zajištění dostatečných finančních prostředků na financování projektu nebo jeho části, pokud bude projekt rozdělen na více fází</a:t>
            </a:r>
          </a:p>
          <a:p>
            <a:pPr lvl="0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 případě projektů zahrnujících stavební práce žadatel předkládá položkový rozpočet na podkladě aktuálního ceníku ÚRS/RTS.</a:t>
            </a:r>
          </a:p>
          <a:p>
            <a:pPr lvl="0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Souhlasné stanovisko subjektu, který vydal komunitní plán sociálních služeb, střednědobý plán rozvoje sociálních služeb kraje nebo Národní strategii rozvoje sociálních služeb 2016–2025.</a:t>
            </a:r>
          </a:p>
          <a:p>
            <a:pPr lvl="0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Pověření  k výkonu služby obecného hospodářského zájmu bez stanovení provozních výdajů (je stále předmětem jednání s MMR a UOHS)</a:t>
            </a:r>
          </a:p>
          <a:p>
            <a:pPr lvl="0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Energetické posouzení zpracované energetickým specialistou s příslušným oprávněním podle zákona č. 406/2000 Sb.,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46105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Programové financování MPSV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Cíl 1 – rozšíření kapacit</a:t>
            </a:r>
          </a:p>
          <a:p>
            <a:r>
              <a:rPr lang="cs-CZ" dirty="0" smtClean="0"/>
              <a:t>Cíl 2 – zkvalitnění stávajících zařízení</a:t>
            </a:r>
          </a:p>
          <a:p>
            <a:r>
              <a:rPr lang="cs-CZ" dirty="0" smtClean="0"/>
              <a:t>Cíl 3 – terénní služby</a:t>
            </a:r>
          </a:p>
          <a:p>
            <a:r>
              <a:rPr lang="cs-CZ" dirty="0" smtClean="0"/>
              <a:t>Cíl 4 – podpora mobility</a:t>
            </a:r>
          </a:p>
          <a:p>
            <a:r>
              <a:rPr lang="cs-CZ" dirty="0" smtClean="0"/>
              <a:t>Cíl 5 - auta</a:t>
            </a:r>
          </a:p>
          <a:p>
            <a:r>
              <a:rPr lang="cs-CZ" dirty="0" smtClean="0"/>
              <a:t>Cíl 6 – </a:t>
            </a:r>
            <a:r>
              <a:rPr lang="cs-CZ" dirty="0" err="1" smtClean="0"/>
              <a:t>asistivní</a:t>
            </a:r>
            <a:r>
              <a:rPr lang="cs-CZ" dirty="0" smtClean="0"/>
              <a:t> technologie</a:t>
            </a:r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sz="1600" dirty="0" smtClean="0"/>
              <a:t>www.mpsv.cz/web/cz/2016-2022-program-013-310-rozvoj-a-obnova-materialne-technicke-zakladny-socialnich-sluzeb</a:t>
            </a:r>
          </a:p>
          <a:p>
            <a:endParaRPr lang="cs-CZ" dirty="0"/>
          </a:p>
        </p:txBody>
      </p:sp>
      <p:sp>
        <p:nvSpPr>
          <p:cNvPr id="4" name="Dvanácticípá hvězda 3"/>
          <p:cNvSpPr/>
          <p:nvPr/>
        </p:nvSpPr>
        <p:spPr>
          <a:xfrm>
            <a:off x="280220" y="365124"/>
            <a:ext cx="1578077" cy="1325563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9638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23667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Děkuji za pozornost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b="1" dirty="0" smtClean="0"/>
              <a:t>Mgr. Petr Chmel</a:t>
            </a:r>
          </a:p>
          <a:p>
            <a:pPr marL="0" indent="0">
              <a:buNone/>
            </a:pPr>
            <a:r>
              <a:rPr lang="cs-CZ" sz="1800" dirty="0" smtClean="0"/>
              <a:t>+420 727 921 774</a:t>
            </a:r>
          </a:p>
          <a:p>
            <a:pPr marL="0" indent="0">
              <a:buNone/>
            </a:pPr>
            <a:r>
              <a:rPr lang="cs-CZ" sz="1800" dirty="0" smtClean="0">
                <a:hlinkClick r:id="rId2"/>
              </a:rPr>
              <a:t>chmel@cirihk.cz</a:t>
            </a:r>
            <a:endParaRPr lang="cs-CZ" sz="1800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6" name="Picture 3" descr="cid:image001.png@01D85651.8E4C148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935" y="5298854"/>
            <a:ext cx="1862138" cy="686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554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u="sng" dirty="0">
                <a:solidFill>
                  <a:srgbClr val="1D71B8"/>
                </a:solidFill>
                <a:latin typeface="Arial"/>
                <a:ea typeface="Arial"/>
                <a:cs typeface="Arial"/>
              </a:rPr>
              <a:t>Dotační </a:t>
            </a:r>
            <a:r>
              <a:rPr lang="cs-CZ" sz="3200" b="1" u="sng" dirty="0" smtClean="0">
                <a:solidFill>
                  <a:srgbClr val="1D71B8"/>
                </a:solidFill>
                <a:latin typeface="Arial"/>
                <a:ea typeface="Arial"/>
                <a:cs typeface="Arial"/>
              </a:rPr>
              <a:t>příležitosti – investiční projekty</a:t>
            </a:r>
            <a:endParaRPr lang="cs-CZ" sz="3200" b="1" u="sng" dirty="0">
              <a:solidFill>
                <a:srgbClr val="1D71B8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0135" y="1933201"/>
            <a:ext cx="1137173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solidFill>
                  <a:srgbClr val="1D71B8"/>
                </a:solidFill>
                <a:latin typeface="Arial"/>
                <a:ea typeface="Arial"/>
                <a:cs typeface="Arial"/>
              </a:rPr>
              <a:t>IROP </a:t>
            </a:r>
            <a:r>
              <a:rPr lang="cs-CZ" dirty="0" smtClean="0">
                <a:solidFill>
                  <a:srgbClr val="1D71B8"/>
                </a:solidFill>
                <a:latin typeface="Arial"/>
                <a:ea typeface="Arial"/>
                <a:cs typeface="Arial"/>
              </a:rPr>
              <a:t>2021+ 	integrovaný </a:t>
            </a:r>
            <a:r>
              <a:rPr lang="cs-CZ" dirty="0">
                <a:solidFill>
                  <a:srgbClr val="1D71B8"/>
                </a:solidFill>
                <a:latin typeface="Arial"/>
                <a:ea typeface="Arial"/>
                <a:cs typeface="Arial"/>
              </a:rPr>
              <a:t>regionální operační program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rgbClr val="1D71B8"/>
                </a:solidFill>
                <a:latin typeface="Arial"/>
                <a:ea typeface="Arial"/>
                <a:cs typeface="Arial"/>
              </a:rPr>
              <a:t>NPO </a:t>
            </a:r>
            <a:r>
              <a:rPr lang="cs-CZ" dirty="0" smtClean="0">
                <a:solidFill>
                  <a:srgbClr val="1D71B8"/>
                </a:solidFill>
                <a:latin typeface="Arial"/>
                <a:ea typeface="Arial"/>
                <a:cs typeface="Arial"/>
              </a:rPr>
              <a:t>		národní </a:t>
            </a:r>
            <a:r>
              <a:rPr lang="cs-CZ" dirty="0">
                <a:solidFill>
                  <a:srgbClr val="1D71B8"/>
                </a:solidFill>
                <a:latin typeface="Arial"/>
                <a:ea typeface="Arial"/>
                <a:cs typeface="Arial"/>
              </a:rPr>
              <a:t>plán obnovy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rgbClr val="1D71B8"/>
                </a:solidFill>
                <a:latin typeface="Arial"/>
                <a:ea typeface="Arial"/>
                <a:cs typeface="Arial"/>
              </a:rPr>
              <a:t>MPSV </a:t>
            </a:r>
            <a:r>
              <a:rPr lang="cs-CZ" dirty="0" smtClean="0">
                <a:solidFill>
                  <a:srgbClr val="1D71B8"/>
                </a:solidFill>
                <a:latin typeface="Arial"/>
                <a:ea typeface="Arial"/>
                <a:cs typeface="Arial"/>
              </a:rPr>
              <a:t>		národní </a:t>
            </a:r>
            <a:r>
              <a:rPr lang="cs-CZ" dirty="0">
                <a:solidFill>
                  <a:srgbClr val="1D71B8"/>
                </a:solidFill>
                <a:latin typeface="Arial"/>
                <a:ea typeface="Arial"/>
                <a:cs typeface="Arial"/>
              </a:rPr>
              <a:t>dotační </a:t>
            </a:r>
            <a:r>
              <a:rPr lang="cs-CZ" dirty="0" smtClean="0">
                <a:solidFill>
                  <a:srgbClr val="1D71B8"/>
                </a:solidFill>
                <a:latin typeface="Arial"/>
                <a:ea typeface="Arial"/>
                <a:cs typeface="Arial"/>
              </a:rPr>
              <a:t>program – programové financování</a:t>
            </a:r>
            <a:endParaRPr lang="cs-CZ" dirty="0">
              <a:solidFill>
                <a:srgbClr val="1D71B8"/>
              </a:solidFill>
              <a:latin typeface="Arial"/>
              <a:ea typeface="Arial"/>
              <a:cs typeface="Arial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22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1D71B8"/>
                </a:solidFill>
                <a:latin typeface="Arial"/>
                <a:ea typeface="Arial"/>
                <a:cs typeface="Arial"/>
                <a:sym typeface="Arial"/>
              </a:rPr>
              <a:t>IROP 2021+ </a:t>
            </a:r>
            <a:br>
              <a:rPr lang="cs-CZ" sz="3200" b="1" dirty="0">
                <a:solidFill>
                  <a:srgbClr val="1D71B8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3200" b="1" dirty="0">
                <a:solidFill>
                  <a:srgbClr val="1D71B8"/>
                </a:solidFill>
                <a:latin typeface="Arial"/>
                <a:ea typeface="Arial"/>
                <a:cs typeface="Arial"/>
                <a:sym typeface="Arial"/>
              </a:rPr>
              <a:t>Specifický cíl 4.2  Sociální infrastruktura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79053"/>
          </a:xfrm>
        </p:spPr>
        <p:txBody>
          <a:bodyPr>
            <a:normAutofit fontScale="77500" lnSpcReduction="20000"/>
          </a:bodyPr>
          <a:lstStyle/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b="1" u="sng" dirty="0" smtClean="0">
                <a:solidFill>
                  <a:schemeClr val="tx2">
                    <a:lumMod val="50000"/>
                  </a:schemeClr>
                </a:solidFill>
              </a:rPr>
              <a:t>Infrastruktura pro sociální služby 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  <a:t>podle zákona č. 108/2006 Sb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- pouze terénní a ambulantní služby plus všechny typy soc. služeb prevence (ostatní v NPO)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cs-CZ" b="1" u="sng" dirty="0" err="1" smtClean="0">
                <a:solidFill>
                  <a:schemeClr val="tx2">
                    <a:lumMod val="50000"/>
                  </a:schemeClr>
                </a:solidFill>
              </a:rPr>
              <a:t>Deinstitucionalizace</a:t>
            </a:r>
            <a:r>
              <a:rPr lang="cs-CZ" b="1" u="sng" dirty="0" smtClean="0">
                <a:solidFill>
                  <a:schemeClr val="tx2">
                    <a:lumMod val="50000"/>
                  </a:schemeClr>
                </a:solidFill>
              </a:rPr>
              <a:t> sociálních služeb 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  <a:t>za účelem sociálního začleňování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- dokončení přeměny ústavu sociální péče 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  <a:t>v pobytové sociální služby komunitního charakteru (přes Regionální akční plány)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cs-CZ" b="1" u="sng" dirty="0" smtClean="0">
                <a:solidFill>
                  <a:schemeClr val="tx2">
                    <a:lumMod val="50000"/>
                  </a:schemeClr>
                </a:solidFill>
              </a:rPr>
              <a:t>Sociální bydlení 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  <a:t>– pořízení a adaptace bytů, bytových domů a nebytových prostor pro potřeby sociálního bydlení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</a:rPr>
              <a:t>Příklad: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 Rekonstrukce nebytových prostor v sociální byty pro osoby bez domova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i="1" dirty="0">
                <a:cs typeface="Arial" panose="020B0604020202020204" pitchFamily="34" charset="0"/>
              </a:rPr>
              <a:t>Nutný souhlas obce, </a:t>
            </a:r>
            <a:r>
              <a:rPr lang="cs-CZ" i="1" dirty="0" smtClean="0">
                <a:cs typeface="Arial" panose="020B0604020202020204" pitchFamily="34" charset="0"/>
              </a:rPr>
              <a:t>udržitelnost </a:t>
            </a:r>
            <a:r>
              <a:rPr lang="cs-CZ" i="1" dirty="0">
                <a:cs typeface="Arial" panose="020B0604020202020204" pitchFamily="34" charset="0"/>
              </a:rPr>
              <a:t>20 let, u NNO požadavek na historii, CS i senior</a:t>
            </a:r>
            <a:r>
              <a:rPr lang="cs-CZ" i="1" dirty="0" smtClean="0">
                <a:cs typeface="Arial" panose="020B0604020202020204" pitchFamily="34" charset="0"/>
              </a:rPr>
              <a:t>, </a:t>
            </a:r>
            <a:r>
              <a:rPr lang="cs-CZ" i="1" dirty="0">
                <a:cs typeface="Arial" panose="020B0604020202020204" pitchFamily="34" charset="0"/>
              </a:rPr>
              <a:t>možnost pořízení i základního nábytku… doplňkovost s OPZ+. </a:t>
            </a:r>
          </a:p>
          <a:p>
            <a:pPr marL="0" indent="0">
              <a:lnSpc>
                <a:spcPct val="150000"/>
              </a:lnSpc>
              <a:buNone/>
            </a:pPr>
            <a:endParaRPr lang="cs-CZ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cs-CZ" dirty="0"/>
          </a:p>
        </p:txBody>
      </p:sp>
      <p:sp>
        <p:nvSpPr>
          <p:cNvPr id="4" name="Dvanácticípá hvězda 3"/>
          <p:cNvSpPr/>
          <p:nvPr/>
        </p:nvSpPr>
        <p:spPr>
          <a:xfrm>
            <a:off x="280220" y="365124"/>
            <a:ext cx="1578077" cy="1325563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dirty="0" smtClean="0"/>
              <a:t>1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249722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2900" b="1" i="0" u="none" strike="noStrike" kern="0" cap="none" spc="0" normalizeH="0" baseline="0" noProof="0" dirty="0" smtClean="0">
                <a:ln>
                  <a:noFill/>
                </a:ln>
                <a:solidFill>
                  <a:srgbClr val="1D71B8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Rozhraní infrastruktury soc. služeb v IROP 2021 – 2027 </a:t>
            </a:r>
            <a:br>
              <a:rPr kumimoji="0" lang="cs-CZ" sz="2900" b="1" i="0" u="none" strike="noStrike" kern="0" cap="none" spc="0" normalizeH="0" baseline="0" noProof="0" dirty="0" smtClean="0">
                <a:ln>
                  <a:noFill/>
                </a:ln>
                <a:solidFill>
                  <a:srgbClr val="1D71B8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</a:br>
            <a:r>
              <a:rPr kumimoji="0" lang="cs-CZ" sz="2900" b="1" i="0" u="none" strike="noStrike" kern="0" cap="none" spc="0" normalizeH="0" baseline="0" noProof="0" dirty="0" smtClean="0">
                <a:ln>
                  <a:noFill/>
                </a:ln>
                <a:solidFill>
                  <a:srgbClr val="1D71B8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 Národním plánu obnovy (MPSV)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3348" y="1770653"/>
            <a:ext cx="6145301" cy="4054191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4B1039A1-85A6-4D62-B99D-2AB836F37931}"/>
              </a:ext>
            </a:extLst>
          </p:cNvPr>
          <p:cNvSpPr txBox="1"/>
          <p:nvPr/>
        </p:nvSpPr>
        <p:spPr>
          <a:xfrm>
            <a:off x="1762943" y="5904810"/>
            <a:ext cx="8666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Rozhraní bylo vytvořeno na základě požadavků EK k zamezení překryvu mezi IROP a NPO</a:t>
            </a:r>
          </a:p>
        </p:txBody>
      </p:sp>
    </p:spTree>
    <p:extLst>
      <p:ext uri="{BB962C8B-B14F-4D97-AF65-F5344CB8AC3E}">
        <p14:creationId xmlns:p14="http://schemas.microsoft.com/office/powerpoint/2010/main" val="186627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83203"/>
            <a:ext cx="10515600" cy="1325563"/>
          </a:xfrm>
        </p:spPr>
        <p:txBody>
          <a:bodyPr/>
          <a:lstStyle/>
          <a:p>
            <a:pPr algn="ctr"/>
            <a:r>
              <a:rPr kumimoji="0" lang="cs-CZ" sz="3200" b="1" i="0" u="sng" strike="noStrike" kern="0" cap="none" spc="0" normalizeH="0" baseline="0" noProof="0" dirty="0" smtClean="0">
                <a:ln>
                  <a:noFill/>
                </a:ln>
                <a:solidFill>
                  <a:srgbClr val="1D71B8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Návrh</a:t>
            </a:r>
            <a:r>
              <a:rPr kumimoji="0" 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1D71B8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rozdělení alokace v </a:t>
            </a:r>
            <a:r>
              <a:rPr kumimoji="0" 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1D71B8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IROP 2021+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72400" y="1018801"/>
            <a:ext cx="6847199" cy="435133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2399" y="5465524"/>
            <a:ext cx="6847199" cy="934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57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03761"/>
            <a:ext cx="10515600" cy="1325563"/>
          </a:xfrm>
        </p:spPr>
        <p:txBody>
          <a:bodyPr/>
          <a:lstStyle/>
          <a:p>
            <a:pPr algn="ctr"/>
            <a:r>
              <a:rPr lang="cs-CZ" sz="3200" b="1" kern="0" dirty="0">
                <a:solidFill>
                  <a:srgbClr val="1D71B8"/>
                </a:solidFill>
                <a:latin typeface="Arial"/>
                <a:cs typeface="Arial"/>
                <a:sym typeface="Arial"/>
              </a:rPr>
              <a:t>Start IROP 2021-2027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136775"/>
          </a:xfrm>
        </p:spPr>
        <p:txBody>
          <a:bodyPr>
            <a:normAutofit fontScale="85000" lnSpcReduction="20000"/>
          </a:bodyPr>
          <a:lstStyle/>
          <a:p>
            <a:pPr marL="285750" indent="-285750"/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Odvisl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é od schválení Programového dokumentu ze strany EK (Programový dokument schválen vládou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 listopadu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2021)</a:t>
            </a:r>
          </a:p>
          <a:p>
            <a:pPr marL="0" indent="0">
              <a:buNone/>
            </a:pP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/>
            <a:r>
              <a:rPr lang="cs-CZ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Předpoklad vyhlášení prvních výzev - červen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2022</a:t>
            </a:r>
          </a:p>
          <a:p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/>
            <a:r>
              <a:rPr lang="cs-CZ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1. vlna výzev (do podzimu 2022) nejspíše v tomto pořadí:</a:t>
            </a:r>
          </a:p>
          <a:p>
            <a:pPr marL="742950" lvl="1" indent="-285750"/>
            <a:r>
              <a:rPr lang="cs-CZ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silnice, kybernetická bezpečnost, knihovny, MŠ, vozidla, sociální služby, IZS-ZZS, muzea, ZŠ,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cyklodoprava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,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eGovernment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, SŠ, psychiatrie, bezpečnost dopravy, IZS-MV, další vzdělávání</a:t>
            </a:r>
          </a:p>
          <a:p>
            <a:pPr marL="742950" lvl="1" indent="-285750"/>
            <a:endParaRPr lang="cs-CZ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285750" indent="-285750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2. vlna výzev (zima 2022):</a:t>
            </a:r>
          </a:p>
          <a:p>
            <a:pPr marL="742950" lvl="1" indent="-285750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následná péče, sociální bydlení, paliativní péče, telematika,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eHealth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, speciální vzdělávání, terminály, DI sociálních služeb, neveřejné sítě</a:t>
            </a:r>
          </a:p>
          <a:p>
            <a:pPr marL="742950" lvl="1" indent="-285750"/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/>
            <a:r>
              <a:rPr lang="cs-CZ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3. vlna výzev (pravděpodobně až 2023):</a:t>
            </a:r>
          </a:p>
          <a:p>
            <a:pPr marL="742950" lvl="1" indent="-285750"/>
            <a:r>
              <a:rPr lang="cs-CZ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veřejná prostranství, plnicí a dobíjecí stanice, cestovní ruch, standardizace ÚP, infekční kliniky, onkologická péče, urgentní příjmy</a:t>
            </a:r>
          </a:p>
          <a:p>
            <a:endParaRPr lang="cs-CZ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1981" lvl="1" indent="-269081">
              <a:buClr>
                <a:srgbClr val="1D71B8"/>
              </a:buClr>
              <a:buSzPts val="1500"/>
              <a:buFont typeface="Arial"/>
              <a:buChar char="•"/>
            </a:pPr>
            <a:endParaRPr kumimoji="0" lang="cs-CZ" sz="1600" b="0" i="0" u="none" strike="noStrike" kern="0" cap="none" spc="0" normalizeH="0" baseline="0" noProof="0" dirty="0" smtClean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95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b="1" kern="0" dirty="0">
                <a:solidFill>
                  <a:srgbClr val="1D71B8"/>
                </a:solidFill>
                <a:latin typeface="Arial"/>
                <a:cs typeface="Arial"/>
                <a:sym typeface="Arial"/>
              </a:rPr>
              <a:t>IROP 2021-2027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 fontScale="77500" lnSpcReduction="20000"/>
          </a:bodyPr>
          <a:lstStyle/>
          <a:p>
            <a:r>
              <a:rPr lang="cs-CZ" u="sng" dirty="0">
                <a:solidFill>
                  <a:srgbClr val="0C56A4"/>
                </a:solidFill>
                <a:cs typeface="Arial" panose="020B0604020202020204" pitchFamily="34" charset="0"/>
              </a:rPr>
              <a:t>Implementační struktura:</a:t>
            </a:r>
          </a:p>
          <a:p>
            <a:pPr marL="342900" indent="-342900"/>
            <a:r>
              <a:rPr lang="cs-CZ" sz="2200" dirty="0">
                <a:solidFill>
                  <a:srgbClr val="0C56A4"/>
                </a:solidFill>
                <a:cs typeface="Arial" panose="020B0604020202020204" pitchFamily="34" charset="0"/>
              </a:rPr>
              <a:t>Řídicí orgán IROP = Ministerstvo pro místní rozvoj </a:t>
            </a:r>
          </a:p>
          <a:p>
            <a:pPr marL="342900" indent="-342900"/>
            <a:r>
              <a:rPr lang="cs-CZ" sz="2200" dirty="0">
                <a:solidFill>
                  <a:srgbClr val="0C56A4"/>
                </a:solidFill>
                <a:cs typeface="Arial" panose="020B0604020202020204" pitchFamily="34" charset="0"/>
              </a:rPr>
              <a:t>Zprostředkující subjekt = Centrum pro regionální rozvoj České republiky </a:t>
            </a:r>
          </a:p>
          <a:p>
            <a:pPr marL="342900" indent="-342900"/>
            <a:r>
              <a:rPr lang="cs-CZ" sz="2200" dirty="0">
                <a:solidFill>
                  <a:srgbClr val="0C56A4"/>
                </a:solidFill>
                <a:cs typeface="Arial" panose="020B0604020202020204" pitchFamily="34" charset="0"/>
              </a:rPr>
              <a:t>Nositelé integrovaných strategií pro ITI a CLLD</a:t>
            </a:r>
          </a:p>
          <a:p>
            <a:pPr marL="342900" lvl="1" indent="0">
              <a:buClr>
                <a:srgbClr val="1D71B8"/>
              </a:buClr>
              <a:buSzPts val="1500"/>
              <a:buNone/>
            </a:pPr>
            <a:endParaRPr kumimoji="0" lang="cs-CZ" sz="2200" b="1" i="0" u="none" strike="noStrike" kern="0" cap="none" spc="0" normalizeH="0" baseline="0" noProof="0" dirty="0" smtClean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cs typeface="Arial"/>
              <a:sym typeface="Arial"/>
            </a:endParaRPr>
          </a:p>
          <a:p>
            <a:pPr marL="342900" indent="-342900"/>
            <a:r>
              <a:rPr lang="cs-CZ" sz="2200" dirty="0">
                <a:solidFill>
                  <a:srgbClr val="0C56A4"/>
                </a:solidFill>
                <a:cs typeface="Arial" panose="020B0604020202020204" pitchFamily="34" charset="0"/>
              </a:rPr>
              <a:t>Vydána Obecná pravidla pro žadatele a příjemce 2021-2027 (1.4.2022)</a:t>
            </a:r>
          </a:p>
          <a:p>
            <a:pPr marL="342900" indent="-342900"/>
            <a:r>
              <a:rPr lang="cs-CZ" sz="2200" dirty="0">
                <a:solidFill>
                  <a:srgbClr val="0C56A4"/>
                </a:solidFill>
                <a:cs typeface="Arial" panose="020B0604020202020204" pitchFamily="34" charset="0"/>
              </a:rPr>
              <a:t>Vydán metodický pokyn pro oblast zadávání zakázek</a:t>
            </a:r>
          </a:p>
          <a:p>
            <a:pPr marL="342900" lvl="1" indent="0">
              <a:buClr>
                <a:srgbClr val="1D71B8"/>
              </a:buClr>
              <a:buSzPts val="1500"/>
              <a:buNone/>
            </a:pPr>
            <a:endParaRPr kumimoji="0" lang="cs-CZ" sz="1600" b="1" i="0" u="none" strike="noStrike" kern="0" cap="none" spc="0" normalizeH="0" baseline="0" noProof="0" dirty="0" smtClean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cs typeface="Arial"/>
              <a:sym typeface="Arial"/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0" lvl="1" indent="0">
              <a:lnSpc>
                <a:spcPct val="300000"/>
              </a:lnSpc>
              <a:spcBef>
                <a:spcPts val="0"/>
              </a:spcBef>
              <a:buClr>
                <a:srgbClr val="1D70B8"/>
              </a:buClr>
              <a:buNone/>
            </a:pPr>
            <a:r>
              <a:rPr lang="cs-CZ" kern="0" dirty="0" smtClean="0">
                <a:solidFill>
                  <a:srgbClr val="44546A">
                    <a:lumMod val="25000"/>
                  </a:srgbClr>
                </a:solidFill>
                <a:cs typeface="Arial" panose="020B0604020202020204" pitchFamily="34" charset="0"/>
                <a:sym typeface="Arial"/>
                <a:hlinkClick r:id="rId2"/>
              </a:rPr>
              <a:t>		www.irop.mmr.cz</a:t>
            </a:r>
            <a:endParaRPr lang="cs-CZ" kern="0" dirty="0">
              <a:solidFill>
                <a:srgbClr val="44546A">
                  <a:lumMod val="25000"/>
                </a:srgbClr>
              </a:solidFill>
              <a:cs typeface="Arial" panose="020B0604020202020204" pitchFamily="34" charset="0"/>
              <a:sym typeface="Arial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  <a:hlinkClick r:id="rId3"/>
              </a:rPr>
              <a:t>		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  <a:hlinkClick r:id="rId3"/>
              </a:rPr>
              <a:t>https://ks.crr.cz/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1D70B8"/>
                </a:solidFill>
                <a:cs typeface="Arial" panose="020B0604020202020204" pitchFamily="34" charset="0"/>
              </a:rPr>
              <a:t>(konzultační servis)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Grafický objekt 6" descr="Internet">
            <a:extLst>
              <a:ext uri="{FF2B5EF4-FFF2-40B4-BE49-F238E27FC236}">
                <a16:creationId xmlns:a16="http://schemas.microsoft.com/office/drawing/2014/main" xmlns="" id="{65D276EE-AFC9-4942-BD49-0571F66A882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1014913" y="4744174"/>
            <a:ext cx="723961" cy="723961"/>
          </a:xfrm>
          <a:prstGeom prst="rect">
            <a:avLst/>
          </a:prstGeom>
        </p:spPr>
      </p:pic>
      <p:pic>
        <p:nvPicPr>
          <p:cNvPr id="5" name="Grafický objekt 2" descr="E-mail">
            <a:extLst>
              <a:ext uri="{FF2B5EF4-FFF2-40B4-BE49-F238E27FC236}">
                <a16:creationId xmlns:a16="http://schemas.microsoft.com/office/drawing/2014/main" xmlns="" id="{301360EB-A5E0-442A-AAA0-386A667B915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060185" y="5468135"/>
            <a:ext cx="678689" cy="599036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6DB45F6E-7C5C-4CCF-889A-9E0300EF88F4}"/>
              </a:ext>
            </a:extLst>
          </p:cNvPr>
          <p:cNvSpPr txBox="1"/>
          <p:nvPr/>
        </p:nvSpPr>
        <p:spPr>
          <a:xfrm>
            <a:off x="2639314" y="4282509"/>
            <a:ext cx="6913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1D70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Informace o IROP 2021 - 2027</a:t>
            </a:r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13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1D71B8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Kategorie regionů a míra spolufinancování</a:t>
            </a:r>
            <a:endParaRPr lang="cs-CZ" dirty="0"/>
          </a:p>
        </p:txBody>
      </p:sp>
      <p:pic>
        <p:nvPicPr>
          <p:cNvPr id="4" name="Zástupný symbol pro obsah 3" descr="Obsah obrázku mapa&#10;&#10;Popis byl vytvořen automaticky">
            <a:extLst>
              <a:ext uri="{FF2B5EF4-FFF2-40B4-BE49-F238E27FC236}">
                <a16:creationId xmlns:a16="http://schemas.microsoft.com/office/drawing/2014/main" xmlns="" id="{D484E38F-704C-4842-82EE-21E20D9FE5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15" y="2522313"/>
            <a:ext cx="6154311" cy="4351338"/>
          </a:xfrm>
          <a:prstGeom prst="rect">
            <a:avLst/>
          </a:prstGeom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357689"/>
              </p:ext>
            </p:extLst>
          </p:nvPr>
        </p:nvGraphicFramePr>
        <p:xfrm>
          <a:off x="1001785" y="1690688"/>
          <a:ext cx="2781634" cy="1123417"/>
        </p:xfrm>
        <a:graphic>
          <a:graphicData uri="http://schemas.openxmlformats.org/drawingml/2006/table">
            <a:tbl>
              <a:tblPr/>
              <a:tblGrid>
                <a:gridCol w="1361121">
                  <a:extLst>
                    <a:ext uri="{9D8B030D-6E8A-4147-A177-3AD203B41FA5}">
                      <a16:colId xmlns:a16="http://schemas.microsoft.com/office/drawing/2014/main" xmlns="" val="2213518135"/>
                    </a:ext>
                  </a:extLst>
                </a:gridCol>
                <a:gridCol w="590813">
                  <a:extLst>
                    <a:ext uri="{9D8B030D-6E8A-4147-A177-3AD203B41FA5}">
                      <a16:colId xmlns:a16="http://schemas.microsoft.com/office/drawing/2014/main" xmlns="" val="4258649341"/>
                    </a:ext>
                  </a:extLst>
                </a:gridCol>
                <a:gridCol w="829700">
                  <a:extLst>
                    <a:ext uri="{9D8B030D-6E8A-4147-A177-3AD203B41FA5}">
                      <a16:colId xmlns:a16="http://schemas.microsoft.com/office/drawing/2014/main" xmlns="" val="1488829530"/>
                    </a:ext>
                  </a:extLst>
                </a:gridCol>
              </a:tblGrid>
              <a:tr h="418624">
                <a:tc>
                  <a:txBody>
                    <a:bodyPr/>
                    <a:lstStyle/>
                    <a:p>
                      <a:pPr marL="88900" indent="0" algn="l" defTabSz="914400" rtl="0" eaLnBrk="1" fontAlgn="b" latinLnBrk="0" hangingPunct="1"/>
                      <a:r>
                        <a:rPr lang="cs-CZ" sz="9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Kategorie regionu </a:t>
                      </a:r>
                      <a:br>
                        <a:rPr lang="cs-CZ" sz="9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cs-CZ" sz="9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(IND, ITI, RAP)</a:t>
                      </a:r>
                      <a:endParaRPr lang="it-IT" sz="9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9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EFRR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9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Státní</a:t>
                      </a:r>
                      <a:r>
                        <a:rPr lang="cs-CZ" sz="900" b="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rozpočet</a:t>
                      </a:r>
                      <a:r>
                        <a:rPr lang="cs-CZ" sz="9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cs-CZ" sz="9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(dle typu příjemce)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20621562"/>
                  </a:ext>
                </a:extLst>
              </a:tr>
              <a:tr h="234931">
                <a:tc>
                  <a:txBody>
                    <a:bodyPr/>
                    <a:lstStyle/>
                    <a:p>
                      <a:pPr marL="88900" indent="0" algn="l" defTabSz="914400" rtl="0" eaLnBrk="1" fontAlgn="b" latinLnBrk="0" hangingPunct="1"/>
                      <a:r>
                        <a:rPr lang="cs-CZ" sz="900" b="0" kern="1200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Projekty PR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3C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900" b="0" kern="1200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70 %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900" b="0" kern="1200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 – 30 </a:t>
                      </a:r>
                      <a:r>
                        <a:rPr lang="en-US" sz="900" b="0" kern="1200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cs-CZ" sz="900" b="0" kern="1200" dirty="0">
                        <a:solidFill>
                          <a:srgbClr val="4C4C4C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57553231"/>
                  </a:ext>
                </a:extLst>
              </a:tr>
              <a:tr h="234931">
                <a:tc>
                  <a:txBody>
                    <a:bodyPr/>
                    <a:lstStyle/>
                    <a:p>
                      <a:pPr marL="88900" indent="0" algn="l" defTabSz="914400" rtl="0" eaLnBrk="1" fontAlgn="b" latinLnBrk="0" hangingPunct="1"/>
                      <a:r>
                        <a:rPr lang="cs-CZ" sz="9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Projekty MRR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D7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900" b="0" kern="1200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85 %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900" b="0" kern="1200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 – 15 </a:t>
                      </a:r>
                      <a:r>
                        <a:rPr lang="en-US" sz="900" b="0" kern="1200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cs-CZ" sz="900" b="0" kern="1200" dirty="0">
                        <a:solidFill>
                          <a:srgbClr val="4C4C4C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97023937"/>
                  </a:ext>
                </a:extLst>
              </a:tr>
              <a:tr h="234931">
                <a:tc>
                  <a:txBody>
                    <a:bodyPr/>
                    <a:lstStyle/>
                    <a:p>
                      <a:pPr marL="88900" indent="0" algn="l" defTabSz="914400" rtl="0" eaLnBrk="1" fontAlgn="b" latinLnBrk="0" hangingPunct="1"/>
                      <a:r>
                        <a:rPr lang="cs-CZ" sz="9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Projekty VRR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959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900" b="0" kern="1200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 </a:t>
                      </a:r>
                      <a:r>
                        <a:rPr lang="en-US" sz="900" b="0" kern="1200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cs-CZ" sz="900" b="0" kern="1200" dirty="0">
                        <a:solidFill>
                          <a:srgbClr val="4C4C4C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900" b="0" kern="1200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 – 60 </a:t>
                      </a:r>
                      <a:r>
                        <a:rPr lang="en-US" sz="900" b="0" kern="1200" dirty="0">
                          <a:solidFill>
                            <a:srgbClr val="4C4C4C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cs-CZ" sz="900" b="0" kern="1200" dirty="0">
                        <a:solidFill>
                          <a:srgbClr val="4C4C4C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32391003"/>
                  </a:ext>
                </a:extLst>
              </a:tr>
            </a:tbl>
          </a:graphicData>
        </a:graphic>
      </p:graphicFrame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6F08763-33DA-4D10-932C-FD8B4B4977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009" t="28838" r="9817" b="20438"/>
          <a:stretch/>
        </p:blipFill>
        <p:spPr>
          <a:xfrm>
            <a:off x="5728446" y="1379518"/>
            <a:ext cx="6257365" cy="2580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046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34471"/>
            <a:ext cx="10515600" cy="1734670"/>
          </a:xfrm>
        </p:spPr>
        <p:txBody>
          <a:bodyPr>
            <a:normAutofit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cs-CZ" sz="32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MINISTERSTVO PRÁCE A SOCIÁLNÍCH VĚCÍ</a:t>
            </a:r>
            <a:r>
              <a:rPr lang="cs-CZ" sz="3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cs-CZ" sz="3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cs-CZ" sz="3600" b="1" dirty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+mn-cs"/>
              </a:rPr>
              <a:t>Národní plán obnovy část </a:t>
            </a:r>
            <a:r>
              <a:rPr lang="cs-CZ" sz="36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+mn-cs"/>
              </a:rPr>
              <a:t>3.3</a:t>
            </a:r>
            <a:br>
              <a:rPr lang="cs-CZ" sz="36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cs-CZ" sz="1800" b="1" dirty="0" smtClean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+mn-cs"/>
              </a:rPr>
              <a:t>www.planobnovycr.cz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86990"/>
            <a:ext cx="10515600" cy="4736540"/>
          </a:xfrm>
        </p:spPr>
        <p:txBody>
          <a:bodyPr>
            <a:normAutofit fontScale="70000" lnSpcReduction="20000"/>
          </a:bodyPr>
          <a:lstStyle/>
          <a:p>
            <a:r>
              <a:rPr lang="cs-CZ" sz="3400" b="1" dirty="0" smtClean="0">
                <a:solidFill>
                  <a:schemeClr val="accent1">
                    <a:lumMod val="75000"/>
                  </a:schemeClr>
                </a:solidFill>
              </a:rPr>
              <a:t>Komponenta 3.3 obsahující tyto reformy a investice:</a:t>
            </a:r>
          </a:p>
          <a:p>
            <a:pPr lvl="1"/>
            <a:r>
              <a:rPr lang="cs-CZ" sz="2900" b="1" dirty="0" smtClean="0">
                <a:solidFill>
                  <a:schemeClr val="accent1">
                    <a:lumMod val="75000"/>
                  </a:schemeClr>
                </a:solidFill>
              </a:rPr>
              <a:t>3.3.1 Rozvoj politiky zaměstnanosti (rekvalifikace a další profesní vzdělávání) – 7 mld. Kč</a:t>
            </a:r>
          </a:p>
          <a:p>
            <a:pPr lvl="1"/>
            <a:r>
              <a:rPr lang="cs-CZ" sz="2900" b="1" dirty="0" smtClean="0">
                <a:solidFill>
                  <a:schemeClr val="accent1">
                    <a:lumMod val="75000"/>
                  </a:schemeClr>
                </a:solidFill>
              </a:rPr>
              <a:t>3.3.2 Zvýšení kapacity zařízení péče o děti – 7 mld. Kč</a:t>
            </a:r>
          </a:p>
          <a:p>
            <a:pPr lvl="1"/>
            <a:r>
              <a:rPr lang="cs-CZ" sz="2900" b="1" dirty="0" smtClean="0">
                <a:solidFill>
                  <a:schemeClr val="accent1">
                    <a:lumMod val="75000"/>
                  </a:schemeClr>
                </a:solidFill>
              </a:rPr>
              <a:t>3.3.3 Rozvoj a modernizace materiálně technické základny sociálních služeb – 9 mld. Kč</a:t>
            </a:r>
          </a:p>
          <a:p>
            <a:pPr marL="0" indent="0">
              <a:buNone/>
            </a:pP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u="sng" dirty="0" smtClean="0">
                <a:solidFill>
                  <a:schemeClr val="accent1">
                    <a:lumMod val="75000"/>
                  </a:schemeClr>
                </a:solidFill>
              </a:rPr>
              <a:t>Výzva 3.3.3 Rozvoj a modernizace materiálně technické základny sociálních služeb bude </a:t>
            </a:r>
            <a:r>
              <a:rPr lang="cs-CZ" b="1" u="sng" dirty="0" smtClean="0">
                <a:solidFill>
                  <a:schemeClr val="accent1">
                    <a:lumMod val="75000"/>
                  </a:schemeClr>
                </a:solidFill>
              </a:rPr>
              <a:t>kolová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Datum vyhlášení: nejpozději do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31. 3.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2022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Datum ukončení příjmu žádostí o podporu: </a:t>
            </a:r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30. 6. 2022 – 1. kolo uzavírky příjmu žádostí</a:t>
            </a:r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30. 9. 2022 – 2. kolo uzavírky příjmu žádostí</a:t>
            </a:r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30. 11. 2022 – 3. kolo uzavírky příjmu žádostí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Nejzazší datum pro ukončení fyzické realizace operace: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30. 6. 2025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Minimální a maximální výše podpory: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Dotace na projekt je poskytována ve výši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2 mil. – 80 (100) mil. Kč</a:t>
            </a:r>
          </a:p>
          <a:p>
            <a:endParaRPr lang="cs-CZ" dirty="0"/>
          </a:p>
        </p:txBody>
      </p:sp>
      <p:sp>
        <p:nvSpPr>
          <p:cNvPr id="4" name="Obdélník: se zakulacenými rohy 5">
            <a:extLst>
              <a:ext uri="{FF2B5EF4-FFF2-40B4-BE49-F238E27FC236}">
                <a16:creationId xmlns:a16="http://schemas.microsoft.com/office/drawing/2014/main" xmlns="" id="{E19F647F-DFC0-4637-97D3-79B03AF3834A}"/>
              </a:ext>
            </a:extLst>
          </p:cNvPr>
          <p:cNvSpPr/>
          <p:nvPr/>
        </p:nvSpPr>
        <p:spPr>
          <a:xfrm>
            <a:off x="9384429" y="1214098"/>
            <a:ext cx="2437571" cy="95318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8113" indent="0" algn="ctr">
              <a:spcAft>
                <a:spcPts val="400"/>
              </a:spcAft>
              <a:buNone/>
            </a:pPr>
            <a:r>
              <a:rPr lang="cs-CZ" sz="2000" b="1" cap="all" dirty="0"/>
              <a:t>ALOKACE </a:t>
            </a:r>
          </a:p>
          <a:p>
            <a:pPr marL="138113" indent="0" algn="ctr">
              <a:spcAft>
                <a:spcPts val="400"/>
              </a:spcAft>
              <a:buNone/>
            </a:pPr>
            <a:r>
              <a:rPr lang="cs-CZ" sz="2000" b="1" dirty="0"/>
              <a:t>23  mld. Kč</a:t>
            </a:r>
          </a:p>
        </p:txBody>
      </p:sp>
      <p:sp>
        <p:nvSpPr>
          <p:cNvPr id="5" name="Dvanácticípá hvězda 4"/>
          <p:cNvSpPr/>
          <p:nvPr/>
        </p:nvSpPr>
        <p:spPr>
          <a:xfrm>
            <a:off x="280220" y="365124"/>
            <a:ext cx="1578077" cy="1325563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dirty="0" smtClean="0"/>
              <a:t>2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80447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</TotalTime>
  <Words>1236</Words>
  <Application>Microsoft Office PowerPoint</Application>
  <PresentationFormat>Širokoúhlá obrazovka</PresentationFormat>
  <Paragraphs>164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Motiv Office</vt:lpstr>
      <vt:lpstr>Dotační příležitosti</vt:lpstr>
      <vt:lpstr>Dotační příležitosti – investiční projekty</vt:lpstr>
      <vt:lpstr>IROP 2021+  Specifický cíl 4.2  Sociální infrastruktura</vt:lpstr>
      <vt:lpstr>Rozhraní infrastruktury soc. služeb v IROP 2021 – 2027  a Národním plánu obnovy (MPSV)</vt:lpstr>
      <vt:lpstr>Návrh rozdělení alokace v IROP 2021+</vt:lpstr>
      <vt:lpstr>Start IROP 2021-2027</vt:lpstr>
      <vt:lpstr>IROP 2021-2027</vt:lpstr>
      <vt:lpstr>Kategorie regionů a míra spolufinancování</vt:lpstr>
      <vt:lpstr>MINISTERSTVO PRÁCE A SOCIÁLNÍCH VĚCÍ Národní plán obnovy část 3.3 www.planobnovycr.cz</vt:lpstr>
      <vt:lpstr>PODPOROVANÉ SOCIÁLNÍ SLUŽBY</vt:lpstr>
      <vt:lpstr>Vymezení žadatelů/příjemců podpory</vt:lpstr>
      <vt:lpstr>Forma a výše podpory</vt:lpstr>
      <vt:lpstr>Hlavní výdaje</vt:lpstr>
      <vt:lpstr>Vedlejší výdaje</vt:lpstr>
      <vt:lpstr>Povinné přílohy žádosti</vt:lpstr>
      <vt:lpstr>Programové financování MPSV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Dotační příležitosti</dc:title>
  <dc:creator>Petr Chmel</dc:creator>
  <cp:lastModifiedBy>Petr Chmel</cp:lastModifiedBy>
  <cp:revision>19</cp:revision>
  <dcterms:created xsi:type="dcterms:W3CDTF">2022-04-25T10:31:39Z</dcterms:created>
  <dcterms:modified xsi:type="dcterms:W3CDTF">2022-04-26T21:19:41Z</dcterms:modified>
</cp:coreProperties>
</file>