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9"/>
  </p:notesMasterIdLst>
  <p:sldIdLst>
    <p:sldId id="256" r:id="rId2"/>
    <p:sldId id="294" r:id="rId3"/>
    <p:sldId id="295" r:id="rId4"/>
    <p:sldId id="296" r:id="rId5"/>
    <p:sldId id="301" r:id="rId6"/>
    <p:sldId id="298" r:id="rId7"/>
    <p:sldId id="275" r:id="rId8"/>
  </p:sldIdLst>
  <p:sldSz cx="12192000" cy="6858000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29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Střední styl 4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7" autoAdjust="0"/>
    <p:restoredTop sz="74152" autoAdjust="0"/>
  </p:normalViewPr>
  <p:slideViewPr>
    <p:cSldViewPr snapToGrid="0">
      <p:cViewPr varScale="1">
        <p:scale>
          <a:sx n="84" d="100"/>
          <a:sy n="84" d="100"/>
        </p:scale>
        <p:origin x="145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9" y="1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2DDEE1-A330-4062-B70D-B15451102666}" type="datetimeFigureOut">
              <a:rPr lang="cs-CZ" smtClean="0"/>
              <a:t>27.04.2022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77961"/>
            <a:ext cx="5335270" cy="3909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3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9" y="9430093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0A560C-E4B5-4C7F-8ADF-D33C119CDC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8887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0A560C-E4B5-4C7F-8ADF-D33C119CDC36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59600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Tx/>
              <a:buNone/>
            </a:pPr>
            <a:endParaRPr lang="cs-CZ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0A560C-E4B5-4C7F-8ADF-D33C119CDC36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93580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Tx/>
              <a:buNone/>
            </a:pPr>
            <a:endParaRPr lang="cs-CZ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0A560C-E4B5-4C7F-8ADF-D33C119CDC36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58236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panose="020B0604020202020204" pitchFamily="34" charset="0"/>
              <a:buNone/>
            </a:pPr>
            <a:endParaRPr lang="cs-CZ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0A560C-E4B5-4C7F-8ADF-D33C119CDC36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25711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Tx/>
              <a:buNone/>
            </a:pPr>
            <a:endParaRPr lang="cs-CZ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0A560C-E4B5-4C7F-8ADF-D33C119CDC36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48094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Tx/>
              <a:buNone/>
            </a:pPr>
            <a:endParaRPr lang="cs-CZ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0A560C-E4B5-4C7F-8ADF-D33C119CDC36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91866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0A560C-E4B5-4C7F-8ADF-D33C119CDC36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7961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95EE87-2AB4-46D8-823F-51559F8A84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9656D13-C401-4BD7-B81C-CC63B0878C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B05BF2F-42EE-48AE-8A34-0DFDA1E7D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2941E-3F23-4915-9D59-EDA547A3D291}" type="datetimeFigureOut">
              <a:rPr lang="cs-CZ" smtClean="0"/>
              <a:t>27.04.2022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0BBECCF-7B29-4712-AFB2-728E42A50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901E4B3-8279-444C-9BB3-2326C3EFA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F020C-7CBA-4754-BF4D-226050A380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267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0B5D92-6C88-4DB3-9CFA-246768A9F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C63E232-A305-4AED-B482-BB96599CFB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23FA110-6C7E-44C0-BB7B-495D11725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2941E-3F23-4915-9D59-EDA547A3D291}" type="datetimeFigureOut">
              <a:rPr lang="cs-CZ" smtClean="0"/>
              <a:t>27.04.2022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84BEDC8-6DBE-4B73-BB84-F6C1D9970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60522B7-85AB-4848-8AA1-9E2D630BE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F020C-7CBA-4754-BF4D-226050A380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7274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2524DA6-CEA4-4A8A-87DF-8448BA0D85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5AE28D5-3F3D-49BA-B0EB-D0C5153D0A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C831F4D-D68E-40D7-B2ED-EE9F1A203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2941E-3F23-4915-9D59-EDA547A3D291}" type="datetimeFigureOut">
              <a:rPr lang="cs-CZ" smtClean="0"/>
              <a:t>27.04.2022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E20CC56-4D09-43B0-8140-C4471C272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7363ED8-69DD-4D3A-A1EC-E328B757C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F020C-7CBA-4754-BF4D-226050A380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125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8D4C2A-7242-4735-8E90-585EF7E12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FE6C39F-2D42-46FF-91EF-216F7C0811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9BC322E-FC00-44C7-A67E-69BF51591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2941E-3F23-4915-9D59-EDA547A3D291}" type="datetimeFigureOut">
              <a:rPr lang="cs-CZ" smtClean="0"/>
              <a:t>27.04.2022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F6016A3-595C-4A21-8097-6C9925EC4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8AA8B08-29D8-4816-998A-13C74E5FF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F020C-7CBA-4754-BF4D-226050A380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8472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0C33F3-AE5F-4B06-8516-9F029450E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408F0DA-8F96-497D-84A8-C589D81E13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04F8D8A-AF46-4C3F-B804-2919470BB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2941E-3F23-4915-9D59-EDA547A3D291}" type="datetimeFigureOut">
              <a:rPr lang="cs-CZ" smtClean="0"/>
              <a:t>27.04.2022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66CA891-492C-4492-A965-0274481DB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792578D-3477-4A56-BFF1-107AB8F13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F020C-7CBA-4754-BF4D-226050A380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9614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F530B0-0849-49EB-81C7-80E63D1C7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8CEFA34-D654-43F8-8B7C-006979EDB7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59B9D2E0-B708-47F0-86BB-D317AB56B4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C9BBF9D-AE5C-4BEB-9E2A-216066D2F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2941E-3F23-4915-9D59-EDA547A3D291}" type="datetimeFigureOut">
              <a:rPr lang="cs-CZ" smtClean="0"/>
              <a:t>27.04.2022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CD68927-B731-4945-AECB-0117BFC6D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72D8DC5-75E7-4BEE-9DF5-5ED1810E5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F020C-7CBA-4754-BF4D-226050A380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4710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21C675-47C4-437C-A870-C85D4B666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2125B6B9-980C-46C8-B740-508D73061D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04F7B46E-32C8-4699-A95A-45819A69EF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24F95CE3-3BC5-47B9-86FA-A9D484A8BD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96234435-BAF2-4098-A8F9-638307FBA9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B39231F-D4FD-41BE-88D9-F166FEDF6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2941E-3F23-4915-9D59-EDA547A3D291}" type="datetimeFigureOut">
              <a:rPr lang="cs-CZ" smtClean="0"/>
              <a:t>27.04.2022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DAD01C8-B1BB-46E3-9A50-29D4B6DC3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744D607-5A90-4F87-B52E-CA541A428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F020C-7CBA-4754-BF4D-226050A380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7524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E91F12-974D-42DA-A93F-6AC51F0C5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2977449-D62E-45D9-A8B3-C15D26E3D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2941E-3F23-4915-9D59-EDA547A3D291}" type="datetimeFigureOut">
              <a:rPr lang="cs-CZ" smtClean="0"/>
              <a:t>27.04.2022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D874ADC-8824-44C6-8395-0176DAB46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EC2CB15-2F5E-4EB3-B7C2-45B3736CC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F020C-7CBA-4754-BF4D-226050A380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9545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C4D87C9-914D-42E6-A849-D3C09A018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2941E-3F23-4915-9D59-EDA547A3D291}" type="datetimeFigureOut">
              <a:rPr lang="cs-CZ" smtClean="0"/>
              <a:t>27.04.2022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5B62CAB-2930-46EF-896D-A1369A304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49A076E-9350-4036-B432-2C76219C6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F020C-7CBA-4754-BF4D-226050A380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4337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3F9963-20C2-4038-9BE3-0967BB39E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84FB83F-7DD3-49EF-96C3-1D161B1BD2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06EFD6F9-6F1F-4CC3-A890-3E844B66AD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E86044A-752F-4A05-ABBA-C9802C978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2941E-3F23-4915-9D59-EDA547A3D291}" type="datetimeFigureOut">
              <a:rPr lang="cs-CZ" smtClean="0"/>
              <a:t>27.04.2022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17F84D0-7756-4CC0-ACF4-543B02236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B4C10B9-A4C5-45CA-8F07-965BAE360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F020C-7CBA-4754-BF4D-226050A380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2816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DD97B7-0C47-4C6A-B79B-3DDECDAFD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9722969-2C74-4697-B310-8F4987B414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8168C03-0380-451E-9A7C-3F4E2BCF63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1D7397F-1338-4FA1-AE80-D884054E3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2941E-3F23-4915-9D59-EDA547A3D291}" type="datetimeFigureOut">
              <a:rPr lang="cs-CZ" smtClean="0"/>
              <a:t>27.04.2022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080B302-3C9B-4959-A4B9-B2C87E705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44F3A94-2EBE-4D80-A394-138225E89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F020C-7CBA-4754-BF4D-226050A380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5391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27AEB5C-035A-4F52-8A9B-4ED6274B2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BEFA289-EF60-49CF-A440-EFB3AC986F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889F44B-5393-44BC-AC71-5514455C25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A2941E-3F23-4915-9D59-EDA547A3D291}" type="datetimeFigureOut">
              <a:rPr lang="cs-CZ" smtClean="0"/>
              <a:t>27.04.2022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1E8D518-638B-4B62-8F6E-23568BF033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39ADCC4-4AFC-481E-ACC5-5F679CDE62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9F020C-7CBA-4754-BF4D-226050A380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3485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865346-8CBC-48B7-A34A-6A463C46AB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7925" y="1642967"/>
            <a:ext cx="10393646" cy="2387600"/>
          </a:xfrm>
        </p:spPr>
        <p:txBody>
          <a:bodyPr>
            <a:normAutofit/>
          </a:bodyPr>
          <a:lstStyle/>
          <a:p>
            <a:pPr algn="l"/>
            <a:r>
              <a:rPr lang="cs-CZ" sz="5400" dirty="0">
                <a:solidFill>
                  <a:srgbClr val="47298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Rozvojové projekty KHK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7F8F839-12BE-4082-80C7-F5873B6B2E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7925" y="4288145"/>
            <a:ext cx="9144000" cy="1655762"/>
          </a:xfrm>
        </p:spPr>
        <p:txBody>
          <a:bodyPr/>
          <a:lstStyle/>
          <a:p>
            <a:pPr algn="l"/>
            <a:r>
              <a:rPr lang="cs-CZ" dirty="0">
                <a:solidFill>
                  <a:srgbClr val="47298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27. 4. 2022</a:t>
            </a:r>
          </a:p>
          <a:p>
            <a:pPr algn="l"/>
            <a:endParaRPr lang="cs-CZ" dirty="0">
              <a:solidFill>
                <a:srgbClr val="472982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l"/>
            <a:endParaRPr lang="cs-CZ" dirty="0">
              <a:solidFill>
                <a:srgbClr val="472982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4" name="obrázek 2" descr="logo">
            <a:extLst>
              <a:ext uri="{FF2B5EF4-FFF2-40B4-BE49-F238E27FC236}">
                <a16:creationId xmlns:a16="http://schemas.microsoft.com/office/drawing/2014/main" id="{D1368152-4000-4B87-B57D-C45F57BE6423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780" y="232093"/>
            <a:ext cx="1996440" cy="8902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E6981379-A247-4EAE-86E5-BEE8384835EC}"/>
              </a:ext>
            </a:extLst>
          </p:cNvPr>
          <p:cNvSpPr/>
          <p:nvPr/>
        </p:nvSpPr>
        <p:spPr>
          <a:xfrm>
            <a:off x="900429" y="4021233"/>
            <a:ext cx="10393646" cy="7807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7534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93B270-0ECB-49FD-B401-CC950693A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472982"/>
                </a:solidFill>
              </a:rPr>
              <a:t>Plánované projekty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7ABF96A-0669-4390-B922-7C5E3C70BE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just"/>
            <a:r>
              <a:rPr lang="cs-CZ" sz="2800" u="sng" dirty="0"/>
              <a:t>Rozvoj kompetencí služeb</a:t>
            </a:r>
            <a:endParaRPr lang="cs-CZ" sz="2800" dirty="0"/>
          </a:p>
          <a:p>
            <a:pPr lvl="2" algn="just"/>
            <a:r>
              <a:rPr lang="cs-CZ" sz="2400" dirty="0"/>
              <a:t>Aktivity zaměřené na podporu poskytovatelů sociálních služeb, rozvoj kvality nebo zavádění inovativních postupů</a:t>
            </a:r>
          </a:p>
          <a:p>
            <a:pPr lvl="1" algn="just"/>
            <a:r>
              <a:rPr lang="cs-CZ" sz="2800" u="sng" dirty="0"/>
              <a:t>Rozvoj regionálního partnerství v sociální oblasti na území obcí Královéhradeckého kraje III</a:t>
            </a:r>
          </a:p>
          <a:p>
            <a:pPr lvl="2" algn="just"/>
            <a:r>
              <a:rPr lang="cs-CZ" sz="2400" dirty="0"/>
              <a:t>Aktivity navrhované obcemi</a:t>
            </a:r>
          </a:p>
          <a:p>
            <a:pPr lvl="2" algn="just"/>
            <a:r>
              <a:rPr lang="cs-CZ" sz="2400" dirty="0"/>
              <a:t>Zařazeny aktivity KHK spojené s tvorbou analýz, průzkumů, zaměřené na řízení Sítě sociálních služeb nebo ve vztahu k obcím</a:t>
            </a:r>
          </a:p>
          <a:p>
            <a:pPr lvl="2" algn="just"/>
            <a:endParaRPr lang="cs-CZ" sz="2400" dirty="0"/>
          </a:p>
          <a:p>
            <a:pPr lvl="1" algn="just"/>
            <a:r>
              <a:rPr lang="cs-CZ" sz="2800" b="1" dirty="0"/>
              <a:t>Doba realizace projektů:</a:t>
            </a:r>
            <a:r>
              <a:rPr lang="cs-CZ" sz="2800" dirty="0"/>
              <a:t> září 2022 – únor 2025</a:t>
            </a:r>
          </a:p>
          <a:p>
            <a:pPr lvl="2" algn="just"/>
            <a:endParaRPr lang="cs-CZ" sz="2400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E1FE32D7-2DA9-4C94-AAA8-B1575C10E824}"/>
              </a:ext>
            </a:extLst>
          </p:cNvPr>
          <p:cNvSpPr/>
          <p:nvPr/>
        </p:nvSpPr>
        <p:spPr>
          <a:xfrm>
            <a:off x="838200" y="1612617"/>
            <a:ext cx="10393646" cy="7807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5003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93B270-0ECB-49FD-B401-CC950693A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472982"/>
                </a:solidFill>
              </a:rPr>
              <a:t>Rozvoj kompetencí služeb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7ABF96A-0669-4390-B922-7C5E3C70BE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b="1" dirty="0"/>
              <a:t>Aktivity zaměřené na podporu poskytovatelů sociálních služeb, rozvoj kvality nebo zavádění inovativních postupů</a:t>
            </a:r>
          </a:p>
          <a:p>
            <a:pPr lvl="1" algn="just"/>
            <a:r>
              <a:rPr lang="cs-CZ" dirty="0"/>
              <a:t>Dlouhodobé konzultace</a:t>
            </a:r>
          </a:p>
          <a:p>
            <a:pPr lvl="1" algn="just"/>
            <a:r>
              <a:rPr lang="cs-CZ" dirty="0"/>
              <a:t>Zvyšování kompetencí zaměstnanců služeb sociální péče ve vztahu k osobám s duševním onemocněním zejména v seniorském věku</a:t>
            </a:r>
          </a:p>
          <a:p>
            <a:pPr lvl="1" algn="just"/>
            <a:r>
              <a:rPr lang="cs-CZ" dirty="0"/>
              <a:t>Metodická setkání sociálních pracovníků služeb sociální péče, zdravotně sociálních pracovníků zdravotnických zařízení</a:t>
            </a:r>
          </a:p>
          <a:p>
            <a:pPr lvl="1" algn="just"/>
            <a:r>
              <a:rPr lang="cs-CZ" dirty="0"/>
              <a:t>Podpora paliativní péče v pobytových službách sociální péče</a:t>
            </a:r>
          </a:p>
          <a:p>
            <a:pPr lvl="1" algn="just"/>
            <a:r>
              <a:rPr lang="cs-CZ" dirty="0"/>
              <a:t>Model minimálního standardu kvality poskytované péče v DS a DZR </a:t>
            </a:r>
          </a:p>
          <a:p>
            <a:pPr lvl="1" algn="just"/>
            <a:r>
              <a:rPr lang="cs-CZ" dirty="0"/>
              <a:t>Podpora zvyšování kvality a </a:t>
            </a:r>
            <a:r>
              <a:rPr lang="cs-CZ" dirty="0" err="1"/>
              <a:t>deinstitucionalizace</a:t>
            </a:r>
            <a:r>
              <a:rPr lang="cs-CZ" dirty="0"/>
              <a:t> vybraných sociálních služeb v Královéhradeckém kraji pro osoby s postižením a duševním onemocněním</a:t>
            </a:r>
          </a:p>
          <a:p>
            <a:pPr lvl="1" algn="just"/>
            <a:r>
              <a:rPr lang="cs-CZ" dirty="0"/>
              <a:t>Aktivity zaměřené na rozvoj nízkoprahových služeb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E1FE32D7-2DA9-4C94-AAA8-B1575C10E824}"/>
              </a:ext>
            </a:extLst>
          </p:cNvPr>
          <p:cNvSpPr/>
          <p:nvPr/>
        </p:nvSpPr>
        <p:spPr>
          <a:xfrm>
            <a:off x="838200" y="1612617"/>
            <a:ext cx="10393646" cy="7807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9135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93B270-0ECB-49FD-B401-CC950693A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b="1" dirty="0">
                <a:solidFill>
                  <a:srgbClr val="472982"/>
                </a:solidFill>
              </a:rPr>
              <a:t>Zvyšování kompetencí zaměstnanců služeb sociální péče ve vztahu k osobám s duševním onemocněním zejména v seniorském věku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7ABF96A-0669-4390-B922-7C5E3C70BE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dirty="0"/>
              <a:t>23 otevřených vzdělávacích aktivit </a:t>
            </a:r>
          </a:p>
          <a:p>
            <a:pPr algn="just"/>
            <a:r>
              <a:rPr lang="cs-CZ" b="1" dirty="0"/>
              <a:t>Předpokládaná témata</a:t>
            </a:r>
          </a:p>
          <a:p>
            <a:pPr lvl="1" algn="just"/>
            <a:r>
              <a:rPr lang="cs-CZ" dirty="0"/>
              <a:t>Komunikace s klienty s duševním onemocněním</a:t>
            </a:r>
          </a:p>
          <a:p>
            <a:pPr lvl="1" algn="just"/>
            <a:r>
              <a:rPr lang="cs-CZ" dirty="0"/>
              <a:t>Podpora pečovatelů při práci s klienty s agresivními či paranoidními projevy chování</a:t>
            </a:r>
          </a:p>
          <a:p>
            <a:pPr lvl="1" algn="just"/>
            <a:r>
              <a:rPr lang="cs-CZ" dirty="0"/>
              <a:t>Způsob řešení hraničních případů včetně legislativních dopadů</a:t>
            </a:r>
          </a:p>
          <a:p>
            <a:pPr lvl="1" algn="just"/>
            <a:r>
              <a:rPr lang="cs-CZ" dirty="0"/>
              <a:t>Psychiatrické minimum</a:t>
            </a:r>
          </a:p>
          <a:p>
            <a:pPr lvl="1" algn="just"/>
            <a:r>
              <a:rPr lang="cs-CZ" dirty="0"/>
              <a:t>Psychohygiena</a:t>
            </a:r>
          </a:p>
          <a:p>
            <a:pPr lvl="1" algn="just"/>
            <a:r>
              <a:rPr lang="cs-CZ" dirty="0"/>
              <a:t>Vyhodnocení potřeb osob s duševním onemocněním v seniorském věku</a:t>
            </a:r>
          </a:p>
          <a:p>
            <a:pPr lvl="1" algn="just"/>
            <a:r>
              <a:rPr lang="cs-CZ" dirty="0"/>
              <a:t>Aktivizace a rozvojové činnosti pro osoby s duševním onemocněním v seniorském věku</a:t>
            </a:r>
          </a:p>
          <a:p>
            <a:pPr lvl="1" algn="just"/>
            <a:r>
              <a:rPr lang="cs-CZ" dirty="0"/>
              <a:t>Práce s osobami s demencí v rámci přirozeného prostředí</a:t>
            </a:r>
          </a:p>
          <a:p>
            <a:pPr algn="just"/>
            <a:r>
              <a:rPr lang="cs-CZ" dirty="0"/>
              <a:t>1 manažerské vzdělávání</a:t>
            </a:r>
          </a:p>
          <a:p>
            <a:pPr algn="just"/>
            <a:r>
              <a:rPr lang="cs-CZ" dirty="0"/>
              <a:t>10 stáží v jiných organizacích zaměřených na práci s danou cílovou skupinou </a:t>
            </a:r>
          </a:p>
          <a:p>
            <a:pPr lvl="1" algn="just"/>
            <a:endParaRPr 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E1FE32D7-2DA9-4C94-AAA8-B1575C10E824}"/>
              </a:ext>
            </a:extLst>
          </p:cNvPr>
          <p:cNvSpPr/>
          <p:nvPr/>
        </p:nvSpPr>
        <p:spPr>
          <a:xfrm>
            <a:off x="838200" y="1612617"/>
            <a:ext cx="10393646" cy="7807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7472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93B270-0ECB-49FD-B401-CC950693A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472982"/>
                </a:solidFill>
              </a:rPr>
              <a:t>Podpora paliativní péče v pobytových službách sociální péče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7ABF96A-0669-4390-B922-7C5E3C70BE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b="1" dirty="0"/>
              <a:t>Osvěta v paliativní péči jako nástroj zvyšování kvality poskytované péče </a:t>
            </a:r>
          </a:p>
          <a:p>
            <a:pPr lvl="1" algn="just"/>
            <a:r>
              <a:rPr lang="cs-CZ" dirty="0"/>
              <a:t>3 otevřené vzdělávací aktivity</a:t>
            </a:r>
          </a:p>
          <a:p>
            <a:pPr lvl="1" algn="just"/>
            <a:r>
              <a:rPr lang="cs-CZ" dirty="0"/>
              <a:t>předpokládaná témata: </a:t>
            </a:r>
          </a:p>
          <a:p>
            <a:pPr lvl="2" algn="just"/>
            <a:r>
              <a:rPr lang="cs-CZ" dirty="0"/>
              <a:t>základy paliativní péče (význam, formy, druhy, struktura v ČR, priority, principy, první kroky k poskytování paliativní péče)</a:t>
            </a:r>
          </a:p>
          <a:p>
            <a:pPr lvl="2" algn="just"/>
            <a:r>
              <a:rPr lang="cs-CZ" dirty="0"/>
              <a:t>strategie plánování paliativní péče a možnosti implementace do oblasti sociálních služeb</a:t>
            </a:r>
          </a:p>
          <a:p>
            <a:pPr lvl="2" algn="just"/>
            <a:r>
              <a:rPr lang="cs-CZ" dirty="0"/>
              <a:t>komunikace s člověkem v paliativním stádiu, komunikace s rodinou,  komunikace s rodinou po úmrtí člověka v paliativní péči apod.</a:t>
            </a:r>
          </a:p>
          <a:p>
            <a:pPr lvl="2" algn="just"/>
            <a:endParaRPr lang="cs-CZ" dirty="0"/>
          </a:p>
          <a:p>
            <a:pPr algn="just"/>
            <a:r>
              <a:rPr lang="cs-CZ" b="1" dirty="0"/>
              <a:t>Metodická podpora pro služby začínající v oblasti poskytování paliativní péče</a:t>
            </a:r>
          </a:p>
          <a:p>
            <a:pPr lvl="1" algn="just"/>
            <a:r>
              <a:rPr lang="cs-CZ" dirty="0"/>
              <a:t>Externí konzultace mentora, odborníka v oblasti paliativy  (až pro 10  služeb sada 5 konzultací)</a:t>
            </a:r>
          </a:p>
          <a:p>
            <a:pPr lvl="1" algn="just"/>
            <a:r>
              <a:rPr lang="cs-CZ" dirty="0"/>
              <a:t>15 stáží u vybraných služeb, které paliativní péči poskytují </a:t>
            </a:r>
          </a:p>
          <a:p>
            <a:pPr lvl="1" algn="just"/>
            <a:r>
              <a:rPr lang="cs-CZ" dirty="0"/>
              <a:t>5 akreditovaných seminářů</a:t>
            </a:r>
          </a:p>
          <a:p>
            <a:pPr marL="457200" lvl="1" indent="0" algn="just">
              <a:buNone/>
            </a:pPr>
            <a:endParaRPr lang="cs-CZ" dirty="0"/>
          </a:p>
          <a:p>
            <a:pPr lvl="1" algn="just"/>
            <a:endParaRPr lang="cs-CZ" dirty="0"/>
          </a:p>
          <a:p>
            <a:pPr lvl="1" algn="just"/>
            <a:endParaRPr lang="cs-CZ" dirty="0"/>
          </a:p>
          <a:p>
            <a:pPr lvl="2" algn="just"/>
            <a:endParaRPr lang="cs-CZ" dirty="0"/>
          </a:p>
          <a:p>
            <a:pPr lvl="2" algn="just"/>
            <a:endParaRPr lang="cs-CZ" dirty="0"/>
          </a:p>
          <a:p>
            <a:pPr lvl="1" algn="just"/>
            <a:endParaRPr 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E1FE32D7-2DA9-4C94-AAA8-B1575C10E824}"/>
              </a:ext>
            </a:extLst>
          </p:cNvPr>
          <p:cNvSpPr/>
          <p:nvPr/>
        </p:nvSpPr>
        <p:spPr>
          <a:xfrm>
            <a:off x="838200" y="1612617"/>
            <a:ext cx="10393646" cy="7807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7320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93B270-0ECB-49FD-B401-CC950693A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472982"/>
                </a:solidFill>
              </a:rPr>
              <a:t>Aktivity zaměřené na rozvoj nízkoprahových služeb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7ABF96A-0669-4390-B922-7C5E3C70BE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Ve spolupráci s Českou asociací </a:t>
            </a:r>
            <a:r>
              <a:rPr lang="cs-CZ" dirty="0" err="1"/>
              <a:t>streetwork</a:t>
            </a:r>
            <a:r>
              <a:rPr lang="cs-CZ" dirty="0"/>
              <a:t>, z.s.</a:t>
            </a:r>
          </a:p>
          <a:p>
            <a:pPr algn="just"/>
            <a:r>
              <a:rPr lang="cs-CZ" b="1" dirty="0"/>
              <a:t>Aktivity s cílem zvýšení kvality služeb a posílení jejich roli v síti sociálních i spolupracujících služeb (OSPOD, obce, školy)</a:t>
            </a:r>
          </a:p>
          <a:p>
            <a:pPr lvl="1" algn="just"/>
            <a:r>
              <a:rPr lang="cs-CZ" dirty="0"/>
              <a:t>Zajištění koordinátora pro podporu nízkoprahových služeb </a:t>
            </a:r>
          </a:p>
          <a:p>
            <a:pPr lvl="1" algn="just"/>
            <a:r>
              <a:rPr lang="cs-CZ" dirty="0"/>
              <a:t>Rozvojové audity a evaluace pro služby</a:t>
            </a:r>
          </a:p>
          <a:p>
            <a:pPr lvl="1" algn="just"/>
            <a:r>
              <a:rPr lang="cs-CZ" dirty="0"/>
              <a:t>Vzdělávací aktivity (zejména dle ČAS)</a:t>
            </a:r>
          </a:p>
          <a:p>
            <a:pPr lvl="1" algn="just"/>
            <a:r>
              <a:rPr lang="cs-CZ" dirty="0"/>
              <a:t>Semináře či workshopy se zástupci různých odborností</a:t>
            </a:r>
          </a:p>
          <a:p>
            <a:pPr lvl="1" algn="just"/>
            <a:r>
              <a:rPr lang="cs-CZ" dirty="0"/>
              <a:t>Metodická podpora dle potřeby v regionu či konkrétních služeb</a:t>
            </a:r>
          </a:p>
          <a:p>
            <a:pPr lvl="1" algn="just"/>
            <a:r>
              <a:rPr lang="cs-CZ" dirty="0"/>
              <a:t>Stáže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E1FE32D7-2DA9-4C94-AAA8-B1575C10E824}"/>
              </a:ext>
            </a:extLst>
          </p:cNvPr>
          <p:cNvSpPr/>
          <p:nvPr/>
        </p:nvSpPr>
        <p:spPr>
          <a:xfrm>
            <a:off x="838200" y="1612617"/>
            <a:ext cx="10393646" cy="7807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11944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08B937-22F1-4A30-92A7-1CDFA4E61F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solidFill>
                  <a:srgbClr val="47298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Děkuji za pozornost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76D60B0-C1C3-4B59-ACB6-F652F6594D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07756"/>
            <a:ext cx="9144000" cy="1655762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cs-CZ" b="1" dirty="0">
                <a:solidFill>
                  <a:srgbClr val="47298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Lukáš Khýn</a:t>
            </a:r>
          </a:p>
          <a:p>
            <a:pPr algn="l"/>
            <a:r>
              <a:rPr lang="cs-CZ" dirty="0">
                <a:solidFill>
                  <a:srgbClr val="47298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Odbor sociálních věcí</a:t>
            </a:r>
          </a:p>
          <a:p>
            <a:pPr algn="l"/>
            <a:r>
              <a:rPr lang="cs-CZ" dirty="0">
                <a:solidFill>
                  <a:srgbClr val="47298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Oddělení plánování a financování sociálních služeb</a:t>
            </a:r>
          </a:p>
          <a:p>
            <a:pPr algn="l"/>
            <a:r>
              <a:rPr lang="cs-CZ" dirty="0">
                <a:solidFill>
                  <a:srgbClr val="47298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tel.: 	</a:t>
            </a:r>
            <a:r>
              <a:rPr lang="cs-CZ" b="1" dirty="0">
                <a:solidFill>
                  <a:srgbClr val="47298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495 817 675</a:t>
            </a:r>
          </a:p>
          <a:p>
            <a:pPr algn="l"/>
            <a:r>
              <a:rPr lang="cs-CZ" dirty="0">
                <a:solidFill>
                  <a:srgbClr val="47298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e-mail: 	</a:t>
            </a:r>
            <a:r>
              <a:rPr lang="cs-CZ" b="1" dirty="0">
                <a:solidFill>
                  <a:srgbClr val="47298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lkhyn@kr-kralovehradecky.cz </a:t>
            </a:r>
          </a:p>
          <a:p>
            <a:pPr algn="l"/>
            <a:endParaRPr lang="cs-CZ" dirty="0"/>
          </a:p>
        </p:txBody>
      </p:sp>
      <p:pic>
        <p:nvPicPr>
          <p:cNvPr id="4" name="obrázek 2" descr="logo">
            <a:extLst>
              <a:ext uri="{FF2B5EF4-FFF2-40B4-BE49-F238E27FC236}">
                <a16:creationId xmlns:a16="http://schemas.microsoft.com/office/drawing/2014/main" id="{ACF0EF39-399B-4F81-90F3-164427F6E51F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780" y="232093"/>
            <a:ext cx="1996440" cy="8902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14F4E615-A0DD-47B8-B1ED-871223943C91}"/>
              </a:ext>
            </a:extLst>
          </p:cNvPr>
          <p:cNvSpPr/>
          <p:nvPr/>
        </p:nvSpPr>
        <p:spPr>
          <a:xfrm>
            <a:off x="899177" y="4169824"/>
            <a:ext cx="10393646" cy="7807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979913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3534</TotalTime>
  <Words>493</Words>
  <Application>Microsoft Office PowerPoint</Application>
  <PresentationFormat>Širokoúhlá obrazovka</PresentationFormat>
  <Paragraphs>70</Paragraphs>
  <Slides>7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Cambria</vt:lpstr>
      <vt:lpstr>Motiv Office</vt:lpstr>
      <vt:lpstr>Rozvojové projekty KHK</vt:lpstr>
      <vt:lpstr>Plánované projekty</vt:lpstr>
      <vt:lpstr>Rozvoj kompetencí služeb</vt:lpstr>
      <vt:lpstr>Zvyšování kompetencí zaměstnanců služeb sociální péče ve vztahu k osobám s duševním onemocněním zejména v seniorském věku</vt:lpstr>
      <vt:lpstr>Podpora paliativní péče v pobytových službách sociální péče</vt:lpstr>
      <vt:lpstr>Aktivity zaměřené na rozvoj nízkoprahových služeb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Regionální setkání s poskytovateli a zadavateli sociálních služeb</dc:title>
  <dc:creator>Khýn Lukáš Mgr.</dc:creator>
  <cp:lastModifiedBy>Khýn Lukáš Mgr.</cp:lastModifiedBy>
  <cp:revision>277</cp:revision>
  <cp:lastPrinted>2021-09-20T14:34:52Z</cp:lastPrinted>
  <dcterms:created xsi:type="dcterms:W3CDTF">2019-11-07T12:37:22Z</dcterms:created>
  <dcterms:modified xsi:type="dcterms:W3CDTF">2022-04-27T08:17:10Z</dcterms:modified>
</cp:coreProperties>
</file>