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311" r:id="rId4"/>
    <p:sldId id="264" r:id="rId5"/>
    <p:sldId id="313" r:id="rId6"/>
    <p:sldId id="262" r:id="rId7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8"/>
    <p:restoredTop sz="88602" autoAdjust="0"/>
  </p:normalViewPr>
  <p:slideViewPr>
    <p:cSldViewPr snapToGrid="0" snapToObjects="1">
      <p:cViewPr varScale="1">
        <p:scale>
          <a:sx n="63" d="100"/>
          <a:sy n="63" d="100"/>
        </p:scale>
        <p:origin x="102" y="9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29.03.2023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29.03.2023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70B9-5AC9-DD4F-B4FA-247F1F891530}" type="datetime1">
              <a:t>29.03.2023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D57-1D93-2946-AFD0-6D29B9F3A147}" type="datetime1">
              <a:t>29.03.2023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t>29.03.2023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FD45-C6FC-FA4E-8F73-BD321229A0A2}" type="datetime1">
              <a:t>29.03.2023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417B-9DB1-6D4D-BC0C-5A2D93988509}" type="datetime1">
              <a:t>29.03.2023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D294-69E3-9D4D-93D4-2E238C326C15}" type="datetime1">
              <a:t>29.03.2023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66A-A054-844C-ADD4-DD683C9A6B44}" type="datetime1">
              <a:t>29.03.2023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E48A-7B06-DD4E-B4F1-99FFA5BA3C4E}" type="datetime1">
              <a:t>29.03.2023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9FE8-A97A-9040-BC1B-01299C18F4E1}" type="datetime1">
              <a:t>29.03.2023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B02-1686-5E4E-8C77-FF7AEFEA844F}" type="datetime1">
              <a:t>29.03.2023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73E4-06FD-6D40-9982-0E8CCC73F560}" type="datetime1">
              <a:t>29.03.2023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zeman@kr-kralovehradecky.cz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43851A7-B687-4CEA-B517-5D0A44EA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14708" y="6187253"/>
            <a:ext cx="1039091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E2513053-D514-8448-BD9B-6AC86BD996A2}" type="slidenum">
              <a:rPr lang="en-US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2A7B56-7997-E842-ADB7-9AB48F3C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>
            <a:normAutofit/>
          </a:bodyPr>
          <a:lstStyle/>
          <a:p>
            <a:r>
              <a:rPr lang="cs-CZ" dirty="0"/>
              <a:t>Financování sociálních služeb 2023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C1CE77-678A-8740-A34B-B7686D2D1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>
            <a:normAutofit/>
          </a:bodyPr>
          <a:lstStyle/>
          <a:p>
            <a:r>
              <a:rPr lang="cs-CZ" dirty="0"/>
              <a:t>Regionální setkání s poskytovateli sociálních služeb a obcemi</a:t>
            </a:r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id="{04F4EBA8-850F-401E-A784-E89B7E21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197543"/>
            <a:ext cx="1246909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9D87D5C3-B20D-4045-BF4E-D8EC0B09E105}" type="datetime1">
              <a:t>29.03.2023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4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Valorizace vyrovnávací platby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974" y="1304925"/>
            <a:ext cx="11117826" cy="4220803"/>
          </a:xfrm>
        </p:spPr>
        <p:txBody>
          <a:bodyPr>
            <a:normAutofit lnSpcReduction="10000"/>
          </a:bodyPr>
          <a:lstStyle/>
          <a:p>
            <a:pPr lvl="1">
              <a:buFontTx/>
              <a:buChar char="-"/>
            </a:pPr>
            <a:r>
              <a:rPr lang="cs-CZ" dirty="0"/>
              <a:t>Vyrovnávací platba vychází z </a:t>
            </a:r>
            <a:r>
              <a:rPr lang="cs-CZ" dirty="0" err="1"/>
              <a:t>předcovidového</a:t>
            </a:r>
            <a:r>
              <a:rPr lang="cs-CZ" dirty="0"/>
              <a:t> roku 2019</a:t>
            </a:r>
          </a:p>
          <a:p>
            <a:pPr lvl="1">
              <a:buFontTx/>
              <a:buChar char="-"/>
            </a:pPr>
            <a:r>
              <a:rPr lang="cs-CZ" dirty="0"/>
              <a:t>Postupná valorizace</a:t>
            </a:r>
          </a:p>
          <a:p>
            <a:pPr lvl="1">
              <a:buFontTx/>
              <a:buChar char="-"/>
            </a:pPr>
            <a:r>
              <a:rPr lang="cs-CZ" dirty="0"/>
              <a:t>2023 valorizace NÁKLADŮ:</a:t>
            </a:r>
          </a:p>
          <a:p>
            <a:pPr lvl="2">
              <a:buFontTx/>
              <a:buChar char="-"/>
            </a:pPr>
            <a:r>
              <a:rPr lang="cs-CZ" dirty="0"/>
              <a:t>Provozní náklady o míru inflace</a:t>
            </a:r>
          </a:p>
          <a:p>
            <a:pPr lvl="2">
              <a:buFontTx/>
              <a:buChar char="-"/>
            </a:pPr>
            <a:r>
              <a:rPr lang="cs-CZ" dirty="0"/>
              <a:t>Energie ve vyšším řádu procent</a:t>
            </a:r>
          </a:p>
          <a:p>
            <a:pPr lvl="2">
              <a:buFontTx/>
              <a:buChar char="-"/>
            </a:pPr>
            <a:r>
              <a:rPr lang="cs-CZ" dirty="0"/>
              <a:t>Prostředky na platy o 3,5 %</a:t>
            </a:r>
          </a:p>
          <a:p>
            <a:pPr lvl="2">
              <a:buFontTx/>
              <a:buChar char="-"/>
            </a:pPr>
            <a:r>
              <a:rPr lang="cs-CZ" dirty="0"/>
              <a:t>Navýšení nákladů na úvazek na pracovníka s psychologickým výcvikem 80 tis. Kč</a:t>
            </a:r>
          </a:p>
          <a:p>
            <a:pPr lvl="1">
              <a:buFontTx/>
              <a:buChar char="-"/>
            </a:pPr>
            <a:r>
              <a:rPr lang="cs-CZ" dirty="0"/>
              <a:t>VALORIZACE TRŽEB:</a:t>
            </a:r>
          </a:p>
          <a:p>
            <a:pPr lvl="2">
              <a:buFontTx/>
              <a:buChar char="-"/>
            </a:pPr>
            <a:r>
              <a:rPr lang="cs-CZ" dirty="0"/>
              <a:t>Pobytové služby sociální péče – propočet nárůstu (vyhláška, </a:t>
            </a:r>
            <a:r>
              <a:rPr lang="cs-CZ" dirty="0" err="1"/>
              <a:t>koef</a:t>
            </a:r>
            <a:r>
              <a:rPr lang="cs-CZ" dirty="0"/>
              <a:t>. </a:t>
            </a:r>
            <a:r>
              <a:rPr lang="cs-CZ" dirty="0" err="1"/>
              <a:t>obložnosti</a:t>
            </a:r>
            <a:r>
              <a:rPr lang="cs-CZ" dirty="0"/>
              <a:t> a podílu uživatelů s nižšími příjmy)</a:t>
            </a:r>
          </a:p>
          <a:p>
            <a:pPr lvl="2">
              <a:buFontTx/>
              <a:buChar char="-"/>
            </a:pPr>
            <a:r>
              <a:rPr lang="cs-CZ" dirty="0"/>
              <a:t>Terénní služby sociální péče – valorizace cca 6 % </a:t>
            </a:r>
          </a:p>
          <a:p>
            <a:pPr lvl="2">
              <a:buFontTx/>
              <a:buChar char="-"/>
            </a:pPr>
            <a:r>
              <a:rPr lang="cs-CZ" dirty="0"/>
              <a:t>Preventivní služby (AD) bez navýšení v propočtu</a:t>
            </a:r>
          </a:p>
          <a:p>
            <a:pPr lvl="1">
              <a:buFontTx/>
              <a:buChar char="-"/>
            </a:pPr>
            <a:endParaRPr lang="cs-CZ" dirty="0"/>
          </a:p>
          <a:p>
            <a:pPr marL="711200" lvl="2" indent="0">
              <a:buNone/>
            </a:pPr>
            <a:endParaRPr lang="cs-CZ" dirty="0"/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29.03.2023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stanovíme dotaci?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974" y="1304925"/>
            <a:ext cx="11117826" cy="4220803"/>
          </a:xfrm>
        </p:spPr>
        <p:txBody>
          <a:bodyPr>
            <a:normAutofit lnSpcReduction="10000"/>
          </a:bodyPr>
          <a:lstStyle/>
          <a:p>
            <a:pPr lvl="1">
              <a:buFontTx/>
              <a:buChar char="-"/>
            </a:pPr>
            <a:r>
              <a:rPr lang="cs-CZ" dirty="0"/>
              <a:t>Vypočtená vyrovnávací platba</a:t>
            </a:r>
          </a:p>
          <a:p>
            <a:pPr lvl="1">
              <a:buFontTx/>
              <a:buChar char="-"/>
            </a:pPr>
            <a:r>
              <a:rPr lang="cs-CZ" dirty="0"/>
              <a:t>Mínus obvyklé dotace ze strany obcí; (ti co nemají obce pak 12%)</a:t>
            </a:r>
          </a:p>
          <a:p>
            <a:pPr lvl="1">
              <a:buFontTx/>
              <a:buChar char="-"/>
            </a:pPr>
            <a:r>
              <a:rPr lang="cs-CZ" dirty="0"/>
              <a:t>Mínus dotace, které jsme vyplatili v roce 2022 na rok 2023</a:t>
            </a:r>
          </a:p>
          <a:p>
            <a:pPr lvl="1">
              <a:buFontTx/>
              <a:buChar char="-"/>
            </a:pPr>
            <a:r>
              <a:rPr lang="cs-CZ" dirty="0"/>
              <a:t>Korekce §39 a § 40 – pokud má 7 dní v týdnu, alespoň 77 hodin provoz + 20 % úkonů péče o vlastní osobu + pomoc při osobní hygieně = 48 tis. Kč/úvazek</a:t>
            </a:r>
          </a:p>
          <a:p>
            <a:pPr lvl="1">
              <a:buFontTx/>
              <a:buChar char="-"/>
            </a:pPr>
            <a:r>
              <a:rPr lang="cs-CZ" dirty="0"/>
              <a:t>Korekce na historii = min. 90 % loňského roku (se započtením částky vyplacené v roce 2022)</a:t>
            </a:r>
          </a:p>
          <a:p>
            <a:pPr lvl="1">
              <a:buFontTx/>
              <a:buChar char="-"/>
            </a:pPr>
            <a:r>
              <a:rPr lang="cs-CZ" dirty="0"/>
              <a:t>Obce min. 90 % loňského roku, ti co jsou pod výpočtem 100 % loňského roku</a:t>
            </a:r>
          </a:p>
          <a:p>
            <a:pPr lvl="1">
              <a:buFontTx/>
              <a:buChar char="-"/>
            </a:pPr>
            <a:r>
              <a:rPr lang="cs-CZ" dirty="0"/>
              <a:t>PO KHK vypočet (min. 90 % loňského roku); ti co jsou pod výpočtem – to co loni + navýšení o valorizaci vyrovnávací platby</a:t>
            </a:r>
          </a:p>
          <a:p>
            <a:pPr lvl="1">
              <a:buFontTx/>
              <a:buChar char="-"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Ti co použili peníze na rok 2023 již v roce 2022 ???</a:t>
            </a:r>
          </a:p>
          <a:p>
            <a:pPr lvl="2">
              <a:buFontTx/>
              <a:buChar char="-"/>
            </a:pPr>
            <a:r>
              <a:rPr lang="cs-CZ" dirty="0"/>
              <a:t>Byly opravdu ekonomicky oprávněné náklady tak výrazně vyšší ????</a:t>
            </a:r>
          </a:p>
          <a:p>
            <a:pPr lvl="1">
              <a:buFontTx/>
              <a:buChar char="-"/>
            </a:pPr>
            <a:endParaRPr lang="cs-CZ" dirty="0"/>
          </a:p>
          <a:p>
            <a:pPr marL="711200" lvl="2" indent="0">
              <a:buNone/>
            </a:pPr>
            <a:endParaRPr lang="cs-CZ" dirty="0"/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29.03.2023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87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4"/>
            <a:ext cx="10515600" cy="1159097"/>
          </a:xfrm>
        </p:spPr>
        <p:txBody>
          <a:bodyPr>
            <a:normAutofit/>
          </a:bodyPr>
          <a:lstStyle/>
          <a:p>
            <a:r>
              <a:rPr lang="cs-CZ" dirty="0"/>
              <a:t>Dofinancování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974" y="1670049"/>
            <a:ext cx="11117826" cy="4121151"/>
          </a:xfrm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cs-CZ" dirty="0"/>
              <a:t>Září 2023, po vyplnění evidence a realizace</a:t>
            </a:r>
          </a:p>
          <a:p>
            <a:pPr lvl="1">
              <a:buFontTx/>
              <a:buChar char="-"/>
            </a:pPr>
            <a:r>
              <a:rPr lang="cs-CZ" dirty="0"/>
              <a:t>V roce 2022 jsme navyšovali VP o 3 % (řešili jsme inflační dopady i prostor pro platy) rok 2023 ???</a:t>
            </a:r>
          </a:p>
          <a:p>
            <a:pPr lvl="1">
              <a:buFontTx/>
              <a:buChar char="-"/>
            </a:pPr>
            <a:r>
              <a:rPr lang="cs-CZ" dirty="0"/>
              <a:t>Zohlednění skutečného financování ze strany obcí</a:t>
            </a:r>
          </a:p>
          <a:p>
            <a:pPr lvl="1">
              <a:buFontTx/>
              <a:buChar char="-"/>
            </a:pPr>
            <a:r>
              <a:rPr lang="cs-CZ" dirty="0"/>
              <a:t>Posoudíme skutečné ekonomicky oprávněné náklady (u služeb, které jsou dlouhodobě nad vypočtenou vyrovnávací platbou)</a:t>
            </a:r>
          </a:p>
          <a:p>
            <a:pPr lvl="1">
              <a:buFontTx/>
              <a:buChar char="-"/>
            </a:pPr>
            <a:r>
              <a:rPr lang="cs-CZ" dirty="0"/>
              <a:t>U obecních služeb</a:t>
            </a:r>
          </a:p>
          <a:p>
            <a:pPr lvl="2">
              <a:buFontTx/>
              <a:buChar char="-"/>
            </a:pPr>
            <a:r>
              <a:rPr lang="cs-CZ" dirty="0"/>
              <a:t>Pokud navýší platy – zvýšíme dotaci</a:t>
            </a:r>
          </a:p>
          <a:p>
            <a:pPr lvl="2">
              <a:buFontTx/>
              <a:buChar char="-"/>
            </a:pPr>
            <a:r>
              <a:rPr lang="cs-CZ" dirty="0"/>
              <a:t>Zohlednění vývoje nákladů na energie</a:t>
            </a:r>
          </a:p>
          <a:p>
            <a:pPr lvl="2">
              <a:buFontTx/>
              <a:buChar char="-"/>
            </a:pPr>
            <a:r>
              <a:rPr lang="cs-CZ" dirty="0"/>
              <a:t>Posoudíme také podíl obce na financování sociálních služeb</a:t>
            </a:r>
          </a:p>
          <a:p>
            <a:pPr lvl="2">
              <a:buFontTx/>
              <a:buChar char="-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29.03.2023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58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4"/>
            <a:ext cx="10515600" cy="1159097"/>
          </a:xfrm>
        </p:spPr>
        <p:txBody>
          <a:bodyPr>
            <a:normAutofit/>
          </a:bodyPr>
          <a:lstStyle/>
          <a:p>
            <a:r>
              <a:rPr lang="cs-CZ" dirty="0"/>
              <a:t>Další záměry financování do budoucna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974" y="1670049"/>
            <a:ext cx="11117826" cy="4121151"/>
          </a:xfrm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cs-CZ" dirty="0"/>
              <a:t>Přehodnotíme výpočet VP (z dat za rok 2022)</a:t>
            </a:r>
          </a:p>
          <a:p>
            <a:pPr lvl="1">
              <a:buFontTx/>
              <a:buChar char="-"/>
            </a:pPr>
            <a:r>
              <a:rPr lang="cs-CZ" dirty="0"/>
              <a:t>Zvážení, zda dále používat medián či použít 3. kvartil – zlepšení podmínek pro poskytovatele sociálních služeb</a:t>
            </a:r>
          </a:p>
          <a:p>
            <a:pPr lvl="1">
              <a:buFontTx/>
              <a:buChar char="-"/>
            </a:pPr>
            <a:r>
              <a:rPr lang="cs-CZ" dirty="0"/>
              <a:t>U pečovatelských služeb sledovat  strukturu úkonů dle času poskytnutí (večery a víkendy) = strukturace zvýhodnění</a:t>
            </a:r>
          </a:p>
          <a:p>
            <a:pPr lvl="1">
              <a:buFontTx/>
              <a:buChar char="-"/>
            </a:pPr>
            <a:r>
              <a:rPr lang="cs-CZ" dirty="0"/>
              <a:t>Kulatý stůl 5.4. pro terénní služby sociální péče</a:t>
            </a:r>
          </a:p>
          <a:p>
            <a:pPr lvl="1">
              <a:buFontTx/>
              <a:buChar char="-"/>
            </a:pPr>
            <a:r>
              <a:rPr lang="cs-CZ" dirty="0"/>
              <a:t>Jak lépe motivovat obecní pečovatelské služby k obsluze celého správního území?</a:t>
            </a:r>
          </a:p>
          <a:p>
            <a:pPr lvl="2">
              <a:buFontTx/>
              <a:buChar char="-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29.03.2023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60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485261F6-15E3-4A36-8801-2F71FA44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87253"/>
            <a:ext cx="411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Služby pro osoby bez domova v Královéhradeckém kraji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43851A7-B687-4CEA-B517-5D0A44EA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14708" y="6187253"/>
            <a:ext cx="1039091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E2513053-D514-8448-BD9B-6AC86BD996A2}" type="slidenum">
              <a:rPr lang="en-US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2A7B56-7997-E842-ADB7-9AB48F3C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>
            <a:normAutofit/>
          </a:bodyPr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C1CE77-678A-8740-A34B-B7686D2D1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>
            <a:normAutofit/>
          </a:bodyPr>
          <a:lstStyle/>
          <a:p>
            <a:r>
              <a:rPr lang="cs-CZ" dirty="0"/>
              <a:t>Mgr. Jiří Zeman</a:t>
            </a:r>
          </a:p>
          <a:p>
            <a:r>
              <a:rPr lang="cs-CZ" dirty="0">
                <a:hlinkClick r:id="rId2"/>
              </a:rPr>
              <a:t>jzeman@kr-kralovehradecky.cz</a:t>
            </a:r>
            <a:r>
              <a:rPr lang="cs-CZ" dirty="0"/>
              <a:t>  </a:t>
            </a:r>
          </a:p>
          <a:p>
            <a:r>
              <a:rPr lang="cs-CZ" dirty="0"/>
              <a:t>495 817 431 | 601 376 696</a:t>
            </a:r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id="{04F4EBA8-850F-401E-A784-E89B7E21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197543"/>
            <a:ext cx="1246909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9D87D5C3-B20D-4045-BF4E-D8EC0B09E105}" type="datetime1">
              <a:t>29.03.2023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990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2480</TotalTime>
  <Words>441</Words>
  <Application>Microsoft Office PowerPoint</Application>
  <PresentationFormat>Širokoúhlá obrazovka</PresentationFormat>
  <Paragraphs>58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System Font Regular</vt:lpstr>
      <vt:lpstr>Motiv Office</vt:lpstr>
      <vt:lpstr>Financování sociálních služeb 2023</vt:lpstr>
      <vt:lpstr>Valorizace vyrovnávací platby 2023</vt:lpstr>
      <vt:lpstr>Jak stanovíme dotaci?</vt:lpstr>
      <vt:lpstr>Dofinancování 2023</vt:lpstr>
      <vt:lpstr>Další záměry financování do budoucna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Zeman Jiří Mgr.</dc:creator>
  <cp:lastModifiedBy>Khýn Lukáš Mgr.</cp:lastModifiedBy>
  <cp:revision>101</cp:revision>
  <cp:lastPrinted>2023-01-19T09:19:15Z</cp:lastPrinted>
  <dcterms:created xsi:type="dcterms:W3CDTF">2021-07-30T10:57:29Z</dcterms:created>
  <dcterms:modified xsi:type="dcterms:W3CDTF">2023-03-29T09:00:10Z</dcterms:modified>
</cp:coreProperties>
</file>