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94" r:id="rId3"/>
    <p:sldId id="295" r:id="rId4"/>
    <p:sldId id="290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1" r:id="rId14"/>
    <p:sldId id="276" r:id="rId15"/>
    <p:sldId id="277" r:id="rId16"/>
    <p:sldId id="279" r:id="rId17"/>
    <p:sldId id="278" r:id="rId18"/>
    <p:sldId id="275" r:id="rId19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2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74152" autoAdjust="0"/>
  </p:normalViewPr>
  <p:slideViewPr>
    <p:cSldViewPr snapToGrid="0">
      <p:cViewPr varScale="1">
        <p:scale>
          <a:sx n="85" d="100"/>
          <a:sy n="85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DDEE1-A330-4062-B70D-B1545110266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985"/>
            <a:ext cx="5438140" cy="38879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6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378826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A560C-E4B5-4C7F-8ADF-D33C119CD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60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674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738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704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403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728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3998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289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811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961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30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743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990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817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498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65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550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52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5EE87-2AB4-46D8-823F-51559F8A8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656D13-C401-4BD7-B81C-CC63B0878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05BF2F-42EE-48AE-8A34-0DFDA1E7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BBECCF-7B29-4712-AFB2-728E42A5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01E4B3-8279-444C-9BB3-2326C3EF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B5D92-6C88-4DB3-9CFA-246768A9F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63E232-A305-4AED-B482-BB96599CF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3FA110-6C7E-44C0-BB7B-495D1172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4BEDC8-6DBE-4B73-BB84-F6C1D997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0522B7-85AB-4848-8AA1-9E2D630B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27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524DA6-CEA4-4A8A-87DF-8448BA0D8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AE28D5-3F3D-49BA-B0EB-D0C5153D0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831F4D-D68E-40D7-B2ED-EE9F1A203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20CC56-4D09-43B0-8140-C4471C27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363ED8-69DD-4D3A-A1EC-E328B757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2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D4C2A-7242-4735-8E90-585EF7E1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6C39F-2D42-46FF-91EF-216F7C081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BC322E-FC00-44C7-A67E-69BF5159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016A3-595C-4A21-8097-6C9925EC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AA8B08-29D8-4816-998A-13C74E5F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47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C33F3-AE5F-4B06-8516-9F029450E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08F0DA-8F96-497D-84A8-C589D81E1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4F8D8A-AF46-4C3F-B804-2919470BB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CA891-492C-4492-A965-0274481D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92578D-3477-4A56-BFF1-107AB8F1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61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530B0-0849-49EB-81C7-80E63D1C7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CEFA34-D654-43F8-8B7C-006979EDB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B9D2E0-B708-47F0-86BB-D317AB56B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9BBF9D-AE5C-4BEB-9E2A-216066D2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D68927-B731-4945-AECB-0117BFC6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2D8DC5-75E7-4BEE-9DF5-5ED1810E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71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1C675-47C4-437C-A870-C85D4B666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25B6B9-980C-46C8-B740-508D73061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4F7B46E-32C8-4699-A95A-45819A69E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95CE3-3BC5-47B9-86FA-A9D484A8B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6234435-BAF2-4098-A8F9-638307FBA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39231F-D4FD-41BE-88D9-F166FEDF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DAD01C8-B1BB-46E3-9A50-29D4B6DC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744D607-5A90-4F87-B52E-CA541A42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91F12-974D-42DA-A93F-6AC51F0C5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977449-D62E-45D9-A8B3-C15D26E3D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874ADC-8824-44C6-8395-0176DAB4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C2CB15-2F5E-4EB3-B7C2-45B3736C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54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4D87C9-914D-42E6-A849-D3C09A018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B62CAB-2930-46EF-896D-A1369A30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9A076E-9350-4036-B432-2C76219C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33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963-20C2-4038-9BE3-0967BB39E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4FB83F-7DD3-49EF-96C3-1D161B1BD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6EFD6F9-6F1F-4CC3-A890-3E844B66A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86044A-752F-4A05-ABBA-C9802C9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F84D0-7756-4CC0-ACF4-543B0223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4C10B9-A4C5-45CA-8F07-965BAE36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1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D97B7-0C47-4C6A-B79B-3DDECDAF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9722969-2C74-4697-B310-8F4987B41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8168C03-0380-451E-9A7C-3F4E2BCF6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D7397F-1338-4FA1-AE80-D884054E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80B302-3C9B-4959-A4B9-B2C87E70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F3A94-2EBE-4D80-A394-138225E8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9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27AEB5C-035A-4F52-8A9B-4ED6274B2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EFA289-EF60-49CF-A440-EFB3AC986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89F44B-5393-44BC-AC71-5514455C2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941E-3F23-4915-9D59-EDA547A3D291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8D518-638B-4B62-8F6E-23568BF03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9ADCC4-4AFC-481E-ACC5-5F679CDE6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48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vgapova@kr-kralovehradecky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65346-8CBC-48B7-A34A-6A463C46A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25" y="1642967"/>
            <a:ext cx="10393646" cy="2387600"/>
          </a:xfrm>
        </p:spPr>
        <p:txBody>
          <a:bodyPr>
            <a:normAutofit/>
          </a:bodyPr>
          <a:lstStyle/>
          <a:p>
            <a:pPr algn="l"/>
            <a:r>
              <a:rPr lang="cs-CZ" sz="5400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Informační přenos pro poskytovatele a zadavatele sociálních služeb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F8F839-12BE-4082-80C7-F5873B6B2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25" y="4288145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2. 10. 2020</a:t>
            </a: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9:00</a:t>
            </a:r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D1368152-4000-4B87-B57D-C45F57BE6423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6981379-A247-4EAE-86E5-BEE8384835EC}"/>
              </a:ext>
            </a:extLst>
          </p:cNvPr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534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Záměry na období 2021 až 2023 – Služby hospicové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Zvýšení dostupnosti lůžkové hospicové péče (Stěžery)</a:t>
            </a:r>
          </a:p>
          <a:p>
            <a:pPr algn="just"/>
            <a:r>
              <a:rPr lang="cs-CZ" dirty="0"/>
              <a:t>Zvýšení dostupnosti terénní hospicové péče</a:t>
            </a:r>
          </a:p>
          <a:p>
            <a:pPr algn="just"/>
            <a:r>
              <a:rPr lang="cs-CZ" dirty="0"/>
              <a:t>Zájem na zajištění stabilního financování hospicových služeb 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881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Záměry na období 2021 až 2023 – Služby pro rodinu a mládež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Rozšiřování dostupnosti sociálně aktivizačních služeb pro rodiny s dětmi (nejblíže Rychnov nad Kněžnou, dále Náchod, Trutnov, Nové Město nad Metují) vázané na prokázanou potřebu</a:t>
            </a:r>
          </a:p>
          <a:p>
            <a:pPr algn="just"/>
            <a:r>
              <a:rPr lang="cs-CZ" dirty="0"/>
              <a:t>Zvyšování dostupnosti odborného sociálního poradenství poskytující psychologické poradenství rodinám s dětmi, a to jak personálně, tak po dohodě s obcemi i územně</a:t>
            </a:r>
          </a:p>
          <a:p>
            <a:pPr algn="just"/>
            <a:r>
              <a:rPr lang="cs-CZ" dirty="0"/>
              <a:t>Podpora vzniku azylového domu pro celé rodiny s dětmi</a:t>
            </a:r>
          </a:p>
          <a:p>
            <a:pPr algn="just"/>
            <a:r>
              <a:rPr lang="cs-CZ" dirty="0"/>
              <a:t>Podpora vzniku nového azylového domu pro rodiče s dětmi a zvyšování lůžkových kapacit stávajících (optimálně Rychnov nad Kněžnou, Trutnov)</a:t>
            </a:r>
          </a:p>
          <a:p>
            <a:pPr algn="just"/>
            <a:r>
              <a:rPr lang="cs-CZ" dirty="0"/>
              <a:t>Vytvořit dotační program na podporu mobility terénních služeb 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499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Záměry na období 2021 až 2023 – Služby pro osoby „v krizi“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Posílení personální i místní dostupnosti dluhového a občanského poradenství (optimálně Vrchlabí, Trutnov)</a:t>
            </a:r>
          </a:p>
          <a:p>
            <a:pPr algn="just"/>
            <a:r>
              <a:rPr lang="cs-CZ" dirty="0"/>
              <a:t>Vytvořit dotační program na podporu mobility terénních služeb </a:t>
            </a:r>
          </a:p>
          <a:p>
            <a:pPr algn="just"/>
            <a:r>
              <a:rPr lang="cs-CZ" dirty="0"/>
              <a:t>Podpora vzniku nových nocleháren </a:t>
            </a:r>
          </a:p>
          <a:p>
            <a:pPr lvl="1" algn="just"/>
            <a:r>
              <a:rPr lang="cs-CZ" dirty="0"/>
              <a:t>Trutnov, Vrchlabí, Náchod, Jaroměř, Rychnov nad Kněžnou</a:t>
            </a:r>
          </a:p>
          <a:p>
            <a:pPr algn="just"/>
            <a:r>
              <a:rPr lang="cs-CZ" dirty="0"/>
              <a:t>Podpora vzniku nového azylového domu pro jednotlivce</a:t>
            </a:r>
          </a:p>
          <a:p>
            <a:pPr lvl="1" algn="just"/>
            <a:r>
              <a:rPr lang="cs-CZ" dirty="0"/>
              <a:t>Trutnov, Vrchlabí, Náchod, Jičín, Rychnov nad Kněžnou</a:t>
            </a:r>
          </a:p>
          <a:p>
            <a:pPr lvl="1" algn="just"/>
            <a:r>
              <a:rPr lang="cs-CZ" dirty="0"/>
              <a:t>Nové, ale i stávající zařízení by měla být koncipována tak, aby mohla poskytovat služby jak mužům, tak ženám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187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65346-8CBC-48B7-A34A-6A463C46A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25" y="1642967"/>
            <a:ext cx="10393646" cy="2387600"/>
          </a:xfrm>
        </p:spPr>
        <p:txBody>
          <a:bodyPr>
            <a:normAutofit/>
          </a:bodyPr>
          <a:lstStyle/>
          <a:p>
            <a:pPr algn="l"/>
            <a:r>
              <a:rPr lang="pl-PL" sz="5400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Aktualizace sítě sociálních služeb na rok 2021</a:t>
            </a:r>
            <a:endParaRPr lang="cs-CZ" sz="5400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6981379-A247-4EAE-86E5-BEE8384835EC}"/>
              </a:ext>
            </a:extLst>
          </p:cNvPr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494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Aktualizace sítě sociálních služeb na rok 2021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Přijímání podnětů bylo ukončeno ke dni 15. 9. 2020</a:t>
            </a:r>
          </a:p>
          <a:p>
            <a:pPr algn="just"/>
            <a:r>
              <a:rPr lang="cs-CZ" dirty="0"/>
              <a:t>Termín pro doplnění vyjádření obcí je </a:t>
            </a:r>
            <a:r>
              <a:rPr lang="cs-CZ" b="1" dirty="0">
                <a:solidFill>
                  <a:srgbClr val="FF0000"/>
                </a:solidFill>
              </a:rPr>
              <a:t>18. 10. 2020</a:t>
            </a:r>
          </a:p>
          <a:p>
            <a:pPr algn="just"/>
            <a:r>
              <a:rPr lang="cs-CZ" dirty="0"/>
              <a:t>Po vyjádření příslušných obcí dojde k hodnocení obdržených žádostí</a:t>
            </a:r>
          </a:p>
          <a:p>
            <a:pPr algn="just"/>
            <a:r>
              <a:rPr lang="cs-CZ" b="1" dirty="0"/>
              <a:t>Počet obdržených žádostí</a:t>
            </a:r>
            <a:r>
              <a:rPr lang="cs-CZ" dirty="0"/>
              <a:t>: 85</a:t>
            </a:r>
          </a:p>
          <a:p>
            <a:pPr algn="just"/>
            <a:r>
              <a:rPr lang="cs-CZ" b="1" dirty="0"/>
              <a:t>Požadované navýšení úvazků</a:t>
            </a:r>
            <a:r>
              <a:rPr lang="cs-CZ" dirty="0"/>
              <a:t>: 92,1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723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Modul Aktualizace sítě v systému KISSOS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62736CBC-3E80-4FA7-BA6B-B8CC67C5F1F3}"/>
              </a:ext>
            </a:extLst>
          </p:cNvPr>
          <p:cNvSpPr/>
          <p:nvPr/>
        </p:nvSpPr>
        <p:spPr>
          <a:xfrm>
            <a:off x="2705100" y="1930163"/>
            <a:ext cx="1944189" cy="952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Stávající poskytovatel – změna na KS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9848145-1690-4693-98CC-442E1B75836A}"/>
              </a:ext>
            </a:extLst>
          </p:cNvPr>
          <p:cNvSpPr/>
          <p:nvPr/>
        </p:nvSpPr>
        <p:spPr>
          <a:xfrm>
            <a:off x="2705099" y="3010026"/>
            <a:ext cx="1944189" cy="952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Stávající poskytovatel – nová KS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C210DD8B-2989-49BF-A6CF-05A7CE3FD9F3}"/>
              </a:ext>
            </a:extLst>
          </p:cNvPr>
          <p:cNvSpPr/>
          <p:nvPr/>
        </p:nvSpPr>
        <p:spPr>
          <a:xfrm>
            <a:off x="2705098" y="4089889"/>
            <a:ext cx="1944189" cy="952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Stávající poskytovatel – nová služba 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0245527-020C-4B43-80A6-D4AA57DCFE2F}"/>
              </a:ext>
            </a:extLst>
          </p:cNvPr>
          <p:cNvSpPr/>
          <p:nvPr/>
        </p:nvSpPr>
        <p:spPr>
          <a:xfrm>
            <a:off x="2705098" y="5169752"/>
            <a:ext cx="1944189" cy="952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Nový poskytovatel, nová služba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CAEAFBD3-E65E-494E-B532-C230F611422D}"/>
              </a:ext>
            </a:extLst>
          </p:cNvPr>
          <p:cNvSpPr/>
          <p:nvPr/>
        </p:nvSpPr>
        <p:spPr>
          <a:xfrm>
            <a:off x="4649287" y="1874772"/>
            <a:ext cx="1580605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Úprava KS v KISSOS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32A2737E-7191-4D86-99B9-B1F1565FA248}"/>
              </a:ext>
            </a:extLst>
          </p:cNvPr>
          <p:cNvSpPr/>
          <p:nvPr/>
        </p:nvSpPr>
        <p:spPr>
          <a:xfrm>
            <a:off x="4649287" y="2938180"/>
            <a:ext cx="1580605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Žádost do e-mailu či KISSOS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59852A88-07DC-46EB-8D41-39E16AB3A4E4}"/>
              </a:ext>
            </a:extLst>
          </p:cNvPr>
          <p:cNvSpPr/>
          <p:nvPr/>
        </p:nvSpPr>
        <p:spPr>
          <a:xfrm>
            <a:off x="4649287" y="4026270"/>
            <a:ext cx="1580605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Žádost do e-mailu</a:t>
            </a: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71A6A0AC-7330-4359-958E-4474B8A5D7CF}"/>
              </a:ext>
            </a:extLst>
          </p:cNvPr>
          <p:cNvSpPr/>
          <p:nvPr/>
        </p:nvSpPr>
        <p:spPr>
          <a:xfrm>
            <a:off x="4649287" y="5114360"/>
            <a:ext cx="1580605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Žádost do e-mailu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929A306D-8698-4BDE-B714-E03E320D1460}"/>
              </a:ext>
            </a:extLst>
          </p:cNvPr>
          <p:cNvSpPr/>
          <p:nvPr/>
        </p:nvSpPr>
        <p:spPr>
          <a:xfrm>
            <a:off x="546652" y="1930163"/>
            <a:ext cx="1650448" cy="42506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Předběžné</a:t>
            </a:r>
            <a:r>
              <a:rPr lang="cs-CZ" dirty="0">
                <a:solidFill>
                  <a:schemeClr val="tx1"/>
                </a:solidFill>
              </a:rPr>
              <a:t> projednání záměrů poskytovatelů s dotčenými obcemi</a:t>
            </a: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1ADC9290-008B-4115-A68C-4E3421823E95}"/>
              </a:ext>
            </a:extLst>
          </p:cNvPr>
          <p:cNvSpPr/>
          <p:nvPr/>
        </p:nvSpPr>
        <p:spPr>
          <a:xfrm>
            <a:off x="6229891" y="1964571"/>
            <a:ext cx="1312821" cy="42506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Zaslání vyjádření obcí na KÚ KHK (ze strany poskytovatele či ze strany obce)</a:t>
            </a:r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9A31F6D5-E618-4516-ABCC-44C79060C40F}"/>
              </a:ext>
            </a:extLst>
          </p:cNvPr>
          <p:cNvSpPr/>
          <p:nvPr/>
        </p:nvSpPr>
        <p:spPr>
          <a:xfrm>
            <a:off x="2197099" y="3435280"/>
            <a:ext cx="507997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sp>
        <p:nvSpPr>
          <p:cNvPr id="18" name="Šipka: doprava 17">
            <a:extLst>
              <a:ext uri="{FF2B5EF4-FFF2-40B4-BE49-F238E27FC236}">
                <a16:creationId xmlns:a16="http://schemas.microsoft.com/office/drawing/2014/main" id="{4878940A-EE68-4346-BDC5-34DEB5CF5932}"/>
              </a:ext>
            </a:extLst>
          </p:cNvPr>
          <p:cNvSpPr/>
          <p:nvPr/>
        </p:nvSpPr>
        <p:spPr>
          <a:xfrm>
            <a:off x="7542713" y="1930163"/>
            <a:ext cx="458288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0309FBB2-6B8B-4101-87B2-2C0CBB7AD581}"/>
              </a:ext>
            </a:extLst>
          </p:cNvPr>
          <p:cNvSpPr/>
          <p:nvPr/>
        </p:nvSpPr>
        <p:spPr>
          <a:xfrm>
            <a:off x="7542713" y="2993571"/>
            <a:ext cx="458288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136C9EDC-62F7-4525-A587-11E566F1F953}"/>
              </a:ext>
            </a:extLst>
          </p:cNvPr>
          <p:cNvSpPr/>
          <p:nvPr/>
        </p:nvSpPr>
        <p:spPr>
          <a:xfrm>
            <a:off x="7542713" y="4081661"/>
            <a:ext cx="458288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C379DA64-D1CD-40C8-BB0F-47655D4441F3}"/>
              </a:ext>
            </a:extLst>
          </p:cNvPr>
          <p:cNvSpPr/>
          <p:nvPr/>
        </p:nvSpPr>
        <p:spPr>
          <a:xfrm>
            <a:off x="7542713" y="5169751"/>
            <a:ext cx="458288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Obdélník: se zakulacenými rohy 25">
            <a:extLst>
              <a:ext uri="{FF2B5EF4-FFF2-40B4-BE49-F238E27FC236}">
                <a16:creationId xmlns:a16="http://schemas.microsoft.com/office/drawing/2014/main" id="{F686D7A6-3C2A-432B-A9FD-A2722FD67812}"/>
              </a:ext>
            </a:extLst>
          </p:cNvPr>
          <p:cNvSpPr/>
          <p:nvPr/>
        </p:nvSpPr>
        <p:spPr>
          <a:xfrm>
            <a:off x="8051834" y="1930162"/>
            <a:ext cx="1435066" cy="42506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Syntéza všech žádostí do jednoho dokumentu</a:t>
            </a:r>
          </a:p>
        </p:txBody>
      </p:sp>
      <p:sp>
        <p:nvSpPr>
          <p:cNvPr id="27" name="Šipka: doprava 26">
            <a:extLst>
              <a:ext uri="{FF2B5EF4-FFF2-40B4-BE49-F238E27FC236}">
                <a16:creationId xmlns:a16="http://schemas.microsoft.com/office/drawing/2014/main" id="{4B1DF77D-F760-41F9-932D-492F7D0821B2}"/>
              </a:ext>
            </a:extLst>
          </p:cNvPr>
          <p:cNvSpPr/>
          <p:nvPr/>
        </p:nvSpPr>
        <p:spPr>
          <a:xfrm>
            <a:off x="9486900" y="3422720"/>
            <a:ext cx="458288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Obdélník: se zakulacenými rohy 27">
            <a:extLst>
              <a:ext uri="{FF2B5EF4-FFF2-40B4-BE49-F238E27FC236}">
                <a16:creationId xmlns:a16="http://schemas.microsoft.com/office/drawing/2014/main" id="{678E3ECA-2F1A-4548-8FBA-E979F8899AD3}"/>
              </a:ext>
            </a:extLst>
          </p:cNvPr>
          <p:cNvSpPr/>
          <p:nvPr/>
        </p:nvSpPr>
        <p:spPr>
          <a:xfrm>
            <a:off x="9945188" y="1900952"/>
            <a:ext cx="1503324" cy="42506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Hodnocení, schvalovací proces, informování o výsledku, příprava Pověření a dodatků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AEA30022-42B9-4E74-A7A0-AA2066722908}"/>
              </a:ext>
            </a:extLst>
          </p:cNvPr>
          <p:cNvSpPr txBox="1"/>
          <p:nvPr/>
        </p:nvSpPr>
        <p:spPr>
          <a:xfrm rot="16200000">
            <a:off x="-1885764" y="3287659"/>
            <a:ext cx="42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Schéma </a:t>
            </a:r>
            <a:r>
              <a:rPr lang="cs-CZ" sz="2400" b="1" dirty="0"/>
              <a:t>PŮVODNÍHO</a:t>
            </a:r>
            <a:r>
              <a:rPr lang="cs-CZ" sz="2400" dirty="0"/>
              <a:t> postupu</a:t>
            </a:r>
          </a:p>
        </p:txBody>
      </p:sp>
      <p:sp>
        <p:nvSpPr>
          <p:cNvPr id="30" name="Levá složená závorka 29">
            <a:extLst>
              <a:ext uri="{FF2B5EF4-FFF2-40B4-BE49-F238E27FC236}">
                <a16:creationId xmlns:a16="http://schemas.microsoft.com/office/drawing/2014/main" id="{8B6A551D-6CB8-443F-8338-E99B5A747C57}"/>
              </a:ext>
            </a:extLst>
          </p:cNvPr>
          <p:cNvSpPr/>
          <p:nvPr/>
        </p:nvSpPr>
        <p:spPr>
          <a:xfrm rot="16200000">
            <a:off x="5005392" y="3951768"/>
            <a:ext cx="237025" cy="483761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: se zakulacenými rohy 30">
            <a:extLst>
              <a:ext uri="{FF2B5EF4-FFF2-40B4-BE49-F238E27FC236}">
                <a16:creationId xmlns:a16="http://schemas.microsoft.com/office/drawing/2014/main" id="{6A7463DA-3F90-40AE-A2E6-11E537C75427}"/>
              </a:ext>
            </a:extLst>
          </p:cNvPr>
          <p:cNvSpPr/>
          <p:nvPr/>
        </p:nvSpPr>
        <p:spPr>
          <a:xfrm>
            <a:off x="2705096" y="6519232"/>
            <a:ext cx="4837616" cy="2484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Případné projednávání záměrů KÚ s obcemi</a:t>
            </a:r>
          </a:p>
        </p:txBody>
      </p:sp>
    </p:spTree>
    <p:extLst>
      <p:ext uri="{BB962C8B-B14F-4D97-AF65-F5344CB8AC3E}">
        <p14:creationId xmlns:p14="http://schemas.microsoft.com/office/powerpoint/2010/main" val="2497265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Modul Aktualizace sítě v systému KISSOS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62736CBC-3E80-4FA7-BA6B-B8CC67C5F1F3}"/>
              </a:ext>
            </a:extLst>
          </p:cNvPr>
          <p:cNvSpPr/>
          <p:nvPr/>
        </p:nvSpPr>
        <p:spPr>
          <a:xfrm>
            <a:off x="2377816" y="1930162"/>
            <a:ext cx="1944189" cy="952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Stávající poskytovatel – změna na KS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9848145-1690-4693-98CC-442E1B75836A}"/>
              </a:ext>
            </a:extLst>
          </p:cNvPr>
          <p:cNvSpPr/>
          <p:nvPr/>
        </p:nvSpPr>
        <p:spPr>
          <a:xfrm>
            <a:off x="2377815" y="3010025"/>
            <a:ext cx="1944189" cy="952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Stávající poskytovatel – nová KS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C210DD8B-2989-49BF-A6CF-05A7CE3FD9F3}"/>
              </a:ext>
            </a:extLst>
          </p:cNvPr>
          <p:cNvSpPr/>
          <p:nvPr/>
        </p:nvSpPr>
        <p:spPr>
          <a:xfrm>
            <a:off x="2377814" y="4089888"/>
            <a:ext cx="1944189" cy="952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Stávající poskytovatel – nová služba 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0245527-020C-4B43-80A6-D4AA57DCFE2F}"/>
              </a:ext>
            </a:extLst>
          </p:cNvPr>
          <p:cNvSpPr/>
          <p:nvPr/>
        </p:nvSpPr>
        <p:spPr>
          <a:xfrm>
            <a:off x="2377814" y="5169751"/>
            <a:ext cx="1944189" cy="952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Nový poskytovatel, nová služba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929A306D-8698-4BDE-B714-E03E320D1460}"/>
              </a:ext>
            </a:extLst>
          </p:cNvPr>
          <p:cNvSpPr/>
          <p:nvPr/>
        </p:nvSpPr>
        <p:spPr>
          <a:xfrm>
            <a:off x="496218" y="1930163"/>
            <a:ext cx="1363256" cy="42506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Předběžné</a:t>
            </a:r>
            <a:r>
              <a:rPr lang="cs-CZ" dirty="0">
                <a:solidFill>
                  <a:schemeClr val="tx1"/>
                </a:solidFill>
              </a:rPr>
              <a:t> projednání záměrů poskytovatelů s dotčenými obcemi</a:t>
            </a: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1ADC9290-008B-4115-A68C-4E3421823E95}"/>
              </a:ext>
            </a:extLst>
          </p:cNvPr>
          <p:cNvSpPr/>
          <p:nvPr/>
        </p:nvSpPr>
        <p:spPr>
          <a:xfrm>
            <a:off x="5856029" y="1964570"/>
            <a:ext cx="1503322" cy="42506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Vyjádření obcí ke konkrétní žádosti v systému KISSOS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Poskytovatel </a:t>
            </a:r>
            <a:r>
              <a:rPr lang="cs-CZ" b="1" dirty="0">
                <a:solidFill>
                  <a:schemeClr val="tx1"/>
                </a:solidFill>
              </a:rPr>
              <a:t>má k žádostí přístup a může vyjádření sledovat</a:t>
            </a:r>
            <a:r>
              <a:rPr lang="cs-CZ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9A31F6D5-E618-4516-ABCC-44C79060C40F}"/>
              </a:ext>
            </a:extLst>
          </p:cNvPr>
          <p:cNvSpPr/>
          <p:nvPr/>
        </p:nvSpPr>
        <p:spPr>
          <a:xfrm>
            <a:off x="1871356" y="3422720"/>
            <a:ext cx="507997" cy="10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sp>
        <p:nvSpPr>
          <p:cNvPr id="28" name="Obdélník: se zakulacenými rohy 27">
            <a:extLst>
              <a:ext uri="{FF2B5EF4-FFF2-40B4-BE49-F238E27FC236}">
                <a16:creationId xmlns:a16="http://schemas.microsoft.com/office/drawing/2014/main" id="{678E3ECA-2F1A-4548-8FBA-E979F8899AD3}"/>
              </a:ext>
            </a:extLst>
          </p:cNvPr>
          <p:cNvSpPr/>
          <p:nvPr/>
        </p:nvSpPr>
        <p:spPr>
          <a:xfrm>
            <a:off x="8862673" y="1837332"/>
            <a:ext cx="1503324" cy="42506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Hodnocení podnětů v systému KISSOS, schvalovací proces, </a:t>
            </a:r>
            <a:r>
              <a:rPr lang="cs-CZ" b="1" dirty="0">
                <a:solidFill>
                  <a:schemeClr val="tx1"/>
                </a:solidFill>
              </a:rPr>
              <a:t>přehled výsledků v systému KISSOS</a:t>
            </a:r>
            <a:r>
              <a:rPr lang="cs-CZ" dirty="0">
                <a:solidFill>
                  <a:schemeClr val="tx1"/>
                </a:solidFill>
              </a:rPr>
              <a:t>, příprava Pověření a dodatků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AEA30022-42B9-4E74-A7A0-AA2066722908}"/>
              </a:ext>
            </a:extLst>
          </p:cNvPr>
          <p:cNvSpPr txBox="1"/>
          <p:nvPr/>
        </p:nvSpPr>
        <p:spPr>
          <a:xfrm rot="16200000">
            <a:off x="-1885764" y="3287659"/>
            <a:ext cx="42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Schéma </a:t>
            </a:r>
            <a:r>
              <a:rPr lang="cs-CZ" sz="2400" b="1" dirty="0"/>
              <a:t>NOVÉHO</a:t>
            </a:r>
            <a:r>
              <a:rPr lang="cs-CZ" sz="2400" dirty="0"/>
              <a:t> postupu</a:t>
            </a:r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4E08B971-DB4D-4B00-AAED-87054C30C6BC}"/>
              </a:ext>
            </a:extLst>
          </p:cNvPr>
          <p:cNvSpPr/>
          <p:nvPr/>
        </p:nvSpPr>
        <p:spPr>
          <a:xfrm>
            <a:off x="4337355" y="4986495"/>
            <a:ext cx="1503322" cy="1319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Žádost do </a:t>
            </a:r>
            <a:r>
              <a:rPr lang="cs-CZ" sz="1200" dirty="0" err="1"/>
              <a:t>předprostoru</a:t>
            </a:r>
            <a:r>
              <a:rPr lang="cs-CZ" sz="1200" dirty="0"/>
              <a:t> KISSOS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E0722087-38EE-407F-B1D7-D4049B7E3478}"/>
              </a:ext>
            </a:extLst>
          </p:cNvPr>
          <p:cNvSpPr/>
          <p:nvPr/>
        </p:nvSpPr>
        <p:spPr>
          <a:xfrm>
            <a:off x="4337353" y="1958171"/>
            <a:ext cx="1503324" cy="3056333"/>
          </a:xfrm>
          <a:prstGeom prst="rightArrow">
            <a:avLst>
              <a:gd name="adj1" fmla="val 50000"/>
              <a:gd name="adj2" fmla="val 72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Žádost do KISSOS</a:t>
            </a:r>
          </a:p>
        </p:txBody>
      </p:sp>
      <p:sp>
        <p:nvSpPr>
          <p:cNvPr id="25" name="Šipka: doprava 24">
            <a:extLst>
              <a:ext uri="{FF2B5EF4-FFF2-40B4-BE49-F238E27FC236}">
                <a16:creationId xmlns:a16="http://schemas.microsoft.com/office/drawing/2014/main" id="{D1AA2982-84AA-42B7-B53E-3065B1B49EDC}"/>
              </a:ext>
            </a:extLst>
          </p:cNvPr>
          <p:cNvSpPr/>
          <p:nvPr/>
        </p:nvSpPr>
        <p:spPr>
          <a:xfrm>
            <a:off x="7359351" y="3303082"/>
            <a:ext cx="1503322" cy="1319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Odeslání žádosti k hodnocení</a:t>
            </a:r>
          </a:p>
        </p:txBody>
      </p:sp>
      <p:sp>
        <p:nvSpPr>
          <p:cNvPr id="9" name="Levá složená závorka 8">
            <a:extLst>
              <a:ext uri="{FF2B5EF4-FFF2-40B4-BE49-F238E27FC236}">
                <a16:creationId xmlns:a16="http://schemas.microsoft.com/office/drawing/2014/main" id="{CD7A1C52-26CA-478F-9E5B-EFD16EB8E15F}"/>
              </a:ext>
            </a:extLst>
          </p:cNvPr>
          <p:cNvSpPr/>
          <p:nvPr/>
        </p:nvSpPr>
        <p:spPr>
          <a:xfrm rot="16200000">
            <a:off x="4745764" y="3866665"/>
            <a:ext cx="245642" cy="498153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F92972DC-8792-4DCE-AD9E-20E195851E48}"/>
              </a:ext>
            </a:extLst>
          </p:cNvPr>
          <p:cNvSpPr/>
          <p:nvPr/>
        </p:nvSpPr>
        <p:spPr>
          <a:xfrm>
            <a:off x="2377814" y="6519232"/>
            <a:ext cx="4981537" cy="2456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Případné projednávání záměrů KÚ s obcemi</a:t>
            </a:r>
          </a:p>
        </p:txBody>
      </p:sp>
    </p:spTree>
    <p:extLst>
      <p:ext uri="{BB962C8B-B14F-4D97-AF65-F5344CB8AC3E}">
        <p14:creationId xmlns:p14="http://schemas.microsoft.com/office/powerpoint/2010/main" val="4154492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Modul Aktualizace sítě v systému KISSOS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Poznatky ze sběru podnětů v rámci nového modulu</a:t>
            </a:r>
          </a:p>
          <a:p>
            <a:pPr algn="just"/>
            <a:r>
              <a:rPr lang="cs-CZ" dirty="0"/>
              <a:t>S technickou stránkou modulu nebyly zaznamenány větší problémy</a:t>
            </a:r>
          </a:p>
          <a:p>
            <a:pPr algn="just"/>
            <a:r>
              <a:rPr lang="cs-CZ" dirty="0"/>
              <a:t>Aby bylo možné efektivně žádat o vyjádření obcí, je třeba upravit zařazení některých poskytovatelů k zadavatelům</a:t>
            </a:r>
          </a:p>
          <a:p>
            <a:pPr algn="just"/>
            <a:r>
              <a:rPr lang="cs-CZ" dirty="0"/>
              <a:t>Pro zadavatele v některých případech nebylo jasné, proč se mají k některým službám vyjadřovat a jakým způsobem</a:t>
            </a:r>
          </a:p>
          <a:p>
            <a:pPr algn="just"/>
            <a:r>
              <a:rPr lang="cs-CZ" dirty="0"/>
              <a:t>Poslední krok „Odeslání k hodnocení“ v mnoha případech poskytovatelé neprovedli, případně nemohli provést s ohledem na termíny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97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8B937-22F1-4A30-92A7-1CDFA4E61F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6D60B0-C1C3-4B59-ACB6-F652F6594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Lukáš Khýn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Odbor sociálních věcí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Oddělení plánování a financování sociálních služeb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tel.: 	</a:t>
            </a:r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495 817 675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e-mail: 	</a:t>
            </a:r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lkhyn@kr-kralovehradecky.cz </a:t>
            </a:r>
          </a:p>
          <a:p>
            <a:pPr algn="l"/>
            <a:endParaRPr lang="cs-CZ" dirty="0"/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ACF0EF39-399B-4F81-90F3-164427F6E51F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4F4E615-A0DD-47B8-B1ED-871223943C91}"/>
              </a:ext>
            </a:extLst>
          </p:cNvPr>
          <p:cNvSpPr/>
          <p:nvPr/>
        </p:nvSpPr>
        <p:spPr>
          <a:xfrm>
            <a:off x="899177" y="4169824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799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Program přenosu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Představení záměrů Střednědobého plánu sociálních služeb na období 2021 až 2023</a:t>
            </a:r>
          </a:p>
          <a:p>
            <a:pPr lvl="0"/>
            <a:r>
              <a:rPr lang="cs-CZ" dirty="0"/>
              <a:t>Aktualizace Sítě sociálních služeb na rok 2021 a zkušenosti z nového technického řešení procesu</a:t>
            </a:r>
          </a:p>
          <a:p>
            <a:pPr lvl="0"/>
            <a:r>
              <a:rPr lang="cs-CZ" dirty="0"/>
              <a:t>Jednotná elektronická databáze žadatelů do pobytových sociálních služeb</a:t>
            </a:r>
          </a:p>
          <a:p>
            <a:pPr lvl="0"/>
            <a:r>
              <a:rPr lang="cs-CZ" dirty="0"/>
              <a:t>Problematika vykazování ekonomických dat</a:t>
            </a:r>
          </a:p>
          <a:p>
            <a:pPr lvl="0"/>
            <a:r>
              <a:rPr lang="cs-CZ" dirty="0"/>
              <a:t>Nově sledované údaje v rámci </a:t>
            </a:r>
            <a:r>
              <a:rPr lang="cs-CZ" dirty="0" err="1"/>
              <a:t>benchmarkingu</a:t>
            </a:r>
            <a:r>
              <a:rPr lang="cs-CZ" dirty="0"/>
              <a:t> vybraných sociálních služeb</a:t>
            </a:r>
          </a:p>
          <a:p>
            <a:pPr lvl="0"/>
            <a:r>
              <a:rPr lang="cs-CZ" dirty="0"/>
              <a:t>Vývoj výše úhrad v pobytových službách sociální péče</a:t>
            </a:r>
          </a:p>
          <a:p>
            <a:pPr lvl="0"/>
            <a:r>
              <a:rPr lang="cs-CZ" dirty="0"/>
              <a:t>Postup a změny ve sběru dat k 30. 9. 2020</a:t>
            </a:r>
          </a:p>
          <a:p>
            <a:pPr lvl="0"/>
            <a:r>
              <a:rPr lang="cs-CZ" dirty="0"/>
              <a:t>Aktuální informace k financování sociálních služeb na rok 2021</a:t>
            </a:r>
          </a:p>
          <a:p>
            <a:pPr lvl="0"/>
            <a:r>
              <a:rPr lang="cs-CZ" dirty="0"/>
              <a:t>Zkušenosti z karantény zařízení sociálních služeb</a:t>
            </a:r>
          </a:p>
          <a:p>
            <a:pPr lvl="0"/>
            <a:r>
              <a:rPr lang="cs-CZ" dirty="0"/>
              <a:t>Investice do infrastruktury sociálních služeb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27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Dotazy v průběhu přenosu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1623" cy="4351338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/>
              <a:t>Optimální způsob </a:t>
            </a:r>
            <a:r>
              <a:rPr lang="cs-CZ" dirty="0"/>
              <a:t>– chat dostupný u videopřenosu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b="1" dirty="0"/>
              <a:t>Alternativní způsob </a:t>
            </a:r>
            <a:r>
              <a:rPr lang="cs-CZ" dirty="0"/>
              <a:t>– e-mailem na adresu </a:t>
            </a:r>
            <a:r>
              <a:rPr lang="cs-CZ" b="1" dirty="0">
                <a:hlinkClick r:id="rId3"/>
              </a:rPr>
              <a:t>vgapova@kr-kralovehradecky.cz</a:t>
            </a:r>
            <a:r>
              <a:rPr lang="cs-CZ" b="1" dirty="0"/>
              <a:t>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5676CA8-609E-453A-B877-B523C36317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74107"/>
            <a:ext cx="7703795" cy="314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658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65346-8CBC-48B7-A34A-6A463C46A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25" y="1642967"/>
            <a:ext cx="10393646" cy="2387600"/>
          </a:xfrm>
        </p:spPr>
        <p:txBody>
          <a:bodyPr>
            <a:normAutofit/>
          </a:bodyPr>
          <a:lstStyle/>
          <a:p>
            <a:pPr algn="l"/>
            <a:r>
              <a:rPr lang="cs-CZ" sz="5400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Střednědobý plán sociálních služeb na období 2021 až 2023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6981379-A247-4EAE-86E5-BEE8384835EC}"/>
              </a:ext>
            </a:extLst>
          </p:cNvPr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5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Střednědobý plán sociálních služeb na období 2021 až 2023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Dne 22. 6. 2020 byl schválen nový Střednědobý plán na období 2021 až 2023</a:t>
            </a:r>
          </a:p>
          <a:p>
            <a:pPr algn="just"/>
            <a:r>
              <a:rPr lang="cs-CZ" dirty="0"/>
              <a:t>Současně byla schválena aktualizace Strategie Královéhradeckého kraje v oblasti sociálních služeb na období 2018 až 2026, z jejíchž cílů Střednědobý plán vychází a podrobněji je rozpracovává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06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Záměry na období 2021 až 2023 – Služby pro seniory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Posilování dostupnosti terénní péče o seniory jak personálně, tak územně a časově</a:t>
            </a:r>
          </a:p>
          <a:p>
            <a:pPr lvl="1" algn="just"/>
            <a:r>
              <a:rPr lang="cs-CZ" dirty="0"/>
              <a:t>Vytvoření dotačního programu na podporu mobility pečovatelských služeb, dotace vázána na zvýšení dostupnosti v nových obcích či venkovských oblastech</a:t>
            </a:r>
          </a:p>
          <a:p>
            <a:pPr algn="just"/>
            <a:r>
              <a:rPr lang="cs-CZ" dirty="0"/>
              <a:t>Zvyšování dostupnosti tísňové péče</a:t>
            </a:r>
          </a:p>
          <a:p>
            <a:pPr algn="just"/>
            <a:r>
              <a:rPr lang="cs-CZ" dirty="0"/>
              <a:t>Podpora vzniku nových ambulantních služeb pro seniory (optimálně Náchod, Nová Paka) a zvyšování kapacity stávajících</a:t>
            </a:r>
          </a:p>
          <a:p>
            <a:pPr algn="just"/>
            <a:r>
              <a:rPr lang="cs-CZ" dirty="0"/>
              <a:t>Podpora vzniku nových odlehčovacích služeb (optimálně Jičín, Náchod, Trutnov, Rychnov nad Kněžnou) a zvyšování kapacity stávajících</a:t>
            </a:r>
          </a:p>
          <a:p>
            <a:pPr algn="just"/>
            <a:r>
              <a:rPr lang="cs-CZ" dirty="0"/>
              <a:t>Realizace či podpora aktivit pro neformální pečující</a:t>
            </a:r>
          </a:p>
          <a:p>
            <a:pPr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31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Záměry na období 2021 až 2023 – Služby pro seniory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Zvyšování podílu osob ve vyšších stupních závislosti a v návaznosti na to posílení personálního zabezpečení pobytových služeb </a:t>
            </a:r>
          </a:p>
          <a:p>
            <a:pPr algn="just"/>
            <a:r>
              <a:rPr lang="cs-CZ" dirty="0"/>
              <a:t>Nárůst počtu lůžek v pobytových službách pro seniory (alespoň o 250 více v roce 2023)</a:t>
            </a:r>
          </a:p>
          <a:p>
            <a:pPr algn="just"/>
            <a:r>
              <a:rPr lang="cs-CZ" dirty="0"/>
              <a:t>Podpora poskytovatelů pobytových služeb pro seniory v zajišťování paliativní péče pro klienty</a:t>
            </a:r>
          </a:p>
          <a:p>
            <a:pPr algn="just"/>
            <a:r>
              <a:rPr lang="cs-CZ" dirty="0"/>
              <a:t>Požadavek využívání jednotné databáze žádostí o přijetí do pobytových služeb</a:t>
            </a:r>
          </a:p>
          <a:p>
            <a:pPr lvl="1" algn="just"/>
            <a:r>
              <a:rPr lang="cs-CZ" dirty="0"/>
              <a:t>§ </a:t>
            </a:r>
            <a:r>
              <a:rPr lang="cs-CZ" dirty="0">
                <a:solidFill>
                  <a:schemeClr val="accent1"/>
                </a:solidFill>
              </a:rPr>
              <a:t>43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48</a:t>
            </a:r>
            <a:r>
              <a:rPr lang="cs-CZ" dirty="0"/>
              <a:t>, </a:t>
            </a:r>
            <a:r>
              <a:rPr lang="cs-CZ" dirty="0">
                <a:solidFill>
                  <a:schemeClr val="accent6"/>
                </a:solidFill>
              </a:rPr>
              <a:t>49</a:t>
            </a:r>
            <a:r>
              <a:rPr lang="cs-CZ" dirty="0"/>
              <a:t>, </a:t>
            </a:r>
            <a:r>
              <a:rPr lang="cs-CZ" dirty="0">
                <a:solidFill>
                  <a:schemeClr val="accent6"/>
                </a:solidFill>
              </a:rPr>
              <a:t>50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51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99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Záměry na období 2021 až 2023 – Služby pro osoby se zdravotním postižením	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Posilování terénních služeb (zejména PSB)</a:t>
            </a:r>
          </a:p>
          <a:p>
            <a:pPr algn="just"/>
            <a:r>
              <a:rPr lang="cs-CZ" dirty="0"/>
              <a:t>Rozšiřování dostupnosti ambulantních služeb (Dvůr Králové nad Labem)</a:t>
            </a:r>
          </a:p>
          <a:p>
            <a:pPr algn="just"/>
            <a:r>
              <a:rPr lang="cs-CZ" dirty="0"/>
              <a:t>Pokračující transformace pobytových služeb pro osoby se zdravotním postižením </a:t>
            </a:r>
          </a:p>
          <a:p>
            <a:pPr algn="just"/>
            <a:r>
              <a:rPr lang="cs-CZ" dirty="0"/>
              <a:t>Zahájení poskytování dalších „komunitních“ DOZP a chráněných bydlení </a:t>
            </a:r>
          </a:p>
          <a:p>
            <a:pPr algn="just"/>
            <a:r>
              <a:rPr lang="cs-CZ" dirty="0"/>
              <a:t>Podpora pečujících osob zejména</a:t>
            </a:r>
          </a:p>
          <a:p>
            <a:pPr lvl="1" algn="just"/>
            <a:r>
              <a:rPr lang="cs-CZ" dirty="0"/>
              <a:t>Zvýšení dostupnosti odlehčovacích služeb (optimálně Hradec Králové, Jičín, Rychnov nad Kněžnou, Náchod)</a:t>
            </a:r>
          </a:p>
          <a:p>
            <a:pPr lvl="1" algn="just"/>
            <a:r>
              <a:rPr lang="cs-CZ" dirty="0"/>
              <a:t>Posílení kapacit rané péče</a:t>
            </a:r>
          </a:p>
          <a:p>
            <a:pPr lvl="1" algn="just"/>
            <a:r>
              <a:rPr lang="cs-CZ" dirty="0"/>
              <a:t>Vznik sociálně aktivizační služby pro rodiny s dětmi se zdravotním postižením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4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Záměry na období 2021 až 2023 – Služby pro osoby s duševním onemocněním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Širší revize kapitoly zabývající se službami pro osoby s duševním onemocněním</a:t>
            </a:r>
          </a:p>
          <a:p>
            <a:pPr lvl="1" algn="just"/>
            <a:r>
              <a:rPr lang="cs-CZ" dirty="0"/>
              <a:t>V návaznosti na probíhající reformu a dynamický vývoj v tomto segmentu</a:t>
            </a:r>
          </a:p>
          <a:p>
            <a:pPr lvl="1" algn="just"/>
            <a:r>
              <a:rPr lang="cs-CZ" dirty="0"/>
              <a:t>Posilování sociální rehabilitace směrem k cílovým skupinám CDZ i mimo ně</a:t>
            </a:r>
          </a:p>
          <a:p>
            <a:pPr lvl="1" algn="just"/>
            <a:r>
              <a:rPr lang="cs-CZ" dirty="0"/>
              <a:t>Větší důraz na začleňování osob s duševním onemocněním do komunity a setrvání v ní </a:t>
            </a:r>
          </a:p>
          <a:p>
            <a:pPr lvl="1" algn="just"/>
            <a:r>
              <a:rPr lang="cs-CZ" dirty="0"/>
              <a:t>Podpora koordinace činností na obecní i krajské úrovni</a:t>
            </a:r>
          </a:p>
          <a:p>
            <a:pPr lvl="1" algn="just"/>
            <a:r>
              <a:rPr lang="cs-CZ" dirty="0"/>
              <a:t>Zaměření se na potřeby pečujících osob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478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1907</TotalTime>
  <Words>1118</Words>
  <Application>Microsoft Office PowerPoint</Application>
  <PresentationFormat>Širokoúhlá obrazovka</PresentationFormat>
  <Paragraphs>143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Motiv Office</vt:lpstr>
      <vt:lpstr>Informační přenos pro poskytovatele a zadavatele sociálních služeb</vt:lpstr>
      <vt:lpstr>Program přenosu </vt:lpstr>
      <vt:lpstr>Dotazy v průběhu přenosu </vt:lpstr>
      <vt:lpstr>Střednědobý plán sociálních služeb na období 2021 až 2023</vt:lpstr>
      <vt:lpstr>Střednědobý plán sociálních služeb na období 2021 až 2023 </vt:lpstr>
      <vt:lpstr>Záměry na období 2021 až 2023 – Služby pro seniory </vt:lpstr>
      <vt:lpstr>Záměry na období 2021 až 2023 – Služby pro seniory </vt:lpstr>
      <vt:lpstr>Záměry na období 2021 až 2023 – Služby pro osoby se zdravotním postižením  </vt:lpstr>
      <vt:lpstr>Záměry na období 2021 až 2023 – Služby pro osoby s duševním onemocněním </vt:lpstr>
      <vt:lpstr>Záměry na období 2021 až 2023 – Služby hospicové péče</vt:lpstr>
      <vt:lpstr>Záměry na období 2021 až 2023 – Služby pro rodinu a mládež </vt:lpstr>
      <vt:lpstr>Záměry na období 2021 až 2023 – Služby pro osoby „v krizi“ </vt:lpstr>
      <vt:lpstr>Aktualizace sítě sociálních služeb na rok 2021</vt:lpstr>
      <vt:lpstr>Aktualizace sítě sociálních služeb na rok 2021 </vt:lpstr>
      <vt:lpstr>Modul Aktualizace sítě v systému KISSOS </vt:lpstr>
      <vt:lpstr>Modul Aktualizace sítě v systému KISSOS </vt:lpstr>
      <vt:lpstr>Modul Aktualizace sítě v systému KISSOS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setkání s poskytovateli a zadavateli sociálních služeb</dc:title>
  <dc:creator>Khýn Lukáš Mgr.</dc:creator>
  <cp:lastModifiedBy>Khýn Lukáš Mgr.</cp:lastModifiedBy>
  <cp:revision>158</cp:revision>
  <cp:lastPrinted>2020-10-02T05:32:24Z</cp:lastPrinted>
  <dcterms:created xsi:type="dcterms:W3CDTF">2019-11-07T12:37:22Z</dcterms:created>
  <dcterms:modified xsi:type="dcterms:W3CDTF">2020-10-02T12:20:22Z</dcterms:modified>
</cp:coreProperties>
</file>