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handoutMasterIdLst>
    <p:handoutMasterId r:id="rId24"/>
  </p:handoutMasterIdLst>
  <p:sldIdLst>
    <p:sldId id="256" r:id="rId2"/>
    <p:sldId id="322" r:id="rId3"/>
    <p:sldId id="323" r:id="rId4"/>
    <p:sldId id="324" r:id="rId5"/>
    <p:sldId id="330" r:id="rId6"/>
    <p:sldId id="329" r:id="rId7"/>
    <p:sldId id="331" r:id="rId8"/>
    <p:sldId id="333" r:id="rId9"/>
    <p:sldId id="332" r:id="rId10"/>
    <p:sldId id="335" r:id="rId11"/>
    <p:sldId id="336" r:id="rId12"/>
    <p:sldId id="340" r:id="rId13"/>
    <p:sldId id="341" r:id="rId14"/>
    <p:sldId id="342" r:id="rId15"/>
    <p:sldId id="337" r:id="rId16"/>
    <p:sldId id="338" r:id="rId17"/>
    <p:sldId id="339" r:id="rId18"/>
    <p:sldId id="334" r:id="rId19"/>
    <p:sldId id="328" r:id="rId20"/>
    <p:sldId id="326" r:id="rId21"/>
    <p:sldId id="327" r:id="rId22"/>
    <p:sldId id="288" r:id="rId23"/>
  </p:sldIdLst>
  <p:sldSz cx="12192000" cy="6858000"/>
  <p:notesSz cx="6794500" cy="99250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B9057-A305-45BA-821C-71CCDD3C354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27075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57AD-BE5A-47A5-8659-CF58A8AA6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97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16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1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6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24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2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0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80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00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0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2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A9BE3-1F94-43EA-B674-7F89956FFB6D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3030-1817-4E2D-AFFF-4505C29BA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11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jzeman@kr-kralovehradecky.cz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0429" y="2848441"/>
            <a:ext cx="105172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000" b="0" i="0" u="none" strike="noStrike" cap="none" normalizeH="0" baseline="0" dirty="0">
                <a:ln>
                  <a:noFill/>
                </a:ln>
                <a:solidFill>
                  <a:srgbClr val="0000A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" name="obrázek 2" descr="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37" y="469265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128583" y="6025567"/>
            <a:ext cx="7260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Setkání s poskytovateli sociálních služeb, 27. 4. 2022, Hradec Králové</a:t>
            </a:r>
          </a:p>
        </p:txBody>
      </p:sp>
    </p:spTree>
    <p:extLst>
      <p:ext uri="{BB962C8B-B14F-4D97-AF65-F5344CB8AC3E}">
        <p14:creationId xmlns:p14="http://schemas.microsoft.com/office/powerpoint/2010/main" val="281836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0429" y="2540665"/>
            <a:ext cx="1051721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000" b="0" i="0" u="none" strike="noStrike" cap="none" normalizeH="0" baseline="0" dirty="0">
                <a:ln>
                  <a:noFill/>
                </a:ln>
                <a:solidFill>
                  <a:srgbClr val="0000A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Projekty přímého přidělení – provoz sociálních služeb 2022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80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Individuální projekty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Komunitní služby – do června 2022</a:t>
            </a:r>
          </a:p>
          <a:p>
            <a:r>
              <a:rPr lang="cs-CZ" dirty="0"/>
              <a:t>Služby VI – do června 2022</a:t>
            </a:r>
          </a:p>
          <a:p>
            <a:r>
              <a:rPr lang="cs-CZ" dirty="0"/>
              <a:t>Žijeme v komunitě 1 – od dubna 2022 (Kvasiny, Rokytnice)</a:t>
            </a:r>
          </a:p>
          <a:p>
            <a:r>
              <a:rPr lang="cs-CZ" dirty="0"/>
              <a:t>Žijeme v komunitě 2 – od září 2022 (Kvasiny – Třebechovice)</a:t>
            </a:r>
          </a:p>
          <a:p>
            <a:r>
              <a:rPr lang="cs-CZ" dirty="0"/>
              <a:t>Služby VII – od října 2022</a:t>
            </a:r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23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Služby VII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800" dirty="0"/>
              <a:t>Zahájení podpory říjen 2022</a:t>
            </a:r>
          </a:p>
          <a:p>
            <a:pPr lvl="1"/>
            <a:r>
              <a:rPr lang="cs-CZ" sz="2800" dirty="0"/>
              <a:t>Podpora 36 měsíců (září 2025)</a:t>
            </a:r>
          </a:p>
          <a:p>
            <a:pPr lvl="1"/>
            <a:r>
              <a:rPr lang="cs-CZ" sz="2800" dirty="0"/>
              <a:t>Soutěž – zjednodušené řízení – červen – srpen 2022</a:t>
            </a:r>
          </a:p>
          <a:p>
            <a:pPr lvl="1"/>
            <a:r>
              <a:rPr lang="cs-CZ" sz="2800" dirty="0"/>
              <a:t>Rámcové smlouvy – umožní změnu rozsahu</a:t>
            </a:r>
          </a:p>
          <a:p>
            <a:pPr lvl="1"/>
            <a:r>
              <a:rPr lang="cs-CZ" sz="2800" dirty="0"/>
              <a:t>Vyhrazené podmínky</a:t>
            </a:r>
          </a:p>
          <a:p>
            <a:pPr lvl="2"/>
            <a:r>
              <a:rPr lang="cs-CZ" sz="2400" dirty="0"/>
              <a:t>Každoroční valorizace 2%</a:t>
            </a:r>
          </a:p>
          <a:p>
            <a:pPr lvl="2"/>
            <a:r>
              <a:rPr lang="cs-CZ" sz="2400" dirty="0"/>
              <a:t>Valorizace mzdových nákladů dle nařízení vlády</a:t>
            </a:r>
          </a:p>
          <a:p>
            <a:pPr lvl="2"/>
            <a:r>
              <a:rPr lang="cs-CZ" sz="2400" dirty="0"/>
              <a:t>Valorizace ostatních nákladů dle inflačního vývoje</a:t>
            </a:r>
          </a:p>
          <a:p>
            <a:pPr lvl="2"/>
            <a:r>
              <a:rPr lang="cs-CZ" sz="2400" dirty="0"/>
              <a:t>Možnost navýšit rozsah až o 2%</a:t>
            </a:r>
          </a:p>
          <a:p>
            <a:pPr lvl="2"/>
            <a:r>
              <a:rPr lang="cs-CZ" sz="2400" dirty="0"/>
              <a:t>Možnost snížit rozsah</a:t>
            </a:r>
          </a:p>
          <a:p>
            <a:pPr lvl="1"/>
            <a:r>
              <a:rPr lang="cs-CZ" sz="2400" dirty="0"/>
              <a:t>Výsledek – jeden smluvní vztah s Královéhradeckým krajem</a:t>
            </a:r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8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Služby VII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cs-CZ" sz="2800" dirty="0"/>
              <a:t>Předpokládané financování z projektu bylo již zohledněno v návrzích financování</a:t>
            </a:r>
            <a:endParaRPr lang="cs-CZ" sz="24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0B09755-52D4-4D9C-AFC5-2CD1BB389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627936"/>
              </p:ext>
            </p:extLst>
          </p:nvPr>
        </p:nvGraphicFramePr>
        <p:xfrm>
          <a:off x="713065" y="3015527"/>
          <a:ext cx="10066789" cy="221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7788">
                  <a:extLst>
                    <a:ext uri="{9D8B030D-6E8A-4147-A177-3AD203B41FA5}">
                      <a16:colId xmlns:a16="http://schemas.microsoft.com/office/drawing/2014/main" val="1420236287"/>
                    </a:ext>
                  </a:extLst>
                </a:gridCol>
                <a:gridCol w="1407932">
                  <a:extLst>
                    <a:ext uri="{9D8B030D-6E8A-4147-A177-3AD203B41FA5}">
                      <a16:colId xmlns:a16="http://schemas.microsoft.com/office/drawing/2014/main" val="437056"/>
                    </a:ext>
                  </a:extLst>
                </a:gridCol>
                <a:gridCol w="1513528">
                  <a:extLst>
                    <a:ext uri="{9D8B030D-6E8A-4147-A177-3AD203B41FA5}">
                      <a16:colId xmlns:a16="http://schemas.microsoft.com/office/drawing/2014/main" val="3148990056"/>
                    </a:ext>
                  </a:extLst>
                </a:gridCol>
                <a:gridCol w="1363934">
                  <a:extLst>
                    <a:ext uri="{9D8B030D-6E8A-4147-A177-3AD203B41FA5}">
                      <a16:colId xmlns:a16="http://schemas.microsoft.com/office/drawing/2014/main" val="4116346508"/>
                    </a:ext>
                  </a:extLst>
                </a:gridCol>
                <a:gridCol w="1328736">
                  <a:extLst>
                    <a:ext uri="{9D8B030D-6E8A-4147-A177-3AD203B41FA5}">
                      <a16:colId xmlns:a16="http://schemas.microsoft.com/office/drawing/2014/main" val="1628534223"/>
                    </a:ext>
                  </a:extLst>
                </a:gridCol>
                <a:gridCol w="1424871">
                  <a:extLst>
                    <a:ext uri="{9D8B030D-6E8A-4147-A177-3AD203B41FA5}">
                      <a16:colId xmlns:a16="http://schemas.microsoft.com/office/drawing/2014/main" val="3924417602"/>
                    </a:ext>
                  </a:extLst>
                </a:gridCol>
              </a:tblGrid>
              <a:tr h="189405"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2022</a:t>
                      </a:r>
                      <a:endParaRPr lang="cs-CZ" sz="16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2023</a:t>
                      </a:r>
                      <a:endParaRPr lang="cs-CZ" sz="16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2024</a:t>
                      </a:r>
                      <a:endParaRPr lang="cs-CZ" sz="16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2025</a:t>
                      </a:r>
                      <a:endParaRPr lang="cs-CZ" sz="16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6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79114392"/>
                  </a:ext>
                </a:extLst>
              </a:tr>
              <a:tr h="1000060"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Výdaje na služby – vyrovnávací platba po odečtení obvyklého financování ze strany obcí</a:t>
                      </a:r>
                      <a:endParaRPr lang="cs-CZ" sz="16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24 172 507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107 836 299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115 068 696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90 644 683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337 722 185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2108524"/>
                  </a:ext>
                </a:extLst>
              </a:tr>
              <a:tr h="500030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Příspěvek z projektu OPZ+, včetně spoluúčasti</a:t>
                      </a:r>
                      <a:endParaRPr lang="cs-CZ" sz="16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22 887 553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106 700 168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113 586 329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89 212 343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332 386 393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93406180"/>
                  </a:ext>
                </a:extLst>
              </a:tr>
              <a:tr h="500030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Dofinancování služeb z rozpočtu KHK nad rámec projektu</a:t>
                      </a:r>
                      <a:endParaRPr lang="cs-CZ" sz="16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1 284 954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1 136 131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1 482 367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1 432 340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5 335 792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53502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437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Služby VII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77505" y="1825625"/>
            <a:ext cx="10976295" cy="4351338"/>
          </a:xfrm>
        </p:spPr>
        <p:txBody>
          <a:bodyPr>
            <a:normAutofit/>
          </a:bodyPr>
          <a:lstStyle/>
          <a:p>
            <a:pPr lvl="1"/>
            <a:r>
              <a:rPr lang="cs-CZ" dirty="0">
                <a:effectLst/>
                <a:latin typeface="Arial" panose="020B0604020202020204" pitchFamily="34" charset="0"/>
                <a:ea typeface="Symbol" panose="05050102010706020507" pitchFamily="18" charset="2"/>
              </a:rPr>
              <a:t>Nárůst služeb směřuje k posílení </a:t>
            </a:r>
          </a:p>
          <a:p>
            <a:pPr lvl="2"/>
            <a:r>
              <a:rPr lang="cs-CZ" sz="1800" dirty="0">
                <a:effectLst/>
                <a:latin typeface="Arial" panose="020B0604020202020204" pitchFamily="34" charset="0"/>
                <a:ea typeface="Symbol" panose="05050102010706020507" pitchFamily="18" charset="2"/>
              </a:rPr>
              <a:t>služeb pro osoby s duševním onemocněním, </a:t>
            </a:r>
          </a:p>
          <a:p>
            <a:pPr lvl="2"/>
            <a:r>
              <a:rPr lang="cs-CZ" sz="1800" dirty="0">
                <a:effectLst/>
                <a:latin typeface="Arial" panose="020B0604020202020204" pitchFamily="34" charset="0"/>
                <a:ea typeface="Symbol" panose="05050102010706020507" pitchFamily="18" charset="2"/>
              </a:rPr>
              <a:t>v menším rozsahu pak navýšení služeb podpory samostatného bydlení a sociální rehabilitace směřující k posílení samostatného života osob se zdravotním postižením. </a:t>
            </a:r>
            <a:endParaRPr lang="cs-CZ" sz="2800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7F2AE151-A0F6-4918-939B-B0703022C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47581"/>
              </p:ext>
            </p:extLst>
          </p:nvPr>
        </p:nvGraphicFramePr>
        <p:xfrm>
          <a:off x="897621" y="3605169"/>
          <a:ext cx="10066788" cy="1627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2120">
                  <a:extLst>
                    <a:ext uri="{9D8B030D-6E8A-4147-A177-3AD203B41FA5}">
                      <a16:colId xmlns:a16="http://schemas.microsoft.com/office/drawing/2014/main" val="2177527411"/>
                    </a:ext>
                  </a:extLst>
                </a:gridCol>
                <a:gridCol w="1573004">
                  <a:extLst>
                    <a:ext uri="{9D8B030D-6E8A-4147-A177-3AD203B41FA5}">
                      <a16:colId xmlns:a16="http://schemas.microsoft.com/office/drawing/2014/main" val="2729794144"/>
                    </a:ext>
                  </a:extLst>
                </a:gridCol>
                <a:gridCol w="1687916">
                  <a:extLst>
                    <a:ext uri="{9D8B030D-6E8A-4147-A177-3AD203B41FA5}">
                      <a16:colId xmlns:a16="http://schemas.microsoft.com/office/drawing/2014/main" val="2309082352"/>
                    </a:ext>
                  </a:extLst>
                </a:gridCol>
                <a:gridCol w="1687916">
                  <a:extLst>
                    <a:ext uri="{9D8B030D-6E8A-4147-A177-3AD203B41FA5}">
                      <a16:colId xmlns:a16="http://schemas.microsoft.com/office/drawing/2014/main" val="551542937"/>
                    </a:ext>
                  </a:extLst>
                </a:gridCol>
                <a:gridCol w="1687916">
                  <a:extLst>
                    <a:ext uri="{9D8B030D-6E8A-4147-A177-3AD203B41FA5}">
                      <a16:colId xmlns:a16="http://schemas.microsoft.com/office/drawing/2014/main" val="1707058053"/>
                    </a:ext>
                  </a:extLst>
                </a:gridCol>
                <a:gridCol w="1687916">
                  <a:extLst>
                    <a:ext uri="{9D8B030D-6E8A-4147-A177-3AD203B41FA5}">
                      <a16:colId xmlns:a16="http://schemas.microsoft.com/office/drawing/2014/main" val="1584827854"/>
                    </a:ext>
                  </a:extLst>
                </a:gridCol>
              </a:tblGrid>
              <a:tr h="3323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400">
                          <a:effectLst/>
                        </a:rPr>
                        <a:t>Současný stav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 dirty="0">
                          <a:effectLst/>
                        </a:rPr>
                        <a:t>2022 </a:t>
                      </a:r>
                      <a:r>
                        <a:rPr lang="cs-CZ" sz="1200" dirty="0">
                          <a:effectLst/>
                        </a:rPr>
                        <a:t>(zahájení projektu)</a:t>
                      </a:r>
                      <a:endParaRPr lang="cs-CZ" sz="24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2023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2024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2025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4321527"/>
                  </a:ext>
                </a:extLst>
              </a:tr>
              <a:tr h="1728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Úvazky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118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128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140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146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150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0838508"/>
                  </a:ext>
                </a:extLst>
              </a:tr>
              <a:tr h="3669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Lůžka </a:t>
                      </a: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(azylové domy)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104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108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108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>
                          <a:effectLst/>
                        </a:rPr>
                        <a:t>108</a:t>
                      </a:r>
                      <a:endParaRPr lang="cs-CZ" sz="24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cs-CZ" sz="1600" dirty="0">
                          <a:effectLst/>
                        </a:rPr>
                        <a:t>108</a:t>
                      </a:r>
                      <a:endParaRPr lang="cs-CZ" sz="24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179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77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Služby VII v roce 2022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0B14E5C-FC16-4C68-A145-E198CF853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298464"/>
              </p:ext>
            </p:extLst>
          </p:nvPr>
        </p:nvGraphicFramePr>
        <p:xfrm>
          <a:off x="838200" y="1904300"/>
          <a:ext cx="10151378" cy="4528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7453">
                  <a:extLst>
                    <a:ext uri="{9D8B030D-6E8A-4147-A177-3AD203B41FA5}">
                      <a16:colId xmlns:a16="http://schemas.microsoft.com/office/drawing/2014/main" val="4192100081"/>
                    </a:ext>
                  </a:extLst>
                </a:gridCol>
                <a:gridCol w="1441875">
                  <a:extLst>
                    <a:ext uri="{9D8B030D-6E8A-4147-A177-3AD203B41FA5}">
                      <a16:colId xmlns:a16="http://schemas.microsoft.com/office/drawing/2014/main" val="193182848"/>
                    </a:ext>
                  </a:extLst>
                </a:gridCol>
                <a:gridCol w="3271696">
                  <a:extLst>
                    <a:ext uri="{9D8B030D-6E8A-4147-A177-3AD203B41FA5}">
                      <a16:colId xmlns:a16="http://schemas.microsoft.com/office/drawing/2014/main" val="4112594902"/>
                    </a:ext>
                  </a:extLst>
                </a:gridCol>
                <a:gridCol w="2990354">
                  <a:extLst>
                    <a:ext uri="{9D8B030D-6E8A-4147-A177-3AD203B41FA5}">
                      <a16:colId xmlns:a16="http://schemas.microsoft.com/office/drawing/2014/main" val="3881596174"/>
                    </a:ext>
                  </a:extLst>
                </a:gridCol>
              </a:tblGrid>
              <a:tr h="368197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Druh služby</a:t>
                      </a:r>
                      <a:endParaRPr lang="cs-CZ" sz="12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Identifikátor</a:t>
                      </a:r>
                      <a:endParaRPr lang="cs-CZ" sz="12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Název služby</a:t>
                      </a:r>
                      <a:endParaRPr lang="cs-CZ" sz="12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Poskytovatel</a:t>
                      </a:r>
                      <a:endParaRPr lang="cs-CZ" sz="12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45656825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43 Podpora samostatného bydlení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1378201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Takový normální život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PFERDA z.ú.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38535685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43 Podpora samostatného bydlení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7846871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Podporované BYDLENÍ v síti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SKOK do života o. p. 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43538649"/>
                  </a:ext>
                </a:extLst>
              </a:tr>
              <a:tr h="348865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57 Azylové domy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4699567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Dům Matky Terezy Hradec Králové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Oblastní charita Hradec Králové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7646813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57 Azylové domy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9064643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SV. ANNA Domov pro matky s dětmi Náchod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Oblastní charita Náchod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4589193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60a  Intervenční centra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6585534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Intervenční centrum Hradec Králové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Oblastní charita Hradec Králové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948543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67 Sociálně terapeutické dílny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7365832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Sociálně terapeutické dílny AJdeTo 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Apropo Jičín, o.p.s.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21694734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67 Sociálně terapeutické dílny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6163071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Sociálně terapeutická dílna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Barevné domky Hajnice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79087142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67 Sociálně terapeutické dílny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1552469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Tréninková pekárna Láry Fáry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PFERDA z.ú.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13246815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67 Sociálně terapeutické dílny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7263765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LAFARMA, Sociálně terapeutická dílna  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SKOK do života o. p. 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9128056"/>
                  </a:ext>
                </a:extLst>
              </a:tr>
              <a:tr h="421802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67 Sociálně terapeutické dílny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7653065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Sociálně terapeutická dílna Slunečnice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Oblastní charita Dvůr Králové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43554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81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Služby VII v roce 2022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DDAE6D5-26F1-4624-B015-B175708E4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465906"/>
              </p:ext>
            </p:extLst>
          </p:nvPr>
        </p:nvGraphicFramePr>
        <p:xfrm>
          <a:off x="838200" y="1753299"/>
          <a:ext cx="9689982" cy="4739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6212">
                  <a:extLst>
                    <a:ext uri="{9D8B030D-6E8A-4147-A177-3AD203B41FA5}">
                      <a16:colId xmlns:a16="http://schemas.microsoft.com/office/drawing/2014/main" val="919557209"/>
                    </a:ext>
                  </a:extLst>
                </a:gridCol>
                <a:gridCol w="1376340">
                  <a:extLst>
                    <a:ext uri="{9D8B030D-6E8A-4147-A177-3AD203B41FA5}">
                      <a16:colId xmlns:a16="http://schemas.microsoft.com/office/drawing/2014/main" val="4183912688"/>
                    </a:ext>
                  </a:extLst>
                </a:gridCol>
                <a:gridCol w="3122992">
                  <a:extLst>
                    <a:ext uri="{9D8B030D-6E8A-4147-A177-3AD203B41FA5}">
                      <a16:colId xmlns:a16="http://schemas.microsoft.com/office/drawing/2014/main" val="643750959"/>
                    </a:ext>
                  </a:extLst>
                </a:gridCol>
                <a:gridCol w="2854438">
                  <a:extLst>
                    <a:ext uri="{9D8B030D-6E8A-4147-A177-3AD203B41FA5}">
                      <a16:colId xmlns:a16="http://schemas.microsoft.com/office/drawing/2014/main" val="2558120997"/>
                    </a:ext>
                  </a:extLst>
                </a:gridCol>
              </a:tblGrid>
              <a:tr h="388020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Druh služby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Identifikátor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Název služby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Poskytovatel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35413838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4885366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Podporované zaměstnávání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Aspekt z.s.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1494006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3650770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Barevné domky Hajnice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Barevné domky Hajnice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96388881"/>
                  </a:ext>
                </a:extLst>
              </a:tr>
              <a:tr h="44450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7790627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Diakonie ČCE – středisko Světlo ve Vrchlabí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41252057"/>
                  </a:ext>
                </a:extLst>
              </a:tr>
              <a:tr h="44450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7384495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DOMOV NA STŘÍBRNÉM VRCHU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DOMOV NA STŘÍBRNÉM VRCHU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11046771"/>
                  </a:ext>
                </a:extLst>
              </a:tr>
              <a:tr h="44450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1719491</a:t>
                      </a:r>
                      <a:endParaRPr lang="cs-CZ" sz="2000">
                        <a:effectLst/>
                      </a:endParaRPr>
                    </a:p>
                    <a:p>
                      <a:pPr algn="r"/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Horizont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Oblastní charita Dvůr Králové nad Labem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75373611"/>
                  </a:ext>
                </a:extLst>
              </a:tr>
              <a:tr h="44450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5943218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KŘESADLO HK - Centrum pomoci lidem s PAS, z.ú.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Křesadlo HK - centrum pomoci lidem s PAS, z. ú.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99591365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3994122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Centrum prevence Mandl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Město Nové Město nad Metují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47411396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5945407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Město Vrchlabí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Město Vrchlabí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42527612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3054253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Hořice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NAŠE ULITA z.s.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70732588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7381195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NONA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NONA 92, o.p.s.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46027953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2813024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Dům Matky Terezy Hradec Králové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Oblastní charita Hradec Králové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42361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65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Služby VII v roce 2022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E39ACD9-823A-450B-BC0C-52881C9E1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803084"/>
              </p:ext>
            </p:extLst>
          </p:nvPr>
        </p:nvGraphicFramePr>
        <p:xfrm>
          <a:off x="838200" y="1853968"/>
          <a:ext cx="9899708" cy="4638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776">
                  <a:extLst>
                    <a:ext uri="{9D8B030D-6E8A-4147-A177-3AD203B41FA5}">
                      <a16:colId xmlns:a16="http://schemas.microsoft.com/office/drawing/2014/main" val="3598645901"/>
                    </a:ext>
                  </a:extLst>
                </a:gridCol>
                <a:gridCol w="1406130">
                  <a:extLst>
                    <a:ext uri="{9D8B030D-6E8A-4147-A177-3AD203B41FA5}">
                      <a16:colId xmlns:a16="http://schemas.microsoft.com/office/drawing/2014/main" val="1936398229"/>
                    </a:ext>
                  </a:extLst>
                </a:gridCol>
                <a:gridCol w="3190585">
                  <a:extLst>
                    <a:ext uri="{9D8B030D-6E8A-4147-A177-3AD203B41FA5}">
                      <a16:colId xmlns:a16="http://schemas.microsoft.com/office/drawing/2014/main" val="2521106992"/>
                    </a:ext>
                  </a:extLst>
                </a:gridCol>
                <a:gridCol w="2916217">
                  <a:extLst>
                    <a:ext uri="{9D8B030D-6E8A-4147-A177-3AD203B41FA5}">
                      <a16:colId xmlns:a16="http://schemas.microsoft.com/office/drawing/2014/main" val="1565579906"/>
                    </a:ext>
                  </a:extLst>
                </a:gridCol>
              </a:tblGrid>
              <a:tr h="3791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Druh služby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Identifikátor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Název služby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Poskytovatel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83667672"/>
                  </a:ext>
                </a:extLst>
              </a:tr>
              <a:tr h="434304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3741470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- středisko Jičín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Péče o duševní zdraví, z.s.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15377014"/>
                  </a:ext>
                </a:extLst>
              </a:tr>
              <a:tr h="434304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6948137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- středisko Rychnov nad Kněžnou (Náchod)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Péče o duševní zdraví, z.s.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00680976"/>
                  </a:ext>
                </a:extLst>
              </a:tr>
              <a:tr h="651455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6948137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- středisko Rychnov nad Kněžnou (Rychnov nad Kněžnou)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Péče o duševní zdraví, z.s.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36146890"/>
                  </a:ext>
                </a:extLst>
              </a:tr>
              <a:tr h="434304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8172268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- středisko Hradec Králové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Péče o duševní zdraví, z.s.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962634"/>
                  </a:ext>
                </a:extLst>
              </a:tr>
              <a:tr h="35920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6473703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Pferdí trénink Náchod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PFERDA z.ú.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96472567"/>
                  </a:ext>
                </a:extLst>
              </a:tr>
              <a:tr h="35920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7805491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Pferdí trénink Rychnov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PFERDA z.ú.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799978"/>
                  </a:ext>
                </a:extLst>
              </a:tr>
              <a:tr h="434304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9379121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Stacionář RIAPS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Sdružení ozdravoven a léčeben okresu Trutnov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0367472"/>
                  </a:ext>
                </a:extLst>
              </a:tr>
              <a:tr h="35920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3595008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CVIČENÍ bydlení, práce, učení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SKOK do života o. p. 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8042154"/>
                  </a:ext>
                </a:extLst>
              </a:tr>
              <a:tr h="434304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4373225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pro zrakově postižené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TyfloCentrum Hradec Králové, o. p. s.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45720385"/>
                  </a:ext>
                </a:extLst>
              </a:tr>
              <a:tr h="35920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70 Sociální rehabilitace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>
                          <a:effectLst/>
                        </a:rPr>
                        <a:t>9767213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Sociální rehabilitace APROPO</a:t>
                      </a:r>
                      <a:endParaRPr lang="cs-CZ" sz="200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effectLst/>
                        </a:rPr>
                        <a:t>Apropo</a:t>
                      </a:r>
                      <a:r>
                        <a:rPr lang="cs-CZ" sz="1400" dirty="0">
                          <a:effectLst/>
                        </a:rPr>
                        <a:t> Jičín, o.p.s.</a:t>
                      </a:r>
                      <a:endParaRPr lang="cs-CZ" sz="2000" dirty="0">
                        <a:effectLst/>
                        <a:latin typeface="Symbol" panose="05050102010706020507" pitchFamily="18" charset="2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0407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545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0429" y="2848441"/>
            <a:ext cx="105172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000" b="0" i="0" u="none" strike="noStrike" cap="none" normalizeH="0" baseline="0" dirty="0">
                <a:ln>
                  <a:noFill/>
                </a:ln>
                <a:solidFill>
                  <a:srgbClr val="0000A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Vykazování v KISSOS – evidence a realizace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044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Chyby při vykazování v KISSOS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Správné vyplňování přepočtených úvazků!</a:t>
            </a:r>
          </a:p>
          <a:p>
            <a:pPr marL="0" indent="0">
              <a:buNone/>
            </a:pPr>
            <a:r>
              <a:rPr lang="cs-CZ" dirty="0"/>
              <a:t>Struktura výnosů</a:t>
            </a:r>
          </a:p>
          <a:p>
            <a:pPr lvl="1"/>
            <a:r>
              <a:rPr lang="cs-CZ" dirty="0"/>
              <a:t>Výnosy od uživatelů</a:t>
            </a:r>
          </a:p>
          <a:p>
            <a:pPr lvl="2"/>
            <a:r>
              <a:rPr lang="cs-CZ" dirty="0"/>
              <a:t>Z toho příspěvek na péči</a:t>
            </a:r>
          </a:p>
          <a:p>
            <a:pPr lvl="2"/>
            <a:r>
              <a:rPr lang="cs-CZ" dirty="0"/>
              <a:t>Donáška stravy</a:t>
            </a:r>
          </a:p>
          <a:p>
            <a:pPr lvl="2"/>
            <a:r>
              <a:rPr lang="cs-CZ" dirty="0"/>
              <a:t>Úhrada pobytu</a:t>
            </a:r>
          </a:p>
          <a:p>
            <a:pPr lvl="2"/>
            <a:r>
              <a:rPr lang="cs-CZ" dirty="0"/>
              <a:t>Úhrada stravy</a:t>
            </a:r>
          </a:p>
          <a:p>
            <a:pPr lvl="2"/>
            <a:r>
              <a:rPr lang="cs-CZ" dirty="0"/>
              <a:t>Ostatní základní činnosti</a:t>
            </a:r>
          </a:p>
          <a:p>
            <a:pPr lvl="2"/>
            <a:r>
              <a:rPr lang="cs-CZ" dirty="0"/>
              <a:t>Fakultativní činnosti</a:t>
            </a:r>
          </a:p>
          <a:p>
            <a:pPr marL="0" indent="0">
              <a:buNone/>
            </a:pPr>
            <a:r>
              <a:rPr lang="cs-CZ" dirty="0"/>
              <a:t>Nákladové položky</a:t>
            </a:r>
          </a:p>
          <a:p>
            <a:pPr lvl="1"/>
            <a:r>
              <a:rPr lang="cs-CZ" dirty="0"/>
              <a:t>Máte-li vždy vyplňujte strava dodavatelsky či potraviny!</a:t>
            </a:r>
          </a:p>
          <a:p>
            <a:pPr lvl="1"/>
            <a:r>
              <a:rPr lang="cs-CZ" dirty="0"/>
              <a:t>Ostatní nakupované služby/ostatní náklady – jedná-li se o položku související s přímým poskytováním služby popište do poznámky (např. cestovné)</a:t>
            </a:r>
          </a:p>
          <a:p>
            <a:pPr marL="457200" lvl="1" indent="0">
              <a:buNone/>
            </a:pPr>
            <a:endParaRPr lang="cs-CZ" sz="2800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6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2022 - zdroje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Vyšší příspěvky na péči v pobytových sociálních službách + 130 mil. Kč</a:t>
            </a:r>
          </a:p>
          <a:p>
            <a:r>
              <a:rPr lang="cs-CZ" dirty="0"/>
              <a:t>Dotace – státní rozpočet – nižší peníze cca – 86,5 mil. Kč</a:t>
            </a:r>
          </a:p>
          <a:p>
            <a:r>
              <a:rPr lang="cs-CZ" dirty="0"/>
              <a:t>Individuální projekty = - 24 mil. Kč</a:t>
            </a:r>
          </a:p>
          <a:p>
            <a:r>
              <a:rPr lang="cs-CZ" dirty="0"/>
              <a:t>Převod financí z předcházejícího roku (oproti roku 2021) -9 mil. Kč</a:t>
            </a:r>
          </a:p>
          <a:p>
            <a:r>
              <a:rPr lang="cs-CZ" dirty="0"/>
              <a:t>Rozpočet KHK – navýšení prostředků + 41 mil. Kč</a:t>
            </a:r>
          </a:p>
          <a:p>
            <a:r>
              <a:rPr lang="cs-CZ" dirty="0"/>
              <a:t>Úhradová vyhláška  + 46 mil. Kč</a:t>
            </a:r>
          </a:p>
          <a:p>
            <a:r>
              <a:rPr lang="cs-CZ" dirty="0"/>
              <a:t>Celková bilance zdrojů: + 97, 5 mil. Kč</a:t>
            </a:r>
          </a:p>
          <a:p>
            <a:pPr marL="457200" lvl="1" indent="0">
              <a:buNone/>
            </a:pPr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105156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285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Investiční dotace – vykazování v KISSOS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Zvýšený objem investičních dotací na provoz sociálních služeb</a:t>
            </a:r>
          </a:p>
          <a:p>
            <a:r>
              <a:rPr lang="cs-CZ" dirty="0"/>
              <a:t>Nově dotace ze Strukturálních fondů požadují pověření k výkonu služby SOH již před vydáním rozhodnutí o dotaci</a:t>
            </a:r>
          </a:p>
          <a:p>
            <a:r>
              <a:rPr lang="cs-CZ" dirty="0"/>
              <a:t>Pokud připravujete projekt na novou službu – žádost o zařazení do sítě = vydání pověření po dobu investice</a:t>
            </a:r>
          </a:p>
          <a:p>
            <a:r>
              <a:rPr lang="cs-CZ" dirty="0"/>
              <a:t>Informaci o obdržených dotacích zasílá MMR přímo KHK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99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Investiční dotace – vykazování v KISSOS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Vykazování investičních dotací v KISSOS</a:t>
            </a:r>
          </a:p>
          <a:p>
            <a:r>
              <a:rPr lang="cs-CZ" dirty="0"/>
              <a:t>Výnosy  - zúčtování výnosů z dotace - účtované na účtech 672, 649 uvádějte do zadavatelů</a:t>
            </a:r>
          </a:p>
          <a:p>
            <a:r>
              <a:rPr lang="cs-CZ" dirty="0"/>
              <a:t>Zadán zvláštní zadavatel </a:t>
            </a:r>
            <a:r>
              <a:rPr lang="cs-CZ" b="1" dirty="0">
                <a:solidFill>
                  <a:srgbClr val="0070C0"/>
                </a:solidFill>
              </a:rPr>
              <a:t>„Investiční </a:t>
            </a:r>
            <a:r>
              <a:rPr lang="cs-CZ" b="1" dirty="0" err="1">
                <a:solidFill>
                  <a:srgbClr val="0070C0"/>
                </a:solidFill>
              </a:rPr>
              <a:t>dotace_rozpuštění</a:t>
            </a:r>
            <a:r>
              <a:rPr lang="cs-CZ" b="1" dirty="0">
                <a:solidFill>
                  <a:srgbClr val="0070C0"/>
                </a:solidFill>
              </a:rPr>
              <a:t>“</a:t>
            </a:r>
          </a:p>
          <a:p>
            <a:r>
              <a:rPr lang="cs-CZ" dirty="0"/>
              <a:t>Dříve se uvádělo v ostatních výnosech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20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5017178" y="1962733"/>
            <a:ext cx="519492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400" b="1" dirty="0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19537" y="3861049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135560" y="4149080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Krajský úřad Královéhradeckého kraje</a:t>
            </a:r>
          </a:p>
          <a:p>
            <a:r>
              <a:rPr lang="cs-CZ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Odbor sociálních věcí </a:t>
            </a:r>
          </a:p>
          <a:p>
            <a:r>
              <a:rPr lang="cs-CZ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Oddělení plánování a financování sociálních služeb</a:t>
            </a:r>
          </a:p>
          <a:p>
            <a:endParaRPr lang="cs-CZ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Mgr. Jiří Zeman, </a:t>
            </a:r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  <a:hlinkClick r:id="rId2"/>
              </a:rPr>
              <a:t>jzeman@kr-kralovehradecky.cz</a:t>
            </a:r>
            <a:endParaRPr lang="cs-CZ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http://socialnisluzby.kr-kralovehradecky.cz</a:t>
            </a:r>
          </a:p>
        </p:txBody>
      </p:sp>
      <p:sp>
        <p:nvSpPr>
          <p:cNvPr id="7" name="Obdélník 6"/>
          <p:cNvSpPr/>
          <p:nvPr/>
        </p:nvSpPr>
        <p:spPr>
          <a:xfrm>
            <a:off x="1919536" y="5445224"/>
            <a:ext cx="6984776" cy="720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356" y="1340768"/>
            <a:ext cx="2857500" cy="2152650"/>
          </a:xfrm>
          <a:prstGeom prst="rect">
            <a:avLst/>
          </a:prstGeom>
        </p:spPr>
      </p:pic>
      <p:pic>
        <p:nvPicPr>
          <p:cNvPr id="8" name="obrázek 2" descr="logo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9536" y="163725"/>
            <a:ext cx="2232248" cy="9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365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2022 - náklady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C542461-3BAB-406D-A0B8-A832FB6E9F09}"/>
              </a:ext>
            </a:extLst>
          </p:cNvPr>
          <p:cNvSpPr/>
          <p:nvPr/>
        </p:nvSpPr>
        <p:spPr>
          <a:xfrm>
            <a:off x="838200" y="1384204"/>
            <a:ext cx="105156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8B67480-DB0B-4832-A228-2646EA987FCD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Nárůsty mezd: + 35 mil. Kč</a:t>
            </a:r>
          </a:p>
          <a:p>
            <a:r>
              <a:rPr lang="cs-CZ" dirty="0"/>
              <a:t>Nárůsty sítě sociálních služeb cca + 60 mil. Kč</a:t>
            </a:r>
          </a:p>
          <a:p>
            <a:r>
              <a:rPr lang="cs-CZ" dirty="0"/>
              <a:t>Nárůsty energií, nárůsty další inflace + 80 až 110 mil. Kč. </a:t>
            </a:r>
          </a:p>
          <a:p>
            <a:r>
              <a:rPr lang="cs-CZ" dirty="0"/>
              <a:t>Další vícenáklady 20 mil. Kč</a:t>
            </a:r>
          </a:p>
          <a:p>
            <a:r>
              <a:rPr lang="cs-CZ" dirty="0"/>
              <a:t>Celková bilance zdrojů: + 97, 5 mil. Kč</a:t>
            </a:r>
          </a:p>
          <a:p>
            <a:r>
              <a:rPr lang="cs-CZ" dirty="0"/>
              <a:t>Chybějící prostředky ve výši cca 110 až 130 mil. Kč (možná i více)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97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18782" y="1825625"/>
            <a:ext cx="11035018" cy="4351338"/>
          </a:xfrm>
        </p:spPr>
        <p:txBody>
          <a:bodyPr>
            <a:normAutofit/>
          </a:bodyPr>
          <a:lstStyle/>
          <a:p>
            <a:pPr lvl="1"/>
            <a:r>
              <a:rPr lang="cs-CZ" sz="2800" dirty="0"/>
              <a:t>Dotační titul pro služby reformy psychiatrické péče cca 23 mil. Kč??</a:t>
            </a:r>
          </a:p>
          <a:p>
            <a:pPr lvl="1"/>
            <a:r>
              <a:rPr lang="cs-CZ" sz="2800" dirty="0"/>
              <a:t>Navýšení prostředků z rozpočtu KHK???</a:t>
            </a:r>
          </a:p>
          <a:p>
            <a:pPr lvl="1"/>
            <a:r>
              <a:rPr lang="cs-CZ" sz="2800" dirty="0"/>
              <a:t>Státní rozpočet???</a:t>
            </a:r>
          </a:p>
          <a:p>
            <a:pPr lvl="1"/>
            <a:r>
              <a:rPr lang="cs-CZ" sz="2800" dirty="0"/>
              <a:t>Navýšení úhradové vyhlášky???</a:t>
            </a:r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7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0429" y="2848441"/>
            <a:ext cx="105172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000" b="0" i="0" u="none" strike="noStrike" cap="none" normalizeH="0" baseline="0" dirty="0">
                <a:ln>
                  <a:noFill/>
                </a:ln>
                <a:solidFill>
                  <a:srgbClr val="0000A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Dotace z prostředků státního rozpočtu 2022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112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Způsob stanovení dotace z MPSV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Pobytové sociální služby (§ 47,48,50,52)</a:t>
            </a:r>
          </a:p>
          <a:p>
            <a:pPr lvl="1"/>
            <a:r>
              <a:rPr lang="cs-CZ" dirty="0"/>
              <a:t>Výchozí propočet rok 2021</a:t>
            </a:r>
          </a:p>
          <a:p>
            <a:pPr lvl="1"/>
            <a:r>
              <a:rPr lang="cs-CZ" dirty="0"/>
              <a:t>Sníženo o navýšení úhrad za pobyt, stravu a příspěvek na péči</a:t>
            </a:r>
          </a:p>
          <a:p>
            <a:pPr lvl="1"/>
            <a:r>
              <a:rPr lang="cs-CZ" dirty="0"/>
              <a:t>Navýšeno o nárůst mezd</a:t>
            </a:r>
          </a:p>
          <a:p>
            <a:pPr lvl="1"/>
            <a:r>
              <a:rPr lang="cs-CZ" dirty="0"/>
              <a:t>Výrazně nižší dotace než v roce 2021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13F8827-2D5B-4481-BE6C-75BDCA626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666527"/>
              </p:ext>
            </p:extLst>
          </p:nvPr>
        </p:nvGraphicFramePr>
        <p:xfrm>
          <a:off x="838200" y="3903297"/>
          <a:ext cx="10327546" cy="2688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6189">
                  <a:extLst>
                    <a:ext uri="{9D8B030D-6E8A-4147-A177-3AD203B41FA5}">
                      <a16:colId xmlns:a16="http://schemas.microsoft.com/office/drawing/2014/main" val="756069229"/>
                    </a:ext>
                  </a:extLst>
                </a:gridCol>
                <a:gridCol w="1126022">
                  <a:extLst>
                    <a:ext uri="{9D8B030D-6E8A-4147-A177-3AD203B41FA5}">
                      <a16:colId xmlns:a16="http://schemas.microsoft.com/office/drawing/2014/main" val="2384317806"/>
                    </a:ext>
                  </a:extLst>
                </a:gridCol>
                <a:gridCol w="1108445">
                  <a:extLst>
                    <a:ext uri="{9D8B030D-6E8A-4147-A177-3AD203B41FA5}">
                      <a16:colId xmlns:a16="http://schemas.microsoft.com/office/drawing/2014/main" val="1232063809"/>
                    </a:ext>
                  </a:extLst>
                </a:gridCol>
                <a:gridCol w="1108445">
                  <a:extLst>
                    <a:ext uri="{9D8B030D-6E8A-4147-A177-3AD203B41FA5}">
                      <a16:colId xmlns:a16="http://schemas.microsoft.com/office/drawing/2014/main" val="315408449"/>
                    </a:ext>
                  </a:extLst>
                </a:gridCol>
                <a:gridCol w="1108445">
                  <a:extLst>
                    <a:ext uri="{9D8B030D-6E8A-4147-A177-3AD203B41FA5}">
                      <a16:colId xmlns:a16="http://schemas.microsoft.com/office/drawing/2014/main" val="2122178734"/>
                    </a:ext>
                  </a:extLst>
                </a:gridCol>
              </a:tblGrid>
              <a:tr h="3540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měsíční nárůsty tržeb na 1 lůžko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PnaPé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hotel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strava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7276420"/>
                  </a:ext>
                </a:extLst>
              </a:tr>
              <a:tr h="3540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služba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07172755"/>
                  </a:ext>
                </a:extLst>
              </a:tr>
              <a:tr h="3540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§ 48 - Domovy pro osoby se zdravotním postižením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3 500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250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250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4 000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57117244"/>
                  </a:ext>
                </a:extLst>
              </a:tr>
              <a:tr h="3540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§ 49 - Domovy pro seniory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3 500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760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4 860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22566169"/>
                  </a:ext>
                </a:extLst>
              </a:tr>
              <a:tr h="3540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§ 50 - Domovy se zvláštním režimem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3 900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760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5 260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88860776"/>
                  </a:ext>
                </a:extLst>
              </a:tr>
              <a:tr h="651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§ 52 - Sociální služby poskytované ve zdravotnických zařízeních ústavní péče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3 500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760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4 860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41882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33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Způsob stanovení dotace z MPSV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49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Ostatní služby NNO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</a:rPr>
              <a:t>Vypočtená vyrovnávací platba byla valorizována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o nárůst platů pracovníků přímé práce dle nařízení vlády č. 341/2017 Sb. o platových poměrech zaměstnanců ve veřejných službách a správě v platném znění.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O nárůst cen energií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O nárůst cen benzínu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Nárůst inflace obecně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</a:rPr>
              <a:t>Návrh dotace byl učiněn tak, že vypočtená vyrovnávací platbě byl ponížen: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Dotace od obcí (buď známá skutečnost 2022, nebo rok 2021 (ten kdo nemá dotace od obcí 15% vyrovnávací platby)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Prostředky, které budou poskytovatelům vyplaceny z individuálního projektu Služby VII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O prostředky, které plánujeme vyplatit službám z projektu Služby VII (od 1. 10. 2022)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O prostředky, které již byly poskytovateli vyplaceny v únoru a březnu 2022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</a:rPr>
              <a:t>Byly provedeny korekce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400" dirty="0">
                <a:effectLst/>
                <a:latin typeface="Calibri" panose="020F0502020204030204" pitchFamily="34" charset="0"/>
              </a:rPr>
              <a:t>Tak, aby poskytovatelé obdrželi min. 85 % (v případě služeb § 39 a § 40 ne méně než 92 %) vyplacených prostředků Královéhradeckým krajem v předcházejícím roce</a:t>
            </a:r>
            <a:endParaRPr lang="cs-CZ" sz="1400" dirty="0">
              <a:effectLst/>
              <a:latin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77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Způsob stanovení dotace z MPSV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49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Ostatní služby poskytované obcemi či obecními organizacemi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</a:rPr>
              <a:t>Stejně jako u poskytovatelů bez veřejného zřizovatele</a:t>
            </a:r>
            <a:endParaRPr lang="cs-CZ" sz="2400" dirty="0">
              <a:effectLst/>
              <a:latin typeface="Arial" panose="020B0604020202020204" pitchFamily="34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</a:rPr>
              <a:t>Korekce však byly provedeny dle následujícího klíče:</a:t>
            </a:r>
            <a:endParaRPr lang="cs-CZ" sz="24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800" dirty="0">
                <a:effectLst/>
                <a:latin typeface="Calibri" panose="020F0502020204030204" pitchFamily="34" charset="0"/>
              </a:rPr>
              <a:t>Ne více než v roce 2021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 lvl="1"/>
            <a:r>
              <a:rPr lang="cs-CZ" sz="1800" dirty="0">
                <a:effectLst/>
                <a:latin typeface="Calibri" panose="020F0502020204030204" pitchFamily="34" charset="0"/>
              </a:rPr>
              <a:t>Ne </a:t>
            </a:r>
            <a:r>
              <a:rPr lang="cs-CZ" sz="1800" dirty="0">
                <a:latin typeface="Calibri" panose="020F0502020204030204" pitchFamily="34" charset="0"/>
              </a:rPr>
              <a:t>méně než 75 % dotace z roku 2021, u služeb § 39 a 40 ne méně než 92 % dotace z roku 2021 (na základě usnesení komise)</a:t>
            </a:r>
          </a:p>
          <a:p>
            <a:pPr marL="0" indent="0">
              <a:buNone/>
            </a:pPr>
            <a:endParaRPr lang="cs-CZ" sz="1400" dirty="0">
              <a:effectLst/>
              <a:latin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98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20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sz="4000" dirty="0">
                <a:solidFill>
                  <a:srgbClr val="000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sociálních služeb v roce 2022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V roce 2022 proběhne:</a:t>
            </a:r>
          </a:p>
          <a:p>
            <a:pPr lvl="1"/>
            <a:r>
              <a:rPr lang="cs-CZ" sz="2800" dirty="0"/>
              <a:t>Rozdělení částky 22 mil. Kč = rezervy</a:t>
            </a:r>
          </a:p>
          <a:p>
            <a:pPr lvl="1"/>
            <a:r>
              <a:rPr lang="cs-CZ" sz="2800" dirty="0"/>
              <a:t>Rozdělení dotací KHK 45,5 mil. Kč</a:t>
            </a:r>
          </a:p>
          <a:p>
            <a:pPr lvl="1"/>
            <a:r>
              <a:rPr lang="cs-CZ" sz="2800" dirty="0"/>
              <a:t>Rozdělení navýšení???</a:t>
            </a:r>
          </a:p>
          <a:p>
            <a:r>
              <a:rPr lang="cs-CZ" dirty="0"/>
              <a:t>Září 2022</a:t>
            </a:r>
          </a:p>
          <a:p>
            <a:r>
              <a:rPr lang="cs-CZ" dirty="0"/>
              <a:t>Žádosti červenec 2022 spolu s evidencí a realizací</a:t>
            </a:r>
          </a:p>
          <a:p>
            <a:endParaRPr lang="cs-CZ" dirty="0"/>
          </a:p>
          <a:p>
            <a:pPr lvl="1"/>
            <a:endParaRPr lang="cs-CZ" sz="2800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84204"/>
            <a:ext cx="9039225" cy="1047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1204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1575</Words>
  <Application>Microsoft Office PowerPoint</Application>
  <PresentationFormat>Širokoúhlá obrazovka</PresentationFormat>
  <Paragraphs>346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</vt:lpstr>
      <vt:lpstr>Symbol</vt:lpstr>
      <vt:lpstr>Motiv Office</vt:lpstr>
      <vt:lpstr>Prezentace aplikace PowerPoint</vt:lpstr>
      <vt:lpstr>Financování sociálních služeb v roce 2022 - zdroje</vt:lpstr>
      <vt:lpstr>Financování sociálních služeb v roce 2022 - náklady</vt:lpstr>
      <vt:lpstr>Financování sociálních služeb v roce 2022</vt:lpstr>
      <vt:lpstr>Prezentace aplikace PowerPoint</vt:lpstr>
      <vt:lpstr>Způsob stanovení dotace z MPSV</vt:lpstr>
      <vt:lpstr>Způsob stanovení dotace z MPSV</vt:lpstr>
      <vt:lpstr>Způsob stanovení dotace z MPSV</vt:lpstr>
      <vt:lpstr>Financování sociálních služeb v roce 2022</vt:lpstr>
      <vt:lpstr>Prezentace aplikace PowerPoint</vt:lpstr>
      <vt:lpstr>Individuální projekty v roce 2022</vt:lpstr>
      <vt:lpstr>Služby VII</vt:lpstr>
      <vt:lpstr>Služby VII</vt:lpstr>
      <vt:lpstr>Služby VII</vt:lpstr>
      <vt:lpstr>Služby VII v roce 2022</vt:lpstr>
      <vt:lpstr>Služby VII v roce 2022</vt:lpstr>
      <vt:lpstr>Služby VII v roce 2022</vt:lpstr>
      <vt:lpstr>Prezentace aplikace PowerPoint</vt:lpstr>
      <vt:lpstr>Chyby při vykazování v KISSOS</vt:lpstr>
      <vt:lpstr>Investiční dotace – vykazování v KISSOS</vt:lpstr>
      <vt:lpstr>Investiční dotace – vykazování v KISSOS</vt:lpstr>
      <vt:lpstr>Prezentace aplikace PowerPoint</vt:lpstr>
    </vt:vector>
  </TitlesOfParts>
  <Company>Krajský úřad Královéhradeckého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Zeman Jiří Mgr.</dc:creator>
  <cp:lastModifiedBy>Zeman Jiří Mgr.</cp:lastModifiedBy>
  <cp:revision>117</cp:revision>
  <cp:lastPrinted>2019-11-18T06:27:14Z</cp:lastPrinted>
  <dcterms:created xsi:type="dcterms:W3CDTF">2017-11-20T06:52:40Z</dcterms:created>
  <dcterms:modified xsi:type="dcterms:W3CDTF">2022-04-27T06:09:25Z</dcterms:modified>
</cp:coreProperties>
</file>