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2" r:id="rId2"/>
    <p:sldMasterId id="2147483694" r:id="rId3"/>
  </p:sldMasterIdLst>
  <p:notesMasterIdLst>
    <p:notesMasterId r:id="rId25"/>
  </p:notesMasterIdLst>
  <p:handoutMasterIdLst>
    <p:handoutMasterId r:id="rId26"/>
  </p:handoutMasterIdLst>
  <p:sldIdLst>
    <p:sldId id="256" r:id="rId4"/>
    <p:sldId id="262" r:id="rId5"/>
    <p:sldId id="265" r:id="rId6"/>
    <p:sldId id="263" r:id="rId7"/>
    <p:sldId id="268" r:id="rId8"/>
    <p:sldId id="270" r:id="rId9"/>
    <p:sldId id="269" r:id="rId10"/>
    <p:sldId id="271" r:id="rId11"/>
    <p:sldId id="276" r:id="rId12"/>
    <p:sldId id="272" r:id="rId13"/>
    <p:sldId id="277" r:id="rId14"/>
    <p:sldId id="287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75" r:id="rId24"/>
  </p:sldIdLst>
  <p:sldSz cx="9144000" cy="6858000" type="screen4x3"/>
  <p:notesSz cx="66690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3F6AA-957B-49CB-BBA4-4C60D947F76B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FE39D-EEB4-4749-B261-84030CCCB85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AA7C9A3-9129-463F-AEC5-13BD583F722D}" type="datetimeFigureOut">
              <a:rPr lang="cs-CZ"/>
              <a:pPr>
                <a:defRPr/>
              </a:pPr>
              <a:t>15.9.2014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3C3E7C9-77DF-4638-ACAE-042E8CC4F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5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 b="0">
                <a:cs typeface="+mn-cs"/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5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 b="0">
                <a:cs typeface="+mn-cs"/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5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 b="0">
                <a:cs typeface="+mn-cs"/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15.9.2014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15.9.2014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15.9.2014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15.9.2014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15.9.2014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15.9.2014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15.9.2014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15.9.2014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5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 b="0">
                <a:cs typeface="+mn-cs"/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15.9.2014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15.9.2014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15.9.2014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5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 b="0">
                <a:cs typeface="+mn-cs"/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6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 b="0">
                <a:cs typeface="+mn-cs"/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8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 b="0">
                <a:cs typeface="+mn-cs"/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4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 b="0">
                <a:cs typeface="+mn-cs"/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3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4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 b="0">
                <a:cs typeface="+mn-cs"/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6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 b="0">
                <a:cs typeface="+mn-cs"/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6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zápatí 6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1200" dirty="0" smtClean="0">
                <a:latin typeface="+mj-lt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 b="0">
                <a:cs typeface="+mn-cs"/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socialnisluzby.kr-kralovehradecky.cz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hyperlink" Target="http://socialnisluzby.kr-kralovehradecky.cz/" TargetMode="Externa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82073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dirty="0" smtClean="0"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Rozvoj dostupnosti a kvality sociálních služeb v Královéhradeckém kraji III, </a:t>
            </a:r>
            <a:r>
              <a:rPr lang="cs-CZ">
                <a:cs typeface="+mn-cs"/>
                <a:hlinkClick r:id="rId13"/>
              </a:rPr>
              <a:t>http://socialnisluzby.kr-kralovehradecky.cz</a:t>
            </a:r>
          </a:p>
        </p:txBody>
      </p:sp>
      <p:sp>
        <p:nvSpPr>
          <p:cNvPr id="8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  <p:sp>
        <p:nvSpPr>
          <p:cNvPr id="9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4A89A8F-A000-47AC-8E79-2BFC688DF22B}" type="datetimeFigureOut">
              <a:rPr lang="cs-CZ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15.9.2014</a:t>
            </a:fld>
            <a:endParaRPr lang="cs-CZ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1E5D6E3-4B73-47B9-9E8E-44D382D48776}" type="slidenum">
              <a:rPr lang="cs-CZ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82073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dirty="0" smtClean="0"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>
                <a:solidFill>
                  <a:prstClr val="black"/>
                </a:solidFill>
                <a:hlinkClick r:id="rId13"/>
              </a:rPr>
              <a:t>http://socialnisluzby.kr-kralovehradecky.cz</a:t>
            </a:r>
          </a:p>
        </p:txBody>
      </p:sp>
      <p:sp>
        <p:nvSpPr>
          <p:cNvPr id="8" name="Rectangle 3" descr="Světlý šikmo nahoru"/>
          <p:cNvSpPr>
            <a:spLocks noChangeArrowheads="1"/>
          </p:cNvSpPr>
          <p:nvPr/>
        </p:nvSpPr>
        <p:spPr bwMode="auto">
          <a:xfrm rot="16200000">
            <a:off x="4702175" y="2003426"/>
            <a:ext cx="52387" cy="8088312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2" descr="Světlý šikmo nahoru"/>
          <p:cNvSpPr>
            <a:spLocks noChangeArrowheads="1"/>
          </p:cNvSpPr>
          <p:nvPr/>
        </p:nvSpPr>
        <p:spPr bwMode="auto">
          <a:xfrm>
            <a:off x="684213" y="903288"/>
            <a:ext cx="1263650" cy="5118100"/>
          </a:xfrm>
          <a:prstGeom prst="rect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sluzby.kr-kralovehradecky.cz/" TargetMode="Externa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3"/>
          <p:cNvSpPr>
            <a:spLocks noGrp="1"/>
          </p:cNvSpPr>
          <p:nvPr>
            <p:ph type="ctrTitle"/>
          </p:nvPr>
        </p:nvSpPr>
        <p:spPr>
          <a:xfrm>
            <a:off x="611188" y="1557338"/>
            <a:ext cx="7772400" cy="3599854"/>
          </a:xfrm>
        </p:spPr>
        <p:txBody>
          <a:bodyPr/>
          <a:lstStyle/>
          <a:p>
            <a:pPr>
              <a:tabLst>
                <a:tab pos="3419475" algn="l"/>
              </a:tabLst>
            </a:pPr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Pravidla tvorby a financování sítě sociálních služeb v Královéhradeckém kraji a jejich implementace v rámci tvorby sítě 2015 – 2016</a:t>
            </a:r>
            <a:b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a dotačním řízení na financování sociálních služeb 2015 </a:t>
            </a:r>
            <a:r>
              <a:rPr lang="cs-CZ" sz="3200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cs-CZ" sz="3200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cs-CZ" sz="3200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cs-CZ" sz="3200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cs-CZ" sz="1800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Rozvoj dostupnosti a kvality sociálních služeb v Královéhradeckém kraji III</a:t>
            </a:r>
            <a:r>
              <a:rPr lang="cs-CZ" sz="2000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cs-CZ" sz="2000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cs-CZ" sz="2000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cs-CZ" sz="2000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cs-CZ" sz="1600" u="sng" dirty="0" smtClean="0">
                <a:solidFill>
                  <a:srgbClr val="0000FF"/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http://socialnisluzby.kr-kralovehradecky.cz</a:t>
            </a:r>
            <a:endParaRPr lang="cs-CZ" sz="2700" dirty="0" smtClean="0"/>
          </a:p>
        </p:txBody>
      </p:sp>
      <p:pic>
        <p:nvPicPr>
          <p:cNvPr id="1331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6165850"/>
            <a:ext cx="66246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Připravit zpracovat garantovanou nabídku poskytovaných činností (úkonů)</a:t>
            </a:r>
          </a:p>
          <a:p>
            <a:pPr lvl="0"/>
            <a:r>
              <a:rPr lang="cs-CZ" dirty="0" smtClean="0"/>
              <a:t>Připravit elektronickou evidenci úkonů</a:t>
            </a:r>
          </a:p>
          <a:p>
            <a:pPr lvl="0"/>
            <a:r>
              <a:rPr lang="cs-CZ" dirty="0" smtClean="0"/>
              <a:t>Zajistit rozsah služby dle úvazků přímé práce</a:t>
            </a:r>
          </a:p>
          <a:p>
            <a:pPr lvl="0"/>
            <a:r>
              <a:rPr lang="cs-CZ" dirty="0" smtClean="0"/>
              <a:t>Vedení docházky zaměstnanců</a:t>
            </a:r>
          </a:p>
          <a:p>
            <a:pPr lvl="0"/>
            <a:r>
              <a:rPr lang="cs-CZ" dirty="0" smtClean="0"/>
              <a:t>Podrobit se monitorovacím návštěvám</a:t>
            </a:r>
          </a:p>
          <a:p>
            <a:pPr lvl="0"/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	</a:t>
            </a: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Pověření povinnosti</a:t>
            </a:r>
            <a:endParaRPr lang="cs-CZ" sz="4800" b="1" dirty="0"/>
          </a:p>
        </p:txBody>
      </p:sp>
      <p:sp>
        <p:nvSpPr>
          <p:cNvPr id="6" name="Obdélník 5"/>
          <p:cNvSpPr/>
          <p:nvPr/>
        </p:nvSpPr>
        <p:spPr>
          <a:xfrm>
            <a:off x="179512" y="1484784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Smlouvy o poskytnutím dotace Královéhradeckým krajem budou zajišťovat plnění povinností vyplývajících z pověření</a:t>
            </a:r>
          </a:p>
          <a:p>
            <a:pPr lvl="0"/>
            <a:r>
              <a:rPr lang="cs-CZ" dirty="0" smtClean="0"/>
              <a:t>Nadále budou dvě dotační řízení</a:t>
            </a:r>
          </a:p>
          <a:p>
            <a:pPr lvl="1"/>
            <a:r>
              <a:rPr lang="cs-CZ" dirty="0" smtClean="0"/>
              <a:t>Z prostředků státního rozpočtu – dotace poskytuje nově Královéhradecký kraj</a:t>
            </a:r>
          </a:p>
          <a:p>
            <a:pPr lvl="1"/>
            <a:r>
              <a:rPr lang="cs-CZ" dirty="0" smtClean="0"/>
              <a:t>Z vlastních prostředků Královéhradeckého kraje</a:t>
            </a:r>
          </a:p>
          <a:p>
            <a:pPr marL="0">
              <a:spcBef>
                <a:spcPts val="1200"/>
              </a:spcBef>
              <a:buNone/>
            </a:pPr>
            <a:r>
              <a:rPr lang="cs-CZ" dirty="0" smtClean="0"/>
              <a:t>Dotace ze státního rozpočtu bude mít zvláštní podmínky, ke kterým nás zavazuje MPSV a novela ZSS.</a:t>
            </a:r>
          </a:p>
          <a:p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Smlouva o poskytnutí dotace</a:t>
            </a:r>
            <a:endParaRPr lang="cs-CZ" sz="4800" b="1" dirty="0"/>
          </a:p>
        </p:txBody>
      </p:sp>
      <p:sp>
        <p:nvSpPr>
          <p:cNvPr id="6" name="Obdélník 5"/>
          <p:cNvSpPr/>
          <p:nvPr/>
        </p:nvSpPr>
        <p:spPr>
          <a:xfrm>
            <a:off x="179512" y="1196752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67544" y="4725144"/>
            <a:ext cx="6192688" cy="18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Ivan Guman</a:t>
            </a: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Představení systému řízení sítě</a:t>
            </a:r>
            <a:endParaRPr lang="cs-CZ" sz="4800" b="1" dirty="0"/>
          </a:p>
        </p:txBody>
      </p:sp>
      <p:sp>
        <p:nvSpPr>
          <p:cNvPr id="6" name="Obdélník 5"/>
          <p:cNvSpPr/>
          <p:nvPr/>
        </p:nvSpPr>
        <p:spPr>
          <a:xfrm>
            <a:off x="179512" y="1196752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67544" y="4725144"/>
            <a:ext cx="6192688" cy="18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Příloha </a:t>
            </a:r>
            <a:r>
              <a:rPr lang="cs-CZ" dirty="0" err="1" smtClean="0"/>
              <a:t>xlsx</a:t>
            </a: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Aktuální podněty aktualizace sítě</a:t>
            </a:r>
            <a:endParaRPr lang="cs-CZ" sz="4800" b="1" dirty="0"/>
          </a:p>
        </p:txBody>
      </p:sp>
      <p:sp>
        <p:nvSpPr>
          <p:cNvPr id="6" name="Obdélník 5"/>
          <p:cNvSpPr/>
          <p:nvPr/>
        </p:nvSpPr>
        <p:spPr>
          <a:xfrm>
            <a:off x="179512" y="1196752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392488"/>
          </a:xfrm>
        </p:spPr>
        <p:txBody>
          <a:bodyPr>
            <a:normAutofit/>
          </a:bodyPr>
          <a:lstStyle/>
          <a:p>
            <a:r>
              <a:rPr lang="cs-CZ" dirty="0" smtClean="0"/>
              <a:t>Dotace budou poskytovány krajem, pro PO kraje bude poskytován příspěvek – za stejných podmínek jako pro ostatní poskytovatele</a:t>
            </a:r>
          </a:p>
          <a:p>
            <a:r>
              <a:rPr lang="cs-CZ" dirty="0" smtClean="0"/>
              <a:t>Dotace bude poskytnuta na základě smlouvy</a:t>
            </a:r>
          </a:p>
          <a:p>
            <a:r>
              <a:rPr lang="cs-CZ" dirty="0" smtClean="0"/>
              <a:t>Harmonogram a pravidla jsou ovlivněny podmínkami MPSV</a:t>
            </a:r>
          </a:p>
          <a:p>
            <a:r>
              <a:rPr lang="cs-CZ" dirty="0" smtClean="0"/>
              <a:t>Schválení zásad pro poskytování dotací 15. 9. 2014 zastupitelstvem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Dotační řízení 2015 – z prostředků státního rozpočtu</a:t>
            </a:r>
            <a:endParaRPr lang="cs-CZ" sz="4800" b="1" dirty="0"/>
          </a:p>
        </p:txBody>
      </p:sp>
      <p:sp>
        <p:nvSpPr>
          <p:cNvPr id="6" name="Obdélník 5"/>
          <p:cNvSpPr/>
          <p:nvPr/>
        </p:nvSpPr>
        <p:spPr>
          <a:xfrm>
            <a:off x="251520" y="1412776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3924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Podávat se budou do OK systému (v případě technických potíží jiným způsobem</a:t>
            </a:r>
          </a:p>
          <a:p>
            <a:r>
              <a:rPr lang="cs-CZ" dirty="0" smtClean="0"/>
              <a:t>Termín podání žádosti 1. 10. 2014 – 31. 10. 2014</a:t>
            </a:r>
          </a:p>
          <a:p>
            <a:r>
              <a:rPr lang="cs-CZ" dirty="0" smtClean="0"/>
              <a:t>Upřesníme dle pokynů MPSV</a:t>
            </a:r>
          </a:p>
          <a:p>
            <a:r>
              <a:rPr lang="cs-CZ" dirty="0" smtClean="0"/>
              <a:t>MPSV chystá pro poskytovatele sociálních služeb minimálně tři školení k aplikaci OK služby – poskytovatel v termínech 7., 16., 17. a  20. 10.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Dotační řízení 2015 – z prostředků státního rozpočtu - žádosti</a:t>
            </a:r>
            <a:endParaRPr lang="cs-CZ" sz="4800" b="1" dirty="0"/>
          </a:p>
        </p:txBody>
      </p:sp>
      <p:sp>
        <p:nvSpPr>
          <p:cNvPr id="6" name="Obdélník 5"/>
          <p:cNvSpPr/>
          <p:nvPr/>
        </p:nvSpPr>
        <p:spPr>
          <a:xfrm>
            <a:off x="251520" y="1412776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3924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KHK zpracuje pro poskytovatele optimální výše vyrovnávací platby – a optimální návrh dotace</a:t>
            </a:r>
          </a:p>
          <a:p>
            <a:r>
              <a:rPr lang="cs-CZ" dirty="0" smtClean="0"/>
              <a:t>Reálná výše bude stanovena poté, co kraj obdrží dotaci od státu v lednu 2015</a:t>
            </a:r>
          </a:p>
          <a:p>
            <a:r>
              <a:rPr lang="cs-CZ" dirty="0" smtClean="0"/>
              <a:t>Reálná dotace bude konzultována s obcemi a Komisí pro plánování a financování </a:t>
            </a:r>
            <a:r>
              <a:rPr lang="cs-CZ" dirty="0" err="1" smtClean="0"/>
              <a:t>soc</a:t>
            </a:r>
            <a:r>
              <a:rPr lang="cs-CZ" dirty="0" smtClean="0"/>
              <a:t>. služeb</a:t>
            </a:r>
          </a:p>
          <a:p>
            <a:r>
              <a:rPr lang="cs-CZ" dirty="0" smtClean="0"/>
              <a:t>Dotace by neměla klesnout o více než 20 % oproti 2014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Dotační řízení 2015 – z prostředků státního rozpočtu – optimální návrh</a:t>
            </a:r>
            <a:endParaRPr lang="cs-CZ" sz="4800" b="1" dirty="0"/>
          </a:p>
        </p:txBody>
      </p:sp>
      <p:sp>
        <p:nvSpPr>
          <p:cNvPr id="6" name="Obdélník 5"/>
          <p:cNvSpPr/>
          <p:nvPr/>
        </p:nvSpPr>
        <p:spPr>
          <a:xfrm>
            <a:off x="251520" y="1412776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392488"/>
          </a:xfrm>
        </p:spPr>
        <p:txBody>
          <a:bodyPr>
            <a:normAutofit/>
          </a:bodyPr>
          <a:lstStyle/>
          <a:p>
            <a:r>
              <a:rPr lang="cs-CZ" dirty="0" smtClean="0"/>
              <a:t>Schválí pravděpodobně zastupitelstvo kraje v únoru 2015</a:t>
            </a:r>
          </a:p>
          <a:p>
            <a:r>
              <a:rPr lang="cs-CZ" dirty="0" smtClean="0"/>
              <a:t>Výplata dotace bude vázána na výplatu prostředků státu na kraje +max. 30 dní </a:t>
            </a:r>
          </a:p>
          <a:p>
            <a:r>
              <a:rPr lang="cs-CZ" dirty="0" smtClean="0"/>
              <a:t>1. splátka 15. března 2015 – výše 60 % dotace</a:t>
            </a:r>
          </a:p>
          <a:p>
            <a:r>
              <a:rPr lang="cs-CZ" dirty="0" smtClean="0"/>
              <a:t>2. splátka 30. června 2015 – výše 40 % dotace</a:t>
            </a:r>
          </a:p>
          <a:p>
            <a:r>
              <a:rPr lang="cs-CZ" dirty="0" smtClean="0"/>
              <a:t>Výplata dotace </a:t>
            </a:r>
            <a:r>
              <a:rPr lang="cs-CZ" smtClean="0"/>
              <a:t>na účet, </a:t>
            </a:r>
            <a:r>
              <a:rPr lang="cs-CZ" dirty="0" smtClean="0"/>
              <a:t>u PO obcí na účet zřizovatele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Dotační řízení 2015 – z prostředků státního rozpočtu – reálná dotace</a:t>
            </a:r>
            <a:endParaRPr lang="cs-CZ" sz="4800" b="1" dirty="0"/>
          </a:p>
        </p:txBody>
      </p:sp>
      <p:sp>
        <p:nvSpPr>
          <p:cNvPr id="6" name="Obdélník 5"/>
          <p:cNvSpPr/>
          <p:nvPr/>
        </p:nvSpPr>
        <p:spPr>
          <a:xfrm>
            <a:off x="251520" y="1412776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392488"/>
          </a:xfrm>
        </p:spPr>
        <p:txBody>
          <a:bodyPr>
            <a:normAutofit/>
          </a:bodyPr>
          <a:lstStyle/>
          <a:p>
            <a:r>
              <a:rPr lang="cs-CZ" dirty="0" smtClean="0"/>
              <a:t>Max. rozsah stanovený v síti sociálních služeb</a:t>
            </a:r>
          </a:p>
          <a:p>
            <a:r>
              <a:rPr lang="cs-CZ" dirty="0" smtClean="0"/>
              <a:t>Na základní činnosti sociální služby</a:t>
            </a:r>
          </a:p>
          <a:p>
            <a:r>
              <a:rPr lang="cs-CZ" dirty="0" smtClean="0"/>
              <a:t>Vedení odděleného účetnictví dotace i služby</a:t>
            </a:r>
          </a:p>
          <a:p>
            <a:r>
              <a:rPr lang="cs-CZ" dirty="0" smtClean="0"/>
              <a:t>Na výdaje realizované v roce 2015</a:t>
            </a:r>
          </a:p>
          <a:p>
            <a:r>
              <a:rPr lang="cs-CZ" dirty="0" smtClean="0"/>
              <a:t>Příloha smlouvy o čerpání dotace a nákladů</a:t>
            </a:r>
          </a:p>
          <a:p>
            <a:r>
              <a:rPr lang="cs-CZ" dirty="0" smtClean="0"/>
              <a:t>Neuznatelné náklady (viz. zásady)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Dotační řízení 2015 – z prostředků státního rozpočtu – podmínky</a:t>
            </a:r>
            <a:endParaRPr lang="cs-CZ" sz="4800" b="1" dirty="0"/>
          </a:p>
        </p:txBody>
      </p:sp>
      <p:sp>
        <p:nvSpPr>
          <p:cNvPr id="6" name="Obdélník 5"/>
          <p:cNvSpPr/>
          <p:nvPr/>
        </p:nvSpPr>
        <p:spPr>
          <a:xfrm>
            <a:off x="251520" y="1412776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3924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Vyúčtování k 31. 12. 2015</a:t>
            </a:r>
          </a:p>
          <a:p>
            <a:r>
              <a:rPr lang="cs-CZ" dirty="0" smtClean="0"/>
              <a:t>Avízo o dočerpání/nedočerpání 15. 1. 2016</a:t>
            </a:r>
          </a:p>
          <a:p>
            <a:r>
              <a:rPr lang="cs-CZ" dirty="0" smtClean="0"/>
              <a:t>Vrácení nevyčerpané dotace 31. 1. 2016</a:t>
            </a:r>
          </a:p>
          <a:p>
            <a:r>
              <a:rPr lang="cs-CZ" dirty="0" smtClean="0"/>
              <a:t>Vyúčtování dotace 5. února 2016</a:t>
            </a:r>
          </a:p>
          <a:p>
            <a:r>
              <a:rPr lang="cs-CZ" dirty="0" smtClean="0"/>
              <a:t>Předložení vyúčtování celé sociální služby 29. </a:t>
            </a:r>
            <a:r>
              <a:rPr lang="cs-CZ" smtClean="0"/>
              <a:t>února </a:t>
            </a:r>
            <a:r>
              <a:rPr lang="cs-CZ" smtClean="0"/>
              <a:t>2016</a:t>
            </a:r>
            <a:endParaRPr lang="cs-CZ" dirty="0" smtClean="0"/>
          </a:p>
          <a:p>
            <a:r>
              <a:rPr lang="cs-CZ" dirty="0" smtClean="0"/>
              <a:t>Audit pouze u poskytovatelů, kteří mají povinnost ze zákona o účetnictví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Dotační řízení 2015 – z prostředků státního rozpočtu – vyúčtování</a:t>
            </a:r>
            <a:endParaRPr lang="cs-CZ" sz="4800" b="1" dirty="0"/>
          </a:p>
        </p:txBody>
      </p:sp>
      <p:sp>
        <p:nvSpPr>
          <p:cNvPr id="6" name="Obdélník 5"/>
          <p:cNvSpPr/>
          <p:nvPr/>
        </p:nvSpPr>
        <p:spPr>
          <a:xfrm>
            <a:off x="251520" y="1412776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sz="2400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Program setkání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9712" y="1600200"/>
            <a:ext cx="6707088" cy="45259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1800" dirty="0" smtClean="0">
                <a:ea typeface="Calibri"/>
                <a:cs typeface="Arial"/>
              </a:rPr>
              <a:t>	</a:t>
            </a:r>
            <a:endParaRPr lang="cs-CZ" sz="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Rozvoj dostupnosti a kvality sociálních služeb v Královéhradeckém kraji III, </a:t>
            </a:r>
            <a:r>
              <a:rPr lang="cs-CZ" b="0" smtClean="0">
                <a:cs typeface="+mn-cs"/>
                <a:hlinkClick r:id="rId2"/>
              </a:rPr>
              <a:t>http://socialnisluzby.kr-kralovehradecky.cz</a:t>
            </a:r>
            <a:endParaRPr lang="cs-CZ" b="0">
              <a:cs typeface="+mn-cs"/>
              <a:hlinkClick r:id="rId2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51720" y="1484784"/>
            <a:ext cx="67687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i="1" dirty="0" smtClean="0"/>
              <a:t>Vymezení karet služby pro síť veřejně podporovaných sociálních služeb</a:t>
            </a:r>
            <a:endParaRPr lang="cs-CZ" sz="2200" dirty="0" smtClean="0"/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i="1" dirty="0" smtClean="0"/>
              <a:t>Aktuální podněty k aktualizaci sítě sociálních služeb</a:t>
            </a:r>
            <a:endParaRPr lang="cs-CZ" sz="2200" dirty="0" smtClean="0"/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i="1" dirty="0" smtClean="0"/>
              <a:t>Představení pravidel sítě a jejich částečné implementace do dotačního řízení na podporu sociálních služeb ze státního rozpočtu</a:t>
            </a:r>
            <a:endParaRPr lang="cs-CZ" sz="2200" dirty="0" smtClean="0"/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i="1" dirty="0" smtClean="0"/>
              <a:t>Představení systému řízení sítě a způsobu spolupráce obcí a kraje</a:t>
            </a:r>
            <a:endParaRPr lang="cs-CZ" sz="2200" dirty="0" smtClean="0"/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i="1" dirty="0" smtClean="0"/>
              <a:t>Využití principů vyrovnávací platby v dotačním řízení na rok 2015</a:t>
            </a:r>
            <a:endParaRPr lang="cs-CZ" sz="2200" dirty="0" smtClean="0"/>
          </a:p>
          <a:p>
            <a:pPr>
              <a:spcAft>
                <a:spcPts val="1200"/>
              </a:spcAft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392488"/>
          </a:xfrm>
        </p:spPr>
        <p:txBody>
          <a:bodyPr>
            <a:normAutofit/>
          </a:bodyPr>
          <a:lstStyle/>
          <a:p>
            <a:r>
              <a:rPr lang="cs-CZ" dirty="0" smtClean="0"/>
              <a:t>vypočtená VP – postup optimalizace, redukce</a:t>
            </a:r>
          </a:p>
          <a:p>
            <a:r>
              <a:rPr lang="cs-CZ" dirty="0" smtClean="0"/>
              <a:t>Podání žádosti o dotaci – parametry v žádosti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Výpočet vyrovnávací platby a stanovení dotace</a:t>
            </a:r>
            <a:endParaRPr lang="cs-CZ" sz="4800" b="1" dirty="0"/>
          </a:p>
        </p:txBody>
      </p:sp>
      <p:sp>
        <p:nvSpPr>
          <p:cNvPr id="6" name="Obdélník 5"/>
          <p:cNvSpPr/>
          <p:nvPr/>
        </p:nvSpPr>
        <p:spPr>
          <a:xfrm>
            <a:off x="251520" y="1412776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576064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Děkujeme za pozornost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prstClr val="black"/>
                </a:solidFill>
              </a:rPr>
              <a:t>Rozvoj dostupnosti a kvality sociálních služeb v Královéhradeckém kraji III, </a:t>
            </a:r>
            <a:r>
              <a:rPr lang="cs-CZ" b="0">
                <a:solidFill>
                  <a:prstClr val="black"/>
                </a:solidFill>
                <a:hlinkClick r:id="rId2"/>
              </a:rPr>
              <a:t>http://socialnisluzby.kr-kralovehradecky.cz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lvl="0"/>
            <a:r>
              <a:rPr lang="cs-CZ" dirty="0" smtClean="0"/>
              <a:t>Karty potřebnosti služby x karty poskytované služby</a:t>
            </a:r>
            <a:r>
              <a:rPr lang="cs-CZ" dirty="0"/>
              <a:t> </a:t>
            </a:r>
            <a:r>
              <a:rPr lang="cs-CZ" dirty="0" smtClean="0"/>
              <a:t>x poskytovaná služba (identifikátor)</a:t>
            </a:r>
          </a:p>
          <a:p>
            <a:pPr lvl="0"/>
            <a:r>
              <a:rPr lang="cs-CZ" dirty="0" smtClean="0"/>
              <a:t>Důvodem rozdělení karet:</a:t>
            </a:r>
          </a:p>
          <a:p>
            <a:pPr lvl="1"/>
            <a:r>
              <a:rPr lang="cs-CZ" dirty="0" smtClean="0"/>
              <a:t>příprava pro případné soutěžení služeb (např. individuální projekty)</a:t>
            </a:r>
          </a:p>
          <a:p>
            <a:pPr lvl="1"/>
            <a:r>
              <a:rPr lang="cs-CZ" dirty="0" smtClean="0"/>
              <a:t>příprava optimalizace způsobu zajištění služeb</a:t>
            </a:r>
          </a:p>
          <a:p>
            <a:pPr lvl="1"/>
            <a:r>
              <a:rPr lang="cs-CZ" dirty="0" smtClean="0"/>
              <a:t>Územní sledování zajišťování služeb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1485925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Vymezení karet služby pro síť veřejně podporovaných sociálních služeb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Karta potřebnosti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Služby jsou územně rozděleny do územních jednotek, které se liší dle:</a:t>
            </a:r>
          </a:p>
          <a:p>
            <a:pPr lvl="1"/>
            <a:r>
              <a:rPr lang="cs-CZ" dirty="0" smtClean="0"/>
              <a:t>Druhu služby</a:t>
            </a:r>
          </a:p>
          <a:p>
            <a:pPr lvl="1"/>
            <a:r>
              <a:rPr lang="cs-CZ" dirty="0" smtClean="0"/>
              <a:t>Cílové skupiny (charakteru nepříznivé sociální situace)</a:t>
            </a:r>
          </a:p>
          <a:p>
            <a:pPr lvl="1">
              <a:buFont typeface="Arial" pitchFamily="34" charset="0"/>
              <a:buChar char="•"/>
            </a:pPr>
            <a:r>
              <a:rPr lang="cs-CZ" sz="3200" dirty="0" smtClean="0"/>
              <a:t>Další dělení karet potřebnosti</a:t>
            </a:r>
          </a:p>
          <a:p>
            <a:pPr lvl="1">
              <a:buNone/>
            </a:pPr>
            <a:r>
              <a:rPr lang="cs-CZ" sz="3200" dirty="0" smtClean="0"/>
              <a:t>- </a:t>
            </a:r>
            <a:r>
              <a:rPr lang="cs-CZ" sz="3200" dirty="0" err="1" smtClean="0"/>
              <a:t>nízkoprahovost</a:t>
            </a:r>
            <a:endParaRPr lang="cs-CZ" sz="3200" dirty="0" smtClean="0"/>
          </a:p>
          <a:p>
            <a:pPr lvl="1">
              <a:buFontTx/>
              <a:buChar char="-"/>
            </a:pPr>
            <a:r>
              <a:rPr lang="cs-CZ" sz="3200" dirty="0" smtClean="0"/>
              <a:t>Specifika práce (charakter činností)</a:t>
            </a:r>
          </a:p>
          <a:p>
            <a:pPr lvl="1">
              <a:buFontTx/>
              <a:buChar char="-"/>
            </a:pPr>
            <a:r>
              <a:rPr lang="cs-CZ" sz="3200" dirty="0" smtClean="0"/>
              <a:t>Specifika financování (podíl obcí)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Karty služeb x identifikátor – poskytovaná služba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Některé služby (identifikátory) se mohou dělit do území – </a:t>
            </a:r>
            <a:r>
              <a:rPr lang="cs-CZ" sz="2400" dirty="0" smtClean="0"/>
              <a:t>např. osobní asistence, pečovatelské služby, rané péče, sociálně aktivizační služby, terénní programy</a:t>
            </a:r>
            <a:endParaRPr lang="cs-CZ" dirty="0" smtClean="0"/>
          </a:p>
          <a:p>
            <a:pPr lvl="0"/>
            <a:r>
              <a:rPr lang="cs-CZ" dirty="0" smtClean="0"/>
              <a:t>Nastavení a vykazování služeb se stanoví poměrem (optimálně dle objemu poskytovaných služeb)</a:t>
            </a:r>
          </a:p>
          <a:p>
            <a:r>
              <a:rPr lang="cs-CZ" dirty="0" smtClean="0"/>
              <a:t>Nemusí být účetně oddělen, nepožaduje-li o smlouva o financování</a:t>
            </a:r>
          </a:p>
          <a:p>
            <a:r>
              <a:rPr lang="cs-CZ" dirty="0" smtClean="0"/>
              <a:t>V příštích letech budou údaje o regionální působnosti sledovány a vyhodnocovány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Údaje v síti služeb a jejich závaznost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cs-CZ" dirty="0" smtClean="0"/>
              <a:t>Kapacita služby – lůžka/klienti/okamžitá kapacita uživatelů/výjezdní jednotky</a:t>
            </a:r>
          </a:p>
          <a:p>
            <a:r>
              <a:rPr lang="cs-CZ" dirty="0" smtClean="0"/>
              <a:t>Údaje o personálním zabezpečení i u pobytových služeb – rozsah jako minimální </a:t>
            </a:r>
          </a:p>
          <a:p>
            <a:r>
              <a:rPr lang="cs-CZ" dirty="0" smtClean="0"/>
              <a:t>Cílová skupina</a:t>
            </a:r>
          </a:p>
          <a:p>
            <a:r>
              <a:rPr lang="cs-CZ" dirty="0" smtClean="0"/>
              <a:t>Forma poskytování služeb</a:t>
            </a:r>
          </a:p>
          <a:p>
            <a:r>
              <a:rPr lang="cs-CZ" dirty="0" smtClean="0"/>
              <a:t>Časová dostupnost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Plánované údaje v síti služeb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Výkonová kritéria sociálních služeb – objem poskytovaných činností</a:t>
            </a:r>
          </a:p>
          <a:p>
            <a:r>
              <a:rPr lang="cs-CZ" dirty="0" smtClean="0"/>
              <a:t>Údaje o okamžité kapacitě pracovníků</a:t>
            </a:r>
          </a:p>
          <a:p>
            <a:r>
              <a:rPr lang="cs-CZ" dirty="0" smtClean="0"/>
              <a:t>Průměrný přepočtený počet pracovníků – změna ve výpočtu</a:t>
            </a:r>
          </a:p>
          <a:p>
            <a:r>
              <a:rPr lang="cs-CZ" dirty="0" smtClean="0"/>
              <a:t>Zohlednění počtu pracovníků na DPP ve vyrovnávací platbě</a:t>
            </a:r>
          </a:p>
          <a:p>
            <a:r>
              <a:rPr lang="cs-CZ" dirty="0" smtClean="0"/>
              <a:t>Vydělení kapacit pro řízení sítě služeb </a:t>
            </a:r>
            <a:r>
              <a:rPr lang="cs-CZ" sz="2400" dirty="0" smtClean="0"/>
              <a:t>(technická kapacita v ambulantních službách, hodiny konzultací v poradenství)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Proces aktualizace sítě</a:t>
            </a:r>
            <a:endParaRPr lang="cs-CZ" sz="3200" b="1" dirty="0">
              <a:solidFill>
                <a:srgbClr val="0000A0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496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Bude probíhat prostřednictvím systému – upřesníme, jaká pole budeme požadovat</a:t>
            </a:r>
          </a:p>
          <a:p>
            <a:pPr lvl="0"/>
            <a:r>
              <a:rPr lang="cs-CZ" dirty="0" smtClean="0"/>
              <a:t>Komentář do kolonek k údajům</a:t>
            </a:r>
          </a:p>
          <a:p>
            <a:pPr lvl="0"/>
            <a:r>
              <a:rPr lang="cs-CZ" dirty="0" smtClean="0"/>
              <a:t>Poskytovatel/zadavatel uvidí veškeré údaje na základě rozesílky</a:t>
            </a:r>
          </a:p>
          <a:p>
            <a:pPr lvl="0"/>
            <a:r>
              <a:rPr lang="cs-CZ" dirty="0" smtClean="0"/>
              <a:t>V systému budou i vyrovnávací platby</a:t>
            </a:r>
          </a:p>
          <a:p>
            <a:pPr lvl="0"/>
            <a:r>
              <a:rPr lang="cs-CZ" dirty="0" smtClean="0"/>
              <a:t>V systému bude i kontrolovaná kritéria dostupnosti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A0"/>
                </a:solidFill>
                <a:latin typeface="Arial" charset="0"/>
                <a:ea typeface="Times New Roman" pitchFamily="18" charset="0"/>
                <a:cs typeface="Arial" charset="0"/>
              </a:rPr>
              <a:t>Pověření</a:t>
            </a:r>
            <a:endParaRPr lang="cs-CZ" sz="4800" b="1" dirty="0"/>
          </a:p>
        </p:txBody>
      </p:sp>
      <p:sp>
        <p:nvSpPr>
          <p:cNvPr id="8" name="Obdélník 7"/>
          <p:cNvSpPr/>
          <p:nvPr/>
        </p:nvSpPr>
        <p:spPr>
          <a:xfrm>
            <a:off x="251520" y="1052736"/>
            <a:ext cx="8497317" cy="144016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V říjnu 2014 obdrží pověření</a:t>
            </a:r>
          </a:p>
          <a:p>
            <a:pPr lvl="0"/>
            <a:r>
              <a:rPr lang="cs-CZ" dirty="0" smtClean="0"/>
              <a:t>Zajistí slučitelnost veřejné finanční podpory s trhem EU – služby obecného hospodářského zájmu (SGEI)</a:t>
            </a:r>
          </a:p>
          <a:p>
            <a:pPr lvl="0"/>
            <a:r>
              <a:rPr lang="cs-CZ" dirty="0" smtClean="0"/>
              <a:t>Upravuje zájem kraje na financování služby ve stanoveném rozsahu, dle definované vyrovnávací platby</a:t>
            </a:r>
          </a:p>
          <a:p>
            <a:pPr lvl="0"/>
            <a:r>
              <a:rPr lang="cs-CZ" dirty="0" smtClean="0"/>
              <a:t>Stanovuje povinnosti poskytovatele</a:t>
            </a:r>
          </a:p>
          <a:p>
            <a:pPr lvl="0"/>
            <a:r>
              <a:rPr lang="cs-CZ" dirty="0" smtClean="0"/>
              <a:t>Poskytovatel pověření stvrdí přijetí podpisem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3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R3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R3_Prezentace</Template>
  <TotalTime>532</TotalTime>
  <Words>854</Words>
  <Application>Microsoft Office PowerPoint</Application>
  <PresentationFormat>Předvádění na obrazovce (4:3)</PresentationFormat>
  <Paragraphs>139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R3_Prezentace</vt:lpstr>
      <vt:lpstr>Motiv sady Office</vt:lpstr>
      <vt:lpstr>1_R3_Prezentace</vt:lpstr>
      <vt:lpstr>Pravidla tvorby a financování sítě sociálních služeb v Královéhradeckém kraji a jejich implementace v rámci tvorby sítě 2015 – 2016 a dotačním řízení na financování sociálních služeb 2015   Rozvoj dostupnosti a kvality sociálních služeb v Královéhradeckém kraji III  http://socialnisluzby.kr-kralovehradecky.cz</vt:lpstr>
      <vt:lpstr>Program setkání</vt:lpstr>
      <vt:lpstr>Vymezení karet služby pro síť veřejně podporovaných sociálních služeb</vt:lpstr>
      <vt:lpstr>Karta potřebnosti služby</vt:lpstr>
      <vt:lpstr>Karty služeb x identifikátor – poskytovaná služba</vt:lpstr>
      <vt:lpstr>Údaje v síti služeb a jejich závaznost</vt:lpstr>
      <vt:lpstr>Plánované údaje v síti služeb</vt:lpstr>
      <vt:lpstr>Proces aktualizace sítě</vt:lpstr>
      <vt:lpstr>Pověření</vt:lpstr>
      <vt:lpstr>Pověření povinnosti</vt:lpstr>
      <vt:lpstr>Smlouva o poskytnutí dotace</vt:lpstr>
      <vt:lpstr>Představení systému řízení sítě</vt:lpstr>
      <vt:lpstr>Aktuální podněty aktualizace sítě</vt:lpstr>
      <vt:lpstr>Dotační řízení 2015 – z prostředků státního rozpočtu</vt:lpstr>
      <vt:lpstr>Dotační řízení 2015 – z prostředků státního rozpočtu - žádosti</vt:lpstr>
      <vt:lpstr>Dotační řízení 2015 – z prostředků státního rozpočtu – optimální návrh</vt:lpstr>
      <vt:lpstr>Dotační řízení 2015 – z prostředků státního rozpočtu – reálná dotace</vt:lpstr>
      <vt:lpstr>Dotační řízení 2015 – z prostředků státního rozpočtu – podmínky</vt:lpstr>
      <vt:lpstr>Dotační řízení 2015 – z prostředků státního rozpočtu – vyúčtování</vt:lpstr>
      <vt:lpstr>Výpočet vyrovnávací platby a stanovení dotace</vt:lpstr>
      <vt:lpstr>Snímek 21</vt:lpstr>
    </vt:vector>
  </TitlesOfParts>
  <Company>Krajský úřad, Královehradecký kraj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Rozvoj dostupnosti a kvality sociálních služeb v Královéhradeckém kraji III  http://socialnisluzby.kr-kralovehradecky.cz</dc:title>
  <dc:creator>739</dc:creator>
  <cp:lastModifiedBy>Jiří Zeman</cp:lastModifiedBy>
  <cp:revision>42</cp:revision>
  <dcterms:created xsi:type="dcterms:W3CDTF">2013-04-18T10:12:39Z</dcterms:created>
  <dcterms:modified xsi:type="dcterms:W3CDTF">2014-09-15T10:18:46Z</dcterms:modified>
</cp:coreProperties>
</file>