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58" r:id="rId5"/>
    <p:sldId id="260" r:id="rId6"/>
    <p:sldId id="262" r:id="rId7"/>
    <p:sldId id="264" r:id="rId8"/>
    <p:sldId id="265" r:id="rId9"/>
    <p:sldId id="271" r:id="rId10"/>
    <p:sldId id="267" r:id="rId11"/>
    <p:sldId id="270" r:id="rId12"/>
    <p:sldId id="266" r:id="rId13"/>
    <p:sldId id="268" r:id="rId14"/>
    <p:sldId id="269" r:id="rId1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88493" autoAdjust="0"/>
  </p:normalViewPr>
  <p:slideViewPr>
    <p:cSldViewPr>
      <p:cViewPr varScale="1">
        <p:scale>
          <a:sx n="103" d="100"/>
          <a:sy n="103" d="100"/>
        </p:scale>
        <p:origin x="14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C64C0233-9033-4645-B1DA-5E3D9056BD1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695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907"/>
            <a:ext cx="4984962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6AA24181-E2E5-4F9E-8294-E772F819B4B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211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24181-E2E5-4F9E-8294-E772F819B4B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573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24181-E2E5-4F9E-8294-E772F819B4B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633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24181-E2E5-4F9E-8294-E772F819B4B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24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24181-E2E5-4F9E-8294-E772F819B4B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095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24181-E2E5-4F9E-8294-E772F819B4B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754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24181-E2E5-4F9E-8294-E772F819B4B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129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24181-E2E5-4F9E-8294-E772F819B4B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611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24181-E2E5-4F9E-8294-E772F819B4B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417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24181-E2E5-4F9E-8294-E772F819B4B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469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24181-E2E5-4F9E-8294-E772F819B4B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852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A24181-E2E5-4F9E-8294-E772F819B4B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574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331D3944-87A7-4DD3-8F3A-2EA971C1D3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C7C8E-2EE6-4ED2-BF25-5CB061588C8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35719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1A007-BDEB-4BFC-842A-B79BF3D5765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4481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D7A06-1337-4458-95DD-3DA475D19C5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56260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7E2BA-7A94-4D5E-830B-081D4280AF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73515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5ADBF-801E-43AC-937F-9475867E538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38464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2B56B-7FE5-47BF-91FC-85FE2A41336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6805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83FCE-7B7B-40ED-97AF-9F47FEFA623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66039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9928E-AA9C-420C-9F97-1FEC4A104DF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679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9ADBB-1763-4342-BAC3-296EE3DCD93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10736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4EC31-E406-405E-B5AD-D04A1AA34C2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16785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Text s odrážkami na druhé úrovni</a:t>
            </a:r>
          </a:p>
          <a:p>
            <a:pPr lvl="2"/>
            <a:r>
              <a:rPr lang="cs-CZ" smtClean="0"/>
              <a:t>Text s odrážkami na třetí úrovni</a:t>
            </a:r>
          </a:p>
          <a:p>
            <a:pPr lvl="3"/>
            <a:r>
              <a:rPr lang="cs-CZ" smtClean="0"/>
              <a:t> Text s odrážkami na čtvrté úrovni</a:t>
            </a:r>
          </a:p>
          <a:p>
            <a:pPr lvl="4"/>
            <a:r>
              <a:rPr lang="cs-CZ" smtClean="0"/>
              <a:t>Text s odrážkami na páté úrovni</a:t>
            </a:r>
          </a:p>
          <a:p>
            <a:pPr lvl="1"/>
            <a:endParaRPr lang="cs-CZ" smtClean="0"/>
          </a:p>
          <a:p>
            <a:pPr lvl="2"/>
            <a:endParaRPr lang="cs-CZ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cs-CZ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cs-CZ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C5FDCEF7-B68D-4E82-8B66-F4777F818C9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cs/30076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r-kralovehradecky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lfeuchter@kr-kralovehradecky.c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Potravinová pomoc dětem v Královéhradeckém kraji – obědy do škol</a:t>
            </a:r>
            <a:endParaRPr lang="cs-CZ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24. 8. 2017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023827" y="4100028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Lucie Feuchter, </a:t>
            </a:r>
          </a:p>
          <a:p>
            <a:pPr algn="ctr"/>
            <a:r>
              <a:rPr lang="cs-CZ" dirty="0" smtClean="0"/>
              <a:t>odbor regionálního rozvoje, grantů a dotací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5543142"/>
            <a:ext cx="1237595" cy="56329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5517232"/>
            <a:ext cx="5761219" cy="61511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510952"/>
          </a:xfrm>
        </p:spPr>
        <p:txBody>
          <a:bodyPr/>
          <a:lstStyle/>
          <a:p>
            <a:pPr algn="ctr"/>
            <a:r>
              <a:rPr lang="cs-CZ" sz="3600" dirty="0" smtClean="0"/>
              <a:t>Přehled</a:t>
            </a:r>
            <a:r>
              <a:rPr lang="cs-CZ" dirty="0" smtClean="0"/>
              <a:t> </a:t>
            </a:r>
            <a:r>
              <a:rPr lang="cs-CZ" sz="3600" dirty="0" smtClean="0"/>
              <a:t>indikátorů</a:t>
            </a:r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06" y="1268760"/>
            <a:ext cx="8084994" cy="536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58547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„co mít v deskách po ruce?“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077200" cy="4627984"/>
          </a:xfrm>
        </p:spPr>
        <p:txBody>
          <a:bodyPr/>
          <a:lstStyle/>
          <a:p>
            <a:r>
              <a:rPr lang="cs-CZ" sz="2400" dirty="0" smtClean="0"/>
              <a:t>Partnerská smlouva s přílohami a případně dodatky</a:t>
            </a:r>
          </a:p>
          <a:p>
            <a:r>
              <a:rPr lang="cs-CZ" sz="2400" dirty="0" smtClean="0"/>
              <a:t>Výpis z účtu – potvrzení o zaslání finančních prostředků zřizovatelem</a:t>
            </a:r>
          </a:p>
          <a:p>
            <a:r>
              <a:rPr lang="cs-CZ" sz="2400" dirty="0" smtClean="0"/>
              <a:t>Tabulka pro ověření způsobilosti s podporovanými dětmi</a:t>
            </a:r>
          </a:p>
          <a:p>
            <a:r>
              <a:rPr lang="cs-CZ" sz="2400" dirty="0" smtClean="0"/>
              <a:t>Vnitřní směrnice, která upravuje výši stravného</a:t>
            </a:r>
          </a:p>
          <a:p>
            <a:r>
              <a:rPr lang="cs-CZ" sz="2400" dirty="0" smtClean="0"/>
              <a:t>Docházka podporovaných dětí (absence není důvodem ukončení podpory, ale!)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711816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„</a:t>
            </a:r>
            <a:r>
              <a:rPr lang="cs-CZ" sz="3600" b="1" dirty="0" smtClean="0"/>
              <a:t>Kde najdete více informací?“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www.mpsv.cz/cs/30076</a:t>
            </a:r>
            <a:endParaRPr lang="cs-CZ" dirty="0" smtClean="0"/>
          </a:p>
          <a:p>
            <a:r>
              <a:rPr lang="cs-CZ" dirty="0" smtClean="0"/>
              <a:t>Metodika</a:t>
            </a:r>
          </a:p>
          <a:p>
            <a:r>
              <a:rPr lang="cs-CZ" dirty="0" smtClean="0"/>
              <a:t>Výzva k předkládání žádostí</a:t>
            </a:r>
          </a:p>
          <a:p>
            <a:r>
              <a:rPr lang="cs-CZ" dirty="0" smtClean="0"/>
              <a:t>Pravidla pro žadatele a příjemce</a:t>
            </a:r>
          </a:p>
          <a:p>
            <a:r>
              <a:rPr lang="cs-CZ" dirty="0" smtClean="0">
                <a:hlinkClick r:id="rId4"/>
              </a:rPr>
              <a:t>www.kr-kralovehradecky.cz</a:t>
            </a:r>
            <a:r>
              <a:rPr lang="cs-CZ" dirty="0" smtClean="0"/>
              <a:t> (odkaz OBĚDY DO ŠKOL)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23938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Potravinová pomoc dětem v Královéhradeckém kraji – obědy do škol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Děkuji za pozornost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1800" dirty="0" smtClean="0"/>
              <a:t>Lucie Feuchter</a:t>
            </a:r>
          </a:p>
          <a:p>
            <a:pPr marL="0" indent="0" algn="ctr">
              <a:buNone/>
            </a:pPr>
            <a:r>
              <a:rPr lang="cs-CZ" sz="1800" dirty="0" smtClean="0">
                <a:solidFill>
                  <a:schemeClr val="tx1"/>
                </a:solidFill>
                <a:hlinkClick r:id="rId3"/>
              </a:rPr>
              <a:t>lfeuchter@kr-kralovehradecky.cz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1800" dirty="0" smtClean="0"/>
              <a:t>Tel. 601 375 644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5772767"/>
            <a:ext cx="5976664" cy="61574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39" y="5772766"/>
            <a:ext cx="1424867" cy="65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66069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pPr algn="ctr"/>
            <a:r>
              <a:rPr lang="cs-CZ" sz="3600" b="1" dirty="0" smtClean="0"/>
              <a:t>„Kdo to platí?“</a:t>
            </a:r>
            <a:endParaRPr lang="cs-CZ" sz="3600" b="1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30300" y="2208213"/>
            <a:ext cx="7180263" cy="4175125"/>
          </a:xfrm>
        </p:spPr>
        <p:txBody>
          <a:bodyPr/>
          <a:lstStyle/>
          <a:p>
            <a:r>
              <a:rPr lang="cs-CZ" sz="2000" dirty="0" smtClean="0"/>
              <a:t>3. kolo projektu v rámci OP PMP, KHK se letos zapojil poprvé (počet zapojených krajů 8)</a:t>
            </a:r>
            <a:endParaRPr lang="cs-CZ" sz="2000" dirty="0"/>
          </a:p>
          <a:p>
            <a:r>
              <a:rPr lang="cs-CZ" sz="2000" dirty="0"/>
              <a:t>V</a:t>
            </a:r>
            <a:r>
              <a:rPr lang="cs-CZ" sz="2000" dirty="0" smtClean="0"/>
              <a:t>ýzva k předkládání projektových žádostí vyhlášena 31. 3. 2017, období realizace projektu 1. 9. 2017 – 30. 6. 2018</a:t>
            </a:r>
            <a:endParaRPr lang="cs-CZ" sz="2000" dirty="0"/>
          </a:p>
          <a:p>
            <a:r>
              <a:rPr lang="cs-CZ" sz="2000" dirty="0" smtClean="0"/>
              <a:t>Finanční alokace pro ČR </a:t>
            </a:r>
            <a:r>
              <a:rPr lang="cs-CZ" sz="2000" b="1" dirty="0" smtClean="0"/>
              <a:t>35 mil. Kč (z toho 5.250.000 Kč národní podíl, 29.750.000 Kč evropský podíl FEAD = Fond evropské pomoci nejchudším osobám)</a:t>
            </a:r>
          </a:p>
          <a:p>
            <a:r>
              <a:rPr lang="cs-CZ" sz="2000" dirty="0" smtClean="0"/>
              <a:t>KHK žádá o 4 999 547,70 Kč</a:t>
            </a: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„Nejste v tom sami…“</a:t>
            </a:r>
            <a:endParaRPr lang="cs-CZ" sz="36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348880"/>
            <a:ext cx="8077200" cy="4051920"/>
          </a:xfrm>
        </p:spPr>
        <p:txBody>
          <a:bodyPr/>
          <a:lstStyle/>
          <a:p>
            <a:r>
              <a:rPr lang="cs-CZ" sz="2400" dirty="0" smtClean="0"/>
              <a:t>Řídící orgán – MPSV (vyhlašuje výzvu, schvaluje a monitoruje projekt)</a:t>
            </a:r>
          </a:p>
          <a:p>
            <a:r>
              <a:rPr lang="cs-CZ" sz="2400" dirty="0" smtClean="0"/>
              <a:t>Žadatel/příjemce dotace – kraj</a:t>
            </a:r>
          </a:p>
          <a:p>
            <a:r>
              <a:rPr lang="cs-CZ" sz="2400" dirty="0" smtClean="0"/>
              <a:t>Partneři s finančním příspěvkem – MŠ, ZŠ a víceletá gymnázia bez ohledu na zřizovatele</a:t>
            </a:r>
          </a:p>
          <a:p>
            <a:r>
              <a:rPr lang="cs-CZ" sz="2400" dirty="0" smtClean="0"/>
              <a:t>Partneři bez finančního příspěvku – </a:t>
            </a:r>
            <a:r>
              <a:rPr lang="cs-CZ" sz="2400" dirty="0" err="1" smtClean="0"/>
              <a:t>KrPy</a:t>
            </a:r>
            <a:r>
              <a:rPr lang="cs-CZ" sz="2400" dirty="0" smtClean="0"/>
              <a:t> a </a:t>
            </a:r>
            <a:r>
              <a:rPr lang="cs-CZ" sz="2400" dirty="0" err="1" smtClean="0"/>
              <a:t>KoPy</a:t>
            </a:r>
            <a:r>
              <a:rPr lang="cs-CZ" sz="2400" dirty="0" smtClean="0"/>
              <a:t> ÚP ČR</a:t>
            </a:r>
          </a:p>
          <a:p>
            <a:r>
              <a:rPr lang="cs-CZ" sz="2400" dirty="0" smtClean="0"/>
              <a:t>Spolupracující organizace: OSPOD, obce, NNO</a:t>
            </a: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„Pro koho to všechno děláme?“</a:t>
            </a:r>
            <a:endParaRPr lang="cs-CZ" sz="3600" b="1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/>
              <a:t>Děti ze sociálně slabých rodin ve věku 3-15 let (navštěvující školní zařízení), které se jako společně posuzované osoby z hlediska nároku na příspěvek na živobytí nacházely v hmotné nouzi v rozhodném období 3 po sobě jdoucích kalendářních měsíců před podáním projektové žádosti</a:t>
            </a:r>
            <a:endParaRPr lang="cs-CZ" sz="2400" dirty="0"/>
          </a:p>
          <a:p>
            <a:r>
              <a:rPr lang="cs-CZ" sz="2400" dirty="0" smtClean="0"/>
              <a:t>Rozhodné období je 1. 2.  – 30. 4. 2017 </a:t>
            </a: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077200" cy="4772000"/>
          </a:xfrm>
        </p:spPr>
        <p:txBody>
          <a:bodyPr/>
          <a:lstStyle/>
          <a:p>
            <a:r>
              <a:rPr lang="cs-CZ" sz="2400" dirty="0" smtClean="0"/>
              <a:t>Ke dni 30. 5. 2017, kdy byla podána projektová žádost bylo vytipováno 880 dětí z 36 MŠ a 33 ZŠ v KHK</a:t>
            </a:r>
            <a:endParaRPr lang="cs-CZ" sz="2400" dirty="0"/>
          </a:p>
          <a:p>
            <a:r>
              <a:rPr lang="cs-CZ" sz="2400" dirty="0" smtClean="0"/>
              <a:t>Nejvíce dětí bylo vytipováno v okrese Náchod a Trutnov</a:t>
            </a:r>
          </a:p>
          <a:p>
            <a:r>
              <a:rPr lang="cs-CZ" sz="2400" dirty="0" smtClean="0"/>
              <a:t>Ve školním roce 2016/17 nechodilo na obědy více než 10 000 žáků zapsaných do ZŠ </a:t>
            </a:r>
            <a:r>
              <a:rPr lang="cs-CZ" sz="2400" dirty="0"/>
              <a:t>v KHK </a:t>
            </a:r>
            <a:endParaRPr lang="cs-CZ" sz="2400" dirty="0" smtClean="0"/>
          </a:p>
          <a:p>
            <a:r>
              <a:rPr lang="cs-CZ" sz="2400" dirty="0" smtClean="0"/>
              <a:t>Dle údajů ÚP ČR by podmínky zapojení do projektu splnilo 2 915 dětí v KHK (cca 4% všech dětí v cílové věkové kategorii)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99592" y="692696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284C6A"/>
                </a:solidFill>
                <a:latin typeface="+mj-lt"/>
                <a:ea typeface="+mj-ea"/>
                <a:cs typeface="+mj-cs"/>
              </a:rPr>
              <a:t>„Několik </a:t>
            </a:r>
            <a:r>
              <a:rPr lang="cs-CZ" sz="3600" b="1" dirty="0">
                <a:solidFill>
                  <a:srgbClr val="284C6A"/>
                </a:solidFill>
                <a:latin typeface="+mj-lt"/>
                <a:ea typeface="+mj-ea"/>
                <a:cs typeface="+mj-cs"/>
              </a:rPr>
              <a:t>čísel pro zajímavost“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„Co zatím proběhlo“</a:t>
            </a:r>
            <a:endParaRPr lang="cs-CZ" sz="3600" b="1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b="1" dirty="0" smtClean="0"/>
              <a:t>KHK</a:t>
            </a:r>
            <a:r>
              <a:rPr lang="cs-CZ" sz="2000" dirty="0" smtClean="0"/>
              <a:t> podal projektovou žádost 30. 5. 2017, předal ÚP ČR seznam zapojených škol, zkompletoval podepsané smlouvy a přílohy, a smlouvy nad 50 000 Kč zveřejnil v registru smluv dle zákona č. 340/2015 Sb., o registru smluv</a:t>
            </a:r>
          </a:p>
          <a:p>
            <a:r>
              <a:rPr lang="cs-CZ" sz="2000" b="1" dirty="0" smtClean="0"/>
              <a:t>ÚP ČR </a:t>
            </a:r>
            <a:r>
              <a:rPr lang="cs-CZ" sz="2000" dirty="0" smtClean="0"/>
              <a:t>prostřednictvím </a:t>
            </a:r>
            <a:r>
              <a:rPr lang="cs-CZ" sz="2000" dirty="0" err="1" smtClean="0"/>
              <a:t>KoP</a:t>
            </a:r>
            <a:r>
              <a:rPr lang="cs-CZ" sz="2000" dirty="0" smtClean="0"/>
              <a:t> oslovoval během června a července rodiče dětí z cílové skupiny a 15. 8. předal KÚ seznamy zapojených dětí (potvrzení o zapojení dítěte), KÚ následně rozeslal jednotlivým školám prostřednictvím DS</a:t>
            </a:r>
          </a:p>
          <a:p>
            <a:r>
              <a:rPr lang="cs-CZ" sz="2000" b="1" dirty="0" smtClean="0"/>
              <a:t>Školy</a:t>
            </a:r>
            <a:r>
              <a:rPr lang="cs-CZ" sz="2000" dirty="0" smtClean="0"/>
              <a:t> vyplnily podklad pro zapojení do projektu, podepsaly smlouvy a obdržely seznamy dětí. 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„Co nás čeká?“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077200" cy="491601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Partner/škola</a:t>
            </a:r>
            <a:r>
              <a:rPr lang="cs-CZ" sz="2000" dirty="0" smtClean="0"/>
              <a:t>:</a:t>
            </a:r>
          </a:p>
          <a:p>
            <a:r>
              <a:rPr lang="cs-CZ" sz="2400" dirty="0" smtClean="0"/>
              <a:t>provede kontrolu </a:t>
            </a:r>
            <a:r>
              <a:rPr lang="cs-CZ" sz="2400" b="1" dirty="0" smtClean="0"/>
              <a:t>jmen a věku dětí </a:t>
            </a:r>
            <a:r>
              <a:rPr lang="cs-CZ" sz="2400" dirty="0" smtClean="0"/>
              <a:t>uvedených v tabulce (potvrzení o zapojení dítěte) a zašle finální verzi na KÚ - pozor u MŠ na dvouleté děti!</a:t>
            </a:r>
          </a:p>
          <a:p>
            <a:r>
              <a:rPr lang="cs-CZ" sz="2400" dirty="0" smtClean="0"/>
              <a:t>vyzve během září zákonné zástupce, aby vyplnili přihlášku ke stravování (</a:t>
            </a:r>
            <a:r>
              <a:rPr lang="cs-CZ" sz="2400" b="1" dirty="0" smtClean="0"/>
              <a:t>datum</a:t>
            </a:r>
            <a:r>
              <a:rPr lang="cs-CZ" sz="2400" dirty="0" smtClean="0"/>
              <a:t>!)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bdrží 75% svého projektového rozpočtu prostřednictvím zřizovatele (částka uvedena ve smlouvě), zbytek po vyúčtování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ude sledovat počet odebraných jídel 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7095763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„Co a kdy poslat na KÚ?“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800600"/>
          </a:xfrm>
        </p:spPr>
        <p:txBody>
          <a:bodyPr/>
          <a:lstStyle/>
          <a:p>
            <a:r>
              <a:rPr lang="cs-CZ" sz="2400" dirty="0" smtClean="0"/>
              <a:t>Nejpozději</a:t>
            </a:r>
            <a:r>
              <a:rPr lang="cs-CZ" sz="2400" dirty="0"/>
              <a:t> </a:t>
            </a:r>
            <a:r>
              <a:rPr lang="cs-CZ" sz="2400" dirty="0" smtClean="0"/>
              <a:t>do 30. 9. 2017 </a:t>
            </a:r>
            <a:r>
              <a:rPr lang="cs-CZ" sz="2400" b="1" dirty="0" smtClean="0"/>
              <a:t>finální verzi tabulky „potvrzení o zapojení dítěte“</a:t>
            </a:r>
            <a:r>
              <a:rPr lang="cs-CZ" sz="2400" dirty="0" smtClean="0"/>
              <a:t> (=seznam dětí)</a:t>
            </a:r>
          </a:p>
          <a:p>
            <a:r>
              <a:rPr lang="cs-CZ" sz="2400" dirty="0" smtClean="0"/>
              <a:t>Nejpozději do 30. 9. 2017 vnitřní směrnici určující </a:t>
            </a:r>
            <a:r>
              <a:rPr lang="cs-CZ" sz="2400" b="1" dirty="0" smtClean="0"/>
              <a:t>ceny stravného</a:t>
            </a:r>
            <a:endParaRPr lang="cs-CZ" sz="2400" dirty="0" smtClean="0"/>
          </a:p>
          <a:p>
            <a:r>
              <a:rPr lang="cs-CZ" sz="2400" dirty="0" smtClean="0"/>
              <a:t>Nejpozději do </a:t>
            </a:r>
            <a:r>
              <a:rPr lang="cs-CZ" sz="2400" dirty="0"/>
              <a:t>5. 1. 2018  </a:t>
            </a:r>
            <a:r>
              <a:rPr lang="cs-CZ" sz="2400" dirty="0" smtClean="0"/>
              <a:t>vyplněný </a:t>
            </a:r>
            <a:r>
              <a:rPr lang="cs-CZ" sz="2400" b="1" dirty="0" smtClean="0"/>
              <a:t>přehled indikátorů </a:t>
            </a:r>
            <a:r>
              <a:rPr lang="cs-CZ" sz="2400" dirty="0" smtClean="0"/>
              <a:t>(příloha č. 4 smlouvy) za období září – prosinec 2017</a:t>
            </a:r>
            <a:endParaRPr lang="cs-CZ" sz="2400" dirty="0"/>
          </a:p>
          <a:p>
            <a:r>
              <a:rPr lang="cs-CZ" sz="2400" dirty="0" smtClean="0"/>
              <a:t>Nejpozději </a:t>
            </a:r>
            <a:r>
              <a:rPr lang="cs-CZ" sz="2400" dirty="0"/>
              <a:t>do 15. 8. 2018 </a:t>
            </a:r>
            <a:r>
              <a:rPr lang="cs-CZ" sz="2400" dirty="0" smtClean="0"/>
              <a:t>vyplněný </a:t>
            </a:r>
            <a:r>
              <a:rPr lang="cs-CZ" sz="2400" b="1" dirty="0" smtClean="0"/>
              <a:t>přehled </a:t>
            </a:r>
            <a:r>
              <a:rPr lang="cs-CZ" sz="2400" b="1" dirty="0"/>
              <a:t>indikátorů </a:t>
            </a:r>
            <a:r>
              <a:rPr lang="cs-CZ" sz="2400" dirty="0"/>
              <a:t>(příloha č. 4 smlouvy) za období </a:t>
            </a:r>
            <a:r>
              <a:rPr lang="cs-CZ" sz="2400" dirty="0" smtClean="0"/>
              <a:t>září 2017 </a:t>
            </a:r>
            <a:r>
              <a:rPr lang="cs-CZ" sz="2400" dirty="0"/>
              <a:t>– červen </a:t>
            </a:r>
            <a:r>
              <a:rPr lang="cs-CZ" sz="2400" dirty="0" smtClean="0"/>
              <a:t>2018</a:t>
            </a:r>
          </a:p>
          <a:p>
            <a:r>
              <a:rPr lang="cs-CZ" sz="2400" dirty="0" smtClean="0"/>
              <a:t>Všechny podklady </a:t>
            </a:r>
            <a:r>
              <a:rPr lang="cs-CZ" sz="2400" b="1" u="sng" dirty="0" smtClean="0"/>
              <a:t>elektronicky</a:t>
            </a:r>
            <a:endParaRPr lang="cs-CZ" sz="2400" b="1" u="sng" dirty="0"/>
          </a:p>
        </p:txBody>
      </p:sp>
    </p:spTree>
    <p:extLst>
      <p:ext uri="{BB962C8B-B14F-4D97-AF65-F5344CB8AC3E}">
        <p14:creationId xmlns:p14="http://schemas.microsoft.com/office/powerpoint/2010/main" val="376280014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99592" y="1052736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284C6A"/>
                </a:solidFill>
                <a:latin typeface="+mj-lt"/>
                <a:ea typeface="+mj-ea"/>
                <a:cs typeface="+mj-cs"/>
              </a:rPr>
              <a:t>Přehled indikátorů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1916832"/>
            <a:ext cx="7704856" cy="518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284C6A"/>
                </a:solidFill>
                <a:latin typeface="+mn-lt"/>
              </a:rPr>
              <a:t>Příloha č. 4 smlouvy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284C6A"/>
                </a:solidFill>
                <a:latin typeface="+mn-lt"/>
              </a:rPr>
              <a:t>Partner (škola) vykazuje </a:t>
            </a:r>
            <a:r>
              <a:rPr lang="cs-CZ" sz="2800" b="1" dirty="0">
                <a:solidFill>
                  <a:srgbClr val="284C6A"/>
                </a:solidFill>
                <a:latin typeface="+mn-lt"/>
              </a:rPr>
              <a:t>počet podpořených osob, vydaných jídel a rozpočet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284C6A"/>
                </a:solidFill>
                <a:latin typeface="+mn-lt"/>
              </a:rPr>
              <a:t>Ostatní indikátory vykazuje příjemce dotace (kraj) pomocí vyhlášky 107/2005 Sb., o školním stravování, a tzv. spotřebního </a:t>
            </a:r>
            <a:r>
              <a:rPr lang="cs-CZ" sz="2400" dirty="0" smtClean="0">
                <a:solidFill>
                  <a:srgbClr val="284C6A"/>
                </a:solidFill>
                <a:latin typeface="+mn-lt"/>
              </a:rPr>
              <a:t>koše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284C6A"/>
                </a:solidFill>
                <a:latin typeface="+mn-lt"/>
              </a:rPr>
              <a:t>Bez sankcí při nevyčerpání rozpočtu a neplnění závazného indikátoru (indikátory byly stanoveny na základě </a:t>
            </a:r>
            <a:r>
              <a:rPr lang="cs-CZ" sz="2400" b="1" dirty="0" smtClean="0">
                <a:solidFill>
                  <a:srgbClr val="284C6A"/>
                </a:solidFill>
                <a:latin typeface="+mn-lt"/>
              </a:rPr>
              <a:t>odhadů</a:t>
            </a:r>
            <a:r>
              <a:rPr lang="cs-CZ" sz="2400" dirty="0" smtClean="0">
                <a:solidFill>
                  <a:srgbClr val="284C6A"/>
                </a:solidFill>
                <a:latin typeface="+mn-lt"/>
              </a:rPr>
              <a:t>)</a:t>
            </a:r>
            <a:endParaRPr lang="cs-CZ" sz="2400" dirty="0">
              <a:solidFill>
                <a:srgbClr val="284C6A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73161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s_ppttraining_tp06256168">
  <a:themeElements>
    <a:clrScheme name="ms_ppttraining_tp0625616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s_ppttraining_tp0625616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ppttraining_tp0625616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training_tp0625616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80EDFF4-2D75-4EE0-9358-288A6D5CCD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939</TotalTime>
  <Words>744</Words>
  <Application>Microsoft Office PowerPoint</Application>
  <PresentationFormat>Předvádění na obrazovce (4:3)</PresentationFormat>
  <Paragraphs>77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Trebuchet MS</vt:lpstr>
      <vt:lpstr>ms_ppttraining_tp06256168</vt:lpstr>
      <vt:lpstr>Potravinová pomoc dětem v Královéhradeckém kraji – obědy do škol</vt:lpstr>
      <vt:lpstr>„Kdo to platí?“</vt:lpstr>
      <vt:lpstr>„Nejste v tom sami…“</vt:lpstr>
      <vt:lpstr>„Pro koho to všechno děláme?“</vt:lpstr>
      <vt:lpstr>Prezentace aplikace PowerPoint</vt:lpstr>
      <vt:lpstr>„Co zatím proběhlo“</vt:lpstr>
      <vt:lpstr>„Co nás čeká?“</vt:lpstr>
      <vt:lpstr>„Co a kdy poslat na KÚ?“</vt:lpstr>
      <vt:lpstr>Prezentace aplikace PowerPoint</vt:lpstr>
      <vt:lpstr>Přehled indikátorů</vt:lpstr>
      <vt:lpstr>„co mít v deskách po ruce?“</vt:lpstr>
      <vt:lpstr>„Kde najdete více informací?“</vt:lpstr>
      <vt:lpstr>Potravinová pomoc dětem v Královéhradeckém kraji – obědy do škol</vt:lpstr>
    </vt:vector>
  </TitlesOfParts>
  <Manager/>
  <Company>Krajský úřad Královéhradeckého kraje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Potravinová pomoc dětem v Královéhradeckém kraji – obědy do škol</dc:title>
  <dc:subject/>
  <dc:creator>Feuchter Lucie Mgr.</dc:creator>
  <cp:keywords/>
  <dc:description/>
  <cp:lastModifiedBy>Feuchter Lucie Mgr.</cp:lastModifiedBy>
  <cp:revision>82</cp:revision>
  <cp:lastPrinted>2017-08-02T11:14:05Z</cp:lastPrinted>
  <dcterms:created xsi:type="dcterms:W3CDTF">2017-08-01T05:02:01Z</dcterms:created>
  <dcterms:modified xsi:type="dcterms:W3CDTF">2017-08-28T05:23:18Z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TC062561681029</vt:lpwstr>
  </property>
</Properties>
</file>