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5"/>
  </p:notesMasterIdLst>
  <p:sldIdLst>
    <p:sldId id="324" r:id="rId2"/>
    <p:sldId id="269" r:id="rId3"/>
    <p:sldId id="653" r:id="rId4"/>
    <p:sldId id="652" r:id="rId5"/>
    <p:sldId id="680" r:id="rId6"/>
    <p:sldId id="654" r:id="rId7"/>
    <p:sldId id="682" r:id="rId8"/>
    <p:sldId id="656" r:id="rId9"/>
    <p:sldId id="683" r:id="rId10"/>
    <p:sldId id="657" r:id="rId11"/>
    <p:sldId id="663" r:id="rId12"/>
    <p:sldId id="651" r:id="rId13"/>
    <p:sldId id="650" r:id="rId14"/>
  </p:sldIdLst>
  <p:sldSz cx="18288000" cy="10287000"/>
  <p:notesSz cx="6858000" cy="9144000"/>
  <p:embeddedFontLst>
    <p:embeddedFont>
      <p:font typeface="Roboto Condensed" panose="020B0604020202020204" charset="0"/>
      <p:regular r:id="rId16"/>
      <p:bold r:id="rId17"/>
      <p:italic r:id="rId18"/>
      <p:boldItalic r:id="rId19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3E1"/>
    <a:srgbClr val="F2B800"/>
    <a:srgbClr val="4FA7EF"/>
    <a:srgbClr val="F250F2"/>
    <a:srgbClr val="45E33D"/>
    <a:srgbClr val="E642DE"/>
    <a:srgbClr val="64D4EA"/>
    <a:srgbClr val="4CCCE6"/>
    <a:srgbClr val="6CD5EA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6305" autoAdjust="0"/>
  </p:normalViewPr>
  <p:slideViewPr>
    <p:cSldViewPr>
      <p:cViewPr varScale="1">
        <p:scale>
          <a:sx n="74" d="100"/>
          <a:sy n="74" d="100"/>
        </p:scale>
        <p:origin x="510" y="72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P-KAP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P-KAP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nosti.pro/" TargetMode="External"/><Relationship Id="rId2" Type="http://schemas.openxmlformats.org/officeDocument/2006/relationships/hyperlink" Target="https://digifolio.rvp.cz/view/view.php?id=293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ges.pedf.cuni.cz/sc25/matematicka-pregramotnost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veta.popjukova@nuv.cz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icr.cz/Csicr/media/Prilohy/PDF_el._publikace/Tematick&#233;%20zpr&#225;vy/2016_TZ_rozvoj_gramotnosti_2015_2016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cr.cz/Prave-menu/Mezinarodni-setreni/Vyuziti-vysledku-vyzkumu/Vyuziti-vysledku-vyzkumu-seznam-clanku/Ulohy-pro-rozvoj-matematicke-gramotnosti" TargetMode="External"/><Relationship Id="rId2" Type="http://schemas.openxmlformats.org/officeDocument/2006/relationships/hyperlink" Target="https://suma.jcmf.cz/projekty/matematika-v-mediich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cr.cz/cz/Rozvoj-matematicke-gramotnosti" TargetMode="External"/><Relationship Id="rId2" Type="http://schemas.openxmlformats.org/officeDocument/2006/relationships/hyperlink" Target="https://www.csicr.cz/getattachment/9b9c59d4-3885-4eca-9c18-3e2634a538b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MG na metodickém portálu NÚV: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https://digifolio.rvp.cz/view/view.php?id=2937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rámci projektu PPUČ pro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základní a mateřské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školy: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https://gramotnosti.pro/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pravidelně 2 krát ročně se schází odborný panel k MG v rámci projektu PPUČ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Modernizace odborného vzdělávání připravuje tzv. komplexní úlohy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OP VVV Zvýšení kvality vzdělávání žáků, rozvoje klíčových kompetencí, oblastí vzdělávání a </a:t>
            </a:r>
            <a:r>
              <a:rPr lang="cs-CZ" sz="3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gramotností: </a:t>
            </a:r>
            <a:r>
              <a:rPr lang="cs-CZ" sz="3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4"/>
              </a:rPr>
              <a:t>http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4"/>
              </a:rPr>
              <a:t>://pages.pedf.cuni.cz/sc25/</a:t>
            </a:r>
            <a:r>
              <a:rPr lang="cs-CZ" sz="3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4"/>
              </a:rPr>
              <a:t>matematicka-pregramotnost/</a:t>
            </a:r>
            <a:r>
              <a:rPr lang="cs-CZ" sz="3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</a:t>
            </a:r>
          </a:p>
        </p:txBody>
      </p:sp>
    </p:spTree>
    <p:extLst>
      <p:ext uri="{BB962C8B-B14F-4D97-AF65-F5344CB8AC3E}">
        <p14:creationId xmlns:p14="http://schemas.microsoft.com/office/powerpoint/2010/main" val="18529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589502"/>
            <a:ext cx="1188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Děkuji za pozornost</a:t>
            </a:r>
            <a:endParaRPr lang="en-US" sz="66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29000" y="44577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325600" y="5143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53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24000" y="7734300"/>
            <a:ext cx="1092200" cy="1336202"/>
            <a:chOff x="5384" y="2780"/>
            <a:chExt cx="752" cy="92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" name="Obdélník 14"/>
          <p:cNvSpPr/>
          <p:nvPr/>
        </p:nvSpPr>
        <p:spPr>
          <a:xfrm>
            <a:off x="13258800" y="7924452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podpora krajského akčního plánování</a:t>
            </a:r>
          </a:p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www.pkap.cz</a:t>
            </a:r>
          </a:p>
        </p:txBody>
      </p: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011061"/>
            <a:ext cx="13593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krajského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akčního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plánování</a:t>
            </a:r>
            <a:r>
              <a:rPr lang="en-US" sz="2600" dirty="0">
                <a:latin typeface="Arial" panose="020B0604020202020204" pitchFamily="34" charset="0"/>
              </a:rPr>
              <a:t> (P-KAP) </a:t>
            </a:r>
            <a:r>
              <a:rPr lang="en-US" sz="2600" dirty="0" err="1">
                <a:latin typeface="Arial" panose="020B0604020202020204" pitchFamily="34" charset="0"/>
              </a:rPr>
              <a:t>zajišťuje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metodickou</a:t>
            </a:r>
            <a:r>
              <a:rPr lang="en-US" sz="2600" dirty="0">
                <a:latin typeface="Arial" panose="020B0604020202020204" pitchFamily="34" charset="0"/>
              </a:rPr>
              <a:t> a </a:t>
            </a:r>
            <a:r>
              <a:rPr lang="en-US" sz="2600" dirty="0" err="1">
                <a:latin typeface="Arial" panose="020B0604020202020204" pitchFamily="34" charset="0"/>
              </a:rPr>
              <a:t>supervizní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podporu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při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využívání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akčního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plánování</a:t>
            </a:r>
            <a:r>
              <a:rPr lang="en-US" sz="2600" dirty="0">
                <a:latin typeface="Arial" panose="020B0604020202020204" pitchFamily="34" charset="0"/>
              </a:rPr>
              <a:t> na </a:t>
            </a:r>
            <a:r>
              <a:rPr lang="en-US" sz="2600" dirty="0" err="1">
                <a:latin typeface="Arial" panose="020B0604020202020204" pitchFamily="34" charset="0"/>
              </a:rPr>
              <a:t>úrovni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kraje</a:t>
            </a:r>
            <a:r>
              <a:rPr lang="en-US" sz="2600" dirty="0">
                <a:latin typeface="Arial" panose="020B0604020202020204" pitchFamily="34" charset="0"/>
              </a:rPr>
              <a:t> a </a:t>
            </a:r>
            <a:r>
              <a:rPr lang="en-US" sz="2600" dirty="0" err="1">
                <a:latin typeface="Arial" panose="020B0604020202020204" pitchFamily="34" charset="0"/>
              </a:rPr>
              <a:t>středních</a:t>
            </a:r>
            <a:r>
              <a:rPr lang="en-US" sz="2600" dirty="0">
                <a:latin typeface="Arial" panose="020B0604020202020204" pitchFamily="34" charset="0"/>
              </a:rPr>
              <a:t> a </a:t>
            </a:r>
            <a:r>
              <a:rPr lang="en-US" sz="2600" dirty="0" err="1">
                <a:latin typeface="Arial" panose="020B0604020202020204" pitchFamily="34" charset="0"/>
              </a:rPr>
              <a:t>vyšších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odborných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škol</a:t>
            </a:r>
            <a:r>
              <a:rPr lang="cs-CZ" sz="2600" dirty="0">
                <a:latin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162842"/>
            <a:ext cx="1188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Rozvoj matematické gramotnosti v rámci projektu P-KAP</a:t>
            </a:r>
            <a:endParaRPr lang="en-US" sz="66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14800" y="38481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3335000" y="58293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3429001" y="6286500"/>
            <a:ext cx="11429999" cy="2015023"/>
            <a:chOff x="3543300" y="6896100"/>
            <a:chExt cx="11429999" cy="2015023"/>
          </a:xfrm>
        </p:grpSpPr>
        <p:grpSp>
          <p:nvGrpSpPr>
            <p:cNvPr id="18" name="Group 17"/>
            <p:cNvGrpSpPr/>
            <p:nvPr/>
          </p:nvGrpSpPr>
          <p:grpSpPr>
            <a:xfrm>
              <a:off x="3543300" y="6896100"/>
              <a:ext cx="685800" cy="685800"/>
              <a:chOff x="6324600" y="4114799"/>
              <a:chExt cx="685800" cy="685800"/>
            </a:xfrm>
          </p:grpSpPr>
          <p:cxnSp>
            <p:nvCxnSpPr>
              <p:cNvPr id="22" name="Straight Connector 18"/>
              <p:cNvCxnSpPr/>
              <p:nvPr/>
            </p:nvCxnSpPr>
            <p:spPr>
              <a:xfrm flipV="1">
                <a:off x="6324600" y="4114799"/>
                <a:ext cx="0" cy="68580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bevel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9"/>
              <p:cNvCxnSpPr/>
              <p:nvPr/>
            </p:nvCxnSpPr>
            <p:spPr>
              <a:xfrm>
                <a:off x="6324600" y="4114799"/>
                <a:ext cx="685800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bevel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20"/>
            <p:cNvGrpSpPr/>
            <p:nvPr/>
          </p:nvGrpSpPr>
          <p:grpSpPr>
            <a:xfrm rot="10800000">
              <a:off x="14287499" y="8225323"/>
              <a:ext cx="685800" cy="685800"/>
              <a:chOff x="6324600" y="4114799"/>
              <a:chExt cx="685800" cy="685800"/>
            </a:xfrm>
          </p:grpSpPr>
          <p:cxnSp>
            <p:nvCxnSpPr>
              <p:cNvPr id="20" name="Straight Connector 21"/>
              <p:cNvCxnSpPr/>
              <p:nvPr/>
            </p:nvCxnSpPr>
            <p:spPr>
              <a:xfrm flipV="1">
                <a:off x="6324600" y="4114799"/>
                <a:ext cx="0" cy="68580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bevel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2"/>
              <p:cNvCxnSpPr/>
              <p:nvPr/>
            </p:nvCxnSpPr>
            <p:spPr>
              <a:xfrm>
                <a:off x="6324600" y="4114799"/>
                <a:ext cx="685800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bevel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5"/>
          <p:cNvSpPr txBox="1"/>
          <p:nvPr/>
        </p:nvSpPr>
        <p:spPr>
          <a:xfrm>
            <a:off x="5979380" y="5402588"/>
            <a:ext cx="6060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</a:rPr>
              <a:t>Mgr. Květa Popjuková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garant intervence</a:t>
            </a:r>
            <a:endParaRPr lang="uk-UA" sz="3600" dirty="0">
              <a:latin typeface="Arial" panose="020B0604020202020204" pitchFamily="34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886200" y="6667500"/>
            <a:ext cx="1074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solidFill>
                  <a:schemeClr val="tx2"/>
                </a:solidFill>
                <a:latin typeface="Arial" panose="020B0604020202020204" pitchFamily="34" charset="0"/>
                <a:hlinkClick r:id="rId2"/>
              </a:rPr>
              <a:t>kveta.popjukova@nuv.cz</a:t>
            </a:r>
            <a:endParaRPr lang="cs-CZ" sz="2800" i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cs-CZ" sz="2800" i="1" dirty="0">
                <a:solidFill>
                  <a:schemeClr val="tx2"/>
                </a:solidFill>
                <a:latin typeface="Arial" panose="020B0604020202020204" pitchFamily="34" charset="0"/>
              </a:rPr>
              <a:t> 778 455 889 </a:t>
            </a:r>
          </a:p>
          <a:p>
            <a:r>
              <a:rPr lang="cs-CZ" sz="2800" i="1" dirty="0">
                <a:solidFill>
                  <a:schemeClr val="tx2"/>
                </a:solidFill>
                <a:latin typeface="Arial" panose="020B0604020202020204" pitchFamily="34" charset="0"/>
              </a:rPr>
              <a:t>garant pro oblast Čtenářská a matematická gramotnost</a:t>
            </a:r>
            <a:endParaRPr lang="uk-UA" sz="2800" i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Zástupný symbol obrázku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83783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P-KAP se věnuje akčnímu plánování jak na krajské úrovni, tak na té školní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jedná se o podporu tvorby a propojování mezi aktivitami KAP, I-KAP a ŠAP/PA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MG je zde jednou ze státem podporovaných oblastí </a:t>
            </a:r>
          </a:p>
          <a:p>
            <a:pPr>
              <a:spcBef>
                <a:spcPts val="400"/>
              </a:spcBef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MG v projektu P-KAP</a:t>
            </a: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P-KAP – SŠ a VOŠ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 celorepublikové úrovni není žádná strategie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P-KAP vycházíme ze Strategického rámce evropské spolupráce ve vzdělávání, definice MG dle České školní inspekce </a:t>
            </a:r>
          </a:p>
          <a:p>
            <a:pPr>
              <a:spcBef>
                <a:spcPts val="400"/>
              </a:spcBef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ts val="400"/>
              </a:spcBef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	(viz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Tématická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zpráva ČŠI: Rozvoj čtenářské, matematické a sociální 	gramotnosti na základních a středních školách ve školním roce 2015/2016)</a:t>
            </a:r>
          </a:p>
          <a:p>
            <a:pPr>
              <a:spcBef>
                <a:spcPts val="400"/>
              </a:spcBef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http://www.csicr.cz/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Csicr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/media/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Prilohy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/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PDF_el._publikace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/Tematické%20zprávy/2016_TZ_rozvoj_gramotnosti_2015_2016.pdf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MG v ČR</a:t>
            </a:r>
          </a:p>
        </p:txBody>
      </p:sp>
    </p:spTree>
    <p:extLst>
      <p:ext uri="{BB962C8B-B14F-4D97-AF65-F5344CB8AC3E}">
        <p14:creationId xmlns:p14="http://schemas.microsoft.com/office/powerpoint/2010/main" val="10274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571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gramotnost (obecně) = schopnost, dovednost (nikoliv znalost)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matematická gramotnost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– schopnost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využít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matematické znalosti 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rozvíjet matematickou gramotnost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– rozvíjet schopnosti, nikoliv znalosti, proto je nejlepší je rozvíjet samostatnou/skupinovou činností (nelze předat frontální výukou)</a:t>
            </a:r>
          </a:p>
          <a:p>
            <a:pPr>
              <a:spcBef>
                <a:spcPts val="400"/>
              </a:spcBef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Immanuel Kant: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Odvaž se používat vlastní rozum…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(Logická olympiáda)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Sapere</a:t>
            </a:r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aude</a:t>
            </a:r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!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(odvaž se mysliti!)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matematická gramotnost </a:t>
            </a:r>
          </a:p>
        </p:txBody>
      </p:sp>
    </p:spTree>
    <p:extLst>
      <p:ext uri="{BB962C8B-B14F-4D97-AF65-F5344CB8AC3E}">
        <p14:creationId xmlns:p14="http://schemas.microsoft.com/office/powerpoint/2010/main" val="2731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6040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BF84CB-D42E-427A-A99B-2653248D4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50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833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Matematika v médiích </a:t>
            </a:r>
          </a:p>
          <a:p>
            <a:pPr>
              <a:spcBef>
                <a:spcPts val="400"/>
              </a:spcBef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https://suma.jcmf.cz/projekty/matematika-v-mediich/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- sbírka slovních úloh vytvořených na základě autentického motivačního textu z médií, určeno pro rozvoj jak čtenářské, tak matematické gramotnosti kooperativní výukou na základních (první polovina sbírky) a středních (druhá polovina sbírky) školách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</a:t>
            </a:r>
            <a:br>
              <a:rPr lang="cs-CZ" dirty="0"/>
            </a:b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Úlohy pro  rozvoj MG </a:t>
            </a:r>
          </a:p>
          <a:p>
            <a:pPr>
              <a:spcBef>
                <a:spcPts val="400"/>
              </a:spcBef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https://www.csicr.cz/Prave-menu/Mezinarodni-setreni/Vyuziti-vysledku-  </a:t>
            </a:r>
            <a:r>
              <a:rPr lang="cs-CZ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vyzkumu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/Vyuziti-vysledku-vyzkumu-seznam-clanku/</a:t>
            </a:r>
            <a:r>
              <a:rPr lang="cs-CZ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Ulohy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-pro-rozvoj-</a:t>
            </a:r>
            <a:r>
              <a:rPr lang="cs-CZ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matematicke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-gramotnosti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– úlohy z mezinárodního šetření PISA (patnáctiletí), k využití jak ke společné práci v hodině, tak pro samostatnou práci žáků</a:t>
            </a:r>
          </a:p>
          <a:p>
            <a:pPr>
              <a:spcBef>
                <a:spcPts val="400"/>
              </a:spcBef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spcBef>
                <a:spcPts val="400"/>
              </a:spcBef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sbírky úloh </a:t>
            </a:r>
          </a:p>
        </p:txBody>
      </p:sp>
    </p:spTree>
    <p:extLst>
      <p:ext uri="{BB962C8B-B14F-4D97-AF65-F5344CB8AC3E}">
        <p14:creationId xmlns:p14="http://schemas.microsoft.com/office/powerpoint/2010/main" val="487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734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Plán, v něm definované cíle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– ŠAP, PA, koncepce rozvoje školy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Rozvoj vzdělávání pedagogů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– DVPP, samostudium: </a:t>
            </a:r>
          </a:p>
          <a:p>
            <a:pPr>
              <a:spcBef>
                <a:spcPts val="400"/>
              </a:spcBef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	Dotazník pro učitele – mohou si porovnat deklarované priority s vlastními cíli  	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https://www.csicr.cz/getattachment/9b9c59d4-3885-4eca-9c18-3e2634a538bf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	Hospitační záznam rozvoje MG – zamyšlení nad jednotlivými aspekty výuky 	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https://www.csicr.cz/cz/Rozvoj-matematicke-gramotnosti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Materiální a organizační podmínky rozvoje MG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– organizačně zajistit prostor pro společnou reflexi aplikace nového do výuky, zajistit neustálý posun v rozvoji MG, evaluace plánu, hodnocení výsledků učení žáků, zajištění potřebného materiálního vybavení…</a:t>
            </a:r>
          </a:p>
          <a:p>
            <a:pPr>
              <a:spcBef>
                <a:spcPts val="400"/>
              </a:spcBef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spcBef>
                <a:spcPts val="400"/>
              </a:spcBef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rozvoje MG </a:t>
            </a:r>
          </a:p>
        </p:txBody>
      </p:sp>
    </p:spTree>
    <p:extLst>
      <p:ext uri="{BB962C8B-B14F-4D97-AF65-F5344CB8AC3E}">
        <p14:creationId xmlns:p14="http://schemas.microsoft.com/office/powerpoint/2010/main" val="20814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10886</TotalTime>
  <Words>385</Words>
  <Application>Microsoft Office PowerPoint</Application>
  <PresentationFormat>Vlastní</PresentationFormat>
  <Paragraphs>65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Roboto</vt:lpstr>
      <vt:lpstr>Arial</vt:lpstr>
      <vt:lpstr>Roboto Condensed</vt:lpstr>
      <vt:lpstr>GENARAL LAYOUTS</vt:lpstr>
      <vt:lpstr>Prezentace aplikace PowerPoint</vt:lpstr>
      <vt:lpstr>Prezentace aplikace PowerPoint</vt:lpstr>
      <vt:lpstr>Prezentace aplikace PowerPoint</vt:lpstr>
      <vt:lpstr>MG v projektu P-KAP</vt:lpstr>
      <vt:lpstr>MG v ČR</vt:lpstr>
      <vt:lpstr>co je matematická gramotnost </vt:lpstr>
      <vt:lpstr>příklad </vt:lpstr>
      <vt:lpstr>sbírky úloh </vt:lpstr>
      <vt:lpstr>Systém rozvoje MG </vt:lpstr>
      <vt:lpstr>inspirace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Květa Popjuková</cp:lastModifiedBy>
  <cp:revision>1230</cp:revision>
  <dcterms:created xsi:type="dcterms:W3CDTF">2015-01-20T11:47:48Z</dcterms:created>
  <dcterms:modified xsi:type="dcterms:W3CDTF">2018-09-24T11:28:57Z</dcterms:modified>
</cp:coreProperties>
</file>