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840" r:id="rId2"/>
    <p:sldMasterId id="2147483852" r:id="rId3"/>
  </p:sldMasterIdLst>
  <p:notesMasterIdLst>
    <p:notesMasterId r:id="rId33"/>
  </p:notesMasterIdLst>
  <p:handoutMasterIdLst>
    <p:handoutMasterId r:id="rId34"/>
  </p:handoutMasterIdLst>
  <p:sldIdLst>
    <p:sldId id="256" r:id="rId4"/>
    <p:sldId id="257" r:id="rId5"/>
    <p:sldId id="267" r:id="rId6"/>
    <p:sldId id="268" r:id="rId7"/>
    <p:sldId id="286" r:id="rId8"/>
    <p:sldId id="269" r:id="rId9"/>
    <p:sldId id="270" r:id="rId10"/>
    <p:sldId id="271" r:id="rId11"/>
    <p:sldId id="272" r:id="rId12"/>
    <p:sldId id="273" r:id="rId13"/>
    <p:sldId id="288" r:id="rId14"/>
    <p:sldId id="289" r:id="rId15"/>
    <p:sldId id="274" r:id="rId16"/>
    <p:sldId id="275" r:id="rId17"/>
    <p:sldId id="291" r:id="rId18"/>
    <p:sldId id="276" r:id="rId19"/>
    <p:sldId id="277" r:id="rId20"/>
    <p:sldId id="278" r:id="rId21"/>
    <p:sldId id="279" r:id="rId22"/>
    <p:sldId id="280" r:id="rId23"/>
    <p:sldId id="281" r:id="rId24"/>
    <p:sldId id="290" r:id="rId25"/>
    <p:sldId id="282" r:id="rId26"/>
    <p:sldId id="283" r:id="rId27"/>
    <p:sldId id="284" r:id="rId28"/>
    <p:sldId id="285" r:id="rId29"/>
    <p:sldId id="292" r:id="rId30"/>
    <p:sldId id="293" r:id="rId31"/>
    <p:sldId id="294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18603FDC-E32A-4AB5-989C-0864C3EAD2B8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6154" autoAdjust="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9" d="100"/>
          <a:sy n="79" d="100"/>
        </p:scale>
        <p:origin x="148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presProps" Target="presProp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71268B-8AC2-4239-8FAF-7C144C210720}" type="datetimeFigureOut">
              <a:rPr lang="cs-CZ" smtClean="0"/>
              <a:t>20.3.2017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2BA2C8-71FC-43D0-BD87-0547616971FA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292136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AD8362-6D63-40AC-BAA9-90C3AE6D5875}" type="datetimeFigureOut">
              <a:rPr lang="cs-CZ" smtClean="0"/>
              <a:t>20.3.2017</a:t>
            </a:fld>
            <a:endParaRPr lang="cs-CZ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 dirty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539446-6953-447E-A4E3-E7CFBF870046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239292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Voda3"/>
          <p:cNvSpPr/>
          <p:nvPr/>
        </p:nvSpPr>
        <p:spPr>
          <a:xfrm>
            <a:off x="2552" y="5243129"/>
            <a:ext cx="12188952" cy="1614871"/>
          </a:xfrm>
          <a:prstGeom prst="rect">
            <a:avLst/>
          </a:prstGeom>
          <a:gradFill>
            <a:gsLst>
              <a:gs pos="833">
                <a:schemeClr val="accent2">
                  <a:lumMod val="60000"/>
                  <a:lumOff val="40000"/>
                  <a:alpha val="38000"/>
                </a:schemeClr>
              </a:gs>
              <a:gs pos="2300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20000"/>
                  <a:lumOff val="80000"/>
                  <a:alpha val="89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5" name="Nebeská modř"/>
          <p:cNvSpPr/>
          <p:nvPr/>
        </p:nvSpPr>
        <p:spPr>
          <a:xfrm>
            <a:off x="2552" y="0"/>
            <a:ext cx="12188952" cy="5334000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  <a:alpha val="80000"/>
                </a:schemeClr>
              </a:gs>
              <a:gs pos="99000">
                <a:schemeClr val="accent2">
                  <a:lumMod val="20000"/>
                  <a:lumOff val="80000"/>
                  <a:alpha val="6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pic>
        <p:nvPicPr>
          <p:cNvPr id="6" name="Voda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4" r="9901"/>
          <a:stretch/>
        </p:blipFill>
        <p:spPr>
          <a:xfrm>
            <a:off x="-1425" y="5497897"/>
            <a:ext cx="12188952" cy="46320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Voda1"/>
          <p:cNvPicPr>
            <a:picLocks noChangeAspect="1"/>
          </p:cNvPicPr>
          <p:nvPr/>
        </p:nvPicPr>
        <p:blipFill rotWithShape="1"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18" r="6356"/>
          <a:stretch/>
        </p:blipFill>
        <p:spPr>
          <a:xfrm flipH="1">
            <a:off x="-1425" y="5221111"/>
            <a:ext cx="12188952" cy="26828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Obdélník 7"/>
          <p:cNvSpPr/>
          <p:nvPr/>
        </p:nvSpPr>
        <p:spPr>
          <a:xfrm>
            <a:off x="-1425" y="5961106"/>
            <a:ext cx="12188952" cy="896846"/>
          </a:xfrm>
          <a:prstGeom prst="rect">
            <a:avLst/>
          </a:prstGeom>
          <a:gradFill>
            <a:gsLst>
              <a:gs pos="25000">
                <a:schemeClr val="accent6">
                  <a:lumMod val="60000"/>
                  <a:lumOff val="40000"/>
                  <a:alpha val="0"/>
                </a:schemeClr>
              </a:gs>
              <a:gs pos="100000">
                <a:schemeClr val="accent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305872" y="1309047"/>
            <a:ext cx="9602789" cy="2667000"/>
          </a:xfrm>
        </p:spPr>
        <p:txBody>
          <a:bodyPr anchor="b">
            <a:noAutofit/>
          </a:bodyPr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05872" y="4038600"/>
            <a:ext cx="9601200" cy="9906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cap="all" baseline="0">
                <a:solidFill>
                  <a:schemeClr val="accent2"/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cs-CZ" smtClean="0"/>
              <a:t>Kliknutím lze upravit styl předlohy.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4236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E5243-F52A-4D37-9694-EB26C6C31910}" type="datetime1">
              <a:rPr lang="cs-CZ" smtClean="0"/>
              <a:t>20.3.2017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36256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274638"/>
            <a:ext cx="2628900" cy="5440362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274638"/>
            <a:ext cx="7734300" cy="5440362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B6E1-634A-48DC-9E8B-D894023267EF}" type="datetime1">
              <a:rPr lang="cs-CZ" smtClean="0"/>
              <a:t>20.3.2017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/>
              <a:t>,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58651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EFEDA-C437-4945-8600-3E844426469A}" type="datetimeFigureOut">
              <a:rPr lang="cs-CZ" smtClean="0"/>
              <a:t>20.3.2017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B920-5ACD-48CC-880D-5E556DE8011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52805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D3E9E-A95C-48F2-B4BF-A71542E0BE9A}" type="datetime1">
              <a:rPr lang="cs-CZ" smtClean="0"/>
              <a:t>20.3.2017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6700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F84E2-2D7A-43CF-AC90-352A289A783A}" type="datetime1">
              <a:rPr lang="cs-CZ" smtClean="0"/>
              <a:t>20.3.2017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82672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952B5-7A2F-4CC8-B7CE-9234E21C2837}" type="datetime1">
              <a:rPr lang="cs-CZ" smtClean="0"/>
              <a:t>20.3.2017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56257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A07A-9201-4B4B-BAF2-015AFA30F520}" type="datetime1">
              <a:rPr lang="cs-CZ" smtClean="0"/>
              <a:t>20.3.2017</a:t>
            </a:fld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94610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7E00A-486F-4252-8B1D-E32645521F49}" type="datetime1">
              <a:rPr lang="cs-CZ" smtClean="0"/>
              <a:t>20.3.2017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84006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5F92-E675-4B36-9A60-69A962A68675}" type="datetime1">
              <a:rPr lang="cs-CZ" smtClean="0"/>
              <a:t>20.3.2017</a:t>
            </a:fld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9127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E2C9B-5FA2-460D-9BE7-B0812FC2A6FF}" type="datetime1">
              <a:rPr lang="cs-CZ" smtClean="0"/>
              <a:t>20.3.2017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5446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D3E9E-A95C-48F2-B4BF-A71542E0BE9A}" type="datetime1">
              <a:rPr lang="cs-CZ" smtClean="0"/>
              <a:t>20.3.2017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05082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74940-A916-4C8B-9648-02A2D3898F9E}" type="datetime1">
              <a:rPr lang="cs-CZ" smtClean="0"/>
              <a:t>20.3.2017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76579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E5243-F52A-4D37-9694-EB26C6C31910}" type="datetime1">
              <a:rPr lang="cs-CZ" smtClean="0"/>
              <a:t>20.3.2017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609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B6E1-634A-48DC-9E8B-D894023267EF}" type="datetime1">
              <a:rPr lang="cs-CZ" smtClean="0"/>
              <a:t>20.3.2017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,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78782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ebeská modř"/>
          <p:cNvSpPr/>
          <p:nvPr/>
        </p:nvSpPr>
        <p:spPr>
          <a:xfrm>
            <a:off x="2552" y="-1"/>
            <a:ext cx="12188952" cy="6858002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  <a:alpha val="80000"/>
                </a:schemeClr>
              </a:gs>
              <a:gs pos="99000">
                <a:schemeClr val="accent2">
                  <a:lumMod val="20000"/>
                  <a:lumOff val="80000"/>
                  <a:alpha val="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0" rtlCol="0" anchor="ctr"/>
          <a:lstStyle/>
          <a:p>
            <a:pPr algn="ctr"/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93813" y="1309047"/>
            <a:ext cx="9601252" cy="2667000"/>
          </a:xfrm>
        </p:spPr>
        <p:txBody>
          <a:bodyPr anchor="b">
            <a:normAutofit/>
          </a:bodyPr>
          <a:lstStyle>
            <a:lvl1pPr algn="ctr">
              <a:defRPr sz="6000" b="0"/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293813" y="4038600"/>
            <a:ext cx="9601200" cy="1143000"/>
          </a:xfrm>
        </p:spPr>
        <p:txBody>
          <a:bodyPr anchor="t">
            <a:normAutofit/>
          </a:bodyPr>
          <a:lstStyle>
            <a:lvl1pPr marL="0" indent="0" algn="ctr">
              <a:spcBef>
                <a:spcPts val="0"/>
              </a:spcBef>
              <a:buNone/>
              <a:defRPr sz="2000" cap="all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F84E2-2D7A-43CF-AC90-352A289A783A}" type="datetime1">
              <a:rPr lang="cs-CZ" smtClean="0"/>
              <a:t>20.3.2017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43559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341120" y="1572768"/>
            <a:ext cx="4572000" cy="414223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278880" y="1572768"/>
            <a:ext cx="4572000" cy="414223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952B5-7A2F-4CC8-B7CE-9234E21C2837}" type="datetime1">
              <a:rPr lang="cs-CZ" smtClean="0"/>
              <a:t>20.3.2017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49378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341120" y="1572768"/>
            <a:ext cx="4572000" cy="766588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1341120" y="2365861"/>
            <a:ext cx="4572000" cy="33491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278880" y="1572768"/>
            <a:ext cx="4572000" cy="766588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278880" y="2365861"/>
            <a:ext cx="4572000" cy="33491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A07A-9201-4B4B-BAF2-015AFA30F520}" type="datetime1">
              <a:rPr lang="cs-CZ" smtClean="0"/>
              <a:t>20.3.2017</a:t>
            </a:fld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cs-CZ" smtClean="0"/>
              <a:t>‹#›</a:t>
            </a:fld>
            <a:endParaRPr lang="cs-CZ" dirty="0"/>
          </a:p>
        </p:txBody>
      </p:sp>
      <p:sp>
        <p:nvSpPr>
          <p:cNvPr id="10" name="Nadpis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72378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7E00A-486F-4252-8B1D-E32645521F49}" type="datetime1">
              <a:rPr lang="cs-CZ" smtClean="0"/>
              <a:t>20.3.2017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cs-CZ" smtClean="0"/>
              <a:t>‹#›</a:t>
            </a:fld>
            <a:endParaRPr lang="cs-CZ" dirty="0"/>
          </a:p>
        </p:txBody>
      </p:sp>
      <p:sp>
        <p:nvSpPr>
          <p:cNvPr id="6" name="Nadpis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81886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ebeská modř"/>
          <p:cNvSpPr/>
          <p:nvPr/>
        </p:nvSpPr>
        <p:spPr>
          <a:xfrm>
            <a:off x="2552" y="-1"/>
            <a:ext cx="12188952" cy="6858002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  <a:alpha val="80000"/>
                </a:schemeClr>
              </a:gs>
              <a:gs pos="99000">
                <a:schemeClr val="accent2">
                  <a:lumMod val="20000"/>
                  <a:lumOff val="80000"/>
                  <a:alpha val="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0" rtlCol="0" anchor="ctr"/>
          <a:lstStyle/>
          <a:p>
            <a:pPr algn="ctr"/>
            <a:endParaRPr lang="cs-CZ" dirty="0"/>
          </a:p>
        </p:txBody>
      </p:sp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5F92-E675-4B36-9A60-69A962A68675}" type="datetime1">
              <a:rPr lang="cs-CZ" smtClean="0"/>
              <a:t>20.3.2017</a:t>
            </a:fld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92262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127479" y="762000"/>
            <a:ext cx="3377133" cy="2743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60413" y="685800"/>
            <a:ext cx="6858000" cy="4572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127479" y="3554104"/>
            <a:ext cx="3377133" cy="1703696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8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E2C9B-5FA2-460D-9BE7-B0812FC2A6FF}" type="datetime1">
              <a:rPr lang="cs-CZ" smtClean="0"/>
              <a:t>20.3.2017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83897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127479" y="762000"/>
            <a:ext cx="3377133" cy="2743200"/>
          </a:xfrm>
        </p:spPr>
        <p:txBody>
          <a:bodyPr anchor="b">
            <a:normAutofit/>
          </a:bodyPr>
          <a:lstStyle>
            <a:lvl1pPr>
              <a:defRPr sz="3400" b="0"/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Piál 1Zástupný symbol pro obrázek 2"/>
          <p:cNvSpPr>
            <a:spLocks noGrp="1"/>
          </p:cNvSpPr>
          <p:nvPr>
            <p:ph type="pic" idx="1"/>
          </p:nvPr>
        </p:nvSpPr>
        <p:spPr>
          <a:xfrm>
            <a:off x="760413" y="685800"/>
            <a:ext cx="6858000" cy="4572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127479" y="3554104"/>
            <a:ext cx="3377133" cy="1703696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74940-A916-4C8B-9648-02A2D3898F9E}" type="datetime1">
              <a:rPr lang="cs-CZ" smtClean="0"/>
              <a:t>20.3.2017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16615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ebeská modř"/>
          <p:cNvSpPr/>
          <p:nvPr/>
        </p:nvSpPr>
        <p:spPr>
          <a:xfrm>
            <a:off x="2552" y="-1"/>
            <a:ext cx="12188952" cy="6858002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  <a:alpha val="58000"/>
                </a:schemeClr>
              </a:gs>
              <a:gs pos="88000">
                <a:schemeClr val="accent2">
                  <a:lumMod val="20000"/>
                  <a:lumOff val="80000"/>
                  <a:alpha val="6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0" rtlCol="0" anchor="ctr"/>
          <a:lstStyle/>
          <a:p>
            <a:pPr algn="ctr"/>
            <a:endParaRPr lang="cs-CZ" dirty="0"/>
          </a:p>
        </p:txBody>
      </p:sp>
      <p:sp>
        <p:nvSpPr>
          <p:cNvPr id="8" name="Voda3"/>
          <p:cNvSpPr/>
          <p:nvPr/>
        </p:nvSpPr>
        <p:spPr>
          <a:xfrm>
            <a:off x="2552" y="6064101"/>
            <a:ext cx="12188952" cy="793899"/>
          </a:xfrm>
          <a:prstGeom prst="rect">
            <a:avLst/>
          </a:prstGeom>
          <a:gradFill>
            <a:gsLst>
              <a:gs pos="833">
                <a:schemeClr val="accent2">
                  <a:lumMod val="60000"/>
                  <a:lumOff val="40000"/>
                  <a:alpha val="38000"/>
                </a:schemeClr>
              </a:gs>
              <a:gs pos="4900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20000"/>
                  <a:lumOff val="80000"/>
                  <a:alpha val="89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pic>
        <p:nvPicPr>
          <p:cNvPr id="9" name="Voda2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4" r="9901"/>
          <a:stretch/>
        </p:blipFill>
        <p:spPr>
          <a:xfrm>
            <a:off x="-1425" y="6256181"/>
            <a:ext cx="12188952" cy="46320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Voda1"/>
          <p:cNvPicPr>
            <a:picLocks noChangeAspect="1"/>
          </p:cNvPicPr>
          <p:nvPr/>
        </p:nvPicPr>
        <p:blipFill rotWithShape="1">
          <a:blip r:embed="rId15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18" r="6356"/>
          <a:stretch/>
        </p:blipFill>
        <p:spPr>
          <a:xfrm flipH="1">
            <a:off x="-1425" y="5979395"/>
            <a:ext cx="12188952" cy="26828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1341120" y="265176"/>
            <a:ext cx="9509759" cy="108813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341120" y="1572768"/>
            <a:ext cx="9509760" cy="41422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875776" y="6601968"/>
            <a:ext cx="96012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baseline="0">
                <a:solidFill>
                  <a:schemeClr val="tx1"/>
                </a:solidFill>
              </a:defRPr>
            </a:lvl1pPr>
          </a:lstStyle>
          <a:p>
            <a:fld id="{5586B75A-687E-405C-8A0B-8D00578BA2C3}" type="datetime1">
              <a:rPr lang="cs-CZ" smtClean="0"/>
              <a:pPr/>
              <a:t>20.3.2017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1341120" y="6601968"/>
            <a:ext cx="7159752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baseline="0">
                <a:solidFill>
                  <a:schemeClr val="tx1"/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10210800" y="6601968"/>
            <a:ext cx="64008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cap="all" baseline="0">
                <a:solidFill>
                  <a:schemeClr val="tx1"/>
                </a:solidFill>
              </a:defRPr>
            </a:lvl1pPr>
          </a:lstStyle>
          <a:p>
            <a:fld id="{4FAB73BC-B049-4115-A692-8D63A059BFB8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77551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800" kern="1200">
          <a:solidFill>
            <a:schemeClr val="accent2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SzPct val="100000"/>
        <a:buFont typeface="Arial" pitchFamily="34" charset="0"/>
        <a:buChar char="•"/>
        <a:defRPr sz="20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1pPr>
      <a:lvl2pPr marL="548640" indent="-228600" algn="l" defTabSz="914400" rtl="0" eaLnBrk="1" latinLnBrk="0" hangingPunct="1">
        <a:lnSpc>
          <a:spcPct val="90000"/>
        </a:lnSpc>
        <a:spcBef>
          <a:spcPts val="1000"/>
        </a:spcBef>
        <a:buSzPct val="100000"/>
        <a:buFont typeface="Arial" pitchFamily="34" charset="0"/>
        <a:buChar char="•"/>
        <a:defRPr sz="18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2pPr>
      <a:lvl3pPr marL="82296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•"/>
        <a:defRPr sz="16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3pPr>
      <a:lvl4pPr marL="109728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•"/>
        <a:defRPr sz="14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•"/>
        <a:defRPr sz="14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•"/>
        <a:defRPr sz="14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6pPr>
      <a:lvl7pPr marL="192024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•"/>
        <a:defRPr sz="14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•"/>
        <a:defRPr sz="14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•"/>
        <a:defRPr sz="14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pos="6840">
          <p15:clr>
            <a:srgbClr val="F26B43"/>
          </p15:clr>
        </p15:guide>
        <p15:guide id="4" orient="horz" pos="984">
          <p15:clr>
            <a:srgbClr val="F26B43"/>
          </p15:clr>
        </p15:guide>
        <p15:guide id="5" orient="horz" pos="3600">
          <p15:clr>
            <a:srgbClr val="F26B43"/>
          </p15:clr>
        </p15:guide>
        <p15:guide id="6" pos="84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86B75A-687E-405C-8A0B-8D00578BA2C3}" type="datetime1">
              <a:rPr lang="cs-CZ" smtClean="0"/>
              <a:pPr/>
              <a:t>20.3.2017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58760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s://www.pinterest.com/tippsybriggsy/salpa-maggiores/" TargetMode="Externa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nauticalnewstoday.com/el-pirosoma-una-inquietante-obra-maestra-de-la-ingenieria-submarina/" TargetMode="Externa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www.taxateca.com/claseappendicularia.html" TargetMode="Externa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-14387"/>
            <a:ext cx="12192000" cy="6853069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 defTabSz="914400">
              <a:lnSpc>
                <a:spcPct val="90000"/>
              </a:lnSpc>
              <a:spcBef>
                <a:spcPts val="0"/>
              </a:spcBef>
              <a:buNone/>
            </a:pPr>
            <a:r>
              <a:rPr lang="cs-CZ" sz="6600" b="0" i="0" dirty="0" smtClean="0">
                <a:solidFill>
                  <a:schemeClr val="tx1"/>
                </a:solidFill>
                <a:latin typeface="Georgia"/>
                <a:ea typeface="+mj-ea"/>
                <a:cs typeface="+mj-cs"/>
              </a:rPr>
              <a:t>PLÁŠTĚNCI </a:t>
            </a:r>
            <a:br>
              <a:rPr lang="cs-CZ" sz="6600" b="0" i="0" dirty="0" smtClean="0">
                <a:solidFill>
                  <a:schemeClr val="tx1"/>
                </a:solidFill>
                <a:latin typeface="Georgia"/>
                <a:ea typeface="+mj-ea"/>
                <a:cs typeface="+mj-cs"/>
              </a:rPr>
            </a:br>
            <a:r>
              <a:rPr lang="cs-CZ" sz="6600" dirty="0" smtClean="0">
                <a:solidFill>
                  <a:schemeClr val="tx1"/>
                </a:solidFill>
                <a:latin typeface="Georgia"/>
              </a:rPr>
              <a:t>(</a:t>
            </a:r>
            <a:r>
              <a:rPr lang="cs-CZ" sz="6600" dirty="0" err="1" smtClean="0">
                <a:solidFill>
                  <a:schemeClr val="tx1"/>
                </a:solidFill>
                <a:latin typeface="Georgia"/>
              </a:rPr>
              <a:t>Tunicata</a:t>
            </a:r>
            <a:r>
              <a:rPr lang="cs-CZ" sz="6600" dirty="0" smtClean="0">
                <a:solidFill>
                  <a:schemeClr val="tx1"/>
                </a:solidFill>
                <a:latin typeface="Georgia"/>
              </a:rPr>
              <a:t>)</a:t>
            </a:r>
            <a:endParaRPr lang="cs-CZ" sz="6600" b="0" i="0" dirty="0">
              <a:solidFill>
                <a:schemeClr val="tx1"/>
              </a:solidFill>
              <a:latin typeface="Georgia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05872" y="4708302"/>
            <a:ext cx="9601200" cy="990600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cs-CZ" sz="3200" b="0" i="0" baseline="0" dirty="0" smtClean="0">
                <a:solidFill>
                  <a:schemeClr val="tx1"/>
                </a:solidFill>
              </a:rPr>
              <a:t>Kvasničková </a:t>
            </a:r>
            <a:r>
              <a:rPr lang="cs-CZ" sz="3200" dirty="0" smtClean="0"/>
              <a:t>B</a:t>
            </a:r>
            <a:r>
              <a:rPr lang="cs-CZ" sz="3200" b="0" i="0" baseline="0" dirty="0" smtClean="0">
                <a:solidFill>
                  <a:schemeClr val="tx1"/>
                </a:solidFill>
              </a:rPr>
              <a:t>arbora</a:t>
            </a:r>
            <a:endParaRPr lang="cs-CZ" sz="3200" b="0" i="0" baseline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3902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>
                <a:latin typeface="Georgia" panose="02040502050405020303" pitchFamily="18" charset="0"/>
              </a:rPr>
              <a:t>VNITŘNÍ STAVBA TĚLA</a:t>
            </a:r>
            <a:endParaRPr lang="cs-CZ" b="1" dirty="0">
              <a:latin typeface="Georgia" panose="02040502050405020303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8235" y="1791709"/>
            <a:ext cx="6630903" cy="4142232"/>
          </a:xfrm>
        </p:spPr>
        <p:txBody>
          <a:bodyPr/>
          <a:lstStyle/>
          <a:p>
            <a:r>
              <a:rPr lang="cs-CZ" sz="3200" b="1" dirty="0" smtClean="0">
                <a:latin typeface="Georgia" panose="02040502050405020303" pitchFamily="18" charset="0"/>
              </a:rPr>
              <a:t>ROZMNOŽOVÁNÍ</a:t>
            </a:r>
          </a:p>
          <a:p>
            <a:pPr lvl="1"/>
            <a:r>
              <a:rPr lang="cs-CZ" sz="3200" dirty="0" smtClean="0">
                <a:latin typeface="Georgia" panose="02040502050405020303" pitchFamily="18" charset="0"/>
              </a:rPr>
              <a:t>HERMAFRODITÉ (VĚTŠINOU)</a:t>
            </a:r>
          </a:p>
          <a:p>
            <a:pPr lvl="1"/>
            <a:r>
              <a:rPr lang="cs-CZ" sz="3200" u="sng" dirty="0" smtClean="0">
                <a:latin typeface="Georgia" panose="02040502050405020303" pitchFamily="18" charset="0"/>
              </a:rPr>
              <a:t>VNĚJŠÍ OPLOZENÍ</a:t>
            </a:r>
          </a:p>
          <a:p>
            <a:pPr lvl="1"/>
            <a:r>
              <a:rPr lang="cs-CZ" sz="3200" dirty="0" smtClean="0">
                <a:latin typeface="Georgia" panose="02040502050405020303" pitchFamily="18" charset="0"/>
              </a:rPr>
              <a:t>PUČENÍ (KOLONIE)</a:t>
            </a:r>
          </a:p>
          <a:p>
            <a:pPr lvl="1"/>
            <a:r>
              <a:rPr lang="cs-CZ" sz="3200" u="sng" dirty="0" smtClean="0">
                <a:latin typeface="Georgia" panose="02040502050405020303" pitchFamily="18" charset="0"/>
              </a:rPr>
              <a:t>RODOZMĚNA</a:t>
            </a:r>
          </a:p>
          <a:p>
            <a:pPr lvl="1"/>
            <a:r>
              <a:rPr lang="cs-CZ" sz="3200" dirty="0" smtClean="0">
                <a:latin typeface="Georgia" panose="02040502050405020303" pitchFamily="18" charset="0"/>
              </a:rPr>
              <a:t>NEPŘÍMÝ VÝVIN</a:t>
            </a:r>
          </a:p>
          <a:p>
            <a:pPr lvl="1"/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1348" y="2644902"/>
            <a:ext cx="5484522" cy="3786932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650341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7734" y="0"/>
            <a:ext cx="9490841" cy="685800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80625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>
                <a:latin typeface="Georgia" panose="02040502050405020303" pitchFamily="18" charset="0"/>
              </a:rPr>
              <a:t>ONTOGENETICKÝ VÝVIN</a:t>
            </a:r>
            <a:endParaRPr lang="cs-CZ" b="1" dirty="0">
              <a:latin typeface="Georgia" panose="02040502050405020303" pitchFamily="18" charset="0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1272" y="2075044"/>
            <a:ext cx="9580164" cy="4171139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269390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>
                <a:latin typeface="Georgia" panose="02040502050405020303" pitchFamily="18" charset="0"/>
              </a:rPr>
              <a:t>ONTOGENETICKÝ VÝVIN</a:t>
            </a:r>
            <a:endParaRPr lang="cs-CZ" b="1" dirty="0">
              <a:latin typeface="Georgia" panose="02040502050405020303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341120" y="1572768"/>
            <a:ext cx="4939364" cy="4142232"/>
          </a:xfrm>
        </p:spPr>
        <p:txBody>
          <a:bodyPr/>
          <a:lstStyle/>
          <a:p>
            <a:r>
              <a:rPr lang="cs-CZ" sz="3200" b="1" dirty="0" smtClean="0">
                <a:latin typeface="Georgia" panose="02040502050405020303" pitchFamily="18" charset="0"/>
              </a:rPr>
              <a:t>LARVA</a:t>
            </a:r>
          </a:p>
          <a:p>
            <a:pPr lvl="2"/>
            <a:r>
              <a:rPr lang="cs-CZ" sz="3200" dirty="0" smtClean="0">
                <a:latin typeface="Georgia" panose="02040502050405020303" pitchFamily="18" charset="0"/>
              </a:rPr>
              <a:t>CHORDA</a:t>
            </a:r>
          </a:p>
          <a:p>
            <a:pPr lvl="2"/>
            <a:r>
              <a:rPr lang="cs-CZ" sz="3200" dirty="0" smtClean="0">
                <a:latin typeface="Georgia" panose="02040502050405020303" pitchFamily="18" charset="0"/>
              </a:rPr>
              <a:t>OCÁSEK</a:t>
            </a:r>
            <a:endParaRPr lang="cs-CZ" sz="3200" dirty="0" smtClean="0">
              <a:latin typeface="Georgia" panose="02040502050405020303" pitchFamily="18" charset="0"/>
            </a:endParaRPr>
          </a:p>
          <a:p>
            <a:pPr lvl="2"/>
            <a:r>
              <a:rPr lang="cs-CZ" sz="3200" dirty="0" smtClean="0">
                <a:latin typeface="Georgia" panose="02040502050405020303" pitchFamily="18" charset="0"/>
              </a:rPr>
              <a:t>TRUBICOVITÁ NS</a:t>
            </a:r>
          </a:p>
          <a:p>
            <a:pPr lvl="2"/>
            <a:endParaRPr lang="cs-CZ" dirty="0"/>
          </a:p>
        </p:txBody>
      </p:sp>
      <p:sp>
        <p:nvSpPr>
          <p:cNvPr id="4" name="Zástupný symbol pro obsah 2"/>
          <p:cNvSpPr txBox="1">
            <a:spLocks/>
          </p:cNvSpPr>
          <p:nvPr/>
        </p:nvSpPr>
        <p:spPr>
          <a:xfrm>
            <a:off x="6890826" y="1572768"/>
            <a:ext cx="4713039" cy="41422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100000"/>
              <a:buFont typeface="Arial" pitchFamily="34" charset="0"/>
              <a:buChar char="•"/>
              <a:defRPr sz="20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100000"/>
              <a:buFont typeface="Arial" pitchFamily="34" charset="0"/>
              <a:buChar char="•"/>
              <a:defRPr sz="18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•"/>
              <a:defRPr sz="16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•"/>
              <a:defRPr sz="1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•"/>
              <a:defRPr sz="1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•"/>
              <a:defRPr sz="1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202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•"/>
              <a:defRPr sz="1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•"/>
              <a:defRPr sz="1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•"/>
              <a:defRPr sz="1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3200" b="1" dirty="0" smtClean="0">
                <a:latin typeface="Georgia" panose="02040502050405020303" pitchFamily="18" charset="0"/>
              </a:rPr>
              <a:t>DOSPĚLÝ JEDINEC</a:t>
            </a:r>
          </a:p>
          <a:p>
            <a:pPr lvl="2"/>
            <a:r>
              <a:rPr lang="cs-CZ" sz="3200" smtClean="0">
                <a:latin typeface="Georgia" panose="02040502050405020303" pitchFamily="18" charset="0"/>
              </a:rPr>
              <a:t>VÍCE PRODĚRAVĚNÝ </a:t>
            </a:r>
            <a:r>
              <a:rPr lang="cs-CZ" sz="3200" dirty="0" smtClean="0">
                <a:latin typeface="Georgia" panose="02040502050405020303" pitchFamily="18" charset="0"/>
              </a:rPr>
              <a:t>HLTAN</a:t>
            </a:r>
            <a:endParaRPr lang="cs-CZ" sz="3200" dirty="0">
              <a:latin typeface="Georgia" panose="02040502050405020303" pitchFamily="18" charset="0"/>
            </a:endParaRPr>
          </a:p>
        </p:txBody>
      </p:sp>
      <p:pic>
        <p:nvPicPr>
          <p:cNvPr id="6146" name="Picture 2" descr="http://geologie.vsb.cz/paleontologie/paleontologie/zoopaleontologie/CHORDATA/Urochordata_soubory/image00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518"/>
          <a:stretch/>
        </p:blipFill>
        <p:spPr bwMode="auto">
          <a:xfrm>
            <a:off x="2269029" y="3551300"/>
            <a:ext cx="7653942" cy="2933722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7349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dirty="0" smtClean="0">
                <a:latin typeface="Georgia" panose="02040502050405020303" pitchFamily="18" charset="0"/>
              </a:rPr>
              <a:t>SYSTÉM</a:t>
            </a:r>
            <a:endParaRPr lang="cs-CZ" b="1" dirty="0">
              <a:latin typeface="Georgia" panose="02040502050405020303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341119" y="2049286"/>
            <a:ext cx="9509760" cy="4142232"/>
          </a:xfrm>
        </p:spPr>
        <p:txBody>
          <a:bodyPr>
            <a:normAutofit fontScale="62500" lnSpcReduction="20000"/>
          </a:bodyPr>
          <a:lstStyle/>
          <a:p>
            <a:pPr>
              <a:buClr>
                <a:srgbClr val="3691AA">
                  <a:lumMod val="75000"/>
                </a:srgbClr>
              </a:buClr>
              <a:buFont typeface="Arial"/>
              <a:buChar char="•"/>
            </a:pPr>
            <a:r>
              <a:rPr lang="cs-CZ" sz="7600" dirty="0">
                <a:solidFill>
                  <a:srgbClr val="3691AA">
                    <a:lumMod val="75000"/>
                  </a:srgbClr>
                </a:solidFill>
              </a:rPr>
              <a:t>ŘÍŠE – </a:t>
            </a:r>
            <a:r>
              <a:rPr lang="cs-CZ" sz="7600" b="1" dirty="0">
                <a:solidFill>
                  <a:srgbClr val="3691AA">
                    <a:lumMod val="75000"/>
                  </a:srgbClr>
                </a:solidFill>
              </a:rPr>
              <a:t>ŽIVOČICHOVÉ</a:t>
            </a:r>
          </a:p>
          <a:p>
            <a:pPr lvl="3">
              <a:spcBef>
                <a:spcPts val="1800"/>
              </a:spcBef>
              <a:buClr>
                <a:srgbClr val="3691AA">
                  <a:lumMod val="75000"/>
                </a:srgbClr>
              </a:buClr>
              <a:buFont typeface="Arial"/>
              <a:buChar char="•"/>
            </a:pPr>
            <a:r>
              <a:rPr lang="cs-CZ" sz="7600" dirty="0">
                <a:solidFill>
                  <a:srgbClr val="3691AA">
                    <a:lumMod val="75000"/>
                  </a:srgbClr>
                </a:solidFill>
              </a:rPr>
              <a:t>KMEN – </a:t>
            </a:r>
            <a:r>
              <a:rPr lang="cs-CZ" sz="7600" b="1" dirty="0">
                <a:solidFill>
                  <a:srgbClr val="3691AA">
                    <a:lumMod val="75000"/>
                  </a:srgbClr>
                </a:solidFill>
              </a:rPr>
              <a:t>STRUNATCI</a:t>
            </a:r>
          </a:p>
          <a:p>
            <a:pPr lvl="5">
              <a:spcBef>
                <a:spcPts val="1800"/>
              </a:spcBef>
              <a:buClr>
                <a:srgbClr val="3691AA">
                  <a:lumMod val="75000"/>
                </a:srgbClr>
              </a:buClr>
              <a:buFont typeface="Arial"/>
              <a:buChar char="•"/>
            </a:pPr>
            <a:r>
              <a:rPr lang="cs-CZ" sz="7600" dirty="0">
                <a:solidFill>
                  <a:srgbClr val="3691AA">
                    <a:lumMod val="75000"/>
                  </a:srgbClr>
                </a:solidFill>
              </a:rPr>
              <a:t>PODKMEN </a:t>
            </a:r>
            <a:r>
              <a:rPr lang="cs-CZ" sz="7600" b="1" dirty="0">
                <a:solidFill>
                  <a:srgbClr val="3691AA">
                    <a:lumMod val="75000"/>
                  </a:srgbClr>
                </a:solidFill>
              </a:rPr>
              <a:t>– </a:t>
            </a:r>
            <a:r>
              <a:rPr lang="cs-CZ" sz="7600" dirty="0">
                <a:solidFill>
                  <a:srgbClr val="3691AA">
                    <a:lumMod val="75000"/>
                  </a:srgbClr>
                </a:solidFill>
              </a:rPr>
              <a:t>BEZLEBEČNÍ</a:t>
            </a:r>
          </a:p>
          <a:p>
            <a:pPr lvl="5">
              <a:spcBef>
                <a:spcPts val="1800"/>
              </a:spcBef>
              <a:buClr>
                <a:srgbClr val="3691AA">
                  <a:lumMod val="75000"/>
                </a:srgbClr>
              </a:buClr>
              <a:buFont typeface="Arial"/>
              <a:buChar char="•"/>
            </a:pPr>
            <a:r>
              <a:rPr lang="cs-CZ" sz="7600" i="1" dirty="0">
                <a:solidFill>
                  <a:srgbClr val="3691AA">
                    <a:lumMod val="75000"/>
                  </a:srgbClr>
                </a:solidFill>
              </a:rPr>
              <a:t>PODKMEN – </a:t>
            </a:r>
            <a:r>
              <a:rPr lang="cs-CZ" sz="7600" b="1" i="1" dirty="0">
                <a:solidFill>
                  <a:srgbClr val="3691AA">
                    <a:lumMod val="75000"/>
                  </a:srgbClr>
                </a:solidFill>
              </a:rPr>
              <a:t>PLÁŠTĚNCI</a:t>
            </a:r>
          </a:p>
          <a:p>
            <a:pPr lvl="5">
              <a:spcBef>
                <a:spcPts val="1800"/>
              </a:spcBef>
              <a:buClr>
                <a:srgbClr val="3691AA">
                  <a:lumMod val="75000"/>
                </a:srgbClr>
              </a:buClr>
              <a:buFont typeface="Arial"/>
              <a:buChar char="•"/>
            </a:pPr>
            <a:r>
              <a:rPr lang="cs-CZ" sz="7600" i="1" dirty="0">
                <a:solidFill>
                  <a:srgbClr val="3691AA">
                    <a:lumMod val="75000"/>
                  </a:srgbClr>
                </a:solidFill>
              </a:rPr>
              <a:t>PODKMEN – OBRATLOVCI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68459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202" y="625641"/>
            <a:ext cx="5976405" cy="522170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1828" y="625641"/>
            <a:ext cx="5368955" cy="5221705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458415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>
                <a:latin typeface="Georgia" panose="02040502050405020303" pitchFamily="18" charset="0"/>
              </a:rPr>
              <a:t>SUMKY</a:t>
            </a:r>
            <a:endParaRPr lang="cs-CZ" b="1" dirty="0">
              <a:latin typeface="Georgia" panose="02040502050405020303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341120" y="1673135"/>
            <a:ext cx="5072559" cy="4142232"/>
          </a:xfrm>
        </p:spPr>
        <p:txBody>
          <a:bodyPr/>
          <a:lstStyle/>
          <a:p>
            <a:r>
              <a:rPr lang="cs-CZ" sz="3200" dirty="0" smtClean="0">
                <a:latin typeface="Georgia" panose="02040502050405020303" pitchFamily="18" charset="0"/>
              </a:rPr>
              <a:t>TEPLÁ A STUDENÁ MOŘE</a:t>
            </a:r>
          </a:p>
          <a:p>
            <a:r>
              <a:rPr lang="cs-CZ" sz="3200" dirty="0" smtClean="0">
                <a:latin typeface="Georgia" panose="02040502050405020303" pitchFamily="18" charset="0"/>
              </a:rPr>
              <a:t>NĚKTEŘÍ – VÁPENATÉ JEHLICE</a:t>
            </a:r>
          </a:p>
          <a:p>
            <a:r>
              <a:rPr lang="cs-CZ" sz="3200" dirty="0" smtClean="0">
                <a:latin typeface="Georgia" panose="02040502050405020303" pitchFamily="18" charset="0"/>
              </a:rPr>
              <a:t>MINERALIZACE MOŘSKÉHO DETRITU</a:t>
            </a:r>
          </a:p>
          <a:p>
            <a:r>
              <a:rPr lang="cs-CZ" sz="3200" dirty="0" smtClean="0">
                <a:latin typeface="Georgia" panose="02040502050405020303" pitchFamily="18" charset="0"/>
              </a:rPr>
              <a:t>SUMKA OBECNÁ</a:t>
            </a:r>
          </a:p>
          <a:p>
            <a:endParaRPr lang="cs-CZ" dirty="0"/>
          </a:p>
        </p:txBody>
      </p:sp>
      <p:sp>
        <p:nvSpPr>
          <p:cNvPr id="4" name="Zaoblený obdélník 3"/>
          <p:cNvSpPr/>
          <p:nvPr/>
        </p:nvSpPr>
        <p:spPr>
          <a:xfrm>
            <a:off x="9750181" y="430095"/>
            <a:ext cx="2201395" cy="510064"/>
          </a:xfrm>
          <a:prstGeom prst="roundRect">
            <a:avLst/>
          </a:prstGeom>
          <a:noFill/>
          <a:ln w="28575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cxnSp>
        <p:nvCxnSpPr>
          <p:cNvPr id="5" name="Přímá spojnice se šipkou 4"/>
          <p:cNvCxnSpPr/>
          <p:nvPr/>
        </p:nvCxnSpPr>
        <p:spPr>
          <a:xfrm>
            <a:off x="9963195" y="695403"/>
            <a:ext cx="542596" cy="0"/>
          </a:xfrm>
          <a:prstGeom prst="straightConnector1">
            <a:avLst/>
          </a:prstGeom>
          <a:ln w="38100">
            <a:solidFill>
              <a:schemeClr val="accent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ovéPole 5"/>
          <p:cNvSpPr txBox="1"/>
          <p:nvPr/>
        </p:nvSpPr>
        <p:spPr>
          <a:xfrm>
            <a:off x="10505791" y="445061"/>
            <a:ext cx="1492200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cs-CZ" sz="3200" dirty="0" smtClean="0">
                <a:solidFill>
                  <a:schemeClr val="accent2"/>
                </a:solidFill>
              </a:rPr>
              <a:t>18 CM</a:t>
            </a:r>
            <a:endParaRPr lang="cs-CZ" sz="3200" dirty="0">
              <a:solidFill>
                <a:schemeClr val="accent2"/>
              </a:solidFill>
            </a:endParaRPr>
          </a:p>
        </p:txBody>
      </p:sp>
      <p:pic>
        <p:nvPicPr>
          <p:cNvPr id="3074" name="Picture 2" descr="http://www.jonolavsakvarium.com/planktonproject/201106/squirts0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8" t="9772" r="15600" b="4731"/>
          <a:stretch/>
        </p:blipFill>
        <p:spPr bwMode="auto">
          <a:xfrm>
            <a:off x="6413679" y="1618620"/>
            <a:ext cx="5653762" cy="4380293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2613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>
                <a:latin typeface="Georgia" panose="02040502050405020303" pitchFamily="18" charset="0"/>
              </a:rPr>
              <a:t>SALPY</a:t>
            </a:r>
            <a:endParaRPr lang="cs-CZ" b="1" dirty="0">
              <a:latin typeface="Georgia" panose="02040502050405020303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r>
              <a:rPr lang="cs-CZ" sz="3200" dirty="0" smtClean="0">
                <a:latin typeface="Georgia" panose="02040502050405020303" pitchFamily="18" charset="0"/>
              </a:rPr>
              <a:t>TEPLÁ MOŘE</a:t>
            </a:r>
          </a:p>
          <a:p>
            <a:r>
              <a:rPr lang="cs-CZ" sz="3200" dirty="0" smtClean="0">
                <a:latin typeface="Georgia" panose="02040502050405020303" pitchFamily="18" charset="0"/>
              </a:rPr>
              <a:t>PŘIJÍMACÍ A VYVRHOVACÍ OTVOR V JEDNÉ TĚLNÍ OSE</a:t>
            </a:r>
          </a:p>
          <a:p>
            <a:endParaRPr lang="cs-CZ" dirty="0"/>
          </a:p>
        </p:txBody>
      </p:sp>
      <p:pic>
        <p:nvPicPr>
          <p:cNvPr id="4098" name="Picture 2" descr="http://www.biodiversityexplorer.org/mm/tunicates/images/griffiths/thalia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95"/>
          <a:stretch/>
        </p:blipFill>
        <p:spPr bwMode="auto">
          <a:xfrm>
            <a:off x="2962275" y="2875546"/>
            <a:ext cx="6267450" cy="3693695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3290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>
                <a:latin typeface="Georgia" panose="02040502050405020303" pitchFamily="18" charset="0"/>
              </a:rPr>
              <a:t>SALPY</a:t>
            </a:r>
            <a:endParaRPr lang="cs-CZ" b="1" dirty="0">
              <a:latin typeface="Georgia" panose="02040502050405020303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341120" y="1572768"/>
            <a:ext cx="2908908" cy="668156"/>
          </a:xfrm>
        </p:spPr>
        <p:txBody>
          <a:bodyPr>
            <a:normAutofit/>
          </a:bodyPr>
          <a:lstStyle/>
          <a:p>
            <a:r>
              <a:rPr lang="cs-CZ" sz="3200" dirty="0" smtClean="0">
                <a:latin typeface="Georgia" panose="02040502050405020303" pitchFamily="18" charset="0"/>
              </a:rPr>
              <a:t>OHNIVKA</a:t>
            </a:r>
            <a:endParaRPr lang="cs-CZ" sz="3200" dirty="0">
              <a:latin typeface="Georgia" panose="02040502050405020303" pitchFamily="18" charset="0"/>
            </a:endParaRPr>
          </a:p>
        </p:txBody>
      </p:sp>
      <p:pic>
        <p:nvPicPr>
          <p:cNvPr id="5122" name="Picture 2" descr="https://upload.wikimedia.org/wikipedia/commons/thumb/6/66/Combjelly.jpg/200px-Combjell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228" y="920338"/>
            <a:ext cx="7066651" cy="5299988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2741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>
                <a:latin typeface="Georgia" panose="02040502050405020303" pitchFamily="18" charset="0"/>
              </a:rPr>
              <a:t>SALPY</a:t>
            </a:r>
            <a:endParaRPr lang="cs-CZ" b="1" dirty="0">
              <a:latin typeface="Georgia" panose="02040502050405020303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341120" y="1572768"/>
            <a:ext cx="4222553" cy="653074"/>
          </a:xfrm>
        </p:spPr>
        <p:txBody>
          <a:bodyPr>
            <a:normAutofit/>
          </a:bodyPr>
          <a:lstStyle/>
          <a:p>
            <a:r>
              <a:rPr lang="cs-CZ" sz="3200" dirty="0" smtClean="0">
                <a:latin typeface="Georgia" panose="02040502050405020303" pitchFamily="18" charset="0"/>
              </a:rPr>
              <a:t>SALPA VELKÁ</a:t>
            </a:r>
            <a:endParaRPr lang="cs-CZ" sz="3200" dirty="0">
              <a:latin typeface="Georgia" panose="02040502050405020303" pitchFamily="18" charset="0"/>
            </a:endParaRPr>
          </a:p>
        </p:txBody>
      </p:sp>
      <p:pic>
        <p:nvPicPr>
          <p:cNvPr id="7170" name="Picture 2" descr="Výsledek obrázku pro salpa MAXIMA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1302" y="2113629"/>
            <a:ext cx="7550582" cy="4371391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2089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defTabSz="914400">
              <a:lnSpc>
                <a:spcPct val="90000"/>
              </a:lnSpc>
              <a:spcBef>
                <a:spcPts val="0"/>
              </a:spcBef>
              <a:buNone/>
            </a:pPr>
            <a:r>
              <a:rPr lang="cs-CZ" b="1" dirty="0" smtClean="0">
                <a:latin typeface="Georgia"/>
              </a:rPr>
              <a:t>VÝSKYT</a:t>
            </a:r>
            <a:endParaRPr lang="cs-CZ" sz="3800" b="1" i="0" dirty="0">
              <a:latin typeface="Georgia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341120" y="1572768"/>
            <a:ext cx="5433167" cy="2149226"/>
          </a:xfrm>
        </p:spPr>
        <p:txBody>
          <a:bodyPr>
            <a:normAutofit/>
          </a:bodyPr>
          <a:lstStyle/>
          <a:p>
            <a:pPr marL="274320" indent="-228600" algn="l" defTabSz="914400">
              <a:lnSpc>
                <a:spcPct val="90000"/>
              </a:lnSpc>
              <a:spcBef>
                <a:spcPts val="1800"/>
              </a:spcBef>
              <a:buClr>
                <a:srgbClr val="3691AA">
                  <a:lumMod val="75000"/>
                </a:srgbClr>
              </a:buClr>
              <a:buSzPct val="100000"/>
              <a:buFont typeface="Arial"/>
              <a:buChar char="•"/>
            </a:pPr>
            <a:r>
              <a:rPr lang="cs-CZ" sz="3200" b="0" i="0" dirty="0" smtClean="0">
                <a:latin typeface="Georgia"/>
                <a:ea typeface="+mn-ea"/>
                <a:cs typeface="+mn-cs"/>
              </a:rPr>
              <a:t>CHLADNÁ I TEPLÁ MOŘE</a:t>
            </a:r>
          </a:p>
          <a:p>
            <a:pPr marL="274320" indent="-228600" algn="l" defTabSz="914400">
              <a:lnSpc>
                <a:spcPct val="90000"/>
              </a:lnSpc>
              <a:spcBef>
                <a:spcPts val="1800"/>
              </a:spcBef>
              <a:buClr>
                <a:srgbClr val="3691AA">
                  <a:lumMod val="75000"/>
                </a:srgbClr>
              </a:buClr>
              <a:buSzPct val="100000"/>
              <a:buFont typeface="Arial"/>
              <a:buChar char="•"/>
            </a:pPr>
            <a:r>
              <a:rPr lang="cs-CZ" sz="3200" dirty="0" smtClean="0">
                <a:latin typeface="Georgia"/>
              </a:rPr>
              <a:t>SOLITÉŘI NEBO TVOŘÍ KOLONIE</a:t>
            </a:r>
            <a:endParaRPr lang="cs-CZ" sz="3200" b="0" i="0" dirty="0" smtClean="0">
              <a:latin typeface="Georgia"/>
            </a:endParaRPr>
          </a:p>
          <a:p>
            <a:pPr marL="274320" indent="-228600" algn="l" defTabSz="914400">
              <a:lnSpc>
                <a:spcPct val="90000"/>
              </a:lnSpc>
              <a:spcBef>
                <a:spcPts val="1800"/>
              </a:spcBef>
              <a:buClr>
                <a:srgbClr val="3691AA">
                  <a:lumMod val="75000"/>
                </a:srgbClr>
              </a:buClr>
              <a:buSzPct val="100000"/>
              <a:buFont typeface="Arial"/>
              <a:buChar char="•"/>
            </a:pPr>
            <a:endParaRPr lang="cs-CZ" sz="3200" b="0" i="0" dirty="0" smtClean="0">
              <a:solidFill>
                <a:srgbClr val="3691AA">
                  <a:lumMod val="75000"/>
                </a:srgbClr>
              </a:solidFill>
              <a:latin typeface="Georgia"/>
              <a:ea typeface="+mn-ea"/>
              <a:cs typeface="+mn-cs"/>
            </a:endParaRPr>
          </a:p>
          <a:p>
            <a:pPr marL="274320" indent="-228600" algn="l" defTabSz="914400">
              <a:lnSpc>
                <a:spcPct val="90000"/>
              </a:lnSpc>
              <a:spcBef>
                <a:spcPts val="1800"/>
              </a:spcBef>
              <a:buClr>
                <a:srgbClr val="3691AA">
                  <a:lumMod val="75000"/>
                </a:srgbClr>
              </a:buClr>
              <a:buSzPct val="100000"/>
              <a:buFont typeface="Arial"/>
              <a:buChar char="•"/>
            </a:pPr>
            <a:endParaRPr lang="cs-CZ" sz="2000" b="0" i="0" dirty="0">
              <a:solidFill>
                <a:srgbClr val="3691AA">
                  <a:lumMod val="75000"/>
                </a:srgbClr>
              </a:solidFill>
              <a:latin typeface="Georgia"/>
              <a:ea typeface="+mn-ea"/>
              <a:cs typeface="+mn-cs"/>
            </a:endParaRPr>
          </a:p>
        </p:txBody>
      </p:sp>
      <p:pic>
        <p:nvPicPr>
          <p:cNvPr id="1026" name="Picture 2" descr="Související obrázek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4975" y="378205"/>
            <a:ext cx="5219700" cy="3743325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img.abicko.cz/img/5/full/2781412-img-salpa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414" b="22209"/>
          <a:stretch/>
        </p:blipFill>
        <p:spPr bwMode="auto">
          <a:xfrm>
            <a:off x="1597829" y="4121530"/>
            <a:ext cx="6920024" cy="2691685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7456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>
                <a:latin typeface="Georgia" panose="02040502050405020303" pitchFamily="18" charset="0"/>
              </a:rPr>
              <a:t>VRŠENKY</a:t>
            </a:r>
            <a:endParaRPr lang="cs-CZ" b="1" dirty="0">
              <a:latin typeface="Georgia" panose="02040502050405020303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3200" dirty="0" smtClean="0">
                <a:latin typeface="Georgia" panose="02040502050405020303" pitchFamily="18" charset="0"/>
              </a:rPr>
              <a:t>TEPLÁ I STUDENÁ MOŘE </a:t>
            </a:r>
          </a:p>
          <a:p>
            <a:r>
              <a:rPr lang="cs-CZ" sz="3200" dirty="0" smtClean="0">
                <a:latin typeface="Georgia" panose="02040502050405020303" pitchFamily="18" charset="0"/>
              </a:rPr>
              <a:t>PRŮHLEDNÉ</a:t>
            </a:r>
          </a:p>
          <a:p>
            <a:r>
              <a:rPr lang="cs-CZ" sz="3200" dirty="0" smtClean="0">
                <a:latin typeface="Georgia" panose="02040502050405020303" pitchFamily="18" charset="0"/>
              </a:rPr>
              <a:t>ROSOLOVITÁ SCHRÁNKA</a:t>
            </a:r>
          </a:p>
          <a:p>
            <a:r>
              <a:rPr lang="cs-CZ" sz="3200" b="1" dirty="0" smtClean="0">
                <a:latin typeface="Georgia" panose="02040502050405020303" pitchFamily="18" charset="0"/>
              </a:rPr>
              <a:t>CHORDA PO CELÝ ŽIVOT!</a:t>
            </a:r>
          </a:p>
          <a:p>
            <a:r>
              <a:rPr lang="cs-CZ" sz="3200" dirty="0" smtClean="0">
                <a:latin typeface="Georgia" panose="02040502050405020303" pitchFamily="18" charset="0"/>
              </a:rPr>
              <a:t>SOUČÁSTÍ PLANKTONU</a:t>
            </a:r>
          </a:p>
          <a:p>
            <a:endParaRPr lang="cs-CZ" dirty="0"/>
          </a:p>
        </p:txBody>
      </p:sp>
      <p:pic>
        <p:nvPicPr>
          <p:cNvPr id="8194" name="Picture 2" descr="Výsledek obrázku pro Appendicularia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7403" y="1473075"/>
            <a:ext cx="5424597" cy="4229894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1934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>
                <a:latin typeface="Georgia" panose="02040502050405020303" pitchFamily="18" charset="0"/>
              </a:rPr>
              <a:t>VRŠENKY</a:t>
            </a:r>
            <a:endParaRPr lang="cs-CZ" b="1" dirty="0">
              <a:latin typeface="Georgia" panose="02040502050405020303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825625"/>
            <a:ext cx="4588042" cy="785228"/>
          </a:xfrm>
        </p:spPr>
        <p:txBody>
          <a:bodyPr>
            <a:normAutofit/>
          </a:bodyPr>
          <a:lstStyle/>
          <a:p>
            <a:r>
              <a:rPr lang="cs-CZ" sz="3200" dirty="0">
                <a:latin typeface="Georgia" panose="02040502050405020303" pitchFamily="18" charset="0"/>
              </a:rPr>
              <a:t>VRŠENKA </a:t>
            </a:r>
            <a:r>
              <a:rPr lang="cs-CZ" sz="3200" dirty="0" smtClean="0">
                <a:latin typeface="Georgia" panose="02040502050405020303" pitchFamily="18" charset="0"/>
              </a:rPr>
              <a:t>OBECNÁ</a:t>
            </a:r>
            <a:endParaRPr lang="cs-CZ" sz="3200" dirty="0">
              <a:latin typeface="Georgia" panose="02040502050405020303" pitchFamily="18" charset="0"/>
            </a:endParaRPr>
          </a:p>
        </p:txBody>
      </p:sp>
      <p:pic>
        <p:nvPicPr>
          <p:cNvPr id="9218" name="Picture 2" descr="https://www.sfos.uaf.edu/sewardline/ZoopSpecies/tunicates/images/New_Oik_400x3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6604" y="1153277"/>
            <a:ext cx="6932530" cy="5199397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0282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>
                <a:latin typeface="Georgia" panose="02040502050405020303" pitchFamily="18" charset="0"/>
              </a:rPr>
              <a:t>OPAKOVÁNÍ - SPOJOVAČKA</a:t>
            </a:r>
            <a:endParaRPr lang="cs-CZ" b="1" dirty="0">
              <a:latin typeface="Georgia" panose="02040502050405020303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825625"/>
            <a:ext cx="2891589" cy="4351338"/>
          </a:xfrm>
        </p:spPr>
        <p:txBody>
          <a:bodyPr>
            <a:normAutofit/>
          </a:bodyPr>
          <a:lstStyle/>
          <a:p>
            <a:r>
              <a:rPr lang="cs-CZ" sz="3600" dirty="0" smtClean="0">
                <a:latin typeface="Georgia" panose="02040502050405020303" pitchFamily="18" charset="0"/>
              </a:rPr>
              <a:t>TUNICIN</a:t>
            </a:r>
          </a:p>
          <a:p>
            <a:r>
              <a:rPr lang="cs-CZ" sz="3600" dirty="0" smtClean="0">
                <a:latin typeface="Georgia" panose="02040502050405020303" pitchFamily="18" charset="0"/>
              </a:rPr>
              <a:t>CS</a:t>
            </a:r>
          </a:p>
          <a:p>
            <a:r>
              <a:rPr lang="cs-CZ" sz="3600" dirty="0" smtClean="0">
                <a:latin typeface="Georgia" panose="02040502050405020303" pitchFamily="18" charset="0"/>
              </a:rPr>
              <a:t>VS</a:t>
            </a:r>
          </a:p>
          <a:p>
            <a:r>
              <a:rPr lang="cs-CZ" sz="3600" dirty="0" smtClean="0">
                <a:latin typeface="Georgia" panose="02040502050405020303" pitchFamily="18" charset="0"/>
              </a:rPr>
              <a:t>HLTAN</a:t>
            </a:r>
          </a:p>
          <a:p>
            <a:r>
              <a:rPr lang="cs-CZ" sz="3600" dirty="0" smtClean="0">
                <a:latin typeface="Georgia" panose="02040502050405020303" pitchFamily="18" charset="0"/>
              </a:rPr>
              <a:t>VNĚJŠÍ</a:t>
            </a:r>
          </a:p>
          <a:p>
            <a:r>
              <a:rPr lang="cs-CZ" sz="3600" dirty="0" smtClean="0">
                <a:latin typeface="Georgia" panose="02040502050405020303" pitchFamily="18" charset="0"/>
              </a:rPr>
              <a:t>NEPŘÍMÝ</a:t>
            </a:r>
          </a:p>
        </p:txBody>
      </p:sp>
      <p:sp>
        <p:nvSpPr>
          <p:cNvPr id="4" name="Zástupný symbol pro obsah 2"/>
          <p:cNvSpPr txBox="1">
            <a:spLocks/>
          </p:cNvSpPr>
          <p:nvPr/>
        </p:nvSpPr>
        <p:spPr>
          <a:xfrm>
            <a:off x="6096000" y="1825625"/>
            <a:ext cx="5257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3600" dirty="0" smtClean="0">
                <a:latin typeface="Georgia" panose="02040502050405020303" pitchFamily="18" charset="0"/>
              </a:rPr>
              <a:t>ENDOSTYL</a:t>
            </a:r>
          </a:p>
          <a:p>
            <a:r>
              <a:rPr lang="cs-CZ" sz="3600" dirty="0" smtClean="0">
                <a:latin typeface="Georgia" panose="02040502050405020303" pitchFamily="18" charset="0"/>
              </a:rPr>
              <a:t>OPLOZENÍ</a:t>
            </a:r>
          </a:p>
          <a:p>
            <a:r>
              <a:rPr lang="cs-CZ" sz="3600" dirty="0" smtClean="0">
                <a:latin typeface="Georgia" panose="02040502050405020303" pitchFamily="18" charset="0"/>
              </a:rPr>
              <a:t>OTEVŘENÁ</a:t>
            </a:r>
          </a:p>
          <a:p>
            <a:r>
              <a:rPr lang="cs-CZ" sz="3600" dirty="0" smtClean="0">
                <a:latin typeface="Georgia" panose="02040502050405020303" pitchFamily="18" charset="0"/>
              </a:rPr>
              <a:t>PLÁŠŤ</a:t>
            </a:r>
          </a:p>
          <a:p>
            <a:r>
              <a:rPr lang="cs-CZ" sz="3600" dirty="0" smtClean="0">
                <a:latin typeface="Georgia" panose="02040502050405020303" pitchFamily="18" charset="0"/>
              </a:rPr>
              <a:t>VÝVIN</a:t>
            </a:r>
          </a:p>
          <a:p>
            <a:r>
              <a:rPr lang="cs-CZ" sz="3600" dirty="0" smtClean="0">
                <a:latin typeface="Georgia" panose="02040502050405020303" pitchFamily="18" charset="0"/>
              </a:rPr>
              <a:t>ZÁSOBNÍ LEDVINY</a:t>
            </a:r>
          </a:p>
        </p:txBody>
      </p:sp>
      <p:cxnSp>
        <p:nvCxnSpPr>
          <p:cNvPr id="6" name="Přímá spojnice se šipkou 5"/>
          <p:cNvCxnSpPr/>
          <p:nvPr/>
        </p:nvCxnSpPr>
        <p:spPr>
          <a:xfrm>
            <a:off x="3260558" y="2165684"/>
            <a:ext cx="3080084" cy="1744579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Přímá spojnice se šipkou 6"/>
          <p:cNvCxnSpPr/>
          <p:nvPr/>
        </p:nvCxnSpPr>
        <p:spPr>
          <a:xfrm>
            <a:off x="1921042" y="2751221"/>
            <a:ext cx="4174958" cy="557463"/>
          </a:xfrm>
          <a:prstGeom prst="straightConnector1">
            <a:avLst/>
          </a:prstGeom>
          <a:ln w="571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Přímá spojnice se šipkou 8"/>
          <p:cNvCxnSpPr/>
          <p:nvPr/>
        </p:nvCxnSpPr>
        <p:spPr>
          <a:xfrm>
            <a:off x="2061410" y="3374858"/>
            <a:ext cx="4279232" cy="1798721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Přímá spojnice se šipkou 10"/>
          <p:cNvCxnSpPr/>
          <p:nvPr/>
        </p:nvCxnSpPr>
        <p:spPr>
          <a:xfrm flipV="1">
            <a:off x="2825416" y="2179721"/>
            <a:ext cx="3370847" cy="1860466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Přímá spojnice se šipkou 12"/>
          <p:cNvCxnSpPr/>
          <p:nvPr/>
        </p:nvCxnSpPr>
        <p:spPr>
          <a:xfrm flipV="1">
            <a:off x="2865520" y="2751221"/>
            <a:ext cx="3330743" cy="1860467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Přímá spojnice se šipkou 15"/>
          <p:cNvCxnSpPr/>
          <p:nvPr/>
        </p:nvCxnSpPr>
        <p:spPr>
          <a:xfrm flipV="1">
            <a:off x="3420979" y="4611687"/>
            <a:ext cx="2775284" cy="628066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7235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835070" y="1429555"/>
            <a:ext cx="6759692" cy="3400023"/>
          </a:xfrm>
        </p:spPr>
        <p:txBody>
          <a:bodyPr>
            <a:noAutofit/>
          </a:bodyPr>
          <a:lstStyle/>
          <a:p>
            <a:pPr algn="ctr"/>
            <a:r>
              <a:rPr lang="cs-CZ" sz="5400" dirty="0" smtClean="0">
                <a:latin typeface="Georgia" panose="02040502050405020303" pitchFamily="18" charset="0"/>
              </a:rPr>
              <a:t>DĚKUJI </a:t>
            </a:r>
            <a:br>
              <a:rPr lang="cs-CZ" sz="5400" dirty="0" smtClean="0">
                <a:latin typeface="Georgia" panose="02040502050405020303" pitchFamily="18" charset="0"/>
              </a:rPr>
            </a:br>
            <a:r>
              <a:rPr lang="cs-CZ" sz="5400" dirty="0" smtClean="0">
                <a:latin typeface="Georgia" panose="02040502050405020303" pitchFamily="18" charset="0"/>
              </a:rPr>
              <a:t>ZA</a:t>
            </a:r>
            <a:r>
              <a:rPr lang="cs-CZ" sz="5400" dirty="0">
                <a:latin typeface="Georgia" panose="02040502050405020303" pitchFamily="18" charset="0"/>
              </a:rPr>
              <a:t/>
            </a:r>
            <a:br>
              <a:rPr lang="cs-CZ" sz="5400" dirty="0">
                <a:latin typeface="Georgia" panose="02040502050405020303" pitchFamily="18" charset="0"/>
              </a:rPr>
            </a:br>
            <a:r>
              <a:rPr lang="cs-CZ" sz="5400" dirty="0" smtClean="0">
                <a:latin typeface="Georgia" panose="02040502050405020303" pitchFamily="18" charset="0"/>
              </a:rPr>
              <a:t>POZORNOST! </a:t>
            </a:r>
            <a:br>
              <a:rPr lang="cs-CZ" sz="5400" dirty="0" smtClean="0">
                <a:latin typeface="Georgia" panose="02040502050405020303" pitchFamily="18" charset="0"/>
              </a:rPr>
            </a:br>
            <a:r>
              <a:rPr lang="cs-CZ" sz="5400" dirty="0" smtClean="0">
                <a:latin typeface="Georgia" panose="02040502050405020303" pitchFamily="18" charset="0"/>
                <a:sym typeface="Wingdings" panose="05000000000000000000" pitchFamily="2" charset="2"/>
              </a:rPr>
              <a:t></a:t>
            </a:r>
            <a:endParaRPr lang="cs-CZ" sz="5400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3179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>
                <a:latin typeface="Georgia" panose="02040502050405020303" pitchFamily="18" charset="0"/>
              </a:rPr>
              <a:t>ZDROJE INFORMACÍ</a:t>
            </a:r>
            <a:endParaRPr lang="cs-CZ" b="1" dirty="0">
              <a:latin typeface="Georgia" panose="02040502050405020303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341119" y="1134885"/>
            <a:ext cx="9509760" cy="4879547"/>
          </a:xfrm>
        </p:spPr>
        <p:txBody>
          <a:bodyPr>
            <a:noAutofit/>
          </a:bodyPr>
          <a:lstStyle/>
          <a:p>
            <a:pPr marL="45720" indent="0">
              <a:buNone/>
            </a:pPr>
            <a:endParaRPr lang="cs-CZ" sz="3200" dirty="0" smtClean="0"/>
          </a:p>
          <a:p>
            <a:r>
              <a:rPr lang="cs-CZ" sz="2800" dirty="0" smtClean="0">
                <a:latin typeface="Georgia" panose="02040502050405020303" pitchFamily="18" charset="0"/>
              </a:rPr>
              <a:t>GAISLER, Jiří a ZIMA, Jan. </a:t>
            </a:r>
            <a:r>
              <a:rPr lang="cs-CZ" sz="2800" i="1" dirty="0" smtClean="0">
                <a:latin typeface="Georgia" panose="02040502050405020303" pitchFamily="18" charset="0"/>
              </a:rPr>
              <a:t>Zoologie obratlovců</a:t>
            </a:r>
            <a:r>
              <a:rPr lang="cs-CZ" sz="2800" dirty="0" smtClean="0">
                <a:latin typeface="Georgia" panose="02040502050405020303" pitchFamily="18" charset="0"/>
              </a:rPr>
              <a:t>. 2.vyd. Praha: Academia, 2008, s. 50-64. ISBN 978-80-200-1484-9.</a:t>
            </a:r>
          </a:p>
          <a:p>
            <a:r>
              <a:rPr lang="cs-CZ" sz="2800" dirty="0" smtClean="0">
                <a:latin typeface="Georgia" panose="02040502050405020303" pitchFamily="18" charset="0"/>
              </a:rPr>
              <a:t>JELÍNEK</a:t>
            </a:r>
            <a:r>
              <a:rPr lang="cs-CZ" sz="2800" dirty="0">
                <a:latin typeface="Georgia" panose="02040502050405020303" pitchFamily="18" charset="0"/>
              </a:rPr>
              <a:t>, Jan a ZICHÁČEK, Vladimír. </a:t>
            </a:r>
            <a:r>
              <a:rPr lang="cs-CZ" sz="2800" i="1" dirty="0">
                <a:latin typeface="Georgia" panose="02040502050405020303" pitchFamily="18" charset="0"/>
              </a:rPr>
              <a:t>Biologie pro gymnázia (teoretická a praktická část)</a:t>
            </a:r>
            <a:r>
              <a:rPr lang="cs-CZ" sz="2800" dirty="0">
                <a:latin typeface="Georgia" panose="02040502050405020303" pitchFamily="18" charset="0"/>
              </a:rPr>
              <a:t>. 8.vyd. Olomouc: Nakladatelství Olomouc, 2005, s. </a:t>
            </a:r>
            <a:r>
              <a:rPr lang="cs-CZ" sz="2800" dirty="0" smtClean="0">
                <a:latin typeface="Georgia" panose="02040502050405020303" pitchFamily="18" charset="0"/>
              </a:rPr>
              <a:t>137-138. </a:t>
            </a:r>
            <a:r>
              <a:rPr lang="cs-CZ" sz="2800" dirty="0">
                <a:latin typeface="Georgia" panose="02040502050405020303" pitchFamily="18" charset="0"/>
              </a:rPr>
              <a:t>ISBN 80-7182-177-2.</a:t>
            </a:r>
          </a:p>
          <a:p>
            <a:r>
              <a:rPr lang="cs-CZ" sz="2800" dirty="0">
                <a:latin typeface="Georgia" panose="02040502050405020303" pitchFamily="18" charset="0"/>
              </a:rPr>
              <a:t>SIGMUND, Leo, HANÁK, Vladimír a PRAVDA, Oldřich. </a:t>
            </a:r>
            <a:r>
              <a:rPr lang="cs-CZ" sz="2800" i="1" dirty="0">
                <a:latin typeface="Georgia" panose="02040502050405020303" pitchFamily="18" charset="0"/>
              </a:rPr>
              <a:t>Zoologie strunatců</a:t>
            </a:r>
            <a:r>
              <a:rPr lang="cs-CZ" sz="2800" dirty="0">
                <a:latin typeface="Georgia" panose="02040502050405020303" pitchFamily="18" charset="0"/>
              </a:rPr>
              <a:t>. 1.vyd. Praha: Karolinum, 1994, s. </a:t>
            </a:r>
            <a:r>
              <a:rPr lang="cs-CZ" sz="2800" dirty="0" smtClean="0">
                <a:latin typeface="Georgia" panose="02040502050405020303" pitchFamily="18" charset="0"/>
              </a:rPr>
              <a:t>12-25</a:t>
            </a:r>
            <a:r>
              <a:rPr lang="cs-CZ" sz="2800" dirty="0">
                <a:latin typeface="Georgia" panose="02040502050405020303" pitchFamily="18" charset="0"/>
              </a:rPr>
              <a:t>. ISBN 80-7066-531-9.</a:t>
            </a:r>
          </a:p>
          <a:p>
            <a:pPr marL="45720" indent="0">
              <a:buNone/>
            </a:pP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2591139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>
                <a:latin typeface="Georgia" panose="02040502050405020303" pitchFamily="18" charset="0"/>
              </a:rPr>
              <a:t>ZDROJE INFORMACÍ</a:t>
            </a:r>
            <a:endParaRPr lang="cs-CZ" b="1" dirty="0">
              <a:latin typeface="Georgia" panose="02040502050405020303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800" dirty="0">
                <a:latin typeface="Georgia" panose="02040502050405020303" pitchFamily="18" charset="0"/>
              </a:rPr>
              <a:t>SMRŽ, Jaroslav a kol. </a:t>
            </a:r>
            <a:r>
              <a:rPr lang="cs-CZ" sz="2800" i="1" dirty="0">
                <a:latin typeface="Georgia" panose="02040502050405020303" pitchFamily="18" charset="0"/>
              </a:rPr>
              <a:t>Biologie živočichů pro gymnázia</a:t>
            </a:r>
            <a:r>
              <a:rPr lang="cs-CZ" sz="2800" dirty="0">
                <a:latin typeface="Georgia" panose="02040502050405020303" pitchFamily="18" charset="0"/>
              </a:rPr>
              <a:t>. 1.vyd. Praha: FORTUNA, 2004, s. 105-106. ISBN 80-7169-909-2.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97541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>
                <a:latin typeface="Georgia" panose="02040502050405020303" pitchFamily="18" charset="0"/>
              </a:rPr>
              <a:t>ZDROJE OBRÁZKŮ</a:t>
            </a:r>
            <a:endParaRPr lang="cs-CZ" b="1" dirty="0">
              <a:latin typeface="Georgia" panose="02040502050405020303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cs-CZ" dirty="0">
                <a:latin typeface="Georgia" panose="02040502050405020303" pitchFamily="18" charset="0"/>
              </a:rPr>
              <a:t>Ábíčko. </a:t>
            </a:r>
            <a:r>
              <a:rPr lang="cs-CZ" i="1" dirty="0">
                <a:latin typeface="Georgia" panose="02040502050405020303" pitchFamily="18" charset="0"/>
              </a:rPr>
              <a:t>Salpa</a:t>
            </a:r>
            <a:r>
              <a:rPr lang="cs-CZ" dirty="0">
                <a:latin typeface="Georgia" panose="02040502050405020303" pitchFamily="18" charset="0"/>
              </a:rPr>
              <a:t> [online]. [cit. 2016-02-05]. Dostupné z: http://img.abicko.cz/img/5/full/2781412-img-salpa.jpg</a:t>
            </a:r>
          </a:p>
          <a:p>
            <a:pPr lvl="0"/>
            <a:r>
              <a:rPr lang="cs-CZ" dirty="0">
                <a:latin typeface="Georgia" panose="02040502050405020303" pitchFamily="18" charset="0"/>
              </a:rPr>
              <a:t>Ábíčko. </a:t>
            </a:r>
            <a:r>
              <a:rPr lang="cs-CZ" i="1" dirty="0">
                <a:latin typeface="Georgia" panose="02040502050405020303" pitchFamily="18" charset="0"/>
              </a:rPr>
              <a:t>Tajemné salpy 1</a:t>
            </a:r>
            <a:r>
              <a:rPr lang="cs-CZ" dirty="0">
                <a:latin typeface="Georgia" panose="02040502050405020303" pitchFamily="18" charset="0"/>
              </a:rPr>
              <a:t> [online]. [cit. 2016-02-05]. Dostupné z: http://www.abicko.cz/galerie/precti-si-priroda/28290/tajemne-salpy-zive-potrubi-v-oceanech?foto=1</a:t>
            </a:r>
          </a:p>
          <a:p>
            <a:pPr lvl="0"/>
            <a:r>
              <a:rPr lang="cs-CZ" dirty="0">
                <a:latin typeface="Georgia" panose="02040502050405020303" pitchFamily="18" charset="0"/>
              </a:rPr>
              <a:t>Ábíčko. </a:t>
            </a:r>
            <a:r>
              <a:rPr lang="cs-CZ" i="1" dirty="0">
                <a:latin typeface="Georgia" panose="02040502050405020303" pitchFamily="18" charset="0"/>
              </a:rPr>
              <a:t>Tajemné salpy</a:t>
            </a:r>
            <a:r>
              <a:rPr lang="cs-CZ" dirty="0">
                <a:latin typeface="Georgia" panose="02040502050405020303" pitchFamily="18" charset="0"/>
              </a:rPr>
              <a:t> 2 [online]. [cit. 2016-02-05]. Dostupné z: http://www.abicko.cz/galerie/precti-si-priroda/28290/tajemne-salpy-zive-potrubi-v-oceanech?foto=2</a:t>
            </a:r>
          </a:p>
          <a:p>
            <a:pPr lvl="0"/>
            <a:r>
              <a:rPr lang="cs-CZ" dirty="0">
                <a:latin typeface="Georgia" panose="02040502050405020303" pitchFamily="18" charset="0"/>
              </a:rPr>
              <a:t>Ábíčko. </a:t>
            </a:r>
            <a:r>
              <a:rPr lang="cs-CZ" i="1" dirty="0">
                <a:latin typeface="Georgia" panose="02040502050405020303" pitchFamily="18" charset="0"/>
              </a:rPr>
              <a:t>Tajemné salpy</a:t>
            </a:r>
            <a:r>
              <a:rPr lang="cs-CZ" dirty="0">
                <a:latin typeface="Georgia" panose="02040502050405020303" pitchFamily="18" charset="0"/>
              </a:rPr>
              <a:t> 3[online]. [cit. 2016-02-05]. Dostupné z: http://www.abicko.cz/galerie/precti-si-priroda/28290/tajemne-salpy-zive-potrubi-v-oceanech?foto=3 </a:t>
            </a:r>
          </a:p>
          <a:p>
            <a:pPr lvl="0"/>
            <a:r>
              <a:rPr lang="cs-CZ" dirty="0" err="1">
                <a:latin typeface="Georgia" panose="02040502050405020303" pitchFamily="18" charset="0"/>
              </a:rPr>
              <a:t>Alamy</a:t>
            </a:r>
            <a:r>
              <a:rPr lang="cs-CZ" dirty="0">
                <a:latin typeface="Georgia" panose="02040502050405020303" pitchFamily="18" charset="0"/>
              </a:rPr>
              <a:t> </a:t>
            </a:r>
            <a:r>
              <a:rPr lang="cs-CZ" dirty="0" err="1">
                <a:latin typeface="Georgia" panose="02040502050405020303" pitchFamily="18" charset="0"/>
              </a:rPr>
              <a:t>stock</a:t>
            </a:r>
            <a:r>
              <a:rPr lang="cs-CZ" dirty="0">
                <a:latin typeface="Georgia" panose="02040502050405020303" pitchFamily="18" charset="0"/>
              </a:rPr>
              <a:t> </a:t>
            </a:r>
            <a:r>
              <a:rPr lang="cs-CZ" dirty="0" err="1">
                <a:latin typeface="Georgia" panose="02040502050405020303" pitchFamily="18" charset="0"/>
              </a:rPr>
              <a:t>photo</a:t>
            </a:r>
            <a:r>
              <a:rPr lang="cs-CZ" dirty="0">
                <a:latin typeface="Georgia" panose="02040502050405020303" pitchFamily="18" charset="0"/>
              </a:rPr>
              <a:t>. </a:t>
            </a:r>
            <a:r>
              <a:rPr lang="cs-CZ" i="1" dirty="0" err="1">
                <a:latin typeface="Georgia" panose="02040502050405020303" pitchFamily="18" charset="0"/>
              </a:rPr>
              <a:t>Ascidiacea</a:t>
            </a:r>
            <a:r>
              <a:rPr lang="cs-CZ" dirty="0">
                <a:latin typeface="Georgia" panose="02040502050405020303" pitchFamily="18" charset="0"/>
              </a:rPr>
              <a:t> [online]. [cit. 2016-02-05]. Dostupné z: http://c8.alamy.com/comp/G16EEH/ascidiacea-commonly-known-as-the-ascidians-or-sea-squirts-is-a-class-G16EEH.jpg  </a:t>
            </a:r>
          </a:p>
          <a:p>
            <a:pPr lvl="0"/>
            <a:r>
              <a:rPr lang="cs-CZ" dirty="0">
                <a:latin typeface="Georgia" panose="02040502050405020303" pitchFamily="18" charset="0"/>
              </a:rPr>
              <a:t>Biodiversity. </a:t>
            </a:r>
            <a:r>
              <a:rPr lang="cs-CZ" i="1" dirty="0" err="1">
                <a:latin typeface="Georgia" panose="02040502050405020303" pitchFamily="18" charset="0"/>
              </a:rPr>
              <a:t>Tunicates</a:t>
            </a:r>
            <a:r>
              <a:rPr lang="cs-CZ" i="1" dirty="0">
                <a:latin typeface="Georgia" panose="02040502050405020303" pitchFamily="18" charset="0"/>
              </a:rPr>
              <a:t> </a:t>
            </a:r>
            <a:r>
              <a:rPr lang="cs-CZ" dirty="0">
                <a:latin typeface="Georgia" panose="02040502050405020303" pitchFamily="18" charset="0"/>
              </a:rPr>
              <a:t>[online]. [cit. 2016-02-05]. Dostupné z: http://www.biodiversityexplorer.org/mm/tunicates/images/griffiths/thalia1.jpg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01929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latin typeface="Georgia" panose="02040502050405020303" pitchFamily="18" charset="0"/>
              </a:rPr>
              <a:t>ZDROJE OBRÁZKŮ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665327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cs-CZ" dirty="0" err="1">
                <a:latin typeface="Georgia" panose="02040502050405020303" pitchFamily="18" charset="0"/>
              </a:rPr>
              <a:t>Class</a:t>
            </a:r>
            <a:r>
              <a:rPr lang="cs-CZ" dirty="0">
                <a:latin typeface="Georgia" panose="02040502050405020303" pitchFamily="18" charset="0"/>
              </a:rPr>
              <a:t> </a:t>
            </a:r>
            <a:r>
              <a:rPr lang="cs-CZ" dirty="0" err="1">
                <a:latin typeface="Georgia" panose="02040502050405020303" pitchFamily="18" charset="0"/>
              </a:rPr>
              <a:t>connection</a:t>
            </a:r>
            <a:r>
              <a:rPr lang="cs-CZ" dirty="0">
                <a:latin typeface="Georgia" panose="02040502050405020303" pitchFamily="18" charset="0"/>
              </a:rPr>
              <a:t>. </a:t>
            </a:r>
            <a:r>
              <a:rPr lang="cs-CZ" i="1" dirty="0" err="1">
                <a:latin typeface="Georgia" panose="02040502050405020303" pitchFamily="18" charset="0"/>
              </a:rPr>
              <a:t>Urochordata</a:t>
            </a:r>
            <a:r>
              <a:rPr lang="cs-CZ" i="1" dirty="0">
                <a:latin typeface="Georgia" panose="02040502050405020303" pitchFamily="18" charset="0"/>
              </a:rPr>
              <a:t> </a:t>
            </a:r>
            <a:r>
              <a:rPr lang="cs-CZ" dirty="0">
                <a:latin typeface="Georgia" panose="02040502050405020303" pitchFamily="18" charset="0"/>
              </a:rPr>
              <a:t>[online]. [cit. 2016-02-05]. Dostupné z: https://classconnection.s3.amazonaws.com/677/flashcards/915677/jpg/urochordata1323236684518.jpg </a:t>
            </a:r>
          </a:p>
          <a:p>
            <a:pPr lvl="0"/>
            <a:r>
              <a:rPr lang="cs-CZ" dirty="0" err="1">
                <a:latin typeface="Georgia" panose="02040502050405020303" pitchFamily="18" charset="0"/>
              </a:rPr>
              <a:t>College</a:t>
            </a:r>
            <a:r>
              <a:rPr lang="cs-CZ" dirty="0">
                <a:latin typeface="Georgia" panose="02040502050405020303" pitchFamily="18" charset="0"/>
              </a:rPr>
              <a:t> </a:t>
            </a:r>
            <a:r>
              <a:rPr lang="cs-CZ" dirty="0" err="1">
                <a:latin typeface="Georgia" panose="02040502050405020303" pitchFamily="18" charset="0"/>
              </a:rPr>
              <a:t>of</a:t>
            </a:r>
            <a:r>
              <a:rPr lang="cs-CZ" dirty="0">
                <a:latin typeface="Georgia" panose="02040502050405020303" pitchFamily="18" charset="0"/>
              </a:rPr>
              <a:t> </a:t>
            </a:r>
            <a:r>
              <a:rPr lang="cs-CZ" dirty="0" err="1">
                <a:latin typeface="Georgia" panose="02040502050405020303" pitchFamily="18" charset="0"/>
              </a:rPr>
              <a:t>Fisheries</a:t>
            </a:r>
            <a:r>
              <a:rPr lang="cs-CZ" dirty="0">
                <a:latin typeface="Georgia" panose="02040502050405020303" pitchFamily="18" charset="0"/>
              </a:rPr>
              <a:t> and </a:t>
            </a:r>
            <a:r>
              <a:rPr lang="cs-CZ" dirty="0" err="1">
                <a:latin typeface="Georgia" panose="02040502050405020303" pitchFamily="18" charset="0"/>
              </a:rPr>
              <a:t>Ocean</a:t>
            </a:r>
            <a:r>
              <a:rPr lang="cs-CZ" dirty="0">
                <a:latin typeface="Georgia" panose="02040502050405020303" pitchFamily="18" charset="0"/>
              </a:rPr>
              <a:t> </a:t>
            </a:r>
            <a:r>
              <a:rPr lang="cs-CZ" dirty="0" err="1">
                <a:latin typeface="Georgia" panose="02040502050405020303" pitchFamily="18" charset="0"/>
              </a:rPr>
              <a:t>Sciences</a:t>
            </a:r>
            <a:r>
              <a:rPr lang="cs-CZ" dirty="0">
                <a:latin typeface="Georgia" panose="02040502050405020303" pitchFamily="18" charset="0"/>
              </a:rPr>
              <a:t>. </a:t>
            </a:r>
            <a:r>
              <a:rPr lang="cs-CZ" i="1" dirty="0" err="1">
                <a:latin typeface="Georgia" panose="02040502050405020303" pitchFamily="18" charset="0"/>
              </a:rPr>
              <a:t>Tunicates</a:t>
            </a:r>
            <a:r>
              <a:rPr lang="cs-CZ" i="1" dirty="0">
                <a:latin typeface="Georgia" panose="02040502050405020303" pitchFamily="18" charset="0"/>
              </a:rPr>
              <a:t> </a:t>
            </a:r>
            <a:r>
              <a:rPr lang="cs-CZ" dirty="0">
                <a:latin typeface="Georgia" panose="02040502050405020303" pitchFamily="18" charset="0"/>
              </a:rPr>
              <a:t>[online]. [cit. 2016-02-05]. Dostupné z: https://www.sfos.uaf.edu/sewardline/ZoopSpecies/tunicates/images/New_Oik_400x300.jpg </a:t>
            </a:r>
          </a:p>
          <a:p>
            <a:pPr lvl="0"/>
            <a:r>
              <a:rPr lang="cs-CZ" dirty="0" err="1">
                <a:latin typeface="Georgia" panose="02040502050405020303" pitchFamily="18" charset="0"/>
              </a:rPr>
              <a:t>Cronodon</a:t>
            </a:r>
            <a:r>
              <a:rPr lang="cs-CZ" dirty="0">
                <a:latin typeface="Georgia" panose="02040502050405020303" pitchFamily="18" charset="0"/>
              </a:rPr>
              <a:t>. </a:t>
            </a:r>
            <a:r>
              <a:rPr lang="cs-CZ" i="1" dirty="0" err="1">
                <a:latin typeface="Georgia" panose="02040502050405020303" pitchFamily="18" charset="0"/>
              </a:rPr>
              <a:t>Tunicate</a:t>
            </a:r>
            <a:r>
              <a:rPr lang="cs-CZ" i="1" dirty="0">
                <a:latin typeface="Georgia" panose="02040502050405020303" pitchFamily="18" charset="0"/>
              </a:rPr>
              <a:t> diagram</a:t>
            </a:r>
            <a:r>
              <a:rPr lang="cs-CZ" dirty="0">
                <a:latin typeface="Georgia" panose="02040502050405020303" pitchFamily="18" charset="0"/>
              </a:rPr>
              <a:t> [online]. [cit. 2016-02-05]. Dostupné z: http://cronodon.com/images/Tunicate_diagram.jpg </a:t>
            </a:r>
          </a:p>
          <a:p>
            <a:pPr lvl="0"/>
            <a:r>
              <a:rPr lang="cs-CZ" dirty="0">
                <a:latin typeface="Georgia" panose="02040502050405020303" pitchFamily="18" charset="0"/>
              </a:rPr>
              <a:t>Geologie. </a:t>
            </a:r>
            <a:r>
              <a:rPr lang="cs-CZ" i="1" dirty="0" err="1">
                <a:latin typeface="Georgia" panose="02040502050405020303" pitchFamily="18" charset="0"/>
              </a:rPr>
              <a:t>Chordata</a:t>
            </a:r>
            <a:r>
              <a:rPr lang="cs-CZ" i="1" dirty="0">
                <a:latin typeface="Georgia" panose="02040502050405020303" pitchFamily="18" charset="0"/>
              </a:rPr>
              <a:t> </a:t>
            </a:r>
            <a:r>
              <a:rPr lang="cs-CZ" dirty="0">
                <a:latin typeface="Georgia" panose="02040502050405020303" pitchFamily="18" charset="0"/>
              </a:rPr>
              <a:t>[online]. [cit. 2016-02-05]. Dostupné z: http://geologie.vsb.cz/paleontologie/paleontologie/zoopaleontologie/CHORDATA/Urochordata_soubory/image004.jpg </a:t>
            </a:r>
          </a:p>
          <a:p>
            <a:pPr lvl="0"/>
            <a:r>
              <a:rPr lang="cs-CZ" dirty="0">
                <a:latin typeface="Georgia" panose="02040502050405020303" pitchFamily="18" charset="0"/>
              </a:rPr>
              <a:t>GUDO, Michael. </a:t>
            </a:r>
            <a:r>
              <a:rPr lang="cs-CZ" dirty="0" err="1">
                <a:latin typeface="Georgia" panose="02040502050405020303" pitchFamily="18" charset="0"/>
              </a:rPr>
              <a:t>Research</a:t>
            </a:r>
            <a:r>
              <a:rPr lang="cs-CZ" dirty="0">
                <a:latin typeface="Georgia" panose="02040502050405020303" pitchFamily="18" charset="0"/>
              </a:rPr>
              <a:t> </a:t>
            </a:r>
            <a:r>
              <a:rPr lang="cs-CZ" dirty="0" err="1">
                <a:latin typeface="Georgia" panose="02040502050405020303" pitchFamily="18" charset="0"/>
              </a:rPr>
              <a:t>gate</a:t>
            </a:r>
            <a:r>
              <a:rPr lang="cs-CZ" dirty="0">
                <a:latin typeface="Georgia" panose="02040502050405020303" pitchFamily="18" charset="0"/>
              </a:rPr>
              <a:t>. </a:t>
            </a:r>
            <a:r>
              <a:rPr lang="cs-CZ" i="1" dirty="0" err="1">
                <a:latin typeface="Georgia" panose="02040502050405020303" pitchFamily="18" charset="0"/>
              </a:rPr>
              <a:t>Development</a:t>
            </a:r>
            <a:r>
              <a:rPr lang="cs-CZ" i="1" dirty="0">
                <a:latin typeface="Georgia" panose="02040502050405020303" pitchFamily="18" charset="0"/>
              </a:rPr>
              <a:t> </a:t>
            </a:r>
            <a:r>
              <a:rPr lang="cs-CZ" dirty="0">
                <a:latin typeface="Georgia" panose="02040502050405020303" pitchFamily="18" charset="0"/>
              </a:rPr>
              <a:t>[online]. [cit. 2016-02-05]. Dostupné z: https://www.researchgate.net/profile/Michael_Gudo/publication/226783390/viewer/AS:139172442546176@1410192704924/background/6.png </a:t>
            </a:r>
          </a:p>
          <a:p>
            <a:pPr lvl="0"/>
            <a:r>
              <a:rPr lang="cs-CZ" dirty="0" err="1">
                <a:latin typeface="Georgia" panose="02040502050405020303" pitchFamily="18" charset="0"/>
              </a:rPr>
              <a:t>Chest</a:t>
            </a:r>
            <a:r>
              <a:rPr lang="cs-CZ" dirty="0">
                <a:latin typeface="Georgia" panose="02040502050405020303" pitchFamily="18" charset="0"/>
              </a:rPr>
              <a:t> </a:t>
            </a:r>
            <a:r>
              <a:rPr lang="cs-CZ" dirty="0" err="1">
                <a:latin typeface="Georgia" panose="02040502050405020303" pitchFamily="18" charset="0"/>
              </a:rPr>
              <a:t>of</a:t>
            </a:r>
            <a:r>
              <a:rPr lang="cs-CZ" dirty="0">
                <a:latin typeface="Georgia" panose="02040502050405020303" pitchFamily="18" charset="0"/>
              </a:rPr>
              <a:t> </a:t>
            </a:r>
            <a:r>
              <a:rPr lang="cs-CZ" dirty="0" err="1">
                <a:latin typeface="Georgia" panose="02040502050405020303" pitchFamily="18" charset="0"/>
              </a:rPr>
              <a:t>books</a:t>
            </a:r>
            <a:r>
              <a:rPr lang="cs-CZ" dirty="0">
                <a:latin typeface="Georgia" panose="02040502050405020303" pitchFamily="18" charset="0"/>
              </a:rPr>
              <a:t>. </a:t>
            </a:r>
            <a:r>
              <a:rPr lang="cs-CZ" i="1" dirty="0" err="1">
                <a:latin typeface="Georgia" panose="02040502050405020303" pitchFamily="18" charset="0"/>
              </a:rPr>
              <a:t>Tunicata</a:t>
            </a:r>
            <a:r>
              <a:rPr lang="cs-CZ" i="1" dirty="0">
                <a:latin typeface="Georgia" panose="02040502050405020303" pitchFamily="18" charset="0"/>
              </a:rPr>
              <a:t> a diagram </a:t>
            </a:r>
            <a:r>
              <a:rPr lang="cs-CZ" i="1" dirty="0" err="1">
                <a:latin typeface="Georgia" panose="02040502050405020303" pitchFamily="18" charset="0"/>
              </a:rPr>
              <a:t>of</a:t>
            </a:r>
            <a:r>
              <a:rPr lang="cs-CZ" i="1" dirty="0">
                <a:latin typeface="Georgia" panose="02040502050405020303" pitchFamily="18" charset="0"/>
              </a:rPr>
              <a:t> </a:t>
            </a:r>
            <a:r>
              <a:rPr lang="cs-CZ" i="1" dirty="0" err="1">
                <a:latin typeface="Georgia" panose="02040502050405020303" pitchFamily="18" charset="0"/>
              </a:rPr>
              <a:t>the</a:t>
            </a:r>
            <a:r>
              <a:rPr lang="cs-CZ" i="1" dirty="0">
                <a:latin typeface="Georgia" panose="02040502050405020303" pitchFamily="18" charset="0"/>
              </a:rPr>
              <a:t> </a:t>
            </a:r>
            <a:r>
              <a:rPr lang="cs-CZ" i="1" dirty="0" err="1">
                <a:latin typeface="Georgia" panose="02040502050405020303" pitchFamily="18" charset="0"/>
              </a:rPr>
              <a:t>struct</a:t>
            </a:r>
            <a:r>
              <a:rPr lang="cs-CZ" i="1" dirty="0">
                <a:latin typeface="Georgia" panose="02040502050405020303" pitchFamily="18" charset="0"/>
              </a:rPr>
              <a:t> </a:t>
            </a:r>
            <a:r>
              <a:rPr lang="cs-CZ" dirty="0">
                <a:latin typeface="Georgia" panose="02040502050405020303" pitchFamily="18" charset="0"/>
              </a:rPr>
              <a:t>[online]. [cit. 2016-02-05]. Dostupné z: http://chestofbooks.com/animals/Manual-Of-Zoology/images/Fig-200-Morphology-of-Tunicata-A-Diagram-of-the-struct.jpg </a:t>
            </a:r>
          </a:p>
          <a:p>
            <a:endParaRPr lang="cs-CZ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5836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latin typeface="Georgia" panose="02040502050405020303" pitchFamily="18" charset="0"/>
              </a:rPr>
              <a:t>ZDROJE OBRÁZKŮ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cs-CZ" sz="2200" dirty="0">
                <a:latin typeface="Georgia" panose="02040502050405020303" pitchFamily="18" charset="0"/>
              </a:rPr>
              <a:t>JELÍNEK, Jan a ZICHÁČEK, Vladimír. </a:t>
            </a:r>
            <a:r>
              <a:rPr lang="cs-CZ" sz="2200" i="1" dirty="0">
                <a:latin typeface="Georgia" panose="02040502050405020303" pitchFamily="18" charset="0"/>
              </a:rPr>
              <a:t>Biologie pro gymnázia (teoretická a praktická část)</a:t>
            </a:r>
            <a:r>
              <a:rPr lang="cs-CZ" sz="2200" dirty="0">
                <a:latin typeface="Georgia" panose="02040502050405020303" pitchFamily="18" charset="0"/>
              </a:rPr>
              <a:t>. 8.vyd. Olomouc: Nakladatelství Olomouc, 2005, s. 138. ISBN 80-7182-177-2 </a:t>
            </a:r>
          </a:p>
          <a:p>
            <a:pPr lvl="0"/>
            <a:r>
              <a:rPr lang="cs-CZ" sz="2200" dirty="0" err="1">
                <a:latin typeface="Georgia" panose="02040502050405020303" pitchFamily="18" charset="0"/>
              </a:rPr>
              <a:t>Jonolavsakvarium</a:t>
            </a:r>
            <a:r>
              <a:rPr lang="cs-CZ" sz="2200" dirty="0">
                <a:latin typeface="Georgia" panose="02040502050405020303" pitchFamily="18" charset="0"/>
              </a:rPr>
              <a:t>. </a:t>
            </a:r>
            <a:r>
              <a:rPr lang="cs-CZ" sz="2200" i="1" dirty="0">
                <a:latin typeface="Georgia" panose="02040502050405020303" pitchFamily="18" charset="0"/>
              </a:rPr>
              <a:t>Project- plankton </a:t>
            </a:r>
            <a:r>
              <a:rPr lang="cs-CZ" sz="2200" dirty="0">
                <a:latin typeface="Georgia" panose="02040502050405020303" pitchFamily="18" charset="0"/>
              </a:rPr>
              <a:t>[online]. [cit. 2016-02-05]. Dostupné z: http://www.jonolavsakvarium.com/planktonproject/201106/squirts01.jpg</a:t>
            </a:r>
          </a:p>
          <a:p>
            <a:pPr lvl="0"/>
            <a:r>
              <a:rPr lang="cs-CZ" sz="2200" dirty="0">
                <a:latin typeface="Georgia" panose="02040502050405020303" pitchFamily="18" charset="0"/>
              </a:rPr>
              <a:t>Media. </a:t>
            </a:r>
            <a:r>
              <a:rPr lang="cs-CZ" sz="2200" i="1" dirty="0" err="1">
                <a:latin typeface="Georgia" panose="02040502050405020303" pitchFamily="18" charset="0"/>
              </a:rPr>
              <a:t>Tunicata</a:t>
            </a:r>
            <a:r>
              <a:rPr lang="cs-CZ" sz="2200" i="1" dirty="0">
                <a:latin typeface="Georgia" panose="02040502050405020303" pitchFamily="18" charset="0"/>
              </a:rPr>
              <a:t> </a:t>
            </a:r>
            <a:r>
              <a:rPr lang="cs-CZ" sz="2200" dirty="0">
                <a:latin typeface="Georgia" panose="02040502050405020303" pitchFamily="18" charset="0"/>
              </a:rPr>
              <a:t>[online]. [cit. 2016-02-05]. Dostupné z: http://media.finedictionary.com/pictures/244/49/12788.jpg</a:t>
            </a:r>
          </a:p>
          <a:p>
            <a:pPr lvl="0"/>
            <a:r>
              <a:rPr lang="cs-CZ" sz="2200" dirty="0" err="1">
                <a:latin typeface="Georgia" panose="02040502050405020303" pitchFamily="18" charset="0"/>
              </a:rPr>
              <a:t>Nauticalnewstoday</a:t>
            </a:r>
            <a:r>
              <a:rPr lang="cs-CZ" sz="2200" dirty="0">
                <a:latin typeface="Georgia" panose="02040502050405020303" pitchFamily="18" charset="0"/>
              </a:rPr>
              <a:t>. </a:t>
            </a:r>
            <a:r>
              <a:rPr lang="cs-CZ" sz="2200" i="1" dirty="0" err="1">
                <a:latin typeface="Georgia" panose="02040502050405020303" pitchFamily="18" charset="0"/>
              </a:rPr>
              <a:t>Pirosoma</a:t>
            </a:r>
            <a:r>
              <a:rPr lang="cs-CZ" sz="2200" dirty="0">
                <a:latin typeface="Georgia" panose="02040502050405020303" pitchFamily="18" charset="0"/>
              </a:rPr>
              <a:t> [online]. [cit. 2016-02-05]. Dostupné z: http://www.nauticalnewstoday.com/wp-content/uploads/2015/11/Pirosoma-1.jpg </a:t>
            </a:r>
          </a:p>
          <a:p>
            <a:pPr lvl="0"/>
            <a:r>
              <a:rPr lang="cs-CZ" sz="2200" dirty="0" err="1">
                <a:latin typeface="Georgia" panose="02040502050405020303" pitchFamily="18" charset="0"/>
              </a:rPr>
              <a:t>Pinimg</a:t>
            </a:r>
            <a:r>
              <a:rPr lang="cs-CZ" sz="2200" dirty="0">
                <a:latin typeface="Georgia" panose="02040502050405020303" pitchFamily="18" charset="0"/>
              </a:rPr>
              <a:t>. </a:t>
            </a:r>
            <a:r>
              <a:rPr lang="cs-CZ" sz="2200" i="1" dirty="0">
                <a:latin typeface="Georgia" panose="02040502050405020303" pitchFamily="18" charset="0"/>
              </a:rPr>
              <a:t>Salpa maxima</a:t>
            </a:r>
            <a:r>
              <a:rPr lang="cs-CZ" sz="2200" dirty="0">
                <a:latin typeface="Georgia" panose="02040502050405020303" pitchFamily="18" charset="0"/>
              </a:rPr>
              <a:t> [online]. [cit. 2016-02-05]. Dostupné z: https://s-media-cache-ak0.pinimg.com/originals/d5/c1/07/d5c10788d1106a32b161bc4442f369fa.jpg </a:t>
            </a:r>
          </a:p>
          <a:p>
            <a:pPr lvl="0"/>
            <a:r>
              <a:rPr lang="cs-CZ" sz="2200" dirty="0" err="1">
                <a:latin typeface="Georgia" panose="02040502050405020303" pitchFamily="18" charset="0"/>
              </a:rPr>
              <a:t>Starfish</a:t>
            </a:r>
            <a:r>
              <a:rPr lang="cs-CZ" sz="2200" dirty="0">
                <a:latin typeface="Georgia" panose="02040502050405020303" pitchFamily="18" charset="0"/>
              </a:rPr>
              <a:t>. </a:t>
            </a:r>
            <a:r>
              <a:rPr lang="cs-CZ" sz="2200" i="1" dirty="0" err="1">
                <a:latin typeface="Georgia" panose="02040502050405020303" pitchFamily="18" charset="0"/>
              </a:rPr>
              <a:t>Rhopalaea</a:t>
            </a:r>
            <a:r>
              <a:rPr lang="cs-CZ" sz="2200" dirty="0">
                <a:latin typeface="Georgia" panose="02040502050405020303" pitchFamily="18" charset="0"/>
              </a:rPr>
              <a:t>[online]. [cit. 2016-02-05]. Dostupné z: http://www.starfish.ch/photos/tunicates-Aszidien/Rhopalaea-crassa4.jpg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19902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latin typeface="Georgia" panose="02040502050405020303" pitchFamily="18" charset="0"/>
              </a:rPr>
              <a:t>ZDROJE OBRÁZKŮ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z="2000" dirty="0" err="1">
                <a:latin typeface="Georgia" panose="02040502050405020303" pitchFamily="18" charset="0"/>
              </a:rPr>
              <a:t>Taxateca</a:t>
            </a:r>
            <a:r>
              <a:rPr lang="cs-CZ" sz="2000" dirty="0">
                <a:latin typeface="Georgia" panose="02040502050405020303" pitchFamily="18" charset="0"/>
              </a:rPr>
              <a:t>. </a:t>
            </a:r>
            <a:r>
              <a:rPr lang="cs-CZ" sz="2000" i="1" dirty="0" err="1">
                <a:latin typeface="Georgia" panose="02040502050405020303" pitchFamily="18" charset="0"/>
              </a:rPr>
              <a:t>Filochordata</a:t>
            </a:r>
            <a:r>
              <a:rPr lang="cs-CZ" sz="2000" dirty="0">
                <a:latin typeface="Georgia" panose="02040502050405020303" pitchFamily="18" charset="0"/>
              </a:rPr>
              <a:t> [online]. [cit. 2016-02-05]. Dostupné z: http://www.taxateca.com/images/dominioeukaryota/reinoanimalia/filochordata/claseappendicularia/esquema.jpg </a:t>
            </a:r>
          </a:p>
          <a:p>
            <a:pPr lvl="0"/>
            <a:r>
              <a:rPr lang="cs-CZ" sz="2000" dirty="0" err="1">
                <a:latin typeface="Georgia" panose="02040502050405020303" pitchFamily="18" charset="0"/>
              </a:rPr>
              <a:t>Wikimedia</a:t>
            </a:r>
            <a:r>
              <a:rPr lang="cs-CZ" sz="2000" dirty="0">
                <a:latin typeface="Georgia" panose="02040502050405020303" pitchFamily="18" charset="0"/>
              </a:rPr>
              <a:t>. </a:t>
            </a:r>
            <a:r>
              <a:rPr lang="cs-CZ" sz="2000" i="1" dirty="0" err="1">
                <a:latin typeface="Georgia" panose="02040502050405020303" pitchFamily="18" charset="0"/>
              </a:rPr>
              <a:t>Combjelly</a:t>
            </a:r>
            <a:r>
              <a:rPr lang="cs-CZ" sz="2000" i="1" dirty="0">
                <a:latin typeface="Georgia" panose="02040502050405020303" pitchFamily="18" charset="0"/>
              </a:rPr>
              <a:t> </a:t>
            </a:r>
            <a:r>
              <a:rPr lang="cs-CZ" sz="2000" dirty="0">
                <a:latin typeface="Georgia" panose="02040502050405020303" pitchFamily="18" charset="0"/>
              </a:rPr>
              <a:t>[online]. [cit. 2016-02-05]. Dostupné z: https://upload.wikimedia.org/wikipedia/commons/thumb/6/66/Combjelly.jpg/200px-Combjelly.jpg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69086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248758"/>
            <a:ext cx="10515600" cy="1325563"/>
          </a:xfrm>
        </p:spPr>
        <p:txBody>
          <a:bodyPr/>
          <a:lstStyle/>
          <a:p>
            <a:r>
              <a:rPr lang="cs-CZ" b="1" dirty="0" smtClean="0">
                <a:latin typeface="Georgia" panose="02040502050405020303" pitchFamily="18" charset="0"/>
              </a:rPr>
              <a:t>TVAR A POVRCH TĚLA</a:t>
            </a:r>
            <a:endParaRPr lang="cs-CZ" b="1" dirty="0">
              <a:latin typeface="Georgia" panose="02040502050405020303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3200" dirty="0" smtClean="0">
                <a:latin typeface="Georgia" panose="02040502050405020303" pitchFamily="18" charset="0"/>
              </a:rPr>
              <a:t>VAKOVITĚ PROTAŽENÉ</a:t>
            </a:r>
          </a:p>
          <a:p>
            <a:r>
              <a:rPr lang="cs-CZ" sz="3200" dirty="0" smtClean="0">
                <a:latin typeface="Georgia" panose="02040502050405020303" pitchFamily="18" charset="0"/>
              </a:rPr>
              <a:t>PLÁŠŤ – </a:t>
            </a:r>
            <a:r>
              <a:rPr lang="cs-CZ" sz="3200" b="1" dirty="0" smtClean="0">
                <a:latin typeface="Georgia" panose="02040502050405020303" pitchFamily="18" charset="0"/>
              </a:rPr>
              <a:t>TUNICIN</a:t>
            </a:r>
          </a:p>
          <a:p>
            <a:endParaRPr lang="cs-CZ" dirty="0"/>
          </a:p>
        </p:txBody>
      </p:sp>
      <p:pic>
        <p:nvPicPr>
          <p:cNvPr id="3074" name="Picture 2" descr="http://www.starfish.ch/photos/tunicates-Aszidien/Rhopalaea-crassa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78" t="3129" r="11724" b="9230"/>
          <a:stretch/>
        </p:blipFill>
        <p:spPr bwMode="auto">
          <a:xfrm>
            <a:off x="6683120" y="1160807"/>
            <a:ext cx="4958366" cy="5267460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0802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>
                <a:latin typeface="Georgia" panose="02040502050405020303" pitchFamily="18" charset="0"/>
              </a:rPr>
              <a:t>VNITŘNÍ STAVBA TĚLA</a:t>
            </a:r>
            <a:endParaRPr lang="cs-CZ" b="1" dirty="0">
              <a:latin typeface="Georgia" panose="02040502050405020303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911403" y="1907494"/>
            <a:ext cx="5847008" cy="4396324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cs-CZ" sz="3200" dirty="0" smtClean="0">
                <a:latin typeface="Georgia" panose="02040502050405020303" pitchFamily="18" charset="0"/>
              </a:rPr>
              <a:t>1 – PŘIJÍMACÍ OTVOR</a:t>
            </a:r>
          </a:p>
          <a:p>
            <a:pPr>
              <a:spcBef>
                <a:spcPts val="1200"/>
              </a:spcBef>
            </a:pPr>
            <a:r>
              <a:rPr lang="cs-CZ" sz="3200" dirty="0" smtClean="0">
                <a:latin typeface="Georgia" panose="02040502050405020303" pitchFamily="18" charset="0"/>
              </a:rPr>
              <a:t>2 – PLÁŠŤ</a:t>
            </a:r>
          </a:p>
          <a:p>
            <a:pPr>
              <a:spcBef>
                <a:spcPts val="1200"/>
              </a:spcBef>
            </a:pPr>
            <a:r>
              <a:rPr lang="cs-CZ" sz="3200" dirty="0" smtClean="0">
                <a:latin typeface="Georgia" panose="02040502050405020303" pitchFamily="18" charset="0"/>
              </a:rPr>
              <a:t>3 – ŽABERNÍ ŠTĚRBINY</a:t>
            </a:r>
          </a:p>
          <a:p>
            <a:pPr>
              <a:spcBef>
                <a:spcPts val="1200"/>
              </a:spcBef>
            </a:pPr>
            <a:r>
              <a:rPr lang="cs-CZ" sz="3200" dirty="0" smtClean="0">
                <a:latin typeface="Georgia" panose="02040502050405020303" pitchFamily="18" charset="0"/>
              </a:rPr>
              <a:t>4 – SRDCE</a:t>
            </a:r>
          </a:p>
          <a:p>
            <a:pPr>
              <a:spcBef>
                <a:spcPts val="1200"/>
              </a:spcBef>
            </a:pPr>
            <a:r>
              <a:rPr lang="cs-CZ" sz="3200" dirty="0" smtClean="0">
                <a:latin typeface="Georgia" panose="02040502050405020303" pitchFamily="18" charset="0"/>
              </a:rPr>
              <a:t>5 – NERVOVÁ UZLINA</a:t>
            </a:r>
          </a:p>
          <a:p>
            <a:pPr>
              <a:spcBef>
                <a:spcPts val="1200"/>
              </a:spcBef>
            </a:pPr>
            <a:r>
              <a:rPr lang="cs-CZ" sz="3200" dirty="0" smtClean="0">
                <a:latin typeface="Georgia" panose="02040502050405020303" pitchFamily="18" charset="0"/>
              </a:rPr>
              <a:t>6 – VYVRHOVACÍ OTVOR</a:t>
            </a:r>
          </a:p>
        </p:txBody>
      </p:sp>
      <p:pic>
        <p:nvPicPr>
          <p:cNvPr id="4" name="Obrázek 3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09"/>
          <a:stretch/>
        </p:blipFill>
        <p:spPr bwMode="auto">
          <a:xfrm>
            <a:off x="399268" y="1269091"/>
            <a:ext cx="5085437" cy="5504688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469340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>
                <a:latin typeface="Georgia" panose="02040502050405020303" pitchFamily="18" charset="0"/>
              </a:rPr>
              <a:t>VNITŘNÍ STAVBA TĚLA</a:t>
            </a:r>
            <a:endParaRPr lang="cs-CZ" b="1" dirty="0">
              <a:latin typeface="Georgia" panose="02040502050405020303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005847" y="2525804"/>
            <a:ext cx="5701049" cy="4142232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cs-CZ" sz="3200" dirty="0">
                <a:latin typeface="Georgia" panose="02040502050405020303" pitchFamily="18" charset="0"/>
              </a:rPr>
              <a:t>7 – OBŽABERNÍ PROSTOR</a:t>
            </a:r>
          </a:p>
          <a:p>
            <a:pPr>
              <a:spcBef>
                <a:spcPts val="600"/>
              </a:spcBef>
            </a:pPr>
            <a:r>
              <a:rPr lang="cs-CZ" sz="3200" dirty="0">
                <a:latin typeface="Georgia" panose="02040502050405020303" pitchFamily="18" charset="0"/>
              </a:rPr>
              <a:t>8 – HLTAN</a:t>
            </a:r>
          </a:p>
          <a:p>
            <a:pPr>
              <a:spcBef>
                <a:spcPts val="600"/>
              </a:spcBef>
            </a:pPr>
            <a:r>
              <a:rPr lang="cs-CZ" sz="3200" dirty="0">
                <a:latin typeface="Georgia" panose="02040502050405020303" pitchFamily="18" charset="0"/>
              </a:rPr>
              <a:t>9 – ŘITNÍ OTVOR</a:t>
            </a:r>
          </a:p>
          <a:p>
            <a:pPr>
              <a:spcBef>
                <a:spcPts val="600"/>
              </a:spcBef>
            </a:pPr>
            <a:r>
              <a:rPr lang="cs-CZ" sz="3200" dirty="0">
                <a:latin typeface="Georgia" panose="02040502050405020303" pitchFamily="18" charset="0"/>
              </a:rPr>
              <a:t>10 – TRÁVICÍ TRUBICE</a:t>
            </a:r>
          </a:p>
          <a:p>
            <a:pPr>
              <a:spcBef>
                <a:spcPts val="600"/>
              </a:spcBef>
            </a:pPr>
            <a:r>
              <a:rPr lang="cs-CZ" sz="3200" dirty="0">
                <a:latin typeface="Georgia" panose="02040502050405020303" pitchFamily="18" charset="0"/>
              </a:rPr>
              <a:t>11 – GONÁDY  </a:t>
            </a:r>
          </a:p>
          <a:p>
            <a:endParaRPr lang="cs-CZ" dirty="0"/>
          </a:p>
        </p:txBody>
      </p:sp>
      <p:pic>
        <p:nvPicPr>
          <p:cNvPr id="4" name="Obrázek 3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09"/>
          <a:stretch/>
        </p:blipFill>
        <p:spPr bwMode="auto">
          <a:xfrm>
            <a:off x="388930" y="1257059"/>
            <a:ext cx="5085437" cy="5504688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013928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>
                <a:latin typeface="Georgia" panose="02040502050405020303" pitchFamily="18" charset="0"/>
              </a:rPr>
              <a:t>VNITŘNÍ STAVBA TĚLA</a:t>
            </a:r>
            <a:endParaRPr lang="cs-CZ" b="1" dirty="0">
              <a:latin typeface="Georgia" panose="02040502050405020303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52362" y="1613097"/>
            <a:ext cx="4391806" cy="4892426"/>
          </a:xfrm>
        </p:spPr>
        <p:txBody>
          <a:bodyPr/>
          <a:lstStyle/>
          <a:p>
            <a:r>
              <a:rPr lang="cs-CZ" sz="3200" b="1" dirty="0" smtClean="0">
                <a:latin typeface="Georgia" panose="02040502050405020303" pitchFamily="18" charset="0"/>
              </a:rPr>
              <a:t>HLTAN</a:t>
            </a:r>
          </a:p>
          <a:p>
            <a:pPr lvl="2"/>
            <a:r>
              <a:rPr lang="cs-CZ" sz="3200" dirty="0" smtClean="0">
                <a:latin typeface="Georgia" panose="02040502050405020303" pitchFamily="18" charset="0"/>
              </a:rPr>
              <a:t>ZABÍRÁ VÍCE JAK ½ TĚLA</a:t>
            </a:r>
          </a:p>
          <a:p>
            <a:pPr lvl="2"/>
            <a:r>
              <a:rPr lang="cs-CZ" sz="3200" dirty="0" smtClean="0">
                <a:latin typeface="Georgia" panose="02040502050405020303" pitchFamily="18" charset="0"/>
              </a:rPr>
              <a:t>PRODĚRAVĚNÝ</a:t>
            </a:r>
          </a:p>
          <a:p>
            <a:pPr lvl="2"/>
            <a:r>
              <a:rPr lang="cs-CZ" sz="3200" b="1" dirty="0" smtClean="0">
                <a:latin typeface="Georgia" panose="02040502050405020303" pitchFamily="18" charset="0"/>
              </a:rPr>
              <a:t>ENDOSTYL</a:t>
            </a:r>
            <a:r>
              <a:rPr lang="cs-CZ" sz="3200" dirty="0" smtClean="0">
                <a:latin typeface="Georgia" panose="02040502050405020303" pitchFamily="18" charset="0"/>
              </a:rPr>
              <a:t> </a:t>
            </a:r>
          </a:p>
          <a:p>
            <a:pPr marL="594360" lvl="2" indent="0">
              <a:buNone/>
            </a:pPr>
            <a:r>
              <a:rPr lang="cs-CZ" sz="3200" dirty="0">
                <a:latin typeface="Georgia" panose="02040502050405020303" pitchFamily="18" charset="0"/>
              </a:rPr>
              <a:t> </a:t>
            </a:r>
            <a:r>
              <a:rPr lang="cs-CZ" sz="3200" dirty="0" smtClean="0">
                <a:latin typeface="Georgia" panose="02040502050405020303" pitchFamily="18" charset="0"/>
              </a:rPr>
              <a:t>        – SLIZ</a:t>
            </a:r>
          </a:p>
          <a:p>
            <a:pPr lvl="2"/>
            <a:r>
              <a:rPr lang="cs-CZ" sz="3200" dirty="0" smtClean="0">
                <a:latin typeface="Georgia" panose="02040502050405020303" pitchFamily="18" charset="0"/>
              </a:rPr>
              <a:t>DÝCHÁNÍ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 rotWithShape="1">
          <a:blip r:embed="rId2"/>
          <a:srcRect l="20371" t="12774" r="21724" b="5428"/>
          <a:stretch/>
        </p:blipFill>
        <p:spPr>
          <a:xfrm>
            <a:off x="5534526" y="1305860"/>
            <a:ext cx="6657474" cy="5287446"/>
          </a:xfrm>
          <a:prstGeom prst="rect">
            <a:avLst/>
          </a:prstGeom>
          <a:ln>
            <a:solidFill>
              <a:schemeClr val="accent1"/>
            </a:solidFill>
          </a:ln>
        </p:spPr>
      </p:pic>
      <p:cxnSp>
        <p:nvCxnSpPr>
          <p:cNvPr id="6" name="Přímá spojnice se šipkou 5"/>
          <p:cNvCxnSpPr/>
          <p:nvPr/>
        </p:nvCxnSpPr>
        <p:spPr>
          <a:xfrm flipV="1">
            <a:off x="4920916" y="3621505"/>
            <a:ext cx="2767263" cy="168444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1946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>
                <a:latin typeface="Georgia" panose="02040502050405020303" pitchFamily="18" charset="0"/>
              </a:rPr>
              <a:t>VNITŘNÍ STAVBA TĚLA</a:t>
            </a:r>
            <a:endParaRPr lang="cs-CZ" b="1" dirty="0">
              <a:latin typeface="Georgia" panose="02040502050405020303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341120" y="1572768"/>
            <a:ext cx="4658627" cy="4142232"/>
          </a:xfrm>
        </p:spPr>
        <p:txBody>
          <a:bodyPr>
            <a:normAutofit/>
          </a:bodyPr>
          <a:lstStyle/>
          <a:p>
            <a:r>
              <a:rPr lang="cs-CZ" sz="3200" dirty="0" smtClean="0">
                <a:latin typeface="Georgia" panose="02040502050405020303" pitchFamily="18" charset="0"/>
              </a:rPr>
              <a:t>CÉVNÍ SOUSTAVA     </a:t>
            </a:r>
          </a:p>
          <a:p>
            <a:pPr marL="45720" indent="0">
              <a:buNone/>
            </a:pPr>
            <a:r>
              <a:rPr lang="cs-CZ" sz="3200" dirty="0" smtClean="0">
                <a:latin typeface="Georgia" panose="02040502050405020303" pitchFamily="18" charset="0"/>
              </a:rPr>
              <a:t>-</a:t>
            </a:r>
            <a:r>
              <a:rPr lang="cs-CZ" sz="3200" b="1" dirty="0" smtClean="0">
                <a:latin typeface="Georgia" panose="02040502050405020303" pitchFamily="18" charset="0"/>
              </a:rPr>
              <a:t> OTEVŘENÁ</a:t>
            </a:r>
          </a:p>
          <a:p>
            <a:endParaRPr lang="cs-CZ" sz="3200" b="1" dirty="0" smtClean="0">
              <a:latin typeface="Georgia" panose="02040502050405020303" pitchFamily="18" charset="0"/>
            </a:endParaRPr>
          </a:p>
          <a:p>
            <a:r>
              <a:rPr lang="cs-CZ" sz="3200" b="1" dirty="0" smtClean="0">
                <a:latin typeface="Georgia" panose="02040502050405020303" pitchFamily="18" charset="0"/>
              </a:rPr>
              <a:t>SRDCE </a:t>
            </a:r>
          </a:p>
          <a:p>
            <a:pPr marL="45720" indent="0">
              <a:buNone/>
            </a:pPr>
            <a:r>
              <a:rPr lang="cs-CZ" sz="3200" dirty="0" smtClean="0">
                <a:latin typeface="Georgia" panose="02040502050405020303" pitchFamily="18" charset="0"/>
              </a:rPr>
              <a:t>– OBOUSMĚRNÁ          PULZACE KRVE</a:t>
            </a:r>
            <a:endParaRPr lang="cs-CZ" sz="3200" dirty="0">
              <a:latin typeface="Georgia" panose="02040502050405020303" pitchFamily="18" charset="0"/>
            </a:endParaRPr>
          </a:p>
        </p:txBody>
      </p:sp>
      <p:pic>
        <p:nvPicPr>
          <p:cNvPr id="4100" name="Picture 4" descr="http://c7.alamy.com/comp/G16EEH/ascidiacea-commonly-known-as-the-ascidians-or-sea-squirts-is-a-class-G16EEH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656" b="6751"/>
          <a:stretch/>
        </p:blipFill>
        <p:spPr bwMode="auto">
          <a:xfrm>
            <a:off x="9705475" y="0"/>
            <a:ext cx="2486526" cy="6852179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Přímá spojnice se šipkou 4"/>
          <p:cNvCxnSpPr/>
          <p:nvPr/>
        </p:nvCxnSpPr>
        <p:spPr>
          <a:xfrm>
            <a:off x="3994484" y="3585411"/>
            <a:ext cx="6593305" cy="2269957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8332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>
                <a:latin typeface="Georgia" panose="02040502050405020303" pitchFamily="18" charset="0"/>
              </a:rPr>
              <a:t>VNITŘNÍ STAVBA TĚLA</a:t>
            </a:r>
            <a:endParaRPr lang="cs-CZ" b="1" dirty="0">
              <a:latin typeface="Georgia" panose="02040502050405020303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560931"/>
            <a:ext cx="10515600" cy="4351338"/>
          </a:xfrm>
        </p:spPr>
        <p:txBody>
          <a:bodyPr>
            <a:normAutofit/>
          </a:bodyPr>
          <a:lstStyle/>
          <a:p>
            <a:r>
              <a:rPr lang="cs-CZ" sz="3200" dirty="0" smtClean="0">
                <a:latin typeface="Georgia" panose="02040502050405020303" pitchFamily="18" charset="0"/>
              </a:rPr>
              <a:t>NERVOVÁ SOUSTAVA </a:t>
            </a:r>
            <a:endParaRPr lang="cs-CZ" sz="3200" dirty="0">
              <a:latin typeface="Georgia" panose="02040502050405020303" pitchFamily="18" charset="0"/>
            </a:endParaRPr>
          </a:p>
        </p:txBody>
      </p:sp>
      <p:pic>
        <p:nvPicPr>
          <p:cNvPr id="5122" name="Picture 2" descr="http://chestofbooks.com/animals/Manual-Of-Zoology/images/Fig-200-Morphology-of-Tunicata-A-Diagram-of-the-struc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803" y="2009273"/>
            <a:ext cx="6691427" cy="4603702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0857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>
                <a:latin typeface="Georgia" panose="02040502050405020303" pitchFamily="18" charset="0"/>
              </a:rPr>
              <a:t>VNITŘNÍ STAVBA TĚLA</a:t>
            </a:r>
            <a:endParaRPr lang="cs-CZ" b="1" dirty="0">
              <a:latin typeface="Georgia" panose="02040502050405020303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837757" y="3222450"/>
            <a:ext cx="10331115" cy="4142232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cs-CZ" sz="3200" dirty="0" smtClean="0">
                <a:latin typeface="Georgia" panose="02040502050405020303" pitchFamily="18" charset="0"/>
              </a:rPr>
              <a:t>VS– „</a:t>
            </a:r>
            <a:r>
              <a:rPr lang="cs-CZ" sz="3200" b="1" dirty="0" smtClean="0">
                <a:latin typeface="Georgia" panose="02040502050405020303" pitchFamily="18" charset="0"/>
              </a:rPr>
              <a:t>ZÁSOBNÍ LEDVINY</a:t>
            </a:r>
            <a:r>
              <a:rPr lang="cs-CZ" sz="3200" dirty="0" smtClean="0">
                <a:latin typeface="Georgia" panose="02040502050405020303" pitchFamily="18" charset="0"/>
              </a:rPr>
              <a:t>“</a:t>
            </a:r>
            <a:endParaRPr lang="cs-CZ" sz="3200" dirty="0">
              <a:latin typeface="Georgia" panose="02040502050405020303" pitchFamily="18" charset="0"/>
            </a:endParaRPr>
          </a:p>
        </p:txBody>
      </p:sp>
      <p:sp>
        <p:nvSpPr>
          <p:cNvPr id="6" name="Bublinový popisek ve tvaru obláčku 5"/>
          <p:cNvSpPr/>
          <p:nvPr/>
        </p:nvSpPr>
        <p:spPr>
          <a:xfrm flipH="1">
            <a:off x="1383970" y="2744565"/>
            <a:ext cx="8693240" cy="1797979"/>
          </a:xfrm>
          <a:prstGeom prst="cloudCallout">
            <a:avLst/>
          </a:prstGeom>
          <a:noFill/>
          <a:ln w="57150"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30069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cean 16x9">
  <a:themeElements>
    <a:clrScheme name="Ocean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4557A1"/>
      </a:accent1>
      <a:accent2>
        <a:srgbClr val="3691AA"/>
      </a:accent2>
      <a:accent3>
        <a:srgbClr val="893768"/>
      </a:accent3>
      <a:accent4>
        <a:srgbClr val="4E8542"/>
      </a:accent4>
      <a:accent5>
        <a:srgbClr val="A25A12"/>
      </a:accent5>
      <a:accent6>
        <a:srgbClr val="C19859"/>
      </a:accent6>
      <a:hlink>
        <a:srgbClr val="6B9F25"/>
      </a:hlink>
      <a:folHlink>
        <a:srgbClr val="B26B02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a:style>
    </a:spDef>
    <a:lnDef>
      <a:spPr>
        <a:ln w="12700"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90000"/>
          </a:lnSpc>
          <a:defRPr sz="2000">
            <a:solidFill>
              <a:schemeClr val="accent2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cean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4557A1"/>
      </a:accent1>
      <a:accent2>
        <a:srgbClr val="3691AA"/>
      </a:accent2>
      <a:accent3>
        <a:srgbClr val="893768"/>
      </a:accent3>
      <a:accent4>
        <a:srgbClr val="4E8542"/>
      </a:accent4>
      <a:accent5>
        <a:srgbClr val="A25A12"/>
      </a:accent5>
      <a:accent6>
        <a:srgbClr val="C19859"/>
      </a:accent6>
      <a:hlink>
        <a:srgbClr val="6B9F25"/>
      </a:hlink>
      <a:folHlink>
        <a:srgbClr val="B26B02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a:style>
    </a:spDef>
    <a:lnDef>
      <a:spPr>
        <a:ln w="12700"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90000"/>
          </a:lnSpc>
          <a:defRPr sz="2000">
            <a:solidFill>
              <a:schemeClr val="accent2"/>
            </a:solidFill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cean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4557A1"/>
      </a:accent1>
      <a:accent2>
        <a:srgbClr val="3691AA"/>
      </a:accent2>
      <a:accent3>
        <a:srgbClr val="893768"/>
      </a:accent3>
      <a:accent4>
        <a:srgbClr val="4E8542"/>
      </a:accent4>
      <a:accent5>
        <a:srgbClr val="A25A12"/>
      </a:accent5>
      <a:accent6>
        <a:srgbClr val="C19859"/>
      </a:accent6>
      <a:hlink>
        <a:srgbClr val="6B9F25"/>
      </a:hlink>
      <a:folHlink>
        <a:srgbClr val="B26B02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a:style>
    </a:spDef>
    <a:lnDef>
      <a:spPr>
        <a:ln w="12700"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90000"/>
          </a:lnSpc>
          <a:defRPr sz="2000">
            <a:solidFill>
              <a:schemeClr val="accent2"/>
            </a:solidFill>
          </a:defRPr>
        </a:defPPr>
      </a:lst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58375C65-19E6-40F6-938B-2D165D71CF5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Prezentace s obrazem oceánu (širokoúhlá)</Template>
  <TotalTime>0</TotalTime>
  <Words>729</Words>
  <Application>Microsoft Office PowerPoint</Application>
  <PresentationFormat>Širokoúhlá obrazovka</PresentationFormat>
  <Paragraphs>125</Paragraphs>
  <Slides>29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2</vt:i4>
      </vt:variant>
      <vt:variant>
        <vt:lpstr>Nadpisy snímků</vt:lpstr>
      </vt:variant>
      <vt:variant>
        <vt:i4>29</vt:i4>
      </vt:variant>
    </vt:vector>
  </HeadingPairs>
  <TitlesOfParts>
    <vt:vector size="36" baseType="lpstr">
      <vt:lpstr>Arial</vt:lpstr>
      <vt:lpstr>Calibri</vt:lpstr>
      <vt:lpstr>Calibri Light</vt:lpstr>
      <vt:lpstr>Georgia</vt:lpstr>
      <vt:lpstr>Wingdings</vt:lpstr>
      <vt:lpstr>Ocean 16x9</vt:lpstr>
      <vt:lpstr>Motiv Office</vt:lpstr>
      <vt:lpstr>PLÁŠTĚNCI  (Tunicata)</vt:lpstr>
      <vt:lpstr>VÝSKYT</vt:lpstr>
      <vt:lpstr>TVAR A POVRCH TĚLA</vt:lpstr>
      <vt:lpstr>VNITŘNÍ STAVBA TĚLA</vt:lpstr>
      <vt:lpstr>VNITŘNÍ STAVBA TĚLA</vt:lpstr>
      <vt:lpstr>VNITŘNÍ STAVBA TĚLA</vt:lpstr>
      <vt:lpstr>VNITŘNÍ STAVBA TĚLA</vt:lpstr>
      <vt:lpstr>VNITŘNÍ STAVBA TĚLA</vt:lpstr>
      <vt:lpstr>VNITŘNÍ STAVBA TĚLA</vt:lpstr>
      <vt:lpstr>VNITŘNÍ STAVBA TĚLA</vt:lpstr>
      <vt:lpstr>Prezentace aplikace PowerPoint</vt:lpstr>
      <vt:lpstr>ONTOGENETICKÝ VÝVIN</vt:lpstr>
      <vt:lpstr>ONTOGENETICKÝ VÝVIN</vt:lpstr>
      <vt:lpstr>SYSTÉM</vt:lpstr>
      <vt:lpstr>Prezentace aplikace PowerPoint</vt:lpstr>
      <vt:lpstr>SUMKY</vt:lpstr>
      <vt:lpstr>SALPY</vt:lpstr>
      <vt:lpstr>SALPY</vt:lpstr>
      <vt:lpstr>SALPY</vt:lpstr>
      <vt:lpstr>VRŠENKY</vt:lpstr>
      <vt:lpstr>VRŠENKY</vt:lpstr>
      <vt:lpstr>OPAKOVÁNÍ - SPOJOVAČKA</vt:lpstr>
      <vt:lpstr>DĚKUJI  ZA POZORNOST!  </vt:lpstr>
      <vt:lpstr>ZDROJE INFORMACÍ</vt:lpstr>
      <vt:lpstr>ZDROJE INFORMACÍ</vt:lpstr>
      <vt:lpstr>ZDROJE OBRÁZKŮ</vt:lpstr>
      <vt:lpstr>ZDROJE OBRÁZKŮ</vt:lpstr>
      <vt:lpstr>ZDROJE OBRÁZKŮ</vt:lpstr>
      <vt:lpstr>ZDROJE OBRÁZKŮ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2017-02-02T13:33:38Z</dcterms:created>
  <dcterms:modified xsi:type="dcterms:W3CDTF">2017-03-20T13:50:03Z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TC028952569991</vt:lpwstr>
  </property>
</Properties>
</file>