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0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1" r:id="rId16"/>
    <p:sldId id="272" r:id="rId17"/>
    <p:sldId id="274" r:id="rId18"/>
    <p:sldId id="273" r:id="rId19"/>
    <p:sldId id="275" r:id="rId20"/>
    <p:sldId id="278" r:id="rId21"/>
    <p:sldId id="280" r:id="rId22"/>
    <p:sldId id="281" r:id="rId23"/>
    <p:sldId id="282" r:id="rId24"/>
    <p:sldId id="279" r:id="rId25"/>
    <p:sldId id="283" r:id="rId26"/>
    <p:sldId id="284" r:id="rId27"/>
    <p:sldId id="260" r:id="rId28"/>
    <p:sldId id="270" r:id="rId29"/>
    <p:sldId id="27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8603FDC-E32A-4AB5-989C-0864C3EAD2B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96154" autoAdjust="0"/>
  </p:normalViewPr>
  <p:slideViewPr>
    <p:cSldViewPr snapToGrid="0">
      <p:cViewPr varScale="1">
        <p:scale>
          <a:sx n="74" d="100"/>
          <a:sy n="74" d="100"/>
        </p:scale>
        <p:origin x="61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148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1268B-8AC2-4239-8FAF-7C144C210720}" type="datetimeFigureOut">
              <a:rPr lang="cs-CZ" smtClean="0"/>
              <a:t>18.3.2017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BA2C8-71FC-43D0-BD87-0547616971F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D8362-6D63-40AC-BAA9-90C3AE6D5875}" type="datetimeFigureOut">
              <a:rPr lang="cs-CZ" smtClean="0"/>
              <a:t>18.3.2017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39446-6953-447E-A4E3-E7CFBF870046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oda3"/>
          <p:cNvSpPr/>
          <p:nvPr/>
        </p:nvSpPr>
        <p:spPr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" name="Nebeská modř"/>
          <p:cNvSpPr/>
          <p:nvPr/>
        </p:nvSpPr>
        <p:spPr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6" name="Voda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Voda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bdélník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,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ebeská modř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ebeská modř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cs-CZ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iál 1Zástupný symbol pro obrázek 2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cs-CZ" smtClean="0"/>
              <a:t>18.3.2017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ebeská modř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cs-CZ" dirty="0"/>
          </a:p>
        </p:txBody>
      </p:sp>
      <p:sp>
        <p:nvSpPr>
          <p:cNvPr id="8" name="Voda3"/>
          <p:cNvSpPr/>
          <p:nvPr/>
        </p:nvSpPr>
        <p:spPr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9" name="Voda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Voda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fld id="{5586B75A-687E-405C-8A0B-8D00578BA2C3}" type="datetime1">
              <a:rPr lang="cs-CZ" smtClean="0"/>
              <a:pPr/>
              <a:t>18.3.2017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baseline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6840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3600">
          <p15:clr>
            <a:srgbClr val="F26B43"/>
          </p15:clr>
        </p15:guide>
        <p15:guide id="6" pos="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05872" y="1102985"/>
            <a:ext cx="9602789" cy="2667000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BEZLEBEČNÍ</a:t>
            </a:r>
            <a:br>
              <a:rPr lang="cs-CZ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</a:br>
            <a:r>
              <a:rPr lang="cs-CZ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(</a:t>
            </a:r>
            <a:r>
              <a:rPr lang="cs-CZ" dirty="0" err="1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Acrania</a:t>
            </a:r>
            <a:r>
              <a:rPr lang="cs-CZ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)</a:t>
            </a:r>
            <a:endParaRPr lang="cs-CZ" sz="6000" b="0" i="0" dirty="0">
              <a:solidFill>
                <a:srgbClr val="3691AA">
                  <a:lumMod val="50000"/>
                </a:srgbClr>
              </a:solidFill>
              <a:latin typeface="Georgia"/>
              <a:ea typeface="+mj-ea"/>
              <a:cs typeface="+mj-cs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07461" y="4824212"/>
            <a:ext cx="9601200" cy="9906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cs-CZ" sz="3200" b="0" i="0" baseline="0" dirty="0" smtClean="0">
                <a:solidFill>
                  <a:srgbClr val="3691AA"/>
                </a:solidFill>
              </a:rPr>
              <a:t>KVASNIČKOVÁ BARBORA</a:t>
            </a:r>
            <a:endParaRPr lang="cs-CZ" sz="3200" b="0" i="0" baseline="0" dirty="0">
              <a:solidFill>
                <a:srgbClr val="369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5768018" cy="3501508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TRÁVICÍ SOUSTAVA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-HLTANOŽABERNÍ VAK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	-</a:t>
            </a:r>
            <a:r>
              <a:rPr lang="cs-CZ" sz="3200" b="1" i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ENDOSTYL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0" i="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b="0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-SLEPÝ VAK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-MIKROFÁG</a:t>
            </a:r>
            <a:endParaRPr lang="cs-CZ" sz="3200" b="0" i="0" dirty="0">
              <a:solidFill>
                <a:srgbClr val="3691AA">
                  <a:lumMod val="75000"/>
                </a:srgbClr>
              </a:solidFill>
              <a:latin typeface="Georgia"/>
            </a:endParaRPr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VNITŘNÍ STAVBA TĚLA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  <p:pic>
        <p:nvPicPr>
          <p:cNvPr id="5" name="Obrázek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3"/>
          <a:stretch/>
        </p:blipFill>
        <p:spPr bwMode="auto">
          <a:xfrm>
            <a:off x="7907628" y="793210"/>
            <a:ext cx="4284372" cy="516970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7907628" y="6054616"/>
            <a:ext cx="3505630" cy="4363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6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Clr>
                <a:srgbClr val="3691AA">
                  <a:lumMod val="75000"/>
                </a:srgbClr>
              </a:buClr>
              <a:buFont typeface="Arial" pitchFamily="34" charset="0"/>
              <a:buNone/>
            </a:pPr>
            <a:r>
              <a:rPr lang="cs-CZ" sz="2800" dirty="0" smtClean="0">
                <a:solidFill>
                  <a:schemeClr val="tx1"/>
                </a:solidFill>
                <a:latin typeface="Georgia"/>
              </a:rPr>
              <a:t>A - endostyl</a:t>
            </a:r>
            <a:endParaRPr lang="cs-CZ" sz="2800" dirty="0">
              <a:solidFill>
                <a:schemeClr val="tx1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73888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6025595" cy="4142232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VYLUČOVACÍ SOUSTAVA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-SOLENOCYT</a:t>
            </a:r>
          </a:p>
          <a:p>
            <a:pPr marL="45720" indent="0">
              <a:buClr>
                <a:srgbClr val="3691AA">
                  <a:lumMod val="75000"/>
                </a:srgbClr>
              </a:buClr>
              <a:buNone/>
            </a:pPr>
            <a:endParaRPr lang="cs-CZ" sz="3200" b="1" dirty="0" smtClean="0">
              <a:solidFill>
                <a:srgbClr val="3691AA">
                  <a:lumMod val="75000"/>
                </a:srgbClr>
              </a:solidFill>
            </a:endParaRPr>
          </a:p>
          <a:p>
            <a:pPr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3200" b="1" dirty="0" smtClean="0">
                <a:solidFill>
                  <a:srgbClr val="3691AA">
                    <a:lumMod val="75000"/>
                  </a:srgbClr>
                </a:solidFill>
              </a:rPr>
              <a:t>SMYSLY</a:t>
            </a:r>
            <a:endParaRPr lang="cs-CZ" sz="3200" b="1" dirty="0">
              <a:solidFill>
                <a:srgbClr val="3691AA">
                  <a:lumMod val="75000"/>
                </a:srgbClr>
              </a:solidFill>
            </a:endParaRPr>
          </a:p>
          <a:p>
            <a:pPr marL="45720" indent="0">
              <a:buClr>
                <a:srgbClr val="3691AA">
                  <a:lumMod val="75000"/>
                </a:srgbClr>
              </a:buClr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</a:rPr>
              <a:t>-KŐLLIKEROVA JAMKA</a:t>
            </a:r>
          </a:p>
          <a:p>
            <a:pPr marL="45720" indent="0">
              <a:buClr>
                <a:srgbClr val="3691AA">
                  <a:lumMod val="75000"/>
                </a:srgbClr>
              </a:buClr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</a:rPr>
              <a:t>-HESSEHO BUŇKY</a:t>
            </a:r>
            <a:endParaRPr lang="cs-CZ" sz="3200" dirty="0">
              <a:solidFill>
                <a:srgbClr val="3691AA">
                  <a:lumMod val="75000"/>
                </a:srgbClr>
              </a:solidFill>
            </a:endParaRP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endParaRPr lang="cs-CZ" sz="32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VNITŘNÍ STAVBA TĚLA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31106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3514387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POHLAVNÍ SOUSTAVA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1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 GONOCHORISMUS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1" i="0" dirty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 PRASKNNUTÍ GAMETY → OBŽABERNÍ 	PROSTOR → ATRIOPORUS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1" i="0" dirty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	</a:t>
            </a: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		</a:t>
            </a:r>
            <a:r>
              <a:rPr lang="cs-CZ" sz="3200" u="sng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VNĚJŠÍ OPLOZENÍ</a:t>
            </a:r>
            <a:endParaRPr lang="cs-CZ" sz="3200" b="1" i="0" u="sng" dirty="0">
              <a:solidFill>
                <a:srgbClr val="3691AA">
                  <a:lumMod val="75000"/>
                </a:srgbClr>
              </a:solidFill>
              <a:latin typeface="Georgia"/>
            </a:endParaRPr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VNITŘNÍ STAVBA TĚLA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  <p:sp>
        <p:nvSpPr>
          <p:cNvPr id="5" name="Šipka doprava 4"/>
          <p:cNvSpPr/>
          <p:nvPr/>
        </p:nvSpPr>
        <p:spPr>
          <a:xfrm>
            <a:off x="2785657" y="4005330"/>
            <a:ext cx="1193914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33" y="4634462"/>
            <a:ext cx="10903465" cy="2101188"/>
          </a:xfrm>
          <a:prstGeom prst="rect">
            <a:avLst/>
          </a:prstGeom>
        </p:spPr>
      </p:pic>
      <p:sp>
        <p:nvSpPr>
          <p:cNvPr id="7" name="Ovál 6"/>
          <p:cNvSpPr/>
          <p:nvPr/>
        </p:nvSpPr>
        <p:spPr>
          <a:xfrm>
            <a:off x="2601642" y="6160393"/>
            <a:ext cx="2549907" cy="3176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31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xfrm>
            <a:off x="1263847" y="265176"/>
            <a:ext cx="10262745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ROZMNOŽOVÁNÍ A VÝVOJ JEDINCE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528" y="1353312"/>
            <a:ext cx="5530941" cy="53235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92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18" y="838673"/>
            <a:ext cx="9509760" cy="3128021"/>
          </a:xfrm>
        </p:spPr>
        <p:txBody>
          <a:bodyPr>
            <a:normAutofit fontScale="92500" lnSpcReduction="10000"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500" b="1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VÝVOJ JEDINCE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500" b="1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5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 VÝVOJ NEPŘÍMÝ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5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5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-OPLOZENÍ → MORULA → BLASTULA → 	GASTRULA → </a:t>
            </a:r>
            <a:r>
              <a:rPr lang="cs-CZ" sz="3500" i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NEURULA</a:t>
            </a:r>
            <a:r>
              <a:rPr lang="cs-CZ" sz="35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 → LARVA → 	DOSPĚLÝ JEDINEC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endParaRPr lang="cs-CZ" sz="3200" b="1" i="0" dirty="0">
              <a:solidFill>
                <a:srgbClr val="3691AA">
                  <a:lumMod val="75000"/>
                </a:srgbClr>
              </a:solidFill>
              <a:latin typeface="Georgia"/>
            </a:endParaRPr>
          </a:p>
        </p:txBody>
      </p:sp>
      <p:pic>
        <p:nvPicPr>
          <p:cNvPr id="6146" name="Picture 2" descr="https://eluc.kr-olomoucky.cz/uploads/images/11401/content_zahavci-embryogene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716" y="3438658"/>
            <a:ext cx="7742563" cy="32712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65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NEURULACE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  <p:sp>
        <p:nvSpPr>
          <p:cNvPr id="5" name="AutoShape 2" descr="http://images.slideplayer.cz/10/2754751/slides/slide_8.jpg"/>
          <p:cNvSpPr>
            <a:spLocks noChangeAspect="1" noChangeArrowheads="1"/>
          </p:cNvSpPr>
          <p:nvPr/>
        </p:nvSpPr>
        <p:spPr bwMode="auto">
          <a:xfrm>
            <a:off x="63500" y="-136525"/>
            <a:ext cx="8010525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4340" name="Picture 4" descr="http://images.slideplayer.cz/10/2754751/slides/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50" b="18838"/>
          <a:stretch/>
        </p:blipFill>
        <p:spPr bwMode="auto">
          <a:xfrm>
            <a:off x="643250" y="1636646"/>
            <a:ext cx="11136386" cy="490582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84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2780291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ZTRÁTA OBRVENÍ</a:t>
            </a: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VZNIK ENDOSTYLU A GONÁD</a:t>
            </a: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SYMETRIZACE TĚLA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endParaRPr lang="cs-CZ" sz="3200" b="1" i="0" dirty="0">
              <a:solidFill>
                <a:srgbClr val="3691AA">
                  <a:lumMod val="75000"/>
                </a:srgbClr>
              </a:solidFill>
              <a:latin typeface="Georgia"/>
            </a:endParaRPr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METAMORFOZA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219" y="3650691"/>
            <a:ext cx="11517560" cy="22864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4357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353312"/>
            <a:ext cx="9509760" cy="5356581"/>
          </a:xfrm>
        </p:spPr>
        <p:txBody>
          <a:bodyPr>
            <a:normAutofit fontScale="47500" lnSpcReduction="20000"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76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ŘÍŠE – </a:t>
            </a:r>
            <a:r>
              <a:rPr lang="cs-CZ" sz="76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ŽIVOČICHOVÉ</a:t>
            </a:r>
          </a:p>
          <a:p>
            <a:pPr lvl="3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KMEN – </a:t>
            </a:r>
            <a:r>
              <a:rPr lang="cs-CZ" sz="76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STRUNATCI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PODKMEN </a:t>
            </a:r>
            <a:r>
              <a:rPr lang="cs-CZ" sz="76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– BEZLEBEČNÍ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i="1" dirty="0" smtClean="0">
                <a:solidFill>
                  <a:srgbClr val="3691AA">
                    <a:lumMod val="75000"/>
                  </a:srgbClr>
                </a:solidFill>
              </a:rPr>
              <a:t>PODKMEN </a:t>
            </a:r>
            <a:r>
              <a:rPr lang="cs-CZ" sz="7600" i="1" dirty="0">
                <a:solidFill>
                  <a:srgbClr val="3691AA">
                    <a:lumMod val="75000"/>
                  </a:srgbClr>
                </a:solidFill>
              </a:rPr>
              <a:t>– </a:t>
            </a:r>
            <a:r>
              <a:rPr lang="cs-CZ" sz="7600" i="1" dirty="0" smtClean="0">
                <a:solidFill>
                  <a:srgbClr val="3691AA">
                    <a:lumMod val="75000"/>
                  </a:srgbClr>
                </a:solidFill>
              </a:rPr>
              <a:t>PLÁŠTĚNCI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7600" i="1" dirty="0">
                <a:solidFill>
                  <a:srgbClr val="3691AA">
                    <a:lumMod val="75000"/>
                  </a:srgbClr>
                </a:solidFill>
              </a:rPr>
              <a:t>PODKMEN – </a:t>
            </a:r>
            <a:r>
              <a:rPr lang="cs-CZ" sz="7600" i="1" dirty="0" smtClean="0">
                <a:solidFill>
                  <a:srgbClr val="3691AA">
                    <a:lumMod val="75000"/>
                  </a:srgbClr>
                </a:solidFill>
              </a:rPr>
              <a:t>OBRATLOVCI</a:t>
            </a:r>
            <a:endParaRPr lang="cs-CZ" sz="7600" i="1" dirty="0">
              <a:solidFill>
                <a:srgbClr val="3691AA">
                  <a:lumMod val="75000"/>
                </a:srgbClr>
              </a:solidFill>
            </a:endParaRPr>
          </a:p>
          <a:p>
            <a:pPr marL="1417320" lvl="5" indent="0">
              <a:spcBef>
                <a:spcPts val="1800"/>
              </a:spcBef>
              <a:buClr>
                <a:srgbClr val="3691AA">
                  <a:lumMod val="75000"/>
                </a:srgbClr>
              </a:buClr>
              <a:buNone/>
            </a:pPr>
            <a:endParaRPr lang="cs-CZ" sz="3500" dirty="0" smtClean="0">
              <a:solidFill>
                <a:srgbClr val="3691AA">
                  <a:lumMod val="75000"/>
                </a:srgbClr>
              </a:solidFill>
              <a:latin typeface="Georgia"/>
            </a:endParaRPr>
          </a:p>
          <a:p>
            <a:pPr marL="2240280" lvl="8" indent="0">
              <a:spcBef>
                <a:spcPts val="1800"/>
              </a:spcBef>
              <a:buClr>
                <a:srgbClr val="3691AA">
                  <a:lumMod val="75000"/>
                </a:srgbClr>
              </a:buClr>
              <a:buNone/>
            </a:pPr>
            <a:endParaRPr lang="cs-CZ" sz="2900" dirty="0" smtClean="0">
              <a:solidFill>
                <a:srgbClr val="3691AA">
                  <a:lumMod val="75000"/>
                </a:srgbClr>
              </a:solidFill>
              <a:latin typeface="Georgia"/>
            </a:endParaRP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67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JEDEN Z NEJPROSTUDOVANĚJŠÍCH ŽIVOČICHŮ (SROVNÁVACÍ MORFOLOGIE)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endParaRPr lang="cs-CZ" sz="3200" b="1" i="0" dirty="0">
              <a:solidFill>
                <a:srgbClr val="3691AA">
                  <a:lumMod val="75000"/>
                </a:srgbClr>
              </a:solidFill>
              <a:latin typeface="Georgia"/>
            </a:endParaRPr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SYSTÉM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90996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2947717"/>
          </a:xfrm>
        </p:spPr>
        <p:txBody>
          <a:bodyPr>
            <a:no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KOPINATEC PLŽOVITÝ</a:t>
            </a:r>
          </a:p>
          <a:p>
            <a:pPr marL="320040" lvl="1" indent="0">
              <a:spcBef>
                <a:spcPts val="1800"/>
              </a:spcBef>
              <a:buClr>
                <a:srgbClr val="3691AA">
                  <a:lumMod val="75000"/>
                </a:srgbClr>
              </a:buClr>
              <a:buNone/>
            </a:pP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 MODELOVÝ ZÁSTUPCE</a:t>
            </a:r>
          </a:p>
          <a:p>
            <a:pPr marL="320040" lvl="1" indent="0">
              <a:spcBef>
                <a:spcPts val="1800"/>
              </a:spcBef>
              <a:buClr>
                <a:srgbClr val="3691AA">
                  <a:lumMod val="75000"/>
                </a:srgbClr>
              </a:buClr>
              <a:buNone/>
            </a:pP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 NOČNÍ AKTIVITA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endParaRPr lang="cs-CZ" sz="3200" b="1" i="0" dirty="0">
              <a:solidFill>
                <a:srgbClr val="3691AA">
                  <a:lumMod val="75000"/>
                </a:srgbClr>
              </a:solidFill>
              <a:latin typeface="Georgia"/>
            </a:endParaRPr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SYSTÉM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  <p:sp>
        <p:nvSpPr>
          <p:cNvPr id="5" name="Zaoblený obdélník 4"/>
          <p:cNvSpPr/>
          <p:nvPr/>
        </p:nvSpPr>
        <p:spPr>
          <a:xfrm>
            <a:off x="9672034" y="351151"/>
            <a:ext cx="1945651" cy="916186"/>
          </a:xfrm>
          <a:prstGeom prst="round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9795770" y="576947"/>
            <a:ext cx="542596" cy="0"/>
          </a:xfrm>
          <a:prstGeom prst="straightConnector1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9776880" y="742844"/>
            <a:ext cx="176082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800" dirty="0" smtClean="0">
                <a:solidFill>
                  <a:schemeClr val="accent2"/>
                </a:solidFill>
              </a:rPr>
              <a:t>EU, S AM</a:t>
            </a:r>
            <a:endParaRPr lang="cs-CZ" sz="2800" dirty="0">
              <a:solidFill>
                <a:schemeClr val="accent2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0338563" y="322850"/>
            <a:ext cx="14922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800" dirty="0" smtClean="0">
                <a:solidFill>
                  <a:schemeClr val="accent2"/>
                </a:solidFill>
              </a:rPr>
              <a:t>6 CM</a:t>
            </a:r>
            <a:endParaRPr lang="cs-CZ" sz="2800" dirty="0">
              <a:solidFill>
                <a:schemeClr val="accent2"/>
              </a:solidFill>
            </a:endParaRPr>
          </a:p>
        </p:txBody>
      </p:sp>
      <p:pic>
        <p:nvPicPr>
          <p:cNvPr id="15362" name="Picture 2" descr="http://www.embrc-france.fr/sites/embrc-france.fr/files/upload/amphioxusimg_396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619" y="2653048"/>
            <a:ext cx="5604381" cy="42049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7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inaf.cnrs-gif.fr/eng/depsn/images/img_ph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39" y="540913"/>
            <a:ext cx="5831542" cy="609661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cdn.c.photoshelter.com/img-get/I00005WKr1xdNcG0/s/500/500/14464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2" t="4529" r="16624"/>
          <a:stretch/>
        </p:blipFill>
        <p:spPr bwMode="auto">
          <a:xfrm>
            <a:off x="6811974" y="553792"/>
            <a:ext cx="5174857" cy="60837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67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STAVBA TĚLA</a:t>
            </a:r>
            <a:endParaRPr lang="cs-CZ" sz="4000" b="1" i="0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959134"/>
            <a:ext cx="4467252" cy="4142232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0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RYBIČKOVITÉ TĚLO</a:t>
            </a: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ROSTRUM</a:t>
            </a: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0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PLOUTEVNÍ LEM</a:t>
            </a: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CHORDA PO CELÝ ŽIVOT</a:t>
            </a:r>
            <a:endParaRPr lang="cs-CZ" sz="3200" b="0" i="0" dirty="0">
              <a:solidFill>
                <a:srgbClr val="3691AA">
                  <a:lumMod val="75000"/>
                </a:srgbClr>
              </a:solidFill>
              <a:latin typeface="Georgia"/>
            </a:endParaRPr>
          </a:p>
        </p:txBody>
      </p:sp>
      <p:pic>
        <p:nvPicPr>
          <p:cNvPr id="1028" name="Picture 4" descr="https://imageth.uloz.to/b/1/f/b1f81210394945e852af361cb975a2e8.640x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372" y="1714435"/>
            <a:ext cx="6284890" cy="471366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45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4235604"/>
          </a:xfrm>
        </p:spPr>
        <p:txBody>
          <a:bodyPr>
            <a:normAutofit lnSpcReduction="10000"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NA POČÁTKU BYL OMYL….</a:t>
            </a:r>
          </a:p>
          <a:p>
            <a:pPr marL="45720" indent="0" algn="just">
              <a:buClr>
                <a:srgbClr val="3691AA">
                  <a:lumMod val="75000"/>
                </a:srgbClr>
              </a:buClr>
              <a:buNone/>
            </a:pPr>
            <a:r>
              <a:rPr lang="cs-CZ" sz="3200" dirty="0" smtClean="0"/>
              <a:t>„Roku 1774 </a:t>
            </a:r>
            <a:r>
              <a:rPr lang="cs-CZ" sz="3200" dirty="0"/>
              <a:t>německý přírodovědec P. S. </a:t>
            </a:r>
            <a:r>
              <a:rPr lang="cs-CZ" sz="3200" dirty="0" smtClean="0"/>
              <a:t>Pallas </a:t>
            </a:r>
            <a:r>
              <a:rPr lang="cs-CZ" sz="3200" dirty="0"/>
              <a:t>popsal </a:t>
            </a:r>
            <a:r>
              <a:rPr lang="cs-CZ" sz="3200" dirty="0" smtClean="0"/>
              <a:t>kopinatce jako </a:t>
            </a:r>
            <a:r>
              <a:rPr lang="cs-CZ" sz="3200" u="sng" dirty="0" smtClean="0"/>
              <a:t>měkkýše</a:t>
            </a:r>
            <a:r>
              <a:rPr lang="cs-CZ" sz="3200" dirty="0" smtClean="0"/>
              <a:t>, měl </a:t>
            </a:r>
            <a:r>
              <a:rPr lang="cs-CZ" sz="3200" dirty="0"/>
              <a:t>však pouze exemplář v lihu, pocházející </a:t>
            </a:r>
            <a:r>
              <a:rPr lang="cs-CZ" sz="3200" dirty="0" smtClean="0"/>
              <a:t>z </a:t>
            </a:r>
            <a:r>
              <a:rPr lang="cs-CZ" sz="3200" dirty="0"/>
              <a:t>pobřeží v Anglii. Nový druh „mořského slimáka“ tenkrát vzbudil pramalý zájem a brzy upadl v zapomnění. Teprve r. 1834 jej v Neapolském zálivu znovu objevil italský zoolog O. G. </a:t>
            </a:r>
            <a:r>
              <a:rPr lang="cs-CZ" sz="3200" dirty="0" err="1"/>
              <a:t>Costa</a:t>
            </a:r>
            <a:r>
              <a:rPr lang="cs-CZ" sz="3200" dirty="0"/>
              <a:t>. Pokládal ho za obratlovce příbuzného </a:t>
            </a:r>
            <a:r>
              <a:rPr lang="cs-CZ" sz="3200" u="sng" dirty="0"/>
              <a:t>kruhoústým</a:t>
            </a:r>
            <a:r>
              <a:rPr lang="cs-CZ" sz="3200" dirty="0"/>
              <a:t> a dal mu jméno </a:t>
            </a:r>
            <a:r>
              <a:rPr lang="cs-CZ" sz="3200" dirty="0" err="1"/>
              <a:t>Branchiostoma</a:t>
            </a:r>
            <a:r>
              <a:rPr lang="cs-CZ" sz="3200" dirty="0" smtClean="0"/>
              <a:t>.“</a:t>
            </a:r>
            <a:endParaRPr lang="cs-CZ" sz="3200" b="1" i="0" dirty="0">
              <a:solidFill>
                <a:srgbClr val="3691AA">
                  <a:lumMod val="75000"/>
                </a:srgbClr>
              </a:solidFill>
              <a:latin typeface="Georgia"/>
            </a:endParaRPr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ZAJÍMAVOST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1860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2920" indent="-457200">
              <a:buAutoNum type="arabicParenR"/>
            </a:pPr>
            <a:r>
              <a:rPr lang="cs-CZ" sz="3200" dirty="0" smtClean="0"/>
              <a:t>MÁ KOPINATEC ZACHOVALOU CHORDU PO CELÝ ŽIVOT?</a:t>
            </a:r>
          </a:p>
          <a:p>
            <a:pPr marL="502920" indent="-457200">
              <a:buAutoNum type="arabicParenR"/>
            </a:pPr>
            <a:r>
              <a:rPr lang="cs-CZ" sz="3200" dirty="0" smtClean="0"/>
              <a:t>CO TO JE MYOMERA?</a:t>
            </a:r>
          </a:p>
          <a:p>
            <a:pPr marL="502920" indent="-457200">
              <a:buAutoNum type="arabicParenR"/>
            </a:pPr>
            <a:r>
              <a:rPr lang="cs-CZ" sz="3200" dirty="0" smtClean="0"/>
              <a:t>K ČEMU SLOUŽÍ BULBILI?</a:t>
            </a:r>
          </a:p>
          <a:p>
            <a:pPr marL="502920" indent="-457200">
              <a:buAutoNum type="arabicParenR"/>
            </a:pPr>
            <a:r>
              <a:rPr lang="cs-CZ" sz="3200" dirty="0" smtClean="0"/>
              <a:t>K ČEMU SLOUŽÍ ENDOSTYL?</a:t>
            </a:r>
          </a:p>
          <a:p>
            <a:pPr marL="502920" indent="-457200">
              <a:buAutoNum type="arabicParenR"/>
            </a:pPr>
            <a:r>
              <a:rPr lang="cs-CZ" sz="3200" dirty="0" smtClean="0"/>
              <a:t>ŘADÍME KOPINATCE MEZI HERMAFRODITY NEBO MEZI GONOCHORISTY?</a:t>
            </a:r>
          </a:p>
          <a:p>
            <a:pPr marL="502920" indent="-457200">
              <a:buAutoNum type="arabicParenR"/>
            </a:pPr>
            <a:endParaRPr lang="cs-CZ" dirty="0" smtClean="0"/>
          </a:p>
          <a:p>
            <a:pPr marL="502920" indent="-457200">
              <a:buAutoNum type="arabicParenR"/>
            </a:pPr>
            <a:endParaRPr lang="cs-CZ" dirty="0" smtClean="0"/>
          </a:p>
          <a:p>
            <a:pPr marL="502920" indent="-457200">
              <a:buAutoNum type="arabicParenR"/>
            </a:pPr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OTÁZKY K PROCVIČENÍ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63718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4918184"/>
          </a:xfrm>
        </p:spPr>
        <p:txBody>
          <a:bodyPr>
            <a:normAutofit lnSpcReduction="10000"/>
          </a:bodyPr>
          <a:lstStyle/>
          <a:p>
            <a:pPr marL="502920" indent="-457200">
              <a:buAutoNum type="arabicParenR"/>
            </a:pPr>
            <a:r>
              <a:rPr lang="cs-CZ" sz="3200" dirty="0" smtClean="0"/>
              <a:t>ANO, CHORDU MÁ KOPINATEC ZACHOVALOU PO CELÝ SVŮJ ŽIVOT</a:t>
            </a:r>
          </a:p>
          <a:p>
            <a:pPr marL="502920" indent="-457200">
              <a:buAutoNum type="arabicParenR"/>
            </a:pPr>
            <a:r>
              <a:rPr lang="cs-CZ" sz="3200" dirty="0" smtClean="0"/>
              <a:t>MYOMERA JE SEGMENT SVALOVINY, U KOPINATCE MÁ TVAR PÍSMENE „V“</a:t>
            </a:r>
          </a:p>
          <a:p>
            <a:pPr marL="502920" indent="-457200">
              <a:buAutoNum type="arabicParenR"/>
            </a:pPr>
            <a:r>
              <a:rPr lang="cs-CZ" sz="3200" dirty="0" smtClean="0"/>
              <a:t>PŘEBÍRAJÍ FUNKCI SRDCE → PULZOVÁNÍ KRVE</a:t>
            </a:r>
          </a:p>
          <a:p>
            <a:pPr marL="502920" indent="-457200">
              <a:buAutoNum type="arabicParenR"/>
            </a:pPr>
            <a:r>
              <a:rPr lang="cs-CZ" sz="3200" dirty="0" smtClean="0"/>
              <a:t>K PRODUKCI SLIZU A K POSUNU POTRAVY DO JÍCNU</a:t>
            </a:r>
          </a:p>
          <a:p>
            <a:pPr marL="502920" indent="-457200">
              <a:buAutoNum type="arabicParenR"/>
            </a:pPr>
            <a:r>
              <a:rPr lang="cs-CZ" sz="3200" dirty="0" smtClean="0"/>
              <a:t>GONOCHORISTY</a:t>
            </a:r>
          </a:p>
          <a:p>
            <a:pPr marL="502920" indent="-457200">
              <a:buAutoNum type="arabicParenR"/>
            </a:pPr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ODPOVĚDI K OTÁZKÁM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78353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25221" y="2609131"/>
            <a:ext cx="6463477" cy="1088136"/>
          </a:xfrm>
        </p:spPr>
        <p:txBody>
          <a:bodyPr/>
          <a:lstStyle/>
          <a:p>
            <a:r>
              <a:rPr lang="cs-CZ" dirty="0" smtClean="0"/>
              <a:t>DĚKUJI ZA POZORNOST </a:t>
            </a:r>
            <a:r>
              <a:rPr lang="cs-CZ" dirty="0" smtClean="0">
                <a:sym typeface="Wingdings" panose="05000000000000000000" pitchFamily="2" charset="2"/>
              </a:rPr>
              <a:t>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332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7"/>
            <a:ext cx="9509760" cy="4905305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20000"/>
              </a:lnSpc>
              <a:buClr>
                <a:srgbClr val="3691AA">
                  <a:lumMod val="75000"/>
                </a:srgbClr>
              </a:buClr>
              <a:buNone/>
            </a:pPr>
            <a:r>
              <a:rPr lang="cs-CZ" sz="2800" dirty="0" smtClean="0"/>
              <a:t>CAMPBELL, Neil a REECE, Jane. </a:t>
            </a:r>
            <a:r>
              <a:rPr lang="cs-CZ" sz="2800" i="1" dirty="0" smtClean="0"/>
              <a:t>Biologie</a:t>
            </a:r>
            <a:r>
              <a:rPr lang="cs-CZ" sz="2800" dirty="0" smtClean="0"/>
              <a:t>. 6.vyd. Brno: </a:t>
            </a:r>
            <a:r>
              <a:rPr lang="cs-CZ" sz="2800" dirty="0" err="1" smtClean="0"/>
              <a:t>Computer</a:t>
            </a:r>
            <a:r>
              <a:rPr lang="cs-CZ" sz="2800" dirty="0" smtClean="0"/>
              <a:t> </a:t>
            </a:r>
            <a:r>
              <a:rPr lang="cs-CZ" sz="2800" dirty="0" err="1" smtClean="0"/>
              <a:t>Press</a:t>
            </a:r>
            <a:r>
              <a:rPr lang="cs-CZ" sz="2800" dirty="0" smtClean="0"/>
              <a:t>, 2006. s. 680-681. ISBN 80-251-1178-4.</a:t>
            </a:r>
          </a:p>
          <a:p>
            <a:pPr marL="45720" indent="0" algn="just">
              <a:lnSpc>
                <a:spcPct val="120000"/>
              </a:lnSpc>
              <a:buClr>
                <a:srgbClr val="3691AA">
                  <a:lumMod val="75000"/>
                </a:srgbClr>
              </a:buClr>
              <a:buNone/>
            </a:pPr>
            <a:r>
              <a:rPr lang="cs-CZ" sz="2800" dirty="0" smtClean="0"/>
              <a:t>HANZÁK, Jan a kol. </a:t>
            </a:r>
            <a:r>
              <a:rPr lang="cs-CZ" sz="2800" i="1" dirty="0" smtClean="0"/>
              <a:t>Světem zvířat IV. díl (pláštěnci, bezlebeční, ryby, obojživelníci a plazi).</a:t>
            </a:r>
            <a:r>
              <a:rPr lang="cs-CZ" sz="2800" dirty="0" smtClean="0"/>
              <a:t> 1.vyd. Praha: Albatros, 1969, s. 18. ISBN 13-138-69.</a:t>
            </a:r>
            <a:endParaRPr lang="cs-CZ" sz="2800" i="1" dirty="0" smtClean="0"/>
          </a:p>
          <a:p>
            <a:pPr marL="45720" indent="0" algn="just">
              <a:lnSpc>
                <a:spcPct val="120000"/>
              </a:lnSpc>
              <a:buClr>
                <a:srgbClr val="3691AA">
                  <a:lumMod val="75000"/>
                </a:srgbClr>
              </a:buClr>
              <a:buNone/>
            </a:pPr>
            <a:r>
              <a:rPr lang="cs-CZ" sz="2800" dirty="0" smtClean="0"/>
              <a:t>JELÍNEK</a:t>
            </a:r>
            <a:r>
              <a:rPr lang="cs-CZ" sz="2800" dirty="0"/>
              <a:t>, Jan a ZICHÁČEK, Vladimír. </a:t>
            </a:r>
            <a:r>
              <a:rPr lang="cs-CZ" sz="2800" i="1" dirty="0"/>
              <a:t>Biologie pro gymnázia (teoretická a praktická část)</a:t>
            </a:r>
            <a:r>
              <a:rPr lang="cs-CZ" sz="2800" dirty="0"/>
              <a:t>. 8.vyd. Olomouc: Nakladatelství Olomouc, 2005, </a:t>
            </a:r>
            <a:r>
              <a:rPr lang="cs-CZ" sz="2800" dirty="0" smtClean="0"/>
              <a:t>s. 138-139. </a:t>
            </a:r>
            <a:r>
              <a:rPr lang="cs-CZ" sz="2800" dirty="0"/>
              <a:t>ISBN 80-7182-177-2</a:t>
            </a:r>
            <a:r>
              <a:rPr lang="cs-CZ" sz="2800" dirty="0" smtClean="0"/>
              <a:t>.</a:t>
            </a:r>
            <a:endParaRPr lang="cs-CZ" sz="2800" dirty="0"/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 smtClean="0"/>
              <a:t>ZDROJE</a:t>
            </a:r>
            <a:r>
              <a:rPr lang="cs-CZ" b="1" dirty="0" smtClean="0"/>
              <a:t> </a:t>
            </a:r>
            <a:r>
              <a:rPr lang="cs-CZ" sz="4000" b="1" dirty="0" smtClean="0"/>
              <a:t>INFORMACÍ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8591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19" y="1727314"/>
            <a:ext cx="9509760" cy="4142232"/>
          </a:xfrm>
        </p:spPr>
        <p:txBody>
          <a:bodyPr>
            <a:normAutofit/>
          </a:bodyPr>
          <a:lstStyle/>
          <a:p>
            <a:pPr marL="45720" indent="0" algn="just">
              <a:buClr>
                <a:srgbClr val="3691AA">
                  <a:lumMod val="75000"/>
                </a:srgbClr>
              </a:buClr>
              <a:buNone/>
            </a:pPr>
            <a:r>
              <a:rPr lang="cs-CZ" sz="2800" dirty="0"/>
              <a:t>ROSYPAL, Stanislav. </a:t>
            </a:r>
            <a:r>
              <a:rPr lang="cs-CZ" sz="2800" i="1" dirty="0"/>
              <a:t>Nový přehled biologie</a:t>
            </a:r>
            <a:r>
              <a:rPr lang="cs-CZ" sz="2800" dirty="0"/>
              <a:t>. 1.vyd. Praha: </a:t>
            </a:r>
            <a:r>
              <a:rPr lang="cs-CZ" sz="2800" dirty="0" err="1"/>
              <a:t>Scientia</a:t>
            </a:r>
            <a:r>
              <a:rPr lang="cs-CZ" sz="2800" dirty="0"/>
              <a:t>, 2003, s. 520-521. ISBN 80-7183-268-5.</a:t>
            </a:r>
          </a:p>
          <a:p>
            <a:pPr marL="45720" indent="0" algn="just">
              <a:buClr>
                <a:srgbClr val="3691AA">
                  <a:lumMod val="75000"/>
                </a:srgbClr>
              </a:buClr>
              <a:buNone/>
            </a:pPr>
            <a:r>
              <a:rPr lang="cs-CZ" sz="2800" dirty="0"/>
              <a:t>SIGMUND, Leo, HANÁK, Vladimír a PRAVDA, Oldřich. </a:t>
            </a:r>
            <a:r>
              <a:rPr lang="cs-CZ" sz="2800" i="1" dirty="0"/>
              <a:t>Zoologie strunatců</a:t>
            </a:r>
            <a:r>
              <a:rPr lang="cs-CZ" sz="2800" dirty="0"/>
              <a:t>. 1.vyd. Praha: Karolinum, 1994, s. 26-35. ISBN 80-7066-531-9.</a:t>
            </a:r>
          </a:p>
          <a:p>
            <a:pPr marL="45720" indent="0" algn="just">
              <a:buNone/>
            </a:pPr>
            <a:r>
              <a:rPr lang="cs-CZ" sz="2800" dirty="0"/>
              <a:t>Vesmír. </a:t>
            </a:r>
            <a:r>
              <a:rPr lang="cs-CZ" sz="2800" i="1" dirty="0"/>
              <a:t>Kopinatci </a:t>
            </a:r>
            <a:r>
              <a:rPr lang="cs-CZ" sz="2800" dirty="0"/>
              <a:t>[online]. [cit. 2016-08-16]. Dostupné z: http://casopis.vesmir.cz/clanek/stale-zahadny-kopinatec </a:t>
            </a:r>
          </a:p>
          <a:p>
            <a:pPr marL="45720" indent="0">
              <a:buNone/>
            </a:pPr>
            <a:endParaRPr lang="cs-CZ" dirty="0"/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 smtClean="0"/>
              <a:t>ZDROJE</a:t>
            </a:r>
            <a:r>
              <a:rPr lang="cs-CZ" b="1" dirty="0" smtClean="0"/>
              <a:t> </a:t>
            </a:r>
            <a:r>
              <a:rPr lang="cs-CZ" sz="4000" b="1" dirty="0" smtClean="0"/>
              <a:t>INFORMACÍ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4638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4763638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 err="1"/>
              <a:t>BioEssays</a:t>
            </a:r>
            <a:r>
              <a:rPr lang="cs-CZ" dirty="0"/>
              <a:t>. </a:t>
            </a:r>
            <a:r>
              <a:rPr lang="cs-CZ" i="1" dirty="0"/>
              <a:t>Životní cyklus </a:t>
            </a:r>
            <a:r>
              <a:rPr lang="cs-CZ" dirty="0"/>
              <a:t>[online]. [cit. 2016-08-16]. Dostupné z:  http://www.ub.edu/ibub/documents/MFAamphioxus09articlejuliol.pdf </a:t>
            </a:r>
          </a:p>
          <a:p>
            <a:pPr lvl="0"/>
            <a:r>
              <a:rPr lang="cs-CZ" dirty="0" err="1"/>
              <a:t>Cloudfront</a:t>
            </a:r>
            <a:r>
              <a:rPr lang="cs-CZ" dirty="0"/>
              <a:t>. </a:t>
            </a:r>
            <a:r>
              <a:rPr lang="cs-CZ" i="1" dirty="0"/>
              <a:t>Larva</a:t>
            </a:r>
            <a:r>
              <a:rPr lang="cs-CZ" dirty="0"/>
              <a:t> [online]. [cit. 2016-08-16]. Dostupné z: http://d2qiws50qrj9uc.cloudfront.net/content/develop/138/22/4819/F3.large.jpg </a:t>
            </a:r>
          </a:p>
          <a:p>
            <a:pPr lvl="0"/>
            <a:r>
              <a:rPr lang="cs-CZ" dirty="0"/>
              <a:t>Elektronická učebnice. </a:t>
            </a:r>
            <a:r>
              <a:rPr lang="cs-CZ" i="1" dirty="0"/>
              <a:t>Embryogeneze</a:t>
            </a:r>
            <a:r>
              <a:rPr lang="cs-CZ" dirty="0"/>
              <a:t> [online]. [cit. 2016-08-16]. Dostupné z: https://eluc.kr-olomoucky.cz/uploads/images/11401/content_zahavci-embryogeneze.jpg </a:t>
            </a:r>
          </a:p>
          <a:p>
            <a:pPr lvl="0"/>
            <a:r>
              <a:rPr lang="cs-CZ" dirty="0" err="1"/>
              <a:t>EmbrcFrance</a:t>
            </a:r>
            <a:r>
              <a:rPr lang="cs-CZ" dirty="0"/>
              <a:t>. </a:t>
            </a:r>
            <a:r>
              <a:rPr lang="cs-CZ" i="1" dirty="0"/>
              <a:t>Kopinatec plžovitý </a:t>
            </a:r>
            <a:r>
              <a:rPr lang="cs-CZ" dirty="0"/>
              <a:t>[online]. [cit. 2016-08-16]. Dostupné z: http://www.embrc-france.fr/sites/embrc-france.fr/files/upload/amphioxusimg_39641.jpg </a:t>
            </a:r>
          </a:p>
          <a:p>
            <a:pPr lvl="0"/>
            <a:r>
              <a:rPr lang="cs-CZ" dirty="0" err="1"/>
              <a:t>Imageth</a:t>
            </a:r>
            <a:r>
              <a:rPr lang="cs-CZ" dirty="0"/>
              <a:t>. </a:t>
            </a:r>
            <a:r>
              <a:rPr lang="cs-CZ" i="1" dirty="0"/>
              <a:t>Kopinatec </a:t>
            </a:r>
            <a:r>
              <a:rPr lang="cs-CZ" dirty="0"/>
              <a:t>[online]. [cit. 2016-08-16]. Dostupné z: https://imageth.uloz.to/b/1/f/b1f81210394945e852af361cb975a2e8.640x360.jpg</a:t>
            </a:r>
          </a:p>
          <a:p>
            <a:pPr>
              <a:buClr>
                <a:srgbClr val="3691AA">
                  <a:lumMod val="75000"/>
                </a:srgbClr>
              </a:buClr>
              <a:buFont typeface="Arial"/>
              <a:buChar char="•"/>
            </a:pPr>
            <a:endParaRPr lang="cs-CZ" sz="20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ZDROJE OBRÁZKŮ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8944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cs-CZ" b="1" dirty="0"/>
              <a:t>ZDROJE OBRÁZKŮ</a:t>
            </a:r>
            <a:endParaRPr lang="cs-CZ" sz="3800" b="0" i="0" dirty="0">
              <a:solidFill>
                <a:srgbClr val="3691AA">
                  <a:lumMod val="50000"/>
                </a:srgbClr>
              </a:solidFill>
              <a:latin typeface="Georgia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4763638"/>
          </a:xfrm>
        </p:spPr>
        <p:txBody>
          <a:bodyPr>
            <a:normAutofit/>
          </a:bodyPr>
          <a:lstStyle/>
          <a:p>
            <a:pPr lvl="0"/>
            <a:r>
              <a:rPr lang="cs-CZ" dirty="0"/>
              <a:t>Institut des </a:t>
            </a:r>
            <a:r>
              <a:rPr lang="cs-CZ" dirty="0" err="1"/>
              <a:t>Neurosciences</a:t>
            </a:r>
            <a:r>
              <a:rPr lang="cs-CZ" dirty="0"/>
              <a:t> Paris. </a:t>
            </a:r>
            <a:r>
              <a:rPr lang="cs-CZ" i="1" dirty="0" err="1"/>
              <a:t>Branchiostoma</a:t>
            </a:r>
            <a:r>
              <a:rPr lang="cs-CZ" dirty="0"/>
              <a:t> [online]. [cit. 2016-08-16]. Dostupné z: http://www.inaf.cnrs-gif.fr/eng/depsn/images/img_ph8.png </a:t>
            </a:r>
          </a:p>
          <a:p>
            <a:pPr lvl="0"/>
            <a:r>
              <a:rPr lang="cs-CZ" dirty="0" err="1"/>
              <a:t>Photoshelter</a:t>
            </a:r>
            <a:r>
              <a:rPr lang="cs-CZ" dirty="0"/>
              <a:t>. </a:t>
            </a:r>
            <a:r>
              <a:rPr lang="cs-CZ" i="1" dirty="0"/>
              <a:t>Zahrabaný kopinatec</a:t>
            </a:r>
            <a:r>
              <a:rPr lang="cs-CZ" dirty="0"/>
              <a:t>[online]. [cit. 2016-08-16]. Dostupné z: http://cdn.c.photoshelter.com/img-get/I00005WKr1xdNcG0/s/500/500/144647.jpg </a:t>
            </a:r>
          </a:p>
          <a:p>
            <a:pPr lvl="0"/>
            <a:r>
              <a:rPr lang="cs-CZ" dirty="0"/>
              <a:t>Planet. </a:t>
            </a:r>
            <a:r>
              <a:rPr lang="cs-CZ" i="1" dirty="0"/>
              <a:t>Schéma kopinatce </a:t>
            </a:r>
            <a:r>
              <a:rPr lang="cs-CZ" dirty="0"/>
              <a:t>[online]. [cit. 2016-08-16]. Dostupné z: http://www.planetopia.cz/lib/file.php/evoluce/mezniky/prechod-na-sous/branchiostoma.gif</a:t>
            </a:r>
          </a:p>
          <a:p>
            <a:pPr lvl="0"/>
            <a:r>
              <a:rPr lang="cs-CZ" dirty="0" err="1"/>
              <a:t>Savalli</a:t>
            </a:r>
            <a:r>
              <a:rPr lang="cs-CZ" dirty="0"/>
              <a:t>. </a:t>
            </a:r>
            <a:r>
              <a:rPr lang="cs-CZ" i="1" dirty="0" err="1"/>
              <a:t>Chordata</a:t>
            </a:r>
            <a:r>
              <a:rPr lang="cs-CZ" dirty="0"/>
              <a:t> [online]. [cit. 2016-08-16]. Dostupné z: http://www.savalli.us/BIO370/Diversity/01.ChordataImages/LanceletCSL.jpg  </a:t>
            </a:r>
          </a:p>
          <a:p>
            <a:pPr lvl="0"/>
            <a:r>
              <a:rPr lang="cs-CZ" dirty="0" err="1"/>
              <a:t>Slideplayer</a:t>
            </a:r>
            <a:r>
              <a:rPr lang="cs-CZ" dirty="0"/>
              <a:t>. </a:t>
            </a:r>
            <a:r>
              <a:rPr lang="cs-CZ" i="1" dirty="0" err="1"/>
              <a:t>Neurulace</a:t>
            </a:r>
            <a:r>
              <a:rPr lang="cs-CZ" dirty="0"/>
              <a:t> [online]. [cit. 2016-08-16]. Dostupné z: http://images.slideplayer.cz/10/2754751/slides/slide_8.jpg </a:t>
            </a:r>
          </a:p>
          <a:p>
            <a:pPr>
              <a:buClr>
                <a:srgbClr val="3691AA">
                  <a:lumMod val="75000"/>
                </a:srgbClr>
              </a:buClr>
              <a:buFont typeface="Arial"/>
              <a:buChar char="•"/>
            </a:pPr>
            <a:endParaRPr lang="cs-CZ" dirty="0" smtClean="0">
              <a:solidFill>
                <a:srgbClr val="3691A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4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cs-CZ" b="1" dirty="0"/>
              <a:t>ZDROJE OBRÁZKŮ</a:t>
            </a:r>
            <a:endParaRPr lang="cs-CZ" sz="3800" b="0" i="0" dirty="0">
              <a:solidFill>
                <a:srgbClr val="3691AA">
                  <a:lumMod val="50000"/>
                </a:srgbClr>
              </a:solidFill>
              <a:latin typeface="Georgia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7"/>
            <a:ext cx="9509760" cy="4931063"/>
          </a:xfrm>
        </p:spPr>
        <p:txBody>
          <a:bodyPr>
            <a:normAutofit/>
          </a:bodyPr>
          <a:lstStyle/>
          <a:p>
            <a:pPr lvl="0"/>
            <a:r>
              <a:rPr lang="cs-CZ" dirty="0"/>
              <a:t>upraveno z </a:t>
            </a:r>
            <a:r>
              <a:rPr lang="cs-CZ" dirty="0" err="1"/>
              <a:t>Cloudfront</a:t>
            </a:r>
            <a:r>
              <a:rPr lang="cs-CZ" dirty="0"/>
              <a:t>. </a:t>
            </a:r>
            <a:r>
              <a:rPr lang="cs-CZ" i="1" dirty="0"/>
              <a:t>Segmentace těla </a:t>
            </a:r>
            <a:r>
              <a:rPr lang="cs-CZ" dirty="0"/>
              <a:t>[online]. [cit. 2016-08-16]. Dostupné z: http://d2qiws50qrj9uc.cloudfront.net/content/develop/138/22/4819/F2.large.jpg</a:t>
            </a:r>
          </a:p>
          <a:p>
            <a:pPr lvl="0"/>
            <a:r>
              <a:rPr lang="cs-CZ" dirty="0"/>
              <a:t>upraveno z Leporelo. </a:t>
            </a:r>
            <a:r>
              <a:rPr lang="cs-CZ" i="1" dirty="0"/>
              <a:t>Bezlebeční</a:t>
            </a:r>
            <a:r>
              <a:rPr lang="cs-CZ" dirty="0"/>
              <a:t> [online]. [cit. 2016-08-16]. Dostupné z: https://leporelo.info/pics/pic/bezlebecni-_schema.jpg </a:t>
            </a:r>
          </a:p>
          <a:p>
            <a:pPr lvl="0"/>
            <a:r>
              <a:rPr lang="cs-CZ" dirty="0" smtClean="0"/>
              <a:t>upraveno </a:t>
            </a:r>
            <a:r>
              <a:rPr lang="cs-CZ" dirty="0"/>
              <a:t>z </a:t>
            </a:r>
            <a:r>
              <a:rPr lang="cs-CZ" dirty="0" err="1"/>
              <a:t>Wiley</a:t>
            </a:r>
            <a:r>
              <a:rPr lang="cs-CZ" dirty="0"/>
              <a:t>. </a:t>
            </a:r>
            <a:r>
              <a:rPr lang="cs-CZ" i="1" dirty="0"/>
              <a:t>Stavba kopinatce </a:t>
            </a:r>
            <a:r>
              <a:rPr lang="cs-CZ" dirty="0"/>
              <a:t>[online]. [cit. 2016-08-16]. Dostupné z:   http://higheredbcs.wiley.com/legacy/college/levin/0471697435/chap_tut/images/nw0269-nn.jpg </a:t>
            </a:r>
          </a:p>
          <a:p>
            <a:pPr>
              <a:buClr>
                <a:srgbClr val="3691AA">
                  <a:lumMod val="75000"/>
                </a:srgbClr>
              </a:buClr>
              <a:buFont typeface="Arial"/>
              <a:buChar char="•"/>
            </a:pPr>
            <a:endParaRPr lang="cs-CZ" sz="20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30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1797" y="290934"/>
            <a:ext cx="10908406" cy="1088136"/>
          </a:xfrm>
        </p:spPr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JAK KOPINATCI ZÍSKALI SVÉ JMÉNO?</a:t>
            </a:r>
            <a:endParaRPr lang="cs-CZ" sz="4000" b="1" i="0" dirty="0">
              <a:solidFill>
                <a:srgbClr val="3691AA">
                  <a:lumMod val="50000"/>
                </a:srgbClr>
              </a:solidFill>
              <a:latin typeface="Georgia"/>
              <a:ea typeface="+mj-ea"/>
              <a:cs typeface="+mj-cs"/>
            </a:endParaRPr>
          </a:p>
        </p:txBody>
      </p:sp>
      <p:pic>
        <p:nvPicPr>
          <p:cNvPr id="2050" name="Picture 2" descr="http://www.planetopia.cz/lib/file.php/evoluce/mezniky/prechod-na-sous/branchiostom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96" y="2928649"/>
            <a:ext cx="11359207" cy="214562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00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1131795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0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DÍKY KOPINATÉMU LEMU NA PLOUTVIČCE</a:t>
            </a:r>
            <a:endParaRPr lang="cs-CZ" sz="32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1532157" y="263029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 smtClean="0"/>
              <a:t>SPRÁVNÁ ODPOVĚĎ NA OTÁZKU</a:t>
            </a:r>
            <a:endParaRPr lang="cs-CZ" sz="4000" b="1" dirty="0"/>
          </a:p>
        </p:txBody>
      </p:sp>
      <p:pic>
        <p:nvPicPr>
          <p:cNvPr id="6" name="Picture 2" descr="http://www.planetopia.cz/lib/file.php/evoluce/mezniky/prechod-na-sous/branchiostom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00" y="2926166"/>
            <a:ext cx="11167799" cy="210947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ál 7"/>
          <p:cNvSpPr/>
          <p:nvPr/>
        </p:nvSpPr>
        <p:spPr>
          <a:xfrm>
            <a:off x="9909186" y="3067833"/>
            <a:ext cx="1770713" cy="15041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387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4000" b="1" i="0" dirty="0" smtClean="0">
                <a:solidFill>
                  <a:srgbClr val="3691AA">
                    <a:lumMod val="50000"/>
                  </a:srgbClr>
                </a:solidFill>
                <a:latin typeface="Georgia"/>
                <a:ea typeface="+mj-ea"/>
                <a:cs typeface="+mj-cs"/>
              </a:rPr>
              <a:t>STAVBA TĚLA</a:t>
            </a:r>
            <a:endParaRPr lang="cs-CZ" sz="4000" b="1" i="0" dirty="0">
              <a:solidFill>
                <a:srgbClr val="3691AA">
                  <a:lumMod val="50000"/>
                </a:srgbClr>
              </a:solidFill>
              <a:latin typeface="Georgia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5059680" cy="1956043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MYOMERA</a:t>
            </a:r>
          </a:p>
          <a:p>
            <a:pPr lvl="1">
              <a:spcBef>
                <a:spcPts val="1800"/>
              </a:spcBef>
              <a:buClr>
                <a:srgbClr val="3691AA">
                  <a:lumMod val="75000"/>
                </a:srgbClr>
              </a:buClr>
              <a:buFont typeface="Arial"/>
              <a:buChar char="•"/>
            </a:pPr>
            <a:r>
              <a:rPr lang="cs-CZ" sz="30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TVAR PÍSMENE „V“</a:t>
            </a:r>
            <a:endParaRPr lang="cs-CZ" sz="3000" b="0" i="0" dirty="0" smtClean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MYOSEPTUM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endParaRPr lang="cs-CZ" sz="32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540" y="3400022"/>
            <a:ext cx="8684917" cy="27900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0190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1120" y="303813"/>
            <a:ext cx="9509759" cy="1088136"/>
          </a:xfrm>
        </p:spPr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4000" b="1" i="0" dirty="0" smtClean="0">
                <a:solidFill>
                  <a:srgbClr val="3691AA">
                    <a:lumMod val="50000"/>
                  </a:srgbClr>
                </a:solidFill>
                <a:latin typeface="Georgia"/>
                <a:ea typeface="+mj-ea"/>
                <a:cs typeface="+mj-cs"/>
              </a:rPr>
              <a:t>VNITŘNÍ STAVBA TĚLA</a:t>
            </a:r>
            <a:endParaRPr lang="cs-CZ" sz="4000" b="1" i="0" dirty="0">
              <a:solidFill>
                <a:srgbClr val="3691AA">
                  <a:lumMod val="50000"/>
                </a:srgbClr>
              </a:solidFill>
              <a:latin typeface="Georgia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9509760" cy="2458319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NERVOVÁ SOUSTAVA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Tx/>
              <a:buChar char="-"/>
            </a:pPr>
            <a:r>
              <a:rPr lang="cs-CZ" sz="26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NERVOVÁ TRUBICE NAD CHORDOU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Tx/>
              <a:buChar char="-"/>
            </a:pPr>
            <a:r>
              <a:rPr lang="cs-CZ" sz="2600" b="0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MOZKOVÝ ODDÍL + MÍCHA</a:t>
            </a:r>
          </a:p>
          <a:p>
            <a:pPr lvl="5">
              <a:spcBef>
                <a:spcPts val="1800"/>
              </a:spcBef>
              <a:buClr>
                <a:srgbClr val="3691AA">
                  <a:lumMod val="75000"/>
                </a:srgbClr>
              </a:buClr>
              <a:buFontTx/>
              <a:buChar char="-"/>
            </a:pPr>
            <a:r>
              <a:rPr lang="cs-CZ" sz="2600" i="1" u="sng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HESSEHO BUŇKY </a:t>
            </a:r>
            <a:r>
              <a:rPr lang="cs-CZ" sz="26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(SVĚTLOČIVÉ)</a:t>
            </a:r>
            <a:endParaRPr lang="cs-CZ" sz="26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  <p:pic>
        <p:nvPicPr>
          <p:cNvPr id="3074" name="Picture 2" descr="https://leporelo.info/pics/pic/bezlebecni-_sche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968" y="3867954"/>
            <a:ext cx="7952250" cy="299004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ál 3"/>
          <p:cNvSpPr/>
          <p:nvPr/>
        </p:nvSpPr>
        <p:spPr>
          <a:xfrm>
            <a:off x="2597017" y="3867954"/>
            <a:ext cx="1421191" cy="2919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5293328" y="3867954"/>
            <a:ext cx="1519596" cy="2919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174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leporelo.info/pics/pic/bezlebecni-_sche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6" y="1210613"/>
            <a:ext cx="12193826" cy="45848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172906" y="278055"/>
            <a:ext cx="8405985" cy="829528"/>
          </a:xfrm>
        </p:spPr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4000" b="1" i="0" dirty="0" smtClean="0">
                <a:solidFill>
                  <a:srgbClr val="3691AA">
                    <a:lumMod val="50000"/>
                  </a:srgbClr>
                </a:solidFill>
                <a:latin typeface="Georgia"/>
                <a:ea typeface="+mj-ea"/>
                <a:cs typeface="+mj-cs"/>
              </a:rPr>
              <a:t>VNITŘNÍ STAVBA TĚLA</a:t>
            </a:r>
            <a:endParaRPr lang="cs-CZ" sz="4000" b="1" i="0" dirty="0">
              <a:solidFill>
                <a:srgbClr val="3691AA">
                  <a:lumMod val="50000"/>
                </a:srgbClr>
              </a:solidFill>
              <a:latin typeface="Georg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784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8"/>
            <a:ext cx="5536198" cy="4142232"/>
          </a:xfrm>
        </p:spPr>
        <p:txBody>
          <a:bodyPr/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CÉVNÍ SOUSTAVA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 UZAVŘENÁ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0" i="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b="0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 BULBILI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endParaRPr lang="cs-CZ" sz="3200" b="0" i="0" dirty="0" smtClean="0">
              <a:solidFill>
                <a:srgbClr val="3691AA">
                  <a:lumMod val="75000"/>
                </a:srgbClr>
              </a:solidFill>
              <a:latin typeface="Georgia"/>
            </a:endParaRP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DÝCHACÍ SOUSTAVA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 CELÝ POVRCH TĚLA</a:t>
            </a:r>
            <a:endParaRPr lang="cs-CZ" sz="3200" b="1" i="0" dirty="0" smtClean="0">
              <a:solidFill>
                <a:srgbClr val="3691AA">
                  <a:lumMod val="75000"/>
                </a:srgbClr>
              </a:solidFill>
              <a:latin typeface="Georgia"/>
            </a:endParaRPr>
          </a:p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endParaRPr lang="cs-CZ" sz="20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1341121" y="123508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VNITŘNÍ STAVBA TĚLA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77880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1120" y="1572767"/>
            <a:ext cx="9509760" cy="3475751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Font typeface="Arial"/>
              <a:buChar char="•"/>
            </a:pPr>
            <a:r>
              <a:rPr lang="cs-CZ" sz="3200" b="1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TRÁVICÍ SOUSTAVA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-ÚSTNÍ OTVOR + </a:t>
            </a:r>
            <a:r>
              <a:rPr lang="cs-CZ" sz="3200" i="1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CIRRY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b="0" i="0" dirty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	</a:t>
            </a:r>
            <a:r>
              <a:rPr lang="cs-CZ" sz="3200" b="0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-</a:t>
            </a:r>
            <a:r>
              <a:rPr lang="cs-CZ" sz="3200" b="0" i="0" u="sng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HLTAN</a:t>
            </a:r>
            <a:r>
              <a:rPr lang="cs-CZ" sz="3200" b="0" i="0" dirty="0" smtClean="0">
                <a:solidFill>
                  <a:srgbClr val="3691AA">
                    <a:lumMod val="75000"/>
                  </a:srgbClr>
                </a:solidFill>
                <a:latin typeface="Georgia"/>
                <a:ea typeface="+mn-ea"/>
                <a:cs typeface="+mn-cs"/>
              </a:rPr>
              <a:t> 	– PRODĚRAVĚNÝ</a:t>
            </a:r>
          </a:p>
          <a:p>
            <a:pPr marL="45720" indent="0" algn="l" defTabSz="914400">
              <a:lnSpc>
                <a:spcPct val="90000"/>
              </a:lnSpc>
              <a:spcBef>
                <a:spcPts val="1800"/>
              </a:spcBef>
              <a:buClr>
                <a:srgbClr val="3691AA">
                  <a:lumMod val="75000"/>
                </a:srgbClr>
              </a:buClr>
              <a:buSzPct val="100000"/>
              <a:buNone/>
            </a:pPr>
            <a:r>
              <a:rPr lang="cs-CZ" sz="3200" dirty="0">
                <a:solidFill>
                  <a:srgbClr val="3691AA">
                    <a:lumMod val="75000"/>
                  </a:srgbClr>
                </a:solidFill>
                <a:latin typeface="Georgia"/>
              </a:rPr>
              <a:t>	</a:t>
            </a:r>
            <a:r>
              <a:rPr lang="cs-CZ" sz="3200" dirty="0" smtClean="0">
                <a:solidFill>
                  <a:srgbClr val="3691AA">
                    <a:lumMod val="75000"/>
                  </a:srgbClr>
                </a:solidFill>
                <a:latin typeface="Georgia"/>
              </a:rPr>
              <a:t>		- ŽABERNÍ ŠTĚRBINY + KREVNÍ 				VLÁSEČICE → VÝMĚNA PLYNŮ 				→ ATRIOPORUS</a:t>
            </a:r>
            <a:endParaRPr lang="cs-CZ" sz="3200" b="0" i="0" dirty="0">
              <a:solidFill>
                <a:srgbClr val="3691AA">
                  <a:lumMod val="75000"/>
                </a:srgbClr>
              </a:solidFill>
              <a:latin typeface="Georgia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cs-CZ" sz="4000" b="1" dirty="0" smtClean="0">
                <a:solidFill>
                  <a:srgbClr val="3691AA">
                    <a:lumMod val="50000"/>
                  </a:srgbClr>
                </a:solidFill>
                <a:latin typeface="Georgia"/>
              </a:rPr>
              <a:t>VNITŘNÍ STAVBA TĚLA</a:t>
            </a:r>
            <a:endParaRPr lang="cs-CZ" sz="4000" b="1" dirty="0">
              <a:solidFill>
                <a:srgbClr val="3691AA">
                  <a:lumMod val="50000"/>
                </a:srgbClr>
              </a:solidFill>
              <a:latin typeface="Georgia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45" y="3478903"/>
            <a:ext cx="3541689" cy="33790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2553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000">
            <a:solidFill>
              <a:schemeClr val="accent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000">
            <a:solidFill>
              <a:schemeClr val="accent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000">
            <a:solidFill>
              <a:schemeClr val="accent2"/>
            </a:solidFill>
          </a:defRPr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8375C65-19E6-40F6-938B-2D165D71CF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obrazem oceánu (širokoúhlá)</Template>
  <TotalTime>0</TotalTime>
  <Words>661</Words>
  <Application>Microsoft Office PowerPoint</Application>
  <PresentationFormat>Širokoúhlá obrazovka</PresentationFormat>
  <Paragraphs>120</Paragraphs>
  <Slides>28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2" baseType="lpstr">
      <vt:lpstr>Arial</vt:lpstr>
      <vt:lpstr>Georgia</vt:lpstr>
      <vt:lpstr>Wingdings</vt:lpstr>
      <vt:lpstr>Ocean 16x9</vt:lpstr>
      <vt:lpstr>BEZLEBEČNÍ (Acrania)</vt:lpstr>
      <vt:lpstr>STAVBA TĚLA</vt:lpstr>
      <vt:lpstr>JAK KOPINATCI ZÍSKALI SVÉ JMÉNO?</vt:lpstr>
      <vt:lpstr>Prezentace aplikace PowerPoint</vt:lpstr>
      <vt:lpstr>STAVBA TĚLA</vt:lpstr>
      <vt:lpstr>VNITŘNÍ STAVBA TĚLA</vt:lpstr>
      <vt:lpstr>VNITŘNÍ STAVBA TĚLA</vt:lpstr>
      <vt:lpstr>Prezentace aplikace PowerPoint</vt:lpstr>
      <vt:lpstr>VNITŘNÍ STAVBA TĚLA</vt:lpstr>
      <vt:lpstr>VNITŘNÍ STAVBA TĚLA</vt:lpstr>
      <vt:lpstr>VNITŘNÍ STAVBA TĚLA</vt:lpstr>
      <vt:lpstr>VNITŘNÍ STAVBA TĚLA</vt:lpstr>
      <vt:lpstr>ROZMNOŽOVÁNÍ A VÝVOJ JEDINCE</vt:lpstr>
      <vt:lpstr>Prezentace aplikace PowerPoint</vt:lpstr>
      <vt:lpstr>NEURULACE</vt:lpstr>
      <vt:lpstr>METAMORFOZA</vt:lpstr>
      <vt:lpstr>SYSTÉM</vt:lpstr>
      <vt:lpstr>SYSTÉM</vt:lpstr>
      <vt:lpstr>Prezentace aplikace PowerPoint</vt:lpstr>
      <vt:lpstr>ZAJÍMAVOST</vt:lpstr>
      <vt:lpstr>OTÁZKY K PROCVIČENÍ</vt:lpstr>
      <vt:lpstr>ODPOVĚDI K OTÁZKÁM</vt:lpstr>
      <vt:lpstr>DĚKUJI ZA POZORNOST </vt:lpstr>
      <vt:lpstr>ZDROJE INFORMACÍ</vt:lpstr>
      <vt:lpstr>ZDROJE INFORMACÍ</vt:lpstr>
      <vt:lpstr>ZDROJE OBRÁZKŮ</vt:lpstr>
      <vt:lpstr>ZDROJE OBRÁZKŮ</vt:lpstr>
      <vt:lpstr>ZDROJE OBRÁZKŮ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2016-08-15T15:57:28Z</dcterms:created>
  <dcterms:modified xsi:type="dcterms:W3CDTF">2017-03-18T15:35:28Z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TC028952569991</vt:lpwstr>
  </property>
</Properties>
</file>