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0"/>
  </p:notesMasterIdLst>
  <p:handoutMasterIdLst>
    <p:handoutMasterId r:id="rId41"/>
  </p:handoutMasterIdLst>
  <p:sldIdLst>
    <p:sldId id="257" r:id="rId3"/>
    <p:sldId id="273" r:id="rId4"/>
    <p:sldId id="318" r:id="rId5"/>
    <p:sldId id="299" r:id="rId6"/>
    <p:sldId id="298" r:id="rId7"/>
    <p:sldId id="278" r:id="rId8"/>
    <p:sldId id="275" r:id="rId9"/>
    <p:sldId id="279" r:id="rId10"/>
    <p:sldId id="281" r:id="rId11"/>
    <p:sldId id="282" r:id="rId12"/>
    <p:sldId id="283" r:id="rId13"/>
    <p:sldId id="284" r:id="rId14"/>
    <p:sldId id="285" r:id="rId15"/>
    <p:sldId id="286" r:id="rId16"/>
    <p:sldId id="303" r:id="rId17"/>
    <p:sldId id="304" r:id="rId18"/>
    <p:sldId id="287" r:id="rId19"/>
    <p:sldId id="288" r:id="rId20"/>
    <p:sldId id="289" r:id="rId21"/>
    <p:sldId id="306" r:id="rId22"/>
    <p:sldId id="290" r:id="rId23"/>
    <p:sldId id="291" r:id="rId24"/>
    <p:sldId id="307" r:id="rId25"/>
    <p:sldId id="308" r:id="rId26"/>
    <p:sldId id="292" r:id="rId27"/>
    <p:sldId id="293" r:id="rId28"/>
    <p:sldId id="294" r:id="rId29"/>
    <p:sldId id="295" r:id="rId30"/>
    <p:sldId id="312" r:id="rId31"/>
    <p:sldId id="301" r:id="rId32"/>
    <p:sldId id="296" r:id="rId33"/>
    <p:sldId id="311" r:id="rId34"/>
    <p:sldId id="297" r:id="rId35"/>
    <p:sldId id="313" r:id="rId36"/>
    <p:sldId id="314" r:id="rId37"/>
    <p:sldId id="315" r:id="rId38"/>
    <p:sldId id="316" r:id="rId39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496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orient="horz" pos="1056">
          <p15:clr>
            <a:srgbClr val="A4A3A4"/>
          </p15:clr>
        </p15:guide>
        <p15:guide id="5" orient="horz" pos="3888">
          <p15:clr>
            <a:srgbClr val="A4A3A4"/>
          </p15:clr>
        </p15:guide>
        <p15:guide id="6" orient="horz" pos="240">
          <p15:clr>
            <a:srgbClr val="A4A3A4"/>
          </p15:clr>
        </p15:guide>
        <p15:guide id="7" pos="3839">
          <p15:clr>
            <a:srgbClr val="A4A3A4"/>
          </p15:clr>
        </p15:guide>
        <p15:guide id="8" pos="527">
          <p15:clr>
            <a:srgbClr val="A4A3A4"/>
          </p15:clr>
        </p15:guide>
        <p15:guide id="9" pos="815">
          <p15:clr>
            <a:srgbClr val="A4A3A4"/>
          </p15:clr>
        </p15:guide>
        <p15:guide id="10" pos="6863">
          <p15:clr>
            <a:srgbClr val="A4A3A4"/>
          </p15:clr>
        </p15:guide>
        <p15:guide id="11" pos="6143">
          <p15:clr>
            <a:srgbClr val="A4A3A4"/>
          </p15:clr>
        </p15:guide>
        <p15:guide id="12" pos="470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91" autoAdjust="0"/>
    <p:restoredTop sz="94660"/>
  </p:normalViewPr>
  <p:slideViewPr>
    <p:cSldViewPr>
      <p:cViewPr varScale="1">
        <p:scale>
          <a:sx n="74" d="100"/>
          <a:sy n="74" d="100"/>
        </p:scale>
        <p:origin x="612" y="54"/>
      </p:cViewPr>
      <p:guideLst>
        <p:guide orient="horz" pos="2160"/>
        <p:guide orient="horz" pos="2496"/>
        <p:guide orient="horz" pos="2880"/>
        <p:guide orient="horz" pos="1056"/>
        <p:guide orient="horz" pos="3888"/>
        <p:guide orient="horz" pos="240"/>
        <p:guide pos="3839"/>
        <p:guide pos="527"/>
        <p:guide pos="815"/>
        <p:guide pos="6863"/>
        <p:guide pos="6143"/>
        <p:guide pos="470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1410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5A207F-0F91-42F2-96D0-049C6003623B}" type="datetimeFigureOut">
              <a:rPr lang="cs-CZ" smtClean="0"/>
              <a:t>21.9.2017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67D4A-04CB-4EDF-8FB1-342A02FC8EC5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80125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CC13F5-F2B1-464B-BE8F-27ABFBD2FBDE}" type="datetimeFigureOut">
              <a:rPr lang="cs-CZ" smtClean="0"/>
              <a:t>21.9.2017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6" name="Zástupný symbol pro zápatí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1351F-DBB1-4664-ADA9-83BC7CB8848D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42362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293814" y="990600"/>
            <a:ext cx="8458200" cy="3200400"/>
          </a:xfrm>
        </p:spPr>
        <p:txBody>
          <a:bodyPr>
            <a:normAutofit/>
          </a:bodyPr>
          <a:lstStyle>
            <a:lvl1pPr>
              <a:defRPr sz="6000"/>
            </a:lvl1pPr>
          </a:lstStyle>
          <a:p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293813" y="4267200"/>
            <a:ext cx="8458200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noProof="0" smtClean="0"/>
              <a:t>Kliknutím lze upravit styl předlohy.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cs-CZ" noProof="0" smtClean="0"/>
              <a:t>21.9.2017</a:t>
            </a:fld>
            <a:endParaRPr lang="cs-CZ" noProof="0" dirty="0"/>
          </a:p>
        </p:txBody>
      </p:sp>
      <p:sp>
        <p:nvSpPr>
          <p:cNvPr id="5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241353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600200">
              <a:defRPr/>
            </a:lvl6pPr>
            <a:lvl7pPr marL="1874520">
              <a:defRPr/>
            </a:lvl7pPr>
            <a:lvl8pPr marL="2148840">
              <a:defRPr/>
            </a:lvl8pPr>
            <a:lvl9pPr marL="2423160">
              <a:defRPr/>
            </a:lvl9pPr>
          </a:lstStyle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cs-CZ" noProof="0" smtClean="0"/>
              <a:t>21.9.2017</a:t>
            </a:fld>
            <a:endParaRPr lang="cs-CZ" noProof="0" dirty="0"/>
          </a:p>
        </p:txBody>
      </p:sp>
      <p:sp>
        <p:nvSpPr>
          <p:cNvPr id="5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285757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752014" y="381000"/>
            <a:ext cx="1904998" cy="5791200"/>
          </a:xfrm>
        </p:spPr>
        <p:txBody>
          <a:bodyPr vert="eaVert"/>
          <a:lstStyle/>
          <a:p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293814" y="381000"/>
            <a:ext cx="8305800" cy="57912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cs-CZ" noProof="0" smtClean="0"/>
              <a:t>21.9.2017</a:t>
            </a:fld>
            <a:endParaRPr lang="cs-CZ" noProof="0" dirty="0"/>
          </a:p>
        </p:txBody>
      </p:sp>
      <p:sp>
        <p:nvSpPr>
          <p:cNvPr id="5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213226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cs-CZ" noProof="0" smtClean="0"/>
              <a:t>21.9.2017</a:t>
            </a:fld>
            <a:endParaRPr lang="cs-CZ" noProof="0" dirty="0"/>
          </a:p>
        </p:txBody>
      </p:sp>
      <p:sp>
        <p:nvSpPr>
          <p:cNvPr id="5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159476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93813" y="2057400"/>
            <a:ext cx="8458201" cy="2666999"/>
          </a:xfrm>
        </p:spPr>
        <p:txBody>
          <a:bodyPr anchor="b">
            <a:normAutofit/>
          </a:bodyPr>
          <a:lstStyle>
            <a:lvl1pPr algn="l">
              <a:defRPr sz="4800" b="0" i="0" cap="none" baseline="0"/>
            </a:lvl1pPr>
          </a:lstStyle>
          <a:p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293813" y="4876800"/>
            <a:ext cx="8458201" cy="1143000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noProof="0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cs-CZ" noProof="0" smtClean="0"/>
              <a:t>21.9.2017</a:t>
            </a:fld>
            <a:endParaRPr lang="cs-CZ" noProof="0" dirty="0"/>
          </a:p>
        </p:txBody>
      </p:sp>
      <p:sp>
        <p:nvSpPr>
          <p:cNvPr id="5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37862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293812" y="1676400"/>
            <a:ext cx="4700016" cy="4495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02035" y="1676401"/>
            <a:ext cx="4700016" cy="4495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cs-CZ" noProof="0" smtClean="0"/>
              <a:t>21.9.2017</a:t>
            </a:fld>
            <a:endParaRPr lang="cs-CZ" noProof="0" dirty="0"/>
          </a:p>
        </p:txBody>
      </p:sp>
      <p:sp>
        <p:nvSpPr>
          <p:cNvPr id="6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noProof="0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10746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293813" y="1676399"/>
            <a:ext cx="4701142" cy="76200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noProof="0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293813" y="2516457"/>
            <a:ext cx="4701142" cy="365574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91754" y="1676399"/>
            <a:ext cx="4703259" cy="76200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noProof="0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91754" y="2516457"/>
            <a:ext cx="4703259" cy="365574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cs-CZ" noProof="0" smtClean="0"/>
              <a:t>21.9.2017</a:t>
            </a:fld>
            <a:endParaRPr lang="cs-CZ" noProof="0" dirty="0"/>
          </a:p>
        </p:txBody>
      </p:sp>
      <p:sp>
        <p:nvSpPr>
          <p:cNvPr id="8" name="Zástupný symbol pro zápatí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noProof="0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168855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cs-CZ" noProof="0" smtClean="0"/>
              <a:t>21.9.2017</a:t>
            </a:fld>
            <a:endParaRPr lang="cs-CZ" noProof="0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noProof="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26159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cs-CZ" noProof="0" smtClean="0"/>
              <a:t>21.9.2017</a:t>
            </a:fld>
            <a:endParaRPr lang="cs-CZ" noProof="0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noProof="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74339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770811" y="1676400"/>
            <a:ext cx="3810000" cy="243840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3813" y="685800"/>
            <a:ext cx="617220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7770811" y="4191000"/>
            <a:ext cx="3810000" cy="1524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noProof="0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cs-CZ" noProof="0" smtClean="0"/>
              <a:t>21.9.2017</a:t>
            </a:fld>
            <a:endParaRPr lang="cs-CZ" noProof="0" dirty="0"/>
          </a:p>
        </p:txBody>
      </p:sp>
      <p:sp>
        <p:nvSpPr>
          <p:cNvPr id="6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noProof="0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cs-CZ" noProof="0" smtClean="0"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82885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770812" y="1676400"/>
            <a:ext cx="3810000" cy="2438400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cs-CZ" noProof="0" smtClean="0"/>
              <a:t>Kliknutím lze upravit styl.</a:t>
            </a:r>
            <a:endParaRPr lang="cs-CZ" noProof="0" dirty="0"/>
          </a:p>
        </p:txBody>
      </p:sp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1522412" y="0"/>
            <a:ext cx="5943601" cy="6858000"/>
          </a:xfrm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noProof="0" smtClean="0"/>
              <a:t>Kliknutím na ikonu přidáte obrázek.</a:t>
            </a:r>
            <a:endParaRPr lang="cs-CZ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7770812" y="4191000"/>
            <a:ext cx="3810000" cy="1524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noProof="0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83949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836614" y="0"/>
            <a:ext cx="11352212" cy="6858000"/>
          </a:xfrm>
          <a:prstGeom prst="rect">
            <a:avLst/>
          </a:prstGeom>
          <a:gradFill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noProof="0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noProof="0" dirty="0" smtClean="0"/>
              <a:t>Kliknutím lze upravit styl.</a:t>
            </a:r>
            <a:endParaRPr lang="cs-CZ" noProof="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293813" y="1676400"/>
            <a:ext cx="96012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dirty="0" smtClean="0"/>
              <a:t>Kliknutím lze upravit styly předlohy textu.</a:t>
            </a:r>
          </a:p>
          <a:p>
            <a:pPr lvl="1"/>
            <a:r>
              <a:rPr lang="cs-CZ" noProof="0" dirty="0" smtClean="0"/>
              <a:t>Druhá úroveň</a:t>
            </a:r>
          </a:p>
          <a:p>
            <a:pPr lvl="2"/>
            <a:r>
              <a:rPr lang="cs-CZ" noProof="0" dirty="0" smtClean="0"/>
              <a:t>Třetí úroveň</a:t>
            </a:r>
          </a:p>
          <a:p>
            <a:pPr lvl="3"/>
            <a:r>
              <a:rPr lang="cs-CZ" noProof="0" dirty="0" smtClean="0"/>
              <a:t>Čtvrtá úroveň</a:t>
            </a:r>
          </a:p>
          <a:p>
            <a:pPr lvl="4"/>
            <a:r>
              <a:rPr lang="cs-CZ" noProof="0" dirty="0" smtClean="0"/>
              <a:t>Pátá úroveň</a:t>
            </a:r>
            <a:endParaRPr lang="cs-CZ" noProof="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27178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fld id="{3CD9712D-992A-4AB1-A5C2-575F75921AA2}" type="datetimeFigureOut">
              <a:rPr lang="cs-CZ" noProof="0" smtClean="0"/>
              <a:pPr/>
              <a:t>21.9.2017</a:t>
            </a:fld>
            <a:endParaRPr lang="cs-CZ" noProof="0" dirty="0"/>
          </a:p>
        </p:txBody>
      </p:sp>
      <p:sp>
        <p:nvSpPr>
          <p:cNvPr id="5" name="Zástupný symbol pro zápatí 5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endParaRPr lang="cs-CZ" noProof="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0512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fld id="{81FEFA0A-2F20-4B60-98C6-5FFDA469AA1C}" type="slidenum">
              <a:rPr lang="cs-CZ" noProof="0" smtClean="0"/>
              <a:pPr/>
              <a:t>‹#›</a:t>
            </a:fld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52872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kalapeedia.ee/3569.html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shland.cz/fishlandan/5-FOTOGALERIE/3-Reprodukce-ryb-Fish-replicas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eliefnet.com/inspiration/galleries/8-inspiring-quotes-to-welcome-summer.aspx" TargetMode="External"/><Relationship Id="rId3" Type="http://schemas.openxmlformats.org/officeDocument/2006/relationships/image" Target="../media/image20.jpeg"/><Relationship Id="rId7" Type="http://schemas.openxmlformats.org/officeDocument/2006/relationships/image" Target="../media/image12.jpeg"/><Relationship Id="rId2" Type="http://schemas.openxmlformats.org/officeDocument/2006/relationships/hyperlink" Target="http://www.fishland.cz/fishlandan/5-FOTOGALERIE/3-Reprodukce-ryb-Fish-replica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rsmsodry.cz/ryby-savci-ptaci-atd/ryby-nasich-vod-2/mihule-potocni/" TargetMode="External"/><Relationship Id="rId5" Type="http://schemas.openxmlformats.org/officeDocument/2006/relationships/image" Target="../media/image21.jpeg"/><Relationship Id="rId4" Type="http://schemas.openxmlformats.org/officeDocument/2006/relationships/hyperlink" Target="http://www.astrocesty.eu/lokality/detail/rybnik-podlesi.html" TargetMode="External"/><Relationship Id="rId9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arkive.org/sea-lamprey/petromyzon-marinus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ittiofauna.org/webmuseum/agnati/petromyzontiformes/petromyzontidae/lampetra/lampetra_fluviatilis/l_%20fluviatilis_big.ht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biolib.cz/cz/image/id244671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s://www.pinterest.com/pin/550916966893243473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s://sites.google.com/site/phylumchordataassignment/myxini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dic.academic.ru/dic.nsf/enc_biology/398/%D0%9F%D0%BE%D0%B4%D0%BA%D0%BB%D0%B0%D1%81%D1%81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gettyimages.com/detail/news-photo/hagfish-or-atlantic-hagfish-myxinidae-drawing-news-photo/504678441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s://alfa-img.com/show/giant-hagfish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bqk0mnMgwUQ&amp;list=PL8PzguM5r5jE0g8XNVjvT3JbENzcsFgIh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s://cz.depositphotos.com/96334366/stock-illustration-lamprey-vector-illustration.html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crsmsodry.cz/ryby-savci-ptaci-atd/ryby-nasich-vod-2/mihule-potocni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crsmsodry.cz/ryby-savci-ptaci-atd/ryby-nasich-vod-2/mihule-potocni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413892" y="1556792"/>
            <a:ext cx="8458200" cy="3200400"/>
          </a:xfrm>
        </p:spPr>
        <p:txBody>
          <a:bodyPr>
            <a:normAutofit fontScale="90000"/>
          </a:bodyPr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cs-CZ" sz="7200" b="1" i="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KRUHOÚSTÍ</a:t>
            </a:r>
            <a:r>
              <a:rPr lang="cs-CZ" sz="6000" b="0" i="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6000" b="0" i="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6000" b="0" i="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6000" b="0" i="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6000" b="0" i="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6000" b="0" i="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b="1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(MIHULE A SLIZNATKY)</a:t>
            </a:r>
            <a:endParaRPr lang="cs-CZ" sz="6000" b="1" i="0" dirty="0">
              <a:solidFill>
                <a:srgbClr val="164B4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293814" y="5733256"/>
            <a:ext cx="8458200" cy="504056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cs-CZ" sz="3600" b="1" i="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Kvasničková Barbora</a:t>
            </a:r>
            <a:endParaRPr lang="cs-CZ" sz="3600" b="1" i="0" dirty="0">
              <a:solidFill>
                <a:srgbClr val="164B4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Související obrázek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396" y="188640"/>
            <a:ext cx="6124575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817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MIHULE (</a:t>
            </a:r>
            <a:r>
              <a:rPr lang="cs-CZ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PETROMYZONIFORMES</a:t>
            </a:r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3813" y="1676400"/>
            <a:ext cx="9601200" cy="1536576"/>
          </a:xfrm>
        </p:spPr>
        <p:txBody>
          <a:bodyPr>
            <a:normAutofit lnSpcReduction="10000"/>
          </a:bodyPr>
          <a:lstStyle/>
          <a:p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ŽABERNÍCH OTVORŮ</a:t>
            </a:r>
          </a:p>
          <a:p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SVALOVINA – MYOMERY TVAR PÍSMENE „W“ (OBDOBA RYB)</a:t>
            </a:r>
          </a:p>
        </p:txBody>
      </p:sp>
      <p:pic>
        <p:nvPicPr>
          <p:cNvPr id="7170" name="Picture 2" descr="http://nd01.jxs.cz/638/259/e84c1542d5_47614168_o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56" y="3146669"/>
            <a:ext cx="6185551" cy="3711331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biolib.cz/IMG/GAL/24467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32" b="19970"/>
          <a:stretch/>
        </p:blipFill>
        <p:spPr bwMode="auto">
          <a:xfrm rot="996392">
            <a:off x="4880528" y="-419755"/>
            <a:ext cx="714375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Přímá spojnice se šipkou 7"/>
          <p:cNvCxnSpPr/>
          <p:nvPr/>
        </p:nvCxnSpPr>
        <p:spPr>
          <a:xfrm>
            <a:off x="1125860" y="3435803"/>
            <a:ext cx="1224136" cy="138165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Obráze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6500" y="3933056"/>
            <a:ext cx="4328336" cy="230443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15" name="Přímá spojnice se šipkou 14"/>
          <p:cNvCxnSpPr/>
          <p:nvPr/>
        </p:nvCxnSpPr>
        <p:spPr>
          <a:xfrm>
            <a:off x="9406780" y="3242226"/>
            <a:ext cx="1224136" cy="138165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238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MIHULE (</a:t>
            </a:r>
            <a:r>
              <a:rPr lang="cs-CZ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PETROMYZONIFORMES</a:t>
            </a:r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3813" y="1676400"/>
            <a:ext cx="9601200" cy="1752600"/>
          </a:xfrm>
        </p:spPr>
        <p:txBody>
          <a:bodyPr>
            <a:normAutofit/>
          </a:bodyPr>
          <a:lstStyle/>
          <a:p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ČICHOVÝ ORGÁN KONČÍ SLEPĚ</a:t>
            </a:r>
          </a:p>
          <a:p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POLOKRUHOVÉ CHODBY V BLANITÉM LABYRINTU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19" t="3075" b="51835"/>
          <a:stretch/>
        </p:blipFill>
        <p:spPr>
          <a:xfrm>
            <a:off x="3070076" y="3266809"/>
            <a:ext cx="6264696" cy="357982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Ovál 4"/>
          <p:cNvSpPr/>
          <p:nvPr/>
        </p:nvSpPr>
        <p:spPr>
          <a:xfrm>
            <a:off x="5734372" y="3266809"/>
            <a:ext cx="360039" cy="30620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  <p:sp>
        <p:nvSpPr>
          <p:cNvPr id="6" name="Ovál 5"/>
          <p:cNvSpPr/>
          <p:nvPr/>
        </p:nvSpPr>
        <p:spPr>
          <a:xfrm>
            <a:off x="5878388" y="4797152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  <p:cxnSp>
        <p:nvCxnSpPr>
          <p:cNvPr id="8" name="Přímá spojnice 7"/>
          <p:cNvCxnSpPr>
            <a:endCxn id="6" idx="4"/>
          </p:cNvCxnSpPr>
          <p:nvPr/>
        </p:nvCxnSpPr>
        <p:spPr>
          <a:xfrm flipH="1">
            <a:off x="5914392" y="3573016"/>
            <a:ext cx="36004" cy="126985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http://www.biolib.cz/IMG/GAL/24467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32" b="19970"/>
          <a:stretch/>
        </p:blipFill>
        <p:spPr bwMode="auto">
          <a:xfrm rot="996392">
            <a:off x="4880528" y="-419755"/>
            <a:ext cx="714375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11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MIHULE (</a:t>
            </a:r>
            <a:r>
              <a:rPr lang="cs-CZ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PETROMYZONIFORMES</a:t>
            </a:r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3813" y="1676400"/>
            <a:ext cx="9601200" cy="1896616"/>
          </a:xfrm>
        </p:spPr>
        <p:txBody>
          <a:bodyPr>
            <a:normAutofit/>
          </a:bodyPr>
          <a:lstStyle/>
          <a:p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GONOCHORISMUS </a:t>
            </a:r>
          </a:p>
          <a:p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 TŘENÍ ZAHYNOU</a:t>
            </a:r>
          </a:p>
          <a:p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LARVA = </a:t>
            </a:r>
            <a:r>
              <a:rPr lang="cs-C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MINOHA</a:t>
            </a:r>
          </a:p>
        </p:txBody>
      </p:sp>
      <p:pic>
        <p:nvPicPr>
          <p:cNvPr id="8194" name="Picture 2" descr="http://www.rybarweb.cz/clanky/mihule/fotky/mihule1_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4" t="16582" b="21498"/>
          <a:stretch/>
        </p:blipFill>
        <p:spPr bwMode="auto">
          <a:xfrm>
            <a:off x="5734372" y="2852936"/>
            <a:ext cx="6315612" cy="383355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Výsledek obrázku pro MINOHA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" t="20175" r="19949" b="29811"/>
          <a:stretch/>
        </p:blipFill>
        <p:spPr bwMode="auto">
          <a:xfrm>
            <a:off x="189756" y="4005064"/>
            <a:ext cx="5428292" cy="252028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biolib.cz/IMG/GAL/24467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32" b="19970"/>
          <a:stretch/>
        </p:blipFill>
        <p:spPr bwMode="auto">
          <a:xfrm rot="996392">
            <a:off x="4880528" y="-419755"/>
            <a:ext cx="714375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5473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MIHULE (</a:t>
            </a:r>
            <a:r>
              <a:rPr lang="cs-CZ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PETROMYZONIFORMES</a:t>
            </a:r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3813" y="1676400"/>
            <a:ext cx="9601200" cy="1464568"/>
          </a:xfrm>
        </p:spPr>
        <p:txBody>
          <a:bodyPr>
            <a:normAutofit/>
          </a:bodyPr>
          <a:lstStyle/>
          <a:p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VÝVOJ ZAČÍNÁ VE SLADKÉ VODĚ → PAK NĚKTERÉ DRUHY MIGRUJÍ DO SLANÝCH NEBO BRAKICKÝCH VOD</a:t>
            </a:r>
          </a:p>
        </p:txBody>
      </p:sp>
      <p:pic>
        <p:nvPicPr>
          <p:cNvPr id="4" name="Picture 4" descr="Výsledek obrázku pro MINOHA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" t="20175" r="19949" b="29811"/>
          <a:stretch/>
        </p:blipFill>
        <p:spPr bwMode="auto">
          <a:xfrm>
            <a:off x="0" y="3140968"/>
            <a:ext cx="3877351" cy="180020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Výsledek obrázku pro RYBNÍK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46" r="24125"/>
          <a:stretch/>
        </p:blipFill>
        <p:spPr bwMode="auto">
          <a:xfrm>
            <a:off x="1917948" y="4282509"/>
            <a:ext cx="3695558" cy="25754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Picture 2" descr="Výsledek obrázku pro mihule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95"/>
          <a:stretch/>
        </p:blipFill>
        <p:spPr bwMode="auto">
          <a:xfrm>
            <a:off x="6598468" y="3022700"/>
            <a:ext cx="4392488" cy="191846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Související obrázek">
            <a:hlinkClick r:id="rId8"/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66"/>
          <a:stretch/>
        </p:blipFill>
        <p:spPr bwMode="auto">
          <a:xfrm>
            <a:off x="8150225" y="4258112"/>
            <a:ext cx="4038600" cy="2599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Šipka doprava 4"/>
          <p:cNvSpPr/>
          <p:nvPr/>
        </p:nvSpPr>
        <p:spPr>
          <a:xfrm>
            <a:off x="5734372" y="4581128"/>
            <a:ext cx="792088" cy="64807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</p:spTree>
    <p:extLst>
      <p:ext uri="{BB962C8B-B14F-4D97-AF65-F5344CB8AC3E}">
        <p14:creationId xmlns:p14="http://schemas.microsoft.com/office/powerpoint/2010/main" val="67101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MIHULE (</a:t>
            </a:r>
            <a:r>
              <a:rPr lang="cs-CZ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PETROMYZONIFORMES</a:t>
            </a:r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3813" y="1676400"/>
            <a:ext cx="9601200" cy="2472680"/>
          </a:xfrm>
        </p:spPr>
        <p:txBody>
          <a:bodyPr>
            <a:normAutofit lnSpcReduction="10000"/>
          </a:bodyPr>
          <a:lstStyle/>
          <a:p>
            <a:r>
              <a:rPr lang="cs-C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MINOHA </a:t>
            </a:r>
          </a:p>
          <a:p>
            <a:pPr lvl="2"/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NEMÁ OBŽABERNÍ PROSTOR</a:t>
            </a:r>
          </a:p>
          <a:p>
            <a:pPr lvl="2"/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MIKROFÁG</a:t>
            </a:r>
          </a:p>
          <a:p>
            <a:pPr lvl="2"/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NEMÁ ROZDĚLENÝ HLTAN NA DÝCHACÍ A TRÁVICÍ ČÁST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66" t="15351" r="12065" b="15350"/>
          <a:stretch/>
        </p:blipFill>
        <p:spPr>
          <a:xfrm rot="16200000">
            <a:off x="1978760" y="2106925"/>
            <a:ext cx="2877414" cy="662473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26" name="Picture 2" descr="http://www.zoologie.frasma.cz/mmp%200302%20kruho%C3%BAst%C3%AD/Obr.%20030201.mihule_potocni.minoha.BL_zmensenin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7" t="20177" r="4062" b="26098"/>
          <a:stretch/>
        </p:blipFill>
        <p:spPr bwMode="auto">
          <a:xfrm>
            <a:off x="6791843" y="4301480"/>
            <a:ext cx="5396982" cy="209882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652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MIHULE (</a:t>
            </a:r>
            <a:r>
              <a:rPr lang="cs-CZ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PETROMYZONIFORMES</a:t>
            </a:r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3813" y="1676400"/>
            <a:ext cx="9601200" cy="2112640"/>
          </a:xfrm>
        </p:spPr>
        <p:txBody>
          <a:bodyPr>
            <a:normAutofit/>
          </a:bodyPr>
          <a:lstStyle/>
          <a:p>
            <a:r>
              <a:rPr lang="cs-C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MINOHA </a:t>
            </a:r>
          </a:p>
          <a:p>
            <a:pPr lvl="2"/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NEMÁ ZUBY </a:t>
            </a:r>
          </a:p>
          <a:p>
            <a:pPr lvl="2"/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NEMÁ JAZYK</a:t>
            </a:r>
          </a:p>
          <a:p>
            <a:pPr lvl="2"/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 ENDOSTYL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66" t="15351" r="12065" b="15350"/>
          <a:stretch/>
        </p:blipFill>
        <p:spPr>
          <a:xfrm rot="16200000">
            <a:off x="4799721" y="1987387"/>
            <a:ext cx="2877414" cy="662473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6" name="Přímá spojnice se šipkou 5"/>
          <p:cNvCxnSpPr/>
          <p:nvPr/>
        </p:nvCxnSpPr>
        <p:spPr>
          <a:xfrm>
            <a:off x="4798268" y="3645024"/>
            <a:ext cx="1512168" cy="223224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133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936" y="-13220"/>
            <a:ext cx="12251395" cy="687122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97868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MIHULE (</a:t>
            </a:r>
            <a:r>
              <a:rPr lang="cs-CZ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PETROMYZONIFORMES</a:t>
            </a:r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3813" y="1676400"/>
            <a:ext cx="9601200" cy="1680592"/>
          </a:xfrm>
        </p:spPr>
        <p:txBody>
          <a:bodyPr>
            <a:normAutofit/>
          </a:bodyPr>
          <a:lstStyle/>
          <a:p>
            <a:r>
              <a:rPr lang="cs-C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MIHULE MOŘSKÁ </a:t>
            </a: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cs-CZ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PETROMYZON MARINUS</a:t>
            </a: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2"/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DRAVEC</a:t>
            </a:r>
          </a:p>
          <a:p>
            <a:pPr lvl="2"/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POBŘEŽÍ ATLANTSKÉHO OCEÁNU</a:t>
            </a:r>
          </a:p>
        </p:txBody>
      </p:sp>
      <p:pic>
        <p:nvPicPr>
          <p:cNvPr id="13314" name="Picture 2" descr="Výsledek obrázku pro PETROMYZON MARINUS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51" b="9604"/>
          <a:stretch/>
        </p:blipFill>
        <p:spPr bwMode="auto">
          <a:xfrm>
            <a:off x="2205980" y="3212976"/>
            <a:ext cx="6884193" cy="352839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54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MIHULE (</a:t>
            </a:r>
            <a:r>
              <a:rPr lang="cs-CZ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PETROMYZONIFORMES</a:t>
            </a:r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3812" y="1676400"/>
            <a:ext cx="10273207" cy="4495800"/>
          </a:xfrm>
        </p:spPr>
        <p:txBody>
          <a:bodyPr>
            <a:normAutofit/>
          </a:bodyPr>
          <a:lstStyle/>
          <a:p>
            <a:r>
              <a:rPr lang="cs-C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MIHULE POTOČNÍ </a:t>
            </a: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cs-CZ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LAMPETRA PLANERI</a:t>
            </a: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2"/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 DOSPĚLOSTI NEPŘIJÍMÁ POTRAVU</a:t>
            </a:r>
          </a:p>
          <a:p>
            <a:pPr lvl="2"/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V ČESKÉ REPUBLICE (POVODÍ LABE, MORAVY)</a:t>
            </a:r>
          </a:p>
        </p:txBody>
      </p:sp>
      <p:pic>
        <p:nvPicPr>
          <p:cNvPr id="14338" name="Picture 2" descr="http://www.biolib.cz/IMG/GAL/24467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32" b="19970"/>
          <a:stretch/>
        </p:blipFill>
        <p:spPr bwMode="auto">
          <a:xfrm rot="996392">
            <a:off x="4880528" y="-419755"/>
            <a:ext cx="714375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www.hlasek.com/foto/lampetra_planeri_hf027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70" b="8631"/>
          <a:stretch/>
        </p:blipFill>
        <p:spPr bwMode="auto">
          <a:xfrm>
            <a:off x="1293812" y="3357642"/>
            <a:ext cx="10181008" cy="3349643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9049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MIHULE (</a:t>
            </a:r>
            <a:r>
              <a:rPr lang="cs-CZ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PETROMYZONIFORMES</a:t>
            </a:r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3813" y="1676400"/>
            <a:ext cx="9601200" cy="2112640"/>
          </a:xfrm>
        </p:spPr>
        <p:txBody>
          <a:bodyPr>
            <a:normAutofit/>
          </a:bodyPr>
          <a:lstStyle/>
          <a:p>
            <a:r>
              <a:rPr lang="cs-C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MIHULE ŘÍČNÍ </a:t>
            </a: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cs-CZ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LAMPETRA FLUVIATILIS</a:t>
            </a: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2"/>
            <a:r>
              <a:rPr lang="cs-CZ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MOŘSKÝ DRUH!</a:t>
            </a:r>
          </a:p>
          <a:p>
            <a:pPr lvl="2"/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PŘED ROZMNOŽOVÁNÍM VSTUPUJE I DO ČESKÝCH ŘEK (LABE)</a:t>
            </a:r>
          </a:p>
        </p:txBody>
      </p:sp>
      <p:pic>
        <p:nvPicPr>
          <p:cNvPr id="16386" name="Picture 2" descr="Výsledek obrázku pro LAMPETRA FLUVIATILIS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64" b="29811"/>
          <a:stretch/>
        </p:blipFill>
        <p:spPr bwMode="auto">
          <a:xfrm>
            <a:off x="837828" y="4221088"/>
            <a:ext cx="11028597" cy="190935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37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2"/>
          <p:cNvSpPr>
            <a:spLocks noGrp="1"/>
          </p:cNvSpPr>
          <p:nvPr>
            <p:ph type="title"/>
          </p:nvPr>
        </p:nvSpPr>
        <p:spPr>
          <a:xfrm>
            <a:off x="1293813" y="381000"/>
            <a:ext cx="7772400" cy="959768"/>
          </a:xfrm>
        </p:spPr>
        <p:txBody>
          <a:bodyPr>
            <a:normAutofit/>
          </a:bodyPr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cs-CZ" sz="4000" b="1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TVAR A POVRCH TĚLA</a:t>
            </a:r>
            <a:endParaRPr lang="cs-CZ" sz="4000" b="1" i="0" dirty="0">
              <a:solidFill>
                <a:srgbClr val="164B4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Zástupný symbol pro obsah 13"/>
          <p:cNvSpPr>
            <a:spLocks noGrp="1"/>
          </p:cNvSpPr>
          <p:nvPr>
            <p:ph idx="1"/>
          </p:nvPr>
        </p:nvSpPr>
        <p:spPr>
          <a:xfrm>
            <a:off x="1266063" y="1484784"/>
            <a:ext cx="9601200" cy="2616696"/>
          </a:xfrm>
        </p:spPr>
        <p:txBody>
          <a:bodyPr>
            <a:normAutofit/>
          </a:bodyPr>
          <a:lstStyle/>
          <a:p>
            <a:pPr marL="219456" indent="-228600" algn="l" defTabSz="914400">
              <a:lnSpc>
                <a:spcPct val="90000"/>
              </a:lnSpc>
              <a:spcBef>
                <a:spcPts val="1600"/>
              </a:spcBef>
              <a:buClr>
                <a:srgbClr val="164B4F"/>
              </a:buClr>
              <a:buFont typeface="Arial"/>
              <a:buChar char="•"/>
            </a:pPr>
            <a:r>
              <a:rPr lang="cs-CZ" sz="3200" b="0" i="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PROTÁHLÉ</a:t>
            </a:r>
          </a:p>
          <a:p>
            <a:pPr marL="219456" indent="-228600" algn="l" defTabSz="914400">
              <a:lnSpc>
                <a:spcPct val="90000"/>
              </a:lnSpc>
              <a:spcBef>
                <a:spcPts val="1600"/>
              </a:spcBef>
              <a:buClr>
                <a:srgbClr val="164B4F"/>
              </a:buClr>
              <a:buFont typeface="Arial"/>
              <a:buChar char="•"/>
            </a:pPr>
            <a:r>
              <a:rPr lang="cs-CZ" sz="320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BEZ PÁROVÝCH KONČETIN</a:t>
            </a:r>
          </a:p>
          <a:p>
            <a:pPr marL="219456" indent="-228600" algn="l" defTabSz="914400">
              <a:lnSpc>
                <a:spcPct val="90000"/>
              </a:lnSpc>
              <a:spcBef>
                <a:spcPts val="1600"/>
              </a:spcBef>
              <a:buClr>
                <a:srgbClr val="164B4F"/>
              </a:buClr>
              <a:buFont typeface="Arial"/>
              <a:buChar char="•"/>
            </a:pPr>
            <a:r>
              <a:rPr lang="cs-CZ" sz="3200" b="0" i="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PLOUTEVNÍ LEM</a:t>
            </a:r>
          </a:p>
          <a:p>
            <a:pPr marL="219456" indent="-228600" algn="l" defTabSz="914400">
              <a:lnSpc>
                <a:spcPct val="90000"/>
              </a:lnSpc>
              <a:spcBef>
                <a:spcPts val="1600"/>
              </a:spcBef>
              <a:buClr>
                <a:srgbClr val="164B4F"/>
              </a:buClr>
              <a:buFont typeface="Arial"/>
              <a:buChar char="•"/>
            </a:pPr>
            <a:r>
              <a:rPr lang="cs-CZ" sz="320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KŮŽE HOLÁ - SLIZOVÉ ŽLÁZKY → SLIZ</a:t>
            </a:r>
            <a:endParaRPr lang="cs-CZ" sz="3200" b="0" i="0" dirty="0">
              <a:solidFill>
                <a:srgbClr val="164B4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Výsledek obrázku pro MIHULE POTOČNÍ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80" b="20193"/>
          <a:stretch/>
        </p:blipFill>
        <p:spPr bwMode="auto">
          <a:xfrm>
            <a:off x="1773932" y="3933056"/>
            <a:ext cx="8246552" cy="292494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2177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MIHULE (</a:t>
            </a:r>
            <a:r>
              <a:rPr lang="cs-CZ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PETROMYZONIFORMES</a:t>
            </a:r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80649" y="2060848"/>
            <a:ext cx="8630188" cy="1152128"/>
          </a:xfrm>
        </p:spPr>
        <p:txBody>
          <a:bodyPr>
            <a:normAutofit/>
          </a:bodyPr>
          <a:lstStyle/>
          <a:p>
            <a:r>
              <a:rPr lang="cs-C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MIHULE KARPATSKÁ </a:t>
            </a: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cs-CZ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EUDONTOMYZON DANFORDI</a:t>
            </a: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19458" name="Picture 2" descr="Výsledek obrázku pro EUDONTOMYZON DANFORDI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87" b="8651"/>
          <a:stretch/>
        </p:blipFill>
        <p:spPr bwMode="auto">
          <a:xfrm>
            <a:off x="1293813" y="3284984"/>
            <a:ext cx="9865096" cy="331989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534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SLIZNATKY (</a:t>
            </a:r>
            <a:r>
              <a:rPr lang="cs-CZ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MYXYNIFORMES</a:t>
            </a:r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3813" y="1700808"/>
            <a:ext cx="5520679" cy="2088232"/>
          </a:xfrm>
        </p:spPr>
        <p:txBody>
          <a:bodyPr/>
          <a:lstStyle/>
          <a:p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DNA MOŘÍ</a:t>
            </a:r>
          </a:p>
          <a:p>
            <a:r>
              <a:rPr lang="cs-C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NEMAJÍ </a:t>
            </a: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PŘÍSAVNÝ TERČ</a:t>
            </a:r>
          </a:p>
          <a:p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REDUKCE OČÍ</a:t>
            </a:r>
          </a:p>
          <a:p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2" name="Picture 2" descr="https://s-media-cache-ak0.pinimg.com/736x/83/cf/62/83cf626607d891a98b1b2cd5742432b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825" y="2543175"/>
            <a:ext cx="5715000" cy="431482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6" t="5113" r="3114" b="13382"/>
          <a:stretch/>
        </p:blipFill>
        <p:spPr>
          <a:xfrm>
            <a:off x="1485900" y="3573016"/>
            <a:ext cx="3672408" cy="309019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3000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SLIZNATKY (</a:t>
            </a:r>
            <a:r>
              <a:rPr lang="cs-CZ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MYXYNIFORMES</a:t>
            </a:r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3813" y="1676400"/>
            <a:ext cx="9601200" cy="1824608"/>
          </a:xfrm>
        </p:spPr>
        <p:txBody>
          <a:bodyPr/>
          <a:lstStyle/>
          <a:p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VELKÉ MNOŽSTVÍ SLIZU → </a:t>
            </a:r>
            <a:r>
              <a:rPr lang="cs-C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OBRANA</a:t>
            </a:r>
          </a:p>
          <a:p>
            <a:r>
              <a:rPr lang="cs-C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RŮZNÝ POČET </a:t>
            </a: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ŽABERNÍCH OTVORŮ (1-15)</a:t>
            </a:r>
          </a:p>
          <a:p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ČICHOVÝ ORGÁN SPOJENÝ S HLTANEM</a:t>
            </a:r>
          </a:p>
          <a:p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6" name="Picture 2" descr="Výsledek obrázku pro myxini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64"/>
          <a:stretch/>
        </p:blipFill>
        <p:spPr bwMode="auto">
          <a:xfrm>
            <a:off x="1293813" y="4077072"/>
            <a:ext cx="10017181" cy="200784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74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07" t="50195" b="3357"/>
          <a:stretch/>
        </p:blipFill>
        <p:spPr>
          <a:xfrm>
            <a:off x="1485900" y="692696"/>
            <a:ext cx="9937104" cy="5808134"/>
          </a:xfrm>
          <a:ln>
            <a:solidFill>
              <a:schemeClr val="accent1"/>
            </a:solidFill>
          </a:ln>
        </p:spPr>
      </p:pic>
      <p:sp>
        <p:nvSpPr>
          <p:cNvPr id="5" name="Ovál 4"/>
          <p:cNvSpPr/>
          <p:nvPr/>
        </p:nvSpPr>
        <p:spPr>
          <a:xfrm>
            <a:off x="7750596" y="836712"/>
            <a:ext cx="504056" cy="50405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  <p:cxnSp>
        <p:nvCxnSpPr>
          <p:cNvPr id="7" name="Přímá spojnice 6"/>
          <p:cNvCxnSpPr/>
          <p:nvPr/>
        </p:nvCxnSpPr>
        <p:spPr>
          <a:xfrm flipH="1">
            <a:off x="7894612" y="1332814"/>
            <a:ext cx="108012" cy="238421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ál 11"/>
          <p:cNvSpPr/>
          <p:nvPr/>
        </p:nvSpPr>
        <p:spPr>
          <a:xfrm>
            <a:off x="7786600" y="3645024"/>
            <a:ext cx="216024" cy="1440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  <p:sp>
        <p:nvSpPr>
          <p:cNvPr id="2" name="TextovéPole 1"/>
          <p:cNvSpPr txBox="1"/>
          <p:nvPr/>
        </p:nvSpPr>
        <p:spPr>
          <a:xfrm>
            <a:off x="5202641" y="836712"/>
            <a:ext cx="2772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000" b="1" dirty="0" smtClean="0">
                <a:solidFill>
                  <a:srgbClr val="FF0000"/>
                </a:solidFill>
              </a:rPr>
              <a:t>NASOHYPOFYZÁRNÍ CHODBA</a:t>
            </a:r>
            <a:endParaRPr lang="cs-CZ" sz="2000" b="1" dirty="0">
              <a:solidFill>
                <a:srgbClr val="FF0000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-81136" y="4051078"/>
            <a:ext cx="2476872" cy="28069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  <p:sp>
        <p:nvSpPr>
          <p:cNvPr id="10" name="TextovéPole 9"/>
          <p:cNvSpPr txBox="1"/>
          <p:nvPr/>
        </p:nvSpPr>
        <p:spPr>
          <a:xfrm>
            <a:off x="-81194" y="4051078"/>
            <a:ext cx="3070076" cy="2806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2800" dirty="0" smtClean="0"/>
              <a:t>1- nosní otvor</a:t>
            </a:r>
          </a:p>
          <a:p>
            <a:pPr>
              <a:lnSpc>
                <a:spcPct val="90000"/>
              </a:lnSpc>
            </a:pPr>
            <a:r>
              <a:rPr lang="cs-CZ" sz="2800" dirty="0" smtClean="0"/>
              <a:t>2- mozek</a:t>
            </a:r>
          </a:p>
          <a:p>
            <a:pPr>
              <a:lnSpc>
                <a:spcPct val="90000"/>
              </a:lnSpc>
            </a:pPr>
            <a:r>
              <a:rPr lang="cs-CZ" sz="2800" dirty="0" smtClean="0"/>
              <a:t>3- ústní dutina</a:t>
            </a:r>
          </a:p>
          <a:p>
            <a:pPr>
              <a:lnSpc>
                <a:spcPct val="90000"/>
              </a:lnSpc>
            </a:pPr>
            <a:r>
              <a:rPr lang="cs-CZ" sz="2800" dirty="0" smtClean="0"/>
              <a:t>4- chorda</a:t>
            </a:r>
          </a:p>
          <a:p>
            <a:pPr>
              <a:lnSpc>
                <a:spcPct val="90000"/>
              </a:lnSpc>
            </a:pPr>
            <a:r>
              <a:rPr lang="cs-CZ" sz="2800" dirty="0" smtClean="0"/>
              <a:t>5- hltan</a:t>
            </a:r>
          </a:p>
          <a:p>
            <a:pPr>
              <a:lnSpc>
                <a:spcPct val="90000"/>
              </a:lnSpc>
            </a:pPr>
            <a:r>
              <a:rPr lang="cs-CZ" sz="2800" dirty="0" smtClean="0"/>
              <a:t>13- rohovité zuby</a:t>
            </a:r>
          </a:p>
          <a:p>
            <a:pPr>
              <a:lnSpc>
                <a:spcPct val="90000"/>
              </a:lnSpc>
            </a:pPr>
            <a:r>
              <a:rPr lang="cs-CZ" sz="2800" dirty="0" smtClean="0"/>
              <a:t>15- vousky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45421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mages.slideplayer.com/26/8795621/slides/slide_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1"/>
            <a:ext cx="9145016" cy="685876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844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SLIZNATKY (</a:t>
            </a:r>
            <a:r>
              <a:rPr lang="cs-CZ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MYXYNIFORMES</a:t>
            </a:r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POLOKRUHOVÁ CHODBA V BLANITÉM LABYRINTU</a:t>
            </a:r>
          </a:p>
          <a:p>
            <a:r>
              <a:rPr lang="cs-C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GONOCHORISTÉ</a:t>
            </a: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I KDYŽ MORFOLOGICKY PŘIPOMÍNAJÍ HERMAFRODITY</a:t>
            </a:r>
          </a:p>
          <a:p>
            <a:r>
              <a:rPr lang="cs-C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PŘÍMÝ VÝVOJ</a:t>
            </a:r>
          </a:p>
          <a:p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 TŘENÍ NEHYNOU </a:t>
            </a:r>
          </a:p>
          <a:p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4" name="Picture 2" descr="Související obrázek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4" b="10810"/>
          <a:stretch/>
        </p:blipFill>
        <p:spPr bwMode="auto">
          <a:xfrm>
            <a:off x="7966620" y="3284984"/>
            <a:ext cx="3971563" cy="345638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23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SLIZNATKY (</a:t>
            </a:r>
            <a:r>
              <a:rPr lang="cs-CZ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MYXINIFORMES</a:t>
            </a:r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3813" y="1676400"/>
            <a:ext cx="9601200" cy="1824608"/>
          </a:xfrm>
        </p:spPr>
        <p:txBody>
          <a:bodyPr>
            <a:normAutofit lnSpcReduction="10000"/>
          </a:bodyPr>
          <a:lstStyle/>
          <a:p>
            <a:r>
              <a:rPr lang="cs-C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SLIZNATKA CIZOPASNÁ </a:t>
            </a: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cs-CZ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MYXINE GLUTINOSA</a:t>
            </a: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2"/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PREDÁTOR A NEKROFÁG</a:t>
            </a:r>
          </a:p>
          <a:p>
            <a:pPr lvl="2"/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POBŘEŽÍ ATLANTIKU</a:t>
            </a:r>
          </a:p>
          <a:p>
            <a:pPr marL="548640" lvl="2" indent="0">
              <a:buNone/>
            </a:pP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8" name="Picture 2" descr="Výsledek obrázku pro MYXINE GLUTINOSA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092" y="3114675"/>
            <a:ext cx="5305425" cy="374332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73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SLIZNATKY (</a:t>
            </a:r>
            <a:r>
              <a:rPr lang="cs-CZ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MYXINIFORMES</a:t>
            </a:r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3812" y="1676400"/>
            <a:ext cx="9985175" cy="1680592"/>
          </a:xfrm>
        </p:spPr>
        <p:txBody>
          <a:bodyPr>
            <a:normAutofit/>
          </a:bodyPr>
          <a:lstStyle/>
          <a:p>
            <a:r>
              <a:rPr lang="cs-CZ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SLIZNATKA VELKÁ </a:t>
            </a: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cs-CZ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EPTATRETUS CARLHUBBSI</a:t>
            </a: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2"/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NEJVĚTŠÍ ŽIJÍCÍ DRUH SLIZNATEK – PŘES 1 M</a:t>
            </a:r>
          </a:p>
          <a:p>
            <a:pPr marL="548640" lvl="2" indent="0">
              <a:buNone/>
            </a:pP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26" name="Picture 2" descr="Související obrázek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213" y="2636912"/>
            <a:ext cx="3600400" cy="416163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9694812" y="5805264"/>
            <a:ext cx="1872208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4400" dirty="0" smtClean="0">
                <a:hlinkClick r:id="rId4"/>
              </a:rPr>
              <a:t>VIDEO</a:t>
            </a:r>
            <a:r>
              <a:rPr lang="cs-CZ" dirty="0" smtClean="0"/>
              <a:t>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9146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69876" y="188640"/>
            <a:ext cx="9601200" cy="615280"/>
          </a:xfrm>
        </p:spPr>
        <p:txBody>
          <a:bodyPr>
            <a:normAutofit fontScale="90000"/>
          </a:bodyPr>
          <a:lstStyle/>
          <a:p>
            <a:pPr algn="ctr"/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DOPLŇ TABULKU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788554"/>
              </p:ext>
            </p:extLst>
          </p:nvPr>
        </p:nvGraphicFramePr>
        <p:xfrm>
          <a:off x="909836" y="1196752"/>
          <a:ext cx="10729191" cy="529459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576397"/>
                <a:gridCol w="3576397"/>
                <a:gridCol w="3576397"/>
              </a:tblGrid>
              <a:tr h="845559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MIHULE</a:t>
                      </a:r>
                      <a:endParaRPr lang="cs-CZ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SLIZNATKY</a:t>
                      </a:r>
                      <a:endParaRPr lang="cs-CZ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559">
                <a:tc>
                  <a:txBody>
                    <a:bodyPr/>
                    <a:lstStyle/>
                    <a:p>
                      <a:pPr algn="ctr"/>
                      <a:r>
                        <a:rPr lang="cs-CZ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VÝSKYT</a:t>
                      </a:r>
                      <a:endParaRPr lang="cs-CZ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559">
                <a:tc>
                  <a:txBody>
                    <a:bodyPr/>
                    <a:lstStyle/>
                    <a:p>
                      <a:pPr algn="ctr"/>
                      <a:r>
                        <a:rPr lang="cs-CZ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VYTVOŘENÝ ÚSTNÍ TERČ</a:t>
                      </a:r>
                      <a:endParaRPr lang="cs-CZ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118">
                <a:tc>
                  <a:txBody>
                    <a:bodyPr/>
                    <a:lstStyle/>
                    <a:p>
                      <a:pPr algn="ctr"/>
                      <a:r>
                        <a:rPr lang="cs-CZ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POČET ŽABERNÍCH OTVORŮ</a:t>
                      </a:r>
                      <a:endParaRPr lang="cs-CZ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559">
                <a:tc>
                  <a:txBody>
                    <a:bodyPr/>
                    <a:lstStyle/>
                    <a:p>
                      <a:pPr algn="ctr"/>
                      <a:r>
                        <a:rPr lang="cs-CZ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VÝVIN</a:t>
                      </a:r>
                      <a:endParaRPr lang="cs-CZ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447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69876" y="188640"/>
            <a:ext cx="9601200" cy="615280"/>
          </a:xfrm>
        </p:spPr>
        <p:txBody>
          <a:bodyPr>
            <a:normAutofit fontScale="90000"/>
          </a:bodyPr>
          <a:lstStyle/>
          <a:p>
            <a:pPr algn="ctr"/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ŘEŠENÍ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8438092"/>
              </p:ext>
            </p:extLst>
          </p:nvPr>
        </p:nvGraphicFramePr>
        <p:xfrm>
          <a:off x="909836" y="1268760"/>
          <a:ext cx="10729191" cy="529459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312368"/>
                <a:gridCol w="4104456"/>
                <a:gridCol w="3312367"/>
              </a:tblGrid>
              <a:tr h="845559"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MIHULE</a:t>
                      </a:r>
                      <a:endParaRPr lang="cs-CZ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SLIZNATKY</a:t>
                      </a:r>
                      <a:endParaRPr lang="cs-CZ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559">
                <a:tc>
                  <a:txBody>
                    <a:bodyPr/>
                    <a:lstStyle/>
                    <a:p>
                      <a:pPr algn="ctr"/>
                      <a:r>
                        <a:rPr lang="cs-CZ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VÝSKYT</a:t>
                      </a:r>
                      <a:endParaRPr lang="cs-CZ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MOŘE + SLADKÁ V.</a:t>
                      </a:r>
                      <a:endParaRPr lang="cs-CZ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MOŘE</a:t>
                      </a:r>
                      <a:endParaRPr lang="cs-CZ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559">
                <a:tc>
                  <a:txBody>
                    <a:bodyPr/>
                    <a:lstStyle/>
                    <a:p>
                      <a:pPr algn="ctr"/>
                      <a:r>
                        <a:rPr lang="cs-CZ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VYTVOŘENÝ ÚSTNÍ TERČ</a:t>
                      </a:r>
                      <a:endParaRPr lang="cs-CZ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ANO</a:t>
                      </a:r>
                      <a:endParaRPr lang="cs-CZ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</a:t>
                      </a:r>
                      <a:endParaRPr lang="cs-CZ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118">
                <a:tc>
                  <a:txBody>
                    <a:bodyPr/>
                    <a:lstStyle/>
                    <a:p>
                      <a:pPr algn="ctr"/>
                      <a:r>
                        <a:rPr lang="cs-CZ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POČET ŽABERNÍCH OTVORŮ</a:t>
                      </a:r>
                      <a:endParaRPr lang="cs-CZ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cs-CZ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1-15</a:t>
                      </a:r>
                      <a:endParaRPr lang="cs-CZ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559">
                <a:tc>
                  <a:txBody>
                    <a:bodyPr/>
                    <a:lstStyle/>
                    <a:p>
                      <a:pPr algn="ctr"/>
                      <a:r>
                        <a:rPr lang="cs-CZ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VÝVIN</a:t>
                      </a:r>
                      <a:endParaRPr lang="cs-CZ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NEPŘÍMÝ</a:t>
                      </a:r>
                      <a:endParaRPr lang="cs-CZ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PŘÍMÝ</a:t>
                      </a:r>
                      <a:endParaRPr lang="cs-CZ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588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2"/>
          <p:cNvSpPr>
            <a:spLocks noGrp="1"/>
          </p:cNvSpPr>
          <p:nvPr>
            <p:ph type="title"/>
          </p:nvPr>
        </p:nvSpPr>
        <p:spPr>
          <a:xfrm>
            <a:off x="1293813" y="381000"/>
            <a:ext cx="7772400" cy="959768"/>
          </a:xfrm>
        </p:spPr>
        <p:txBody>
          <a:bodyPr>
            <a:normAutofit/>
          </a:bodyPr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cs-CZ" sz="4000" b="1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VNITŘNÍ STAVBA TĚLA</a:t>
            </a:r>
            <a:endParaRPr lang="cs-CZ" sz="4000" b="1" i="0" dirty="0">
              <a:solidFill>
                <a:srgbClr val="164B4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Zástupný symbol pro obsah 13"/>
          <p:cNvSpPr>
            <a:spLocks noGrp="1"/>
          </p:cNvSpPr>
          <p:nvPr>
            <p:ph idx="1"/>
          </p:nvPr>
        </p:nvSpPr>
        <p:spPr>
          <a:xfrm>
            <a:off x="1293812" y="1676400"/>
            <a:ext cx="10129191" cy="1968624"/>
          </a:xfrm>
        </p:spPr>
        <p:txBody>
          <a:bodyPr/>
          <a:lstStyle/>
          <a:p>
            <a:pPr marL="219456" indent="-228600" algn="l" defTabSz="914400">
              <a:lnSpc>
                <a:spcPct val="90000"/>
              </a:lnSpc>
              <a:spcBef>
                <a:spcPts val="1600"/>
              </a:spcBef>
              <a:buClr>
                <a:srgbClr val="164B4F"/>
              </a:buClr>
              <a:buFont typeface="Arial"/>
              <a:buChar char="•"/>
            </a:pPr>
            <a:r>
              <a:rPr lang="cs-CZ" sz="3200" b="0" i="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CHRUPAVČITÁ KOSTRA</a:t>
            </a:r>
          </a:p>
          <a:p>
            <a:pPr marL="219456" indent="-228600" algn="l" defTabSz="914400">
              <a:lnSpc>
                <a:spcPct val="90000"/>
              </a:lnSpc>
              <a:spcBef>
                <a:spcPts val="1600"/>
              </a:spcBef>
              <a:buClr>
                <a:srgbClr val="164B4F"/>
              </a:buClr>
              <a:buFont typeface="Arial"/>
              <a:buChar char="•"/>
            </a:pPr>
            <a:r>
              <a:rPr lang="cs-CZ" sz="320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CENTREM NERVOVÉ SOUSTAVY JE MOZEK</a:t>
            </a:r>
          </a:p>
          <a:p>
            <a:pPr marL="0" indent="0" algn="l" defTabSz="914400">
              <a:lnSpc>
                <a:spcPct val="90000"/>
              </a:lnSpc>
              <a:spcBef>
                <a:spcPts val="1600"/>
              </a:spcBef>
              <a:buClr>
                <a:srgbClr val="164B4F"/>
              </a:buClr>
              <a:buNone/>
            </a:pPr>
            <a:endParaRPr lang="cs-CZ" sz="2400" b="0" i="0" dirty="0">
              <a:solidFill>
                <a:srgbClr val="164B4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5" t="29771" r="3926" b="27698"/>
          <a:stretch/>
        </p:blipFill>
        <p:spPr>
          <a:xfrm>
            <a:off x="2726868" y="3016806"/>
            <a:ext cx="9200191" cy="353853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TextovéPole 2"/>
          <p:cNvSpPr txBox="1"/>
          <p:nvPr/>
        </p:nvSpPr>
        <p:spPr>
          <a:xfrm>
            <a:off x="765820" y="5733256"/>
            <a:ext cx="180020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KOSTRA MIHULE</a:t>
            </a:r>
          </a:p>
        </p:txBody>
      </p:sp>
      <p:sp>
        <p:nvSpPr>
          <p:cNvPr id="4" name="Zaoblený obdélník 3"/>
          <p:cNvSpPr/>
          <p:nvPr/>
        </p:nvSpPr>
        <p:spPr>
          <a:xfrm>
            <a:off x="765820" y="5733256"/>
            <a:ext cx="1800201" cy="97872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</p:spTree>
    <p:extLst>
      <p:ext uri="{BB962C8B-B14F-4D97-AF65-F5344CB8AC3E}">
        <p14:creationId xmlns:p14="http://schemas.microsoft.com/office/powerpoint/2010/main" val="1987324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05981" y="548680"/>
            <a:ext cx="7176863" cy="1143000"/>
          </a:xfrm>
        </p:spPr>
        <p:txBody>
          <a:bodyPr>
            <a:normAutofit fontScale="90000"/>
          </a:bodyPr>
          <a:lstStyle/>
          <a:p>
            <a:r>
              <a:rPr lang="cs-CZ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DĚKUJI ZA POZORNOST </a:t>
            </a:r>
            <a:r>
              <a:rPr lang="cs-CZ" sz="4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 </a:t>
            </a:r>
            <a:endParaRPr lang="cs-CZ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Výsledek obrázku pro mihule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866" y="2060848"/>
            <a:ext cx="2801094" cy="449580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28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ZDROJE INFORMACÍ</a:t>
            </a:r>
            <a:endParaRPr lang="cs-CZ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3813" y="1676400"/>
            <a:ext cx="9601200" cy="5064968"/>
          </a:xfrm>
        </p:spPr>
        <p:txBody>
          <a:bodyPr/>
          <a:lstStyle/>
          <a:p>
            <a:r>
              <a:rPr lang="cs-CZ" dirty="0" smtClean="0">
                <a:latin typeface="Georgia" panose="02040502050405020303" pitchFamily="18" charset="0"/>
              </a:rPr>
              <a:t>CAMPBELL, Neil a REECE, Jane. </a:t>
            </a:r>
            <a:r>
              <a:rPr lang="cs-CZ" i="1" dirty="0" smtClean="0">
                <a:latin typeface="Georgia" panose="02040502050405020303" pitchFamily="18" charset="0"/>
              </a:rPr>
              <a:t>Biologie.</a:t>
            </a:r>
            <a:r>
              <a:rPr lang="cs-CZ" dirty="0" smtClean="0">
                <a:latin typeface="Georgia" panose="02040502050405020303" pitchFamily="18" charset="0"/>
              </a:rPr>
              <a:t> 1.vyd. Brno: </a:t>
            </a:r>
            <a:r>
              <a:rPr lang="cs-CZ" dirty="0" err="1" smtClean="0">
                <a:latin typeface="Georgia" panose="02040502050405020303" pitchFamily="18" charset="0"/>
              </a:rPr>
              <a:t>Computer</a:t>
            </a:r>
            <a:r>
              <a:rPr lang="cs-CZ" dirty="0" smtClean="0">
                <a:latin typeface="Georgia" panose="02040502050405020303" pitchFamily="18" charset="0"/>
              </a:rPr>
              <a:t> </a:t>
            </a:r>
            <a:r>
              <a:rPr lang="cs-CZ" dirty="0" err="1" smtClean="0">
                <a:latin typeface="Georgia" panose="02040502050405020303" pitchFamily="18" charset="0"/>
              </a:rPr>
              <a:t>Press</a:t>
            </a:r>
            <a:r>
              <a:rPr lang="cs-CZ" dirty="0" smtClean="0">
                <a:latin typeface="Georgia" panose="02040502050405020303" pitchFamily="18" charset="0"/>
              </a:rPr>
              <a:t>, 2006, s. 685-686. ISBN 80-251-11-78-4.</a:t>
            </a:r>
            <a:endParaRPr lang="cs-CZ" i="1" dirty="0" smtClean="0">
              <a:latin typeface="Georgia" panose="02040502050405020303" pitchFamily="18" charset="0"/>
            </a:endParaRPr>
          </a:p>
          <a:p>
            <a:r>
              <a:rPr lang="cs-CZ" dirty="0" smtClean="0">
                <a:latin typeface="Georgia" panose="02040502050405020303" pitchFamily="18" charset="0"/>
              </a:rPr>
              <a:t>GAISLER</a:t>
            </a:r>
            <a:r>
              <a:rPr lang="cs-CZ" dirty="0">
                <a:latin typeface="Georgia" panose="02040502050405020303" pitchFamily="18" charset="0"/>
              </a:rPr>
              <a:t>, Jiří a ZIMA, Jan. </a:t>
            </a:r>
            <a:r>
              <a:rPr lang="cs-CZ" i="1" dirty="0">
                <a:latin typeface="Georgia" panose="02040502050405020303" pitchFamily="18" charset="0"/>
              </a:rPr>
              <a:t>Zoologie obratlovců</a:t>
            </a:r>
            <a:r>
              <a:rPr lang="cs-CZ" dirty="0">
                <a:latin typeface="Georgia" panose="02040502050405020303" pitchFamily="18" charset="0"/>
              </a:rPr>
              <a:t>. 2.vyd. Praha: Academia, 2008, s. </a:t>
            </a:r>
            <a:r>
              <a:rPr lang="cs-CZ" dirty="0" smtClean="0">
                <a:latin typeface="Georgia" panose="02040502050405020303" pitchFamily="18" charset="0"/>
              </a:rPr>
              <a:t>223-234. </a:t>
            </a:r>
            <a:r>
              <a:rPr lang="cs-CZ" dirty="0">
                <a:latin typeface="Georgia" panose="02040502050405020303" pitchFamily="18" charset="0"/>
              </a:rPr>
              <a:t>ISBN 978-80-200-1484-9</a:t>
            </a:r>
            <a:r>
              <a:rPr lang="cs-CZ" dirty="0" smtClean="0">
                <a:latin typeface="Georgia" panose="02040502050405020303" pitchFamily="18" charset="0"/>
              </a:rPr>
              <a:t>.</a:t>
            </a:r>
          </a:p>
          <a:p>
            <a:r>
              <a:rPr lang="cs-CZ" dirty="0" smtClean="0">
                <a:latin typeface="Georgia" panose="02040502050405020303" pitchFamily="18" charset="0"/>
              </a:rPr>
              <a:t>HANEL, Lubomír. </a:t>
            </a:r>
            <a:r>
              <a:rPr lang="cs-CZ" i="1" dirty="0" smtClean="0">
                <a:latin typeface="Georgia" panose="02040502050405020303" pitchFamily="18" charset="0"/>
              </a:rPr>
              <a:t>Svět </a:t>
            </a:r>
            <a:r>
              <a:rPr lang="cs-CZ" i="1" dirty="0">
                <a:latin typeface="Georgia" panose="02040502050405020303" pitchFamily="18" charset="0"/>
              </a:rPr>
              <a:t>z</a:t>
            </a:r>
            <a:r>
              <a:rPr lang="cs-CZ" i="1" dirty="0" smtClean="0">
                <a:latin typeface="Georgia" panose="02040502050405020303" pitchFamily="18" charset="0"/>
              </a:rPr>
              <a:t>vířat IX – Ryby (2)</a:t>
            </a:r>
            <a:r>
              <a:rPr lang="cs-CZ" dirty="0" smtClean="0">
                <a:latin typeface="Georgia" panose="02040502050405020303" pitchFamily="18" charset="0"/>
              </a:rPr>
              <a:t>. 1.vyd. Praha: Albatros, 2000, s. 132-136. ISBN 80-00-00830-0.</a:t>
            </a:r>
            <a:endParaRPr lang="cs-CZ" dirty="0">
              <a:latin typeface="Georgia" panose="02040502050405020303" pitchFamily="18" charset="0"/>
            </a:endParaRPr>
          </a:p>
          <a:p>
            <a:r>
              <a:rPr lang="cs-CZ" dirty="0">
                <a:latin typeface="Georgia" panose="02040502050405020303" pitchFamily="18" charset="0"/>
              </a:rPr>
              <a:t>JELÍNEK, Jan a ZICHÁČEK, Vladimír. </a:t>
            </a:r>
            <a:r>
              <a:rPr lang="cs-CZ" i="1" dirty="0">
                <a:latin typeface="Georgia" panose="02040502050405020303" pitchFamily="18" charset="0"/>
              </a:rPr>
              <a:t>Biologie pro gymnázia (teoretická a praktická část)</a:t>
            </a:r>
            <a:r>
              <a:rPr lang="cs-CZ" dirty="0">
                <a:latin typeface="Georgia" panose="02040502050405020303" pitchFamily="18" charset="0"/>
              </a:rPr>
              <a:t>. 8.vyd. Olomouc: Nakladatelství Olomouc, 2005, s. </a:t>
            </a:r>
            <a:r>
              <a:rPr lang="cs-CZ" dirty="0" smtClean="0">
                <a:latin typeface="Georgia" panose="02040502050405020303" pitchFamily="18" charset="0"/>
              </a:rPr>
              <a:t>140. </a:t>
            </a:r>
            <a:r>
              <a:rPr lang="cs-CZ" dirty="0">
                <a:latin typeface="Georgia" panose="02040502050405020303" pitchFamily="18" charset="0"/>
              </a:rPr>
              <a:t>ISBN 80-7182-177-2.</a:t>
            </a:r>
          </a:p>
          <a:p>
            <a:r>
              <a:rPr lang="cs-CZ" dirty="0">
                <a:latin typeface="Georgia" panose="02040502050405020303" pitchFamily="18" charset="0"/>
              </a:rPr>
              <a:t>SIGMUND, Leo, HANÁK, Vladimír a PRAVDA, Oldřich. </a:t>
            </a:r>
            <a:r>
              <a:rPr lang="cs-CZ" i="1" dirty="0">
                <a:latin typeface="Georgia" panose="02040502050405020303" pitchFamily="18" charset="0"/>
              </a:rPr>
              <a:t>Zoologie strunatců</a:t>
            </a:r>
            <a:r>
              <a:rPr lang="cs-CZ" dirty="0">
                <a:latin typeface="Georgia" panose="02040502050405020303" pitchFamily="18" charset="0"/>
              </a:rPr>
              <a:t>. 1.vyd. Praha: Karolinum, 1994, s. </a:t>
            </a:r>
            <a:r>
              <a:rPr lang="cs-CZ" dirty="0" smtClean="0">
                <a:latin typeface="Georgia" panose="02040502050405020303" pitchFamily="18" charset="0"/>
              </a:rPr>
              <a:t>128-138. </a:t>
            </a:r>
            <a:r>
              <a:rPr lang="cs-CZ" dirty="0">
                <a:latin typeface="Georgia" panose="02040502050405020303" pitchFamily="18" charset="0"/>
              </a:rPr>
              <a:t>ISBN 80-7066-531-9.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0697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3813" y="1676400"/>
            <a:ext cx="9601200" cy="1752600"/>
          </a:xfrm>
        </p:spPr>
        <p:txBody>
          <a:bodyPr/>
          <a:lstStyle/>
          <a:p>
            <a:r>
              <a:rPr lang="cs-CZ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Oceansaloft</a:t>
            </a:r>
            <a:r>
              <a:rPr lang="cs-CZ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Discovery </a:t>
            </a:r>
            <a:r>
              <a:rPr lang="en-US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Channel features Eddie </a:t>
            </a:r>
            <a:r>
              <a:rPr lang="en-US" i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Kisfaludy</a:t>
            </a:r>
            <a:r>
              <a:rPr lang="en-US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Hagfish</a:t>
            </a:r>
            <a:r>
              <a:rPr lang="cs-CZ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[online]. [cit. </a:t>
            </a:r>
            <a:r>
              <a:rPr lang="cs-CZ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2017-07-04]. </a:t>
            </a:r>
            <a:r>
              <a:rPr lang="cs-CZ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Dostupné </a:t>
            </a:r>
            <a:r>
              <a:rPr lang="cs-CZ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z: 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cs-CZ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cs-C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www.youtube.com/watch?v=bqk0mnMgwUQ&amp;list=PL8PzguM5r5jE0g8XNVjvT3JbENzcsFgIh  </a:t>
            </a: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ZDROJ VIDEA</a:t>
            </a:r>
            <a:endParaRPr lang="cs-CZ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66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ZDROJE OBRÁZKŮ</a:t>
            </a:r>
            <a:endParaRPr lang="cs-CZ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cs-CZ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Academic</a:t>
            </a: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</a:t>
            </a:r>
            <a:r>
              <a:rPr lang="cs-CZ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</a:t>
            </a:r>
            <a:r>
              <a:rPr lang="cs-CZ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z: http</a:t>
            </a: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://dic.academic.ru/pictures/enc_biology/animals/ris._4-1_7.jpg </a:t>
            </a:r>
          </a:p>
          <a:p>
            <a:pPr lvl="0"/>
            <a:r>
              <a:rPr lang="cs-CZ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Arkive</a:t>
            </a: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cs-CZ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Lamprey</a:t>
            </a: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</a:t>
            </a:r>
            <a:r>
              <a:rPr lang="cs-CZ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z: http://cdn2.arkive.org/media/B7/B7A23742-D97E-41E5-9660-50A1340963AC/Presentation.Large/Sea-lamprey.jpg</a:t>
            </a:r>
          </a:p>
          <a:p>
            <a:pPr lvl="0"/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Astronomické cestování. Rybník podlesí [online]. [cit. </a:t>
            </a:r>
            <a:r>
              <a:rPr lang="cs-CZ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z: http://www.astrocesty.eu/images/lokality/big/p-rybnik-podlesi-10-1293910914.jpg </a:t>
            </a:r>
          </a:p>
          <a:p>
            <a:pPr lvl="0"/>
            <a:r>
              <a:rPr lang="cs-CZ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Beliefnet</a:t>
            </a: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Quotes</a:t>
            </a:r>
            <a:r>
              <a:rPr lang="cs-CZ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cs-CZ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cs-CZ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ocean</a:t>
            </a:r>
            <a:r>
              <a:rPr lang="cs-CZ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cs-CZ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beach</a:t>
            </a: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</a:t>
            </a:r>
            <a:r>
              <a:rPr lang="cs-CZ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z: http://media.beliefnet.com/~/media/photos/inspiration/galleries/quotes-about-the-ocean-and-beach/1_55844283.jpg?h=318</a:t>
            </a:r>
          </a:p>
          <a:p>
            <a:pPr lvl="0"/>
            <a:r>
              <a:rPr lang="cs-CZ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Biolib</a:t>
            </a: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Mihule potoční</a:t>
            </a: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</a:t>
            </a:r>
            <a:r>
              <a:rPr lang="cs-CZ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z: http://www.biolib.cz/IMG/GAL/244671.jpg </a:t>
            </a:r>
          </a:p>
          <a:p>
            <a:pPr lvl="0"/>
            <a:r>
              <a:rPr lang="cs-CZ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Blogspot</a:t>
            </a: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Opistonefros</a:t>
            </a:r>
            <a:r>
              <a:rPr lang="cs-CZ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[online]. [cit. </a:t>
            </a:r>
            <a:r>
              <a:rPr lang="cs-CZ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z: https://4.bp.blogspot.com/-oha5q-xfbgE/V2rz8StQRzI/AAAAAAAAsK0/Di5pgBPvcyAe3oxmgmDlf6s0k8gkm7GiACLcB/s640/desarrollo%2Bembrionario%2Bde%2Blos%2Bri%25C3%25B1ones%2B2%252C%2Bciencias%2Bde%2Bjoseleg.jpg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8526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ZDROJE OBRÁZKŮ</a:t>
            </a:r>
            <a:endParaRPr lang="cs-CZ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cs-CZ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Blogspot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cs-CZ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Lamprey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z: http://1.bp.blogspot.com/-VzT1P67-Lc4/TVgNCWYCrvI/AAAAAAAAA6A/UIe0ryvHvQo/s1600/SeaLamprey.jpg </a:t>
            </a:r>
          </a:p>
          <a:p>
            <a:pPr lvl="0"/>
            <a:r>
              <a:rPr lang="cs-CZ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Bybioly.blog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Sliznatka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z: http://bcache.jxs.cz/~nd01/jxs/cz~/527/653/acee1aeb75_47830073_o2.jpg?1 </a:t>
            </a:r>
          </a:p>
          <a:p>
            <a:pPr lvl="0"/>
            <a:r>
              <a:rPr lang="cs-CZ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Bybioly.blog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Sliznatka s potravou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z: http://bcache.jxs.cz/~nd01/jxs/cz~/188/054/c0193697af_15170079_u.jpg?1 </a:t>
            </a:r>
          </a:p>
          <a:p>
            <a:pPr lvl="0"/>
            <a:r>
              <a:rPr lang="cs-CZ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Cosmos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magazine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Hagfish</a:t>
            </a:r>
            <a:r>
              <a:rPr lang="cs-CZ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[online]. [cit.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z: http://cdn0.cosmosmagazine.com/wp-content/uploads/2011110_giant%20hagfish.jpg </a:t>
            </a:r>
          </a:p>
          <a:p>
            <a:pPr lvl="0"/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Deposit </a:t>
            </a:r>
            <a:r>
              <a:rPr lang="cs-CZ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photos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Lamprey</a:t>
            </a:r>
            <a:r>
              <a:rPr lang="cs-CZ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vector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z: https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://st2.depositphotos.com/5476586/9633/v/950/depositphotos_96334366-stock illustration-lamprey-vector-illustration.jpg </a:t>
            </a:r>
          </a:p>
          <a:p>
            <a:pPr lvl="0"/>
            <a:r>
              <a:rPr lang="cs-CZ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Fishland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Minoha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</a:t>
            </a:r>
            <a:r>
              <a:rPr lang="cs-C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z: http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://www.fishland.cz/fotky13424/fotom/_f_115mihpothlavatelo.jpg </a:t>
            </a:r>
          </a:p>
          <a:p>
            <a:pPr lvl="0"/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GAISLER, Jiří a ZIMA, Jan. </a:t>
            </a:r>
            <a:r>
              <a:rPr lang="cs-CZ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Zoologie obratlovců</a:t>
            </a:r>
            <a:r>
              <a:rPr lang="cs-C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2.vyd. Praha: Academia, 2008, s. 227. ISBN 978-80-200-1484-9.</a:t>
            </a:r>
          </a:p>
          <a:p>
            <a:pPr lvl="0"/>
            <a:endParaRPr lang="cs-CZ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3446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ZDROJE OBRÁZKŮ</a:t>
            </a:r>
            <a:endParaRPr lang="cs-CZ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cs-CZ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Getty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images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Hagfisch</a:t>
            </a:r>
            <a:r>
              <a:rPr lang="cs-CZ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cs-CZ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atlantic</a:t>
            </a:r>
            <a:r>
              <a:rPr lang="cs-CZ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hagfisch</a:t>
            </a:r>
            <a:r>
              <a:rPr lang="cs-CZ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myxinidae</a:t>
            </a:r>
            <a:r>
              <a:rPr lang="cs-CZ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drawing</a:t>
            </a:r>
            <a:r>
              <a:rPr lang="cs-CZ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news</a:t>
            </a:r>
            <a:r>
              <a:rPr lang="cs-CZ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photo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z: http://www.gettyimages.com/detail/news-photo/hagfish-or-atlantic-hagfish-myxinidae-drawing-news-photo/504678441?esource=SEO_GIS_CDN_Redirect#hagfish-or-atlantic-hagfish-myxinidae-drawing-picture-id504678441 </a:t>
            </a:r>
          </a:p>
          <a:p>
            <a:pPr lvl="0"/>
            <a:r>
              <a:rPr lang="cs-CZ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Ittiofauna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Lampetra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fluviatilis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z: http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://www.ittiofauna.org/webmuseum/agnati/petromyzontiformes/petromyzontidae/lampetra/lampetra_fluviatilis/images/l_fluviatilis04.jpg </a:t>
            </a:r>
          </a:p>
          <a:p>
            <a:pPr lvl="0"/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JXS. Mihule detail [online]. [cit.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z: http://nd01.jxs.cz/638/259/e84c1542d5_47614168_o2.jpg </a:t>
            </a:r>
          </a:p>
          <a:p>
            <a:pPr lvl="0"/>
            <a:r>
              <a:rPr lang="cs-CZ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Kalapeedia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Merisutt</a:t>
            </a:r>
            <a:r>
              <a:rPr lang="cs-CZ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[online]. [cit.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z: http://www.kalapeedia.ee/u/kalad/merisutt.jpg</a:t>
            </a:r>
          </a:p>
          <a:p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Media </a:t>
            </a:r>
            <a:r>
              <a:rPr lang="cs-CZ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cache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Mihule karpatská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z: https://s-media-cache-ak0.pinimg.com/originals/14/d2/2b/14d22b492d6e129500ecb6aa3f2068df.jpg </a:t>
            </a:r>
          </a:p>
          <a:p>
            <a:pPr lvl="0"/>
            <a:endParaRPr lang="cs-CZ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4114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ZDROJE OBRÁZKŮ</a:t>
            </a:r>
            <a:endParaRPr lang="cs-CZ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Media </a:t>
            </a:r>
            <a:r>
              <a:rPr lang="cs-CZ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cache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Sliznatka [online]. [cit.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z: https://s-media-cache-ak0.pinimg.com/736x/83/cf/62/83cf626607d891a98b1b2cd5742432b4.jpg</a:t>
            </a:r>
          </a:p>
          <a:p>
            <a:pPr lvl="0"/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Místní rybářská skupina Ondry. </a:t>
            </a:r>
            <a:r>
              <a:rPr lang="cs-CZ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Mihule potoční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z: http://www.crsmsodry.cz/wp-content/uploads/2015/02/26-Mihule-poto%C4%8Dn%C3%AD-e1425317226486.jpg </a:t>
            </a:r>
          </a:p>
          <a:p>
            <a:pPr lvl="0"/>
            <a:r>
              <a:rPr lang="cs-CZ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Photo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Gallery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Wildlife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Pictures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Lampetra</a:t>
            </a:r>
            <a:r>
              <a:rPr lang="cs-CZ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planeri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z: http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://www.hlasek.com/foto/lampetra_planeri_hf0271.jpg</a:t>
            </a:r>
          </a:p>
          <a:p>
            <a:pPr lvl="0"/>
            <a:r>
              <a:rPr lang="cs-CZ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ProProfs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Flashcards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z: http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://www.proprofs.com/flashcards/upload/a611741.jpg </a:t>
            </a:r>
          </a:p>
          <a:p>
            <a:pPr lvl="0"/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Rybář web.</a:t>
            </a:r>
            <a:r>
              <a:rPr lang="cs-CZ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Mihule 1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[online]. [cit.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z: http://www.rybarweb.cz/clanky/mihule/fotky/mihule1_b.jpg </a:t>
            </a:r>
          </a:p>
          <a:p>
            <a:pPr lvl="0"/>
            <a:r>
              <a:rPr lang="cs-CZ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Slideplayer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cs-CZ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Myxini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z: http://images.slideplayer.com/26/8795621/slides/slide_9.jpg </a:t>
            </a:r>
          </a:p>
          <a:p>
            <a:pPr lvl="0"/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cs-CZ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98531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ZDROJE OBRÁZKŮ</a:t>
            </a:r>
            <a:endParaRPr lang="cs-CZ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Slideplayer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Ryby kosterní svalovina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[online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[cit.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2017-09-05].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Dostupné z: http://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slideplayer.cz/slide/2805830/10/images/7/Ryby+kostern%C3%AD+svalovina+segmentovan%C3%A1.jpg 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StudFiles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FRX4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[online]. [cit.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z: http://www.studfiles.ru/html/2706/361/html_MsRnQuKGnv.rEoI/img-1FRX4_.jpg </a:t>
            </a:r>
          </a:p>
          <a:p>
            <a:pPr lvl="0"/>
            <a:r>
              <a:rPr lang="cs-CZ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Wordpress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Lampreas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[online]. [cit.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2017-07-04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Dostupné z: https://cabinetoffreshwatercuriosities.files.wordpress.com/2012/01/800px-diversas_lampreas-1_-_aquarium_finisterrae.jpg?w=1083&amp;h=711 </a:t>
            </a:r>
            <a:endParaRPr lang="cs-CZ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Zoologie </a:t>
            </a:r>
            <a:r>
              <a:rPr lang="cs-CZ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Frasma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s-CZ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Minoha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[online]. [cit. 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2017-09-05]. </a:t>
            </a:r>
            <a:r>
              <a:rPr lang="cs-C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Dostupné z:http://www.zoologie.frasma.cz/mmp%200302%20kruho%C3%BAst%C3%AD/Obr.%</a:t>
            </a:r>
            <a:r>
              <a:rPr lang="cs-C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20030201.mihule_potocni.minoha.BL_zmensenina.JPG </a:t>
            </a:r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cs-CZ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cs-CZ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987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1.bp.blogspot.com/-VzT1P67-Lc4/TVgNCWYCrvI/AAAAAAAAA6A/UIe0ryvHvQo/s1600/SeaLampre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7" r="24673" b="11059"/>
          <a:stretch/>
        </p:blipFill>
        <p:spPr bwMode="auto">
          <a:xfrm>
            <a:off x="333772" y="2564904"/>
            <a:ext cx="5572024" cy="392036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cabinetoffreshwatercuriosities.files.wordpress.com/2012/01/800px-diversas_lampreas-1_-_aquarium_finisterrae.jpg?w=1083&amp;h=7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603" y="2564904"/>
            <a:ext cx="5951220" cy="392036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Nadpis 12"/>
          <p:cNvSpPr>
            <a:spLocks noGrp="1"/>
          </p:cNvSpPr>
          <p:nvPr>
            <p:ph type="title"/>
          </p:nvPr>
        </p:nvSpPr>
        <p:spPr>
          <a:xfrm>
            <a:off x="1293813" y="381000"/>
            <a:ext cx="7772400" cy="959768"/>
          </a:xfrm>
        </p:spPr>
        <p:txBody>
          <a:bodyPr>
            <a:normAutofit/>
          </a:bodyPr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cs-CZ" sz="4000" b="1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VNITŘNÍ STAVBA TĚLA</a:t>
            </a:r>
            <a:endParaRPr lang="cs-CZ" sz="4000" b="1" i="0" dirty="0">
              <a:solidFill>
                <a:srgbClr val="164B4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Zástupný symbol pro obsah 13"/>
          <p:cNvSpPr>
            <a:spLocks noGrp="1"/>
          </p:cNvSpPr>
          <p:nvPr>
            <p:ph idx="1"/>
          </p:nvPr>
        </p:nvSpPr>
        <p:spPr>
          <a:xfrm>
            <a:off x="1293812" y="1676400"/>
            <a:ext cx="10129191" cy="1968624"/>
          </a:xfrm>
        </p:spPr>
        <p:txBody>
          <a:bodyPr/>
          <a:lstStyle/>
          <a:p>
            <a:pPr marL="219456" indent="-228600" algn="l" defTabSz="914400">
              <a:lnSpc>
                <a:spcPct val="90000"/>
              </a:lnSpc>
              <a:spcBef>
                <a:spcPts val="1600"/>
              </a:spcBef>
              <a:buClr>
                <a:srgbClr val="164B4F"/>
              </a:buClr>
              <a:buFont typeface="Arial"/>
              <a:buChar char="•"/>
            </a:pPr>
            <a:r>
              <a:rPr lang="cs-CZ" sz="3200" b="0" i="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ÚSTNÍ ÚSTROJÍ – ROHOVITÉ ZUBY + SILNÝ JAZYK</a:t>
            </a:r>
          </a:p>
          <a:p>
            <a:pPr marL="219456" indent="-228600" algn="l" defTabSz="914400">
              <a:lnSpc>
                <a:spcPct val="90000"/>
              </a:lnSpc>
              <a:spcBef>
                <a:spcPts val="1600"/>
              </a:spcBef>
              <a:buClr>
                <a:srgbClr val="164B4F"/>
              </a:buClr>
              <a:buFont typeface="Arial"/>
              <a:buChar char="•"/>
            </a:pPr>
            <a:endParaRPr lang="cs-CZ" sz="2400" b="0" i="0" dirty="0">
              <a:solidFill>
                <a:srgbClr val="164B4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48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studfiles.ru/html/2706/361/html_MsRnQuKGnv.rEoI/img-1FRX4_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62"/>
          <a:stretch/>
        </p:blipFill>
        <p:spPr bwMode="auto">
          <a:xfrm>
            <a:off x="4979" y="0"/>
            <a:ext cx="6398869" cy="361265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studfiles.ru/html/2706/361/html_MsRnQuKGnv.rEoI/img-1FRX4_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87" b="32451"/>
          <a:stretch/>
        </p:blipFill>
        <p:spPr bwMode="auto">
          <a:xfrm>
            <a:off x="0" y="3612656"/>
            <a:ext cx="6403848" cy="324534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studfiles.ru/html/2706/361/html_MsRnQuKGnv.rEoI/img-1FRX4_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4" t="67941" b="148"/>
          <a:stretch/>
        </p:blipFill>
        <p:spPr bwMode="auto">
          <a:xfrm>
            <a:off x="6403848" y="2058314"/>
            <a:ext cx="5784977" cy="331490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6992080" y="5855265"/>
            <a:ext cx="460851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DETERMINAČNÍ ZNAK</a:t>
            </a:r>
            <a:endParaRPr lang="cs-CZ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Zaoblený obdélník 8"/>
          <p:cNvSpPr/>
          <p:nvPr/>
        </p:nvSpPr>
        <p:spPr>
          <a:xfrm>
            <a:off x="6814492" y="5855265"/>
            <a:ext cx="4786100" cy="53553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</p:spTree>
    <p:extLst>
      <p:ext uri="{BB962C8B-B14F-4D97-AF65-F5344CB8AC3E}">
        <p14:creationId xmlns:p14="http://schemas.microsoft.com/office/powerpoint/2010/main" val="90452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2"/>
          <p:cNvSpPr>
            <a:spLocks noGrp="1"/>
          </p:cNvSpPr>
          <p:nvPr>
            <p:ph type="title"/>
          </p:nvPr>
        </p:nvSpPr>
        <p:spPr>
          <a:xfrm>
            <a:off x="1293813" y="381000"/>
            <a:ext cx="7772400" cy="959768"/>
          </a:xfrm>
        </p:spPr>
        <p:txBody>
          <a:bodyPr>
            <a:normAutofit/>
          </a:bodyPr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cs-CZ" sz="4000" b="1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VNITŘNÍ STAVBA TĚLA</a:t>
            </a:r>
            <a:endParaRPr lang="cs-CZ" sz="4000" b="1" i="0" dirty="0">
              <a:solidFill>
                <a:srgbClr val="164B4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Zástupný symbol pro obsah 13"/>
          <p:cNvSpPr>
            <a:spLocks noGrp="1"/>
          </p:cNvSpPr>
          <p:nvPr>
            <p:ph idx="1"/>
          </p:nvPr>
        </p:nvSpPr>
        <p:spPr>
          <a:xfrm>
            <a:off x="909836" y="1700808"/>
            <a:ext cx="6768752" cy="4488904"/>
          </a:xfrm>
        </p:spPr>
        <p:txBody>
          <a:bodyPr/>
          <a:lstStyle/>
          <a:p>
            <a:pPr marL="219456" indent="-228600" algn="l" defTabSz="914400">
              <a:lnSpc>
                <a:spcPct val="90000"/>
              </a:lnSpc>
              <a:spcBef>
                <a:spcPts val="1600"/>
              </a:spcBef>
              <a:buClr>
                <a:srgbClr val="164B4F"/>
              </a:buClr>
              <a:buFont typeface="Arial"/>
              <a:buChar char="•"/>
            </a:pPr>
            <a:r>
              <a:rPr lang="cs-CZ" sz="3200" b="0" i="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CÉVNÍ SOUSTAVA – </a:t>
            </a:r>
            <a:r>
              <a:rPr lang="cs-CZ" sz="3200" b="1" i="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UZAVŘENÁ</a:t>
            </a:r>
          </a:p>
          <a:p>
            <a:pPr marL="219456" indent="-228600" algn="l" defTabSz="914400">
              <a:lnSpc>
                <a:spcPct val="90000"/>
              </a:lnSpc>
              <a:spcBef>
                <a:spcPts val="1600"/>
              </a:spcBef>
              <a:buClr>
                <a:srgbClr val="164B4F"/>
              </a:buClr>
              <a:buFont typeface="Arial"/>
              <a:buChar char="•"/>
            </a:pPr>
            <a:r>
              <a:rPr lang="cs-CZ" sz="320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VENÓZNÍ SRDCE</a:t>
            </a:r>
          </a:p>
          <a:p>
            <a:pPr marL="219456" indent="-228600" algn="l" defTabSz="914400">
              <a:lnSpc>
                <a:spcPct val="90000"/>
              </a:lnSpc>
              <a:spcBef>
                <a:spcPts val="1600"/>
              </a:spcBef>
              <a:buClr>
                <a:srgbClr val="164B4F"/>
              </a:buClr>
              <a:buFont typeface="Arial"/>
              <a:buChar char="•"/>
            </a:pPr>
            <a:r>
              <a:rPr lang="cs-CZ" sz="320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VYLUČOVACÍ SOUSTAVA – </a:t>
            </a:r>
            <a:r>
              <a:rPr lang="cs-CZ" sz="3200" b="1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PRVOLEDVINA</a:t>
            </a:r>
            <a:r>
              <a:rPr lang="cs-CZ" sz="3200" dirty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3200" dirty="0" smtClean="0">
                <a:solidFill>
                  <a:srgbClr val="164B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(OPISTONEFROS)</a:t>
            </a:r>
            <a:endParaRPr lang="cs-CZ" sz="3200" b="0" i="0" dirty="0" smtClean="0">
              <a:solidFill>
                <a:srgbClr val="164B4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9456" indent="-228600" algn="l" defTabSz="914400">
              <a:lnSpc>
                <a:spcPct val="90000"/>
              </a:lnSpc>
              <a:spcBef>
                <a:spcPts val="1600"/>
              </a:spcBef>
              <a:buClr>
                <a:srgbClr val="164B4F"/>
              </a:buClr>
              <a:buFont typeface="Arial"/>
              <a:buChar char="•"/>
            </a:pPr>
            <a:endParaRPr lang="cs-CZ" sz="2400" b="0" i="0" dirty="0" smtClean="0">
              <a:solidFill>
                <a:srgbClr val="164B4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9456" indent="-228600" algn="l" defTabSz="914400">
              <a:lnSpc>
                <a:spcPct val="90000"/>
              </a:lnSpc>
              <a:spcBef>
                <a:spcPts val="1600"/>
              </a:spcBef>
              <a:buClr>
                <a:srgbClr val="164B4F"/>
              </a:buClr>
              <a:buFont typeface="Arial"/>
              <a:buChar char="•"/>
            </a:pPr>
            <a:endParaRPr lang="cs-CZ" sz="2400" b="0" i="0" dirty="0">
              <a:solidFill>
                <a:srgbClr val="164B4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66" t="50000" r="16665"/>
          <a:stretch/>
        </p:blipFill>
        <p:spPr>
          <a:xfrm>
            <a:off x="7966620" y="764704"/>
            <a:ext cx="3989478" cy="598131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80868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93812" y="188640"/>
            <a:ext cx="9601200" cy="1143000"/>
          </a:xfrm>
        </p:spPr>
        <p:txBody>
          <a:bodyPr>
            <a:normAutofit/>
          </a:bodyPr>
          <a:lstStyle/>
          <a:p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SYSTÉM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21804" y="2060848"/>
            <a:ext cx="11567021" cy="5071864"/>
          </a:xfrm>
        </p:spPr>
        <p:txBody>
          <a:bodyPr>
            <a:normAutofit/>
          </a:bodyPr>
          <a:lstStyle/>
          <a:p>
            <a:pPr marL="0" indent="0">
              <a:buClr>
                <a:srgbClr val="3691AA">
                  <a:lumMod val="75000"/>
                </a:srgbClr>
              </a:buClr>
              <a:buNone/>
            </a:pPr>
            <a:r>
              <a:rPr lang="cs-CZ" sz="3600" i="1" dirty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ŘÍŠE</a:t>
            </a:r>
            <a:r>
              <a:rPr lang="cs-CZ" sz="3600" dirty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cs-CZ" sz="3600" b="1" dirty="0" smtClean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ŽIVOČICHOVÉ (</a:t>
            </a:r>
            <a:r>
              <a:rPr lang="cs-CZ" sz="3600" b="1" i="1" dirty="0" err="1" smtClean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Animalia</a:t>
            </a:r>
            <a:r>
              <a:rPr lang="cs-CZ" sz="3600" b="1" dirty="0" smtClean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sz="3600" b="1" dirty="0">
              <a:solidFill>
                <a:srgbClr val="3691AA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0" lvl="3" indent="0">
              <a:spcBef>
                <a:spcPts val="1800"/>
              </a:spcBef>
              <a:buClr>
                <a:srgbClr val="3691AA">
                  <a:lumMod val="75000"/>
                </a:srgbClr>
              </a:buClr>
              <a:buNone/>
            </a:pPr>
            <a:r>
              <a:rPr lang="cs-CZ" sz="3600" i="1" dirty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KMEN</a:t>
            </a:r>
            <a:r>
              <a:rPr lang="cs-CZ" sz="3600" dirty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cs-CZ" sz="3600" b="1" dirty="0" smtClean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STRUNATCI (</a:t>
            </a:r>
            <a:r>
              <a:rPr lang="cs-CZ" sz="3600" b="1" i="1" dirty="0" err="1" smtClean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Chordata</a:t>
            </a:r>
            <a:r>
              <a:rPr lang="cs-CZ" sz="3600" b="1" dirty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371600" lvl="5" indent="0">
              <a:spcBef>
                <a:spcPts val="1800"/>
              </a:spcBef>
              <a:buClr>
                <a:srgbClr val="3691AA">
                  <a:lumMod val="75000"/>
                </a:srgbClr>
              </a:buClr>
              <a:buNone/>
            </a:pPr>
            <a:r>
              <a:rPr lang="cs-CZ" sz="3600" i="1" dirty="0" smtClean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PODKMEN</a:t>
            </a:r>
            <a:r>
              <a:rPr lang="cs-CZ" sz="3600" dirty="0" smtClean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3600" dirty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cs-CZ" sz="3600" b="1" dirty="0" smtClean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OBRATLOVCI (</a:t>
            </a:r>
            <a:r>
              <a:rPr lang="cs-CZ" sz="3600" b="1" i="1" dirty="0" err="1" smtClean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Vertebrata</a:t>
            </a:r>
            <a:r>
              <a:rPr lang="cs-CZ" sz="3600" b="1" dirty="0" smtClean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194560" lvl="8" indent="0">
              <a:spcBef>
                <a:spcPts val="1800"/>
              </a:spcBef>
              <a:buClr>
                <a:srgbClr val="3691AA">
                  <a:lumMod val="75000"/>
                </a:srgbClr>
              </a:buClr>
              <a:buNone/>
            </a:pPr>
            <a:r>
              <a:rPr lang="cs-CZ" sz="3600" i="1" dirty="0" smtClean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NADTŘÍDA </a:t>
            </a:r>
            <a:r>
              <a:rPr lang="cs-CZ" sz="3600" dirty="0" smtClean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cs-CZ" sz="3600" b="1" dirty="0" smtClean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BEZČELISTNATCI (</a:t>
            </a:r>
            <a:r>
              <a:rPr lang="cs-CZ" sz="3600" b="1" i="1" dirty="0" err="1" smtClean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Agnatha</a:t>
            </a:r>
            <a:r>
              <a:rPr lang="cs-CZ" sz="3600" b="1" dirty="0" smtClean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194560" lvl="8" indent="0">
              <a:spcBef>
                <a:spcPts val="1800"/>
              </a:spcBef>
              <a:buClr>
                <a:srgbClr val="3691AA">
                  <a:lumMod val="75000"/>
                </a:srgbClr>
              </a:buClr>
              <a:buNone/>
            </a:pPr>
            <a:r>
              <a:rPr lang="cs-CZ" sz="3600" i="1" dirty="0" smtClean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TŘÍDA – </a:t>
            </a:r>
            <a:r>
              <a:rPr lang="cs-CZ" sz="3600" b="1" dirty="0" smtClean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KRUHOÚSTÍ (</a:t>
            </a:r>
            <a:r>
              <a:rPr lang="cs-CZ" sz="3600" b="1" i="1" dirty="0" err="1" smtClean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Cyclostomata</a:t>
            </a:r>
            <a:r>
              <a:rPr lang="cs-CZ" sz="3600" b="1" dirty="0" smtClean="0">
                <a:solidFill>
                  <a:srgbClr val="3691A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sz="3600" b="1" dirty="0">
              <a:solidFill>
                <a:srgbClr val="3691AA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800"/>
              </a:spcBef>
            </a:pPr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37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SYSTÉM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965403" y="2267489"/>
            <a:ext cx="2712367" cy="744488"/>
          </a:xfrm>
        </p:spPr>
        <p:txBody>
          <a:bodyPr>
            <a:normAutofit/>
          </a:bodyPr>
          <a:lstStyle/>
          <a:p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MIHULE</a:t>
            </a:r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7318548" y="2267489"/>
            <a:ext cx="2712367" cy="5284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3838" indent="-2286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724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5156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defTabSz="914400" rtl="0" eaLnBrk="1" latinLnBrk="0" hangingPunct="1">
              <a:spcBef>
                <a:spcPts val="600"/>
              </a:spcBef>
              <a:buFont typeface="Euphemia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74520" indent="-228600" algn="l" defTabSz="914400" rtl="0" eaLnBrk="1" latinLnBrk="0" hangingPunct="1">
              <a:spcBef>
                <a:spcPts val="600"/>
              </a:spcBef>
              <a:buFont typeface="Euphemia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228600" algn="l" defTabSz="914400" rtl="0" eaLnBrk="1" latinLnBrk="0" hangingPunct="1">
              <a:spcBef>
                <a:spcPts val="600"/>
              </a:spcBef>
              <a:buFont typeface="Euphemia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23160" indent="-228600" algn="l" defTabSz="914400" rtl="0" eaLnBrk="1" latinLnBrk="0" hangingPunct="1">
              <a:spcBef>
                <a:spcPts val="600"/>
              </a:spcBef>
              <a:buFont typeface="Euphemia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SLIZNATKY</a:t>
            </a:r>
            <a:endParaRPr lang="cs-CZ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Výsledek obrázku pro mihul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835" y="3342561"/>
            <a:ext cx="4823502" cy="201622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6" t="5113" r="3114" b="13382"/>
          <a:stretch/>
        </p:blipFill>
        <p:spPr>
          <a:xfrm>
            <a:off x="7030516" y="2805575"/>
            <a:ext cx="3672408" cy="309019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81310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MIHULE (</a:t>
            </a:r>
            <a:r>
              <a:rPr lang="cs-CZ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PETROMYZONIFORMES</a:t>
            </a:r>
            <a:r>
              <a:rPr lang="cs-C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cs-CZ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93813" y="1676400"/>
            <a:ext cx="9601200" cy="2400672"/>
          </a:xfrm>
        </p:spPr>
        <p:txBody>
          <a:bodyPr>
            <a:normAutofit fontScale="92500" lnSpcReduction="10000"/>
          </a:bodyPr>
          <a:lstStyle/>
          <a:p>
            <a:r>
              <a:rPr lang="cs-CZ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SLADKÉ I SLANÉ VODY</a:t>
            </a:r>
          </a:p>
          <a:p>
            <a:r>
              <a:rPr lang="cs-CZ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PŘÍSAVNÝ TERČ</a:t>
            </a:r>
          </a:p>
          <a:p>
            <a:r>
              <a:rPr lang="cs-CZ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DRAVCI NEBO NEPŘIJÍMAJÍ POTRAVU </a:t>
            </a:r>
          </a:p>
          <a:p>
            <a:pPr marL="0" indent="0">
              <a:buNone/>
            </a:pPr>
            <a:r>
              <a:rPr lang="cs-CZ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V DOSPĚLOSTI</a:t>
            </a:r>
          </a:p>
          <a:p>
            <a:pPr marL="0" indent="0">
              <a:buNone/>
            </a:pPr>
            <a:endParaRPr lang="cs-C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Výsledek obrázku pro mihul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836" y="4229472"/>
            <a:ext cx="5492516" cy="229587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468" y="3429000"/>
            <a:ext cx="5330155" cy="332298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2" descr="http://www.biolib.cz/IMG/GAL/24467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32" b="19970"/>
          <a:stretch/>
        </p:blipFill>
        <p:spPr bwMode="auto">
          <a:xfrm rot="996392">
            <a:off x="4880528" y="-419755"/>
            <a:ext cx="714375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876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renity_16x9">
  <a:themeElements>
    <a:clrScheme name="Serenity_16x9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Serenity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Serenity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Serenity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1386025-D567-4608-B896-B3B1A6D81AB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Prezentace navozující pocit klidu (širokoúhlá)</Template>
  <TotalTime>0</TotalTime>
  <Words>1043</Words>
  <Application>Microsoft Office PowerPoint</Application>
  <PresentationFormat>Vlastní</PresentationFormat>
  <Paragraphs>170</Paragraphs>
  <Slides>37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37</vt:i4>
      </vt:variant>
    </vt:vector>
  </HeadingPairs>
  <TitlesOfParts>
    <vt:vector size="43" baseType="lpstr">
      <vt:lpstr>Arial</vt:lpstr>
      <vt:lpstr>Euphemia</vt:lpstr>
      <vt:lpstr>Georgia</vt:lpstr>
      <vt:lpstr>Times New Roman</vt:lpstr>
      <vt:lpstr>Wingdings</vt:lpstr>
      <vt:lpstr>Serenity_16x9</vt:lpstr>
      <vt:lpstr>KRUHOÚSTÍ   (MIHULE A SLIZNATKY)</vt:lpstr>
      <vt:lpstr>TVAR A POVRCH TĚLA</vt:lpstr>
      <vt:lpstr>VNITŘNÍ STAVBA TĚLA</vt:lpstr>
      <vt:lpstr>VNITŘNÍ STAVBA TĚLA</vt:lpstr>
      <vt:lpstr>Prezentace aplikace PowerPoint</vt:lpstr>
      <vt:lpstr>VNITŘNÍ STAVBA TĚLA</vt:lpstr>
      <vt:lpstr>SYSTÉM</vt:lpstr>
      <vt:lpstr>SYSTÉM</vt:lpstr>
      <vt:lpstr>MIHULE (PETROMYZONIFORMES)</vt:lpstr>
      <vt:lpstr>MIHULE (PETROMYZONIFORMES)</vt:lpstr>
      <vt:lpstr>MIHULE (PETROMYZONIFORMES)</vt:lpstr>
      <vt:lpstr>MIHULE (PETROMYZONIFORMES)</vt:lpstr>
      <vt:lpstr>MIHULE (PETROMYZONIFORMES)</vt:lpstr>
      <vt:lpstr>MIHULE (PETROMYZONIFORMES)</vt:lpstr>
      <vt:lpstr>MIHULE (PETROMYZONIFORMES)</vt:lpstr>
      <vt:lpstr>Prezentace aplikace PowerPoint</vt:lpstr>
      <vt:lpstr>MIHULE (PETROMYZONIFORMES)</vt:lpstr>
      <vt:lpstr>MIHULE (PETROMYZONIFORMES)</vt:lpstr>
      <vt:lpstr>MIHULE (PETROMYZONIFORMES)</vt:lpstr>
      <vt:lpstr>MIHULE (PETROMYZONIFORMES)</vt:lpstr>
      <vt:lpstr>SLIZNATKY (MYXYNIFORMES)</vt:lpstr>
      <vt:lpstr>SLIZNATKY (MYXYNIFORMES)</vt:lpstr>
      <vt:lpstr>Prezentace aplikace PowerPoint</vt:lpstr>
      <vt:lpstr>Prezentace aplikace PowerPoint</vt:lpstr>
      <vt:lpstr>SLIZNATKY (MYXYNIFORMES)</vt:lpstr>
      <vt:lpstr>SLIZNATKY (MYXINIFORMES)</vt:lpstr>
      <vt:lpstr>SLIZNATKY (MYXINIFORMES)</vt:lpstr>
      <vt:lpstr>DOPLŇ TABULKU</vt:lpstr>
      <vt:lpstr>ŘEŠENÍ</vt:lpstr>
      <vt:lpstr>DĚKUJI ZA POZORNOST  </vt:lpstr>
      <vt:lpstr>ZDROJE INFORMACÍ</vt:lpstr>
      <vt:lpstr>ZDROJ VIDEA</vt:lpstr>
      <vt:lpstr>ZDROJE OBRÁZKŮ</vt:lpstr>
      <vt:lpstr>ZDROJE OBRÁZKŮ</vt:lpstr>
      <vt:lpstr>ZDROJE OBRÁZKŮ</vt:lpstr>
      <vt:lpstr>ZDROJE OBRÁZKŮ</vt:lpstr>
      <vt:lpstr>ZDROJE OBRÁZKŮ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2017-07-03T15:41:55Z</dcterms:created>
  <dcterms:modified xsi:type="dcterms:W3CDTF">2017-09-21T07:23:26Z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TC028011099991</vt:lpwstr>
  </property>
</Properties>
</file>