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40" r:id="rId2"/>
  </p:sldMasterIdLst>
  <p:notesMasterIdLst>
    <p:notesMasterId r:id="rId47"/>
  </p:notesMasterIdLst>
  <p:handoutMasterIdLst>
    <p:handoutMasterId r:id="rId48"/>
  </p:handoutMasterIdLst>
  <p:sldIdLst>
    <p:sldId id="256" r:id="rId3"/>
    <p:sldId id="301" r:id="rId4"/>
    <p:sldId id="302" r:id="rId5"/>
    <p:sldId id="257" r:id="rId6"/>
    <p:sldId id="263" r:id="rId7"/>
    <p:sldId id="304" r:id="rId8"/>
    <p:sldId id="265" r:id="rId9"/>
    <p:sldId id="266" r:id="rId10"/>
    <p:sldId id="267" r:id="rId11"/>
    <p:sldId id="268" r:id="rId12"/>
    <p:sldId id="269" r:id="rId13"/>
    <p:sldId id="270" r:id="rId14"/>
    <p:sldId id="305" r:id="rId15"/>
    <p:sldId id="306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307" r:id="rId24"/>
    <p:sldId id="280" r:id="rId25"/>
    <p:sldId id="281" r:id="rId26"/>
    <p:sldId id="282" r:id="rId27"/>
    <p:sldId id="283" r:id="rId28"/>
    <p:sldId id="285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5" r:id="rId37"/>
    <p:sldId id="273" r:id="rId38"/>
    <p:sldId id="284" r:id="rId39"/>
    <p:sldId id="300" r:id="rId40"/>
    <p:sldId id="264" r:id="rId41"/>
    <p:sldId id="297" r:id="rId42"/>
    <p:sldId id="279" r:id="rId43"/>
    <p:sldId id="298" r:id="rId44"/>
    <p:sldId id="299" r:id="rId45"/>
    <p:sldId id="303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8603FDC-E32A-4AB5-989C-0864C3EAD2B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6154" autoAdjust="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148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1268B-8AC2-4239-8FAF-7C144C210720}" type="datetimeFigureOut">
              <a:rPr lang="cs-CZ" smtClean="0"/>
              <a:t>20.3.2017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BA2C8-71FC-43D0-BD87-0547616971F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92136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D8362-6D63-40AC-BAA9-90C3AE6D5875}" type="datetimeFigureOut">
              <a:rPr lang="cs-CZ" smtClean="0"/>
              <a:t>20.3.2017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539446-6953-447E-A4E3-E7CFBF870046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2392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oda3"/>
          <p:cNvSpPr/>
          <p:nvPr/>
        </p:nvSpPr>
        <p:spPr>
          <a:xfrm>
            <a:off x="2552" y="5243129"/>
            <a:ext cx="12188952" cy="1614871"/>
          </a:xfrm>
          <a:prstGeom prst="rect">
            <a:avLst/>
          </a:prstGeom>
          <a:gradFill>
            <a:gsLst>
              <a:gs pos="833">
                <a:schemeClr val="accent2">
                  <a:lumMod val="60000"/>
                  <a:lumOff val="40000"/>
                  <a:alpha val="38000"/>
                </a:schemeClr>
              </a:gs>
              <a:gs pos="2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  <a:alpha val="8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5" name="Nebeská modř"/>
          <p:cNvSpPr/>
          <p:nvPr/>
        </p:nvSpPr>
        <p:spPr>
          <a:xfrm>
            <a:off x="2552" y="0"/>
            <a:ext cx="12188952" cy="533400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6" name="Voda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" r="9901"/>
          <a:stretch/>
        </p:blipFill>
        <p:spPr>
          <a:xfrm>
            <a:off x="-1425" y="5497897"/>
            <a:ext cx="12188952" cy="46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Voda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8" r="6356"/>
          <a:stretch/>
        </p:blipFill>
        <p:spPr>
          <a:xfrm flipH="1">
            <a:off x="-1425" y="5221111"/>
            <a:ext cx="12188952" cy="2682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Obdélník 7"/>
          <p:cNvSpPr/>
          <p:nvPr/>
        </p:nvSpPr>
        <p:spPr>
          <a:xfrm>
            <a:off x="-1425" y="5961106"/>
            <a:ext cx="12188952" cy="896846"/>
          </a:xfrm>
          <a:prstGeom prst="rect">
            <a:avLst/>
          </a:prstGeom>
          <a:gradFill>
            <a:gsLst>
              <a:gs pos="2500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305872" y="1309047"/>
            <a:ext cx="9602789" cy="2667000"/>
          </a:xfrm>
        </p:spPr>
        <p:txBody>
          <a:bodyPr anchor="b">
            <a:noAutofit/>
          </a:bodyPr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05872" y="4038600"/>
            <a:ext cx="9601200" cy="990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cap="all" baseline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cs-CZ" smtClean="0"/>
              <a:t>20.3.2017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440362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440362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cs-CZ" smtClean="0"/>
              <a:t>20.3.2017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,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cs-CZ" smtClean="0"/>
              <a:t>20.3.2017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ebeská modř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93813" y="1309047"/>
            <a:ext cx="9601252" cy="2667000"/>
          </a:xfrm>
        </p:spPr>
        <p:txBody>
          <a:bodyPr anchor="b">
            <a:normAutofit/>
          </a:bodyPr>
          <a:lstStyle>
            <a:lvl1pPr algn="ctr">
              <a:defRPr sz="6000" b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93813" y="4038600"/>
            <a:ext cx="96012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cs-CZ" smtClean="0"/>
              <a:t>20.3.2017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341120" y="1572768"/>
            <a:ext cx="4572000" cy="414223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78880" y="1572768"/>
            <a:ext cx="4572000" cy="414223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cs-CZ" smtClean="0"/>
              <a:t>20.3.2017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41120" y="1572768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41120" y="2365861"/>
            <a:ext cx="4572000" cy="33491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78880" y="1572768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78880" y="2365861"/>
            <a:ext cx="4572000" cy="33491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cs-CZ" smtClean="0"/>
              <a:t>20.3.2017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cs-CZ" smtClean="0"/>
              <a:t>20.3.2017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ebeská modř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cs-CZ" smtClean="0"/>
              <a:t>20.3.2017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27479" y="762000"/>
            <a:ext cx="3377133" cy="2743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60413" y="685800"/>
            <a:ext cx="6858000" cy="4572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127479" y="3554104"/>
            <a:ext cx="3377133" cy="1703696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cs-CZ" smtClean="0"/>
              <a:t>20.3.2017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27479" y="762000"/>
            <a:ext cx="3377133" cy="27432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760413" y="685800"/>
            <a:ext cx="6858000" cy="4572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127479" y="3554104"/>
            <a:ext cx="3377133" cy="170369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cs-CZ" smtClean="0"/>
              <a:t>20.3.2017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ebeská modř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58000"/>
                </a:schemeClr>
              </a:gs>
              <a:gs pos="88000">
                <a:schemeClr val="accent2">
                  <a:lumMod val="20000"/>
                  <a:lumOff val="80000"/>
                  <a:alpha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/>
            <a:endParaRPr lang="cs-CZ" dirty="0"/>
          </a:p>
        </p:txBody>
      </p:sp>
      <p:sp>
        <p:nvSpPr>
          <p:cNvPr id="8" name="Voda3"/>
          <p:cNvSpPr/>
          <p:nvPr/>
        </p:nvSpPr>
        <p:spPr>
          <a:xfrm>
            <a:off x="2552" y="6064101"/>
            <a:ext cx="12188952" cy="793899"/>
          </a:xfrm>
          <a:prstGeom prst="rect">
            <a:avLst/>
          </a:prstGeom>
          <a:gradFill>
            <a:gsLst>
              <a:gs pos="833">
                <a:schemeClr val="accent2">
                  <a:lumMod val="60000"/>
                  <a:lumOff val="40000"/>
                  <a:alpha val="38000"/>
                </a:schemeClr>
              </a:gs>
              <a:gs pos="49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  <a:alpha val="8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9" name="Voda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4" r="9901"/>
          <a:stretch/>
        </p:blipFill>
        <p:spPr>
          <a:xfrm>
            <a:off x="-1425" y="6256181"/>
            <a:ext cx="12188952" cy="46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Voda1"/>
          <p:cNvPicPr>
            <a:picLocks noChangeAspect="1"/>
          </p:cNvPicPr>
          <p:nvPr/>
        </p:nvPicPr>
        <p:blipFill rotWithShape="1"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8" r="6356"/>
          <a:stretch/>
        </p:blipFill>
        <p:spPr>
          <a:xfrm flipH="1">
            <a:off x="-1425" y="5979395"/>
            <a:ext cx="12188952" cy="2682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341120" y="265176"/>
            <a:ext cx="9509759" cy="1088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41120" y="1572768"/>
            <a:ext cx="9509760" cy="4142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tx1"/>
                </a:solidFill>
              </a:defRPr>
            </a:lvl1pPr>
          </a:lstStyle>
          <a:p>
            <a:fld id="{5586B75A-687E-405C-8A0B-8D00578BA2C3}" type="datetime1">
              <a:rPr lang="cs-CZ" smtClean="0"/>
              <a:pPr/>
              <a:t>20.3.2017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cap="all" baseline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accent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•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SzPct val="100000"/>
        <a:buFont typeface="Arial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6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6pPr>
      <a:lvl7pPr marL="19202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6840">
          <p15:clr>
            <a:srgbClr val="F26B43"/>
          </p15:clr>
        </p15:guide>
        <p15:guide id="4" orient="horz" pos="984">
          <p15:clr>
            <a:srgbClr val="F26B43"/>
          </p15:clr>
        </p15:guide>
        <p15:guide id="5" orient="horz" pos="3600">
          <p15:clr>
            <a:srgbClr val="F26B43"/>
          </p15:clr>
        </p15:guide>
        <p15:guide id="6" pos="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ostrava-educanet.cz/biologie/ostrava-educanet.cz/www_biologie/index8b68.html?option=com_content&amp;view=article&amp;id=221&amp;Itemid=221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oologie.frasma.cz/mmp%200215%20ostnokozci/ostnoko%C5%BEci.html" TargetMode="External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studyblue.com/notes/note/n/animal-midterm2/deck/10260624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A100m5EpfFI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cn.depositphotos.com/4482940/stock-photo-crown-of-thorns-starfish.html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30.jpeg"/><Relationship Id="rId7" Type="http://schemas.openxmlformats.org/officeDocument/2006/relationships/image" Target="../media/image32.jpeg"/><Relationship Id="rId2" Type="http://schemas.openxmlformats.org/officeDocument/2006/relationships/hyperlink" Target="http://wallpapershome.ru/jivotnie/morskie/morskaya-zvezda-zanzibar-dayving-turizm-podvodnaya-riba-1290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tidechaser.blogspot.com/2012/03/sea-stars-class-asteroidea-of-singapore.html" TargetMode="External"/><Relationship Id="rId5" Type="http://schemas.openxmlformats.org/officeDocument/2006/relationships/image" Target="../media/image31.jpeg"/><Relationship Id="rId4" Type="http://schemas.openxmlformats.org/officeDocument/2006/relationships/hyperlink" Target="http://www.dixinary.com/sentences/Asteroidea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mer-littoral.org/30/ophiura-ophiura.php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pml.ac.uk/News/From_Finding_Nemo_to_minerals_what_riches_lie_in" TargetMode="Externa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6.jpeg"/><Relationship Id="rId7" Type="http://schemas.openxmlformats.org/officeDocument/2006/relationships/hyperlink" Target="http://www.zoologie.frasma.cz/mmp%200215%20ostnokozci/ostnoko%C5%BEci.html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hyperlink" Target="http://www.guh.cz/edu/bi/biologie_bezobratli/html10/foto_001.html" TargetMode="Externa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iodidac.bio.uottawa.ca/thumbnails/filedet.htm/File_name/echi001b/File_type/gif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comenius.susqu.edu/biol/202/animals/terms/pedicellaria.htm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zoologie.frasma.cz/mmp%200215%20ostnokozci/ostnoko%C5%BEci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304283" y="1893500"/>
            <a:ext cx="9602789" cy="1374515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cs-CZ" sz="6000" b="0" i="0" dirty="0" smtClean="0">
                <a:solidFill>
                  <a:srgbClr val="3691AA">
                    <a:lumMod val="50000"/>
                  </a:srgbClr>
                </a:solidFill>
                <a:latin typeface="Georgia"/>
                <a:ea typeface="+mj-ea"/>
                <a:cs typeface="+mj-cs"/>
              </a:rPr>
              <a:t>OSTNOKOŽCI</a:t>
            </a:r>
            <a:br>
              <a:rPr lang="cs-CZ" sz="6000" b="0" i="0" dirty="0" smtClean="0">
                <a:solidFill>
                  <a:srgbClr val="3691AA">
                    <a:lumMod val="50000"/>
                  </a:srgbClr>
                </a:solidFill>
                <a:latin typeface="Georgia"/>
                <a:ea typeface="+mj-ea"/>
                <a:cs typeface="+mj-cs"/>
              </a:rPr>
            </a:br>
            <a:r>
              <a:rPr lang="cs-CZ" sz="4000" dirty="0" smtClean="0">
                <a:solidFill>
                  <a:srgbClr val="3691AA">
                    <a:lumMod val="50000"/>
                  </a:srgbClr>
                </a:solidFill>
                <a:latin typeface="Georgia"/>
              </a:rPr>
              <a:t>(</a:t>
            </a:r>
            <a:r>
              <a:rPr lang="cs-CZ" sz="4000" dirty="0" err="1" smtClean="0">
                <a:solidFill>
                  <a:srgbClr val="3691AA">
                    <a:lumMod val="50000"/>
                  </a:srgbClr>
                </a:solidFill>
                <a:latin typeface="Georgia"/>
              </a:rPr>
              <a:t>Echinodermata</a:t>
            </a:r>
            <a:r>
              <a:rPr lang="cs-CZ" sz="4000" dirty="0" smtClean="0">
                <a:solidFill>
                  <a:srgbClr val="3691AA">
                    <a:lumMod val="50000"/>
                  </a:srgbClr>
                </a:solidFill>
                <a:latin typeface="Georgia"/>
              </a:rPr>
              <a:t>)</a:t>
            </a:r>
            <a:endParaRPr lang="cs-CZ" sz="4000" b="0" i="0" dirty="0">
              <a:solidFill>
                <a:srgbClr val="3691AA">
                  <a:lumMod val="50000"/>
                </a:srgbClr>
              </a:solidFill>
              <a:latin typeface="Georgia"/>
            </a:endParaRPr>
          </a:p>
        </p:txBody>
      </p:sp>
      <p:sp>
        <p:nvSpPr>
          <p:cNvPr id="4" name="Podnadpis 2"/>
          <p:cNvSpPr txBox="1">
            <a:spLocks/>
          </p:cNvSpPr>
          <p:nvPr/>
        </p:nvSpPr>
        <p:spPr>
          <a:xfrm>
            <a:off x="1305872" y="4809185"/>
            <a:ext cx="96012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buSzPct val="100000"/>
              <a:buFont typeface="Arial" pitchFamily="34" charset="0"/>
              <a:buNone/>
              <a:defRPr sz="1800" kern="1200" cap="all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None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None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None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None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None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None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None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None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3200" dirty="0" smtClean="0">
                <a:solidFill>
                  <a:srgbClr val="3691AA"/>
                </a:solidFill>
              </a:rPr>
              <a:t>Kvasničková Barbora</a:t>
            </a:r>
          </a:p>
          <a:p>
            <a:endParaRPr lang="cs-CZ" sz="3200" dirty="0">
              <a:solidFill>
                <a:srgbClr val="3691A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90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10821" y="265176"/>
            <a:ext cx="9509759" cy="1088136"/>
          </a:xfrm>
        </p:spPr>
        <p:txBody>
          <a:bodyPr/>
          <a:lstStyle/>
          <a:p>
            <a:r>
              <a:rPr lang="cs-CZ" b="1" dirty="0" smtClean="0"/>
              <a:t>AMBULAKRÁLNÍ SOUSTAVA</a:t>
            </a:r>
            <a:endParaRPr lang="cs-CZ" b="1" dirty="0"/>
          </a:p>
        </p:txBody>
      </p:sp>
      <p:pic>
        <p:nvPicPr>
          <p:cNvPr id="4" name="Obrázek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" r="3568"/>
          <a:stretch/>
        </p:blipFill>
        <p:spPr bwMode="auto">
          <a:xfrm>
            <a:off x="0" y="1353312"/>
            <a:ext cx="6426558" cy="55046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146" name="Picture 2" descr="Výsledek obrázku pro AMBULAKRÁLNÍ SOUSTAVA JEŽOVKY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558" y="1353312"/>
            <a:ext cx="5765441" cy="55129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28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VNITŘNÍ STAVBA TĚLA</a:t>
            </a:r>
            <a:endParaRPr lang="cs-CZ" b="1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657136"/>
              </p:ext>
            </p:extLst>
          </p:nvPr>
        </p:nvGraphicFramePr>
        <p:xfrm>
          <a:off x="-1" y="1843015"/>
          <a:ext cx="7057623" cy="4563298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2310891"/>
                <a:gridCol w="4746732"/>
              </a:tblGrid>
              <a:tr h="1504409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/>
                        <a:t>CS</a:t>
                      </a:r>
                      <a:endParaRPr lang="cs-CZ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dirty="0" smtClean="0"/>
                        <a:t>SPOJENA S AMBULAKRÁLNÍ</a:t>
                      </a:r>
                      <a:r>
                        <a:rPr lang="cs-CZ" sz="3200" b="0" baseline="0" dirty="0" smtClean="0"/>
                        <a:t> SOUSTAVOU</a:t>
                      </a:r>
                      <a:endParaRPr lang="cs-CZ" sz="3200" b="0" dirty="0"/>
                    </a:p>
                  </a:txBody>
                  <a:tcPr anchor="ctr"/>
                </a:tc>
              </a:tr>
              <a:tr h="1504409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/>
                        <a:t>NS</a:t>
                      </a:r>
                      <a:endParaRPr lang="cs-CZ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/>
                        <a:t>RADIÁLNÍ</a:t>
                      </a:r>
                      <a:endParaRPr lang="cs-CZ" sz="3200" dirty="0"/>
                    </a:p>
                  </a:txBody>
                  <a:tcPr anchor="ctr"/>
                </a:tc>
              </a:tr>
              <a:tr h="1504409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/>
                        <a:t>SMYSLY</a:t>
                      </a:r>
                      <a:endParaRPr lang="cs-CZ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/>
                        <a:t>CHEMI I</a:t>
                      </a:r>
                    </a:p>
                    <a:p>
                      <a:pPr algn="ctr"/>
                      <a:r>
                        <a:rPr lang="cs-CZ" sz="3200" dirty="0" smtClean="0"/>
                        <a:t>MECHANORECEPTORY</a:t>
                      </a:r>
                      <a:endParaRPr lang="cs-CZ" sz="32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2"/>
          <a:srcRect l="3057" t="1502" r="1398" b="8525"/>
          <a:stretch/>
        </p:blipFill>
        <p:spPr>
          <a:xfrm>
            <a:off x="7013125" y="1843015"/>
            <a:ext cx="5178875" cy="456329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0081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VNITŘNÍ STAVBA TĚLA</a:t>
            </a:r>
            <a:endParaRPr lang="cs-CZ" sz="4000" b="1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791992"/>
              </p:ext>
            </p:extLst>
          </p:nvPr>
        </p:nvGraphicFramePr>
        <p:xfrm>
          <a:off x="1341120" y="1711339"/>
          <a:ext cx="8189246" cy="1066800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2593453"/>
                <a:gridCol w="5595793"/>
              </a:tblGrid>
              <a:tr h="630685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/>
                        <a:t>TS</a:t>
                      </a:r>
                      <a:endParaRPr lang="cs-CZ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dirty="0" smtClean="0"/>
                        <a:t>TRUBICOVITÁ NEBO VAKOVITÁ</a:t>
                      </a:r>
                      <a:endParaRPr lang="cs-CZ" sz="3200" b="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6" name="Picture 2" descr="http://www.goasedlcany.cz/stranky/vyukove_materialy/biologie/zoologie_1/list4_soubory/list4_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475" y="2955862"/>
            <a:ext cx="5139565" cy="353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Výsledek obrázku pro ARISTOTELOVA LUCERNA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4" t="14076" r="11969" b="13122"/>
          <a:stretch/>
        </p:blipFill>
        <p:spPr bwMode="auto">
          <a:xfrm>
            <a:off x="7592524" y="3197328"/>
            <a:ext cx="3258355" cy="307805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83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VNITŘNÍ STAVBA TĚLA</a:t>
            </a:r>
            <a:endParaRPr lang="cs-CZ" sz="4000" b="1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639026"/>
              </p:ext>
            </p:extLst>
          </p:nvPr>
        </p:nvGraphicFramePr>
        <p:xfrm>
          <a:off x="96161" y="2962140"/>
          <a:ext cx="5999838" cy="1648495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1900089"/>
                <a:gridCol w="4099749"/>
              </a:tblGrid>
              <a:tr h="1648495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/>
                        <a:t>DS</a:t>
                      </a:r>
                      <a:endParaRPr lang="cs-CZ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dirty="0" smtClean="0"/>
                        <a:t>PANOŽKY (ŽÁBRY, DÝCHACÍ STROM)</a:t>
                      </a:r>
                      <a:endParaRPr lang="cs-CZ" sz="3200" b="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2052" name="Picture 4" descr="Výsledek obrázku pro holothuroidea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" t="697" r="287" b="984"/>
          <a:stretch/>
        </p:blipFill>
        <p:spPr bwMode="auto">
          <a:xfrm>
            <a:off x="6323526" y="1390918"/>
            <a:ext cx="5615189" cy="530609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Šipka doprava 6"/>
          <p:cNvSpPr/>
          <p:nvPr/>
        </p:nvSpPr>
        <p:spPr>
          <a:xfrm>
            <a:off x="5847008" y="5228823"/>
            <a:ext cx="2794716" cy="69545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b="1">
              <a:ln w="6600">
                <a:solidFill>
                  <a:schemeClr val="accent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091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VNITŘNÍ STAVBA TĚLA</a:t>
            </a:r>
            <a:endParaRPr lang="cs-CZ" sz="4000" b="1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954287"/>
              </p:ext>
            </p:extLst>
          </p:nvPr>
        </p:nvGraphicFramePr>
        <p:xfrm>
          <a:off x="96161" y="2962140"/>
          <a:ext cx="5686453" cy="1648495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1800843"/>
                <a:gridCol w="3885610"/>
              </a:tblGrid>
              <a:tr h="1648495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/>
                        <a:t>RS</a:t>
                      </a:r>
                      <a:endParaRPr lang="cs-CZ" sz="3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b="0" dirty="0" smtClean="0"/>
                        <a:t>NEPOHLAVNÍ</a:t>
                      </a:r>
                      <a:r>
                        <a:rPr lang="cs-CZ" sz="3200" b="0" baseline="0" dirty="0" smtClean="0"/>
                        <a:t> I POHLAVNÍ</a:t>
                      </a:r>
                      <a:endParaRPr lang="cs-CZ" sz="3200" b="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074" name="Picture 2" descr="https://s3.amazonaws.com/classconnection/783/flashcards/8991783/jpg/linckia_2_(regenerating)-14F9D9926C93E5FF29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5" t="7070" r="12784" b="6793"/>
          <a:stretch/>
        </p:blipFill>
        <p:spPr bwMode="auto">
          <a:xfrm>
            <a:off x="5877059" y="1532585"/>
            <a:ext cx="6173650" cy="48424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98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ONTOGENETICKÝ VÝVIN</a:t>
            </a:r>
            <a:endParaRPr lang="cs-CZ" sz="4000" b="1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118" y="1545465"/>
            <a:ext cx="7219762" cy="399274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Zástupný symbol pro text 1"/>
          <p:cNvSpPr txBox="1">
            <a:spLocks/>
          </p:cNvSpPr>
          <p:nvPr/>
        </p:nvSpPr>
        <p:spPr>
          <a:xfrm>
            <a:off x="2486117" y="5538211"/>
            <a:ext cx="8364762" cy="8754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cs-CZ" sz="2800" dirty="0" smtClean="0">
                <a:solidFill>
                  <a:schemeClr val="tx1"/>
                </a:solidFill>
              </a:rPr>
              <a:t>A-shluk dělících buněk, B – dospělý jedinec</a:t>
            </a:r>
          </a:p>
        </p:txBody>
      </p:sp>
    </p:spTree>
    <p:extLst>
      <p:ext uri="{BB962C8B-B14F-4D97-AF65-F5344CB8AC3E}">
        <p14:creationId xmlns:p14="http://schemas.microsoft.com/office/powerpoint/2010/main" val="71667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SYSTÉM</a:t>
            </a:r>
            <a:endParaRPr lang="cs-CZ" sz="4000" b="1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341119" y="1430289"/>
            <a:ext cx="9509760" cy="3103074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0070" indent="-514350" algn="just">
              <a:buClr>
                <a:srgbClr val="3691AA">
                  <a:lumMod val="75000"/>
                </a:srgbClr>
              </a:buClr>
              <a:buAutoNum type="arabicParenR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LILIJICE</a:t>
            </a:r>
          </a:p>
          <a:p>
            <a:pPr marL="560070" indent="-514350" algn="just">
              <a:buClr>
                <a:srgbClr val="3691AA">
                  <a:lumMod val="75000"/>
                </a:srgbClr>
              </a:buClr>
              <a:buAutoNum type="arabicParenR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HVĚZDICE</a:t>
            </a:r>
          </a:p>
          <a:p>
            <a:pPr marL="560070" indent="-514350" algn="just">
              <a:buClr>
                <a:srgbClr val="3691AA">
                  <a:lumMod val="75000"/>
                </a:srgbClr>
              </a:buClr>
              <a:buAutoNum type="arabicParenR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HADICE</a:t>
            </a:r>
          </a:p>
          <a:p>
            <a:pPr marL="560070" indent="-514350" algn="just">
              <a:buClr>
                <a:srgbClr val="3691AA">
                  <a:lumMod val="75000"/>
                </a:srgbClr>
              </a:buClr>
              <a:buAutoNum type="arabicParenR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JEŽOVKY</a:t>
            </a:r>
          </a:p>
          <a:p>
            <a:pPr marL="560070" indent="-514350" algn="just">
              <a:buClr>
                <a:srgbClr val="3691AA">
                  <a:lumMod val="75000"/>
                </a:srgbClr>
              </a:buClr>
              <a:buAutoNum type="arabicParenR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SUMÝŠI</a:t>
            </a: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7898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LILIJICE </a:t>
            </a:r>
            <a:r>
              <a:rPr lang="cs-CZ" sz="4000" dirty="0" smtClean="0"/>
              <a:t>(CRINOIDEA)</a:t>
            </a:r>
            <a:endParaRPr lang="cs-CZ" sz="4000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341119" y="2297408"/>
            <a:ext cx="4337570" cy="2188674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NEJSTAROBYLEJŠÍ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PŘÍSEDLÍ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MIKROFÁGOVÉ</a:t>
            </a:r>
          </a:p>
          <a:p>
            <a:pPr marL="45720" indent="0" algn="just">
              <a:buClr>
                <a:srgbClr val="3691AA">
                  <a:lumMod val="75000"/>
                </a:srgbClr>
              </a:buClr>
              <a:buNone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pic>
        <p:nvPicPr>
          <p:cNvPr id="4098" name="Picture 2" descr="https://leporelo.info/pics/pic/liliji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006" y="1189999"/>
            <a:ext cx="3784366" cy="54297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40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b="1" dirty="0"/>
              <a:t>LILIJICE </a:t>
            </a:r>
            <a:r>
              <a:rPr lang="cs-CZ" sz="3600" dirty="0"/>
              <a:t>(CRINOIDEA)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1341119" y="1911267"/>
            <a:ext cx="68498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</a:rPr>
              <a:t>LILIJICE STŘEDOMOŘSKÁ</a:t>
            </a:r>
          </a:p>
          <a:p>
            <a:pPr algn="just">
              <a:buClr>
                <a:srgbClr val="3691AA">
                  <a:lumMod val="75000"/>
                </a:srgbClr>
              </a:buClr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</a:rPr>
              <a:t>	</a:t>
            </a:r>
            <a:endParaRPr lang="cs-CZ" dirty="0">
              <a:solidFill>
                <a:srgbClr val="3691AA">
                  <a:lumMod val="75000"/>
                </a:srgbClr>
              </a:solidFill>
            </a:endParaRPr>
          </a:p>
        </p:txBody>
      </p:sp>
      <p:pic>
        <p:nvPicPr>
          <p:cNvPr id="13314" name="Picture 2" descr="http://www.biolib.cz/IMG/GAL/163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772" y="2587357"/>
            <a:ext cx="5438453" cy="407521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aoblený obdélník 5"/>
          <p:cNvSpPr/>
          <p:nvPr/>
        </p:nvSpPr>
        <p:spPr>
          <a:xfrm>
            <a:off x="9105363" y="439912"/>
            <a:ext cx="2508013" cy="951915"/>
          </a:xfrm>
          <a:prstGeom prst="round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nice se šipkou 6"/>
          <p:cNvCxnSpPr/>
          <p:nvPr/>
        </p:nvCxnSpPr>
        <p:spPr>
          <a:xfrm>
            <a:off x="9370768" y="679977"/>
            <a:ext cx="542596" cy="0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ovéPole 7"/>
          <p:cNvSpPr txBox="1"/>
          <p:nvPr/>
        </p:nvSpPr>
        <p:spPr>
          <a:xfrm>
            <a:off x="10003516" y="439912"/>
            <a:ext cx="160986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>
                <a:solidFill>
                  <a:schemeClr val="accent2"/>
                </a:solidFill>
              </a:rPr>
              <a:t>2</a:t>
            </a:r>
            <a:r>
              <a:rPr lang="cs-CZ" sz="2800" dirty="0" smtClean="0">
                <a:solidFill>
                  <a:schemeClr val="accent2"/>
                </a:solidFill>
              </a:rPr>
              <a:t>0 CM</a:t>
            </a:r>
            <a:endParaRPr lang="cs-CZ" sz="2800" dirty="0">
              <a:solidFill>
                <a:schemeClr val="accent2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9105363" y="911696"/>
            <a:ext cx="2508013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 smtClean="0">
                <a:solidFill>
                  <a:schemeClr val="accent2"/>
                </a:solidFill>
              </a:rPr>
              <a:t>TEPLÁ MOŘE</a:t>
            </a:r>
            <a:endParaRPr lang="cs-CZ" sz="2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2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HVĚZDICE</a:t>
            </a:r>
            <a:r>
              <a:rPr lang="cs-CZ" sz="4000" dirty="0" smtClean="0"/>
              <a:t> (ASTEROIDEA)</a:t>
            </a:r>
            <a:endParaRPr lang="cs-CZ" sz="4000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341119" y="2078466"/>
            <a:ext cx="9509759" cy="3111719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RAMENA NAVAZUJÍCÍ PLYNULE NA TĚLNÍ TERČ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VYCHLÍPITELNÁ PŘEDNÍ ČÁST TRÁVICÍ TRUBICE → SPOLKNUTÍ VELKÉ KOŘISTI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DRAVCI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AUTOTOMIE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hlinkClick r:id="rId2"/>
              </a:rPr>
              <a:t>Video: Krmení hvězdic</a:t>
            </a:r>
            <a:endParaRPr lang="cs-CZ" sz="3200" dirty="0">
              <a:solidFill>
                <a:srgbClr val="3691AA">
                  <a:lumMod val="75000"/>
                </a:srgbClr>
              </a:solidFill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92094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VÝVOJ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600" dirty="0" smtClean="0"/>
              <a:t>STARÁ SKUPINA ŽIVOČICHŮ</a:t>
            </a:r>
          </a:p>
          <a:p>
            <a:r>
              <a:rPr lang="cs-CZ" sz="3600" b="1" dirty="0" smtClean="0"/>
              <a:t>KAMBRIUM</a:t>
            </a:r>
            <a:r>
              <a:rPr lang="cs-CZ" sz="3600" dirty="0" smtClean="0"/>
              <a:t> (PŘED 544 -488 MILIONY LET)</a:t>
            </a:r>
          </a:p>
          <a:p>
            <a:endParaRPr lang="cs-CZ" sz="3600" dirty="0" smtClean="0"/>
          </a:p>
          <a:p>
            <a:endParaRPr lang="cs-CZ" dirty="0"/>
          </a:p>
        </p:txBody>
      </p:sp>
      <p:pic>
        <p:nvPicPr>
          <p:cNvPr id="1026" name="Picture 2" descr="kamb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898" y="2946516"/>
            <a:ext cx="8460392" cy="391148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75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b="1" dirty="0"/>
              <a:t>HVĚZDICE</a:t>
            </a:r>
            <a:r>
              <a:rPr lang="cs-CZ" sz="3600" dirty="0"/>
              <a:t> (ASTEROIDEA)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238089" y="1825356"/>
            <a:ext cx="5278622" cy="335195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HVĚZDICE TRNOVÁ</a:t>
            </a:r>
            <a:endParaRPr lang="cs-CZ" sz="3200" i="1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45720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=„TRNOVÁ KORUNA“</a:t>
            </a:r>
          </a:p>
          <a:p>
            <a:pPr marL="45720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-JED NA OSTNECH</a:t>
            </a:r>
          </a:p>
          <a:p>
            <a:pPr marL="45720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	-POŽÍRÁ KORÁLY</a:t>
            </a:r>
          </a:p>
          <a:p>
            <a:pPr marL="45720" indent="0" algn="just">
              <a:buClr>
                <a:srgbClr val="3691AA">
                  <a:lumMod val="75000"/>
                </a:srgbClr>
              </a:buClr>
              <a:buNone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pic>
        <p:nvPicPr>
          <p:cNvPr id="14338" name="Picture 2" descr="http://static5.depositphotos.com/1023870/448/i/450/depositphotos_4482940-Crown-of-thorns-starfish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721" y="2057176"/>
            <a:ext cx="5600658" cy="372543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0003516" y="439912"/>
            <a:ext cx="160986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 smtClean="0">
                <a:solidFill>
                  <a:schemeClr val="accent2"/>
                </a:solidFill>
              </a:rPr>
              <a:t>30 CM</a:t>
            </a:r>
            <a:endParaRPr lang="cs-CZ" sz="2800" dirty="0">
              <a:solidFill>
                <a:schemeClr val="accent2"/>
              </a:solidFill>
            </a:endParaRPr>
          </a:p>
        </p:txBody>
      </p:sp>
      <p:cxnSp>
        <p:nvCxnSpPr>
          <p:cNvPr id="7" name="Přímá spojnice se šipkou 6"/>
          <p:cNvCxnSpPr/>
          <p:nvPr/>
        </p:nvCxnSpPr>
        <p:spPr>
          <a:xfrm>
            <a:off x="9460920" y="679977"/>
            <a:ext cx="542596" cy="0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ovéPole 7"/>
          <p:cNvSpPr txBox="1"/>
          <p:nvPr/>
        </p:nvSpPr>
        <p:spPr>
          <a:xfrm>
            <a:off x="9105363" y="911696"/>
            <a:ext cx="2508013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 smtClean="0">
                <a:solidFill>
                  <a:schemeClr val="accent2"/>
                </a:solidFill>
              </a:rPr>
              <a:t>TEPLÁ MOŘE</a:t>
            </a:r>
            <a:endParaRPr lang="cs-CZ" sz="2800" dirty="0">
              <a:solidFill>
                <a:schemeClr val="accent2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9105363" y="439912"/>
            <a:ext cx="2508013" cy="951915"/>
          </a:xfrm>
          <a:prstGeom prst="round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222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/>
              <a:t>HVĚZDICE</a:t>
            </a:r>
            <a:r>
              <a:rPr lang="cs-CZ" sz="4000" dirty="0"/>
              <a:t> (ASTEROIDEA)</a:t>
            </a:r>
            <a:endParaRPr lang="cs-CZ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032027" y="1825357"/>
            <a:ext cx="10172593" cy="335195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HVĚZDICE 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RŮŽOVÁ</a:t>
            </a:r>
          </a:p>
          <a:p>
            <a:pPr marL="45720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-NEJČASTĚJŠÍ DRUH EVROPSKÝCH MOŘÍ</a:t>
            </a:r>
            <a:endParaRPr lang="cs-CZ" sz="3200" i="1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pic>
        <p:nvPicPr>
          <p:cNvPr id="16386" name="Picture 2" descr="http://www.marlin.ac.uk/assets/images/marlin/species/web/o_astru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9" t="20643" r="15312" b="24372"/>
          <a:stretch/>
        </p:blipFill>
        <p:spPr bwMode="auto">
          <a:xfrm>
            <a:off x="2954314" y="3018793"/>
            <a:ext cx="6133117" cy="377899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9831037" y="439912"/>
            <a:ext cx="1782339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 smtClean="0">
                <a:solidFill>
                  <a:schemeClr val="accent2"/>
                </a:solidFill>
              </a:rPr>
              <a:t>15-40 CM</a:t>
            </a:r>
            <a:endParaRPr lang="cs-CZ" sz="2800" dirty="0">
              <a:solidFill>
                <a:schemeClr val="accent2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8886423" y="439912"/>
            <a:ext cx="2726953" cy="603277"/>
          </a:xfrm>
          <a:prstGeom prst="round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nice se šipkou 8"/>
          <p:cNvCxnSpPr/>
          <p:nvPr/>
        </p:nvCxnSpPr>
        <p:spPr>
          <a:xfrm>
            <a:off x="9087432" y="705735"/>
            <a:ext cx="542596" cy="0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78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DALŠÍ DRUHY HVĚZDIC…</a:t>
            </a:r>
            <a:endParaRPr lang="cs-CZ" b="1" dirty="0"/>
          </a:p>
        </p:txBody>
      </p:sp>
      <p:pic>
        <p:nvPicPr>
          <p:cNvPr id="5124" name="Picture 4" descr="Výsledek obrázku pro ASTEROIDEA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2" t="4445" r="7365" b="3005"/>
          <a:stretch/>
        </p:blipFill>
        <p:spPr bwMode="auto">
          <a:xfrm>
            <a:off x="289417" y="2132926"/>
            <a:ext cx="4043966" cy="346441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Výsledek obrázku pro ASTEROIDEA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9" t="4067" r="9681" b="7240"/>
          <a:stretch/>
        </p:blipFill>
        <p:spPr bwMode="auto">
          <a:xfrm>
            <a:off x="8729977" y="3541690"/>
            <a:ext cx="3260254" cy="297817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Výsledek obrázku pro ASTEROIDEA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6" t="8271" r="17449" b="11221"/>
          <a:stretch/>
        </p:blipFill>
        <p:spPr bwMode="auto">
          <a:xfrm>
            <a:off x="8729977" y="393965"/>
            <a:ext cx="3245476" cy="301365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s-media-cache-ak0.pinimg.com/236x/1d/f4/64/1df464e6a1f1bebffa095535738f4d99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3" t="13864" r="14595" b="4460"/>
          <a:stretch/>
        </p:blipFill>
        <p:spPr bwMode="auto">
          <a:xfrm>
            <a:off x="4479230" y="2132926"/>
            <a:ext cx="4104900" cy="346441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HADICE</a:t>
            </a:r>
            <a:r>
              <a:rPr lang="cs-CZ" sz="4000" dirty="0" smtClean="0"/>
              <a:t> (OPHIUROIDEA)</a:t>
            </a:r>
            <a:endParaRPr lang="cs-CZ" sz="4000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032027" y="1825357"/>
            <a:ext cx="10185472" cy="1845122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RAMENA NENAVAZUJÍ NA TĚLNÍ TERČ PLYNULE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SLEPĚ ZAKONČENÁ TRÁVICÍ SOUSTAVA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AUTOTOMIE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744" y="3583695"/>
            <a:ext cx="7072909" cy="24856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Zástupný symbol pro text 1"/>
          <p:cNvSpPr txBox="1">
            <a:spLocks/>
          </p:cNvSpPr>
          <p:nvPr/>
        </p:nvSpPr>
        <p:spPr>
          <a:xfrm>
            <a:off x="2653047" y="6069317"/>
            <a:ext cx="6560243" cy="8754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cs-CZ" sz="2800" dirty="0" smtClean="0">
                <a:solidFill>
                  <a:schemeClr val="tx1"/>
                </a:solidFill>
              </a:rPr>
              <a:t>A- hvězdice		 B- hadice</a:t>
            </a:r>
          </a:p>
        </p:txBody>
      </p:sp>
    </p:spTree>
    <p:extLst>
      <p:ext uri="{BB962C8B-B14F-4D97-AF65-F5344CB8AC3E}">
        <p14:creationId xmlns:p14="http://schemas.microsoft.com/office/powerpoint/2010/main" val="414907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HADICE</a:t>
            </a:r>
            <a:r>
              <a:rPr lang="cs-CZ" sz="4000" dirty="0" smtClean="0"/>
              <a:t> (OPHIUROIDEA)</a:t>
            </a:r>
            <a:endParaRPr lang="cs-CZ" sz="4000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528034" y="2649605"/>
            <a:ext cx="5834130" cy="333907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HADICE OBECNÁ</a:t>
            </a:r>
            <a:r>
              <a:rPr lang="cs-CZ" sz="3200" i="1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endParaRPr lang="cs-CZ" sz="3200" i="1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45720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i="1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r>
              <a:rPr lang="cs-CZ" sz="3200" i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-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DRAVEC</a:t>
            </a:r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-BĚŽNÁ V EVROPSKÝCH 	MOŘÍCH</a:t>
            </a:r>
          </a:p>
          <a:p>
            <a:pPr marL="45720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sp>
        <p:nvSpPr>
          <p:cNvPr id="5" name="Zaoblený obdélník 4"/>
          <p:cNvSpPr/>
          <p:nvPr/>
        </p:nvSpPr>
        <p:spPr>
          <a:xfrm>
            <a:off x="8847786" y="726309"/>
            <a:ext cx="2201395" cy="510064"/>
          </a:xfrm>
          <a:prstGeom prst="round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6" name="Přímá spojnice se šipkou 5"/>
          <p:cNvCxnSpPr/>
          <p:nvPr/>
        </p:nvCxnSpPr>
        <p:spPr>
          <a:xfrm>
            <a:off x="9048795" y="989070"/>
            <a:ext cx="542596" cy="0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www.mer-littoral.org/30/photos-300x200/ophiura-ophiura-ml37-300x200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164" y="2156215"/>
            <a:ext cx="5748691" cy="40514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ovéPole 9"/>
          <p:cNvSpPr txBox="1"/>
          <p:nvPr/>
        </p:nvSpPr>
        <p:spPr>
          <a:xfrm>
            <a:off x="9789693" y="726309"/>
            <a:ext cx="14922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 smtClean="0">
                <a:solidFill>
                  <a:schemeClr val="accent2"/>
                </a:solidFill>
              </a:rPr>
              <a:t>1</a:t>
            </a:r>
            <a:r>
              <a:rPr lang="cs-CZ" sz="2800" dirty="0">
                <a:solidFill>
                  <a:schemeClr val="accent2"/>
                </a:solidFill>
              </a:rPr>
              <a:t>5</a:t>
            </a:r>
            <a:r>
              <a:rPr lang="cs-CZ" sz="2800" dirty="0" smtClean="0">
                <a:solidFill>
                  <a:schemeClr val="accent2"/>
                </a:solidFill>
              </a:rPr>
              <a:t> CM</a:t>
            </a:r>
            <a:endParaRPr lang="cs-CZ" sz="2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69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HADICE</a:t>
            </a:r>
            <a:r>
              <a:rPr lang="cs-CZ" sz="4000" dirty="0" smtClean="0"/>
              <a:t> (OPHIUROIDEA)</a:t>
            </a:r>
            <a:endParaRPr lang="cs-CZ" sz="4000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1066799" y="1786720"/>
            <a:ext cx="10511308" cy="2514824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HADICE MEDÚZINA</a:t>
            </a: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-MNOHONÁSOBNÉ VĚTVENÍ RAMEN</a:t>
            </a:r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-NOČNÍ DRAVEC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pic>
        <p:nvPicPr>
          <p:cNvPr id="2054" name="Picture 6" descr="http://www.pml.ac.uk/getattachment/cc731272-6ffe-455d-9ef9-8014513b5f83/From_Finding_Nemo_to_minerals_what_riches_lie_in_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75" y="3736125"/>
            <a:ext cx="10406247" cy="31218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aoblený obdélník 8"/>
          <p:cNvSpPr/>
          <p:nvPr/>
        </p:nvSpPr>
        <p:spPr>
          <a:xfrm>
            <a:off x="8847786" y="726309"/>
            <a:ext cx="2201395" cy="510064"/>
          </a:xfrm>
          <a:prstGeom prst="round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0" name="Přímá spojnice se šipkou 9"/>
          <p:cNvCxnSpPr/>
          <p:nvPr/>
        </p:nvCxnSpPr>
        <p:spPr>
          <a:xfrm>
            <a:off x="9048795" y="989070"/>
            <a:ext cx="542596" cy="0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/>
          <p:cNvSpPr txBox="1"/>
          <p:nvPr/>
        </p:nvSpPr>
        <p:spPr>
          <a:xfrm>
            <a:off x="9752891" y="726309"/>
            <a:ext cx="14922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 smtClean="0">
                <a:solidFill>
                  <a:schemeClr val="accent2"/>
                </a:solidFill>
              </a:rPr>
              <a:t>50 CM</a:t>
            </a:r>
            <a:endParaRPr lang="cs-CZ" sz="2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25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JEŽOVKY</a:t>
            </a:r>
            <a:r>
              <a:rPr lang="cs-CZ" sz="4000" dirty="0" smtClean="0"/>
              <a:t> (ECHINOIDEA)</a:t>
            </a:r>
            <a:endParaRPr lang="cs-CZ" sz="4000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1066799" y="1786720"/>
            <a:ext cx="10511308" cy="1999669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PEVNÝ SKELET S JEHLICEMI A PEDICELÁRIEMI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ARISTOTELOVA LUCERNA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LARVA - </a:t>
            </a: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PLUTEUS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5913" y="2694014"/>
            <a:ext cx="5082956" cy="4015879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8" name="Přímá spojnice se šipkou 7"/>
          <p:cNvCxnSpPr/>
          <p:nvPr/>
        </p:nvCxnSpPr>
        <p:spPr>
          <a:xfrm>
            <a:off x="6671256" y="2786554"/>
            <a:ext cx="2421229" cy="129604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120" y="3786389"/>
            <a:ext cx="4581525" cy="28765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5240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.tqn.com/y/marinelife/1/W/C/D/-/-/12894124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0"/>
          <a:stretch/>
        </p:blipFill>
        <p:spPr bwMode="auto">
          <a:xfrm>
            <a:off x="296213" y="1688163"/>
            <a:ext cx="5362351" cy="471178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JEŽOVKY</a:t>
            </a:r>
            <a:r>
              <a:rPr lang="cs-CZ" sz="4000" dirty="0" smtClean="0"/>
              <a:t> (ECHINOIDEA)</a:t>
            </a:r>
            <a:endParaRPr lang="cs-CZ" sz="4000" dirty="0"/>
          </a:p>
        </p:txBody>
      </p:sp>
      <p:pic>
        <p:nvPicPr>
          <p:cNvPr id="6" name="Picture 2" descr="https://classconnection.s3.amazonaws.com/85/flashcards/726085/jpg/echinoidea_2132346015725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4" t="8479" r="11046" b="8110"/>
          <a:stretch/>
        </p:blipFill>
        <p:spPr bwMode="auto">
          <a:xfrm>
            <a:off x="6095999" y="1791194"/>
            <a:ext cx="5900384" cy="460875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62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JEŽOVKY</a:t>
            </a:r>
            <a:r>
              <a:rPr lang="cs-CZ" sz="4000" dirty="0" smtClean="0"/>
              <a:t> (ECHINOIDEA)</a:t>
            </a:r>
            <a:endParaRPr lang="cs-CZ" sz="4000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863158" y="2091094"/>
            <a:ext cx="6042339" cy="1999669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JEŽOVKA JEDLÁ</a:t>
            </a:r>
          </a:p>
          <a:p>
            <a:pPr marL="45720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-GONÁDY - POCHOUTKA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pic>
        <p:nvPicPr>
          <p:cNvPr id="6146" name="Picture 2" descr="http://www.marlin.ac.uk/assets/images/marlin/species/web/o_eches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81" t="31910" r="19876" b="5442"/>
          <a:stretch/>
        </p:blipFill>
        <p:spPr bwMode="auto">
          <a:xfrm>
            <a:off x="6905497" y="2335792"/>
            <a:ext cx="5162007" cy="43354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aoblený obdélník 6"/>
          <p:cNvSpPr/>
          <p:nvPr/>
        </p:nvSpPr>
        <p:spPr>
          <a:xfrm>
            <a:off x="8847786" y="726309"/>
            <a:ext cx="2201395" cy="510064"/>
          </a:xfrm>
          <a:prstGeom prst="round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8" name="Přímá spojnice se šipkou 7"/>
          <p:cNvCxnSpPr/>
          <p:nvPr/>
        </p:nvCxnSpPr>
        <p:spPr>
          <a:xfrm>
            <a:off x="9048795" y="989070"/>
            <a:ext cx="542596" cy="0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ovéPole 8"/>
          <p:cNvSpPr txBox="1"/>
          <p:nvPr/>
        </p:nvSpPr>
        <p:spPr>
          <a:xfrm>
            <a:off x="9752891" y="726309"/>
            <a:ext cx="14922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 smtClean="0">
                <a:solidFill>
                  <a:schemeClr val="accent2"/>
                </a:solidFill>
              </a:rPr>
              <a:t>16 CM</a:t>
            </a:r>
            <a:endParaRPr lang="cs-CZ" sz="2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27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JEŽOVKY</a:t>
            </a:r>
            <a:r>
              <a:rPr lang="cs-CZ" sz="4000" dirty="0" smtClean="0"/>
              <a:t> (ECHINOIDEA)</a:t>
            </a:r>
            <a:endParaRPr lang="cs-CZ" sz="4000" dirty="0"/>
          </a:p>
        </p:txBody>
      </p:sp>
      <p:pic>
        <p:nvPicPr>
          <p:cNvPr id="7170" name="Picture 2" descr="http://www.aphotomarine.com/images/sea_urchins/sea_potato_echinocardium_cordatum_12-09-14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5" t="19787" r="24329" b="19255"/>
          <a:stretch/>
        </p:blipFill>
        <p:spPr bwMode="auto">
          <a:xfrm>
            <a:off x="1094095" y="2279562"/>
            <a:ext cx="5216837" cy="438214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discoverlife.org/IM/I_MWS/0748/320/Echinocardium_cordatum,I_MWS748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688" y="2257513"/>
            <a:ext cx="4404195" cy="440419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ástupný symbol pro obsah 2"/>
          <p:cNvSpPr txBox="1">
            <a:spLocks/>
          </p:cNvSpPr>
          <p:nvPr/>
        </p:nvSpPr>
        <p:spPr>
          <a:xfrm>
            <a:off x="887749" y="1657932"/>
            <a:ext cx="11304251" cy="621630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JEŽOVKA SRDČITÁ </a:t>
            </a: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sp>
        <p:nvSpPr>
          <p:cNvPr id="9" name="Zaoblený obdélník 8"/>
          <p:cNvSpPr/>
          <p:nvPr/>
        </p:nvSpPr>
        <p:spPr>
          <a:xfrm>
            <a:off x="8847786" y="726309"/>
            <a:ext cx="2201395" cy="510064"/>
          </a:xfrm>
          <a:prstGeom prst="round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0" name="Přímá spojnice se šipkou 9"/>
          <p:cNvCxnSpPr/>
          <p:nvPr/>
        </p:nvCxnSpPr>
        <p:spPr>
          <a:xfrm>
            <a:off x="9048795" y="989070"/>
            <a:ext cx="542596" cy="0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/>
          <p:cNvSpPr txBox="1"/>
          <p:nvPr/>
        </p:nvSpPr>
        <p:spPr>
          <a:xfrm>
            <a:off x="9752891" y="726309"/>
            <a:ext cx="14922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>
                <a:solidFill>
                  <a:schemeClr val="accent2"/>
                </a:solidFill>
              </a:rPr>
              <a:t>8</a:t>
            </a:r>
            <a:r>
              <a:rPr lang="cs-CZ" sz="2800" dirty="0" smtClean="0">
                <a:solidFill>
                  <a:schemeClr val="accent2"/>
                </a:solidFill>
              </a:rPr>
              <a:t> CM</a:t>
            </a:r>
            <a:endParaRPr lang="cs-CZ" sz="2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44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VÝSKYT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41119" y="1443979"/>
            <a:ext cx="9509760" cy="4142232"/>
          </a:xfrm>
        </p:spPr>
        <p:txBody>
          <a:bodyPr>
            <a:normAutofit/>
          </a:bodyPr>
          <a:lstStyle/>
          <a:p>
            <a:r>
              <a:rPr lang="cs-CZ" sz="3200" dirty="0" smtClean="0"/>
              <a:t>OCEÁNY A MOŘE PO CELÉM SVĚTĚ</a:t>
            </a:r>
            <a:endParaRPr lang="cs-CZ" sz="3200" dirty="0"/>
          </a:p>
        </p:txBody>
      </p:sp>
      <p:pic>
        <p:nvPicPr>
          <p:cNvPr id="1026" name="Picture 2" descr="http://www.nastennemapy.cz/img_katalog/nastenna-mapa-svet-politicky-obri_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" t="935" r="513" b="13942"/>
          <a:stretch/>
        </p:blipFill>
        <p:spPr bwMode="auto">
          <a:xfrm>
            <a:off x="1949002" y="1983346"/>
            <a:ext cx="8293994" cy="472296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82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SUMÝŠI</a:t>
            </a:r>
            <a:r>
              <a:rPr lang="cs-CZ" sz="4000" dirty="0" smtClean="0"/>
              <a:t> (HOLOTHUROIDEA)</a:t>
            </a:r>
            <a:endParaRPr lang="cs-CZ" sz="4000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246415" y="2066835"/>
            <a:ext cx="6042339" cy="1999669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„MOŘSKÉ OKURKY“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DÝCHACÍ STROM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CUVIEROVY TUBULY</a:t>
            </a: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6" t="25421" r="20196" b="10465"/>
          <a:stretch/>
        </p:blipFill>
        <p:spPr>
          <a:xfrm rot="16200000">
            <a:off x="6165650" y="408788"/>
            <a:ext cx="4655936" cy="70962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8584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SUMÝŠI</a:t>
            </a:r>
            <a:r>
              <a:rPr lang="cs-CZ" sz="4000" dirty="0" smtClean="0"/>
              <a:t> (HOLOTHUROIDEA)</a:t>
            </a:r>
            <a:endParaRPr lang="cs-CZ" sz="4000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1341120" y="1979903"/>
            <a:ext cx="7707675" cy="1201179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SUMÝŠ DRSNÝ </a:t>
            </a: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45720" indent="0" algn="just">
              <a:buClr>
                <a:srgbClr val="3691AA">
                  <a:lumMod val="75000"/>
                </a:srgbClr>
              </a:buClr>
              <a:buNone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sp>
        <p:nvSpPr>
          <p:cNvPr id="6" name="Zaoblený obdélník 5"/>
          <p:cNvSpPr/>
          <p:nvPr/>
        </p:nvSpPr>
        <p:spPr>
          <a:xfrm>
            <a:off x="9259910" y="706552"/>
            <a:ext cx="2201395" cy="480131"/>
          </a:xfrm>
          <a:prstGeom prst="round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9462570" y="716430"/>
            <a:ext cx="1796073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 smtClean="0">
                <a:solidFill>
                  <a:schemeClr val="accent2"/>
                </a:solidFill>
              </a:rPr>
              <a:t>EVROPA</a:t>
            </a:r>
            <a:endParaRPr lang="cs-CZ" sz="2800" dirty="0">
              <a:solidFill>
                <a:schemeClr val="accent2"/>
              </a:solidFill>
            </a:endParaRPr>
          </a:p>
        </p:txBody>
      </p:sp>
      <p:pic>
        <p:nvPicPr>
          <p:cNvPr id="8196" name="Picture 4" descr="http://cdn.c.photoshelter.com/img-get/I0000Z1OhLW3DdOw/s/880/880/AH-sea-cucumber-Thyone-fusus-964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5" t="20178" r="5035" b="19472"/>
          <a:stretch/>
        </p:blipFill>
        <p:spPr bwMode="auto">
          <a:xfrm>
            <a:off x="1773635" y="2567614"/>
            <a:ext cx="8677999" cy="40456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75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SUMÝŠI</a:t>
            </a:r>
            <a:r>
              <a:rPr lang="cs-CZ" sz="4000" dirty="0" smtClean="0"/>
              <a:t> (HOLOTHUROIDEA)</a:t>
            </a:r>
            <a:endParaRPr lang="cs-CZ" sz="4000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1022732" y="1916928"/>
            <a:ext cx="4012908" cy="1961032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SUMÝŠ PESTRÝ </a:t>
            </a: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45720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-AKVARISTIKA</a:t>
            </a:r>
          </a:p>
          <a:p>
            <a:pPr marL="45720" indent="0" algn="just">
              <a:buClr>
                <a:srgbClr val="3691AA">
                  <a:lumMod val="75000"/>
                </a:srgbClr>
              </a:buClr>
              <a:buNone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9449691" y="1154279"/>
            <a:ext cx="1796073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 smtClean="0">
                <a:solidFill>
                  <a:schemeClr val="accent2"/>
                </a:solidFill>
              </a:rPr>
              <a:t>ASIE</a:t>
            </a:r>
            <a:endParaRPr lang="cs-CZ" sz="2800" dirty="0">
              <a:solidFill>
                <a:schemeClr val="accent2"/>
              </a:solidFill>
            </a:endParaRPr>
          </a:p>
        </p:txBody>
      </p:sp>
      <p:sp>
        <p:nvSpPr>
          <p:cNvPr id="7" name="Zaoblený obdélník 6"/>
          <p:cNvSpPr/>
          <p:nvPr/>
        </p:nvSpPr>
        <p:spPr>
          <a:xfrm>
            <a:off x="8950817" y="706552"/>
            <a:ext cx="1945651" cy="916186"/>
          </a:xfrm>
          <a:prstGeom prst="round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8" name="Přímá spojnice se šipkou 7"/>
          <p:cNvCxnSpPr/>
          <p:nvPr/>
        </p:nvCxnSpPr>
        <p:spPr>
          <a:xfrm>
            <a:off x="9048795" y="989070"/>
            <a:ext cx="542596" cy="0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ovéPole 8"/>
          <p:cNvSpPr txBox="1"/>
          <p:nvPr/>
        </p:nvSpPr>
        <p:spPr>
          <a:xfrm>
            <a:off x="9636980" y="726309"/>
            <a:ext cx="14922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 smtClean="0">
                <a:solidFill>
                  <a:schemeClr val="accent2"/>
                </a:solidFill>
              </a:rPr>
              <a:t>20 CM</a:t>
            </a:r>
            <a:endParaRPr lang="cs-CZ" sz="2800" dirty="0">
              <a:solidFill>
                <a:schemeClr val="accent2"/>
              </a:solidFill>
            </a:endParaRPr>
          </a:p>
        </p:txBody>
      </p:sp>
      <p:pic>
        <p:nvPicPr>
          <p:cNvPr id="10242" name="Picture 2" descr="http://akvapedie.cz//images/2125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84"/>
          <a:stretch/>
        </p:blipFill>
        <p:spPr bwMode="auto">
          <a:xfrm>
            <a:off x="5173972" y="1916928"/>
            <a:ext cx="5476856" cy="48030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62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SUMÝŠI</a:t>
            </a:r>
            <a:r>
              <a:rPr lang="cs-CZ" sz="4000" dirty="0" smtClean="0"/>
              <a:t> (HOLOTHUROIDEA)</a:t>
            </a:r>
            <a:endParaRPr lang="cs-CZ" sz="4000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1341120" y="1915509"/>
            <a:ext cx="8614249" cy="750418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SUMÝŠ JEDLÝ </a:t>
            </a: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pic>
        <p:nvPicPr>
          <p:cNvPr id="11266" name="Picture 2" descr="http://www.marinelifephotography.com/marine/echinoderms/cucumbers/holothuria-edul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221" y="2426369"/>
            <a:ext cx="6482045" cy="432136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aoblený obdélník 7"/>
          <p:cNvSpPr/>
          <p:nvPr/>
        </p:nvSpPr>
        <p:spPr>
          <a:xfrm>
            <a:off x="8950817" y="706552"/>
            <a:ext cx="1945651" cy="916186"/>
          </a:xfrm>
          <a:prstGeom prst="round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9" name="Přímá spojnice se šipkou 8"/>
          <p:cNvCxnSpPr/>
          <p:nvPr/>
        </p:nvCxnSpPr>
        <p:spPr>
          <a:xfrm>
            <a:off x="9048795" y="989070"/>
            <a:ext cx="542596" cy="0"/>
          </a:xfrm>
          <a:prstGeom prst="straightConnector1">
            <a:avLst/>
          </a:prstGeom>
          <a:ln w="127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9636980" y="726309"/>
            <a:ext cx="14922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>
                <a:solidFill>
                  <a:schemeClr val="accent2"/>
                </a:solidFill>
              </a:rPr>
              <a:t>3</a:t>
            </a:r>
            <a:r>
              <a:rPr lang="cs-CZ" sz="2800" dirty="0" smtClean="0">
                <a:solidFill>
                  <a:schemeClr val="accent2"/>
                </a:solidFill>
              </a:rPr>
              <a:t>0 CM</a:t>
            </a:r>
            <a:endParaRPr lang="cs-CZ" sz="2800" dirty="0">
              <a:solidFill>
                <a:schemeClr val="accent2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9100395" y="1142607"/>
            <a:ext cx="1796073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 smtClean="0">
                <a:solidFill>
                  <a:schemeClr val="accent2"/>
                </a:solidFill>
              </a:rPr>
              <a:t>EVROPA</a:t>
            </a:r>
            <a:endParaRPr lang="cs-CZ" sz="2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71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1119" y="316692"/>
            <a:ext cx="9509759" cy="1088136"/>
          </a:xfrm>
        </p:spPr>
        <p:txBody>
          <a:bodyPr/>
          <a:lstStyle/>
          <a:p>
            <a:pPr algn="ctr"/>
            <a:r>
              <a:rPr lang="cs-CZ" b="1" dirty="0" smtClean="0"/>
              <a:t>OTÁZKY K PROCVIČENÍ</a:t>
            </a:r>
            <a:endParaRPr lang="cs-CZ" b="1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341120" y="1915509"/>
            <a:ext cx="9193798" cy="995116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1) JAKOU SOUMĚRNOST MÁ VĚTŠINA OSTNOKOŽCŮ?</a:t>
            </a: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1341120" y="2975264"/>
            <a:ext cx="9193798" cy="995116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2) K ČEMU SLOUŽÍ AMBULAKRÁLNÍ SOUSTAVA?</a:t>
            </a: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1341120" y="4035019"/>
            <a:ext cx="9193798" cy="995116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3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) JAKÝ MAJÍ OSTNOKOŽCI TYP NERVOVÉ SOUSTAVY?</a:t>
            </a: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1341119" y="5030135"/>
            <a:ext cx="9509759" cy="995116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4) K ČEMU SLOUŽÍ OSTNOKOŽCŮM PANOŽKY? </a:t>
            </a: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93914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 smtClean="0"/>
              <a:t>ODPOVĚDI K OTÁZKÁM</a:t>
            </a:r>
            <a:endParaRPr lang="cs-CZ" b="1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341120" y="1748083"/>
            <a:ext cx="9193798" cy="3197403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0070" indent="-514350">
              <a:buClr>
                <a:srgbClr val="3691AA">
                  <a:lumMod val="75000"/>
                </a:srgbClr>
              </a:buClr>
              <a:buAutoNum type="arabicParenR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PAPRSČITÁ SOUMĚRNOST</a:t>
            </a:r>
          </a:p>
          <a:p>
            <a:pPr marL="560070" indent="-514350">
              <a:buClr>
                <a:srgbClr val="3691AA">
                  <a:lumMod val="75000"/>
                </a:srgbClr>
              </a:buClr>
              <a:buAutoNum type="arabicParenR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SLOUŽÍ K POHYBU, VYLUČOVÁNÍ, VÝMĚNĚ PLYNŮ</a:t>
            </a:r>
          </a:p>
          <a:p>
            <a:pPr marL="560070" indent="-514350">
              <a:buClr>
                <a:srgbClr val="3691AA">
                  <a:lumMod val="75000"/>
                </a:srgbClr>
              </a:buClr>
              <a:buAutoNum type="arabicParenR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DIFÚZNÍ</a:t>
            </a:r>
          </a:p>
          <a:p>
            <a:pPr marL="560070" indent="-514350">
              <a:buClr>
                <a:srgbClr val="3691AA">
                  <a:lumMod val="75000"/>
                </a:srgbClr>
              </a:buClr>
              <a:buAutoNum type="arabicParenR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POHYBU, PŘIHÁNĚNÍ POTRAVY K ÚSTŮM, DÝCHÁNÍ</a:t>
            </a: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04542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64983" y="830642"/>
            <a:ext cx="7237925" cy="1512109"/>
          </a:xfrm>
        </p:spPr>
        <p:txBody>
          <a:bodyPr>
            <a:noAutofit/>
          </a:bodyPr>
          <a:lstStyle/>
          <a:p>
            <a:r>
              <a:rPr lang="cs-CZ" sz="4000" b="1" dirty="0" smtClean="0"/>
              <a:t>DĚKUJI ZA POZORNOST !</a:t>
            </a:r>
            <a:endParaRPr lang="cs-CZ" sz="4000" b="1" dirty="0"/>
          </a:p>
        </p:txBody>
      </p:sp>
      <p:pic>
        <p:nvPicPr>
          <p:cNvPr id="8194" name="Picture 2" descr="https://wdwpi2011.files.wordpress.com/2013/06/1000px-peach-findingnemo3d.jpg?w=300&amp;h=2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195" y="2790246"/>
            <a:ext cx="2857500" cy="28384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6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60061" y="4823139"/>
            <a:ext cx="9509759" cy="2034861"/>
          </a:xfrm>
        </p:spPr>
        <p:txBody>
          <a:bodyPr>
            <a:normAutofit/>
          </a:bodyPr>
          <a:lstStyle/>
          <a:p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Nadpis 1"/>
          <p:cNvSpPr txBox="1">
            <a:spLocks/>
          </p:cNvSpPr>
          <p:nvPr/>
        </p:nvSpPr>
        <p:spPr>
          <a:xfrm>
            <a:off x="1341120" y="265176"/>
            <a:ext cx="9509759" cy="1088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000" b="1" dirty="0" smtClean="0"/>
              <a:t>ZDROJE</a:t>
            </a:r>
            <a:r>
              <a:rPr lang="cs-CZ" b="1" dirty="0" smtClean="0"/>
              <a:t> </a:t>
            </a:r>
            <a:r>
              <a:rPr lang="cs-CZ" sz="4000" b="1" dirty="0" smtClean="0"/>
              <a:t>INFORMACÍ</a:t>
            </a:r>
            <a:endParaRPr lang="cs-CZ" b="1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1287888" y="1547011"/>
            <a:ext cx="9781932" cy="4982578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lnSpc>
                <a:spcPct val="120000"/>
              </a:lnSpc>
              <a:buClr>
                <a:srgbClr val="3691AA">
                  <a:lumMod val="75000"/>
                </a:srgbClr>
              </a:buClr>
              <a:buNone/>
            </a:pPr>
            <a:r>
              <a:rPr lang="cs-CZ" sz="6000" dirty="0"/>
              <a:t/>
            </a:r>
            <a:br>
              <a:rPr lang="cs-CZ" sz="6000" dirty="0"/>
            </a:br>
            <a:r>
              <a:rPr lang="cs-CZ" sz="7000" dirty="0"/>
              <a:t>JELÍNEK, Jan a ZICHÁČEK, Vladimír. </a:t>
            </a:r>
            <a:r>
              <a:rPr lang="cs-CZ" sz="7000" i="1" dirty="0"/>
              <a:t>Biologie pro gymnázia (teoretická a praktická část)</a:t>
            </a:r>
            <a:r>
              <a:rPr lang="cs-CZ" sz="7000" dirty="0"/>
              <a:t>. 8.vyd. Olomouc: Nakladatelství Olomouc, 2005, 575 s. ISBN 80-7182-177-2.</a:t>
            </a:r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r>
              <a:rPr lang="cs-CZ" sz="7000" dirty="0"/>
              <a:t>ROSYPAL, Stanislav. </a:t>
            </a:r>
            <a:r>
              <a:rPr lang="cs-CZ" sz="7000" i="1" dirty="0"/>
              <a:t>Nový přehled biologie</a:t>
            </a:r>
            <a:r>
              <a:rPr lang="cs-CZ" sz="7000" dirty="0"/>
              <a:t>. 1.vyd. Praha: </a:t>
            </a:r>
            <a:r>
              <a:rPr lang="cs-CZ" sz="7000" dirty="0" err="1"/>
              <a:t>Scientia</a:t>
            </a:r>
            <a:r>
              <a:rPr lang="cs-CZ" sz="7000" dirty="0"/>
              <a:t>, 2003, 797 s. ISBN 80-7183-268-5.</a:t>
            </a:r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r>
              <a:rPr lang="cs-CZ" sz="7000" dirty="0"/>
              <a:t>SMRŽ, Jaroslav. </a:t>
            </a:r>
            <a:r>
              <a:rPr lang="cs-CZ" sz="7000" i="1" dirty="0"/>
              <a:t>Základy biologie, ekologie a systému bezobratlých živočichů</a:t>
            </a:r>
            <a:r>
              <a:rPr lang="cs-CZ" sz="7000" dirty="0"/>
              <a:t>. 1.vyd. Praha: Karolinum, 2013, 192 s. ISBN 978-80-246-2258-3.</a:t>
            </a:r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r>
              <a:rPr lang="cs-CZ" sz="7000" dirty="0" smtClean="0"/>
              <a:t>WRIGHT, Michael a SPARROW, </a:t>
            </a:r>
            <a:r>
              <a:rPr lang="cs-CZ" sz="7000" dirty="0" err="1" smtClean="0"/>
              <a:t>Giles</a:t>
            </a:r>
            <a:r>
              <a:rPr lang="cs-CZ" sz="7000" dirty="0" smtClean="0"/>
              <a:t>. Průvodce podmořským světem (příručka pro potápěče). 1.vyd. Praha: </a:t>
            </a:r>
            <a:r>
              <a:rPr lang="cs-CZ" sz="7000" dirty="0" err="1" smtClean="0"/>
              <a:t>Svojtka&amp;Co</a:t>
            </a:r>
            <a:r>
              <a:rPr lang="cs-CZ" sz="7000" dirty="0" smtClean="0"/>
              <a:t>, 2003, s. 152 – 171. ISBN 80-7237-825-2. </a:t>
            </a:r>
            <a:endParaRPr lang="cs-CZ" sz="7000" dirty="0"/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endParaRPr lang="cs-CZ" sz="6000" dirty="0" smtClean="0"/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23508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ZDROJE INFORMACÍ</a:t>
            </a:r>
            <a:endParaRPr lang="cs-CZ" sz="4000" b="1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341119" y="1572768"/>
            <a:ext cx="9509759" cy="2677260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r>
              <a:rPr lang="cs-CZ" sz="7000" dirty="0" err="1" smtClean="0"/>
              <a:t>Seawater</a:t>
            </a:r>
            <a:r>
              <a:rPr lang="cs-CZ" sz="7000" dirty="0" smtClean="0"/>
              <a:t>. </a:t>
            </a:r>
            <a:r>
              <a:rPr lang="cs-CZ" sz="7000" i="1" dirty="0" smtClean="0"/>
              <a:t>Ostnokožci </a:t>
            </a:r>
            <a:r>
              <a:rPr lang="cs-CZ" sz="7000" dirty="0" smtClean="0"/>
              <a:t>[online</a:t>
            </a:r>
            <a:r>
              <a:rPr lang="cs-CZ" sz="7000" dirty="0"/>
              <a:t>]. [cit. 2016-07-25]. Dostupné </a:t>
            </a:r>
            <a:r>
              <a:rPr lang="cs-CZ" sz="7000" dirty="0" smtClean="0"/>
              <a:t>z: http</a:t>
            </a:r>
            <a:r>
              <a:rPr lang="cs-CZ" sz="7000" dirty="0"/>
              <a:t>://www.seawater.no/fauna/echinodermata/caputmedusae.html </a:t>
            </a:r>
            <a:br>
              <a:rPr lang="cs-CZ" sz="7000" dirty="0"/>
            </a:br>
            <a:r>
              <a:rPr lang="cs-CZ" sz="7000" dirty="0"/>
              <a:t/>
            </a:r>
            <a:br>
              <a:rPr lang="cs-CZ" sz="7000" dirty="0"/>
            </a:br>
            <a:r>
              <a:rPr lang="cs-CZ" sz="7000" dirty="0" err="1" smtClean="0"/>
              <a:t>Abíčko</a:t>
            </a:r>
            <a:r>
              <a:rPr lang="cs-CZ" sz="7000" dirty="0" smtClean="0"/>
              <a:t>. </a:t>
            </a:r>
            <a:r>
              <a:rPr lang="cs-CZ" sz="7000" i="1" dirty="0" smtClean="0"/>
              <a:t>Ježovky </a:t>
            </a:r>
            <a:r>
              <a:rPr lang="cs-CZ" sz="7000" dirty="0"/>
              <a:t>[online]. [cit. 2016-07-25]. Dostupné z: </a:t>
            </a:r>
            <a:r>
              <a:rPr lang="cs-CZ" sz="7000" dirty="0" smtClean="0"/>
              <a:t>http</a:t>
            </a:r>
            <a:r>
              <a:rPr lang="cs-CZ" sz="7000" dirty="0"/>
              <a:t>://www.abicko.cz/clanek/system-nezarazeno/3601/jezovky-jezovka-srdcita.html</a:t>
            </a:r>
            <a:endParaRPr lang="cs-CZ" sz="7000" dirty="0" smtClean="0">
              <a:solidFill>
                <a:srgbClr val="3691AA">
                  <a:lumMod val="75000"/>
                </a:srgbClr>
              </a:solidFill>
            </a:endParaRPr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1341119" y="3925416"/>
            <a:ext cx="9509759" cy="1088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000" b="1" dirty="0" smtClean="0"/>
              <a:t>ZDROJ VIDEA</a:t>
            </a:r>
            <a:endParaRPr lang="cs-CZ" sz="4000" b="1" dirty="0"/>
          </a:p>
        </p:txBody>
      </p:sp>
      <p:sp>
        <p:nvSpPr>
          <p:cNvPr id="5" name="Obdélník 4"/>
          <p:cNvSpPr/>
          <p:nvPr/>
        </p:nvSpPr>
        <p:spPr>
          <a:xfrm>
            <a:off x="1341118" y="5013552"/>
            <a:ext cx="939986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 err="1" smtClean="0">
                <a:solidFill>
                  <a:schemeClr val="accent2">
                    <a:lumMod val="75000"/>
                  </a:schemeClr>
                </a:solidFill>
              </a:rPr>
              <a:t>Jahalu´s</a:t>
            </a:r>
            <a:r>
              <a:rPr lang="cs-CZ" sz="2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cs-CZ" sz="2800" dirty="0" err="1" smtClean="0">
                <a:solidFill>
                  <a:schemeClr val="accent2">
                    <a:lumMod val="75000"/>
                  </a:schemeClr>
                </a:solidFill>
              </a:rPr>
              <a:t>channel</a:t>
            </a:r>
            <a:r>
              <a:rPr lang="cs-CZ" sz="2800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cs-CZ" sz="2800" i="1" dirty="0" err="1" smtClean="0">
                <a:solidFill>
                  <a:schemeClr val="accent2">
                    <a:lumMod val="75000"/>
                  </a:schemeClr>
                </a:solidFill>
              </a:rPr>
              <a:t>Starfish</a:t>
            </a:r>
            <a:r>
              <a:rPr lang="cs-CZ" sz="28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cs-CZ" sz="2800" i="1" dirty="0" err="1" smtClean="0">
                <a:solidFill>
                  <a:schemeClr val="accent2">
                    <a:lumMod val="75000"/>
                  </a:schemeClr>
                </a:solidFill>
              </a:rPr>
              <a:t>eating</a:t>
            </a:r>
            <a:r>
              <a:rPr lang="cs-CZ" sz="28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cs-CZ" sz="2800" dirty="0">
                <a:solidFill>
                  <a:schemeClr val="accent2">
                    <a:lumMod val="75000"/>
                  </a:schemeClr>
                </a:solidFill>
              </a:rPr>
              <a:t>[online]. [cit. 2016-07-25]. Dostupné z: </a:t>
            </a:r>
            <a:r>
              <a:rPr lang="cs-CZ" sz="2800" dirty="0" smtClean="0">
                <a:solidFill>
                  <a:schemeClr val="accent2">
                    <a:lumMod val="75000"/>
                  </a:schemeClr>
                </a:solidFill>
              </a:rPr>
              <a:t> https</a:t>
            </a:r>
            <a:r>
              <a:rPr lang="cs-CZ" sz="2800" dirty="0">
                <a:solidFill>
                  <a:schemeClr val="accent2">
                    <a:lumMod val="75000"/>
                  </a:schemeClr>
                </a:solidFill>
              </a:rPr>
              <a:t>://www.youtube.com/watch?v=A100m5EpfFI</a:t>
            </a:r>
          </a:p>
        </p:txBody>
      </p:sp>
    </p:spTree>
    <p:extLst>
      <p:ext uri="{BB962C8B-B14F-4D97-AF65-F5344CB8AC3E}">
        <p14:creationId xmlns:p14="http://schemas.microsoft.com/office/powerpoint/2010/main" val="105810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ZDROJE OBRÁZKŮ</a:t>
            </a:r>
            <a:endParaRPr lang="cs-CZ" b="1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341119" y="1572768"/>
            <a:ext cx="9509759" cy="4892426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6000" dirty="0" err="1"/>
              <a:t>Akvapedie</a:t>
            </a:r>
            <a:r>
              <a:rPr lang="cs-CZ" sz="6000" dirty="0"/>
              <a:t>. </a:t>
            </a:r>
            <a:r>
              <a:rPr lang="cs-CZ" sz="6000" i="1" dirty="0"/>
              <a:t>Sumýš pestrý </a:t>
            </a:r>
            <a:r>
              <a:rPr lang="cs-CZ" sz="6000" dirty="0"/>
              <a:t>[online]. [cit. 2016-07-25]. Dostupné z: http://akvapedie.cz//images/2125.jpeg </a:t>
            </a:r>
          </a:p>
          <a:p>
            <a:r>
              <a:rPr lang="cs-CZ" sz="6000" dirty="0" err="1"/>
              <a:t>Amazonaws</a:t>
            </a:r>
            <a:r>
              <a:rPr lang="cs-CZ" sz="6000" dirty="0"/>
              <a:t>. </a:t>
            </a:r>
            <a:r>
              <a:rPr lang="cs-CZ" sz="6000" i="1" dirty="0"/>
              <a:t>Regenerace</a:t>
            </a:r>
            <a:r>
              <a:rPr lang="cs-CZ" sz="6000" dirty="0"/>
              <a:t> [online]. [cit. 2016-07-25]. Dostupné z: https://s3.amazonaws.com/classconnection/783/flashcards/8991783/jpg/linckia_2_(regenerating)-14F9D9926C93E5FF293.jpg </a:t>
            </a:r>
          </a:p>
          <a:p>
            <a:r>
              <a:rPr lang="cs-CZ" sz="6000" dirty="0" err="1"/>
              <a:t>Amazonaws</a:t>
            </a:r>
            <a:r>
              <a:rPr lang="cs-CZ" sz="6000" dirty="0"/>
              <a:t>. </a:t>
            </a:r>
            <a:r>
              <a:rPr lang="cs-CZ" sz="6000" i="1" dirty="0"/>
              <a:t>Skelet ježovky </a:t>
            </a:r>
            <a:r>
              <a:rPr lang="cs-CZ" sz="6000" dirty="0"/>
              <a:t>[online]. [cit. 2016-07-25]. Dostupné z: https://classconnection.s3.amazonaws.com/85/flashcards/726085/jpg/echinoidea_21323460157250.jpg </a:t>
            </a:r>
          </a:p>
          <a:p>
            <a:r>
              <a:rPr lang="cs-CZ" sz="6000" dirty="0" err="1"/>
              <a:t>Aphotomarine</a:t>
            </a:r>
            <a:r>
              <a:rPr lang="cs-CZ" sz="6000" dirty="0"/>
              <a:t>. </a:t>
            </a:r>
            <a:r>
              <a:rPr lang="cs-CZ" sz="6000" i="1" dirty="0"/>
              <a:t>Ježovka srdčitá </a:t>
            </a:r>
            <a:r>
              <a:rPr lang="cs-CZ" sz="6000" dirty="0"/>
              <a:t>[online]. [cit. 2016-07-25]. Dostupné z: http://www.aphotomarine.com/images/sea_urchins/sea_potato_echinocardium_cordatum_12-09-14_1.jpg </a:t>
            </a:r>
          </a:p>
          <a:p>
            <a:r>
              <a:rPr lang="cs-CZ" sz="6000" dirty="0" err="1"/>
              <a:t>Biolib</a:t>
            </a:r>
            <a:r>
              <a:rPr lang="cs-CZ" sz="6000" dirty="0"/>
              <a:t>. </a:t>
            </a:r>
            <a:r>
              <a:rPr lang="cs-CZ" sz="6000" i="1" dirty="0"/>
              <a:t>Lilijice středomořská </a:t>
            </a:r>
            <a:r>
              <a:rPr lang="cs-CZ" sz="6000" dirty="0"/>
              <a:t>[online]. [cit. 2016-07-25]. Dostupné z: http://www.biolib.cz/IMG/GAL/163222.jpg  </a:t>
            </a:r>
          </a:p>
          <a:p>
            <a:r>
              <a:rPr lang="cs-CZ" sz="6000" dirty="0" err="1"/>
              <a:t>Biolib</a:t>
            </a:r>
            <a:r>
              <a:rPr lang="cs-CZ" sz="6000" dirty="0"/>
              <a:t>. </a:t>
            </a:r>
            <a:r>
              <a:rPr lang="cs-CZ" sz="6000" i="1" dirty="0"/>
              <a:t>Metamorfóza </a:t>
            </a:r>
            <a:r>
              <a:rPr lang="cs-CZ" sz="6000" dirty="0"/>
              <a:t>[online]. [cit. 2016-07-25]. Dostupné z: http://www.biolib.cz/IMG/GAL/BIG/157133.jpg</a:t>
            </a:r>
          </a:p>
          <a:p>
            <a:r>
              <a:rPr lang="cs-CZ" sz="6000" dirty="0" err="1"/>
              <a:t>Biolib</a:t>
            </a:r>
            <a:r>
              <a:rPr lang="cs-CZ" sz="6000" dirty="0"/>
              <a:t>. </a:t>
            </a:r>
            <a:r>
              <a:rPr lang="cs-CZ" sz="6000" i="1" dirty="0"/>
              <a:t>Sumýš </a:t>
            </a:r>
            <a:r>
              <a:rPr lang="cs-CZ" sz="6000" dirty="0"/>
              <a:t>[online]. [cit. 2016-07-25]. Dostupné z: http://www.biolib.cz/IMG/GAL/255273.jpg</a:t>
            </a:r>
          </a:p>
          <a:p>
            <a:r>
              <a:rPr lang="cs-CZ" sz="6000" dirty="0"/>
              <a:t>Biologická didaktika. </a:t>
            </a:r>
            <a:r>
              <a:rPr lang="cs-CZ" sz="6000" i="1" dirty="0" err="1"/>
              <a:t>Echinoderma</a:t>
            </a:r>
            <a:r>
              <a:rPr lang="cs-CZ" sz="6000" dirty="0"/>
              <a:t> [online]. [cit. 2016-11-10]. Dostupné z: http://biodidac.bio.uottawa.ca/ftp/biodidac/zoo/echinode/diagbw/echi001b.gif </a:t>
            </a:r>
            <a:endParaRPr lang="cs-CZ" sz="5900" dirty="0" smtClean="0">
              <a:solidFill>
                <a:srgbClr val="3691AA">
                  <a:lumMod val="75000"/>
                </a:srgbClr>
              </a:solidFill>
            </a:endParaRPr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21131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cs-CZ" sz="4000" b="1" i="0" dirty="0" smtClean="0">
                <a:solidFill>
                  <a:srgbClr val="3691AA">
                    <a:lumMod val="50000"/>
                  </a:srgbClr>
                </a:solidFill>
                <a:latin typeface="Georgia"/>
                <a:ea typeface="+mj-ea"/>
                <a:cs typeface="+mj-cs"/>
              </a:rPr>
              <a:t>TVAR TĚLA</a:t>
            </a:r>
            <a:endParaRPr lang="cs-CZ" sz="4000" b="1" i="0" dirty="0">
              <a:solidFill>
                <a:srgbClr val="3691AA">
                  <a:lumMod val="50000"/>
                </a:srgbClr>
              </a:solidFill>
              <a:latin typeface="Georgia"/>
              <a:ea typeface="+mj-ea"/>
              <a:cs typeface="+mj-cs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41119" y="1916650"/>
            <a:ext cx="9509759" cy="2548987"/>
          </a:xfrm>
        </p:spPr>
        <p:txBody>
          <a:bodyPr>
            <a:normAutofit/>
          </a:bodyPr>
          <a:lstStyle/>
          <a:p>
            <a:pPr marL="274320" indent="-228600" algn="l" defTabSz="914400">
              <a:lnSpc>
                <a:spcPct val="90000"/>
              </a:lnSpc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Font typeface="Arial"/>
              <a:buChar char="•"/>
            </a:pPr>
            <a:r>
              <a:rPr lang="cs-CZ" sz="3200" b="0" i="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RADIÁLNÍ SOUMĚRNOST</a:t>
            </a:r>
          </a:p>
          <a:p>
            <a:pPr marL="274320" indent="-228600" algn="l" defTabSz="914400">
              <a:lnSpc>
                <a:spcPct val="90000"/>
              </a:lnSpc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TVAR KULOVITÝ, KALICHOVITÝ, </a:t>
            </a:r>
          </a:p>
          <a:p>
            <a:pPr marL="45720" indent="0" algn="l" defTabSz="914400">
              <a:lnSpc>
                <a:spcPct val="90000"/>
              </a:lnSpc>
              <a:spcBef>
                <a:spcPts val="1800"/>
              </a:spcBef>
              <a:buClr>
                <a:srgbClr val="3691AA">
                  <a:lumMod val="75000"/>
                </a:srgbClr>
              </a:buClr>
              <a:buSzPct val="100000"/>
              <a:buNone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PAPRSČITÝ, TERČOVITÝ, OKURKOVITÝ</a:t>
            </a:r>
            <a:endParaRPr lang="cs-CZ" sz="3200" b="0" i="0" dirty="0">
              <a:solidFill>
                <a:srgbClr val="3691AA">
                  <a:lumMod val="75000"/>
                </a:srgbClr>
              </a:solidFill>
              <a:latin typeface="Georgia"/>
            </a:endParaRPr>
          </a:p>
        </p:txBody>
      </p:sp>
      <p:pic>
        <p:nvPicPr>
          <p:cNvPr id="1026" name="Picture 2" descr="https://leporelo.info/pics/pic/hvezdi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069" y="265176"/>
            <a:ext cx="3772277" cy="23388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humbs.dreamstime.com/t/un-squelette-vert-9323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88" r="5155"/>
          <a:stretch/>
        </p:blipFill>
        <p:spPr bwMode="auto">
          <a:xfrm>
            <a:off x="229651" y="3915546"/>
            <a:ext cx="2485624" cy="26044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cdn.c.photoshelter.com/img-get/I0000Z1OhLW3DdOw/s/880/880/AH-sea-cucumber-Thyone-fusus-964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5" t="20178" r="9159" b="19472"/>
          <a:stretch/>
        </p:blipFill>
        <p:spPr bwMode="auto">
          <a:xfrm>
            <a:off x="5636248" y="4255060"/>
            <a:ext cx="3932755" cy="19253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Výsledek obrázku pro LILIJICE STŘEDOMOŘSKÁ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5040" y="2943595"/>
            <a:ext cx="2251676" cy="33267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Výsledek obrázku pro hadice ostnokožci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17" t="3996"/>
          <a:stretch/>
        </p:blipFill>
        <p:spPr bwMode="auto">
          <a:xfrm>
            <a:off x="2833614" y="3915546"/>
            <a:ext cx="2695635" cy="26044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45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1116" y="205740"/>
            <a:ext cx="9509759" cy="1088136"/>
          </a:xfrm>
        </p:spPr>
        <p:txBody>
          <a:bodyPr/>
          <a:lstStyle/>
          <a:p>
            <a:r>
              <a:rPr lang="cs-CZ" b="1" dirty="0" smtClean="0"/>
              <a:t>ZDROJE OBRÁZKŮ</a:t>
            </a:r>
            <a:endParaRPr lang="cs-CZ" b="1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3195677" y="1851660"/>
            <a:ext cx="9509759" cy="4892426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1341119" y="1572768"/>
            <a:ext cx="9509759" cy="4892426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6000" dirty="0"/>
              <a:t>Biologická olympiáda. </a:t>
            </a:r>
            <a:r>
              <a:rPr lang="cs-CZ" sz="6000" i="1" dirty="0"/>
              <a:t>Vývoj larvy ježovky </a:t>
            </a:r>
            <a:r>
              <a:rPr lang="cs-CZ" sz="6000" dirty="0"/>
              <a:t>[online]. [cit. 2016-07-25]. Dostupné z: http://biologickaolympiada.cz/files/brozura%2015_50.BiO_Zivot_je_jen_nahoda.pdf strana 97</a:t>
            </a:r>
          </a:p>
          <a:p>
            <a:r>
              <a:rPr lang="cs-CZ" sz="6000" dirty="0" err="1"/>
              <a:t>Blogspot</a:t>
            </a:r>
            <a:r>
              <a:rPr lang="cs-CZ" sz="6000" dirty="0"/>
              <a:t>. </a:t>
            </a:r>
            <a:r>
              <a:rPr lang="cs-CZ" sz="6000" i="1" dirty="0" err="1"/>
              <a:t>Anthenea</a:t>
            </a:r>
            <a:r>
              <a:rPr lang="cs-CZ" sz="6000" i="1" dirty="0"/>
              <a:t> </a:t>
            </a:r>
            <a:r>
              <a:rPr lang="cs-CZ" sz="6000" i="1" dirty="0" err="1"/>
              <a:t>aspera</a:t>
            </a:r>
            <a:r>
              <a:rPr lang="cs-CZ" sz="6000" i="1" dirty="0"/>
              <a:t> </a:t>
            </a:r>
            <a:r>
              <a:rPr lang="cs-CZ" sz="6000" dirty="0"/>
              <a:t>[online]. [cit. 2016-07-25]. Dostupné z: http://1.bp.blogspot.com/-RW2BtkQNPmw/T2sbAz947hI/AAAAAAAAQ2c/37aidtxCQT8/s1600/Anthenea-aspera1.jpg  </a:t>
            </a:r>
          </a:p>
          <a:p>
            <a:r>
              <a:rPr lang="cs-CZ" sz="6000" dirty="0"/>
              <a:t>CDN. </a:t>
            </a:r>
            <a:r>
              <a:rPr lang="cs-CZ" sz="6000" i="1" dirty="0"/>
              <a:t>Sumýš drsný </a:t>
            </a:r>
            <a:r>
              <a:rPr lang="cs-CZ" sz="6000" dirty="0"/>
              <a:t>[online]. [cit. 2016-07-25]. Dostupné z: http://cdn.c.photoshelter.com/img-get/I0000Z1OhLW3DdOw/s/880/880/AH-sea-cucumber-Thyone-fusus-9642.jpg </a:t>
            </a:r>
          </a:p>
          <a:p>
            <a:r>
              <a:rPr lang="cs-CZ" sz="6000" dirty="0" err="1"/>
              <a:t>Class</a:t>
            </a:r>
            <a:r>
              <a:rPr lang="cs-CZ" sz="6000" dirty="0"/>
              <a:t> </a:t>
            </a:r>
            <a:r>
              <a:rPr lang="cs-CZ" sz="6000" dirty="0" err="1"/>
              <a:t>connection</a:t>
            </a:r>
            <a:r>
              <a:rPr lang="cs-CZ" sz="6000" dirty="0"/>
              <a:t>. </a:t>
            </a:r>
            <a:r>
              <a:rPr lang="cs-CZ" sz="6000" i="1" dirty="0"/>
              <a:t>Sumýš – popis </a:t>
            </a:r>
            <a:r>
              <a:rPr lang="cs-CZ" sz="6000" dirty="0"/>
              <a:t>[online]. [cit. 2016-07-25]. Dostupné z: https://classconnection.s3.amazonaws.com/862/flashcards/2083862/png/untitled10-144A2CF2B2501A3CAED.png </a:t>
            </a:r>
          </a:p>
          <a:p>
            <a:r>
              <a:rPr lang="cs-CZ" sz="6000" dirty="0" err="1"/>
              <a:t>Discoverlife</a:t>
            </a:r>
            <a:r>
              <a:rPr lang="cs-CZ" sz="6000" dirty="0"/>
              <a:t>. </a:t>
            </a:r>
            <a:r>
              <a:rPr lang="cs-CZ" sz="6000" i="1" dirty="0"/>
              <a:t>Ježovka srdčitá – skelet </a:t>
            </a:r>
            <a:r>
              <a:rPr lang="cs-CZ" sz="6000" dirty="0"/>
              <a:t>[online]. [cit. 2016-07-25]. Dostupné z: http://www.discoverlife.org/IM/I_MWS/0748/320/Echinocardium_cordatum,I_MWS74873.jpg </a:t>
            </a:r>
          </a:p>
          <a:p>
            <a:r>
              <a:rPr lang="cs-CZ" sz="6000" dirty="0" err="1"/>
              <a:t>Dreamstime</a:t>
            </a:r>
            <a:r>
              <a:rPr lang="cs-CZ" sz="6000" dirty="0"/>
              <a:t>. </a:t>
            </a:r>
            <a:r>
              <a:rPr lang="cs-CZ" sz="6000" i="1" dirty="0"/>
              <a:t>Skelety ježovek </a:t>
            </a:r>
            <a:r>
              <a:rPr lang="cs-CZ" sz="6000" dirty="0"/>
              <a:t>[online]. [cit. 2016-07-25]. Dostupné z: https://thumbs.dreamstime.com/t/un-squelette-vert-932314.jpg </a:t>
            </a:r>
          </a:p>
          <a:p>
            <a:r>
              <a:rPr lang="cs-CZ" sz="6000" dirty="0" err="1"/>
              <a:t>Educanet</a:t>
            </a:r>
            <a:r>
              <a:rPr lang="cs-CZ" sz="6000" dirty="0"/>
              <a:t>. </a:t>
            </a:r>
            <a:r>
              <a:rPr lang="cs-CZ" sz="6000" i="1" dirty="0"/>
              <a:t>Ježovka </a:t>
            </a:r>
            <a:r>
              <a:rPr lang="cs-CZ" sz="6000" dirty="0"/>
              <a:t>[online]. [cit. 2016-07-25]. Dostupné z: http://ostrava-educanet.cz/biologie/ostrava-educanet.cz/www_biologie/images/stories/jeovka.png</a:t>
            </a:r>
          </a:p>
          <a:p>
            <a:r>
              <a:rPr lang="cs-CZ" sz="6000" dirty="0"/>
              <a:t>GVI. </a:t>
            </a:r>
            <a:r>
              <a:rPr lang="cs-CZ" sz="6000" i="1" dirty="0"/>
              <a:t>Ambulakrální soustavy </a:t>
            </a:r>
            <a:r>
              <a:rPr lang="cs-CZ" sz="6000" dirty="0"/>
              <a:t>[online]. [cit. 2016-07-25]. Dostupné z: http://www.gvi.cz/Aton/FileRepository/aton_file_repository_HtmlEditorRepositoryDoc/Root/DUM/sab02/sad1/VY_32_INOVACE_02_1_10_BI2.pdf </a:t>
            </a:r>
          </a:p>
          <a:p>
            <a:endParaRPr lang="cs-CZ" sz="5900" dirty="0" smtClean="0">
              <a:solidFill>
                <a:srgbClr val="3691AA">
                  <a:lumMod val="75000"/>
                </a:srgbClr>
              </a:solidFill>
            </a:endParaRPr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32395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ZDROJE OBRÁZKŮ</a:t>
            </a:r>
            <a:endParaRPr lang="cs-CZ" b="1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1341119" y="1572768"/>
            <a:ext cx="9509759" cy="4892426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6000" dirty="0"/>
              <a:t>Gymnázium a Střední odborná škola ekonomická Sedlčany. </a:t>
            </a:r>
            <a:r>
              <a:rPr lang="cs-CZ" sz="6000" i="1" dirty="0"/>
              <a:t>Ježovka</a:t>
            </a:r>
            <a:r>
              <a:rPr lang="cs-CZ" sz="6000" dirty="0"/>
              <a:t> [online]. [cit. 2016-07-25]. Dostupné z: http://www.goasedlcany.cz/stranky/vyukove_materialy/biologie/zoologie_1/list4_soubory/list4_a.gif </a:t>
            </a:r>
          </a:p>
          <a:p>
            <a:r>
              <a:rPr lang="cs-CZ" sz="6000" dirty="0"/>
              <a:t>Gymnázium Uherské Hradiště. </a:t>
            </a:r>
            <a:r>
              <a:rPr lang="cs-CZ" sz="6000" i="1" dirty="0"/>
              <a:t>Bezobratlí</a:t>
            </a:r>
            <a:r>
              <a:rPr lang="cs-CZ" sz="6000" dirty="0"/>
              <a:t> [online]. [cit. 2016-11-10]. Dostupné z: http://www.guh.cz/edu/bi/biologie_bezobratli/foto10/foto_001.jpg </a:t>
            </a:r>
          </a:p>
          <a:p>
            <a:r>
              <a:rPr lang="cs-CZ" sz="6000" dirty="0" smtClean="0"/>
              <a:t>Leporelo</a:t>
            </a:r>
            <a:r>
              <a:rPr lang="cs-CZ" sz="6000" dirty="0"/>
              <a:t>. </a:t>
            </a:r>
            <a:r>
              <a:rPr lang="cs-CZ" sz="6000" i="1" dirty="0"/>
              <a:t>Hvězdice </a:t>
            </a:r>
            <a:r>
              <a:rPr lang="cs-CZ" sz="6000" dirty="0"/>
              <a:t>[online]. [cit. 2016-07-25]. Dostupné z: https://leporelo.info/pics/pic/hvezdice.jpg  </a:t>
            </a:r>
          </a:p>
          <a:p>
            <a:r>
              <a:rPr lang="cs-CZ" sz="6000" dirty="0"/>
              <a:t>Leporelo. </a:t>
            </a:r>
            <a:r>
              <a:rPr lang="cs-CZ" sz="6000" i="1" dirty="0"/>
              <a:t>Lilijice</a:t>
            </a:r>
            <a:r>
              <a:rPr lang="cs-CZ" sz="6000" dirty="0"/>
              <a:t> [online]. [cit. 2016-07-25]. Dostupné z: https://leporelo.info/pics/pic/lilijice.jpg </a:t>
            </a:r>
          </a:p>
          <a:p>
            <a:r>
              <a:rPr lang="cs-CZ" sz="6000" dirty="0" err="1"/>
              <a:t>Marinelife</a:t>
            </a:r>
            <a:r>
              <a:rPr lang="cs-CZ" sz="6000" dirty="0"/>
              <a:t>. </a:t>
            </a:r>
            <a:r>
              <a:rPr lang="cs-CZ" sz="6000" i="1" dirty="0"/>
              <a:t>Ježovky 2 </a:t>
            </a:r>
            <a:r>
              <a:rPr lang="cs-CZ" sz="6000" dirty="0"/>
              <a:t>[online]. [cit. 2016-07-25]. Dostupné z: http://f.tqn.com/y/marinelife/1/W/C/D/-/-/128941247.jpg </a:t>
            </a:r>
          </a:p>
          <a:p>
            <a:r>
              <a:rPr lang="cs-CZ" sz="6000" dirty="0" err="1"/>
              <a:t>Marinelife</a:t>
            </a:r>
            <a:r>
              <a:rPr lang="cs-CZ" sz="6000" dirty="0"/>
              <a:t>. </a:t>
            </a:r>
            <a:r>
              <a:rPr lang="cs-CZ" sz="6000" i="1" dirty="0"/>
              <a:t>Sumýš jedlý </a:t>
            </a:r>
            <a:r>
              <a:rPr lang="cs-CZ" sz="6000" dirty="0"/>
              <a:t>[online]. [cit. 2016-07-25]. Dostupné z: http://www.marinelifephotography.com/marine/echinoderms/cucumbers/holothuria-edulis.jpg </a:t>
            </a:r>
          </a:p>
          <a:p>
            <a:r>
              <a:rPr lang="cs-CZ" sz="6000" dirty="0" err="1"/>
              <a:t>Marlin</a:t>
            </a:r>
            <a:r>
              <a:rPr lang="cs-CZ" sz="6000" dirty="0"/>
              <a:t>. </a:t>
            </a:r>
            <a:r>
              <a:rPr lang="cs-CZ" sz="6000" i="1" dirty="0"/>
              <a:t>Hvězdice růžová </a:t>
            </a:r>
            <a:r>
              <a:rPr lang="cs-CZ" sz="6000" dirty="0"/>
              <a:t>[online]. [cit. 2016-07-25]. Dostupné z: http://www.marlin.ac.uk/assets/images/marlin/species/web/o_astrub.jpg</a:t>
            </a:r>
          </a:p>
          <a:p>
            <a:r>
              <a:rPr lang="cs-CZ" sz="6000" dirty="0" err="1"/>
              <a:t>Marlin</a:t>
            </a:r>
            <a:r>
              <a:rPr lang="cs-CZ" sz="6000" dirty="0"/>
              <a:t>. </a:t>
            </a:r>
            <a:r>
              <a:rPr lang="cs-CZ" sz="6000" i="1" dirty="0"/>
              <a:t>Ježovka jedlá</a:t>
            </a:r>
            <a:r>
              <a:rPr lang="cs-CZ" sz="6000" dirty="0"/>
              <a:t>[online]. [cit. 2016-07-25]. Dostupné z: http://www.marlin.ac.uk/assets/images/marlin/species/web/o_echesc.jpg </a:t>
            </a:r>
          </a:p>
          <a:p>
            <a:endParaRPr lang="cs-CZ" sz="6000" dirty="0"/>
          </a:p>
          <a:p>
            <a:endParaRPr lang="cs-CZ" sz="5900" dirty="0" smtClean="0">
              <a:solidFill>
                <a:srgbClr val="3691AA">
                  <a:lumMod val="75000"/>
                </a:srgbClr>
              </a:solidFill>
            </a:endParaRPr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18176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ZDROJE OBRÁZKŮ</a:t>
            </a:r>
            <a:endParaRPr lang="cs-CZ" b="1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1341119" y="1572768"/>
            <a:ext cx="9509759" cy="4892426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6000" dirty="0"/>
              <a:t>Media </a:t>
            </a:r>
            <a:r>
              <a:rPr lang="cs-CZ" sz="6000" dirty="0" err="1"/>
              <a:t>cache</a:t>
            </a:r>
            <a:r>
              <a:rPr lang="cs-CZ" sz="6000" dirty="0"/>
              <a:t>. </a:t>
            </a:r>
            <a:r>
              <a:rPr lang="cs-CZ" sz="6000" i="1" dirty="0"/>
              <a:t>Hvězdice</a:t>
            </a:r>
            <a:r>
              <a:rPr lang="cs-CZ" sz="6000" dirty="0"/>
              <a:t> [online]. [cit. 2016-07-25]. Dostupné z: https://s-media-cache-ak0.pinimg.com/236x/1d/f4/64/1df464e6a1f1bebffa095535738f4d99.jpg </a:t>
            </a:r>
          </a:p>
          <a:p>
            <a:r>
              <a:rPr lang="cs-CZ" sz="6000" dirty="0" err="1"/>
              <a:t>Mer-littoral</a:t>
            </a:r>
            <a:r>
              <a:rPr lang="cs-CZ" sz="6000" dirty="0"/>
              <a:t>. </a:t>
            </a:r>
            <a:r>
              <a:rPr lang="cs-CZ" sz="6000" i="1" dirty="0"/>
              <a:t>Hadice obecná 2 </a:t>
            </a:r>
            <a:r>
              <a:rPr lang="cs-CZ" sz="6000" dirty="0"/>
              <a:t>[online]. [cit. 2016-07-25]. Dostupné z: http://www.mer-littoral.org/30/photos-300x200/ophiura-ophiura-ml37-300x200.jpg </a:t>
            </a:r>
          </a:p>
          <a:p>
            <a:r>
              <a:rPr lang="cs-CZ" sz="6000" dirty="0"/>
              <a:t>Nástěnné mapy. </a:t>
            </a:r>
            <a:r>
              <a:rPr lang="cs-CZ" sz="6000" i="1" dirty="0"/>
              <a:t>Mapa světa </a:t>
            </a:r>
            <a:r>
              <a:rPr lang="cs-CZ" sz="6000" dirty="0"/>
              <a:t>[online]. [cit. 2016-07-25]. Dostupné z: http://www.nastennemapy.cz/img_katalog/nastenna-mapa-svet-politicky-obri_v.jpg </a:t>
            </a:r>
          </a:p>
          <a:p>
            <a:r>
              <a:rPr lang="cs-CZ" sz="6000" dirty="0"/>
              <a:t>PML. </a:t>
            </a:r>
            <a:r>
              <a:rPr lang="cs-CZ" sz="6000" i="1" dirty="0"/>
              <a:t>Hadice Medúzina</a:t>
            </a:r>
            <a:r>
              <a:rPr lang="cs-CZ" sz="6000" dirty="0"/>
              <a:t>[online]. [cit. 2016-07-25]. Dostupné z: http://www.pml.ac.uk/getattachment/cc731272-6ffe-455d-9ef9-8014513b5f83/From_Finding_Nemo_to_minerals_what_riches_lie_in_t </a:t>
            </a:r>
          </a:p>
          <a:p>
            <a:r>
              <a:rPr lang="cs-CZ" sz="6000" dirty="0"/>
              <a:t>ROSYPAL, Stanislav. </a:t>
            </a:r>
            <a:r>
              <a:rPr lang="cs-CZ" sz="6000" i="1" dirty="0"/>
              <a:t>Nový přehled biologie</a:t>
            </a:r>
            <a:r>
              <a:rPr lang="cs-CZ" sz="6000" dirty="0"/>
              <a:t>. 1.vyd. Praha: </a:t>
            </a:r>
            <a:r>
              <a:rPr lang="cs-CZ" sz="6000" dirty="0" err="1"/>
              <a:t>Scientia</a:t>
            </a:r>
            <a:r>
              <a:rPr lang="cs-CZ" sz="6000" dirty="0"/>
              <a:t>, 2003, s.519. ISBN 80-7183-268-5.</a:t>
            </a:r>
          </a:p>
          <a:p>
            <a:r>
              <a:rPr lang="cs-CZ" sz="6000" dirty="0" err="1"/>
              <a:t>Slideplayer</a:t>
            </a:r>
            <a:r>
              <a:rPr lang="cs-CZ" sz="6000" dirty="0"/>
              <a:t>. </a:t>
            </a:r>
            <a:r>
              <a:rPr lang="cs-CZ" sz="6000" i="1" dirty="0"/>
              <a:t>Ambulakrální soustava </a:t>
            </a:r>
            <a:r>
              <a:rPr lang="cs-CZ" sz="6000" dirty="0"/>
              <a:t>[online]. [cit. 2016-07-25]. Dostupné z: http://images.slideplayer.cz/16/4875262/slides/slide_8.jpg </a:t>
            </a:r>
          </a:p>
          <a:p>
            <a:r>
              <a:rPr lang="cs-CZ" sz="6000" dirty="0" err="1"/>
              <a:t>Slideplayer</a:t>
            </a:r>
            <a:r>
              <a:rPr lang="cs-CZ" sz="6000" dirty="0"/>
              <a:t>. </a:t>
            </a:r>
            <a:r>
              <a:rPr lang="cs-CZ" sz="6000" i="1" dirty="0"/>
              <a:t>Aristotelova lucerna </a:t>
            </a:r>
            <a:r>
              <a:rPr lang="cs-CZ" sz="6000" dirty="0"/>
              <a:t>[online]. [cit. 2016-07-25]. Dostupné z: http://images.slideplayer.cz/16/4875262/slides/slide_27.jpg </a:t>
            </a:r>
          </a:p>
          <a:p>
            <a:r>
              <a:rPr lang="cs-CZ" sz="6000" dirty="0" err="1"/>
              <a:t>Slideplayer</a:t>
            </a:r>
            <a:r>
              <a:rPr lang="cs-CZ" sz="6000" dirty="0"/>
              <a:t>. </a:t>
            </a:r>
            <a:r>
              <a:rPr lang="cs-CZ" sz="6000" i="1" dirty="0" smtClean="0"/>
              <a:t>Hvězdice </a:t>
            </a:r>
            <a:r>
              <a:rPr lang="cs-CZ" sz="6000" dirty="0"/>
              <a:t>[online]. [cit. 2016-07-25]. Dostupné z: </a:t>
            </a:r>
            <a:r>
              <a:rPr lang="cs-CZ" sz="6000" dirty="0" smtClean="0"/>
              <a:t>http</a:t>
            </a:r>
            <a:r>
              <a:rPr lang="cs-CZ" sz="6000" dirty="0"/>
              <a:t>://images.slideplayer.com/16/5133132/slides/slide_3.jpg</a:t>
            </a:r>
          </a:p>
          <a:p>
            <a:endParaRPr lang="cs-CZ" sz="6000" dirty="0"/>
          </a:p>
          <a:p>
            <a:endParaRPr lang="cs-CZ" sz="6000" dirty="0"/>
          </a:p>
          <a:p>
            <a:endParaRPr lang="cs-CZ" sz="5900" dirty="0" smtClean="0">
              <a:solidFill>
                <a:srgbClr val="3691AA">
                  <a:lumMod val="75000"/>
                </a:srgbClr>
              </a:solidFill>
            </a:endParaRPr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78348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ZDROJE OBRÁZKŮ</a:t>
            </a:r>
            <a:endParaRPr lang="cs-CZ" b="1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1341119" y="1572767"/>
            <a:ext cx="9509759" cy="4853791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3200" dirty="0" err="1"/>
              <a:t>Slideplayer</a:t>
            </a:r>
            <a:r>
              <a:rPr lang="cs-CZ" sz="3200" dirty="0"/>
              <a:t>. </a:t>
            </a:r>
            <a:r>
              <a:rPr lang="cs-CZ" sz="3200" i="1" dirty="0" err="1" smtClean="0"/>
              <a:t>Pluteus</a:t>
            </a:r>
            <a:r>
              <a:rPr lang="cs-CZ" sz="3200" i="1" dirty="0" smtClean="0"/>
              <a:t> </a:t>
            </a:r>
            <a:r>
              <a:rPr lang="cs-CZ" sz="3200" dirty="0"/>
              <a:t>[online]. [cit. </a:t>
            </a:r>
            <a:r>
              <a:rPr lang="cs-CZ" sz="3200" dirty="0" smtClean="0"/>
              <a:t>2017-03-20]. </a:t>
            </a:r>
            <a:r>
              <a:rPr lang="cs-CZ" sz="3200" dirty="0"/>
              <a:t>Dostupné z: http://images.slideplayer.cz/16/4875262/slides/slide_5.jpg</a:t>
            </a:r>
            <a:endParaRPr lang="cs-CZ" sz="3200" dirty="0" smtClean="0"/>
          </a:p>
          <a:p>
            <a:r>
              <a:rPr lang="cs-CZ" sz="3200" dirty="0" smtClean="0"/>
              <a:t>Static</a:t>
            </a:r>
            <a:r>
              <a:rPr lang="cs-CZ" sz="3200" dirty="0"/>
              <a:t>. </a:t>
            </a:r>
            <a:r>
              <a:rPr lang="cs-CZ" sz="3200" i="1" dirty="0"/>
              <a:t>Hvězdice trnová </a:t>
            </a:r>
            <a:r>
              <a:rPr lang="cs-CZ" sz="3200" dirty="0"/>
              <a:t>[online]. [cit. 2016-07-25]. Dostupné z: http://static5.depositphotos.com/1023870/448/i/450/depositphotos_4482940-Crown-of-thorns-starfish.jpg </a:t>
            </a:r>
            <a:endParaRPr lang="cs-CZ" sz="3200" dirty="0" smtClean="0"/>
          </a:p>
          <a:p>
            <a:r>
              <a:rPr lang="cs-CZ" sz="3200" dirty="0" err="1" smtClean="0"/>
              <a:t>Susqu</a:t>
            </a:r>
            <a:r>
              <a:rPr lang="cs-CZ" sz="3200" dirty="0" smtClean="0"/>
              <a:t>. </a:t>
            </a:r>
            <a:r>
              <a:rPr lang="cs-CZ" sz="3200" i="1" dirty="0" err="1" smtClean="0"/>
              <a:t>Pedicellarie</a:t>
            </a:r>
            <a:r>
              <a:rPr lang="cs-CZ" sz="3200" dirty="0" smtClean="0"/>
              <a:t> [online]. [cit. 2016-11-10]. Dostupné z: http://comenius.susqu.edu/biol/202/animals/terms/figures/pedicellariae.bmp </a:t>
            </a:r>
          </a:p>
          <a:p>
            <a:r>
              <a:rPr lang="cs-CZ" sz="3200" dirty="0" smtClean="0"/>
              <a:t>upraven </a:t>
            </a:r>
            <a:r>
              <a:rPr lang="cs-CZ" sz="3200" dirty="0"/>
              <a:t>z </a:t>
            </a:r>
            <a:r>
              <a:rPr lang="cs-CZ" sz="3200" dirty="0" err="1"/>
              <a:t>Wildlife</a:t>
            </a:r>
            <a:r>
              <a:rPr lang="cs-CZ" sz="3200" dirty="0"/>
              <a:t>. </a:t>
            </a:r>
            <a:r>
              <a:rPr lang="cs-CZ" sz="3200" i="1" dirty="0"/>
              <a:t>Hadice obecná 1 </a:t>
            </a:r>
            <a:r>
              <a:rPr lang="cs-CZ" sz="3200" dirty="0"/>
              <a:t>[online]. [cit. 2016-07-25]. Dostupné z: http://www.illustratedwildlife.com/files/thumbs/Brittlestar_Ophiura_ophiura_OS001.jpg  a </a:t>
            </a:r>
            <a:r>
              <a:rPr lang="cs-CZ" sz="3200" dirty="0" err="1"/>
              <a:t>Dreamstime</a:t>
            </a:r>
            <a:r>
              <a:rPr lang="cs-CZ" sz="3200" dirty="0"/>
              <a:t>. </a:t>
            </a:r>
            <a:r>
              <a:rPr lang="cs-CZ" sz="3200" i="1" dirty="0"/>
              <a:t>Hvězdice </a:t>
            </a:r>
            <a:r>
              <a:rPr lang="cs-CZ" sz="3200" dirty="0"/>
              <a:t>[online]. [cit. 2016-07-25]. Dostupné z:  https://thumbs.dreamstime.com/t/zeester-asterias-rubens-29189851.jpg</a:t>
            </a:r>
          </a:p>
          <a:p>
            <a:r>
              <a:rPr lang="cs-CZ" sz="3200" dirty="0"/>
              <a:t>Vývoj země. </a:t>
            </a:r>
            <a:r>
              <a:rPr lang="cs-CZ" sz="3200" i="1" dirty="0"/>
              <a:t>Kambrické moře </a:t>
            </a:r>
            <a:r>
              <a:rPr lang="cs-CZ" sz="3200" dirty="0"/>
              <a:t>[online]. [cit. 2016-11-10]. Dostupné z: http://prirodopissychrov.sweb.cz/9-Pr-vyvojZeme.html </a:t>
            </a:r>
          </a:p>
          <a:p>
            <a:r>
              <a:rPr lang="cs-CZ" sz="3200" dirty="0" err="1"/>
              <a:t>Wallpapers</a:t>
            </a:r>
            <a:r>
              <a:rPr lang="cs-CZ" sz="3200" dirty="0"/>
              <a:t> </a:t>
            </a:r>
            <a:r>
              <a:rPr lang="cs-CZ" sz="3200" dirty="0" err="1"/>
              <a:t>home</a:t>
            </a:r>
            <a:r>
              <a:rPr lang="cs-CZ" sz="3200" dirty="0"/>
              <a:t>. </a:t>
            </a:r>
            <a:r>
              <a:rPr lang="cs-CZ" sz="3200" i="1" dirty="0"/>
              <a:t>Mořská hvězda </a:t>
            </a:r>
            <a:r>
              <a:rPr lang="cs-CZ" sz="3200" dirty="0"/>
              <a:t>[online]. [cit. 2016-07-25]. Dostupné z: http://wallpapershome.ru/images/wallpapers/morskaya-zvezda-4000x3000-zanzibar-dayving-turizm-podvodnaya-riba-1290.jpg</a:t>
            </a:r>
          </a:p>
          <a:p>
            <a:r>
              <a:rPr lang="cs-CZ" sz="3200" dirty="0" err="1"/>
              <a:t>Wordpress</a:t>
            </a:r>
            <a:r>
              <a:rPr lang="cs-CZ" sz="3200" dirty="0"/>
              <a:t>. </a:t>
            </a:r>
            <a:r>
              <a:rPr lang="cs-CZ" sz="3200" i="1" dirty="0"/>
              <a:t>Hvězdice – Hledá se </a:t>
            </a:r>
            <a:r>
              <a:rPr lang="cs-CZ" sz="3200" i="1" dirty="0" err="1"/>
              <a:t>Nemo</a:t>
            </a:r>
            <a:r>
              <a:rPr lang="cs-CZ" sz="3200" i="1" dirty="0"/>
              <a:t> </a:t>
            </a:r>
            <a:r>
              <a:rPr lang="cs-CZ" sz="3200" dirty="0"/>
              <a:t>[online]. [cit. 2016-07-25]. Dostupné z:  https://wdwpi2011.files.wordpress.com/2013/06/1000px-peach-findingnemo3d.jpg?w=300&amp;h=298</a:t>
            </a:r>
          </a:p>
          <a:p>
            <a:endParaRPr lang="cs-CZ" sz="6000" dirty="0"/>
          </a:p>
          <a:p>
            <a:endParaRPr lang="cs-CZ" sz="6000" dirty="0"/>
          </a:p>
          <a:p>
            <a:endParaRPr lang="cs-CZ" sz="6000" dirty="0"/>
          </a:p>
          <a:p>
            <a:endParaRPr lang="cs-CZ" sz="5900" dirty="0" smtClean="0">
              <a:solidFill>
                <a:srgbClr val="3691AA">
                  <a:lumMod val="75000"/>
                </a:srgbClr>
              </a:solidFill>
            </a:endParaRPr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endParaRPr lang="cs-CZ" sz="32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7959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1120" y="213660"/>
            <a:ext cx="9509759" cy="1088136"/>
          </a:xfrm>
        </p:spPr>
        <p:txBody>
          <a:bodyPr/>
          <a:lstStyle/>
          <a:p>
            <a:r>
              <a:rPr lang="cs-CZ" b="1" dirty="0" smtClean="0"/>
              <a:t>ZDROJE OBRÁZKŮ</a:t>
            </a:r>
            <a:endParaRPr lang="cs-CZ" b="1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1341119" y="1572768"/>
            <a:ext cx="9509759" cy="3076505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1500" dirty="0" err="1"/>
              <a:t>Yimg</a:t>
            </a:r>
            <a:r>
              <a:rPr lang="cs-CZ" sz="1500" dirty="0"/>
              <a:t>. </a:t>
            </a:r>
            <a:r>
              <a:rPr lang="cs-CZ" sz="1500" i="1" dirty="0"/>
              <a:t>Hvězdice </a:t>
            </a:r>
            <a:r>
              <a:rPr lang="cs-CZ" sz="1500" dirty="0"/>
              <a:t>[online]. [cit. 2016-07-25]. Dostupné z: https://sp.yimg.com/xj/th?id=OIP.Mc0d892ad1829c53e985a6c55a1bb2ba4o0&amp;pid=15.1&amp;P=0&amp;w=300&amp;h=300 </a:t>
            </a:r>
          </a:p>
          <a:p>
            <a:r>
              <a:rPr lang="cs-CZ" sz="1500" dirty="0"/>
              <a:t>Zoologie. </a:t>
            </a:r>
            <a:r>
              <a:rPr lang="cs-CZ" sz="1500" i="1" dirty="0"/>
              <a:t>Hadice</a:t>
            </a:r>
            <a:r>
              <a:rPr lang="cs-CZ" sz="1500" dirty="0"/>
              <a:t> [online]. [cit. 2016-11-10]. Dostupné z: http://www.zoologie.frasma.cz/mmp%200215%20ostnokozci/Obr.%20021504a.hadice.PS.jpg</a:t>
            </a:r>
          </a:p>
          <a:p>
            <a:r>
              <a:rPr lang="cs-CZ" sz="1500" dirty="0"/>
              <a:t>Zoologie. </a:t>
            </a:r>
            <a:r>
              <a:rPr lang="cs-CZ" sz="1500" i="1" dirty="0"/>
              <a:t>Ježovky </a:t>
            </a:r>
            <a:r>
              <a:rPr lang="cs-CZ" sz="1500" dirty="0"/>
              <a:t>[online]. [cit. 2016-07-25]. Dostupné z: http://www.zoologie.frasma.cz/mmp%200215%20ostnokozci/Obr.%20021506.jezovka.zespod.OS.jpg </a:t>
            </a:r>
          </a:p>
          <a:p>
            <a:r>
              <a:rPr lang="cs-CZ" sz="1500" dirty="0"/>
              <a:t>Zoologie pro veterinární mediky. </a:t>
            </a:r>
            <a:r>
              <a:rPr lang="cs-CZ" sz="1500" i="1" dirty="0"/>
              <a:t>Ostnokožci</a:t>
            </a:r>
            <a:r>
              <a:rPr lang="cs-CZ" sz="1500" dirty="0"/>
              <a:t> [online]. [cit. 2016-07-25]. Dostupné z: http://www.zoologie.frasma.cz/mmp%200215%20ostnokozci/Obr.%20021507.A.lucerna.OS_zmensenina.jpg </a:t>
            </a:r>
          </a:p>
          <a:p>
            <a:endParaRPr lang="cs-CZ" sz="1500" dirty="0"/>
          </a:p>
          <a:p>
            <a:endParaRPr lang="cs-CZ" sz="1500" dirty="0"/>
          </a:p>
          <a:p>
            <a:endParaRPr lang="cs-CZ" sz="1500" dirty="0"/>
          </a:p>
          <a:p>
            <a:endParaRPr lang="cs-CZ" sz="1500" dirty="0"/>
          </a:p>
          <a:p>
            <a:endParaRPr lang="cs-CZ" sz="1500" dirty="0"/>
          </a:p>
          <a:p>
            <a:endParaRPr lang="cs-CZ" sz="1500" dirty="0" smtClean="0">
              <a:solidFill>
                <a:srgbClr val="3691AA">
                  <a:lumMod val="75000"/>
                </a:srgbClr>
              </a:solidFill>
            </a:endParaRPr>
          </a:p>
          <a:p>
            <a:pPr marL="45720" indent="0">
              <a:buClr>
                <a:srgbClr val="3691AA">
                  <a:lumMod val="75000"/>
                </a:srgbClr>
              </a:buClr>
              <a:buNone/>
            </a:pPr>
            <a:endParaRPr lang="cs-CZ" sz="1500" dirty="0" smtClean="0">
              <a:solidFill>
                <a:srgbClr val="3691AA">
                  <a:lumMod val="75000"/>
                </a:srgbClr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41693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POVRCH TĚLA</a:t>
            </a:r>
            <a:endParaRPr lang="cs-CZ" sz="4000" b="1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1341120" y="1600071"/>
            <a:ext cx="6038474" cy="3205294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VÁPENITÉ DESTIČKY</a:t>
            </a:r>
          </a:p>
          <a:p>
            <a:pPr marL="1143000" lvl="4" indent="0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- METAMORFÓZA:</a:t>
            </a:r>
          </a:p>
          <a:p>
            <a:pPr lvl="8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OSTNY</a:t>
            </a:r>
          </a:p>
          <a:p>
            <a:pPr lvl="8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PEDICELÁRIE</a:t>
            </a:r>
          </a:p>
          <a:p>
            <a:pPr lvl="8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JEHLICE</a:t>
            </a:r>
          </a:p>
          <a:p>
            <a:pPr>
              <a:buClr>
                <a:srgbClr val="3691AA">
                  <a:lumMod val="75000"/>
                </a:srgbClr>
              </a:buClr>
              <a:buFont typeface="Arial"/>
              <a:buChar char="•"/>
            </a:pPr>
            <a:endParaRPr lang="cs-CZ" sz="3200" dirty="0">
              <a:solidFill>
                <a:srgbClr val="3691AA">
                  <a:lumMod val="75000"/>
                </a:srgbClr>
              </a:solidFill>
              <a:latin typeface="Georgia"/>
            </a:endParaRPr>
          </a:p>
        </p:txBody>
      </p:sp>
      <p:pic>
        <p:nvPicPr>
          <p:cNvPr id="2050" name="Picture 2" descr="Marthasterias glacialis - hvězdice obrovsk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761" y="554233"/>
            <a:ext cx="4970217" cy="37243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Přímá spojnice se šipkou 5"/>
          <p:cNvCxnSpPr/>
          <p:nvPr/>
        </p:nvCxnSpPr>
        <p:spPr>
          <a:xfrm flipV="1">
            <a:off x="5920020" y="1017431"/>
            <a:ext cx="2180791" cy="192294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 flipV="1">
            <a:off x="6716118" y="2601532"/>
            <a:ext cx="1255905" cy="85876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Výsledek obrázku pro pedicellaria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52"/>
          <a:stretch/>
        </p:blipFill>
        <p:spPr bwMode="auto">
          <a:xfrm>
            <a:off x="182021" y="3202718"/>
            <a:ext cx="2947545" cy="34977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935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122" name="Picture 2" descr="Výsledek obrázku pro pedicellaria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30" y="8929"/>
            <a:ext cx="11990231" cy="684907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19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17432" y="566966"/>
            <a:ext cx="10155420" cy="1352281"/>
          </a:xfrm>
        </p:spPr>
        <p:txBody>
          <a:bodyPr>
            <a:normAutofit/>
          </a:bodyPr>
          <a:lstStyle/>
          <a:p>
            <a:pPr algn="ctr"/>
            <a:r>
              <a:rPr lang="cs-CZ" sz="4000" b="1" dirty="0" smtClean="0"/>
              <a:t>KTERÝ Z TĚCHTO DVOU ŽIVOČICHŮ BUDE OHEBNĚJŠÍ? PROČ? </a:t>
            </a:r>
            <a:endParaRPr lang="cs-CZ" sz="4000" b="1" dirty="0"/>
          </a:p>
        </p:txBody>
      </p:sp>
      <p:pic>
        <p:nvPicPr>
          <p:cNvPr id="4098" name="Picture 2" descr="http://www.zoologie.frasma.cz/mmp%200215%20ostnokozci/Obr.%20021506.jezovka.zespod.OS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3" t="6207" r="3517" b="8124"/>
          <a:stretch/>
        </p:blipFill>
        <p:spPr bwMode="auto">
          <a:xfrm>
            <a:off x="1017432" y="2781835"/>
            <a:ext cx="5164428" cy="32068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5753" y="2034863"/>
            <a:ext cx="1227786" cy="10743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100" name="Picture 4" descr="http://www.biolib.cz/IMG/GAL/25527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9" t="9445" r="9816" b="8472"/>
          <a:stretch/>
        </p:blipFill>
        <p:spPr bwMode="auto">
          <a:xfrm>
            <a:off x="6400800" y="2781835"/>
            <a:ext cx="5203066" cy="319396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6028" y="2034863"/>
            <a:ext cx="1135488" cy="102491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5469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SPRÁVNÁ ODPOVĚĎ NA OTÁZKU</a:t>
            </a:r>
            <a:endParaRPr lang="cs-CZ" sz="4000" b="1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341120" y="2424319"/>
            <a:ext cx="9940773" cy="1928740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ZA </a:t>
            </a:r>
            <a:r>
              <a:rPr lang="cs-CZ" sz="36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B – SUMÝŠ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, PROTOŽE JEHO VÁPENATÉ DESTIČKY JSOU ROZTROUŠENY V INTEGUMENTU A TÍM PÁDEM NETVOŘÍ PEVNOU SCHRÁNKU JAKO MÁ JEŽOVKA</a:t>
            </a:r>
          </a:p>
          <a:p>
            <a:pPr>
              <a:buClr>
                <a:srgbClr val="3691AA">
                  <a:lumMod val="75000"/>
                </a:srgbClr>
              </a:buClr>
              <a:buFont typeface="Arial"/>
              <a:buChar char="•"/>
            </a:pPr>
            <a:endParaRPr lang="cs-CZ" sz="3200" dirty="0">
              <a:solidFill>
                <a:srgbClr val="3691AA">
                  <a:lumMod val="75000"/>
                </a:srgbClr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79091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/>
              <a:t>VNITŘNÍ STAVBA TĚLA</a:t>
            </a:r>
            <a:endParaRPr lang="cs-CZ" sz="4000" b="1" dirty="0"/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1341119" y="1430289"/>
            <a:ext cx="9509760" cy="3103074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6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•"/>
              <a:defRPr sz="1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3691AA">
                  <a:lumMod val="75000"/>
                </a:srgbClr>
              </a:buClr>
              <a:buFont typeface="Arial"/>
              <a:buChar char="•"/>
            </a:pPr>
            <a:r>
              <a:rPr lang="cs-CZ" sz="3200" b="1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AMBULAKRÁLNÍ SOUSTAVA</a:t>
            </a: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- SOUSTAVA VODNÍCH CÉV</a:t>
            </a: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- SLOUŽÍ K POHYBU, VYLUČOVÁNÍ, 		VÝMĚNĚ PLYNŮ</a:t>
            </a: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  <a:r>
              <a:rPr lang="cs-CZ" sz="3200" dirty="0" smtClean="0">
                <a:solidFill>
                  <a:srgbClr val="3691AA">
                    <a:lumMod val="75000"/>
                  </a:srgbClr>
                </a:solidFill>
                <a:latin typeface="Georgia"/>
              </a:rPr>
              <a:t>-PŘÍSAVKY</a:t>
            </a:r>
          </a:p>
          <a:p>
            <a:pPr marL="320040" lvl="1" indent="0" algn="just">
              <a:buClr>
                <a:srgbClr val="3691AA">
                  <a:lumMod val="75000"/>
                </a:srgbClr>
              </a:buClr>
              <a:buNone/>
            </a:pPr>
            <a:r>
              <a:rPr lang="cs-CZ" sz="3200" dirty="0">
                <a:solidFill>
                  <a:srgbClr val="3691AA">
                    <a:lumMod val="75000"/>
                  </a:srgbClr>
                </a:solidFill>
                <a:latin typeface="Georgia"/>
              </a:rPr>
              <a:t>	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9331" y="3436899"/>
            <a:ext cx="6682669" cy="342110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1595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cean 16x9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>
        <a:ln w="1270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000">
            <a:solidFill>
              <a:schemeClr val="accent2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>
        <a:ln w="1270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000">
            <a:solidFill>
              <a:schemeClr val="accent2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>
        <a:ln w="1270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000">
            <a:solidFill>
              <a:schemeClr val="accent2"/>
            </a:solidFill>
          </a:defRPr>
        </a:defPPr>
      </a:lst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8375C65-19E6-40F6-938B-2D165D71CF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Prezentace s obrazem oceánu (širokoúhlá)</Template>
  <TotalTime>0</TotalTime>
  <Words>1250</Words>
  <Application>Microsoft Office PowerPoint</Application>
  <PresentationFormat>Širokoúhlá obrazovka</PresentationFormat>
  <Paragraphs>235</Paragraphs>
  <Slides>44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44</vt:i4>
      </vt:variant>
    </vt:vector>
  </HeadingPairs>
  <TitlesOfParts>
    <vt:vector size="47" baseType="lpstr">
      <vt:lpstr>Arial</vt:lpstr>
      <vt:lpstr>Georgia</vt:lpstr>
      <vt:lpstr>Ocean 16x9</vt:lpstr>
      <vt:lpstr>OSTNOKOŽCI (Echinodermata)</vt:lpstr>
      <vt:lpstr>VÝVOJ</vt:lpstr>
      <vt:lpstr>VÝSKYT</vt:lpstr>
      <vt:lpstr>TVAR TĚLA</vt:lpstr>
      <vt:lpstr>POVRCH TĚLA</vt:lpstr>
      <vt:lpstr>Prezentace aplikace PowerPoint</vt:lpstr>
      <vt:lpstr>KTERÝ Z TĚCHTO DVOU ŽIVOČICHŮ BUDE OHEBNĚJŠÍ? PROČ? </vt:lpstr>
      <vt:lpstr>SPRÁVNÁ ODPOVĚĎ NA OTÁZKU</vt:lpstr>
      <vt:lpstr>VNITŘNÍ STAVBA TĚLA</vt:lpstr>
      <vt:lpstr>AMBULAKRÁLNÍ SOUSTAVA</vt:lpstr>
      <vt:lpstr>VNITŘNÍ STAVBA TĚLA</vt:lpstr>
      <vt:lpstr>VNITŘNÍ STAVBA TĚLA</vt:lpstr>
      <vt:lpstr>VNITŘNÍ STAVBA TĚLA</vt:lpstr>
      <vt:lpstr>VNITŘNÍ STAVBA TĚLA</vt:lpstr>
      <vt:lpstr>ONTOGENETICKÝ VÝVIN</vt:lpstr>
      <vt:lpstr>SYSTÉM</vt:lpstr>
      <vt:lpstr>LILIJICE (CRINOIDEA)</vt:lpstr>
      <vt:lpstr>LILIJICE (CRINOIDEA)</vt:lpstr>
      <vt:lpstr>HVĚZDICE (ASTEROIDEA)</vt:lpstr>
      <vt:lpstr>HVĚZDICE (ASTEROIDEA)</vt:lpstr>
      <vt:lpstr>HVĚZDICE (ASTEROIDEA)</vt:lpstr>
      <vt:lpstr>DALŠÍ DRUHY HVĚZDIC…</vt:lpstr>
      <vt:lpstr>HADICE (OPHIUROIDEA)</vt:lpstr>
      <vt:lpstr>HADICE (OPHIUROIDEA)</vt:lpstr>
      <vt:lpstr>HADICE (OPHIUROIDEA)</vt:lpstr>
      <vt:lpstr>JEŽOVKY (ECHINOIDEA)</vt:lpstr>
      <vt:lpstr>JEŽOVKY (ECHINOIDEA)</vt:lpstr>
      <vt:lpstr>JEŽOVKY (ECHINOIDEA)</vt:lpstr>
      <vt:lpstr>JEŽOVKY (ECHINOIDEA)</vt:lpstr>
      <vt:lpstr>SUMÝŠI (HOLOTHUROIDEA)</vt:lpstr>
      <vt:lpstr>SUMÝŠI (HOLOTHUROIDEA)</vt:lpstr>
      <vt:lpstr>SUMÝŠI (HOLOTHUROIDEA)</vt:lpstr>
      <vt:lpstr>SUMÝŠI (HOLOTHUROIDEA)</vt:lpstr>
      <vt:lpstr>OTÁZKY K PROCVIČENÍ</vt:lpstr>
      <vt:lpstr>ODPOVĚDI K OTÁZKÁM</vt:lpstr>
      <vt:lpstr>DĚKUJI ZA POZORNOST !</vt:lpstr>
      <vt:lpstr>  </vt:lpstr>
      <vt:lpstr>ZDROJE INFORMACÍ</vt:lpstr>
      <vt:lpstr>ZDROJE OBRÁZKŮ</vt:lpstr>
      <vt:lpstr>ZDROJE OBRÁZKŮ</vt:lpstr>
      <vt:lpstr>ZDROJE OBRÁZKŮ</vt:lpstr>
      <vt:lpstr>ZDROJE OBRÁZKŮ</vt:lpstr>
      <vt:lpstr>ZDROJE OBRÁZKŮ</vt:lpstr>
      <vt:lpstr>ZDROJE OBRÁZKŮ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2016-07-25T15:44:34Z</dcterms:created>
  <dcterms:modified xsi:type="dcterms:W3CDTF">2017-03-20T13:54:47Z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TC028952569991</vt:lpwstr>
  </property>
</Properties>
</file>