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1.xml" ContentType="application/vnd.openxmlformats-officedocument.themeOverr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75" r:id="rId3"/>
    <p:sldId id="323" r:id="rId4"/>
    <p:sldId id="324" r:id="rId5"/>
    <p:sldId id="257" r:id="rId6"/>
    <p:sldId id="325" r:id="rId7"/>
    <p:sldId id="261" r:id="rId8"/>
    <p:sldId id="276" r:id="rId9"/>
    <p:sldId id="314" r:id="rId10"/>
    <p:sldId id="326" r:id="rId11"/>
    <p:sldId id="327" r:id="rId12"/>
    <p:sldId id="281" r:id="rId13"/>
    <p:sldId id="315" r:id="rId14"/>
    <p:sldId id="286" r:id="rId15"/>
    <p:sldId id="321" r:id="rId16"/>
    <p:sldId id="322" r:id="rId17"/>
    <p:sldId id="296" r:id="rId18"/>
    <p:sldId id="320" r:id="rId19"/>
    <p:sldId id="311" r:id="rId20"/>
    <p:sldId id="304" r:id="rId21"/>
    <p:sldId id="316" r:id="rId22"/>
    <p:sldId id="312" r:id="rId23"/>
    <p:sldId id="317" r:id="rId24"/>
    <p:sldId id="318" r:id="rId2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lak Bohdan" initials="P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475" autoAdjust="0"/>
  </p:normalViewPr>
  <p:slideViewPr>
    <p:cSldViewPr snapToGrid="0">
      <p:cViewPr varScale="1">
        <p:scale>
          <a:sx n="91" d="100"/>
          <a:sy n="91" d="100"/>
        </p:scale>
        <p:origin x="1062" y="9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0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3"/>
            <a:ext cx="2946400" cy="495685"/>
          </a:xfrm>
          <a:prstGeom prst="rect">
            <a:avLst/>
          </a:prstGeom>
        </p:spPr>
        <p:txBody>
          <a:bodyPr vert="horz" lIns="91430" tIns="45714" rIns="91430" bIns="45714" rtlCol="0"/>
          <a:lstStyle>
            <a:lvl1pPr algn="l">
              <a:defRPr sz="1200"/>
            </a:lvl1pPr>
          </a:lstStyle>
          <a:p>
            <a:endParaRPr lang="cs-CZ" dirty="0"/>
          </a:p>
        </p:txBody>
      </p:sp>
      <p:sp>
        <p:nvSpPr>
          <p:cNvPr id="3" name="Zástupný symbol pro datum 2"/>
          <p:cNvSpPr>
            <a:spLocks noGrp="1"/>
          </p:cNvSpPr>
          <p:nvPr>
            <p:ph type="dt" sz="quarter" idx="1"/>
          </p:nvPr>
        </p:nvSpPr>
        <p:spPr>
          <a:xfrm>
            <a:off x="3849688" y="3"/>
            <a:ext cx="2946400" cy="495685"/>
          </a:xfrm>
          <a:prstGeom prst="rect">
            <a:avLst/>
          </a:prstGeom>
        </p:spPr>
        <p:txBody>
          <a:bodyPr vert="horz" lIns="91430" tIns="45714" rIns="91430" bIns="45714" rtlCol="0"/>
          <a:lstStyle>
            <a:lvl1pPr algn="r">
              <a:defRPr sz="1200"/>
            </a:lvl1pPr>
          </a:lstStyle>
          <a:p>
            <a:fld id="{8F15B807-6332-4B1B-BF7A-93A3A9CD5D1D}" type="datetimeFigureOut">
              <a:rPr lang="cs-CZ" smtClean="0"/>
              <a:t>6.9.2017</a:t>
            </a:fld>
            <a:endParaRPr lang="cs-CZ" dirty="0"/>
          </a:p>
        </p:txBody>
      </p:sp>
      <p:sp>
        <p:nvSpPr>
          <p:cNvPr id="4" name="Zástupný symbol pro zápatí 3"/>
          <p:cNvSpPr>
            <a:spLocks noGrp="1"/>
          </p:cNvSpPr>
          <p:nvPr>
            <p:ph type="ftr" sz="quarter" idx="2"/>
          </p:nvPr>
        </p:nvSpPr>
        <p:spPr>
          <a:xfrm>
            <a:off x="2" y="9376980"/>
            <a:ext cx="2946400" cy="495685"/>
          </a:xfrm>
          <a:prstGeom prst="rect">
            <a:avLst/>
          </a:prstGeom>
        </p:spPr>
        <p:txBody>
          <a:bodyPr vert="horz" lIns="91430" tIns="45714" rIns="91430" bIns="45714"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376980"/>
            <a:ext cx="2946400" cy="495685"/>
          </a:xfrm>
          <a:prstGeom prst="rect">
            <a:avLst/>
          </a:prstGeom>
        </p:spPr>
        <p:txBody>
          <a:bodyPr vert="horz" lIns="91430" tIns="45714" rIns="91430" bIns="45714" rtlCol="0" anchor="b"/>
          <a:lstStyle>
            <a:lvl1pPr algn="r">
              <a:defRPr sz="1200"/>
            </a:lvl1pPr>
          </a:lstStyle>
          <a:p>
            <a:fld id="{A0FB4D4B-E8A2-4317-B044-D6BE1E7FA241}" type="slidenum">
              <a:rPr lang="cs-CZ" smtClean="0"/>
              <a:t>‹#›</a:t>
            </a:fld>
            <a:endParaRPr lang="cs-CZ" dirty="0"/>
          </a:p>
        </p:txBody>
      </p:sp>
    </p:spTree>
    <p:extLst>
      <p:ext uri="{BB962C8B-B14F-4D97-AF65-F5344CB8AC3E}">
        <p14:creationId xmlns:p14="http://schemas.microsoft.com/office/powerpoint/2010/main" val="148006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3"/>
            <a:ext cx="2945659" cy="495347"/>
          </a:xfrm>
          <a:prstGeom prst="rect">
            <a:avLst/>
          </a:prstGeom>
        </p:spPr>
        <p:txBody>
          <a:bodyPr vert="horz" lIns="91430" tIns="45714" rIns="91430" bIns="45714" rtlCol="0"/>
          <a:lstStyle>
            <a:lvl1pPr algn="l">
              <a:defRPr sz="1200"/>
            </a:lvl1pPr>
          </a:lstStyle>
          <a:p>
            <a:endParaRPr lang="cs-CZ" dirty="0"/>
          </a:p>
        </p:txBody>
      </p:sp>
      <p:sp>
        <p:nvSpPr>
          <p:cNvPr id="3" name="Zástupný symbol pro datum 2"/>
          <p:cNvSpPr>
            <a:spLocks noGrp="1"/>
          </p:cNvSpPr>
          <p:nvPr>
            <p:ph type="dt" idx="1"/>
          </p:nvPr>
        </p:nvSpPr>
        <p:spPr>
          <a:xfrm>
            <a:off x="3850444" y="3"/>
            <a:ext cx="2945659" cy="495347"/>
          </a:xfrm>
          <a:prstGeom prst="rect">
            <a:avLst/>
          </a:prstGeom>
        </p:spPr>
        <p:txBody>
          <a:bodyPr vert="horz" lIns="91430" tIns="45714" rIns="91430" bIns="45714" rtlCol="0"/>
          <a:lstStyle>
            <a:lvl1pPr algn="r">
              <a:defRPr sz="1200"/>
            </a:lvl1pPr>
          </a:lstStyle>
          <a:p>
            <a:fld id="{A0CAA4FB-639A-42FA-8929-E3AECE4D6026}" type="datetimeFigureOut">
              <a:rPr lang="cs-CZ" smtClean="0"/>
              <a:t>6.9.2017</a:t>
            </a:fld>
            <a:endParaRPr lang="cs-CZ" dirty="0"/>
          </a:p>
        </p:txBody>
      </p:sp>
      <p:sp>
        <p:nvSpPr>
          <p:cNvPr id="4" name="Zástupný symbol pro obrázek snímku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30" tIns="45714" rIns="91430" bIns="45714" rtlCol="0" anchor="ctr"/>
          <a:lstStyle/>
          <a:p>
            <a:endParaRPr lang="cs-CZ" dirty="0"/>
          </a:p>
        </p:txBody>
      </p:sp>
      <p:sp>
        <p:nvSpPr>
          <p:cNvPr id="5" name="Zástupný symbol pro poznámky 4"/>
          <p:cNvSpPr>
            <a:spLocks noGrp="1"/>
          </p:cNvSpPr>
          <p:nvPr>
            <p:ph type="body" sz="quarter" idx="3"/>
          </p:nvPr>
        </p:nvSpPr>
        <p:spPr>
          <a:xfrm>
            <a:off x="679768" y="4751222"/>
            <a:ext cx="5438140" cy="3887361"/>
          </a:xfrm>
          <a:prstGeom prst="rect">
            <a:avLst/>
          </a:prstGeom>
        </p:spPr>
        <p:txBody>
          <a:bodyPr vert="horz" lIns="91430" tIns="45714" rIns="91430" bIns="45714"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377317"/>
            <a:ext cx="2945659" cy="495346"/>
          </a:xfrm>
          <a:prstGeom prst="rect">
            <a:avLst/>
          </a:prstGeom>
        </p:spPr>
        <p:txBody>
          <a:bodyPr vert="horz" lIns="91430" tIns="45714" rIns="91430" bIns="45714"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4" y="9377317"/>
            <a:ext cx="2945659" cy="495346"/>
          </a:xfrm>
          <a:prstGeom prst="rect">
            <a:avLst/>
          </a:prstGeom>
        </p:spPr>
        <p:txBody>
          <a:bodyPr vert="horz" lIns="91430" tIns="45714" rIns="91430" bIns="45714" rtlCol="0" anchor="b"/>
          <a:lstStyle>
            <a:lvl1pPr algn="r">
              <a:defRPr sz="1200"/>
            </a:lvl1pPr>
          </a:lstStyle>
          <a:p>
            <a:fld id="{F603E479-29DC-4C09-B676-87D705812747}" type="slidenum">
              <a:rPr lang="cs-CZ" smtClean="0"/>
              <a:t>‹#›</a:t>
            </a:fld>
            <a:endParaRPr lang="cs-CZ" dirty="0"/>
          </a:p>
        </p:txBody>
      </p:sp>
    </p:spTree>
    <p:extLst>
      <p:ext uri="{BB962C8B-B14F-4D97-AF65-F5344CB8AC3E}">
        <p14:creationId xmlns:p14="http://schemas.microsoft.com/office/powerpoint/2010/main" val="6511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a:t>
            </a:fld>
            <a:endParaRPr lang="cs-CZ" dirty="0"/>
          </a:p>
        </p:txBody>
      </p:sp>
    </p:spTree>
    <p:extLst>
      <p:ext uri="{BB962C8B-B14F-4D97-AF65-F5344CB8AC3E}">
        <p14:creationId xmlns:p14="http://schemas.microsoft.com/office/powerpoint/2010/main" val="74765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10</a:t>
            </a:fld>
            <a:endParaRPr lang="cs-CZ" dirty="0"/>
          </a:p>
        </p:txBody>
      </p:sp>
    </p:spTree>
    <p:extLst>
      <p:ext uri="{BB962C8B-B14F-4D97-AF65-F5344CB8AC3E}">
        <p14:creationId xmlns:p14="http://schemas.microsoft.com/office/powerpoint/2010/main" val="7969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11</a:t>
            </a:fld>
            <a:endParaRPr lang="cs-CZ" dirty="0"/>
          </a:p>
        </p:txBody>
      </p:sp>
    </p:spTree>
    <p:extLst>
      <p:ext uri="{BB962C8B-B14F-4D97-AF65-F5344CB8AC3E}">
        <p14:creationId xmlns:p14="http://schemas.microsoft.com/office/powerpoint/2010/main" val="59208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12</a:t>
            </a:fld>
            <a:endParaRPr lang="cs-CZ" dirty="0"/>
          </a:p>
        </p:txBody>
      </p:sp>
    </p:spTree>
    <p:extLst>
      <p:ext uri="{BB962C8B-B14F-4D97-AF65-F5344CB8AC3E}">
        <p14:creationId xmlns:p14="http://schemas.microsoft.com/office/powerpoint/2010/main" val="366656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13</a:t>
            </a:fld>
            <a:endParaRPr lang="cs-CZ" dirty="0"/>
          </a:p>
        </p:txBody>
      </p:sp>
    </p:spTree>
    <p:extLst>
      <p:ext uri="{BB962C8B-B14F-4D97-AF65-F5344CB8AC3E}">
        <p14:creationId xmlns:p14="http://schemas.microsoft.com/office/powerpoint/2010/main" val="118128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14</a:t>
            </a:fld>
            <a:endParaRPr lang="cs-CZ" dirty="0"/>
          </a:p>
        </p:txBody>
      </p:sp>
    </p:spTree>
    <p:extLst>
      <p:ext uri="{BB962C8B-B14F-4D97-AF65-F5344CB8AC3E}">
        <p14:creationId xmlns:p14="http://schemas.microsoft.com/office/powerpoint/2010/main" val="247455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Pozor!!! Samotný zápis do Pořadníku žadatelů nezaručuje poskytnutí dotace a nezakládá nárok na získání dotace. Alokace,</a:t>
            </a:r>
            <a:r>
              <a:rPr lang="cs-CZ" baseline="0" dirty="0" smtClean="0"/>
              <a:t> tj. celkový objem prostředků z dané výzvy bude vyčerpán a žádosti, které budou tzv. pod čarou se umístí do tzv. zásobníku projektů a budou uspokojeny následně v případě úspory prostředků (nedočerpání daných dotací, nepřijaté dotace aj.) </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15</a:t>
            </a:fld>
            <a:endParaRPr lang="cs-CZ" dirty="0"/>
          </a:p>
        </p:txBody>
      </p:sp>
    </p:spTree>
    <p:extLst>
      <p:ext uri="{BB962C8B-B14F-4D97-AF65-F5344CB8AC3E}">
        <p14:creationId xmlns:p14="http://schemas.microsoft.com/office/powerpoint/2010/main" val="315363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Tento stav není ještě zárukou pro získání dotace!!! Platí, že</a:t>
            </a:r>
            <a:r>
              <a:rPr lang="cs-CZ" baseline="0" dirty="0" smtClean="0"/>
              <a:t> pořadí určuje čas zápisu do elektronického pořadníku umístěném na serveru DOTIS – sledován je přesný čas zápisu na server, nikoli čas odeslání požadavku z PC stanice uživatele (ovlivňuje řada faktorů – především výkon PC a rychlost internetu. ) </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16</a:t>
            </a:fld>
            <a:endParaRPr lang="cs-CZ" dirty="0"/>
          </a:p>
        </p:txBody>
      </p:sp>
    </p:spTree>
    <p:extLst>
      <p:ext uri="{BB962C8B-B14F-4D97-AF65-F5344CB8AC3E}">
        <p14:creationId xmlns:p14="http://schemas.microsoft.com/office/powerpoint/2010/main" val="32676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17</a:t>
            </a:fld>
            <a:endParaRPr lang="cs-CZ" dirty="0"/>
          </a:p>
        </p:txBody>
      </p:sp>
    </p:spTree>
    <p:extLst>
      <p:ext uri="{BB962C8B-B14F-4D97-AF65-F5344CB8AC3E}">
        <p14:creationId xmlns:p14="http://schemas.microsoft.com/office/powerpoint/2010/main" val="295555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18</a:t>
            </a:fld>
            <a:endParaRPr lang="cs-CZ" dirty="0"/>
          </a:p>
        </p:txBody>
      </p:sp>
    </p:spTree>
    <p:extLst>
      <p:ext uri="{BB962C8B-B14F-4D97-AF65-F5344CB8AC3E}">
        <p14:creationId xmlns:p14="http://schemas.microsoft.com/office/powerpoint/2010/main" val="13026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19</a:t>
            </a:fld>
            <a:endParaRPr lang="cs-CZ" dirty="0"/>
          </a:p>
        </p:txBody>
      </p:sp>
    </p:spTree>
    <p:extLst>
      <p:ext uri="{BB962C8B-B14F-4D97-AF65-F5344CB8AC3E}">
        <p14:creationId xmlns:p14="http://schemas.microsoft.com/office/powerpoint/2010/main" val="297499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a:t>
            </a:fld>
            <a:endParaRPr lang="cs-CZ" dirty="0"/>
          </a:p>
        </p:txBody>
      </p:sp>
    </p:spTree>
    <p:extLst>
      <p:ext uri="{BB962C8B-B14F-4D97-AF65-F5344CB8AC3E}">
        <p14:creationId xmlns:p14="http://schemas.microsoft.com/office/powerpoint/2010/main" val="32180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20</a:t>
            </a:fld>
            <a:endParaRPr lang="cs-CZ" dirty="0"/>
          </a:p>
        </p:txBody>
      </p:sp>
    </p:spTree>
    <p:extLst>
      <p:ext uri="{BB962C8B-B14F-4D97-AF65-F5344CB8AC3E}">
        <p14:creationId xmlns:p14="http://schemas.microsoft.com/office/powerpoint/2010/main" val="2977605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21</a:t>
            </a:fld>
            <a:endParaRPr lang="cs-CZ" dirty="0"/>
          </a:p>
        </p:txBody>
      </p:sp>
    </p:spTree>
    <p:extLst>
      <p:ext uri="{BB962C8B-B14F-4D97-AF65-F5344CB8AC3E}">
        <p14:creationId xmlns:p14="http://schemas.microsoft.com/office/powerpoint/2010/main" val="167268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22</a:t>
            </a:fld>
            <a:endParaRPr lang="cs-CZ" dirty="0"/>
          </a:p>
        </p:txBody>
      </p:sp>
    </p:spTree>
    <p:extLst>
      <p:ext uri="{BB962C8B-B14F-4D97-AF65-F5344CB8AC3E}">
        <p14:creationId xmlns:p14="http://schemas.microsoft.com/office/powerpoint/2010/main" val="419180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23</a:t>
            </a:fld>
            <a:endParaRPr lang="cs-CZ" dirty="0"/>
          </a:p>
        </p:txBody>
      </p:sp>
    </p:spTree>
    <p:extLst>
      <p:ext uri="{BB962C8B-B14F-4D97-AF65-F5344CB8AC3E}">
        <p14:creationId xmlns:p14="http://schemas.microsoft.com/office/powerpoint/2010/main" val="103961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24</a:t>
            </a:fld>
            <a:endParaRPr lang="cs-CZ" dirty="0"/>
          </a:p>
        </p:txBody>
      </p:sp>
    </p:spTree>
    <p:extLst>
      <p:ext uri="{BB962C8B-B14F-4D97-AF65-F5344CB8AC3E}">
        <p14:creationId xmlns:p14="http://schemas.microsoft.com/office/powerpoint/2010/main" val="8933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3</a:t>
            </a:fld>
            <a:endParaRPr lang="cs-CZ" dirty="0"/>
          </a:p>
        </p:txBody>
      </p:sp>
    </p:spTree>
    <p:extLst>
      <p:ext uri="{BB962C8B-B14F-4D97-AF65-F5344CB8AC3E}">
        <p14:creationId xmlns:p14="http://schemas.microsoft.com/office/powerpoint/2010/main" val="219807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4</a:t>
            </a:fld>
            <a:endParaRPr lang="cs-CZ" dirty="0"/>
          </a:p>
        </p:txBody>
      </p:sp>
    </p:spTree>
    <p:extLst>
      <p:ext uri="{BB962C8B-B14F-4D97-AF65-F5344CB8AC3E}">
        <p14:creationId xmlns:p14="http://schemas.microsoft.com/office/powerpoint/2010/main" val="118631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V případě, že kotel, o jehož pořízení máte zájem, není v seznamu uveden a splňuje požadované ekologické podmínky, je možnost přidání tohoto kotle do seznamu. Postup pro rozšíření seznamu kotlů je popsán pod výše zmíněným webovým odkazem.</a:t>
            </a:r>
          </a:p>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5</a:t>
            </a:fld>
            <a:endParaRPr lang="cs-CZ" dirty="0"/>
          </a:p>
        </p:txBody>
      </p:sp>
    </p:spTree>
    <p:extLst>
      <p:ext uri="{BB962C8B-B14F-4D97-AF65-F5344CB8AC3E}">
        <p14:creationId xmlns:p14="http://schemas.microsoft.com/office/powerpoint/2010/main" val="71182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V případě, že kotel, o jehož pořízení máte zájem, není v seznamu uveden a splňuje požadované ekologické podmínky, je možnost přidání tohoto kotle do seznamu. Postup pro rozšíření seznamu kotlů je popsán pod výše zmíněným webovým odkazem.</a:t>
            </a:r>
          </a:p>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6</a:t>
            </a:fld>
            <a:endParaRPr lang="cs-CZ" dirty="0"/>
          </a:p>
        </p:txBody>
      </p:sp>
    </p:spTree>
    <p:extLst>
      <p:ext uri="{BB962C8B-B14F-4D97-AF65-F5344CB8AC3E}">
        <p14:creationId xmlns:p14="http://schemas.microsoft.com/office/powerpoint/2010/main" val="385716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RD -  stavba pro bydlení, ve které dle § 2 vyhlášky č. 501/2006 Sb. – více než polovina plochy odpovídá požadavkům na trvalé rodinné bydlení a je k tomuto účelu určena, v níž jsou nejvýše tři samostatné bytové jednotky a má nejvýše dvě nadzemní a jedno podzemní podlaží a podkroví.</a:t>
            </a:r>
          </a:p>
          <a:p>
            <a:endParaRPr lang="cs-CZ" dirty="0" smtClean="0"/>
          </a:p>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ostatní stavby určené např. pro rodinnou rekreaci nebo krátkodobé ubytování (hotel, penzion apod.) se pro účely dotace za RD nepovažují  a to ani v případě, že zde žadatel má trvalé bydliště</a:t>
            </a:r>
          </a:p>
          <a:p>
            <a:endParaRPr lang="cs-CZ" dirty="0" smtClean="0"/>
          </a:p>
          <a:p>
            <a:r>
              <a:rPr lang="cs-CZ" dirty="0" smtClean="0"/>
              <a:t>Žadatel je oprávněným příjemcem dotace i v případě, že RD slouží současně k výkonu povolání (živnosti)</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7</a:t>
            </a:fld>
            <a:endParaRPr lang="cs-CZ" dirty="0"/>
          </a:p>
        </p:txBody>
      </p:sp>
    </p:spTree>
    <p:extLst>
      <p:ext uri="{BB962C8B-B14F-4D97-AF65-F5344CB8AC3E}">
        <p14:creationId xmlns:p14="http://schemas.microsoft.com/office/powerpoint/2010/main" val="48680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8</a:t>
            </a:fld>
            <a:endParaRPr lang="cs-CZ" dirty="0"/>
          </a:p>
        </p:txBody>
      </p:sp>
    </p:spTree>
    <p:extLst>
      <p:ext uri="{BB962C8B-B14F-4D97-AF65-F5344CB8AC3E}">
        <p14:creationId xmlns:p14="http://schemas.microsoft.com/office/powerpoint/2010/main" val="269096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9</a:t>
            </a:fld>
            <a:endParaRPr lang="cs-CZ" dirty="0"/>
          </a:p>
        </p:txBody>
      </p:sp>
    </p:spTree>
    <p:extLst>
      <p:ext uri="{BB962C8B-B14F-4D97-AF65-F5344CB8AC3E}">
        <p14:creationId xmlns:p14="http://schemas.microsoft.com/office/powerpoint/2010/main" val="190623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9/6/2017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hyperlink" Target="mailto:jtrojanova@kr-kralovehradecky.cz"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ivvtipilova@kr-kralovehradecky.c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vt.sfzp.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61206" y="685800"/>
            <a:ext cx="10286958" cy="4747846"/>
          </a:xfrm>
        </p:spPr>
        <p:txBody>
          <a:bodyPr/>
          <a:lstStyle/>
          <a:p>
            <a:pPr algn="ctr">
              <a:lnSpc>
                <a:spcPct val="150000"/>
              </a:lnSpc>
            </a:pPr>
            <a:r>
              <a:rPr lang="cs-CZ" sz="4000" b="1" cap="small" dirty="0" smtClean="0">
                <a:solidFill>
                  <a:srgbClr val="FFC000"/>
                </a:solidFill>
                <a:latin typeface="Book Antiqua" panose="02040602050305030304" pitchFamily="18" charset="0"/>
              </a:rPr>
              <a:t>Výměna zastaralých zdrojů vytápění</a:t>
            </a:r>
            <a:r>
              <a:rPr lang="cs-CZ" sz="4000" b="1" cap="small" dirty="0" smtClean="0">
                <a:latin typeface="Book Antiqua" panose="02040602050305030304" pitchFamily="18" charset="0"/>
              </a:rPr>
              <a:t/>
            </a:r>
            <a:br>
              <a:rPr lang="cs-CZ" sz="4000" b="1" cap="small" dirty="0" smtClean="0">
                <a:latin typeface="Book Antiqua" panose="02040602050305030304" pitchFamily="18" charset="0"/>
              </a:rPr>
            </a:br>
            <a:r>
              <a:rPr lang="cs-CZ" sz="3600" dirty="0" smtClean="0">
                <a:latin typeface="Book Antiqua" panose="02040602050305030304" pitchFamily="18" charset="0"/>
              </a:rPr>
              <a:t>dotace z OP Životní prostředí 2014 – 2020 prostřednictvím </a:t>
            </a:r>
            <a:br>
              <a:rPr lang="cs-CZ" sz="3600" dirty="0" smtClean="0">
                <a:latin typeface="Book Antiqua" panose="02040602050305030304" pitchFamily="18" charset="0"/>
              </a:rPr>
            </a:br>
            <a:r>
              <a:rPr lang="cs-CZ" sz="4000" b="1" dirty="0" smtClean="0">
                <a:solidFill>
                  <a:srgbClr val="FFC000"/>
                </a:solidFill>
                <a:latin typeface="Book Antiqua" panose="02040602050305030304" pitchFamily="18" charset="0"/>
              </a:rPr>
              <a:t>Královéhradeckého kraje</a:t>
            </a:r>
            <a:r>
              <a:rPr lang="cs-CZ" sz="4000" b="1" dirty="0" smtClean="0">
                <a:latin typeface="Book Antiqua" panose="02040602050305030304" pitchFamily="18" charset="0"/>
              </a:rPr>
              <a:t> </a:t>
            </a:r>
            <a:br>
              <a:rPr lang="cs-CZ" sz="4000" b="1" dirty="0" smtClean="0">
                <a:latin typeface="Book Antiqua" panose="02040602050305030304" pitchFamily="18" charset="0"/>
              </a:rPr>
            </a:br>
            <a:r>
              <a:rPr lang="cs-CZ" sz="3600" i="1" dirty="0" smtClean="0">
                <a:latin typeface="Book Antiqua" panose="02040602050305030304" pitchFamily="18" charset="0"/>
              </a:rPr>
              <a:t>(„Kotlíkové dotace“)</a:t>
            </a:r>
            <a:endParaRPr lang="cs-CZ" sz="3600" i="1" dirty="0">
              <a:latin typeface="Book Antiqua" panose="02040602050305030304" pitchFamily="18" charset="0"/>
            </a:endParaRPr>
          </a:p>
        </p:txBody>
      </p:sp>
      <p:sp>
        <p:nvSpPr>
          <p:cNvPr id="5" name="Zástupný symbol pro zápatí 4"/>
          <p:cNvSpPr>
            <a:spLocks noGrp="1"/>
          </p:cNvSpPr>
          <p:nvPr>
            <p:ph type="ftr" sz="quarter" idx="11"/>
          </p:nvPr>
        </p:nvSpPr>
        <p:spPr>
          <a:xfrm>
            <a:off x="961206" y="5675603"/>
            <a:ext cx="10286958" cy="848289"/>
          </a:xfrm>
        </p:spPr>
        <p:txBody>
          <a:bodyPr/>
          <a:lstStyle/>
          <a:p>
            <a:endParaRPr lang="en-US" dirty="0"/>
          </a:p>
        </p:txBody>
      </p:sp>
      <p:pic>
        <p:nvPicPr>
          <p:cNvPr id="6" name="Obrázek 5"/>
          <p:cNvPicPr/>
          <p:nvPr/>
        </p:nvPicPr>
        <p:blipFill>
          <a:blip r:embed="rId3">
            <a:extLst>
              <a:ext uri="{28A0092B-C50C-407E-A947-70E740481C1C}">
                <a14:useLocalDpi xmlns:a14="http://schemas.microsoft.com/office/drawing/2010/main" val="0"/>
              </a:ext>
            </a:extLst>
          </a:blip>
          <a:srcRect/>
          <a:stretch>
            <a:fillRect/>
          </a:stretch>
        </p:blipFill>
        <p:spPr bwMode="auto">
          <a:xfrm>
            <a:off x="961206" y="5675604"/>
            <a:ext cx="10286958" cy="848289"/>
          </a:xfrm>
          <a:prstGeom prst="rect">
            <a:avLst/>
          </a:prstGeom>
          <a:noFill/>
          <a:ln>
            <a:noFill/>
          </a:ln>
        </p:spPr>
      </p:pic>
    </p:spTree>
    <p:extLst>
      <p:ext uri="{BB962C8B-B14F-4D97-AF65-F5344CB8AC3E}">
        <p14:creationId xmlns:p14="http://schemas.microsoft.com/office/powerpoint/2010/main" val="280142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806509" y="1274886"/>
            <a:ext cx="10703821" cy="5046784"/>
          </a:xfrm>
        </p:spPr>
        <p:txBody>
          <a:bodyPr>
            <a:noAutofit/>
          </a:bodyPr>
          <a:lstStyle/>
          <a:p>
            <a:pPr marL="0" indent="0" algn="just">
              <a:spcBef>
                <a:spcPct val="0"/>
              </a:spcBef>
              <a:buNone/>
            </a:pPr>
            <a:r>
              <a:rPr lang="cs-CZ" sz="2800" dirty="0">
                <a:solidFill>
                  <a:srgbClr val="FFC000"/>
                </a:solidFill>
                <a:latin typeface="Book Antiqua" panose="02040602050305030304" pitchFamily="18" charset="0"/>
              </a:rPr>
              <a:t>n</a:t>
            </a:r>
            <a:r>
              <a:rPr lang="cs-CZ" sz="2800" dirty="0" smtClean="0">
                <a:solidFill>
                  <a:srgbClr val="FFC000"/>
                </a:solidFill>
                <a:latin typeface="Book Antiqua" panose="02040602050305030304" pitchFamily="18" charset="0"/>
              </a:rPr>
              <a:t>avýšení o částku 7 500 Kč </a:t>
            </a:r>
            <a:r>
              <a:rPr lang="cs-CZ" sz="2800" dirty="0" smtClean="0">
                <a:solidFill>
                  <a:schemeClr val="tx2"/>
                </a:solidFill>
                <a:latin typeface="Book Antiqua" panose="02040602050305030304" pitchFamily="18" charset="0"/>
              </a:rPr>
              <a:t>pokud je výměna kotle realizována v prioritní obci uvedené níže (viz Střednědobá strategie </a:t>
            </a:r>
            <a:r>
              <a:rPr lang="cs-CZ" sz="2800" dirty="0">
                <a:solidFill>
                  <a:schemeClr val="tx2"/>
                </a:solidFill>
                <a:latin typeface="Book Antiqua" panose="02040602050305030304" pitchFamily="18" charset="0"/>
              </a:rPr>
              <a:t>ochrany ovzduší</a:t>
            </a:r>
            <a:r>
              <a:rPr lang="cs-CZ" sz="2800" dirty="0" smtClean="0">
                <a:solidFill>
                  <a:schemeClr val="tx2"/>
                </a:solidFill>
                <a:latin typeface="Book Antiqua" panose="02040602050305030304" pitchFamily="18" charset="0"/>
              </a:rPr>
              <a:t>):</a:t>
            </a:r>
          </a:p>
          <a:p>
            <a:pPr marL="0" indent="0" algn="just">
              <a:spcBef>
                <a:spcPct val="0"/>
              </a:spcBef>
              <a:buNone/>
            </a:pPr>
            <a:r>
              <a:rPr lang="cs-CZ" sz="2400" i="1" dirty="0" smtClean="0">
                <a:solidFill>
                  <a:srgbClr val="FFC000"/>
                </a:solidFill>
                <a:latin typeface="Book Antiqua" panose="02040602050305030304" pitchFamily="18" charset="0"/>
              </a:rPr>
              <a:t>Jičín, Cholenice, Kbelnice, Kopidlno, Lázně Bělohrad, Libáň, Osek, Podhradí, Sobotka, Staré Hrady, Valdice, Vysoké Veselí, Železnice</a:t>
            </a:r>
          </a:p>
          <a:p>
            <a:pPr marL="0" indent="0" algn="just">
              <a:spcBef>
                <a:spcPct val="0"/>
              </a:spcBef>
              <a:buNone/>
            </a:pPr>
            <a:r>
              <a:rPr lang="cs-CZ" sz="2400" i="1" dirty="0" smtClean="0">
                <a:solidFill>
                  <a:srgbClr val="FFC000"/>
                </a:solidFill>
                <a:latin typeface="Book Antiqua" panose="02040602050305030304" pitchFamily="18" charset="0"/>
              </a:rPr>
              <a:t>Kostelec n. O., Albrechtice n. O., Borohrádek, Častotlovice, Čermná n. O., Čestice, Doudleby n. O., Kostelec n. O., Týniště n. O., Žďár n. O.</a:t>
            </a:r>
          </a:p>
          <a:p>
            <a:pPr marL="0" indent="0" algn="just">
              <a:spcBef>
                <a:spcPct val="0"/>
              </a:spcBef>
              <a:buNone/>
            </a:pPr>
            <a:r>
              <a:rPr lang="cs-CZ" sz="2400" i="1" dirty="0" smtClean="0">
                <a:solidFill>
                  <a:srgbClr val="FFC000"/>
                </a:solidFill>
                <a:latin typeface="Book Antiqua" panose="02040602050305030304" pitchFamily="18" charset="0"/>
              </a:rPr>
              <a:t>Náchod, Červený Kostelec, Česká Skalice, Dolní Radechová, Hronov, Kramolna, Police n. M., Říkov, Studnice, Velké Poříčí, Vysokov, Žďár n. M.</a:t>
            </a:r>
          </a:p>
          <a:p>
            <a:pPr marL="0" indent="0" algn="just">
              <a:spcBef>
                <a:spcPct val="0"/>
              </a:spcBef>
              <a:buNone/>
            </a:pPr>
            <a:r>
              <a:rPr lang="cs-CZ" sz="2400" i="1" dirty="0" smtClean="0">
                <a:solidFill>
                  <a:srgbClr val="FFC000"/>
                </a:solidFill>
                <a:latin typeface="Book Antiqua" panose="02040602050305030304" pitchFamily="18" charset="0"/>
              </a:rPr>
              <a:t>Nová Paka, Stará Paka</a:t>
            </a:r>
          </a:p>
          <a:p>
            <a:pPr marL="0" indent="0" algn="just">
              <a:spcBef>
                <a:spcPct val="0"/>
              </a:spcBef>
              <a:buNone/>
            </a:pPr>
            <a:r>
              <a:rPr lang="cs-CZ" sz="2400" i="1" dirty="0" smtClean="0">
                <a:solidFill>
                  <a:srgbClr val="FFC000"/>
                </a:solidFill>
                <a:latin typeface="Book Antiqua" panose="02040602050305030304" pitchFamily="18" charset="0"/>
              </a:rPr>
              <a:t>Nové Město n. M., Bohuslavice, Provodov-Šonov</a:t>
            </a:r>
          </a:p>
          <a:p>
            <a:pPr marL="0" indent="0" algn="just">
              <a:spcBef>
                <a:spcPct val="0"/>
              </a:spcBef>
              <a:buNone/>
            </a:pPr>
            <a:r>
              <a:rPr lang="cs-CZ" sz="2400" i="1" dirty="0" smtClean="0">
                <a:solidFill>
                  <a:srgbClr val="FFC000"/>
                </a:solidFill>
                <a:latin typeface="Book Antiqua" panose="02040602050305030304" pitchFamily="18" charset="0"/>
              </a:rPr>
              <a:t>Nový Bydžov, Hlušice, Humburky, Nepolisy, Skřivany, Sloupno, Smidary, Starý Bydžov, Vinary </a:t>
            </a:r>
            <a:endParaRPr lang="cs-CZ" sz="2400" i="1" dirty="0">
              <a:solidFill>
                <a:srgbClr val="FFC000"/>
              </a:solidFill>
              <a:latin typeface="Book Antiqua" panose="02040602050305030304" pitchFamily="18" charset="0"/>
            </a:endParaRPr>
          </a:p>
        </p:txBody>
      </p:sp>
      <p:sp>
        <p:nvSpPr>
          <p:cNvPr id="4" name="Nadpis 6"/>
          <p:cNvSpPr txBox="1">
            <a:spLocks/>
          </p:cNvSpPr>
          <p:nvPr/>
        </p:nvSpPr>
        <p:spPr>
          <a:xfrm>
            <a:off x="806509" y="408430"/>
            <a:ext cx="9523256" cy="7169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Jaká je výše dotace?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43683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806509" y="1274886"/>
            <a:ext cx="10703821" cy="5046784"/>
          </a:xfrm>
        </p:spPr>
        <p:txBody>
          <a:bodyPr>
            <a:noAutofit/>
          </a:bodyPr>
          <a:lstStyle/>
          <a:p>
            <a:pPr marL="0" indent="0" algn="just">
              <a:spcBef>
                <a:spcPct val="0"/>
              </a:spcBef>
              <a:buNone/>
            </a:pPr>
            <a:r>
              <a:rPr lang="cs-CZ" sz="2800" dirty="0">
                <a:solidFill>
                  <a:srgbClr val="FFC000"/>
                </a:solidFill>
                <a:latin typeface="Book Antiqua" panose="02040602050305030304" pitchFamily="18" charset="0"/>
              </a:rPr>
              <a:t>n</a:t>
            </a:r>
            <a:r>
              <a:rPr lang="cs-CZ" sz="2800" dirty="0" smtClean="0">
                <a:solidFill>
                  <a:srgbClr val="FFC000"/>
                </a:solidFill>
                <a:latin typeface="Book Antiqua" panose="02040602050305030304" pitchFamily="18" charset="0"/>
              </a:rPr>
              <a:t>avýšení o částku 7 500 Kč </a:t>
            </a:r>
            <a:r>
              <a:rPr lang="cs-CZ" sz="2800" dirty="0" smtClean="0">
                <a:solidFill>
                  <a:schemeClr val="tx2"/>
                </a:solidFill>
                <a:latin typeface="Book Antiqua" panose="02040602050305030304" pitchFamily="18" charset="0"/>
              </a:rPr>
              <a:t>pokud je výměna kotle realizována v prioritní obci uvedené níže (viz Střednědobá strategie </a:t>
            </a:r>
            <a:r>
              <a:rPr lang="cs-CZ" sz="2800" dirty="0">
                <a:solidFill>
                  <a:schemeClr val="tx2"/>
                </a:solidFill>
                <a:latin typeface="Book Antiqua" panose="02040602050305030304" pitchFamily="18" charset="0"/>
              </a:rPr>
              <a:t>ochrany ovzduší</a:t>
            </a:r>
            <a:r>
              <a:rPr lang="cs-CZ" sz="2800" dirty="0" smtClean="0">
                <a:solidFill>
                  <a:schemeClr val="tx2"/>
                </a:solidFill>
                <a:latin typeface="Book Antiqua" panose="02040602050305030304" pitchFamily="18" charset="0"/>
              </a:rPr>
              <a:t>):</a:t>
            </a:r>
          </a:p>
          <a:p>
            <a:pPr marL="0" indent="0" algn="just">
              <a:spcBef>
                <a:spcPct val="0"/>
              </a:spcBef>
              <a:buNone/>
            </a:pPr>
            <a:r>
              <a:rPr lang="cs-CZ" sz="2800" i="1" dirty="0" smtClean="0">
                <a:solidFill>
                  <a:srgbClr val="FFC000"/>
                </a:solidFill>
                <a:latin typeface="Book Antiqua" panose="02040602050305030304" pitchFamily="18" charset="0"/>
              </a:rPr>
              <a:t>Rychnov n. K., Kvasiny, Solnice, Synkov-Slemeno, Vamberk, Záměl</a:t>
            </a:r>
          </a:p>
          <a:p>
            <a:pPr marL="0" indent="0" algn="just">
              <a:spcBef>
                <a:spcPct val="0"/>
              </a:spcBef>
              <a:buNone/>
            </a:pPr>
            <a:r>
              <a:rPr lang="cs-CZ" sz="2800" i="1" dirty="0" smtClean="0">
                <a:solidFill>
                  <a:srgbClr val="FFC000"/>
                </a:solidFill>
                <a:latin typeface="Book Antiqua" panose="02040602050305030304" pitchFamily="18" charset="0"/>
              </a:rPr>
              <a:t>Trutnov, Batňovice, Havlovice, Chotěvice, Rtyně v Podkrkonoší, Úpice</a:t>
            </a:r>
          </a:p>
          <a:p>
            <a:pPr marL="0" indent="0" algn="just">
              <a:spcBef>
                <a:spcPct val="0"/>
              </a:spcBef>
              <a:buNone/>
            </a:pPr>
            <a:r>
              <a:rPr lang="cs-CZ" sz="2800" i="1" dirty="0" smtClean="0">
                <a:solidFill>
                  <a:srgbClr val="FFC000"/>
                </a:solidFill>
                <a:latin typeface="Book Antiqua" panose="02040602050305030304" pitchFamily="18" charset="0"/>
              </a:rPr>
              <a:t>Vrchlabí, Hostinné</a:t>
            </a:r>
          </a:p>
        </p:txBody>
      </p:sp>
      <p:sp>
        <p:nvSpPr>
          <p:cNvPr id="4" name="Nadpis 6"/>
          <p:cNvSpPr txBox="1">
            <a:spLocks/>
          </p:cNvSpPr>
          <p:nvPr/>
        </p:nvSpPr>
        <p:spPr>
          <a:xfrm>
            <a:off x="806509" y="408430"/>
            <a:ext cx="9523256" cy="7169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Jaká je výše dotace?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6266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5" y="232584"/>
            <a:ext cx="9523256" cy="910416"/>
          </a:xfrm>
        </p:spPr>
        <p:txBody>
          <a:bodyPr/>
          <a:lstStyle/>
          <a:p>
            <a:r>
              <a:rPr lang="cs-CZ" sz="4000" b="1" dirty="0" smtClean="0">
                <a:solidFill>
                  <a:srgbClr val="FFC000"/>
                </a:solidFill>
                <a:latin typeface="Book Antiqua" panose="02040602050305030304" pitchFamily="18" charset="0"/>
              </a:rPr>
              <a:t>Co je možné z dotace ještě uhradit?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143000"/>
            <a:ext cx="10430933" cy="5433646"/>
          </a:xfrm>
        </p:spPr>
        <p:txBody>
          <a:bodyPr>
            <a:normAutofit fontScale="55000" lnSpcReduction="20000"/>
          </a:bodyPr>
          <a:lstStyle/>
          <a:p>
            <a:pPr marL="0" indent="0" algn="just">
              <a:lnSpc>
                <a:spcPct val="120000"/>
              </a:lnSpc>
              <a:spcBef>
                <a:spcPct val="0"/>
              </a:spcBef>
              <a:spcAft>
                <a:spcPts val="1200"/>
              </a:spcAft>
              <a:buNone/>
            </a:pPr>
            <a:r>
              <a:rPr lang="cs-CZ" sz="5000" i="1" dirty="0" smtClean="0">
                <a:solidFill>
                  <a:srgbClr val="FFC000"/>
                </a:solidFill>
                <a:latin typeface="Book Antiqua" panose="02040602050305030304" pitchFamily="18" charset="0"/>
              </a:rPr>
              <a:t>stavební </a:t>
            </a:r>
            <a:r>
              <a:rPr lang="cs-CZ" sz="5000" i="1" dirty="0">
                <a:solidFill>
                  <a:srgbClr val="FFC000"/>
                </a:solidFill>
                <a:latin typeface="Book Antiqua" panose="02040602050305030304" pitchFamily="18" charset="0"/>
              </a:rPr>
              <a:t>práce, dodávky a služby bezprostředně </a:t>
            </a:r>
            <a:r>
              <a:rPr lang="cs-CZ" sz="5000" i="1" dirty="0" smtClean="0">
                <a:solidFill>
                  <a:srgbClr val="FFC000"/>
                </a:solidFill>
                <a:latin typeface="Book Antiqua" panose="02040602050305030304" pitchFamily="18" charset="0"/>
              </a:rPr>
              <a:t>související </a:t>
            </a:r>
            <a:r>
              <a:rPr lang="cs-CZ" sz="5000" i="1" dirty="0">
                <a:solidFill>
                  <a:srgbClr val="FFC000"/>
                </a:solidFill>
                <a:latin typeface="Book Antiqua" panose="02040602050305030304" pitchFamily="18" charset="0"/>
              </a:rPr>
              <a:t>s </a:t>
            </a:r>
            <a:r>
              <a:rPr lang="cs-CZ" sz="5000" i="1" dirty="0" smtClean="0">
                <a:solidFill>
                  <a:srgbClr val="FFC000"/>
                </a:solidFill>
                <a:latin typeface="Book Antiqua" panose="02040602050305030304" pitchFamily="18" charset="0"/>
              </a:rPr>
              <a:t>pořízením </a:t>
            </a:r>
            <a:r>
              <a:rPr lang="cs-CZ" sz="5000" i="1" dirty="0">
                <a:solidFill>
                  <a:srgbClr val="FFC000"/>
                </a:solidFill>
                <a:latin typeface="Book Antiqua" panose="02040602050305030304" pitchFamily="18" charset="0"/>
              </a:rPr>
              <a:t>nového zdroje </a:t>
            </a:r>
            <a:r>
              <a:rPr lang="cs-CZ" sz="5000" i="1" dirty="0" smtClean="0">
                <a:solidFill>
                  <a:srgbClr val="FFC000"/>
                </a:solidFill>
                <a:latin typeface="Book Antiqua" panose="02040602050305030304" pitchFamily="18" charset="0"/>
              </a:rPr>
              <a:t>vytápění:</a:t>
            </a:r>
          </a:p>
          <a:p>
            <a:pPr algn="just">
              <a:lnSpc>
                <a:spcPct val="120000"/>
              </a:lnSpc>
              <a:spcBef>
                <a:spcPct val="0"/>
              </a:spcBef>
              <a:spcAft>
                <a:spcPts val="1800"/>
              </a:spcAft>
              <a:buFont typeface="Arial" panose="020B0604020202020204" pitchFamily="34" charset="0"/>
              <a:buChar char="•"/>
            </a:pPr>
            <a:r>
              <a:rPr lang="cs-CZ" sz="5100" dirty="0">
                <a:solidFill>
                  <a:schemeClr val="tx2"/>
                </a:solidFill>
                <a:latin typeface="Book Antiqua" panose="02040602050305030304" pitchFamily="18" charset="0"/>
              </a:rPr>
              <a:t>stavební práce, dodávky a služby související s realizací </a:t>
            </a:r>
            <a:r>
              <a:rPr lang="cs-CZ" sz="5100" dirty="0" smtClean="0">
                <a:solidFill>
                  <a:schemeClr val="tx2"/>
                </a:solidFill>
                <a:latin typeface="Book Antiqua" panose="02040602050305030304" pitchFamily="18" charset="0"/>
              </a:rPr>
              <a:t>kotle na pevná paliva včetně nákladů na úpravu spalinových cest</a:t>
            </a:r>
          </a:p>
          <a:p>
            <a:pPr algn="just">
              <a:lnSpc>
                <a:spcPct val="120000"/>
              </a:lnSpc>
              <a:spcBef>
                <a:spcPct val="0"/>
              </a:spcBef>
              <a:spcAft>
                <a:spcPts val="1800"/>
              </a:spcAft>
              <a:buFont typeface="Arial" panose="020B0604020202020204" pitchFamily="34" charset="0"/>
              <a:buChar char="•"/>
            </a:pPr>
            <a:r>
              <a:rPr lang="cs-CZ" sz="5100" dirty="0" smtClean="0">
                <a:solidFill>
                  <a:schemeClr val="tx2"/>
                </a:solidFill>
                <a:latin typeface="Book Antiqua" panose="02040602050305030304" pitchFamily="18" charset="0"/>
              </a:rPr>
              <a:t>stavební práce, dodávky a služby spojené s realizací TČ</a:t>
            </a:r>
          </a:p>
          <a:p>
            <a:pPr algn="just">
              <a:lnSpc>
                <a:spcPct val="120000"/>
              </a:lnSpc>
              <a:spcBef>
                <a:spcPct val="0"/>
              </a:spcBef>
              <a:spcAft>
                <a:spcPts val="1800"/>
              </a:spcAft>
              <a:buFont typeface="Arial" panose="020B0604020202020204" pitchFamily="34" charset="0"/>
              <a:buChar char="•"/>
            </a:pPr>
            <a:r>
              <a:rPr lang="cs-CZ" sz="5100" dirty="0">
                <a:solidFill>
                  <a:schemeClr val="tx2"/>
                </a:solidFill>
                <a:latin typeface="Book Antiqua" panose="02040602050305030304" pitchFamily="18" charset="0"/>
              </a:rPr>
              <a:t>stavební práce, dodávky a služby spojené s </a:t>
            </a:r>
            <a:r>
              <a:rPr lang="cs-CZ" sz="5100" dirty="0" smtClean="0">
                <a:solidFill>
                  <a:schemeClr val="tx2"/>
                </a:solidFill>
                <a:latin typeface="Book Antiqua" panose="02040602050305030304" pitchFamily="18" charset="0"/>
              </a:rPr>
              <a:t>realizací plynového kond. kotle vč. nákladů na úpravu spalinových cest</a:t>
            </a:r>
          </a:p>
          <a:p>
            <a:pPr algn="just">
              <a:lnSpc>
                <a:spcPct val="120000"/>
              </a:lnSpc>
              <a:spcBef>
                <a:spcPct val="0"/>
              </a:spcBef>
              <a:spcAft>
                <a:spcPts val="1800"/>
              </a:spcAft>
              <a:buFont typeface="Arial" panose="020B0604020202020204" pitchFamily="34" charset="0"/>
              <a:buChar char="•"/>
            </a:pPr>
            <a:r>
              <a:rPr lang="cs-CZ" sz="5100" dirty="0" smtClean="0">
                <a:solidFill>
                  <a:schemeClr val="tx2"/>
                </a:solidFill>
                <a:latin typeface="Book Antiqua" panose="02040602050305030304" pitchFamily="18" charset="0"/>
              </a:rPr>
              <a:t>zkoušky </a:t>
            </a:r>
            <a:r>
              <a:rPr lang="cs-CZ" sz="5100" dirty="0">
                <a:solidFill>
                  <a:schemeClr val="tx2"/>
                </a:solidFill>
                <a:latin typeface="Book Antiqua" panose="02040602050305030304" pitchFamily="18" charset="0"/>
              </a:rPr>
              <a:t>nebo testy související s uváděním majetku do stavu způsobilého k užívání a splnění technických parametrů</a:t>
            </a: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1608208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5" y="232584"/>
            <a:ext cx="9523256" cy="910416"/>
          </a:xfrm>
        </p:spPr>
        <p:txBody>
          <a:bodyPr/>
          <a:lstStyle/>
          <a:p>
            <a:r>
              <a:rPr lang="cs-CZ" sz="4000" b="1" dirty="0" smtClean="0">
                <a:solidFill>
                  <a:srgbClr val="FFC000"/>
                </a:solidFill>
                <a:latin typeface="Book Antiqua" panose="02040602050305030304" pitchFamily="18" charset="0"/>
              </a:rPr>
              <a:t>Co je možné z dotace ještě uhradit?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143000"/>
            <a:ext cx="10430933" cy="5433646"/>
          </a:xfrm>
        </p:spPr>
        <p:txBody>
          <a:bodyPr>
            <a:normAutofit fontScale="70000" lnSpcReduction="20000"/>
          </a:bodyPr>
          <a:lstStyle/>
          <a:p>
            <a:pPr algn="just">
              <a:lnSpc>
                <a:spcPct val="120000"/>
              </a:lnSpc>
              <a:spcBef>
                <a:spcPct val="0"/>
              </a:spcBef>
              <a:spcAft>
                <a:spcPts val="1800"/>
              </a:spcAft>
              <a:buFont typeface="Arial" panose="020B0604020202020204" pitchFamily="34" charset="0"/>
              <a:buChar char="•"/>
            </a:pPr>
            <a:r>
              <a:rPr lang="cs-CZ" sz="4500" dirty="0">
                <a:solidFill>
                  <a:schemeClr val="tx2"/>
                </a:solidFill>
                <a:latin typeface="Book Antiqua" panose="02040602050305030304" pitchFamily="18" charset="0"/>
              </a:rPr>
              <a:t>s</a:t>
            </a:r>
            <a:r>
              <a:rPr lang="cs-CZ" sz="4500" dirty="0" smtClean="0">
                <a:solidFill>
                  <a:schemeClr val="tx2"/>
                </a:solidFill>
                <a:latin typeface="Book Antiqua" panose="02040602050305030304" pitchFamily="18" charset="0"/>
              </a:rPr>
              <a:t>tavební práce, dodávky a služby související s realizací nové otopné soustavy nebo úpravou stávající otopné soustavy, vč. dodávky akum</a:t>
            </a:r>
            <a:r>
              <a:rPr lang="cs-CZ" sz="4500" dirty="0">
                <a:solidFill>
                  <a:schemeClr val="tx2"/>
                </a:solidFill>
                <a:latin typeface="Book Antiqua" panose="02040602050305030304" pitchFamily="18" charset="0"/>
              </a:rPr>
              <a:t>.</a:t>
            </a:r>
            <a:r>
              <a:rPr lang="cs-CZ" sz="4500" dirty="0" smtClean="0">
                <a:solidFill>
                  <a:schemeClr val="tx2"/>
                </a:solidFill>
                <a:latin typeface="Book Antiqua" panose="02040602050305030304" pitchFamily="18" charset="0"/>
              </a:rPr>
              <a:t> nádoby nebo kombinovaného bojleru, vždy v návaznosti na realizaci nového zdroje tepla pro vytápění </a:t>
            </a:r>
          </a:p>
          <a:p>
            <a:pPr algn="just">
              <a:lnSpc>
                <a:spcPct val="120000"/>
              </a:lnSpc>
              <a:spcBef>
                <a:spcPct val="0"/>
              </a:spcBef>
              <a:spcAft>
                <a:spcPts val="1800"/>
              </a:spcAft>
              <a:buFont typeface="Arial" panose="020B0604020202020204" pitchFamily="34" charset="0"/>
              <a:buChar char="•"/>
            </a:pPr>
            <a:r>
              <a:rPr lang="cs-CZ" sz="4500" dirty="0" smtClean="0">
                <a:solidFill>
                  <a:schemeClr val="tx2"/>
                </a:solidFill>
                <a:latin typeface="Book Antiqua" panose="02040602050305030304" pitchFamily="18" charset="0"/>
              </a:rPr>
              <a:t>náklady spojené s odvozem starého zdroje vytápění</a:t>
            </a:r>
          </a:p>
          <a:p>
            <a:pPr algn="just">
              <a:lnSpc>
                <a:spcPct val="120000"/>
              </a:lnSpc>
              <a:spcBef>
                <a:spcPct val="0"/>
              </a:spcBef>
              <a:buFont typeface="Arial" panose="020B0604020202020204" pitchFamily="34" charset="0"/>
              <a:buChar char="•"/>
            </a:pPr>
            <a:r>
              <a:rPr lang="cs-CZ" sz="4500" dirty="0" smtClean="0">
                <a:solidFill>
                  <a:schemeClr val="tx2"/>
                </a:solidFill>
                <a:latin typeface="Book Antiqua" panose="02040602050305030304" pitchFamily="18" charset="0"/>
              </a:rPr>
              <a:t>projektová </a:t>
            </a:r>
            <a:r>
              <a:rPr lang="cs-CZ" sz="4500" dirty="0">
                <a:solidFill>
                  <a:schemeClr val="tx2"/>
                </a:solidFill>
                <a:latin typeface="Book Antiqua" panose="02040602050305030304" pitchFamily="18" charset="0"/>
              </a:rPr>
              <a:t>dokumentace (není podmínkou poskytnutí podpory, </a:t>
            </a:r>
            <a:r>
              <a:rPr lang="cs-CZ" sz="4500" dirty="0" smtClean="0">
                <a:solidFill>
                  <a:schemeClr val="tx2"/>
                </a:solidFill>
                <a:latin typeface="Book Antiqua" panose="02040602050305030304" pitchFamily="18" charset="0"/>
              </a:rPr>
              <a:t>vhodná u </a:t>
            </a:r>
            <a:r>
              <a:rPr lang="cs-CZ" sz="4500" dirty="0">
                <a:solidFill>
                  <a:schemeClr val="tx2"/>
                </a:solidFill>
                <a:latin typeface="Book Antiqua" panose="02040602050305030304" pitchFamily="18" charset="0"/>
              </a:rPr>
              <a:t>komplexnějších </a:t>
            </a:r>
            <a:r>
              <a:rPr lang="cs-CZ" sz="4500" dirty="0" smtClean="0">
                <a:solidFill>
                  <a:schemeClr val="tx2"/>
                </a:solidFill>
                <a:latin typeface="Book Antiqua" panose="02040602050305030304" pitchFamily="18" charset="0"/>
              </a:rPr>
              <a:t>projektů)</a:t>
            </a:r>
            <a:endParaRPr lang="cs-CZ" sz="4500" dirty="0">
              <a:solidFill>
                <a:schemeClr val="tx2"/>
              </a:solidFill>
              <a:latin typeface="Book Antiqua" panose="02040602050305030304" pitchFamily="18" charset="0"/>
            </a:endParaRPr>
          </a:p>
          <a:p>
            <a:pPr algn="just">
              <a:lnSpc>
                <a:spcPct val="170000"/>
              </a:lnSpc>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35259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79420"/>
            <a:ext cx="9613575" cy="645996"/>
          </a:xfrm>
        </p:spPr>
        <p:txBody>
          <a:bodyPr/>
          <a:lstStyle/>
          <a:p>
            <a:r>
              <a:rPr lang="cs-CZ" sz="4000" b="1" dirty="0" smtClean="0">
                <a:solidFill>
                  <a:srgbClr val="FFC000"/>
                </a:solidFill>
                <a:latin typeface="Book Antiqua" panose="02040602050305030304" pitchFamily="18" charset="0"/>
              </a:rPr>
              <a:t>Jak, kdy a kde mohu o dotaci požádat?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845733"/>
            <a:ext cx="10701867" cy="4402666"/>
          </a:xfrm>
        </p:spPr>
        <p:txBody>
          <a:bodyPr>
            <a:normAutofit/>
          </a:bodyPr>
          <a:lstStyle/>
          <a:p>
            <a:pPr algn="just">
              <a:spcBef>
                <a:spcPct val="0"/>
              </a:spcBef>
              <a:spcAft>
                <a:spcPts val="1200"/>
              </a:spcAft>
            </a:pPr>
            <a:r>
              <a:rPr lang="cs-CZ" sz="3000" dirty="0">
                <a:solidFill>
                  <a:schemeClr val="tx2"/>
                </a:solidFill>
                <a:latin typeface="Book Antiqua" panose="02040602050305030304" pitchFamily="18" charset="0"/>
              </a:rPr>
              <a:t>Zveřejnění podmínek dotačního </a:t>
            </a:r>
            <a:r>
              <a:rPr lang="cs-CZ" sz="3000" dirty="0" smtClean="0">
                <a:solidFill>
                  <a:schemeClr val="tx2"/>
                </a:solidFill>
                <a:latin typeface="Book Antiqua" panose="02040602050305030304" pitchFamily="18" charset="0"/>
              </a:rPr>
              <a:t>programu: 26. 9.  2017</a:t>
            </a:r>
          </a:p>
          <a:p>
            <a:pPr algn="just">
              <a:spcBef>
                <a:spcPct val="0"/>
              </a:spcBef>
              <a:spcAft>
                <a:spcPts val="1200"/>
              </a:spcAft>
            </a:pPr>
            <a:r>
              <a:rPr lang="cs-CZ" sz="3000" dirty="0" smtClean="0">
                <a:solidFill>
                  <a:schemeClr val="tx2"/>
                </a:solidFill>
                <a:latin typeface="Book Antiqua" panose="02040602050305030304" pitchFamily="18" charset="0"/>
              </a:rPr>
              <a:t> </a:t>
            </a:r>
            <a:r>
              <a:rPr lang="cs-CZ" sz="3000" b="1" dirty="0" smtClean="0">
                <a:solidFill>
                  <a:srgbClr val="FFC000"/>
                </a:solidFill>
                <a:latin typeface="Book Antiqua" panose="02040602050305030304" pitchFamily="18" charset="0"/>
              </a:rPr>
              <a:t>Zahájení příjmu žádostí: 30. 10. 2017  8:00 hod.</a:t>
            </a:r>
            <a:r>
              <a:rPr lang="cs-CZ" sz="3000" dirty="0" smtClean="0">
                <a:solidFill>
                  <a:schemeClr val="tx2"/>
                </a:solidFill>
                <a:latin typeface="Book Antiqua" panose="02040602050305030304" pitchFamily="18" charset="0"/>
              </a:rPr>
              <a:t> </a:t>
            </a:r>
            <a:endParaRPr lang="cs-CZ" sz="3000" dirty="0">
              <a:solidFill>
                <a:schemeClr val="tx2"/>
              </a:solidFill>
              <a:latin typeface="Book Antiqua" panose="02040602050305030304" pitchFamily="18" charset="0"/>
            </a:endParaRPr>
          </a:p>
          <a:p>
            <a:pPr algn="just">
              <a:spcBef>
                <a:spcPct val="0"/>
              </a:spcBef>
            </a:pPr>
            <a:r>
              <a:rPr lang="cs-CZ" sz="3000" dirty="0" smtClean="0">
                <a:solidFill>
                  <a:schemeClr val="tx2"/>
                </a:solidFill>
                <a:latin typeface="Book Antiqua" panose="02040602050305030304" pitchFamily="18" charset="0"/>
              </a:rPr>
              <a:t>Elektronický systém DOTIS – dotační portál Královéhradeckého kraje</a:t>
            </a:r>
            <a:endParaRPr lang="cs-CZ" sz="3000" dirty="0">
              <a:solidFill>
                <a:schemeClr val="tx2"/>
              </a:solidFill>
              <a:latin typeface="Book Antiqua" panose="02040602050305030304" pitchFamily="18" charset="0"/>
            </a:endParaRPr>
          </a:p>
          <a:p>
            <a:pPr marL="4748213" algn="just">
              <a:spcBef>
                <a:spcPct val="0"/>
              </a:spcBef>
              <a:buFont typeface="Arial" panose="020B0604020202020204" pitchFamily="34" charset="0"/>
              <a:buChar char="•"/>
            </a:pPr>
            <a:r>
              <a:rPr lang="cs-CZ" sz="3000" dirty="0" smtClean="0">
                <a:solidFill>
                  <a:schemeClr val="tx2"/>
                </a:solidFill>
                <a:latin typeface="Book Antiqua" panose="02040602050305030304" pitchFamily="18" charset="0"/>
              </a:rPr>
              <a:t>registrace žádosti elektronicky</a:t>
            </a:r>
          </a:p>
          <a:p>
            <a:pPr marL="4748213" algn="just">
              <a:spcBef>
                <a:spcPct val="0"/>
              </a:spcBef>
              <a:buFont typeface="Arial" panose="020B0604020202020204" pitchFamily="34" charset="0"/>
              <a:buChar char="•"/>
            </a:pPr>
            <a:r>
              <a:rPr lang="cs-CZ" sz="3000" dirty="0">
                <a:solidFill>
                  <a:schemeClr val="tx2"/>
                </a:solidFill>
                <a:latin typeface="Book Antiqua" panose="02040602050305030304" pitchFamily="18" charset="0"/>
              </a:rPr>
              <a:t>p</a:t>
            </a:r>
            <a:r>
              <a:rPr lang="cs-CZ" sz="3000" dirty="0" smtClean="0">
                <a:solidFill>
                  <a:schemeClr val="tx2"/>
                </a:solidFill>
                <a:latin typeface="Book Antiqua" panose="02040602050305030304" pitchFamily="18" charset="0"/>
              </a:rPr>
              <a:t>odepsaná žádost včetně příloh následně poštou</a:t>
            </a:r>
          </a:p>
          <a:p>
            <a:pPr marL="0" indent="0" algn="just">
              <a:spcBef>
                <a:spcPct val="0"/>
              </a:spcBef>
              <a:buNone/>
            </a:pPr>
            <a:endParaRPr lang="cs-CZ" sz="2400" dirty="0" smtClean="0">
              <a:solidFill>
                <a:srgbClr val="FFC000"/>
              </a:solidFill>
              <a:latin typeface="Book Antiqua" panose="02040602050305030304" pitchFamily="18" charset="0"/>
            </a:endParaRPr>
          </a:p>
          <a:p>
            <a:pPr marL="0" indent="0" algn="ctr">
              <a:spcBef>
                <a:spcPct val="0"/>
              </a:spcBef>
              <a:buNone/>
            </a:pPr>
            <a:r>
              <a:rPr lang="cs-CZ" sz="2400" dirty="0" smtClean="0">
                <a:solidFill>
                  <a:srgbClr val="FFC000"/>
                </a:solidFill>
                <a:latin typeface="Book Antiqua" panose="02040602050305030304" pitchFamily="18" charset="0"/>
              </a:rPr>
              <a:t>http://dotace.kr-kralovehradecky.cz (Kotlíkové dotace)</a:t>
            </a:r>
          </a:p>
          <a:p>
            <a:pPr marL="0" indent="0" algn="just">
              <a:spcBef>
                <a:spcPct val="0"/>
              </a:spcBef>
              <a:buNone/>
            </a:pPr>
            <a:endParaRPr lang="cs-CZ" sz="3600" dirty="0">
              <a:solidFill>
                <a:schemeClr val="tx2"/>
              </a:solidFill>
              <a:latin typeface="Book Antiqua" panose="02040602050305030304" pitchFamily="18" charset="0"/>
            </a:endParaRPr>
          </a:p>
          <a:p>
            <a:pPr marL="0" indent="0" algn="just">
              <a:spcBef>
                <a:spcPct val="0"/>
              </a:spcBef>
              <a:buNone/>
            </a:pPr>
            <a:endParaRPr lang="cs-CZ" sz="36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4192953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79420"/>
            <a:ext cx="9613575" cy="645996"/>
          </a:xfrm>
        </p:spPr>
        <p:txBody>
          <a:bodyPr/>
          <a:lstStyle/>
          <a:p>
            <a:r>
              <a:rPr lang="cs-CZ" sz="4000" b="1" dirty="0" smtClean="0">
                <a:solidFill>
                  <a:srgbClr val="FFC000"/>
                </a:solidFill>
                <a:latin typeface="Book Antiqua" panose="02040602050305030304" pitchFamily="18" charset="0"/>
              </a:rPr>
              <a:t>Jak, kdy a kde mohu o dotaci požádat?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262130"/>
            <a:ext cx="10701867" cy="5357611"/>
          </a:xfrm>
        </p:spPr>
        <p:txBody>
          <a:bodyPr>
            <a:noAutofit/>
          </a:bodyPr>
          <a:lstStyle/>
          <a:p>
            <a:pPr algn="just">
              <a:spcBef>
                <a:spcPct val="0"/>
              </a:spcBef>
            </a:pPr>
            <a:r>
              <a:rPr lang="cs-CZ" sz="1800" b="1" dirty="0" smtClean="0">
                <a:solidFill>
                  <a:schemeClr val="tx2"/>
                </a:solidFill>
                <a:latin typeface="Book Antiqua" panose="02040602050305030304" pitchFamily="18" charset="0"/>
              </a:rPr>
              <a:t>Registrace </a:t>
            </a:r>
            <a:r>
              <a:rPr lang="cs-CZ" sz="1800" b="1" dirty="0">
                <a:solidFill>
                  <a:schemeClr val="tx2"/>
                </a:solidFill>
                <a:latin typeface="Book Antiqua" panose="02040602050305030304" pitchFamily="18" charset="0"/>
              </a:rPr>
              <a:t>účtu uživatele v </a:t>
            </a:r>
            <a:r>
              <a:rPr lang="cs-CZ" sz="1800" b="1" dirty="0" smtClean="0">
                <a:solidFill>
                  <a:schemeClr val="tx2"/>
                </a:solidFill>
                <a:latin typeface="Book Antiqua" panose="02040602050305030304" pitchFamily="18" charset="0"/>
              </a:rPr>
              <a:t>DOTIS</a:t>
            </a:r>
          </a:p>
          <a:p>
            <a:pPr marL="0" indent="0" algn="just">
              <a:spcBef>
                <a:spcPct val="0"/>
              </a:spcBef>
              <a:buNone/>
            </a:pPr>
            <a:r>
              <a:rPr lang="cs-CZ" sz="1800" i="1" dirty="0">
                <a:solidFill>
                  <a:schemeClr val="tx2"/>
                </a:solidFill>
                <a:latin typeface="Book Antiqua" panose="02040602050305030304" pitchFamily="18" charset="0"/>
              </a:rPr>
              <a:t>Není třeba provádět, pokud má žadatel v aplikaci DOTIS ke dni zveřejnění této výzvy již platný účet zřízen!!! Doporučujeme ověřit přihlášením se na účet</a:t>
            </a:r>
            <a:r>
              <a:rPr lang="cs-CZ" sz="1800" i="1" dirty="0" smtClean="0">
                <a:solidFill>
                  <a:schemeClr val="tx2"/>
                </a:solidFill>
                <a:latin typeface="Book Antiqua" panose="02040602050305030304" pitchFamily="18" charset="0"/>
              </a:rPr>
              <a:t>. Účet musí být veden na jméno žadatele = oprávněné osoby (majitele nebo spolumajitele nemovitosti)!</a:t>
            </a:r>
          </a:p>
          <a:p>
            <a:pPr algn="just">
              <a:spcBef>
                <a:spcPct val="0"/>
              </a:spcBef>
            </a:pPr>
            <a:endParaRPr lang="cs-CZ" sz="1800" dirty="0" smtClean="0">
              <a:solidFill>
                <a:schemeClr val="tx2"/>
              </a:solidFill>
              <a:latin typeface="Book Antiqua" panose="02040602050305030304" pitchFamily="18" charset="0"/>
            </a:endParaRPr>
          </a:p>
          <a:p>
            <a:pPr algn="just">
              <a:spcBef>
                <a:spcPct val="0"/>
              </a:spcBef>
            </a:pPr>
            <a:r>
              <a:rPr lang="pl-PL" sz="1800" b="1" dirty="0" smtClean="0">
                <a:solidFill>
                  <a:schemeClr val="tx2"/>
                </a:solidFill>
                <a:latin typeface="Book Antiqua" panose="02040602050305030304" pitchFamily="18" charset="0"/>
              </a:rPr>
              <a:t>Žádost </a:t>
            </a:r>
            <a:r>
              <a:rPr lang="pl-PL" sz="1800" b="1" dirty="0">
                <a:solidFill>
                  <a:schemeClr val="tx2"/>
                </a:solidFill>
                <a:latin typeface="Book Antiqua" panose="02040602050305030304" pitchFamily="18" charset="0"/>
              </a:rPr>
              <a:t>o zápis do Pořadníku </a:t>
            </a:r>
            <a:r>
              <a:rPr lang="pl-PL" sz="1800" b="1" dirty="0" smtClean="0">
                <a:solidFill>
                  <a:schemeClr val="tx2"/>
                </a:solidFill>
                <a:latin typeface="Book Antiqua" panose="02040602050305030304" pitchFamily="18" charset="0"/>
              </a:rPr>
              <a:t>žadatelů</a:t>
            </a:r>
          </a:p>
          <a:p>
            <a:pPr marL="0" indent="0" algn="just">
              <a:spcBef>
                <a:spcPct val="0"/>
              </a:spcBef>
              <a:buNone/>
            </a:pPr>
            <a:r>
              <a:rPr lang="cs-CZ" sz="1800" b="1" i="1" dirty="0" smtClean="0">
                <a:solidFill>
                  <a:schemeClr val="tx2"/>
                </a:solidFill>
                <a:latin typeface="Book Antiqua" panose="02040602050305030304" pitchFamily="18" charset="0"/>
              </a:rPr>
              <a:t>Dne 30. 10. 2017 od 8:00</a:t>
            </a:r>
            <a:r>
              <a:rPr lang="cs-CZ" sz="1800" i="1" dirty="0" smtClean="0">
                <a:solidFill>
                  <a:schemeClr val="tx2"/>
                </a:solidFill>
                <a:latin typeface="Book Antiqua" panose="02040602050305030304" pitchFamily="18" charset="0"/>
              </a:rPr>
              <a:t> bude žadatelům na stránce dotačního portálu zpřístupněn formulář k zadání přihlašovacího jména a hesla uživatele (tj. údajů, pod kterými je uživatel v systému DOTIS již registrován na základě předešlého kroku č. 1). Kapacita Pořadníku žadatelů je s ohledem na alokaci nastavena na 1 050 míst. Umístění v Pořadníku žadatelů je hlavním kritériem pro určení pořadí následně podané žádosti - v případě vyčerpání stanovené alokace rozhoduje pořadí zápisu žadatele do Pořadníku žadatelů určené přesným časem.</a:t>
            </a:r>
          </a:p>
          <a:p>
            <a:pPr algn="just">
              <a:spcBef>
                <a:spcPct val="0"/>
              </a:spcBef>
            </a:pPr>
            <a:endParaRPr lang="cs-CZ" sz="1800" b="1" dirty="0" smtClean="0">
              <a:solidFill>
                <a:schemeClr val="tx2"/>
              </a:solidFill>
              <a:latin typeface="Book Antiqua" panose="02040602050305030304" pitchFamily="18" charset="0"/>
            </a:endParaRPr>
          </a:p>
          <a:p>
            <a:pPr algn="just">
              <a:spcBef>
                <a:spcPct val="0"/>
              </a:spcBef>
            </a:pPr>
            <a:r>
              <a:rPr lang="cs-CZ" sz="1800" b="1" dirty="0" smtClean="0">
                <a:solidFill>
                  <a:schemeClr val="tx2"/>
                </a:solidFill>
                <a:latin typeface="Book Antiqua" panose="02040602050305030304" pitchFamily="18" charset="0"/>
              </a:rPr>
              <a:t>Vyplnění </a:t>
            </a:r>
            <a:r>
              <a:rPr lang="cs-CZ" sz="1800" b="1" dirty="0">
                <a:solidFill>
                  <a:schemeClr val="tx2"/>
                </a:solidFill>
                <a:latin typeface="Book Antiqua" panose="02040602050305030304" pitchFamily="18" charset="0"/>
              </a:rPr>
              <a:t>elektronické žádosti v systému DOTIS</a:t>
            </a:r>
          </a:p>
          <a:p>
            <a:pPr marL="0" indent="0" algn="just">
              <a:spcBef>
                <a:spcPct val="0"/>
              </a:spcBef>
              <a:buNone/>
            </a:pPr>
            <a:r>
              <a:rPr lang="cs-CZ" sz="1800" b="1" i="1" dirty="0">
                <a:solidFill>
                  <a:schemeClr val="tx2"/>
                </a:solidFill>
                <a:latin typeface="Book Antiqua" panose="02040602050305030304" pitchFamily="18" charset="0"/>
              </a:rPr>
              <a:t>Dne </a:t>
            </a:r>
            <a:r>
              <a:rPr lang="cs-CZ" sz="1800" b="1" i="1" dirty="0" smtClean="0">
                <a:solidFill>
                  <a:schemeClr val="tx2"/>
                </a:solidFill>
                <a:latin typeface="Book Antiqua" panose="02040602050305030304" pitchFamily="18" charset="0"/>
              </a:rPr>
              <a:t>31. 10. </a:t>
            </a:r>
            <a:r>
              <a:rPr lang="cs-CZ" sz="1800" b="1" i="1" dirty="0">
                <a:solidFill>
                  <a:schemeClr val="tx2"/>
                </a:solidFill>
                <a:latin typeface="Book Antiqua" panose="02040602050305030304" pitchFamily="18" charset="0"/>
              </a:rPr>
              <a:t>2017 od 8:00</a:t>
            </a:r>
            <a:r>
              <a:rPr lang="cs-CZ" sz="1800" i="1" dirty="0">
                <a:solidFill>
                  <a:schemeClr val="tx2"/>
                </a:solidFill>
                <a:latin typeface="Book Antiqua" panose="02040602050305030304" pitchFamily="18" charset="0"/>
              </a:rPr>
              <a:t> bude žadatelům, kteří získali v rámci nastavené kapacity Pořadníku žadatelů místo, umožněno po přihlášení do systému DOTIS </a:t>
            </a:r>
            <a:r>
              <a:rPr lang="cs-CZ" sz="1800" i="1" dirty="0" smtClean="0">
                <a:solidFill>
                  <a:schemeClr val="tx2"/>
                </a:solidFill>
                <a:latin typeface="Book Antiqua" panose="02040602050305030304" pitchFamily="18" charset="0"/>
              </a:rPr>
              <a:t>podat </a:t>
            </a:r>
            <a:r>
              <a:rPr lang="cs-CZ" sz="1800" i="1" dirty="0">
                <a:solidFill>
                  <a:schemeClr val="tx2"/>
                </a:solidFill>
                <a:latin typeface="Book Antiqua" panose="02040602050305030304" pitchFamily="18" charset="0"/>
              </a:rPr>
              <a:t>elektronickou </a:t>
            </a:r>
            <a:r>
              <a:rPr lang="cs-CZ" sz="1800" i="1" dirty="0" smtClean="0">
                <a:solidFill>
                  <a:schemeClr val="tx2"/>
                </a:solidFill>
                <a:latin typeface="Book Antiqua" panose="02040602050305030304" pitchFamily="18" charset="0"/>
              </a:rPr>
              <a:t>žádost (formulář bude automaticky vygenerován). </a:t>
            </a:r>
            <a:r>
              <a:rPr lang="cs-CZ" sz="1800" i="1" u="sng" dirty="0" smtClean="0">
                <a:solidFill>
                  <a:schemeClr val="tx2"/>
                </a:solidFill>
                <a:latin typeface="Book Antiqua" panose="02040602050305030304" pitchFamily="18" charset="0"/>
              </a:rPr>
              <a:t>Ukončení </a:t>
            </a:r>
            <a:r>
              <a:rPr lang="cs-CZ" sz="1800" i="1" u="sng" dirty="0">
                <a:solidFill>
                  <a:schemeClr val="tx2"/>
                </a:solidFill>
                <a:latin typeface="Book Antiqua" panose="02040602050305030304" pitchFamily="18" charset="0"/>
              </a:rPr>
              <a:t>elektronického příjmu žádostí je </a:t>
            </a:r>
            <a:r>
              <a:rPr lang="cs-CZ" sz="1800" i="1" u="sng" dirty="0" smtClean="0">
                <a:solidFill>
                  <a:schemeClr val="tx2"/>
                </a:solidFill>
                <a:latin typeface="Book Antiqua" panose="02040602050305030304" pitchFamily="18" charset="0"/>
              </a:rPr>
              <a:t>10. 11. </a:t>
            </a:r>
            <a:r>
              <a:rPr lang="cs-CZ" sz="1800" i="1" u="sng" dirty="0">
                <a:solidFill>
                  <a:schemeClr val="tx2"/>
                </a:solidFill>
                <a:latin typeface="Book Antiqua" panose="02040602050305030304" pitchFamily="18" charset="0"/>
              </a:rPr>
              <a:t>2017 ve 12:00 hod</a:t>
            </a:r>
            <a:r>
              <a:rPr lang="cs-CZ" sz="1800" i="1" u="sng" dirty="0" smtClean="0">
                <a:solidFill>
                  <a:schemeClr val="tx2"/>
                </a:solidFill>
                <a:latin typeface="Book Antiqua" panose="02040602050305030304" pitchFamily="18" charset="0"/>
              </a:rPr>
              <a:t>.</a:t>
            </a:r>
          </a:p>
          <a:p>
            <a:pPr marL="0" indent="0" algn="just">
              <a:spcBef>
                <a:spcPct val="0"/>
              </a:spcBef>
              <a:buNone/>
            </a:pPr>
            <a:endParaRPr lang="cs-CZ" sz="1800" i="1" u="sng" dirty="0" smtClean="0">
              <a:solidFill>
                <a:schemeClr val="tx2"/>
              </a:solidFill>
              <a:latin typeface="Book Antiqua" panose="02040602050305030304" pitchFamily="18" charset="0"/>
            </a:endParaRPr>
          </a:p>
          <a:p>
            <a:pPr algn="just">
              <a:spcBef>
                <a:spcPct val="0"/>
              </a:spcBef>
            </a:pPr>
            <a:endParaRPr lang="cs-CZ" sz="1800" dirty="0" smtClean="0">
              <a:solidFill>
                <a:schemeClr val="tx2"/>
              </a:solidFill>
              <a:latin typeface="Book Antiqua" panose="02040602050305030304" pitchFamily="18" charset="0"/>
            </a:endParaRPr>
          </a:p>
          <a:p>
            <a:pPr algn="just">
              <a:spcBef>
                <a:spcPct val="0"/>
              </a:spcBef>
            </a:pPr>
            <a:r>
              <a:rPr lang="cs-CZ" sz="1800" b="1" dirty="0" smtClean="0">
                <a:solidFill>
                  <a:schemeClr val="tx2"/>
                </a:solidFill>
                <a:latin typeface="Book Antiqua" panose="02040602050305030304" pitchFamily="18" charset="0"/>
              </a:rPr>
              <a:t>Doručení listinné verze žádosti do 10 pracovních dnů od elektronického podání</a:t>
            </a:r>
            <a:endParaRPr lang="cs-CZ" sz="1800" b="1"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983519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79420"/>
            <a:ext cx="9613575" cy="645996"/>
          </a:xfrm>
        </p:spPr>
        <p:txBody>
          <a:bodyPr/>
          <a:lstStyle/>
          <a:p>
            <a:r>
              <a:rPr lang="cs-CZ" sz="4000" b="1" dirty="0" smtClean="0">
                <a:solidFill>
                  <a:srgbClr val="FFC000"/>
                </a:solidFill>
                <a:latin typeface="Book Antiqua" panose="02040602050305030304" pitchFamily="18" charset="0"/>
              </a:rPr>
              <a:t>Jak, kdy a kde mohu o dotaci požádat?</a:t>
            </a:r>
            <a:endParaRPr lang="cs-CZ" sz="4000" b="1" dirty="0">
              <a:solidFill>
                <a:srgbClr val="FFC000"/>
              </a:solidFill>
              <a:latin typeface="Book Antiqua" panose="02040602050305030304" pitchFamily="18" charset="0"/>
            </a:endParaRPr>
          </a:p>
        </p:txBody>
      </p:sp>
      <p:pic>
        <p:nvPicPr>
          <p:cNvPr id="4" name="Zástupný symbol pro obsah 3"/>
          <p:cNvPicPr>
            <a:picLocks noGrp="1"/>
          </p:cNvPicPr>
          <p:nvPr>
            <p:ph idx="1"/>
          </p:nvPr>
        </p:nvPicPr>
        <p:blipFill rotWithShape="1">
          <a:blip r:embed="rId4">
            <a:extLst>
              <a:ext uri="{28A0092B-C50C-407E-A947-70E740481C1C}">
                <a14:useLocalDpi xmlns:a14="http://schemas.microsoft.com/office/drawing/2010/main" val="0"/>
              </a:ext>
            </a:extLst>
          </a:blip>
          <a:srcRect b="47423"/>
          <a:stretch/>
        </p:blipFill>
        <p:spPr bwMode="auto">
          <a:xfrm>
            <a:off x="779463" y="1527673"/>
            <a:ext cx="10701337" cy="45011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1520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97004"/>
            <a:ext cx="9613575" cy="628412"/>
          </a:xfrm>
        </p:spPr>
        <p:txBody>
          <a:bodyPr/>
          <a:lstStyle/>
          <a:p>
            <a:r>
              <a:rPr lang="cs-CZ" sz="4000" b="1" dirty="0" smtClean="0">
                <a:solidFill>
                  <a:srgbClr val="FFC000"/>
                </a:solidFill>
                <a:latin typeface="Book Antiqua" panose="02040602050305030304" pitchFamily="18" charset="0"/>
              </a:rPr>
              <a:t>Přílohy žádosti: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477108"/>
            <a:ext cx="10352129" cy="4771291"/>
          </a:xfrm>
        </p:spPr>
        <p:txBody>
          <a:bodyPr>
            <a:normAutofit fontScale="62500" lnSpcReduction="20000"/>
          </a:bodyPr>
          <a:lstStyle/>
          <a:p>
            <a:pPr lvl="0" algn="just">
              <a:spcBef>
                <a:spcPts val="0"/>
              </a:spcBef>
              <a:spcAft>
                <a:spcPts val="1800"/>
              </a:spcAft>
            </a:pPr>
            <a:r>
              <a:rPr lang="cs-CZ" sz="3200" b="1" dirty="0" smtClean="0">
                <a:solidFill>
                  <a:srgbClr val="FFC000"/>
                </a:solidFill>
                <a:latin typeface="Book Antiqua" panose="02040602050305030304" pitchFamily="18" charset="0"/>
              </a:rPr>
              <a:t>Doklad o kontrole technického stavu a provozu stávajícího spalovacího stacionárního zdroje na pevná paliva o jmenovitém tepelném příkonu 10-300 kW včetně, sloužícího jako zdroj tepla ¨pro teplovodní soustavu ústředního vytápění podle § 17 odst. 1 písm. H) zákona č. 201/2012 Sb. , </a:t>
            </a:r>
            <a:r>
              <a:rPr lang="cs-CZ" sz="3200" b="1" dirty="0" smtClean="0">
                <a:latin typeface="Book Antiqua" panose="02040602050305030304" pitchFamily="18" charset="0"/>
              </a:rPr>
              <a:t>pokud k výměně zdroje vytápění dojde po 31. 12. 2016</a:t>
            </a:r>
            <a:endParaRPr lang="cs-CZ" sz="3200" dirty="0">
              <a:latin typeface="Book Antiqua" panose="02040602050305030304" pitchFamily="18" charset="0"/>
            </a:endParaRPr>
          </a:p>
          <a:p>
            <a:pPr lvl="0" algn="just">
              <a:spcBef>
                <a:spcPts val="0"/>
              </a:spcBef>
              <a:spcAft>
                <a:spcPts val="1800"/>
              </a:spcAft>
            </a:pPr>
            <a:r>
              <a:rPr lang="cs-CZ" sz="3200" b="1" dirty="0">
                <a:latin typeface="Book Antiqua" panose="02040602050305030304" pitchFamily="18" charset="0"/>
              </a:rPr>
              <a:t>v</a:t>
            </a:r>
            <a:r>
              <a:rPr lang="cs-CZ" sz="3200" b="1" dirty="0" smtClean="0">
                <a:latin typeface="Book Antiqua" panose="02040602050305030304" pitchFamily="18" charset="0"/>
              </a:rPr>
              <a:t> případě, že byl zdroj vytápění vyměněn před 31. 12. 2016 lze nahradit jiným </a:t>
            </a:r>
            <a:r>
              <a:rPr lang="cs-CZ" sz="3200" b="1" dirty="0" smtClean="0">
                <a:solidFill>
                  <a:srgbClr val="FFC000"/>
                </a:solidFill>
                <a:latin typeface="Book Antiqua" panose="02040602050305030304" pitchFamily="18" charset="0"/>
              </a:rPr>
              <a:t>dokladem prokazujícím třídu kotle (fotografie štítku kotle, návod k obsluze apod.)</a:t>
            </a:r>
          </a:p>
          <a:p>
            <a:pPr lvl="0" algn="just">
              <a:spcBef>
                <a:spcPts val="0"/>
              </a:spcBef>
              <a:spcAft>
                <a:spcPts val="1800"/>
              </a:spcAft>
            </a:pPr>
            <a:r>
              <a:rPr lang="cs-CZ" sz="3200" b="1" dirty="0" smtClean="0">
                <a:latin typeface="Book Antiqua" panose="02040602050305030304" pitchFamily="18" charset="0"/>
              </a:rPr>
              <a:t>v případě kotlů, u kterých třída nebyla stanovena, lze nahradit </a:t>
            </a:r>
            <a:r>
              <a:rPr lang="cs-CZ" sz="3200" b="1" dirty="0" smtClean="0">
                <a:solidFill>
                  <a:srgbClr val="FFC000"/>
                </a:solidFill>
                <a:latin typeface="Book Antiqua" panose="02040602050305030304" pitchFamily="18" charset="0"/>
              </a:rPr>
              <a:t>čestným prohlášením o emisní třídě kotle </a:t>
            </a:r>
            <a:r>
              <a:rPr lang="cs-CZ" sz="3200" b="1" dirty="0" smtClean="0">
                <a:latin typeface="Book Antiqua" panose="02040602050305030304" pitchFamily="18" charset="0"/>
              </a:rPr>
              <a:t>(formulář je k dispozici na web. </a:t>
            </a:r>
            <a:r>
              <a:rPr lang="cs-CZ" sz="3200" b="1" dirty="0">
                <a:latin typeface="Book Antiqua" panose="02040602050305030304" pitchFamily="18" charset="0"/>
              </a:rPr>
              <a:t>s</a:t>
            </a:r>
            <a:r>
              <a:rPr lang="cs-CZ" sz="3200" b="1" dirty="0" smtClean="0">
                <a:latin typeface="Book Antiqua" panose="02040602050305030304" pitchFamily="18" charset="0"/>
              </a:rPr>
              <a:t>tránkách KHK)</a:t>
            </a:r>
          </a:p>
          <a:p>
            <a:pPr lvl="0" algn="just">
              <a:spcBef>
                <a:spcPts val="0"/>
              </a:spcBef>
              <a:spcAft>
                <a:spcPts val="1800"/>
              </a:spcAft>
            </a:pPr>
            <a:r>
              <a:rPr lang="cs-CZ" sz="3200" b="1" dirty="0" smtClean="0">
                <a:solidFill>
                  <a:srgbClr val="FFC000"/>
                </a:solidFill>
                <a:latin typeface="Book Antiqua" panose="02040602050305030304" pitchFamily="18" charset="0"/>
              </a:rPr>
              <a:t>Fotodokumentace </a:t>
            </a:r>
            <a:r>
              <a:rPr lang="cs-CZ" sz="3200" b="1" dirty="0">
                <a:solidFill>
                  <a:srgbClr val="FFC000"/>
                </a:solidFill>
                <a:latin typeface="Book Antiqua" panose="02040602050305030304" pitchFamily="18" charset="0"/>
              </a:rPr>
              <a:t>stávajícího kotle</a:t>
            </a:r>
            <a:r>
              <a:rPr lang="cs-CZ" sz="3200" dirty="0">
                <a:solidFill>
                  <a:srgbClr val="FFC000"/>
                </a:solidFill>
                <a:latin typeface="Book Antiqua" panose="02040602050305030304" pitchFamily="18" charset="0"/>
              </a:rPr>
              <a:t> </a:t>
            </a:r>
            <a:r>
              <a:rPr lang="cs-CZ" sz="3200" b="1" dirty="0">
                <a:latin typeface="Book Antiqua" panose="02040602050305030304" pitchFamily="18" charset="0"/>
              </a:rPr>
              <a:t>připojeného na komín a otopnou soustavu (viditelné připojení a „čitelná“ identifikace kotelny), </a:t>
            </a:r>
          </a:p>
          <a:p>
            <a:pPr lvl="0" algn="just">
              <a:spcBef>
                <a:spcPts val="0"/>
              </a:spcBef>
            </a:pPr>
            <a:r>
              <a:rPr lang="cs-CZ" sz="3200" b="1" dirty="0">
                <a:solidFill>
                  <a:srgbClr val="FFC000"/>
                </a:solidFill>
                <a:latin typeface="Book Antiqua" panose="02040602050305030304" pitchFamily="18" charset="0"/>
              </a:rPr>
              <a:t>Souhlas</a:t>
            </a:r>
            <a:r>
              <a:rPr lang="cs-CZ" sz="3200" dirty="0">
                <a:solidFill>
                  <a:schemeClr val="tx2"/>
                </a:solidFill>
                <a:latin typeface="Book Antiqua" panose="02040602050305030304" pitchFamily="18" charset="0"/>
              </a:rPr>
              <a:t> </a:t>
            </a:r>
            <a:r>
              <a:rPr lang="cs-CZ" sz="3200" b="1" dirty="0">
                <a:latin typeface="Book Antiqua" panose="02040602050305030304" pitchFamily="18" charset="0"/>
              </a:rPr>
              <a:t>spoluvlastníků rodinného domu, či souhlas vlastníka pozemku, pokud je odlišný od vlastníka domu.</a:t>
            </a:r>
          </a:p>
          <a:p>
            <a:pPr marL="0" indent="0" algn="just">
              <a:spcBef>
                <a:spcPct val="0"/>
              </a:spcBef>
              <a:buNone/>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marL="0" indent="0" algn="just">
              <a:spcBef>
                <a:spcPct val="0"/>
              </a:spcBef>
              <a:buNone/>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37783228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61834"/>
            <a:ext cx="9613575" cy="663581"/>
          </a:xfrm>
        </p:spPr>
        <p:txBody>
          <a:bodyPr/>
          <a:lstStyle/>
          <a:p>
            <a:r>
              <a:rPr lang="cs-CZ" sz="4000" b="1" dirty="0" smtClean="0">
                <a:solidFill>
                  <a:srgbClr val="FFC000"/>
                </a:solidFill>
                <a:latin typeface="Book Antiqua" panose="02040602050305030304" pitchFamily="18" charset="0"/>
              </a:rPr>
              <a:t>Kdy dostanu peníze?</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336431"/>
            <a:ext cx="10352129" cy="4911968"/>
          </a:xfrm>
        </p:spPr>
        <p:txBody>
          <a:bodyPr>
            <a:normAutofit fontScale="25000" lnSpcReduction="20000"/>
          </a:bodyPr>
          <a:lstStyle/>
          <a:p>
            <a:pPr marL="0" indent="0" algn="just">
              <a:spcBef>
                <a:spcPct val="0"/>
              </a:spcBef>
              <a:spcAft>
                <a:spcPts val="1800"/>
              </a:spcAft>
              <a:buNone/>
            </a:pPr>
            <a:r>
              <a:rPr lang="cs-CZ" sz="12400" b="1" dirty="0">
                <a:solidFill>
                  <a:schemeClr val="tx2"/>
                </a:solidFill>
                <a:latin typeface="Book Antiqua" panose="02040602050305030304" pitchFamily="18" charset="0"/>
              </a:rPr>
              <a:t>Královéhradecký kraj bude poskytovat dotaci i zpětně, </a:t>
            </a:r>
            <a:r>
              <a:rPr lang="cs-CZ" sz="12400" b="1" dirty="0">
                <a:solidFill>
                  <a:srgbClr val="FFC000"/>
                </a:solidFill>
                <a:latin typeface="Book Antiqua" panose="02040602050305030304" pitchFamily="18" charset="0"/>
              </a:rPr>
              <a:t>pokud náklady vznikly po </a:t>
            </a:r>
            <a:r>
              <a:rPr lang="cs-CZ" sz="12400" b="1" dirty="0" smtClean="0">
                <a:solidFill>
                  <a:srgbClr val="FFC000"/>
                </a:solidFill>
                <a:latin typeface="Book Antiqua" panose="02040602050305030304" pitchFamily="18" charset="0"/>
              </a:rPr>
              <a:t>15. </a:t>
            </a:r>
            <a:r>
              <a:rPr lang="cs-CZ" sz="12400" b="1" dirty="0">
                <a:solidFill>
                  <a:srgbClr val="FFC000"/>
                </a:solidFill>
                <a:latin typeface="Book Antiqua" panose="02040602050305030304" pitchFamily="18" charset="0"/>
              </a:rPr>
              <a:t>7. </a:t>
            </a:r>
            <a:r>
              <a:rPr lang="cs-CZ" sz="12400" b="1" dirty="0" smtClean="0">
                <a:solidFill>
                  <a:srgbClr val="FFC000"/>
                </a:solidFill>
                <a:latin typeface="Book Antiqua" panose="02040602050305030304" pitchFamily="18" charset="0"/>
              </a:rPr>
              <a:t>2015 a jsou splněny všechny podmínky vyhlášené výzvy.</a:t>
            </a:r>
          </a:p>
          <a:p>
            <a:pPr marL="0" indent="0" algn="just">
              <a:spcBef>
                <a:spcPct val="0"/>
              </a:spcBef>
              <a:buNone/>
            </a:pPr>
            <a:endParaRPr lang="cs-CZ" sz="12400" dirty="0">
              <a:solidFill>
                <a:schemeClr val="tx2"/>
              </a:solidFill>
              <a:latin typeface="Book Antiqua" panose="02040602050305030304" pitchFamily="18" charset="0"/>
            </a:endParaRPr>
          </a:p>
          <a:p>
            <a:pPr marL="0" indent="0">
              <a:spcBef>
                <a:spcPts val="0"/>
              </a:spcBef>
              <a:spcAft>
                <a:spcPts val="1200"/>
              </a:spcAft>
              <a:buNone/>
            </a:pPr>
            <a:r>
              <a:rPr lang="cs-CZ" sz="12400" b="1" dirty="0">
                <a:solidFill>
                  <a:schemeClr val="tx2"/>
                </a:solidFill>
                <a:latin typeface="Book Antiqua" panose="02040602050305030304" pitchFamily="18" charset="0"/>
              </a:rPr>
              <a:t>Dotace bude hrazena:</a:t>
            </a:r>
          </a:p>
          <a:p>
            <a:pPr lvl="0">
              <a:spcBef>
                <a:spcPts val="0"/>
              </a:spcBef>
              <a:spcAft>
                <a:spcPts val="1800"/>
              </a:spcAft>
            </a:pPr>
            <a:r>
              <a:rPr lang="cs-CZ" sz="12400" b="1" dirty="0" smtClean="0">
                <a:solidFill>
                  <a:srgbClr val="FFC000"/>
                </a:solidFill>
                <a:latin typeface="Book Antiqua" panose="02040602050305030304" pitchFamily="18" charset="0"/>
              </a:rPr>
              <a:t>zpětně </a:t>
            </a:r>
            <a:r>
              <a:rPr lang="cs-CZ" sz="12400" dirty="0" smtClean="0">
                <a:solidFill>
                  <a:schemeClr val="tx2"/>
                </a:solidFill>
                <a:latin typeface="Book Antiqua" panose="02040602050305030304" pitchFamily="18" charset="0"/>
              </a:rPr>
              <a:t>na </a:t>
            </a:r>
            <a:r>
              <a:rPr lang="cs-CZ" sz="12400" dirty="0">
                <a:solidFill>
                  <a:schemeClr val="tx2"/>
                </a:solidFill>
                <a:latin typeface="Book Antiqua" panose="02040602050305030304" pitchFamily="18" charset="0"/>
              </a:rPr>
              <a:t>základě faktur uhrazených příslušnému dodavateli </a:t>
            </a:r>
            <a:r>
              <a:rPr lang="cs-CZ" sz="12400" dirty="0" smtClean="0">
                <a:solidFill>
                  <a:schemeClr val="tx2"/>
                </a:solidFill>
                <a:latin typeface="Book Antiqua" panose="02040602050305030304" pitchFamily="18" charset="0"/>
              </a:rPr>
              <a:t>(</a:t>
            </a:r>
            <a:r>
              <a:rPr lang="cs-CZ" sz="12400" i="1" dirty="0" smtClean="0">
                <a:solidFill>
                  <a:schemeClr val="tx2"/>
                </a:solidFill>
                <a:latin typeface="Book Antiqua" panose="02040602050305030304" pitchFamily="18" charset="0"/>
              </a:rPr>
              <a:t>ex post</a:t>
            </a:r>
            <a:r>
              <a:rPr lang="cs-CZ" sz="12400" dirty="0" smtClean="0">
                <a:solidFill>
                  <a:schemeClr val="tx2"/>
                </a:solidFill>
                <a:latin typeface="Book Antiqua" panose="02040602050305030304" pitchFamily="18" charset="0"/>
              </a:rPr>
              <a:t>)</a:t>
            </a:r>
            <a:endParaRPr lang="cs-CZ" sz="12400" dirty="0">
              <a:solidFill>
                <a:schemeClr val="tx2"/>
              </a:solidFill>
              <a:latin typeface="Book Antiqua" panose="02040602050305030304" pitchFamily="18" charset="0"/>
            </a:endParaRPr>
          </a:p>
          <a:p>
            <a:pPr lvl="0"/>
            <a:r>
              <a:rPr lang="cs-CZ" sz="12400" b="1" dirty="0" smtClean="0">
                <a:solidFill>
                  <a:srgbClr val="FFC000"/>
                </a:solidFill>
                <a:latin typeface="Book Antiqua" panose="02040602050305030304" pitchFamily="18" charset="0"/>
              </a:rPr>
              <a:t>zálohově </a:t>
            </a:r>
            <a:r>
              <a:rPr lang="cs-CZ" sz="12400" b="1" dirty="0" smtClean="0">
                <a:latin typeface="Book Antiqua" panose="02040602050305030304" pitchFamily="18" charset="0"/>
              </a:rPr>
              <a:t>-</a:t>
            </a:r>
            <a:r>
              <a:rPr lang="cs-CZ" sz="12400" dirty="0" smtClean="0">
                <a:solidFill>
                  <a:schemeClr val="tx2"/>
                </a:solidFill>
                <a:latin typeface="Book Antiqua" panose="02040602050305030304" pitchFamily="18" charset="0"/>
              </a:rPr>
              <a:t> </a:t>
            </a:r>
            <a:r>
              <a:rPr lang="cs-CZ" sz="12400" dirty="0">
                <a:solidFill>
                  <a:schemeClr val="tx2"/>
                </a:solidFill>
                <a:latin typeface="Book Antiqua" panose="02040602050305030304" pitchFamily="18" charset="0"/>
              </a:rPr>
              <a:t>na základě </a:t>
            </a:r>
            <a:r>
              <a:rPr lang="cs-CZ" sz="12400" dirty="0" smtClean="0">
                <a:solidFill>
                  <a:schemeClr val="tx2"/>
                </a:solidFill>
                <a:latin typeface="Book Antiqua" panose="02040602050305030304" pitchFamily="18" charset="0"/>
              </a:rPr>
              <a:t>zálohových faktur</a:t>
            </a:r>
            <a:br>
              <a:rPr lang="cs-CZ" sz="12400" dirty="0" smtClean="0">
                <a:solidFill>
                  <a:schemeClr val="tx2"/>
                </a:solidFill>
                <a:latin typeface="Book Antiqua" panose="02040602050305030304" pitchFamily="18" charset="0"/>
              </a:rPr>
            </a:br>
            <a:r>
              <a:rPr lang="cs-CZ" sz="12400" i="1" dirty="0" smtClean="0">
                <a:solidFill>
                  <a:schemeClr val="tx2"/>
                </a:solidFill>
                <a:latin typeface="Book Antiqua" panose="02040602050305030304" pitchFamily="18" charset="0"/>
              </a:rPr>
              <a:t>(modifikovaná ex ante)</a:t>
            </a:r>
            <a:endParaRPr lang="cs-CZ" sz="12400" i="1" dirty="0">
              <a:solidFill>
                <a:schemeClr val="tx2"/>
              </a:solidFill>
              <a:latin typeface="Book Antiqua" panose="02040602050305030304" pitchFamily="18" charset="0"/>
            </a:endParaRPr>
          </a:p>
          <a:p>
            <a:pPr marL="0" indent="0" algn="just">
              <a:spcBef>
                <a:spcPct val="0"/>
              </a:spcBef>
              <a:buNone/>
            </a:pPr>
            <a:endParaRPr lang="cs-CZ" sz="12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1452507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26535" y="356327"/>
            <a:ext cx="9783557" cy="751504"/>
          </a:xfrm>
        </p:spPr>
        <p:txBody>
          <a:bodyPr/>
          <a:lstStyle/>
          <a:p>
            <a:r>
              <a:rPr lang="cs-CZ" sz="4000" b="1" dirty="0" smtClean="0">
                <a:solidFill>
                  <a:srgbClr val="FFC000"/>
                </a:solidFill>
                <a:latin typeface="Book Antiqua" panose="02040602050305030304" pitchFamily="18" charset="0"/>
              </a:rPr>
              <a:t>Jak prokážu způsobilost výdaje?</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406768"/>
            <a:ext cx="10703821" cy="5064369"/>
          </a:xfrm>
        </p:spPr>
        <p:txBody>
          <a:bodyPr>
            <a:normAutofit fontScale="55000" lnSpcReduction="20000"/>
          </a:bodyPr>
          <a:lstStyle/>
          <a:p>
            <a:pPr algn="just">
              <a:spcBef>
                <a:spcPct val="0"/>
              </a:spcBef>
            </a:pPr>
            <a:r>
              <a:rPr lang="cs-CZ" sz="5500" b="1" dirty="0" smtClean="0">
                <a:solidFill>
                  <a:srgbClr val="FFC000"/>
                </a:solidFill>
                <a:latin typeface="Book Antiqua" panose="02040602050305030304" pitchFamily="18" charset="0"/>
              </a:rPr>
              <a:t>Při zpětné úhradě příjemci </a:t>
            </a:r>
            <a:r>
              <a:rPr lang="cs-CZ" sz="5500" b="1" i="1" dirty="0" smtClean="0">
                <a:solidFill>
                  <a:schemeClr val="tx2"/>
                </a:solidFill>
                <a:latin typeface="Book Antiqua" panose="02040602050305030304" pitchFamily="18" charset="0"/>
              </a:rPr>
              <a:t>(ex post)</a:t>
            </a:r>
            <a:r>
              <a:rPr lang="cs-CZ" sz="5500" b="1" dirty="0" smtClean="0">
                <a:solidFill>
                  <a:schemeClr val="tx2"/>
                </a:solidFill>
                <a:latin typeface="Book Antiqua" panose="02040602050305030304" pitchFamily="18" charset="0"/>
              </a:rPr>
              <a:t>:</a:t>
            </a:r>
          </a:p>
          <a:p>
            <a:pPr marL="0" indent="0" algn="just">
              <a:spcBef>
                <a:spcPct val="0"/>
              </a:spcBef>
              <a:buNone/>
            </a:pPr>
            <a:endParaRPr lang="cs-CZ" sz="5500" dirty="0">
              <a:solidFill>
                <a:schemeClr val="tx2"/>
              </a:solidFill>
              <a:latin typeface="Book Antiqua" panose="02040602050305030304" pitchFamily="18" charset="0"/>
            </a:endParaRPr>
          </a:p>
          <a:p>
            <a:pPr algn="just">
              <a:spcBef>
                <a:spcPct val="0"/>
              </a:spcBef>
              <a:spcAft>
                <a:spcPts val="1200"/>
              </a:spcAft>
              <a:buFont typeface="Arial" panose="020B0604020202020204" pitchFamily="34" charset="0"/>
              <a:buChar char="•"/>
            </a:pPr>
            <a:r>
              <a:rPr lang="cs-CZ" sz="5500" dirty="0" smtClean="0">
                <a:solidFill>
                  <a:schemeClr val="tx2"/>
                </a:solidFill>
                <a:latin typeface="Book Antiqua" panose="02040602050305030304" pitchFamily="18" charset="0"/>
              </a:rPr>
              <a:t>faktura </a:t>
            </a:r>
            <a:r>
              <a:rPr lang="cs-CZ" sz="5500" dirty="0">
                <a:solidFill>
                  <a:schemeClr val="tx2"/>
                </a:solidFill>
                <a:latin typeface="Book Antiqua" panose="02040602050305030304" pitchFamily="18" charset="0"/>
              </a:rPr>
              <a:t>za dodávku či službu</a:t>
            </a:r>
          </a:p>
          <a:p>
            <a:pPr algn="just">
              <a:spcBef>
                <a:spcPct val="0"/>
              </a:spcBef>
              <a:spcAft>
                <a:spcPts val="1800"/>
              </a:spcAft>
              <a:buFont typeface="Arial" panose="020B0604020202020204" pitchFamily="34" charset="0"/>
              <a:buChar char="•"/>
            </a:pPr>
            <a:r>
              <a:rPr lang="cs-CZ" sz="5500" dirty="0">
                <a:solidFill>
                  <a:schemeClr val="tx2"/>
                </a:solidFill>
                <a:latin typeface="Book Antiqua" panose="02040602050305030304" pitchFamily="18" charset="0"/>
              </a:rPr>
              <a:t>doklad prokazující uhrazení faktury dodavateli např. výpis z BÚ</a:t>
            </a:r>
            <a:r>
              <a:rPr lang="cs-CZ" sz="5500" dirty="0" smtClean="0">
                <a:solidFill>
                  <a:schemeClr val="tx2"/>
                </a:solidFill>
                <a:latin typeface="Book Antiqua" panose="02040602050305030304" pitchFamily="18" charset="0"/>
              </a:rPr>
              <a:t>, </a:t>
            </a:r>
            <a:r>
              <a:rPr lang="cs-CZ" sz="5500" dirty="0">
                <a:solidFill>
                  <a:schemeClr val="tx2"/>
                </a:solidFill>
                <a:latin typeface="Book Antiqua" panose="02040602050305030304" pitchFamily="18" charset="0"/>
              </a:rPr>
              <a:t>popř. příjmový doklad</a:t>
            </a:r>
          </a:p>
          <a:p>
            <a:pPr marL="0" indent="0" algn="just">
              <a:spcBef>
                <a:spcPct val="0"/>
              </a:spcBef>
              <a:buNone/>
            </a:pPr>
            <a:endParaRPr lang="cs-CZ" sz="5500" dirty="0" smtClean="0">
              <a:solidFill>
                <a:schemeClr val="tx2"/>
              </a:solidFill>
              <a:latin typeface="Book Antiqua" panose="02040602050305030304" pitchFamily="18" charset="0"/>
            </a:endParaRPr>
          </a:p>
          <a:p>
            <a:pPr algn="just">
              <a:spcBef>
                <a:spcPct val="0"/>
              </a:spcBef>
            </a:pPr>
            <a:r>
              <a:rPr lang="cs-CZ" sz="5500" b="1" dirty="0" smtClean="0">
                <a:solidFill>
                  <a:srgbClr val="FFC000"/>
                </a:solidFill>
                <a:latin typeface="Book Antiqua" panose="02040602050305030304" pitchFamily="18" charset="0"/>
              </a:rPr>
              <a:t>Při úhradě zálohové faktury </a:t>
            </a:r>
            <a:r>
              <a:rPr lang="cs-CZ" sz="5500" b="1" i="1" dirty="0" smtClean="0">
                <a:solidFill>
                  <a:schemeClr val="tx2"/>
                </a:solidFill>
                <a:latin typeface="Book Antiqua" panose="02040602050305030304" pitchFamily="18" charset="0"/>
              </a:rPr>
              <a:t>(modifikovaná ex ante)</a:t>
            </a:r>
            <a:r>
              <a:rPr lang="cs-CZ" sz="5500" b="1" dirty="0" smtClean="0">
                <a:solidFill>
                  <a:schemeClr val="tx2"/>
                </a:solidFill>
                <a:latin typeface="Book Antiqua" panose="02040602050305030304" pitchFamily="18" charset="0"/>
              </a:rPr>
              <a:t>:</a:t>
            </a:r>
          </a:p>
          <a:p>
            <a:pPr marL="0" indent="0" algn="just">
              <a:spcBef>
                <a:spcPct val="0"/>
              </a:spcBef>
              <a:buNone/>
            </a:pPr>
            <a:endParaRPr lang="cs-CZ" sz="5500" dirty="0">
              <a:solidFill>
                <a:schemeClr val="tx2"/>
              </a:solidFill>
              <a:latin typeface="Book Antiqua" panose="02040602050305030304" pitchFamily="18" charset="0"/>
            </a:endParaRPr>
          </a:p>
          <a:p>
            <a:pPr algn="just">
              <a:spcBef>
                <a:spcPct val="0"/>
              </a:spcBef>
              <a:spcAft>
                <a:spcPts val="1200"/>
              </a:spcAft>
              <a:buFont typeface="Arial" panose="020B0604020202020204" pitchFamily="34" charset="0"/>
              <a:buChar char="•"/>
            </a:pPr>
            <a:r>
              <a:rPr lang="cs-CZ" sz="5500" dirty="0">
                <a:solidFill>
                  <a:schemeClr val="tx2"/>
                </a:solidFill>
                <a:latin typeface="Book Antiqua" panose="02040602050305030304" pitchFamily="18" charset="0"/>
              </a:rPr>
              <a:t>z</a:t>
            </a:r>
            <a:r>
              <a:rPr lang="cs-CZ" sz="5500" dirty="0" smtClean="0">
                <a:solidFill>
                  <a:schemeClr val="tx2"/>
                </a:solidFill>
                <a:latin typeface="Book Antiqua" panose="02040602050305030304" pitchFamily="18" charset="0"/>
              </a:rPr>
              <a:t>álohová faktura </a:t>
            </a:r>
            <a:r>
              <a:rPr lang="cs-CZ" sz="5500" dirty="0">
                <a:solidFill>
                  <a:schemeClr val="tx2"/>
                </a:solidFill>
                <a:latin typeface="Book Antiqua" panose="02040602050305030304" pitchFamily="18" charset="0"/>
              </a:rPr>
              <a:t>za dodávku či službu </a:t>
            </a:r>
            <a:endParaRPr lang="cs-CZ" sz="5500" dirty="0" smtClean="0">
              <a:solidFill>
                <a:schemeClr val="tx2"/>
              </a:solidFill>
              <a:latin typeface="Book Antiqua" panose="02040602050305030304" pitchFamily="18" charset="0"/>
            </a:endParaRPr>
          </a:p>
          <a:p>
            <a:pPr algn="just">
              <a:spcBef>
                <a:spcPct val="0"/>
              </a:spcBef>
              <a:spcAft>
                <a:spcPts val="1200"/>
              </a:spcAft>
              <a:buFont typeface="Arial" panose="020B0604020202020204" pitchFamily="34" charset="0"/>
              <a:buChar char="•"/>
            </a:pPr>
            <a:r>
              <a:rPr lang="cs-CZ" sz="5500" dirty="0">
                <a:solidFill>
                  <a:schemeClr val="tx2"/>
                </a:solidFill>
                <a:latin typeface="Book Antiqua" panose="02040602050305030304" pitchFamily="18" charset="0"/>
              </a:rPr>
              <a:t>n</a:t>
            </a:r>
            <a:r>
              <a:rPr lang="cs-CZ" sz="5500" dirty="0" smtClean="0">
                <a:solidFill>
                  <a:schemeClr val="tx2"/>
                </a:solidFill>
                <a:latin typeface="Book Antiqua" panose="02040602050305030304" pitchFamily="18" charset="0"/>
              </a:rPr>
              <a:t>ásledně doklad prokazující uhrazení zálohové faktury dodavateli </a:t>
            </a:r>
            <a:r>
              <a:rPr lang="cs-CZ" sz="5500" i="1" dirty="0">
                <a:solidFill>
                  <a:schemeClr val="tx2"/>
                </a:solidFill>
                <a:latin typeface="Book Antiqua" panose="02040602050305030304" pitchFamily="18" charset="0"/>
              </a:rPr>
              <a:t>(do 10 dnů od obdržení platby z </a:t>
            </a:r>
            <a:r>
              <a:rPr lang="cs-CZ" sz="5500" i="1" dirty="0" smtClean="0">
                <a:solidFill>
                  <a:schemeClr val="tx2"/>
                </a:solidFill>
                <a:latin typeface="Book Antiqua" panose="02040602050305030304" pitchFamily="18" charset="0"/>
              </a:rPr>
              <a:t>kraje!)</a:t>
            </a:r>
            <a:endParaRPr lang="cs-CZ" sz="5500" i="1" dirty="0">
              <a:solidFill>
                <a:schemeClr val="tx2"/>
              </a:solidFill>
              <a:latin typeface="Book Antiqua" panose="02040602050305030304" pitchFamily="18" charset="0"/>
            </a:endParaRPr>
          </a:p>
          <a:p>
            <a:pPr marL="0" indent="0" algn="just">
              <a:spcBef>
                <a:spcPct val="0"/>
              </a:spcBef>
              <a:buNone/>
            </a:pPr>
            <a:endParaRPr lang="cs-CZ" sz="4400" dirty="0" smtClean="0">
              <a:solidFill>
                <a:schemeClr val="tx2"/>
              </a:solidFill>
              <a:latin typeface="Book Antiqua" panose="02040602050305030304" pitchFamily="18" charset="0"/>
            </a:endParaRPr>
          </a:p>
          <a:p>
            <a:pPr marL="0" indent="0" algn="just">
              <a:spcBef>
                <a:spcPct val="0"/>
              </a:spcBef>
              <a:buNone/>
            </a:pPr>
            <a:endParaRPr lang="cs-CZ" sz="4400" dirty="0" smtClean="0">
              <a:solidFill>
                <a:schemeClr val="tx2"/>
              </a:solidFill>
              <a:effectLst>
                <a:outerShdw blurRad="50800" dist="50800" dir="5400000" algn="ctr" rotWithShape="0">
                  <a:schemeClr val="bg1"/>
                </a:outerShdw>
              </a:effectLst>
              <a:latin typeface="Book Antiqua" panose="02040602050305030304" pitchFamily="18" charset="0"/>
            </a:endParaRPr>
          </a:p>
          <a:p>
            <a:pPr marL="0" indent="0" algn="just">
              <a:spcBef>
                <a:spcPct val="0"/>
              </a:spcBef>
              <a:buNone/>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37729855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575733" y="785611"/>
            <a:ext cx="10566400" cy="5678689"/>
          </a:xfrm>
        </p:spPr>
        <p:txBody>
          <a:bodyPr>
            <a:normAutofit/>
          </a:bodyPr>
          <a:lstStyle/>
          <a:p>
            <a:pPr>
              <a:spcBef>
                <a:spcPct val="0"/>
              </a:spcBef>
            </a:pPr>
            <a:r>
              <a:rPr lang="cs-CZ" sz="3600" dirty="0" smtClean="0">
                <a:solidFill>
                  <a:schemeClr val="tx2"/>
                </a:solidFill>
                <a:latin typeface="Book Antiqua" panose="02040602050305030304" pitchFamily="18" charset="0"/>
              </a:rPr>
              <a:t>Programové období ESIF 2014 – 2020 </a:t>
            </a:r>
          </a:p>
          <a:p>
            <a:pPr marL="0" indent="0">
              <a:spcBef>
                <a:spcPct val="0"/>
              </a:spcBef>
              <a:buNone/>
            </a:pPr>
            <a:r>
              <a:rPr lang="cs-CZ" sz="3600" dirty="0" smtClean="0">
                <a:solidFill>
                  <a:schemeClr val="tx2"/>
                </a:solidFill>
                <a:latin typeface="Book Antiqua" panose="02040602050305030304" pitchFamily="18" charset="0"/>
              </a:rPr>
              <a:t>(Evropský fond soudržnosti)</a:t>
            </a:r>
          </a:p>
          <a:p>
            <a:pPr marL="0" indent="0">
              <a:spcBef>
                <a:spcPct val="0"/>
              </a:spcBef>
              <a:buNone/>
            </a:pPr>
            <a:endParaRPr lang="cs-CZ" sz="3600" dirty="0" smtClean="0">
              <a:solidFill>
                <a:schemeClr val="tx2"/>
              </a:solidFill>
              <a:latin typeface="Book Antiqua" panose="02040602050305030304" pitchFamily="18" charset="0"/>
            </a:endParaRPr>
          </a:p>
          <a:p>
            <a:pPr>
              <a:spcBef>
                <a:spcPct val="0"/>
              </a:spcBef>
            </a:pPr>
            <a:r>
              <a:rPr lang="cs-CZ" sz="3600" dirty="0" smtClean="0">
                <a:solidFill>
                  <a:schemeClr val="tx2"/>
                </a:solidFill>
                <a:latin typeface="Book Antiqua" panose="02040602050305030304" pitchFamily="18" charset="0"/>
              </a:rPr>
              <a:t>Operační program Životní prostředí</a:t>
            </a:r>
          </a:p>
          <a:p>
            <a:pPr marL="0" indent="0">
              <a:spcBef>
                <a:spcPct val="0"/>
              </a:spcBef>
              <a:buNone/>
            </a:pPr>
            <a:r>
              <a:rPr lang="cs-CZ" sz="3600" dirty="0" smtClean="0">
                <a:solidFill>
                  <a:schemeClr val="tx2"/>
                </a:solidFill>
                <a:latin typeface="Book Antiqua" panose="02040602050305030304" pitchFamily="18" charset="0"/>
              </a:rPr>
              <a:t>Řídicí </a:t>
            </a:r>
            <a:r>
              <a:rPr lang="cs-CZ" sz="3600" dirty="0">
                <a:solidFill>
                  <a:schemeClr val="tx2"/>
                </a:solidFill>
                <a:latin typeface="Book Antiqua" panose="02040602050305030304" pitchFamily="18" charset="0"/>
              </a:rPr>
              <a:t>orgán: </a:t>
            </a:r>
            <a:r>
              <a:rPr lang="cs-CZ" sz="3600" dirty="0" smtClean="0">
                <a:solidFill>
                  <a:schemeClr val="tx2"/>
                </a:solidFill>
                <a:latin typeface="Book Antiqua" panose="02040602050305030304" pitchFamily="18" charset="0"/>
              </a:rPr>
              <a:t>MŽP, prostřednictvím SFŽP</a:t>
            </a:r>
          </a:p>
          <a:p>
            <a:pPr marL="0" indent="0">
              <a:spcBef>
                <a:spcPct val="0"/>
              </a:spcBef>
              <a:buNone/>
            </a:pPr>
            <a:endParaRPr lang="cs-CZ" sz="3600" dirty="0" smtClean="0">
              <a:solidFill>
                <a:schemeClr val="tx2"/>
              </a:solidFill>
              <a:latin typeface="Book Antiqua" panose="02040602050305030304" pitchFamily="18" charset="0"/>
            </a:endParaRPr>
          </a:p>
          <a:p>
            <a:pPr>
              <a:spcBef>
                <a:spcPct val="0"/>
              </a:spcBef>
              <a:spcAft>
                <a:spcPts val="1200"/>
              </a:spcAft>
            </a:pPr>
            <a:r>
              <a:rPr lang="cs-CZ" sz="3600" dirty="0" smtClean="0">
                <a:solidFill>
                  <a:schemeClr val="tx2"/>
                </a:solidFill>
                <a:latin typeface="Book Antiqua" panose="02040602050305030304" pitchFamily="18" charset="0"/>
              </a:rPr>
              <a:t>Královéhradecký kraj - příjemce projektů </a:t>
            </a:r>
            <a:r>
              <a:rPr lang="cs-CZ" sz="3600" i="1" dirty="0" smtClean="0">
                <a:solidFill>
                  <a:schemeClr val="tx2"/>
                </a:solidFill>
                <a:latin typeface="Book Antiqua" panose="02040602050305030304" pitchFamily="18" charset="0"/>
              </a:rPr>
              <a:t>„Snížení emisí z lokálního vytápění domácností“</a:t>
            </a: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29636841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4" y="409081"/>
            <a:ext cx="9595990" cy="733919"/>
          </a:xfrm>
        </p:spPr>
        <p:txBody>
          <a:bodyPr/>
          <a:lstStyle/>
          <a:p>
            <a:r>
              <a:rPr lang="cs-CZ" sz="4000" b="1" dirty="0" smtClean="0">
                <a:solidFill>
                  <a:srgbClr val="FFC000"/>
                </a:solidFill>
                <a:latin typeface="Book Antiqua" panose="02040602050305030304" pitchFamily="18" charset="0"/>
              </a:rPr>
              <a:t>Jaké mě čekají kontroly ze strany kraje?</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4" y="1266091"/>
            <a:ext cx="10334543" cy="5152293"/>
          </a:xfrm>
        </p:spPr>
        <p:txBody>
          <a:bodyPr>
            <a:noAutofit/>
          </a:bodyPr>
          <a:lstStyle/>
          <a:p>
            <a:pPr algn="just">
              <a:spcBef>
                <a:spcPct val="0"/>
              </a:spcBef>
              <a:spcAft>
                <a:spcPts val="1200"/>
              </a:spcAft>
            </a:pPr>
            <a:r>
              <a:rPr lang="cs-CZ" sz="2400" b="1" dirty="0" smtClean="0">
                <a:solidFill>
                  <a:schemeClr val="tx2"/>
                </a:solidFill>
                <a:latin typeface="Book Antiqua" panose="02040602050305030304" pitchFamily="18" charset="0"/>
              </a:rPr>
              <a:t>Administrativní kontrola</a:t>
            </a:r>
          </a:p>
          <a:p>
            <a:pPr marL="1336675" algn="just">
              <a:spcBef>
                <a:spcPct val="0"/>
              </a:spcBef>
              <a:spcAft>
                <a:spcPts val="1800"/>
              </a:spcAft>
              <a:buFont typeface="Arial" panose="020B0604020202020204" pitchFamily="34" charset="0"/>
              <a:buChar char="•"/>
            </a:pPr>
            <a:r>
              <a:rPr lang="cs-CZ" sz="2400" dirty="0" smtClean="0">
                <a:solidFill>
                  <a:schemeClr val="tx2"/>
                </a:solidFill>
                <a:latin typeface="Book Antiqua" panose="02040602050305030304" pitchFamily="18" charset="0"/>
              </a:rPr>
              <a:t>kontrola </a:t>
            </a:r>
            <a:r>
              <a:rPr lang="cs-CZ" sz="2400" dirty="0">
                <a:solidFill>
                  <a:schemeClr val="tx2"/>
                </a:solidFill>
                <a:latin typeface="Book Antiqua" panose="02040602050305030304" pitchFamily="18" charset="0"/>
              </a:rPr>
              <a:t>projektové žádosti </a:t>
            </a:r>
            <a:r>
              <a:rPr lang="cs-CZ" sz="2400" dirty="0" smtClean="0">
                <a:solidFill>
                  <a:schemeClr val="tx2"/>
                </a:solidFill>
                <a:latin typeface="Book Antiqua" panose="02040602050305030304" pitchFamily="18" charset="0"/>
              </a:rPr>
              <a:t>– kontrola splnění formálních </a:t>
            </a:r>
            <a:r>
              <a:rPr lang="cs-CZ" sz="2400" dirty="0">
                <a:solidFill>
                  <a:schemeClr val="tx2"/>
                </a:solidFill>
                <a:latin typeface="Book Antiqua" panose="02040602050305030304" pitchFamily="18" charset="0"/>
              </a:rPr>
              <a:t>náležitostí a splnění podmínek </a:t>
            </a:r>
            <a:r>
              <a:rPr lang="cs-CZ" sz="2400" dirty="0" smtClean="0">
                <a:solidFill>
                  <a:schemeClr val="tx2"/>
                </a:solidFill>
                <a:latin typeface="Book Antiqua" panose="02040602050305030304" pitchFamily="18" charset="0"/>
              </a:rPr>
              <a:t>přijatelnosti,</a:t>
            </a:r>
          </a:p>
          <a:p>
            <a:pPr marL="1336675" algn="just">
              <a:spcBef>
                <a:spcPct val="0"/>
              </a:spcBef>
              <a:buFont typeface="Arial" panose="020B0604020202020204" pitchFamily="34" charset="0"/>
              <a:buChar char="•"/>
            </a:pPr>
            <a:r>
              <a:rPr lang="cs-CZ" sz="2400" dirty="0" smtClean="0">
                <a:solidFill>
                  <a:schemeClr val="tx2"/>
                </a:solidFill>
                <a:latin typeface="Book Antiqua" panose="02040602050305030304" pitchFamily="18" charset="0"/>
              </a:rPr>
              <a:t>kontrola předložených účetních dokladů</a:t>
            </a:r>
          </a:p>
          <a:p>
            <a:pPr marL="0" indent="0" algn="just">
              <a:spcBef>
                <a:spcPct val="0"/>
              </a:spcBef>
              <a:buNone/>
            </a:pPr>
            <a:endParaRPr lang="cs-CZ" sz="2400" dirty="0" smtClean="0">
              <a:solidFill>
                <a:schemeClr val="tx2"/>
              </a:solidFill>
              <a:latin typeface="Book Antiqua" panose="02040602050305030304" pitchFamily="18" charset="0"/>
            </a:endParaRPr>
          </a:p>
          <a:p>
            <a:pPr algn="just">
              <a:spcBef>
                <a:spcPct val="0"/>
              </a:spcBef>
              <a:spcAft>
                <a:spcPts val="1800"/>
              </a:spcAft>
            </a:pPr>
            <a:r>
              <a:rPr lang="cs-CZ" sz="2400" b="1" dirty="0" smtClean="0">
                <a:solidFill>
                  <a:schemeClr val="tx2"/>
                </a:solidFill>
                <a:latin typeface="Book Antiqua" panose="02040602050305030304" pitchFamily="18" charset="0"/>
              </a:rPr>
              <a:t>Kontrola </a:t>
            </a:r>
            <a:r>
              <a:rPr lang="cs-CZ" sz="2400" b="1" dirty="0">
                <a:solidFill>
                  <a:schemeClr val="tx2"/>
                </a:solidFill>
                <a:latin typeface="Book Antiqua" panose="02040602050305030304" pitchFamily="18" charset="0"/>
              </a:rPr>
              <a:t>na místě </a:t>
            </a:r>
            <a:r>
              <a:rPr lang="cs-CZ" sz="2400" dirty="0" smtClean="0">
                <a:solidFill>
                  <a:schemeClr val="tx2"/>
                </a:solidFill>
                <a:latin typeface="Book Antiqua" panose="02040602050305030304" pitchFamily="18" charset="0"/>
              </a:rPr>
              <a:t>(bude </a:t>
            </a:r>
            <a:r>
              <a:rPr lang="cs-CZ" sz="2400" dirty="0">
                <a:solidFill>
                  <a:schemeClr val="tx2"/>
                </a:solidFill>
                <a:latin typeface="Book Antiqua" panose="02040602050305030304" pitchFamily="18" charset="0"/>
              </a:rPr>
              <a:t>provedena u minimálně 5% </a:t>
            </a:r>
            <a:r>
              <a:rPr lang="cs-CZ" sz="2400" dirty="0" smtClean="0">
                <a:solidFill>
                  <a:schemeClr val="tx2"/>
                </a:solidFill>
                <a:latin typeface="Book Antiqua" panose="02040602050305030304" pitchFamily="18" charset="0"/>
              </a:rPr>
              <a:t>projektů) - veřejnosprávní </a:t>
            </a:r>
            <a:r>
              <a:rPr lang="cs-CZ" sz="2400" dirty="0">
                <a:solidFill>
                  <a:schemeClr val="tx2"/>
                </a:solidFill>
                <a:latin typeface="Book Antiqua" panose="02040602050305030304" pitchFamily="18" charset="0"/>
              </a:rPr>
              <a:t>kontroly, </a:t>
            </a:r>
            <a:r>
              <a:rPr lang="cs-CZ" sz="2400" dirty="0" smtClean="0">
                <a:solidFill>
                  <a:schemeClr val="tx2"/>
                </a:solidFill>
                <a:latin typeface="Book Antiqua" panose="02040602050305030304" pitchFamily="18" charset="0"/>
              </a:rPr>
              <a:t>metodické </a:t>
            </a:r>
            <a:r>
              <a:rPr lang="cs-CZ" sz="2400" dirty="0">
                <a:solidFill>
                  <a:schemeClr val="tx2"/>
                </a:solidFill>
                <a:latin typeface="Book Antiqua" panose="02040602050305030304" pitchFamily="18" charset="0"/>
              </a:rPr>
              <a:t>návštěvy. </a:t>
            </a:r>
          </a:p>
          <a:p>
            <a:r>
              <a:rPr lang="cs-CZ" sz="2400" b="1" dirty="0" smtClean="0">
                <a:solidFill>
                  <a:schemeClr val="tx2"/>
                </a:solidFill>
                <a:latin typeface="Book Antiqua" panose="02040602050305030304" pitchFamily="18" charset="0"/>
              </a:rPr>
              <a:t>Předběžné, průběžné, následné (+ udržitelnost)</a:t>
            </a:r>
          </a:p>
          <a:p>
            <a:pPr marL="0" indent="0">
              <a:spcBef>
                <a:spcPts val="1800"/>
              </a:spcBef>
              <a:buNone/>
            </a:pPr>
            <a:r>
              <a:rPr lang="cs-CZ" i="1" dirty="0" smtClean="0">
                <a:solidFill>
                  <a:schemeClr val="tx2"/>
                </a:solidFill>
                <a:latin typeface="Book Antiqua" panose="02040602050305030304" pitchFamily="18" charset="0"/>
              </a:rPr>
              <a:t>Porušení závazných pravidel uvedených ve Smlouvě o dotaci = </a:t>
            </a:r>
            <a:br>
              <a:rPr lang="cs-CZ" i="1" dirty="0" smtClean="0">
                <a:solidFill>
                  <a:schemeClr val="tx2"/>
                </a:solidFill>
                <a:latin typeface="Book Antiqua" panose="02040602050305030304" pitchFamily="18" charset="0"/>
              </a:rPr>
            </a:br>
            <a:r>
              <a:rPr lang="cs-CZ" b="1" i="1" dirty="0" smtClean="0">
                <a:solidFill>
                  <a:srgbClr val="FFC000"/>
                </a:solidFill>
                <a:latin typeface="Book Antiqua" panose="02040602050305030304" pitchFamily="18" charset="0"/>
              </a:rPr>
              <a:t>Porušení rozpočtové kázně</a:t>
            </a:r>
            <a:r>
              <a:rPr lang="cs-CZ" i="1" dirty="0" smtClean="0">
                <a:solidFill>
                  <a:schemeClr val="tx2"/>
                </a:solidFill>
                <a:latin typeface="Book Antiqua" panose="02040602050305030304" pitchFamily="18" charset="0"/>
              </a:rPr>
              <a:t> ve smyslu § 22 zákona č. 250/2000 Sb., </a:t>
            </a:r>
            <a:br>
              <a:rPr lang="cs-CZ" i="1" dirty="0" smtClean="0">
                <a:solidFill>
                  <a:schemeClr val="tx2"/>
                </a:solidFill>
                <a:latin typeface="Book Antiqua" panose="02040602050305030304" pitchFamily="18" charset="0"/>
              </a:rPr>
            </a:br>
            <a:r>
              <a:rPr lang="cs-CZ" i="1" dirty="0" smtClean="0">
                <a:solidFill>
                  <a:schemeClr val="tx2"/>
                </a:solidFill>
                <a:latin typeface="Book Antiqua" panose="02040602050305030304" pitchFamily="18" charset="0"/>
              </a:rPr>
              <a:t>o rozpočtových pravidlech územních rozpočtů = možná </a:t>
            </a:r>
            <a:r>
              <a:rPr lang="cs-CZ" b="1" i="1" dirty="0" smtClean="0">
                <a:solidFill>
                  <a:srgbClr val="FFC000"/>
                </a:solidFill>
                <a:latin typeface="Book Antiqua" panose="02040602050305030304" pitchFamily="18" charset="0"/>
              </a:rPr>
              <a:t>sankce až do výše celé dotace!!!</a:t>
            </a:r>
            <a:endParaRPr lang="cs-CZ" b="1" i="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2551863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778933" y="1301262"/>
            <a:ext cx="10422467" cy="5205046"/>
          </a:xfrm>
        </p:spPr>
        <p:txBody>
          <a:bodyPr>
            <a:normAutofit fontScale="92500" lnSpcReduction="20000"/>
          </a:bodyPr>
          <a:lstStyle/>
          <a:p>
            <a:r>
              <a:rPr lang="cs-CZ" sz="2800" b="1" dirty="0" smtClean="0">
                <a:solidFill>
                  <a:srgbClr val="FFC000"/>
                </a:solidFill>
                <a:latin typeface="Book Antiqua" panose="02040602050305030304" pitchFamily="18" charset="0"/>
              </a:rPr>
              <a:t>Královéhradecký kraj</a:t>
            </a:r>
            <a:endParaRPr lang="cs-CZ" sz="2800" b="1" dirty="0">
              <a:solidFill>
                <a:srgbClr val="FFC000"/>
              </a:solidFill>
              <a:latin typeface="Book Antiqua" panose="02040602050305030304" pitchFamily="18" charset="0"/>
            </a:endParaRPr>
          </a:p>
          <a:p>
            <a:pPr marL="0" indent="0">
              <a:spcBef>
                <a:spcPts val="0"/>
              </a:spcBef>
              <a:spcAft>
                <a:spcPts val="1800"/>
              </a:spcAft>
              <a:buNone/>
            </a:pPr>
            <a:r>
              <a:rPr lang="cs-CZ" sz="2800" dirty="0">
                <a:solidFill>
                  <a:schemeClr val="tx2"/>
                </a:solidFill>
                <a:latin typeface="Book Antiqua" panose="02040602050305030304" pitchFamily="18" charset="0"/>
              </a:rPr>
              <a:t>http</a:t>
            </a:r>
            <a:r>
              <a:rPr lang="cs-CZ" sz="2800" dirty="0" smtClean="0">
                <a:solidFill>
                  <a:schemeClr val="tx2"/>
                </a:solidFill>
                <a:latin typeface="Book Antiqua" panose="02040602050305030304" pitchFamily="18" charset="0"/>
              </a:rPr>
              <a:t>://kotliky.kralovehradecky.cz/</a:t>
            </a:r>
          </a:p>
          <a:p>
            <a:r>
              <a:rPr lang="cs-CZ" sz="2800" b="1" dirty="0" smtClean="0">
                <a:solidFill>
                  <a:srgbClr val="FFC000"/>
                </a:solidFill>
                <a:latin typeface="Book Antiqua" panose="02040602050305030304" pitchFamily="18" charset="0"/>
              </a:rPr>
              <a:t>Operační program Životní prostředí</a:t>
            </a:r>
          </a:p>
          <a:p>
            <a:pPr marL="0" indent="0">
              <a:spcBef>
                <a:spcPts val="0"/>
              </a:spcBef>
              <a:spcAft>
                <a:spcPts val="1800"/>
              </a:spcAft>
              <a:buNone/>
            </a:pPr>
            <a:r>
              <a:rPr lang="cs-CZ" sz="2800" dirty="0" smtClean="0">
                <a:latin typeface="Book Antiqua" panose="02040602050305030304" pitchFamily="18" charset="0"/>
              </a:rPr>
              <a:t>http://www.opzp.cz (Prioritní osy 2 – Kvalita ovzduší, 16. výzva)</a:t>
            </a:r>
          </a:p>
          <a:p>
            <a:r>
              <a:rPr lang="cs-CZ" sz="2800" b="1" dirty="0" smtClean="0">
                <a:solidFill>
                  <a:srgbClr val="FFC000"/>
                </a:solidFill>
                <a:latin typeface="Book Antiqua" panose="02040602050305030304" pitchFamily="18" charset="0"/>
              </a:rPr>
              <a:t>Státní fond životního prostředí</a:t>
            </a:r>
          </a:p>
          <a:p>
            <a:pPr marL="0" indent="0">
              <a:spcBef>
                <a:spcPts val="0"/>
              </a:spcBef>
              <a:spcAft>
                <a:spcPts val="1800"/>
              </a:spcAft>
              <a:buNone/>
            </a:pPr>
            <a:r>
              <a:rPr lang="cs-CZ" sz="2800" dirty="0" smtClean="0">
                <a:latin typeface="Book Antiqua" panose="02040602050305030304" pitchFamily="18" charset="0"/>
              </a:rPr>
              <a:t>http://www.sfzp.cz </a:t>
            </a:r>
            <a:endParaRPr lang="cs-CZ" sz="2800" dirty="0">
              <a:latin typeface="Book Antiqua" panose="02040602050305030304" pitchFamily="18" charset="0"/>
            </a:endParaRPr>
          </a:p>
          <a:p>
            <a:r>
              <a:rPr lang="cs-CZ" sz="2800" b="1" dirty="0" smtClean="0">
                <a:solidFill>
                  <a:srgbClr val="FFC000"/>
                </a:solidFill>
                <a:latin typeface="Book Antiqua" panose="02040602050305030304" pitchFamily="18" charset="0"/>
              </a:rPr>
              <a:t>Seznam </a:t>
            </a:r>
            <a:r>
              <a:rPr lang="cs-CZ" sz="2800" b="1" dirty="0">
                <a:solidFill>
                  <a:srgbClr val="FFC000"/>
                </a:solidFill>
                <a:latin typeface="Book Antiqua" panose="02040602050305030304" pitchFamily="18" charset="0"/>
              </a:rPr>
              <a:t>energetických specialistů</a:t>
            </a:r>
            <a:r>
              <a:rPr lang="cs-CZ" sz="2800" dirty="0">
                <a:solidFill>
                  <a:schemeClr val="tx2"/>
                </a:solidFill>
                <a:latin typeface="Book Antiqua" panose="02040602050305030304" pitchFamily="18" charset="0"/>
              </a:rPr>
              <a:t> </a:t>
            </a:r>
            <a:endParaRPr lang="cs-CZ" sz="2800" dirty="0" smtClean="0">
              <a:solidFill>
                <a:schemeClr val="tx2"/>
              </a:solidFill>
              <a:latin typeface="Book Antiqua" panose="02040602050305030304" pitchFamily="18" charset="0"/>
            </a:endParaRPr>
          </a:p>
          <a:p>
            <a:pPr marL="0" indent="0">
              <a:spcBef>
                <a:spcPts val="0"/>
              </a:spcBef>
              <a:spcAft>
                <a:spcPts val="1800"/>
              </a:spcAft>
              <a:buNone/>
            </a:pPr>
            <a:r>
              <a:rPr lang="cs-CZ" sz="2800" dirty="0" smtClean="0">
                <a:solidFill>
                  <a:schemeClr val="tx2"/>
                </a:solidFill>
                <a:latin typeface="Book Antiqua" panose="02040602050305030304" pitchFamily="18" charset="0"/>
              </a:rPr>
              <a:t>http</a:t>
            </a:r>
            <a:r>
              <a:rPr lang="cs-CZ" sz="2800" dirty="0">
                <a:solidFill>
                  <a:schemeClr val="tx2"/>
                </a:solidFill>
                <a:latin typeface="Book Antiqua" panose="02040602050305030304" pitchFamily="18" charset="0"/>
              </a:rPr>
              <a:t>://</a:t>
            </a:r>
            <a:r>
              <a:rPr lang="cs-CZ" sz="2800" dirty="0" smtClean="0">
                <a:solidFill>
                  <a:schemeClr val="tx2"/>
                </a:solidFill>
                <a:latin typeface="Book Antiqua" panose="02040602050305030304" pitchFamily="18" charset="0"/>
              </a:rPr>
              <a:t>www.mpo.enex/experti/</a:t>
            </a:r>
            <a:endParaRPr lang="cs-CZ" sz="2800" dirty="0">
              <a:solidFill>
                <a:schemeClr val="tx2"/>
              </a:solidFill>
              <a:latin typeface="Book Antiqua" panose="02040602050305030304" pitchFamily="18" charset="0"/>
            </a:endParaRPr>
          </a:p>
          <a:p>
            <a:r>
              <a:rPr lang="cs-CZ" sz="2800" b="1" dirty="0" smtClean="0">
                <a:solidFill>
                  <a:srgbClr val="FFC000"/>
                </a:solidFill>
                <a:latin typeface="Book Antiqua" panose="02040602050305030304" pitchFamily="18" charset="0"/>
              </a:rPr>
              <a:t>Seznam </a:t>
            </a:r>
            <a:r>
              <a:rPr lang="cs-CZ" sz="2800" b="1" dirty="0">
                <a:solidFill>
                  <a:srgbClr val="FFC000"/>
                </a:solidFill>
                <a:latin typeface="Book Antiqua" panose="02040602050305030304" pitchFamily="18" charset="0"/>
              </a:rPr>
              <a:t>registrovaných </a:t>
            </a:r>
            <a:r>
              <a:rPr lang="cs-CZ" sz="2800" b="1" dirty="0" smtClean="0">
                <a:solidFill>
                  <a:srgbClr val="FFC000"/>
                </a:solidFill>
                <a:latin typeface="Book Antiqua" panose="02040602050305030304" pitchFamily="18" charset="0"/>
              </a:rPr>
              <a:t>výrobků</a:t>
            </a:r>
            <a:endParaRPr lang="cs-CZ" sz="2800" b="1" dirty="0">
              <a:solidFill>
                <a:srgbClr val="FFC000"/>
              </a:solidFill>
              <a:latin typeface="Book Antiqua" panose="02040602050305030304" pitchFamily="18" charset="0"/>
            </a:endParaRPr>
          </a:p>
          <a:p>
            <a:pPr marL="0" indent="0">
              <a:buNone/>
            </a:pPr>
            <a:r>
              <a:rPr lang="cs-CZ" sz="2800" dirty="0">
                <a:solidFill>
                  <a:schemeClr val="tx2"/>
                </a:solidFill>
                <a:latin typeface="Book Antiqua" panose="02040602050305030304" pitchFamily="18" charset="0"/>
              </a:rPr>
              <a:t>https://svt.sfzp.cz/</a:t>
            </a:r>
          </a:p>
          <a:p>
            <a:pPr marL="0" indent="0" algn="just">
              <a:spcBef>
                <a:spcPct val="0"/>
              </a:spcBef>
              <a:buNone/>
            </a:pPr>
            <a:endParaRPr lang="cs-CZ" sz="2400" dirty="0">
              <a:solidFill>
                <a:schemeClr val="tx2"/>
              </a:solidFill>
              <a:latin typeface="Book Antiqua" panose="02040602050305030304" pitchFamily="18" charset="0"/>
            </a:endParaRPr>
          </a:p>
        </p:txBody>
      </p:sp>
      <p:sp>
        <p:nvSpPr>
          <p:cNvPr id="4" name="Nadpis 1"/>
          <p:cNvSpPr txBox="1">
            <a:spLocks/>
          </p:cNvSpPr>
          <p:nvPr/>
        </p:nvSpPr>
        <p:spPr>
          <a:xfrm>
            <a:off x="638253" y="453355"/>
            <a:ext cx="9728812" cy="67269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Kde najdu další informace?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795505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728812" cy="672697"/>
          </a:xfrm>
        </p:spPr>
        <p:txBody>
          <a:bodyPr/>
          <a:lstStyle/>
          <a:p>
            <a:r>
              <a:rPr lang="cs-CZ" sz="4000" b="1" dirty="0">
                <a:solidFill>
                  <a:srgbClr val="FFC000"/>
                </a:solidFill>
                <a:latin typeface="Book Antiqua" panose="02040602050305030304" pitchFamily="18" charset="0"/>
              </a:rPr>
              <a:t>Kontakty:</a:t>
            </a:r>
          </a:p>
        </p:txBody>
      </p:sp>
      <p:sp>
        <p:nvSpPr>
          <p:cNvPr id="5" name="Zástupný symbol pro obsah 4"/>
          <p:cNvSpPr>
            <a:spLocks noGrp="1"/>
          </p:cNvSpPr>
          <p:nvPr>
            <p:ph idx="1"/>
          </p:nvPr>
        </p:nvSpPr>
        <p:spPr>
          <a:xfrm>
            <a:off x="646111" y="1283676"/>
            <a:ext cx="10484951" cy="5240216"/>
          </a:xfrm>
        </p:spPr>
        <p:txBody>
          <a:bodyPr>
            <a:noAutofit/>
          </a:bodyPr>
          <a:lstStyle/>
          <a:p>
            <a:r>
              <a:rPr lang="cs-CZ" sz="2400" b="1" dirty="0" smtClean="0">
                <a:solidFill>
                  <a:srgbClr val="FFC000"/>
                </a:solidFill>
                <a:latin typeface="Book Antiqua" panose="02040602050305030304" pitchFamily="18" charset="0"/>
              </a:rPr>
              <a:t>Bc. Iveta Lásková</a:t>
            </a:r>
            <a:r>
              <a:rPr lang="cs-CZ" sz="2400" dirty="0" smtClean="0">
                <a:solidFill>
                  <a:schemeClr val="tx2"/>
                </a:solidFill>
                <a:latin typeface="Book Antiqua" panose="02040602050305030304" pitchFamily="18" charset="0"/>
              </a:rPr>
              <a:t>, </a:t>
            </a:r>
            <a:r>
              <a:rPr lang="cs-CZ" sz="2400" dirty="0">
                <a:solidFill>
                  <a:schemeClr val="tx2"/>
                </a:solidFill>
                <a:latin typeface="Book Antiqua" panose="02040602050305030304" pitchFamily="18" charset="0"/>
              </a:rPr>
              <a:t>tel.: 495 817 283, mobil:725 948 531,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ivlaskova@kr-kralovehradecky.cz</a:t>
            </a:r>
            <a:endParaRPr lang="cs-CZ" sz="2400" dirty="0">
              <a:solidFill>
                <a:schemeClr val="tx2"/>
              </a:solidFill>
              <a:latin typeface="Book Antiqua" panose="02040602050305030304" pitchFamily="18" charset="0"/>
            </a:endParaRPr>
          </a:p>
          <a:p>
            <a:r>
              <a:rPr lang="cs-CZ" sz="2400" b="1" dirty="0">
                <a:solidFill>
                  <a:srgbClr val="FFC000"/>
                </a:solidFill>
                <a:latin typeface="Book Antiqua" panose="02040602050305030304" pitchFamily="18" charset="0"/>
              </a:rPr>
              <a:t>Ing. Luboš Pechánek</a:t>
            </a:r>
            <a:r>
              <a:rPr lang="cs-CZ" sz="2400" dirty="0">
                <a:solidFill>
                  <a:schemeClr val="tx2"/>
                </a:solidFill>
                <a:latin typeface="Book Antiqua" panose="02040602050305030304" pitchFamily="18" charset="0"/>
              </a:rPr>
              <a:t>, tel.: 495 817 176, mobil: 702 075 891,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lpechanek@kr-kralovehradecky.cz</a:t>
            </a:r>
            <a:endParaRPr lang="cs-CZ" sz="2400" dirty="0">
              <a:solidFill>
                <a:schemeClr val="tx2"/>
              </a:solidFill>
              <a:latin typeface="Book Antiqua" panose="02040602050305030304" pitchFamily="18" charset="0"/>
            </a:endParaRPr>
          </a:p>
          <a:p>
            <a:r>
              <a:rPr lang="cs-CZ" sz="2400" b="1" dirty="0">
                <a:solidFill>
                  <a:srgbClr val="FFC000"/>
                </a:solidFill>
                <a:latin typeface="Book Antiqua" panose="02040602050305030304" pitchFamily="18" charset="0"/>
              </a:rPr>
              <a:t>Ing. Lenka Rychterová</a:t>
            </a:r>
            <a:r>
              <a:rPr lang="cs-CZ" sz="2400" dirty="0">
                <a:solidFill>
                  <a:schemeClr val="tx2"/>
                </a:solidFill>
                <a:latin typeface="Book Antiqua" panose="02040602050305030304" pitchFamily="18" charset="0"/>
              </a:rPr>
              <a:t>, tel.: 495 817 237, mobil: 725 948 529,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lrychterova@kr-kralovehradecky.cz</a:t>
            </a:r>
            <a:endParaRPr lang="cs-CZ" sz="2400" dirty="0">
              <a:solidFill>
                <a:schemeClr val="tx2"/>
              </a:solidFill>
              <a:latin typeface="Book Antiqua" panose="02040602050305030304" pitchFamily="18" charset="0"/>
            </a:endParaRPr>
          </a:p>
          <a:p>
            <a:r>
              <a:rPr lang="cs-CZ" sz="2400" b="1" dirty="0">
                <a:solidFill>
                  <a:srgbClr val="FFC000"/>
                </a:solidFill>
                <a:latin typeface="Book Antiqua" panose="02040602050305030304" pitchFamily="18" charset="0"/>
              </a:rPr>
              <a:t>Jana Trojanová</a:t>
            </a:r>
            <a:r>
              <a:rPr lang="cs-CZ" sz="2400" dirty="0">
                <a:solidFill>
                  <a:schemeClr val="tx2"/>
                </a:solidFill>
                <a:latin typeface="Book Antiqua" panose="02040602050305030304" pitchFamily="18" charset="0"/>
              </a:rPr>
              <a:t>, tel.: 495 817 282, mobil: </a:t>
            </a:r>
            <a:r>
              <a:rPr lang="cs-CZ" sz="2400" dirty="0" smtClean="0">
                <a:solidFill>
                  <a:schemeClr val="tx2"/>
                </a:solidFill>
                <a:latin typeface="Book Antiqua" panose="02040602050305030304" pitchFamily="18" charset="0"/>
              </a:rPr>
              <a:t>702 196 324,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t>
            </a:r>
            <a:r>
              <a:rPr lang="cs-CZ" sz="2400" dirty="0" smtClean="0">
                <a:solidFill>
                  <a:schemeClr val="tx2"/>
                </a:solidFill>
                <a:latin typeface="Book Antiqua" panose="02040602050305030304" pitchFamily="18" charset="0"/>
                <a:hlinkClick r:id="rId3"/>
              </a:rPr>
              <a:t>jtrojanova@kr-kralovehradecky.cz</a:t>
            </a:r>
            <a:endParaRPr lang="cs-CZ" sz="2400" dirty="0" smtClean="0">
              <a:solidFill>
                <a:schemeClr val="tx2"/>
              </a:solidFill>
              <a:latin typeface="Book Antiqua" panose="02040602050305030304" pitchFamily="18" charset="0"/>
            </a:endParaRPr>
          </a:p>
          <a:p>
            <a:r>
              <a:rPr lang="cs-CZ" sz="2400" b="1" dirty="0" smtClean="0">
                <a:solidFill>
                  <a:srgbClr val="FFC000"/>
                </a:solidFill>
                <a:latin typeface="Book Antiqua" panose="02040602050305030304" pitchFamily="18" charset="0"/>
              </a:rPr>
              <a:t>Mgr. Iva Vtípilová</a:t>
            </a:r>
            <a:r>
              <a:rPr lang="cs-CZ" sz="2400" dirty="0" smtClean="0">
                <a:solidFill>
                  <a:schemeClr val="tx2"/>
                </a:solidFill>
                <a:latin typeface="Book Antiqua" panose="02040602050305030304" pitchFamily="18" charset="0"/>
              </a:rPr>
              <a:t>, tel</a:t>
            </a:r>
            <a:r>
              <a:rPr lang="cs-CZ" sz="2400" dirty="0">
                <a:solidFill>
                  <a:schemeClr val="tx2"/>
                </a:solidFill>
                <a:latin typeface="Book Antiqua" panose="02040602050305030304" pitchFamily="18" charset="0"/>
              </a:rPr>
              <a:t>.: 495 817 129, mobil: 601 350 994, </a:t>
            </a:r>
            <a:br>
              <a:rPr lang="cs-CZ" sz="2400" dirty="0">
                <a:solidFill>
                  <a:schemeClr val="tx2"/>
                </a:solidFill>
                <a:latin typeface="Book Antiqua" panose="02040602050305030304" pitchFamily="18" charset="0"/>
              </a:rPr>
            </a:br>
            <a:r>
              <a:rPr lang="cs-CZ" sz="2400" dirty="0">
                <a:solidFill>
                  <a:schemeClr val="tx2"/>
                </a:solidFill>
                <a:latin typeface="Book Antiqua" panose="02040602050305030304" pitchFamily="18" charset="0"/>
              </a:rPr>
              <a:t>e-mail: </a:t>
            </a:r>
            <a:r>
              <a:rPr lang="cs-CZ" sz="2400" dirty="0" smtClean="0">
                <a:solidFill>
                  <a:schemeClr val="tx2"/>
                </a:solidFill>
                <a:latin typeface="Book Antiqua" panose="02040602050305030304" pitchFamily="18" charset="0"/>
                <a:hlinkClick r:id="rId4"/>
              </a:rPr>
              <a:t>ivvtipilova@kr-kralovehradecky.cz</a:t>
            </a:r>
            <a:endParaRPr lang="cs-CZ" sz="2400" dirty="0">
              <a:solidFill>
                <a:schemeClr val="tx2"/>
              </a:solidFill>
              <a:latin typeface="Book Antiqua" panose="02040602050305030304" pitchFamily="18" charset="0"/>
            </a:endParaRPr>
          </a:p>
          <a:p>
            <a:r>
              <a:rPr lang="cs-CZ" sz="2400" b="1" dirty="0" smtClean="0">
                <a:solidFill>
                  <a:srgbClr val="FFC000"/>
                </a:solidFill>
                <a:latin typeface="Book Antiqua" panose="02040602050305030304" pitchFamily="18" charset="0"/>
              </a:rPr>
              <a:t>Alena </a:t>
            </a:r>
            <a:r>
              <a:rPr lang="cs-CZ" sz="2400" b="1" dirty="0">
                <a:solidFill>
                  <a:srgbClr val="FFC000"/>
                </a:solidFill>
                <a:latin typeface="Book Antiqua" panose="02040602050305030304" pitchFamily="18" charset="0"/>
              </a:rPr>
              <a:t>Zachariášová</a:t>
            </a:r>
            <a:r>
              <a:rPr lang="cs-CZ" sz="2400" dirty="0">
                <a:solidFill>
                  <a:schemeClr val="tx2"/>
                </a:solidFill>
                <a:latin typeface="Book Antiqua" panose="02040602050305030304" pitchFamily="18" charset="0"/>
              </a:rPr>
              <a:t>, tel.: 495 817 381, mobil: 724 326 435,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azachariasova@kr-kralovehradecky.cz</a:t>
            </a:r>
            <a:endParaRPr lang="cs-CZ" sz="2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1609800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stretch>
            <a:fillRect/>
          </a:stretch>
        </p:blipFill>
        <p:spPr>
          <a:xfrm>
            <a:off x="1672387" y="399245"/>
            <a:ext cx="4978808" cy="6130343"/>
          </a:xfrm>
          <a:prstGeom prst="rect">
            <a:avLst/>
          </a:prstGeom>
        </p:spPr>
      </p:pic>
    </p:spTree>
    <p:extLst>
      <p:ext uri="{BB962C8B-B14F-4D97-AF65-F5344CB8AC3E}">
        <p14:creationId xmlns:p14="http://schemas.microsoft.com/office/powerpoint/2010/main" val="130459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5395808" cy="68580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149" y="0"/>
            <a:ext cx="5411701" cy="6858000"/>
          </a:xfrm>
          <a:prstGeom prst="rect">
            <a:avLst/>
          </a:prstGeom>
        </p:spPr>
      </p:pic>
    </p:spTree>
    <p:extLst>
      <p:ext uri="{BB962C8B-B14F-4D97-AF65-F5344CB8AC3E}">
        <p14:creationId xmlns:p14="http://schemas.microsoft.com/office/powerpoint/2010/main" val="375885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554564" y="684011"/>
            <a:ext cx="10566400" cy="5678689"/>
          </a:xfrm>
        </p:spPr>
        <p:txBody>
          <a:bodyPr>
            <a:normAutofit/>
          </a:bodyPr>
          <a:lstStyle/>
          <a:p>
            <a:pPr marL="742950" indent="-742950">
              <a:spcBef>
                <a:spcPct val="0"/>
              </a:spcBef>
              <a:buAutoNum type="arabicPeriod"/>
            </a:pPr>
            <a:r>
              <a:rPr lang="cs-CZ" sz="3600" dirty="0">
                <a:solidFill>
                  <a:schemeClr val="tx2"/>
                </a:solidFill>
                <a:latin typeface="Book Antiqua" panose="02040602050305030304" pitchFamily="18" charset="0"/>
              </a:rPr>
              <a:t>k</a:t>
            </a:r>
            <a:r>
              <a:rPr lang="cs-CZ" sz="3600" dirty="0" smtClean="0">
                <a:solidFill>
                  <a:schemeClr val="tx2"/>
                </a:solidFill>
                <a:latin typeface="Book Antiqua" panose="02040602050305030304" pitchFamily="18" charset="0"/>
              </a:rPr>
              <a:t>rajský projekt</a:t>
            </a:r>
          </a:p>
          <a:p>
            <a:pPr marL="1928813" indent="-571500">
              <a:spcBef>
                <a:spcPct val="0"/>
              </a:spcBef>
              <a:buFont typeface="Arial" panose="020B0604020202020204" pitchFamily="34" charset="0"/>
              <a:buChar char="•"/>
            </a:pPr>
            <a:r>
              <a:rPr lang="cs-CZ" sz="3200" dirty="0" smtClean="0">
                <a:solidFill>
                  <a:schemeClr val="tx2"/>
                </a:solidFill>
                <a:latin typeface="Book Antiqua" panose="02040602050305030304" pitchFamily="18" charset="0"/>
              </a:rPr>
              <a:t>200 mil. Kč (2016 – 2017) + 20 mil. (OZE)</a:t>
            </a:r>
          </a:p>
          <a:p>
            <a:pPr marL="1928813" indent="-571500">
              <a:spcBef>
                <a:spcPct val="0"/>
              </a:spcBef>
              <a:buFont typeface="Arial" panose="020B0604020202020204" pitchFamily="34" charset="0"/>
              <a:buChar char="•"/>
            </a:pPr>
            <a:r>
              <a:rPr lang="cs-CZ" sz="3200" dirty="0">
                <a:solidFill>
                  <a:schemeClr val="tx2"/>
                </a:solidFill>
                <a:latin typeface="Book Antiqua" panose="02040602050305030304" pitchFamily="18" charset="0"/>
              </a:rPr>
              <a:t>v</a:t>
            </a:r>
            <a:r>
              <a:rPr lang="cs-CZ" sz="3200" dirty="0" smtClean="0">
                <a:solidFill>
                  <a:schemeClr val="tx2"/>
                </a:solidFill>
                <a:latin typeface="Book Antiqua" panose="02040602050305030304" pitchFamily="18" charset="0"/>
              </a:rPr>
              <a:t>ýměna min. 1469 neekologických kotlů</a:t>
            </a:r>
          </a:p>
          <a:p>
            <a:pPr marL="0" indent="0">
              <a:spcBef>
                <a:spcPct val="0"/>
              </a:spcBef>
              <a:buNone/>
            </a:pPr>
            <a:endParaRPr lang="cs-CZ" sz="3200" dirty="0" smtClean="0">
              <a:solidFill>
                <a:schemeClr val="tx2"/>
              </a:solidFill>
              <a:latin typeface="Book Antiqua" panose="02040602050305030304" pitchFamily="18" charset="0"/>
            </a:endParaRPr>
          </a:p>
          <a:p>
            <a:pPr marL="0" indent="0">
              <a:spcBef>
                <a:spcPct val="0"/>
              </a:spcBef>
              <a:buNone/>
            </a:pPr>
            <a:r>
              <a:rPr lang="cs-CZ" sz="3200" dirty="0" smtClean="0">
                <a:solidFill>
                  <a:schemeClr val="tx2"/>
                </a:solidFill>
                <a:latin typeface="Book Antiqua" panose="02040602050305030304" pitchFamily="18" charset="0"/>
              </a:rPr>
              <a:t>Skutečně </a:t>
            </a:r>
            <a:r>
              <a:rPr lang="cs-CZ" sz="3200" dirty="0">
                <a:solidFill>
                  <a:schemeClr val="tx2"/>
                </a:solidFill>
                <a:latin typeface="Book Antiqua" panose="02040602050305030304" pitchFamily="18" charset="0"/>
              </a:rPr>
              <a:t>podpořeno:</a:t>
            </a:r>
          </a:p>
          <a:p>
            <a:pPr>
              <a:spcBef>
                <a:spcPct val="0"/>
              </a:spcBef>
              <a:buFontTx/>
              <a:buChar char="-"/>
            </a:pPr>
            <a:endParaRPr lang="cs-CZ" sz="3200" dirty="0">
              <a:solidFill>
                <a:schemeClr val="tx2"/>
              </a:solidFill>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44255723"/>
              </p:ext>
            </p:extLst>
          </p:nvPr>
        </p:nvGraphicFramePr>
        <p:xfrm>
          <a:off x="575732" y="3352800"/>
          <a:ext cx="10566401" cy="3121443"/>
        </p:xfrm>
        <a:graphic>
          <a:graphicData uri="http://schemas.openxmlformats.org/drawingml/2006/table">
            <a:tbl>
              <a:tblPr>
                <a:tableStyleId>{5C22544A-7EE6-4342-B048-85BDC9FD1C3A}</a:tableStyleId>
              </a:tblPr>
              <a:tblGrid>
                <a:gridCol w="1411795"/>
                <a:gridCol w="1558859"/>
                <a:gridCol w="1676505"/>
                <a:gridCol w="1705917"/>
                <a:gridCol w="1654446"/>
                <a:gridCol w="2558879"/>
              </a:tblGrid>
              <a:tr h="837373">
                <a:tc>
                  <a:txBody>
                    <a:bodyPr/>
                    <a:lstStyle/>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b="1" u="none" strike="noStrike" dirty="0">
                          <a:effectLst/>
                        </a:rPr>
                        <a:t>Vyhlášena výzva</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b="1" u="none" strike="noStrike" dirty="0">
                          <a:effectLst/>
                        </a:rPr>
                        <a:t>Alokace (Kč)</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b="1" u="none" strike="noStrike" dirty="0">
                          <a:effectLst/>
                        </a:rPr>
                        <a:t>Předložené PŽ</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b="1" u="none" strike="noStrike" dirty="0">
                          <a:effectLst/>
                        </a:rPr>
                        <a:t>Podpořené PŽ</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b="1" u="none" strike="noStrike" dirty="0">
                          <a:effectLst/>
                        </a:rPr>
                        <a:t>Přidělené prostředky (Kč)</a:t>
                      </a:r>
                      <a:endParaRPr lang="cs-CZ" sz="1400" b="1" i="0" u="none" strike="noStrike" dirty="0">
                        <a:solidFill>
                          <a:srgbClr val="000000"/>
                        </a:solidFill>
                        <a:effectLst/>
                        <a:latin typeface="Calibri" panose="020F0502020204030204" pitchFamily="34" charset="0"/>
                      </a:endParaRPr>
                    </a:p>
                  </a:txBody>
                  <a:tcPr marL="9525" marR="9525" marT="9525" marB="0" anchor="b"/>
                </a:tc>
              </a:tr>
              <a:tr h="558303">
                <a:tc>
                  <a:txBody>
                    <a:bodyPr/>
                    <a:lstStyle/>
                    <a:p>
                      <a:pPr algn="l" fontAlgn="b"/>
                      <a:r>
                        <a:rPr lang="cs-CZ" sz="1400" b="1" u="none" strike="noStrike" dirty="0">
                          <a:effectLst/>
                        </a:rPr>
                        <a:t>16OPK01</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11.1.2016</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100 000 000</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982</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940</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95 509 027</a:t>
                      </a:r>
                      <a:endParaRPr lang="cs-CZ" sz="1400" b="1" i="0" u="none" strike="noStrike" dirty="0">
                        <a:solidFill>
                          <a:srgbClr val="000000"/>
                        </a:solidFill>
                        <a:effectLst/>
                        <a:latin typeface="Calibri" panose="020F0502020204030204" pitchFamily="34" charset="0"/>
                      </a:endParaRPr>
                    </a:p>
                  </a:txBody>
                  <a:tcPr marL="9525" marR="9525" marT="9525" marB="0" anchor="b"/>
                </a:tc>
              </a:tr>
              <a:tr h="375780">
                <a:tc>
                  <a:txBody>
                    <a:bodyPr/>
                    <a:lstStyle/>
                    <a:p>
                      <a:pPr algn="l" fontAlgn="b"/>
                      <a:r>
                        <a:rPr lang="cs-CZ" sz="1400" b="1" u="none" strike="noStrike" dirty="0">
                          <a:effectLst/>
                        </a:rPr>
                        <a:t>16OPK02</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12.9.2016</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94 000 000</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1683</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813</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91 975 005</a:t>
                      </a:r>
                      <a:endParaRPr lang="cs-CZ" sz="1400" b="1" i="0" u="none" strike="noStrike" dirty="0">
                        <a:solidFill>
                          <a:srgbClr val="000000"/>
                        </a:solidFill>
                        <a:effectLst/>
                        <a:latin typeface="Calibri" panose="020F0502020204030204" pitchFamily="34" charset="0"/>
                      </a:endParaRPr>
                    </a:p>
                  </a:txBody>
                  <a:tcPr marL="9525" marR="9525" marT="9525" marB="0" anchor="b"/>
                </a:tc>
              </a:tr>
              <a:tr h="375661">
                <a:tc>
                  <a:txBody>
                    <a:bodyPr/>
                    <a:lstStyle/>
                    <a:p>
                      <a:pPr algn="l" fontAlgn="b"/>
                      <a:r>
                        <a:rPr lang="cs-CZ" sz="1400" b="1" u="none" strike="noStrike" dirty="0">
                          <a:effectLst/>
                        </a:rPr>
                        <a:t>zásobník</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39</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4 465 709</a:t>
                      </a:r>
                      <a:endParaRPr lang="cs-CZ" sz="1400" b="1" i="0" u="none" strike="noStrike" dirty="0">
                        <a:solidFill>
                          <a:srgbClr val="000000"/>
                        </a:solidFill>
                        <a:effectLst/>
                        <a:latin typeface="Calibri" panose="020F0502020204030204" pitchFamily="34" charset="0"/>
                      </a:endParaRPr>
                    </a:p>
                  </a:txBody>
                  <a:tcPr marL="9525" marR="9525" marT="9525" marB="0" anchor="b"/>
                </a:tc>
              </a:tr>
              <a:tr h="375780">
                <a:tc>
                  <a:txBody>
                    <a:bodyPr/>
                    <a:lstStyle/>
                    <a:p>
                      <a:pPr algn="l" fontAlgn="b"/>
                      <a:r>
                        <a:rPr lang="cs-CZ" sz="1400" b="1" u="none" strike="noStrike" dirty="0">
                          <a:effectLst/>
                        </a:rPr>
                        <a:t>17OPK01</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2.5.2017</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20 000 000</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233</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164</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19 920 200</a:t>
                      </a:r>
                      <a:endParaRPr lang="cs-CZ" sz="1400" b="1" i="0" u="none" strike="noStrike" dirty="0">
                        <a:solidFill>
                          <a:srgbClr val="000000"/>
                        </a:solidFill>
                        <a:effectLst/>
                        <a:latin typeface="Calibri" panose="020F0502020204030204" pitchFamily="34" charset="0"/>
                      </a:endParaRPr>
                    </a:p>
                  </a:txBody>
                  <a:tcPr marL="9525" marR="9525" marT="9525" marB="0" anchor="b"/>
                </a:tc>
              </a:tr>
              <a:tr h="212943">
                <a:tc>
                  <a:txBody>
                    <a:bodyPr/>
                    <a:lstStyle/>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r>
              <a:tr h="375661">
                <a:tc>
                  <a:txBody>
                    <a:bodyPr/>
                    <a:lstStyle/>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1956</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211 869 941</a:t>
                      </a:r>
                      <a:endParaRPr lang="cs-CZ"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669578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575733" y="785611"/>
            <a:ext cx="10566400" cy="5678689"/>
          </a:xfrm>
        </p:spPr>
        <p:txBody>
          <a:bodyPr>
            <a:normAutofit/>
          </a:bodyPr>
          <a:lstStyle/>
          <a:p>
            <a:pPr marL="0" indent="0">
              <a:spcBef>
                <a:spcPct val="0"/>
              </a:spcBef>
              <a:buNone/>
            </a:pPr>
            <a:r>
              <a:rPr lang="cs-CZ" sz="3600" dirty="0" smtClean="0">
                <a:solidFill>
                  <a:schemeClr val="tx2"/>
                </a:solidFill>
                <a:latin typeface="Book Antiqua" panose="02040602050305030304" pitchFamily="18" charset="0"/>
              </a:rPr>
              <a:t>2. krajský projekt </a:t>
            </a:r>
            <a:endParaRPr lang="cs-CZ" sz="3600" i="1" dirty="0" smtClean="0">
              <a:solidFill>
                <a:schemeClr val="tx2"/>
              </a:solidFill>
              <a:latin typeface="Book Antiqua" panose="02040602050305030304" pitchFamily="18" charset="0"/>
            </a:endParaRPr>
          </a:p>
          <a:p>
            <a:pPr marL="1928813" indent="-571500">
              <a:spcBef>
                <a:spcPct val="0"/>
              </a:spcBef>
              <a:buFont typeface="Arial" panose="020B0604020202020204" pitchFamily="34" charset="0"/>
              <a:buChar char="•"/>
            </a:pPr>
            <a:r>
              <a:rPr lang="cs-CZ" sz="3600" dirty="0" smtClean="0">
                <a:solidFill>
                  <a:schemeClr val="tx2"/>
                </a:solidFill>
                <a:latin typeface="Book Antiqua" panose="02040602050305030304" pitchFamily="18" charset="0"/>
              </a:rPr>
              <a:t>200 100 000 </a:t>
            </a:r>
            <a:r>
              <a:rPr lang="cs-CZ" sz="3600" dirty="0">
                <a:solidFill>
                  <a:schemeClr val="tx2"/>
                </a:solidFill>
                <a:latin typeface="Book Antiqua" panose="02040602050305030304" pitchFamily="18" charset="0"/>
              </a:rPr>
              <a:t>Kč (</a:t>
            </a:r>
            <a:r>
              <a:rPr lang="cs-CZ" sz="3600" dirty="0" smtClean="0">
                <a:solidFill>
                  <a:schemeClr val="tx2"/>
                </a:solidFill>
                <a:latin typeface="Book Antiqua" panose="02040602050305030304" pitchFamily="18" charset="0"/>
              </a:rPr>
              <a:t>2017 </a:t>
            </a:r>
            <a:r>
              <a:rPr lang="cs-CZ" sz="3600" dirty="0">
                <a:solidFill>
                  <a:schemeClr val="tx2"/>
                </a:solidFill>
                <a:latin typeface="Book Antiqua" panose="02040602050305030304" pitchFamily="18" charset="0"/>
              </a:rPr>
              <a:t>– </a:t>
            </a:r>
            <a:r>
              <a:rPr lang="cs-CZ" sz="3600" dirty="0" smtClean="0">
                <a:solidFill>
                  <a:schemeClr val="tx2"/>
                </a:solidFill>
                <a:latin typeface="Book Antiqua" panose="02040602050305030304" pitchFamily="18" charset="0"/>
              </a:rPr>
              <a:t>2018) </a:t>
            </a:r>
          </a:p>
          <a:p>
            <a:pPr marL="1928813" indent="-571500">
              <a:spcBef>
                <a:spcPct val="0"/>
              </a:spcBef>
              <a:buFont typeface="Arial" panose="020B0604020202020204" pitchFamily="34" charset="0"/>
              <a:buChar char="•"/>
            </a:pPr>
            <a:r>
              <a:rPr lang="cs-CZ" sz="3600" dirty="0" smtClean="0">
                <a:solidFill>
                  <a:schemeClr val="tx2"/>
                </a:solidFill>
                <a:latin typeface="Book Antiqua" panose="02040602050305030304" pitchFamily="18" charset="0"/>
              </a:rPr>
              <a:t>výměna </a:t>
            </a:r>
            <a:r>
              <a:rPr lang="cs-CZ" sz="3600" dirty="0">
                <a:solidFill>
                  <a:schemeClr val="tx2"/>
                </a:solidFill>
                <a:latin typeface="Book Antiqua" panose="02040602050305030304" pitchFamily="18" charset="0"/>
              </a:rPr>
              <a:t>min</a:t>
            </a:r>
            <a:r>
              <a:rPr lang="cs-CZ" sz="3600" dirty="0" smtClean="0">
                <a:solidFill>
                  <a:schemeClr val="tx2"/>
                </a:solidFill>
                <a:latin typeface="Book Antiqua" panose="02040602050305030304" pitchFamily="18" charset="0"/>
              </a:rPr>
              <a:t>. 2 083 </a:t>
            </a:r>
            <a:r>
              <a:rPr lang="cs-CZ" sz="3600" dirty="0">
                <a:solidFill>
                  <a:schemeClr val="tx2"/>
                </a:solidFill>
                <a:latin typeface="Book Antiqua" panose="02040602050305030304" pitchFamily="18" charset="0"/>
              </a:rPr>
              <a:t>neekologických kotlů</a:t>
            </a: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133561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79994" y="496354"/>
            <a:ext cx="9804611" cy="629062"/>
          </a:xfrm>
        </p:spPr>
        <p:txBody>
          <a:bodyPr/>
          <a:lstStyle/>
          <a:p>
            <a:r>
              <a:rPr lang="cs-CZ" sz="4000" b="1" dirty="0" smtClean="0">
                <a:solidFill>
                  <a:srgbClr val="FFC000"/>
                </a:solidFill>
                <a:latin typeface="Book Antiqua" panose="02040602050305030304" pitchFamily="18" charset="0"/>
              </a:rPr>
              <a:t>Na co lze získat dotaci?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479994" y="1125416"/>
            <a:ext cx="11143436" cy="5461651"/>
          </a:xfrm>
        </p:spPr>
        <p:txBody>
          <a:bodyPr>
            <a:normAutofit fontScale="55000" lnSpcReduction="20000"/>
          </a:bodyPr>
          <a:lstStyle/>
          <a:p>
            <a:pPr marL="0" indent="0">
              <a:spcBef>
                <a:spcPct val="0"/>
              </a:spcBef>
              <a:spcAft>
                <a:spcPts val="600"/>
              </a:spcAft>
              <a:buNone/>
            </a:pPr>
            <a:endParaRPr lang="cs-CZ" sz="6000" dirty="0" smtClean="0">
              <a:solidFill>
                <a:schemeClr val="tx2"/>
              </a:solidFill>
              <a:latin typeface="Book Antiqua" panose="02040602050305030304" pitchFamily="18" charset="0"/>
            </a:endParaRPr>
          </a:p>
          <a:p>
            <a:pPr marL="0" indent="0">
              <a:spcBef>
                <a:spcPct val="0"/>
              </a:spcBef>
              <a:spcAft>
                <a:spcPts val="600"/>
              </a:spcAft>
              <a:buNone/>
            </a:pPr>
            <a:r>
              <a:rPr lang="cs-CZ" sz="6000" dirty="0" smtClean="0">
                <a:solidFill>
                  <a:schemeClr val="tx2"/>
                </a:solidFill>
                <a:latin typeface="Book Antiqua" panose="02040602050305030304" pitchFamily="18" charset="0"/>
              </a:rPr>
              <a:t>Výměna zastaralého zdroje vytápění na pevná pa</a:t>
            </a:r>
            <a:r>
              <a:rPr lang="cs-CZ" sz="5800" dirty="0">
                <a:solidFill>
                  <a:schemeClr val="tx2"/>
                </a:solidFill>
                <a:latin typeface="Book Antiqua" panose="02040602050305030304" pitchFamily="18" charset="0"/>
              </a:rPr>
              <a:t>liv</a:t>
            </a:r>
            <a:r>
              <a:rPr lang="cs-CZ" sz="6000" dirty="0" smtClean="0">
                <a:solidFill>
                  <a:schemeClr val="tx2"/>
                </a:solidFill>
                <a:latin typeface="Book Antiqua" panose="02040602050305030304" pitchFamily="18" charset="0"/>
              </a:rPr>
              <a:t>a s ručním přikládáním (1. a 2. emisní třída) za:</a:t>
            </a:r>
          </a:p>
          <a:p>
            <a:pPr marL="0" indent="0">
              <a:spcBef>
                <a:spcPct val="0"/>
              </a:spcBef>
              <a:buNone/>
            </a:pPr>
            <a:endParaRPr lang="cs-CZ" sz="5900" dirty="0">
              <a:solidFill>
                <a:schemeClr val="tx2"/>
              </a:solidFill>
              <a:latin typeface="Book Antiqua" panose="02040602050305030304" pitchFamily="18" charset="0"/>
            </a:endParaRPr>
          </a:p>
          <a:p>
            <a:pPr>
              <a:lnSpc>
                <a:spcPct val="120000"/>
              </a:lnSpc>
              <a:spcBef>
                <a:spcPct val="0"/>
              </a:spcBef>
              <a:spcAft>
                <a:spcPts val="600"/>
              </a:spcAft>
              <a:buFont typeface="Arial" panose="020B0604020202020204" pitchFamily="34" charset="0"/>
              <a:buChar char="•"/>
            </a:pPr>
            <a:r>
              <a:rPr lang="cs-CZ" sz="5800" dirty="0">
                <a:solidFill>
                  <a:schemeClr val="tx2"/>
                </a:solidFill>
                <a:latin typeface="Book Antiqua" panose="02040602050305030304" pitchFamily="18" charset="0"/>
              </a:rPr>
              <a:t>kotel na pevná paliva spalující výhradně </a:t>
            </a:r>
            <a:r>
              <a:rPr lang="cs-CZ" sz="5800" dirty="0" smtClean="0">
                <a:solidFill>
                  <a:schemeClr val="tx2"/>
                </a:solidFill>
                <a:latin typeface="Book Antiqua" panose="02040602050305030304" pitchFamily="18" charset="0"/>
              </a:rPr>
              <a:t>biomasu</a:t>
            </a:r>
          </a:p>
          <a:p>
            <a:pPr>
              <a:lnSpc>
                <a:spcPct val="120000"/>
              </a:lnSpc>
              <a:spcBef>
                <a:spcPct val="0"/>
              </a:spcBef>
              <a:spcAft>
                <a:spcPts val="600"/>
              </a:spcAft>
              <a:buFont typeface="Arial" panose="020B0604020202020204" pitchFamily="34" charset="0"/>
              <a:buChar char="•"/>
            </a:pPr>
            <a:r>
              <a:rPr lang="cs-CZ" sz="5800" dirty="0">
                <a:solidFill>
                  <a:schemeClr val="tx2"/>
                </a:solidFill>
                <a:latin typeface="Book Antiqua" panose="02040602050305030304" pitchFamily="18" charset="0"/>
              </a:rPr>
              <a:t> </a:t>
            </a:r>
            <a:r>
              <a:rPr lang="cs-CZ" sz="5800" dirty="0" smtClean="0">
                <a:solidFill>
                  <a:schemeClr val="tx2"/>
                </a:solidFill>
                <a:latin typeface="Book Antiqua" panose="02040602050305030304" pitchFamily="18" charset="0"/>
              </a:rPr>
              <a:t>        - na ruční přikládání (nutná akumulační nádoba)</a:t>
            </a:r>
          </a:p>
          <a:p>
            <a:pPr>
              <a:lnSpc>
                <a:spcPct val="120000"/>
              </a:lnSpc>
              <a:spcBef>
                <a:spcPct val="0"/>
              </a:spcBef>
              <a:spcAft>
                <a:spcPts val="600"/>
              </a:spcAft>
              <a:buFont typeface="Arial" panose="020B0604020202020204" pitchFamily="34" charset="0"/>
              <a:buChar char="•"/>
            </a:pPr>
            <a:r>
              <a:rPr lang="cs-CZ" sz="5800" dirty="0">
                <a:solidFill>
                  <a:schemeClr val="tx2"/>
                </a:solidFill>
                <a:latin typeface="Book Antiqua" panose="02040602050305030304" pitchFamily="18" charset="0"/>
              </a:rPr>
              <a:t> </a:t>
            </a:r>
            <a:r>
              <a:rPr lang="cs-CZ" sz="5800" dirty="0" smtClean="0">
                <a:solidFill>
                  <a:schemeClr val="tx2"/>
                </a:solidFill>
                <a:latin typeface="Book Antiqua" panose="02040602050305030304" pitchFamily="18" charset="0"/>
              </a:rPr>
              <a:t>        - s automatickým přikládáním   </a:t>
            </a:r>
            <a:endParaRPr lang="cs-CZ" sz="5800" dirty="0">
              <a:solidFill>
                <a:schemeClr val="tx2"/>
              </a:solidFill>
              <a:latin typeface="Book Antiqua" panose="02040602050305030304" pitchFamily="18" charset="0"/>
            </a:endParaRPr>
          </a:p>
          <a:p>
            <a:pPr>
              <a:lnSpc>
                <a:spcPct val="120000"/>
              </a:lnSpc>
              <a:spcBef>
                <a:spcPct val="0"/>
              </a:spcBef>
              <a:spcAft>
                <a:spcPts val="600"/>
              </a:spcAft>
              <a:buFont typeface="Arial" panose="020B0604020202020204" pitchFamily="34" charset="0"/>
              <a:buChar char="•"/>
            </a:pPr>
            <a:r>
              <a:rPr lang="cs-CZ" sz="5800" dirty="0">
                <a:solidFill>
                  <a:schemeClr val="tx2"/>
                </a:solidFill>
                <a:latin typeface="Book Antiqua" panose="02040602050305030304" pitchFamily="18" charset="0"/>
              </a:rPr>
              <a:t>tepelné čerpadlo</a:t>
            </a:r>
          </a:p>
          <a:p>
            <a:pPr>
              <a:lnSpc>
                <a:spcPct val="120000"/>
              </a:lnSpc>
              <a:spcBef>
                <a:spcPct val="0"/>
              </a:spcBef>
              <a:spcAft>
                <a:spcPts val="600"/>
              </a:spcAft>
              <a:buFont typeface="Arial" panose="020B0604020202020204" pitchFamily="34" charset="0"/>
              <a:buChar char="•"/>
            </a:pPr>
            <a:r>
              <a:rPr lang="cs-CZ" sz="5800" dirty="0">
                <a:solidFill>
                  <a:schemeClr val="tx2"/>
                </a:solidFill>
                <a:latin typeface="Book Antiqua" panose="02040602050305030304" pitchFamily="18" charset="0"/>
              </a:rPr>
              <a:t>automatický kotel na uhlí a biomasu (kombinovaný</a:t>
            </a:r>
            <a:r>
              <a:rPr lang="cs-CZ" sz="5800" dirty="0" smtClean="0">
                <a:solidFill>
                  <a:schemeClr val="tx2"/>
                </a:solidFill>
                <a:latin typeface="Book Antiqua" panose="02040602050305030304" pitchFamily="18" charset="0"/>
              </a:rPr>
              <a:t>) </a:t>
            </a:r>
            <a:endParaRPr lang="cs-CZ" sz="5800" dirty="0">
              <a:solidFill>
                <a:schemeClr val="tx2"/>
              </a:solidFill>
              <a:latin typeface="Book Antiqua" panose="02040602050305030304" pitchFamily="18" charset="0"/>
            </a:endParaRPr>
          </a:p>
          <a:p>
            <a:pPr>
              <a:lnSpc>
                <a:spcPct val="120000"/>
              </a:lnSpc>
              <a:spcBef>
                <a:spcPct val="0"/>
              </a:spcBef>
              <a:spcAft>
                <a:spcPts val="600"/>
              </a:spcAft>
              <a:buFont typeface="Arial" panose="020B0604020202020204" pitchFamily="34" charset="0"/>
              <a:buChar char="•"/>
            </a:pPr>
            <a:r>
              <a:rPr lang="cs-CZ" sz="5800" dirty="0">
                <a:solidFill>
                  <a:schemeClr val="tx2"/>
                </a:solidFill>
                <a:latin typeface="Book Antiqua" panose="02040602050305030304" pitchFamily="18" charset="0"/>
              </a:rPr>
              <a:t>plynový kondenzační kotel</a:t>
            </a:r>
          </a:p>
          <a:p>
            <a:pPr>
              <a:lnSpc>
                <a:spcPct val="120000"/>
              </a:lnSpc>
              <a:spcBef>
                <a:spcPct val="0"/>
              </a:spcBef>
              <a:spcAft>
                <a:spcPts val="600"/>
              </a:spcAft>
              <a:buFont typeface="Arial" panose="020B0604020202020204" pitchFamily="34" charset="0"/>
              <a:buChar char="•"/>
            </a:pPr>
            <a:endParaRPr lang="cs-CZ" sz="5900" b="1" dirty="0">
              <a:solidFill>
                <a:schemeClr val="tx2"/>
              </a:solidFill>
              <a:latin typeface="Book Antiqua" panose="02040602050305030304" pitchFamily="18" charset="0"/>
            </a:endParaRPr>
          </a:p>
          <a:p>
            <a:pPr>
              <a:spcBef>
                <a:spcPct val="0"/>
              </a:spcBef>
              <a:buFontTx/>
              <a:buChar char="-"/>
            </a:pPr>
            <a:endParaRPr lang="cs-CZ" sz="5900" dirty="0" smtClean="0">
              <a:solidFill>
                <a:schemeClr val="tx2"/>
              </a:solidFill>
              <a:latin typeface="Book Antiqua" panose="02040602050305030304" pitchFamily="18" charset="0"/>
            </a:endParaRPr>
          </a:p>
          <a:p>
            <a:pPr marL="0" indent="0">
              <a:spcBef>
                <a:spcPct val="0"/>
              </a:spcBef>
              <a:buNone/>
            </a:pPr>
            <a:endParaRPr lang="cs-CZ" sz="5000" dirty="0" smtClean="0">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2855836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79994" y="496354"/>
            <a:ext cx="9804611" cy="629062"/>
          </a:xfrm>
        </p:spPr>
        <p:txBody>
          <a:bodyPr/>
          <a:lstStyle/>
          <a:p>
            <a:r>
              <a:rPr lang="cs-CZ" sz="4000" b="1" dirty="0" smtClean="0">
                <a:solidFill>
                  <a:srgbClr val="FFC000"/>
                </a:solidFill>
                <a:latin typeface="Book Antiqua" panose="02040602050305030304" pitchFamily="18" charset="0"/>
              </a:rPr>
              <a:t>Na co lze získat dotaci?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479994" y="1125416"/>
            <a:ext cx="11143436" cy="5461651"/>
          </a:xfrm>
        </p:spPr>
        <p:txBody>
          <a:bodyPr>
            <a:normAutofit fontScale="55000" lnSpcReduction="20000"/>
          </a:bodyPr>
          <a:lstStyle/>
          <a:p>
            <a:pPr marL="0" indent="0" algn="just">
              <a:spcBef>
                <a:spcPct val="0"/>
              </a:spcBef>
              <a:buNone/>
            </a:pPr>
            <a:endParaRPr lang="cs-CZ" sz="5900" b="1" dirty="0">
              <a:solidFill>
                <a:schemeClr val="tx2"/>
              </a:solidFill>
              <a:latin typeface="Book Antiqua" panose="02040602050305030304" pitchFamily="18" charset="0"/>
            </a:endParaRPr>
          </a:p>
          <a:p>
            <a:pPr marL="0" indent="0" algn="just">
              <a:spcBef>
                <a:spcPct val="0"/>
              </a:spcBef>
              <a:buNone/>
            </a:pPr>
            <a:r>
              <a:rPr lang="cs-CZ" sz="5800" dirty="0" smtClean="0">
                <a:solidFill>
                  <a:schemeClr val="tx2"/>
                </a:solidFill>
                <a:latin typeface="Book Antiqua" panose="02040602050305030304" pitchFamily="18" charset="0"/>
              </a:rPr>
              <a:t>Nový zdroj vytápění:</a:t>
            </a:r>
          </a:p>
          <a:p>
            <a:pPr marL="0" indent="0" algn="just">
              <a:spcBef>
                <a:spcPct val="0"/>
              </a:spcBef>
              <a:buNone/>
            </a:pPr>
            <a:endParaRPr lang="cs-CZ" sz="5800" dirty="0" smtClean="0">
              <a:solidFill>
                <a:schemeClr val="tx2"/>
              </a:solidFill>
              <a:latin typeface="Book Antiqua" panose="02040602050305030304" pitchFamily="18" charset="0"/>
            </a:endParaRPr>
          </a:p>
          <a:p>
            <a:pPr algn="just">
              <a:spcBef>
                <a:spcPct val="0"/>
              </a:spcBef>
            </a:pPr>
            <a:r>
              <a:rPr lang="cs-CZ" sz="5800" dirty="0" smtClean="0">
                <a:solidFill>
                  <a:schemeClr val="tx2"/>
                </a:solidFill>
                <a:latin typeface="Book Antiqua" panose="02040602050305030304" pitchFamily="18" charset="0"/>
              </a:rPr>
              <a:t>musí splňovat tzv. </a:t>
            </a:r>
            <a:r>
              <a:rPr lang="cs-CZ" sz="5800" b="1" i="1" dirty="0" smtClean="0">
                <a:solidFill>
                  <a:schemeClr val="tx2"/>
                </a:solidFill>
                <a:latin typeface="Book Antiqua" panose="02040602050305030304" pitchFamily="18" charset="0"/>
              </a:rPr>
              <a:t>ekodesign</a:t>
            </a:r>
            <a:r>
              <a:rPr lang="cs-CZ" sz="5800" dirty="0" smtClean="0">
                <a:solidFill>
                  <a:schemeClr val="tx2"/>
                </a:solidFill>
                <a:latin typeface="Book Antiqua" panose="02040602050305030304" pitchFamily="18" charset="0"/>
              </a:rPr>
              <a:t> (nař. EK 813/2013, resp. 2015/1189)</a:t>
            </a:r>
          </a:p>
          <a:p>
            <a:pPr marL="0" indent="0" algn="just">
              <a:spcBef>
                <a:spcPct val="0"/>
              </a:spcBef>
              <a:buNone/>
            </a:pPr>
            <a:endParaRPr lang="cs-CZ" sz="5800" dirty="0" smtClean="0">
              <a:solidFill>
                <a:schemeClr val="tx2"/>
              </a:solidFill>
              <a:latin typeface="Book Antiqua" panose="02040602050305030304" pitchFamily="18" charset="0"/>
            </a:endParaRPr>
          </a:p>
          <a:p>
            <a:pPr algn="just">
              <a:spcBef>
                <a:spcPct val="0"/>
              </a:spcBef>
            </a:pPr>
            <a:r>
              <a:rPr lang="cs-CZ" sz="5800" dirty="0" smtClean="0">
                <a:solidFill>
                  <a:schemeClr val="tx2"/>
                </a:solidFill>
                <a:latin typeface="Book Antiqua" panose="02040602050305030304" pitchFamily="18" charset="0"/>
              </a:rPr>
              <a:t>musí být uveden na </a:t>
            </a:r>
            <a:r>
              <a:rPr lang="cs-CZ" sz="5800" b="1" i="1" dirty="0" smtClean="0">
                <a:solidFill>
                  <a:schemeClr val="tx2"/>
                </a:solidFill>
                <a:latin typeface="Book Antiqua" panose="02040602050305030304" pitchFamily="18" charset="0"/>
              </a:rPr>
              <a:t>Seznamu registrovaných výrobků MŽP, </a:t>
            </a:r>
            <a:r>
              <a:rPr lang="cs-CZ" sz="5800" dirty="0" smtClean="0">
                <a:solidFill>
                  <a:schemeClr val="tx2"/>
                </a:solidFill>
                <a:latin typeface="Book Antiqua" panose="02040602050305030304" pitchFamily="18" charset="0"/>
              </a:rPr>
              <a:t>nebo do něj být dodatečně zapsán na základě údajů výrobce (certifikace). </a:t>
            </a:r>
            <a:endParaRPr lang="cs-CZ" sz="5800" dirty="0">
              <a:solidFill>
                <a:schemeClr val="tx2"/>
              </a:solidFill>
              <a:latin typeface="Book Antiqua" panose="02040602050305030304" pitchFamily="18" charset="0"/>
            </a:endParaRPr>
          </a:p>
          <a:p>
            <a:pPr marL="0" indent="0">
              <a:spcBef>
                <a:spcPts val="2400"/>
              </a:spcBef>
              <a:buNone/>
            </a:pPr>
            <a:r>
              <a:rPr lang="cs-CZ" altLang="cs-CZ" sz="5100" i="1" dirty="0" smtClean="0">
                <a:solidFill>
                  <a:schemeClr val="tx2"/>
                </a:solidFill>
                <a:latin typeface="Book Antiqua" panose="02040602050305030304" pitchFamily="18" charset="0"/>
              </a:rPr>
              <a:t>	</a:t>
            </a:r>
            <a:endParaRPr lang="cs-CZ" sz="5800" dirty="0" smtClean="0"/>
          </a:p>
          <a:p>
            <a:pPr marL="0" indent="0">
              <a:spcBef>
                <a:spcPct val="0"/>
              </a:spcBef>
              <a:buNone/>
            </a:pPr>
            <a:r>
              <a:rPr lang="cs-CZ" sz="5800" dirty="0">
                <a:solidFill>
                  <a:schemeClr val="tx2"/>
                </a:solidFill>
                <a:latin typeface="Book Antiqua" panose="02040602050305030304" pitchFamily="18" charset="0"/>
              </a:rPr>
              <a:t>Viz: </a:t>
            </a:r>
            <a:r>
              <a:rPr lang="cs-CZ" sz="5800" b="1" dirty="0" smtClean="0">
                <a:solidFill>
                  <a:schemeClr val="tx2"/>
                </a:solidFill>
                <a:latin typeface="Book Antiqua" panose="02040602050305030304" pitchFamily="18" charset="0"/>
              </a:rPr>
              <a:t>www.opzp.cz</a:t>
            </a:r>
            <a:r>
              <a:rPr lang="cs-CZ" sz="5800" dirty="0" smtClean="0">
                <a:solidFill>
                  <a:schemeClr val="tx2"/>
                </a:solidFill>
                <a:latin typeface="Book Antiqua" panose="02040602050305030304" pitchFamily="18" charset="0"/>
              </a:rPr>
              <a:t> </a:t>
            </a:r>
            <a:r>
              <a:rPr lang="cs-CZ" sz="5800" dirty="0">
                <a:solidFill>
                  <a:schemeClr val="tx2"/>
                </a:solidFill>
                <a:latin typeface="Book Antiqua" panose="02040602050305030304" pitchFamily="18" charset="0"/>
              </a:rPr>
              <a:t>nebo  </a:t>
            </a:r>
            <a:r>
              <a:rPr lang="cs-CZ" sz="5800" b="1" dirty="0">
                <a:solidFill>
                  <a:schemeClr val="tx2"/>
                </a:solidFill>
                <a:latin typeface="Book Antiqua" panose="02040602050305030304" pitchFamily="18" charset="0"/>
                <a:hlinkClick r:id="rId3"/>
              </a:rPr>
              <a:t>https</a:t>
            </a:r>
            <a:r>
              <a:rPr lang="cs-CZ" sz="5800" b="1" dirty="0" smtClean="0">
                <a:solidFill>
                  <a:schemeClr val="tx2"/>
                </a:solidFill>
                <a:latin typeface="Book Antiqua" panose="02040602050305030304" pitchFamily="18" charset="0"/>
                <a:hlinkClick r:id="rId3"/>
              </a:rPr>
              <a:t>://svt.sfzp.cz</a:t>
            </a:r>
            <a:endParaRPr lang="cs-CZ" sz="5800" b="1" dirty="0" smtClean="0">
              <a:solidFill>
                <a:schemeClr val="tx2"/>
              </a:solidFill>
              <a:latin typeface="Book Antiqua" panose="02040602050305030304" pitchFamily="18" charset="0"/>
            </a:endParaRPr>
          </a:p>
          <a:p>
            <a:pPr marL="0" indent="0">
              <a:spcBef>
                <a:spcPts val="1200"/>
              </a:spcBef>
              <a:buNone/>
            </a:pPr>
            <a:r>
              <a:rPr lang="cs-CZ" altLang="cs-CZ" sz="6000" i="1" dirty="0" smtClean="0">
                <a:solidFill>
                  <a:schemeClr val="tx2"/>
                </a:solidFill>
                <a:latin typeface="Book Antiqua" panose="02040602050305030304" pitchFamily="18" charset="0"/>
              </a:rPr>
              <a:t>(Kotlíkové </a:t>
            </a:r>
            <a:r>
              <a:rPr lang="cs-CZ" altLang="cs-CZ" sz="6000" i="1" dirty="0">
                <a:solidFill>
                  <a:schemeClr val="tx2"/>
                </a:solidFill>
                <a:latin typeface="Book Antiqua" panose="02040602050305030304" pitchFamily="18" charset="0"/>
              </a:rPr>
              <a:t>dotace – 2. </a:t>
            </a:r>
            <a:r>
              <a:rPr lang="cs-CZ" altLang="cs-CZ" sz="6000" i="1" dirty="0" smtClean="0">
                <a:solidFill>
                  <a:schemeClr val="tx2"/>
                </a:solidFill>
                <a:latin typeface="Book Antiqua" panose="02040602050305030304" pitchFamily="18" charset="0"/>
              </a:rPr>
              <a:t>kolo, 67</a:t>
            </a:r>
            <a:r>
              <a:rPr lang="cs-CZ" altLang="cs-CZ" sz="6000" i="1" dirty="0">
                <a:solidFill>
                  <a:schemeClr val="tx2"/>
                </a:solidFill>
                <a:latin typeface="Book Antiqua" panose="02040602050305030304" pitchFamily="18" charset="0"/>
              </a:rPr>
              <a:t>. výzva OPŽP od </a:t>
            </a:r>
            <a:r>
              <a:rPr lang="cs-CZ" altLang="cs-CZ" sz="6000" i="1" dirty="0" smtClean="0">
                <a:solidFill>
                  <a:schemeClr val="tx2"/>
                </a:solidFill>
                <a:latin typeface="Book Antiqua" panose="02040602050305030304" pitchFamily="18" charset="0"/>
              </a:rPr>
              <a:t>2017)</a:t>
            </a:r>
            <a:endParaRPr lang="cs-CZ" sz="5800" b="1" dirty="0">
              <a:solidFill>
                <a:schemeClr val="tx2"/>
              </a:solidFill>
              <a:latin typeface="Book Antiqua" panose="02040602050305030304" pitchFamily="18" charset="0"/>
            </a:endParaRPr>
          </a:p>
          <a:p>
            <a:pPr marL="0" indent="0">
              <a:spcBef>
                <a:spcPct val="0"/>
              </a:spcBef>
              <a:buNone/>
            </a:pPr>
            <a:endParaRPr lang="cs-CZ" sz="5000" dirty="0" smtClean="0">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179735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2" y="426016"/>
            <a:ext cx="9613575" cy="699400"/>
          </a:xfrm>
        </p:spPr>
        <p:txBody>
          <a:bodyPr/>
          <a:lstStyle/>
          <a:p>
            <a:r>
              <a:rPr lang="cs-CZ" sz="4000" b="1" dirty="0" smtClean="0">
                <a:solidFill>
                  <a:srgbClr val="FFC000"/>
                </a:solidFill>
                <a:latin typeface="Book Antiqua" panose="02040602050305030304" pitchFamily="18" charset="0"/>
              </a:rPr>
              <a:t>Kdo může požádat o dotaci?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633114"/>
            <a:ext cx="10430933" cy="4925948"/>
          </a:xfrm>
        </p:spPr>
        <p:txBody>
          <a:bodyPr>
            <a:normAutofit fontScale="55000" lnSpcReduction="20000"/>
          </a:bodyPr>
          <a:lstStyle/>
          <a:p>
            <a:pPr>
              <a:spcBef>
                <a:spcPct val="0"/>
              </a:spcBef>
            </a:pPr>
            <a:r>
              <a:rPr lang="cs-CZ" sz="5800" dirty="0" smtClean="0">
                <a:solidFill>
                  <a:schemeClr val="tx2"/>
                </a:solidFill>
                <a:latin typeface="Book Antiqua" panose="02040602050305030304" pitchFamily="18" charset="0"/>
              </a:rPr>
              <a:t>fyzická osoba, která vlastní RD na území KHK</a:t>
            </a:r>
          </a:p>
          <a:p>
            <a:pPr marL="0" indent="0" algn="just">
              <a:spcBef>
                <a:spcPct val="0"/>
              </a:spcBef>
              <a:buNone/>
            </a:pPr>
            <a:endParaRPr lang="cs-CZ" sz="5800" dirty="0" smtClean="0">
              <a:solidFill>
                <a:schemeClr val="tx2"/>
              </a:solidFill>
              <a:latin typeface="Book Antiqua" panose="02040602050305030304" pitchFamily="18" charset="0"/>
            </a:endParaRPr>
          </a:p>
          <a:p>
            <a:pPr algn="just">
              <a:spcBef>
                <a:spcPct val="0"/>
              </a:spcBef>
            </a:pPr>
            <a:r>
              <a:rPr lang="cs-CZ" sz="5800" dirty="0">
                <a:solidFill>
                  <a:schemeClr val="tx2"/>
                </a:solidFill>
                <a:latin typeface="Book Antiqua" panose="02040602050305030304" pitchFamily="18" charset="0"/>
              </a:rPr>
              <a:t>hlavním zdrojem vytápění RD je stávající kotel </a:t>
            </a:r>
            <a:r>
              <a:rPr lang="cs-CZ" sz="5800" dirty="0" smtClean="0">
                <a:solidFill>
                  <a:schemeClr val="tx2"/>
                </a:solidFill>
                <a:latin typeface="Book Antiqua" panose="02040602050305030304" pitchFamily="18" charset="0"/>
              </a:rPr>
              <a:t/>
            </a:r>
            <a:br>
              <a:rPr lang="cs-CZ" sz="5800" dirty="0" smtClean="0">
                <a:solidFill>
                  <a:schemeClr val="tx2"/>
                </a:solidFill>
                <a:latin typeface="Book Antiqua" panose="02040602050305030304" pitchFamily="18" charset="0"/>
              </a:rPr>
            </a:br>
            <a:r>
              <a:rPr lang="cs-CZ" sz="5800" dirty="0" smtClean="0">
                <a:solidFill>
                  <a:schemeClr val="tx2"/>
                </a:solidFill>
                <a:latin typeface="Book Antiqua" panose="02040602050305030304" pitchFamily="18" charset="0"/>
              </a:rPr>
              <a:t>na </a:t>
            </a:r>
            <a:r>
              <a:rPr lang="cs-CZ" sz="5800" dirty="0">
                <a:solidFill>
                  <a:schemeClr val="tx2"/>
                </a:solidFill>
                <a:latin typeface="Book Antiqua" panose="02040602050305030304" pitchFamily="18" charset="0"/>
              </a:rPr>
              <a:t>pevná paliva </a:t>
            </a:r>
            <a:r>
              <a:rPr lang="cs-CZ" sz="5800" u="sng" dirty="0">
                <a:solidFill>
                  <a:schemeClr val="tx2"/>
                </a:solidFill>
                <a:latin typeface="Book Antiqua" panose="02040602050305030304" pitchFamily="18" charset="0"/>
              </a:rPr>
              <a:t>s ručním přikládáním</a:t>
            </a:r>
          </a:p>
          <a:p>
            <a:pPr marL="0" indent="0" algn="just">
              <a:spcBef>
                <a:spcPct val="0"/>
              </a:spcBef>
              <a:buNone/>
            </a:pPr>
            <a:endParaRPr lang="cs-CZ" sz="4800" dirty="0" smtClean="0">
              <a:solidFill>
                <a:schemeClr val="tx2"/>
              </a:solidFill>
              <a:latin typeface="Book Antiqua" panose="02040602050305030304" pitchFamily="18" charset="0"/>
            </a:endParaRPr>
          </a:p>
          <a:p>
            <a:pPr marL="0" indent="0" algn="just">
              <a:spcBef>
                <a:spcPct val="0"/>
              </a:spcBef>
              <a:spcAft>
                <a:spcPts val="1200"/>
              </a:spcAft>
              <a:buNone/>
            </a:pPr>
            <a:endParaRPr lang="cs-CZ" sz="4800" i="1" dirty="0" smtClean="0">
              <a:solidFill>
                <a:srgbClr val="FFC000"/>
              </a:solidFill>
              <a:latin typeface="Book Antiqua" panose="02040602050305030304" pitchFamily="18" charset="0"/>
            </a:endParaRPr>
          </a:p>
          <a:p>
            <a:pPr marL="0" indent="0" algn="just">
              <a:spcBef>
                <a:spcPct val="0"/>
              </a:spcBef>
              <a:spcAft>
                <a:spcPts val="1200"/>
              </a:spcAft>
              <a:buNone/>
            </a:pPr>
            <a:r>
              <a:rPr lang="cs-CZ" sz="4800" i="1" dirty="0" smtClean="0">
                <a:solidFill>
                  <a:srgbClr val="FFC000"/>
                </a:solidFill>
                <a:latin typeface="Book Antiqua" panose="02040602050305030304" pitchFamily="18" charset="0"/>
              </a:rPr>
              <a:t>Rodinný dům = stavba pro bydlení (&gt; 50 % podlahové plochy odpovídá požadavkům na trvalé rodinné bydlení a je k tomu účelu určena), příp. </a:t>
            </a:r>
            <a:r>
              <a:rPr lang="cs-CZ" sz="4800" i="1" dirty="0">
                <a:solidFill>
                  <a:srgbClr val="FFC000"/>
                </a:solidFill>
                <a:latin typeface="Book Antiqua" panose="02040602050305030304" pitchFamily="18" charset="0"/>
              </a:rPr>
              <a:t>bytový dům, v němž jsou nejvýše tři samostatné byty a obytná část zemědělské usedlosti (statku), která splňuje definici pro </a:t>
            </a:r>
            <a:r>
              <a:rPr lang="cs-CZ" sz="4800" i="1" dirty="0" smtClean="0">
                <a:solidFill>
                  <a:srgbClr val="FFC000"/>
                </a:solidFill>
                <a:latin typeface="Book Antiqua" panose="02040602050305030304" pitchFamily="18" charset="0"/>
              </a:rPr>
              <a:t>byt</a:t>
            </a:r>
          </a:p>
          <a:p>
            <a:pPr marL="0" indent="0">
              <a:spcBef>
                <a:spcPct val="0"/>
              </a:spcBef>
              <a:buNone/>
            </a:pPr>
            <a:endParaRPr lang="cs-CZ" sz="5100" dirty="0" smtClean="0">
              <a:solidFill>
                <a:schemeClr val="tx2"/>
              </a:solidFill>
              <a:latin typeface="Book Antiqua" panose="02040602050305030304" pitchFamily="18" charset="0"/>
            </a:endParaRPr>
          </a:p>
          <a:p>
            <a:pPr marL="0" indent="0">
              <a:spcBef>
                <a:spcPct val="0"/>
              </a:spcBef>
              <a:buNone/>
            </a:pPr>
            <a:r>
              <a:rPr lang="cs-CZ" sz="5100" dirty="0" smtClean="0">
                <a:solidFill>
                  <a:schemeClr val="tx2"/>
                </a:solidFill>
                <a:latin typeface="Book Antiqua" panose="02040602050305030304" pitchFamily="18" charset="0"/>
              </a:rPr>
              <a:t>Ověřit </a:t>
            </a:r>
            <a:r>
              <a:rPr lang="cs-CZ" sz="5100" dirty="0">
                <a:solidFill>
                  <a:schemeClr val="tx2"/>
                </a:solidFill>
                <a:latin typeface="Book Antiqua" panose="02040602050305030304" pitchFamily="18" charset="0"/>
              </a:rPr>
              <a:t>soulad </a:t>
            </a:r>
            <a:r>
              <a:rPr lang="cs-CZ" sz="5100" dirty="0" smtClean="0">
                <a:solidFill>
                  <a:schemeClr val="tx2"/>
                </a:solidFill>
                <a:latin typeface="Book Antiqua" panose="02040602050305030304" pitchFamily="18" charset="0"/>
              </a:rPr>
              <a:t>skutečnosti s údaji v Katastru nemovitostí!</a:t>
            </a:r>
            <a:endParaRPr lang="cs-CZ" sz="5100" dirty="0">
              <a:solidFill>
                <a:schemeClr val="tx2"/>
              </a:solidFill>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363807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2" y="426015"/>
            <a:ext cx="9613575" cy="716985"/>
          </a:xfrm>
        </p:spPr>
        <p:txBody>
          <a:bodyPr/>
          <a:lstStyle/>
          <a:p>
            <a:r>
              <a:rPr lang="cs-CZ" sz="4000" b="1" dirty="0" smtClean="0">
                <a:solidFill>
                  <a:srgbClr val="FFC000"/>
                </a:solidFill>
                <a:latin typeface="Book Antiqua" panose="02040602050305030304" pitchFamily="18" charset="0"/>
              </a:rPr>
              <a:t>Jaká je výše dotace?</a:t>
            </a:r>
            <a:br>
              <a:rPr lang="cs-CZ" sz="4000" b="1" dirty="0" smtClean="0">
                <a:solidFill>
                  <a:srgbClr val="FFC000"/>
                </a:solidFill>
                <a:latin typeface="Book Antiqua" panose="02040602050305030304" pitchFamily="18" charset="0"/>
              </a:rPr>
            </a:br>
            <a:r>
              <a:rPr lang="cs-CZ" sz="4000" b="1" dirty="0" smtClean="0">
                <a:solidFill>
                  <a:srgbClr val="FFC000"/>
                </a:solidFill>
                <a:latin typeface="Book Antiqua" panose="02040602050305030304" pitchFamily="18" charset="0"/>
              </a:rPr>
              <a:t/>
            </a:r>
            <a:br>
              <a:rPr lang="cs-CZ" sz="4000" b="1" dirty="0" smtClean="0">
                <a:solidFill>
                  <a:srgbClr val="FFC000"/>
                </a:solidFill>
                <a:latin typeface="Book Antiqua" panose="02040602050305030304" pitchFamily="18" charset="0"/>
              </a:rPr>
            </a:br>
            <a:r>
              <a:rPr lang="cs-CZ" sz="4000" b="1" dirty="0">
                <a:solidFill>
                  <a:srgbClr val="FFC000"/>
                </a:solidFill>
                <a:latin typeface="Book Antiqua" panose="02040602050305030304" pitchFamily="18" charset="0"/>
              </a:rPr>
              <a:t/>
            </a:r>
            <a:br>
              <a:rPr lang="cs-CZ" sz="4000" b="1" dirty="0">
                <a:solidFill>
                  <a:srgbClr val="FFC000"/>
                </a:solidFill>
                <a:latin typeface="Book Antiqua" panose="02040602050305030304" pitchFamily="18" charset="0"/>
              </a:rPr>
            </a:b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965200"/>
            <a:ext cx="10703821" cy="5716955"/>
          </a:xfrm>
        </p:spPr>
        <p:txBody>
          <a:bodyPr>
            <a:noAutofit/>
          </a:bodyPr>
          <a:lstStyle/>
          <a:p>
            <a:pPr marL="0" indent="0" algn="just">
              <a:spcBef>
                <a:spcPct val="0"/>
              </a:spcBef>
              <a:buNone/>
            </a:pPr>
            <a:endParaRPr lang="cs-CZ" b="1" dirty="0" smtClean="0">
              <a:solidFill>
                <a:srgbClr val="FFC000"/>
              </a:solidFill>
              <a:latin typeface="Book Antiqua" panose="02040602050305030304" pitchFamily="18" charset="0"/>
            </a:endParaRPr>
          </a:p>
          <a:p>
            <a:pPr marL="0" indent="0" algn="just">
              <a:spcBef>
                <a:spcPct val="0"/>
              </a:spcBef>
              <a:buNone/>
            </a:pPr>
            <a:r>
              <a:rPr lang="cs-CZ" b="1" dirty="0" smtClean="0">
                <a:solidFill>
                  <a:srgbClr val="FFC000"/>
                </a:solidFill>
                <a:latin typeface="Book Antiqua" panose="02040602050305030304" pitchFamily="18" charset="0"/>
              </a:rPr>
              <a:t>max. výše tzv. způsobilých výdajů, z kterých se počítá % výše dotace, závisí na typu zdroje vytápění:</a:t>
            </a:r>
            <a:endParaRPr lang="cs-CZ" dirty="0">
              <a:solidFill>
                <a:schemeClr val="tx2"/>
              </a:solidFill>
              <a:latin typeface="Book Antiqua" panose="02040602050305030304" pitchFamily="18" charset="0"/>
            </a:endParaRPr>
          </a:p>
          <a:p>
            <a:pPr marL="0" indent="0" algn="just">
              <a:spcBef>
                <a:spcPct val="0"/>
              </a:spcBef>
              <a:buNone/>
            </a:pPr>
            <a:endParaRPr lang="cs-CZ" sz="2400" b="1" dirty="0" smtClean="0">
              <a:solidFill>
                <a:srgbClr val="FFC000"/>
              </a:solidFill>
              <a:latin typeface="Book Antiqua" panose="02040602050305030304" pitchFamily="18" charset="0"/>
            </a:endParaRPr>
          </a:p>
          <a:p>
            <a:pPr algn="just">
              <a:spcBef>
                <a:spcPct val="0"/>
              </a:spcBef>
              <a:buFontTx/>
              <a:buChar char="-"/>
            </a:pPr>
            <a:r>
              <a:rPr lang="cs-CZ" sz="2400" dirty="0" smtClean="0">
                <a:solidFill>
                  <a:schemeClr val="tx2"/>
                </a:solidFill>
                <a:latin typeface="Book Antiqua" panose="02040602050305030304" pitchFamily="18" charset="0"/>
              </a:rPr>
              <a:t>75 % způsobilých výdajů v případě pořízení automatického kotle na uhlí a biomasu, nejvýše však 75 000 Kč (tzn. max. způsob. výdaje 100 000 Kč)</a:t>
            </a:r>
          </a:p>
          <a:p>
            <a:pPr algn="just">
              <a:spcBef>
                <a:spcPct val="0"/>
              </a:spcBef>
              <a:buFontTx/>
              <a:buChar char="-"/>
            </a:pPr>
            <a:endParaRPr lang="cs-CZ" sz="2400" dirty="0">
              <a:solidFill>
                <a:schemeClr val="tx2"/>
              </a:solidFill>
              <a:latin typeface="Book Antiqua" panose="02040602050305030304" pitchFamily="18" charset="0"/>
            </a:endParaRPr>
          </a:p>
          <a:p>
            <a:pPr algn="just">
              <a:spcBef>
                <a:spcPct val="0"/>
              </a:spcBef>
              <a:buFontTx/>
              <a:buChar char="-"/>
            </a:pPr>
            <a:r>
              <a:rPr lang="cs-CZ" sz="2400" dirty="0" smtClean="0">
                <a:solidFill>
                  <a:schemeClr val="tx2"/>
                </a:solidFill>
                <a:latin typeface="Book Antiqua" panose="02040602050305030304" pitchFamily="18" charset="0"/>
              </a:rPr>
              <a:t>75 % způsobilých výdajů v případě pořízení plynového kondenzačního kotle, nejvýše však 95 000 </a:t>
            </a:r>
            <a:r>
              <a:rPr lang="cs-CZ" sz="2400" dirty="0">
                <a:solidFill>
                  <a:schemeClr val="tx2"/>
                </a:solidFill>
                <a:latin typeface="Book Antiqua" panose="02040602050305030304" pitchFamily="18" charset="0"/>
              </a:rPr>
              <a:t>Kč (tzn. max</a:t>
            </a:r>
            <a:r>
              <a:rPr lang="cs-CZ" sz="2400" dirty="0" smtClean="0">
                <a:solidFill>
                  <a:schemeClr val="tx2"/>
                </a:solidFill>
                <a:latin typeface="Book Antiqua" panose="02040602050305030304" pitchFamily="18" charset="0"/>
              </a:rPr>
              <a:t>. způsob. výdaje </a:t>
            </a:r>
            <a:r>
              <a:rPr lang="cs-CZ" sz="2400" dirty="0">
                <a:solidFill>
                  <a:schemeClr val="tx2"/>
                </a:solidFill>
                <a:latin typeface="Book Antiqua" panose="02040602050305030304" pitchFamily="18" charset="0"/>
              </a:rPr>
              <a:t>126 666 Kč</a:t>
            </a:r>
            <a:r>
              <a:rPr lang="cs-CZ" sz="2400" dirty="0" smtClean="0">
                <a:solidFill>
                  <a:schemeClr val="tx2"/>
                </a:solidFill>
                <a:latin typeface="Book Antiqua" panose="02040602050305030304" pitchFamily="18" charset="0"/>
              </a:rPr>
              <a:t>)</a:t>
            </a:r>
          </a:p>
          <a:p>
            <a:pPr algn="just">
              <a:spcBef>
                <a:spcPct val="0"/>
              </a:spcBef>
              <a:buFontTx/>
              <a:buChar char="-"/>
            </a:pPr>
            <a:endParaRPr lang="cs-CZ" sz="2400" dirty="0">
              <a:solidFill>
                <a:schemeClr val="tx2"/>
              </a:solidFill>
              <a:latin typeface="Book Antiqua" panose="02040602050305030304" pitchFamily="18" charset="0"/>
            </a:endParaRPr>
          </a:p>
          <a:p>
            <a:pPr algn="just">
              <a:spcBef>
                <a:spcPct val="0"/>
              </a:spcBef>
              <a:buFontTx/>
              <a:buChar char="-"/>
            </a:pPr>
            <a:r>
              <a:rPr lang="cs-CZ" sz="2400" dirty="0" smtClean="0">
                <a:solidFill>
                  <a:schemeClr val="tx2"/>
                </a:solidFill>
                <a:latin typeface="Book Antiqua" panose="02040602050305030304" pitchFamily="18" charset="0"/>
              </a:rPr>
              <a:t>80 % způsobilých výdajů v případě pořízení kotle na biomasu s ručním přikládáním, nejvýše však 100 000 </a:t>
            </a:r>
            <a:r>
              <a:rPr lang="cs-CZ" sz="2400" dirty="0">
                <a:solidFill>
                  <a:schemeClr val="tx2"/>
                </a:solidFill>
                <a:latin typeface="Book Antiqua" panose="02040602050305030304" pitchFamily="18" charset="0"/>
              </a:rPr>
              <a:t>Kč (tzn. max</a:t>
            </a:r>
            <a:r>
              <a:rPr lang="cs-CZ" sz="2400" dirty="0" smtClean="0">
                <a:solidFill>
                  <a:schemeClr val="tx2"/>
                </a:solidFill>
                <a:latin typeface="Book Antiqua" panose="02040602050305030304" pitchFamily="18" charset="0"/>
              </a:rPr>
              <a:t>. způsob. výdaje 125 000 </a:t>
            </a:r>
            <a:r>
              <a:rPr lang="cs-CZ" sz="2400" dirty="0">
                <a:solidFill>
                  <a:schemeClr val="tx2"/>
                </a:solidFill>
                <a:latin typeface="Book Antiqua" panose="02040602050305030304" pitchFamily="18" charset="0"/>
              </a:rPr>
              <a:t>Kč</a:t>
            </a:r>
            <a:r>
              <a:rPr lang="cs-CZ" sz="2400" dirty="0" smtClean="0">
                <a:solidFill>
                  <a:schemeClr val="tx2"/>
                </a:solidFill>
                <a:latin typeface="Book Antiqua" panose="02040602050305030304" pitchFamily="18" charset="0"/>
              </a:rPr>
              <a:t>)</a:t>
            </a:r>
          </a:p>
          <a:p>
            <a:pPr algn="just">
              <a:spcBef>
                <a:spcPct val="0"/>
              </a:spcBef>
              <a:buFontTx/>
              <a:buChar char="-"/>
            </a:pPr>
            <a:endParaRPr lang="cs-CZ" sz="2400" dirty="0">
              <a:solidFill>
                <a:schemeClr val="tx2"/>
              </a:solidFill>
              <a:latin typeface="Book Antiqua" panose="02040602050305030304" pitchFamily="18" charset="0"/>
            </a:endParaRPr>
          </a:p>
          <a:p>
            <a:pPr algn="just">
              <a:spcBef>
                <a:spcPct val="0"/>
              </a:spcBef>
              <a:buFontTx/>
              <a:buChar char="-"/>
            </a:pPr>
            <a:r>
              <a:rPr lang="cs-CZ" sz="2400" dirty="0" smtClean="0">
                <a:solidFill>
                  <a:schemeClr val="tx2"/>
                </a:solidFill>
                <a:latin typeface="Book Antiqua" panose="02040602050305030304" pitchFamily="18" charset="0"/>
              </a:rPr>
              <a:t>80 % způsobilých výdajů v případě pořízení tepelného čerpadla nebo automatického kotle pouze na biomasu, nejvýše však 120 000 </a:t>
            </a:r>
            <a:r>
              <a:rPr lang="cs-CZ" sz="2400" dirty="0">
                <a:solidFill>
                  <a:schemeClr val="tx2"/>
                </a:solidFill>
                <a:latin typeface="Book Antiqua" panose="02040602050305030304" pitchFamily="18" charset="0"/>
              </a:rPr>
              <a:t>Kč </a:t>
            </a:r>
            <a:r>
              <a:rPr lang="cs-CZ" sz="2400" dirty="0" smtClean="0">
                <a:solidFill>
                  <a:schemeClr val="tx2"/>
                </a:solidFill>
                <a:latin typeface="Book Antiqua" panose="02040602050305030304" pitchFamily="18" charset="0"/>
              </a:rPr>
              <a:t>           (</a:t>
            </a:r>
            <a:r>
              <a:rPr lang="cs-CZ" sz="2400" dirty="0">
                <a:solidFill>
                  <a:schemeClr val="tx2"/>
                </a:solidFill>
                <a:latin typeface="Book Antiqua" panose="02040602050305030304" pitchFamily="18" charset="0"/>
              </a:rPr>
              <a:t>tzn. max</a:t>
            </a:r>
            <a:r>
              <a:rPr lang="cs-CZ" sz="2400" dirty="0" smtClean="0">
                <a:solidFill>
                  <a:schemeClr val="tx2"/>
                </a:solidFill>
                <a:latin typeface="Book Antiqua" panose="02040602050305030304" pitchFamily="18" charset="0"/>
              </a:rPr>
              <a:t>. způsob. výdaje 150 000 </a:t>
            </a:r>
            <a:r>
              <a:rPr lang="cs-CZ" sz="2400" dirty="0">
                <a:solidFill>
                  <a:schemeClr val="tx2"/>
                </a:solidFill>
                <a:latin typeface="Book Antiqua" panose="02040602050305030304" pitchFamily="18" charset="0"/>
              </a:rPr>
              <a:t>Kč)</a:t>
            </a:r>
          </a:p>
          <a:p>
            <a:pPr algn="just">
              <a:spcBef>
                <a:spcPct val="0"/>
              </a:spcBef>
              <a:buFontTx/>
              <a:buChar char="-"/>
            </a:pPr>
            <a:endParaRPr lang="cs-CZ" sz="2400" dirty="0">
              <a:solidFill>
                <a:schemeClr val="tx2"/>
              </a:solidFill>
              <a:latin typeface="Book Antiqua" panose="02040602050305030304" pitchFamily="18" charset="0"/>
            </a:endParaRPr>
          </a:p>
          <a:p>
            <a:pPr marL="0" indent="0" algn="just">
              <a:spcBef>
                <a:spcPct val="0"/>
              </a:spcBef>
              <a:buNone/>
            </a:pPr>
            <a:endParaRPr lang="cs-CZ" sz="3200" dirty="0" smtClean="0">
              <a:solidFill>
                <a:schemeClr val="tx2"/>
              </a:solidFill>
              <a:latin typeface="Book Antiqua" panose="02040602050305030304" pitchFamily="18" charset="0"/>
            </a:endParaRPr>
          </a:p>
        </p:txBody>
      </p:sp>
    </p:spTree>
    <p:extLst>
      <p:ext uri="{BB962C8B-B14F-4D97-AF65-F5344CB8AC3E}">
        <p14:creationId xmlns:p14="http://schemas.microsoft.com/office/powerpoint/2010/main" val="3472167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778933" y="1389186"/>
            <a:ext cx="10703821" cy="5046784"/>
          </a:xfrm>
        </p:spPr>
        <p:txBody>
          <a:bodyPr>
            <a:noAutofit/>
          </a:bodyPr>
          <a:lstStyle/>
          <a:p>
            <a:pPr marL="0" indent="0" algn="just">
              <a:spcBef>
                <a:spcPct val="0"/>
              </a:spcBef>
              <a:buNone/>
            </a:pPr>
            <a:r>
              <a:rPr lang="cs-CZ" sz="2800" dirty="0">
                <a:solidFill>
                  <a:srgbClr val="FFC000"/>
                </a:solidFill>
                <a:latin typeface="Book Antiqua" panose="02040602050305030304" pitchFamily="18" charset="0"/>
              </a:rPr>
              <a:t>n</a:t>
            </a:r>
            <a:r>
              <a:rPr lang="cs-CZ" sz="2800" dirty="0" smtClean="0">
                <a:solidFill>
                  <a:srgbClr val="FFC000"/>
                </a:solidFill>
                <a:latin typeface="Book Antiqua" panose="02040602050305030304" pitchFamily="18" charset="0"/>
              </a:rPr>
              <a:t>avýšení o částku 7 500 Kč </a:t>
            </a:r>
            <a:r>
              <a:rPr lang="cs-CZ" sz="2800" dirty="0" smtClean="0">
                <a:solidFill>
                  <a:schemeClr val="tx2"/>
                </a:solidFill>
                <a:latin typeface="Book Antiqua" panose="02040602050305030304" pitchFamily="18" charset="0"/>
              </a:rPr>
              <a:t>pokud je výměna kotle realizována v prioritní obci uvedené níže (viz Střednědobá strategie </a:t>
            </a:r>
            <a:r>
              <a:rPr lang="cs-CZ" sz="2800" dirty="0">
                <a:solidFill>
                  <a:schemeClr val="tx2"/>
                </a:solidFill>
                <a:latin typeface="Book Antiqua" panose="02040602050305030304" pitchFamily="18" charset="0"/>
              </a:rPr>
              <a:t>ochrany ovzduší</a:t>
            </a:r>
            <a:r>
              <a:rPr lang="cs-CZ" sz="2800" dirty="0" smtClean="0">
                <a:solidFill>
                  <a:schemeClr val="tx2"/>
                </a:solidFill>
                <a:latin typeface="Book Antiqua" panose="02040602050305030304" pitchFamily="18" charset="0"/>
              </a:rPr>
              <a:t>):</a:t>
            </a:r>
            <a:endParaRPr lang="cs-CZ" sz="2800" dirty="0">
              <a:solidFill>
                <a:schemeClr val="tx2"/>
              </a:solidFill>
              <a:latin typeface="Book Antiqua" panose="02040602050305030304" pitchFamily="18" charset="0"/>
            </a:endParaRPr>
          </a:p>
          <a:p>
            <a:pPr marL="0" indent="0" algn="just">
              <a:spcBef>
                <a:spcPct val="0"/>
              </a:spcBef>
              <a:buNone/>
            </a:pPr>
            <a:r>
              <a:rPr lang="cs-CZ" sz="2400" i="1" dirty="0">
                <a:solidFill>
                  <a:srgbClr val="FFC000"/>
                </a:solidFill>
                <a:latin typeface="Book Antiqua" panose="02040602050305030304" pitchFamily="18" charset="0"/>
              </a:rPr>
              <a:t>Broumov, Hejtmánkovice, Heřmanice, Křinice</a:t>
            </a:r>
          </a:p>
          <a:p>
            <a:pPr marL="0" indent="0" algn="just">
              <a:spcBef>
                <a:spcPct val="0"/>
              </a:spcBef>
              <a:buNone/>
            </a:pPr>
            <a:r>
              <a:rPr lang="cs-CZ" sz="2400" i="1" dirty="0">
                <a:solidFill>
                  <a:srgbClr val="FFC000"/>
                </a:solidFill>
                <a:latin typeface="Book Antiqua" panose="02040602050305030304" pitchFamily="18" charset="0"/>
              </a:rPr>
              <a:t>Dobruška, České Meziříčí, Opočno, Semechnice</a:t>
            </a:r>
          </a:p>
          <a:p>
            <a:pPr marL="0" indent="0" algn="just">
              <a:spcBef>
                <a:spcPct val="0"/>
              </a:spcBef>
              <a:buNone/>
            </a:pPr>
            <a:r>
              <a:rPr lang="cs-CZ" sz="2400" i="1" dirty="0" smtClean="0">
                <a:solidFill>
                  <a:srgbClr val="FFC000"/>
                </a:solidFill>
                <a:latin typeface="Book Antiqua" panose="02040602050305030304" pitchFamily="18" charset="0"/>
              </a:rPr>
              <a:t>Dvůr </a:t>
            </a:r>
            <a:r>
              <a:rPr lang="cs-CZ" sz="2400" i="1" dirty="0">
                <a:solidFill>
                  <a:srgbClr val="FFC000"/>
                </a:solidFill>
                <a:latin typeface="Book Antiqua" panose="02040602050305030304" pitchFamily="18" charset="0"/>
              </a:rPr>
              <a:t>Králové nad Labem, </a:t>
            </a:r>
            <a:r>
              <a:rPr lang="cs-CZ" sz="2400" i="1" dirty="0" smtClean="0">
                <a:solidFill>
                  <a:srgbClr val="FFC000"/>
                </a:solidFill>
                <a:latin typeface="Book Antiqua" panose="02040602050305030304" pitchFamily="18" charset="0"/>
              </a:rPr>
              <a:t>Choustníkovo Hradiště</a:t>
            </a:r>
          </a:p>
          <a:p>
            <a:pPr marL="0" indent="0" algn="just">
              <a:spcBef>
                <a:spcPct val="0"/>
              </a:spcBef>
              <a:buNone/>
            </a:pPr>
            <a:r>
              <a:rPr lang="cs-CZ" sz="2400" i="1" dirty="0" smtClean="0">
                <a:solidFill>
                  <a:srgbClr val="FFC000"/>
                </a:solidFill>
                <a:latin typeface="Book Antiqua" panose="02040602050305030304" pitchFamily="18" charset="0"/>
              </a:rPr>
              <a:t>Hořice, Bašnice, Cerekvice nad Bystřicí, Dobrá Voda u Hořic, Chomutice, Miletín, Ostroměř, Rohozice </a:t>
            </a:r>
          </a:p>
          <a:p>
            <a:pPr marL="0" indent="0" algn="just">
              <a:spcBef>
                <a:spcPct val="0"/>
              </a:spcBef>
              <a:buNone/>
            </a:pPr>
            <a:r>
              <a:rPr lang="cs-CZ" sz="2400" i="1" dirty="0" smtClean="0">
                <a:solidFill>
                  <a:srgbClr val="FFC000"/>
                </a:solidFill>
                <a:latin typeface="Book Antiqua" panose="02040602050305030304" pitchFamily="18" charset="0"/>
              </a:rPr>
              <a:t>Hradec </a:t>
            </a:r>
            <a:r>
              <a:rPr lang="cs-CZ" sz="2400" i="1" dirty="0">
                <a:solidFill>
                  <a:srgbClr val="FFC000"/>
                </a:solidFill>
                <a:latin typeface="Book Antiqua" panose="02040602050305030304" pitchFamily="18" charset="0"/>
              </a:rPr>
              <a:t>Králové</a:t>
            </a:r>
            <a:r>
              <a:rPr lang="cs-CZ" sz="2400" i="1" dirty="0" smtClean="0">
                <a:solidFill>
                  <a:srgbClr val="FFC000"/>
                </a:solidFill>
                <a:latin typeface="Book Antiqua" panose="02040602050305030304" pitchFamily="18" charset="0"/>
              </a:rPr>
              <a:t>, Blešno, Černilov, Černožice, Dobřenice, Holohlavy, Hvozdnice, Chlumec n. C., Kratonohy, Kunčice, Lhota p. L., Libčany, Lochenice, Lovčice, Nechanice, Nové Město, Osice, Osičky, Praskačka, Předměřice n. L., Sadová, Smiřice, Stěžery, Střezetice, Syrovátka, Třebechovice p. O., Urbanice, Všestary, Vysoká n. L. </a:t>
            </a:r>
            <a:r>
              <a:rPr lang="cs-CZ" sz="2400" i="1" dirty="0">
                <a:solidFill>
                  <a:srgbClr val="FFC000"/>
                </a:solidFill>
                <a:latin typeface="Book Antiqua" panose="02040602050305030304" pitchFamily="18" charset="0"/>
              </a:rPr>
              <a:t>Jaroměř, </a:t>
            </a:r>
            <a:r>
              <a:rPr lang="cs-CZ" sz="2400" i="1" dirty="0" smtClean="0">
                <a:solidFill>
                  <a:srgbClr val="FFC000"/>
                </a:solidFill>
                <a:latin typeface="Book Antiqua" panose="02040602050305030304" pitchFamily="18" charset="0"/>
              </a:rPr>
              <a:t>Hořenice, Rasošky, Rychnovek, Vlkov</a:t>
            </a:r>
          </a:p>
        </p:txBody>
      </p:sp>
      <p:sp>
        <p:nvSpPr>
          <p:cNvPr id="4" name="Nadpis 6"/>
          <p:cNvSpPr txBox="1">
            <a:spLocks/>
          </p:cNvSpPr>
          <p:nvPr/>
        </p:nvSpPr>
        <p:spPr>
          <a:xfrm>
            <a:off x="806509" y="408430"/>
            <a:ext cx="9523256" cy="7169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Jaká je výše dotace?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5342588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0.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1.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2.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3.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3.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4.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5.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6.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7.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8.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9.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docProps/app.xml><?xml version="1.0" encoding="utf-8"?>
<Properties xmlns="http://schemas.openxmlformats.org/officeDocument/2006/extended-properties" xmlns:vt="http://schemas.openxmlformats.org/officeDocument/2006/docPropsVTypes">
  <Template/>
  <TotalTime>2363</TotalTime>
  <Words>1698</Words>
  <Application>Microsoft Office PowerPoint</Application>
  <PresentationFormat>Širokoúhlá obrazovka</PresentationFormat>
  <Paragraphs>249</Paragraphs>
  <Slides>24</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Book Antiqua</vt:lpstr>
      <vt:lpstr>Calibri</vt:lpstr>
      <vt:lpstr>Century Gothic</vt:lpstr>
      <vt:lpstr>Wingdings 3</vt:lpstr>
      <vt:lpstr>Ion</vt:lpstr>
      <vt:lpstr>Výměna zastaralých zdrojů vytápění dotace z OP Životní prostředí 2014 – 2020 prostřednictvím  Královéhradeckého kraje  („Kotlíkové dotace“)</vt:lpstr>
      <vt:lpstr>Prezentace aplikace PowerPoint</vt:lpstr>
      <vt:lpstr>Prezentace aplikace PowerPoint</vt:lpstr>
      <vt:lpstr>Prezentace aplikace PowerPoint</vt:lpstr>
      <vt:lpstr>Na co lze získat dotaci?</vt:lpstr>
      <vt:lpstr>Na co lze získat dotaci?</vt:lpstr>
      <vt:lpstr>Kdo může požádat o dotaci?</vt:lpstr>
      <vt:lpstr>Jaká je výše dotace?   </vt:lpstr>
      <vt:lpstr>Prezentace aplikace PowerPoint</vt:lpstr>
      <vt:lpstr>Prezentace aplikace PowerPoint</vt:lpstr>
      <vt:lpstr>Prezentace aplikace PowerPoint</vt:lpstr>
      <vt:lpstr>Co je možné z dotace ještě uhradit?</vt:lpstr>
      <vt:lpstr>Co je možné z dotace ještě uhradit?</vt:lpstr>
      <vt:lpstr>Jak, kdy a kde mohu o dotaci požádat?</vt:lpstr>
      <vt:lpstr>Jak, kdy a kde mohu o dotaci požádat?</vt:lpstr>
      <vt:lpstr>Jak, kdy a kde mohu o dotaci požádat?</vt:lpstr>
      <vt:lpstr>Přílohy žádosti:</vt:lpstr>
      <vt:lpstr>Kdy dostanu peníze?</vt:lpstr>
      <vt:lpstr>Jak prokážu způsobilost výdaje?</vt:lpstr>
      <vt:lpstr>Jaké mě čekají kontroly ze strany kraje?</vt:lpstr>
      <vt:lpstr>Prezentace aplikace PowerPoint</vt:lpstr>
      <vt:lpstr>Kontakty:</vt:lpstr>
      <vt:lpstr>Prezentace aplikace PowerPoint</vt:lpstr>
      <vt:lpstr>Prezentace aplikace PowerPoint</vt:lpstr>
    </vt:vector>
  </TitlesOfParts>
  <Company>Krajský úřad Královéhradeckého kraje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Dotace na výměnu zastaralých zdrojů vytápění z Operačního programu životní prostředí 2014 – 2020  (Kotlíkové dotace)</dc:title>
  <dc:creator>Rychterová Lenka Ing.</dc:creator>
  <cp:lastModifiedBy>Vtípilová Iva Mgr.</cp:lastModifiedBy>
  <cp:revision>290</cp:revision>
  <cp:lastPrinted>2017-08-22T05:41:50Z</cp:lastPrinted>
  <dcterms:created xsi:type="dcterms:W3CDTF">2015-10-05T06:38:23Z</dcterms:created>
  <dcterms:modified xsi:type="dcterms:W3CDTF">2017-09-06T09:16:56Z</dcterms:modified>
</cp:coreProperties>
</file>