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tiff" ContentType="image/tiff"/>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ags/tag1.xml" ContentType="application/vnd.openxmlformats-officedocument.presentationml.tags+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9.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10.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11.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5.xml" ContentType="application/vnd.openxmlformats-officedocument.themeOverride+xml"/>
  <Override PartName="/ppt/charts/chart7.xml" ContentType="application/vnd.openxmlformats-officedocument.drawingml.chart+xml"/>
  <Override PartName="/ppt/theme/themeOverride6.xml" ContentType="application/vnd.openxmlformats-officedocument.themeOverride+xml"/>
  <Override PartName="/ppt/notesSlides/notesSlide12.xml" ContentType="application/vnd.openxmlformats-officedocument.presentationml.notesSlid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7.xml" ContentType="application/vnd.openxmlformats-officedocument.themeOverride+xml"/>
  <Override PartName="/ppt/charts/chart9.xml" ContentType="application/vnd.openxmlformats-officedocument.drawingml.chart+xml"/>
  <Override PartName="/ppt/theme/themeOverride8.xml" ContentType="application/vnd.openxmlformats-officedocument.themeOverride+xml"/>
  <Override PartName="/ppt/notesSlides/notesSlide13.xml" ContentType="application/vnd.openxmlformats-officedocument.presentationml.notesSlide+xml"/>
  <Override PartName="/ppt/charts/chart10.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9.xml" ContentType="application/vnd.openxmlformats-officedocument.themeOverride+xml"/>
  <Override PartName="/ppt/charts/chart11.xml" ContentType="application/vnd.openxmlformats-officedocument.drawingml.chart+xml"/>
  <Override PartName="/ppt/theme/themeOverride10.xml" ContentType="application/vnd.openxmlformats-officedocument.themeOverride+xml"/>
  <Override PartName="/ppt/notesSlides/notesSlide14.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11.xml" ContentType="application/vnd.openxmlformats-officedocument.themeOverr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12.xml" ContentType="application/vnd.openxmlformats-officedocument.themeOverride+xml"/>
  <Override PartName="/ppt/notesSlides/notesSlide15.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3.xml" ContentType="application/vnd.openxmlformats-officedocument.themeOverr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4.xml" ContentType="application/vnd.openxmlformats-officedocument.themeOverride+xml"/>
  <Override PartName="/ppt/notesSlides/notesSlide16.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15.xml" ContentType="application/vnd.openxmlformats-officedocument.themeOverrid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6.xml" ContentType="application/vnd.openxmlformats-officedocument.themeOverride+xml"/>
  <Override PartName="/ppt/notesSlides/notesSlide17.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17.xml" ContentType="application/vnd.openxmlformats-officedocument.themeOverr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8.xml" ContentType="application/vnd.openxmlformats-officedocument.themeOverr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9.xml" ContentType="application/vnd.openxmlformats-officedocument.themeOverride+xml"/>
  <Override PartName="/ppt/charts/chart21.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20.xml" ContentType="application/vnd.openxmlformats-officedocument.themeOverride+xml"/>
  <Override PartName="/ppt/charts/chart22.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21.xml" ContentType="application/vnd.openxmlformats-officedocument.themeOverride+xml"/>
  <Override PartName="/ppt/charts/chart23.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22.xml" ContentType="application/vnd.openxmlformats-officedocument.themeOverride+xml"/>
  <Override PartName="/ppt/charts/chart24.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23.xml" ContentType="application/vnd.openxmlformats-officedocument.themeOverride+xml"/>
  <Override PartName="/ppt/notesSlides/notesSlide18.xml" ContentType="application/vnd.openxmlformats-officedocument.presentationml.notesSlide+xml"/>
  <Override PartName="/ppt/charts/chart25.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24.xml" ContentType="application/vnd.openxmlformats-officedocument.themeOverride+xml"/>
  <Override PartName="/ppt/charts/chart26.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25.xml" ContentType="application/vnd.openxmlformats-officedocument.themeOverride+xml"/>
  <Override PartName="/ppt/charts/chart27.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26.xml" ContentType="application/vnd.openxmlformats-officedocument.themeOverride+xml"/>
  <Override PartName="/ppt/charts/chart28.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27.xml" ContentType="application/vnd.openxmlformats-officedocument.themeOverride+xml"/>
  <Override PartName="/ppt/charts/chart29.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28.xml" ContentType="application/vnd.openxmlformats-officedocument.themeOverride+xml"/>
  <Override PartName="/ppt/charts/chart30.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29.xml" ContentType="application/vnd.openxmlformats-officedocument.themeOverride+xml"/>
  <Override PartName="/ppt/charts/chart31.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30.xml" ContentType="application/vnd.openxmlformats-officedocument.themeOverride+xml"/>
  <Override PartName="/ppt/notesSlides/notesSlide19.xml" ContentType="application/vnd.openxmlformats-officedocument.presentationml.notesSlide+xml"/>
  <Override PartName="/ppt/charts/chart32.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31.xml" ContentType="application/vnd.openxmlformats-officedocument.themeOverride+xml"/>
  <Override PartName="/ppt/charts/chart33.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32.xml" ContentType="application/vnd.openxmlformats-officedocument.themeOverride+xml"/>
  <Override PartName="/ppt/charts/chart34.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33.xml" ContentType="application/vnd.openxmlformats-officedocument.themeOverride+xml"/>
  <Override PartName="/ppt/charts/chart35.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34.xml" ContentType="application/vnd.openxmlformats-officedocument.themeOverride+xml"/>
  <Override PartName="/ppt/charts/chart36.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35.xml" ContentType="application/vnd.openxmlformats-officedocument.themeOverride+xml"/>
  <Override PartName="/ppt/charts/chart37.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36.xml" ContentType="application/vnd.openxmlformats-officedocument.themeOverride+xml"/>
  <Override PartName="/ppt/charts/chart38.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37.xml" ContentType="application/vnd.openxmlformats-officedocument.themeOverride+xml"/>
  <Override PartName="/ppt/notesSlides/notesSlide20.xml" ContentType="application/vnd.openxmlformats-officedocument.presentationml.notesSlide+xml"/>
  <Override PartName="/ppt/charts/chart39.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38.xml" ContentType="application/vnd.openxmlformats-officedocument.themeOverride+xml"/>
  <Override PartName="/ppt/charts/chart40.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39.xml" ContentType="application/vnd.openxmlformats-officedocument.themeOverride+xml"/>
  <Override PartName="/ppt/charts/chart41.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40.xml" ContentType="application/vnd.openxmlformats-officedocument.themeOverride+xml"/>
  <Override PartName="/ppt/charts/chart42.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41.xml" ContentType="application/vnd.openxmlformats-officedocument.themeOverride+xml"/>
  <Override PartName="/ppt/charts/chart43.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42.xml" ContentType="application/vnd.openxmlformats-officedocument.themeOverride+xml"/>
  <Override PartName="/ppt/charts/chart44.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43.xml" ContentType="application/vnd.openxmlformats-officedocument.themeOverride+xml"/>
  <Override PartName="/ppt/notesSlides/notesSlide21.xml" ContentType="application/vnd.openxmlformats-officedocument.presentationml.notesSlide+xml"/>
  <Override PartName="/ppt/charts/chart45.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44.xml" ContentType="application/vnd.openxmlformats-officedocument.themeOverride+xml"/>
  <Override PartName="/ppt/charts/chart46.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45.xml" ContentType="application/vnd.openxmlformats-officedocument.themeOverride+xml"/>
  <Override PartName="/ppt/charts/chart47.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46.xml" ContentType="application/vnd.openxmlformats-officedocument.themeOverride+xml"/>
  <Override PartName="/ppt/charts/chart48.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47.xml" ContentType="application/vnd.openxmlformats-officedocument.themeOverride+xml"/>
  <Override PartName="/ppt/charts/chart49.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48.xml" ContentType="application/vnd.openxmlformats-officedocument.themeOverride+xml"/>
  <Override PartName="/ppt/charts/chart50.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49.xml" ContentType="application/vnd.openxmlformats-officedocument.themeOverride+xml"/>
  <Override PartName="/ppt/notesSlides/notesSlide22.xml" ContentType="application/vnd.openxmlformats-officedocument.presentationml.notesSlide+xml"/>
  <Override PartName="/ppt/charts/chart51.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50.xml" ContentType="application/vnd.openxmlformats-officedocument.themeOverride+xml"/>
  <Override PartName="/ppt/charts/chart52.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51.xml" ContentType="application/vnd.openxmlformats-officedocument.themeOverride+xml"/>
  <Override PartName="/ppt/charts/chart53.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52.xml" ContentType="application/vnd.openxmlformats-officedocument.themeOverride+xml"/>
  <Override PartName="/ppt/charts/chart54.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53.xml" ContentType="application/vnd.openxmlformats-officedocument.themeOverride+xml"/>
  <Override PartName="/ppt/charts/chart55.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54.xml" ContentType="application/vnd.openxmlformats-officedocument.themeOverride+xml"/>
  <Override PartName="/ppt/charts/chart56.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55.xml" ContentType="application/vnd.openxmlformats-officedocument.themeOverride+xml"/>
  <Override PartName="/ppt/notesSlides/notesSlide23.xml" ContentType="application/vnd.openxmlformats-officedocument.presentationml.notesSlide+xml"/>
  <Override PartName="/ppt/charts/chart57.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56.xml" ContentType="application/vnd.openxmlformats-officedocument.themeOverride+xml"/>
  <Override PartName="/ppt/charts/chart58.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57.xml" ContentType="application/vnd.openxmlformats-officedocument.themeOverride+xml"/>
  <Override PartName="/ppt/notesSlides/notesSlide24.xml" ContentType="application/vnd.openxmlformats-officedocument.presentationml.notesSlide+xml"/>
  <Override PartName="/ppt/charts/chart59.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60.xml" ContentType="application/vnd.openxmlformats-officedocument.drawingml.chart+xml"/>
  <Override PartName="/ppt/charts/style57.xml" ContentType="application/vnd.ms-office.chartstyle+xml"/>
  <Override PartName="/ppt/charts/colors57.xml" ContentType="application/vnd.ms-office.chartcolorstyle+xml"/>
  <Override PartName="/ppt/notesSlides/notesSlide25.xml" ContentType="application/vnd.openxmlformats-officedocument.presentationml.notesSlide+xml"/>
  <Override PartName="/ppt/charts/chart61.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62.xml" ContentType="application/vnd.openxmlformats-officedocument.drawingml.chart+xml"/>
  <Override PartName="/ppt/charts/style59.xml" ContentType="application/vnd.ms-office.chartstyle+xml"/>
  <Override PartName="/ppt/charts/colors59.xml" ContentType="application/vnd.ms-office.chartcolorstyle+xml"/>
  <Override PartName="/ppt/notesSlides/notesSlide26.xml" ContentType="application/vnd.openxmlformats-officedocument.presentationml.notesSlide+xml"/>
  <Override PartName="/ppt/charts/chart63.xml" ContentType="application/vnd.openxmlformats-officedocument.drawingml.chart+xml"/>
  <Override PartName="/ppt/theme/themeOverride58.xml" ContentType="application/vnd.openxmlformats-officedocument.themeOverride+xml"/>
  <Override PartName="/ppt/charts/chart64.xml" ContentType="application/vnd.openxmlformats-officedocument.drawingml.chart+xml"/>
  <Override PartName="/ppt/theme/themeOverride59.xml" ContentType="application/vnd.openxmlformats-officedocument.themeOverride+xml"/>
  <Override PartName="/ppt/charts/chart65.xml" ContentType="application/vnd.openxmlformats-officedocument.drawingml.chart+xml"/>
  <Override PartName="/ppt/theme/themeOverride60.xml" ContentType="application/vnd.openxmlformats-officedocument.themeOverride+xml"/>
  <Override PartName="/ppt/notesSlides/notesSlide27.xml" ContentType="application/vnd.openxmlformats-officedocument.presentationml.notesSlide+xml"/>
  <Override PartName="/ppt/charts/chart66.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7.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8.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69.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70.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71.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72.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73.xml" ContentType="application/vnd.openxmlformats-officedocument.drawingml.chart+xml"/>
  <Override PartName="/ppt/charts/style67.xml" ContentType="application/vnd.ms-office.chartstyle+xml"/>
  <Override PartName="/ppt/charts/colors67.xml" ContentType="application/vnd.ms-office.chartcolorstyle+xml"/>
  <Override PartName="/ppt/notesSlides/notesSlide28.xml" ContentType="application/vnd.openxmlformats-officedocument.presentationml.notesSlide+xml"/>
  <Override PartName="/ppt/charts/chart74.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75.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76.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77.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78.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79.xml" ContentType="application/vnd.openxmlformats-officedocument.drawingml.chart+xml"/>
  <Override PartName="/ppt/charts/style73.xml" ContentType="application/vnd.ms-office.chartstyle+xml"/>
  <Override PartName="/ppt/charts/colors73.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80.xml" ContentType="application/vnd.openxmlformats-officedocument.drawingml.chart+xml"/>
  <Override PartName="/ppt/charts/style74.xml" ContentType="application/vnd.ms-office.chartstyle+xml"/>
  <Override PartName="/ppt/charts/colors74.xml" ContentType="application/vnd.ms-office.chartcolorstyle+xml"/>
  <Override PartName="/ppt/theme/themeOverride61.xml" ContentType="application/vnd.openxmlformats-officedocument.themeOverride+xml"/>
  <Override PartName="/ppt/charts/chart81.xml" ContentType="application/vnd.openxmlformats-officedocument.drawingml.chart+xml"/>
  <Override PartName="/ppt/theme/themeOverride62.xml" ContentType="application/vnd.openxmlformats-officedocument.themeOverride+xml"/>
  <Override PartName="/ppt/charts/chart82.xml" ContentType="application/vnd.openxmlformats-officedocument.drawingml.chart+xml"/>
  <Override PartName="/ppt/theme/themeOverride63.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83.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64.xml" ContentType="application/vnd.openxmlformats-officedocument.themeOverride+xml"/>
  <Override PartName="/ppt/charts/chart84.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85.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86.xml" ContentType="application/vnd.openxmlformats-officedocument.drawingml.chart+xml"/>
  <Override PartName="/ppt/charts/style78.xml" ContentType="application/vnd.ms-office.chartstyle+xml"/>
  <Override PartName="/ppt/charts/colors78.xml" ContentType="application/vnd.ms-office.chartcolorstyle+xml"/>
  <Override PartName="/ppt/notesSlides/notesSlide37.xml" ContentType="application/vnd.openxmlformats-officedocument.presentationml.notesSlide+xml"/>
  <Override PartName="/ppt/charts/chart87.xml" ContentType="application/vnd.openxmlformats-officedocument.drawingml.chart+xml"/>
  <Override PartName="/ppt/theme/themeOverride65.xml" ContentType="application/vnd.openxmlformats-officedocument.themeOverride+xml"/>
  <Override PartName="/ppt/charts/chart88.xml" ContentType="application/vnd.openxmlformats-officedocument.drawingml.chart+xml"/>
  <Override PartName="/ppt/charts/style79.xml" ContentType="application/vnd.ms-office.chartstyle+xml"/>
  <Override PartName="/ppt/charts/colors79.xml" ContentType="application/vnd.ms-office.chartcolorstyle+xml"/>
  <Override PartName="/ppt/theme/themeOverride66.xml" ContentType="application/vnd.openxmlformats-officedocument.themeOverride+xml"/>
  <Override PartName="/ppt/charts/chart89.xml" ContentType="application/vnd.openxmlformats-officedocument.drawingml.chart+xml"/>
  <Override PartName="/ppt/charts/style80.xml" ContentType="application/vnd.ms-office.chartstyle+xml"/>
  <Override PartName="/ppt/charts/colors80.xml" ContentType="application/vnd.ms-office.chartcolorstyle+xml"/>
  <Override PartName="/ppt/theme/themeOverride67.xml" ContentType="application/vnd.openxmlformats-officedocument.themeOverride+xml"/>
  <Override PartName="/ppt/charts/chart90.xml" ContentType="application/vnd.openxmlformats-officedocument.drawingml.chart+xml"/>
  <Override PartName="/ppt/charts/style81.xml" ContentType="application/vnd.ms-office.chartstyle+xml"/>
  <Override PartName="/ppt/charts/colors81.xml" ContentType="application/vnd.ms-office.chartcolorstyle+xml"/>
  <Override PartName="/ppt/theme/themeOverride68.xml" ContentType="application/vnd.openxmlformats-officedocument.themeOverride+xml"/>
  <Override PartName="/ppt/charts/chart91.xml" ContentType="application/vnd.openxmlformats-officedocument.drawingml.chart+xml"/>
  <Override PartName="/ppt/charts/style82.xml" ContentType="application/vnd.ms-office.chartstyle+xml"/>
  <Override PartName="/ppt/charts/colors82.xml" ContentType="application/vnd.ms-office.chartcolorstyle+xml"/>
  <Override PartName="/ppt/theme/themeOverride69.xml" ContentType="application/vnd.openxmlformats-officedocument.themeOverride+xml"/>
  <Override PartName="/ppt/charts/chart92.xml" ContentType="application/vnd.openxmlformats-officedocument.drawingml.chart+xml"/>
  <Override PartName="/ppt/charts/style83.xml" ContentType="application/vnd.ms-office.chartstyle+xml"/>
  <Override PartName="/ppt/charts/colors83.xml" ContentType="application/vnd.ms-office.chartcolorstyle+xml"/>
  <Override PartName="/ppt/theme/themeOverride70.xml" ContentType="application/vnd.openxmlformats-officedocument.themeOverride+xml"/>
  <Override PartName="/ppt/charts/chart93.xml" ContentType="application/vnd.openxmlformats-officedocument.drawingml.chart+xml"/>
  <Override PartName="/ppt/charts/style84.xml" ContentType="application/vnd.ms-office.chartstyle+xml"/>
  <Override PartName="/ppt/charts/colors84.xml" ContentType="application/vnd.ms-office.chartcolorstyle+xml"/>
  <Override PartName="/ppt/theme/themeOverride71.xml" ContentType="application/vnd.openxmlformats-officedocument.themeOverride+xml"/>
  <Override PartName="/ppt/charts/chart94.xml" ContentType="application/vnd.openxmlformats-officedocument.drawingml.chart+xml"/>
  <Override PartName="/ppt/charts/style85.xml" ContentType="application/vnd.ms-office.chartstyle+xml"/>
  <Override PartName="/ppt/charts/colors85.xml" ContentType="application/vnd.ms-office.chartcolorstyle+xml"/>
  <Override PartName="/ppt/theme/themeOverride72.xml" ContentType="application/vnd.openxmlformats-officedocument.themeOverride+xml"/>
  <Override PartName="/ppt/notesSlides/notesSlide38.xml" ContentType="application/vnd.openxmlformats-officedocument.presentationml.notesSlide+xml"/>
  <Override PartName="/ppt/charts/chart95.xml" ContentType="application/vnd.openxmlformats-officedocument.drawingml.chart+xml"/>
  <Override PartName="/ppt/theme/themeOverride73.xml" ContentType="application/vnd.openxmlformats-officedocument.themeOverride+xml"/>
  <Override PartName="/ppt/charts/chart96.xml" ContentType="application/vnd.openxmlformats-officedocument.drawingml.chart+xml"/>
  <Override PartName="/ppt/charts/style86.xml" ContentType="application/vnd.ms-office.chartstyle+xml"/>
  <Override PartName="/ppt/charts/colors86.xml" ContentType="application/vnd.ms-office.chartcolorstyle+xml"/>
  <Override PartName="/ppt/theme/themeOverride74.xml" ContentType="application/vnd.openxmlformats-officedocument.themeOverride+xml"/>
  <Override PartName="/ppt/charts/chart97.xml" ContentType="application/vnd.openxmlformats-officedocument.drawingml.chart+xml"/>
  <Override PartName="/ppt/charts/style87.xml" ContentType="application/vnd.ms-office.chartstyle+xml"/>
  <Override PartName="/ppt/charts/colors87.xml" ContentType="application/vnd.ms-office.chartcolorstyle+xml"/>
  <Override PartName="/ppt/theme/themeOverride75.xml" ContentType="application/vnd.openxmlformats-officedocument.themeOverride+xml"/>
  <Override PartName="/ppt/charts/chart98.xml" ContentType="application/vnd.openxmlformats-officedocument.drawingml.chart+xml"/>
  <Override PartName="/ppt/charts/style88.xml" ContentType="application/vnd.ms-office.chartstyle+xml"/>
  <Override PartName="/ppt/charts/colors88.xml" ContentType="application/vnd.ms-office.chartcolorstyle+xml"/>
  <Override PartName="/ppt/theme/themeOverride76.xml" ContentType="application/vnd.openxmlformats-officedocument.themeOverride+xml"/>
  <Override PartName="/ppt/charts/chart99.xml" ContentType="application/vnd.openxmlformats-officedocument.drawingml.chart+xml"/>
  <Override PartName="/ppt/charts/style89.xml" ContentType="application/vnd.ms-office.chartstyle+xml"/>
  <Override PartName="/ppt/charts/colors89.xml" ContentType="application/vnd.ms-office.chartcolorstyle+xml"/>
  <Override PartName="/ppt/theme/themeOverride77.xml" ContentType="application/vnd.openxmlformats-officedocument.themeOverride+xml"/>
  <Override PartName="/ppt/charts/chart100.xml" ContentType="application/vnd.openxmlformats-officedocument.drawingml.chart+xml"/>
  <Override PartName="/ppt/charts/style90.xml" ContentType="application/vnd.ms-office.chartstyle+xml"/>
  <Override PartName="/ppt/charts/colors90.xml" ContentType="application/vnd.ms-office.chartcolorstyle+xml"/>
  <Override PartName="/ppt/theme/themeOverride78.xml" ContentType="application/vnd.openxmlformats-officedocument.themeOverride+xml"/>
  <Override PartName="/ppt/charts/chart101.xml" ContentType="application/vnd.openxmlformats-officedocument.drawingml.chart+xml"/>
  <Override PartName="/ppt/charts/style91.xml" ContentType="application/vnd.ms-office.chartstyle+xml"/>
  <Override PartName="/ppt/charts/colors91.xml" ContentType="application/vnd.ms-office.chartcolorstyle+xml"/>
  <Override PartName="/ppt/theme/themeOverride79.xml" ContentType="application/vnd.openxmlformats-officedocument.themeOverride+xml"/>
  <Override PartName="/ppt/notesSlides/notesSlide39.xml" ContentType="application/vnd.openxmlformats-officedocument.presentationml.notesSlide+xml"/>
  <Override PartName="/ppt/charts/chart102.xml" ContentType="application/vnd.openxmlformats-officedocument.drawingml.chart+xml"/>
  <Override PartName="/ppt/theme/themeOverride80.xml" ContentType="application/vnd.openxmlformats-officedocument.themeOverride+xml"/>
  <Override PartName="/ppt/charts/chart103.xml" ContentType="application/vnd.openxmlformats-officedocument.drawingml.chart+xml"/>
  <Override PartName="/ppt/charts/style92.xml" ContentType="application/vnd.ms-office.chartstyle+xml"/>
  <Override PartName="/ppt/charts/colors92.xml" ContentType="application/vnd.ms-office.chartcolorstyle+xml"/>
  <Override PartName="/ppt/theme/themeOverride81.xml" ContentType="application/vnd.openxmlformats-officedocument.themeOverride+xml"/>
  <Override PartName="/ppt/charts/chart104.xml" ContentType="application/vnd.openxmlformats-officedocument.drawingml.chart+xml"/>
  <Override PartName="/ppt/charts/style93.xml" ContentType="application/vnd.ms-office.chartstyle+xml"/>
  <Override PartName="/ppt/charts/colors93.xml" ContentType="application/vnd.ms-office.chartcolorstyle+xml"/>
  <Override PartName="/ppt/theme/themeOverride82.xml" ContentType="application/vnd.openxmlformats-officedocument.themeOverride+xml"/>
  <Override PartName="/ppt/charts/chart105.xml" ContentType="application/vnd.openxmlformats-officedocument.drawingml.chart+xml"/>
  <Override PartName="/ppt/charts/style94.xml" ContentType="application/vnd.ms-office.chartstyle+xml"/>
  <Override PartName="/ppt/charts/colors94.xml" ContentType="application/vnd.ms-office.chartcolorstyle+xml"/>
  <Override PartName="/ppt/theme/themeOverride83.xml" ContentType="application/vnd.openxmlformats-officedocument.themeOverride+xml"/>
  <Override PartName="/ppt/charts/chart106.xml" ContentType="application/vnd.openxmlformats-officedocument.drawingml.chart+xml"/>
  <Override PartName="/ppt/charts/style95.xml" ContentType="application/vnd.ms-office.chartstyle+xml"/>
  <Override PartName="/ppt/charts/colors95.xml" ContentType="application/vnd.ms-office.chartcolorstyle+xml"/>
  <Override PartName="/ppt/theme/themeOverride84.xml" ContentType="application/vnd.openxmlformats-officedocument.themeOverride+xml"/>
  <Override PartName="/ppt/charts/chart107.xml" ContentType="application/vnd.openxmlformats-officedocument.drawingml.chart+xml"/>
  <Override PartName="/ppt/charts/style96.xml" ContentType="application/vnd.ms-office.chartstyle+xml"/>
  <Override PartName="/ppt/charts/colors96.xml" ContentType="application/vnd.ms-office.chartcolorstyle+xml"/>
  <Override PartName="/ppt/theme/themeOverride85.xml" ContentType="application/vnd.openxmlformats-officedocument.themeOverride+xml"/>
  <Override PartName="/ppt/charts/chart108.xml" ContentType="application/vnd.openxmlformats-officedocument.drawingml.chart+xml"/>
  <Override PartName="/ppt/charts/style97.xml" ContentType="application/vnd.ms-office.chartstyle+xml"/>
  <Override PartName="/ppt/charts/colors97.xml" ContentType="application/vnd.ms-office.chartcolorstyle+xml"/>
  <Override PartName="/ppt/theme/themeOverride86.xml" ContentType="application/vnd.openxmlformats-officedocument.themeOverride+xml"/>
  <Override PartName="/ppt/notesSlides/notesSlide40.xml" ContentType="application/vnd.openxmlformats-officedocument.presentationml.notesSlide+xml"/>
  <Override PartName="/ppt/charts/chart109.xml" ContentType="application/vnd.openxmlformats-officedocument.drawingml.chart+xml"/>
  <Override PartName="/ppt/theme/themeOverride87.xml" ContentType="application/vnd.openxmlformats-officedocument.themeOverride+xml"/>
  <Override PartName="/ppt/charts/chart110.xml" ContentType="application/vnd.openxmlformats-officedocument.drawingml.chart+xml"/>
  <Override PartName="/ppt/charts/style98.xml" ContentType="application/vnd.ms-office.chartstyle+xml"/>
  <Override PartName="/ppt/charts/colors98.xml" ContentType="application/vnd.ms-office.chartcolorstyle+xml"/>
  <Override PartName="/ppt/theme/themeOverride88.xml" ContentType="application/vnd.openxmlformats-officedocument.themeOverride+xml"/>
  <Override PartName="/ppt/charts/chart111.xml" ContentType="application/vnd.openxmlformats-officedocument.drawingml.chart+xml"/>
  <Override PartName="/ppt/charts/style99.xml" ContentType="application/vnd.ms-office.chartstyle+xml"/>
  <Override PartName="/ppt/charts/colors99.xml" ContentType="application/vnd.ms-office.chartcolorstyle+xml"/>
  <Override PartName="/ppt/theme/themeOverride89.xml" ContentType="application/vnd.openxmlformats-officedocument.themeOverride+xml"/>
  <Override PartName="/ppt/charts/chart112.xml" ContentType="application/vnd.openxmlformats-officedocument.drawingml.chart+xml"/>
  <Override PartName="/ppt/charts/style100.xml" ContentType="application/vnd.ms-office.chartstyle+xml"/>
  <Override PartName="/ppt/charts/colors100.xml" ContentType="application/vnd.ms-office.chartcolorstyle+xml"/>
  <Override PartName="/ppt/theme/themeOverride90.xml" ContentType="application/vnd.openxmlformats-officedocument.themeOverride+xml"/>
  <Override PartName="/ppt/charts/chart113.xml" ContentType="application/vnd.openxmlformats-officedocument.drawingml.chart+xml"/>
  <Override PartName="/ppt/charts/style101.xml" ContentType="application/vnd.ms-office.chartstyle+xml"/>
  <Override PartName="/ppt/charts/colors101.xml" ContentType="application/vnd.ms-office.chartcolorstyle+xml"/>
  <Override PartName="/ppt/theme/themeOverride91.xml" ContentType="application/vnd.openxmlformats-officedocument.themeOverride+xml"/>
  <Override PartName="/ppt/charts/chart114.xml" ContentType="application/vnd.openxmlformats-officedocument.drawingml.chart+xml"/>
  <Override PartName="/ppt/charts/style102.xml" ContentType="application/vnd.ms-office.chartstyle+xml"/>
  <Override PartName="/ppt/charts/colors102.xml" ContentType="application/vnd.ms-office.chartcolorstyle+xml"/>
  <Override PartName="/ppt/theme/themeOverride92.xml" ContentType="application/vnd.openxmlformats-officedocument.themeOverride+xml"/>
  <Override PartName="/ppt/charts/chart115.xml" ContentType="application/vnd.openxmlformats-officedocument.drawingml.chart+xml"/>
  <Override PartName="/ppt/charts/style103.xml" ContentType="application/vnd.ms-office.chartstyle+xml"/>
  <Override PartName="/ppt/charts/colors103.xml" ContentType="application/vnd.ms-office.chartcolorstyle+xml"/>
  <Override PartName="/ppt/theme/themeOverride93.xml" ContentType="application/vnd.openxmlformats-officedocument.themeOverride+xml"/>
  <Override PartName="/ppt/notesSlides/notesSlide41.xml" ContentType="application/vnd.openxmlformats-officedocument.presentationml.notesSlide+xml"/>
  <Override PartName="/ppt/charts/chart116.xml" ContentType="application/vnd.openxmlformats-officedocument.drawingml.chart+xml"/>
  <Override PartName="/ppt/charts/style104.xml" ContentType="application/vnd.ms-office.chartstyle+xml"/>
  <Override PartName="/ppt/charts/colors104.xml" ContentType="application/vnd.ms-office.chartcolorstyle+xml"/>
  <Override PartName="/ppt/theme/themeOverride94.xml" ContentType="application/vnd.openxmlformats-officedocument.themeOverride+xml"/>
  <Override PartName="/ppt/charts/chart117.xml" ContentType="application/vnd.openxmlformats-officedocument.drawingml.chart+xml"/>
  <Override PartName="/ppt/theme/themeOverride95.xml" ContentType="application/vnd.openxmlformats-officedocument.themeOverride+xml"/>
  <Override PartName="/ppt/notesSlides/notesSlide42.xml" ContentType="application/vnd.openxmlformats-officedocument.presentationml.notesSlide+xml"/>
  <Override PartName="/ppt/charts/chart118.xml" ContentType="application/vnd.openxmlformats-officedocument.drawingml.chart+xml"/>
  <Override PartName="/ppt/charts/style105.xml" ContentType="application/vnd.ms-office.chartstyle+xml"/>
  <Override PartName="/ppt/charts/colors105.xml" ContentType="application/vnd.ms-office.chartcolorstyle+xml"/>
  <Override PartName="/ppt/charts/chart119.xml" ContentType="application/vnd.openxmlformats-officedocument.drawingml.chart+xml"/>
  <Override PartName="/ppt/charts/style106.xml" ContentType="application/vnd.ms-office.chartstyle+xml"/>
  <Override PartName="/ppt/charts/colors106.xml" ContentType="application/vnd.ms-office.chartcolorstyle+xml"/>
  <Override PartName="/ppt/charts/chart120.xml" ContentType="application/vnd.openxmlformats-officedocument.drawingml.chart+xml"/>
  <Override PartName="/ppt/charts/style107.xml" ContentType="application/vnd.ms-office.chartstyle+xml"/>
  <Override PartName="/ppt/charts/colors107.xml" ContentType="application/vnd.ms-office.chartcolorstyle+xml"/>
  <Override PartName="/ppt/charts/chart121.xml" ContentType="application/vnd.openxmlformats-officedocument.drawingml.chart+xml"/>
  <Override PartName="/ppt/charts/style108.xml" ContentType="application/vnd.ms-office.chartstyle+xml"/>
  <Override PartName="/ppt/charts/colors108.xml" ContentType="application/vnd.ms-office.chartcolorstyle+xml"/>
  <Override PartName="/ppt/charts/chart122.xml" ContentType="application/vnd.openxmlformats-officedocument.drawingml.chart+xml"/>
  <Override PartName="/ppt/charts/style109.xml" ContentType="application/vnd.ms-office.chartstyle+xml"/>
  <Override PartName="/ppt/charts/colors109.xml" ContentType="application/vnd.ms-office.chartcolorstyle+xml"/>
  <Override PartName="/ppt/charts/chart123.xml" ContentType="application/vnd.openxmlformats-officedocument.drawingml.chart+xml"/>
  <Override PartName="/ppt/charts/style110.xml" ContentType="application/vnd.ms-office.chartstyle+xml"/>
  <Override PartName="/ppt/charts/colors110.xml" ContentType="application/vnd.ms-office.chartcolorstyle+xml"/>
  <Override PartName="/ppt/charts/chart124.xml" ContentType="application/vnd.openxmlformats-officedocument.drawingml.chart+xml"/>
  <Override PartName="/ppt/charts/style111.xml" ContentType="application/vnd.ms-office.chartstyle+xml"/>
  <Override PartName="/ppt/charts/colors111.xml" ContentType="application/vnd.ms-office.chartcolorstyle+xml"/>
  <Override PartName="/ppt/notesSlides/notesSlide43.xml" ContentType="application/vnd.openxmlformats-officedocument.presentationml.notesSlide+xml"/>
  <Override PartName="/ppt/charts/chart125.xml" ContentType="application/vnd.openxmlformats-officedocument.drawingml.chart+xml"/>
  <Override PartName="/ppt/charts/style112.xml" ContentType="application/vnd.ms-office.chartstyle+xml"/>
  <Override PartName="/ppt/charts/colors112.xml" ContentType="application/vnd.ms-office.chartcolorstyle+xml"/>
  <Override PartName="/ppt/theme/themeOverride96.xml" ContentType="application/vnd.openxmlformats-officedocument.themeOverride+xml"/>
  <Override PartName="/ppt/charts/chart126.xml" ContentType="application/vnd.openxmlformats-officedocument.drawingml.chart+xml"/>
  <Override PartName="/ppt/theme/themeOverride97.xml" ContentType="application/vnd.openxmlformats-officedocument.themeOverride+xml"/>
  <Override PartName="/ppt/notesSlides/notesSlide44.xml" ContentType="application/vnd.openxmlformats-officedocument.presentationml.notesSlide+xml"/>
  <Override PartName="/ppt/charts/chart127.xml" ContentType="application/vnd.openxmlformats-officedocument.drawingml.chart+xml"/>
  <Override PartName="/ppt/charts/style113.xml" ContentType="application/vnd.ms-office.chartstyle+xml"/>
  <Override PartName="/ppt/charts/colors113.xml" ContentType="application/vnd.ms-office.chartcolorstyle+xml"/>
  <Override PartName="/ppt/notesSlides/notesSlide45.xml" ContentType="application/vnd.openxmlformats-officedocument.presentationml.notesSlide+xml"/>
  <Override PartName="/ppt/charts/chart128.xml" ContentType="application/vnd.openxmlformats-officedocument.drawingml.chart+xml"/>
  <Override PartName="/ppt/charts/style114.xml" ContentType="application/vnd.ms-office.chartstyle+xml"/>
  <Override PartName="/ppt/charts/colors114.xml" ContentType="application/vnd.ms-office.chartcolorstyle+xml"/>
  <Override PartName="/ppt/theme/themeOverride98.xml" ContentType="application/vnd.openxmlformats-officedocument.themeOverr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129.xml" ContentType="application/vnd.openxmlformats-officedocument.drawingml.chart+xml"/>
  <Override PartName="/ppt/charts/style115.xml" ContentType="application/vnd.ms-office.chartstyle+xml"/>
  <Override PartName="/ppt/charts/colors115.xml" ContentType="application/vnd.ms-office.chartcolorstyle+xml"/>
  <Override PartName="/ppt/theme/themeOverride99.xml" ContentType="application/vnd.openxmlformats-officedocument.themeOverride+xml"/>
  <Override PartName="/ppt/charts/chart130.xml" ContentType="application/vnd.openxmlformats-officedocument.drawingml.chart+xml"/>
  <Override PartName="/ppt/theme/themeOverride100.xml" ContentType="application/vnd.openxmlformats-officedocument.themeOverride+xml"/>
  <Override PartName="/ppt/charts/chart131.xml" ContentType="application/vnd.openxmlformats-officedocument.drawingml.chart+xml"/>
  <Override PartName="/ppt/charts/style116.xml" ContentType="application/vnd.ms-office.chartstyle+xml"/>
  <Override PartName="/ppt/charts/colors116.xml" ContentType="application/vnd.ms-office.chartcolorstyle+xml"/>
  <Override PartName="/ppt/notesSlides/notesSlide48.xml" ContentType="application/vnd.openxmlformats-officedocument.presentationml.notesSlide+xml"/>
  <Override PartName="/ppt/charts/chart132.xml" ContentType="application/vnd.openxmlformats-officedocument.drawingml.chart+xml"/>
  <Override PartName="/ppt/theme/themeOverride101.xml" ContentType="application/vnd.openxmlformats-officedocument.themeOverride+xml"/>
  <Override PartName="/ppt/charts/chart133.xml" ContentType="application/vnd.openxmlformats-officedocument.drawingml.chart+xml"/>
  <Override PartName="/ppt/charts/style117.xml" ContentType="application/vnd.ms-office.chartstyle+xml"/>
  <Override PartName="/ppt/charts/colors117.xml" ContentType="application/vnd.ms-office.chartcolorstyle+xml"/>
  <Override PartName="/ppt/theme/themeOverride102.xml" ContentType="application/vnd.openxmlformats-officedocument.themeOverride+xml"/>
  <Override PartName="/ppt/charts/chart134.xml" ContentType="application/vnd.openxmlformats-officedocument.drawingml.chart+xml"/>
  <Override PartName="/ppt/charts/style118.xml" ContentType="application/vnd.ms-office.chartstyle+xml"/>
  <Override PartName="/ppt/charts/colors118.xml" ContentType="application/vnd.ms-office.chartcolorstyle+xml"/>
  <Override PartName="/ppt/theme/themeOverride103.xml" ContentType="application/vnd.openxmlformats-officedocument.themeOverride+xml"/>
  <Override PartName="/ppt/notesSlides/notesSlide49.xml" ContentType="application/vnd.openxmlformats-officedocument.presentationml.notesSlide+xml"/>
  <Override PartName="/ppt/charts/chart135.xml" ContentType="application/vnd.openxmlformats-officedocument.drawingml.chart+xml"/>
  <Override PartName="/ppt/charts/style119.xml" ContentType="application/vnd.ms-office.chartstyle+xml"/>
  <Override PartName="/ppt/charts/colors119.xml" ContentType="application/vnd.ms-office.chartcolorstyle+xml"/>
  <Override PartName="/ppt/theme/themeOverride104.xml" ContentType="application/vnd.openxmlformats-officedocument.themeOverride+xml"/>
  <Override PartName="/ppt/charts/chart136.xml" ContentType="application/vnd.openxmlformats-officedocument.drawingml.chart+xml"/>
  <Override PartName="/ppt/theme/themeOverride105.xml" ContentType="application/vnd.openxmlformats-officedocument.themeOverride+xml"/>
  <Override PartName="/ppt/charts/chart137.xml" ContentType="application/vnd.openxmlformats-officedocument.drawingml.chart+xml"/>
  <Override PartName="/ppt/charts/style120.xml" ContentType="application/vnd.ms-office.chartstyle+xml"/>
  <Override PartName="/ppt/charts/colors120.xml" ContentType="application/vnd.ms-office.chartcolorstyle+xml"/>
  <Override PartName="/ppt/theme/themeOverride106.xml" ContentType="application/vnd.openxmlformats-officedocument.themeOverride+xml"/>
  <Override PartName="/ppt/notesSlides/notesSlide50.xml" ContentType="application/vnd.openxmlformats-officedocument.presentationml.notesSlide+xml"/>
  <Override PartName="/ppt/charts/chart138.xml" ContentType="application/vnd.openxmlformats-officedocument.drawingml.chart+xml"/>
  <Override PartName="/ppt/charts/style121.xml" ContentType="application/vnd.ms-office.chartstyle+xml"/>
  <Override PartName="/ppt/charts/colors121.xml" ContentType="application/vnd.ms-office.chartcolorstyle+xml"/>
  <Override PartName="/ppt/theme/themeOverride107.xml" ContentType="application/vnd.openxmlformats-officedocument.themeOverride+xml"/>
  <Override PartName="/ppt/charts/chart139.xml" ContentType="application/vnd.openxmlformats-officedocument.drawingml.chart+xml"/>
  <Override PartName="/ppt/theme/themeOverride108.xml" ContentType="application/vnd.openxmlformats-officedocument.themeOverride+xml"/>
  <Override PartName="/ppt/charts/chart140.xml" ContentType="application/vnd.openxmlformats-officedocument.drawingml.chart+xml"/>
  <Override PartName="/ppt/charts/style122.xml" ContentType="application/vnd.ms-office.chartstyle+xml"/>
  <Override PartName="/ppt/charts/colors122.xml" ContentType="application/vnd.ms-office.chartcolorstyle+xml"/>
  <Override PartName="/ppt/theme/themeOverride109.xml" ContentType="application/vnd.openxmlformats-officedocument.themeOverride+xml"/>
  <Override PartName="/ppt/notesSlides/notesSlide51.xml" ContentType="application/vnd.openxmlformats-officedocument.presentationml.notesSlide+xml"/>
  <Override PartName="/ppt/charts/chart141.xml" ContentType="application/vnd.openxmlformats-officedocument.drawingml.chart+xml"/>
  <Override PartName="/ppt/theme/themeOverride110.xml" ContentType="application/vnd.openxmlformats-officedocument.themeOverride+xml"/>
  <Override PartName="/ppt/charts/chart142.xml" ContentType="application/vnd.openxmlformats-officedocument.drawingml.chart+xml"/>
  <Override PartName="/ppt/charts/style123.xml" ContentType="application/vnd.ms-office.chartstyle+xml"/>
  <Override PartName="/ppt/charts/colors123.xml" ContentType="application/vnd.ms-office.chartcolorstyle+xml"/>
  <Override PartName="/ppt/notesSlides/notesSlide52.xml" ContentType="application/vnd.openxmlformats-officedocument.presentationml.notesSlide+xml"/>
  <Override PartName="/ppt/charts/chart143.xml" ContentType="application/vnd.openxmlformats-officedocument.drawingml.chart+xml"/>
  <Override PartName="/ppt/charts/style124.xml" ContentType="application/vnd.ms-office.chartstyle+xml"/>
  <Override PartName="/ppt/charts/colors124.xml" ContentType="application/vnd.ms-office.chartcolorstyle+xml"/>
  <Override PartName="/ppt/theme/themeOverride111.xml" ContentType="application/vnd.openxmlformats-officedocument.themeOverride+xml"/>
  <Override PartName="/ppt/charts/chart144.xml" ContentType="application/vnd.openxmlformats-officedocument.drawingml.chart+xml"/>
  <Override PartName="/ppt/theme/themeOverride112.xml" ContentType="application/vnd.openxmlformats-officedocument.themeOverride+xml"/>
  <Override PartName="/ppt/charts/chart145.xml" ContentType="application/vnd.openxmlformats-officedocument.drawingml.chart+xml"/>
  <Override PartName="/ppt/charts/style125.xml" ContentType="application/vnd.ms-office.chartstyle+xml"/>
  <Override PartName="/ppt/charts/colors125.xml" ContentType="application/vnd.ms-office.chartcolorstyle+xml"/>
  <Override PartName="/ppt/theme/themeOverride113.xml" ContentType="application/vnd.openxmlformats-officedocument.themeOverride+xml"/>
  <Override PartName="/ppt/notesSlides/notesSlide53.xml" ContentType="application/vnd.openxmlformats-officedocument.presentationml.notesSlide+xml"/>
  <Override PartName="/ppt/charts/chart146.xml" ContentType="application/vnd.openxmlformats-officedocument.drawingml.chart+xml"/>
  <Override PartName="/ppt/theme/themeOverride114.xml" ContentType="application/vnd.openxmlformats-officedocument.themeOverride+xml"/>
  <Override PartName="/ppt/charts/chart147.xml" ContentType="application/vnd.openxmlformats-officedocument.drawingml.chart+xml"/>
  <Override PartName="/ppt/charts/style126.xml" ContentType="application/vnd.ms-office.chartstyle+xml"/>
  <Override PartName="/ppt/charts/colors126.xml" ContentType="application/vnd.ms-office.chartcolorstyle+xml"/>
  <Override PartName="/ppt/theme/themeOverride115.xml" ContentType="application/vnd.openxmlformats-officedocument.themeOverride+xml"/>
  <Override PartName="/ppt/charts/chart148.xml" ContentType="application/vnd.openxmlformats-officedocument.drawingml.chart+xml"/>
  <Override PartName="/ppt/charts/style127.xml" ContentType="application/vnd.ms-office.chartstyle+xml"/>
  <Override PartName="/ppt/charts/colors127.xml" ContentType="application/vnd.ms-office.chartcolorstyle+xml"/>
  <Override PartName="/ppt/notesSlides/notesSlide54.xml" ContentType="application/vnd.openxmlformats-officedocument.presentationml.notesSlide+xml"/>
  <Override PartName="/ppt/charts/chart149.xml" ContentType="application/vnd.openxmlformats-officedocument.drawingml.chart+xml"/>
  <Override PartName="/ppt/theme/themeOverride116.xml" ContentType="application/vnd.openxmlformats-officedocument.themeOverride+xml"/>
  <Override PartName="/ppt/charts/chart150.xml" ContentType="application/vnd.openxmlformats-officedocument.drawingml.chart+xml"/>
  <Override PartName="/ppt/charts/style128.xml" ContentType="application/vnd.ms-office.chartstyle+xml"/>
  <Override PartName="/ppt/charts/colors128.xml" ContentType="application/vnd.ms-office.chartcolorstyle+xml"/>
  <Override PartName="/ppt/theme/themeOverride117.xml" ContentType="application/vnd.openxmlformats-officedocument.themeOverride+xml"/>
  <Override PartName="/ppt/charts/chart151.xml" ContentType="application/vnd.openxmlformats-officedocument.drawingml.chart+xml"/>
  <Override PartName="/ppt/charts/style129.xml" ContentType="application/vnd.ms-office.chartstyle+xml"/>
  <Override PartName="/ppt/charts/colors129.xml" ContentType="application/vnd.ms-office.chartcolorstyle+xml"/>
  <Override PartName="/ppt/theme/themeOverride118.xml" ContentType="application/vnd.openxmlformats-officedocument.themeOverride+xml"/>
  <Override PartName="/ppt/notesSlides/notesSlide55.xml" ContentType="application/vnd.openxmlformats-officedocument.presentationml.notesSlide+xml"/>
  <Override PartName="/ppt/charts/chart152.xml" ContentType="application/vnd.openxmlformats-officedocument.drawingml.chart+xml"/>
  <Override PartName="/ppt/charts/style130.xml" ContentType="application/vnd.ms-office.chartstyle+xml"/>
  <Override PartName="/ppt/charts/colors130.xml" ContentType="application/vnd.ms-office.chartcolorstyle+xml"/>
  <Override PartName="/ppt/theme/themeOverride119.xml" ContentType="application/vnd.openxmlformats-officedocument.themeOverride+xml"/>
  <Override PartName="/ppt/charts/chart153.xml" ContentType="application/vnd.openxmlformats-officedocument.drawingml.chart+xml"/>
  <Override PartName="/ppt/theme/themeOverride120.xml" ContentType="application/vnd.openxmlformats-officedocument.themeOverride+xml"/>
  <Override PartName="/ppt/charts/chart154.xml" ContentType="application/vnd.openxmlformats-officedocument.drawingml.chart+xml"/>
  <Override PartName="/ppt/charts/style131.xml" ContentType="application/vnd.ms-office.chartstyle+xml"/>
  <Override PartName="/ppt/charts/colors131.xml" ContentType="application/vnd.ms-office.chartcolorstyle+xml"/>
  <Override PartName="/ppt/theme/themeOverride121.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Lst>
  <p:notesMasterIdLst>
    <p:notesMasterId r:id="rId69"/>
  </p:notesMasterIdLst>
  <p:sldIdLst>
    <p:sldId id="1014" r:id="rId3"/>
    <p:sldId id="927" r:id="rId4"/>
    <p:sldId id="928" r:id="rId5"/>
    <p:sldId id="1015" r:id="rId6"/>
    <p:sldId id="1016" r:id="rId7"/>
    <p:sldId id="1017" r:id="rId8"/>
    <p:sldId id="1018" r:id="rId9"/>
    <p:sldId id="1019" r:id="rId10"/>
    <p:sldId id="1021" r:id="rId11"/>
    <p:sldId id="1022" r:id="rId12"/>
    <p:sldId id="1023" r:id="rId13"/>
    <p:sldId id="1025" r:id="rId14"/>
    <p:sldId id="1026" r:id="rId15"/>
    <p:sldId id="1027" r:id="rId16"/>
    <p:sldId id="1028" r:id="rId17"/>
    <p:sldId id="1029" r:id="rId18"/>
    <p:sldId id="1030" r:id="rId19"/>
    <p:sldId id="1031" r:id="rId20"/>
    <p:sldId id="1032" r:id="rId21"/>
    <p:sldId id="1033" r:id="rId22"/>
    <p:sldId id="1034" r:id="rId23"/>
    <p:sldId id="1035" r:id="rId24"/>
    <p:sldId id="1036" r:id="rId25"/>
    <p:sldId id="1037" r:id="rId26"/>
    <p:sldId id="1038" r:id="rId27"/>
    <p:sldId id="1039" r:id="rId28"/>
    <p:sldId id="1040" r:id="rId29"/>
    <p:sldId id="1041" r:id="rId30"/>
    <p:sldId id="1043" r:id="rId31"/>
    <p:sldId id="1044" r:id="rId32"/>
    <p:sldId id="1045" r:id="rId33"/>
    <p:sldId id="1046" r:id="rId34"/>
    <p:sldId id="1079" r:id="rId35"/>
    <p:sldId id="1051" r:id="rId36"/>
    <p:sldId id="1047" r:id="rId37"/>
    <p:sldId id="1048" r:id="rId38"/>
    <p:sldId id="1050" r:id="rId39"/>
    <p:sldId id="1049" r:id="rId40"/>
    <p:sldId id="1053" r:id="rId41"/>
    <p:sldId id="1081" r:id="rId42"/>
    <p:sldId id="1052" r:id="rId43"/>
    <p:sldId id="1060" r:id="rId44"/>
    <p:sldId id="1061" r:id="rId45"/>
    <p:sldId id="1062" r:id="rId46"/>
    <p:sldId id="1064" r:id="rId47"/>
    <p:sldId id="1054" r:id="rId48"/>
    <p:sldId id="1055" r:id="rId49"/>
    <p:sldId id="1063" r:id="rId50"/>
    <p:sldId id="1057" r:id="rId51"/>
    <p:sldId id="1058" r:id="rId52"/>
    <p:sldId id="1059" r:id="rId53"/>
    <p:sldId id="1056" r:id="rId54"/>
    <p:sldId id="1065" r:id="rId55"/>
    <p:sldId id="1066" r:id="rId56"/>
    <p:sldId id="1067" r:id="rId57"/>
    <p:sldId id="1068" r:id="rId58"/>
    <p:sldId id="1069" r:id="rId59"/>
    <p:sldId id="1070" r:id="rId60"/>
    <p:sldId id="1071" r:id="rId61"/>
    <p:sldId id="1072" r:id="rId62"/>
    <p:sldId id="1073" r:id="rId63"/>
    <p:sldId id="1074" r:id="rId64"/>
    <p:sldId id="1075" r:id="rId65"/>
    <p:sldId id="1076" r:id="rId66"/>
    <p:sldId id="1077" r:id="rId67"/>
    <p:sldId id="1078" r:id="rId68"/>
  </p:sldIdLst>
  <p:sldSz cx="12192000" cy="6858000"/>
  <p:notesSz cx="6858000" cy="9144000"/>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71440"/>
    <a:srgbClr val="FF33CC"/>
    <a:srgbClr val="FFC000"/>
    <a:srgbClr val="92D050"/>
    <a:srgbClr val="E25373"/>
    <a:srgbClr val="70AD47"/>
    <a:srgbClr val="ED7D31"/>
    <a:srgbClr val="084263"/>
    <a:srgbClr val="2B297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93296810-A885-4BE3-A3E7-6D5BEEA58F35}" styleName="Střední styl 2 – zvýraznění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032" autoAdjust="0"/>
    <p:restoredTop sz="95332" autoAdjust="0"/>
  </p:normalViewPr>
  <p:slideViewPr>
    <p:cSldViewPr snapToGrid="0">
      <p:cViewPr varScale="1">
        <p:scale>
          <a:sx n="84" d="100"/>
          <a:sy n="84" d="100"/>
        </p:scale>
        <p:origin x="490" y="67"/>
      </p:cViewPr>
      <p:guideLst/>
    </p:cSldViewPr>
  </p:slideViewPr>
  <p:notesTextViewPr>
    <p:cViewPr>
      <p:scale>
        <a:sx n="3" d="2"/>
        <a:sy n="3" d="2"/>
      </p:scale>
      <p:origin x="0" y="0"/>
    </p:cViewPr>
  </p:notesTextViewPr>
  <p:sorterViewPr>
    <p:cViewPr>
      <p:scale>
        <a:sx n="75" d="100"/>
        <a:sy n="75" d="100"/>
      </p:scale>
      <p:origin x="0" y="-7786"/>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 Type="http://schemas.openxmlformats.org/officeDocument/2006/relationships/slide" Target="slides/slide5.xml"/><Relationship Id="rId71"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List_aplikace_Microsoft_Excel.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List_aplikace_Microsoft_Excel9.xlsx"/></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78.xm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package" Target="../embeddings/List_aplikace_Microsoft_Excel99.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79.xml"/><Relationship Id="rId2" Type="http://schemas.microsoft.com/office/2011/relationships/chartColorStyle" Target="colors91.xml"/><Relationship Id="rId1" Type="http://schemas.microsoft.com/office/2011/relationships/chartStyle" Target="style91.xml"/><Relationship Id="rId4" Type="http://schemas.openxmlformats.org/officeDocument/2006/relationships/package" Target="../embeddings/List_aplikace_Microsoft_Excel100.xlsx"/></Relationships>
</file>

<file path=ppt/charts/_rels/chart102.xml.rels><?xml version="1.0" encoding="UTF-8" standalone="yes"?>
<Relationships xmlns="http://schemas.openxmlformats.org/package/2006/relationships"><Relationship Id="rId2" Type="http://schemas.openxmlformats.org/officeDocument/2006/relationships/package" Target="../embeddings/List_aplikace_Microsoft_Excel101.xlsx"/><Relationship Id="rId1" Type="http://schemas.openxmlformats.org/officeDocument/2006/relationships/themeOverride" Target="../theme/themeOverride80.xml"/></Relationships>
</file>

<file path=ppt/charts/_rels/chart103.xml.rels><?xml version="1.0" encoding="UTF-8" standalone="yes"?>
<Relationships xmlns="http://schemas.openxmlformats.org/package/2006/relationships"><Relationship Id="rId3" Type="http://schemas.openxmlformats.org/officeDocument/2006/relationships/themeOverride" Target="../theme/themeOverride81.xml"/><Relationship Id="rId2" Type="http://schemas.microsoft.com/office/2011/relationships/chartColorStyle" Target="colors92.xml"/><Relationship Id="rId1" Type="http://schemas.microsoft.com/office/2011/relationships/chartStyle" Target="style92.xml"/><Relationship Id="rId4" Type="http://schemas.openxmlformats.org/officeDocument/2006/relationships/package" Target="../embeddings/List_aplikace_Microsoft_Excel102.xlsx"/></Relationships>
</file>

<file path=ppt/charts/_rels/chart104.xml.rels><?xml version="1.0" encoding="UTF-8" standalone="yes"?>
<Relationships xmlns="http://schemas.openxmlformats.org/package/2006/relationships"><Relationship Id="rId3" Type="http://schemas.openxmlformats.org/officeDocument/2006/relationships/themeOverride" Target="../theme/themeOverride82.xml"/><Relationship Id="rId2" Type="http://schemas.microsoft.com/office/2011/relationships/chartColorStyle" Target="colors93.xml"/><Relationship Id="rId1" Type="http://schemas.microsoft.com/office/2011/relationships/chartStyle" Target="style93.xml"/><Relationship Id="rId4" Type="http://schemas.openxmlformats.org/officeDocument/2006/relationships/package" Target="../embeddings/List_aplikace_Microsoft_Excel103.xlsx"/></Relationships>
</file>

<file path=ppt/charts/_rels/chart105.xml.rels><?xml version="1.0" encoding="UTF-8" standalone="yes"?>
<Relationships xmlns="http://schemas.openxmlformats.org/package/2006/relationships"><Relationship Id="rId3" Type="http://schemas.openxmlformats.org/officeDocument/2006/relationships/themeOverride" Target="../theme/themeOverride83.xml"/><Relationship Id="rId2" Type="http://schemas.microsoft.com/office/2011/relationships/chartColorStyle" Target="colors94.xml"/><Relationship Id="rId1" Type="http://schemas.microsoft.com/office/2011/relationships/chartStyle" Target="style94.xml"/><Relationship Id="rId4" Type="http://schemas.openxmlformats.org/officeDocument/2006/relationships/package" Target="../embeddings/List_aplikace_Microsoft_Excel104.xlsx"/></Relationships>
</file>

<file path=ppt/charts/_rels/chart106.xml.rels><?xml version="1.0" encoding="UTF-8" standalone="yes"?>
<Relationships xmlns="http://schemas.openxmlformats.org/package/2006/relationships"><Relationship Id="rId3" Type="http://schemas.openxmlformats.org/officeDocument/2006/relationships/themeOverride" Target="../theme/themeOverride84.xml"/><Relationship Id="rId2" Type="http://schemas.microsoft.com/office/2011/relationships/chartColorStyle" Target="colors95.xml"/><Relationship Id="rId1" Type="http://schemas.microsoft.com/office/2011/relationships/chartStyle" Target="style95.xml"/><Relationship Id="rId4" Type="http://schemas.openxmlformats.org/officeDocument/2006/relationships/package" Target="../embeddings/List_aplikace_Microsoft_Excel105.xlsx"/></Relationships>
</file>

<file path=ppt/charts/_rels/chart107.xml.rels><?xml version="1.0" encoding="UTF-8" standalone="yes"?>
<Relationships xmlns="http://schemas.openxmlformats.org/package/2006/relationships"><Relationship Id="rId3" Type="http://schemas.openxmlformats.org/officeDocument/2006/relationships/themeOverride" Target="../theme/themeOverride85.xml"/><Relationship Id="rId2" Type="http://schemas.microsoft.com/office/2011/relationships/chartColorStyle" Target="colors96.xml"/><Relationship Id="rId1" Type="http://schemas.microsoft.com/office/2011/relationships/chartStyle" Target="style96.xml"/><Relationship Id="rId4" Type="http://schemas.openxmlformats.org/officeDocument/2006/relationships/package" Target="../embeddings/List_aplikace_Microsoft_Excel106.xlsx"/></Relationships>
</file>

<file path=ppt/charts/_rels/chart108.xml.rels><?xml version="1.0" encoding="UTF-8" standalone="yes"?>
<Relationships xmlns="http://schemas.openxmlformats.org/package/2006/relationships"><Relationship Id="rId3" Type="http://schemas.openxmlformats.org/officeDocument/2006/relationships/themeOverride" Target="../theme/themeOverride86.xml"/><Relationship Id="rId2" Type="http://schemas.microsoft.com/office/2011/relationships/chartColorStyle" Target="colors97.xml"/><Relationship Id="rId1" Type="http://schemas.microsoft.com/office/2011/relationships/chartStyle" Target="style97.xml"/><Relationship Id="rId4" Type="http://schemas.openxmlformats.org/officeDocument/2006/relationships/package" Target="../embeddings/List_aplikace_Microsoft_Excel107.xlsx"/></Relationships>
</file>

<file path=ppt/charts/_rels/chart109.xml.rels><?xml version="1.0" encoding="UTF-8" standalone="yes"?>
<Relationships xmlns="http://schemas.openxmlformats.org/package/2006/relationships"><Relationship Id="rId2" Type="http://schemas.openxmlformats.org/officeDocument/2006/relationships/package" Target="../embeddings/List_aplikace_Microsoft_Excel108.xlsx"/><Relationship Id="rId1" Type="http://schemas.openxmlformats.org/officeDocument/2006/relationships/themeOverride" Target="../theme/themeOverride87.xml"/></Relationships>
</file>

<file path=ppt/charts/_rels/chart11.xml.rels><?xml version="1.0" encoding="UTF-8" standalone="yes"?>
<Relationships xmlns="http://schemas.openxmlformats.org/package/2006/relationships"><Relationship Id="rId2" Type="http://schemas.openxmlformats.org/officeDocument/2006/relationships/package" Target="../embeddings/List_aplikace_Microsoft_Excel10.xlsx"/><Relationship Id="rId1" Type="http://schemas.openxmlformats.org/officeDocument/2006/relationships/themeOverride" Target="../theme/themeOverride10.xml"/></Relationships>
</file>

<file path=ppt/charts/_rels/chart110.xml.rels><?xml version="1.0" encoding="UTF-8" standalone="yes"?>
<Relationships xmlns="http://schemas.openxmlformats.org/package/2006/relationships"><Relationship Id="rId3" Type="http://schemas.openxmlformats.org/officeDocument/2006/relationships/themeOverride" Target="../theme/themeOverride88.xml"/><Relationship Id="rId2" Type="http://schemas.microsoft.com/office/2011/relationships/chartColorStyle" Target="colors98.xml"/><Relationship Id="rId1" Type="http://schemas.microsoft.com/office/2011/relationships/chartStyle" Target="style98.xml"/><Relationship Id="rId4" Type="http://schemas.openxmlformats.org/officeDocument/2006/relationships/package" Target="../embeddings/List_aplikace_Microsoft_Excel109.xlsx"/></Relationships>
</file>

<file path=ppt/charts/_rels/chart111.xml.rels><?xml version="1.0" encoding="UTF-8" standalone="yes"?>
<Relationships xmlns="http://schemas.openxmlformats.org/package/2006/relationships"><Relationship Id="rId3" Type="http://schemas.openxmlformats.org/officeDocument/2006/relationships/themeOverride" Target="../theme/themeOverride89.xml"/><Relationship Id="rId2" Type="http://schemas.microsoft.com/office/2011/relationships/chartColorStyle" Target="colors99.xml"/><Relationship Id="rId1" Type="http://schemas.microsoft.com/office/2011/relationships/chartStyle" Target="style99.xml"/><Relationship Id="rId4" Type="http://schemas.openxmlformats.org/officeDocument/2006/relationships/package" Target="../embeddings/List_aplikace_Microsoft_Excel110.xlsx"/></Relationships>
</file>

<file path=ppt/charts/_rels/chart112.xml.rels><?xml version="1.0" encoding="UTF-8" standalone="yes"?>
<Relationships xmlns="http://schemas.openxmlformats.org/package/2006/relationships"><Relationship Id="rId3" Type="http://schemas.openxmlformats.org/officeDocument/2006/relationships/themeOverride" Target="../theme/themeOverride90.xml"/><Relationship Id="rId2" Type="http://schemas.microsoft.com/office/2011/relationships/chartColorStyle" Target="colors100.xml"/><Relationship Id="rId1" Type="http://schemas.microsoft.com/office/2011/relationships/chartStyle" Target="style100.xml"/><Relationship Id="rId4" Type="http://schemas.openxmlformats.org/officeDocument/2006/relationships/package" Target="../embeddings/List_aplikace_Microsoft_Excel111.xlsx"/></Relationships>
</file>

<file path=ppt/charts/_rels/chart113.xml.rels><?xml version="1.0" encoding="UTF-8" standalone="yes"?>
<Relationships xmlns="http://schemas.openxmlformats.org/package/2006/relationships"><Relationship Id="rId3" Type="http://schemas.openxmlformats.org/officeDocument/2006/relationships/themeOverride" Target="../theme/themeOverride91.xml"/><Relationship Id="rId2" Type="http://schemas.microsoft.com/office/2011/relationships/chartColorStyle" Target="colors101.xml"/><Relationship Id="rId1" Type="http://schemas.microsoft.com/office/2011/relationships/chartStyle" Target="style101.xml"/><Relationship Id="rId4" Type="http://schemas.openxmlformats.org/officeDocument/2006/relationships/package" Target="../embeddings/List_aplikace_Microsoft_Excel112.xlsx"/></Relationships>
</file>

<file path=ppt/charts/_rels/chart114.xml.rels><?xml version="1.0" encoding="UTF-8" standalone="yes"?>
<Relationships xmlns="http://schemas.openxmlformats.org/package/2006/relationships"><Relationship Id="rId3" Type="http://schemas.openxmlformats.org/officeDocument/2006/relationships/themeOverride" Target="../theme/themeOverride92.xml"/><Relationship Id="rId2" Type="http://schemas.microsoft.com/office/2011/relationships/chartColorStyle" Target="colors102.xml"/><Relationship Id="rId1" Type="http://schemas.microsoft.com/office/2011/relationships/chartStyle" Target="style102.xml"/><Relationship Id="rId4" Type="http://schemas.openxmlformats.org/officeDocument/2006/relationships/package" Target="../embeddings/List_aplikace_Microsoft_Excel113.xlsx"/></Relationships>
</file>

<file path=ppt/charts/_rels/chart115.xml.rels><?xml version="1.0" encoding="UTF-8" standalone="yes"?>
<Relationships xmlns="http://schemas.openxmlformats.org/package/2006/relationships"><Relationship Id="rId3" Type="http://schemas.openxmlformats.org/officeDocument/2006/relationships/themeOverride" Target="../theme/themeOverride93.xml"/><Relationship Id="rId2" Type="http://schemas.microsoft.com/office/2011/relationships/chartColorStyle" Target="colors103.xml"/><Relationship Id="rId1" Type="http://schemas.microsoft.com/office/2011/relationships/chartStyle" Target="style103.xml"/><Relationship Id="rId4" Type="http://schemas.openxmlformats.org/officeDocument/2006/relationships/package" Target="../embeddings/List_aplikace_Microsoft_Excel114.xlsx"/></Relationships>
</file>

<file path=ppt/charts/_rels/chart116.xml.rels><?xml version="1.0" encoding="UTF-8" standalone="yes"?>
<Relationships xmlns="http://schemas.openxmlformats.org/package/2006/relationships"><Relationship Id="rId3" Type="http://schemas.openxmlformats.org/officeDocument/2006/relationships/themeOverride" Target="../theme/themeOverride94.xml"/><Relationship Id="rId2" Type="http://schemas.microsoft.com/office/2011/relationships/chartColorStyle" Target="colors104.xml"/><Relationship Id="rId1" Type="http://schemas.microsoft.com/office/2011/relationships/chartStyle" Target="style104.xml"/><Relationship Id="rId4" Type="http://schemas.openxmlformats.org/officeDocument/2006/relationships/package" Target="../embeddings/List_aplikace_Microsoft_Excel115.xlsx"/></Relationships>
</file>

<file path=ppt/charts/_rels/chart117.xml.rels><?xml version="1.0" encoding="UTF-8" standalone="yes"?>
<Relationships xmlns="http://schemas.openxmlformats.org/package/2006/relationships"><Relationship Id="rId2" Type="http://schemas.openxmlformats.org/officeDocument/2006/relationships/package" Target="../embeddings/List_aplikace_Microsoft_Excel116.xlsx"/><Relationship Id="rId1" Type="http://schemas.openxmlformats.org/officeDocument/2006/relationships/themeOverride" Target="../theme/themeOverride95.xml"/></Relationships>
</file>

<file path=ppt/charts/_rels/chart118.xml.rels><?xml version="1.0" encoding="UTF-8" standalone="yes"?>
<Relationships xmlns="http://schemas.openxmlformats.org/package/2006/relationships"><Relationship Id="rId3" Type="http://schemas.openxmlformats.org/officeDocument/2006/relationships/package" Target="../embeddings/List_aplikace_Microsoft_Excel117.xlsx"/><Relationship Id="rId2" Type="http://schemas.microsoft.com/office/2011/relationships/chartColorStyle" Target="colors105.xml"/><Relationship Id="rId1" Type="http://schemas.microsoft.com/office/2011/relationships/chartStyle" Target="style105.xml"/></Relationships>
</file>

<file path=ppt/charts/_rels/chart119.xml.rels><?xml version="1.0" encoding="UTF-8" standalone="yes"?>
<Relationships xmlns="http://schemas.openxmlformats.org/package/2006/relationships"><Relationship Id="rId3" Type="http://schemas.openxmlformats.org/officeDocument/2006/relationships/package" Target="../embeddings/List_aplikace_Microsoft_Excel118.xlsx"/><Relationship Id="rId2" Type="http://schemas.microsoft.com/office/2011/relationships/chartColorStyle" Target="colors106.xml"/><Relationship Id="rId1" Type="http://schemas.microsoft.com/office/2011/relationships/chartStyle" Target="style106.xm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List_aplikace_Microsoft_Excel11.xlsx"/></Relationships>
</file>

<file path=ppt/charts/_rels/chart120.xml.rels><?xml version="1.0" encoding="UTF-8" standalone="yes"?>
<Relationships xmlns="http://schemas.openxmlformats.org/package/2006/relationships"><Relationship Id="rId3" Type="http://schemas.openxmlformats.org/officeDocument/2006/relationships/package" Target="../embeddings/List_aplikace_Microsoft_Excel119.xlsx"/><Relationship Id="rId2" Type="http://schemas.microsoft.com/office/2011/relationships/chartColorStyle" Target="colors107.xml"/><Relationship Id="rId1" Type="http://schemas.microsoft.com/office/2011/relationships/chartStyle" Target="style107.xml"/></Relationships>
</file>

<file path=ppt/charts/_rels/chart121.xml.rels><?xml version="1.0" encoding="UTF-8" standalone="yes"?>
<Relationships xmlns="http://schemas.openxmlformats.org/package/2006/relationships"><Relationship Id="rId3" Type="http://schemas.openxmlformats.org/officeDocument/2006/relationships/package" Target="../embeddings/List_aplikace_Microsoft_Excel120.xlsx"/><Relationship Id="rId2" Type="http://schemas.microsoft.com/office/2011/relationships/chartColorStyle" Target="colors108.xml"/><Relationship Id="rId1" Type="http://schemas.microsoft.com/office/2011/relationships/chartStyle" Target="style108.xml"/></Relationships>
</file>

<file path=ppt/charts/_rels/chart122.xml.rels><?xml version="1.0" encoding="UTF-8" standalone="yes"?>
<Relationships xmlns="http://schemas.openxmlformats.org/package/2006/relationships"><Relationship Id="rId3" Type="http://schemas.openxmlformats.org/officeDocument/2006/relationships/package" Target="../embeddings/List_aplikace_Microsoft_Excel121.xlsx"/><Relationship Id="rId2" Type="http://schemas.microsoft.com/office/2011/relationships/chartColorStyle" Target="colors109.xml"/><Relationship Id="rId1" Type="http://schemas.microsoft.com/office/2011/relationships/chartStyle" Target="style109.xml"/></Relationships>
</file>

<file path=ppt/charts/_rels/chart123.xml.rels><?xml version="1.0" encoding="UTF-8" standalone="yes"?>
<Relationships xmlns="http://schemas.openxmlformats.org/package/2006/relationships"><Relationship Id="rId3" Type="http://schemas.openxmlformats.org/officeDocument/2006/relationships/package" Target="../embeddings/List_aplikace_Microsoft_Excel122.xlsx"/><Relationship Id="rId2" Type="http://schemas.microsoft.com/office/2011/relationships/chartColorStyle" Target="colors110.xml"/><Relationship Id="rId1" Type="http://schemas.microsoft.com/office/2011/relationships/chartStyle" Target="style110.xml"/></Relationships>
</file>

<file path=ppt/charts/_rels/chart124.xml.rels><?xml version="1.0" encoding="UTF-8" standalone="yes"?>
<Relationships xmlns="http://schemas.openxmlformats.org/package/2006/relationships"><Relationship Id="rId3" Type="http://schemas.openxmlformats.org/officeDocument/2006/relationships/package" Target="../embeddings/List_aplikace_Microsoft_Excel123.xlsx"/><Relationship Id="rId2" Type="http://schemas.microsoft.com/office/2011/relationships/chartColorStyle" Target="colors111.xml"/><Relationship Id="rId1" Type="http://schemas.microsoft.com/office/2011/relationships/chartStyle" Target="style111.xml"/></Relationships>
</file>

<file path=ppt/charts/_rels/chart125.xml.rels><?xml version="1.0" encoding="UTF-8" standalone="yes"?>
<Relationships xmlns="http://schemas.openxmlformats.org/package/2006/relationships"><Relationship Id="rId3" Type="http://schemas.openxmlformats.org/officeDocument/2006/relationships/themeOverride" Target="../theme/themeOverride96.xml"/><Relationship Id="rId2" Type="http://schemas.microsoft.com/office/2011/relationships/chartColorStyle" Target="colors112.xml"/><Relationship Id="rId1" Type="http://schemas.microsoft.com/office/2011/relationships/chartStyle" Target="style112.xml"/><Relationship Id="rId4" Type="http://schemas.openxmlformats.org/officeDocument/2006/relationships/package" Target="../embeddings/List_aplikace_Microsoft_Excel124.xlsx"/></Relationships>
</file>

<file path=ppt/charts/_rels/chart126.xml.rels><?xml version="1.0" encoding="UTF-8" standalone="yes"?>
<Relationships xmlns="http://schemas.openxmlformats.org/package/2006/relationships"><Relationship Id="rId2" Type="http://schemas.openxmlformats.org/officeDocument/2006/relationships/package" Target="../embeddings/List_aplikace_Microsoft_Excel125.xlsx"/><Relationship Id="rId1" Type="http://schemas.openxmlformats.org/officeDocument/2006/relationships/themeOverride" Target="../theme/themeOverride97.xml"/></Relationships>
</file>

<file path=ppt/charts/_rels/chart127.xml.rels><?xml version="1.0" encoding="UTF-8" standalone="yes"?>
<Relationships xmlns="http://schemas.openxmlformats.org/package/2006/relationships"><Relationship Id="rId3" Type="http://schemas.openxmlformats.org/officeDocument/2006/relationships/package" Target="../embeddings/List_aplikace_Microsoft_Excel126.xlsx"/><Relationship Id="rId2" Type="http://schemas.microsoft.com/office/2011/relationships/chartColorStyle" Target="colors113.xml"/><Relationship Id="rId1" Type="http://schemas.microsoft.com/office/2011/relationships/chartStyle" Target="style113.xml"/></Relationships>
</file>

<file path=ppt/charts/_rels/chart128.xml.rels><?xml version="1.0" encoding="UTF-8" standalone="yes"?>
<Relationships xmlns="http://schemas.openxmlformats.org/package/2006/relationships"><Relationship Id="rId3" Type="http://schemas.openxmlformats.org/officeDocument/2006/relationships/themeOverride" Target="../theme/themeOverride98.xml"/><Relationship Id="rId2" Type="http://schemas.microsoft.com/office/2011/relationships/chartColorStyle" Target="colors114.xml"/><Relationship Id="rId1" Type="http://schemas.microsoft.com/office/2011/relationships/chartStyle" Target="style114.xml"/><Relationship Id="rId4" Type="http://schemas.openxmlformats.org/officeDocument/2006/relationships/package" Target="../embeddings/List_aplikace_Microsoft_Excel127.xlsx"/></Relationships>
</file>

<file path=ppt/charts/_rels/chart129.xml.rels><?xml version="1.0" encoding="UTF-8" standalone="yes"?>
<Relationships xmlns="http://schemas.openxmlformats.org/package/2006/relationships"><Relationship Id="rId3" Type="http://schemas.openxmlformats.org/officeDocument/2006/relationships/themeOverride" Target="../theme/themeOverride99.xml"/><Relationship Id="rId2" Type="http://schemas.microsoft.com/office/2011/relationships/chartColorStyle" Target="colors115.xml"/><Relationship Id="rId1" Type="http://schemas.microsoft.com/office/2011/relationships/chartStyle" Target="style115.xml"/><Relationship Id="rId4" Type="http://schemas.openxmlformats.org/officeDocument/2006/relationships/package" Target="../embeddings/List_aplikace_Microsoft_Excel128.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List_aplikace_Microsoft_Excel12.xlsx"/></Relationships>
</file>

<file path=ppt/charts/_rels/chart130.xml.rels><?xml version="1.0" encoding="UTF-8" standalone="yes"?>
<Relationships xmlns="http://schemas.openxmlformats.org/package/2006/relationships"><Relationship Id="rId2" Type="http://schemas.openxmlformats.org/officeDocument/2006/relationships/package" Target="../embeddings/List_aplikace_Microsoft_Excel129.xlsx"/><Relationship Id="rId1" Type="http://schemas.openxmlformats.org/officeDocument/2006/relationships/themeOverride" Target="../theme/themeOverride100.xml"/></Relationships>
</file>

<file path=ppt/charts/_rels/chart131.xml.rels><?xml version="1.0" encoding="UTF-8" standalone="yes"?>
<Relationships xmlns="http://schemas.openxmlformats.org/package/2006/relationships"><Relationship Id="rId3" Type="http://schemas.openxmlformats.org/officeDocument/2006/relationships/package" Target="../embeddings/List_aplikace_Microsoft_Excel130.xlsx"/><Relationship Id="rId2" Type="http://schemas.microsoft.com/office/2011/relationships/chartColorStyle" Target="colors116.xml"/><Relationship Id="rId1" Type="http://schemas.microsoft.com/office/2011/relationships/chartStyle" Target="style116.xml"/></Relationships>
</file>

<file path=ppt/charts/_rels/chart132.xml.rels><?xml version="1.0" encoding="UTF-8" standalone="yes"?>
<Relationships xmlns="http://schemas.openxmlformats.org/package/2006/relationships"><Relationship Id="rId2" Type="http://schemas.openxmlformats.org/officeDocument/2006/relationships/package" Target="../embeddings/List_aplikace_Microsoft_Excel131.xlsx"/><Relationship Id="rId1" Type="http://schemas.openxmlformats.org/officeDocument/2006/relationships/themeOverride" Target="../theme/themeOverride101.xml"/></Relationships>
</file>

<file path=ppt/charts/_rels/chart133.xml.rels><?xml version="1.0" encoding="UTF-8" standalone="yes"?>
<Relationships xmlns="http://schemas.openxmlformats.org/package/2006/relationships"><Relationship Id="rId3" Type="http://schemas.openxmlformats.org/officeDocument/2006/relationships/themeOverride" Target="../theme/themeOverride102.xml"/><Relationship Id="rId2" Type="http://schemas.microsoft.com/office/2011/relationships/chartColorStyle" Target="colors117.xml"/><Relationship Id="rId1" Type="http://schemas.microsoft.com/office/2011/relationships/chartStyle" Target="style117.xml"/><Relationship Id="rId4" Type="http://schemas.openxmlformats.org/officeDocument/2006/relationships/package" Target="../embeddings/List_aplikace_Microsoft_Excel132.xlsx"/></Relationships>
</file>

<file path=ppt/charts/_rels/chart134.xml.rels><?xml version="1.0" encoding="UTF-8" standalone="yes"?>
<Relationships xmlns="http://schemas.openxmlformats.org/package/2006/relationships"><Relationship Id="rId3" Type="http://schemas.openxmlformats.org/officeDocument/2006/relationships/themeOverride" Target="../theme/themeOverride103.xml"/><Relationship Id="rId2" Type="http://schemas.microsoft.com/office/2011/relationships/chartColorStyle" Target="colors118.xml"/><Relationship Id="rId1" Type="http://schemas.microsoft.com/office/2011/relationships/chartStyle" Target="style118.xml"/><Relationship Id="rId4" Type="http://schemas.openxmlformats.org/officeDocument/2006/relationships/package" Target="../embeddings/List_aplikace_Microsoft_Excel133.xlsx"/></Relationships>
</file>

<file path=ppt/charts/_rels/chart135.xml.rels><?xml version="1.0" encoding="UTF-8" standalone="yes"?>
<Relationships xmlns="http://schemas.openxmlformats.org/package/2006/relationships"><Relationship Id="rId3" Type="http://schemas.openxmlformats.org/officeDocument/2006/relationships/themeOverride" Target="../theme/themeOverride104.xml"/><Relationship Id="rId2" Type="http://schemas.microsoft.com/office/2011/relationships/chartColorStyle" Target="colors119.xml"/><Relationship Id="rId1" Type="http://schemas.microsoft.com/office/2011/relationships/chartStyle" Target="style119.xml"/><Relationship Id="rId4" Type="http://schemas.openxmlformats.org/officeDocument/2006/relationships/package" Target="../embeddings/List_aplikace_Microsoft_Excel134.xlsx"/></Relationships>
</file>

<file path=ppt/charts/_rels/chart136.xml.rels><?xml version="1.0" encoding="UTF-8" standalone="yes"?>
<Relationships xmlns="http://schemas.openxmlformats.org/package/2006/relationships"><Relationship Id="rId2" Type="http://schemas.openxmlformats.org/officeDocument/2006/relationships/package" Target="../embeddings/List_aplikace_Microsoft_Excel135.xlsx"/><Relationship Id="rId1" Type="http://schemas.openxmlformats.org/officeDocument/2006/relationships/themeOverride" Target="../theme/themeOverride105.xml"/></Relationships>
</file>

<file path=ppt/charts/_rels/chart137.xml.rels><?xml version="1.0" encoding="UTF-8" standalone="yes"?>
<Relationships xmlns="http://schemas.openxmlformats.org/package/2006/relationships"><Relationship Id="rId3" Type="http://schemas.openxmlformats.org/officeDocument/2006/relationships/themeOverride" Target="../theme/themeOverride106.xml"/><Relationship Id="rId2" Type="http://schemas.microsoft.com/office/2011/relationships/chartColorStyle" Target="colors120.xml"/><Relationship Id="rId1" Type="http://schemas.microsoft.com/office/2011/relationships/chartStyle" Target="style120.xml"/><Relationship Id="rId4" Type="http://schemas.openxmlformats.org/officeDocument/2006/relationships/package" Target="../embeddings/List_aplikace_Microsoft_Excel136.xlsx"/></Relationships>
</file>

<file path=ppt/charts/_rels/chart138.xml.rels><?xml version="1.0" encoding="UTF-8" standalone="yes"?>
<Relationships xmlns="http://schemas.openxmlformats.org/package/2006/relationships"><Relationship Id="rId3" Type="http://schemas.openxmlformats.org/officeDocument/2006/relationships/themeOverride" Target="../theme/themeOverride107.xml"/><Relationship Id="rId2" Type="http://schemas.microsoft.com/office/2011/relationships/chartColorStyle" Target="colors121.xml"/><Relationship Id="rId1" Type="http://schemas.microsoft.com/office/2011/relationships/chartStyle" Target="style121.xml"/><Relationship Id="rId4" Type="http://schemas.openxmlformats.org/officeDocument/2006/relationships/package" Target="../embeddings/List_aplikace_Microsoft_Excel137.xlsx"/></Relationships>
</file>

<file path=ppt/charts/_rels/chart139.xml.rels><?xml version="1.0" encoding="UTF-8" standalone="yes"?>
<Relationships xmlns="http://schemas.openxmlformats.org/package/2006/relationships"><Relationship Id="rId2" Type="http://schemas.openxmlformats.org/officeDocument/2006/relationships/package" Target="../embeddings/List_aplikace_Microsoft_Excel138.xlsx"/><Relationship Id="rId1" Type="http://schemas.openxmlformats.org/officeDocument/2006/relationships/themeOverride" Target="../theme/themeOverride108.xml"/></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List_aplikace_Microsoft_Excel13.xlsx"/></Relationships>
</file>

<file path=ppt/charts/_rels/chart140.xml.rels><?xml version="1.0" encoding="UTF-8" standalone="yes"?>
<Relationships xmlns="http://schemas.openxmlformats.org/package/2006/relationships"><Relationship Id="rId3" Type="http://schemas.openxmlformats.org/officeDocument/2006/relationships/themeOverride" Target="../theme/themeOverride109.xml"/><Relationship Id="rId2" Type="http://schemas.microsoft.com/office/2011/relationships/chartColorStyle" Target="colors122.xml"/><Relationship Id="rId1" Type="http://schemas.microsoft.com/office/2011/relationships/chartStyle" Target="style122.xml"/><Relationship Id="rId4" Type="http://schemas.openxmlformats.org/officeDocument/2006/relationships/package" Target="../embeddings/List_aplikace_Microsoft_Excel139.xlsx"/></Relationships>
</file>

<file path=ppt/charts/_rels/chart141.xml.rels><?xml version="1.0" encoding="UTF-8" standalone="yes"?>
<Relationships xmlns="http://schemas.openxmlformats.org/package/2006/relationships"><Relationship Id="rId2" Type="http://schemas.openxmlformats.org/officeDocument/2006/relationships/package" Target="../embeddings/List_aplikace_Microsoft_Excel140.xlsx"/><Relationship Id="rId1" Type="http://schemas.openxmlformats.org/officeDocument/2006/relationships/themeOverride" Target="../theme/themeOverride110.xml"/></Relationships>
</file>

<file path=ppt/charts/_rels/chart142.xml.rels><?xml version="1.0" encoding="UTF-8" standalone="yes"?>
<Relationships xmlns="http://schemas.openxmlformats.org/package/2006/relationships"><Relationship Id="rId3" Type="http://schemas.openxmlformats.org/officeDocument/2006/relationships/package" Target="../embeddings/List_aplikace_Microsoft_Excel141.xlsx"/><Relationship Id="rId2" Type="http://schemas.microsoft.com/office/2011/relationships/chartColorStyle" Target="colors123.xml"/><Relationship Id="rId1" Type="http://schemas.microsoft.com/office/2011/relationships/chartStyle" Target="style123.xml"/></Relationships>
</file>

<file path=ppt/charts/_rels/chart143.xml.rels><?xml version="1.0" encoding="UTF-8" standalone="yes"?>
<Relationships xmlns="http://schemas.openxmlformats.org/package/2006/relationships"><Relationship Id="rId3" Type="http://schemas.openxmlformats.org/officeDocument/2006/relationships/themeOverride" Target="../theme/themeOverride111.xml"/><Relationship Id="rId2" Type="http://schemas.microsoft.com/office/2011/relationships/chartColorStyle" Target="colors124.xml"/><Relationship Id="rId1" Type="http://schemas.microsoft.com/office/2011/relationships/chartStyle" Target="style124.xml"/><Relationship Id="rId4" Type="http://schemas.openxmlformats.org/officeDocument/2006/relationships/package" Target="../embeddings/List_aplikace_Microsoft_Excel142.xlsx"/></Relationships>
</file>

<file path=ppt/charts/_rels/chart144.xml.rels><?xml version="1.0" encoding="UTF-8" standalone="yes"?>
<Relationships xmlns="http://schemas.openxmlformats.org/package/2006/relationships"><Relationship Id="rId2" Type="http://schemas.openxmlformats.org/officeDocument/2006/relationships/package" Target="../embeddings/List_aplikace_Microsoft_Excel143.xlsx"/><Relationship Id="rId1" Type="http://schemas.openxmlformats.org/officeDocument/2006/relationships/themeOverride" Target="../theme/themeOverride112.xml"/></Relationships>
</file>

<file path=ppt/charts/_rels/chart145.xml.rels><?xml version="1.0" encoding="UTF-8" standalone="yes"?>
<Relationships xmlns="http://schemas.openxmlformats.org/package/2006/relationships"><Relationship Id="rId3" Type="http://schemas.openxmlformats.org/officeDocument/2006/relationships/themeOverride" Target="../theme/themeOverride113.xml"/><Relationship Id="rId2" Type="http://schemas.microsoft.com/office/2011/relationships/chartColorStyle" Target="colors125.xml"/><Relationship Id="rId1" Type="http://schemas.microsoft.com/office/2011/relationships/chartStyle" Target="style125.xml"/><Relationship Id="rId4" Type="http://schemas.openxmlformats.org/officeDocument/2006/relationships/package" Target="../embeddings/List_aplikace_Microsoft_Excel144.xlsx"/></Relationships>
</file>

<file path=ppt/charts/_rels/chart146.xml.rels><?xml version="1.0" encoding="UTF-8" standalone="yes"?>
<Relationships xmlns="http://schemas.openxmlformats.org/package/2006/relationships"><Relationship Id="rId2" Type="http://schemas.openxmlformats.org/officeDocument/2006/relationships/package" Target="../embeddings/List_aplikace_Microsoft_Excel145.xlsx"/><Relationship Id="rId1" Type="http://schemas.openxmlformats.org/officeDocument/2006/relationships/themeOverride" Target="../theme/themeOverride114.xml"/></Relationships>
</file>

<file path=ppt/charts/_rels/chart147.xml.rels><?xml version="1.0" encoding="UTF-8" standalone="yes"?>
<Relationships xmlns="http://schemas.openxmlformats.org/package/2006/relationships"><Relationship Id="rId3" Type="http://schemas.openxmlformats.org/officeDocument/2006/relationships/themeOverride" Target="../theme/themeOverride115.xml"/><Relationship Id="rId2" Type="http://schemas.microsoft.com/office/2011/relationships/chartColorStyle" Target="colors126.xml"/><Relationship Id="rId1" Type="http://schemas.microsoft.com/office/2011/relationships/chartStyle" Target="style126.xml"/><Relationship Id="rId4" Type="http://schemas.openxmlformats.org/officeDocument/2006/relationships/package" Target="../embeddings/List_aplikace_Microsoft_Excel146.xlsx"/></Relationships>
</file>

<file path=ppt/charts/_rels/chart148.xml.rels><?xml version="1.0" encoding="UTF-8" standalone="yes"?>
<Relationships xmlns="http://schemas.openxmlformats.org/package/2006/relationships"><Relationship Id="rId3" Type="http://schemas.openxmlformats.org/officeDocument/2006/relationships/package" Target="../embeddings/List_aplikace_Microsoft_Excel147.xlsx"/><Relationship Id="rId2" Type="http://schemas.microsoft.com/office/2011/relationships/chartColorStyle" Target="colors127.xml"/><Relationship Id="rId1" Type="http://schemas.microsoft.com/office/2011/relationships/chartStyle" Target="style127.xml"/></Relationships>
</file>

<file path=ppt/charts/_rels/chart149.xml.rels><?xml version="1.0" encoding="UTF-8" standalone="yes"?>
<Relationships xmlns="http://schemas.openxmlformats.org/package/2006/relationships"><Relationship Id="rId2" Type="http://schemas.openxmlformats.org/officeDocument/2006/relationships/package" Target="../embeddings/List_aplikace_Microsoft_Excel148.xlsx"/><Relationship Id="rId1" Type="http://schemas.openxmlformats.org/officeDocument/2006/relationships/themeOverride" Target="../theme/themeOverride116.xml"/></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List_aplikace_Microsoft_Excel14.xlsx"/></Relationships>
</file>

<file path=ppt/charts/_rels/chart150.xml.rels><?xml version="1.0" encoding="UTF-8" standalone="yes"?>
<Relationships xmlns="http://schemas.openxmlformats.org/package/2006/relationships"><Relationship Id="rId3" Type="http://schemas.openxmlformats.org/officeDocument/2006/relationships/themeOverride" Target="../theme/themeOverride117.xml"/><Relationship Id="rId2" Type="http://schemas.microsoft.com/office/2011/relationships/chartColorStyle" Target="colors128.xml"/><Relationship Id="rId1" Type="http://schemas.microsoft.com/office/2011/relationships/chartStyle" Target="style128.xml"/><Relationship Id="rId4" Type="http://schemas.openxmlformats.org/officeDocument/2006/relationships/package" Target="../embeddings/List_aplikace_Microsoft_Excel149.xlsx"/></Relationships>
</file>

<file path=ppt/charts/_rels/chart151.xml.rels><?xml version="1.0" encoding="UTF-8" standalone="yes"?>
<Relationships xmlns="http://schemas.openxmlformats.org/package/2006/relationships"><Relationship Id="rId3" Type="http://schemas.openxmlformats.org/officeDocument/2006/relationships/themeOverride" Target="../theme/themeOverride118.xml"/><Relationship Id="rId2" Type="http://schemas.microsoft.com/office/2011/relationships/chartColorStyle" Target="colors129.xml"/><Relationship Id="rId1" Type="http://schemas.microsoft.com/office/2011/relationships/chartStyle" Target="style129.xml"/><Relationship Id="rId4" Type="http://schemas.openxmlformats.org/officeDocument/2006/relationships/package" Target="../embeddings/List_aplikace_Microsoft_Excel150.xlsx"/></Relationships>
</file>

<file path=ppt/charts/_rels/chart152.xml.rels><?xml version="1.0" encoding="UTF-8" standalone="yes"?>
<Relationships xmlns="http://schemas.openxmlformats.org/package/2006/relationships"><Relationship Id="rId3" Type="http://schemas.openxmlformats.org/officeDocument/2006/relationships/themeOverride" Target="../theme/themeOverride119.xml"/><Relationship Id="rId2" Type="http://schemas.microsoft.com/office/2011/relationships/chartColorStyle" Target="colors130.xml"/><Relationship Id="rId1" Type="http://schemas.microsoft.com/office/2011/relationships/chartStyle" Target="style130.xml"/><Relationship Id="rId4" Type="http://schemas.openxmlformats.org/officeDocument/2006/relationships/package" Target="../embeddings/List_aplikace_Microsoft_Excel151.xlsx"/></Relationships>
</file>

<file path=ppt/charts/_rels/chart153.xml.rels><?xml version="1.0" encoding="UTF-8" standalone="yes"?>
<Relationships xmlns="http://schemas.openxmlformats.org/package/2006/relationships"><Relationship Id="rId2" Type="http://schemas.openxmlformats.org/officeDocument/2006/relationships/package" Target="../embeddings/List_aplikace_Microsoft_Excel152.xlsx"/><Relationship Id="rId1" Type="http://schemas.openxmlformats.org/officeDocument/2006/relationships/themeOverride" Target="../theme/themeOverride120.xml"/></Relationships>
</file>

<file path=ppt/charts/_rels/chart154.xml.rels><?xml version="1.0" encoding="UTF-8" standalone="yes"?>
<Relationships xmlns="http://schemas.openxmlformats.org/package/2006/relationships"><Relationship Id="rId3" Type="http://schemas.openxmlformats.org/officeDocument/2006/relationships/themeOverride" Target="../theme/themeOverride121.xml"/><Relationship Id="rId2" Type="http://schemas.microsoft.com/office/2011/relationships/chartColorStyle" Target="colors131.xml"/><Relationship Id="rId1" Type="http://schemas.microsoft.com/office/2011/relationships/chartStyle" Target="style131.xml"/><Relationship Id="rId4" Type="http://schemas.openxmlformats.org/officeDocument/2006/relationships/package" Target="../embeddings/List_aplikace_Microsoft_Excel153.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List_aplikace_Microsoft_Excel15.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List_aplikace_Microsoft_Excel16.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List_aplikace_Microsoft_Excel17.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List_aplikace_Microsoft_Excel18.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List_aplikace_Microsoft_Excel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List_aplikace_Microsoft_Excel19.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List_aplikace_Microsoft_Excel20.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List_aplikace_Microsoft_Excel21.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List_aplikace_Microsoft_Excel22.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List_aplikace_Microsoft_Excel23.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List_aplikace_Microsoft_Excel24.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List_aplikace_Microsoft_Excel25.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List_aplikace_Microsoft_Excel26.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List_aplikace_Microsoft_Excel27.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List_aplikace_Microsoft_Excel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List_aplikace_Microsoft_Excel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List_aplikace_Microsoft_Excel29.xlsx"/></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List_aplikace_Microsoft_Excel30.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List_aplikace_Microsoft_Excel31.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List_aplikace_Microsoft_Excel32.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List_aplikace_Microsoft_Excel33.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List_aplikace_Microsoft_Excel34.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List_aplikace_Microsoft_Excel35.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List_aplikace_Microsoft_Excel36.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List_aplikace_Microsoft_Excel37.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List_aplikace_Microsoft_Excel38.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List_aplikace_Microsoft_Excel3.xlsx"/></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List_aplikace_Microsoft_Excel39.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List_aplikace_Microsoft_Excel40.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List_aplikace_Microsoft_Excel41.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List_aplikace_Microsoft_Excel42.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List_aplikace_Microsoft_Excel43.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List_aplikace_Microsoft_Excel44.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List_aplikace_Microsoft_Excel45.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List_aplikace_Microsoft_Excel46.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List_aplikace_Microsoft_Excel47.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List_aplikace_Microsoft_Excel48.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List_aplikace_Microsoft_Excel4.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List_aplikace_Microsoft_Excel49.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package" Target="../embeddings/List_aplikace_Microsoft_Excel50.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List_aplikace_Microsoft_Excel51.xlsx"/></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List_aplikace_Microsoft_Excel52.xlsx"/></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package" Target="../embeddings/List_aplikace_Microsoft_Excel53.xlsx"/></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List_aplikace_Microsoft_Excel54.xlsx"/></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List_aplikace_Microsoft_Excel55.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List_aplikace_Microsoft_Excel56.xlsx"/></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List_aplikace_Microsoft_Excel57.xlsx"/></Relationships>
</file>

<file path=ppt/charts/_rels/chart59.xml.rels><?xml version="1.0" encoding="UTF-8" standalone="yes"?>
<Relationships xmlns="http://schemas.openxmlformats.org/package/2006/relationships"><Relationship Id="rId3" Type="http://schemas.openxmlformats.org/officeDocument/2006/relationships/package" Target="../embeddings/List_aplikace_Microsoft_Excel58.xlsx"/><Relationship Id="rId2" Type="http://schemas.microsoft.com/office/2011/relationships/chartColorStyle" Target="colors56.xml"/><Relationship Id="rId1" Type="http://schemas.microsoft.com/office/2011/relationships/chartStyle" Target="style56.xm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List_aplikace_Microsoft_Excel5.xlsx"/></Relationships>
</file>

<file path=ppt/charts/_rels/chart60.xml.rels><?xml version="1.0" encoding="UTF-8" standalone="yes"?>
<Relationships xmlns="http://schemas.openxmlformats.org/package/2006/relationships"><Relationship Id="rId3" Type="http://schemas.openxmlformats.org/officeDocument/2006/relationships/package" Target="../embeddings/List_aplikace_Microsoft_Excel59.xlsx"/><Relationship Id="rId2" Type="http://schemas.microsoft.com/office/2011/relationships/chartColorStyle" Target="colors57.xml"/><Relationship Id="rId1" Type="http://schemas.microsoft.com/office/2011/relationships/chartStyle" Target="style57.xml"/></Relationships>
</file>

<file path=ppt/charts/_rels/chart61.xml.rels><?xml version="1.0" encoding="UTF-8" standalone="yes"?>
<Relationships xmlns="http://schemas.openxmlformats.org/package/2006/relationships"><Relationship Id="rId3" Type="http://schemas.openxmlformats.org/officeDocument/2006/relationships/package" Target="../embeddings/List_aplikace_Microsoft_Excel60.xlsx"/><Relationship Id="rId2" Type="http://schemas.microsoft.com/office/2011/relationships/chartColorStyle" Target="colors58.xml"/><Relationship Id="rId1" Type="http://schemas.microsoft.com/office/2011/relationships/chartStyle" Target="style58.xml"/></Relationships>
</file>

<file path=ppt/charts/_rels/chart62.xml.rels><?xml version="1.0" encoding="UTF-8" standalone="yes"?>
<Relationships xmlns="http://schemas.openxmlformats.org/package/2006/relationships"><Relationship Id="rId3" Type="http://schemas.openxmlformats.org/officeDocument/2006/relationships/package" Target="../embeddings/List_aplikace_Microsoft_Excel61.xlsx"/><Relationship Id="rId2" Type="http://schemas.microsoft.com/office/2011/relationships/chartColorStyle" Target="colors59.xml"/><Relationship Id="rId1" Type="http://schemas.microsoft.com/office/2011/relationships/chartStyle" Target="style59.xml"/></Relationships>
</file>

<file path=ppt/charts/_rels/chart63.xml.rels><?xml version="1.0" encoding="UTF-8" standalone="yes"?>
<Relationships xmlns="http://schemas.openxmlformats.org/package/2006/relationships"><Relationship Id="rId2" Type="http://schemas.openxmlformats.org/officeDocument/2006/relationships/package" Target="../embeddings/List_aplikace_Microsoft_Excel62.xlsx"/><Relationship Id="rId1" Type="http://schemas.openxmlformats.org/officeDocument/2006/relationships/themeOverride" Target="../theme/themeOverride58.xml"/></Relationships>
</file>

<file path=ppt/charts/_rels/chart64.xml.rels><?xml version="1.0" encoding="UTF-8" standalone="yes"?>
<Relationships xmlns="http://schemas.openxmlformats.org/package/2006/relationships"><Relationship Id="rId2" Type="http://schemas.openxmlformats.org/officeDocument/2006/relationships/package" Target="../embeddings/List_aplikace_Microsoft_Excel63.xlsx"/><Relationship Id="rId1" Type="http://schemas.openxmlformats.org/officeDocument/2006/relationships/themeOverride" Target="../theme/themeOverride59.xml"/></Relationships>
</file>

<file path=ppt/charts/_rels/chart65.xml.rels><?xml version="1.0" encoding="UTF-8" standalone="yes"?>
<Relationships xmlns="http://schemas.openxmlformats.org/package/2006/relationships"><Relationship Id="rId2" Type="http://schemas.openxmlformats.org/officeDocument/2006/relationships/package" Target="../embeddings/List_aplikace_Microsoft_Excel64.xlsx"/><Relationship Id="rId1" Type="http://schemas.openxmlformats.org/officeDocument/2006/relationships/themeOverride" Target="../theme/themeOverride60.xml"/></Relationships>
</file>

<file path=ppt/charts/_rels/chart66.xml.rels><?xml version="1.0" encoding="UTF-8" standalone="yes"?>
<Relationships xmlns="http://schemas.openxmlformats.org/package/2006/relationships"><Relationship Id="rId3" Type="http://schemas.openxmlformats.org/officeDocument/2006/relationships/package" Target="../embeddings/List_aplikace_Microsoft_Excel65.xlsx"/><Relationship Id="rId2" Type="http://schemas.microsoft.com/office/2011/relationships/chartColorStyle" Target="colors60.xml"/><Relationship Id="rId1" Type="http://schemas.microsoft.com/office/2011/relationships/chartStyle" Target="style60.xml"/></Relationships>
</file>

<file path=ppt/charts/_rels/chart67.xml.rels><?xml version="1.0" encoding="UTF-8" standalone="yes"?>
<Relationships xmlns="http://schemas.openxmlformats.org/package/2006/relationships"><Relationship Id="rId3" Type="http://schemas.openxmlformats.org/officeDocument/2006/relationships/package" Target="../embeddings/List_aplikace_Microsoft_Excel66.xlsx"/><Relationship Id="rId2" Type="http://schemas.microsoft.com/office/2011/relationships/chartColorStyle" Target="colors61.xml"/><Relationship Id="rId1" Type="http://schemas.microsoft.com/office/2011/relationships/chartStyle" Target="style61.xml"/></Relationships>
</file>

<file path=ppt/charts/_rels/chart68.xml.rels><?xml version="1.0" encoding="UTF-8" standalone="yes"?>
<Relationships xmlns="http://schemas.openxmlformats.org/package/2006/relationships"><Relationship Id="rId3" Type="http://schemas.openxmlformats.org/officeDocument/2006/relationships/package" Target="../embeddings/List_aplikace_Microsoft_Excel67.xlsx"/><Relationship Id="rId2" Type="http://schemas.microsoft.com/office/2011/relationships/chartColorStyle" Target="colors62.xml"/><Relationship Id="rId1" Type="http://schemas.microsoft.com/office/2011/relationships/chartStyle" Target="style62.xml"/></Relationships>
</file>

<file path=ppt/charts/_rels/chart69.xml.rels><?xml version="1.0" encoding="UTF-8" standalone="yes"?>
<Relationships xmlns="http://schemas.openxmlformats.org/package/2006/relationships"><Relationship Id="rId3" Type="http://schemas.openxmlformats.org/officeDocument/2006/relationships/package" Target="../embeddings/List_aplikace_Microsoft_Excel68.xlsx"/><Relationship Id="rId2" Type="http://schemas.microsoft.com/office/2011/relationships/chartColorStyle" Target="colors63.xml"/><Relationship Id="rId1" Type="http://schemas.microsoft.com/office/2011/relationships/chartStyle" Target="style63.xml"/></Relationships>
</file>

<file path=ppt/charts/_rels/chart7.xml.rels><?xml version="1.0" encoding="UTF-8" standalone="yes"?>
<Relationships xmlns="http://schemas.openxmlformats.org/package/2006/relationships"><Relationship Id="rId2" Type="http://schemas.openxmlformats.org/officeDocument/2006/relationships/package" Target="../embeddings/List_aplikace_Microsoft_Excel6.xlsx"/><Relationship Id="rId1" Type="http://schemas.openxmlformats.org/officeDocument/2006/relationships/themeOverride" Target="../theme/themeOverride6.xml"/></Relationships>
</file>

<file path=ppt/charts/_rels/chart70.xml.rels><?xml version="1.0" encoding="UTF-8" standalone="yes"?>
<Relationships xmlns="http://schemas.openxmlformats.org/package/2006/relationships"><Relationship Id="rId3" Type="http://schemas.openxmlformats.org/officeDocument/2006/relationships/package" Target="../embeddings/List_aplikace_Microsoft_Excel69.xlsx"/><Relationship Id="rId2" Type="http://schemas.microsoft.com/office/2011/relationships/chartColorStyle" Target="colors64.xml"/><Relationship Id="rId1" Type="http://schemas.microsoft.com/office/2011/relationships/chartStyle" Target="style64.xml"/></Relationships>
</file>

<file path=ppt/charts/_rels/chart71.xml.rels><?xml version="1.0" encoding="UTF-8" standalone="yes"?>
<Relationships xmlns="http://schemas.openxmlformats.org/package/2006/relationships"><Relationship Id="rId3" Type="http://schemas.openxmlformats.org/officeDocument/2006/relationships/package" Target="../embeddings/List_aplikace_Microsoft_Excel70.xlsx"/><Relationship Id="rId2" Type="http://schemas.microsoft.com/office/2011/relationships/chartColorStyle" Target="colors65.xml"/><Relationship Id="rId1" Type="http://schemas.microsoft.com/office/2011/relationships/chartStyle" Target="style65.xml"/></Relationships>
</file>

<file path=ppt/charts/_rels/chart72.xml.rels><?xml version="1.0" encoding="UTF-8" standalone="yes"?>
<Relationships xmlns="http://schemas.openxmlformats.org/package/2006/relationships"><Relationship Id="rId3" Type="http://schemas.openxmlformats.org/officeDocument/2006/relationships/package" Target="../embeddings/List_aplikace_Microsoft_Excel71.xlsx"/><Relationship Id="rId2" Type="http://schemas.microsoft.com/office/2011/relationships/chartColorStyle" Target="colors66.xml"/><Relationship Id="rId1" Type="http://schemas.microsoft.com/office/2011/relationships/chartStyle" Target="style66.xml"/></Relationships>
</file>

<file path=ppt/charts/_rels/chart73.xml.rels><?xml version="1.0" encoding="UTF-8" standalone="yes"?>
<Relationships xmlns="http://schemas.openxmlformats.org/package/2006/relationships"><Relationship Id="rId3" Type="http://schemas.openxmlformats.org/officeDocument/2006/relationships/package" Target="../embeddings/List_aplikace_Microsoft_Excel72.xlsx"/><Relationship Id="rId2" Type="http://schemas.microsoft.com/office/2011/relationships/chartColorStyle" Target="colors67.xml"/><Relationship Id="rId1" Type="http://schemas.microsoft.com/office/2011/relationships/chartStyle" Target="style67.xml"/></Relationships>
</file>

<file path=ppt/charts/_rels/chart74.xml.rels><?xml version="1.0" encoding="UTF-8" standalone="yes"?>
<Relationships xmlns="http://schemas.openxmlformats.org/package/2006/relationships"><Relationship Id="rId3" Type="http://schemas.openxmlformats.org/officeDocument/2006/relationships/package" Target="../embeddings/List_aplikace_Microsoft_Excel73.xlsx"/><Relationship Id="rId2" Type="http://schemas.microsoft.com/office/2011/relationships/chartColorStyle" Target="colors68.xml"/><Relationship Id="rId1" Type="http://schemas.microsoft.com/office/2011/relationships/chartStyle" Target="style68.xml"/></Relationships>
</file>

<file path=ppt/charts/_rels/chart75.xml.rels><?xml version="1.0" encoding="UTF-8" standalone="yes"?>
<Relationships xmlns="http://schemas.openxmlformats.org/package/2006/relationships"><Relationship Id="rId3" Type="http://schemas.openxmlformats.org/officeDocument/2006/relationships/package" Target="../embeddings/List_aplikace_Microsoft_Excel74.xlsx"/><Relationship Id="rId2" Type="http://schemas.microsoft.com/office/2011/relationships/chartColorStyle" Target="colors69.xml"/><Relationship Id="rId1" Type="http://schemas.microsoft.com/office/2011/relationships/chartStyle" Target="style69.xml"/></Relationships>
</file>

<file path=ppt/charts/_rels/chart76.xml.rels><?xml version="1.0" encoding="UTF-8" standalone="yes"?>
<Relationships xmlns="http://schemas.openxmlformats.org/package/2006/relationships"><Relationship Id="rId3" Type="http://schemas.openxmlformats.org/officeDocument/2006/relationships/package" Target="../embeddings/List_aplikace_Microsoft_Excel75.xlsx"/><Relationship Id="rId2" Type="http://schemas.microsoft.com/office/2011/relationships/chartColorStyle" Target="colors70.xml"/><Relationship Id="rId1" Type="http://schemas.microsoft.com/office/2011/relationships/chartStyle" Target="style70.xml"/></Relationships>
</file>

<file path=ppt/charts/_rels/chart77.xml.rels><?xml version="1.0" encoding="UTF-8" standalone="yes"?>
<Relationships xmlns="http://schemas.openxmlformats.org/package/2006/relationships"><Relationship Id="rId3" Type="http://schemas.openxmlformats.org/officeDocument/2006/relationships/package" Target="../embeddings/List_aplikace_Microsoft_Excel76.xlsx"/><Relationship Id="rId2" Type="http://schemas.microsoft.com/office/2011/relationships/chartColorStyle" Target="colors71.xml"/><Relationship Id="rId1" Type="http://schemas.microsoft.com/office/2011/relationships/chartStyle" Target="style71.xml"/></Relationships>
</file>

<file path=ppt/charts/_rels/chart78.xml.rels><?xml version="1.0" encoding="UTF-8" standalone="yes"?>
<Relationships xmlns="http://schemas.openxmlformats.org/package/2006/relationships"><Relationship Id="rId3" Type="http://schemas.openxmlformats.org/officeDocument/2006/relationships/package" Target="../embeddings/List_aplikace_Microsoft_Excel77.xlsx"/><Relationship Id="rId2" Type="http://schemas.microsoft.com/office/2011/relationships/chartColorStyle" Target="colors72.xml"/><Relationship Id="rId1" Type="http://schemas.microsoft.com/office/2011/relationships/chartStyle" Target="style72.xml"/></Relationships>
</file>

<file path=ppt/charts/_rels/chart79.xml.rels><?xml version="1.0" encoding="UTF-8" standalone="yes"?>
<Relationships xmlns="http://schemas.openxmlformats.org/package/2006/relationships"><Relationship Id="rId3" Type="http://schemas.openxmlformats.org/officeDocument/2006/relationships/package" Target="../embeddings/List_aplikace_Microsoft_Excel78.xlsx"/><Relationship Id="rId2" Type="http://schemas.microsoft.com/office/2011/relationships/chartColorStyle" Target="colors73.xml"/><Relationship Id="rId1" Type="http://schemas.microsoft.com/office/2011/relationships/chartStyle" Target="style73.xm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List_aplikace_Microsoft_Excel7.xlsx"/></Relationships>
</file>

<file path=ppt/charts/_rels/chart80.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package" Target="../embeddings/List_aplikace_Microsoft_Excel79.xlsx"/></Relationships>
</file>

<file path=ppt/charts/_rels/chart81.xml.rels><?xml version="1.0" encoding="UTF-8" standalone="yes"?>
<Relationships xmlns="http://schemas.openxmlformats.org/package/2006/relationships"><Relationship Id="rId2" Type="http://schemas.openxmlformats.org/officeDocument/2006/relationships/package" Target="../embeddings/List_aplikace_Microsoft_Excel80.xlsx"/><Relationship Id="rId1" Type="http://schemas.openxmlformats.org/officeDocument/2006/relationships/themeOverride" Target="../theme/themeOverride62.xml"/></Relationships>
</file>

<file path=ppt/charts/_rels/chart82.xml.rels><?xml version="1.0" encoding="UTF-8" standalone="yes"?>
<Relationships xmlns="http://schemas.openxmlformats.org/package/2006/relationships"><Relationship Id="rId2" Type="http://schemas.openxmlformats.org/officeDocument/2006/relationships/package" Target="../embeddings/List_aplikace_Microsoft_Excel81.xlsx"/><Relationship Id="rId1" Type="http://schemas.openxmlformats.org/officeDocument/2006/relationships/themeOverride" Target="../theme/themeOverride63.xml"/></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package" Target="../embeddings/List_aplikace_Microsoft_Excel82.xlsx"/></Relationships>
</file>

<file path=ppt/charts/_rels/chart84.xml.rels><?xml version="1.0" encoding="UTF-8" standalone="yes"?>
<Relationships xmlns="http://schemas.openxmlformats.org/package/2006/relationships"><Relationship Id="rId3" Type="http://schemas.openxmlformats.org/officeDocument/2006/relationships/package" Target="../embeddings/List_aplikace_Microsoft_Excel83.xlsx"/><Relationship Id="rId2" Type="http://schemas.microsoft.com/office/2011/relationships/chartColorStyle" Target="colors76.xml"/><Relationship Id="rId1" Type="http://schemas.microsoft.com/office/2011/relationships/chartStyle" Target="style76.xml"/></Relationships>
</file>

<file path=ppt/charts/_rels/chart85.xml.rels><?xml version="1.0" encoding="UTF-8" standalone="yes"?>
<Relationships xmlns="http://schemas.openxmlformats.org/package/2006/relationships"><Relationship Id="rId3" Type="http://schemas.openxmlformats.org/officeDocument/2006/relationships/package" Target="../embeddings/List_aplikace_Microsoft_Excel84.xlsx"/><Relationship Id="rId2" Type="http://schemas.microsoft.com/office/2011/relationships/chartColorStyle" Target="colors77.xml"/><Relationship Id="rId1" Type="http://schemas.microsoft.com/office/2011/relationships/chartStyle" Target="style77.xml"/></Relationships>
</file>

<file path=ppt/charts/_rels/chart86.xml.rels><?xml version="1.0" encoding="UTF-8" standalone="yes"?>
<Relationships xmlns="http://schemas.openxmlformats.org/package/2006/relationships"><Relationship Id="rId3" Type="http://schemas.openxmlformats.org/officeDocument/2006/relationships/package" Target="../embeddings/List_aplikace_Microsoft_Excel85.xlsx"/><Relationship Id="rId2" Type="http://schemas.microsoft.com/office/2011/relationships/chartColorStyle" Target="colors78.xml"/><Relationship Id="rId1" Type="http://schemas.microsoft.com/office/2011/relationships/chartStyle" Target="style78.xml"/></Relationships>
</file>

<file path=ppt/charts/_rels/chart87.xml.rels><?xml version="1.0" encoding="UTF-8" standalone="yes"?>
<Relationships xmlns="http://schemas.openxmlformats.org/package/2006/relationships"><Relationship Id="rId2" Type="http://schemas.openxmlformats.org/officeDocument/2006/relationships/package" Target="../embeddings/List_aplikace_Microsoft_Excel86.xlsx"/><Relationship Id="rId1" Type="http://schemas.openxmlformats.org/officeDocument/2006/relationships/themeOverride" Target="../theme/themeOverride65.xml"/></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66.xml"/><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package" Target="../embeddings/List_aplikace_Microsoft_Excel87.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80.xml"/><Relationship Id="rId1" Type="http://schemas.microsoft.com/office/2011/relationships/chartStyle" Target="style80.xml"/><Relationship Id="rId4" Type="http://schemas.openxmlformats.org/officeDocument/2006/relationships/package" Target="../embeddings/List_aplikace_Microsoft_Excel88.xlsx"/></Relationships>
</file>

<file path=ppt/charts/_rels/chart9.xml.rels><?xml version="1.0" encoding="UTF-8" standalone="yes"?>
<Relationships xmlns="http://schemas.openxmlformats.org/package/2006/relationships"><Relationship Id="rId2" Type="http://schemas.openxmlformats.org/officeDocument/2006/relationships/package" Target="../embeddings/List_aplikace_Microsoft_Excel8.xlsx"/><Relationship Id="rId1" Type="http://schemas.openxmlformats.org/officeDocument/2006/relationships/themeOverride" Target="../theme/themeOverride8.xml"/></Relationships>
</file>

<file path=ppt/charts/_rels/chart90.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81.xml"/><Relationship Id="rId1" Type="http://schemas.microsoft.com/office/2011/relationships/chartStyle" Target="style81.xml"/><Relationship Id="rId4" Type="http://schemas.openxmlformats.org/officeDocument/2006/relationships/package" Target="../embeddings/List_aplikace_Microsoft_Excel89.xlsx"/></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69.xml"/><Relationship Id="rId2" Type="http://schemas.microsoft.com/office/2011/relationships/chartColorStyle" Target="colors82.xml"/><Relationship Id="rId1" Type="http://schemas.microsoft.com/office/2011/relationships/chartStyle" Target="style82.xml"/><Relationship Id="rId4" Type="http://schemas.openxmlformats.org/officeDocument/2006/relationships/package" Target="../embeddings/List_aplikace_Microsoft_Excel90.xlsx"/></Relationships>
</file>

<file path=ppt/charts/_rels/chart92.xml.rels><?xml version="1.0" encoding="UTF-8" standalone="yes"?>
<Relationships xmlns="http://schemas.openxmlformats.org/package/2006/relationships"><Relationship Id="rId3" Type="http://schemas.openxmlformats.org/officeDocument/2006/relationships/themeOverride" Target="../theme/themeOverride70.xml"/><Relationship Id="rId2" Type="http://schemas.microsoft.com/office/2011/relationships/chartColorStyle" Target="colors83.xml"/><Relationship Id="rId1" Type="http://schemas.microsoft.com/office/2011/relationships/chartStyle" Target="style83.xml"/><Relationship Id="rId4" Type="http://schemas.openxmlformats.org/officeDocument/2006/relationships/package" Target="../embeddings/List_aplikace_Microsoft_Excel91.xlsx"/></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71.xml"/><Relationship Id="rId2" Type="http://schemas.microsoft.com/office/2011/relationships/chartColorStyle" Target="colors84.xml"/><Relationship Id="rId1" Type="http://schemas.microsoft.com/office/2011/relationships/chartStyle" Target="style84.xml"/><Relationship Id="rId4" Type="http://schemas.openxmlformats.org/officeDocument/2006/relationships/package" Target="../embeddings/List_aplikace_Microsoft_Excel92.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72.xml"/><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package" Target="../embeddings/List_aplikace_Microsoft_Excel93.xlsx"/></Relationships>
</file>

<file path=ppt/charts/_rels/chart95.xml.rels><?xml version="1.0" encoding="UTF-8" standalone="yes"?>
<Relationships xmlns="http://schemas.openxmlformats.org/package/2006/relationships"><Relationship Id="rId2" Type="http://schemas.openxmlformats.org/officeDocument/2006/relationships/package" Target="../embeddings/List_aplikace_Microsoft_Excel94.xlsx"/><Relationship Id="rId1" Type="http://schemas.openxmlformats.org/officeDocument/2006/relationships/themeOverride" Target="../theme/themeOverride73.xml"/></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74.xml"/><Relationship Id="rId2" Type="http://schemas.microsoft.com/office/2011/relationships/chartColorStyle" Target="colors86.xml"/><Relationship Id="rId1" Type="http://schemas.microsoft.com/office/2011/relationships/chartStyle" Target="style86.xml"/><Relationship Id="rId4" Type="http://schemas.openxmlformats.org/officeDocument/2006/relationships/package" Target="../embeddings/List_aplikace_Microsoft_Excel95.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75.xml"/><Relationship Id="rId2" Type="http://schemas.microsoft.com/office/2011/relationships/chartColorStyle" Target="colors87.xml"/><Relationship Id="rId1" Type="http://schemas.microsoft.com/office/2011/relationships/chartStyle" Target="style87.xml"/><Relationship Id="rId4" Type="http://schemas.openxmlformats.org/officeDocument/2006/relationships/package" Target="../embeddings/List_aplikace_Microsoft_Excel96.xlsx"/></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76.xml"/><Relationship Id="rId2" Type="http://schemas.microsoft.com/office/2011/relationships/chartColorStyle" Target="colors88.xml"/><Relationship Id="rId1" Type="http://schemas.microsoft.com/office/2011/relationships/chartStyle" Target="style88.xml"/><Relationship Id="rId4" Type="http://schemas.openxmlformats.org/officeDocument/2006/relationships/package" Target="../embeddings/List_aplikace_Microsoft_Excel97.xlsx"/></Relationships>
</file>

<file path=ppt/charts/_rels/chart99.xml.rels><?xml version="1.0" encoding="UTF-8" standalone="yes"?>
<Relationships xmlns="http://schemas.openxmlformats.org/package/2006/relationships"><Relationship Id="rId3" Type="http://schemas.openxmlformats.org/officeDocument/2006/relationships/themeOverride" Target="../theme/themeOverride77.xml"/><Relationship Id="rId2" Type="http://schemas.microsoft.com/office/2011/relationships/chartColorStyle" Target="colors89.xml"/><Relationship Id="rId1" Type="http://schemas.microsoft.com/office/2011/relationships/chartStyle" Target="style89.xml"/><Relationship Id="rId4" Type="http://schemas.openxmlformats.org/officeDocument/2006/relationships/package" Target="../embeddings/List_aplikace_Microsoft_Excel9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082882382998118E-2"/>
          <c:y val="0.15737189166847862"/>
          <c:w val="0.88124504328282505"/>
          <c:h val="0.75817161590435977"/>
        </c:manualLayout>
      </c:layout>
      <c:barChart>
        <c:barDir val="bar"/>
        <c:grouping val="stacked"/>
        <c:varyColors val="0"/>
        <c:ser>
          <c:idx val="0"/>
          <c:order val="0"/>
          <c:tx>
            <c:strRef>
              <c:f>List1!$B$1</c:f>
              <c:strCache>
                <c:ptCount val="1"/>
                <c:pt idx="0">
                  <c:v>2010</c:v>
                </c:pt>
              </c:strCache>
            </c:strRef>
          </c:tx>
          <c:spPr>
            <a:solidFill>
              <a:schemeClr val="accent4">
                <a:shade val="44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List1!$B$2:$B$15</c:f>
              <c:numCache>
                <c:formatCode>#,##0_ ;[Red]\-#,##0\ </c:formatCode>
                <c:ptCount val="14"/>
                <c:pt idx="0">
                  <c:v>1040.6364699999999</c:v>
                </c:pt>
                <c:pt idx="1">
                  <c:v>1167.47291</c:v>
                </c:pt>
                <c:pt idx="2">
                  <c:v>497.18973</c:v>
                </c:pt>
                <c:pt idx="3">
                  <c:v>974.69431999999995</c:v>
                </c:pt>
                <c:pt idx="4">
                  <c:v>321.05498999999998</c:v>
                </c:pt>
                <c:pt idx="5">
                  <c:v>713.33072000000004</c:v>
                </c:pt>
                <c:pt idx="6">
                  <c:v>428.78620999999998</c:v>
                </c:pt>
                <c:pt idx="7">
                  <c:v>695.74467000000004</c:v>
                </c:pt>
                <c:pt idx="8">
                  <c:v>431.66849000000002</c:v>
                </c:pt>
                <c:pt idx="9">
                  <c:v>1713.0259799999999</c:v>
                </c:pt>
                <c:pt idx="10">
                  <c:v>829.79091000000005</c:v>
                </c:pt>
                <c:pt idx="11">
                  <c:v>448.74432999999999</c:v>
                </c:pt>
                <c:pt idx="12">
                  <c:v>594.97132999999997</c:v>
                </c:pt>
                <c:pt idx="13">
                  <c:v>1137.78205</c:v>
                </c:pt>
              </c:numCache>
            </c:numRef>
          </c:val>
          <c:extLst>
            <c:ext xmlns:c16="http://schemas.microsoft.com/office/drawing/2014/chart" uri="{C3380CC4-5D6E-409C-BE32-E72D297353CC}">
              <c16:uniqueId val="{00000000-7D52-46BA-9EB4-E22C468F1934}"/>
            </c:ext>
          </c:extLst>
        </c:ser>
        <c:ser>
          <c:idx val="1"/>
          <c:order val="1"/>
          <c:tx>
            <c:strRef>
              <c:f>List1!$C$1</c:f>
              <c:strCache>
                <c:ptCount val="1"/>
                <c:pt idx="0">
                  <c:v>2011</c:v>
                </c:pt>
              </c:strCache>
            </c:strRef>
          </c:tx>
          <c:spPr>
            <a:solidFill>
              <a:schemeClr val="accent4">
                <a:shade val="58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List1!$C$2:$C$15</c:f>
              <c:numCache>
                <c:formatCode>#,##0_ ;[Red]\-#,##0\ </c:formatCode>
                <c:ptCount val="14"/>
                <c:pt idx="0">
                  <c:v>841.93209548000016</c:v>
                </c:pt>
                <c:pt idx="1">
                  <c:v>1868.2371037799999</c:v>
                </c:pt>
                <c:pt idx="2">
                  <c:v>649.43883988000005</c:v>
                </c:pt>
                <c:pt idx="3">
                  <c:v>996.74479771000006</c:v>
                </c:pt>
                <c:pt idx="4">
                  <c:v>301.31612152000002</c:v>
                </c:pt>
                <c:pt idx="5">
                  <c:v>475.22496566000001</c:v>
                </c:pt>
                <c:pt idx="6">
                  <c:v>360.34719588999997</c:v>
                </c:pt>
                <c:pt idx="7">
                  <c:v>590.71444501999986</c:v>
                </c:pt>
                <c:pt idx="8">
                  <c:v>505.36208843999998</c:v>
                </c:pt>
                <c:pt idx="9">
                  <c:v>847.54192065999996</c:v>
                </c:pt>
                <c:pt idx="10">
                  <c:v>930.37779067999998</c:v>
                </c:pt>
                <c:pt idx="11">
                  <c:v>362.11523727000002</c:v>
                </c:pt>
                <c:pt idx="12">
                  <c:v>483.94268485000009</c:v>
                </c:pt>
                <c:pt idx="13">
                  <c:v>1127.5952914600002</c:v>
                </c:pt>
              </c:numCache>
            </c:numRef>
          </c:val>
          <c:extLst>
            <c:ext xmlns:c16="http://schemas.microsoft.com/office/drawing/2014/chart" uri="{C3380CC4-5D6E-409C-BE32-E72D297353CC}">
              <c16:uniqueId val="{00000001-7D52-46BA-9EB4-E22C468F1934}"/>
            </c:ext>
          </c:extLst>
        </c:ser>
        <c:ser>
          <c:idx val="2"/>
          <c:order val="2"/>
          <c:tx>
            <c:strRef>
              <c:f>List1!$D$1</c:f>
              <c:strCache>
                <c:ptCount val="1"/>
                <c:pt idx="0">
                  <c:v>2012</c:v>
                </c:pt>
              </c:strCache>
            </c:strRef>
          </c:tx>
          <c:spPr>
            <a:solidFill>
              <a:schemeClr val="accent4">
                <a:shade val="72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List1!$D$2:$D$15</c:f>
              <c:numCache>
                <c:formatCode>#,##0_ ;[Red]\-#,##0\ </c:formatCode>
                <c:ptCount val="14"/>
                <c:pt idx="0">
                  <c:v>1018.7662505099998</c:v>
                </c:pt>
                <c:pt idx="1">
                  <c:v>1461.1921247999999</c:v>
                </c:pt>
                <c:pt idx="2">
                  <c:v>667.64043794000008</c:v>
                </c:pt>
                <c:pt idx="3">
                  <c:v>842.90637445000016</c:v>
                </c:pt>
                <c:pt idx="4">
                  <c:v>294.13780392000001</c:v>
                </c:pt>
                <c:pt idx="5">
                  <c:v>494.49100663000007</c:v>
                </c:pt>
                <c:pt idx="6">
                  <c:v>370.97461939000004</c:v>
                </c:pt>
                <c:pt idx="7">
                  <c:v>679.24340187000007</c:v>
                </c:pt>
                <c:pt idx="8">
                  <c:v>458.19902125999999</c:v>
                </c:pt>
                <c:pt idx="9">
                  <c:v>876.93586573999994</c:v>
                </c:pt>
                <c:pt idx="10">
                  <c:v>907.20343448000028</c:v>
                </c:pt>
                <c:pt idx="11">
                  <c:v>417.77954168999997</c:v>
                </c:pt>
                <c:pt idx="12">
                  <c:v>442.86600444999999</c:v>
                </c:pt>
                <c:pt idx="13">
                  <c:v>1116.7692619500001</c:v>
                </c:pt>
              </c:numCache>
            </c:numRef>
          </c:val>
          <c:extLst>
            <c:ext xmlns:c16="http://schemas.microsoft.com/office/drawing/2014/chart" uri="{C3380CC4-5D6E-409C-BE32-E72D297353CC}">
              <c16:uniqueId val="{00000002-7D52-46BA-9EB4-E22C468F1934}"/>
            </c:ext>
          </c:extLst>
        </c:ser>
        <c:ser>
          <c:idx val="3"/>
          <c:order val="3"/>
          <c:tx>
            <c:strRef>
              <c:f>List1!$E$1</c:f>
              <c:strCache>
                <c:ptCount val="1"/>
                <c:pt idx="0">
                  <c:v>2013</c:v>
                </c:pt>
              </c:strCache>
            </c:strRef>
          </c:tx>
          <c:spPr>
            <a:solidFill>
              <a:schemeClr val="accent4">
                <a:shade val="86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List1!$E$2:$E$15</c:f>
              <c:numCache>
                <c:formatCode>#,##0_ ;[Red]\-#,##0\ </c:formatCode>
                <c:ptCount val="14"/>
                <c:pt idx="0">
                  <c:v>680.22345163999989</c:v>
                </c:pt>
                <c:pt idx="1">
                  <c:v>1328.1788466799999</c:v>
                </c:pt>
                <c:pt idx="2">
                  <c:v>714.37984120999977</c:v>
                </c:pt>
                <c:pt idx="3">
                  <c:v>1112.89329443</c:v>
                </c:pt>
                <c:pt idx="4">
                  <c:v>301.73746773000011</c:v>
                </c:pt>
                <c:pt idx="5">
                  <c:v>487.14716297000001</c:v>
                </c:pt>
                <c:pt idx="6">
                  <c:v>367.44727360999997</c:v>
                </c:pt>
                <c:pt idx="7">
                  <c:v>614.43873956000004</c:v>
                </c:pt>
                <c:pt idx="8">
                  <c:v>413.36134989999994</c:v>
                </c:pt>
                <c:pt idx="9">
                  <c:v>465.42397319999998</c:v>
                </c:pt>
                <c:pt idx="10">
                  <c:v>1029.02154765</c:v>
                </c:pt>
                <c:pt idx="11">
                  <c:v>419.60801504999995</c:v>
                </c:pt>
                <c:pt idx="12">
                  <c:v>512.36000995000006</c:v>
                </c:pt>
                <c:pt idx="13">
                  <c:v>1199.99403065</c:v>
                </c:pt>
              </c:numCache>
            </c:numRef>
          </c:val>
          <c:extLst>
            <c:ext xmlns:c16="http://schemas.microsoft.com/office/drawing/2014/chart" uri="{C3380CC4-5D6E-409C-BE32-E72D297353CC}">
              <c16:uniqueId val="{00000003-7D52-46BA-9EB4-E22C468F1934}"/>
            </c:ext>
          </c:extLst>
        </c:ser>
        <c:ser>
          <c:idx val="4"/>
          <c:order val="4"/>
          <c:tx>
            <c:strRef>
              <c:f>List1!$F$1</c:f>
              <c:strCache>
                <c:ptCount val="1"/>
                <c:pt idx="0">
                  <c:v>2014</c:v>
                </c:pt>
              </c:strCache>
            </c:strRef>
          </c:tx>
          <c:spPr>
            <a:solidFill>
              <a:schemeClr val="accent4"/>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List1!$F$2:$F$15</c:f>
              <c:numCache>
                <c:formatCode>#,##0_ ;[Red]\-#,##0\ </c:formatCode>
                <c:ptCount val="14"/>
                <c:pt idx="0">
                  <c:v>787.77409924000017</c:v>
                </c:pt>
                <c:pt idx="1">
                  <c:v>1347.0301368999997</c:v>
                </c:pt>
                <c:pt idx="2">
                  <c:v>576.15158018</c:v>
                </c:pt>
                <c:pt idx="3">
                  <c:v>863.32069483999999</c:v>
                </c:pt>
                <c:pt idx="4">
                  <c:v>282.97448831000008</c:v>
                </c:pt>
                <c:pt idx="5">
                  <c:v>644.27732190999984</c:v>
                </c:pt>
                <c:pt idx="6">
                  <c:v>368.08319880000005</c:v>
                </c:pt>
                <c:pt idx="7">
                  <c:v>599.23090414000001</c:v>
                </c:pt>
                <c:pt idx="8">
                  <c:v>647.01352227000018</c:v>
                </c:pt>
                <c:pt idx="9">
                  <c:v>707.81812936000006</c:v>
                </c:pt>
                <c:pt idx="10">
                  <c:v>1235.6064838999998</c:v>
                </c:pt>
                <c:pt idx="11">
                  <c:v>408.52533215999995</c:v>
                </c:pt>
                <c:pt idx="12">
                  <c:v>600.50278967000008</c:v>
                </c:pt>
                <c:pt idx="13">
                  <c:v>1148.1318839999999</c:v>
                </c:pt>
              </c:numCache>
            </c:numRef>
          </c:val>
          <c:extLst>
            <c:ext xmlns:c16="http://schemas.microsoft.com/office/drawing/2014/chart" uri="{C3380CC4-5D6E-409C-BE32-E72D297353CC}">
              <c16:uniqueId val="{00000004-7D52-46BA-9EB4-E22C468F1934}"/>
            </c:ext>
          </c:extLst>
        </c:ser>
        <c:ser>
          <c:idx val="5"/>
          <c:order val="5"/>
          <c:tx>
            <c:strRef>
              <c:f>List1!$G$1</c:f>
              <c:strCache>
                <c:ptCount val="1"/>
                <c:pt idx="0">
                  <c:v>2015</c:v>
                </c:pt>
              </c:strCache>
            </c:strRef>
          </c:tx>
          <c:spPr>
            <a:solidFill>
              <a:schemeClr val="accent4">
                <a:tint val="86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List1!$G$2:$G$15</c:f>
              <c:numCache>
                <c:formatCode>#,##0_ ;[Red]\-#,##0\ </c:formatCode>
                <c:ptCount val="14"/>
                <c:pt idx="0">
                  <c:v>770.78645189999997</c:v>
                </c:pt>
                <c:pt idx="1">
                  <c:v>1270.8986359800003</c:v>
                </c:pt>
                <c:pt idx="2">
                  <c:v>732.06994392000013</c:v>
                </c:pt>
                <c:pt idx="3">
                  <c:v>808.94045527999992</c:v>
                </c:pt>
                <c:pt idx="4">
                  <c:v>357.59304999</c:v>
                </c:pt>
                <c:pt idx="5">
                  <c:v>726.20865132000017</c:v>
                </c:pt>
                <c:pt idx="6">
                  <c:v>521.99884777</c:v>
                </c:pt>
                <c:pt idx="7">
                  <c:v>784.95320199000003</c:v>
                </c:pt>
                <c:pt idx="8">
                  <c:v>883.44286663000025</c:v>
                </c:pt>
                <c:pt idx="9">
                  <c:v>832.49982362000014</c:v>
                </c:pt>
                <c:pt idx="10">
                  <c:v>1116.69220445</c:v>
                </c:pt>
                <c:pt idx="11">
                  <c:v>409.15759445000003</c:v>
                </c:pt>
                <c:pt idx="12">
                  <c:v>486.29765818999999</c:v>
                </c:pt>
                <c:pt idx="13">
                  <c:v>1556.4852990100005</c:v>
                </c:pt>
              </c:numCache>
            </c:numRef>
          </c:val>
          <c:extLst>
            <c:ext xmlns:c16="http://schemas.microsoft.com/office/drawing/2014/chart" uri="{C3380CC4-5D6E-409C-BE32-E72D297353CC}">
              <c16:uniqueId val="{00000005-7D52-46BA-9EB4-E22C468F1934}"/>
            </c:ext>
          </c:extLst>
        </c:ser>
        <c:ser>
          <c:idx val="6"/>
          <c:order val="6"/>
          <c:tx>
            <c:strRef>
              <c:f>List1!$H$1</c:f>
              <c:strCache>
                <c:ptCount val="1"/>
                <c:pt idx="0">
                  <c:v>2016</c:v>
                </c:pt>
              </c:strCache>
            </c:strRef>
          </c:tx>
          <c:spPr>
            <a:solidFill>
              <a:schemeClr val="accent4">
                <a:tint val="72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List1!$H$2:$H$15</c:f>
              <c:numCache>
                <c:formatCode>#,##0_ ;[Red]\-#,##0\ </c:formatCode>
                <c:ptCount val="14"/>
                <c:pt idx="0">
                  <c:v>747.45710326999995</c:v>
                </c:pt>
                <c:pt idx="1">
                  <c:v>1305.4490830699999</c:v>
                </c:pt>
                <c:pt idx="2">
                  <c:v>596.50547931000006</c:v>
                </c:pt>
                <c:pt idx="3">
                  <c:v>687.0553517699999</c:v>
                </c:pt>
                <c:pt idx="4">
                  <c:v>451.71551796999995</c:v>
                </c:pt>
                <c:pt idx="5">
                  <c:v>803.74233300999992</c:v>
                </c:pt>
                <c:pt idx="6">
                  <c:v>423.82237844000002</c:v>
                </c:pt>
                <c:pt idx="7">
                  <c:v>605.34105684000019</c:v>
                </c:pt>
                <c:pt idx="8">
                  <c:v>495.34316114000006</c:v>
                </c:pt>
                <c:pt idx="9">
                  <c:v>820.44854542999985</c:v>
                </c:pt>
                <c:pt idx="10">
                  <c:v>1301.56987101</c:v>
                </c:pt>
                <c:pt idx="11">
                  <c:v>479.42172403000001</c:v>
                </c:pt>
                <c:pt idx="12">
                  <c:v>402.42322848999999</c:v>
                </c:pt>
                <c:pt idx="13">
                  <c:v>1115.24078874</c:v>
                </c:pt>
              </c:numCache>
            </c:numRef>
          </c:val>
          <c:extLst>
            <c:ext xmlns:c16="http://schemas.microsoft.com/office/drawing/2014/chart" uri="{C3380CC4-5D6E-409C-BE32-E72D297353CC}">
              <c16:uniqueId val="{00000006-7D52-46BA-9EB4-E22C468F1934}"/>
            </c:ext>
          </c:extLst>
        </c:ser>
        <c:ser>
          <c:idx val="7"/>
          <c:order val="7"/>
          <c:tx>
            <c:strRef>
              <c:f>List1!$I$1</c:f>
              <c:strCache>
                <c:ptCount val="1"/>
                <c:pt idx="0">
                  <c:v>2017</c:v>
                </c:pt>
              </c:strCache>
            </c:strRef>
          </c:tx>
          <c:spPr>
            <a:solidFill>
              <a:schemeClr val="accent4">
                <a:tint val="58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List1!$I$2:$I$15</c:f>
              <c:numCache>
                <c:formatCode>#,##0_ ;[Red]\-#,##0\ </c:formatCode>
                <c:ptCount val="14"/>
                <c:pt idx="0">
                  <c:v>938.20846107</c:v>
                </c:pt>
                <c:pt idx="1">
                  <c:v>1820.3775374000002</c:v>
                </c:pt>
                <c:pt idx="2">
                  <c:v>1206.6261622300001</c:v>
                </c:pt>
                <c:pt idx="3">
                  <c:v>798.36813233000009</c:v>
                </c:pt>
                <c:pt idx="4">
                  <c:v>459.66085783999995</c:v>
                </c:pt>
                <c:pt idx="5">
                  <c:v>882.0603077400001</c:v>
                </c:pt>
                <c:pt idx="6">
                  <c:v>458.97357934999997</c:v>
                </c:pt>
                <c:pt idx="7">
                  <c:v>646.68814937000002</c:v>
                </c:pt>
                <c:pt idx="8">
                  <c:v>477.71933974999996</c:v>
                </c:pt>
                <c:pt idx="9">
                  <c:v>965.51081545000022</c:v>
                </c:pt>
                <c:pt idx="10">
                  <c:v>1067.9898977200003</c:v>
                </c:pt>
                <c:pt idx="11">
                  <c:v>475.22974699000008</c:v>
                </c:pt>
                <c:pt idx="12">
                  <c:v>442.49020218999993</c:v>
                </c:pt>
                <c:pt idx="13">
                  <c:v>1382.6079382099999</c:v>
                </c:pt>
              </c:numCache>
            </c:numRef>
          </c:val>
          <c:extLst>
            <c:ext xmlns:c16="http://schemas.microsoft.com/office/drawing/2014/chart" uri="{C3380CC4-5D6E-409C-BE32-E72D297353CC}">
              <c16:uniqueId val="{00000007-7D52-46BA-9EB4-E22C468F1934}"/>
            </c:ext>
          </c:extLst>
        </c:ser>
        <c:ser>
          <c:idx val="8"/>
          <c:order val="8"/>
          <c:tx>
            <c:strRef>
              <c:f>List1!$J$1</c:f>
              <c:strCache>
                <c:ptCount val="1"/>
                <c:pt idx="0">
                  <c:v>2018</c:v>
                </c:pt>
              </c:strCache>
            </c:strRef>
          </c:tx>
          <c:spPr>
            <a:solidFill>
              <a:schemeClr val="accent4">
                <a:tint val="44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List1!$J$2:$J$15</c:f>
              <c:numCache>
                <c:formatCode>#,##0_ ;[Red]\-#,##0\ </c:formatCode>
                <c:ptCount val="14"/>
                <c:pt idx="0">
                  <c:v>1094.49307183</c:v>
                </c:pt>
                <c:pt idx="1">
                  <c:v>1828.9277107400001</c:v>
                </c:pt>
                <c:pt idx="2">
                  <c:v>1089.06553973</c:v>
                </c:pt>
                <c:pt idx="3">
                  <c:v>900.79424414999983</c:v>
                </c:pt>
                <c:pt idx="4">
                  <c:v>722.95643282000003</c:v>
                </c:pt>
                <c:pt idx="5">
                  <c:v>1232.0505485500003</c:v>
                </c:pt>
                <c:pt idx="6">
                  <c:v>608.71632836000015</c:v>
                </c:pt>
                <c:pt idx="7">
                  <c:v>894.56374958999982</c:v>
                </c:pt>
                <c:pt idx="8">
                  <c:v>651.39457948999996</c:v>
                </c:pt>
                <c:pt idx="9">
                  <c:v>1412.0300662599998</c:v>
                </c:pt>
                <c:pt idx="10">
                  <c:v>1515.15113081</c:v>
                </c:pt>
                <c:pt idx="11">
                  <c:v>563.86103971</c:v>
                </c:pt>
                <c:pt idx="12">
                  <c:v>586.4404794300001</c:v>
                </c:pt>
                <c:pt idx="13">
                  <c:v>1845.2979159399997</c:v>
                </c:pt>
              </c:numCache>
            </c:numRef>
          </c:val>
          <c:extLst>
            <c:ext xmlns:c16="http://schemas.microsoft.com/office/drawing/2014/chart" uri="{C3380CC4-5D6E-409C-BE32-E72D297353CC}">
              <c16:uniqueId val="{00000008-7D52-46BA-9EB4-E22C468F1934}"/>
            </c:ext>
          </c:extLst>
        </c:ser>
        <c:dLbls>
          <c:showLegendKey val="0"/>
          <c:showVal val="0"/>
          <c:showCatName val="0"/>
          <c:showSerName val="0"/>
          <c:showPercent val="0"/>
          <c:showBubbleSize val="0"/>
        </c:dLbls>
        <c:gapWidth val="45"/>
        <c:overlap val="100"/>
        <c:axId val="-1359813888"/>
        <c:axId val="-1359813344"/>
      </c:barChart>
      <c:catAx>
        <c:axId val="-135981388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59813344"/>
        <c:crosses val="autoZero"/>
        <c:auto val="1"/>
        <c:lblAlgn val="ctr"/>
        <c:lblOffset val="100"/>
        <c:noMultiLvlLbl val="0"/>
      </c:catAx>
      <c:valAx>
        <c:axId val="-1359813344"/>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59813888"/>
        <c:crosses val="autoZero"/>
        <c:crossBetween val="between"/>
      </c:valAx>
      <c:spPr>
        <a:noFill/>
        <a:ln>
          <a:noFill/>
        </a:ln>
        <a:effectLst/>
      </c:spPr>
    </c:plotArea>
    <c:legend>
      <c:legendPos val="b"/>
      <c:layout>
        <c:manualLayout>
          <c:xMode val="edge"/>
          <c:yMode val="edge"/>
          <c:x val="5.5939393939393768E-3"/>
          <c:y val="0.8949849143601708"/>
          <c:w val="0.98881186868686877"/>
          <c:h val="8.95207366037932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2"/>
            <c:invertIfNegative val="0"/>
            <c:bubble3D val="0"/>
            <c:spPr>
              <a:solidFill>
                <a:srgbClr val="C00000"/>
              </a:solidFill>
              <a:ln>
                <a:solidFill>
                  <a:schemeClr val="tx1"/>
                </a:solidFill>
              </a:ln>
              <a:effectLst/>
            </c:spPr>
            <c:extLst>
              <c:ext xmlns:c16="http://schemas.microsoft.com/office/drawing/2014/chart" uri="{C3380CC4-5D6E-409C-BE32-E72D297353CC}">
                <c16:uniqueId val="{00000008-6BA3-4B9F-B1DD-0DCEFF51DB8E}"/>
              </c:ext>
            </c:extLst>
          </c:dPt>
          <c:dPt>
            <c:idx val="6"/>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5558-48E2-9587-51BBBACDA7D2}"/>
              </c:ext>
            </c:extLst>
          </c:dPt>
          <c:dPt>
            <c:idx val="8"/>
            <c:invertIfNegative val="0"/>
            <c:bubble3D val="0"/>
            <c:spPr>
              <a:solidFill>
                <a:srgbClr val="4472C4"/>
              </a:solidFill>
              <a:ln>
                <a:solidFill>
                  <a:schemeClr val="tx1"/>
                </a:solidFill>
              </a:ln>
              <a:effectLst/>
            </c:spPr>
            <c:extLst>
              <c:ext xmlns:c16="http://schemas.microsoft.com/office/drawing/2014/chart" uri="{C3380CC4-5D6E-409C-BE32-E72D297353CC}">
                <c16:uniqueId val="{00000007-5558-48E2-9587-51BBBACDA7D2}"/>
              </c:ext>
            </c:extLst>
          </c:dPt>
          <c:dPt>
            <c:idx val="11"/>
            <c:invertIfNegative val="0"/>
            <c:bubble3D val="0"/>
            <c:spPr>
              <a:solidFill>
                <a:srgbClr val="4472C4"/>
              </a:solidFill>
              <a:ln>
                <a:solidFill>
                  <a:schemeClr val="tx1"/>
                </a:solidFill>
              </a:ln>
              <a:effectLst/>
            </c:spPr>
            <c:extLst>
              <c:ext xmlns:c16="http://schemas.microsoft.com/office/drawing/2014/chart" uri="{C3380CC4-5D6E-409C-BE32-E72D297353CC}">
                <c16:uniqueId val="{00000003-5558-48E2-9587-51BBBACDA7D2}"/>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5-5558-48E2-9587-51BBBACDA7D2}"/>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HKK</c:v>
                </c:pt>
                <c:pt idx="3">
                  <c:v>KVK</c:v>
                </c:pt>
                <c:pt idx="4">
                  <c:v>MSK</c:v>
                </c:pt>
                <c:pt idx="5">
                  <c:v>ULK</c:v>
                </c:pt>
                <c:pt idx="6">
                  <c:v>ČR</c:v>
                </c:pt>
                <c:pt idx="7">
                  <c:v>JHC</c:v>
                </c:pt>
                <c:pt idx="8">
                  <c:v>JMK</c:v>
                </c:pt>
                <c:pt idx="9">
                  <c:v>PAK</c:v>
                </c:pt>
                <c:pt idx="10">
                  <c:v>LBK</c:v>
                </c:pt>
                <c:pt idx="11">
                  <c:v>PHA</c:v>
                </c:pt>
                <c:pt idx="12">
                  <c:v>OLK</c:v>
                </c:pt>
                <c:pt idx="13">
                  <c:v>STC</c:v>
                </c:pt>
                <c:pt idx="14">
                  <c:v>ZLK</c:v>
                </c:pt>
              </c:strCache>
            </c:strRef>
          </c:cat>
          <c:val>
            <c:numRef>
              <c:f>Sheet1!$B$2:$B$16</c:f>
              <c:numCache>
                <c:formatCode>#\ ##0_ ;[Red]\-#\ ##0\ </c:formatCode>
                <c:ptCount val="15"/>
                <c:pt idx="0">
                  <c:v>1361.6488230538564</c:v>
                </c:pt>
                <c:pt idx="1">
                  <c:v>1215.9827790318238</c:v>
                </c:pt>
                <c:pt idx="2">
                  <c:v>1176.2415347710501</c:v>
                </c:pt>
                <c:pt idx="3">
                  <c:v>1048.6691853294274</c:v>
                </c:pt>
                <c:pt idx="4">
                  <c:v>863.75131218105082</c:v>
                </c:pt>
                <c:pt idx="5">
                  <c:v>841.2222048429162</c:v>
                </c:pt>
                <c:pt idx="6">
                  <c:v>804.56153521361352</c:v>
                </c:pt>
                <c:pt idx="7">
                  <c:v>797.07670285485142</c:v>
                </c:pt>
                <c:pt idx="8">
                  <c:v>738.27219837616883</c:v>
                </c:pt>
                <c:pt idx="9">
                  <c:v>735.19724112689607</c:v>
                </c:pt>
                <c:pt idx="10">
                  <c:v>724.03422990525542</c:v>
                </c:pt>
                <c:pt idx="11">
                  <c:v>653.53560176307599</c:v>
                </c:pt>
                <c:pt idx="12">
                  <c:v>624.39348638124909</c:v>
                </c:pt>
                <c:pt idx="13">
                  <c:v>592.78979512828084</c:v>
                </c:pt>
                <c:pt idx="14">
                  <c:v>532.59772130528768</c:v>
                </c:pt>
              </c:numCache>
            </c:numRef>
          </c:val>
          <c:extLst>
            <c:ext xmlns:c16="http://schemas.microsoft.com/office/drawing/2014/chart" uri="{C3380CC4-5D6E-409C-BE32-E72D297353CC}">
              <c16:uniqueId val="{00000006-5558-48E2-9587-51BBBACDA7D2}"/>
            </c:ext>
          </c:extLst>
        </c:ser>
        <c:dLbls>
          <c:showLegendKey val="0"/>
          <c:showVal val="0"/>
          <c:showCatName val="0"/>
          <c:showSerName val="0"/>
          <c:showPercent val="0"/>
          <c:showBubbleSize val="0"/>
        </c:dLbls>
        <c:gapWidth val="20"/>
        <c:axId val="-1312601584"/>
        <c:axId val="-1312602672"/>
      </c:barChart>
      <c:catAx>
        <c:axId val="-1312601584"/>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602672"/>
        <c:crosses val="autoZero"/>
        <c:auto val="1"/>
        <c:lblAlgn val="ctr"/>
        <c:lblOffset val="100"/>
        <c:tickLblSkip val="1"/>
        <c:noMultiLvlLbl val="0"/>
      </c:catAx>
      <c:valAx>
        <c:axId val="-1312602672"/>
        <c:scaling>
          <c:orientation val="minMax"/>
          <c:max val="16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Běžné výdaje v Kč na</a:t>
                </a:r>
                <a:r>
                  <a:rPr lang="cs-CZ" sz="1000" baseline="0" dirty="0"/>
                  <a:t> 1 obyvatele</a:t>
                </a:r>
                <a:endParaRPr lang="cs-CZ" sz="1000" dirty="0"/>
              </a:p>
            </c:rich>
          </c:tx>
          <c:layout>
            <c:manualLayout>
              <c:xMode val="edge"/>
              <c:yMode val="edge"/>
              <c:x val="7.4038327836427071E-3"/>
              <c:y val="0.1047180803475964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584"/>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0.87529271496393712</c:v>
                </c:pt>
                <c:pt idx="1">
                  <c:v>0.47233517585403278</c:v>
                </c:pt>
                <c:pt idx="2">
                  <c:v>0.79884253923210746</c:v>
                </c:pt>
                <c:pt idx="3">
                  <c:v>0.82957146822003536</c:v>
                </c:pt>
                <c:pt idx="4">
                  <c:v>0.71876017519284352</c:v>
                </c:pt>
                <c:pt idx="5">
                  <c:v>0.81292281282948919</c:v>
                </c:pt>
                <c:pt idx="6">
                  <c:v>0.74910014078491427</c:v>
                </c:pt>
                <c:pt idx="7">
                  <c:v>0.71758349774481123</c:v>
                </c:pt>
                <c:pt idx="8">
                  <c:v>0.72553691296891942</c:v>
                </c:pt>
                <c:pt idx="9">
                  <c:v>0.69697907868680464</c:v>
                </c:pt>
                <c:pt idx="10">
                  <c:v>0.85467820490979496</c:v>
                </c:pt>
                <c:pt idx="11">
                  <c:v>0.83015085034653557</c:v>
                </c:pt>
                <c:pt idx="12">
                  <c:v>0.78327714050597652</c:v>
                </c:pt>
                <c:pt idx="13">
                  <c:v>0.86084601952435424</c:v>
                </c:pt>
              </c:numCache>
            </c:numRef>
          </c:val>
          <c:extLst>
            <c:ext xmlns:c16="http://schemas.microsoft.com/office/drawing/2014/chart" uri="{C3380CC4-5D6E-409C-BE32-E72D297353CC}">
              <c16:uniqueId val="{00000000-025D-46AE-9DCC-7B5F8552D4FC}"/>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0.12470728503606288</c:v>
                </c:pt>
                <c:pt idx="1">
                  <c:v>0.52766482414596716</c:v>
                </c:pt>
                <c:pt idx="2">
                  <c:v>0.20115746076789254</c:v>
                </c:pt>
                <c:pt idx="3">
                  <c:v>0.17042853177996464</c:v>
                </c:pt>
                <c:pt idx="4">
                  <c:v>0.2812398248071567</c:v>
                </c:pt>
                <c:pt idx="5">
                  <c:v>0.18707718717051058</c:v>
                </c:pt>
                <c:pt idx="6">
                  <c:v>0.25089985921508595</c:v>
                </c:pt>
                <c:pt idx="7">
                  <c:v>0.28241650225518899</c:v>
                </c:pt>
                <c:pt idx="8">
                  <c:v>0.27446308703108058</c:v>
                </c:pt>
                <c:pt idx="9">
                  <c:v>0.30302092131319536</c:v>
                </c:pt>
                <c:pt idx="10">
                  <c:v>0.14532179509020504</c:v>
                </c:pt>
                <c:pt idx="11">
                  <c:v>0.16984914965346443</c:v>
                </c:pt>
                <c:pt idx="12">
                  <c:v>0.21672285949402348</c:v>
                </c:pt>
                <c:pt idx="13">
                  <c:v>0.13915398047564576</c:v>
                </c:pt>
              </c:numCache>
            </c:numRef>
          </c:val>
          <c:extLst>
            <c:ext xmlns:c16="http://schemas.microsoft.com/office/drawing/2014/chart" uri="{C3380CC4-5D6E-409C-BE32-E72D297353CC}">
              <c16:uniqueId val="{00000001-025D-46AE-9DCC-7B5F8552D4FC}"/>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0.70350188729071816</c:v>
                </c:pt>
                <c:pt idx="1">
                  <c:v>0.18528960600425989</c:v>
                </c:pt>
                <c:pt idx="2">
                  <c:v>0.2329640534646443</c:v>
                </c:pt>
                <c:pt idx="3">
                  <c:v>0.42265404385241684</c:v>
                </c:pt>
                <c:pt idx="4">
                  <c:v>0.23422242639627025</c:v>
                </c:pt>
                <c:pt idx="5">
                  <c:v>0.69174143590481496</c:v>
                </c:pt>
                <c:pt idx="6">
                  <c:v>0.2856302782099846</c:v>
                </c:pt>
                <c:pt idx="7">
                  <c:v>0.27922712685027762</c:v>
                </c:pt>
                <c:pt idx="8">
                  <c:v>0.27761429467035509</c:v>
                </c:pt>
                <c:pt idx="9">
                  <c:v>0.37260043655719854</c:v>
                </c:pt>
                <c:pt idx="10">
                  <c:v>0.84715442551537312</c:v>
                </c:pt>
                <c:pt idx="11">
                  <c:v>0.70645567200249204</c:v>
                </c:pt>
                <c:pt idx="12">
                  <c:v>0.76254983279463529</c:v>
                </c:pt>
                <c:pt idx="13">
                  <c:v>0.91419045412376365</c:v>
                </c:pt>
              </c:numCache>
            </c:numRef>
          </c:val>
          <c:extLst>
            <c:ext xmlns:c16="http://schemas.microsoft.com/office/drawing/2014/chart" uri="{C3380CC4-5D6E-409C-BE32-E72D297353CC}">
              <c16:uniqueId val="{00000000-D874-46BC-9CC6-3A104A0D36DB}"/>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0.29649811270928184</c:v>
                </c:pt>
                <c:pt idx="1">
                  <c:v>0.81471039399573986</c:v>
                </c:pt>
                <c:pt idx="2">
                  <c:v>0.76703594653535567</c:v>
                </c:pt>
                <c:pt idx="3">
                  <c:v>0.57734595614758311</c:v>
                </c:pt>
                <c:pt idx="4">
                  <c:v>0.76577757360372978</c:v>
                </c:pt>
                <c:pt idx="5">
                  <c:v>0.30825856409518504</c:v>
                </c:pt>
                <c:pt idx="6">
                  <c:v>0.71436972179001534</c:v>
                </c:pt>
                <c:pt idx="7">
                  <c:v>0.72077287314972238</c:v>
                </c:pt>
                <c:pt idx="8">
                  <c:v>0.72238570532964497</c:v>
                </c:pt>
                <c:pt idx="9">
                  <c:v>0.62739956344280146</c:v>
                </c:pt>
                <c:pt idx="10">
                  <c:v>0.15284557448462677</c:v>
                </c:pt>
                <c:pt idx="11">
                  <c:v>0.29354432799750796</c:v>
                </c:pt>
                <c:pt idx="12">
                  <c:v>0.23745016720536471</c:v>
                </c:pt>
                <c:pt idx="13">
                  <c:v>8.5809545876236348E-2</c:v>
                </c:pt>
              </c:numCache>
            </c:numRef>
          </c:val>
          <c:extLst>
            <c:ext xmlns:c16="http://schemas.microsoft.com/office/drawing/2014/chart" uri="{C3380CC4-5D6E-409C-BE32-E72D297353CC}">
              <c16:uniqueId val="{00000001-D874-46BC-9CC6-3A104A0D36DB}"/>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0.7416685657514358</c:v>
                </c:pt>
                <c:pt idx="1">
                  <c:v>0.63456372312592113</c:v>
                </c:pt>
                <c:pt idx="2">
                  <c:v>0.57615830177883776</c:v>
                </c:pt>
                <c:pt idx="3">
                  <c:v>0.88022575858959062</c:v>
                </c:pt>
                <c:pt idx="4">
                  <c:v>0.65909595762640749</c:v>
                </c:pt>
                <c:pt idx="5">
                  <c:v>0.8455452356381149</c:v>
                </c:pt>
                <c:pt idx="6">
                  <c:v>0.64038940153208379</c:v>
                </c:pt>
                <c:pt idx="7">
                  <c:v>0.61807053057105621</c:v>
                </c:pt>
                <c:pt idx="8">
                  <c:v>0.76686763774540845</c:v>
                </c:pt>
                <c:pt idx="9">
                  <c:v>0.82700509810815559</c:v>
                </c:pt>
                <c:pt idx="10">
                  <c:v>0.80781253084673044</c:v>
                </c:pt>
                <c:pt idx="11">
                  <c:v>0.77010599164914284</c:v>
                </c:pt>
                <c:pt idx="12">
                  <c:v>0.83441483292805463</c:v>
                </c:pt>
                <c:pt idx="13">
                  <c:v>0.93881503757040163</c:v>
                </c:pt>
              </c:numCache>
            </c:numRef>
          </c:val>
          <c:extLst>
            <c:ext xmlns:c16="http://schemas.microsoft.com/office/drawing/2014/chart" uri="{C3380CC4-5D6E-409C-BE32-E72D297353CC}">
              <c16:uniqueId val="{00000000-91FC-4CA8-9239-65B94F1A2E50}"/>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0.25833143424856408</c:v>
                </c:pt>
                <c:pt idx="1">
                  <c:v>0.36543627687407887</c:v>
                </c:pt>
                <c:pt idx="2">
                  <c:v>0.42384169822116191</c:v>
                </c:pt>
                <c:pt idx="3">
                  <c:v>0.11977424141040938</c:v>
                </c:pt>
                <c:pt idx="4">
                  <c:v>0.34090404237359251</c:v>
                </c:pt>
                <c:pt idx="5">
                  <c:v>0.15445476436188532</c:v>
                </c:pt>
                <c:pt idx="6">
                  <c:v>0.35961059846791621</c:v>
                </c:pt>
                <c:pt idx="7">
                  <c:v>0.38192946942894379</c:v>
                </c:pt>
                <c:pt idx="8">
                  <c:v>0.23313236225459155</c:v>
                </c:pt>
                <c:pt idx="9">
                  <c:v>0.1729949018918443</c:v>
                </c:pt>
                <c:pt idx="10">
                  <c:v>0.19218746915326945</c:v>
                </c:pt>
                <c:pt idx="11">
                  <c:v>0.22989400835085716</c:v>
                </c:pt>
                <c:pt idx="12">
                  <c:v>0.16558516707194537</c:v>
                </c:pt>
                <c:pt idx="13">
                  <c:v>6.1184962429598366E-2</c:v>
                </c:pt>
              </c:numCache>
            </c:numRef>
          </c:val>
          <c:extLst>
            <c:ext xmlns:c16="http://schemas.microsoft.com/office/drawing/2014/chart" uri="{C3380CC4-5D6E-409C-BE32-E72D297353CC}">
              <c16:uniqueId val="{00000001-91FC-4CA8-9239-65B94F1A2E50}"/>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2">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0.69098176024612679</c:v>
                </c:pt>
                <c:pt idx="1">
                  <c:v>0.54408969567538712</c:v>
                </c:pt>
                <c:pt idx="2">
                  <c:v>0.55101446026230239</c:v>
                </c:pt>
                <c:pt idx="3">
                  <c:v>0.82640862196963882</c:v>
                </c:pt>
                <c:pt idx="4">
                  <c:v>0.45186251574590608</c:v>
                </c:pt>
                <c:pt idx="5">
                  <c:v>0.70975337712232001</c:v>
                </c:pt>
                <c:pt idx="6">
                  <c:v>0.3848173080994115</c:v>
                </c:pt>
                <c:pt idx="7">
                  <c:v>0.55516680227827497</c:v>
                </c:pt>
                <c:pt idx="8">
                  <c:v>0.64361046959199386</c:v>
                </c:pt>
                <c:pt idx="9">
                  <c:v>0.71617929778407363</c:v>
                </c:pt>
                <c:pt idx="10">
                  <c:v>0.76081123017104468</c:v>
                </c:pt>
                <c:pt idx="11">
                  <c:v>0.7927016547011172</c:v>
                </c:pt>
                <c:pt idx="12">
                  <c:v>0.74404614750721054</c:v>
                </c:pt>
                <c:pt idx="13">
                  <c:v>0.74475635257588235</c:v>
                </c:pt>
              </c:numCache>
            </c:numRef>
          </c:val>
          <c:extLst>
            <c:ext xmlns:c16="http://schemas.microsoft.com/office/drawing/2014/chart" uri="{C3380CC4-5D6E-409C-BE32-E72D297353CC}">
              <c16:uniqueId val="{00000000-F1C0-4003-9F51-095C7BF6199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0.30901823975387321</c:v>
                </c:pt>
                <c:pt idx="1">
                  <c:v>0.45591030432461288</c:v>
                </c:pt>
                <c:pt idx="2">
                  <c:v>0.44898553973769761</c:v>
                </c:pt>
                <c:pt idx="3">
                  <c:v>0.17359137803036118</c:v>
                </c:pt>
                <c:pt idx="4">
                  <c:v>0.54813748425409392</c:v>
                </c:pt>
                <c:pt idx="5">
                  <c:v>0.29024662287767999</c:v>
                </c:pt>
                <c:pt idx="6">
                  <c:v>0.6151826919005885</c:v>
                </c:pt>
                <c:pt idx="7">
                  <c:v>0.44483319772172503</c:v>
                </c:pt>
                <c:pt idx="8">
                  <c:v>0.35638953040800614</c:v>
                </c:pt>
                <c:pt idx="9">
                  <c:v>0.28382070221592626</c:v>
                </c:pt>
                <c:pt idx="10">
                  <c:v>0.23918876982895532</c:v>
                </c:pt>
                <c:pt idx="11">
                  <c:v>0.2072983452988828</c:v>
                </c:pt>
                <c:pt idx="12">
                  <c:v>0.25595385249278946</c:v>
                </c:pt>
                <c:pt idx="13">
                  <c:v>0.25524364742411765</c:v>
                </c:pt>
              </c:numCache>
            </c:numRef>
          </c:val>
          <c:extLst>
            <c:ext xmlns:c16="http://schemas.microsoft.com/office/drawing/2014/chart" uri="{C3380CC4-5D6E-409C-BE32-E72D297353CC}">
              <c16:uniqueId val="{00000001-F1C0-4003-9F51-095C7BF6199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0.4657243298667057</c:v>
                </c:pt>
                <c:pt idx="1">
                  <c:v>0.48081481700060003</c:v>
                </c:pt>
                <c:pt idx="2">
                  <c:v>0.5028079166893844</c:v>
                </c:pt>
                <c:pt idx="3">
                  <c:v>0.87538426932593538</c:v>
                </c:pt>
                <c:pt idx="4">
                  <c:v>0.5534379538772185</c:v>
                </c:pt>
                <c:pt idx="5">
                  <c:v>0.7090257412838058</c:v>
                </c:pt>
                <c:pt idx="6">
                  <c:v>0.5603810304209772</c:v>
                </c:pt>
                <c:pt idx="7">
                  <c:v>0.60196945337620578</c:v>
                </c:pt>
                <c:pt idx="8">
                  <c:v>0.72999542752629176</c:v>
                </c:pt>
                <c:pt idx="9">
                  <c:v>0.77132089016511129</c:v>
                </c:pt>
                <c:pt idx="10">
                  <c:v>0.65960500116598197</c:v>
                </c:pt>
                <c:pt idx="11">
                  <c:v>0.77220034910024504</c:v>
                </c:pt>
                <c:pt idx="12">
                  <c:v>0.76011771376117065</c:v>
                </c:pt>
                <c:pt idx="13">
                  <c:v>0.90664813527912902</c:v>
                </c:pt>
              </c:numCache>
            </c:numRef>
          </c:val>
          <c:extLst>
            <c:ext xmlns:c16="http://schemas.microsoft.com/office/drawing/2014/chart" uri="{C3380CC4-5D6E-409C-BE32-E72D297353CC}">
              <c16:uniqueId val="{00000000-C889-4741-B2AF-1701833F3AC6}"/>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0.53427567013329424</c:v>
                </c:pt>
                <c:pt idx="1">
                  <c:v>0.51918518299939997</c:v>
                </c:pt>
                <c:pt idx="2">
                  <c:v>0.4971920833106156</c:v>
                </c:pt>
                <c:pt idx="3">
                  <c:v>0.12461573067406462</c:v>
                </c:pt>
                <c:pt idx="4">
                  <c:v>0.4465620461227815</c:v>
                </c:pt>
                <c:pt idx="5">
                  <c:v>0.29097425871619442</c:v>
                </c:pt>
                <c:pt idx="6">
                  <c:v>0.4396189695790228</c:v>
                </c:pt>
                <c:pt idx="7">
                  <c:v>0.39803054662379422</c:v>
                </c:pt>
                <c:pt idx="8">
                  <c:v>0.27000457247370824</c:v>
                </c:pt>
                <c:pt idx="9">
                  <c:v>0.22867910983488871</c:v>
                </c:pt>
                <c:pt idx="10">
                  <c:v>0.34039499883401803</c:v>
                </c:pt>
                <c:pt idx="11">
                  <c:v>0.22779965089975496</c:v>
                </c:pt>
                <c:pt idx="12">
                  <c:v>0.23988228623882935</c:v>
                </c:pt>
                <c:pt idx="13">
                  <c:v>9.3351864720870981E-2</c:v>
                </c:pt>
              </c:numCache>
            </c:numRef>
          </c:val>
          <c:extLst>
            <c:ext xmlns:c16="http://schemas.microsoft.com/office/drawing/2014/chart" uri="{C3380CC4-5D6E-409C-BE32-E72D297353CC}">
              <c16:uniqueId val="{00000001-C889-4741-B2AF-1701833F3AC6}"/>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0.65040714062010652</c:v>
                </c:pt>
                <c:pt idx="1">
                  <c:v>0.52235683013029033</c:v>
                </c:pt>
                <c:pt idx="2">
                  <c:v>0.47935887938581723</c:v>
                </c:pt>
                <c:pt idx="3">
                  <c:v>0.87401900041305247</c:v>
                </c:pt>
                <c:pt idx="4">
                  <c:v>0.58498837001252457</c:v>
                </c:pt>
                <c:pt idx="5">
                  <c:v>0.77496510355755088</c:v>
                </c:pt>
                <c:pt idx="6">
                  <c:v>0.44659251412429379</c:v>
                </c:pt>
                <c:pt idx="7">
                  <c:v>0.58848740996487892</c:v>
                </c:pt>
                <c:pt idx="8">
                  <c:v>0.60675355450236967</c:v>
                </c:pt>
                <c:pt idx="9">
                  <c:v>0.70168021680216797</c:v>
                </c:pt>
                <c:pt idx="10">
                  <c:v>0.75886086807342601</c:v>
                </c:pt>
                <c:pt idx="11">
                  <c:v>0.75161588180978767</c:v>
                </c:pt>
                <c:pt idx="12">
                  <c:v>0.78432978432978429</c:v>
                </c:pt>
                <c:pt idx="13">
                  <c:v>0.81582255747126442</c:v>
                </c:pt>
              </c:numCache>
            </c:numRef>
          </c:val>
          <c:extLst>
            <c:ext xmlns:c16="http://schemas.microsoft.com/office/drawing/2014/chart" uri="{C3380CC4-5D6E-409C-BE32-E72D297353CC}">
              <c16:uniqueId val="{00000000-51A2-4ECE-8F3F-1E80C9E9E161}"/>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0.34959285937989348</c:v>
                </c:pt>
                <c:pt idx="1">
                  <c:v>0.47764316986970967</c:v>
                </c:pt>
                <c:pt idx="2">
                  <c:v>0.520641120614183</c:v>
                </c:pt>
                <c:pt idx="3">
                  <c:v>0.12598099958694753</c:v>
                </c:pt>
                <c:pt idx="4">
                  <c:v>0.41501162998747532</c:v>
                </c:pt>
                <c:pt idx="5">
                  <c:v>0.22503489644244912</c:v>
                </c:pt>
                <c:pt idx="6">
                  <c:v>0.55340748587570621</c:v>
                </c:pt>
                <c:pt idx="7">
                  <c:v>0.41151259003512108</c:v>
                </c:pt>
                <c:pt idx="8">
                  <c:v>0.39324644549763033</c:v>
                </c:pt>
                <c:pt idx="9">
                  <c:v>0.29831978319783192</c:v>
                </c:pt>
                <c:pt idx="10">
                  <c:v>0.24113913192657399</c:v>
                </c:pt>
                <c:pt idx="11">
                  <c:v>0.24838411819021233</c:v>
                </c:pt>
                <c:pt idx="12">
                  <c:v>0.2156702156702156</c:v>
                </c:pt>
                <c:pt idx="13">
                  <c:v>0.18417744252873558</c:v>
                </c:pt>
              </c:numCache>
            </c:numRef>
          </c:val>
          <c:extLst>
            <c:ext xmlns:c16="http://schemas.microsoft.com/office/drawing/2014/chart" uri="{C3380CC4-5D6E-409C-BE32-E72D297353CC}">
              <c16:uniqueId val="{00000001-51A2-4ECE-8F3F-1E80C9E9E161}"/>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0.76360544217687076</c:v>
                </c:pt>
                <c:pt idx="1">
                  <c:v>0.83854445918108189</c:v>
                </c:pt>
                <c:pt idx="5">
                  <c:v>0.10647181628392484</c:v>
                </c:pt>
                <c:pt idx="6">
                  <c:v>0.45771413131586058</c:v>
                </c:pt>
                <c:pt idx="7">
                  <c:v>0.63140957634910533</c:v>
                </c:pt>
                <c:pt idx="8">
                  <c:v>0.43243243243243246</c:v>
                </c:pt>
                <c:pt idx="9">
                  <c:v>0</c:v>
                </c:pt>
                <c:pt idx="12">
                  <c:v>0.57999999999999996</c:v>
                </c:pt>
              </c:numCache>
            </c:numRef>
          </c:val>
          <c:extLst>
            <c:ext xmlns:c16="http://schemas.microsoft.com/office/drawing/2014/chart" uri="{C3380CC4-5D6E-409C-BE32-E72D297353CC}">
              <c16:uniqueId val="{00000000-1CA3-49AC-B692-BF4BA90BD9E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0.23639455782312924</c:v>
                </c:pt>
                <c:pt idx="1">
                  <c:v>0.16145554081891789</c:v>
                </c:pt>
                <c:pt idx="5">
                  <c:v>0.89352818371607512</c:v>
                </c:pt>
                <c:pt idx="6">
                  <c:v>0.54228586868413942</c:v>
                </c:pt>
                <c:pt idx="7">
                  <c:v>0.36859042365089467</c:v>
                </c:pt>
                <c:pt idx="8">
                  <c:v>0.56756756756756754</c:v>
                </c:pt>
                <c:pt idx="9">
                  <c:v>1</c:v>
                </c:pt>
                <c:pt idx="12">
                  <c:v>0.42000000000000004</c:v>
                </c:pt>
              </c:numCache>
            </c:numRef>
          </c:val>
          <c:extLst>
            <c:ext xmlns:c16="http://schemas.microsoft.com/office/drawing/2014/chart" uri="{C3380CC4-5D6E-409C-BE32-E72D297353CC}">
              <c16:uniqueId val="{00000001-1CA3-49AC-B692-BF4BA90BD9E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0.63762133908570484</c:v>
                </c:pt>
                <c:pt idx="1">
                  <c:v>0.60054763262977751</c:v>
                </c:pt>
                <c:pt idx="2">
                  <c:v>0.56403890857387895</c:v>
                </c:pt>
                <c:pt idx="3">
                  <c:v>0.85581750015886127</c:v>
                </c:pt>
                <c:pt idx="4">
                  <c:v>0.67751962079415651</c:v>
                </c:pt>
                <c:pt idx="5">
                  <c:v>0.76275453408915761</c:v>
                </c:pt>
                <c:pt idx="6">
                  <c:v>0.50677956721456641</c:v>
                </c:pt>
                <c:pt idx="7">
                  <c:v>0.53207776247797567</c:v>
                </c:pt>
                <c:pt idx="8">
                  <c:v>0.71906738327945985</c:v>
                </c:pt>
                <c:pt idx="9">
                  <c:v>0.72751590921889964</c:v>
                </c:pt>
                <c:pt idx="10">
                  <c:v>0.72837331502186931</c:v>
                </c:pt>
                <c:pt idx="11">
                  <c:v>0.78407319658332819</c:v>
                </c:pt>
                <c:pt idx="12">
                  <c:v>0.76265408939864943</c:v>
                </c:pt>
                <c:pt idx="13">
                  <c:v>0.85130792723409909</c:v>
                </c:pt>
              </c:numCache>
            </c:numRef>
          </c:val>
          <c:extLst>
            <c:ext xmlns:c16="http://schemas.microsoft.com/office/drawing/2014/chart" uri="{C3380CC4-5D6E-409C-BE32-E72D297353CC}">
              <c16:uniqueId val="{00000000-4142-4701-90C9-BC1458C6741E}"/>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0.36237866091429516</c:v>
                </c:pt>
                <c:pt idx="1">
                  <c:v>0.39945236737022249</c:v>
                </c:pt>
                <c:pt idx="2">
                  <c:v>0.43596109142612127</c:v>
                </c:pt>
                <c:pt idx="3">
                  <c:v>0.14418249984113896</c:v>
                </c:pt>
                <c:pt idx="4">
                  <c:v>0.32248037920584371</c:v>
                </c:pt>
                <c:pt idx="5">
                  <c:v>0.23724546591084239</c:v>
                </c:pt>
                <c:pt idx="6">
                  <c:v>0.49322043278543359</c:v>
                </c:pt>
                <c:pt idx="7">
                  <c:v>0.46792223752202433</c:v>
                </c:pt>
                <c:pt idx="8">
                  <c:v>0.28093261672054004</c:v>
                </c:pt>
                <c:pt idx="9">
                  <c:v>0.27248409078110036</c:v>
                </c:pt>
                <c:pt idx="10">
                  <c:v>0.27162668497813069</c:v>
                </c:pt>
                <c:pt idx="11">
                  <c:v>0.21592680341667181</c:v>
                </c:pt>
                <c:pt idx="12">
                  <c:v>0.23734591060135057</c:v>
                </c:pt>
                <c:pt idx="13">
                  <c:v>0.14869207276590091</c:v>
                </c:pt>
              </c:numCache>
            </c:numRef>
          </c:val>
          <c:extLst>
            <c:ext xmlns:c16="http://schemas.microsoft.com/office/drawing/2014/chart" uri="{C3380CC4-5D6E-409C-BE32-E72D297353CC}">
              <c16:uniqueId val="{00000001-4142-4701-90C9-BC1458C6741E}"/>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0.74264382960035136</c:v>
                </c:pt>
                <c:pt idx="1">
                  <c:v>0.1799163179916318</c:v>
                </c:pt>
                <c:pt idx="2">
                  <c:v>0.18968692449355432</c:v>
                </c:pt>
                <c:pt idx="3">
                  <c:v>0.98218829516539441</c:v>
                </c:pt>
                <c:pt idx="4">
                  <c:v>0</c:v>
                </c:pt>
                <c:pt idx="5">
                  <c:v>0.84615384615384615</c:v>
                </c:pt>
                <c:pt idx="6">
                  <c:v>0.22115384615384615</c:v>
                </c:pt>
                <c:pt idx="7">
                  <c:v>0.31506849315068491</c:v>
                </c:pt>
                <c:pt idx="8">
                  <c:v>0.78888888888888886</c:v>
                </c:pt>
                <c:pt idx="9">
                  <c:v>0.69731800766283525</c:v>
                </c:pt>
                <c:pt idx="10">
                  <c:v>0.5102604283262443</c:v>
                </c:pt>
                <c:pt idx="11">
                  <c:v>0.71644728748923603</c:v>
                </c:pt>
                <c:pt idx="12">
                  <c:v>0.74824030824203025</c:v>
                </c:pt>
                <c:pt idx="13">
                  <c:v>0.91263837172077977</c:v>
                </c:pt>
              </c:numCache>
            </c:numRef>
          </c:val>
          <c:extLst>
            <c:ext xmlns:c16="http://schemas.microsoft.com/office/drawing/2014/chart" uri="{C3380CC4-5D6E-409C-BE32-E72D297353CC}">
              <c16:uniqueId val="{00000000-1BA3-4EC9-9388-BAE5F5F646A4}"/>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0.25735617039964864</c:v>
                </c:pt>
                <c:pt idx="1">
                  <c:v>0.82008368200836812</c:v>
                </c:pt>
                <c:pt idx="2">
                  <c:v>0.81031307550644571</c:v>
                </c:pt>
                <c:pt idx="3">
                  <c:v>1.7811704834605591E-2</c:v>
                </c:pt>
                <c:pt idx="4">
                  <c:v>1</c:v>
                </c:pt>
                <c:pt idx="5">
                  <c:v>0.15384615384615385</c:v>
                </c:pt>
                <c:pt idx="6">
                  <c:v>0.77884615384615385</c:v>
                </c:pt>
                <c:pt idx="7">
                  <c:v>0.68493150684931514</c:v>
                </c:pt>
                <c:pt idx="8">
                  <c:v>0.21111111111111114</c:v>
                </c:pt>
                <c:pt idx="9">
                  <c:v>0.30268199233716475</c:v>
                </c:pt>
                <c:pt idx="10">
                  <c:v>0.4897395716737557</c:v>
                </c:pt>
                <c:pt idx="11">
                  <c:v>0.28355271251076386</c:v>
                </c:pt>
                <c:pt idx="12">
                  <c:v>0.25175969175796975</c:v>
                </c:pt>
                <c:pt idx="13">
                  <c:v>8.7361628279220227E-2</c:v>
                </c:pt>
              </c:numCache>
            </c:numRef>
          </c:val>
          <c:extLst>
            <c:ext xmlns:c16="http://schemas.microsoft.com/office/drawing/2014/chart" uri="{C3380CC4-5D6E-409C-BE32-E72D297353CC}">
              <c16:uniqueId val="{00000001-1BA3-4EC9-9388-BAE5F5F646A4}"/>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0.7416685657514358</c:v>
                </c:pt>
                <c:pt idx="1">
                  <c:v>0.63456372312592113</c:v>
                </c:pt>
                <c:pt idx="2">
                  <c:v>0.57615830177883776</c:v>
                </c:pt>
                <c:pt idx="3">
                  <c:v>0.88022575858959062</c:v>
                </c:pt>
                <c:pt idx="4">
                  <c:v>0.65909595762640749</c:v>
                </c:pt>
                <c:pt idx="5">
                  <c:v>0.8455452356381149</c:v>
                </c:pt>
                <c:pt idx="6">
                  <c:v>0.64038940153208379</c:v>
                </c:pt>
                <c:pt idx="7">
                  <c:v>0.61807053057105621</c:v>
                </c:pt>
                <c:pt idx="8">
                  <c:v>0.76686763774540845</c:v>
                </c:pt>
                <c:pt idx="9">
                  <c:v>0.82700509810815559</c:v>
                </c:pt>
                <c:pt idx="10">
                  <c:v>0.80781253084673044</c:v>
                </c:pt>
                <c:pt idx="11">
                  <c:v>0.77010599164914284</c:v>
                </c:pt>
                <c:pt idx="12">
                  <c:v>0.83441483292805463</c:v>
                </c:pt>
                <c:pt idx="13">
                  <c:v>0.93881503757040163</c:v>
                </c:pt>
              </c:numCache>
            </c:numRef>
          </c:val>
          <c:extLst>
            <c:ext xmlns:c16="http://schemas.microsoft.com/office/drawing/2014/chart" uri="{C3380CC4-5D6E-409C-BE32-E72D297353CC}">
              <c16:uniqueId val="{00000000-91FC-4CA8-9239-65B94F1A2E50}"/>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0.25833143424856408</c:v>
                </c:pt>
                <c:pt idx="1">
                  <c:v>0.36543627687407887</c:v>
                </c:pt>
                <c:pt idx="2">
                  <c:v>0.42384169822116191</c:v>
                </c:pt>
                <c:pt idx="3">
                  <c:v>0.11977424141040938</c:v>
                </c:pt>
                <c:pt idx="4">
                  <c:v>0.34090404237359251</c:v>
                </c:pt>
                <c:pt idx="5">
                  <c:v>0.15445476436188532</c:v>
                </c:pt>
                <c:pt idx="6">
                  <c:v>0.35961059846791621</c:v>
                </c:pt>
                <c:pt idx="7">
                  <c:v>0.38192946942894379</c:v>
                </c:pt>
                <c:pt idx="8">
                  <c:v>0.23313236225459155</c:v>
                </c:pt>
                <c:pt idx="9">
                  <c:v>0.1729949018918443</c:v>
                </c:pt>
                <c:pt idx="10">
                  <c:v>0.19218746915326945</c:v>
                </c:pt>
                <c:pt idx="11">
                  <c:v>0.22989400835085716</c:v>
                </c:pt>
                <c:pt idx="12">
                  <c:v>0.16558516707194537</c:v>
                </c:pt>
                <c:pt idx="13">
                  <c:v>6.1184962429598366E-2</c:v>
                </c:pt>
              </c:numCache>
            </c:numRef>
          </c:val>
          <c:extLst>
            <c:ext xmlns:c16="http://schemas.microsoft.com/office/drawing/2014/chart" uri="{C3380CC4-5D6E-409C-BE32-E72D297353CC}">
              <c16:uniqueId val="{00000001-91FC-4CA8-9239-65B94F1A2E50}"/>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AA7E-4AD8-A0CD-8018388414BD}"/>
              </c:ext>
            </c:extLst>
          </c:dPt>
          <c:dPt>
            <c:idx val="2"/>
            <c:invertIfNegative val="0"/>
            <c:bubble3D val="0"/>
            <c:extLst>
              <c:ext xmlns:c16="http://schemas.microsoft.com/office/drawing/2014/chart" uri="{C3380CC4-5D6E-409C-BE32-E72D297353CC}">
                <c16:uniqueId val="{00000001-AA7E-4AD8-A0CD-8018388414BD}"/>
              </c:ext>
            </c:extLst>
          </c:dPt>
          <c:dPt>
            <c:idx val="3"/>
            <c:invertIfNegative val="0"/>
            <c:bubble3D val="0"/>
            <c:extLst>
              <c:ext xmlns:c16="http://schemas.microsoft.com/office/drawing/2014/chart" uri="{C3380CC4-5D6E-409C-BE32-E72D297353CC}">
                <c16:uniqueId val="{00000002-AA7E-4AD8-A0CD-8018388414BD}"/>
              </c:ext>
            </c:extLst>
          </c:dPt>
          <c:dPt>
            <c:idx val="6"/>
            <c:invertIfNegative val="0"/>
            <c:bubble3D val="0"/>
            <c:spPr>
              <a:solidFill>
                <a:srgbClr val="C00000"/>
              </a:solidFill>
              <a:ln>
                <a:solidFill>
                  <a:schemeClr val="tx1"/>
                </a:solidFill>
              </a:ln>
              <a:effectLst/>
            </c:spPr>
            <c:extLst>
              <c:ext xmlns:c16="http://schemas.microsoft.com/office/drawing/2014/chart" uri="{C3380CC4-5D6E-409C-BE32-E72D297353CC}">
                <c16:uniqueId val="{00000004-DBAB-42A5-B2A5-1915606B0EB3}"/>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MSK</c:v>
                </c:pt>
                <c:pt idx="1">
                  <c:v>JMK</c:v>
                </c:pt>
                <c:pt idx="2">
                  <c:v>PHA</c:v>
                </c:pt>
                <c:pt idx="3">
                  <c:v>STC</c:v>
                </c:pt>
                <c:pt idx="4">
                  <c:v>PLK</c:v>
                </c:pt>
                <c:pt idx="5">
                  <c:v>ULK</c:v>
                </c:pt>
                <c:pt idx="6">
                  <c:v>HKK</c:v>
                </c:pt>
                <c:pt idx="7">
                  <c:v>VYS</c:v>
                </c:pt>
                <c:pt idx="8">
                  <c:v>JHC</c:v>
                </c:pt>
                <c:pt idx="9">
                  <c:v>OLK</c:v>
                </c:pt>
                <c:pt idx="10">
                  <c:v>PAK</c:v>
                </c:pt>
                <c:pt idx="11">
                  <c:v>LBK</c:v>
                </c:pt>
                <c:pt idx="12">
                  <c:v>ZLK</c:v>
                </c:pt>
                <c:pt idx="13">
                  <c:v>KVK</c:v>
                </c:pt>
              </c:strCache>
            </c:strRef>
          </c:cat>
          <c:val>
            <c:numRef>
              <c:f>Sheet1!$B$2:$B$15</c:f>
              <c:numCache>
                <c:formatCode>#\ ##0_ ;[Red]\-#\ ##0\ </c:formatCode>
                <c:ptCount val="14"/>
                <c:pt idx="0">
                  <c:v>1040255.4378199998</c:v>
                </c:pt>
                <c:pt idx="1">
                  <c:v>874652.48331000004</c:v>
                </c:pt>
                <c:pt idx="2">
                  <c:v>850338.04519999982</c:v>
                </c:pt>
                <c:pt idx="3">
                  <c:v>806785.72558999993</c:v>
                </c:pt>
                <c:pt idx="4">
                  <c:v>793297.96595999983</c:v>
                </c:pt>
                <c:pt idx="5">
                  <c:v>690290.11685000011</c:v>
                </c:pt>
                <c:pt idx="6">
                  <c:v>647742.09829999995</c:v>
                </c:pt>
                <c:pt idx="7">
                  <c:v>618958.33819999988</c:v>
                </c:pt>
                <c:pt idx="8">
                  <c:v>510853.63254999998</c:v>
                </c:pt>
                <c:pt idx="9">
                  <c:v>394958.22662999999</c:v>
                </c:pt>
                <c:pt idx="10">
                  <c:v>381659.26779999997</c:v>
                </c:pt>
                <c:pt idx="11">
                  <c:v>319739.30820000003</c:v>
                </c:pt>
                <c:pt idx="12">
                  <c:v>310429.90784</c:v>
                </c:pt>
                <c:pt idx="13">
                  <c:v>309656.28038999997</c:v>
                </c:pt>
              </c:numCache>
            </c:numRef>
          </c:val>
          <c:extLst>
            <c:ext xmlns:c16="http://schemas.microsoft.com/office/drawing/2014/chart" uri="{C3380CC4-5D6E-409C-BE32-E72D297353CC}">
              <c16:uniqueId val="{00000003-AA7E-4AD8-A0CD-8018388414BD}"/>
            </c:ext>
          </c:extLst>
        </c:ser>
        <c:dLbls>
          <c:showLegendKey val="0"/>
          <c:showVal val="1"/>
          <c:showCatName val="0"/>
          <c:showSerName val="0"/>
          <c:showPercent val="0"/>
          <c:showBubbleSize val="0"/>
        </c:dLbls>
        <c:gapWidth val="50"/>
        <c:overlap val="100"/>
        <c:axId val="-1312605392"/>
        <c:axId val="-1312593424"/>
      </c:barChart>
      <c:catAx>
        <c:axId val="-131260539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3424"/>
        <c:crosses val="autoZero"/>
        <c:auto val="1"/>
        <c:lblAlgn val="ctr"/>
        <c:lblOffset val="100"/>
        <c:noMultiLvlLbl val="0"/>
      </c:catAx>
      <c:valAx>
        <c:axId val="-1312593424"/>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0.69098176024612679</c:v>
                </c:pt>
                <c:pt idx="1">
                  <c:v>0.54408969567538712</c:v>
                </c:pt>
                <c:pt idx="2">
                  <c:v>0.55101446026230239</c:v>
                </c:pt>
                <c:pt idx="3">
                  <c:v>0.82640862196963882</c:v>
                </c:pt>
                <c:pt idx="4">
                  <c:v>0.45186251574590608</c:v>
                </c:pt>
                <c:pt idx="5">
                  <c:v>0.70975337712232001</c:v>
                </c:pt>
                <c:pt idx="6">
                  <c:v>0.3848173080994115</c:v>
                </c:pt>
                <c:pt idx="7">
                  <c:v>0.55516680227827497</c:v>
                </c:pt>
                <c:pt idx="8">
                  <c:v>0.64361046959199386</c:v>
                </c:pt>
                <c:pt idx="9">
                  <c:v>0.71617929778407363</c:v>
                </c:pt>
                <c:pt idx="10">
                  <c:v>0.76081123017104468</c:v>
                </c:pt>
                <c:pt idx="11">
                  <c:v>0.7927016547011172</c:v>
                </c:pt>
                <c:pt idx="12">
                  <c:v>0.74404614750721054</c:v>
                </c:pt>
                <c:pt idx="13">
                  <c:v>0.74475635257588235</c:v>
                </c:pt>
              </c:numCache>
            </c:numRef>
          </c:val>
          <c:extLst>
            <c:ext xmlns:c16="http://schemas.microsoft.com/office/drawing/2014/chart" uri="{C3380CC4-5D6E-409C-BE32-E72D297353CC}">
              <c16:uniqueId val="{00000000-F1C0-4003-9F51-095C7BF6199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0.30901823975387321</c:v>
                </c:pt>
                <c:pt idx="1">
                  <c:v>0.45591030432461288</c:v>
                </c:pt>
                <c:pt idx="2">
                  <c:v>0.44898553973769761</c:v>
                </c:pt>
                <c:pt idx="3">
                  <c:v>0.17359137803036118</c:v>
                </c:pt>
                <c:pt idx="4">
                  <c:v>0.54813748425409392</c:v>
                </c:pt>
                <c:pt idx="5">
                  <c:v>0.29024662287767999</c:v>
                </c:pt>
                <c:pt idx="6">
                  <c:v>0.6151826919005885</c:v>
                </c:pt>
                <c:pt idx="7">
                  <c:v>0.44483319772172503</c:v>
                </c:pt>
                <c:pt idx="8">
                  <c:v>0.35638953040800614</c:v>
                </c:pt>
                <c:pt idx="9">
                  <c:v>0.28382070221592626</c:v>
                </c:pt>
                <c:pt idx="10">
                  <c:v>0.23918876982895532</c:v>
                </c:pt>
                <c:pt idx="11">
                  <c:v>0.2072983452988828</c:v>
                </c:pt>
                <c:pt idx="12">
                  <c:v>0.25595385249278946</c:v>
                </c:pt>
                <c:pt idx="13">
                  <c:v>0.25524364742411765</c:v>
                </c:pt>
              </c:numCache>
            </c:numRef>
          </c:val>
          <c:extLst>
            <c:ext xmlns:c16="http://schemas.microsoft.com/office/drawing/2014/chart" uri="{C3380CC4-5D6E-409C-BE32-E72D297353CC}">
              <c16:uniqueId val="{00000001-F1C0-4003-9F51-095C7BF6199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0.4657243298667057</c:v>
                </c:pt>
                <c:pt idx="1">
                  <c:v>0.48081481700060003</c:v>
                </c:pt>
                <c:pt idx="2">
                  <c:v>0.5028079166893844</c:v>
                </c:pt>
                <c:pt idx="3">
                  <c:v>0.87538426932593538</c:v>
                </c:pt>
                <c:pt idx="4">
                  <c:v>0.5534379538772185</c:v>
                </c:pt>
                <c:pt idx="5">
                  <c:v>0.7090257412838058</c:v>
                </c:pt>
                <c:pt idx="6">
                  <c:v>0.5603810304209772</c:v>
                </c:pt>
                <c:pt idx="7">
                  <c:v>0.60196945337620578</c:v>
                </c:pt>
                <c:pt idx="8">
                  <c:v>0.72999542752629176</c:v>
                </c:pt>
                <c:pt idx="9">
                  <c:v>0.77132089016511129</c:v>
                </c:pt>
                <c:pt idx="10">
                  <c:v>0.65960500116598197</c:v>
                </c:pt>
                <c:pt idx="11">
                  <c:v>0.77220034910024504</c:v>
                </c:pt>
                <c:pt idx="12">
                  <c:v>0.76011771376117065</c:v>
                </c:pt>
                <c:pt idx="13">
                  <c:v>0.90664813527912902</c:v>
                </c:pt>
              </c:numCache>
            </c:numRef>
          </c:val>
          <c:extLst>
            <c:ext xmlns:c16="http://schemas.microsoft.com/office/drawing/2014/chart" uri="{C3380CC4-5D6E-409C-BE32-E72D297353CC}">
              <c16:uniqueId val="{00000000-C889-4741-B2AF-1701833F3AC6}"/>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0.53427567013329424</c:v>
                </c:pt>
                <c:pt idx="1">
                  <c:v>0.51918518299939997</c:v>
                </c:pt>
                <c:pt idx="2">
                  <c:v>0.4971920833106156</c:v>
                </c:pt>
                <c:pt idx="3">
                  <c:v>0.12461573067406462</c:v>
                </c:pt>
                <c:pt idx="4">
                  <c:v>0.4465620461227815</c:v>
                </c:pt>
                <c:pt idx="5">
                  <c:v>0.29097425871619442</c:v>
                </c:pt>
                <c:pt idx="6">
                  <c:v>0.4396189695790228</c:v>
                </c:pt>
                <c:pt idx="7">
                  <c:v>0.39803054662379422</c:v>
                </c:pt>
                <c:pt idx="8">
                  <c:v>0.27000457247370824</c:v>
                </c:pt>
                <c:pt idx="9">
                  <c:v>0.22867910983488871</c:v>
                </c:pt>
                <c:pt idx="10">
                  <c:v>0.34039499883401803</c:v>
                </c:pt>
                <c:pt idx="11">
                  <c:v>0.22779965089975496</c:v>
                </c:pt>
                <c:pt idx="12">
                  <c:v>0.23988228623882935</c:v>
                </c:pt>
                <c:pt idx="13">
                  <c:v>9.3351864720870981E-2</c:v>
                </c:pt>
              </c:numCache>
            </c:numRef>
          </c:val>
          <c:extLst>
            <c:ext xmlns:c16="http://schemas.microsoft.com/office/drawing/2014/chart" uri="{C3380CC4-5D6E-409C-BE32-E72D297353CC}">
              <c16:uniqueId val="{00000001-C889-4741-B2AF-1701833F3AC6}"/>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0.65040714062010652</c:v>
                </c:pt>
                <c:pt idx="1">
                  <c:v>0.52235683013029033</c:v>
                </c:pt>
                <c:pt idx="2">
                  <c:v>0.47935887938581723</c:v>
                </c:pt>
                <c:pt idx="3">
                  <c:v>0.87401900041305247</c:v>
                </c:pt>
                <c:pt idx="4">
                  <c:v>0.58498837001252457</c:v>
                </c:pt>
                <c:pt idx="5">
                  <c:v>0.77496510355755088</c:v>
                </c:pt>
                <c:pt idx="6">
                  <c:v>0.44659251412429379</c:v>
                </c:pt>
                <c:pt idx="7">
                  <c:v>0.58848740996487892</c:v>
                </c:pt>
                <c:pt idx="8">
                  <c:v>0.60675355450236967</c:v>
                </c:pt>
                <c:pt idx="9">
                  <c:v>0.70168021680216797</c:v>
                </c:pt>
                <c:pt idx="10">
                  <c:v>0.75886086807342601</c:v>
                </c:pt>
                <c:pt idx="11">
                  <c:v>0.75161588180978767</c:v>
                </c:pt>
                <c:pt idx="12">
                  <c:v>0.78432978432978429</c:v>
                </c:pt>
                <c:pt idx="13">
                  <c:v>0.81582255747126442</c:v>
                </c:pt>
              </c:numCache>
            </c:numRef>
          </c:val>
          <c:extLst>
            <c:ext xmlns:c16="http://schemas.microsoft.com/office/drawing/2014/chart" uri="{C3380CC4-5D6E-409C-BE32-E72D297353CC}">
              <c16:uniqueId val="{00000000-51A2-4ECE-8F3F-1E80C9E9E161}"/>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0.34959285937989348</c:v>
                </c:pt>
                <c:pt idx="1">
                  <c:v>0.47764316986970967</c:v>
                </c:pt>
                <c:pt idx="2">
                  <c:v>0.520641120614183</c:v>
                </c:pt>
                <c:pt idx="3">
                  <c:v>0.12598099958694753</c:v>
                </c:pt>
                <c:pt idx="4">
                  <c:v>0.41501162998747532</c:v>
                </c:pt>
                <c:pt idx="5">
                  <c:v>0.22503489644244912</c:v>
                </c:pt>
                <c:pt idx="6">
                  <c:v>0.55340748587570621</c:v>
                </c:pt>
                <c:pt idx="7">
                  <c:v>0.41151259003512108</c:v>
                </c:pt>
                <c:pt idx="8">
                  <c:v>0.39324644549763033</c:v>
                </c:pt>
                <c:pt idx="9">
                  <c:v>0.29831978319783192</c:v>
                </c:pt>
                <c:pt idx="10">
                  <c:v>0.24113913192657399</c:v>
                </c:pt>
                <c:pt idx="11">
                  <c:v>0.24838411819021233</c:v>
                </c:pt>
                <c:pt idx="12">
                  <c:v>0.2156702156702156</c:v>
                </c:pt>
                <c:pt idx="13">
                  <c:v>0.18417744252873558</c:v>
                </c:pt>
              </c:numCache>
            </c:numRef>
          </c:val>
          <c:extLst>
            <c:ext xmlns:c16="http://schemas.microsoft.com/office/drawing/2014/chart" uri="{C3380CC4-5D6E-409C-BE32-E72D297353CC}">
              <c16:uniqueId val="{00000001-51A2-4ECE-8F3F-1E80C9E9E161}"/>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0.76360544217687076</c:v>
                </c:pt>
                <c:pt idx="1">
                  <c:v>0.83854445918108189</c:v>
                </c:pt>
                <c:pt idx="5">
                  <c:v>0.10647181628392484</c:v>
                </c:pt>
                <c:pt idx="6">
                  <c:v>0.45771413131586058</c:v>
                </c:pt>
                <c:pt idx="7">
                  <c:v>0.63140957634910533</c:v>
                </c:pt>
                <c:pt idx="8">
                  <c:v>0.43243243243243246</c:v>
                </c:pt>
                <c:pt idx="9">
                  <c:v>0</c:v>
                </c:pt>
                <c:pt idx="12">
                  <c:v>0.57999999999999996</c:v>
                </c:pt>
              </c:numCache>
            </c:numRef>
          </c:val>
          <c:extLst>
            <c:ext xmlns:c16="http://schemas.microsoft.com/office/drawing/2014/chart" uri="{C3380CC4-5D6E-409C-BE32-E72D297353CC}">
              <c16:uniqueId val="{00000000-1CA3-49AC-B692-BF4BA90BD9E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0.23639455782312924</c:v>
                </c:pt>
                <c:pt idx="1">
                  <c:v>0.16145554081891789</c:v>
                </c:pt>
                <c:pt idx="5">
                  <c:v>0.89352818371607512</c:v>
                </c:pt>
                <c:pt idx="6">
                  <c:v>0.54228586868413942</c:v>
                </c:pt>
                <c:pt idx="7">
                  <c:v>0.36859042365089467</c:v>
                </c:pt>
                <c:pt idx="8">
                  <c:v>0.56756756756756754</c:v>
                </c:pt>
                <c:pt idx="9">
                  <c:v>1</c:v>
                </c:pt>
                <c:pt idx="12">
                  <c:v>0.42000000000000004</c:v>
                </c:pt>
              </c:numCache>
            </c:numRef>
          </c:val>
          <c:extLst>
            <c:ext xmlns:c16="http://schemas.microsoft.com/office/drawing/2014/chart" uri="{C3380CC4-5D6E-409C-BE32-E72D297353CC}">
              <c16:uniqueId val="{00000001-1CA3-49AC-B692-BF4BA90BD9E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0.63762133908570484</c:v>
                </c:pt>
                <c:pt idx="1">
                  <c:v>0.60054763262977751</c:v>
                </c:pt>
                <c:pt idx="2">
                  <c:v>0.56403890857387895</c:v>
                </c:pt>
                <c:pt idx="3">
                  <c:v>0.85581750015886127</c:v>
                </c:pt>
                <c:pt idx="4">
                  <c:v>0.67751962079415651</c:v>
                </c:pt>
                <c:pt idx="5">
                  <c:v>0.76275453408915761</c:v>
                </c:pt>
                <c:pt idx="6">
                  <c:v>0.50677956721456641</c:v>
                </c:pt>
                <c:pt idx="7">
                  <c:v>0.53207776247797567</c:v>
                </c:pt>
                <c:pt idx="8">
                  <c:v>0.71906738327945985</c:v>
                </c:pt>
                <c:pt idx="9">
                  <c:v>0.72751590921889964</c:v>
                </c:pt>
                <c:pt idx="10">
                  <c:v>0.72837331502186931</c:v>
                </c:pt>
                <c:pt idx="11">
                  <c:v>0.78407319658332819</c:v>
                </c:pt>
                <c:pt idx="12">
                  <c:v>0.76265408939864943</c:v>
                </c:pt>
                <c:pt idx="13">
                  <c:v>0.85130792723409909</c:v>
                </c:pt>
              </c:numCache>
            </c:numRef>
          </c:val>
          <c:extLst>
            <c:ext xmlns:c16="http://schemas.microsoft.com/office/drawing/2014/chart" uri="{C3380CC4-5D6E-409C-BE32-E72D297353CC}">
              <c16:uniqueId val="{00000000-4142-4701-90C9-BC1458C6741E}"/>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0.36237866091429516</c:v>
                </c:pt>
                <c:pt idx="1">
                  <c:v>0.39945236737022249</c:v>
                </c:pt>
                <c:pt idx="2">
                  <c:v>0.43596109142612127</c:v>
                </c:pt>
                <c:pt idx="3">
                  <c:v>0.14418249984113896</c:v>
                </c:pt>
                <c:pt idx="4">
                  <c:v>0.32248037920584371</c:v>
                </c:pt>
                <c:pt idx="5">
                  <c:v>0.23724546591084239</c:v>
                </c:pt>
                <c:pt idx="6">
                  <c:v>0.49322043278543359</c:v>
                </c:pt>
                <c:pt idx="7">
                  <c:v>0.46792223752202433</c:v>
                </c:pt>
                <c:pt idx="8">
                  <c:v>0.28093261672054004</c:v>
                </c:pt>
                <c:pt idx="9">
                  <c:v>0.27248409078110036</c:v>
                </c:pt>
                <c:pt idx="10">
                  <c:v>0.27162668497813069</c:v>
                </c:pt>
                <c:pt idx="11">
                  <c:v>0.21592680341667181</c:v>
                </c:pt>
                <c:pt idx="12">
                  <c:v>0.23734591060135057</c:v>
                </c:pt>
                <c:pt idx="13">
                  <c:v>0.14869207276590091</c:v>
                </c:pt>
              </c:numCache>
            </c:numRef>
          </c:val>
          <c:extLst>
            <c:ext xmlns:c16="http://schemas.microsoft.com/office/drawing/2014/chart" uri="{C3380CC4-5D6E-409C-BE32-E72D297353CC}">
              <c16:uniqueId val="{00000001-4142-4701-90C9-BC1458C6741E}"/>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0.74264382960035136</c:v>
                </c:pt>
                <c:pt idx="1">
                  <c:v>0.1799163179916318</c:v>
                </c:pt>
                <c:pt idx="2">
                  <c:v>0.18968692449355432</c:v>
                </c:pt>
                <c:pt idx="3">
                  <c:v>0.98218829516539441</c:v>
                </c:pt>
                <c:pt idx="4">
                  <c:v>0</c:v>
                </c:pt>
                <c:pt idx="5">
                  <c:v>0.84615384615384615</c:v>
                </c:pt>
                <c:pt idx="6">
                  <c:v>0.22115384615384615</c:v>
                </c:pt>
                <c:pt idx="7">
                  <c:v>0.31506849315068491</c:v>
                </c:pt>
                <c:pt idx="8">
                  <c:v>0.78888888888888886</c:v>
                </c:pt>
                <c:pt idx="9">
                  <c:v>0.69731800766283525</c:v>
                </c:pt>
                <c:pt idx="10">
                  <c:v>0.5102604283262443</c:v>
                </c:pt>
                <c:pt idx="11">
                  <c:v>0.71644728748923603</c:v>
                </c:pt>
                <c:pt idx="12">
                  <c:v>0.74824030824203025</c:v>
                </c:pt>
                <c:pt idx="13">
                  <c:v>0.91263837172077977</c:v>
                </c:pt>
              </c:numCache>
            </c:numRef>
          </c:val>
          <c:extLst>
            <c:ext xmlns:c16="http://schemas.microsoft.com/office/drawing/2014/chart" uri="{C3380CC4-5D6E-409C-BE32-E72D297353CC}">
              <c16:uniqueId val="{00000000-1BA3-4EC9-9388-BAE5F5F646A4}"/>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0.25735617039964864</c:v>
                </c:pt>
                <c:pt idx="1">
                  <c:v>0.82008368200836812</c:v>
                </c:pt>
                <c:pt idx="2">
                  <c:v>0.81031307550644571</c:v>
                </c:pt>
                <c:pt idx="3">
                  <c:v>1.7811704834605591E-2</c:v>
                </c:pt>
                <c:pt idx="4">
                  <c:v>1</c:v>
                </c:pt>
                <c:pt idx="5">
                  <c:v>0.15384615384615385</c:v>
                </c:pt>
                <c:pt idx="6">
                  <c:v>0.77884615384615385</c:v>
                </c:pt>
                <c:pt idx="7">
                  <c:v>0.68493150684931514</c:v>
                </c:pt>
                <c:pt idx="8">
                  <c:v>0.21111111111111114</c:v>
                </c:pt>
                <c:pt idx="9">
                  <c:v>0.30268199233716475</c:v>
                </c:pt>
                <c:pt idx="10">
                  <c:v>0.4897395716737557</c:v>
                </c:pt>
                <c:pt idx="11">
                  <c:v>0.28355271251076386</c:v>
                </c:pt>
                <c:pt idx="12">
                  <c:v>0.25175969175796975</c:v>
                </c:pt>
                <c:pt idx="13">
                  <c:v>8.7361628279220227E-2</c:v>
                </c:pt>
              </c:numCache>
            </c:numRef>
          </c:val>
          <c:extLst>
            <c:ext xmlns:c16="http://schemas.microsoft.com/office/drawing/2014/chart" uri="{C3380CC4-5D6E-409C-BE32-E72D297353CC}">
              <c16:uniqueId val="{00000001-1BA3-4EC9-9388-BAE5F5F646A4}"/>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2016</c:v>
                </c:pt>
              </c:strCache>
            </c:strRef>
          </c:tx>
          <c:spPr>
            <a:solidFill>
              <a:srgbClr val="7191D1"/>
            </a:solidFill>
            <a:ln>
              <a:noFill/>
            </a:ln>
            <a:effectLst/>
          </c:spPr>
          <c:invertIfNegative val="0"/>
          <c:dPt>
            <c:idx val="5"/>
            <c:invertIfNegative val="0"/>
            <c:bubble3D val="0"/>
            <c:spPr>
              <a:solidFill>
                <a:schemeClr val="accent1"/>
              </a:solidFill>
              <a:ln>
                <a:noFill/>
              </a:ln>
              <a:effectLst/>
            </c:spPr>
            <c:extLst>
              <c:ext xmlns:c16="http://schemas.microsoft.com/office/drawing/2014/chart" uri="{C3380CC4-5D6E-409C-BE32-E72D297353CC}">
                <c16:uniqueId val="{00000001-47B1-4F1C-810E-D5FFEDFB586B}"/>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Sheet1!$B$2:$B$16</c:f>
              <c:numCache>
                <c:formatCode>#,##0_ ;[Red]\-#,##0\ </c:formatCode>
                <c:ptCount val="15"/>
                <c:pt idx="0">
                  <c:v>52304.410646195414</c:v>
                </c:pt>
                <c:pt idx="1">
                  <c:v>28215.121495176103</c:v>
                </c:pt>
                <c:pt idx="2">
                  <c:v>28032.582003782711</c:v>
                </c:pt>
                <c:pt idx="3">
                  <c:v>27944.538506633631</c:v>
                </c:pt>
                <c:pt idx="4">
                  <c:v>27821.413849063149</c:v>
                </c:pt>
                <c:pt idx="5">
                  <c:v>26728.731103160466</c:v>
                </c:pt>
                <c:pt idx="6">
                  <c:v>26522.597877727127</c:v>
                </c:pt>
                <c:pt idx="7">
                  <c:v>22815.086950304365</c:v>
                </c:pt>
                <c:pt idx="8">
                  <c:v>21756.274489102765</c:v>
                </c:pt>
                <c:pt idx="9">
                  <c:v>21727.845058546154</c:v>
                </c:pt>
                <c:pt idx="10">
                  <c:v>21695.094751046614</c:v>
                </c:pt>
                <c:pt idx="11">
                  <c:v>21277.074913292014</c:v>
                </c:pt>
                <c:pt idx="12">
                  <c:v>20907.731862774766</c:v>
                </c:pt>
                <c:pt idx="13">
                  <c:v>20655.658707945771</c:v>
                </c:pt>
                <c:pt idx="14">
                  <c:v>16354.295932050967</c:v>
                </c:pt>
              </c:numCache>
            </c:numRef>
          </c:val>
          <c:extLst>
            <c:ext xmlns:c16="http://schemas.microsoft.com/office/drawing/2014/chart" uri="{C3380CC4-5D6E-409C-BE32-E72D297353CC}">
              <c16:uniqueId val="{00000002-47B1-4F1C-810E-D5FFEDFB586B}"/>
            </c:ext>
          </c:extLst>
        </c:ser>
        <c:dLbls>
          <c:showLegendKey val="0"/>
          <c:showVal val="0"/>
          <c:showCatName val="0"/>
          <c:showSerName val="0"/>
          <c:showPercent val="0"/>
          <c:showBubbleSize val="0"/>
        </c:dLbls>
        <c:gapWidth val="40"/>
        <c:axId val="-1552462528"/>
        <c:axId val="-1552469600"/>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47B1-4F1C-810E-D5FFEDFB586B}"/>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Sheet1!$C$2:$C$16</c:f>
              <c:numCache>
                <c:formatCode>#,##0_ ;[Red]\-#,##0\ </c:formatCode>
                <c:ptCount val="15"/>
                <c:pt idx="0">
                  <c:v>26728.731103160466</c:v>
                </c:pt>
                <c:pt idx="1">
                  <c:v>26728.731103160466</c:v>
                </c:pt>
                <c:pt idx="2">
                  <c:v>26728.731103160466</c:v>
                </c:pt>
                <c:pt idx="3">
                  <c:v>26728.731103160466</c:v>
                </c:pt>
                <c:pt idx="4">
                  <c:v>26728.731103160466</c:v>
                </c:pt>
                <c:pt idx="5">
                  <c:v>26728.731103160466</c:v>
                </c:pt>
                <c:pt idx="6">
                  <c:v>26728.731103160466</c:v>
                </c:pt>
                <c:pt idx="7">
                  <c:v>26728.731103160466</c:v>
                </c:pt>
                <c:pt idx="8">
                  <c:v>26728.731103160466</c:v>
                </c:pt>
                <c:pt idx="9">
                  <c:v>26728.731103160466</c:v>
                </c:pt>
                <c:pt idx="10">
                  <c:v>26728.731103160466</c:v>
                </c:pt>
                <c:pt idx="11">
                  <c:v>26728.731103160466</c:v>
                </c:pt>
                <c:pt idx="12">
                  <c:v>26728.731103160466</c:v>
                </c:pt>
                <c:pt idx="13">
                  <c:v>26728.731103160466</c:v>
                </c:pt>
                <c:pt idx="14">
                  <c:v>26728.731103160466</c:v>
                </c:pt>
              </c:numCache>
            </c:numRef>
          </c:val>
          <c:smooth val="0"/>
          <c:extLst>
            <c:ext xmlns:c16="http://schemas.microsoft.com/office/drawing/2014/chart" uri="{C3380CC4-5D6E-409C-BE32-E72D297353CC}">
              <c16:uniqueId val="{00000004-47B1-4F1C-810E-D5FFEDFB586B}"/>
            </c:ext>
          </c:extLst>
        </c:ser>
        <c:dLbls>
          <c:showLegendKey val="0"/>
          <c:showVal val="0"/>
          <c:showCatName val="0"/>
          <c:showSerName val="0"/>
          <c:showPercent val="0"/>
          <c:showBubbleSize val="0"/>
        </c:dLbls>
        <c:marker val="1"/>
        <c:smooth val="0"/>
        <c:axId val="-1552462528"/>
        <c:axId val="-1552469600"/>
      </c:lineChart>
      <c:catAx>
        <c:axId val="-1552462528"/>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9600"/>
        <c:crosses val="autoZero"/>
        <c:auto val="1"/>
        <c:lblAlgn val="ctr"/>
        <c:lblOffset val="100"/>
        <c:noMultiLvlLbl val="0"/>
      </c:catAx>
      <c:valAx>
        <c:axId val="-1552469600"/>
        <c:scaling>
          <c:orientation val="minMax"/>
          <c:max val="6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252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25EB-4DCC-8F67-B1D3F6EA4890}"/>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25EB-4DCC-8F67-B1D3F6EA4890}"/>
              </c:ext>
            </c:extLst>
          </c:dPt>
          <c:dPt>
            <c:idx val="3"/>
            <c:invertIfNegative val="0"/>
            <c:bubble3D val="0"/>
            <c:extLst>
              <c:ext xmlns:c16="http://schemas.microsoft.com/office/drawing/2014/chart" uri="{C3380CC4-5D6E-409C-BE32-E72D297353CC}">
                <c16:uniqueId val="{00000002-25EB-4DCC-8F67-B1D3F6EA4890}"/>
              </c:ext>
            </c:extLst>
          </c:dPt>
          <c:dPt>
            <c:idx val="7"/>
            <c:invertIfNegative val="0"/>
            <c:bubble3D val="0"/>
            <c:spPr>
              <a:solidFill>
                <a:srgbClr val="C00000"/>
              </a:solidFill>
              <a:ln>
                <a:solidFill>
                  <a:schemeClr val="tx1"/>
                </a:solidFill>
              </a:ln>
              <a:effectLst/>
            </c:spPr>
            <c:extLst>
              <c:ext xmlns:c16="http://schemas.microsoft.com/office/drawing/2014/chart" uri="{C3380CC4-5D6E-409C-BE32-E72D297353CC}">
                <c16:uniqueId val="{00000004-6866-4378-8EB5-B022FC690A74}"/>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MSK</c:v>
                </c:pt>
                <c:pt idx="3">
                  <c:v>STC</c:v>
                </c:pt>
                <c:pt idx="4">
                  <c:v>OLK</c:v>
                </c:pt>
                <c:pt idx="5">
                  <c:v>ULK</c:v>
                </c:pt>
                <c:pt idx="6">
                  <c:v>PLK</c:v>
                </c:pt>
                <c:pt idx="7">
                  <c:v>HKK</c:v>
                </c:pt>
                <c:pt idx="8">
                  <c:v>JHC</c:v>
                </c:pt>
                <c:pt idx="9">
                  <c:v>ZLK</c:v>
                </c:pt>
                <c:pt idx="10">
                  <c:v>PAK</c:v>
                </c:pt>
                <c:pt idx="11">
                  <c:v>VYS</c:v>
                </c:pt>
                <c:pt idx="12">
                  <c:v>LBK</c:v>
                </c:pt>
                <c:pt idx="13">
                  <c:v>KVK</c:v>
                </c:pt>
                <c:pt idx="14">
                  <c:v>BEZ</c:v>
                </c:pt>
              </c:strCache>
            </c:strRef>
          </c:cat>
          <c:val>
            <c:numRef>
              <c:f>Sheet1!$B$2:$B$16</c:f>
              <c:numCache>
                <c:formatCode>#,##0_ ;[Red]\-#,##0\ </c:formatCode>
                <c:ptCount val="15"/>
                <c:pt idx="0">
                  <c:v>64529468.24212002</c:v>
                </c:pt>
                <c:pt idx="1">
                  <c:v>32865707.110739999</c:v>
                </c:pt>
                <c:pt idx="2">
                  <c:v>31708800.144140013</c:v>
                </c:pt>
                <c:pt idx="3">
                  <c:v>21913382.788090006</c:v>
                </c:pt>
                <c:pt idx="4">
                  <c:v>17548564.529860001</c:v>
                </c:pt>
                <c:pt idx="5">
                  <c:v>17416398.122840013</c:v>
                </c:pt>
                <c:pt idx="6">
                  <c:v>15565496.79886</c:v>
                </c:pt>
                <c:pt idx="7">
                  <c:v>15217897.05725001</c:v>
                </c:pt>
                <c:pt idx="8">
                  <c:v>14234743.419859998</c:v>
                </c:pt>
                <c:pt idx="9">
                  <c:v>12494443.713170005</c:v>
                </c:pt>
                <c:pt idx="10">
                  <c:v>10706995.841049997</c:v>
                </c:pt>
                <c:pt idx="11">
                  <c:v>10408448.389909998</c:v>
                </c:pt>
                <c:pt idx="12">
                  <c:v>9297741.3039099984</c:v>
                </c:pt>
                <c:pt idx="13">
                  <c:v>5989932.325740004</c:v>
                </c:pt>
                <c:pt idx="14">
                  <c:v>1423719.35567</c:v>
                </c:pt>
              </c:numCache>
            </c:numRef>
          </c:val>
          <c:extLst>
            <c:ext xmlns:c16="http://schemas.microsoft.com/office/drawing/2014/chart" uri="{C3380CC4-5D6E-409C-BE32-E72D297353CC}">
              <c16:uniqueId val="{00000003-25EB-4DCC-8F67-B1D3F6EA4890}"/>
            </c:ext>
          </c:extLst>
        </c:ser>
        <c:dLbls>
          <c:showLegendKey val="0"/>
          <c:showVal val="1"/>
          <c:showCatName val="0"/>
          <c:showSerName val="0"/>
          <c:showPercent val="0"/>
          <c:showBubbleSize val="0"/>
        </c:dLbls>
        <c:gapWidth val="50"/>
        <c:overlap val="100"/>
        <c:axId val="-1552482112"/>
        <c:axId val="-1552469056"/>
      </c:barChart>
      <c:catAx>
        <c:axId val="-1552482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9056"/>
        <c:crosses val="autoZero"/>
        <c:auto val="1"/>
        <c:lblAlgn val="ctr"/>
        <c:lblOffset val="100"/>
        <c:noMultiLvlLbl val="0"/>
      </c:catAx>
      <c:valAx>
        <c:axId val="-1552469056"/>
        <c:scaling>
          <c:orientation val="minMax"/>
          <c:max val="9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82112"/>
        <c:crosses val="autoZero"/>
        <c:crossBetween val="between"/>
        <c:majorUnit val="30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111</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F478-409C-8B0F-0B4DAF95DC00}"/>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F478-409C-8B0F-0B4DAF95DC00}"/>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54094.142847644689</c:v>
                </c:pt>
                <c:pt idx="1">
                  <c:v>17197.278625134721</c:v>
                </c:pt>
                <c:pt idx="2">
                  <c:v>24367.792591505786</c:v>
                </c:pt>
                <c:pt idx="3">
                  <c:v>30106.491930061416</c:v>
                </c:pt>
                <c:pt idx="4">
                  <c:v>22127.978483079747</c:v>
                </c:pt>
                <c:pt idx="5">
                  <c:v>22458.741431038208</c:v>
                </c:pt>
                <c:pt idx="6">
                  <c:v>21923.658970036871</c:v>
                </c:pt>
                <c:pt idx="7">
                  <c:v>30909.903761740461</c:v>
                </c:pt>
                <c:pt idx="8">
                  <c:v>22315.380930358107</c:v>
                </c:pt>
                <c:pt idx="9">
                  <c:v>21810.945837217856</c:v>
                </c:pt>
                <c:pt idx="10">
                  <c:v>31172.124115714254</c:v>
                </c:pt>
                <c:pt idx="11">
                  <c:v>33698.447868903939</c:v>
                </c:pt>
                <c:pt idx="12">
                  <c:v>22992.569033113694</c:v>
                </c:pt>
                <c:pt idx="13">
                  <c:v>33549.299386102815</c:v>
                </c:pt>
                <c:pt idx="14">
                  <c:v>28465.206174844549</c:v>
                </c:pt>
              </c:numCache>
            </c:numRef>
          </c:val>
          <c:extLst>
            <c:ext xmlns:c16="http://schemas.microsoft.com/office/drawing/2014/chart" uri="{C3380CC4-5D6E-409C-BE32-E72D297353CC}">
              <c16:uniqueId val="{00000002-F478-409C-8B0F-0B4DAF95DC00}"/>
            </c:ext>
          </c:extLst>
        </c:ser>
        <c:dLbls>
          <c:showLegendKey val="0"/>
          <c:showVal val="0"/>
          <c:showCatName val="0"/>
          <c:showSerName val="0"/>
          <c:showPercent val="0"/>
          <c:showBubbleSize val="0"/>
        </c:dLbls>
        <c:gapWidth val="150"/>
        <c:axId val="-1089932976"/>
        <c:axId val="-1089922640"/>
      </c:barChart>
      <c:catAx>
        <c:axId val="-1089932976"/>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22640"/>
        <c:crosses val="autoZero"/>
        <c:auto val="1"/>
        <c:lblAlgn val="ctr"/>
        <c:lblOffset val="100"/>
        <c:tickLblSkip val="1"/>
        <c:noMultiLvlLbl val="0"/>
      </c:catAx>
      <c:valAx>
        <c:axId val="-1089922640"/>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29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D8F7-42DC-AD00-3022276D1FA7}"/>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D8F7-42DC-AD00-3022276D1FA7}"/>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57874.859344346194</c:v>
                </c:pt>
                <c:pt idx="1">
                  <c:v>15292.631783162908</c:v>
                </c:pt>
                <c:pt idx="2">
                  <c:v>20484.269629383965</c:v>
                </c:pt>
                <c:pt idx="3">
                  <c:v>24771.619315753283</c:v>
                </c:pt>
                <c:pt idx="4">
                  <c:v>20338.674211217236</c:v>
                </c:pt>
                <c:pt idx="5">
                  <c:v>19817.953015753035</c:v>
                </c:pt>
                <c:pt idx="6">
                  <c:v>16808.13913023004</c:v>
                </c:pt>
                <c:pt idx="7">
                  <c:v>25432.237575387433</c:v>
                </c:pt>
                <c:pt idx="8">
                  <c:v>17294.343758090406</c:v>
                </c:pt>
                <c:pt idx="9">
                  <c:v>17435.727201642068</c:v>
                </c:pt>
                <c:pt idx="10">
                  <c:v>24832.629536978598</c:v>
                </c:pt>
                <c:pt idx="11">
                  <c:v>25945.678325203251</c:v>
                </c:pt>
                <c:pt idx="12">
                  <c:v>21452.828624078626</c:v>
                </c:pt>
                <c:pt idx="13">
                  <c:v>25632.236860759494</c:v>
                </c:pt>
                <c:pt idx="14">
                  <c:v>25214.336303207463</c:v>
                </c:pt>
              </c:numCache>
            </c:numRef>
          </c:val>
          <c:extLst>
            <c:ext xmlns:c16="http://schemas.microsoft.com/office/drawing/2014/chart" uri="{C3380CC4-5D6E-409C-BE32-E72D297353CC}">
              <c16:uniqueId val="{00000002-D8F7-42DC-AD00-3022276D1FA7}"/>
            </c:ext>
          </c:extLst>
        </c:ser>
        <c:dLbls>
          <c:showLegendKey val="0"/>
          <c:showVal val="0"/>
          <c:showCatName val="0"/>
          <c:showSerName val="0"/>
          <c:showPercent val="0"/>
          <c:showBubbleSize val="0"/>
        </c:dLbls>
        <c:gapWidth val="150"/>
        <c:axId val="-1700635968"/>
        <c:axId val="-1700642496"/>
      </c:barChart>
      <c:catAx>
        <c:axId val="-170063596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700642496"/>
        <c:crosses val="autoZero"/>
        <c:auto val="1"/>
        <c:lblAlgn val="ctr"/>
        <c:lblOffset val="100"/>
        <c:tickLblSkip val="1"/>
        <c:noMultiLvlLbl val="0"/>
      </c:catAx>
      <c:valAx>
        <c:axId val="-1700642496"/>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7006359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2"/>
            <c:invertIfNegative val="0"/>
            <c:bubble3D val="0"/>
            <c:spPr>
              <a:solidFill>
                <a:srgbClr val="4472C4"/>
              </a:solidFill>
              <a:ln>
                <a:solidFill>
                  <a:schemeClr val="tx1"/>
                </a:solidFill>
              </a:ln>
              <a:effectLst/>
            </c:spPr>
            <c:extLst>
              <c:ext xmlns:c16="http://schemas.microsoft.com/office/drawing/2014/chart" uri="{C3380CC4-5D6E-409C-BE32-E72D297353CC}">
                <c16:uniqueId val="{00000007-6007-4DB6-B478-A6C16448634A}"/>
              </c:ext>
            </c:extLst>
          </c:dPt>
          <c:dPt>
            <c:idx val="6"/>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6007-4DB6-B478-A6C16448634A}"/>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8-E61C-466B-A9F9-DD32F93D99E8}"/>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3-6007-4DB6-B478-A6C16448634A}"/>
              </c:ext>
            </c:extLst>
          </c:dPt>
          <c:dPt>
            <c:idx val="14"/>
            <c:invertIfNegative val="0"/>
            <c:bubble3D val="0"/>
            <c:spPr>
              <a:solidFill>
                <a:srgbClr val="4472C4"/>
              </a:solidFill>
              <a:ln>
                <a:solidFill>
                  <a:schemeClr val="tx1"/>
                </a:solidFill>
              </a:ln>
              <a:effectLst/>
            </c:spPr>
            <c:extLst>
              <c:ext xmlns:c16="http://schemas.microsoft.com/office/drawing/2014/chart" uri="{C3380CC4-5D6E-409C-BE32-E72D297353CC}">
                <c16:uniqueId val="{00000005-6007-4DB6-B478-A6C16448634A}"/>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KVK</c:v>
                </c:pt>
                <c:pt idx="2">
                  <c:v>JMK</c:v>
                </c:pt>
                <c:pt idx="3">
                  <c:v>ULK</c:v>
                </c:pt>
                <c:pt idx="4">
                  <c:v>STC</c:v>
                </c:pt>
                <c:pt idx="5">
                  <c:v>PAK</c:v>
                </c:pt>
                <c:pt idx="6">
                  <c:v>ČR</c:v>
                </c:pt>
                <c:pt idx="7">
                  <c:v>MSK</c:v>
                </c:pt>
                <c:pt idx="8">
                  <c:v>LBK</c:v>
                </c:pt>
                <c:pt idx="9">
                  <c:v>JHC</c:v>
                </c:pt>
                <c:pt idx="10">
                  <c:v>HKK</c:v>
                </c:pt>
                <c:pt idx="11">
                  <c:v>OLK</c:v>
                </c:pt>
                <c:pt idx="12">
                  <c:v>ZLK</c:v>
                </c:pt>
                <c:pt idx="13">
                  <c:v>PLK</c:v>
                </c:pt>
                <c:pt idx="14">
                  <c:v>PHA</c:v>
                </c:pt>
              </c:strCache>
            </c:strRef>
          </c:cat>
          <c:val>
            <c:numRef>
              <c:f>Sheet1!$B$2:$B$16</c:f>
              <c:numCache>
                <c:formatCode>#\ ##0_ ;[Red]\-#\ ##0\ </c:formatCode>
                <c:ptCount val="15"/>
                <c:pt idx="0">
                  <c:v>895.5553015689718</c:v>
                </c:pt>
                <c:pt idx="1">
                  <c:v>501.4861461672221</c:v>
                </c:pt>
                <c:pt idx="2">
                  <c:v>440.62286418028634</c:v>
                </c:pt>
                <c:pt idx="3">
                  <c:v>398.45001713486567</c:v>
                </c:pt>
                <c:pt idx="4">
                  <c:v>388.17777402420705</c:v>
                </c:pt>
                <c:pt idx="5">
                  <c:v>335.51964356029293</c:v>
                </c:pt>
                <c:pt idx="6">
                  <c:v>334.93121661944906</c:v>
                </c:pt>
                <c:pt idx="7">
                  <c:v>324.56618415154901</c:v>
                </c:pt>
                <c:pt idx="8">
                  <c:v>323.73443783097326</c:v>
                </c:pt>
                <c:pt idx="9">
                  <c:v>302.80806638498404</c:v>
                </c:pt>
                <c:pt idx="10">
                  <c:v>299.2125488908282</c:v>
                </c:pt>
                <c:pt idx="11">
                  <c:v>294.0854410083254</c:v>
                </c:pt>
                <c:pt idx="12">
                  <c:v>204.92307514272755</c:v>
                </c:pt>
                <c:pt idx="13">
                  <c:v>131.75319109892354</c:v>
                </c:pt>
                <c:pt idx="14">
                  <c:v>94.487898167092524</c:v>
                </c:pt>
              </c:numCache>
            </c:numRef>
          </c:val>
          <c:extLst>
            <c:ext xmlns:c16="http://schemas.microsoft.com/office/drawing/2014/chart" uri="{C3380CC4-5D6E-409C-BE32-E72D297353CC}">
              <c16:uniqueId val="{00000006-6007-4DB6-B478-A6C16448634A}"/>
            </c:ext>
          </c:extLst>
        </c:ser>
        <c:dLbls>
          <c:showLegendKey val="0"/>
          <c:showVal val="0"/>
          <c:showCatName val="0"/>
          <c:showSerName val="0"/>
          <c:showPercent val="0"/>
          <c:showBubbleSize val="0"/>
        </c:dLbls>
        <c:gapWidth val="20"/>
        <c:axId val="-1312599952"/>
        <c:axId val="-1312592880"/>
      </c:barChart>
      <c:catAx>
        <c:axId val="-1312599952"/>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592880"/>
        <c:crosses val="autoZero"/>
        <c:auto val="1"/>
        <c:lblAlgn val="ctr"/>
        <c:lblOffset val="100"/>
        <c:tickLblSkip val="1"/>
        <c:noMultiLvlLbl val="0"/>
      </c:catAx>
      <c:valAx>
        <c:axId val="-1312592880"/>
        <c:scaling>
          <c:orientation val="minMax"/>
          <c:max val="12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Kapitálové</a:t>
                </a:r>
                <a:r>
                  <a:rPr lang="cs-CZ" sz="1000" baseline="0" dirty="0"/>
                  <a:t> v</a:t>
                </a:r>
                <a:r>
                  <a:rPr lang="cs-CZ" sz="1000" dirty="0"/>
                  <a:t>ýdaje v Kč na</a:t>
                </a:r>
                <a:r>
                  <a:rPr lang="cs-CZ" sz="1000" baseline="0" dirty="0"/>
                  <a:t> 1 obyvatele</a:t>
                </a:r>
                <a:endParaRPr lang="cs-CZ" sz="1000" dirty="0"/>
              </a:p>
            </c:rich>
          </c:tx>
          <c:layout>
            <c:manualLayout>
              <c:xMode val="edge"/>
              <c:yMode val="edge"/>
              <c:x val="2.3447932567863542E-2"/>
              <c:y val="2.0358125139443899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9952"/>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205</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1D8D-4C35-8494-5A41E045BD8C}"/>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1D8D-4C35-8494-5A41E045BD8C}"/>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224102.50783257192</c:v>
                </c:pt>
                <c:pt idx="1">
                  <c:v>15102.853995602727</c:v>
                </c:pt>
                <c:pt idx="2">
                  <c:v>20515.249939773123</c:v>
                </c:pt>
                <c:pt idx="3">
                  <c:v>25702.5084136029</c:v>
                </c:pt>
                <c:pt idx="4">
                  <c:v>20701.949178956966</c:v>
                </c:pt>
                <c:pt idx="5">
                  <c:v>19479.616583146439</c:v>
                </c:pt>
                <c:pt idx="6">
                  <c:v>19576.425495390748</c:v>
                </c:pt>
                <c:pt idx="7">
                  <c:v>24787.347060895085</c:v>
                </c:pt>
                <c:pt idx="8">
                  <c:v>17553.835545865095</c:v>
                </c:pt>
                <c:pt idx="9">
                  <c:v>17185.305976873045</c:v>
                </c:pt>
                <c:pt idx="10">
                  <c:v>24328.207984945326</c:v>
                </c:pt>
                <c:pt idx="11">
                  <c:v>21630.246191771777</c:v>
                </c:pt>
                <c:pt idx="12">
                  <c:v>19133.142842393365</c:v>
                </c:pt>
                <c:pt idx="13">
                  <c:v>23137.840127258547</c:v>
                </c:pt>
                <c:pt idx="14">
                  <c:v>23611.90785395274</c:v>
                </c:pt>
              </c:numCache>
            </c:numRef>
          </c:val>
          <c:extLst>
            <c:ext xmlns:c16="http://schemas.microsoft.com/office/drawing/2014/chart" uri="{C3380CC4-5D6E-409C-BE32-E72D297353CC}">
              <c16:uniqueId val="{00000002-1D8D-4C35-8494-5A41E045BD8C}"/>
            </c:ext>
          </c:extLst>
        </c:ser>
        <c:dLbls>
          <c:showLegendKey val="0"/>
          <c:showVal val="0"/>
          <c:showCatName val="0"/>
          <c:showSerName val="0"/>
          <c:showPercent val="0"/>
          <c:showBubbleSize val="0"/>
        </c:dLbls>
        <c:gapWidth val="150"/>
        <c:axId val="-1700641952"/>
        <c:axId val="-1700640864"/>
      </c:barChart>
      <c:catAx>
        <c:axId val="-170064195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700640864"/>
        <c:crosses val="autoZero"/>
        <c:auto val="1"/>
        <c:lblAlgn val="ctr"/>
        <c:lblOffset val="100"/>
        <c:tickLblSkip val="1"/>
        <c:noMultiLvlLbl val="0"/>
      </c:catAx>
      <c:valAx>
        <c:axId val="-1700640864"/>
        <c:scaling>
          <c:orientation val="minMax"/>
          <c:max val="30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7006419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207</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399E-4BF1-A051-59897EFAC8B6}"/>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399E-4BF1-A051-59897EFAC8B6}"/>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31203.921900771697</c:v>
                </c:pt>
                <c:pt idx="1">
                  <c:v>14575.899542115852</c:v>
                </c:pt>
                <c:pt idx="2">
                  <c:v>19077.08474001677</c:v>
                </c:pt>
                <c:pt idx="3">
                  <c:v>22655.306166431597</c:v>
                </c:pt>
                <c:pt idx="4">
                  <c:v>18638.541031849629</c:v>
                </c:pt>
                <c:pt idx="5">
                  <c:v>19375.720975556527</c:v>
                </c:pt>
                <c:pt idx="6">
                  <c:v>17211.267808359808</c:v>
                </c:pt>
                <c:pt idx="7">
                  <c:v>23851.159454343422</c:v>
                </c:pt>
                <c:pt idx="8">
                  <c:v>16061.74263497904</c:v>
                </c:pt>
                <c:pt idx="9">
                  <c:v>18762.011162659514</c:v>
                </c:pt>
                <c:pt idx="10">
                  <c:v>24805.69933460496</c:v>
                </c:pt>
                <c:pt idx="11">
                  <c:v>28875.700019857857</c:v>
                </c:pt>
                <c:pt idx="12">
                  <c:v>18791.138319870763</c:v>
                </c:pt>
                <c:pt idx="13">
                  <c:v>24569.434797549566</c:v>
                </c:pt>
                <c:pt idx="14">
                  <c:v>23724.353902067454</c:v>
                </c:pt>
              </c:numCache>
            </c:numRef>
          </c:val>
          <c:extLst>
            <c:ext xmlns:c16="http://schemas.microsoft.com/office/drawing/2014/chart" uri="{C3380CC4-5D6E-409C-BE32-E72D297353CC}">
              <c16:uniqueId val="{00000002-399E-4BF1-A051-59897EFAC8B6}"/>
            </c:ext>
          </c:extLst>
        </c:ser>
        <c:dLbls>
          <c:showLegendKey val="0"/>
          <c:showVal val="0"/>
          <c:showCatName val="0"/>
          <c:showSerName val="0"/>
          <c:showPercent val="0"/>
          <c:showBubbleSize val="0"/>
        </c:dLbls>
        <c:gapWidth val="150"/>
        <c:axId val="-1089930800"/>
        <c:axId val="-1089936784"/>
      </c:barChart>
      <c:catAx>
        <c:axId val="-1089930800"/>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6784"/>
        <c:crosses val="autoZero"/>
        <c:auto val="1"/>
        <c:lblAlgn val="ctr"/>
        <c:lblOffset val="100"/>
        <c:tickLblSkip val="1"/>
        <c:noMultiLvlLbl val="0"/>
      </c:catAx>
      <c:valAx>
        <c:axId val="-1089936784"/>
        <c:scaling>
          <c:orientation val="minMax"/>
          <c:max val="6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0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209</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39B1-4CC8-AFAE-B574C4F3BB2C}"/>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39B1-4CC8-AFAE-B574C4F3BB2C}"/>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595646.67620180477</c:v>
                </c:pt>
                <c:pt idx="1">
                  <c:v>18915.151086185819</c:v>
                </c:pt>
                <c:pt idx="2">
                  <c:v>243752.49382352945</c:v>
                </c:pt>
                <c:pt idx="3">
                  <c:v>319866.85274509818</c:v>
                </c:pt>
                <c:pt idx="4">
                  <c:v>322359.5886956522</c:v>
                </c:pt>
                <c:pt idx="5">
                  <c:v>95900.519260700385</c:v>
                </c:pt>
                <c:pt idx="6">
                  <c:v>40388.426627462075</c:v>
                </c:pt>
                <c:pt idx="7">
                  <c:v>20482.359705332081</c:v>
                </c:pt>
                <c:pt idx="8">
                  <c:v>97254.804610951018</c:v>
                </c:pt>
                <c:pt idx="9">
                  <c:v>127879.39259999998</c:v>
                </c:pt>
                <c:pt idx="10">
                  <c:v>238362.23382352944</c:v>
                </c:pt>
                <c:pt idx="11">
                  <c:v>83960.714487179503</c:v>
                </c:pt>
                <c:pt idx="12">
                  <c:v>139842.72454545452</c:v>
                </c:pt>
                <c:pt idx="13">
                  <c:v>88970.340813008122</c:v>
                </c:pt>
                <c:pt idx="14">
                  <c:v>25683.217625613241</c:v>
                </c:pt>
              </c:numCache>
            </c:numRef>
          </c:val>
          <c:extLst>
            <c:ext xmlns:c16="http://schemas.microsoft.com/office/drawing/2014/chart" uri="{C3380CC4-5D6E-409C-BE32-E72D297353CC}">
              <c16:uniqueId val="{00000002-39B1-4CC8-AFAE-B574C4F3BB2C}"/>
            </c:ext>
          </c:extLst>
        </c:ser>
        <c:dLbls>
          <c:showLegendKey val="0"/>
          <c:showVal val="0"/>
          <c:showCatName val="0"/>
          <c:showSerName val="0"/>
          <c:showPercent val="0"/>
          <c:showBubbleSize val="0"/>
        </c:dLbls>
        <c:gapWidth val="150"/>
        <c:axId val="-1089936240"/>
        <c:axId val="-1089919376"/>
      </c:barChart>
      <c:catAx>
        <c:axId val="-1089936240"/>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19376"/>
        <c:crosses val="autoZero"/>
        <c:auto val="1"/>
        <c:lblAlgn val="ctr"/>
        <c:lblOffset val="100"/>
        <c:tickLblSkip val="1"/>
        <c:noMultiLvlLbl val="0"/>
      </c:catAx>
      <c:valAx>
        <c:axId val="-1089919376"/>
        <c:scaling>
          <c:orientation val="minMax"/>
          <c:max val="80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6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211</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1371-43C6-A45A-02AF0E51552C}"/>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1371-43C6-A45A-02AF0E51552C}"/>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55250.764292132051</c:v>
                </c:pt>
                <c:pt idx="1">
                  <c:v>13874.780739410247</c:v>
                </c:pt>
                <c:pt idx="2">
                  <c:v>20533.343893277288</c:v>
                </c:pt>
                <c:pt idx="3">
                  <c:v>24731.506828697064</c:v>
                </c:pt>
                <c:pt idx="4">
                  <c:v>22429.689923936461</c:v>
                </c:pt>
                <c:pt idx="5">
                  <c:v>21365.268087765442</c:v>
                </c:pt>
                <c:pt idx="6">
                  <c:v>19870.651858219626</c:v>
                </c:pt>
                <c:pt idx="7">
                  <c:v>24323.063515563314</c:v>
                </c:pt>
                <c:pt idx="8">
                  <c:v>18738.890927013541</c:v>
                </c:pt>
                <c:pt idx="9">
                  <c:v>17569.498526213098</c:v>
                </c:pt>
                <c:pt idx="10">
                  <c:v>23930.379053150726</c:v>
                </c:pt>
                <c:pt idx="11">
                  <c:v>27478.953650429576</c:v>
                </c:pt>
                <c:pt idx="12">
                  <c:v>21019.634805008249</c:v>
                </c:pt>
                <c:pt idx="13">
                  <c:v>25759.812601171769</c:v>
                </c:pt>
                <c:pt idx="14">
                  <c:v>25278.479734669225</c:v>
                </c:pt>
              </c:numCache>
            </c:numRef>
          </c:val>
          <c:extLst>
            <c:ext xmlns:c16="http://schemas.microsoft.com/office/drawing/2014/chart" uri="{C3380CC4-5D6E-409C-BE32-E72D297353CC}">
              <c16:uniqueId val="{00000002-1371-43C6-A45A-02AF0E51552C}"/>
            </c:ext>
          </c:extLst>
        </c:ser>
        <c:dLbls>
          <c:showLegendKey val="0"/>
          <c:showVal val="0"/>
          <c:showCatName val="0"/>
          <c:showSerName val="0"/>
          <c:showPercent val="0"/>
          <c:showBubbleSize val="0"/>
        </c:dLbls>
        <c:gapWidth val="150"/>
        <c:axId val="-1089928624"/>
        <c:axId val="-1089938960"/>
      </c:barChart>
      <c:catAx>
        <c:axId val="-108992862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8960"/>
        <c:crosses val="autoZero"/>
        <c:auto val="1"/>
        <c:lblAlgn val="ctr"/>
        <c:lblOffset val="100"/>
        <c:tickLblSkip val="1"/>
        <c:noMultiLvlLbl val="0"/>
      </c:catAx>
      <c:valAx>
        <c:axId val="-1089938960"/>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286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213</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BC4B-46B6-AEA4-395BC2A07513}"/>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BC4B-46B6-AEA4-395BC2A07513}"/>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253312.23150154809</c:v>
                </c:pt>
                <c:pt idx="1">
                  <c:v>39691.49431415931</c:v>
                </c:pt>
                <c:pt idx="2">
                  <c:v>123311.04195402299</c:v>
                </c:pt>
                <c:pt idx="3">
                  <c:v>201651.61922330098</c:v>
                </c:pt>
                <c:pt idx="4">
                  <c:v>63367.029809523789</c:v>
                </c:pt>
                <c:pt idx="5">
                  <c:v>17343.180223271789</c:v>
                </c:pt>
                <c:pt idx="6">
                  <c:v>46553.021066666675</c:v>
                </c:pt>
                <c:pt idx="7">
                  <c:v>95256.908991596618</c:v>
                </c:pt>
                <c:pt idx="8">
                  <c:v>44764.2184375</c:v>
                </c:pt>
                <c:pt idx="9">
                  <c:v>72811.619368932035</c:v>
                </c:pt>
                <c:pt idx="10">
                  <c:v>29268.089471043633</c:v>
                </c:pt>
                <c:pt idx="11">
                  <c:v>55181.317587507365</c:v>
                </c:pt>
                <c:pt idx="12">
                  <c:v>18183.393932017243</c:v>
                </c:pt>
                <c:pt idx="13">
                  <c:v>23048.893364658637</c:v>
                </c:pt>
                <c:pt idx="14">
                  <c:v>24257.081500959925</c:v>
                </c:pt>
              </c:numCache>
            </c:numRef>
          </c:val>
          <c:extLst>
            <c:ext xmlns:c16="http://schemas.microsoft.com/office/drawing/2014/chart" uri="{C3380CC4-5D6E-409C-BE32-E72D297353CC}">
              <c16:uniqueId val="{00000002-BC4B-46B6-AEA4-395BC2A07513}"/>
            </c:ext>
          </c:extLst>
        </c:ser>
        <c:dLbls>
          <c:showLegendKey val="0"/>
          <c:showVal val="0"/>
          <c:showCatName val="0"/>
          <c:showSerName val="0"/>
          <c:showPercent val="0"/>
          <c:showBubbleSize val="0"/>
        </c:dLbls>
        <c:gapWidth val="150"/>
        <c:axId val="-1089924816"/>
        <c:axId val="-1089920464"/>
      </c:barChart>
      <c:catAx>
        <c:axId val="-1089924816"/>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20464"/>
        <c:crosses val="autoZero"/>
        <c:auto val="1"/>
        <c:lblAlgn val="ctr"/>
        <c:lblOffset val="100"/>
        <c:tickLblSkip val="1"/>
        <c:noMultiLvlLbl val="0"/>
      </c:catAx>
      <c:valAx>
        <c:axId val="-1089920464"/>
        <c:scaling>
          <c:orientation val="minMax"/>
          <c:max val="60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248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shodný</c:v>
                </c:pt>
              </c:strCache>
            </c:strRef>
          </c:tx>
          <c:spPr>
            <a:solidFill>
              <a:srgbClr val="0070C0"/>
            </a:solidFill>
            <a:ln>
              <a:solidFill>
                <a:schemeClr val="tx1"/>
              </a:solidFill>
            </a:ln>
            <a:effectLst/>
          </c:spPr>
          <c:invertIfNegative val="0"/>
          <c:dPt>
            <c:idx val="5"/>
            <c:invertIfNegative val="0"/>
            <c:bubble3D val="0"/>
            <c:spPr>
              <a:solidFill>
                <a:srgbClr val="00B050"/>
              </a:solidFill>
              <a:ln>
                <a:solidFill>
                  <a:schemeClr val="tx1"/>
                </a:solidFill>
              </a:ln>
              <a:effectLst/>
            </c:spPr>
            <c:extLst>
              <c:ext xmlns:c16="http://schemas.microsoft.com/office/drawing/2014/chart" uri="{C3380CC4-5D6E-409C-BE32-E72D297353CC}">
                <c16:uniqueId val="{00000001-2B89-4D36-809A-99D2FD64C995}"/>
              </c:ext>
            </c:extLst>
          </c:dPt>
          <c:dLbls>
            <c:dLbl>
              <c:idx val="5"/>
              <c:delete val="1"/>
              <c:extLst>
                <c:ext xmlns:c15="http://schemas.microsoft.com/office/drawing/2012/chart" uri="{CE6537A1-D6FC-4f65-9D91-7224C49458BB}"/>
                <c:ext xmlns:c16="http://schemas.microsoft.com/office/drawing/2014/chart" uri="{C3380CC4-5D6E-409C-BE32-E72D297353CC}">
                  <c16:uniqueId val="{00000001-2B89-4D36-809A-99D2FD64C995}"/>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Sheet1!$B$2:$B$16</c:f>
              <c:numCache>
                <c:formatCode>General</c:formatCode>
                <c:ptCount val="15"/>
                <c:pt idx="0">
                  <c:v>27215.906350996509</c:v>
                </c:pt>
                <c:pt idx="1">
                  <c:v>24524.105028139849</c:v>
                </c:pt>
                <c:pt idx="2">
                  <c:v>23486.060016489009</c:v>
                </c:pt>
                <c:pt idx="3">
                  <c:v>23428.266293380148</c:v>
                </c:pt>
                <c:pt idx="4">
                  <c:v>22948.673879515034</c:v>
                </c:pt>
                <c:pt idx="5">
                  <c:v>26728.731103160466</c:v>
                </c:pt>
                <c:pt idx="6">
                  <c:v>23743.156422019332</c:v>
                </c:pt>
                <c:pt idx="7">
                  <c:v>20456.876657612804</c:v>
                </c:pt>
                <c:pt idx="8">
                  <c:v>16399.822638941172</c:v>
                </c:pt>
                <c:pt idx="9">
                  <c:v>15370.866862237634</c:v>
                </c:pt>
                <c:pt idx="10">
                  <c:v>18268.37024977335</c:v>
                </c:pt>
                <c:pt idx="11">
                  <c:v>19213.065537021826</c:v>
                </c:pt>
                <c:pt idx="12">
                  <c:v>18176.318421956581</c:v>
                </c:pt>
                <c:pt idx="13">
                  <c:v>19185.072954868767</c:v>
                </c:pt>
                <c:pt idx="14">
                  <c:v>13774.121405705449</c:v>
                </c:pt>
              </c:numCache>
            </c:numRef>
          </c:val>
          <c:extLst>
            <c:ext xmlns:c16="http://schemas.microsoft.com/office/drawing/2014/chart" uri="{C3380CC4-5D6E-409C-BE32-E72D297353CC}">
              <c16:uniqueId val="{00000002-2B89-4D36-809A-99D2FD64C995}"/>
            </c:ext>
          </c:extLst>
        </c:ser>
        <c:ser>
          <c:idx val="1"/>
          <c:order val="1"/>
          <c:tx>
            <c:strRef>
              <c:f>Sheet1!$C$1</c:f>
              <c:strCache>
                <c:ptCount val="1"/>
                <c:pt idx="0">
                  <c:v>jiný</c:v>
                </c:pt>
              </c:strCache>
            </c:strRef>
          </c:tx>
          <c:spPr>
            <a:solidFill>
              <a:srgbClr val="C00000"/>
            </a:solidFill>
            <a:ln>
              <a:solidFill>
                <a:schemeClr val="tx1"/>
              </a:solidFill>
            </a:ln>
            <a:effectLst/>
          </c:spPr>
          <c:invertIfNegative val="0"/>
          <c:dLbls>
            <c:dLbl>
              <c:idx val="0"/>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2B89-4D36-809A-99D2FD64C995}"/>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Sheet1!$C$2:$C$16</c:f>
              <c:numCache>
                <c:formatCode>General</c:formatCode>
                <c:ptCount val="15"/>
                <c:pt idx="0">
                  <c:v>25088.504295198905</c:v>
                </c:pt>
                <c:pt idx="1">
                  <c:v>3691.0164670362537</c:v>
                </c:pt>
                <c:pt idx="2">
                  <c:v>4546.5219872937014</c:v>
                </c:pt>
                <c:pt idx="3">
                  <c:v>4516.2722132534836</c:v>
                </c:pt>
                <c:pt idx="4">
                  <c:v>4872.7399695481145</c:v>
                </c:pt>
                <c:pt idx="5">
                  <c:v>0</c:v>
                </c:pt>
                <c:pt idx="6">
                  <c:v>2779.4414557077944</c:v>
                </c:pt>
                <c:pt idx="7">
                  <c:v>2358.2102926915613</c:v>
                </c:pt>
                <c:pt idx="8">
                  <c:v>5356.451850161593</c:v>
                </c:pt>
                <c:pt idx="9">
                  <c:v>6356.9781963085206</c:v>
                </c:pt>
                <c:pt idx="10">
                  <c:v>3426.7245012732637</c:v>
                </c:pt>
                <c:pt idx="11">
                  <c:v>2064.0093762701872</c:v>
                </c:pt>
                <c:pt idx="12">
                  <c:v>2731.4134408181853</c:v>
                </c:pt>
                <c:pt idx="13">
                  <c:v>1470.5857530770045</c:v>
                </c:pt>
                <c:pt idx="14">
                  <c:v>2580.1745263455177</c:v>
                </c:pt>
              </c:numCache>
            </c:numRef>
          </c:val>
          <c:extLst>
            <c:ext xmlns:c16="http://schemas.microsoft.com/office/drawing/2014/chart" uri="{C3380CC4-5D6E-409C-BE32-E72D297353CC}">
              <c16:uniqueId val="{00000004-2B89-4D36-809A-99D2FD64C995}"/>
            </c:ext>
          </c:extLst>
        </c:ser>
        <c:dLbls>
          <c:showLegendKey val="0"/>
          <c:showVal val="0"/>
          <c:showCatName val="0"/>
          <c:showSerName val="0"/>
          <c:showPercent val="0"/>
          <c:showBubbleSize val="0"/>
        </c:dLbls>
        <c:gapWidth val="50"/>
        <c:overlap val="100"/>
        <c:axId val="-1552462528"/>
        <c:axId val="-1552469600"/>
      </c:barChart>
      <c:lineChart>
        <c:grouping val="standard"/>
        <c:varyColors val="0"/>
        <c:ser>
          <c:idx val="2"/>
          <c:order val="2"/>
          <c:tx>
            <c:strRef>
              <c:f>Sheet1!$D$1</c:f>
              <c:strCache>
                <c:ptCount val="1"/>
                <c:pt idx="0">
                  <c:v>2018</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Sheet1!$D$2:$D$16</c:f>
              <c:numCache>
                <c:formatCode>#,##0_ ;[Red]\-#,##0\ </c:formatCode>
                <c:ptCount val="15"/>
                <c:pt idx="0">
                  <c:v>52304.410646195414</c:v>
                </c:pt>
                <c:pt idx="1">
                  <c:v>28215.121495176103</c:v>
                </c:pt>
                <c:pt idx="2">
                  <c:v>28032.582003782711</c:v>
                </c:pt>
                <c:pt idx="3">
                  <c:v>27944.538506633631</c:v>
                </c:pt>
                <c:pt idx="4">
                  <c:v>27821.413849063149</c:v>
                </c:pt>
                <c:pt idx="5">
                  <c:v>26728.731103160466</c:v>
                </c:pt>
                <c:pt idx="6">
                  <c:v>26522.597877727127</c:v>
                </c:pt>
                <c:pt idx="7">
                  <c:v>22815.086950304365</c:v>
                </c:pt>
                <c:pt idx="8">
                  <c:v>21756.274489102765</c:v>
                </c:pt>
                <c:pt idx="9">
                  <c:v>21727.845058546154</c:v>
                </c:pt>
                <c:pt idx="10">
                  <c:v>21695.094751046614</c:v>
                </c:pt>
                <c:pt idx="11">
                  <c:v>21277.074913292014</c:v>
                </c:pt>
                <c:pt idx="12">
                  <c:v>20907.731862774766</c:v>
                </c:pt>
                <c:pt idx="13">
                  <c:v>20655.658707945771</c:v>
                </c:pt>
                <c:pt idx="14">
                  <c:v>16354.295932050967</c:v>
                </c:pt>
              </c:numCache>
            </c:numRef>
          </c:val>
          <c:smooth val="0"/>
          <c:extLst>
            <c:ext xmlns:c16="http://schemas.microsoft.com/office/drawing/2014/chart" uri="{C3380CC4-5D6E-409C-BE32-E72D297353CC}">
              <c16:uniqueId val="{00000005-2B89-4D36-809A-99D2FD64C995}"/>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1.522718480127125E-2"/>
                  <c:y val="-0.14390805513909613"/>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2B89-4D36-809A-99D2FD64C99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Sheet1!$E$2:$E$16</c:f>
              <c:numCache>
                <c:formatCode>#,##0_ ;[Red]\-#,##0\ </c:formatCode>
                <c:ptCount val="15"/>
                <c:pt idx="0">
                  <c:v>26728.731103160466</c:v>
                </c:pt>
                <c:pt idx="1">
                  <c:v>26728.731103160466</c:v>
                </c:pt>
                <c:pt idx="2">
                  <c:v>26728.731103160466</c:v>
                </c:pt>
                <c:pt idx="3">
                  <c:v>26728.731103160466</c:v>
                </c:pt>
                <c:pt idx="4">
                  <c:v>26728.731103160466</c:v>
                </c:pt>
                <c:pt idx="5">
                  <c:v>26728.731103160466</c:v>
                </c:pt>
                <c:pt idx="6">
                  <c:v>26728.731103160466</c:v>
                </c:pt>
                <c:pt idx="7">
                  <c:v>26728.731103160466</c:v>
                </c:pt>
                <c:pt idx="8">
                  <c:v>26728.731103160466</c:v>
                </c:pt>
                <c:pt idx="9">
                  <c:v>26728.731103160466</c:v>
                </c:pt>
                <c:pt idx="10">
                  <c:v>26728.731103160466</c:v>
                </c:pt>
                <c:pt idx="11">
                  <c:v>26728.731103160466</c:v>
                </c:pt>
                <c:pt idx="12">
                  <c:v>26728.731103160466</c:v>
                </c:pt>
                <c:pt idx="13">
                  <c:v>26728.731103160466</c:v>
                </c:pt>
                <c:pt idx="14">
                  <c:v>26728.731103160466</c:v>
                </c:pt>
              </c:numCache>
            </c:numRef>
          </c:val>
          <c:smooth val="0"/>
          <c:extLst>
            <c:ext xmlns:c16="http://schemas.microsoft.com/office/drawing/2014/chart" uri="{C3380CC4-5D6E-409C-BE32-E72D297353CC}">
              <c16:uniqueId val="{00000007-2B89-4D36-809A-99D2FD64C995}"/>
            </c:ext>
          </c:extLst>
        </c:ser>
        <c:dLbls>
          <c:showLegendKey val="0"/>
          <c:showVal val="0"/>
          <c:showCatName val="0"/>
          <c:showSerName val="0"/>
          <c:showPercent val="0"/>
          <c:showBubbleSize val="0"/>
        </c:dLbls>
        <c:marker val="1"/>
        <c:smooth val="0"/>
        <c:axId val="-1552462528"/>
        <c:axId val="-1552469600"/>
      </c:lineChart>
      <c:catAx>
        <c:axId val="-1552462528"/>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9600"/>
        <c:crosses val="autoZero"/>
        <c:auto val="1"/>
        <c:lblAlgn val="ctr"/>
        <c:lblOffset val="100"/>
        <c:noMultiLvlLbl val="0"/>
      </c:catAx>
      <c:valAx>
        <c:axId val="-1552469600"/>
        <c:scaling>
          <c:orientation val="minMax"/>
          <c:max val="6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252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ABB0-4DD2-8778-0D0837A8D9CF}"/>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ABB0-4DD2-8778-0D0837A8D9CF}"/>
              </c:ext>
            </c:extLst>
          </c:dPt>
          <c:dPt>
            <c:idx val="3"/>
            <c:invertIfNegative val="0"/>
            <c:bubble3D val="0"/>
            <c:extLst>
              <c:ext xmlns:c16="http://schemas.microsoft.com/office/drawing/2014/chart" uri="{C3380CC4-5D6E-409C-BE32-E72D297353CC}">
                <c16:uniqueId val="{00000002-ABB0-4DD2-8778-0D0837A8D9CF}"/>
              </c:ext>
            </c:extLst>
          </c:dPt>
          <c:dPt>
            <c:idx val="7"/>
            <c:invertIfNegative val="0"/>
            <c:bubble3D val="0"/>
            <c:spPr>
              <a:solidFill>
                <a:srgbClr val="FFC000"/>
              </a:solidFill>
              <a:ln>
                <a:solidFill>
                  <a:schemeClr val="tx1"/>
                </a:solidFill>
              </a:ln>
              <a:effectLst/>
            </c:spPr>
            <c:extLst>
              <c:ext xmlns:c16="http://schemas.microsoft.com/office/drawing/2014/chart" uri="{C3380CC4-5D6E-409C-BE32-E72D297353CC}">
                <c16:uniqueId val="{00000004-7D24-4F2C-B8BF-5A263078DF61}"/>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MSK</c:v>
                </c:pt>
                <c:pt idx="3">
                  <c:v>STC</c:v>
                </c:pt>
                <c:pt idx="4">
                  <c:v>OLK</c:v>
                </c:pt>
                <c:pt idx="5">
                  <c:v>ULK</c:v>
                </c:pt>
                <c:pt idx="6">
                  <c:v>PLK</c:v>
                </c:pt>
                <c:pt idx="7">
                  <c:v>HKK</c:v>
                </c:pt>
                <c:pt idx="8">
                  <c:v>JHC</c:v>
                </c:pt>
                <c:pt idx="9">
                  <c:v>ZLK</c:v>
                </c:pt>
                <c:pt idx="10">
                  <c:v>PAK</c:v>
                </c:pt>
                <c:pt idx="11">
                  <c:v>VYS</c:v>
                </c:pt>
                <c:pt idx="12">
                  <c:v>LBK</c:v>
                </c:pt>
                <c:pt idx="13">
                  <c:v>KVK</c:v>
                </c:pt>
                <c:pt idx="14">
                  <c:v>BEZ</c:v>
                </c:pt>
              </c:strCache>
            </c:strRef>
          </c:cat>
          <c:val>
            <c:numRef>
              <c:f>Sheet1!$B$2:$B$16</c:f>
              <c:numCache>
                <c:formatCode>#,##0_ ;[Red]\-#,##0\ </c:formatCode>
                <c:ptCount val="15"/>
                <c:pt idx="0">
                  <c:v>64529468.24212002</c:v>
                </c:pt>
                <c:pt idx="1">
                  <c:v>32865707.110739999</c:v>
                </c:pt>
                <c:pt idx="2">
                  <c:v>31708800.144140013</c:v>
                </c:pt>
                <c:pt idx="3">
                  <c:v>21913382.788090006</c:v>
                </c:pt>
                <c:pt idx="4">
                  <c:v>17548564.529860001</c:v>
                </c:pt>
                <c:pt idx="5">
                  <c:v>17416398.122840013</c:v>
                </c:pt>
                <c:pt idx="6">
                  <c:v>15565496.79886</c:v>
                </c:pt>
                <c:pt idx="7">
                  <c:v>15217897.05725001</c:v>
                </c:pt>
                <c:pt idx="8">
                  <c:v>14234743.419859998</c:v>
                </c:pt>
                <c:pt idx="9">
                  <c:v>12494443.713170005</c:v>
                </c:pt>
                <c:pt idx="10">
                  <c:v>10706995.841049997</c:v>
                </c:pt>
                <c:pt idx="11">
                  <c:v>10408448.389909998</c:v>
                </c:pt>
                <c:pt idx="12">
                  <c:v>9297741.3039099984</c:v>
                </c:pt>
                <c:pt idx="13">
                  <c:v>5989932.325740004</c:v>
                </c:pt>
                <c:pt idx="14">
                  <c:v>1423719.35567</c:v>
                </c:pt>
              </c:numCache>
            </c:numRef>
          </c:val>
          <c:extLst>
            <c:ext xmlns:c16="http://schemas.microsoft.com/office/drawing/2014/chart" uri="{C3380CC4-5D6E-409C-BE32-E72D297353CC}">
              <c16:uniqueId val="{00000003-ABB0-4DD2-8778-0D0837A8D9CF}"/>
            </c:ext>
          </c:extLst>
        </c:ser>
        <c:dLbls>
          <c:showLegendKey val="0"/>
          <c:showVal val="1"/>
          <c:showCatName val="0"/>
          <c:showSerName val="0"/>
          <c:showPercent val="0"/>
          <c:showBubbleSize val="0"/>
        </c:dLbls>
        <c:gapWidth val="50"/>
        <c:overlap val="100"/>
        <c:axId val="-1552482112"/>
        <c:axId val="-1552469056"/>
      </c:barChart>
      <c:catAx>
        <c:axId val="-1552482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9056"/>
        <c:crosses val="autoZero"/>
        <c:auto val="1"/>
        <c:lblAlgn val="ctr"/>
        <c:lblOffset val="100"/>
        <c:noMultiLvlLbl val="0"/>
      </c:catAx>
      <c:valAx>
        <c:axId val="-1552469056"/>
        <c:scaling>
          <c:orientation val="minMax"/>
          <c:max val="9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82112"/>
        <c:crosses val="autoZero"/>
        <c:crossBetween val="between"/>
        <c:majorUnit val="30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ambulantní</c:v>
                </c:pt>
              </c:strCache>
            </c:strRef>
          </c:tx>
          <c:spPr>
            <a:solidFill>
              <a:srgbClr val="C0000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List1!$B$2:$B$16</c:f>
              <c:numCache>
                <c:formatCode>#,##0_ ;[Red]\-#,##0\ </c:formatCode>
                <c:ptCount val="15"/>
                <c:pt idx="0">
                  <c:v>8848.4137108528921</c:v>
                </c:pt>
                <c:pt idx="1">
                  <c:v>7553.973949791749</c:v>
                </c:pt>
                <c:pt idx="2">
                  <c:v>6809.2659027563232</c:v>
                </c:pt>
                <c:pt idx="3">
                  <c:v>6466.3907046074382</c:v>
                </c:pt>
                <c:pt idx="4">
                  <c:v>7509.6315060075412</c:v>
                </c:pt>
                <c:pt idx="5">
                  <c:v>6371.1423207125272</c:v>
                </c:pt>
                <c:pt idx="6">
                  <c:v>5769.1090492104231</c:v>
                </c:pt>
                <c:pt idx="7">
                  <c:v>6522.1137089891163</c:v>
                </c:pt>
                <c:pt idx="8">
                  <c:v>8084.4929695776937</c:v>
                </c:pt>
                <c:pt idx="9">
                  <c:v>6274.2283029120699</c:v>
                </c:pt>
                <c:pt idx="10">
                  <c:v>6314.2527834248949</c:v>
                </c:pt>
                <c:pt idx="11">
                  <c:v>6751.9810928731658</c:v>
                </c:pt>
                <c:pt idx="12">
                  <c:v>7061.7147698027493</c:v>
                </c:pt>
                <c:pt idx="13">
                  <c:v>7738.7366801297603</c:v>
                </c:pt>
                <c:pt idx="14">
                  <c:v>7153.8022209147302</c:v>
                </c:pt>
              </c:numCache>
            </c:numRef>
          </c:val>
          <c:extLst>
            <c:ext xmlns:c16="http://schemas.microsoft.com/office/drawing/2014/chart" uri="{C3380CC4-5D6E-409C-BE32-E72D297353CC}">
              <c16:uniqueId val="{00000000-7EEE-4868-B429-A2BEC37AE3D9}"/>
            </c:ext>
          </c:extLst>
        </c:ser>
        <c:ser>
          <c:idx val="1"/>
          <c:order val="1"/>
          <c:tx>
            <c:strRef>
              <c:f>List1!$C$1</c:f>
              <c:strCache>
                <c:ptCount val="1"/>
                <c:pt idx="0">
                  <c:v>nemocnice</c:v>
                </c:pt>
              </c:strCache>
            </c:strRef>
          </c:tx>
          <c:spPr>
            <a:solidFill>
              <a:srgbClr val="0070C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List1!$C$2:$C$16</c:f>
              <c:numCache>
                <c:formatCode>#,##0_ ;[Red]\-#,##0\ </c:formatCode>
                <c:ptCount val="15"/>
                <c:pt idx="0">
                  <c:v>17055.915921291886</c:v>
                </c:pt>
                <c:pt idx="1">
                  <c:v>12430.144701173725</c:v>
                </c:pt>
                <c:pt idx="2">
                  <c:v>12779.138869353977</c:v>
                </c:pt>
                <c:pt idx="3">
                  <c:v>14315.582427028643</c:v>
                </c:pt>
                <c:pt idx="4">
                  <c:v>11263.153050240997</c:v>
                </c:pt>
                <c:pt idx="5">
                  <c:v>12776.925435321078</c:v>
                </c:pt>
                <c:pt idx="6">
                  <c:v>12741.991045346553</c:v>
                </c:pt>
                <c:pt idx="7">
                  <c:v>15026.271039393161</c:v>
                </c:pt>
                <c:pt idx="8">
                  <c:v>10320.413747339815</c:v>
                </c:pt>
                <c:pt idx="9">
                  <c:v>11130.727293338694</c:v>
                </c:pt>
                <c:pt idx="10">
                  <c:v>14839.29173296929</c:v>
                </c:pt>
                <c:pt idx="11">
                  <c:v>13946.361277908172</c:v>
                </c:pt>
                <c:pt idx="12">
                  <c:v>10822.263245880338</c:v>
                </c:pt>
                <c:pt idx="13">
                  <c:v>12991.976330689306</c:v>
                </c:pt>
                <c:pt idx="14">
                  <c:v>13416.511629773266</c:v>
                </c:pt>
              </c:numCache>
            </c:numRef>
          </c:val>
          <c:extLst>
            <c:ext xmlns:c16="http://schemas.microsoft.com/office/drawing/2014/chart" uri="{C3380CC4-5D6E-409C-BE32-E72D297353CC}">
              <c16:uniqueId val="{00000001-7EEE-4868-B429-A2BEC37AE3D9}"/>
            </c:ext>
          </c:extLst>
        </c:ser>
        <c:ser>
          <c:idx val="2"/>
          <c:order val="2"/>
          <c:tx>
            <c:strRef>
              <c:f>List1!$D$1</c:f>
              <c:strCache>
                <c:ptCount val="1"/>
                <c:pt idx="0">
                  <c:v>následná a dlouhodobá</c:v>
                </c:pt>
              </c:strCache>
            </c:strRef>
          </c:tx>
          <c:spPr>
            <a:solidFill>
              <a:srgbClr val="FFC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List1!$D$2:$D$16</c:f>
              <c:numCache>
                <c:formatCode>#,##0_ ;[Red]\-#,##0\ </c:formatCode>
                <c:ptCount val="15"/>
                <c:pt idx="0">
                  <c:v>1449.7720812754537</c:v>
                </c:pt>
                <c:pt idx="1">
                  <c:v>1234.9268858655405</c:v>
                </c:pt>
                <c:pt idx="2">
                  <c:v>948.66136759857</c:v>
                </c:pt>
                <c:pt idx="3">
                  <c:v>1764.2605902029698</c:v>
                </c:pt>
                <c:pt idx="4">
                  <c:v>1509.4711015087153</c:v>
                </c:pt>
                <c:pt idx="5">
                  <c:v>1233.7549699612603</c:v>
                </c:pt>
                <c:pt idx="6">
                  <c:v>768.8306528746599</c:v>
                </c:pt>
                <c:pt idx="7">
                  <c:v>1336.1037497004136</c:v>
                </c:pt>
                <c:pt idx="8">
                  <c:v>1746.8713511755905</c:v>
                </c:pt>
                <c:pt idx="9">
                  <c:v>1513.7344744750239</c:v>
                </c:pt>
                <c:pt idx="10">
                  <c:v>1028.1071508314612</c:v>
                </c:pt>
                <c:pt idx="11">
                  <c:v>1549.3087838453077</c:v>
                </c:pt>
                <c:pt idx="12">
                  <c:v>1341.3240882751186</c:v>
                </c:pt>
                <c:pt idx="13">
                  <c:v>1368.6618623711288</c:v>
                </c:pt>
                <c:pt idx="14">
                  <c:v>1320.4158106083114</c:v>
                </c:pt>
              </c:numCache>
            </c:numRef>
          </c:val>
          <c:extLst>
            <c:ext xmlns:c16="http://schemas.microsoft.com/office/drawing/2014/chart" uri="{C3380CC4-5D6E-409C-BE32-E72D297353CC}">
              <c16:uniqueId val="{00000002-7EEE-4868-B429-A2BEC37AE3D9}"/>
            </c:ext>
          </c:extLst>
        </c:ser>
        <c:ser>
          <c:idx val="3"/>
          <c:order val="3"/>
          <c:tx>
            <c:strRef>
              <c:f>List1!$E$1</c:f>
              <c:strCache>
                <c:ptCount val="1"/>
                <c:pt idx="0">
                  <c:v>lázně</c:v>
                </c:pt>
              </c:strCache>
            </c:strRef>
          </c:tx>
          <c:spPr>
            <a:solidFill>
              <a:schemeClr val="accent2">
                <a:lumMod val="20000"/>
                <a:lumOff val="80000"/>
              </a:schemeClr>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List1!$E$2:$E$16</c:f>
              <c:numCache>
                <c:formatCode>#,##0_ ;[Red]\-#,##0\ </c:formatCode>
                <c:ptCount val="15"/>
                <c:pt idx="0">
                  <c:v>305.01209627233294</c:v>
                </c:pt>
                <c:pt idx="1">
                  <c:v>285.83567923641681</c:v>
                </c:pt>
                <c:pt idx="2">
                  <c:v>305.37103454220232</c:v>
                </c:pt>
                <c:pt idx="3">
                  <c:v>354.29327218310954</c:v>
                </c:pt>
                <c:pt idx="4">
                  <c:v>301.62613011393046</c:v>
                </c:pt>
                <c:pt idx="5">
                  <c:v>277.89953453478427</c:v>
                </c:pt>
                <c:pt idx="6">
                  <c:v>287.29347829625118</c:v>
                </c:pt>
                <c:pt idx="7">
                  <c:v>373.46448711366747</c:v>
                </c:pt>
                <c:pt idx="8">
                  <c:v>380.75397661855385</c:v>
                </c:pt>
                <c:pt idx="9">
                  <c:v>283.21760536858835</c:v>
                </c:pt>
                <c:pt idx="10">
                  <c:v>323.18063401594497</c:v>
                </c:pt>
                <c:pt idx="11">
                  <c:v>331.55626860254438</c:v>
                </c:pt>
                <c:pt idx="12">
                  <c:v>359.82701472689996</c:v>
                </c:pt>
                <c:pt idx="13">
                  <c:v>394.71127230097051</c:v>
                </c:pt>
                <c:pt idx="14">
                  <c:v>325.54409083876448</c:v>
                </c:pt>
              </c:numCache>
            </c:numRef>
          </c:val>
          <c:extLst>
            <c:ext xmlns:c16="http://schemas.microsoft.com/office/drawing/2014/chart" uri="{C3380CC4-5D6E-409C-BE32-E72D297353CC}">
              <c16:uniqueId val="{00000003-7EEE-4868-B429-A2BEC37AE3D9}"/>
            </c:ext>
          </c:extLst>
        </c:ser>
        <c:ser>
          <c:idx val="4"/>
          <c:order val="4"/>
          <c:tx>
            <c:strRef>
              <c:f>List1!$F$1</c:f>
              <c:strCache>
                <c:ptCount val="1"/>
                <c:pt idx="0">
                  <c:v>doprava a ZZS</c:v>
                </c:pt>
              </c:strCache>
            </c:strRef>
          </c:tx>
          <c:spPr>
            <a:solidFill>
              <a:srgbClr val="FFFFCC"/>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List1!$F$2:$F$16</c:f>
              <c:numCache>
                <c:formatCode>#,##0_ ;[Red]\-#,##0\ </c:formatCode>
                <c:ptCount val="15"/>
                <c:pt idx="0">
                  <c:v>187.52209498818249</c:v>
                </c:pt>
                <c:pt idx="1">
                  <c:v>456.38319421198804</c:v>
                </c:pt>
                <c:pt idx="2">
                  <c:v>484.55782970682048</c:v>
                </c:pt>
                <c:pt idx="3">
                  <c:v>525.76008237826102</c:v>
                </c:pt>
                <c:pt idx="4">
                  <c:v>788.71685740699058</c:v>
                </c:pt>
                <c:pt idx="5">
                  <c:v>458.45137849697022</c:v>
                </c:pt>
                <c:pt idx="6">
                  <c:v>538.56446083919468</c:v>
                </c:pt>
                <c:pt idx="7">
                  <c:v>455.59407399408184</c:v>
                </c:pt>
                <c:pt idx="8">
                  <c:v>466.63772021958891</c:v>
                </c:pt>
                <c:pt idx="9">
                  <c:v>449.27611019194262</c:v>
                </c:pt>
                <c:pt idx="10">
                  <c:v>343.08089539480528</c:v>
                </c:pt>
                <c:pt idx="11">
                  <c:v>360.6558444797065</c:v>
                </c:pt>
                <c:pt idx="12">
                  <c:v>466.57741254372348</c:v>
                </c:pt>
                <c:pt idx="13">
                  <c:v>316.9620435527001</c:v>
                </c:pt>
                <c:pt idx="14">
                  <c:v>408.50541940823024</c:v>
                </c:pt>
              </c:numCache>
            </c:numRef>
          </c:val>
          <c:extLst>
            <c:ext xmlns:c16="http://schemas.microsoft.com/office/drawing/2014/chart" uri="{C3380CC4-5D6E-409C-BE32-E72D297353CC}">
              <c16:uniqueId val="{00000004-7EEE-4868-B429-A2BEC37AE3D9}"/>
            </c:ext>
          </c:extLst>
        </c:ser>
        <c:ser>
          <c:idx val="5"/>
          <c:order val="5"/>
          <c:tx>
            <c:strRef>
              <c:f>List1!$G$1</c:f>
              <c:strCache>
                <c:ptCount val="1"/>
                <c:pt idx="0">
                  <c:v>recepty</c:v>
                </c:pt>
              </c:strCache>
            </c:strRef>
          </c:tx>
          <c:spPr>
            <a:solidFill>
              <a:srgbClr val="00B05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List1!$G$2:$G$16</c:f>
              <c:numCache>
                <c:formatCode>#,##0_ ;[Red]\-#,##0\ </c:formatCode>
                <c:ptCount val="15"/>
                <c:pt idx="0">
                  <c:v>4067.4734971206767</c:v>
                </c:pt>
                <c:pt idx="1">
                  <c:v>3275.9977033492651</c:v>
                </c:pt>
                <c:pt idx="2">
                  <c:v>3153.4344328017273</c:v>
                </c:pt>
                <c:pt idx="3">
                  <c:v>3480.5529684728617</c:v>
                </c:pt>
                <c:pt idx="4">
                  <c:v>3432.6019910735704</c:v>
                </c:pt>
                <c:pt idx="5">
                  <c:v>3407.2991567337353</c:v>
                </c:pt>
                <c:pt idx="6">
                  <c:v>3075.7236054087957</c:v>
                </c:pt>
                <c:pt idx="7">
                  <c:v>3787.8549337202935</c:v>
                </c:pt>
                <c:pt idx="8">
                  <c:v>3460.2991859315262</c:v>
                </c:pt>
                <c:pt idx="9">
                  <c:v>3418.4525818346506</c:v>
                </c:pt>
                <c:pt idx="10">
                  <c:v>3599.5851732250053</c:v>
                </c:pt>
                <c:pt idx="11">
                  <c:v>3788.3080677145922</c:v>
                </c:pt>
                <c:pt idx="12">
                  <c:v>3497.4270466554917</c:v>
                </c:pt>
                <c:pt idx="13">
                  <c:v>3814.5776369150976</c:v>
                </c:pt>
                <c:pt idx="14">
                  <c:v>3563.6085415616285</c:v>
                </c:pt>
              </c:numCache>
            </c:numRef>
          </c:val>
          <c:extLst>
            <c:ext xmlns:c16="http://schemas.microsoft.com/office/drawing/2014/chart" uri="{C3380CC4-5D6E-409C-BE32-E72D297353CC}">
              <c16:uniqueId val="{00000005-7EEE-4868-B429-A2BEC37AE3D9}"/>
            </c:ext>
          </c:extLst>
        </c:ser>
        <c:ser>
          <c:idx val="6"/>
          <c:order val="6"/>
          <c:tx>
            <c:strRef>
              <c:f>List1!$H$1</c:f>
              <c:strCache>
                <c:ptCount val="1"/>
                <c:pt idx="0">
                  <c:v>poukazy</c:v>
                </c:pt>
              </c:strCache>
            </c:strRef>
          </c:tx>
          <c:spPr>
            <a:solidFill>
              <a:schemeClr val="tx1">
                <a:lumMod val="50000"/>
                <a:lumOff val="50000"/>
              </a:schemeClr>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List1!$H$2:$H$16</c:f>
              <c:numCache>
                <c:formatCode>#,##0_ ;[Red]\-#,##0\ </c:formatCode>
                <c:ptCount val="15"/>
                <c:pt idx="0">
                  <c:v>770.07790424067696</c:v>
                </c:pt>
                <c:pt idx="1">
                  <c:v>643.71380162908099</c:v>
                </c:pt>
                <c:pt idx="2">
                  <c:v>714.73661153823286</c:v>
                </c:pt>
                <c:pt idx="3">
                  <c:v>902.76576182583619</c:v>
                </c:pt>
                <c:pt idx="4">
                  <c:v>552.02171907007767</c:v>
                </c:pt>
                <c:pt idx="5">
                  <c:v>727.06329242205254</c:v>
                </c:pt>
                <c:pt idx="6">
                  <c:v>612.90130975387535</c:v>
                </c:pt>
                <c:pt idx="7">
                  <c:v>767.85871722309616</c:v>
                </c:pt>
                <c:pt idx="8">
                  <c:v>614.49401242416934</c:v>
                </c:pt>
                <c:pt idx="9">
                  <c:v>552.1314829237507</c:v>
                </c:pt>
                <c:pt idx="10">
                  <c:v>725.43733841219182</c:v>
                </c:pt>
                <c:pt idx="11">
                  <c:v>646.59743400958121</c:v>
                </c:pt>
                <c:pt idx="12">
                  <c:v>570.08142309582979</c:v>
                </c:pt>
                <c:pt idx="13">
                  <c:v>648.18909771775452</c:v>
                </c:pt>
                <c:pt idx="14">
                  <c:v>686.00765360677894</c:v>
                </c:pt>
              </c:numCache>
            </c:numRef>
          </c:val>
          <c:extLst>
            <c:ext xmlns:c16="http://schemas.microsoft.com/office/drawing/2014/chart" uri="{C3380CC4-5D6E-409C-BE32-E72D297353CC}">
              <c16:uniqueId val="{00000006-7EEE-4868-B429-A2BEC37AE3D9}"/>
            </c:ext>
          </c:extLst>
        </c:ser>
        <c:dLbls>
          <c:showLegendKey val="0"/>
          <c:showVal val="0"/>
          <c:showCatName val="0"/>
          <c:showSerName val="0"/>
          <c:showPercent val="0"/>
          <c:showBubbleSize val="0"/>
        </c:dLbls>
        <c:gapWidth val="39"/>
        <c:overlap val="100"/>
        <c:axId val="386911519"/>
        <c:axId val="113522063"/>
      </c:barChart>
      <c:lineChart>
        <c:grouping val="standard"/>
        <c:varyColors val="0"/>
        <c:ser>
          <c:idx val="7"/>
          <c:order val="7"/>
          <c:tx>
            <c:strRef>
              <c:f>List1!$I$1</c:f>
              <c:strCache>
                <c:ptCount val="1"/>
                <c:pt idx="0">
                  <c:v>celkem</c:v>
                </c:pt>
              </c:strCache>
            </c:strRef>
          </c:tx>
          <c:spPr>
            <a:ln w="28575" cap="rnd">
              <a:noFill/>
              <a:round/>
            </a:ln>
            <a:effectLst/>
          </c:spPr>
          <c:marker>
            <c:symbol val="square"/>
            <c:size val="5"/>
            <c:spPr>
              <a:solidFill>
                <a:schemeClr val="tx1"/>
              </a:solidFill>
              <a:ln w="9525">
                <a:solidFill>
                  <a:schemeClr val="tx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List1!$I$2:$I$16</c:f>
              <c:numCache>
                <c:formatCode>#,##0_ ;[Red]\-#,##0\ </c:formatCode>
                <c:ptCount val="15"/>
                <c:pt idx="0">
                  <c:v>32684.187306042102</c:v>
                </c:pt>
                <c:pt idx="1">
                  <c:v>25880.975915257764</c:v>
                </c:pt>
                <c:pt idx="2">
                  <c:v>25195.166048297851</c:v>
                </c:pt>
                <c:pt idx="3">
                  <c:v>27809.605806699114</c:v>
                </c:pt>
                <c:pt idx="4">
                  <c:v>25357.222355421825</c:v>
                </c:pt>
                <c:pt idx="5">
                  <c:v>25252.536088182405</c:v>
                </c:pt>
                <c:pt idx="6">
                  <c:v>23794.413601729753</c:v>
                </c:pt>
                <c:pt idx="7">
                  <c:v>28269.260710133825</c:v>
                </c:pt>
                <c:pt idx="8">
                  <c:v>25073.96296328694</c:v>
                </c:pt>
                <c:pt idx="9">
                  <c:v>23621.767851044719</c:v>
                </c:pt>
                <c:pt idx="10">
                  <c:v>27172.935708273588</c:v>
                </c:pt>
                <c:pt idx="11">
                  <c:v>27374.768769433071</c:v>
                </c:pt>
                <c:pt idx="12">
                  <c:v>24119.215000980155</c:v>
                </c:pt>
                <c:pt idx="13">
                  <c:v>27273.814923676717</c:v>
                </c:pt>
                <c:pt idx="14">
                  <c:v>26874.395366711709</c:v>
                </c:pt>
              </c:numCache>
            </c:numRef>
          </c:val>
          <c:smooth val="0"/>
          <c:extLst>
            <c:ext xmlns:c16="http://schemas.microsoft.com/office/drawing/2014/chart" uri="{C3380CC4-5D6E-409C-BE32-E72D297353CC}">
              <c16:uniqueId val="{00000007-7EEE-4868-B429-A2BEC37AE3D9}"/>
            </c:ext>
          </c:extLst>
        </c:ser>
        <c:dLbls>
          <c:showLegendKey val="0"/>
          <c:showVal val="0"/>
          <c:showCatName val="0"/>
          <c:showSerName val="0"/>
          <c:showPercent val="0"/>
          <c:showBubbleSize val="0"/>
        </c:dLbls>
        <c:marker val="1"/>
        <c:smooth val="0"/>
        <c:axId val="386911519"/>
        <c:axId val="113522063"/>
      </c:lineChart>
      <c:catAx>
        <c:axId val="386911519"/>
        <c:scaling>
          <c:orientation val="minMax"/>
        </c:scaling>
        <c:delete val="0"/>
        <c:axPos val="b"/>
        <c:title>
          <c:tx>
            <c:rich>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cs-CZ" sz="1200" b="1" dirty="0">
                    <a:solidFill>
                      <a:schemeClr val="tx1"/>
                    </a:solidFill>
                  </a:rPr>
                  <a:t>Kraj</a:t>
                </a:r>
                <a:r>
                  <a:rPr lang="cs-CZ" sz="1200" b="1" baseline="0" dirty="0">
                    <a:solidFill>
                      <a:schemeClr val="tx1"/>
                    </a:solidFill>
                  </a:rPr>
                  <a:t> pojištěnce</a:t>
                </a:r>
                <a:endParaRPr lang="cs-CZ" sz="1200" b="1" dirty="0">
                  <a:solidFill>
                    <a:schemeClr val="tx1"/>
                  </a:solidFill>
                </a:endParaRPr>
              </a:p>
            </c:rich>
          </c:tx>
          <c:layout/>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13522063"/>
        <c:crosses val="autoZero"/>
        <c:auto val="1"/>
        <c:lblAlgn val="ctr"/>
        <c:lblOffset val="100"/>
        <c:noMultiLvlLbl val="0"/>
      </c:catAx>
      <c:valAx>
        <c:axId val="11352206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cs-CZ" sz="1200" b="1" dirty="0">
                    <a:solidFill>
                      <a:schemeClr val="tx1"/>
                    </a:solidFill>
                  </a:rPr>
                  <a:t>Odhad</a:t>
                </a:r>
                <a:r>
                  <a:rPr lang="cs-CZ" sz="1200" b="1" baseline="0" dirty="0">
                    <a:solidFill>
                      <a:schemeClr val="tx1"/>
                    </a:solidFill>
                  </a:rPr>
                  <a:t> průměrné úhrady na 1 pojištěnce</a:t>
                </a:r>
                <a:endParaRPr lang="cs-CZ" sz="1200" b="1" dirty="0">
                  <a:solidFill>
                    <a:schemeClr val="tx1"/>
                  </a:solidFill>
                </a:endParaRPr>
              </a:p>
            </c:rich>
          </c:tx>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cs-CZ"/>
            </a:p>
          </c:txPr>
        </c:title>
        <c:numFmt formatCode="#,##0_ ;[Red]\-#,##0\ "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86911519"/>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List1!$B$1</c:f>
              <c:strCache>
                <c:ptCount val="1"/>
                <c:pt idx="0">
                  <c:v>ambulantní</c:v>
                </c:pt>
              </c:strCache>
            </c:strRef>
          </c:tx>
          <c:spPr>
            <a:solidFill>
              <a:srgbClr val="C0000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List1!$B$2:$B$16</c:f>
              <c:numCache>
                <c:formatCode>#,##0_ ;[Red]\-#,##0\ </c:formatCode>
                <c:ptCount val="15"/>
                <c:pt idx="0">
                  <c:v>8568.6668693674856</c:v>
                </c:pt>
                <c:pt idx="1">
                  <c:v>7424.6188515524254</c:v>
                </c:pt>
                <c:pt idx="2">
                  <c:v>6695.0381964667731</c:v>
                </c:pt>
                <c:pt idx="3">
                  <c:v>6435.3554277562989</c:v>
                </c:pt>
                <c:pt idx="4">
                  <c:v>7336.1148267461549</c:v>
                </c:pt>
                <c:pt idx="5">
                  <c:v>6270.4529967931267</c:v>
                </c:pt>
                <c:pt idx="6">
                  <c:v>5736.6747525074497</c:v>
                </c:pt>
                <c:pt idx="7">
                  <c:v>6372.0839060504268</c:v>
                </c:pt>
                <c:pt idx="8">
                  <c:v>8038.0088602073229</c:v>
                </c:pt>
                <c:pt idx="9">
                  <c:v>6250.3758556651383</c:v>
                </c:pt>
                <c:pt idx="10">
                  <c:v>6286.6553716996978</c:v>
                </c:pt>
                <c:pt idx="11">
                  <c:v>6713.0614738565009</c:v>
                </c:pt>
                <c:pt idx="12">
                  <c:v>6862.5678904874803</c:v>
                </c:pt>
                <c:pt idx="13">
                  <c:v>7364.9589996660952</c:v>
                </c:pt>
                <c:pt idx="14">
                  <c:v>7010.8905284844859</c:v>
                </c:pt>
              </c:numCache>
            </c:numRef>
          </c:val>
          <c:extLst>
            <c:ext xmlns:c16="http://schemas.microsoft.com/office/drawing/2014/chart" uri="{C3380CC4-5D6E-409C-BE32-E72D297353CC}">
              <c16:uniqueId val="{00000000-05FC-435F-8861-B7FD99736A2C}"/>
            </c:ext>
          </c:extLst>
        </c:ser>
        <c:ser>
          <c:idx val="1"/>
          <c:order val="1"/>
          <c:tx>
            <c:strRef>
              <c:f>List1!$C$1</c:f>
              <c:strCache>
                <c:ptCount val="1"/>
                <c:pt idx="0">
                  <c:v>nemocnice</c:v>
                </c:pt>
              </c:strCache>
            </c:strRef>
          </c:tx>
          <c:spPr>
            <a:solidFill>
              <a:srgbClr val="0070C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List1!$C$2:$C$16</c:f>
              <c:numCache>
                <c:formatCode>#,##0_ ;[Red]\-#,##0\ </c:formatCode>
                <c:ptCount val="15"/>
                <c:pt idx="0">
                  <c:v>14236.789973476634</c:v>
                </c:pt>
                <c:pt idx="1">
                  <c:v>11229.522155754374</c:v>
                </c:pt>
                <c:pt idx="2">
                  <c:v>11780.836690158623</c:v>
                </c:pt>
                <c:pt idx="3">
                  <c:v>12514.300398825613</c:v>
                </c:pt>
                <c:pt idx="4">
                  <c:v>10489.806167730758</c:v>
                </c:pt>
                <c:pt idx="5">
                  <c:v>11477.763367410291</c:v>
                </c:pt>
                <c:pt idx="6">
                  <c:v>11651.777028280845</c:v>
                </c:pt>
                <c:pt idx="7">
                  <c:v>13123.255654382077</c:v>
                </c:pt>
                <c:pt idx="8">
                  <c:v>9481.3221664447883</c:v>
                </c:pt>
                <c:pt idx="9">
                  <c:v>10098.563411491681</c:v>
                </c:pt>
                <c:pt idx="10">
                  <c:v>13064.606350381322</c:v>
                </c:pt>
                <c:pt idx="11">
                  <c:v>12698.490518019225</c:v>
                </c:pt>
                <c:pt idx="12">
                  <c:v>10149.652140776845</c:v>
                </c:pt>
                <c:pt idx="13">
                  <c:v>12314.826505003475</c:v>
                </c:pt>
                <c:pt idx="14">
                  <c:v>12023.426489534977</c:v>
                </c:pt>
              </c:numCache>
            </c:numRef>
          </c:val>
          <c:extLst>
            <c:ext xmlns:c16="http://schemas.microsoft.com/office/drawing/2014/chart" uri="{C3380CC4-5D6E-409C-BE32-E72D297353CC}">
              <c16:uniqueId val="{00000001-05FC-435F-8861-B7FD99736A2C}"/>
            </c:ext>
          </c:extLst>
        </c:ser>
        <c:ser>
          <c:idx val="2"/>
          <c:order val="2"/>
          <c:tx>
            <c:strRef>
              <c:f>List1!$D$1</c:f>
              <c:strCache>
                <c:ptCount val="1"/>
                <c:pt idx="0">
                  <c:v>následná a dlouhodobá</c:v>
                </c:pt>
              </c:strCache>
            </c:strRef>
          </c:tx>
          <c:spPr>
            <a:solidFill>
              <a:srgbClr val="FFC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List1!$D$2:$D$16</c:f>
              <c:numCache>
                <c:formatCode>#,##0_ ;[Red]\-#,##0\ </c:formatCode>
                <c:ptCount val="15"/>
                <c:pt idx="0">
                  <c:v>1449.7720812754537</c:v>
                </c:pt>
                <c:pt idx="1">
                  <c:v>1234.9268858655405</c:v>
                </c:pt>
                <c:pt idx="2">
                  <c:v>948.66136759857</c:v>
                </c:pt>
                <c:pt idx="3">
                  <c:v>1764.2605902029698</c:v>
                </c:pt>
                <c:pt idx="4">
                  <c:v>1509.4711015087153</c:v>
                </c:pt>
                <c:pt idx="5">
                  <c:v>1233.7549699612603</c:v>
                </c:pt>
                <c:pt idx="6">
                  <c:v>768.8306528746599</c:v>
                </c:pt>
                <c:pt idx="7">
                  <c:v>1336.1037497004136</c:v>
                </c:pt>
                <c:pt idx="8">
                  <c:v>1746.8713511755905</c:v>
                </c:pt>
                <c:pt idx="9">
                  <c:v>1513.7344744750239</c:v>
                </c:pt>
                <c:pt idx="10">
                  <c:v>1028.1071508314612</c:v>
                </c:pt>
                <c:pt idx="11">
                  <c:v>1549.3087838453077</c:v>
                </c:pt>
                <c:pt idx="12">
                  <c:v>1341.3240882751186</c:v>
                </c:pt>
                <c:pt idx="13">
                  <c:v>1368.6618623711288</c:v>
                </c:pt>
                <c:pt idx="14">
                  <c:v>1320.4158106083114</c:v>
                </c:pt>
              </c:numCache>
            </c:numRef>
          </c:val>
          <c:extLst>
            <c:ext xmlns:c16="http://schemas.microsoft.com/office/drawing/2014/chart" uri="{C3380CC4-5D6E-409C-BE32-E72D297353CC}">
              <c16:uniqueId val="{00000002-05FC-435F-8861-B7FD99736A2C}"/>
            </c:ext>
          </c:extLst>
        </c:ser>
        <c:ser>
          <c:idx val="3"/>
          <c:order val="3"/>
          <c:tx>
            <c:strRef>
              <c:f>List1!$E$1</c:f>
              <c:strCache>
                <c:ptCount val="1"/>
                <c:pt idx="0">
                  <c:v>lázně</c:v>
                </c:pt>
              </c:strCache>
            </c:strRef>
          </c:tx>
          <c:spPr>
            <a:solidFill>
              <a:schemeClr val="accent2">
                <a:lumMod val="20000"/>
                <a:lumOff val="80000"/>
              </a:schemeClr>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List1!$E$2:$E$16</c:f>
              <c:numCache>
                <c:formatCode>#,##0_ ;[Red]\-#,##0\ </c:formatCode>
                <c:ptCount val="15"/>
                <c:pt idx="0">
                  <c:v>305.01209627233294</c:v>
                </c:pt>
                <c:pt idx="1">
                  <c:v>285.83567923641681</c:v>
                </c:pt>
                <c:pt idx="2">
                  <c:v>305.37103454220232</c:v>
                </c:pt>
                <c:pt idx="3">
                  <c:v>354.29327218310954</c:v>
                </c:pt>
                <c:pt idx="4">
                  <c:v>301.62613011393046</c:v>
                </c:pt>
                <c:pt idx="5">
                  <c:v>277.89953453478427</c:v>
                </c:pt>
                <c:pt idx="6">
                  <c:v>287.29347829625118</c:v>
                </c:pt>
                <c:pt idx="7">
                  <c:v>373.46448711366747</c:v>
                </c:pt>
                <c:pt idx="8">
                  <c:v>380.75397661855385</c:v>
                </c:pt>
                <c:pt idx="9">
                  <c:v>283.21760536858835</c:v>
                </c:pt>
                <c:pt idx="10">
                  <c:v>323.18063401594497</c:v>
                </c:pt>
                <c:pt idx="11">
                  <c:v>331.55626860254438</c:v>
                </c:pt>
                <c:pt idx="12">
                  <c:v>359.82701472689996</c:v>
                </c:pt>
                <c:pt idx="13">
                  <c:v>394.71127230097051</c:v>
                </c:pt>
                <c:pt idx="14">
                  <c:v>325.54409083876448</c:v>
                </c:pt>
              </c:numCache>
            </c:numRef>
          </c:val>
          <c:extLst>
            <c:ext xmlns:c16="http://schemas.microsoft.com/office/drawing/2014/chart" uri="{C3380CC4-5D6E-409C-BE32-E72D297353CC}">
              <c16:uniqueId val="{00000003-05FC-435F-8861-B7FD99736A2C}"/>
            </c:ext>
          </c:extLst>
        </c:ser>
        <c:ser>
          <c:idx val="4"/>
          <c:order val="4"/>
          <c:tx>
            <c:strRef>
              <c:f>List1!$F$1</c:f>
              <c:strCache>
                <c:ptCount val="1"/>
                <c:pt idx="0">
                  <c:v>doprava a ZZS</c:v>
                </c:pt>
              </c:strCache>
            </c:strRef>
          </c:tx>
          <c:spPr>
            <a:solidFill>
              <a:srgbClr val="FFFFCC"/>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List1!$F$2:$F$16</c:f>
              <c:numCache>
                <c:formatCode>#,##0_ ;[Red]\-#,##0\ </c:formatCode>
                <c:ptCount val="15"/>
                <c:pt idx="0">
                  <c:v>187.52209498818249</c:v>
                </c:pt>
                <c:pt idx="1">
                  <c:v>456.38319421198804</c:v>
                </c:pt>
                <c:pt idx="2">
                  <c:v>484.55782970682048</c:v>
                </c:pt>
                <c:pt idx="3">
                  <c:v>525.76008237826102</c:v>
                </c:pt>
                <c:pt idx="4">
                  <c:v>788.71685740699058</c:v>
                </c:pt>
                <c:pt idx="5">
                  <c:v>458.45137849697022</c:v>
                </c:pt>
                <c:pt idx="6">
                  <c:v>538.56446083919468</c:v>
                </c:pt>
                <c:pt idx="7">
                  <c:v>455.59407399408184</c:v>
                </c:pt>
                <c:pt idx="8">
                  <c:v>466.63772021958891</c:v>
                </c:pt>
                <c:pt idx="9">
                  <c:v>449.27611019194262</c:v>
                </c:pt>
                <c:pt idx="10">
                  <c:v>343.08089539480528</c:v>
                </c:pt>
                <c:pt idx="11">
                  <c:v>360.6558444797065</c:v>
                </c:pt>
                <c:pt idx="12">
                  <c:v>466.57741254372348</c:v>
                </c:pt>
                <c:pt idx="13">
                  <c:v>316.9620435527001</c:v>
                </c:pt>
                <c:pt idx="14">
                  <c:v>408.50541940823024</c:v>
                </c:pt>
              </c:numCache>
            </c:numRef>
          </c:val>
          <c:extLst>
            <c:ext xmlns:c16="http://schemas.microsoft.com/office/drawing/2014/chart" uri="{C3380CC4-5D6E-409C-BE32-E72D297353CC}">
              <c16:uniqueId val="{00000004-05FC-435F-8861-B7FD99736A2C}"/>
            </c:ext>
          </c:extLst>
        </c:ser>
        <c:ser>
          <c:idx val="5"/>
          <c:order val="5"/>
          <c:tx>
            <c:strRef>
              <c:f>List1!$G$1</c:f>
              <c:strCache>
                <c:ptCount val="1"/>
                <c:pt idx="0">
                  <c:v>recepty</c:v>
                </c:pt>
              </c:strCache>
            </c:strRef>
          </c:tx>
          <c:spPr>
            <a:solidFill>
              <a:srgbClr val="00B05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List1!$G$2:$G$16</c:f>
              <c:numCache>
                <c:formatCode>#,##0_ ;[Red]\-#,##0\ </c:formatCode>
                <c:ptCount val="15"/>
                <c:pt idx="0">
                  <c:v>4067.4734971206767</c:v>
                </c:pt>
                <c:pt idx="1">
                  <c:v>3275.9977033492651</c:v>
                </c:pt>
                <c:pt idx="2">
                  <c:v>3153.4344328017273</c:v>
                </c:pt>
                <c:pt idx="3">
                  <c:v>3480.5529684728617</c:v>
                </c:pt>
                <c:pt idx="4">
                  <c:v>3432.6019910735704</c:v>
                </c:pt>
                <c:pt idx="5">
                  <c:v>3407.2991567337353</c:v>
                </c:pt>
                <c:pt idx="6">
                  <c:v>3075.7236054087957</c:v>
                </c:pt>
                <c:pt idx="7">
                  <c:v>3787.8549337202935</c:v>
                </c:pt>
                <c:pt idx="8">
                  <c:v>3460.2991859315262</c:v>
                </c:pt>
                <c:pt idx="9">
                  <c:v>3418.4525818346506</c:v>
                </c:pt>
                <c:pt idx="10">
                  <c:v>3599.5851732250053</c:v>
                </c:pt>
                <c:pt idx="11">
                  <c:v>3788.3080677145922</c:v>
                </c:pt>
                <c:pt idx="12">
                  <c:v>3497.4270466554917</c:v>
                </c:pt>
                <c:pt idx="13">
                  <c:v>3814.5776369150976</c:v>
                </c:pt>
                <c:pt idx="14">
                  <c:v>3563.6085415616285</c:v>
                </c:pt>
              </c:numCache>
            </c:numRef>
          </c:val>
          <c:extLst>
            <c:ext xmlns:c16="http://schemas.microsoft.com/office/drawing/2014/chart" uri="{C3380CC4-5D6E-409C-BE32-E72D297353CC}">
              <c16:uniqueId val="{00000005-05FC-435F-8861-B7FD99736A2C}"/>
            </c:ext>
          </c:extLst>
        </c:ser>
        <c:ser>
          <c:idx val="6"/>
          <c:order val="6"/>
          <c:tx>
            <c:strRef>
              <c:f>List1!$H$1</c:f>
              <c:strCache>
                <c:ptCount val="1"/>
                <c:pt idx="0">
                  <c:v>poukazy</c:v>
                </c:pt>
              </c:strCache>
            </c:strRef>
          </c:tx>
          <c:spPr>
            <a:solidFill>
              <a:schemeClr val="tx1">
                <a:lumMod val="50000"/>
                <a:lumOff val="50000"/>
              </a:schemeClr>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List1!$H$2:$H$16</c:f>
              <c:numCache>
                <c:formatCode>#,##0_ ;[Red]\-#,##0\ </c:formatCode>
                <c:ptCount val="15"/>
                <c:pt idx="0">
                  <c:v>770.07790424067696</c:v>
                </c:pt>
                <c:pt idx="1">
                  <c:v>643.71380162908099</c:v>
                </c:pt>
                <c:pt idx="2">
                  <c:v>714.73661153823286</c:v>
                </c:pt>
                <c:pt idx="3">
                  <c:v>902.76576182583619</c:v>
                </c:pt>
                <c:pt idx="4">
                  <c:v>552.02171907007767</c:v>
                </c:pt>
                <c:pt idx="5">
                  <c:v>727.06329242205254</c:v>
                </c:pt>
                <c:pt idx="6">
                  <c:v>612.90130975387535</c:v>
                </c:pt>
                <c:pt idx="7">
                  <c:v>767.85871722309616</c:v>
                </c:pt>
                <c:pt idx="8">
                  <c:v>614.49401242416934</c:v>
                </c:pt>
                <c:pt idx="9">
                  <c:v>552.1314829237507</c:v>
                </c:pt>
                <c:pt idx="10">
                  <c:v>725.43733841219182</c:v>
                </c:pt>
                <c:pt idx="11">
                  <c:v>646.59743400958121</c:v>
                </c:pt>
                <c:pt idx="12">
                  <c:v>570.08142309582979</c:v>
                </c:pt>
                <c:pt idx="13">
                  <c:v>648.18909771775452</c:v>
                </c:pt>
                <c:pt idx="14">
                  <c:v>686.00765360677894</c:v>
                </c:pt>
              </c:numCache>
            </c:numRef>
          </c:val>
          <c:extLst>
            <c:ext xmlns:c16="http://schemas.microsoft.com/office/drawing/2014/chart" uri="{C3380CC4-5D6E-409C-BE32-E72D297353CC}">
              <c16:uniqueId val="{00000006-05FC-435F-8861-B7FD99736A2C}"/>
            </c:ext>
          </c:extLst>
        </c:ser>
        <c:dLbls>
          <c:showLegendKey val="0"/>
          <c:showVal val="0"/>
          <c:showCatName val="0"/>
          <c:showSerName val="0"/>
          <c:showPercent val="0"/>
          <c:showBubbleSize val="0"/>
        </c:dLbls>
        <c:gapWidth val="39"/>
        <c:overlap val="100"/>
        <c:axId val="386911519"/>
        <c:axId val="113522063"/>
      </c:barChart>
      <c:lineChart>
        <c:grouping val="standard"/>
        <c:varyColors val="0"/>
        <c:ser>
          <c:idx val="7"/>
          <c:order val="7"/>
          <c:tx>
            <c:strRef>
              <c:f>List1!$I$1</c:f>
              <c:strCache>
                <c:ptCount val="1"/>
                <c:pt idx="0">
                  <c:v>celkem</c:v>
                </c:pt>
              </c:strCache>
            </c:strRef>
          </c:tx>
          <c:spPr>
            <a:ln w="28575" cap="rnd">
              <a:noFill/>
              <a:round/>
            </a:ln>
            <a:effectLst/>
          </c:spPr>
          <c:marker>
            <c:symbol val="square"/>
            <c:size val="5"/>
            <c:spPr>
              <a:solidFill>
                <a:schemeClr val="tx1"/>
              </a:solidFill>
              <a:ln w="9525">
                <a:solidFill>
                  <a:schemeClr val="tx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List1!$I$2:$I$16</c:f>
              <c:numCache>
                <c:formatCode>#,##0_ ;[Red]\-#,##0\ </c:formatCode>
                <c:ptCount val="15"/>
                <c:pt idx="0">
                  <c:v>29585.314516741444</c:v>
                </c:pt>
                <c:pt idx="1">
                  <c:v>24550.998271599092</c:v>
                </c:pt>
                <c:pt idx="2">
                  <c:v>24082.636162812949</c:v>
                </c:pt>
                <c:pt idx="3">
                  <c:v>25977.288501644944</c:v>
                </c:pt>
                <c:pt idx="4">
                  <c:v>24410.358793650201</c:v>
                </c:pt>
                <c:pt idx="5">
                  <c:v>23852.684696352218</c:v>
                </c:pt>
                <c:pt idx="6">
                  <c:v>22671.765287961072</c:v>
                </c:pt>
                <c:pt idx="7">
                  <c:v>26216.215522184055</c:v>
                </c:pt>
                <c:pt idx="8">
                  <c:v>24188.387273021537</c:v>
                </c:pt>
                <c:pt idx="9">
                  <c:v>22565.751521950773</c:v>
                </c:pt>
                <c:pt idx="10">
                  <c:v>25370.652913960424</c:v>
                </c:pt>
                <c:pt idx="11">
                  <c:v>26087.978390527456</c:v>
                </c:pt>
                <c:pt idx="12">
                  <c:v>23247.457016561391</c:v>
                </c:pt>
                <c:pt idx="13">
                  <c:v>26222.887417527221</c:v>
                </c:pt>
                <c:pt idx="14">
                  <c:v>25338.398534043179</c:v>
                </c:pt>
              </c:numCache>
            </c:numRef>
          </c:val>
          <c:smooth val="0"/>
          <c:extLst>
            <c:ext xmlns:c16="http://schemas.microsoft.com/office/drawing/2014/chart" uri="{C3380CC4-5D6E-409C-BE32-E72D297353CC}">
              <c16:uniqueId val="{00000007-05FC-435F-8861-B7FD99736A2C}"/>
            </c:ext>
          </c:extLst>
        </c:ser>
        <c:dLbls>
          <c:showLegendKey val="0"/>
          <c:showVal val="0"/>
          <c:showCatName val="0"/>
          <c:showSerName val="0"/>
          <c:showPercent val="0"/>
          <c:showBubbleSize val="0"/>
        </c:dLbls>
        <c:marker val="1"/>
        <c:smooth val="0"/>
        <c:axId val="386911519"/>
        <c:axId val="113522063"/>
      </c:lineChart>
      <c:catAx>
        <c:axId val="386911519"/>
        <c:scaling>
          <c:orientation val="minMax"/>
        </c:scaling>
        <c:delete val="0"/>
        <c:axPos val="b"/>
        <c:title>
          <c:tx>
            <c:rich>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cs-CZ" sz="1200" b="1" dirty="0">
                    <a:solidFill>
                      <a:schemeClr val="tx1"/>
                    </a:solidFill>
                  </a:rPr>
                  <a:t>Kraj</a:t>
                </a:r>
                <a:r>
                  <a:rPr lang="cs-CZ" sz="1200" b="1" baseline="0" dirty="0">
                    <a:solidFill>
                      <a:schemeClr val="tx1"/>
                    </a:solidFill>
                  </a:rPr>
                  <a:t> pojištěnce</a:t>
                </a:r>
                <a:endParaRPr lang="cs-CZ" sz="1200" b="1" dirty="0">
                  <a:solidFill>
                    <a:schemeClr val="tx1"/>
                  </a:solidFill>
                </a:endParaRPr>
              </a:p>
            </c:rich>
          </c:tx>
          <c:layout/>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13522063"/>
        <c:crosses val="autoZero"/>
        <c:auto val="1"/>
        <c:lblAlgn val="ctr"/>
        <c:lblOffset val="100"/>
        <c:noMultiLvlLbl val="0"/>
      </c:catAx>
      <c:valAx>
        <c:axId val="11352206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cs-CZ" sz="1200" b="1" dirty="0">
                    <a:solidFill>
                      <a:schemeClr val="tx1"/>
                    </a:solidFill>
                  </a:rPr>
                  <a:t>Odhad</a:t>
                </a:r>
                <a:r>
                  <a:rPr lang="cs-CZ" sz="1200" b="1" baseline="0" dirty="0">
                    <a:solidFill>
                      <a:schemeClr val="tx1"/>
                    </a:solidFill>
                  </a:rPr>
                  <a:t> průměrné úhrady na 1 pojištěnce</a:t>
                </a:r>
                <a:endParaRPr lang="cs-CZ" sz="1200" b="1" dirty="0">
                  <a:solidFill>
                    <a:schemeClr val="tx1"/>
                  </a:solidFill>
                </a:endParaRPr>
              </a:p>
            </c:rich>
          </c:tx>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cs-CZ"/>
            </a:p>
          </c:txPr>
        </c:title>
        <c:numFmt formatCode="#,##0_ ;[Red]\-#,##0\ "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86911519"/>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1.</c:v>
                </c:pt>
              </c:strCache>
            </c:strRef>
          </c:tx>
          <c:spPr>
            <a:solidFill>
              <a:srgbClr val="7191D1"/>
            </a:solidFill>
            <a:ln>
              <a:noFill/>
            </a:ln>
            <a:effectLst/>
          </c:spPr>
          <c:invertIfNegative val="0"/>
          <c:dPt>
            <c:idx val="2"/>
            <c:invertIfNegative val="0"/>
            <c:bubble3D val="0"/>
            <c:spPr>
              <a:solidFill>
                <a:schemeClr val="accent1"/>
              </a:solidFill>
              <a:ln>
                <a:noFill/>
              </a:ln>
              <a:effectLst/>
            </c:spPr>
            <c:extLst>
              <c:ext xmlns:c16="http://schemas.microsoft.com/office/drawing/2014/chart" uri="{C3380CC4-5D6E-409C-BE32-E72D297353CC}">
                <c16:uniqueId val="{00000001-92A0-4BCD-A795-65285EC9A45D}"/>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Sheet1!$B$2:$B$16</c:f>
              <c:numCache>
                <c:formatCode>#,##0_ ;[Red]\-#,##0\ </c:formatCode>
                <c:ptCount val="15"/>
                <c:pt idx="0">
                  <c:v>15147.828654088542</c:v>
                </c:pt>
                <c:pt idx="1">
                  <c:v>7625.9405480540536</c:v>
                </c:pt>
                <c:pt idx="2">
                  <c:v>7066.6052491009805</c:v>
                </c:pt>
                <c:pt idx="3">
                  <c:v>6977.5895655985969</c:v>
                </c:pt>
                <c:pt idx="4">
                  <c:v>6509.9576818412643</c:v>
                </c:pt>
                <c:pt idx="5">
                  <c:v>6409.4300449722241</c:v>
                </c:pt>
                <c:pt idx="6">
                  <c:v>6398.552909474708</c:v>
                </c:pt>
                <c:pt idx="7">
                  <c:v>6383.1849980949983</c:v>
                </c:pt>
                <c:pt idx="8">
                  <c:v>6376.0873669261982</c:v>
                </c:pt>
                <c:pt idx="9">
                  <c:v>6187.9355138707379</c:v>
                </c:pt>
                <c:pt idx="10">
                  <c:v>5923.4096270118889</c:v>
                </c:pt>
                <c:pt idx="11">
                  <c:v>5788.1358615715535</c:v>
                </c:pt>
                <c:pt idx="12">
                  <c:v>5013.4298935707875</c:v>
                </c:pt>
                <c:pt idx="13">
                  <c:v>4715.318662674149</c:v>
                </c:pt>
                <c:pt idx="14">
                  <c:v>4606.6961821935101</c:v>
                </c:pt>
              </c:numCache>
            </c:numRef>
          </c:val>
          <c:extLst>
            <c:ext xmlns:c16="http://schemas.microsoft.com/office/drawing/2014/chart" uri="{C3380CC4-5D6E-409C-BE32-E72D297353CC}">
              <c16:uniqueId val="{00000002-92A0-4BCD-A795-65285EC9A45D}"/>
            </c:ext>
          </c:extLst>
        </c:ser>
        <c:dLbls>
          <c:showLegendKey val="0"/>
          <c:showVal val="0"/>
          <c:showCatName val="0"/>
          <c:showSerName val="0"/>
          <c:showPercent val="0"/>
          <c:showBubbleSize val="0"/>
        </c:dLbls>
        <c:gapWidth val="40"/>
        <c:axId val="-1552457632"/>
        <c:axId val="-1552460896"/>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2A0-4BCD-A795-65285EC9A45D}"/>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Sheet1!$C$2:$C$16</c:f>
              <c:numCache>
                <c:formatCode>#,##0_ ;[Red]\-#,##0\ </c:formatCode>
                <c:ptCount val="15"/>
                <c:pt idx="0">
                  <c:v>7066.6052491009805</c:v>
                </c:pt>
                <c:pt idx="1">
                  <c:v>7066.6052491009805</c:v>
                </c:pt>
                <c:pt idx="2">
                  <c:v>7066.6052491009805</c:v>
                </c:pt>
                <c:pt idx="3">
                  <c:v>7066.6052491009805</c:v>
                </c:pt>
                <c:pt idx="4">
                  <c:v>7066.6052491009805</c:v>
                </c:pt>
                <c:pt idx="5">
                  <c:v>7066.6052491009805</c:v>
                </c:pt>
                <c:pt idx="6">
                  <c:v>7066.6052491009805</c:v>
                </c:pt>
                <c:pt idx="7">
                  <c:v>7066.6052491009805</c:v>
                </c:pt>
                <c:pt idx="8">
                  <c:v>7066.6052491009805</c:v>
                </c:pt>
                <c:pt idx="9">
                  <c:v>7066.6052491009805</c:v>
                </c:pt>
                <c:pt idx="10">
                  <c:v>7066.6052491009805</c:v>
                </c:pt>
                <c:pt idx="11">
                  <c:v>7066.6052491009805</c:v>
                </c:pt>
                <c:pt idx="12">
                  <c:v>7066.6052491009805</c:v>
                </c:pt>
                <c:pt idx="13">
                  <c:v>7066.6052491009805</c:v>
                </c:pt>
                <c:pt idx="14">
                  <c:v>7066.6052491009805</c:v>
                </c:pt>
              </c:numCache>
            </c:numRef>
          </c:val>
          <c:smooth val="0"/>
          <c:extLst>
            <c:ext xmlns:c16="http://schemas.microsoft.com/office/drawing/2014/chart" uri="{C3380CC4-5D6E-409C-BE32-E72D297353CC}">
              <c16:uniqueId val="{00000004-92A0-4BCD-A795-65285EC9A45D}"/>
            </c:ext>
          </c:extLst>
        </c:ser>
        <c:dLbls>
          <c:showLegendKey val="0"/>
          <c:showVal val="0"/>
          <c:showCatName val="0"/>
          <c:showSerName val="0"/>
          <c:showPercent val="0"/>
          <c:showBubbleSize val="0"/>
        </c:dLbls>
        <c:marker val="1"/>
        <c:smooth val="0"/>
        <c:axId val="-1552457632"/>
        <c:axId val="-1552460896"/>
      </c:lineChart>
      <c:catAx>
        <c:axId val="-1552457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0896"/>
        <c:crosses val="autoZero"/>
        <c:auto val="1"/>
        <c:lblAlgn val="ctr"/>
        <c:lblOffset val="100"/>
        <c:noMultiLvlLbl val="0"/>
      </c:catAx>
      <c:valAx>
        <c:axId val="-1552460896"/>
        <c:scaling>
          <c:orientation val="minMax"/>
          <c:max val="15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76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8BFF-4551-9F51-D46FC62EC19A}"/>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8BFF-4551-9F51-D46FC62EC19A}"/>
              </c:ext>
            </c:extLst>
          </c:dPt>
          <c:dPt>
            <c:idx val="8"/>
            <c:invertIfNegative val="0"/>
            <c:bubble3D val="0"/>
            <c:spPr>
              <a:solidFill>
                <a:srgbClr val="C00000"/>
              </a:solidFill>
              <a:ln>
                <a:solidFill>
                  <a:schemeClr val="tx1"/>
                </a:solidFill>
              </a:ln>
              <a:effectLst/>
            </c:spPr>
            <c:extLst>
              <c:ext xmlns:c16="http://schemas.microsoft.com/office/drawing/2014/chart" uri="{C3380CC4-5D6E-409C-BE32-E72D297353CC}">
                <c16:uniqueId val="{00000006-082A-4948-92C7-990CC1402590}"/>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8BFF-4551-9F51-D46FC62EC19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JMK</c:v>
                </c:pt>
                <c:pt idx="1">
                  <c:v>STC</c:v>
                </c:pt>
                <c:pt idx="2">
                  <c:v>VYS</c:v>
                </c:pt>
                <c:pt idx="3">
                  <c:v>MSK</c:v>
                </c:pt>
                <c:pt idx="4">
                  <c:v>ULK</c:v>
                </c:pt>
                <c:pt idx="5">
                  <c:v>JHC</c:v>
                </c:pt>
                <c:pt idx="6">
                  <c:v>OLK</c:v>
                </c:pt>
                <c:pt idx="7">
                  <c:v>PAK</c:v>
                </c:pt>
                <c:pt idx="8">
                  <c:v>HKK</c:v>
                </c:pt>
                <c:pt idx="9">
                  <c:v>KVK</c:v>
                </c:pt>
                <c:pt idx="10">
                  <c:v>LBK</c:v>
                </c:pt>
                <c:pt idx="11">
                  <c:v>PHA</c:v>
                </c:pt>
                <c:pt idx="12">
                  <c:v>ZLK</c:v>
                </c:pt>
                <c:pt idx="13">
                  <c:v>PLK</c:v>
                </c:pt>
              </c:strCache>
            </c:strRef>
          </c:cat>
          <c:val>
            <c:numRef>
              <c:f>Sheet1!$B$2:$B$15</c:f>
              <c:numCache>
                <c:formatCode>#\ ##0_ ;[Red]\-#\ ##0\ </c:formatCode>
                <c:ptCount val="14"/>
                <c:pt idx="0">
                  <c:v>518600.77369999996</c:v>
                </c:pt>
                <c:pt idx="1">
                  <c:v>517537.62904000003</c:v>
                </c:pt>
                <c:pt idx="2">
                  <c:v>456005.11734000006</c:v>
                </c:pt>
                <c:pt idx="3">
                  <c:v>393191.48443000007</c:v>
                </c:pt>
                <c:pt idx="4">
                  <c:v>327645.44909000001</c:v>
                </c:pt>
                <c:pt idx="5">
                  <c:v>193284.50843000002</c:v>
                </c:pt>
                <c:pt idx="6">
                  <c:v>186473.99051999999</c:v>
                </c:pt>
                <c:pt idx="7">
                  <c:v>173313.67843999999</c:v>
                </c:pt>
                <c:pt idx="8">
                  <c:v>164919.07506</c:v>
                </c:pt>
                <c:pt idx="9">
                  <c:v>149100.35651999997</c:v>
                </c:pt>
                <c:pt idx="10">
                  <c:v>142501.10110999999</c:v>
                </c:pt>
                <c:pt idx="11">
                  <c:v>120257.77161</c:v>
                </c:pt>
                <c:pt idx="12">
                  <c:v>119706.83896000001</c:v>
                </c:pt>
                <c:pt idx="13">
                  <c:v>76105.649799999999</c:v>
                </c:pt>
              </c:numCache>
            </c:numRef>
          </c:val>
          <c:extLst>
            <c:ext xmlns:c16="http://schemas.microsoft.com/office/drawing/2014/chart" uri="{C3380CC4-5D6E-409C-BE32-E72D297353CC}">
              <c16:uniqueId val="{00000004-8BFF-4551-9F51-D46FC62EC19A}"/>
            </c:ext>
          </c:extLst>
        </c:ser>
        <c:dLbls>
          <c:showLegendKey val="0"/>
          <c:showVal val="1"/>
          <c:showCatName val="0"/>
          <c:showSerName val="0"/>
          <c:showPercent val="0"/>
          <c:showBubbleSize val="0"/>
        </c:dLbls>
        <c:gapWidth val="50"/>
        <c:overlap val="100"/>
        <c:axId val="-1312603760"/>
        <c:axId val="-1312604848"/>
      </c:barChart>
      <c:catAx>
        <c:axId val="-13126037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848"/>
        <c:crosses val="autoZero"/>
        <c:auto val="1"/>
        <c:lblAlgn val="ctr"/>
        <c:lblOffset val="100"/>
        <c:noMultiLvlLbl val="0"/>
      </c:catAx>
      <c:valAx>
        <c:axId val="-131260484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1.</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622E-4FDD-8DD1-2C7CDDDE3A73}"/>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622E-4FDD-8DD1-2C7CDDDE3A73}"/>
              </c:ext>
            </c:extLst>
          </c:dPt>
          <c:dPt>
            <c:idx val="3"/>
            <c:invertIfNegative val="0"/>
            <c:bubble3D val="0"/>
            <c:extLst>
              <c:ext xmlns:c16="http://schemas.microsoft.com/office/drawing/2014/chart" uri="{C3380CC4-5D6E-409C-BE32-E72D297353CC}">
                <c16:uniqueId val="{00000002-622E-4FDD-8DD1-2C7CDDDE3A73}"/>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JMK</c:v>
                </c:pt>
                <c:pt idx="3">
                  <c:v>STC</c:v>
                </c:pt>
                <c:pt idx="4">
                  <c:v>ULK</c:v>
                </c:pt>
                <c:pt idx="5">
                  <c:v>OLK</c:v>
                </c:pt>
                <c:pt idx="6">
                  <c:v>ZLK</c:v>
                </c:pt>
                <c:pt idx="7">
                  <c:v>JHC</c:v>
                </c:pt>
                <c:pt idx="8">
                  <c:v>PLK</c:v>
                </c:pt>
                <c:pt idx="9">
                  <c:v>PAK</c:v>
                </c:pt>
                <c:pt idx="10">
                  <c:v>HKK</c:v>
                </c:pt>
                <c:pt idx="11">
                  <c:v>VYS</c:v>
                </c:pt>
                <c:pt idx="12">
                  <c:v>LBK</c:v>
                </c:pt>
                <c:pt idx="13">
                  <c:v>KVK</c:v>
                </c:pt>
                <c:pt idx="14">
                  <c:v>BEZ*</c:v>
                </c:pt>
              </c:strCache>
            </c:strRef>
          </c:cat>
          <c:val>
            <c:numRef>
              <c:f>Sheet1!$B$2:$B$16</c:f>
              <c:numCache>
                <c:formatCode>#,##0_ ;[Red]\-#,##0\ </c:formatCode>
                <c:ptCount val="15"/>
                <c:pt idx="0">
                  <c:v>18688315.497580003</c:v>
                </c:pt>
                <c:pt idx="1">
                  <c:v>9117109.3368799947</c:v>
                </c:pt>
                <c:pt idx="2">
                  <c:v>7207868.1728799967</c:v>
                </c:pt>
                <c:pt idx="3">
                  <c:v>6172585.9216599995</c:v>
                </c:pt>
                <c:pt idx="4">
                  <c:v>5109886.4042300023</c:v>
                </c:pt>
                <c:pt idx="5">
                  <c:v>3991468.9482200015</c:v>
                </c:pt>
                <c:pt idx="6">
                  <c:v>3691261.2666299986</c:v>
                </c:pt>
                <c:pt idx="7">
                  <c:v>3611322.1504800003</c:v>
                </c:pt>
                <c:pt idx="8">
                  <c:v>3579855.9832400004</c:v>
                </c:pt>
                <c:pt idx="9">
                  <c:v>3573272.4596700007</c:v>
                </c:pt>
                <c:pt idx="10">
                  <c:v>3225740.797629999</c:v>
                </c:pt>
                <c:pt idx="11">
                  <c:v>2526282.3636600003</c:v>
                </c:pt>
                <c:pt idx="12">
                  <c:v>2060518.8104900003</c:v>
                </c:pt>
                <c:pt idx="13">
                  <c:v>1794665.1337299999</c:v>
                </c:pt>
                <c:pt idx="14">
                  <c:v>26354.595570000001</c:v>
                </c:pt>
              </c:numCache>
            </c:numRef>
          </c:val>
          <c:extLst>
            <c:ext xmlns:c16="http://schemas.microsoft.com/office/drawing/2014/chart" uri="{C3380CC4-5D6E-409C-BE32-E72D297353CC}">
              <c16:uniqueId val="{00000003-622E-4FDD-8DD1-2C7CDDDE3A73}"/>
            </c:ext>
          </c:extLst>
        </c:ser>
        <c:dLbls>
          <c:showLegendKey val="0"/>
          <c:showVal val="1"/>
          <c:showCatName val="0"/>
          <c:showSerName val="0"/>
          <c:showPercent val="0"/>
          <c:showBubbleSize val="0"/>
        </c:dLbls>
        <c:gapWidth val="50"/>
        <c:overlap val="100"/>
        <c:axId val="-1552454912"/>
        <c:axId val="-1552454368"/>
      </c:barChart>
      <c:catAx>
        <c:axId val="-15524549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4368"/>
        <c:crosses val="autoZero"/>
        <c:auto val="1"/>
        <c:lblAlgn val="ctr"/>
        <c:lblOffset val="100"/>
        <c:noMultiLvlLbl val="0"/>
      </c:catAx>
      <c:valAx>
        <c:axId val="-1552454368"/>
        <c:scaling>
          <c:orientation val="minMax"/>
          <c:max val="3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54912"/>
        <c:crosses val="autoZero"/>
        <c:crossBetween val="between"/>
        <c:majorUnit val="15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shodný</c:v>
                </c:pt>
              </c:strCache>
            </c:strRef>
          </c:tx>
          <c:spPr>
            <a:solidFill>
              <a:srgbClr val="0070C0"/>
            </a:solidFill>
            <a:ln>
              <a:solidFill>
                <a:schemeClr val="tx1"/>
              </a:solidFill>
            </a:ln>
            <a:effectLst/>
          </c:spPr>
          <c:invertIfNegative val="0"/>
          <c:dPt>
            <c:idx val="2"/>
            <c:invertIfNegative val="0"/>
            <c:bubble3D val="0"/>
            <c:spPr>
              <a:solidFill>
                <a:srgbClr val="00B050"/>
              </a:solidFill>
              <a:ln>
                <a:solidFill>
                  <a:schemeClr val="tx1"/>
                </a:solidFill>
              </a:ln>
              <a:effectLst/>
            </c:spPr>
            <c:extLst>
              <c:ext xmlns:c16="http://schemas.microsoft.com/office/drawing/2014/chart" uri="{C3380CC4-5D6E-409C-BE32-E72D297353CC}">
                <c16:uniqueId val="{00000001-19C2-4413-88E6-D297681214E7}"/>
              </c:ext>
            </c:extLst>
          </c:dPt>
          <c:dLbls>
            <c:dLbl>
              <c:idx val="2"/>
              <c:delete val="1"/>
              <c:extLst>
                <c:ext xmlns:c15="http://schemas.microsoft.com/office/drawing/2012/chart" uri="{CE6537A1-D6FC-4f65-9D91-7224C49458BB}"/>
                <c:ext xmlns:c16="http://schemas.microsoft.com/office/drawing/2014/chart" uri="{C3380CC4-5D6E-409C-BE32-E72D297353CC}">
                  <c16:uniqueId val="{00000001-19C2-4413-88E6-D297681214E7}"/>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Sheet1!$B$2:$B$16</c:f>
              <c:numCache>
                <c:formatCode>General</c:formatCode>
                <c:ptCount val="15"/>
                <c:pt idx="0">
                  <c:v>7918.1735585442311</c:v>
                </c:pt>
                <c:pt idx="1">
                  <c:v>6957.7796249891016</c:v>
                </c:pt>
                <c:pt idx="2">
                  <c:v>7066.6052491009805</c:v>
                </c:pt>
                <c:pt idx="3">
                  <c:v>6218.9911593090665</c:v>
                </c:pt>
                <c:pt idx="4">
                  <c:v>5641.4277607561771</c:v>
                </c:pt>
                <c:pt idx="5">
                  <c:v>5728.9955381126274</c:v>
                </c:pt>
                <c:pt idx="6">
                  <c:v>5314.7289441291741</c:v>
                </c:pt>
                <c:pt idx="7">
                  <c:v>4819.9780218385158</c:v>
                </c:pt>
                <c:pt idx="8">
                  <c:v>5649.9008849881657</c:v>
                </c:pt>
                <c:pt idx="9">
                  <c:v>5385.3571435362228</c:v>
                </c:pt>
                <c:pt idx="10">
                  <c:v>5247.0018131550496</c:v>
                </c:pt>
                <c:pt idx="11">
                  <c:v>5509.3336818777634</c:v>
                </c:pt>
                <c:pt idx="12">
                  <c:v>4689.2639338705058</c:v>
                </c:pt>
                <c:pt idx="13">
                  <c:v>4313.4706534853522</c:v>
                </c:pt>
                <c:pt idx="14">
                  <c:v>3950.9830475009453</c:v>
                </c:pt>
              </c:numCache>
            </c:numRef>
          </c:val>
          <c:extLst>
            <c:ext xmlns:c16="http://schemas.microsoft.com/office/drawing/2014/chart" uri="{C3380CC4-5D6E-409C-BE32-E72D297353CC}">
              <c16:uniqueId val="{00000002-19C2-4413-88E6-D297681214E7}"/>
            </c:ext>
          </c:extLst>
        </c:ser>
        <c:ser>
          <c:idx val="1"/>
          <c:order val="1"/>
          <c:tx>
            <c:strRef>
              <c:f>Sheet1!$C$1</c:f>
              <c:strCache>
                <c:ptCount val="1"/>
                <c:pt idx="0">
                  <c:v>jiný</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19C2-4413-88E6-D297681214E7}"/>
                </c:ext>
              </c:extLst>
            </c:dLbl>
            <c:numFmt formatCode="#,##0"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Sheet1!$C$2:$C$16</c:f>
              <c:numCache>
                <c:formatCode>General</c:formatCode>
                <c:ptCount val="15"/>
                <c:pt idx="0">
                  <c:v>7229.6550955443108</c:v>
                </c:pt>
                <c:pt idx="1">
                  <c:v>668.16092306495193</c:v>
                </c:pt>
                <c:pt idx="2">
                  <c:v>0</c:v>
                </c:pt>
                <c:pt idx="3">
                  <c:v>758.59840628953043</c:v>
                </c:pt>
                <c:pt idx="4">
                  <c:v>868.52992108508715</c:v>
                </c:pt>
                <c:pt idx="5">
                  <c:v>680.43450685959669</c:v>
                </c:pt>
                <c:pt idx="6">
                  <c:v>1083.8239653455339</c:v>
                </c:pt>
                <c:pt idx="7">
                  <c:v>1563.2069762564824</c:v>
                </c:pt>
                <c:pt idx="8">
                  <c:v>726.18648193803256</c:v>
                </c:pt>
                <c:pt idx="9">
                  <c:v>802.57837033451506</c:v>
                </c:pt>
                <c:pt idx="10">
                  <c:v>676.40781385683931</c:v>
                </c:pt>
                <c:pt idx="11">
                  <c:v>278.80217969379009</c:v>
                </c:pt>
                <c:pt idx="12">
                  <c:v>324.16595970028175</c:v>
                </c:pt>
                <c:pt idx="13">
                  <c:v>401.84800918879682</c:v>
                </c:pt>
                <c:pt idx="14">
                  <c:v>655.71313469256484</c:v>
                </c:pt>
              </c:numCache>
            </c:numRef>
          </c:val>
          <c:extLst>
            <c:ext xmlns:c16="http://schemas.microsoft.com/office/drawing/2014/chart" uri="{C3380CC4-5D6E-409C-BE32-E72D297353CC}">
              <c16:uniqueId val="{00000004-19C2-4413-88E6-D297681214E7}"/>
            </c:ext>
          </c:extLst>
        </c:ser>
        <c:dLbls>
          <c:showLegendKey val="0"/>
          <c:showVal val="0"/>
          <c:showCatName val="0"/>
          <c:showSerName val="0"/>
          <c:showPercent val="0"/>
          <c:showBubbleSize val="0"/>
        </c:dLbls>
        <c:gapWidth val="50"/>
        <c:overlap val="100"/>
        <c:axId val="-1552457632"/>
        <c:axId val="-1552460896"/>
      </c:barChart>
      <c:lineChart>
        <c:grouping val="standard"/>
        <c:varyColors val="0"/>
        <c:ser>
          <c:idx val="2"/>
          <c:order val="2"/>
          <c:tx>
            <c:strRef>
              <c:f>Sheet1!$D$1</c:f>
              <c:strCache>
                <c:ptCount val="1"/>
                <c:pt idx="0">
                  <c:v>I.</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Sheet1!$D$2:$D$16</c:f>
              <c:numCache>
                <c:formatCode>#,##0_ ;[Red]\-#,##0\ </c:formatCode>
                <c:ptCount val="15"/>
                <c:pt idx="0">
                  <c:v>15147.828654088542</c:v>
                </c:pt>
                <c:pt idx="1">
                  <c:v>7625.9405480540536</c:v>
                </c:pt>
                <c:pt idx="2">
                  <c:v>7066.6052491009805</c:v>
                </c:pt>
                <c:pt idx="3">
                  <c:v>6977.5895655985969</c:v>
                </c:pt>
                <c:pt idx="4">
                  <c:v>6509.9576818412643</c:v>
                </c:pt>
                <c:pt idx="5">
                  <c:v>6409.4300449722241</c:v>
                </c:pt>
                <c:pt idx="6">
                  <c:v>6398.552909474708</c:v>
                </c:pt>
                <c:pt idx="7">
                  <c:v>6383.1849980949983</c:v>
                </c:pt>
                <c:pt idx="8">
                  <c:v>6376.0873669261982</c:v>
                </c:pt>
                <c:pt idx="9">
                  <c:v>6187.9355138707379</c:v>
                </c:pt>
                <c:pt idx="10">
                  <c:v>5923.4096270118889</c:v>
                </c:pt>
                <c:pt idx="11">
                  <c:v>5788.1358615715535</c:v>
                </c:pt>
                <c:pt idx="12">
                  <c:v>5013.4298935707875</c:v>
                </c:pt>
                <c:pt idx="13">
                  <c:v>4715.318662674149</c:v>
                </c:pt>
                <c:pt idx="14">
                  <c:v>4606.6961821935101</c:v>
                </c:pt>
              </c:numCache>
            </c:numRef>
          </c:val>
          <c:smooth val="0"/>
          <c:extLst>
            <c:ext xmlns:c16="http://schemas.microsoft.com/office/drawing/2014/chart" uri="{C3380CC4-5D6E-409C-BE32-E72D297353CC}">
              <c16:uniqueId val="{00000005-19C2-4413-88E6-D297681214E7}"/>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1.522718480127125E-2"/>
                  <c:y val="-0.1190963214944244"/>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19C2-4413-88E6-D297681214E7}"/>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Sheet1!$E$2:$E$16</c:f>
              <c:numCache>
                <c:formatCode>#,##0_ ;[Red]\-#,##0\ </c:formatCode>
                <c:ptCount val="15"/>
                <c:pt idx="0">
                  <c:v>7066.6052491009805</c:v>
                </c:pt>
                <c:pt idx="1">
                  <c:v>7066.6052491009805</c:v>
                </c:pt>
                <c:pt idx="2">
                  <c:v>7066.6052491009805</c:v>
                </c:pt>
                <c:pt idx="3">
                  <c:v>7066.6052491009805</c:v>
                </c:pt>
                <c:pt idx="4">
                  <c:v>7066.6052491009805</c:v>
                </c:pt>
                <c:pt idx="5">
                  <c:v>7066.6052491009805</c:v>
                </c:pt>
                <c:pt idx="6">
                  <c:v>7066.6052491009805</c:v>
                </c:pt>
                <c:pt idx="7">
                  <c:v>7066.6052491009805</c:v>
                </c:pt>
                <c:pt idx="8">
                  <c:v>7066.6052491009805</c:v>
                </c:pt>
                <c:pt idx="9">
                  <c:v>7066.6052491009805</c:v>
                </c:pt>
                <c:pt idx="10">
                  <c:v>7066.6052491009805</c:v>
                </c:pt>
                <c:pt idx="11">
                  <c:v>7066.6052491009805</c:v>
                </c:pt>
                <c:pt idx="12">
                  <c:v>7066.6052491009805</c:v>
                </c:pt>
                <c:pt idx="13">
                  <c:v>7066.6052491009805</c:v>
                </c:pt>
                <c:pt idx="14">
                  <c:v>7066.6052491009805</c:v>
                </c:pt>
              </c:numCache>
            </c:numRef>
          </c:val>
          <c:smooth val="0"/>
          <c:extLst>
            <c:ext xmlns:c16="http://schemas.microsoft.com/office/drawing/2014/chart" uri="{C3380CC4-5D6E-409C-BE32-E72D297353CC}">
              <c16:uniqueId val="{00000007-19C2-4413-88E6-D297681214E7}"/>
            </c:ext>
          </c:extLst>
        </c:ser>
        <c:dLbls>
          <c:showLegendKey val="0"/>
          <c:showVal val="0"/>
          <c:showCatName val="0"/>
          <c:showSerName val="0"/>
          <c:showPercent val="0"/>
          <c:showBubbleSize val="0"/>
        </c:dLbls>
        <c:marker val="1"/>
        <c:smooth val="0"/>
        <c:axId val="-1552457632"/>
        <c:axId val="-1552460896"/>
      </c:lineChart>
      <c:catAx>
        <c:axId val="-1552457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0896"/>
        <c:crosses val="autoZero"/>
        <c:auto val="1"/>
        <c:lblAlgn val="ctr"/>
        <c:lblOffset val="100"/>
        <c:noMultiLvlLbl val="0"/>
      </c:catAx>
      <c:valAx>
        <c:axId val="-1552460896"/>
        <c:scaling>
          <c:orientation val="minMax"/>
          <c:max val="18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76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FCCF-4DFC-87AA-1240F9F9D672}"/>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FCCF-4DFC-87AA-1240F9F9D672}"/>
              </c:ext>
            </c:extLst>
          </c:dPt>
          <c:dPt>
            <c:idx val="3"/>
            <c:invertIfNegative val="0"/>
            <c:bubble3D val="0"/>
            <c:extLst>
              <c:ext xmlns:c16="http://schemas.microsoft.com/office/drawing/2014/chart" uri="{C3380CC4-5D6E-409C-BE32-E72D297353CC}">
                <c16:uniqueId val="{00000002-FCCF-4DFC-87AA-1240F9F9D672}"/>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MSK</c:v>
                </c:pt>
                <c:pt idx="3">
                  <c:v>OLK</c:v>
                </c:pt>
                <c:pt idx="4">
                  <c:v>STC</c:v>
                </c:pt>
                <c:pt idx="5">
                  <c:v>HKK</c:v>
                </c:pt>
                <c:pt idx="6">
                  <c:v>ULK</c:v>
                </c:pt>
                <c:pt idx="7">
                  <c:v>PLK</c:v>
                </c:pt>
                <c:pt idx="8">
                  <c:v>JHC</c:v>
                </c:pt>
                <c:pt idx="9">
                  <c:v>LBK</c:v>
                </c:pt>
                <c:pt idx="10">
                  <c:v>ZLK</c:v>
                </c:pt>
                <c:pt idx="11">
                  <c:v>VYS</c:v>
                </c:pt>
                <c:pt idx="12">
                  <c:v>PAK</c:v>
                </c:pt>
                <c:pt idx="13">
                  <c:v>KVK</c:v>
                </c:pt>
                <c:pt idx="14">
                  <c:v>BEZ*</c:v>
                </c:pt>
              </c:strCache>
            </c:strRef>
          </c:cat>
          <c:val>
            <c:numRef>
              <c:f>Sheet1!$B$2:$B$16</c:f>
              <c:numCache>
                <c:formatCode>#,##0_ ;[Red]\-#,##0\ </c:formatCode>
                <c:ptCount val="15"/>
                <c:pt idx="0">
                  <c:v>35952172.902079999</c:v>
                </c:pt>
                <c:pt idx="1">
                  <c:v>18630153.625779998</c:v>
                </c:pt>
                <c:pt idx="2">
                  <c:v>14964434.624410002</c:v>
                </c:pt>
                <c:pt idx="3">
                  <c:v>9112002.3862000015</c:v>
                </c:pt>
                <c:pt idx="4">
                  <c:v>8659306.7658099998</c:v>
                </c:pt>
                <c:pt idx="5">
                  <c:v>8477067.5062000006</c:v>
                </c:pt>
                <c:pt idx="6">
                  <c:v>7803729.4942899998</c:v>
                </c:pt>
                <c:pt idx="7">
                  <c:v>7799586.2413999997</c:v>
                </c:pt>
                <c:pt idx="8">
                  <c:v>7196382.13478</c:v>
                </c:pt>
                <c:pt idx="9">
                  <c:v>5175550.1580000008</c:v>
                </c:pt>
                <c:pt idx="10">
                  <c:v>5061748.1858200002</c:v>
                </c:pt>
                <c:pt idx="11">
                  <c:v>4614255.0817199992</c:v>
                </c:pt>
                <c:pt idx="12">
                  <c:v>3755163.4619399998</c:v>
                </c:pt>
                <c:pt idx="13">
                  <c:v>2237540.78492</c:v>
                </c:pt>
                <c:pt idx="14">
                  <c:v>127.47678999999999</c:v>
                </c:pt>
              </c:numCache>
            </c:numRef>
          </c:val>
          <c:extLst>
            <c:ext xmlns:c16="http://schemas.microsoft.com/office/drawing/2014/chart" uri="{C3380CC4-5D6E-409C-BE32-E72D297353CC}">
              <c16:uniqueId val="{00000003-FCCF-4DFC-87AA-1240F9F9D672}"/>
            </c:ext>
          </c:extLst>
        </c:ser>
        <c:dLbls>
          <c:showLegendKey val="0"/>
          <c:showVal val="1"/>
          <c:showCatName val="0"/>
          <c:showSerName val="0"/>
          <c:showPercent val="0"/>
          <c:showBubbleSize val="0"/>
        </c:dLbls>
        <c:gapWidth val="50"/>
        <c:overlap val="100"/>
        <c:axId val="-1552456544"/>
        <c:axId val="-1552461984"/>
      </c:barChart>
      <c:catAx>
        <c:axId val="-155245654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1984"/>
        <c:crosses val="autoZero"/>
        <c:auto val="1"/>
        <c:lblAlgn val="ctr"/>
        <c:lblOffset val="100"/>
        <c:noMultiLvlLbl val="0"/>
      </c:catAx>
      <c:valAx>
        <c:axId val="-1552461984"/>
        <c:scaling>
          <c:orientation val="minMax"/>
          <c:max val="4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56544"/>
        <c:crosses val="autoZero"/>
        <c:crossBetween val="between"/>
        <c:majorUnit val="20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2.1</c:v>
                </c:pt>
              </c:strCache>
            </c:strRef>
          </c:tx>
          <c:spPr>
            <a:solidFill>
              <a:srgbClr val="7191D1"/>
            </a:solidFill>
            <a:ln>
              <a:noFill/>
            </a:ln>
            <a:effectLst/>
          </c:spPr>
          <c:invertIfNegative val="0"/>
          <c:dPt>
            <c:idx val="5"/>
            <c:invertIfNegative val="0"/>
            <c:bubble3D val="0"/>
            <c:spPr>
              <a:solidFill>
                <a:schemeClr val="accent1"/>
              </a:solidFill>
              <a:ln>
                <a:noFill/>
              </a:ln>
              <a:effectLst/>
            </c:spPr>
            <c:extLst>
              <c:ext xmlns:c16="http://schemas.microsoft.com/office/drawing/2014/chart" uri="{C3380CC4-5D6E-409C-BE32-E72D297353CC}">
                <c16:uniqueId val="{00000001-FB3C-49DB-B478-6105AEA218F9}"/>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Sheet1!$B$2:$B$16</c:f>
              <c:numCache>
                <c:formatCode>#,##0_ ;[Red]\-#,##0\ </c:formatCode>
                <c:ptCount val="15"/>
                <c:pt idx="0">
                  <c:v>29141.061693516163</c:v>
                </c:pt>
                <c:pt idx="1">
                  <c:v>15993.936970654844</c:v>
                </c:pt>
                <c:pt idx="2">
                  <c:v>15566.391233897995</c:v>
                </c:pt>
                <c:pt idx="3">
                  <c:v>14555.774842733137</c:v>
                </c:pt>
                <c:pt idx="4">
                  <c:v>13940.80249911078</c:v>
                </c:pt>
                <c:pt idx="5">
                  <c:v>13248.29517318509</c:v>
                </c:pt>
                <c:pt idx="6">
                  <c:v>12516.893739484869</c:v>
                </c:pt>
                <c:pt idx="7">
                  <c:v>11843.797846145399</c:v>
                </c:pt>
                <c:pt idx="8">
                  <c:v>11534.17938700278</c:v>
                </c:pt>
                <c:pt idx="9">
                  <c:v>9748.288923978449</c:v>
                </c:pt>
                <c:pt idx="10">
                  <c:v>9157.0303842604608</c:v>
                </c:pt>
                <c:pt idx="11">
                  <c:v>8789.1153074346566</c:v>
                </c:pt>
                <c:pt idx="12">
                  <c:v>8116.4421971851425</c:v>
                </c:pt>
                <c:pt idx="13">
                  <c:v>7332.7712019948958</c:v>
                </c:pt>
                <c:pt idx="14">
                  <c:v>6462.574344817137</c:v>
                </c:pt>
              </c:numCache>
            </c:numRef>
          </c:val>
          <c:extLst>
            <c:ext xmlns:c16="http://schemas.microsoft.com/office/drawing/2014/chart" uri="{C3380CC4-5D6E-409C-BE32-E72D297353CC}">
              <c16:uniqueId val="{00000002-FB3C-49DB-B478-6105AEA218F9}"/>
            </c:ext>
          </c:extLst>
        </c:ser>
        <c:dLbls>
          <c:showLegendKey val="0"/>
          <c:showVal val="0"/>
          <c:showCatName val="0"/>
          <c:showSerName val="0"/>
          <c:showPercent val="0"/>
          <c:showBubbleSize val="0"/>
        </c:dLbls>
        <c:gapWidth val="40"/>
        <c:axId val="-1552457088"/>
        <c:axId val="-1552452736"/>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manualLayout>
                  <c:x val="-2.5318691788990387E-4"/>
                  <c:y val="-5.1181602903783124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FB3C-49DB-B478-6105AEA218F9}"/>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Sheet1!$C$2:$C$16</c:f>
              <c:numCache>
                <c:formatCode>#,##0_ ;[Red]\-#,##0\ </c:formatCode>
                <c:ptCount val="15"/>
                <c:pt idx="0">
                  <c:v>13248.29517318509</c:v>
                </c:pt>
                <c:pt idx="1">
                  <c:v>13248.29517318509</c:v>
                </c:pt>
                <c:pt idx="2">
                  <c:v>13248.29517318509</c:v>
                </c:pt>
                <c:pt idx="3">
                  <c:v>13248.29517318509</c:v>
                </c:pt>
                <c:pt idx="4">
                  <c:v>13248.29517318509</c:v>
                </c:pt>
                <c:pt idx="5">
                  <c:v>13248.29517318509</c:v>
                </c:pt>
                <c:pt idx="6">
                  <c:v>13248.29517318509</c:v>
                </c:pt>
                <c:pt idx="7">
                  <c:v>13248.29517318509</c:v>
                </c:pt>
                <c:pt idx="8">
                  <c:v>13248.29517318509</c:v>
                </c:pt>
                <c:pt idx="9">
                  <c:v>13248.29517318509</c:v>
                </c:pt>
                <c:pt idx="10">
                  <c:v>13248.29517318509</c:v>
                </c:pt>
                <c:pt idx="11">
                  <c:v>13248.29517318509</c:v>
                </c:pt>
                <c:pt idx="12">
                  <c:v>13248.29517318509</c:v>
                </c:pt>
                <c:pt idx="13">
                  <c:v>13248.29517318509</c:v>
                </c:pt>
                <c:pt idx="14">
                  <c:v>13248.29517318509</c:v>
                </c:pt>
              </c:numCache>
            </c:numRef>
          </c:val>
          <c:smooth val="0"/>
          <c:extLst>
            <c:ext xmlns:c16="http://schemas.microsoft.com/office/drawing/2014/chart" uri="{C3380CC4-5D6E-409C-BE32-E72D297353CC}">
              <c16:uniqueId val="{00000004-FB3C-49DB-B478-6105AEA218F9}"/>
            </c:ext>
          </c:extLst>
        </c:ser>
        <c:dLbls>
          <c:showLegendKey val="0"/>
          <c:showVal val="0"/>
          <c:showCatName val="0"/>
          <c:showSerName val="0"/>
          <c:showPercent val="0"/>
          <c:showBubbleSize val="0"/>
        </c:dLbls>
        <c:marker val="1"/>
        <c:smooth val="0"/>
        <c:axId val="-1552457088"/>
        <c:axId val="-1552452736"/>
      </c:lineChart>
      <c:catAx>
        <c:axId val="-1552457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2736"/>
        <c:crosses val="autoZero"/>
        <c:auto val="1"/>
        <c:lblAlgn val="ctr"/>
        <c:lblOffset val="100"/>
        <c:noMultiLvlLbl val="0"/>
      </c:catAx>
      <c:valAx>
        <c:axId val="-1552452736"/>
        <c:scaling>
          <c:orientation val="minMax"/>
          <c:max val="3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708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shodný</c:v>
                </c:pt>
              </c:strCache>
            </c:strRef>
          </c:tx>
          <c:spPr>
            <a:solidFill>
              <a:srgbClr val="0070C0"/>
            </a:solidFill>
            <a:ln>
              <a:solidFill>
                <a:schemeClr val="tx1"/>
              </a:solidFill>
            </a:ln>
            <a:effectLst/>
          </c:spPr>
          <c:invertIfNegative val="0"/>
          <c:dPt>
            <c:idx val="5"/>
            <c:invertIfNegative val="0"/>
            <c:bubble3D val="0"/>
            <c:spPr>
              <a:solidFill>
                <a:srgbClr val="00B050"/>
              </a:solidFill>
              <a:ln>
                <a:solidFill>
                  <a:schemeClr val="tx1"/>
                </a:solidFill>
              </a:ln>
              <a:effectLst/>
            </c:spPr>
            <c:extLst>
              <c:ext xmlns:c16="http://schemas.microsoft.com/office/drawing/2014/chart" uri="{C3380CC4-5D6E-409C-BE32-E72D297353CC}">
                <c16:uniqueId val="{00000001-C9D9-46AD-8AB8-696869630074}"/>
              </c:ext>
            </c:extLst>
          </c:dPt>
          <c:dLbls>
            <c:dLbl>
              <c:idx val="5"/>
              <c:delete val="1"/>
              <c:extLst>
                <c:ext xmlns:c15="http://schemas.microsoft.com/office/drawing/2012/chart" uri="{CE6537A1-D6FC-4f65-9D91-7224C49458BB}"/>
                <c:ext xmlns:c16="http://schemas.microsoft.com/office/drawing/2014/chart" uri="{C3380CC4-5D6E-409C-BE32-E72D297353CC}">
                  <c16:uniqueId val="{00000001-C9D9-46AD-8AB8-69686963007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Sheet1!$B$2:$B$16</c:f>
              <c:numCache>
                <c:formatCode>General</c:formatCode>
                <c:ptCount val="15"/>
                <c:pt idx="0">
                  <c:v>16070.688581130005</c:v>
                </c:pt>
                <c:pt idx="1">
                  <c:v>14083.964214524711</c:v>
                </c:pt>
                <c:pt idx="2">
                  <c:v>13030.153251329672</c:v>
                </c:pt>
                <c:pt idx="3">
                  <c:v>12596.074633966209</c:v>
                </c:pt>
                <c:pt idx="4">
                  <c:v>12568.350879207565</c:v>
                </c:pt>
                <c:pt idx="5">
                  <c:v>13248.29517318509</c:v>
                </c:pt>
                <c:pt idx="6">
                  <c:v>11997.617807426239</c:v>
                </c:pt>
                <c:pt idx="7">
                  <c:v>10046.977943158248</c:v>
                </c:pt>
                <c:pt idx="8">
                  <c:v>10817.470276605951</c:v>
                </c:pt>
                <c:pt idx="9">
                  <c:v>9377.3256670756473</c:v>
                </c:pt>
                <c:pt idx="10">
                  <c:v>8128.8339131970797</c:v>
                </c:pt>
                <c:pt idx="11">
                  <c:v>8247.0749549678712</c:v>
                </c:pt>
                <c:pt idx="12">
                  <c:v>7234.7647469566782</c:v>
                </c:pt>
                <c:pt idx="13">
                  <c:v>6832.5598543685528</c:v>
                </c:pt>
                <c:pt idx="14">
                  <c:v>5334.44217205533</c:v>
                </c:pt>
              </c:numCache>
            </c:numRef>
          </c:val>
          <c:extLst>
            <c:ext xmlns:c16="http://schemas.microsoft.com/office/drawing/2014/chart" uri="{C3380CC4-5D6E-409C-BE32-E72D297353CC}">
              <c16:uniqueId val="{00000002-C9D9-46AD-8AB8-696869630074}"/>
            </c:ext>
          </c:extLst>
        </c:ser>
        <c:ser>
          <c:idx val="1"/>
          <c:order val="1"/>
          <c:tx>
            <c:strRef>
              <c:f>Sheet1!$C$1</c:f>
              <c:strCache>
                <c:ptCount val="1"/>
                <c:pt idx="0">
                  <c:v>jiný</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C9D9-46AD-8AB8-69686963007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Sheet1!$C$2:$C$16</c:f>
              <c:numCache>
                <c:formatCode>General</c:formatCode>
                <c:ptCount val="15"/>
                <c:pt idx="0">
                  <c:v>13070.373112386158</c:v>
                </c:pt>
                <c:pt idx="1">
                  <c:v>1909.9727561301333</c:v>
                </c:pt>
                <c:pt idx="2">
                  <c:v>2536.2379825683238</c:v>
                </c:pt>
                <c:pt idx="3">
                  <c:v>1959.700208766928</c:v>
                </c:pt>
                <c:pt idx="4">
                  <c:v>1372.451619903215</c:v>
                </c:pt>
                <c:pt idx="5">
                  <c:v>0</c:v>
                </c:pt>
                <c:pt idx="6">
                  <c:v>519.27593205863013</c:v>
                </c:pt>
                <c:pt idx="7">
                  <c:v>1796.8199029871503</c:v>
                </c:pt>
                <c:pt idx="8">
                  <c:v>716.70911039682869</c:v>
                </c:pt>
                <c:pt idx="9">
                  <c:v>370.96325690280173</c:v>
                </c:pt>
                <c:pt idx="10">
                  <c:v>1028.1964710633811</c:v>
                </c:pt>
                <c:pt idx="11">
                  <c:v>542.04035246678541</c:v>
                </c:pt>
                <c:pt idx="12">
                  <c:v>881.67745022846429</c:v>
                </c:pt>
                <c:pt idx="13">
                  <c:v>500.21134762634301</c:v>
                </c:pt>
                <c:pt idx="14">
                  <c:v>1128.1321727618069</c:v>
                </c:pt>
              </c:numCache>
            </c:numRef>
          </c:val>
          <c:extLst>
            <c:ext xmlns:c16="http://schemas.microsoft.com/office/drawing/2014/chart" uri="{C3380CC4-5D6E-409C-BE32-E72D297353CC}">
              <c16:uniqueId val="{00000004-C9D9-46AD-8AB8-696869630074}"/>
            </c:ext>
          </c:extLst>
        </c:ser>
        <c:dLbls>
          <c:showLegendKey val="0"/>
          <c:showVal val="0"/>
          <c:showCatName val="0"/>
          <c:showSerName val="0"/>
          <c:showPercent val="0"/>
          <c:showBubbleSize val="0"/>
        </c:dLbls>
        <c:gapWidth val="50"/>
        <c:overlap val="100"/>
        <c:axId val="-1552457088"/>
        <c:axId val="-1552452736"/>
      </c:barChart>
      <c:lineChart>
        <c:grouping val="standard"/>
        <c:varyColors val="0"/>
        <c:ser>
          <c:idx val="2"/>
          <c:order val="2"/>
          <c:tx>
            <c:strRef>
              <c:f>Sheet1!$D$1</c:f>
              <c:strCache>
                <c:ptCount val="1"/>
                <c:pt idx="0">
                  <c:v>2.1</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Sheet1!$D$2:$D$16</c:f>
              <c:numCache>
                <c:formatCode>#,##0_ ;[Red]\-#,##0\ </c:formatCode>
                <c:ptCount val="15"/>
                <c:pt idx="0">
                  <c:v>29141.061693516163</c:v>
                </c:pt>
                <c:pt idx="1">
                  <c:v>15993.936970654844</c:v>
                </c:pt>
                <c:pt idx="2">
                  <c:v>15566.391233897995</c:v>
                </c:pt>
                <c:pt idx="3">
                  <c:v>14555.774842733137</c:v>
                </c:pt>
                <c:pt idx="4">
                  <c:v>13940.80249911078</c:v>
                </c:pt>
                <c:pt idx="5">
                  <c:v>13248.29517318509</c:v>
                </c:pt>
                <c:pt idx="6">
                  <c:v>12516.893739484869</c:v>
                </c:pt>
                <c:pt idx="7">
                  <c:v>11843.797846145399</c:v>
                </c:pt>
                <c:pt idx="8">
                  <c:v>11534.17938700278</c:v>
                </c:pt>
                <c:pt idx="9">
                  <c:v>9748.288923978449</c:v>
                </c:pt>
                <c:pt idx="10">
                  <c:v>9157.0303842604608</c:v>
                </c:pt>
                <c:pt idx="11">
                  <c:v>8789.1153074346566</c:v>
                </c:pt>
                <c:pt idx="12">
                  <c:v>8116.4421971851425</c:v>
                </c:pt>
                <c:pt idx="13">
                  <c:v>7332.7712019948958</c:v>
                </c:pt>
                <c:pt idx="14">
                  <c:v>6462.574344817137</c:v>
                </c:pt>
              </c:numCache>
            </c:numRef>
          </c:val>
          <c:smooth val="0"/>
          <c:extLst>
            <c:ext xmlns:c16="http://schemas.microsoft.com/office/drawing/2014/chart" uri="{C3380CC4-5D6E-409C-BE32-E72D297353CC}">
              <c16:uniqueId val="{00000005-C9D9-46AD-8AB8-696869630074}"/>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1.7765048934816459E-2"/>
                  <c:y val="-0.11146402508708578"/>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C9D9-46AD-8AB8-696869630074}"/>
                </c:ext>
              </c:extLst>
            </c:dLbl>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rgbClr val="00B050"/>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Sheet1!$E$2:$E$16</c:f>
              <c:numCache>
                <c:formatCode>#,##0_ ;[Red]\-#,##0\ </c:formatCode>
                <c:ptCount val="15"/>
                <c:pt idx="0">
                  <c:v>13248.29517318509</c:v>
                </c:pt>
                <c:pt idx="1">
                  <c:v>13248.29517318509</c:v>
                </c:pt>
                <c:pt idx="2">
                  <c:v>13248.29517318509</c:v>
                </c:pt>
                <c:pt idx="3">
                  <c:v>13248.29517318509</c:v>
                </c:pt>
                <c:pt idx="4">
                  <c:v>13248.29517318509</c:v>
                </c:pt>
                <c:pt idx="5">
                  <c:v>13248.29517318509</c:v>
                </c:pt>
                <c:pt idx="6">
                  <c:v>13248.29517318509</c:v>
                </c:pt>
                <c:pt idx="7">
                  <c:v>13248.29517318509</c:v>
                </c:pt>
                <c:pt idx="8">
                  <c:v>13248.29517318509</c:v>
                </c:pt>
                <c:pt idx="9">
                  <c:v>13248.29517318509</c:v>
                </c:pt>
                <c:pt idx="10">
                  <c:v>13248.29517318509</c:v>
                </c:pt>
                <c:pt idx="11">
                  <c:v>13248.29517318509</c:v>
                </c:pt>
                <c:pt idx="12">
                  <c:v>13248.29517318509</c:v>
                </c:pt>
                <c:pt idx="13">
                  <c:v>13248.29517318509</c:v>
                </c:pt>
                <c:pt idx="14">
                  <c:v>13248.29517318509</c:v>
                </c:pt>
              </c:numCache>
            </c:numRef>
          </c:val>
          <c:smooth val="0"/>
          <c:extLst>
            <c:ext xmlns:c16="http://schemas.microsoft.com/office/drawing/2014/chart" uri="{C3380CC4-5D6E-409C-BE32-E72D297353CC}">
              <c16:uniqueId val="{00000007-C9D9-46AD-8AB8-696869630074}"/>
            </c:ext>
          </c:extLst>
        </c:ser>
        <c:dLbls>
          <c:showLegendKey val="0"/>
          <c:showVal val="0"/>
          <c:showCatName val="0"/>
          <c:showSerName val="0"/>
          <c:showPercent val="0"/>
          <c:showBubbleSize val="0"/>
        </c:dLbls>
        <c:marker val="1"/>
        <c:smooth val="0"/>
        <c:axId val="-1552457088"/>
        <c:axId val="-1552452736"/>
      </c:lineChart>
      <c:catAx>
        <c:axId val="-1552457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2736"/>
        <c:crosses val="autoZero"/>
        <c:auto val="1"/>
        <c:lblAlgn val="ctr"/>
        <c:lblOffset val="100"/>
        <c:noMultiLvlLbl val="0"/>
      </c:catAx>
      <c:valAx>
        <c:axId val="-1552452736"/>
        <c:scaling>
          <c:orientation val="minMax"/>
          <c:max val="35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708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7"/>
            <c:invertIfNegative val="0"/>
            <c:bubble3D val="0"/>
            <c:spPr>
              <a:solidFill>
                <a:srgbClr val="00B050"/>
              </a:solidFill>
              <a:ln>
                <a:solidFill>
                  <a:schemeClr val="tx1"/>
                </a:solidFill>
              </a:ln>
              <a:effectLst/>
            </c:spPr>
            <c:extLst>
              <c:ext xmlns:c16="http://schemas.microsoft.com/office/drawing/2014/chart" uri="{C3380CC4-5D6E-409C-BE32-E72D297353CC}">
                <c16:uniqueId val="{00000001-4850-425A-B189-553E2E84845A}"/>
              </c:ext>
            </c:extLst>
          </c:dPt>
          <c:dLbls>
            <c:dLbl>
              <c:idx val="7"/>
              <c:delete val="1"/>
              <c:extLst>
                <c:ext xmlns:c15="http://schemas.microsoft.com/office/drawing/2012/chart" uri="{CE6537A1-D6FC-4f65-9D91-7224C49458BB}"/>
                <c:ext xmlns:c16="http://schemas.microsoft.com/office/drawing/2014/chart" uri="{C3380CC4-5D6E-409C-BE32-E72D297353CC}">
                  <c16:uniqueId val="{00000001-4850-425A-B189-553E2E84845A}"/>
                </c:ext>
              </c:extLst>
            </c:dLbl>
            <c:dLbl>
              <c:idx val="14"/>
              <c:delete val="1"/>
              <c:extLst>
                <c:ext xmlns:c15="http://schemas.microsoft.com/office/drawing/2012/chart" uri="{CE6537A1-D6FC-4f65-9D91-7224C49458BB}"/>
                <c:ext xmlns:c16="http://schemas.microsoft.com/office/drawing/2014/chart" uri="{C3380CC4-5D6E-409C-BE32-E72D297353CC}">
                  <c16:uniqueId val="{00000002-4850-425A-B189-553E2E84845A}"/>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Sheet1!$B$2:$B$16</c:f>
              <c:numCache>
                <c:formatCode>General</c:formatCode>
                <c:ptCount val="15"/>
                <c:pt idx="0">
                  <c:v>1600.4253823910508</c:v>
                </c:pt>
                <c:pt idx="1">
                  <c:v>1244.5556687634346</c:v>
                </c:pt>
                <c:pt idx="2">
                  <c:v>1350.5794469920856</c:v>
                </c:pt>
                <c:pt idx="3">
                  <c:v>1215.793124339631</c:v>
                </c:pt>
                <c:pt idx="4">
                  <c:v>1074.9090923046326</c:v>
                </c:pt>
                <c:pt idx="5">
                  <c:v>1085.7046582066814</c:v>
                </c:pt>
                <c:pt idx="6">
                  <c:v>1242.8325376166256</c:v>
                </c:pt>
                <c:pt idx="7">
                  <c:v>1304.2163039662732</c:v>
                </c:pt>
                <c:pt idx="8">
                  <c:v>1023.1419731648335</c:v>
                </c:pt>
                <c:pt idx="9">
                  <c:v>723.68354203833007</c:v>
                </c:pt>
                <c:pt idx="10">
                  <c:v>830.08369571420542</c:v>
                </c:pt>
                <c:pt idx="11">
                  <c:v>747.61567291952485</c:v>
                </c:pt>
                <c:pt idx="12">
                  <c:v>758.59781705015985</c:v>
                </c:pt>
                <c:pt idx="13">
                  <c:v>442.81085687708338</c:v>
                </c:pt>
                <c:pt idx="14">
                  <c:v>329.62631079795869</c:v>
                </c:pt>
              </c:numCache>
            </c:numRef>
          </c:val>
          <c:extLst>
            <c:ext xmlns:c16="http://schemas.microsoft.com/office/drawing/2014/chart" uri="{C3380CC4-5D6E-409C-BE32-E72D297353CC}">
              <c16:uniqueId val="{00000003-4850-425A-B189-553E2E84845A}"/>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4850-425A-B189-553E2E84845A}"/>
                </c:ext>
              </c:extLst>
            </c:dLbl>
            <c:dLbl>
              <c:idx val="1"/>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4850-425A-B189-553E2E84845A}"/>
                </c:ext>
              </c:extLst>
            </c:dLbl>
            <c:dLbl>
              <c:idx val="2"/>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4850-425A-B189-553E2E84845A}"/>
                </c:ext>
              </c:extLst>
            </c:dLbl>
            <c:dLbl>
              <c:idx val="3"/>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4850-425A-B189-553E2E84845A}"/>
                </c:ext>
              </c:extLst>
            </c:dLbl>
            <c:dLbl>
              <c:idx val="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4850-425A-B189-553E2E84845A}"/>
                </c:ext>
              </c:extLst>
            </c:dLbl>
            <c:dLbl>
              <c:idx val="5"/>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4850-425A-B189-553E2E84845A}"/>
                </c:ext>
              </c:extLst>
            </c:dLbl>
            <c:dLbl>
              <c:idx val="9"/>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4850-425A-B189-553E2E84845A}"/>
                </c:ext>
              </c:extLst>
            </c:dLbl>
            <c:dLbl>
              <c:idx val="1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4850-425A-B189-553E2E84845A}"/>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Sheet1!$C$2:$C$16</c:f>
              <c:numCache>
                <c:formatCode>General</c:formatCode>
                <c:ptCount val="15"/>
                <c:pt idx="0">
                  <c:v>799.51768226374452</c:v>
                </c:pt>
                <c:pt idx="1">
                  <c:v>1076.8235995679699</c:v>
                </c:pt>
                <c:pt idx="2">
                  <c:v>720.86222209269545</c:v>
                </c:pt>
                <c:pt idx="3">
                  <c:v>337.53671508682805</c:v>
                </c:pt>
                <c:pt idx="4">
                  <c:v>390.85390458528423</c:v>
                </c:pt>
                <c:pt idx="5">
                  <c:v>364.2256118003163</c:v>
                </c:pt>
                <c:pt idx="6">
                  <c:v>160.44954270865014</c:v>
                </c:pt>
                <c:pt idx="7">
                  <c:v>0</c:v>
                </c:pt>
                <c:pt idx="8">
                  <c:v>202.51283776502112</c:v>
                </c:pt>
                <c:pt idx="9">
                  <c:v>456.01256759093042</c:v>
                </c:pt>
                <c:pt idx="10">
                  <c:v>222.37174486907963</c:v>
                </c:pt>
                <c:pt idx="11">
                  <c:v>194.98221148574521</c:v>
                </c:pt>
                <c:pt idx="12">
                  <c:v>67.124747143977288</c:v>
                </c:pt>
                <c:pt idx="13">
                  <c:v>113.2769020271316</c:v>
                </c:pt>
                <c:pt idx="14">
                  <c:v>87.762937984605458</c:v>
                </c:pt>
              </c:numCache>
            </c:numRef>
          </c:val>
          <c:extLst>
            <c:ext xmlns:c16="http://schemas.microsoft.com/office/drawing/2014/chart" uri="{C3380CC4-5D6E-409C-BE32-E72D297353CC}">
              <c16:uniqueId val="{0000000C-4850-425A-B189-553E2E84845A}"/>
            </c:ext>
          </c:extLst>
        </c:ser>
        <c:dLbls>
          <c:showLegendKey val="0"/>
          <c:showVal val="0"/>
          <c:showCatName val="0"/>
          <c:showSerName val="0"/>
          <c:showPercent val="0"/>
          <c:showBubbleSize val="0"/>
        </c:dLbls>
        <c:gapWidth val="50"/>
        <c:overlap val="100"/>
        <c:axId val="-1700640320"/>
        <c:axId val="-1700635424"/>
      </c:barChart>
      <c:lineChart>
        <c:grouping val="standard"/>
        <c:varyColors val="0"/>
        <c:ser>
          <c:idx val="2"/>
          <c:order val="2"/>
          <c:tx>
            <c:strRef>
              <c:f>Sheet1!$D$1</c:f>
              <c:strCache>
                <c:ptCount val="1"/>
                <c:pt idx="0">
                  <c:v>2.2-2.3</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Sheet1!$D$2:$D$16</c:f>
              <c:numCache>
                <c:formatCode>#,##0_ ;[Red]\-#,##0\ </c:formatCode>
                <c:ptCount val="15"/>
                <c:pt idx="0">
                  <c:v>2399.9430646547953</c:v>
                </c:pt>
                <c:pt idx="1">
                  <c:v>2321.3792683314045</c:v>
                </c:pt>
                <c:pt idx="2">
                  <c:v>2071.4416690847811</c:v>
                </c:pt>
                <c:pt idx="3">
                  <c:v>1553.3298394264591</c:v>
                </c:pt>
                <c:pt idx="4">
                  <c:v>1465.7629968899168</c:v>
                </c:pt>
                <c:pt idx="5">
                  <c:v>1449.9302700069977</c:v>
                </c:pt>
                <c:pt idx="6">
                  <c:v>1403.2820803252757</c:v>
                </c:pt>
                <c:pt idx="7">
                  <c:v>1304.2163039662732</c:v>
                </c:pt>
                <c:pt idx="8">
                  <c:v>1225.6548109298546</c:v>
                </c:pt>
                <c:pt idx="9">
                  <c:v>1179.6961096292605</c:v>
                </c:pt>
                <c:pt idx="10">
                  <c:v>1052.4554405832851</c:v>
                </c:pt>
                <c:pt idx="11">
                  <c:v>942.59788440527007</c:v>
                </c:pt>
                <c:pt idx="12">
                  <c:v>825.72256419413714</c:v>
                </c:pt>
                <c:pt idx="13">
                  <c:v>556.08775890421498</c:v>
                </c:pt>
                <c:pt idx="14">
                  <c:v>417.38924878256415</c:v>
                </c:pt>
              </c:numCache>
            </c:numRef>
          </c:val>
          <c:smooth val="0"/>
          <c:extLst>
            <c:ext xmlns:c16="http://schemas.microsoft.com/office/drawing/2014/chart" uri="{C3380CC4-5D6E-409C-BE32-E72D297353CC}">
              <c16:uniqueId val="{0000000D-4850-425A-B189-553E2E84845A}"/>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7.1060195739266016E-2"/>
                  <c:y val="-8.4359894391883988E-2"/>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4850-425A-B189-553E2E84845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Sheet1!$E$2:$E$16</c:f>
              <c:numCache>
                <c:formatCode>#,##0_ ;[Red]\-#,##0\ </c:formatCode>
                <c:ptCount val="15"/>
                <c:pt idx="0">
                  <c:v>1304.2163039662732</c:v>
                </c:pt>
                <c:pt idx="1">
                  <c:v>1304.2163039662732</c:v>
                </c:pt>
                <c:pt idx="2">
                  <c:v>1304.2163039662732</c:v>
                </c:pt>
                <c:pt idx="3">
                  <c:v>1304.2163039662732</c:v>
                </c:pt>
                <c:pt idx="4">
                  <c:v>1304.2163039662732</c:v>
                </c:pt>
                <c:pt idx="5">
                  <c:v>1304.2163039662732</c:v>
                </c:pt>
                <c:pt idx="6">
                  <c:v>1304.2163039662732</c:v>
                </c:pt>
                <c:pt idx="7">
                  <c:v>1304.2163039662732</c:v>
                </c:pt>
                <c:pt idx="8">
                  <c:v>1304.2163039662732</c:v>
                </c:pt>
                <c:pt idx="9">
                  <c:v>1304.2163039662732</c:v>
                </c:pt>
                <c:pt idx="10">
                  <c:v>1304.2163039662732</c:v>
                </c:pt>
                <c:pt idx="11">
                  <c:v>1304.2163039662732</c:v>
                </c:pt>
                <c:pt idx="12">
                  <c:v>1304.2163039662732</c:v>
                </c:pt>
                <c:pt idx="13">
                  <c:v>1304.2163039662732</c:v>
                </c:pt>
                <c:pt idx="14">
                  <c:v>1304.2163039662732</c:v>
                </c:pt>
              </c:numCache>
            </c:numRef>
          </c:val>
          <c:smooth val="0"/>
          <c:extLst>
            <c:ext xmlns:c16="http://schemas.microsoft.com/office/drawing/2014/chart" uri="{C3380CC4-5D6E-409C-BE32-E72D297353CC}">
              <c16:uniqueId val="{0000000F-4850-425A-B189-553E2E84845A}"/>
            </c:ext>
          </c:extLst>
        </c:ser>
        <c:dLbls>
          <c:showLegendKey val="0"/>
          <c:showVal val="0"/>
          <c:showCatName val="0"/>
          <c:showSerName val="0"/>
          <c:showPercent val="0"/>
          <c:showBubbleSize val="0"/>
        </c:dLbls>
        <c:marker val="1"/>
        <c:smooth val="0"/>
        <c:axId val="-1700640320"/>
        <c:axId val="-1700635424"/>
      </c:lineChart>
      <c:catAx>
        <c:axId val="-17006403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5424"/>
        <c:crosses val="autoZero"/>
        <c:auto val="1"/>
        <c:lblAlgn val="ctr"/>
        <c:lblOffset val="100"/>
        <c:noMultiLvlLbl val="0"/>
      </c:catAx>
      <c:valAx>
        <c:axId val="-1700635424"/>
        <c:scaling>
          <c:orientation val="minMax"/>
          <c:max val="3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4032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DFBA-45B1-A0DD-B9C53E4B98A5}"/>
              </c:ext>
            </c:extLst>
          </c:dPt>
          <c:dPt>
            <c:idx val="3"/>
            <c:invertIfNegative val="0"/>
            <c:bubble3D val="0"/>
            <c:extLst>
              <c:ext xmlns:c16="http://schemas.microsoft.com/office/drawing/2014/chart" uri="{C3380CC4-5D6E-409C-BE32-E72D297353CC}">
                <c16:uniqueId val="{00000002-DFBA-45B1-A0DD-B9C53E4B98A5}"/>
              </c:ext>
            </c:extLst>
          </c:dPt>
          <c:dPt>
            <c:idx val="8"/>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DFBA-45B1-A0DD-B9C53E4B98A5}"/>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STC</c:v>
                </c:pt>
                <c:pt idx="3">
                  <c:v>PLK</c:v>
                </c:pt>
                <c:pt idx="4">
                  <c:v>VYS</c:v>
                </c:pt>
                <c:pt idx="5">
                  <c:v>PAK</c:v>
                </c:pt>
                <c:pt idx="6">
                  <c:v>ULK</c:v>
                </c:pt>
                <c:pt idx="7">
                  <c:v>OLK</c:v>
                </c:pt>
                <c:pt idx="8">
                  <c:v>JMK</c:v>
                </c:pt>
                <c:pt idx="9">
                  <c:v>ZLK</c:v>
                </c:pt>
                <c:pt idx="10">
                  <c:v>HKK</c:v>
                </c:pt>
                <c:pt idx="11">
                  <c:v>JHC</c:v>
                </c:pt>
                <c:pt idx="12">
                  <c:v>KVK</c:v>
                </c:pt>
                <c:pt idx="13">
                  <c:v>LBK</c:v>
                </c:pt>
                <c:pt idx="14">
                  <c:v>BEZ*</c:v>
                </c:pt>
              </c:strCache>
            </c:strRef>
          </c:cat>
          <c:val>
            <c:numRef>
              <c:f>Sheet1!$B$2:$B$16</c:f>
              <c:numCache>
                <c:formatCode>#,##0_ ;[Red]\-#,##0\ </c:formatCode>
                <c:ptCount val="15"/>
                <c:pt idx="0">
                  <c:v>1808354.3163900003</c:v>
                </c:pt>
                <c:pt idx="1">
                  <c:v>1677678.4550299998</c:v>
                </c:pt>
                <c:pt idx="2">
                  <c:v>1580693.6924300001</c:v>
                </c:pt>
                <c:pt idx="3">
                  <c:v>1342717.7458700002</c:v>
                </c:pt>
                <c:pt idx="4">
                  <c:v>1169749.9774499999</c:v>
                </c:pt>
                <c:pt idx="5">
                  <c:v>1060799.77883</c:v>
                </c:pt>
                <c:pt idx="6">
                  <c:v>981164.86621000001</c:v>
                </c:pt>
                <c:pt idx="7">
                  <c:v>972393.79945999989</c:v>
                </c:pt>
                <c:pt idx="8">
                  <c:v>961823.11155999999</c:v>
                </c:pt>
                <c:pt idx="9">
                  <c:v>835030.79173000006</c:v>
                </c:pt>
                <c:pt idx="10">
                  <c:v>513315.2428999999</c:v>
                </c:pt>
                <c:pt idx="11">
                  <c:v>346953.16236000002</c:v>
                </c:pt>
                <c:pt idx="12">
                  <c:v>290140.91586000001</c:v>
                </c:pt>
                <c:pt idx="13">
                  <c:v>182392.42349000002</c:v>
                </c:pt>
                <c:pt idx="14">
                  <c:v>3758.3106000000002</c:v>
                </c:pt>
              </c:numCache>
            </c:numRef>
          </c:val>
          <c:extLst>
            <c:ext xmlns:c16="http://schemas.microsoft.com/office/drawing/2014/chart" uri="{C3380CC4-5D6E-409C-BE32-E72D297353CC}">
              <c16:uniqueId val="{00000003-DFBA-45B1-A0DD-B9C53E4B98A5}"/>
            </c:ext>
          </c:extLst>
        </c:ser>
        <c:dLbls>
          <c:showLegendKey val="0"/>
          <c:showVal val="1"/>
          <c:showCatName val="0"/>
          <c:showSerName val="0"/>
          <c:showPercent val="0"/>
          <c:showBubbleSize val="0"/>
        </c:dLbls>
        <c:gapWidth val="50"/>
        <c:overlap val="100"/>
        <c:axId val="-1700629984"/>
        <c:axId val="-1700634336"/>
      </c:barChart>
      <c:catAx>
        <c:axId val="-170062998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34336"/>
        <c:crosses val="autoZero"/>
        <c:auto val="1"/>
        <c:lblAlgn val="ctr"/>
        <c:lblOffset val="100"/>
        <c:noMultiLvlLbl val="0"/>
      </c:catAx>
      <c:valAx>
        <c:axId val="-1700634336"/>
        <c:scaling>
          <c:orientation val="minMax"/>
          <c:max val="40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700629984"/>
        <c:crosses val="autoZero"/>
        <c:crossBetween val="between"/>
        <c:majorUnit val="2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2.2-2.3</c:v>
                </c:pt>
              </c:strCache>
            </c:strRef>
          </c:tx>
          <c:spPr>
            <a:solidFill>
              <a:srgbClr val="7191D1"/>
            </a:solidFill>
            <a:ln>
              <a:noFill/>
            </a:ln>
            <a:effectLst/>
          </c:spPr>
          <c:invertIfNegative val="0"/>
          <c:dPt>
            <c:idx val="7"/>
            <c:invertIfNegative val="0"/>
            <c:bubble3D val="0"/>
            <c:spPr>
              <a:solidFill>
                <a:schemeClr val="accent1"/>
              </a:solidFill>
              <a:ln>
                <a:noFill/>
              </a:ln>
              <a:effectLst/>
            </c:spPr>
            <c:extLst>
              <c:ext xmlns:c16="http://schemas.microsoft.com/office/drawing/2014/chart" uri="{C3380CC4-5D6E-409C-BE32-E72D297353CC}">
                <c16:uniqueId val="{00000001-464F-4987-BE31-B795B26A06FD}"/>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Sheet1!$B$2:$B$16</c:f>
              <c:numCache>
                <c:formatCode>#,##0_ ;[Red]\-#,##0\ </c:formatCode>
                <c:ptCount val="15"/>
                <c:pt idx="0">
                  <c:v>2399.9430646547953</c:v>
                </c:pt>
                <c:pt idx="1">
                  <c:v>2321.3792683314045</c:v>
                </c:pt>
                <c:pt idx="2">
                  <c:v>2071.4416690847811</c:v>
                </c:pt>
                <c:pt idx="3">
                  <c:v>1553.3298394264591</c:v>
                </c:pt>
                <c:pt idx="4">
                  <c:v>1465.7629968899168</c:v>
                </c:pt>
                <c:pt idx="5">
                  <c:v>1449.9302700069977</c:v>
                </c:pt>
                <c:pt idx="6">
                  <c:v>1403.2820803252757</c:v>
                </c:pt>
                <c:pt idx="7">
                  <c:v>1304.2163039662732</c:v>
                </c:pt>
                <c:pt idx="8">
                  <c:v>1225.6548109298546</c:v>
                </c:pt>
                <c:pt idx="9">
                  <c:v>1179.6961096292605</c:v>
                </c:pt>
                <c:pt idx="10">
                  <c:v>1052.4554405832851</c:v>
                </c:pt>
                <c:pt idx="11">
                  <c:v>942.59788440527007</c:v>
                </c:pt>
                <c:pt idx="12">
                  <c:v>825.72256419413714</c:v>
                </c:pt>
                <c:pt idx="13">
                  <c:v>556.08775890421498</c:v>
                </c:pt>
                <c:pt idx="14">
                  <c:v>417.38924878256415</c:v>
                </c:pt>
              </c:numCache>
            </c:numRef>
          </c:val>
          <c:extLst>
            <c:ext xmlns:c16="http://schemas.microsoft.com/office/drawing/2014/chart" uri="{C3380CC4-5D6E-409C-BE32-E72D297353CC}">
              <c16:uniqueId val="{00000002-464F-4987-BE31-B795B26A06FD}"/>
            </c:ext>
          </c:extLst>
        </c:ser>
        <c:dLbls>
          <c:showLegendKey val="0"/>
          <c:showVal val="0"/>
          <c:showCatName val="0"/>
          <c:showSerName val="0"/>
          <c:showPercent val="0"/>
          <c:showBubbleSize val="0"/>
        </c:dLbls>
        <c:gapWidth val="40"/>
        <c:axId val="-1700640320"/>
        <c:axId val="-1700635424"/>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464F-4987-BE31-B795B26A06FD}"/>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Sheet1!$C$2:$C$16</c:f>
              <c:numCache>
                <c:formatCode>#,##0_ ;[Red]\-#,##0\ </c:formatCode>
                <c:ptCount val="15"/>
                <c:pt idx="0">
                  <c:v>1304.2163039662732</c:v>
                </c:pt>
                <c:pt idx="1">
                  <c:v>1304.2163039662732</c:v>
                </c:pt>
                <c:pt idx="2">
                  <c:v>1304.2163039662732</c:v>
                </c:pt>
                <c:pt idx="3">
                  <c:v>1304.2163039662732</c:v>
                </c:pt>
                <c:pt idx="4">
                  <c:v>1304.2163039662732</c:v>
                </c:pt>
                <c:pt idx="5">
                  <c:v>1304.2163039662732</c:v>
                </c:pt>
                <c:pt idx="6">
                  <c:v>1304.2163039662732</c:v>
                </c:pt>
                <c:pt idx="7">
                  <c:v>1304.2163039662732</c:v>
                </c:pt>
                <c:pt idx="8">
                  <c:v>1304.2163039662732</c:v>
                </c:pt>
                <c:pt idx="9">
                  <c:v>1304.2163039662732</c:v>
                </c:pt>
                <c:pt idx="10">
                  <c:v>1304.2163039662732</c:v>
                </c:pt>
                <c:pt idx="11">
                  <c:v>1304.2163039662732</c:v>
                </c:pt>
                <c:pt idx="12">
                  <c:v>1304.2163039662732</c:v>
                </c:pt>
                <c:pt idx="13">
                  <c:v>1304.2163039662732</c:v>
                </c:pt>
                <c:pt idx="14">
                  <c:v>1304.2163039662732</c:v>
                </c:pt>
              </c:numCache>
            </c:numRef>
          </c:val>
          <c:smooth val="0"/>
          <c:extLst>
            <c:ext xmlns:c16="http://schemas.microsoft.com/office/drawing/2014/chart" uri="{C3380CC4-5D6E-409C-BE32-E72D297353CC}">
              <c16:uniqueId val="{00000004-464F-4987-BE31-B795B26A06FD}"/>
            </c:ext>
          </c:extLst>
        </c:ser>
        <c:dLbls>
          <c:showLegendKey val="0"/>
          <c:showVal val="0"/>
          <c:showCatName val="0"/>
          <c:showSerName val="0"/>
          <c:showPercent val="0"/>
          <c:showBubbleSize val="0"/>
        </c:dLbls>
        <c:marker val="1"/>
        <c:smooth val="0"/>
        <c:axId val="-1700640320"/>
        <c:axId val="-1700635424"/>
      </c:lineChart>
      <c:catAx>
        <c:axId val="-17006403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5424"/>
        <c:crosses val="autoZero"/>
        <c:auto val="1"/>
        <c:lblAlgn val="ctr"/>
        <c:lblOffset val="100"/>
        <c:noMultiLvlLbl val="0"/>
      </c:catAx>
      <c:valAx>
        <c:axId val="-1700635424"/>
        <c:scaling>
          <c:orientation val="minMax"/>
          <c:max val="3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4032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3.</c:v>
                </c:pt>
              </c:strCache>
            </c:strRef>
          </c:tx>
          <c:spPr>
            <a:solidFill>
              <a:srgbClr val="7191D1"/>
            </a:solidFill>
            <a:ln>
              <a:noFill/>
            </a:ln>
            <a:effectLst/>
          </c:spPr>
          <c:invertIfNegative val="0"/>
          <c:dPt>
            <c:idx val="7"/>
            <c:invertIfNegative val="0"/>
            <c:bubble3D val="0"/>
            <c:spPr>
              <a:solidFill>
                <a:schemeClr val="accent1"/>
              </a:solidFill>
              <a:ln>
                <a:noFill/>
              </a:ln>
              <a:effectLst/>
            </c:spPr>
            <c:extLst>
              <c:ext xmlns:c16="http://schemas.microsoft.com/office/drawing/2014/chart" uri="{C3380CC4-5D6E-409C-BE32-E72D297353CC}">
                <c16:uniqueId val="{00000001-F07A-4AB6-86E3-573440F26EC9}"/>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Sheet1!$B$2:$B$16</c:f>
              <c:numCache>
                <c:formatCode>#,##0_ ;[Red]\-#,##0\ </c:formatCode>
                <c:ptCount val="15"/>
                <c:pt idx="0">
                  <c:v>2083.6822874347067</c:v>
                </c:pt>
                <c:pt idx="1">
                  <c:v>754.80574946566003</c:v>
                </c:pt>
                <c:pt idx="2">
                  <c:v>663.17586918812106</c:v>
                </c:pt>
                <c:pt idx="3">
                  <c:v>650.2360556397191</c:v>
                </c:pt>
                <c:pt idx="4">
                  <c:v>646.21990550040232</c:v>
                </c:pt>
                <c:pt idx="5">
                  <c:v>396.36466146231953</c:v>
                </c:pt>
                <c:pt idx="6">
                  <c:v>322.88308302757042</c:v>
                </c:pt>
                <c:pt idx="7">
                  <c:v>321.78949318907075</c:v>
                </c:pt>
                <c:pt idx="8">
                  <c:v>205.25957820075126</c:v>
                </c:pt>
                <c:pt idx="9">
                  <c:v>151.58470104168575</c:v>
                </c:pt>
                <c:pt idx="10">
                  <c:v>129.56792664614798</c:v>
                </c:pt>
                <c:pt idx="11">
                  <c:v>111.14266844689435</c:v>
                </c:pt>
                <c:pt idx="12">
                  <c:v>76.840049930204174</c:v>
                </c:pt>
                <c:pt idx="13">
                  <c:v>1.7630314274852905</c:v>
                </c:pt>
                <c:pt idx="14">
                  <c:v>0</c:v>
                </c:pt>
              </c:numCache>
            </c:numRef>
          </c:val>
          <c:extLst>
            <c:ext xmlns:c16="http://schemas.microsoft.com/office/drawing/2014/chart" uri="{C3380CC4-5D6E-409C-BE32-E72D297353CC}">
              <c16:uniqueId val="{00000002-F07A-4AB6-86E3-573440F26EC9}"/>
            </c:ext>
          </c:extLst>
        </c:ser>
        <c:dLbls>
          <c:showLegendKey val="0"/>
          <c:showVal val="0"/>
          <c:showCatName val="0"/>
          <c:showSerName val="0"/>
          <c:showPercent val="0"/>
          <c:showBubbleSize val="0"/>
        </c:dLbls>
        <c:gapWidth val="40"/>
        <c:axId val="-1700629440"/>
        <c:axId val="-1700634880"/>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F07A-4AB6-86E3-573440F26EC9}"/>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Sheet1!$C$2:$C$16</c:f>
              <c:numCache>
                <c:formatCode>#,##0_ ;[Red]\-#,##0\ </c:formatCode>
                <c:ptCount val="15"/>
                <c:pt idx="0">
                  <c:v>321.78949318907075</c:v>
                </c:pt>
                <c:pt idx="1">
                  <c:v>321.78949318907075</c:v>
                </c:pt>
                <c:pt idx="2">
                  <c:v>321.78949318907075</c:v>
                </c:pt>
                <c:pt idx="3">
                  <c:v>321.78949318907075</c:v>
                </c:pt>
                <c:pt idx="4">
                  <c:v>321.78949318907075</c:v>
                </c:pt>
                <c:pt idx="5">
                  <c:v>321.78949318907075</c:v>
                </c:pt>
                <c:pt idx="6">
                  <c:v>321.78949318907075</c:v>
                </c:pt>
                <c:pt idx="7">
                  <c:v>321.78949318907075</c:v>
                </c:pt>
                <c:pt idx="8">
                  <c:v>321.78949318907075</c:v>
                </c:pt>
                <c:pt idx="9">
                  <c:v>321.78949318907075</c:v>
                </c:pt>
                <c:pt idx="10">
                  <c:v>321.78949318907075</c:v>
                </c:pt>
                <c:pt idx="11">
                  <c:v>321.78949318907075</c:v>
                </c:pt>
                <c:pt idx="12">
                  <c:v>321.78949318907075</c:v>
                </c:pt>
                <c:pt idx="13">
                  <c:v>321.78949318907075</c:v>
                </c:pt>
                <c:pt idx="14">
                  <c:v>321.78949318907075</c:v>
                </c:pt>
              </c:numCache>
            </c:numRef>
          </c:val>
          <c:smooth val="0"/>
          <c:extLst>
            <c:ext xmlns:c16="http://schemas.microsoft.com/office/drawing/2014/chart" uri="{C3380CC4-5D6E-409C-BE32-E72D297353CC}">
              <c16:uniqueId val="{00000004-F07A-4AB6-86E3-573440F26EC9}"/>
            </c:ext>
          </c:extLst>
        </c:ser>
        <c:dLbls>
          <c:showLegendKey val="0"/>
          <c:showVal val="0"/>
          <c:showCatName val="0"/>
          <c:showSerName val="0"/>
          <c:showPercent val="0"/>
          <c:showBubbleSize val="0"/>
        </c:dLbls>
        <c:marker val="1"/>
        <c:smooth val="0"/>
        <c:axId val="-1700629440"/>
        <c:axId val="-1700634880"/>
      </c:lineChart>
      <c:catAx>
        <c:axId val="-17006294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4880"/>
        <c:crosses val="autoZero"/>
        <c:auto val="1"/>
        <c:lblAlgn val="ctr"/>
        <c:lblOffset val="100"/>
        <c:noMultiLvlLbl val="0"/>
      </c:catAx>
      <c:valAx>
        <c:axId val="-1700634880"/>
        <c:scaling>
          <c:orientation val="minMax"/>
          <c:max val="2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29440"/>
        <c:crosses val="autoZero"/>
        <c:crossBetween val="between"/>
        <c:majorUnit val="5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E6A6-436E-AE61-866F7DFE8EC9}"/>
              </c:ext>
            </c:extLst>
          </c:dPt>
          <c:dPt>
            <c:idx val="3"/>
            <c:invertIfNegative val="0"/>
            <c:bubble3D val="0"/>
            <c:extLst>
              <c:ext xmlns:c16="http://schemas.microsoft.com/office/drawing/2014/chart" uri="{C3380CC4-5D6E-409C-BE32-E72D297353CC}">
                <c16:uniqueId val="{00000001-E6A6-436E-AE61-866F7DFE8EC9}"/>
              </c:ext>
            </c:extLst>
          </c:dPt>
          <c:dPt>
            <c:idx val="9"/>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E6A6-436E-AE61-866F7DFE8EC9}"/>
              </c:ext>
            </c:extLst>
          </c:dPt>
          <c:dLbls>
            <c:dLbl>
              <c:idx val="13"/>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6A6-436E-AE61-866F7DFE8EC9}"/>
                </c:ext>
              </c:extLst>
            </c:dLbl>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MSK</c:v>
                </c:pt>
                <c:pt idx="2">
                  <c:v>OLK</c:v>
                </c:pt>
                <c:pt idx="3">
                  <c:v>JHC</c:v>
                </c:pt>
                <c:pt idx="4">
                  <c:v>ZLK</c:v>
                </c:pt>
                <c:pt idx="5">
                  <c:v>HKK</c:v>
                </c:pt>
                <c:pt idx="6">
                  <c:v>STC</c:v>
                </c:pt>
                <c:pt idx="7">
                  <c:v>PAK</c:v>
                </c:pt>
                <c:pt idx="8">
                  <c:v>ULK</c:v>
                </c:pt>
                <c:pt idx="9">
                  <c:v>JMK</c:v>
                </c:pt>
                <c:pt idx="10">
                  <c:v>LBK</c:v>
                </c:pt>
                <c:pt idx="11">
                  <c:v>PLK</c:v>
                </c:pt>
                <c:pt idx="12">
                  <c:v>BEZ*</c:v>
                </c:pt>
                <c:pt idx="13">
                  <c:v>PHA</c:v>
                </c:pt>
                <c:pt idx="14">
                  <c:v>VYS</c:v>
                </c:pt>
              </c:strCache>
            </c:strRef>
          </c:cat>
          <c:val>
            <c:numRef>
              <c:f>Sheet1!$B$2:$B$16</c:f>
              <c:numCache>
                <c:formatCode>#,##0_ ;[Red]\-#,##0\ </c:formatCode>
                <c:ptCount val="15"/>
                <c:pt idx="0">
                  <c:v>574429.53300000005</c:v>
                </c:pt>
                <c:pt idx="1">
                  <c:v>473869.41100000002</c:v>
                </c:pt>
                <c:pt idx="2">
                  <c:v>472512.92800000001</c:v>
                </c:pt>
                <c:pt idx="3">
                  <c:v>403188.23100000003</c:v>
                </c:pt>
                <c:pt idx="4">
                  <c:v>381930.27799999999</c:v>
                </c:pt>
                <c:pt idx="5">
                  <c:v>354102.3</c:v>
                </c:pt>
                <c:pt idx="6">
                  <c:v>173610.13800000001</c:v>
                </c:pt>
                <c:pt idx="7">
                  <c:v>165350.68700000001</c:v>
                </c:pt>
                <c:pt idx="8">
                  <c:v>164315.01332</c:v>
                </c:pt>
                <c:pt idx="9">
                  <c:v>89505.288</c:v>
                </c:pt>
                <c:pt idx="10">
                  <c:v>66240.089000000007</c:v>
                </c:pt>
                <c:pt idx="11">
                  <c:v>62181.989000000001</c:v>
                </c:pt>
                <c:pt idx="12">
                  <c:v>3445.6309699999997</c:v>
                </c:pt>
                <c:pt idx="13">
                  <c:v>2175.1030000000001</c:v>
                </c:pt>
                <c:pt idx="14">
                  <c:v>0</c:v>
                </c:pt>
              </c:numCache>
            </c:numRef>
          </c:val>
          <c:extLst>
            <c:ext xmlns:c16="http://schemas.microsoft.com/office/drawing/2014/chart" uri="{C3380CC4-5D6E-409C-BE32-E72D297353CC}">
              <c16:uniqueId val="{00000003-E6A6-436E-AE61-866F7DFE8EC9}"/>
            </c:ext>
          </c:extLst>
        </c:ser>
        <c:dLbls>
          <c:showLegendKey val="0"/>
          <c:showVal val="1"/>
          <c:showCatName val="0"/>
          <c:showSerName val="0"/>
          <c:showPercent val="0"/>
          <c:showBubbleSize val="0"/>
        </c:dLbls>
        <c:gapWidth val="50"/>
        <c:overlap val="100"/>
        <c:axId val="-1700632704"/>
        <c:axId val="-1700632160"/>
      </c:barChart>
      <c:catAx>
        <c:axId val="-17006327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32160"/>
        <c:crosses val="autoZero"/>
        <c:auto val="1"/>
        <c:lblAlgn val="ctr"/>
        <c:lblOffset val="100"/>
        <c:noMultiLvlLbl val="0"/>
      </c:catAx>
      <c:valAx>
        <c:axId val="-1700632160"/>
        <c:scaling>
          <c:orientation val="minMax"/>
          <c:max val="10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700632704"/>
        <c:crosses val="autoZero"/>
        <c:crossBetween val="between"/>
        <c:majorUnit val="5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4"/>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2BA6-4436-95E5-27F593F4475F}"/>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3-2BA6-4436-95E5-27F593F4475F}"/>
              </c:ext>
            </c:extLst>
          </c:dPt>
          <c:dPt>
            <c:idx val="8"/>
            <c:invertIfNegative val="0"/>
            <c:bubble3D val="0"/>
            <c:spPr>
              <a:solidFill>
                <a:srgbClr val="C00000"/>
              </a:solidFill>
              <a:ln>
                <a:solidFill>
                  <a:schemeClr val="tx1"/>
                </a:solidFill>
              </a:ln>
              <a:effectLst/>
            </c:spPr>
            <c:extLst>
              <c:ext xmlns:c16="http://schemas.microsoft.com/office/drawing/2014/chart" uri="{C3380CC4-5D6E-409C-BE32-E72D297353CC}">
                <c16:uniqueId val="{0000000C-A246-4462-B15B-BE90CEFF167A}"/>
              </c:ext>
            </c:extLst>
          </c:dPt>
          <c:dPt>
            <c:idx val="10"/>
            <c:invertIfNegative val="0"/>
            <c:bubble3D val="0"/>
            <c:spPr>
              <a:solidFill>
                <a:srgbClr val="4472C4"/>
              </a:solidFill>
              <a:ln>
                <a:solidFill>
                  <a:schemeClr val="tx1"/>
                </a:solidFill>
              </a:ln>
              <a:effectLst/>
            </c:spPr>
            <c:extLst>
              <c:ext xmlns:c16="http://schemas.microsoft.com/office/drawing/2014/chart" uri="{C3380CC4-5D6E-409C-BE32-E72D297353CC}">
                <c16:uniqueId val="{0000000B-2BA6-4436-95E5-27F593F4475F}"/>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5-2BA6-4436-95E5-27F593F4475F}"/>
              </c:ext>
            </c:extLst>
          </c:dPt>
          <c:dPt>
            <c:idx val="13"/>
            <c:invertIfNegative val="0"/>
            <c:bubble3D val="0"/>
            <c:spPr>
              <a:solidFill>
                <a:srgbClr val="4472C4"/>
              </a:solidFill>
              <a:ln>
                <a:solidFill>
                  <a:schemeClr val="tx1"/>
                </a:solidFill>
              </a:ln>
              <a:effectLst/>
            </c:spPr>
            <c:extLst>
              <c:ext xmlns:c16="http://schemas.microsoft.com/office/drawing/2014/chart" uri="{C3380CC4-5D6E-409C-BE32-E72D297353CC}">
                <c16:uniqueId val="{00000007-2BA6-4436-95E5-27F593F4475F}"/>
              </c:ext>
            </c:extLst>
          </c:dPt>
          <c:dPt>
            <c:idx val="14"/>
            <c:invertIfNegative val="0"/>
            <c:bubble3D val="0"/>
            <c:spPr>
              <a:solidFill>
                <a:srgbClr val="4472C4"/>
              </a:solidFill>
              <a:ln>
                <a:solidFill>
                  <a:schemeClr val="tx1"/>
                </a:solidFill>
              </a:ln>
              <a:effectLst/>
            </c:spPr>
            <c:extLst>
              <c:ext xmlns:c16="http://schemas.microsoft.com/office/drawing/2014/chart" uri="{C3380CC4-5D6E-409C-BE32-E72D297353CC}">
                <c16:uniqueId val="{00000009-2BA6-4436-95E5-27F593F4475F}"/>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VYS</c:v>
                </c:pt>
                <c:pt idx="2">
                  <c:v>STC</c:v>
                </c:pt>
                <c:pt idx="3">
                  <c:v>KVK</c:v>
                </c:pt>
                <c:pt idx="4">
                  <c:v>ČR</c:v>
                </c:pt>
                <c:pt idx="5">
                  <c:v>LBK</c:v>
                </c:pt>
                <c:pt idx="6">
                  <c:v>ULK</c:v>
                </c:pt>
                <c:pt idx="7">
                  <c:v>MSK</c:v>
                </c:pt>
                <c:pt idx="8">
                  <c:v>HKK</c:v>
                </c:pt>
                <c:pt idx="9">
                  <c:v>ZLK</c:v>
                </c:pt>
                <c:pt idx="10">
                  <c:v>JMK</c:v>
                </c:pt>
                <c:pt idx="11">
                  <c:v>PAK</c:v>
                </c:pt>
                <c:pt idx="12">
                  <c:v>OLK</c:v>
                </c:pt>
                <c:pt idx="13">
                  <c:v>PHA</c:v>
                </c:pt>
                <c:pt idx="14">
                  <c:v>PLK</c:v>
                </c:pt>
              </c:strCache>
            </c:strRef>
          </c:cat>
          <c:val>
            <c:numRef>
              <c:f>Sheet1!$B$2:$B$16</c:f>
              <c:numCache>
                <c:formatCode>#\ ##0_ ;[Red]\-#\ ##0\ </c:formatCode>
                <c:ptCount val="15"/>
                <c:pt idx="0">
                  <c:v>1148.725153258863</c:v>
                </c:pt>
                <c:pt idx="1">
                  <c:v>1040.818588203608</c:v>
                </c:pt>
                <c:pt idx="2">
                  <c:v>735.65984442294484</c:v>
                </c:pt>
                <c:pt idx="3">
                  <c:v>558.76679756573651</c:v>
                </c:pt>
                <c:pt idx="4">
                  <c:v>389.53311957966764</c:v>
                </c:pt>
                <c:pt idx="5">
                  <c:v>343.84757523801744</c:v>
                </c:pt>
                <c:pt idx="6">
                  <c:v>337.37532491531022</c:v>
                </c:pt>
                <c:pt idx="7">
                  <c:v>267.02846113072593</c:v>
                </c:pt>
                <c:pt idx="8">
                  <c:v>252.06051910871966</c:v>
                </c:pt>
                <c:pt idx="9">
                  <c:v>244.97686274846106</c:v>
                </c:pt>
                <c:pt idx="10">
                  <c:v>207.34644179429162</c:v>
                </c:pt>
                <c:pt idx="11">
                  <c:v>204.30369286776232</c:v>
                </c:pt>
                <c:pt idx="12">
                  <c:v>188.24127668278231</c:v>
                </c:pt>
                <c:pt idx="13">
                  <c:v>137.44561385686106</c:v>
                </c:pt>
                <c:pt idx="14">
                  <c:v>46.090025413136104</c:v>
                </c:pt>
              </c:numCache>
            </c:numRef>
          </c:val>
          <c:extLst>
            <c:ext xmlns:c16="http://schemas.microsoft.com/office/drawing/2014/chart" uri="{C3380CC4-5D6E-409C-BE32-E72D297353CC}">
              <c16:uniqueId val="{0000000A-2BA6-4436-95E5-27F593F4475F}"/>
            </c:ext>
          </c:extLst>
        </c:ser>
        <c:dLbls>
          <c:showLegendKey val="0"/>
          <c:showVal val="0"/>
          <c:showCatName val="0"/>
          <c:showSerName val="0"/>
          <c:showPercent val="0"/>
          <c:showBubbleSize val="0"/>
        </c:dLbls>
        <c:gapWidth val="20"/>
        <c:axId val="-1312599952"/>
        <c:axId val="-1312592880"/>
      </c:barChart>
      <c:catAx>
        <c:axId val="-1312599952"/>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592880"/>
        <c:crosses val="autoZero"/>
        <c:auto val="1"/>
        <c:lblAlgn val="ctr"/>
        <c:lblOffset val="100"/>
        <c:tickLblSkip val="1"/>
        <c:noMultiLvlLbl val="0"/>
      </c:catAx>
      <c:valAx>
        <c:axId val="-1312592880"/>
        <c:scaling>
          <c:orientation val="minMax"/>
          <c:max val="14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Kapitálové</a:t>
                </a:r>
                <a:r>
                  <a:rPr lang="cs-CZ" sz="1000" baseline="0" dirty="0"/>
                  <a:t> v</a:t>
                </a:r>
                <a:r>
                  <a:rPr lang="cs-CZ" sz="1000" dirty="0"/>
                  <a:t>ýdaje v Kč na</a:t>
                </a:r>
                <a:r>
                  <a:rPr lang="cs-CZ" sz="1000" baseline="0" dirty="0"/>
                  <a:t> 1 obyvatele</a:t>
                </a:r>
                <a:endParaRPr lang="cs-CZ" sz="1000" dirty="0"/>
              </a:p>
            </c:rich>
          </c:tx>
          <c:layout>
            <c:manualLayout>
              <c:xMode val="edge"/>
              <c:yMode val="edge"/>
              <c:x val="2.3447932567863542E-2"/>
              <c:y val="2.0358125139443899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9952"/>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7"/>
            <c:invertIfNegative val="0"/>
            <c:bubble3D val="0"/>
            <c:spPr>
              <a:solidFill>
                <a:srgbClr val="00B050"/>
              </a:solidFill>
              <a:ln>
                <a:solidFill>
                  <a:schemeClr val="tx1"/>
                </a:solidFill>
              </a:ln>
              <a:effectLst/>
            </c:spPr>
            <c:extLst>
              <c:ext xmlns:c16="http://schemas.microsoft.com/office/drawing/2014/chart" uri="{C3380CC4-5D6E-409C-BE32-E72D297353CC}">
                <c16:uniqueId val="{00000001-E7ED-4951-B57F-622C3CB79644}"/>
              </c:ext>
            </c:extLst>
          </c:dPt>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Sheet1!$B$2:$B$16</c:f>
              <c:numCache>
                <c:formatCode>General</c:formatCode>
                <c:ptCount val="15"/>
                <c:pt idx="0">
                  <c:v>178.14859124765863</c:v>
                </c:pt>
                <c:pt idx="1">
                  <c:v>120.45325751635539</c:v>
                </c:pt>
                <c:pt idx="2">
                  <c:v>55.824180137319871</c:v>
                </c:pt>
                <c:pt idx="3">
                  <c:v>154.68587762078582</c:v>
                </c:pt>
                <c:pt idx="4">
                  <c:v>170.64833169909508</c:v>
                </c:pt>
                <c:pt idx="5">
                  <c:v>53.321266322247453</c:v>
                </c:pt>
                <c:pt idx="6">
                  <c:v>93.745003640014176</c:v>
                </c:pt>
                <c:pt idx="7">
                  <c:v>321.78949318907075</c:v>
                </c:pt>
                <c:pt idx="8">
                  <c:v>86.460170202254488</c:v>
                </c:pt>
                <c:pt idx="9">
                  <c:v>63.255516935588567</c:v>
                </c:pt>
                <c:pt idx="10">
                  <c:v>32.321098334574906</c:v>
                </c:pt>
                <c:pt idx="11">
                  <c:v>60.176303042701747</c:v>
                </c:pt>
                <c:pt idx="12">
                  <c:v>4.7992040720222171</c:v>
                </c:pt>
                <c:pt idx="13">
                  <c:v>0.16407713772573068</c:v>
                </c:pt>
                <c:pt idx="14">
                  <c:v>0</c:v>
                </c:pt>
              </c:numCache>
            </c:numRef>
          </c:val>
          <c:extLst>
            <c:ext xmlns:c16="http://schemas.microsoft.com/office/drawing/2014/chart" uri="{C3380CC4-5D6E-409C-BE32-E72D297353CC}">
              <c16:uniqueId val="{00000002-E7ED-4951-B57F-622C3CB79644}"/>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E7ED-4951-B57F-622C3CB79644}"/>
                </c:ext>
              </c:extLst>
            </c:dLbl>
            <c:dLbl>
              <c:idx val="1"/>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E7ED-4951-B57F-622C3CB79644}"/>
                </c:ext>
              </c:extLst>
            </c:dLbl>
            <c:dLbl>
              <c:idx val="2"/>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E7ED-4951-B57F-622C3CB79644}"/>
                </c:ext>
              </c:extLst>
            </c:dLbl>
            <c:dLbl>
              <c:idx val="3"/>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E7ED-4951-B57F-622C3CB79644}"/>
                </c:ext>
              </c:extLst>
            </c:dLbl>
            <c:dLbl>
              <c:idx val="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E7ED-4951-B57F-622C3CB79644}"/>
                </c:ext>
              </c:extLst>
            </c:dLbl>
            <c:dLbl>
              <c:idx val="5"/>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E7ED-4951-B57F-622C3CB7964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Sheet1!$C$2:$C$16</c:f>
              <c:numCache>
                <c:formatCode>General</c:formatCode>
                <c:ptCount val="15"/>
                <c:pt idx="0">
                  <c:v>1905.533696187048</c:v>
                </c:pt>
                <c:pt idx="1">
                  <c:v>634.35249194930464</c:v>
                </c:pt>
                <c:pt idx="2">
                  <c:v>607.35168905080116</c:v>
                </c:pt>
                <c:pt idx="3">
                  <c:v>495.55017801893325</c:v>
                </c:pt>
                <c:pt idx="4">
                  <c:v>475.57157380130724</c:v>
                </c:pt>
                <c:pt idx="5">
                  <c:v>343.04339514007211</c:v>
                </c:pt>
                <c:pt idx="6">
                  <c:v>229.13807938755625</c:v>
                </c:pt>
                <c:pt idx="7">
                  <c:v>0</c:v>
                </c:pt>
                <c:pt idx="8">
                  <c:v>118.79940799849678</c:v>
                </c:pt>
                <c:pt idx="9">
                  <c:v>88.329184106097188</c:v>
                </c:pt>
                <c:pt idx="10">
                  <c:v>97.246828311573069</c:v>
                </c:pt>
                <c:pt idx="11">
                  <c:v>50.966365404192601</c:v>
                </c:pt>
                <c:pt idx="12">
                  <c:v>72.040845858181953</c:v>
                </c:pt>
                <c:pt idx="13">
                  <c:v>1.5989542897595599</c:v>
                </c:pt>
                <c:pt idx="14">
                  <c:v>0</c:v>
                </c:pt>
              </c:numCache>
            </c:numRef>
          </c:val>
          <c:extLst>
            <c:ext xmlns:c16="http://schemas.microsoft.com/office/drawing/2014/chart" uri="{C3380CC4-5D6E-409C-BE32-E72D297353CC}">
              <c16:uniqueId val="{00000009-E7ED-4951-B57F-622C3CB79644}"/>
            </c:ext>
          </c:extLst>
        </c:ser>
        <c:dLbls>
          <c:showLegendKey val="0"/>
          <c:showVal val="0"/>
          <c:showCatName val="0"/>
          <c:showSerName val="0"/>
          <c:showPercent val="0"/>
          <c:showBubbleSize val="0"/>
        </c:dLbls>
        <c:gapWidth val="50"/>
        <c:overlap val="100"/>
        <c:axId val="-1700629440"/>
        <c:axId val="-1700634880"/>
      </c:barChart>
      <c:lineChart>
        <c:grouping val="standard"/>
        <c:varyColors val="0"/>
        <c:ser>
          <c:idx val="2"/>
          <c:order val="2"/>
          <c:tx>
            <c:strRef>
              <c:f>Sheet1!$D$1</c:f>
              <c:strCache>
                <c:ptCount val="1"/>
                <c:pt idx="0">
                  <c:v>3.</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Sheet1!$D$2:$D$16</c:f>
              <c:numCache>
                <c:formatCode>#,##0_ ;[Red]\-#,##0\ </c:formatCode>
                <c:ptCount val="15"/>
                <c:pt idx="0">
                  <c:v>2083.6822874347067</c:v>
                </c:pt>
                <c:pt idx="1">
                  <c:v>754.80574946566003</c:v>
                </c:pt>
                <c:pt idx="2">
                  <c:v>663.17586918812106</c:v>
                </c:pt>
                <c:pt idx="3">
                  <c:v>650.2360556397191</c:v>
                </c:pt>
                <c:pt idx="4">
                  <c:v>646.21990550040232</c:v>
                </c:pt>
                <c:pt idx="5">
                  <c:v>396.36466146231953</c:v>
                </c:pt>
                <c:pt idx="6">
                  <c:v>322.88308302757042</c:v>
                </c:pt>
                <c:pt idx="7">
                  <c:v>321.78949318907075</c:v>
                </c:pt>
                <c:pt idx="8">
                  <c:v>205.25957820075126</c:v>
                </c:pt>
                <c:pt idx="9">
                  <c:v>151.58470104168575</c:v>
                </c:pt>
                <c:pt idx="10">
                  <c:v>129.56792664614798</c:v>
                </c:pt>
                <c:pt idx="11">
                  <c:v>111.14266844689435</c:v>
                </c:pt>
                <c:pt idx="12">
                  <c:v>76.840049930204174</c:v>
                </c:pt>
                <c:pt idx="13">
                  <c:v>1.7630314274852905</c:v>
                </c:pt>
                <c:pt idx="14">
                  <c:v>0</c:v>
                </c:pt>
              </c:numCache>
            </c:numRef>
          </c:val>
          <c:smooth val="0"/>
          <c:extLst>
            <c:ext xmlns:c16="http://schemas.microsoft.com/office/drawing/2014/chart" uri="{C3380CC4-5D6E-409C-BE32-E72D297353CC}">
              <c16:uniqueId val="{0000000A-E7ED-4951-B57F-622C3CB79644}"/>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8.8825244674082288E-2"/>
                  <c:y val="-7.443520093401533E-2"/>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E7ED-4951-B57F-622C3CB7964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Sheet1!$E$2:$E$16</c:f>
              <c:numCache>
                <c:formatCode>#,##0_ ;[Red]\-#,##0\ </c:formatCode>
                <c:ptCount val="15"/>
                <c:pt idx="0">
                  <c:v>321.78949318907075</c:v>
                </c:pt>
                <c:pt idx="1">
                  <c:v>321.78949318907075</c:v>
                </c:pt>
                <c:pt idx="2">
                  <c:v>321.78949318907075</c:v>
                </c:pt>
                <c:pt idx="3">
                  <c:v>321.78949318907075</c:v>
                </c:pt>
                <c:pt idx="4">
                  <c:v>321.78949318907075</c:v>
                </c:pt>
                <c:pt idx="5">
                  <c:v>321.78949318907075</c:v>
                </c:pt>
                <c:pt idx="6">
                  <c:v>321.78949318907075</c:v>
                </c:pt>
                <c:pt idx="7">
                  <c:v>321.78949318907075</c:v>
                </c:pt>
                <c:pt idx="8">
                  <c:v>321.78949318907075</c:v>
                </c:pt>
                <c:pt idx="9">
                  <c:v>321.78949318907075</c:v>
                </c:pt>
                <c:pt idx="10">
                  <c:v>321.78949318907075</c:v>
                </c:pt>
                <c:pt idx="11">
                  <c:v>321.78949318907075</c:v>
                </c:pt>
                <c:pt idx="12">
                  <c:v>321.78949318907075</c:v>
                </c:pt>
                <c:pt idx="13">
                  <c:v>321.78949318907075</c:v>
                </c:pt>
                <c:pt idx="14">
                  <c:v>321.78949318907075</c:v>
                </c:pt>
              </c:numCache>
            </c:numRef>
          </c:val>
          <c:smooth val="0"/>
          <c:extLst>
            <c:ext xmlns:c16="http://schemas.microsoft.com/office/drawing/2014/chart" uri="{C3380CC4-5D6E-409C-BE32-E72D297353CC}">
              <c16:uniqueId val="{0000000C-E7ED-4951-B57F-622C3CB79644}"/>
            </c:ext>
          </c:extLst>
        </c:ser>
        <c:dLbls>
          <c:showLegendKey val="0"/>
          <c:showVal val="0"/>
          <c:showCatName val="0"/>
          <c:showSerName val="0"/>
          <c:showPercent val="0"/>
          <c:showBubbleSize val="0"/>
        </c:dLbls>
        <c:marker val="1"/>
        <c:smooth val="0"/>
        <c:axId val="-1700629440"/>
        <c:axId val="-1700634880"/>
      </c:lineChart>
      <c:catAx>
        <c:axId val="-17006294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4880"/>
        <c:crosses val="autoZero"/>
        <c:auto val="1"/>
        <c:lblAlgn val="ctr"/>
        <c:lblOffset val="100"/>
        <c:noMultiLvlLbl val="0"/>
      </c:catAx>
      <c:valAx>
        <c:axId val="-1700634880"/>
        <c:scaling>
          <c:orientation val="minMax"/>
          <c:max val="2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29440"/>
        <c:crosses val="autoZero"/>
        <c:crossBetween val="between"/>
        <c:majorUnit val="5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97E1-4A78-86DE-0DAA79267E75}"/>
              </c:ext>
            </c:extLst>
          </c:dPt>
          <c:dPt>
            <c:idx val="3"/>
            <c:invertIfNegative val="0"/>
            <c:bubble3D val="0"/>
            <c:extLst>
              <c:ext xmlns:c16="http://schemas.microsoft.com/office/drawing/2014/chart" uri="{C3380CC4-5D6E-409C-BE32-E72D297353CC}">
                <c16:uniqueId val="{00000001-97E1-4A78-86DE-0DAA79267E75}"/>
              </c:ext>
            </c:extLst>
          </c:dPt>
          <c:dLbls>
            <c:dLbl>
              <c:idx val="13"/>
              <c:numFmt formatCode="#,##0" sourceLinked="0"/>
              <c:spPr>
                <a:noFill/>
                <a:ln>
                  <a:noFill/>
                </a:ln>
                <a:effectLst/>
              </c:spPr>
              <c:txPr>
                <a:bodyPr rot="0" spcFirstLastPara="1" vertOverflow="ellipsis"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7E1-4A78-86DE-0DAA79267E75}"/>
                </c:ext>
              </c:extLst>
            </c:dLbl>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HKK</c:v>
                </c:pt>
                <c:pt idx="1">
                  <c:v>BEZ*</c:v>
                </c:pt>
                <c:pt idx="2">
                  <c:v>KVK</c:v>
                </c:pt>
                <c:pt idx="3">
                  <c:v>MSK</c:v>
                </c:pt>
                <c:pt idx="4">
                  <c:v>OLK</c:v>
                </c:pt>
                <c:pt idx="5">
                  <c:v>JHC</c:v>
                </c:pt>
                <c:pt idx="6">
                  <c:v>ZLK</c:v>
                </c:pt>
                <c:pt idx="7">
                  <c:v>STC</c:v>
                </c:pt>
                <c:pt idx="8">
                  <c:v>PAK</c:v>
                </c:pt>
                <c:pt idx="9">
                  <c:v>ULK</c:v>
                </c:pt>
                <c:pt idx="10">
                  <c:v>JMK</c:v>
                </c:pt>
                <c:pt idx="11">
                  <c:v>LBK</c:v>
                </c:pt>
                <c:pt idx="12">
                  <c:v>PLK</c:v>
                </c:pt>
                <c:pt idx="13">
                  <c:v>PHA</c:v>
                </c:pt>
                <c:pt idx="14">
                  <c:v>VYS</c:v>
                </c:pt>
              </c:strCache>
            </c:strRef>
          </c:cat>
          <c:val>
            <c:numRef>
              <c:f>Sheet1!$B$2:$B$16</c:f>
              <c:numCache>
                <c:formatCode>#,##0_ ;[Red]\-#,##0\ </c:formatCode>
                <c:ptCount val="15"/>
                <c:pt idx="0">
                  <c:v>29315.86</c:v>
                </c:pt>
                <c:pt idx="1">
                  <c:v>2441</c:v>
                </c:pt>
                <c:pt idx="2">
                  <c:v>0</c:v>
                </c:pt>
                <c:pt idx="3">
                  <c:v>0</c:v>
                </c:pt>
                <c:pt idx="4">
                  <c:v>0</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3-97E1-4A78-86DE-0DAA79267E75}"/>
            </c:ext>
          </c:extLst>
        </c:ser>
        <c:dLbls>
          <c:showLegendKey val="0"/>
          <c:showVal val="1"/>
          <c:showCatName val="0"/>
          <c:showSerName val="0"/>
          <c:showPercent val="0"/>
          <c:showBubbleSize val="0"/>
        </c:dLbls>
        <c:gapWidth val="50"/>
        <c:overlap val="100"/>
        <c:axId val="-1089930256"/>
        <c:axId val="-1089916656"/>
      </c:barChart>
      <c:catAx>
        <c:axId val="-108993025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089916656"/>
        <c:crosses val="autoZero"/>
        <c:auto val="1"/>
        <c:lblAlgn val="ctr"/>
        <c:lblOffset val="100"/>
        <c:noMultiLvlLbl val="0"/>
      </c:catAx>
      <c:valAx>
        <c:axId val="-1089916656"/>
        <c:scaling>
          <c:orientation val="minMax"/>
          <c:max val="6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089930256"/>
        <c:crosses val="autoZero"/>
        <c:crossBetween val="between"/>
        <c:majorUnit val="3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4.</c:v>
                </c:pt>
              </c:strCache>
            </c:strRef>
          </c:tx>
          <c:spPr>
            <a:solidFill>
              <a:srgbClr val="7191D1"/>
            </a:solidFill>
            <a:ln>
              <a:noFill/>
            </a:ln>
            <a:effectLst/>
          </c:spPr>
          <c:invertIfNegative val="0"/>
          <c:dPt>
            <c:idx val="1"/>
            <c:invertIfNegative val="0"/>
            <c:bubble3D val="0"/>
            <c:spPr>
              <a:solidFill>
                <a:schemeClr val="accent1"/>
              </a:solidFill>
              <a:ln>
                <a:noFill/>
              </a:ln>
              <a:effectLst/>
            </c:spPr>
            <c:extLst>
              <c:ext xmlns:c16="http://schemas.microsoft.com/office/drawing/2014/chart" uri="{C3380CC4-5D6E-409C-BE32-E72D297353CC}">
                <c16:uniqueId val="{00000001-F101-44D4-9A9A-B367AE49AFD2}"/>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HKK</c:v>
                </c:pt>
                <c:pt idx="1">
                  <c:v>ČR</c:v>
                </c:pt>
                <c:pt idx="2">
                  <c:v>KVK</c:v>
                </c:pt>
                <c:pt idx="3">
                  <c:v>OLK</c:v>
                </c:pt>
                <c:pt idx="4">
                  <c:v>ZLK</c:v>
                </c:pt>
                <c:pt idx="5">
                  <c:v>JHC</c:v>
                </c:pt>
                <c:pt idx="6">
                  <c:v>MSK</c:v>
                </c:pt>
                <c:pt idx="7">
                  <c:v>PAK</c:v>
                </c:pt>
                <c:pt idx="8">
                  <c:v>ULK</c:v>
                </c:pt>
                <c:pt idx="9">
                  <c:v>LBK</c:v>
                </c:pt>
                <c:pt idx="10">
                  <c:v>STC</c:v>
                </c:pt>
                <c:pt idx="11">
                  <c:v>PLK</c:v>
                </c:pt>
                <c:pt idx="12">
                  <c:v>JHM</c:v>
                </c:pt>
                <c:pt idx="13">
                  <c:v>PHA</c:v>
                </c:pt>
                <c:pt idx="14">
                  <c:v>VYS</c:v>
                </c:pt>
              </c:strCache>
            </c:strRef>
          </c:cat>
          <c:val>
            <c:numRef>
              <c:f>Sheet1!$B$2:$B$16</c:f>
              <c:numCache>
                <c:formatCode>#,##0_ ;[Red]\-#,##0\ </c:formatCode>
                <c:ptCount val="15"/>
                <c:pt idx="0">
                  <c:v>53.832548317495295</c:v>
                </c:pt>
                <c:pt idx="1">
                  <c:v>3.0172590792516001</c:v>
                </c:pt>
                <c:pt idx="2">
                  <c:v>0</c:v>
                </c:pt>
                <c:pt idx="3">
                  <c:v>0</c:v>
                </c:pt>
                <c:pt idx="4">
                  <c:v>0</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2-F101-44D4-9A9A-B367AE49AFD2}"/>
            </c:ext>
          </c:extLst>
        </c:ser>
        <c:dLbls>
          <c:showLegendKey val="0"/>
          <c:showVal val="0"/>
          <c:showCatName val="0"/>
          <c:showSerName val="0"/>
          <c:showPercent val="0"/>
          <c:showBubbleSize val="0"/>
        </c:dLbls>
        <c:gapWidth val="40"/>
        <c:axId val="-1253339008"/>
        <c:axId val="-1253336832"/>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cat>
            <c:strRef>
              <c:f>Sheet1!$A$2:$A$16</c:f>
              <c:strCache>
                <c:ptCount val="15"/>
                <c:pt idx="0">
                  <c:v>HKK</c:v>
                </c:pt>
                <c:pt idx="1">
                  <c:v>ČR</c:v>
                </c:pt>
                <c:pt idx="2">
                  <c:v>KVK</c:v>
                </c:pt>
                <c:pt idx="3">
                  <c:v>OLK</c:v>
                </c:pt>
                <c:pt idx="4">
                  <c:v>ZLK</c:v>
                </c:pt>
                <c:pt idx="5">
                  <c:v>JHC</c:v>
                </c:pt>
                <c:pt idx="6">
                  <c:v>MSK</c:v>
                </c:pt>
                <c:pt idx="7">
                  <c:v>PAK</c:v>
                </c:pt>
                <c:pt idx="8">
                  <c:v>ULK</c:v>
                </c:pt>
                <c:pt idx="9">
                  <c:v>LBK</c:v>
                </c:pt>
                <c:pt idx="10">
                  <c:v>STC</c:v>
                </c:pt>
                <c:pt idx="11">
                  <c:v>PLK</c:v>
                </c:pt>
                <c:pt idx="12">
                  <c:v>JHM</c:v>
                </c:pt>
                <c:pt idx="13">
                  <c:v>PHA</c:v>
                </c:pt>
                <c:pt idx="14">
                  <c:v>VYS</c:v>
                </c:pt>
              </c:strCache>
            </c:strRef>
          </c:cat>
          <c:val>
            <c:numRef>
              <c:f>Sheet1!$C$2:$C$16</c:f>
              <c:numCache>
                <c:formatCode>#,##0_ ;[Red]\-#,##0\ </c:formatCode>
                <c:ptCount val="15"/>
                <c:pt idx="0">
                  <c:v>3.0172590792516418</c:v>
                </c:pt>
                <c:pt idx="1">
                  <c:v>3.0172590792516418</c:v>
                </c:pt>
                <c:pt idx="2">
                  <c:v>3.0172590792516418</c:v>
                </c:pt>
                <c:pt idx="3">
                  <c:v>3.0172590792516418</c:v>
                </c:pt>
                <c:pt idx="4">
                  <c:v>3.0172590792516418</c:v>
                </c:pt>
                <c:pt idx="5">
                  <c:v>3.0172590792516418</c:v>
                </c:pt>
                <c:pt idx="6">
                  <c:v>3.0172590792516418</c:v>
                </c:pt>
                <c:pt idx="7">
                  <c:v>3.0172590792516418</c:v>
                </c:pt>
                <c:pt idx="8">
                  <c:v>3.0172590792516418</c:v>
                </c:pt>
                <c:pt idx="9">
                  <c:v>3.0172590792516418</c:v>
                </c:pt>
                <c:pt idx="10">
                  <c:v>3.0172590792516418</c:v>
                </c:pt>
                <c:pt idx="11">
                  <c:v>3.0172590792516418</c:v>
                </c:pt>
                <c:pt idx="12">
                  <c:v>3.0172590792516418</c:v>
                </c:pt>
                <c:pt idx="13">
                  <c:v>3.0172590792516418</c:v>
                </c:pt>
                <c:pt idx="14">
                  <c:v>3.0172590792516418</c:v>
                </c:pt>
              </c:numCache>
            </c:numRef>
          </c:val>
          <c:smooth val="0"/>
          <c:extLst>
            <c:ext xmlns:c16="http://schemas.microsoft.com/office/drawing/2014/chart" uri="{C3380CC4-5D6E-409C-BE32-E72D297353CC}">
              <c16:uniqueId val="{00000004-F101-44D4-9A9A-B367AE49AFD2}"/>
            </c:ext>
          </c:extLst>
        </c:ser>
        <c:dLbls>
          <c:showLegendKey val="0"/>
          <c:showVal val="0"/>
          <c:showCatName val="0"/>
          <c:showSerName val="0"/>
          <c:showPercent val="0"/>
          <c:showBubbleSize val="0"/>
        </c:dLbls>
        <c:marker val="1"/>
        <c:smooth val="0"/>
        <c:axId val="-1253339008"/>
        <c:axId val="-1253336832"/>
      </c:lineChart>
      <c:catAx>
        <c:axId val="-1253339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53336832"/>
        <c:crosses val="autoZero"/>
        <c:auto val="1"/>
        <c:lblAlgn val="ctr"/>
        <c:lblOffset val="100"/>
        <c:noMultiLvlLbl val="0"/>
      </c:catAx>
      <c:valAx>
        <c:axId val="-1253336832"/>
        <c:scaling>
          <c:orientation val="minMax"/>
          <c:max val="6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53339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5.</c:v>
                </c:pt>
              </c:strCache>
            </c:strRef>
          </c:tx>
          <c:spPr>
            <a:solidFill>
              <a:srgbClr val="7191D1"/>
            </a:solidFill>
            <a:ln>
              <a:noFill/>
            </a:ln>
            <a:effectLst/>
          </c:spPr>
          <c:invertIfNegative val="0"/>
          <c:dPt>
            <c:idx val="6"/>
            <c:invertIfNegative val="0"/>
            <c:bubble3D val="0"/>
            <c:spPr>
              <a:solidFill>
                <a:schemeClr val="accent1"/>
              </a:solidFill>
              <a:ln>
                <a:noFill/>
              </a:ln>
              <a:effectLst/>
            </c:spPr>
            <c:extLst>
              <c:ext xmlns:c16="http://schemas.microsoft.com/office/drawing/2014/chart" uri="{C3380CC4-5D6E-409C-BE32-E72D297353CC}">
                <c16:uniqueId val="{00000001-DAC6-4E4C-8BF5-31DA21620B01}"/>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Sheet1!$B$2:$B$16</c:f>
              <c:numCache>
                <c:formatCode>#,##0_ ;[Red]\-#,##0\ </c:formatCode>
                <c:ptCount val="15"/>
                <c:pt idx="0">
                  <c:v>272.57313597114461</c:v>
                </c:pt>
                <c:pt idx="1">
                  <c:v>204.49737211328369</c:v>
                </c:pt>
                <c:pt idx="2">
                  <c:v>181.5715756412134</c:v>
                </c:pt>
                <c:pt idx="3">
                  <c:v>169.66397341488005</c:v>
                </c:pt>
                <c:pt idx="4">
                  <c:v>168.09446803470595</c:v>
                </c:pt>
                <c:pt idx="5">
                  <c:v>161.00729844306463</c:v>
                </c:pt>
                <c:pt idx="6">
                  <c:v>146.17082858364157</c:v>
                </c:pt>
                <c:pt idx="7">
                  <c:v>140.78386929577658</c:v>
                </c:pt>
                <c:pt idx="8">
                  <c:v>136.77245710518139</c:v>
                </c:pt>
                <c:pt idx="9">
                  <c:v>135.85914506148129</c:v>
                </c:pt>
                <c:pt idx="10">
                  <c:v>134.38895651159893</c:v>
                </c:pt>
                <c:pt idx="11">
                  <c:v>115.61918548562934</c:v>
                </c:pt>
                <c:pt idx="12">
                  <c:v>101.0806433165292</c:v>
                </c:pt>
                <c:pt idx="13">
                  <c:v>77.441568412652359</c:v>
                </c:pt>
                <c:pt idx="14">
                  <c:v>73.475105006582496</c:v>
                </c:pt>
              </c:numCache>
            </c:numRef>
          </c:val>
          <c:extLst>
            <c:ext xmlns:c16="http://schemas.microsoft.com/office/drawing/2014/chart" uri="{C3380CC4-5D6E-409C-BE32-E72D297353CC}">
              <c16:uniqueId val="{00000002-DAC6-4E4C-8BF5-31DA21620B01}"/>
            </c:ext>
          </c:extLst>
        </c:ser>
        <c:dLbls>
          <c:showLegendKey val="0"/>
          <c:showVal val="0"/>
          <c:showCatName val="0"/>
          <c:showSerName val="0"/>
          <c:showPercent val="0"/>
          <c:showBubbleSize val="0"/>
        </c:dLbls>
        <c:gapWidth val="40"/>
        <c:axId val="-1089929712"/>
        <c:axId val="-1089938416"/>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DAC6-4E4C-8BF5-31DA21620B01}"/>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Sheet1!$C$2:$C$16</c:f>
              <c:numCache>
                <c:formatCode>#,##0_ ;[Red]\-#,##0\ </c:formatCode>
                <c:ptCount val="15"/>
                <c:pt idx="0">
                  <c:v>146.17082858364157</c:v>
                </c:pt>
                <c:pt idx="1">
                  <c:v>146.17082858364157</c:v>
                </c:pt>
                <c:pt idx="2">
                  <c:v>146.17082858364157</c:v>
                </c:pt>
                <c:pt idx="3">
                  <c:v>146.17082858364157</c:v>
                </c:pt>
                <c:pt idx="4">
                  <c:v>146.17082858364157</c:v>
                </c:pt>
                <c:pt idx="5">
                  <c:v>146.17082858364157</c:v>
                </c:pt>
                <c:pt idx="6">
                  <c:v>146.17082858364157</c:v>
                </c:pt>
                <c:pt idx="7">
                  <c:v>146.17082858364157</c:v>
                </c:pt>
                <c:pt idx="8">
                  <c:v>146.17082858364157</c:v>
                </c:pt>
                <c:pt idx="9">
                  <c:v>146.17082858364157</c:v>
                </c:pt>
                <c:pt idx="10">
                  <c:v>146.17082858364157</c:v>
                </c:pt>
                <c:pt idx="11">
                  <c:v>146.17082858364157</c:v>
                </c:pt>
                <c:pt idx="12">
                  <c:v>146.17082858364157</c:v>
                </c:pt>
                <c:pt idx="13">
                  <c:v>146.17082858364157</c:v>
                </c:pt>
                <c:pt idx="14">
                  <c:v>146.17082858364157</c:v>
                </c:pt>
              </c:numCache>
            </c:numRef>
          </c:val>
          <c:smooth val="0"/>
          <c:extLst>
            <c:ext xmlns:c16="http://schemas.microsoft.com/office/drawing/2014/chart" uri="{C3380CC4-5D6E-409C-BE32-E72D297353CC}">
              <c16:uniqueId val="{00000004-DAC6-4E4C-8BF5-31DA21620B01}"/>
            </c:ext>
          </c:extLst>
        </c:ser>
        <c:dLbls>
          <c:showLegendKey val="0"/>
          <c:showVal val="0"/>
          <c:showCatName val="0"/>
          <c:showSerName val="0"/>
          <c:showPercent val="0"/>
          <c:showBubbleSize val="0"/>
        </c:dLbls>
        <c:marker val="1"/>
        <c:smooth val="0"/>
        <c:axId val="-1089929712"/>
        <c:axId val="-1089938416"/>
      </c:lineChart>
      <c:catAx>
        <c:axId val="-1089929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089938416"/>
        <c:crosses val="autoZero"/>
        <c:auto val="1"/>
        <c:lblAlgn val="ctr"/>
        <c:lblOffset val="100"/>
        <c:noMultiLvlLbl val="0"/>
      </c:catAx>
      <c:valAx>
        <c:axId val="-1089938416"/>
        <c:scaling>
          <c:orientation val="minMax"/>
          <c:max val="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0899297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0-2CAC-41D6-9C11-69A8A07A8FA6}"/>
              </c:ext>
            </c:extLst>
          </c:dPt>
          <c:dPt>
            <c:idx val="2"/>
            <c:invertIfNegative val="0"/>
            <c:bubble3D val="0"/>
            <c:extLst>
              <c:ext xmlns:c16="http://schemas.microsoft.com/office/drawing/2014/chart" uri="{C3380CC4-5D6E-409C-BE32-E72D297353CC}">
                <c16:uniqueId val="{00000002-2CAC-41D6-9C11-69A8A07A8FA6}"/>
              </c:ext>
            </c:extLst>
          </c:dPt>
          <c:dPt>
            <c:idx val="3"/>
            <c:invertIfNegative val="0"/>
            <c:bubble3D val="0"/>
            <c:extLst>
              <c:ext xmlns:c16="http://schemas.microsoft.com/office/drawing/2014/chart" uri="{C3380CC4-5D6E-409C-BE32-E72D297353CC}">
                <c16:uniqueId val="{00000003-2CAC-41D6-9C11-69A8A07A8FA6}"/>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JMK</c:v>
                </c:pt>
                <c:pt idx="1">
                  <c:v>PLK</c:v>
                </c:pt>
                <c:pt idx="2">
                  <c:v>PHA</c:v>
                </c:pt>
                <c:pt idx="3">
                  <c:v>ULK</c:v>
                </c:pt>
                <c:pt idx="4">
                  <c:v>MSK</c:v>
                </c:pt>
                <c:pt idx="5">
                  <c:v>VYS</c:v>
                </c:pt>
                <c:pt idx="6">
                  <c:v>JHC</c:v>
                </c:pt>
                <c:pt idx="7">
                  <c:v>STC</c:v>
                </c:pt>
                <c:pt idx="8">
                  <c:v>BEZ*</c:v>
                </c:pt>
                <c:pt idx="9">
                  <c:v>HKK</c:v>
                </c:pt>
                <c:pt idx="10">
                  <c:v>OLK</c:v>
                </c:pt>
                <c:pt idx="11">
                  <c:v>ZLK</c:v>
                </c:pt>
                <c:pt idx="12">
                  <c:v>LBK</c:v>
                </c:pt>
                <c:pt idx="13">
                  <c:v>PAK</c:v>
                </c:pt>
                <c:pt idx="14">
                  <c:v>KVK</c:v>
                </c:pt>
              </c:strCache>
            </c:strRef>
          </c:cat>
          <c:val>
            <c:numRef>
              <c:f>Sheet1!$B$2:$B$16</c:f>
              <c:numCache>
                <c:formatCode>#,##0_ ;[Red]\-#,##0\ </c:formatCode>
                <c:ptCount val="15"/>
                <c:pt idx="0">
                  <c:v>159316.11412000001</c:v>
                </c:pt>
                <c:pt idx="1">
                  <c:v>152498.94554000002</c:v>
                </c:pt>
                <c:pt idx="2">
                  <c:v>142642.74209000001</c:v>
                </c:pt>
                <c:pt idx="3">
                  <c:v>135819.91299000001</c:v>
                </c:pt>
                <c:pt idx="4">
                  <c:v>120845.85123</c:v>
                </c:pt>
                <c:pt idx="5">
                  <c:v>103046.83929999999</c:v>
                </c:pt>
                <c:pt idx="6">
                  <c:v>100455.35162999999</c:v>
                </c:pt>
                <c:pt idx="7">
                  <c:v>98450.468799999988</c:v>
                </c:pt>
                <c:pt idx="8">
                  <c:v>98367.129749999993</c:v>
                </c:pt>
                <c:pt idx="9">
                  <c:v>91540.044929999989</c:v>
                </c:pt>
                <c:pt idx="10">
                  <c:v>84128.293109999999</c:v>
                </c:pt>
                <c:pt idx="11">
                  <c:v>81078.97894999999</c:v>
                </c:pt>
                <c:pt idx="12">
                  <c:v>79343.87341</c:v>
                </c:pt>
                <c:pt idx="13">
                  <c:v>69574.419200000004</c:v>
                </c:pt>
                <c:pt idx="14">
                  <c:v>21349.09158</c:v>
                </c:pt>
              </c:numCache>
            </c:numRef>
          </c:val>
          <c:extLst>
            <c:ext xmlns:c16="http://schemas.microsoft.com/office/drawing/2014/chart" uri="{C3380CC4-5D6E-409C-BE32-E72D297353CC}">
              <c16:uniqueId val="{00000004-2CAC-41D6-9C11-69A8A07A8FA6}"/>
            </c:ext>
          </c:extLst>
        </c:ser>
        <c:dLbls>
          <c:showLegendKey val="0"/>
          <c:showVal val="1"/>
          <c:showCatName val="0"/>
          <c:showSerName val="0"/>
          <c:showPercent val="0"/>
          <c:showBubbleSize val="0"/>
        </c:dLbls>
        <c:gapWidth val="50"/>
        <c:overlap val="100"/>
        <c:axId val="-1089921552"/>
        <c:axId val="-1089941136"/>
      </c:barChart>
      <c:catAx>
        <c:axId val="-108992155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089941136"/>
        <c:crosses val="autoZero"/>
        <c:auto val="1"/>
        <c:lblAlgn val="ctr"/>
        <c:lblOffset val="100"/>
        <c:noMultiLvlLbl val="0"/>
      </c:catAx>
      <c:valAx>
        <c:axId val="-1089941136"/>
        <c:scaling>
          <c:orientation val="minMax"/>
          <c:max val="24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089921552"/>
        <c:crosses val="autoZero"/>
        <c:crossBetween val="between"/>
        <c:majorUnit val="7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6"/>
            <c:invertIfNegative val="0"/>
            <c:bubble3D val="0"/>
            <c:spPr>
              <a:solidFill>
                <a:srgbClr val="00B050"/>
              </a:solidFill>
              <a:ln>
                <a:solidFill>
                  <a:schemeClr val="tx1"/>
                </a:solidFill>
              </a:ln>
              <a:effectLst/>
            </c:spPr>
            <c:extLst>
              <c:ext xmlns:c16="http://schemas.microsoft.com/office/drawing/2014/chart" uri="{C3380CC4-5D6E-409C-BE32-E72D297353CC}">
                <c16:uniqueId val="{00000001-9552-40EA-8D15-8D898F981DA4}"/>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Sheet1!$B$2:$B$16</c:f>
              <c:numCache>
                <c:formatCode>General</c:formatCode>
                <c:ptCount val="15"/>
                <c:pt idx="0">
                  <c:v>213.09245171693158</c:v>
                </c:pt>
                <c:pt idx="1">
                  <c:v>169.288698861142</c:v>
                </c:pt>
                <c:pt idx="2">
                  <c:v>160.71945166356198</c:v>
                </c:pt>
                <c:pt idx="3">
                  <c:v>150.47224745930529</c:v>
                </c:pt>
                <c:pt idx="4">
                  <c:v>152.26444266422027</c:v>
                </c:pt>
                <c:pt idx="5">
                  <c:v>145.933053690001</c:v>
                </c:pt>
                <c:pt idx="6">
                  <c:v>146.17082858364157</c:v>
                </c:pt>
                <c:pt idx="7">
                  <c:v>134.26086648578433</c:v>
                </c:pt>
                <c:pt idx="8">
                  <c:v>123.34190763247111</c:v>
                </c:pt>
                <c:pt idx="9">
                  <c:v>123.39629471111719</c:v>
                </c:pt>
                <c:pt idx="10">
                  <c:v>124.20552162688995</c:v>
                </c:pt>
                <c:pt idx="11">
                  <c:v>38.600276738035603</c:v>
                </c:pt>
                <c:pt idx="12">
                  <c:v>92.2977886509303</c:v>
                </c:pt>
                <c:pt idx="13">
                  <c:v>72.653707187542807</c:v>
                </c:pt>
                <c:pt idx="14">
                  <c:v>59.427452070600573</c:v>
                </c:pt>
              </c:numCache>
            </c:numRef>
          </c:val>
          <c:extLst>
            <c:ext xmlns:c16="http://schemas.microsoft.com/office/drawing/2014/chart" uri="{C3380CC4-5D6E-409C-BE32-E72D297353CC}">
              <c16:uniqueId val="{00000002-9552-40EA-8D15-8D898F981DA4}"/>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552-40EA-8D15-8D898F981DA4}"/>
                </c:ext>
              </c:extLst>
            </c:dLbl>
            <c:dLbl>
              <c:idx val="11"/>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9552-40EA-8D15-8D898F981DA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Sheet1!$C$2:$C$16</c:f>
              <c:numCache>
                <c:formatCode>General</c:formatCode>
                <c:ptCount val="15"/>
                <c:pt idx="0">
                  <c:v>59.480684254213031</c:v>
                </c:pt>
                <c:pt idx="1">
                  <c:v>35.208673252141693</c:v>
                </c:pt>
                <c:pt idx="2">
                  <c:v>20.852123977651416</c:v>
                </c:pt>
                <c:pt idx="3">
                  <c:v>19.191725955574753</c:v>
                </c:pt>
                <c:pt idx="4">
                  <c:v>15.830025370485686</c:v>
                </c:pt>
                <c:pt idx="5">
                  <c:v>15.074244753063624</c:v>
                </c:pt>
                <c:pt idx="6">
                  <c:v>0</c:v>
                </c:pt>
                <c:pt idx="7">
                  <c:v>6.5230028099922492</c:v>
                </c:pt>
                <c:pt idx="8">
                  <c:v>13.430549472710283</c:v>
                </c:pt>
                <c:pt idx="9">
                  <c:v>12.462850350364093</c:v>
                </c:pt>
                <c:pt idx="10">
                  <c:v>10.183434884708987</c:v>
                </c:pt>
                <c:pt idx="11">
                  <c:v>77.018908747593741</c:v>
                </c:pt>
                <c:pt idx="12">
                  <c:v>8.7828546655989044</c:v>
                </c:pt>
                <c:pt idx="13">
                  <c:v>4.7878612251095518</c:v>
                </c:pt>
                <c:pt idx="14">
                  <c:v>14.047652935981922</c:v>
                </c:pt>
              </c:numCache>
            </c:numRef>
          </c:val>
          <c:extLst>
            <c:ext xmlns:c16="http://schemas.microsoft.com/office/drawing/2014/chart" uri="{C3380CC4-5D6E-409C-BE32-E72D297353CC}">
              <c16:uniqueId val="{00000005-9552-40EA-8D15-8D898F981DA4}"/>
            </c:ext>
          </c:extLst>
        </c:ser>
        <c:dLbls>
          <c:showLegendKey val="0"/>
          <c:showVal val="0"/>
          <c:showCatName val="0"/>
          <c:showSerName val="0"/>
          <c:showPercent val="0"/>
          <c:showBubbleSize val="0"/>
        </c:dLbls>
        <c:gapWidth val="50"/>
        <c:overlap val="100"/>
        <c:axId val="-1089929712"/>
        <c:axId val="-1089938416"/>
      </c:barChart>
      <c:lineChart>
        <c:grouping val="standard"/>
        <c:varyColors val="0"/>
        <c:ser>
          <c:idx val="2"/>
          <c:order val="2"/>
          <c:tx>
            <c:strRef>
              <c:f>Sheet1!$D$1</c:f>
              <c:strCache>
                <c:ptCount val="1"/>
                <c:pt idx="0">
                  <c:v>5.</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Sheet1!$D$2:$D$16</c:f>
              <c:numCache>
                <c:formatCode>#,##0_ ;[Red]\-#,##0\ </c:formatCode>
                <c:ptCount val="15"/>
                <c:pt idx="0">
                  <c:v>272.57313597114461</c:v>
                </c:pt>
                <c:pt idx="1">
                  <c:v>204.49737211328369</c:v>
                </c:pt>
                <c:pt idx="2">
                  <c:v>181.5715756412134</c:v>
                </c:pt>
                <c:pt idx="3">
                  <c:v>169.66397341488005</c:v>
                </c:pt>
                <c:pt idx="4">
                  <c:v>168.09446803470595</c:v>
                </c:pt>
                <c:pt idx="5">
                  <c:v>161.00729844306463</c:v>
                </c:pt>
                <c:pt idx="6">
                  <c:v>146.17082858364157</c:v>
                </c:pt>
                <c:pt idx="7">
                  <c:v>140.78386929577658</c:v>
                </c:pt>
                <c:pt idx="8">
                  <c:v>136.77245710518139</c:v>
                </c:pt>
                <c:pt idx="9">
                  <c:v>135.85914506148129</c:v>
                </c:pt>
                <c:pt idx="10">
                  <c:v>134.38895651159893</c:v>
                </c:pt>
                <c:pt idx="11">
                  <c:v>115.61918548562934</c:v>
                </c:pt>
                <c:pt idx="12">
                  <c:v>101.0806433165292</c:v>
                </c:pt>
                <c:pt idx="13">
                  <c:v>77.441568412652359</c:v>
                </c:pt>
                <c:pt idx="14">
                  <c:v>73.475105006582496</c:v>
                </c:pt>
              </c:numCache>
            </c:numRef>
          </c:val>
          <c:smooth val="0"/>
          <c:extLst>
            <c:ext xmlns:c16="http://schemas.microsoft.com/office/drawing/2014/chart" uri="{C3380CC4-5D6E-409C-BE32-E72D297353CC}">
              <c16:uniqueId val="{00000006-9552-40EA-8D15-8D898F981DA4}"/>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4.5681554403813752E-2"/>
                  <c:y val="-7.4435200934015247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9552-40EA-8D15-8D898F981DA4}"/>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Sheet1!$E$2:$E$16</c:f>
              <c:numCache>
                <c:formatCode>#,##0_ ;[Red]\-#,##0\ </c:formatCode>
                <c:ptCount val="15"/>
                <c:pt idx="0">
                  <c:v>146.17082858364157</c:v>
                </c:pt>
                <c:pt idx="1">
                  <c:v>146.17082858364157</c:v>
                </c:pt>
                <c:pt idx="2">
                  <c:v>146.17082858364157</c:v>
                </c:pt>
                <c:pt idx="3">
                  <c:v>146.17082858364157</c:v>
                </c:pt>
                <c:pt idx="4">
                  <c:v>146.17082858364157</c:v>
                </c:pt>
                <c:pt idx="5">
                  <c:v>146.17082858364157</c:v>
                </c:pt>
                <c:pt idx="6">
                  <c:v>146.17082858364157</c:v>
                </c:pt>
                <c:pt idx="7">
                  <c:v>146.17082858364157</c:v>
                </c:pt>
                <c:pt idx="8">
                  <c:v>146.17082858364157</c:v>
                </c:pt>
                <c:pt idx="9">
                  <c:v>146.17082858364157</c:v>
                </c:pt>
                <c:pt idx="10">
                  <c:v>146.17082858364157</c:v>
                </c:pt>
                <c:pt idx="11">
                  <c:v>146.17082858364157</c:v>
                </c:pt>
                <c:pt idx="12">
                  <c:v>146.17082858364157</c:v>
                </c:pt>
                <c:pt idx="13">
                  <c:v>146.17082858364157</c:v>
                </c:pt>
                <c:pt idx="14">
                  <c:v>146.17082858364157</c:v>
                </c:pt>
              </c:numCache>
            </c:numRef>
          </c:val>
          <c:smooth val="0"/>
          <c:extLst>
            <c:ext xmlns:c16="http://schemas.microsoft.com/office/drawing/2014/chart" uri="{C3380CC4-5D6E-409C-BE32-E72D297353CC}">
              <c16:uniqueId val="{00000008-9552-40EA-8D15-8D898F981DA4}"/>
            </c:ext>
          </c:extLst>
        </c:ser>
        <c:dLbls>
          <c:showLegendKey val="0"/>
          <c:showVal val="0"/>
          <c:showCatName val="0"/>
          <c:showSerName val="0"/>
          <c:showPercent val="0"/>
          <c:showBubbleSize val="0"/>
        </c:dLbls>
        <c:marker val="1"/>
        <c:smooth val="0"/>
        <c:axId val="-1089929712"/>
        <c:axId val="-1089938416"/>
      </c:lineChart>
      <c:catAx>
        <c:axId val="-1089929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089938416"/>
        <c:crosses val="autoZero"/>
        <c:auto val="1"/>
        <c:lblAlgn val="ctr"/>
        <c:lblOffset val="100"/>
        <c:noMultiLvlLbl val="0"/>
      </c:catAx>
      <c:valAx>
        <c:axId val="-1089938416"/>
        <c:scaling>
          <c:orientation val="minMax"/>
          <c:max val="35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0899297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52BE-4401-B7C5-6D4A22DFDD3C}"/>
              </c:ext>
            </c:extLst>
          </c:dPt>
          <c:dPt>
            <c:idx val="1"/>
            <c:invertIfNegative val="0"/>
            <c:bubble3D val="0"/>
            <c:extLst>
              <c:ext xmlns:c16="http://schemas.microsoft.com/office/drawing/2014/chart" uri="{C3380CC4-5D6E-409C-BE32-E72D297353CC}">
                <c16:uniqueId val="{00000002-52BE-4401-B7C5-6D4A22DFDD3C}"/>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52BE-4401-B7C5-6D4A22DFDD3C}"/>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STC</c:v>
                </c:pt>
                <c:pt idx="1">
                  <c:v>PHA</c:v>
                </c:pt>
                <c:pt idx="2">
                  <c:v>MSK</c:v>
                </c:pt>
                <c:pt idx="3">
                  <c:v>JMK</c:v>
                </c:pt>
                <c:pt idx="4">
                  <c:v>JHC</c:v>
                </c:pt>
                <c:pt idx="5">
                  <c:v>ULK</c:v>
                </c:pt>
                <c:pt idx="6">
                  <c:v>PLK</c:v>
                </c:pt>
                <c:pt idx="7">
                  <c:v>ZLK</c:v>
                </c:pt>
                <c:pt idx="8">
                  <c:v>PAK</c:v>
                </c:pt>
                <c:pt idx="9">
                  <c:v>LBK</c:v>
                </c:pt>
                <c:pt idx="10">
                  <c:v>HKK</c:v>
                </c:pt>
                <c:pt idx="11">
                  <c:v>VYS</c:v>
                </c:pt>
                <c:pt idx="12">
                  <c:v>OLK</c:v>
                </c:pt>
                <c:pt idx="13">
                  <c:v>KVK</c:v>
                </c:pt>
                <c:pt idx="14">
                  <c:v>BEZ*</c:v>
                </c:pt>
              </c:strCache>
            </c:strRef>
          </c:cat>
          <c:val>
            <c:numRef>
              <c:f>Sheet1!$B$2:$B$16</c:f>
              <c:numCache>
                <c:formatCode>#,##0_ ;[Red]\-#,##0\ </c:formatCode>
                <c:ptCount val="15"/>
                <c:pt idx="0">
                  <c:v>426446.37134999991</c:v>
                </c:pt>
                <c:pt idx="1">
                  <c:v>325786.48986999999</c:v>
                </c:pt>
                <c:pt idx="2">
                  <c:v>249263.00062999999</c:v>
                </c:pt>
                <c:pt idx="3">
                  <c:v>245771.87252</c:v>
                </c:pt>
                <c:pt idx="4">
                  <c:v>200349.41629000002</c:v>
                </c:pt>
                <c:pt idx="5">
                  <c:v>195261.53646999999</c:v>
                </c:pt>
                <c:pt idx="6">
                  <c:v>183924.65936000002</c:v>
                </c:pt>
                <c:pt idx="7">
                  <c:v>168476.57243999999</c:v>
                </c:pt>
                <c:pt idx="8">
                  <c:v>154502.67207</c:v>
                </c:pt>
                <c:pt idx="9">
                  <c:v>146452.14749</c:v>
                </c:pt>
                <c:pt idx="10">
                  <c:v>138052.63508000001</c:v>
                </c:pt>
                <c:pt idx="11">
                  <c:v>135642.04368999999</c:v>
                </c:pt>
                <c:pt idx="12">
                  <c:v>122503.00094</c:v>
                </c:pt>
                <c:pt idx="13">
                  <c:v>113112.69534999999</c:v>
                </c:pt>
                <c:pt idx="14">
                  <c:v>0</c:v>
                </c:pt>
              </c:numCache>
            </c:numRef>
          </c:val>
          <c:extLst>
            <c:ext xmlns:c16="http://schemas.microsoft.com/office/drawing/2014/chart" uri="{C3380CC4-5D6E-409C-BE32-E72D297353CC}">
              <c16:uniqueId val="{00000004-52BE-4401-B7C5-6D4A22DFDD3C}"/>
            </c:ext>
          </c:extLst>
        </c:ser>
        <c:dLbls>
          <c:showLegendKey val="0"/>
          <c:showVal val="1"/>
          <c:showCatName val="0"/>
          <c:showSerName val="0"/>
          <c:showPercent val="0"/>
          <c:showBubbleSize val="0"/>
        </c:dLbls>
        <c:gapWidth val="50"/>
        <c:overlap val="100"/>
        <c:axId val="-1552480480"/>
        <c:axId val="-1552471776"/>
      </c:barChart>
      <c:catAx>
        <c:axId val="-155248048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71776"/>
        <c:crosses val="autoZero"/>
        <c:auto val="1"/>
        <c:lblAlgn val="ctr"/>
        <c:lblOffset val="100"/>
        <c:noMultiLvlLbl val="0"/>
      </c:catAx>
      <c:valAx>
        <c:axId val="-1552471776"/>
        <c:scaling>
          <c:orientation val="minMax"/>
          <c:max val="6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80480"/>
        <c:crosses val="autoZero"/>
        <c:crossBetween val="between"/>
        <c:majorUnit val="3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6.</c:v>
                </c:pt>
              </c:strCache>
            </c:strRef>
          </c:tx>
          <c:spPr>
            <a:solidFill>
              <a:srgbClr val="7191D1"/>
            </a:solidFill>
            <a:ln>
              <a:noFill/>
            </a:ln>
            <a:effectLst/>
          </c:spPr>
          <c:invertIfNegative val="0"/>
          <c:dPt>
            <c:idx val="8"/>
            <c:invertIfNegative val="0"/>
            <c:bubble3D val="0"/>
            <c:spPr>
              <a:solidFill>
                <a:schemeClr val="accent1"/>
              </a:solidFill>
              <a:ln>
                <a:noFill/>
              </a:ln>
              <a:effectLst/>
            </c:spPr>
            <c:extLst>
              <c:ext xmlns:c16="http://schemas.microsoft.com/office/drawing/2014/chart" uri="{C3380CC4-5D6E-409C-BE32-E72D297353CC}">
                <c16:uniqueId val="{00000001-792B-4520-B45D-FEF6E17BF23F}"/>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Sheet1!$B$2:$B$16</c:f>
              <c:numCache>
                <c:formatCode>#,##0_ ;[Red]\-#,##0\ </c:formatCode>
                <c:ptCount val="15"/>
                <c:pt idx="0">
                  <c:v>410.3043214959373</c:v>
                </c:pt>
                <c:pt idx="1">
                  <c:v>335.14304297182508</c:v>
                </c:pt>
                <c:pt idx="2">
                  <c:v>328.74273987048667</c:v>
                </c:pt>
                <c:pt idx="3">
                  <c:v>321.11498031792644</c:v>
                </c:pt>
                <c:pt idx="4">
                  <c:v>318.26351155594818</c:v>
                </c:pt>
                <c:pt idx="5">
                  <c:v>301.69998080479274</c:v>
                </c:pt>
                <c:pt idx="6">
                  <c:v>292.53925075228636</c:v>
                </c:pt>
                <c:pt idx="7">
                  <c:v>269.18284608347238</c:v>
                </c:pt>
                <c:pt idx="8">
                  <c:v>266.55835829199793</c:v>
                </c:pt>
                <c:pt idx="9">
                  <c:v>264.06649261709828</c:v>
                </c:pt>
                <c:pt idx="10">
                  <c:v>253.5052749024469</c:v>
                </c:pt>
                <c:pt idx="11">
                  <c:v>243.91745954832029</c:v>
                </c:pt>
                <c:pt idx="12">
                  <c:v>210.9944940446041</c:v>
                </c:pt>
                <c:pt idx="13">
                  <c:v>208.49424454576555</c:v>
                </c:pt>
                <c:pt idx="14">
                  <c:v>195.68981917106225</c:v>
                </c:pt>
              </c:numCache>
            </c:numRef>
          </c:val>
          <c:extLst>
            <c:ext xmlns:c16="http://schemas.microsoft.com/office/drawing/2014/chart" uri="{C3380CC4-5D6E-409C-BE32-E72D297353CC}">
              <c16:uniqueId val="{00000002-792B-4520-B45D-FEF6E17BF23F}"/>
            </c:ext>
          </c:extLst>
        </c:ser>
        <c:dLbls>
          <c:showLegendKey val="0"/>
          <c:showVal val="0"/>
          <c:showCatName val="0"/>
          <c:showSerName val="0"/>
          <c:showPercent val="0"/>
          <c:showBubbleSize val="0"/>
        </c:dLbls>
        <c:gapWidth val="40"/>
        <c:axId val="-1552477216"/>
        <c:axId val="-1552453824"/>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792B-4520-B45D-FEF6E17BF23F}"/>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Sheet1!$C$2:$C$16</c:f>
              <c:numCache>
                <c:formatCode>#,##0_ ;[Red]\-#,##0\ </c:formatCode>
                <c:ptCount val="15"/>
                <c:pt idx="0">
                  <c:v>266.55835829199793</c:v>
                </c:pt>
                <c:pt idx="1">
                  <c:v>266.55835829199793</c:v>
                </c:pt>
                <c:pt idx="2">
                  <c:v>266.55835829199793</c:v>
                </c:pt>
                <c:pt idx="3">
                  <c:v>266.55835829199793</c:v>
                </c:pt>
                <c:pt idx="4">
                  <c:v>266.55835829199793</c:v>
                </c:pt>
                <c:pt idx="5">
                  <c:v>266.55835829199793</c:v>
                </c:pt>
                <c:pt idx="6">
                  <c:v>266.55835829199793</c:v>
                </c:pt>
                <c:pt idx="7">
                  <c:v>266.55835829199793</c:v>
                </c:pt>
                <c:pt idx="8">
                  <c:v>266.55835829199793</c:v>
                </c:pt>
                <c:pt idx="9">
                  <c:v>266.55835829199793</c:v>
                </c:pt>
                <c:pt idx="10">
                  <c:v>266.55835829199793</c:v>
                </c:pt>
                <c:pt idx="11">
                  <c:v>266.55835829199793</c:v>
                </c:pt>
                <c:pt idx="12">
                  <c:v>266.55835829199793</c:v>
                </c:pt>
                <c:pt idx="13">
                  <c:v>266.55835829199793</c:v>
                </c:pt>
                <c:pt idx="14">
                  <c:v>266.55835829199793</c:v>
                </c:pt>
              </c:numCache>
            </c:numRef>
          </c:val>
          <c:smooth val="0"/>
          <c:extLst>
            <c:ext xmlns:c16="http://schemas.microsoft.com/office/drawing/2014/chart" uri="{C3380CC4-5D6E-409C-BE32-E72D297353CC}">
              <c16:uniqueId val="{00000004-792B-4520-B45D-FEF6E17BF23F}"/>
            </c:ext>
          </c:extLst>
        </c:ser>
        <c:dLbls>
          <c:showLegendKey val="0"/>
          <c:showVal val="0"/>
          <c:showCatName val="0"/>
          <c:showSerName val="0"/>
          <c:showPercent val="0"/>
          <c:showBubbleSize val="0"/>
        </c:dLbls>
        <c:marker val="1"/>
        <c:smooth val="0"/>
        <c:axId val="-1552477216"/>
        <c:axId val="-1552453824"/>
      </c:lineChart>
      <c:catAx>
        <c:axId val="-1552477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3824"/>
        <c:crosses val="autoZero"/>
        <c:auto val="1"/>
        <c:lblAlgn val="ctr"/>
        <c:lblOffset val="100"/>
        <c:noMultiLvlLbl val="0"/>
      </c:catAx>
      <c:valAx>
        <c:axId val="-1552453824"/>
        <c:scaling>
          <c:orientation val="minMax"/>
          <c:max val="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7721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8"/>
            <c:invertIfNegative val="0"/>
            <c:bubble3D val="0"/>
            <c:spPr>
              <a:solidFill>
                <a:srgbClr val="0070C0"/>
              </a:solidFill>
              <a:ln>
                <a:solidFill>
                  <a:schemeClr val="tx1"/>
                </a:solidFill>
              </a:ln>
              <a:effectLst/>
            </c:spPr>
            <c:extLst>
              <c:ext xmlns:c16="http://schemas.microsoft.com/office/drawing/2014/chart" uri="{C3380CC4-5D6E-409C-BE32-E72D297353CC}">
                <c16:uniqueId val="{00000001-53B7-4618-BD94-751E7D1F301A}"/>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Sheet1!$B$2:$B$16</c:f>
              <c:numCache>
                <c:formatCode>General</c:formatCode>
                <c:ptCount val="15"/>
                <c:pt idx="0">
                  <c:v>384.93706471573597</c:v>
                </c:pt>
                <c:pt idx="1">
                  <c:v>296.65439595966791</c:v>
                </c:pt>
                <c:pt idx="2">
                  <c:v>257.00477111786779</c:v>
                </c:pt>
                <c:pt idx="3">
                  <c:v>291.05071705783979</c:v>
                </c:pt>
                <c:pt idx="4">
                  <c:v>257.41493771417828</c:v>
                </c:pt>
                <c:pt idx="5">
                  <c:v>274.02395126864121</c:v>
                </c:pt>
                <c:pt idx="6">
                  <c:v>278.98489708779704</c:v>
                </c:pt>
                <c:pt idx="7">
                  <c:v>222.83716068471665</c:v>
                </c:pt>
                <c:pt idx="8">
                  <c:v>266.55835829199793</c:v>
                </c:pt>
                <c:pt idx="9">
                  <c:v>88.160452345768803</c:v>
                </c:pt>
                <c:pt idx="10">
                  <c:v>229.63182457314079</c:v>
                </c:pt>
                <c:pt idx="11">
                  <c:v>216.32646927966493</c:v>
                </c:pt>
                <c:pt idx="12">
                  <c:v>190.27561503407136</c:v>
                </c:pt>
                <c:pt idx="13">
                  <c:v>190.37826716001564</c:v>
                </c:pt>
                <c:pt idx="14">
                  <c:v>180.86126046462573</c:v>
                </c:pt>
              </c:numCache>
            </c:numRef>
          </c:val>
          <c:extLst>
            <c:ext xmlns:c16="http://schemas.microsoft.com/office/drawing/2014/chart" uri="{C3380CC4-5D6E-409C-BE32-E72D297353CC}">
              <c16:uniqueId val="{00000002-53B7-4618-BD94-751E7D1F301A}"/>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2"/>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53B7-4618-BD94-751E7D1F301A}"/>
                </c:ext>
              </c:extLst>
            </c:dLbl>
            <c:dLbl>
              <c:idx val="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53B7-4618-BD94-751E7D1F301A}"/>
                </c:ext>
              </c:extLst>
            </c:dLbl>
            <c:dLbl>
              <c:idx val="7"/>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53B7-4618-BD94-751E7D1F301A}"/>
                </c:ext>
              </c:extLst>
            </c:dLbl>
            <c:dLbl>
              <c:idx val="9"/>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53B7-4618-BD94-751E7D1F301A}"/>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Sheet1!$C$2:$C$16</c:f>
              <c:numCache>
                <c:formatCode>General</c:formatCode>
                <c:ptCount val="15"/>
                <c:pt idx="0">
                  <c:v>25.36725678020133</c:v>
                </c:pt>
                <c:pt idx="1">
                  <c:v>38.488647012157173</c:v>
                </c:pt>
                <c:pt idx="2">
                  <c:v>71.737968752618883</c:v>
                </c:pt>
                <c:pt idx="3">
                  <c:v>30.064263260086648</c:v>
                </c:pt>
                <c:pt idx="4">
                  <c:v>60.848573841769905</c:v>
                </c:pt>
                <c:pt idx="5">
                  <c:v>27.676029536151532</c:v>
                </c:pt>
                <c:pt idx="6">
                  <c:v>13.554353664489327</c:v>
                </c:pt>
                <c:pt idx="7">
                  <c:v>46.345685398755734</c:v>
                </c:pt>
                <c:pt idx="8">
                  <c:v>0</c:v>
                </c:pt>
                <c:pt idx="9">
                  <c:v>175.90604027132946</c:v>
                </c:pt>
                <c:pt idx="10">
                  <c:v>23.87345032930611</c:v>
                </c:pt>
                <c:pt idx="11">
                  <c:v>27.590990268655361</c:v>
                </c:pt>
                <c:pt idx="12">
                  <c:v>20.718879010532731</c:v>
                </c:pt>
                <c:pt idx="13">
                  <c:v>18.115977385749915</c:v>
                </c:pt>
                <c:pt idx="14">
                  <c:v>14.828558706436525</c:v>
                </c:pt>
              </c:numCache>
            </c:numRef>
          </c:val>
          <c:extLst>
            <c:ext xmlns:c16="http://schemas.microsoft.com/office/drawing/2014/chart" uri="{C3380CC4-5D6E-409C-BE32-E72D297353CC}">
              <c16:uniqueId val="{00000007-53B7-4618-BD94-751E7D1F301A}"/>
            </c:ext>
          </c:extLst>
        </c:ser>
        <c:dLbls>
          <c:showLegendKey val="0"/>
          <c:showVal val="0"/>
          <c:showCatName val="0"/>
          <c:showSerName val="0"/>
          <c:showPercent val="0"/>
          <c:showBubbleSize val="0"/>
        </c:dLbls>
        <c:gapWidth val="50"/>
        <c:overlap val="100"/>
        <c:axId val="-1552477216"/>
        <c:axId val="-1552453824"/>
      </c:barChart>
      <c:lineChart>
        <c:grouping val="standard"/>
        <c:varyColors val="0"/>
        <c:ser>
          <c:idx val="2"/>
          <c:order val="2"/>
          <c:tx>
            <c:strRef>
              <c:f>Sheet1!$D$1</c:f>
              <c:strCache>
                <c:ptCount val="1"/>
                <c:pt idx="0">
                  <c:v>6.</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Sheet1!$D$2:$D$16</c:f>
              <c:numCache>
                <c:formatCode>#,##0_ ;[Red]\-#,##0\ </c:formatCode>
                <c:ptCount val="15"/>
                <c:pt idx="0">
                  <c:v>410.3043214959373</c:v>
                </c:pt>
                <c:pt idx="1">
                  <c:v>335.14304297182508</c:v>
                </c:pt>
                <c:pt idx="2">
                  <c:v>328.74273987048667</c:v>
                </c:pt>
                <c:pt idx="3">
                  <c:v>321.11498031792644</c:v>
                </c:pt>
                <c:pt idx="4">
                  <c:v>318.26351155594818</c:v>
                </c:pt>
                <c:pt idx="5">
                  <c:v>301.69998080479274</c:v>
                </c:pt>
                <c:pt idx="6">
                  <c:v>292.53925075228636</c:v>
                </c:pt>
                <c:pt idx="7">
                  <c:v>269.18284608347238</c:v>
                </c:pt>
                <c:pt idx="8">
                  <c:v>266.55835829199793</c:v>
                </c:pt>
                <c:pt idx="9">
                  <c:v>264.06649261709828</c:v>
                </c:pt>
                <c:pt idx="10">
                  <c:v>253.5052749024469</c:v>
                </c:pt>
                <c:pt idx="11">
                  <c:v>243.91745954832029</c:v>
                </c:pt>
                <c:pt idx="12">
                  <c:v>210.9944940446041</c:v>
                </c:pt>
                <c:pt idx="13">
                  <c:v>208.49424454576555</c:v>
                </c:pt>
                <c:pt idx="14">
                  <c:v>195.68981917106225</c:v>
                </c:pt>
              </c:numCache>
            </c:numRef>
          </c:val>
          <c:smooth val="0"/>
          <c:extLst>
            <c:ext xmlns:c16="http://schemas.microsoft.com/office/drawing/2014/chart" uri="{C3380CC4-5D6E-409C-BE32-E72D297353CC}">
              <c16:uniqueId val="{00000008-53B7-4618-BD94-751E7D1F301A}"/>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7.6135924006356256E-2"/>
                  <c:y val="-8.4359894391883947E-2"/>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53B7-4618-BD94-751E7D1F301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Sheet1!$E$2:$E$16</c:f>
              <c:numCache>
                <c:formatCode>#,##0_ ;[Red]\-#,##0\ </c:formatCode>
                <c:ptCount val="15"/>
                <c:pt idx="0">
                  <c:v>266.55835829199793</c:v>
                </c:pt>
                <c:pt idx="1">
                  <c:v>266.55835829199793</c:v>
                </c:pt>
                <c:pt idx="2">
                  <c:v>266.55835829199793</c:v>
                </c:pt>
                <c:pt idx="3">
                  <c:v>266.55835829199793</c:v>
                </c:pt>
                <c:pt idx="4">
                  <c:v>266.55835829199793</c:v>
                </c:pt>
                <c:pt idx="5">
                  <c:v>266.55835829199793</c:v>
                </c:pt>
                <c:pt idx="6">
                  <c:v>266.55835829199793</c:v>
                </c:pt>
                <c:pt idx="7">
                  <c:v>266.55835829199793</c:v>
                </c:pt>
                <c:pt idx="8">
                  <c:v>266.55835829199793</c:v>
                </c:pt>
                <c:pt idx="9">
                  <c:v>266.55835829199793</c:v>
                </c:pt>
                <c:pt idx="10">
                  <c:v>266.55835829199793</c:v>
                </c:pt>
                <c:pt idx="11">
                  <c:v>266.55835829199793</c:v>
                </c:pt>
                <c:pt idx="12">
                  <c:v>266.55835829199793</c:v>
                </c:pt>
                <c:pt idx="13">
                  <c:v>266.55835829199793</c:v>
                </c:pt>
                <c:pt idx="14">
                  <c:v>266.55835829199793</c:v>
                </c:pt>
              </c:numCache>
            </c:numRef>
          </c:val>
          <c:smooth val="0"/>
          <c:extLst>
            <c:ext xmlns:c16="http://schemas.microsoft.com/office/drawing/2014/chart" uri="{C3380CC4-5D6E-409C-BE32-E72D297353CC}">
              <c16:uniqueId val="{0000000A-53B7-4618-BD94-751E7D1F301A}"/>
            </c:ext>
          </c:extLst>
        </c:ser>
        <c:dLbls>
          <c:showLegendKey val="0"/>
          <c:showVal val="0"/>
          <c:showCatName val="0"/>
          <c:showSerName val="0"/>
          <c:showPercent val="0"/>
          <c:showBubbleSize val="0"/>
        </c:dLbls>
        <c:marker val="1"/>
        <c:smooth val="0"/>
        <c:axId val="-1552477216"/>
        <c:axId val="-1552453824"/>
      </c:lineChart>
      <c:catAx>
        <c:axId val="-1552477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3824"/>
        <c:crosses val="autoZero"/>
        <c:auto val="1"/>
        <c:lblAlgn val="ctr"/>
        <c:lblOffset val="100"/>
        <c:noMultiLvlLbl val="0"/>
      </c:catAx>
      <c:valAx>
        <c:axId val="-1552453824"/>
        <c:scaling>
          <c:orientation val="minMax"/>
          <c:max val="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7721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A155-48CA-938C-DF89C93F44DA}"/>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A155-48CA-938C-DF89C93F44DA}"/>
              </c:ext>
            </c:extLst>
          </c:dPt>
          <c:dPt>
            <c:idx val="3"/>
            <c:invertIfNegative val="0"/>
            <c:bubble3D val="0"/>
            <c:extLst>
              <c:ext xmlns:c16="http://schemas.microsoft.com/office/drawing/2014/chart" uri="{C3380CC4-5D6E-409C-BE32-E72D297353CC}">
                <c16:uniqueId val="{00000002-A155-48CA-938C-DF89C93F44DA}"/>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JMK</c:v>
                </c:pt>
                <c:pt idx="3">
                  <c:v>STC</c:v>
                </c:pt>
                <c:pt idx="4">
                  <c:v>ULK</c:v>
                </c:pt>
                <c:pt idx="5">
                  <c:v>OLK</c:v>
                </c:pt>
                <c:pt idx="6">
                  <c:v>HKK</c:v>
                </c:pt>
                <c:pt idx="7">
                  <c:v>ZLK</c:v>
                </c:pt>
                <c:pt idx="8">
                  <c:v>JHC</c:v>
                </c:pt>
                <c:pt idx="9">
                  <c:v>PLK</c:v>
                </c:pt>
                <c:pt idx="10">
                  <c:v>PAK</c:v>
                </c:pt>
                <c:pt idx="11">
                  <c:v>VYS</c:v>
                </c:pt>
                <c:pt idx="12">
                  <c:v>LBK</c:v>
                </c:pt>
                <c:pt idx="13">
                  <c:v>KVK</c:v>
                </c:pt>
                <c:pt idx="14">
                  <c:v>BEZ*</c:v>
                </c:pt>
              </c:strCache>
            </c:strRef>
          </c:cat>
          <c:val>
            <c:numRef>
              <c:f>Sheet1!$B$2:$B$16</c:f>
              <c:numCache>
                <c:formatCode>#,##0_ ;[Red]\-#,##0\ </c:formatCode>
                <c:ptCount val="15"/>
                <c:pt idx="0">
                  <c:v>5792585.2823399995</c:v>
                </c:pt>
                <c:pt idx="1">
                  <c:v>4561688.1839799993</c:v>
                </c:pt>
                <c:pt idx="2">
                  <c:v>4296100.8135399986</c:v>
                </c:pt>
                <c:pt idx="3">
                  <c:v>4228638.9354099995</c:v>
                </c:pt>
                <c:pt idx="4">
                  <c:v>2495491.1272700005</c:v>
                </c:pt>
                <c:pt idx="5">
                  <c:v>2348173.3303700001</c:v>
                </c:pt>
                <c:pt idx="6">
                  <c:v>2002509.3428</c:v>
                </c:pt>
                <c:pt idx="7">
                  <c:v>1966035.7956200005</c:v>
                </c:pt>
                <c:pt idx="8">
                  <c:v>1918603.77663</c:v>
                </c:pt>
                <c:pt idx="9">
                  <c:v>1896251.6465099996</c:v>
                </c:pt>
                <c:pt idx="10">
                  <c:v>1694065.5397500002</c:v>
                </c:pt>
                <c:pt idx="11">
                  <c:v>1664569.8301100004</c:v>
                </c:pt>
                <c:pt idx="12">
                  <c:v>1305203.0750499996</c:v>
                </c:pt>
                <c:pt idx="13">
                  <c:v>867008.99948999996</c:v>
                </c:pt>
                <c:pt idx="14">
                  <c:v>23244.508399999999</c:v>
                </c:pt>
              </c:numCache>
            </c:numRef>
          </c:val>
          <c:extLst>
            <c:ext xmlns:c16="http://schemas.microsoft.com/office/drawing/2014/chart" uri="{C3380CC4-5D6E-409C-BE32-E72D297353CC}">
              <c16:uniqueId val="{00000003-A155-48CA-938C-DF89C93F44DA}"/>
            </c:ext>
          </c:extLst>
        </c:ser>
        <c:dLbls>
          <c:showLegendKey val="0"/>
          <c:showVal val="1"/>
          <c:showCatName val="0"/>
          <c:showSerName val="0"/>
          <c:showPercent val="0"/>
          <c:showBubbleSize val="0"/>
        </c:dLbls>
        <c:gapWidth val="50"/>
        <c:overlap val="100"/>
        <c:axId val="-1552464160"/>
        <c:axId val="-1552452192"/>
      </c:barChart>
      <c:catAx>
        <c:axId val="-15524641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2192"/>
        <c:crosses val="autoZero"/>
        <c:auto val="1"/>
        <c:lblAlgn val="ctr"/>
        <c:lblOffset val="100"/>
        <c:noMultiLvlLbl val="0"/>
      </c:catAx>
      <c:valAx>
        <c:axId val="-1552452192"/>
        <c:scaling>
          <c:orientation val="minMax"/>
          <c:max val="80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64160"/>
        <c:crosses val="autoZero"/>
        <c:crossBetween val="between"/>
        <c:majorUnit val="4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C19C-4FF2-91EC-93E78829B279}"/>
              </c:ext>
            </c:extLst>
          </c:dPt>
          <c:dPt>
            <c:idx val="5"/>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C19C-4FF2-91EC-93E78829B279}"/>
              </c:ext>
            </c:extLst>
          </c:dPt>
          <c:dPt>
            <c:idx val="6"/>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C19C-4FF2-91EC-93E78829B279}"/>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8-8081-4FD5-BE1E-9936CAC6155D}"/>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C19C-4FF2-91EC-93E78829B279}"/>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STC</c:v>
                </c:pt>
                <c:pt idx="1">
                  <c:v>JHC</c:v>
                </c:pt>
                <c:pt idx="2">
                  <c:v>VYS</c:v>
                </c:pt>
                <c:pt idx="3">
                  <c:v>MSK</c:v>
                </c:pt>
                <c:pt idx="4">
                  <c:v>ULK</c:v>
                </c:pt>
                <c:pt idx="5">
                  <c:v>JMK</c:v>
                </c:pt>
                <c:pt idx="6">
                  <c:v>PHA</c:v>
                </c:pt>
                <c:pt idx="7">
                  <c:v>KVK</c:v>
                </c:pt>
                <c:pt idx="8">
                  <c:v>LBK</c:v>
                </c:pt>
                <c:pt idx="9">
                  <c:v>ZLK</c:v>
                </c:pt>
                <c:pt idx="10">
                  <c:v>HKK</c:v>
                </c:pt>
                <c:pt idx="11">
                  <c:v>OLK</c:v>
                </c:pt>
                <c:pt idx="12">
                  <c:v>PAK</c:v>
                </c:pt>
                <c:pt idx="13">
                  <c:v>PLK</c:v>
                </c:pt>
              </c:strCache>
            </c:strRef>
          </c:cat>
          <c:val>
            <c:numRef>
              <c:f>Sheet1!$B$2:$B$15</c:f>
              <c:numCache>
                <c:formatCode>#\ ##0_ ;[Red]\-#\ ##0\ </c:formatCode>
                <c:ptCount val="14"/>
                <c:pt idx="0">
                  <c:v>990024.53486999997</c:v>
                </c:pt>
                <c:pt idx="1">
                  <c:v>734242.14346000005</c:v>
                </c:pt>
                <c:pt idx="2">
                  <c:v>529426.9463500001</c:v>
                </c:pt>
                <c:pt idx="3">
                  <c:v>322415.23751000001</c:v>
                </c:pt>
                <c:pt idx="4">
                  <c:v>276963.88711000001</c:v>
                </c:pt>
                <c:pt idx="5">
                  <c:v>244767.70556999999</c:v>
                </c:pt>
                <c:pt idx="6">
                  <c:v>176831.20429000002</c:v>
                </c:pt>
                <c:pt idx="7">
                  <c:v>165454.20135999998</c:v>
                </c:pt>
                <c:pt idx="8">
                  <c:v>151614.08673999997</c:v>
                </c:pt>
                <c:pt idx="9">
                  <c:v>142831.06507999997</c:v>
                </c:pt>
                <c:pt idx="10">
                  <c:v>138847.03283000001</c:v>
                </c:pt>
                <c:pt idx="11">
                  <c:v>119181.76423000002</c:v>
                </c:pt>
                <c:pt idx="12">
                  <c:v>105674.65500999999</c:v>
                </c:pt>
                <c:pt idx="13">
                  <c:v>26696.633239999999</c:v>
                </c:pt>
              </c:numCache>
            </c:numRef>
          </c:val>
          <c:extLst>
            <c:ext xmlns:c16="http://schemas.microsoft.com/office/drawing/2014/chart" uri="{C3380CC4-5D6E-409C-BE32-E72D297353CC}">
              <c16:uniqueId val="{00000006-C19C-4FF2-91EC-93E78829B279}"/>
            </c:ext>
          </c:extLst>
        </c:ser>
        <c:dLbls>
          <c:showLegendKey val="0"/>
          <c:showVal val="1"/>
          <c:showCatName val="0"/>
          <c:showSerName val="0"/>
          <c:showPercent val="0"/>
          <c:showBubbleSize val="0"/>
        </c:dLbls>
        <c:gapWidth val="50"/>
        <c:overlap val="100"/>
        <c:axId val="-1312603760"/>
        <c:axId val="-1312604848"/>
      </c:barChart>
      <c:catAx>
        <c:axId val="-13126037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848"/>
        <c:crosses val="autoZero"/>
        <c:auto val="1"/>
        <c:lblAlgn val="ctr"/>
        <c:lblOffset val="100"/>
        <c:noMultiLvlLbl val="0"/>
      </c:catAx>
      <c:valAx>
        <c:axId val="-131260484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5"/>
            <c:invertIfNegative val="0"/>
            <c:bubble3D val="0"/>
            <c:spPr>
              <a:solidFill>
                <a:srgbClr val="0070C0"/>
              </a:solidFill>
              <a:ln>
                <a:solidFill>
                  <a:schemeClr val="tx1"/>
                </a:solidFill>
              </a:ln>
              <a:effectLst/>
            </c:spPr>
            <c:extLst>
              <c:ext xmlns:c16="http://schemas.microsoft.com/office/drawing/2014/chart" uri="{C3380CC4-5D6E-409C-BE32-E72D297353CC}">
                <c16:uniqueId val="{00000001-9A27-459F-B2A5-EAA78B5C45AC}"/>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Sheet1!$B$2:$B$16</c:f>
              <c:numCache>
                <c:formatCode>General</c:formatCode>
                <c:ptCount val="15"/>
                <c:pt idx="0">
                  <c:v>3543.9035833803309</c:v>
                </c:pt>
                <c:pt idx="1">
                  <c:v>3685.2780658298907</c:v>
                </c:pt>
                <c:pt idx="2">
                  <c:v>3570.063505777714</c:v>
                </c:pt>
                <c:pt idx="3">
                  <c:v>3380.5816240756062</c:v>
                </c:pt>
                <c:pt idx="4">
                  <c:v>3440.7957918787683</c:v>
                </c:pt>
                <c:pt idx="5">
                  <c:v>3521.1332284158893</c:v>
                </c:pt>
                <c:pt idx="6">
                  <c:v>3255.3654124378436</c:v>
                </c:pt>
                <c:pt idx="7">
                  <c:v>3227.0201553903175</c:v>
                </c:pt>
                <c:pt idx="8">
                  <c:v>3138.5179308075117</c:v>
                </c:pt>
                <c:pt idx="9">
                  <c:v>3112.8324194832385</c:v>
                </c:pt>
                <c:pt idx="10">
                  <c:v>2481.1951729449052</c:v>
                </c:pt>
                <c:pt idx="11">
                  <c:v>3045.9096877919196</c:v>
                </c:pt>
                <c:pt idx="12">
                  <c:v>3021.3006168425877</c:v>
                </c:pt>
                <c:pt idx="13">
                  <c:v>2936.2594180414376</c:v>
                </c:pt>
                <c:pt idx="14">
                  <c:v>2786.6351450806101</c:v>
                </c:pt>
              </c:numCache>
            </c:numRef>
          </c:val>
          <c:extLst>
            <c:ext xmlns:c16="http://schemas.microsoft.com/office/drawing/2014/chart" uri="{C3380CC4-5D6E-409C-BE32-E72D297353CC}">
              <c16:uniqueId val="{00000002-9A27-459F-B2A5-EAA78B5C45AC}"/>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A27-459F-B2A5-EAA78B5C45AC}"/>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Sheet1!$C$2:$C$16</c:f>
              <c:numCache>
                <c:formatCode>General</c:formatCode>
                <c:ptCount val="15"/>
                <c:pt idx="0">
                  <c:v>1151.2809201370537</c:v>
                </c:pt>
                <c:pt idx="1">
                  <c:v>130.31321473895696</c:v>
                </c:pt>
                <c:pt idx="2">
                  <c:v>180.97614938533525</c:v>
                </c:pt>
                <c:pt idx="3">
                  <c:v>307.60941350425446</c:v>
                </c:pt>
                <c:pt idx="4">
                  <c:v>236.40081611829328</c:v>
                </c:pt>
                <c:pt idx="5">
                  <c:v>0</c:v>
                </c:pt>
                <c:pt idx="6">
                  <c:v>158.41865423218087</c:v>
                </c:pt>
                <c:pt idx="7">
                  <c:v>162.29677430677521</c:v>
                </c:pt>
                <c:pt idx="8">
                  <c:v>169.51249984467677</c:v>
                </c:pt>
                <c:pt idx="9">
                  <c:v>190.52126189988576</c:v>
                </c:pt>
                <c:pt idx="10">
                  <c:v>674.70335756745499</c:v>
                </c:pt>
                <c:pt idx="11">
                  <c:v>99.073624345341159</c:v>
                </c:pt>
                <c:pt idx="12">
                  <c:v>96.025340400365167</c:v>
                </c:pt>
                <c:pt idx="13">
                  <c:v>138.83021974750227</c:v>
                </c:pt>
                <c:pt idx="14">
                  <c:v>200.20893857004921</c:v>
                </c:pt>
              </c:numCache>
            </c:numRef>
          </c:val>
          <c:extLst>
            <c:ext xmlns:c16="http://schemas.microsoft.com/office/drawing/2014/chart" uri="{C3380CC4-5D6E-409C-BE32-E72D297353CC}">
              <c16:uniqueId val="{00000004-9A27-459F-B2A5-EAA78B5C45AC}"/>
            </c:ext>
          </c:extLst>
        </c:ser>
        <c:dLbls>
          <c:showLegendKey val="0"/>
          <c:showVal val="0"/>
          <c:showCatName val="0"/>
          <c:showSerName val="0"/>
          <c:showPercent val="0"/>
          <c:showBubbleSize val="0"/>
        </c:dLbls>
        <c:gapWidth val="50"/>
        <c:overlap val="100"/>
        <c:axId val="-1552465792"/>
        <c:axId val="-1552453280"/>
      </c:barChart>
      <c:lineChart>
        <c:grouping val="standard"/>
        <c:varyColors val="0"/>
        <c:ser>
          <c:idx val="2"/>
          <c:order val="2"/>
          <c:tx>
            <c:strRef>
              <c:f>Sheet1!$D$1</c:f>
              <c:strCache>
                <c:ptCount val="1"/>
                <c:pt idx="0">
                  <c:v>7.</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Sheet1!$D$2:$D$16</c:f>
              <c:numCache>
                <c:formatCode>#,##0_ ;[Red]\-#,##0\ </c:formatCode>
                <c:ptCount val="15"/>
                <c:pt idx="0">
                  <c:v>4695.1845035173847</c:v>
                </c:pt>
                <c:pt idx="1">
                  <c:v>3815.5912805688477</c:v>
                </c:pt>
                <c:pt idx="2">
                  <c:v>3751.0396551630492</c:v>
                </c:pt>
                <c:pt idx="3">
                  <c:v>3688.1910375798607</c:v>
                </c:pt>
                <c:pt idx="4">
                  <c:v>3677.1966079970616</c:v>
                </c:pt>
                <c:pt idx="5">
                  <c:v>3521.1332284158893</c:v>
                </c:pt>
                <c:pt idx="6">
                  <c:v>3413.7840666700245</c:v>
                </c:pt>
                <c:pt idx="7">
                  <c:v>3389.3169296970927</c:v>
                </c:pt>
                <c:pt idx="8">
                  <c:v>3308.0304306521884</c:v>
                </c:pt>
                <c:pt idx="9">
                  <c:v>3303.3536813831242</c:v>
                </c:pt>
                <c:pt idx="10">
                  <c:v>3155.8985305123601</c:v>
                </c:pt>
                <c:pt idx="11">
                  <c:v>3144.9833121372608</c:v>
                </c:pt>
                <c:pt idx="12">
                  <c:v>3117.3259572429529</c:v>
                </c:pt>
                <c:pt idx="13">
                  <c:v>3075.0896377889399</c:v>
                </c:pt>
                <c:pt idx="14">
                  <c:v>2986.8440836506593</c:v>
                </c:pt>
              </c:numCache>
            </c:numRef>
          </c:val>
          <c:smooth val="0"/>
          <c:extLst>
            <c:ext xmlns:c16="http://schemas.microsoft.com/office/drawing/2014/chart" uri="{C3380CC4-5D6E-409C-BE32-E72D297353CC}">
              <c16:uniqueId val="{00000005-9A27-459F-B2A5-EAA78B5C45AC}"/>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4.8219418537358956E-2"/>
                  <c:y val="-0.14887040186803052"/>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9A27-459F-B2A5-EAA78B5C45A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Sheet1!$E$2:$E$16</c:f>
              <c:numCache>
                <c:formatCode>#,##0_ ;[Red]\-#,##0\ </c:formatCode>
                <c:ptCount val="15"/>
                <c:pt idx="0">
                  <c:v>3521.1332284158893</c:v>
                </c:pt>
                <c:pt idx="1">
                  <c:v>3521.1332284158893</c:v>
                </c:pt>
                <c:pt idx="2">
                  <c:v>3521.1332284158893</c:v>
                </c:pt>
                <c:pt idx="3">
                  <c:v>3521.1332284158893</c:v>
                </c:pt>
                <c:pt idx="4">
                  <c:v>3521.1332284158893</c:v>
                </c:pt>
                <c:pt idx="5">
                  <c:v>3521.1332284158893</c:v>
                </c:pt>
                <c:pt idx="6">
                  <c:v>3521.1332284158893</c:v>
                </c:pt>
                <c:pt idx="7">
                  <c:v>3521.1332284158893</c:v>
                </c:pt>
                <c:pt idx="8">
                  <c:v>3521.1332284158893</c:v>
                </c:pt>
                <c:pt idx="9">
                  <c:v>3521.1332284158893</c:v>
                </c:pt>
                <c:pt idx="10">
                  <c:v>3521.1332284158893</c:v>
                </c:pt>
                <c:pt idx="11">
                  <c:v>3521.1332284158893</c:v>
                </c:pt>
                <c:pt idx="12">
                  <c:v>3521.1332284158893</c:v>
                </c:pt>
                <c:pt idx="13">
                  <c:v>3521.1332284158893</c:v>
                </c:pt>
                <c:pt idx="14">
                  <c:v>3521.1332284158893</c:v>
                </c:pt>
              </c:numCache>
            </c:numRef>
          </c:val>
          <c:smooth val="0"/>
          <c:extLst>
            <c:ext xmlns:c16="http://schemas.microsoft.com/office/drawing/2014/chart" uri="{C3380CC4-5D6E-409C-BE32-E72D297353CC}">
              <c16:uniqueId val="{00000007-9A27-459F-B2A5-EAA78B5C45AC}"/>
            </c:ext>
          </c:extLst>
        </c:ser>
        <c:dLbls>
          <c:showLegendKey val="0"/>
          <c:showVal val="0"/>
          <c:showCatName val="0"/>
          <c:showSerName val="0"/>
          <c:showPercent val="0"/>
          <c:showBubbleSize val="0"/>
        </c:dLbls>
        <c:marker val="1"/>
        <c:smooth val="0"/>
        <c:axId val="-1552465792"/>
        <c:axId val="-1552453280"/>
      </c:lineChart>
      <c:catAx>
        <c:axId val="-15524657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3280"/>
        <c:crosses val="autoZero"/>
        <c:auto val="1"/>
        <c:lblAlgn val="ctr"/>
        <c:lblOffset val="100"/>
        <c:noMultiLvlLbl val="0"/>
      </c:catAx>
      <c:valAx>
        <c:axId val="-1552453280"/>
        <c:scaling>
          <c:orientation val="minMax"/>
          <c:max val="6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579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7.</c:v>
                </c:pt>
              </c:strCache>
            </c:strRef>
          </c:tx>
          <c:spPr>
            <a:solidFill>
              <a:srgbClr val="7191D1"/>
            </a:solidFill>
            <a:ln>
              <a:noFill/>
            </a:ln>
            <a:effectLst/>
          </c:spPr>
          <c:invertIfNegative val="0"/>
          <c:dPt>
            <c:idx val="5"/>
            <c:invertIfNegative val="0"/>
            <c:bubble3D val="0"/>
            <c:spPr>
              <a:solidFill>
                <a:schemeClr val="accent1"/>
              </a:solidFill>
              <a:ln>
                <a:noFill/>
              </a:ln>
              <a:effectLst/>
            </c:spPr>
            <c:extLst>
              <c:ext xmlns:c16="http://schemas.microsoft.com/office/drawing/2014/chart" uri="{C3380CC4-5D6E-409C-BE32-E72D297353CC}">
                <c16:uniqueId val="{00000001-C22B-4CDC-9801-CEF843EADF3C}"/>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Sheet1!$B$2:$B$16</c:f>
              <c:numCache>
                <c:formatCode>#,##0_ ;[Red]\-#,##0\ </c:formatCode>
                <c:ptCount val="15"/>
                <c:pt idx="0">
                  <c:v>4695.1845035173847</c:v>
                </c:pt>
                <c:pt idx="1">
                  <c:v>3815.5912805688477</c:v>
                </c:pt>
                <c:pt idx="2">
                  <c:v>3751.0396551630492</c:v>
                </c:pt>
                <c:pt idx="3">
                  <c:v>3688.1910375798607</c:v>
                </c:pt>
                <c:pt idx="4">
                  <c:v>3677.1966079970616</c:v>
                </c:pt>
                <c:pt idx="5">
                  <c:v>3521.1332284158893</c:v>
                </c:pt>
                <c:pt idx="6">
                  <c:v>3413.7840666700245</c:v>
                </c:pt>
                <c:pt idx="7">
                  <c:v>3389.3169296970927</c:v>
                </c:pt>
                <c:pt idx="8">
                  <c:v>3308.0304306521884</c:v>
                </c:pt>
                <c:pt idx="9">
                  <c:v>3303.3536813831242</c:v>
                </c:pt>
                <c:pt idx="10">
                  <c:v>3155.8985305123601</c:v>
                </c:pt>
                <c:pt idx="11">
                  <c:v>3144.9833121372608</c:v>
                </c:pt>
                <c:pt idx="12">
                  <c:v>3117.3259572429529</c:v>
                </c:pt>
                <c:pt idx="13">
                  <c:v>3075.0896377889399</c:v>
                </c:pt>
                <c:pt idx="14">
                  <c:v>2986.8440836506593</c:v>
                </c:pt>
              </c:numCache>
            </c:numRef>
          </c:val>
          <c:extLst>
            <c:ext xmlns:c16="http://schemas.microsoft.com/office/drawing/2014/chart" uri="{C3380CC4-5D6E-409C-BE32-E72D297353CC}">
              <c16:uniqueId val="{00000002-C22B-4CDC-9801-CEF843EADF3C}"/>
            </c:ext>
          </c:extLst>
        </c:ser>
        <c:dLbls>
          <c:showLegendKey val="0"/>
          <c:showVal val="0"/>
          <c:showCatName val="0"/>
          <c:showSerName val="0"/>
          <c:showPercent val="0"/>
          <c:showBubbleSize val="0"/>
        </c:dLbls>
        <c:gapWidth val="40"/>
        <c:axId val="-1552465792"/>
        <c:axId val="-1552453280"/>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C22B-4CDC-9801-CEF843EADF3C}"/>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Sheet1!$C$2:$C$16</c:f>
              <c:numCache>
                <c:formatCode>#,##0_ ;[Red]\-#,##0\ </c:formatCode>
                <c:ptCount val="15"/>
                <c:pt idx="0">
                  <c:v>3521.1332284158893</c:v>
                </c:pt>
                <c:pt idx="1">
                  <c:v>3521.1332284158893</c:v>
                </c:pt>
                <c:pt idx="2">
                  <c:v>3521.1332284158893</c:v>
                </c:pt>
                <c:pt idx="3">
                  <c:v>3521.1332284158893</c:v>
                </c:pt>
                <c:pt idx="4">
                  <c:v>3521.1332284158893</c:v>
                </c:pt>
                <c:pt idx="5">
                  <c:v>3521.1332284158893</c:v>
                </c:pt>
                <c:pt idx="6">
                  <c:v>3521.1332284158893</c:v>
                </c:pt>
                <c:pt idx="7">
                  <c:v>3521.1332284158893</c:v>
                </c:pt>
                <c:pt idx="8">
                  <c:v>3521.1332284158893</c:v>
                </c:pt>
                <c:pt idx="9">
                  <c:v>3521.1332284158893</c:v>
                </c:pt>
                <c:pt idx="10">
                  <c:v>3521.1332284158893</c:v>
                </c:pt>
                <c:pt idx="11">
                  <c:v>3521.1332284158893</c:v>
                </c:pt>
                <c:pt idx="12">
                  <c:v>3521.1332284158893</c:v>
                </c:pt>
                <c:pt idx="13">
                  <c:v>3521.1332284158893</c:v>
                </c:pt>
                <c:pt idx="14">
                  <c:v>3521.1332284158893</c:v>
                </c:pt>
              </c:numCache>
            </c:numRef>
          </c:val>
          <c:smooth val="0"/>
          <c:extLst>
            <c:ext xmlns:c16="http://schemas.microsoft.com/office/drawing/2014/chart" uri="{C3380CC4-5D6E-409C-BE32-E72D297353CC}">
              <c16:uniqueId val="{00000004-C22B-4CDC-9801-CEF843EADF3C}"/>
            </c:ext>
          </c:extLst>
        </c:ser>
        <c:dLbls>
          <c:showLegendKey val="0"/>
          <c:showVal val="0"/>
          <c:showCatName val="0"/>
          <c:showSerName val="0"/>
          <c:showPercent val="0"/>
          <c:showBubbleSize val="0"/>
        </c:dLbls>
        <c:marker val="1"/>
        <c:smooth val="0"/>
        <c:axId val="-1552465792"/>
        <c:axId val="-1552453280"/>
      </c:lineChart>
      <c:catAx>
        <c:axId val="-15524657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3280"/>
        <c:crosses val="autoZero"/>
        <c:auto val="1"/>
        <c:lblAlgn val="ctr"/>
        <c:lblOffset val="100"/>
        <c:noMultiLvlLbl val="0"/>
      </c:catAx>
      <c:valAx>
        <c:axId val="-1552453280"/>
        <c:scaling>
          <c:orientation val="minMax"/>
          <c:max val="6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579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shodný</c:v>
                </c:pt>
              </c:strCache>
            </c:strRef>
          </c:tx>
          <c:spPr>
            <a:solidFill>
              <a:srgbClr val="0070C0"/>
            </a:solidFill>
            <a:ln>
              <a:solidFill>
                <a:schemeClr val="tx1"/>
              </a:solidFill>
            </a:ln>
            <a:effectLst/>
          </c:spPr>
          <c:invertIfNegative val="0"/>
          <c:dPt>
            <c:idx val="5"/>
            <c:invertIfNegative val="0"/>
            <c:bubble3D val="0"/>
            <c:spPr>
              <a:solidFill>
                <a:srgbClr val="00B050"/>
              </a:solidFill>
              <a:ln>
                <a:solidFill>
                  <a:schemeClr val="tx1"/>
                </a:solidFill>
              </a:ln>
              <a:effectLst/>
            </c:spPr>
            <c:extLst>
              <c:ext xmlns:c16="http://schemas.microsoft.com/office/drawing/2014/chart" uri="{C3380CC4-5D6E-409C-BE32-E72D297353CC}">
                <c16:uniqueId val="{00000001-8AA3-4750-B228-A6BA7D976BE4}"/>
              </c:ext>
            </c:extLst>
          </c:dPt>
          <c:dLbls>
            <c:dLbl>
              <c:idx val="5"/>
              <c:delete val="1"/>
              <c:extLst>
                <c:ext xmlns:c15="http://schemas.microsoft.com/office/drawing/2012/chart" uri="{CE6537A1-D6FC-4f65-9D91-7224C49458BB}"/>
                <c:ext xmlns:c16="http://schemas.microsoft.com/office/drawing/2014/chart" uri="{C3380CC4-5D6E-409C-BE32-E72D297353CC}">
                  <c16:uniqueId val="{00000001-8AA3-4750-B228-A6BA7D976BE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Sheet1!$B$2:$B$16</c:f>
              <c:numCache>
                <c:formatCode>General</c:formatCode>
                <c:ptCount val="15"/>
                <c:pt idx="0">
                  <c:v>632.07976657185509</c:v>
                </c:pt>
                <c:pt idx="1">
                  <c:v>688.09560649342063</c:v>
                </c:pt>
                <c:pt idx="2">
                  <c:v>508.54776807727387</c:v>
                </c:pt>
                <c:pt idx="3">
                  <c:v>416.14824660037681</c:v>
                </c:pt>
                <c:pt idx="4">
                  <c:v>497.43578736864862</c:v>
                </c:pt>
                <c:pt idx="5">
                  <c:v>678.02660668922931</c:v>
                </c:pt>
                <c:pt idx="6">
                  <c:v>494.33337113194949</c:v>
                </c:pt>
                <c:pt idx="7">
                  <c:v>501.50565104459707</c:v>
                </c:pt>
                <c:pt idx="8">
                  <c:v>409.15436463032313</c:v>
                </c:pt>
                <c:pt idx="9">
                  <c:v>339.93102775188964</c:v>
                </c:pt>
                <c:pt idx="10">
                  <c:v>378.3804979927412</c:v>
                </c:pt>
                <c:pt idx="11">
                  <c:v>410.88435310122213</c:v>
                </c:pt>
                <c:pt idx="12">
                  <c:v>274.09084321595611</c:v>
                </c:pt>
                <c:pt idx="13">
                  <c:v>289.63031181271526</c:v>
                </c:pt>
                <c:pt idx="14">
                  <c:v>294.03343120210849</c:v>
                </c:pt>
              </c:numCache>
            </c:numRef>
          </c:val>
          <c:extLst>
            <c:ext xmlns:c16="http://schemas.microsoft.com/office/drawing/2014/chart" uri="{C3380CC4-5D6E-409C-BE32-E72D297353CC}">
              <c16:uniqueId val="{00000002-8AA3-4750-B228-A6BA7D976BE4}"/>
            </c:ext>
          </c:extLst>
        </c:ser>
        <c:ser>
          <c:idx val="1"/>
          <c:order val="1"/>
          <c:tx>
            <c:strRef>
              <c:f>Sheet1!$C$1</c:f>
              <c:strCache>
                <c:ptCount val="1"/>
                <c:pt idx="0">
                  <c:v>jiný</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8AA3-4750-B228-A6BA7D976BE4}"/>
                </c:ext>
              </c:extLst>
            </c:dLbl>
            <c:dLbl>
              <c:idx val="1"/>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8AA3-4750-B228-A6BA7D976BE4}"/>
                </c:ext>
              </c:extLst>
            </c:dLbl>
            <c:dLbl>
              <c:idx val="2"/>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8AA3-4750-B228-A6BA7D976BE4}"/>
                </c:ext>
              </c:extLst>
            </c:dLbl>
            <c:dLbl>
              <c:idx val="3"/>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8AA3-4750-B228-A6BA7D976BE4}"/>
                </c:ext>
              </c:extLst>
            </c:dLbl>
            <c:dLbl>
              <c:idx val="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8AA3-4750-B228-A6BA7D976BE4}"/>
                </c:ext>
              </c:extLst>
            </c:dLbl>
            <c:dLbl>
              <c:idx val="8"/>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8AA3-4750-B228-A6BA7D976BE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Sheet1!$C$2:$C$16</c:f>
              <c:numCache>
                <c:formatCode>General</c:formatCode>
                <c:ptCount val="15"/>
                <c:pt idx="0">
                  <c:v>821.74379569343978</c:v>
                </c:pt>
                <c:pt idx="1">
                  <c:v>250.58568669184649</c:v>
                </c:pt>
                <c:pt idx="2">
                  <c:v>224.68909854622473</c:v>
                </c:pt>
                <c:pt idx="3">
                  <c:v>293.63869659186088</c:v>
                </c:pt>
                <c:pt idx="4">
                  <c:v>207.92376121510955</c:v>
                </c:pt>
                <c:pt idx="5">
                  <c:v>0</c:v>
                </c:pt>
                <c:pt idx="6">
                  <c:v>168.6226836472386</c:v>
                </c:pt>
                <c:pt idx="7">
                  <c:v>160.51504095575325</c:v>
                </c:pt>
                <c:pt idx="8">
                  <c:v>235.54910261332884</c:v>
                </c:pt>
                <c:pt idx="9">
                  <c:v>196.4911355337569</c:v>
                </c:pt>
                <c:pt idx="10">
                  <c:v>79.021995470538855</c:v>
                </c:pt>
                <c:pt idx="11">
                  <c:v>43.697209633243176</c:v>
                </c:pt>
                <c:pt idx="12">
                  <c:v>149.97488741193399</c:v>
                </c:pt>
                <c:pt idx="13">
                  <c:v>97.152968501154646</c:v>
                </c:pt>
                <c:pt idx="14">
                  <c:v>38.544818253782353</c:v>
                </c:pt>
              </c:numCache>
            </c:numRef>
          </c:val>
          <c:extLst>
            <c:ext xmlns:c16="http://schemas.microsoft.com/office/drawing/2014/chart" uri="{C3380CC4-5D6E-409C-BE32-E72D297353CC}">
              <c16:uniqueId val="{00000009-8AA3-4750-B228-A6BA7D976BE4}"/>
            </c:ext>
          </c:extLst>
        </c:ser>
        <c:dLbls>
          <c:showLegendKey val="0"/>
          <c:showVal val="0"/>
          <c:showCatName val="0"/>
          <c:showSerName val="0"/>
          <c:showPercent val="0"/>
          <c:showBubbleSize val="0"/>
        </c:dLbls>
        <c:gapWidth val="50"/>
        <c:overlap val="100"/>
        <c:axId val="-1700628352"/>
        <c:axId val="-1700631072"/>
      </c:barChart>
      <c:lineChart>
        <c:grouping val="standard"/>
        <c:varyColors val="0"/>
        <c:ser>
          <c:idx val="2"/>
          <c:order val="2"/>
          <c:tx>
            <c:strRef>
              <c:f>Sheet1!$D$1</c:f>
              <c:strCache>
                <c:ptCount val="1"/>
                <c:pt idx="0">
                  <c:v>8.</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Sheet1!$D$2:$D$16</c:f>
              <c:numCache>
                <c:formatCode>#,##0_ ;[Red]\-#,##0\ </c:formatCode>
                <c:ptCount val="15"/>
                <c:pt idx="0">
                  <c:v>1453.8235622652949</c:v>
                </c:pt>
                <c:pt idx="1">
                  <c:v>938.68129318526712</c:v>
                </c:pt>
                <c:pt idx="2">
                  <c:v>733.2368666234986</c:v>
                </c:pt>
                <c:pt idx="3">
                  <c:v>709.78694319223769</c:v>
                </c:pt>
                <c:pt idx="4">
                  <c:v>705.35954858375817</c:v>
                </c:pt>
                <c:pt idx="5">
                  <c:v>678.02660668922931</c:v>
                </c:pt>
                <c:pt idx="6">
                  <c:v>662.95605477918809</c:v>
                </c:pt>
                <c:pt idx="7">
                  <c:v>662.02069200035032</c:v>
                </c:pt>
                <c:pt idx="8">
                  <c:v>644.70346724365197</c:v>
                </c:pt>
                <c:pt idx="9">
                  <c:v>536.42216328564655</c:v>
                </c:pt>
                <c:pt idx="10">
                  <c:v>457.40249346328005</c:v>
                </c:pt>
                <c:pt idx="11">
                  <c:v>454.58156273446531</c:v>
                </c:pt>
                <c:pt idx="12">
                  <c:v>424.0657306278901</c:v>
                </c:pt>
                <c:pt idx="13">
                  <c:v>386.78328031386991</c:v>
                </c:pt>
                <c:pt idx="14">
                  <c:v>332.57824945589084</c:v>
                </c:pt>
              </c:numCache>
            </c:numRef>
          </c:val>
          <c:smooth val="0"/>
          <c:extLst>
            <c:ext xmlns:c16="http://schemas.microsoft.com/office/drawing/2014/chart" uri="{C3380CC4-5D6E-409C-BE32-E72D297353CC}">
              <c16:uniqueId val="{0000000A-8AA3-4750-B228-A6BA7D976BE4}"/>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6.5984467472175609E-2"/>
                  <c:y val="-0.14390805513909619"/>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8AA3-4750-B228-A6BA7D976BE4}"/>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Sheet1!$E$2:$E$16</c:f>
              <c:numCache>
                <c:formatCode>#,##0_ ;[Red]\-#,##0\ </c:formatCode>
                <c:ptCount val="15"/>
                <c:pt idx="0">
                  <c:v>678.02660668922931</c:v>
                </c:pt>
                <c:pt idx="1">
                  <c:v>678.02660668922931</c:v>
                </c:pt>
                <c:pt idx="2">
                  <c:v>678.02660668922931</c:v>
                </c:pt>
                <c:pt idx="3">
                  <c:v>678.02660668922931</c:v>
                </c:pt>
                <c:pt idx="4">
                  <c:v>678.02660668922931</c:v>
                </c:pt>
                <c:pt idx="5">
                  <c:v>678.02660668922931</c:v>
                </c:pt>
                <c:pt idx="6">
                  <c:v>678.02660668922931</c:v>
                </c:pt>
                <c:pt idx="7">
                  <c:v>678.02660668922931</c:v>
                </c:pt>
                <c:pt idx="8">
                  <c:v>678.02660668922931</c:v>
                </c:pt>
                <c:pt idx="9">
                  <c:v>678.02660668922931</c:v>
                </c:pt>
                <c:pt idx="10">
                  <c:v>678.02660668922931</c:v>
                </c:pt>
                <c:pt idx="11">
                  <c:v>678.02660668922931</c:v>
                </c:pt>
                <c:pt idx="12">
                  <c:v>678.02660668922931</c:v>
                </c:pt>
                <c:pt idx="13">
                  <c:v>678.02660668922931</c:v>
                </c:pt>
                <c:pt idx="14">
                  <c:v>678.02660668922931</c:v>
                </c:pt>
              </c:numCache>
            </c:numRef>
          </c:val>
          <c:smooth val="0"/>
          <c:extLst>
            <c:ext xmlns:c16="http://schemas.microsoft.com/office/drawing/2014/chart" uri="{C3380CC4-5D6E-409C-BE32-E72D297353CC}">
              <c16:uniqueId val="{0000000C-8AA3-4750-B228-A6BA7D976BE4}"/>
            </c:ext>
          </c:extLst>
        </c:ser>
        <c:dLbls>
          <c:showLegendKey val="0"/>
          <c:showVal val="0"/>
          <c:showCatName val="0"/>
          <c:showSerName val="0"/>
          <c:showPercent val="0"/>
          <c:showBubbleSize val="0"/>
        </c:dLbls>
        <c:marker val="1"/>
        <c:smooth val="0"/>
        <c:axId val="-1700628352"/>
        <c:axId val="-1700631072"/>
      </c:lineChart>
      <c:catAx>
        <c:axId val="-1700628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1072"/>
        <c:crosses val="autoZero"/>
        <c:auto val="1"/>
        <c:lblAlgn val="ctr"/>
        <c:lblOffset val="100"/>
        <c:noMultiLvlLbl val="0"/>
      </c:catAx>
      <c:valAx>
        <c:axId val="-1700631072"/>
        <c:scaling>
          <c:orientation val="minMax"/>
          <c:max val="18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2835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8.</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02C5-4A2F-ABF3-7448F8627663}"/>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02C5-4A2F-ABF3-7448F8627663}"/>
              </c:ext>
            </c:extLst>
          </c:dPt>
          <c:dPt>
            <c:idx val="3"/>
            <c:invertIfNegative val="0"/>
            <c:bubble3D val="0"/>
            <c:extLst>
              <c:ext xmlns:c16="http://schemas.microsoft.com/office/drawing/2014/chart" uri="{C3380CC4-5D6E-409C-BE32-E72D297353CC}">
                <c16:uniqueId val="{00000002-02C5-4A2F-ABF3-7448F8627663}"/>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STC</c:v>
                </c:pt>
                <c:pt idx="3">
                  <c:v>MSK</c:v>
                </c:pt>
                <c:pt idx="4">
                  <c:v>ULK</c:v>
                </c:pt>
                <c:pt idx="5">
                  <c:v>PLK</c:v>
                </c:pt>
                <c:pt idx="6">
                  <c:v>JHC</c:v>
                </c:pt>
                <c:pt idx="7">
                  <c:v>OLK</c:v>
                </c:pt>
                <c:pt idx="8">
                  <c:v>HKK</c:v>
                </c:pt>
                <c:pt idx="9">
                  <c:v>ZLK</c:v>
                </c:pt>
                <c:pt idx="10">
                  <c:v>LBK</c:v>
                </c:pt>
                <c:pt idx="11">
                  <c:v>PAK</c:v>
                </c:pt>
                <c:pt idx="12">
                  <c:v>VYS</c:v>
                </c:pt>
                <c:pt idx="13">
                  <c:v>KVK</c:v>
                </c:pt>
                <c:pt idx="14">
                  <c:v>BEZ*</c:v>
                </c:pt>
              </c:strCache>
            </c:strRef>
          </c:cat>
          <c:val>
            <c:numRef>
              <c:f>Sheet1!$B$2:$B$16</c:f>
              <c:numCache>
                <c:formatCode>#,##0_ ;[Red]\-#,##0\ </c:formatCode>
                <c:ptCount val="15"/>
                <c:pt idx="0">
                  <c:v>1793624.2896500002</c:v>
                </c:pt>
                <c:pt idx="1">
                  <c:v>771138.9145800001</c:v>
                </c:pt>
                <c:pt idx="2">
                  <c:v>568212.45751999994</c:v>
                </c:pt>
                <c:pt idx="3">
                  <c:v>543469.9869299999</c:v>
                </c:pt>
                <c:pt idx="4">
                  <c:v>530711.56984000001</c:v>
                </c:pt>
                <c:pt idx="5">
                  <c:v>525172.47123000002</c:v>
                </c:pt>
                <c:pt idx="6">
                  <c:v>457479.67935000005</c:v>
                </c:pt>
                <c:pt idx="7">
                  <c:v>444330.88515999995</c:v>
                </c:pt>
                <c:pt idx="8">
                  <c:v>384121.17617000011</c:v>
                </c:pt>
                <c:pt idx="9">
                  <c:v>308931.42448000005</c:v>
                </c:pt>
                <c:pt idx="10">
                  <c:v>281725.09993000003</c:v>
                </c:pt>
                <c:pt idx="11">
                  <c:v>234239.01871999996</c:v>
                </c:pt>
                <c:pt idx="12">
                  <c:v>194901.25529999999</c:v>
                </c:pt>
                <c:pt idx="13">
                  <c:v>91685.171809999985</c:v>
                </c:pt>
                <c:pt idx="14">
                  <c:v>6533.4185700000007</c:v>
                </c:pt>
              </c:numCache>
            </c:numRef>
          </c:val>
          <c:extLst>
            <c:ext xmlns:c16="http://schemas.microsoft.com/office/drawing/2014/chart" uri="{C3380CC4-5D6E-409C-BE32-E72D297353CC}">
              <c16:uniqueId val="{00000003-02C5-4A2F-ABF3-7448F8627663}"/>
            </c:ext>
          </c:extLst>
        </c:ser>
        <c:dLbls>
          <c:showLegendKey val="0"/>
          <c:showVal val="1"/>
          <c:showCatName val="0"/>
          <c:showSerName val="0"/>
          <c:showPercent val="0"/>
          <c:showBubbleSize val="0"/>
        </c:dLbls>
        <c:gapWidth val="50"/>
        <c:overlap val="100"/>
        <c:axId val="-1700630528"/>
        <c:axId val="-1544263792"/>
      </c:barChart>
      <c:catAx>
        <c:axId val="-170063052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44263792"/>
        <c:crosses val="autoZero"/>
        <c:auto val="1"/>
        <c:lblAlgn val="ctr"/>
        <c:lblOffset val="100"/>
        <c:noMultiLvlLbl val="0"/>
      </c:catAx>
      <c:valAx>
        <c:axId val="-1544263792"/>
        <c:scaling>
          <c:orientation val="minMax"/>
          <c:max val="20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700630528"/>
        <c:crosses val="autoZero"/>
        <c:crossBetween val="between"/>
        <c:majorUnit val="1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8.</c:v>
                </c:pt>
              </c:strCache>
            </c:strRef>
          </c:tx>
          <c:spPr>
            <a:solidFill>
              <a:srgbClr val="7191D1"/>
            </a:solidFill>
            <a:ln>
              <a:noFill/>
            </a:ln>
            <a:effectLst/>
          </c:spPr>
          <c:invertIfNegative val="0"/>
          <c:dPt>
            <c:idx val="5"/>
            <c:invertIfNegative val="0"/>
            <c:bubble3D val="0"/>
            <c:spPr>
              <a:solidFill>
                <a:schemeClr val="accent1"/>
              </a:solidFill>
              <a:ln>
                <a:noFill/>
              </a:ln>
              <a:effectLst/>
            </c:spPr>
            <c:extLst>
              <c:ext xmlns:c16="http://schemas.microsoft.com/office/drawing/2014/chart" uri="{C3380CC4-5D6E-409C-BE32-E72D297353CC}">
                <c16:uniqueId val="{00000001-AB88-4EF9-BAFF-293B34DB23D0}"/>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Sheet1!$B$2:$B$16</c:f>
              <c:numCache>
                <c:formatCode>#,##0_ ;[Red]\-#,##0\ </c:formatCode>
                <c:ptCount val="15"/>
                <c:pt idx="0">
                  <c:v>1453.8235622652949</c:v>
                </c:pt>
                <c:pt idx="1">
                  <c:v>938.68129318526712</c:v>
                </c:pt>
                <c:pt idx="2">
                  <c:v>733.2368666234986</c:v>
                </c:pt>
                <c:pt idx="3">
                  <c:v>709.78694319223769</c:v>
                </c:pt>
                <c:pt idx="4">
                  <c:v>705.35954858375817</c:v>
                </c:pt>
                <c:pt idx="5">
                  <c:v>678.02660668922931</c:v>
                </c:pt>
                <c:pt idx="6">
                  <c:v>662.95605477918809</c:v>
                </c:pt>
                <c:pt idx="7">
                  <c:v>662.02069200035032</c:v>
                </c:pt>
                <c:pt idx="8">
                  <c:v>644.70346724365197</c:v>
                </c:pt>
                <c:pt idx="9">
                  <c:v>536.42216328564655</c:v>
                </c:pt>
                <c:pt idx="10">
                  <c:v>457.40249346328005</c:v>
                </c:pt>
                <c:pt idx="11">
                  <c:v>454.58156273446531</c:v>
                </c:pt>
                <c:pt idx="12">
                  <c:v>424.0657306278901</c:v>
                </c:pt>
                <c:pt idx="13">
                  <c:v>386.78328031386991</c:v>
                </c:pt>
                <c:pt idx="14">
                  <c:v>332.57824945589084</c:v>
                </c:pt>
              </c:numCache>
            </c:numRef>
          </c:val>
          <c:extLst>
            <c:ext xmlns:c16="http://schemas.microsoft.com/office/drawing/2014/chart" uri="{C3380CC4-5D6E-409C-BE32-E72D297353CC}">
              <c16:uniqueId val="{00000002-AB88-4EF9-BAFF-293B34DB23D0}"/>
            </c:ext>
          </c:extLst>
        </c:ser>
        <c:dLbls>
          <c:showLegendKey val="0"/>
          <c:showVal val="0"/>
          <c:showCatName val="0"/>
          <c:showSerName val="0"/>
          <c:showPercent val="0"/>
          <c:showBubbleSize val="0"/>
        </c:dLbls>
        <c:gapWidth val="40"/>
        <c:axId val="-1700628352"/>
        <c:axId val="-1700631072"/>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AB88-4EF9-BAFF-293B34DB23D0}"/>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Sheet1!$C$2:$C$16</c:f>
              <c:numCache>
                <c:formatCode>#,##0_ ;[Red]\-#,##0\ </c:formatCode>
                <c:ptCount val="15"/>
                <c:pt idx="0">
                  <c:v>678.02660668922931</c:v>
                </c:pt>
                <c:pt idx="1">
                  <c:v>678.02660668922931</c:v>
                </c:pt>
                <c:pt idx="2">
                  <c:v>678.02660668922931</c:v>
                </c:pt>
                <c:pt idx="3">
                  <c:v>678.02660668922931</c:v>
                </c:pt>
                <c:pt idx="4">
                  <c:v>678.02660668922931</c:v>
                </c:pt>
                <c:pt idx="5">
                  <c:v>678.02660668922931</c:v>
                </c:pt>
                <c:pt idx="6">
                  <c:v>678.02660668922931</c:v>
                </c:pt>
                <c:pt idx="7">
                  <c:v>678.02660668922931</c:v>
                </c:pt>
                <c:pt idx="8">
                  <c:v>678.02660668922931</c:v>
                </c:pt>
                <c:pt idx="9">
                  <c:v>678.02660668922931</c:v>
                </c:pt>
                <c:pt idx="10">
                  <c:v>678.02660668922931</c:v>
                </c:pt>
                <c:pt idx="11">
                  <c:v>678.02660668922931</c:v>
                </c:pt>
                <c:pt idx="12">
                  <c:v>678.02660668922931</c:v>
                </c:pt>
                <c:pt idx="13">
                  <c:v>678.02660668922931</c:v>
                </c:pt>
                <c:pt idx="14">
                  <c:v>678.02660668922931</c:v>
                </c:pt>
              </c:numCache>
            </c:numRef>
          </c:val>
          <c:smooth val="0"/>
          <c:extLst>
            <c:ext xmlns:c16="http://schemas.microsoft.com/office/drawing/2014/chart" uri="{C3380CC4-5D6E-409C-BE32-E72D297353CC}">
              <c16:uniqueId val="{00000004-AB88-4EF9-BAFF-293B34DB23D0}"/>
            </c:ext>
          </c:extLst>
        </c:ser>
        <c:dLbls>
          <c:showLegendKey val="0"/>
          <c:showVal val="0"/>
          <c:showCatName val="0"/>
          <c:showSerName val="0"/>
          <c:showPercent val="0"/>
          <c:showBubbleSize val="0"/>
        </c:dLbls>
        <c:marker val="1"/>
        <c:smooth val="0"/>
        <c:axId val="-1700628352"/>
        <c:axId val="-1700631072"/>
      </c:lineChart>
      <c:catAx>
        <c:axId val="-1700628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1072"/>
        <c:crosses val="autoZero"/>
        <c:auto val="1"/>
        <c:lblAlgn val="ctr"/>
        <c:lblOffset val="100"/>
        <c:noMultiLvlLbl val="0"/>
      </c:catAx>
      <c:valAx>
        <c:axId val="-1700631072"/>
        <c:scaling>
          <c:orientation val="minMax"/>
          <c:max val="2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2835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1-1F2B-49FB-B9D5-D8EC6DF6C491}"/>
              </c:ext>
            </c:extLst>
          </c:dPt>
          <c:dPt>
            <c:idx val="7"/>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3-1F2B-49FB-B9D5-D8EC6DF6C491}"/>
              </c:ext>
            </c:extLst>
          </c:dPt>
          <c:dPt>
            <c:idx val="8"/>
            <c:invertIfNegative val="0"/>
            <c:bubble3D val="0"/>
            <c:spPr>
              <a:solidFill>
                <a:srgbClr val="4472C4"/>
              </a:solidFill>
              <a:ln>
                <a:solidFill>
                  <a:schemeClr val="tx1"/>
                </a:solidFill>
              </a:ln>
              <a:effectLst/>
            </c:spPr>
            <c:extLst>
              <c:ext xmlns:c16="http://schemas.microsoft.com/office/drawing/2014/chart" uri="{C3380CC4-5D6E-409C-BE32-E72D297353CC}">
                <c16:uniqueId val="{0000000B-1F2B-49FB-B9D5-D8EC6DF6C491}"/>
              </c:ext>
            </c:extLst>
          </c:dPt>
          <c:dPt>
            <c:idx val="11"/>
            <c:invertIfNegative val="0"/>
            <c:bubble3D val="0"/>
            <c:spPr>
              <a:solidFill>
                <a:srgbClr val="C00000"/>
              </a:solidFill>
              <a:ln>
                <a:solidFill>
                  <a:schemeClr val="tx1"/>
                </a:solidFill>
              </a:ln>
              <a:effectLst/>
            </c:spPr>
            <c:extLst>
              <c:ext xmlns:c16="http://schemas.microsoft.com/office/drawing/2014/chart" uri="{C3380CC4-5D6E-409C-BE32-E72D297353CC}">
                <c16:uniqueId val="{0000000C-25C5-496C-AD6C-37EB9404F5A3}"/>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5-1F2B-49FB-B9D5-D8EC6DF6C491}"/>
              </c:ext>
            </c:extLst>
          </c:dPt>
          <c:dPt>
            <c:idx val="13"/>
            <c:invertIfNegative val="0"/>
            <c:bubble3D val="0"/>
            <c:spPr>
              <a:solidFill>
                <a:srgbClr val="4472C4"/>
              </a:solidFill>
              <a:ln>
                <a:solidFill>
                  <a:schemeClr val="tx1"/>
                </a:solidFill>
              </a:ln>
              <a:effectLst/>
            </c:spPr>
            <c:extLst>
              <c:ext xmlns:c16="http://schemas.microsoft.com/office/drawing/2014/chart" uri="{C3380CC4-5D6E-409C-BE32-E72D297353CC}">
                <c16:uniqueId val="{00000007-1F2B-49FB-B9D5-D8EC6DF6C491}"/>
              </c:ext>
            </c:extLst>
          </c:dPt>
          <c:dPt>
            <c:idx val="14"/>
            <c:invertIfNegative val="0"/>
            <c:bubble3D val="0"/>
            <c:spPr>
              <a:solidFill>
                <a:srgbClr val="4472C4"/>
              </a:solidFill>
              <a:ln>
                <a:solidFill>
                  <a:schemeClr val="tx1"/>
                </a:solidFill>
              </a:ln>
              <a:effectLst/>
            </c:spPr>
            <c:extLst>
              <c:ext xmlns:c16="http://schemas.microsoft.com/office/drawing/2014/chart" uri="{C3380CC4-5D6E-409C-BE32-E72D297353CC}">
                <c16:uniqueId val="{00000009-1F2B-49FB-B9D5-D8EC6DF6C491}"/>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KVK</c:v>
                </c:pt>
                <c:pt idx="2">
                  <c:v>JHC</c:v>
                </c:pt>
                <c:pt idx="3">
                  <c:v>STC</c:v>
                </c:pt>
                <c:pt idx="4">
                  <c:v>MSK</c:v>
                </c:pt>
                <c:pt idx="5">
                  <c:v>ULK</c:v>
                </c:pt>
                <c:pt idx="6">
                  <c:v>LBK</c:v>
                </c:pt>
                <c:pt idx="7">
                  <c:v>ČR</c:v>
                </c:pt>
                <c:pt idx="8">
                  <c:v>JMK</c:v>
                </c:pt>
                <c:pt idx="9">
                  <c:v>PAK</c:v>
                </c:pt>
                <c:pt idx="10">
                  <c:v>ZLK</c:v>
                </c:pt>
                <c:pt idx="11">
                  <c:v>HKK</c:v>
                </c:pt>
                <c:pt idx="12">
                  <c:v>OLK</c:v>
                </c:pt>
                <c:pt idx="13">
                  <c:v>PHA</c:v>
                </c:pt>
                <c:pt idx="14">
                  <c:v>PLK</c:v>
                </c:pt>
              </c:strCache>
            </c:strRef>
          </c:cat>
          <c:val>
            <c:numRef>
              <c:f>Sheet1!$B$2:$B$16</c:f>
              <c:numCache>
                <c:formatCode>#\ ##0_ ;[Red]\-#\ ##0\ </c:formatCode>
                <c:ptCount val="15"/>
                <c:pt idx="0">
                  <c:v>1558.0395389170151</c:v>
                </c:pt>
                <c:pt idx="1">
                  <c:v>1399.6652468970656</c:v>
                </c:pt>
                <c:pt idx="2">
                  <c:v>902.17473491556518</c:v>
                </c:pt>
                <c:pt idx="3">
                  <c:v>751.02387009385768</c:v>
                </c:pt>
                <c:pt idx="4">
                  <c:v>668.44783651874116</c:v>
                </c:pt>
                <c:pt idx="5">
                  <c:v>660.21647091081923</c:v>
                </c:pt>
                <c:pt idx="6">
                  <c:v>654.37451350519029</c:v>
                </c:pt>
                <c:pt idx="7">
                  <c:v>601.90732002845732</c:v>
                </c:pt>
                <c:pt idx="8">
                  <c:v>540.62882524189081</c:v>
                </c:pt>
                <c:pt idx="9">
                  <c:v>519.59607356609683</c:v>
                </c:pt>
                <c:pt idx="10">
                  <c:v>473.54522799643144</c:v>
                </c:pt>
                <c:pt idx="11">
                  <c:v>448.20597378188739</c:v>
                </c:pt>
                <c:pt idx="12">
                  <c:v>267.02017886417929</c:v>
                </c:pt>
                <c:pt idx="13">
                  <c:v>187.64772804512984</c:v>
                </c:pt>
                <c:pt idx="14">
                  <c:v>184.51097438899009</c:v>
                </c:pt>
              </c:numCache>
            </c:numRef>
          </c:val>
          <c:extLst>
            <c:ext xmlns:c16="http://schemas.microsoft.com/office/drawing/2014/chart" uri="{C3380CC4-5D6E-409C-BE32-E72D297353CC}">
              <c16:uniqueId val="{0000000A-1F2B-49FB-B9D5-D8EC6DF6C491}"/>
            </c:ext>
          </c:extLst>
        </c:ser>
        <c:dLbls>
          <c:showLegendKey val="0"/>
          <c:showVal val="0"/>
          <c:showCatName val="0"/>
          <c:showSerName val="0"/>
          <c:showPercent val="0"/>
          <c:showBubbleSize val="0"/>
        </c:dLbls>
        <c:gapWidth val="20"/>
        <c:axId val="-1312599952"/>
        <c:axId val="-1312592880"/>
      </c:barChart>
      <c:catAx>
        <c:axId val="-1312599952"/>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592880"/>
        <c:crosses val="autoZero"/>
        <c:auto val="1"/>
        <c:lblAlgn val="ctr"/>
        <c:lblOffset val="100"/>
        <c:tickLblSkip val="1"/>
        <c:noMultiLvlLbl val="0"/>
      </c:catAx>
      <c:valAx>
        <c:axId val="-1312592880"/>
        <c:scaling>
          <c:orientation val="minMax"/>
          <c:max val="18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Kapitálové</a:t>
                </a:r>
                <a:r>
                  <a:rPr lang="cs-CZ" sz="1000" baseline="0" dirty="0"/>
                  <a:t> v</a:t>
                </a:r>
                <a:r>
                  <a:rPr lang="cs-CZ" sz="1000" dirty="0"/>
                  <a:t>ýdaje v Kč na</a:t>
                </a:r>
                <a:r>
                  <a:rPr lang="cs-CZ" sz="1000" baseline="0" dirty="0"/>
                  <a:t> 1 obyvatele</a:t>
                </a:r>
                <a:endParaRPr lang="cs-CZ" sz="1000" dirty="0"/>
              </a:p>
            </c:rich>
          </c:tx>
          <c:layout>
            <c:manualLayout>
              <c:xMode val="edge"/>
              <c:yMode val="edge"/>
              <c:x val="2.3447932567863542E-2"/>
              <c:y val="2.0358125139443899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9952"/>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EC1A-459D-B775-90A7EAFD735A}"/>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4-FD15-4DB4-90AE-9BF210E9A558}"/>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EC1A-459D-B775-90A7EAFD735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STC</c:v>
                </c:pt>
                <c:pt idx="1">
                  <c:v>MSK</c:v>
                </c:pt>
                <c:pt idx="2">
                  <c:v>VYS</c:v>
                </c:pt>
                <c:pt idx="3">
                  <c:v>JMK</c:v>
                </c:pt>
                <c:pt idx="4">
                  <c:v>JHC</c:v>
                </c:pt>
                <c:pt idx="5">
                  <c:v>ULK</c:v>
                </c:pt>
                <c:pt idx="6">
                  <c:v>KVK</c:v>
                </c:pt>
                <c:pt idx="7">
                  <c:v>LBK</c:v>
                </c:pt>
                <c:pt idx="8">
                  <c:v>ZLK</c:v>
                </c:pt>
                <c:pt idx="9">
                  <c:v>PAK</c:v>
                </c:pt>
                <c:pt idx="10">
                  <c:v>HKK</c:v>
                </c:pt>
                <c:pt idx="11">
                  <c:v>PHA</c:v>
                </c:pt>
                <c:pt idx="12">
                  <c:v>OLK</c:v>
                </c:pt>
                <c:pt idx="13">
                  <c:v>PLK</c:v>
                </c:pt>
              </c:strCache>
            </c:strRef>
          </c:cat>
          <c:val>
            <c:numRef>
              <c:f>Sheet1!$B$2:$B$15</c:f>
              <c:numCache>
                <c:formatCode>#\ ##0_ ;[Red]\-#\ ##0\ </c:formatCode>
                <c:ptCount val="14"/>
                <c:pt idx="0">
                  <c:v>1022141.9851500001</c:v>
                </c:pt>
                <c:pt idx="1">
                  <c:v>805042.47811999987</c:v>
                </c:pt>
                <c:pt idx="2">
                  <c:v>793071.72806000011</c:v>
                </c:pt>
                <c:pt idx="3">
                  <c:v>640498.64749999996</c:v>
                </c:pt>
                <c:pt idx="4">
                  <c:v>578211.90717999998</c:v>
                </c:pt>
                <c:pt idx="5">
                  <c:v>541760.43170000007</c:v>
                </c:pt>
                <c:pt idx="6">
                  <c:v>413300.15243000002</c:v>
                </c:pt>
                <c:pt idx="7">
                  <c:v>288977.02016000007</c:v>
                </c:pt>
                <c:pt idx="8">
                  <c:v>276010.57159000001</c:v>
                </c:pt>
                <c:pt idx="9">
                  <c:v>269735.31169</c:v>
                </c:pt>
                <c:pt idx="10">
                  <c:v>246821.65128999998</c:v>
                </c:pt>
                <c:pt idx="11">
                  <c:v>244155.02663000001</c:v>
                </c:pt>
                <c:pt idx="12">
                  <c:v>168902.81308000002</c:v>
                </c:pt>
                <c:pt idx="13">
                  <c:v>107496.27819000001</c:v>
                </c:pt>
              </c:numCache>
            </c:numRef>
          </c:val>
          <c:extLst>
            <c:ext xmlns:c16="http://schemas.microsoft.com/office/drawing/2014/chart" uri="{C3380CC4-5D6E-409C-BE32-E72D297353CC}">
              <c16:uniqueId val="{00000004-EC1A-459D-B775-90A7EAFD735A}"/>
            </c:ext>
          </c:extLst>
        </c:ser>
        <c:dLbls>
          <c:showLegendKey val="0"/>
          <c:showVal val="1"/>
          <c:showCatName val="0"/>
          <c:showSerName val="0"/>
          <c:showPercent val="0"/>
          <c:showBubbleSize val="0"/>
        </c:dLbls>
        <c:gapWidth val="50"/>
        <c:overlap val="100"/>
        <c:axId val="-1312603760"/>
        <c:axId val="-1312604848"/>
      </c:barChart>
      <c:catAx>
        <c:axId val="-13126037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848"/>
        <c:crosses val="autoZero"/>
        <c:auto val="1"/>
        <c:lblAlgn val="ctr"/>
        <c:lblOffset val="100"/>
        <c:noMultiLvlLbl val="0"/>
      </c:catAx>
      <c:valAx>
        <c:axId val="-131260484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54629629629637"/>
          <c:y val="6.4699711289066486E-2"/>
          <c:w val="0.4052722222222222"/>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D0DB-49E0-B0BB-6733BFF35639}"/>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D0DB-49E0-B0BB-6733BFF35639}"/>
              </c:ext>
            </c:extLst>
          </c:dPt>
          <c:dPt>
            <c:idx val="11"/>
            <c:invertIfNegative val="0"/>
            <c:bubble3D val="0"/>
            <c:spPr>
              <a:solidFill>
                <a:srgbClr val="C00000"/>
              </a:solidFill>
              <a:ln>
                <a:solidFill>
                  <a:schemeClr val="tx1"/>
                </a:solidFill>
              </a:ln>
              <a:effectLst/>
            </c:spPr>
            <c:extLst>
              <c:ext xmlns:c16="http://schemas.microsoft.com/office/drawing/2014/chart" uri="{C3380CC4-5D6E-409C-BE32-E72D297353CC}">
                <c16:uniqueId val="{00000005-D0DB-49E0-B0BB-6733BFF35639}"/>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D0DB-49E0-B0BB-6733BFF35639}"/>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D0DB-49E0-B0BB-6733BFF35639}"/>
              </c:ext>
            </c:extLst>
          </c:dPt>
          <c:dLbls>
            <c:dLbl>
              <c:idx val="7"/>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D0DB-49E0-B0BB-6733BFF35639}"/>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PLK</c:v>
                </c:pt>
                <c:pt idx="2">
                  <c:v>KVK</c:v>
                </c:pt>
                <c:pt idx="3">
                  <c:v>LBK</c:v>
                </c:pt>
                <c:pt idx="4">
                  <c:v>VYS</c:v>
                </c:pt>
                <c:pt idx="5">
                  <c:v>PAK</c:v>
                </c:pt>
                <c:pt idx="6">
                  <c:v>MSK</c:v>
                </c:pt>
                <c:pt idx="7">
                  <c:v>ČR</c:v>
                </c:pt>
                <c:pt idx="8">
                  <c:v>ULK</c:v>
                </c:pt>
                <c:pt idx="9">
                  <c:v>ZLK</c:v>
                </c:pt>
                <c:pt idx="10">
                  <c:v>STC</c:v>
                </c:pt>
                <c:pt idx="11">
                  <c:v>HKK</c:v>
                </c:pt>
                <c:pt idx="12">
                  <c:v>OLK</c:v>
                </c:pt>
                <c:pt idx="13">
                  <c:v>JHM</c:v>
                </c:pt>
                <c:pt idx="14">
                  <c:v>PHA</c:v>
                </c:pt>
              </c:strCache>
            </c:strRef>
          </c:cat>
          <c:val>
            <c:numRef>
              <c:f>Sheet1!$B$2:$B$16</c:f>
              <c:numCache>
                <c:formatCode>#\ ##0_ ;[Red]\-#\ ##0\ </c:formatCode>
                <c:ptCount val="15"/>
                <c:pt idx="0">
                  <c:v>458.05094990341638</c:v>
                </c:pt>
                <c:pt idx="1">
                  <c:v>427.86903513965495</c:v>
                </c:pt>
                <c:pt idx="2">
                  <c:v>425.62806364923631</c:v>
                </c:pt>
                <c:pt idx="3">
                  <c:v>356.53330863126138</c:v>
                </c:pt>
                <c:pt idx="4">
                  <c:v>350.23341130075983</c:v>
                </c:pt>
                <c:pt idx="5">
                  <c:v>319.99485682979287</c:v>
                </c:pt>
                <c:pt idx="6">
                  <c:v>318.30102514616937</c:v>
                </c:pt>
                <c:pt idx="7">
                  <c:v>317.55024395842082</c:v>
                </c:pt>
                <c:pt idx="8">
                  <c:v>317.50319613279828</c:v>
                </c:pt>
                <c:pt idx="9">
                  <c:v>317.16108084326936</c:v>
                </c:pt>
                <c:pt idx="10">
                  <c:v>316.97870071532026</c:v>
                </c:pt>
                <c:pt idx="11">
                  <c:v>311.8861579674043</c:v>
                </c:pt>
                <c:pt idx="12">
                  <c:v>280.49028554711464</c:v>
                </c:pt>
                <c:pt idx="13">
                  <c:v>252.08098238530738</c:v>
                </c:pt>
                <c:pt idx="14">
                  <c:v>225.77168877658454</c:v>
                </c:pt>
              </c:numCache>
            </c:numRef>
          </c:val>
          <c:extLst>
            <c:ext xmlns:c16="http://schemas.microsoft.com/office/drawing/2014/chart" uri="{C3380CC4-5D6E-409C-BE32-E72D297353CC}">
              <c16:uniqueId val="{00000008-D0DB-49E0-B0BB-6733BFF35639}"/>
            </c:ext>
          </c:extLst>
        </c:ser>
        <c:dLbls>
          <c:showLegendKey val="0"/>
          <c:showVal val="1"/>
          <c:showCatName val="0"/>
          <c:showSerName val="0"/>
          <c:showPercent val="0"/>
          <c:showBubbleSize val="0"/>
        </c:dLbls>
        <c:gapWidth val="50"/>
        <c:overlap val="100"/>
        <c:axId val="-1312607568"/>
        <c:axId val="-1312596144"/>
      </c:barChart>
      <c:catAx>
        <c:axId val="-131260756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144"/>
        <c:crosses val="autoZero"/>
        <c:auto val="1"/>
        <c:lblAlgn val="ctr"/>
        <c:lblOffset val="100"/>
        <c:noMultiLvlLbl val="0"/>
      </c:catAx>
      <c:valAx>
        <c:axId val="-1312596144"/>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56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48148148147"/>
          <c:y val="6.4699711289066486E-2"/>
          <c:w val="0.49278425925925928"/>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rgbClr val="C00000"/>
              </a:solidFill>
              <a:ln>
                <a:solidFill>
                  <a:schemeClr val="tx1"/>
                </a:solidFill>
              </a:ln>
              <a:effectLst/>
            </c:spPr>
            <c:extLst>
              <c:ext xmlns:c16="http://schemas.microsoft.com/office/drawing/2014/chart" uri="{C3380CC4-5D6E-409C-BE32-E72D297353CC}">
                <c16:uniqueId val="{0000000A-01C8-4D7C-A3B0-BE0D0D210975}"/>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E36D-40E6-A8BA-057859CD12C7}"/>
              </c:ext>
            </c:extLst>
          </c:dPt>
          <c:dPt>
            <c:idx val="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E36D-40E6-A8BA-057859CD12C7}"/>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E36D-40E6-A8BA-057859CD12C7}"/>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E36D-40E6-A8BA-057859CD12C7}"/>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E36D-40E6-A8BA-057859CD12C7}"/>
              </c:ext>
            </c:extLst>
          </c:dPt>
          <c:dLbls>
            <c:dLbl>
              <c:idx val="5"/>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E36D-40E6-A8BA-057859CD12C7}"/>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PLK</c:v>
                </c:pt>
                <c:pt idx="2">
                  <c:v>HKK</c:v>
                </c:pt>
                <c:pt idx="3">
                  <c:v>VYS</c:v>
                </c:pt>
                <c:pt idx="4">
                  <c:v>JHM</c:v>
                </c:pt>
                <c:pt idx="5">
                  <c:v>ČR</c:v>
                </c:pt>
                <c:pt idx="6">
                  <c:v>STC</c:v>
                </c:pt>
                <c:pt idx="7">
                  <c:v>MSK</c:v>
                </c:pt>
                <c:pt idx="8">
                  <c:v>LBK</c:v>
                </c:pt>
                <c:pt idx="9">
                  <c:v>JHC</c:v>
                </c:pt>
                <c:pt idx="10">
                  <c:v>PAK</c:v>
                </c:pt>
                <c:pt idx="11">
                  <c:v>ZLK</c:v>
                </c:pt>
                <c:pt idx="12">
                  <c:v>ULK</c:v>
                </c:pt>
                <c:pt idx="13">
                  <c:v>PHA</c:v>
                </c:pt>
                <c:pt idx="14">
                  <c:v>OLK</c:v>
                </c:pt>
              </c:strCache>
            </c:strRef>
          </c:cat>
          <c:val>
            <c:numRef>
              <c:f>Sheet1!$B$2:$B$16</c:f>
              <c:numCache>
                <c:formatCode>#\ ##0_ ;[Red]\-#\ ##0\ </c:formatCode>
                <c:ptCount val="15"/>
                <c:pt idx="0">
                  <c:v>394.22523004066363</c:v>
                </c:pt>
                <c:pt idx="1">
                  <c:v>376.59108739383487</c:v>
                </c:pt>
                <c:pt idx="2">
                  <c:v>306.25188732476136</c:v>
                </c:pt>
                <c:pt idx="3">
                  <c:v>212.34949283858387</c:v>
                </c:pt>
                <c:pt idx="4">
                  <c:v>188.22040575306804</c:v>
                </c:pt>
                <c:pt idx="5">
                  <c:v>139.32297251640372</c:v>
                </c:pt>
                <c:pt idx="6">
                  <c:v>137.6132758246959</c:v>
                </c:pt>
                <c:pt idx="7">
                  <c:v>117.5254610351178</c:v>
                </c:pt>
                <c:pt idx="8">
                  <c:v>87.899676858732462</c:v>
                </c:pt>
                <c:pt idx="9">
                  <c:v>83.810233946987893</c:v>
                </c:pt>
                <c:pt idx="10">
                  <c:v>74.617538180980461</c:v>
                </c:pt>
                <c:pt idx="11">
                  <c:v>66.114430382347152</c:v>
                </c:pt>
                <c:pt idx="12">
                  <c:v>64.182233029308037</c:v>
                </c:pt>
                <c:pt idx="13">
                  <c:v>62.487497187153302</c:v>
                </c:pt>
                <c:pt idx="14">
                  <c:v>17.791514081008575</c:v>
                </c:pt>
              </c:numCache>
            </c:numRef>
          </c:val>
          <c:extLst>
            <c:ext xmlns:c16="http://schemas.microsoft.com/office/drawing/2014/chart" uri="{C3380CC4-5D6E-409C-BE32-E72D297353CC}">
              <c16:uniqueId val="{00000008-E36D-40E6-A8BA-057859CD12C7}"/>
            </c:ext>
          </c:extLst>
        </c:ser>
        <c:dLbls>
          <c:showLegendKey val="0"/>
          <c:showVal val="1"/>
          <c:showCatName val="0"/>
          <c:showSerName val="0"/>
          <c:showPercent val="0"/>
          <c:showBubbleSize val="0"/>
        </c:dLbls>
        <c:gapWidth val="50"/>
        <c:overlap val="100"/>
        <c:axId val="-1312595600"/>
        <c:axId val="-1312597776"/>
      </c:barChart>
      <c:catAx>
        <c:axId val="-131259560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776"/>
        <c:crosses val="autoZero"/>
        <c:auto val="1"/>
        <c:lblAlgn val="ctr"/>
        <c:lblOffset val="100"/>
        <c:noMultiLvlLbl val="0"/>
      </c:catAx>
      <c:valAx>
        <c:axId val="-1312597776"/>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600"/>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142083333333334"/>
          <c:y val="0.15737189166847862"/>
          <c:w val="0.84890717592592579"/>
          <c:h val="0.75817161590435977"/>
        </c:manualLayout>
      </c:layout>
      <c:barChart>
        <c:barDir val="bar"/>
        <c:grouping val="stacked"/>
        <c:varyColors val="0"/>
        <c:ser>
          <c:idx val="0"/>
          <c:order val="0"/>
          <c:tx>
            <c:strRef>
              <c:f>List1!$B$1</c:f>
              <c:strCache>
                <c:ptCount val="1"/>
                <c:pt idx="0">
                  <c:v>2010</c:v>
                </c:pt>
              </c:strCache>
            </c:strRef>
          </c:tx>
          <c:spPr>
            <a:solidFill>
              <a:schemeClr val="accent2">
                <a:shade val="44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List1!$B$2:$B$15</c:f>
              <c:numCache>
                <c:formatCode>0.0%</c:formatCode>
                <c:ptCount val="14"/>
                <c:pt idx="0">
                  <c:v>1.4782172388880554E-2</c:v>
                </c:pt>
                <c:pt idx="1">
                  <c:v>2.6894794276181432E-2</c:v>
                </c:pt>
                <c:pt idx="2">
                  <c:v>1.946774538131895E-2</c:v>
                </c:pt>
                <c:pt idx="3">
                  <c:v>4.15688866672968E-2</c:v>
                </c:pt>
                <c:pt idx="4">
                  <c:v>2.4542720214593042E-2</c:v>
                </c:pt>
                <c:pt idx="5">
                  <c:v>2.2297655906125369E-2</c:v>
                </c:pt>
                <c:pt idx="6">
                  <c:v>2.3477735361225011E-2</c:v>
                </c:pt>
                <c:pt idx="7">
                  <c:v>3.2420986427683589E-2</c:v>
                </c:pt>
                <c:pt idx="8">
                  <c:v>2.2349409626710594E-2</c:v>
                </c:pt>
                <c:pt idx="9">
                  <c:v>7.932521936846014E-2</c:v>
                </c:pt>
                <c:pt idx="10">
                  <c:v>1.832256294177511E-2</c:v>
                </c:pt>
                <c:pt idx="11">
                  <c:v>1.8420492067939224E-2</c:v>
                </c:pt>
                <c:pt idx="12">
                  <c:v>2.6832804389828147E-2</c:v>
                </c:pt>
                <c:pt idx="13">
                  <c:v>2.279491748624074E-2</c:v>
                </c:pt>
              </c:numCache>
            </c:numRef>
          </c:val>
          <c:extLst>
            <c:ext xmlns:c16="http://schemas.microsoft.com/office/drawing/2014/chart" uri="{C3380CC4-5D6E-409C-BE32-E72D297353CC}">
              <c16:uniqueId val="{00000000-F031-444D-B2A7-097CFB4DC130}"/>
            </c:ext>
          </c:extLst>
        </c:ser>
        <c:ser>
          <c:idx val="1"/>
          <c:order val="1"/>
          <c:tx>
            <c:strRef>
              <c:f>List1!$C$1</c:f>
              <c:strCache>
                <c:ptCount val="1"/>
                <c:pt idx="0">
                  <c:v>2011</c:v>
                </c:pt>
              </c:strCache>
            </c:strRef>
          </c:tx>
          <c:spPr>
            <a:solidFill>
              <a:schemeClr val="accent2">
                <a:shade val="58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List1!$C$2:$C$15</c:f>
              <c:numCache>
                <c:formatCode>0.0%</c:formatCode>
                <c:ptCount val="14"/>
                <c:pt idx="0">
                  <c:v>1.2810342474458287E-2</c:v>
                </c:pt>
                <c:pt idx="1">
                  <c:v>4.2567250029832963E-2</c:v>
                </c:pt>
                <c:pt idx="2">
                  <c:v>2.588887347706623E-2</c:v>
                </c:pt>
                <c:pt idx="3">
                  <c:v>4.2302140762490503E-2</c:v>
                </c:pt>
                <c:pt idx="4">
                  <c:v>2.3747768059228676E-2</c:v>
                </c:pt>
                <c:pt idx="5">
                  <c:v>1.5280563915211912E-2</c:v>
                </c:pt>
                <c:pt idx="6">
                  <c:v>2.1570426044309188E-2</c:v>
                </c:pt>
                <c:pt idx="7">
                  <c:v>2.9543497195150058E-2</c:v>
                </c:pt>
                <c:pt idx="8">
                  <c:v>2.7280686033536339E-2</c:v>
                </c:pt>
                <c:pt idx="9">
                  <c:v>4.1577300859326323E-2</c:v>
                </c:pt>
                <c:pt idx="10">
                  <c:v>2.1182792223657515E-2</c:v>
                </c:pt>
                <c:pt idx="11">
                  <c:v>1.5778728075788707E-2</c:v>
                </c:pt>
                <c:pt idx="12">
                  <c:v>2.3419675685950252E-2</c:v>
                </c:pt>
                <c:pt idx="13">
                  <c:v>2.3639691129593642E-2</c:v>
                </c:pt>
              </c:numCache>
            </c:numRef>
          </c:val>
          <c:extLst>
            <c:ext xmlns:c16="http://schemas.microsoft.com/office/drawing/2014/chart" uri="{C3380CC4-5D6E-409C-BE32-E72D297353CC}">
              <c16:uniqueId val="{00000001-F031-444D-B2A7-097CFB4DC130}"/>
            </c:ext>
          </c:extLst>
        </c:ser>
        <c:ser>
          <c:idx val="2"/>
          <c:order val="2"/>
          <c:tx>
            <c:strRef>
              <c:f>List1!$D$1</c:f>
              <c:strCache>
                <c:ptCount val="1"/>
                <c:pt idx="0">
                  <c:v>2012</c:v>
                </c:pt>
              </c:strCache>
            </c:strRef>
          </c:tx>
          <c:spPr>
            <a:solidFill>
              <a:schemeClr val="accent2">
                <a:shade val="72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List1!$D$2:$D$15</c:f>
              <c:numCache>
                <c:formatCode>0.0%</c:formatCode>
                <c:ptCount val="14"/>
                <c:pt idx="0">
                  <c:v>1.6628454878060282E-2</c:v>
                </c:pt>
                <c:pt idx="1">
                  <c:v>3.5592339791483296E-2</c:v>
                </c:pt>
                <c:pt idx="2">
                  <c:v>2.8528434383509042E-2</c:v>
                </c:pt>
                <c:pt idx="3">
                  <c:v>3.5900329008535369E-2</c:v>
                </c:pt>
                <c:pt idx="4">
                  <c:v>2.5736982976493968E-2</c:v>
                </c:pt>
                <c:pt idx="5">
                  <c:v>1.8475363053735507E-2</c:v>
                </c:pt>
                <c:pt idx="6">
                  <c:v>2.4655281600891699E-2</c:v>
                </c:pt>
                <c:pt idx="7">
                  <c:v>3.6607239192980229E-2</c:v>
                </c:pt>
                <c:pt idx="8">
                  <c:v>2.770277569798869E-2</c:v>
                </c:pt>
                <c:pt idx="9">
                  <c:v>4.7018018555052034E-2</c:v>
                </c:pt>
                <c:pt idx="10">
                  <c:v>2.1735718916829065E-2</c:v>
                </c:pt>
                <c:pt idx="11">
                  <c:v>1.920837238099786E-2</c:v>
                </c:pt>
                <c:pt idx="12">
                  <c:v>2.4084095471730356E-2</c:v>
                </c:pt>
                <c:pt idx="13">
                  <c:v>2.5829058930753358E-2</c:v>
                </c:pt>
              </c:numCache>
            </c:numRef>
          </c:val>
          <c:extLst>
            <c:ext xmlns:c16="http://schemas.microsoft.com/office/drawing/2014/chart" uri="{C3380CC4-5D6E-409C-BE32-E72D297353CC}">
              <c16:uniqueId val="{00000002-F031-444D-B2A7-097CFB4DC130}"/>
            </c:ext>
          </c:extLst>
        </c:ser>
        <c:ser>
          <c:idx val="3"/>
          <c:order val="3"/>
          <c:tx>
            <c:strRef>
              <c:f>List1!$E$1</c:f>
              <c:strCache>
                <c:ptCount val="1"/>
                <c:pt idx="0">
                  <c:v>2013</c:v>
                </c:pt>
              </c:strCache>
            </c:strRef>
          </c:tx>
          <c:spPr>
            <a:solidFill>
              <a:schemeClr val="accent2">
                <a:shade val="86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List1!$E$2:$E$15</c:f>
              <c:numCache>
                <c:formatCode>0.0%</c:formatCode>
                <c:ptCount val="14"/>
                <c:pt idx="0">
                  <c:v>1.1557516799072418E-2</c:v>
                </c:pt>
                <c:pt idx="1">
                  <c:v>3.1616863202913209E-2</c:v>
                </c:pt>
                <c:pt idx="2">
                  <c:v>3.0852533979457371E-2</c:v>
                </c:pt>
                <c:pt idx="3">
                  <c:v>4.7946304402992114E-2</c:v>
                </c:pt>
                <c:pt idx="4">
                  <c:v>2.7384813153921852E-2</c:v>
                </c:pt>
                <c:pt idx="5">
                  <c:v>1.8357234818250735E-2</c:v>
                </c:pt>
                <c:pt idx="6">
                  <c:v>2.4189571037672844E-2</c:v>
                </c:pt>
                <c:pt idx="7">
                  <c:v>3.2274851809818969E-2</c:v>
                </c:pt>
                <c:pt idx="8">
                  <c:v>2.4747564787387953E-2</c:v>
                </c:pt>
                <c:pt idx="9">
                  <c:v>2.4398774089523907E-2</c:v>
                </c:pt>
                <c:pt idx="10">
                  <c:v>2.4437860292125843E-2</c:v>
                </c:pt>
                <c:pt idx="11">
                  <c:v>1.9208797386538978E-2</c:v>
                </c:pt>
                <c:pt idx="12">
                  <c:v>2.743601652017021E-2</c:v>
                </c:pt>
                <c:pt idx="13">
                  <c:v>2.6863572846110375E-2</c:v>
                </c:pt>
              </c:numCache>
            </c:numRef>
          </c:val>
          <c:extLst>
            <c:ext xmlns:c16="http://schemas.microsoft.com/office/drawing/2014/chart" uri="{C3380CC4-5D6E-409C-BE32-E72D297353CC}">
              <c16:uniqueId val="{00000003-F031-444D-B2A7-097CFB4DC130}"/>
            </c:ext>
          </c:extLst>
        </c:ser>
        <c:ser>
          <c:idx val="4"/>
          <c:order val="4"/>
          <c:tx>
            <c:strRef>
              <c:f>List1!$F$1</c:f>
              <c:strCache>
                <c:ptCount val="1"/>
                <c:pt idx="0">
                  <c:v>2014</c:v>
                </c:pt>
              </c:strCache>
            </c:strRef>
          </c:tx>
          <c:spPr>
            <a:solidFill>
              <a:schemeClr val="accent2"/>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List1!$F$2:$F$15</c:f>
              <c:numCache>
                <c:formatCode>0.0%</c:formatCode>
                <c:ptCount val="14"/>
                <c:pt idx="0">
                  <c:v>1.1575540332278905E-2</c:v>
                </c:pt>
                <c:pt idx="1">
                  <c:v>2.9797595560410936E-2</c:v>
                </c:pt>
                <c:pt idx="2">
                  <c:v>2.2971955225624396E-2</c:v>
                </c:pt>
                <c:pt idx="3">
                  <c:v>3.513492973196139E-2</c:v>
                </c:pt>
                <c:pt idx="4">
                  <c:v>2.402381805244987E-2</c:v>
                </c:pt>
                <c:pt idx="5">
                  <c:v>2.3076708019393471E-2</c:v>
                </c:pt>
                <c:pt idx="6">
                  <c:v>2.3589993106525292E-2</c:v>
                </c:pt>
                <c:pt idx="7">
                  <c:v>2.9644943108431666E-2</c:v>
                </c:pt>
                <c:pt idx="8">
                  <c:v>3.5711099698652424E-2</c:v>
                </c:pt>
                <c:pt idx="9">
                  <c:v>3.3635127881981246E-2</c:v>
                </c:pt>
                <c:pt idx="10">
                  <c:v>2.615261136349567E-2</c:v>
                </c:pt>
                <c:pt idx="11">
                  <c:v>1.7644971700952264E-2</c:v>
                </c:pt>
                <c:pt idx="12">
                  <c:v>2.9421877853426148E-2</c:v>
                </c:pt>
                <c:pt idx="13">
                  <c:v>2.4929128931928366E-2</c:v>
                </c:pt>
              </c:numCache>
            </c:numRef>
          </c:val>
          <c:extLst>
            <c:ext xmlns:c16="http://schemas.microsoft.com/office/drawing/2014/chart" uri="{C3380CC4-5D6E-409C-BE32-E72D297353CC}">
              <c16:uniqueId val="{00000004-F031-444D-B2A7-097CFB4DC130}"/>
            </c:ext>
          </c:extLst>
        </c:ser>
        <c:ser>
          <c:idx val="5"/>
          <c:order val="5"/>
          <c:tx>
            <c:strRef>
              <c:f>List1!$G$1</c:f>
              <c:strCache>
                <c:ptCount val="1"/>
                <c:pt idx="0">
                  <c:v>2015</c:v>
                </c:pt>
              </c:strCache>
            </c:strRef>
          </c:tx>
          <c:spPr>
            <a:solidFill>
              <a:schemeClr val="accent2">
                <a:tint val="86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List1!$G$2:$G$15</c:f>
              <c:numCache>
                <c:formatCode>0.0%</c:formatCode>
                <c:ptCount val="14"/>
                <c:pt idx="0">
                  <c:v>1.3211619697666249E-2</c:v>
                </c:pt>
                <c:pt idx="1">
                  <c:v>2.5383368275170938E-2</c:v>
                </c:pt>
                <c:pt idx="2">
                  <c:v>2.680293842113473E-2</c:v>
                </c:pt>
                <c:pt idx="3">
                  <c:v>3.2738577032589873E-2</c:v>
                </c:pt>
                <c:pt idx="4">
                  <c:v>2.6768874804308843E-2</c:v>
                </c:pt>
                <c:pt idx="5">
                  <c:v>2.5222397688589027E-2</c:v>
                </c:pt>
                <c:pt idx="6">
                  <c:v>3.1267606630357533E-2</c:v>
                </c:pt>
                <c:pt idx="7">
                  <c:v>3.652543879238724E-2</c:v>
                </c:pt>
                <c:pt idx="8">
                  <c:v>4.362928229978872E-2</c:v>
                </c:pt>
                <c:pt idx="9">
                  <c:v>3.7058144932849764E-2</c:v>
                </c:pt>
                <c:pt idx="10">
                  <c:v>2.2800872699297252E-2</c:v>
                </c:pt>
                <c:pt idx="11">
                  <c:v>1.5937345286583842E-2</c:v>
                </c:pt>
                <c:pt idx="12">
                  <c:v>2.2407749915858033E-2</c:v>
                </c:pt>
                <c:pt idx="13">
                  <c:v>3.2747901168899182E-2</c:v>
                </c:pt>
              </c:numCache>
            </c:numRef>
          </c:val>
          <c:extLst>
            <c:ext xmlns:c16="http://schemas.microsoft.com/office/drawing/2014/chart" uri="{C3380CC4-5D6E-409C-BE32-E72D297353CC}">
              <c16:uniqueId val="{00000005-F031-444D-B2A7-097CFB4DC130}"/>
            </c:ext>
          </c:extLst>
        </c:ser>
        <c:ser>
          <c:idx val="6"/>
          <c:order val="6"/>
          <c:tx>
            <c:strRef>
              <c:f>List1!$H$1</c:f>
              <c:strCache>
                <c:ptCount val="1"/>
                <c:pt idx="0">
                  <c:v>2016</c:v>
                </c:pt>
              </c:strCache>
            </c:strRef>
          </c:tx>
          <c:spPr>
            <a:solidFill>
              <a:schemeClr val="accent2">
                <a:tint val="72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List1!$H$2:$H$15</c:f>
              <c:numCache>
                <c:formatCode>0.0%</c:formatCode>
                <c:ptCount val="14"/>
                <c:pt idx="0">
                  <c:v>1.2063548506676914E-2</c:v>
                </c:pt>
                <c:pt idx="1">
                  <c:v>2.9058009092589758E-2</c:v>
                </c:pt>
                <c:pt idx="2">
                  <c:v>2.4073323049217395E-2</c:v>
                </c:pt>
                <c:pt idx="3">
                  <c:v>2.9070212777522191E-2</c:v>
                </c:pt>
                <c:pt idx="4">
                  <c:v>3.9106316011684052E-2</c:v>
                </c:pt>
                <c:pt idx="5">
                  <c:v>2.8441729168350492E-2</c:v>
                </c:pt>
                <c:pt idx="6">
                  <c:v>2.723014797833264E-2</c:v>
                </c:pt>
                <c:pt idx="7">
                  <c:v>3.0257884960472613E-2</c:v>
                </c:pt>
                <c:pt idx="8">
                  <c:v>2.6960390779915806E-2</c:v>
                </c:pt>
                <c:pt idx="9">
                  <c:v>4.1161457588049899E-2</c:v>
                </c:pt>
                <c:pt idx="10">
                  <c:v>2.9351851831721509E-2</c:v>
                </c:pt>
                <c:pt idx="11">
                  <c:v>2.1183931458264416E-2</c:v>
                </c:pt>
                <c:pt idx="12">
                  <c:v>2.0814926061219239E-2</c:v>
                </c:pt>
                <c:pt idx="13">
                  <c:v>2.6680774655967656E-2</c:v>
                </c:pt>
              </c:numCache>
            </c:numRef>
          </c:val>
          <c:extLst>
            <c:ext xmlns:c16="http://schemas.microsoft.com/office/drawing/2014/chart" uri="{C3380CC4-5D6E-409C-BE32-E72D297353CC}">
              <c16:uniqueId val="{00000006-F031-444D-B2A7-097CFB4DC130}"/>
            </c:ext>
          </c:extLst>
        </c:ser>
        <c:ser>
          <c:idx val="7"/>
          <c:order val="7"/>
          <c:tx>
            <c:strRef>
              <c:f>List1!$I$1</c:f>
              <c:strCache>
                <c:ptCount val="1"/>
                <c:pt idx="0">
                  <c:v>2017</c:v>
                </c:pt>
              </c:strCache>
            </c:strRef>
          </c:tx>
          <c:spPr>
            <a:solidFill>
              <a:schemeClr val="accent2">
                <a:tint val="58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List1!$I$2:$I$15</c:f>
              <c:numCache>
                <c:formatCode>0.0%</c:formatCode>
                <c:ptCount val="14"/>
                <c:pt idx="0">
                  <c:v>1.3343847568644341E-2</c:v>
                </c:pt>
                <c:pt idx="1">
                  <c:v>3.4877688404774169E-2</c:v>
                </c:pt>
                <c:pt idx="2">
                  <c:v>4.2287461028423436E-2</c:v>
                </c:pt>
                <c:pt idx="3">
                  <c:v>3.0270947163427028E-2</c:v>
                </c:pt>
                <c:pt idx="4">
                  <c:v>3.6676837374214739E-2</c:v>
                </c:pt>
                <c:pt idx="5">
                  <c:v>2.7933053072440935E-2</c:v>
                </c:pt>
                <c:pt idx="6">
                  <c:v>2.6072358268124523E-2</c:v>
                </c:pt>
                <c:pt idx="7">
                  <c:v>2.8735112735621193E-2</c:v>
                </c:pt>
                <c:pt idx="8">
                  <c:v>2.3084357287482232E-2</c:v>
                </c:pt>
                <c:pt idx="9">
                  <c:v>4.3468740064540913E-2</c:v>
                </c:pt>
                <c:pt idx="10">
                  <c:v>2.211161331455944E-2</c:v>
                </c:pt>
                <c:pt idx="11">
                  <c:v>1.8157626229464766E-2</c:v>
                </c:pt>
                <c:pt idx="12">
                  <c:v>2.0392443623765848E-2</c:v>
                </c:pt>
                <c:pt idx="13">
                  <c:v>2.9150741347556883E-2</c:v>
                </c:pt>
              </c:numCache>
            </c:numRef>
          </c:val>
          <c:extLst>
            <c:ext xmlns:c16="http://schemas.microsoft.com/office/drawing/2014/chart" uri="{C3380CC4-5D6E-409C-BE32-E72D297353CC}">
              <c16:uniqueId val="{00000007-F031-444D-B2A7-097CFB4DC130}"/>
            </c:ext>
          </c:extLst>
        </c:ser>
        <c:ser>
          <c:idx val="8"/>
          <c:order val="8"/>
          <c:tx>
            <c:strRef>
              <c:f>List1!$J$1</c:f>
              <c:strCache>
                <c:ptCount val="1"/>
                <c:pt idx="0">
                  <c:v>2018</c:v>
                </c:pt>
              </c:strCache>
            </c:strRef>
          </c:tx>
          <c:spPr>
            <a:solidFill>
              <a:schemeClr val="accent2">
                <a:tint val="44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List1!$J$2:$J$15</c:f>
              <c:numCache>
                <c:formatCode>0.0%</c:formatCode>
                <c:ptCount val="14"/>
                <c:pt idx="0">
                  <c:v>1.3350430202938397E-2</c:v>
                </c:pt>
                <c:pt idx="1">
                  <c:v>2.9267634380092979E-2</c:v>
                </c:pt>
                <c:pt idx="2">
                  <c:v>3.2134482652553246E-2</c:v>
                </c:pt>
                <c:pt idx="3">
                  <c:v>2.9358035509418502E-2</c:v>
                </c:pt>
                <c:pt idx="4">
                  <c:v>4.9219015416821679E-2</c:v>
                </c:pt>
                <c:pt idx="5">
                  <c:v>3.2906780666982001E-2</c:v>
                </c:pt>
                <c:pt idx="6">
                  <c:v>2.921909905093039E-2</c:v>
                </c:pt>
                <c:pt idx="7">
                  <c:v>3.2616692077414029E-2</c:v>
                </c:pt>
                <c:pt idx="8">
                  <c:v>2.6418838732704182E-2</c:v>
                </c:pt>
                <c:pt idx="9">
                  <c:v>5.3159420280188482E-2</c:v>
                </c:pt>
                <c:pt idx="10">
                  <c:v>2.6373362103135997E-2</c:v>
                </c:pt>
                <c:pt idx="11">
                  <c:v>1.7959982546065224E-2</c:v>
                </c:pt>
                <c:pt idx="12">
                  <c:v>2.286174546040563E-2</c:v>
                </c:pt>
                <c:pt idx="13">
                  <c:v>3.2630538140692888E-2</c:v>
                </c:pt>
              </c:numCache>
            </c:numRef>
          </c:val>
          <c:extLst>
            <c:ext xmlns:c16="http://schemas.microsoft.com/office/drawing/2014/chart" uri="{C3380CC4-5D6E-409C-BE32-E72D297353CC}">
              <c16:uniqueId val="{00000008-F031-444D-B2A7-097CFB4DC130}"/>
            </c:ext>
          </c:extLst>
        </c:ser>
        <c:dLbls>
          <c:showLegendKey val="0"/>
          <c:showVal val="0"/>
          <c:showCatName val="0"/>
          <c:showSerName val="0"/>
          <c:showPercent val="0"/>
          <c:showBubbleSize val="0"/>
        </c:dLbls>
        <c:gapWidth val="45"/>
        <c:overlap val="100"/>
        <c:axId val="-1359809536"/>
        <c:axId val="-1359808992"/>
      </c:barChart>
      <c:catAx>
        <c:axId val="-135980953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59808992"/>
        <c:crosses val="autoZero"/>
        <c:auto val="1"/>
        <c:lblAlgn val="ctr"/>
        <c:lblOffset val="100"/>
        <c:noMultiLvlLbl val="0"/>
      </c:catAx>
      <c:valAx>
        <c:axId val="-135980899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59809536"/>
        <c:crosses val="autoZero"/>
        <c:crossBetween val="between"/>
      </c:valAx>
      <c:spPr>
        <a:noFill/>
        <a:ln>
          <a:noFill/>
        </a:ln>
        <a:effectLst/>
      </c:spPr>
    </c:plotArea>
    <c:legend>
      <c:legendPos val="b"/>
      <c:layout>
        <c:manualLayout>
          <c:xMode val="edge"/>
          <c:yMode val="edge"/>
          <c:x val="1.5351155648057519E-2"/>
          <c:y val="0.89498493571371496"/>
          <c:w val="0.97597507599471378"/>
          <c:h val="8.952071840083709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602777777777777"/>
          <c:y val="6.4699711289066486E-2"/>
          <c:w val="0.42879074074074081"/>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170F-478C-A736-4CA87465E443}"/>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170F-478C-A736-4CA87465E443}"/>
              </c:ext>
            </c:extLst>
          </c:dPt>
          <c:dPt>
            <c:idx val="8"/>
            <c:invertIfNegative val="0"/>
            <c:bubble3D val="0"/>
            <c:spPr>
              <a:solidFill>
                <a:srgbClr val="C00000"/>
              </a:solidFill>
              <a:ln>
                <a:solidFill>
                  <a:schemeClr val="tx1"/>
                </a:solidFill>
              </a:ln>
              <a:effectLst/>
            </c:spPr>
            <c:extLst>
              <c:ext xmlns:c16="http://schemas.microsoft.com/office/drawing/2014/chart" uri="{C3380CC4-5D6E-409C-BE32-E72D297353CC}">
                <c16:uniqueId val="{0000000A-5380-4020-855D-D75C747F7BD5}"/>
              </c:ext>
            </c:extLst>
          </c:dPt>
          <c:dPt>
            <c:idx val="9"/>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170F-478C-A736-4CA87465E443}"/>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170F-478C-A736-4CA87465E443}"/>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170F-478C-A736-4CA87465E443}"/>
              </c:ext>
            </c:extLst>
          </c:dPt>
          <c:dLbls>
            <c:dLbl>
              <c:idx val="9"/>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170F-478C-A736-4CA87465E443}"/>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JHM</c:v>
                </c:pt>
                <c:pt idx="2">
                  <c:v>OLK</c:v>
                </c:pt>
                <c:pt idx="3">
                  <c:v>PAK</c:v>
                </c:pt>
                <c:pt idx="4">
                  <c:v>ULK</c:v>
                </c:pt>
                <c:pt idx="5">
                  <c:v>MSK</c:v>
                </c:pt>
                <c:pt idx="6">
                  <c:v>LBK</c:v>
                </c:pt>
                <c:pt idx="7">
                  <c:v>KVK</c:v>
                </c:pt>
                <c:pt idx="8">
                  <c:v>HKK</c:v>
                </c:pt>
                <c:pt idx="9">
                  <c:v>ČR</c:v>
                </c:pt>
                <c:pt idx="10">
                  <c:v>STC</c:v>
                </c:pt>
                <c:pt idx="11">
                  <c:v>VYS</c:v>
                </c:pt>
                <c:pt idx="12">
                  <c:v>PHA</c:v>
                </c:pt>
                <c:pt idx="13">
                  <c:v>ZLK</c:v>
                </c:pt>
                <c:pt idx="14">
                  <c:v>JHC</c:v>
                </c:pt>
              </c:strCache>
            </c:strRef>
          </c:cat>
          <c:val>
            <c:numRef>
              <c:f>Sheet1!$B$2:$B$16</c:f>
              <c:numCache>
                <c:formatCode>#\ ##0_ ;[Red]\-#\ ##0\ </c:formatCode>
                <c:ptCount val="15"/>
                <c:pt idx="0">
                  <c:v>125.88576264026952</c:v>
                </c:pt>
                <c:pt idx="1">
                  <c:v>115.64818346570692</c:v>
                </c:pt>
                <c:pt idx="2">
                  <c:v>114.38073086876913</c:v>
                </c:pt>
                <c:pt idx="3">
                  <c:v>108.71539913619705</c:v>
                </c:pt>
                <c:pt idx="4">
                  <c:v>103.59666168065182</c:v>
                </c:pt>
                <c:pt idx="5">
                  <c:v>92.974328834268718</c:v>
                </c:pt>
                <c:pt idx="6">
                  <c:v>91.3080542461135</c:v>
                </c:pt>
                <c:pt idx="7">
                  <c:v>86.681192128267128</c:v>
                </c:pt>
                <c:pt idx="8">
                  <c:v>86.498441861688718</c:v>
                </c:pt>
                <c:pt idx="9">
                  <c:v>77.615111306047254</c:v>
                </c:pt>
                <c:pt idx="10">
                  <c:v>68.804409378893212</c:v>
                </c:pt>
                <c:pt idx="11">
                  <c:v>62.207456808598813</c:v>
                </c:pt>
                <c:pt idx="12">
                  <c:v>31.208125512676666</c:v>
                </c:pt>
                <c:pt idx="13">
                  <c:v>10.126644469361727</c:v>
                </c:pt>
                <c:pt idx="14">
                  <c:v>3.1446451315746184</c:v>
                </c:pt>
              </c:numCache>
            </c:numRef>
          </c:val>
          <c:extLst>
            <c:ext xmlns:c16="http://schemas.microsoft.com/office/drawing/2014/chart" uri="{C3380CC4-5D6E-409C-BE32-E72D297353CC}">
              <c16:uniqueId val="{00000008-170F-478C-A736-4CA87465E443}"/>
            </c:ext>
          </c:extLst>
        </c:ser>
        <c:dLbls>
          <c:showLegendKey val="0"/>
          <c:showVal val="1"/>
          <c:showCatName val="0"/>
          <c:showSerName val="0"/>
          <c:showPercent val="0"/>
          <c:showBubbleSize val="0"/>
        </c:dLbls>
        <c:gapWidth val="50"/>
        <c:overlap val="100"/>
        <c:axId val="-1312600496"/>
        <c:axId val="-1312595056"/>
      </c:barChart>
      <c:catAx>
        <c:axId val="-131260049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056"/>
        <c:crosses val="autoZero"/>
        <c:auto val="1"/>
        <c:lblAlgn val="ctr"/>
        <c:lblOffset val="100"/>
        <c:noMultiLvlLbl val="0"/>
      </c:catAx>
      <c:valAx>
        <c:axId val="-1312595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049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075C-4856-98A9-7C4D4FB7F493}"/>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075C-4856-98A9-7C4D4FB7F493}"/>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075C-4856-98A9-7C4D4FB7F493}"/>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075C-4856-98A9-7C4D4FB7F493}"/>
              </c:ext>
            </c:extLst>
          </c:dPt>
          <c:dLbls>
            <c:dLbl>
              <c:idx val="7"/>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5-075C-4856-98A9-7C4D4FB7F493}"/>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ULK</c:v>
                </c:pt>
                <c:pt idx="1">
                  <c:v>PLK</c:v>
                </c:pt>
                <c:pt idx="2">
                  <c:v>PHA</c:v>
                </c:pt>
                <c:pt idx="3">
                  <c:v>JHM</c:v>
                </c:pt>
                <c:pt idx="4">
                  <c:v>ZLK</c:v>
                </c:pt>
                <c:pt idx="5">
                  <c:v>STC</c:v>
                </c:pt>
                <c:pt idx="6">
                  <c:v>OLK</c:v>
                </c:pt>
                <c:pt idx="7">
                  <c:v>ČR</c:v>
                </c:pt>
                <c:pt idx="8">
                  <c:v>JHC</c:v>
                </c:pt>
                <c:pt idx="9">
                  <c:v>HKK</c:v>
                </c:pt>
                <c:pt idx="10">
                  <c:v>VYS</c:v>
                </c:pt>
                <c:pt idx="11">
                  <c:v>PAK</c:v>
                </c:pt>
                <c:pt idx="12">
                  <c:v>LBK</c:v>
                </c:pt>
                <c:pt idx="13">
                  <c:v>KVK</c:v>
                </c:pt>
                <c:pt idx="14">
                  <c:v>MSK</c:v>
                </c:pt>
              </c:strCache>
            </c:strRef>
          </c:cat>
          <c:val>
            <c:numRef>
              <c:f>Sheet1!$B$2:$B$16</c:f>
              <c:numCache>
                <c:formatCode>#\ ##0_ ;[Red]\-#\ ##0\ </c:formatCode>
                <c:ptCount val="15"/>
                <c:pt idx="0">
                  <c:v>43.592050407393891</c:v>
                </c:pt>
                <c:pt idx="1">
                  <c:v>36.004584082072164</c:v>
                </c:pt>
                <c:pt idx="2">
                  <c:v>28.798834947184478</c:v>
                </c:pt>
                <c:pt idx="3">
                  <c:v>25.659198349663374</c:v>
                </c:pt>
                <c:pt idx="4">
                  <c:v>22.814496152562249</c:v>
                </c:pt>
                <c:pt idx="5">
                  <c:v>21.903182301280555</c:v>
                </c:pt>
                <c:pt idx="6">
                  <c:v>20.268041464734001</c:v>
                </c:pt>
                <c:pt idx="7">
                  <c:v>18.537711469942501</c:v>
                </c:pt>
                <c:pt idx="8">
                  <c:v>15.740577809737321</c:v>
                </c:pt>
                <c:pt idx="9">
                  <c:v>4.9546697340418779</c:v>
                </c:pt>
                <c:pt idx="10">
                  <c:v>3.6458118530127437</c:v>
                </c:pt>
                <c:pt idx="11">
                  <c:v>3.3542767150708639</c:v>
                </c:pt>
                <c:pt idx="12">
                  <c:v>1.3880943888736172</c:v>
                </c:pt>
                <c:pt idx="13">
                  <c:v>0</c:v>
                </c:pt>
                <c:pt idx="14">
                  <c:v>0</c:v>
                </c:pt>
              </c:numCache>
            </c:numRef>
          </c:val>
          <c:extLst>
            <c:ext xmlns:c16="http://schemas.microsoft.com/office/drawing/2014/chart" uri="{C3380CC4-5D6E-409C-BE32-E72D297353CC}">
              <c16:uniqueId val="{00000008-075C-4856-98A9-7C4D4FB7F493}"/>
            </c:ext>
          </c:extLst>
        </c:ser>
        <c:dLbls>
          <c:showLegendKey val="0"/>
          <c:showVal val="1"/>
          <c:showCatName val="0"/>
          <c:showSerName val="0"/>
          <c:showPercent val="0"/>
          <c:showBubbleSize val="0"/>
        </c:dLbls>
        <c:gapWidth val="50"/>
        <c:overlap val="100"/>
        <c:axId val="-1312607024"/>
        <c:axId val="-1312598864"/>
      </c:barChart>
      <c:catAx>
        <c:axId val="-131260702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864"/>
        <c:crosses val="autoZero"/>
        <c:auto val="1"/>
        <c:lblAlgn val="ctr"/>
        <c:lblOffset val="100"/>
        <c:noMultiLvlLbl val="0"/>
      </c:catAx>
      <c:valAx>
        <c:axId val="-1312598864"/>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02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3AC0-4EEB-BFF8-207E6F5D2949}"/>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3AC0-4EEB-BFF8-207E6F5D2949}"/>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3AC0-4EEB-BFF8-207E6F5D2949}"/>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3AC0-4EEB-BFF8-207E6F5D2949}"/>
              </c:ext>
            </c:extLst>
          </c:dPt>
          <c:dLbls>
            <c:dLbl>
              <c:idx val="5"/>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3AC0-4EEB-BFF8-207E6F5D2949}"/>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JHM</c:v>
                </c:pt>
                <c:pt idx="1">
                  <c:v>VYS</c:v>
                </c:pt>
                <c:pt idx="2">
                  <c:v>ZLK</c:v>
                </c:pt>
                <c:pt idx="3">
                  <c:v>PHA</c:v>
                </c:pt>
                <c:pt idx="4">
                  <c:v>PLK</c:v>
                </c:pt>
                <c:pt idx="5">
                  <c:v>ČR</c:v>
                </c:pt>
                <c:pt idx="6">
                  <c:v>HKK</c:v>
                </c:pt>
                <c:pt idx="7">
                  <c:v>JHC</c:v>
                </c:pt>
                <c:pt idx="8">
                  <c:v>PAK</c:v>
                </c:pt>
                <c:pt idx="9">
                  <c:v>LBK</c:v>
                </c:pt>
                <c:pt idx="10">
                  <c:v>MSK</c:v>
                </c:pt>
                <c:pt idx="11">
                  <c:v>KVK</c:v>
                </c:pt>
                <c:pt idx="12">
                  <c:v>ULK</c:v>
                </c:pt>
                <c:pt idx="13">
                  <c:v>OLK</c:v>
                </c:pt>
                <c:pt idx="14">
                  <c:v>STC</c:v>
                </c:pt>
              </c:strCache>
            </c:strRef>
          </c:cat>
          <c:val>
            <c:numRef>
              <c:f>Sheet1!$B$2:$B$16</c:f>
              <c:numCache>
                <c:formatCode>#\ ##0_ ;[Red]\-#\ ##0\ </c:formatCode>
                <c:ptCount val="15"/>
                <c:pt idx="0">
                  <c:v>35.225066492660829</c:v>
                </c:pt>
                <c:pt idx="1">
                  <c:v>29.408709531076006</c:v>
                </c:pt>
                <c:pt idx="2">
                  <c:v>26.520289289657711</c:v>
                </c:pt>
                <c:pt idx="3">
                  <c:v>23.697249263788446</c:v>
                </c:pt>
                <c:pt idx="4">
                  <c:v>23.097771164639447</c:v>
                </c:pt>
                <c:pt idx="5">
                  <c:v>17.083499285016856</c:v>
                </c:pt>
                <c:pt idx="6">
                  <c:v>14.050889750479431</c:v>
                </c:pt>
                <c:pt idx="7">
                  <c:v>11.862286564302131</c:v>
                </c:pt>
                <c:pt idx="8">
                  <c:v>10.945770753436722</c:v>
                </c:pt>
                <c:pt idx="9">
                  <c:v>10.480479623062436</c:v>
                </c:pt>
                <c:pt idx="10">
                  <c:v>9.8905541352955222</c:v>
                </c:pt>
                <c:pt idx="11">
                  <c:v>9.7782786722589012</c:v>
                </c:pt>
                <c:pt idx="12">
                  <c:v>9.5932089991487288</c:v>
                </c:pt>
                <c:pt idx="13">
                  <c:v>8.5621356262054853</c:v>
                </c:pt>
                <c:pt idx="14">
                  <c:v>8.4559854760813629</c:v>
                </c:pt>
              </c:numCache>
            </c:numRef>
          </c:val>
          <c:extLst>
            <c:ext xmlns:c16="http://schemas.microsoft.com/office/drawing/2014/chart" uri="{C3380CC4-5D6E-409C-BE32-E72D297353CC}">
              <c16:uniqueId val="{00000006-3AC0-4EEB-BFF8-207E6F5D2949}"/>
            </c:ext>
          </c:extLst>
        </c:ser>
        <c:dLbls>
          <c:showLegendKey val="0"/>
          <c:showVal val="1"/>
          <c:showCatName val="0"/>
          <c:showSerName val="0"/>
          <c:showPercent val="0"/>
          <c:showBubbleSize val="0"/>
        </c:dLbls>
        <c:gapWidth val="50"/>
        <c:overlap val="100"/>
        <c:axId val="-1312608112"/>
        <c:axId val="-1312606480"/>
      </c:barChart>
      <c:catAx>
        <c:axId val="-1312608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6480"/>
        <c:crosses val="autoZero"/>
        <c:auto val="1"/>
        <c:lblAlgn val="ctr"/>
        <c:lblOffset val="100"/>
        <c:noMultiLvlLbl val="0"/>
      </c:catAx>
      <c:valAx>
        <c:axId val="-131260648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8112"/>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899074074074072"/>
          <c:y val="6.4699711289066486E-2"/>
          <c:w val="0.47582777777777774"/>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EDD3-43C1-92F2-5E3BF8E338CE}"/>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EDD3-43C1-92F2-5E3BF8E338CE}"/>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EDD3-43C1-92F2-5E3BF8E338CE}"/>
              </c:ext>
            </c:extLst>
          </c:dPt>
          <c:dPt>
            <c:idx val="4"/>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EDD3-43C1-92F2-5E3BF8E338CE}"/>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EDD3-43C1-92F2-5E3BF8E338CE}"/>
              </c:ext>
            </c:extLst>
          </c:dPt>
          <c:dLbls>
            <c:dLbl>
              <c:idx val="4"/>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5-EDD3-43C1-92F2-5E3BF8E338CE}"/>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JHC</c:v>
                </c:pt>
                <c:pt idx="3">
                  <c:v>PLK</c:v>
                </c:pt>
                <c:pt idx="4">
                  <c:v>ČR</c:v>
                </c:pt>
                <c:pt idx="5">
                  <c:v>ZLK</c:v>
                </c:pt>
                <c:pt idx="6">
                  <c:v>HKK</c:v>
                </c:pt>
                <c:pt idx="7">
                  <c:v>OLK</c:v>
                </c:pt>
                <c:pt idx="8">
                  <c:v>MSK</c:v>
                </c:pt>
                <c:pt idx="9">
                  <c:v>PAK</c:v>
                </c:pt>
                <c:pt idx="10">
                  <c:v>KVK</c:v>
                </c:pt>
                <c:pt idx="11">
                  <c:v>STC</c:v>
                </c:pt>
                <c:pt idx="12">
                  <c:v>ULK</c:v>
                </c:pt>
                <c:pt idx="13">
                  <c:v>LBK</c:v>
                </c:pt>
                <c:pt idx="14">
                  <c:v>VYS</c:v>
                </c:pt>
              </c:strCache>
            </c:strRef>
          </c:cat>
          <c:val>
            <c:numRef>
              <c:f>Sheet1!$B$2:$B$16</c:f>
              <c:numCache>
                <c:formatCode>#\ ##0_ ;[Red]\-#\ ##0\ </c:formatCode>
                <c:ptCount val="15"/>
                <c:pt idx="0">
                  <c:v>42.017835860181094</c:v>
                </c:pt>
                <c:pt idx="1">
                  <c:v>16.302525174770512</c:v>
                </c:pt>
                <c:pt idx="2">
                  <c:v>14.680854197118315</c:v>
                </c:pt>
                <c:pt idx="3">
                  <c:v>14.404118150121702</c:v>
                </c:pt>
                <c:pt idx="4">
                  <c:v>10.230762361901487</c:v>
                </c:pt>
                <c:pt idx="5">
                  <c:v>5.3576769008225558</c:v>
                </c:pt>
                <c:pt idx="6">
                  <c:v>5.1423439294455324</c:v>
                </c:pt>
                <c:pt idx="7">
                  <c:v>4.3134347189081526</c:v>
                </c:pt>
                <c:pt idx="8">
                  <c:v>3.2782533965860381</c:v>
                </c:pt>
                <c:pt idx="9">
                  <c:v>1.8298935443216862</c:v>
                </c:pt>
                <c:pt idx="10">
                  <c:v>1.4664482690192622</c:v>
                </c:pt>
                <c:pt idx="11">
                  <c:v>1.4381436250842867</c:v>
                </c:pt>
                <c:pt idx="12">
                  <c:v>1.4054639426000244</c:v>
                </c:pt>
                <c:pt idx="13">
                  <c:v>1.3329088847945949</c:v>
                </c:pt>
                <c:pt idx="14">
                  <c:v>4.517004558246774E-2</c:v>
                </c:pt>
              </c:numCache>
            </c:numRef>
          </c:val>
          <c:extLst>
            <c:ext xmlns:c16="http://schemas.microsoft.com/office/drawing/2014/chart" uri="{C3380CC4-5D6E-409C-BE32-E72D297353CC}">
              <c16:uniqueId val="{00000008-EDD3-43C1-92F2-5E3BF8E338CE}"/>
            </c:ext>
          </c:extLst>
        </c:ser>
        <c:dLbls>
          <c:showLegendKey val="0"/>
          <c:showVal val="1"/>
          <c:showCatName val="0"/>
          <c:showSerName val="0"/>
          <c:showPercent val="0"/>
          <c:showBubbleSize val="0"/>
        </c:dLbls>
        <c:gapWidth val="50"/>
        <c:overlap val="100"/>
        <c:axId val="-1312598320"/>
        <c:axId val="-1312596688"/>
      </c:barChart>
      <c:catAx>
        <c:axId val="-131259832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688"/>
        <c:crosses val="autoZero"/>
        <c:auto val="1"/>
        <c:lblAlgn val="ctr"/>
        <c:lblOffset val="100"/>
        <c:noMultiLvlLbl val="0"/>
      </c:catAx>
      <c:valAx>
        <c:axId val="-131259668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320"/>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4704-4006-91B5-FCA515728B2F}"/>
              </c:ext>
            </c:extLst>
          </c:dPt>
          <c:dPt>
            <c:idx val="4"/>
            <c:invertIfNegative val="0"/>
            <c:bubble3D val="0"/>
            <c:spPr>
              <a:solidFill>
                <a:srgbClr val="C00000"/>
              </a:solidFill>
              <a:ln>
                <a:solidFill>
                  <a:schemeClr val="tx1"/>
                </a:solidFill>
              </a:ln>
              <a:effectLst/>
            </c:spPr>
            <c:extLst>
              <c:ext xmlns:c16="http://schemas.microsoft.com/office/drawing/2014/chart" uri="{C3380CC4-5D6E-409C-BE32-E72D297353CC}">
                <c16:uniqueId val="{00000008-22EC-417E-88ED-6443352CBECE}"/>
              </c:ext>
            </c:extLst>
          </c:dPt>
          <c:dPt>
            <c:idx val="8"/>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4704-4006-91B5-FCA515728B2F}"/>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4704-4006-91B5-FCA515728B2F}"/>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4704-4006-91B5-FCA515728B2F}"/>
              </c:ext>
            </c:extLst>
          </c:dPt>
          <c:dLbls>
            <c:dLbl>
              <c:idx val="8"/>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4704-4006-91B5-FCA515728B2F}"/>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PAK</c:v>
                </c:pt>
                <c:pt idx="1">
                  <c:v>KVK</c:v>
                </c:pt>
                <c:pt idx="2">
                  <c:v>LBK</c:v>
                </c:pt>
                <c:pt idx="3">
                  <c:v>PHA</c:v>
                </c:pt>
                <c:pt idx="4">
                  <c:v>HKK</c:v>
                </c:pt>
                <c:pt idx="5">
                  <c:v>VYS</c:v>
                </c:pt>
                <c:pt idx="6">
                  <c:v>MSK</c:v>
                </c:pt>
                <c:pt idx="7">
                  <c:v>PLK</c:v>
                </c:pt>
                <c:pt idx="8">
                  <c:v>ČR</c:v>
                </c:pt>
                <c:pt idx="9">
                  <c:v>JHC</c:v>
                </c:pt>
                <c:pt idx="10">
                  <c:v>ULK</c:v>
                </c:pt>
                <c:pt idx="11">
                  <c:v>ZLK</c:v>
                </c:pt>
                <c:pt idx="12">
                  <c:v>STC</c:v>
                </c:pt>
                <c:pt idx="13">
                  <c:v>JHM</c:v>
                </c:pt>
                <c:pt idx="14">
                  <c:v>OLK</c:v>
                </c:pt>
              </c:strCache>
            </c:strRef>
          </c:cat>
          <c:val>
            <c:numRef>
              <c:f>Sheet1!$B$2:$B$16</c:f>
              <c:numCache>
                <c:formatCode>#\ ##0_ ;[Red]\-#\ ##0\ </c:formatCode>
                <c:ptCount val="15"/>
                <c:pt idx="0">
                  <c:v>103.96228698700817</c:v>
                </c:pt>
                <c:pt idx="1">
                  <c:v>100.04069478031889</c:v>
                </c:pt>
                <c:pt idx="2">
                  <c:v>90.164016593249571</c:v>
                </c:pt>
                <c:pt idx="3">
                  <c:v>78.816412936894892</c:v>
                </c:pt>
                <c:pt idx="4">
                  <c:v>70.272866502049169</c:v>
                </c:pt>
                <c:pt idx="5">
                  <c:v>57.845871929173477</c:v>
                </c:pt>
                <c:pt idx="6">
                  <c:v>54.057495916007134</c:v>
                </c:pt>
                <c:pt idx="7">
                  <c:v>53.81646164206645</c:v>
                </c:pt>
                <c:pt idx="8">
                  <c:v>53.517927472654691</c:v>
                </c:pt>
                <c:pt idx="9">
                  <c:v>44.414273460889518</c:v>
                </c:pt>
                <c:pt idx="10">
                  <c:v>39.109167955733881</c:v>
                </c:pt>
                <c:pt idx="11">
                  <c:v>35.88033643467908</c:v>
                </c:pt>
                <c:pt idx="12">
                  <c:v>35.777272114961292</c:v>
                </c:pt>
                <c:pt idx="13">
                  <c:v>32.10384571595587</c:v>
                </c:pt>
                <c:pt idx="14">
                  <c:v>16.19750314234296</c:v>
                </c:pt>
              </c:numCache>
            </c:numRef>
          </c:val>
          <c:extLst>
            <c:ext xmlns:c16="http://schemas.microsoft.com/office/drawing/2014/chart" uri="{C3380CC4-5D6E-409C-BE32-E72D297353CC}">
              <c16:uniqueId val="{00000006-4704-4006-91B5-FCA515728B2F}"/>
            </c:ext>
          </c:extLst>
        </c:ser>
        <c:dLbls>
          <c:showLegendKey val="0"/>
          <c:showVal val="1"/>
          <c:showCatName val="0"/>
          <c:showSerName val="0"/>
          <c:showPercent val="0"/>
          <c:showBubbleSize val="0"/>
        </c:dLbls>
        <c:gapWidth val="50"/>
        <c:overlap val="100"/>
        <c:axId val="-1312604304"/>
        <c:axId val="-1312601040"/>
      </c:barChart>
      <c:catAx>
        <c:axId val="-13126043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040"/>
        <c:crosses val="autoZero"/>
        <c:auto val="1"/>
        <c:lblAlgn val="ctr"/>
        <c:lblOffset val="100"/>
        <c:noMultiLvlLbl val="0"/>
      </c:catAx>
      <c:valAx>
        <c:axId val="-1312601040"/>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30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54629629629637"/>
          <c:y val="6.4699711289066486E-2"/>
          <c:w val="0.4052722222222222"/>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7B0F-4E44-A730-30D8B0D5176A}"/>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7B0F-4E44-A730-30D8B0D5176A}"/>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A-3A03-4D93-B999-386CA6FF7322}"/>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7B0F-4E44-A730-30D8B0D5176A}"/>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7B0F-4E44-A730-30D8B0D5176A}"/>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7B0F-4E44-A730-30D8B0D5176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KVK</c:v>
                </c:pt>
                <c:pt idx="2">
                  <c:v>PLK</c:v>
                </c:pt>
                <c:pt idx="3">
                  <c:v>LBK</c:v>
                </c:pt>
                <c:pt idx="4">
                  <c:v>VYS</c:v>
                </c:pt>
                <c:pt idx="5">
                  <c:v>ULK</c:v>
                </c:pt>
                <c:pt idx="6">
                  <c:v>PAK</c:v>
                </c:pt>
                <c:pt idx="7">
                  <c:v>ČR</c:v>
                </c:pt>
                <c:pt idx="8">
                  <c:v>STC</c:v>
                </c:pt>
                <c:pt idx="9">
                  <c:v>MSK</c:v>
                </c:pt>
                <c:pt idx="10">
                  <c:v>HKK</c:v>
                </c:pt>
                <c:pt idx="11">
                  <c:v>ZLK</c:v>
                </c:pt>
                <c:pt idx="12">
                  <c:v>OLK</c:v>
                </c:pt>
                <c:pt idx="13">
                  <c:v>JHM</c:v>
                </c:pt>
                <c:pt idx="14">
                  <c:v>PHA</c:v>
                </c:pt>
              </c:strCache>
            </c:strRef>
          </c:cat>
          <c:val>
            <c:numRef>
              <c:f>Sheet1!$B$2:$B$16</c:f>
              <c:numCache>
                <c:formatCode>#,##0_ ;[Red]\-#,##0\ </c:formatCode>
                <c:ptCount val="15"/>
                <c:pt idx="0">
                  <c:v>512.0932319534403</c:v>
                </c:pt>
                <c:pt idx="1">
                  <c:v>469.27209647896365</c:v>
                </c:pt>
                <c:pt idx="2">
                  <c:v>456.49424297513241</c:v>
                </c:pt>
                <c:pt idx="3">
                  <c:v>388.32109220427549</c:v>
                </c:pt>
                <c:pt idx="4">
                  <c:v>379.39494833524685</c:v>
                </c:pt>
                <c:pt idx="5">
                  <c:v>369.18152062825772</c:v>
                </c:pt>
                <c:pt idx="6">
                  <c:v>357.5565643227651</c:v>
                </c:pt>
                <c:pt idx="7">
                  <c:v>350.19024656344391</c:v>
                </c:pt>
                <c:pt idx="8">
                  <c:v>345.01694129134086</c:v>
                </c:pt>
                <c:pt idx="9">
                  <c:v>340.72200205562444</c:v>
                </c:pt>
                <c:pt idx="10">
                  <c:v>330.83136004850707</c:v>
                </c:pt>
                <c:pt idx="11">
                  <c:v>319.77986748742364</c:v>
                </c:pt>
                <c:pt idx="12">
                  <c:v>317.06944412943255</c:v>
                </c:pt>
                <c:pt idx="13">
                  <c:v>297.22153600620766</c:v>
                </c:pt>
                <c:pt idx="14">
                  <c:v>256.06050970266307</c:v>
                </c:pt>
              </c:numCache>
            </c:numRef>
          </c:val>
          <c:extLst>
            <c:ext xmlns:c16="http://schemas.microsoft.com/office/drawing/2014/chart" uri="{C3380CC4-5D6E-409C-BE32-E72D297353CC}">
              <c16:uniqueId val="{00000008-7B0F-4E44-A730-30D8B0D5176A}"/>
            </c:ext>
          </c:extLst>
        </c:ser>
        <c:dLbls>
          <c:showLegendKey val="0"/>
          <c:showVal val="1"/>
          <c:showCatName val="0"/>
          <c:showSerName val="0"/>
          <c:showPercent val="0"/>
          <c:showBubbleSize val="0"/>
        </c:dLbls>
        <c:gapWidth val="50"/>
        <c:overlap val="100"/>
        <c:axId val="-1312607568"/>
        <c:axId val="-1312596144"/>
      </c:barChart>
      <c:catAx>
        <c:axId val="-131260756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144"/>
        <c:crosses val="autoZero"/>
        <c:auto val="1"/>
        <c:lblAlgn val="ctr"/>
        <c:lblOffset val="100"/>
        <c:noMultiLvlLbl val="0"/>
      </c:catAx>
      <c:valAx>
        <c:axId val="-1312596144"/>
        <c:scaling>
          <c:orientation val="minMax"/>
          <c:max val="6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568"/>
        <c:crosses val="autoZero"/>
        <c:crossBetween val="between"/>
        <c:majorUnit val="3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48148148147"/>
          <c:y val="6.4699711289066486E-2"/>
          <c:w val="0.49278425925925928"/>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rgbClr val="C00000"/>
              </a:solidFill>
              <a:ln>
                <a:solidFill>
                  <a:schemeClr val="tx1"/>
                </a:solidFill>
              </a:ln>
              <a:effectLst/>
            </c:spPr>
            <c:extLst>
              <c:ext xmlns:c16="http://schemas.microsoft.com/office/drawing/2014/chart" uri="{C3380CC4-5D6E-409C-BE32-E72D297353CC}">
                <c16:uniqueId val="{0000000A-3EBF-49EB-AD7E-450EB425494A}"/>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A840-4AE0-8C26-00CCF49D511C}"/>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A840-4AE0-8C26-00CCF49D511C}"/>
              </c:ext>
            </c:extLst>
          </c:dPt>
          <c:dPt>
            <c:idx val="6"/>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A840-4AE0-8C26-00CCF49D511C}"/>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A840-4AE0-8C26-00CCF49D511C}"/>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A840-4AE0-8C26-00CCF49D511C}"/>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HKK</c:v>
                </c:pt>
                <c:pt idx="2">
                  <c:v>MSK</c:v>
                </c:pt>
                <c:pt idx="3">
                  <c:v>VYS</c:v>
                </c:pt>
                <c:pt idx="4">
                  <c:v>KVK</c:v>
                </c:pt>
                <c:pt idx="5">
                  <c:v>ČR</c:v>
                </c:pt>
                <c:pt idx="6">
                  <c:v>JHM</c:v>
                </c:pt>
                <c:pt idx="7">
                  <c:v>ULK</c:v>
                </c:pt>
                <c:pt idx="8">
                  <c:v>JHC</c:v>
                </c:pt>
                <c:pt idx="9">
                  <c:v>STC</c:v>
                </c:pt>
                <c:pt idx="10">
                  <c:v>LBK</c:v>
                </c:pt>
                <c:pt idx="11">
                  <c:v>PAK</c:v>
                </c:pt>
                <c:pt idx="12">
                  <c:v>ZLK</c:v>
                </c:pt>
                <c:pt idx="13">
                  <c:v>PHA</c:v>
                </c:pt>
                <c:pt idx="14">
                  <c:v>OLK</c:v>
                </c:pt>
              </c:strCache>
            </c:strRef>
          </c:cat>
          <c:val>
            <c:numRef>
              <c:f>Sheet1!$B$2:$B$16</c:f>
              <c:numCache>
                <c:formatCode>#,##0_ ;[Red]\-#,##0\ </c:formatCode>
                <c:ptCount val="15"/>
                <c:pt idx="0">
                  <c:v>578.4330574834089</c:v>
                </c:pt>
                <c:pt idx="1">
                  <c:v>396.54688572891251</c:v>
                </c:pt>
                <c:pt idx="2">
                  <c:v>357.20512016126963</c:v>
                </c:pt>
                <c:pt idx="3">
                  <c:v>317.96028026359249</c:v>
                </c:pt>
                <c:pt idx="4">
                  <c:v>252.836885946249</c:v>
                </c:pt>
                <c:pt idx="5">
                  <c:v>194.95362638611024</c:v>
                </c:pt>
                <c:pt idx="6">
                  <c:v>160.83025294012506</c:v>
                </c:pt>
                <c:pt idx="7">
                  <c:v>149.94661222481142</c:v>
                </c:pt>
                <c:pt idx="8">
                  <c:v>134.72314183797991</c:v>
                </c:pt>
                <c:pt idx="9">
                  <c:v>113.60619343361839</c:v>
                </c:pt>
                <c:pt idx="10">
                  <c:v>110.75986825692733</c:v>
                </c:pt>
                <c:pt idx="11">
                  <c:v>100.55187726078458</c:v>
                </c:pt>
                <c:pt idx="12">
                  <c:v>98.401597423156943</c:v>
                </c:pt>
                <c:pt idx="13">
                  <c:v>82.488677404912664</c:v>
                </c:pt>
                <c:pt idx="14">
                  <c:v>42.31155968809081</c:v>
                </c:pt>
              </c:numCache>
            </c:numRef>
          </c:val>
          <c:extLst>
            <c:ext xmlns:c16="http://schemas.microsoft.com/office/drawing/2014/chart" uri="{C3380CC4-5D6E-409C-BE32-E72D297353CC}">
              <c16:uniqueId val="{00000008-A840-4AE0-8C26-00CCF49D511C}"/>
            </c:ext>
          </c:extLst>
        </c:ser>
        <c:dLbls>
          <c:showLegendKey val="0"/>
          <c:showVal val="1"/>
          <c:showCatName val="0"/>
          <c:showSerName val="0"/>
          <c:showPercent val="0"/>
          <c:showBubbleSize val="0"/>
        </c:dLbls>
        <c:gapWidth val="50"/>
        <c:overlap val="100"/>
        <c:axId val="-1312595600"/>
        <c:axId val="-1312597776"/>
      </c:barChart>
      <c:catAx>
        <c:axId val="-131259560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776"/>
        <c:crosses val="autoZero"/>
        <c:auto val="1"/>
        <c:lblAlgn val="ctr"/>
        <c:lblOffset val="100"/>
        <c:noMultiLvlLbl val="0"/>
      </c:catAx>
      <c:valAx>
        <c:axId val="-1312597776"/>
        <c:scaling>
          <c:orientation val="minMax"/>
          <c:max val="6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600"/>
        <c:crosses val="autoZero"/>
        <c:crossBetween val="between"/>
        <c:majorUnit val="3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602777777777777"/>
          <c:y val="6.4699711289066486E-2"/>
          <c:w val="0.42879074074074081"/>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5D78-49E0-B184-197B84719D3F}"/>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5D78-49E0-B184-197B84719D3F}"/>
              </c:ext>
            </c:extLst>
          </c:dPt>
          <c:dPt>
            <c:idx val="5"/>
            <c:invertIfNegative val="0"/>
            <c:bubble3D val="0"/>
            <c:spPr>
              <a:solidFill>
                <a:srgbClr val="C00000"/>
              </a:solidFill>
              <a:ln>
                <a:solidFill>
                  <a:schemeClr val="tx1"/>
                </a:solidFill>
              </a:ln>
              <a:effectLst/>
            </c:spPr>
            <c:extLst>
              <c:ext xmlns:c16="http://schemas.microsoft.com/office/drawing/2014/chart" uri="{C3380CC4-5D6E-409C-BE32-E72D297353CC}">
                <c16:uniqueId val="{0000000A-E741-4DF8-841A-9497D1D3C506}"/>
              </c:ext>
            </c:extLst>
          </c:dPt>
          <c:dPt>
            <c:idx val="8"/>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5D78-49E0-B184-197B84719D3F}"/>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5D78-49E0-B184-197B84719D3F}"/>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5D78-49E0-B184-197B84719D3F}"/>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PLK</c:v>
                </c:pt>
                <c:pt idx="2">
                  <c:v>JHM</c:v>
                </c:pt>
                <c:pt idx="3">
                  <c:v>PAK</c:v>
                </c:pt>
                <c:pt idx="4">
                  <c:v>ULK</c:v>
                </c:pt>
                <c:pt idx="5">
                  <c:v>HKK</c:v>
                </c:pt>
                <c:pt idx="6">
                  <c:v>MSK</c:v>
                </c:pt>
                <c:pt idx="7">
                  <c:v>KVK</c:v>
                </c:pt>
                <c:pt idx="8">
                  <c:v>ČR</c:v>
                </c:pt>
                <c:pt idx="9">
                  <c:v>LBK</c:v>
                </c:pt>
                <c:pt idx="10">
                  <c:v>STC</c:v>
                </c:pt>
                <c:pt idx="11">
                  <c:v>VYS</c:v>
                </c:pt>
                <c:pt idx="12">
                  <c:v>PHA</c:v>
                </c:pt>
                <c:pt idx="13">
                  <c:v>JHC</c:v>
                </c:pt>
                <c:pt idx="14">
                  <c:v>ZLK</c:v>
                </c:pt>
              </c:strCache>
            </c:strRef>
          </c:cat>
          <c:val>
            <c:numRef>
              <c:f>Sheet1!$B$2:$B$16</c:f>
              <c:numCache>
                <c:formatCode>#,##0_ ;[Red]\-#,##0\ </c:formatCode>
                <c:ptCount val="15"/>
                <c:pt idx="0">
                  <c:v>137.3833613000744</c:v>
                </c:pt>
                <c:pt idx="1">
                  <c:v>136.90613019398234</c:v>
                </c:pt>
                <c:pt idx="2">
                  <c:v>127.0860163561001</c:v>
                </c:pt>
                <c:pt idx="3">
                  <c:v>123.85494117851765</c:v>
                </c:pt>
                <c:pt idx="4">
                  <c:v>112.87175640761716</c:v>
                </c:pt>
                <c:pt idx="5">
                  <c:v>105.49037665562913</c:v>
                </c:pt>
                <c:pt idx="6">
                  <c:v>98.670673759482</c:v>
                </c:pt>
                <c:pt idx="7">
                  <c:v>89.505109656677007</c:v>
                </c:pt>
                <c:pt idx="8">
                  <c:v>84.62460398321889</c:v>
                </c:pt>
                <c:pt idx="9">
                  <c:v>77.874881274748603</c:v>
                </c:pt>
                <c:pt idx="10">
                  <c:v>75.318960828198698</c:v>
                </c:pt>
                <c:pt idx="11">
                  <c:v>67.984873590425124</c:v>
                </c:pt>
                <c:pt idx="12">
                  <c:v>34.66414934779263</c:v>
                </c:pt>
                <c:pt idx="13">
                  <c:v>5.03910918677055</c:v>
                </c:pt>
                <c:pt idx="14">
                  <c:v>2.1592466370174206</c:v>
                </c:pt>
              </c:numCache>
            </c:numRef>
          </c:val>
          <c:extLst>
            <c:ext xmlns:c16="http://schemas.microsoft.com/office/drawing/2014/chart" uri="{C3380CC4-5D6E-409C-BE32-E72D297353CC}">
              <c16:uniqueId val="{00000008-5D78-49E0-B184-197B84719D3F}"/>
            </c:ext>
          </c:extLst>
        </c:ser>
        <c:dLbls>
          <c:showLegendKey val="0"/>
          <c:showVal val="1"/>
          <c:showCatName val="0"/>
          <c:showSerName val="0"/>
          <c:showPercent val="0"/>
          <c:showBubbleSize val="0"/>
        </c:dLbls>
        <c:gapWidth val="50"/>
        <c:overlap val="100"/>
        <c:axId val="-1312600496"/>
        <c:axId val="-1312595056"/>
      </c:barChart>
      <c:catAx>
        <c:axId val="-131260049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056"/>
        <c:crosses val="autoZero"/>
        <c:auto val="1"/>
        <c:lblAlgn val="ctr"/>
        <c:lblOffset val="100"/>
        <c:noMultiLvlLbl val="0"/>
      </c:catAx>
      <c:valAx>
        <c:axId val="-1312595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049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B961-4092-A4C4-DCA92186FC00}"/>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B961-4092-A4C4-DCA92186FC00}"/>
              </c:ext>
            </c:extLst>
          </c:dPt>
          <c:dPt>
            <c:idx val="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B961-4092-A4C4-DCA92186FC00}"/>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B961-4092-A4C4-DCA92186FC00}"/>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B961-4092-A4C4-DCA92186FC00}"/>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ULK</c:v>
                </c:pt>
                <c:pt idx="1">
                  <c:v>PLK</c:v>
                </c:pt>
                <c:pt idx="2">
                  <c:v>PHA</c:v>
                </c:pt>
                <c:pt idx="3">
                  <c:v>OLK</c:v>
                </c:pt>
                <c:pt idx="4">
                  <c:v>JHM</c:v>
                </c:pt>
                <c:pt idx="5">
                  <c:v>ZLK</c:v>
                </c:pt>
                <c:pt idx="6">
                  <c:v>STC</c:v>
                </c:pt>
                <c:pt idx="7">
                  <c:v>ČR</c:v>
                </c:pt>
                <c:pt idx="8">
                  <c:v>JHC</c:v>
                </c:pt>
                <c:pt idx="9">
                  <c:v>HKK</c:v>
                </c:pt>
                <c:pt idx="10">
                  <c:v>PAK</c:v>
                </c:pt>
                <c:pt idx="11">
                  <c:v>VYS</c:v>
                </c:pt>
                <c:pt idx="12">
                  <c:v>LBK</c:v>
                </c:pt>
                <c:pt idx="13">
                  <c:v>MSK</c:v>
                </c:pt>
                <c:pt idx="14">
                  <c:v>KVK</c:v>
                </c:pt>
              </c:strCache>
            </c:strRef>
          </c:cat>
          <c:val>
            <c:numRef>
              <c:f>Sheet1!$B$2:$B$16</c:f>
              <c:numCache>
                <c:formatCode>#,##0_ ;[Red]\-#,##0\ </c:formatCode>
                <c:ptCount val="15"/>
                <c:pt idx="0">
                  <c:v>41.336931396684527</c:v>
                </c:pt>
                <c:pt idx="1">
                  <c:v>41.210671600820405</c:v>
                </c:pt>
                <c:pt idx="2">
                  <c:v>31.028093651723907</c:v>
                </c:pt>
                <c:pt idx="3">
                  <c:v>25.826453304439983</c:v>
                </c:pt>
                <c:pt idx="4">
                  <c:v>24.474025330438458</c:v>
                </c:pt>
                <c:pt idx="5">
                  <c:v>22.853977178199056</c:v>
                </c:pt>
                <c:pt idx="6">
                  <c:v>21.925982490243459</c:v>
                </c:pt>
                <c:pt idx="7">
                  <c:v>19.150265525576877</c:v>
                </c:pt>
                <c:pt idx="8">
                  <c:v>15.952421852999155</c:v>
                </c:pt>
                <c:pt idx="9">
                  <c:v>4.7791768328105029</c:v>
                </c:pt>
                <c:pt idx="10">
                  <c:v>3.3608856765582136</c:v>
                </c:pt>
                <c:pt idx="11">
                  <c:v>3.0049305632008556</c:v>
                </c:pt>
                <c:pt idx="12">
                  <c:v>2.0343180612064389</c:v>
                </c:pt>
                <c:pt idx="13">
                  <c:v>0</c:v>
                </c:pt>
                <c:pt idx="14">
                  <c:v>0</c:v>
                </c:pt>
              </c:numCache>
            </c:numRef>
          </c:val>
          <c:extLst>
            <c:ext xmlns:c16="http://schemas.microsoft.com/office/drawing/2014/chart" uri="{C3380CC4-5D6E-409C-BE32-E72D297353CC}">
              <c16:uniqueId val="{00000008-B961-4092-A4C4-DCA92186FC00}"/>
            </c:ext>
          </c:extLst>
        </c:ser>
        <c:dLbls>
          <c:showLegendKey val="0"/>
          <c:showVal val="1"/>
          <c:showCatName val="0"/>
          <c:showSerName val="0"/>
          <c:showPercent val="0"/>
          <c:showBubbleSize val="0"/>
        </c:dLbls>
        <c:gapWidth val="50"/>
        <c:overlap val="100"/>
        <c:axId val="-1312607024"/>
        <c:axId val="-1312598864"/>
      </c:barChart>
      <c:catAx>
        <c:axId val="-131260702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864"/>
        <c:crosses val="autoZero"/>
        <c:auto val="1"/>
        <c:lblAlgn val="ctr"/>
        <c:lblOffset val="100"/>
        <c:noMultiLvlLbl val="0"/>
      </c:catAx>
      <c:valAx>
        <c:axId val="-1312598864"/>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02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8F23-4082-919E-AF5A58EE92DE}"/>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8F23-4082-919E-AF5A58EE92DE}"/>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8F23-4082-919E-AF5A58EE92DE}"/>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8F23-4082-919E-AF5A58EE92DE}"/>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JHM</c:v>
                </c:pt>
                <c:pt idx="1">
                  <c:v>VYS</c:v>
                </c:pt>
                <c:pt idx="2">
                  <c:v>PLK</c:v>
                </c:pt>
                <c:pt idx="3">
                  <c:v>PHA</c:v>
                </c:pt>
                <c:pt idx="4">
                  <c:v>ZLK</c:v>
                </c:pt>
                <c:pt idx="5">
                  <c:v>ČR</c:v>
                </c:pt>
                <c:pt idx="6">
                  <c:v>ULK</c:v>
                </c:pt>
                <c:pt idx="7">
                  <c:v>HKK</c:v>
                </c:pt>
                <c:pt idx="8">
                  <c:v>JHC</c:v>
                </c:pt>
                <c:pt idx="9">
                  <c:v>PAK</c:v>
                </c:pt>
                <c:pt idx="10">
                  <c:v>MSK</c:v>
                </c:pt>
                <c:pt idx="11">
                  <c:v>OLK</c:v>
                </c:pt>
                <c:pt idx="12">
                  <c:v>STC</c:v>
                </c:pt>
                <c:pt idx="13">
                  <c:v>KVK</c:v>
                </c:pt>
                <c:pt idx="14">
                  <c:v>LBK</c:v>
                </c:pt>
              </c:strCache>
            </c:strRef>
          </c:cat>
          <c:val>
            <c:numRef>
              <c:f>Sheet1!$B$2:$B$16</c:f>
              <c:numCache>
                <c:formatCode>#,##0_ ;[Red]\-#,##0\ </c:formatCode>
                <c:ptCount val="15"/>
                <c:pt idx="0">
                  <c:v>35.719694623444596</c:v>
                </c:pt>
                <c:pt idx="1">
                  <c:v>32.672981634241857</c:v>
                </c:pt>
                <c:pt idx="2">
                  <c:v>29.280115084215542</c:v>
                </c:pt>
                <c:pt idx="3">
                  <c:v>28.875631337666356</c:v>
                </c:pt>
                <c:pt idx="4">
                  <c:v>27.798840249108551</c:v>
                </c:pt>
                <c:pt idx="5">
                  <c:v>18.719223759401505</c:v>
                </c:pt>
                <c:pt idx="6">
                  <c:v>15.231336497197717</c:v>
                </c:pt>
                <c:pt idx="7">
                  <c:v>12.376256208609272</c:v>
                </c:pt>
                <c:pt idx="8">
                  <c:v>12.368394427234895</c:v>
                </c:pt>
                <c:pt idx="9">
                  <c:v>12.025046622187251</c:v>
                </c:pt>
                <c:pt idx="10">
                  <c:v>11.772540079293105</c:v>
                </c:pt>
                <c:pt idx="11">
                  <c:v>10.667238952953014</c:v>
                </c:pt>
                <c:pt idx="12">
                  <c:v>8.5152083128988441</c:v>
                </c:pt>
                <c:pt idx="13">
                  <c:v>7.668347990246736</c:v>
                </c:pt>
                <c:pt idx="14">
                  <c:v>2.2201741530478483</c:v>
                </c:pt>
              </c:numCache>
            </c:numRef>
          </c:val>
          <c:extLst>
            <c:ext xmlns:c16="http://schemas.microsoft.com/office/drawing/2014/chart" uri="{C3380CC4-5D6E-409C-BE32-E72D297353CC}">
              <c16:uniqueId val="{00000006-8F23-4082-919E-AF5A58EE92DE}"/>
            </c:ext>
          </c:extLst>
        </c:ser>
        <c:dLbls>
          <c:showLegendKey val="0"/>
          <c:showVal val="1"/>
          <c:showCatName val="0"/>
          <c:showSerName val="0"/>
          <c:showPercent val="0"/>
          <c:showBubbleSize val="0"/>
        </c:dLbls>
        <c:gapWidth val="50"/>
        <c:overlap val="100"/>
        <c:axId val="-1312608112"/>
        <c:axId val="-1312606480"/>
      </c:barChart>
      <c:catAx>
        <c:axId val="-1312608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6480"/>
        <c:crosses val="autoZero"/>
        <c:auto val="1"/>
        <c:lblAlgn val="ctr"/>
        <c:lblOffset val="100"/>
        <c:noMultiLvlLbl val="0"/>
      </c:catAx>
      <c:valAx>
        <c:axId val="-131260648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8112"/>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326688741074367E-2"/>
          <c:y val="5.0524038049137736E-2"/>
          <c:w val="0.92423132012996956"/>
          <c:h val="0.90555017000606608"/>
        </c:manualLayout>
      </c:layout>
      <c:barChart>
        <c:barDir val="bar"/>
        <c:grouping val="percentStacked"/>
        <c:varyColors val="0"/>
        <c:ser>
          <c:idx val="0"/>
          <c:order val="0"/>
          <c:tx>
            <c:strRef>
              <c:f>List1!$B$1</c:f>
              <c:strCache>
                <c:ptCount val="1"/>
                <c:pt idx="0">
                  <c:v>PHA</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List1!$B$2:$B$31</c:f>
              <c:numCache>
                <c:formatCode>#\ ##0_ ;[Red]\-#\ ##0\ </c:formatCode>
                <c:ptCount val="30"/>
                <c:pt idx="0">
                  <c:v>325.63438556</c:v>
                </c:pt>
                <c:pt idx="1">
                  <c:v>115.47700427999999</c:v>
                </c:pt>
                <c:pt idx="2">
                  <c:v>17.288900000000002</c:v>
                </c:pt>
                <c:pt idx="3">
                  <c:v>20.870305640000005</c:v>
                </c:pt>
                <c:pt idx="4">
                  <c:v>18.506492809999997</c:v>
                </c:pt>
                <c:pt idx="5">
                  <c:v>72.277497039999986</c:v>
                </c:pt>
                <c:pt idx="6">
                  <c:v>36.653198799999998</c:v>
                </c:pt>
                <c:pt idx="7">
                  <c:v>2.1874203899999998</c:v>
                </c:pt>
                <c:pt idx="8">
                  <c:v>0.03</c:v>
                </c:pt>
                <c:pt idx="9">
                  <c:v>53.477444270000007</c:v>
                </c:pt>
                <c:pt idx="10">
                  <c:v>33.812532450000006</c:v>
                </c:pt>
                <c:pt idx="11">
                  <c:v>8.7528359000000009</c:v>
                </c:pt>
                <c:pt idx="12">
                  <c:v>30.543307179999999</c:v>
                </c:pt>
                <c:pt idx="13">
                  <c:v>1.5118130000000001</c:v>
                </c:pt>
                <c:pt idx="14">
                  <c:v>0.86617999999999995</c:v>
                </c:pt>
                <c:pt idx="15">
                  <c:v>1.06732</c:v>
                </c:pt>
                <c:pt idx="16">
                  <c:v>1.0249999999999999</c:v>
                </c:pt>
                <c:pt idx="17">
                  <c:v>4.4673471600000001</c:v>
                </c:pt>
                <c:pt idx="18">
                  <c:v>0</c:v>
                </c:pt>
                <c:pt idx="19">
                  <c:v>0</c:v>
                </c:pt>
                <c:pt idx="20">
                  <c:v>2.4</c:v>
                </c:pt>
                <c:pt idx="21">
                  <c:v>0.2</c:v>
                </c:pt>
                <c:pt idx="22">
                  <c:v>0.32439778999999996</c:v>
                </c:pt>
                <c:pt idx="23">
                  <c:v>8.3721000000000004E-2</c:v>
                </c:pt>
                <c:pt idx="24">
                  <c:v>0</c:v>
                </c:pt>
                <c:pt idx="25">
                  <c:v>0</c:v>
                </c:pt>
                <c:pt idx="26">
                  <c:v>0</c:v>
                </c:pt>
                <c:pt idx="27">
                  <c:v>0</c:v>
                </c:pt>
                <c:pt idx="28">
                  <c:v>0</c:v>
                </c:pt>
                <c:pt idx="29">
                  <c:v>0</c:v>
                </c:pt>
              </c:numCache>
            </c:numRef>
          </c:val>
          <c:extLst>
            <c:ext xmlns:c16="http://schemas.microsoft.com/office/drawing/2014/chart" uri="{C3380CC4-5D6E-409C-BE32-E72D297353CC}">
              <c16:uniqueId val="{00000000-ECEF-4331-B727-A4238AF04716}"/>
            </c:ext>
          </c:extLst>
        </c:ser>
        <c:ser>
          <c:idx val="1"/>
          <c:order val="1"/>
          <c:tx>
            <c:strRef>
              <c:f>List1!$C$1</c:f>
              <c:strCache>
                <c:ptCount val="1"/>
                <c:pt idx="0">
                  <c:v>STC</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List1!$C$2:$C$31</c:f>
              <c:numCache>
                <c:formatCode>#\ ##0_ ;[Red]\-#\ ##0\ </c:formatCode>
                <c:ptCount val="30"/>
                <c:pt idx="0">
                  <c:v>490.13295636000004</c:v>
                </c:pt>
                <c:pt idx="1">
                  <c:v>623.3452305699999</c:v>
                </c:pt>
                <c:pt idx="2">
                  <c:v>95.068838999999997</c:v>
                </c:pt>
                <c:pt idx="3">
                  <c:v>26.892734829999998</c:v>
                </c:pt>
                <c:pt idx="4">
                  <c:v>1.6566999999999998E-2</c:v>
                </c:pt>
                <c:pt idx="5">
                  <c:v>16.259535400000001</c:v>
                </c:pt>
                <c:pt idx="6">
                  <c:v>29.202395899999999</c:v>
                </c:pt>
                <c:pt idx="7">
                  <c:v>12.966200499999999</c:v>
                </c:pt>
                <c:pt idx="8">
                  <c:v>1.4114E-2</c:v>
                </c:pt>
                <c:pt idx="9">
                  <c:v>1.91740355</c:v>
                </c:pt>
                <c:pt idx="10">
                  <c:v>3.2410592500000002</c:v>
                </c:pt>
                <c:pt idx="11">
                  <c:v>0</c:v>
                </c:pt>
                <c:pt idx="12">
                  <c:v>0</c:v>
                </c:pt>
                <c:pt idx="13">
                  <c:v>1.85086967</c:v>
                </c:pt>
                <c:pt idx="14">
                  <c:v>0.49530000000000002</c:v>
                </c:pt>
                <c:pt idx="15">
                  <c:v>3.6097649999999999</c:v>
                </c:pt>
                <c:pt idx="16">
                  <c:v>7.1999999999999995E-2</c:v>
                </c:pt>
                <c:pt idx="17">
                  <c:v>8.8200000000000003E-5</c:v>
                </c:pt>
                <c:pt idx="18">
                  <c:v>0</c:v>
                </c:pt>
                <c:pt idx="19">
                  <c:v>0</c:v>
                </c:pt>
                <c:pt idx="20">
                  <c:v>9.172683999999999E-2</c:v>
                </c:pt>
                <c:pt idx="21">
                  <c:v>0.1</c:v>
                </c:pt>
                <c:pt idx="22">
                  <c:v>0</c:v>
                </c:pt>
                <c:pt idx="23">
                  <c:v>0</c:v>
                </c:pt>
                <c:pt idx="24">
                  <c:v>0</c:v>
                </c:pt>
                <c:pt idx="25">
                  <c:v>0.16675300000000001</c:v>
                </c:pt>
                <c:pt idx="26">
                  <c:v>5.5440000000000003E-3</c:v>
                </c:pt>
                <c:pt idx="27">
                  <c:v>0</c:v>
                </c:pt>
                <c:pt idx="28">
                  <c:v>0</c:v>
                </c:pt>
                <c:pt idx="29">
                  <c:v>0</c:v>
                </c:pt>
              </c:numCache>
            </c:numRef>
          </c:val>
          <c:extLst>
            <c:ext xmlns:c16="http://schemas.microsoft.com/office/drawing/2014/chart" uri="{C3380CC4-5D6E-409C-BE32-E72D297353CC}">
              <c16:uniqueId val="{00000001-ECEF-4331-B727-A4238AF04716}"/>
            </c:ext>
          </c:extLst>
        </c:ser>
        <c:ser>
          <c:idx val="2"/>
          <c:order val="2"/>
          <c:tx>
            <c:strRef>
              <c:f>List1!$D$1</c:f>
              <c:strCache>
                <c:ptCount val="1"/>
                <c:pt idx="0">
                  <c:v>JHC</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List1!$D$2:$D$31</c:f>
              <c:numCache>
                <c:formatCode>#\ ##0_ ;[Red]\-#\ ##0\ </c:formatCode>
                <c:ptCount val="30"/>
                <c:pt idx="0">
                  <c:v>329.22292479999999</c:v>
                </c:pt>
                <c:pt idx="1">
                  <c:v>202.18344046999999</c:v>
                </c:pt>
                <c:pt idx="2">
                  <c:v>0.02</c:v>
                </c:pt>
                <c:pt idx="3">
                  <c:v>5.461214</c:v>
                </c:pt>
                <c:pt idx="4">
                  <c:v>0.06</c:v>
                </c:pt>
                <c:pt idx="5">
                  <c:v>21.835548079999999</c:v>
                </c:pt>
                <c:pt idx="6">
                  <c:v>10.047321</c:v>
                </c:pt>
                <c:pt idx="7">
                  <c:v>5.3557122899999987</c:v>
                </c:pt>
                <c:pt idx="8">
                  <c:v>0</c:v>
                </c:pt>
                <c:pt idx="9">
                  <c:v>9.3708919999999996</c:v>
                </c:pt>
                <c:pt idx="10">
                  <c:v>4.1232877000000006</c:v>
                </c:pt>
                <c:pt idx="11">
                  <c:v>0.27328799999999998</c:v>
                </c:pt>
                <c:pt idx="12">
                  <c:v>0</c:v>
                </c:pt>
                <c:pt idx="13">
                  <c:v>2.5523268699999999</c:v>
                </c:pt>
                <c:pt idx="14">
                  <c:v>1.7339610000000001</c:v>
                </c:pt>
                <c:pt idx="15">
                  <c:v>0.37251400000000001</c:v>
                </c:pt>
                <c:pt idx="16">
                  <c:v>0.45900000000000002</c:v>
                </c:pt>
                <c:pt idx="17">
                  <c:v>0.36291270000000003</c:v>
                </c:pt>
                <c:pt idx="18">
                  <c:v>0</c:v>
                </c:pt>
                <c:pt idx="19">
                  <c:v>0.5</c:v>
                </c:pt>
                <c:pt idx="20">
                  <c:v>2.4500411</c:v>
                </c:pt>
                <c:pt idx="21">
                  <c:v>0</c:v>
                </c:pt>
                <c:pt idx="22">
                  <c:v>4.0000000000000001E-3</c:v>
                </c:pt>
                <c:pt idx="23">
                  <c:v>0</c:v>
                </c:pt>
                <c:pt idx="24">
                  <c:v>0.1012753</c:v>
                </c:pt>
                <c:pt idx="25">
                  <c:v>0</c:v>
                </c:pt>
                <c:pt idx="26">
                  <c:v>8.1999999999999998E-4</c:v>
                </c:pt>
                <c:pt idx="27">
                  <c:v>0</c:v>
                </c:pt>
                <c:pt idx="28">
                  <c:v>0</c:v>
                </c:pt>
                <c:pt idx="29">
                  <c:v>1.4999999999999999E-2</c:v>
                </c:pt>
              </c:numCache>
            </c:numRef>
          </c:val>
          <c:extLst>
            <c:ext xmlns:c16="http://schemas.microsoft.com/office/drawing/2014/chart" uri="{C3380CC4-5D6E-409C-BE32-E72D297353CC}">
              <c16:uniqueId val="{00000002-ECEF-4331-B727-A4238AF04716}"/>
            </c:ext>
          </c:extLst>
        </c:ser>
        <c:ser>
          <c:idx val="3"/>
          <c:order val="3"/>
          <c:tx>
            <c:strRef>
              <c:f>List1!$E$1</c:f>
              <c:strCache>
                <c:ptCount val="1"/>
                <c:pt idx="0">
                  <c:v>PLK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List1!$E$2:$E$31</c:f>
              <c:numCache>
                <c:formatCode>#\ ##0_ ;[Red]\-#\ ##0\ </c:formatCode>
                <c:ptCount val="30"/>
                <c:pt idx="0">
                  <c:v>278.18314824999999</c:v>
                </c:pt>
                <c:pt idx="1">
                  <c:v>256.30528286000003</c:v>
                </c:pt>
                <c:pt idx="2">
                  <c:v>62.277999999999999</c:v>
                </c:pt>
                <c:pt idx="3">
                  <c:v>16.38423118</c:v>
                </c:pt>
                <c:pt idx="4">
                  <c:v>5.34</c:v>
                </c:pt>
                <c:pt idx="5">
                  <c:v>9.0519990900000007</c:v>
                </c:pt>
                <c:pt idx="6">
                  <c:v>20.79761594</c:v>
                </c:pt>
                <c:pt idx="7">
                  <c:v>13.669937690000001</c:v>
                </c:pt>
                <c:pt idx="8">
                  <c:v>0</c:v>
                </c:pt>
                <c:pt idx="9">
                  <c:v>8.3203659999999999</c:v>
                </c:pt>
                <c:pt idx="10">
                  <c:v>1.64501491</c:v>
                </c:pt>
                <c:pt idx="11">
                  <c:v>4.6755528499999999</c:v>
                </c:pt>
                <c:pt idx="12">
                  <c:v>0</c:v>
                </c:pt>
                <c:pt idx="13">
                  <c:v>0.86065779000000009</c:v>
                </c:pt>
                <c:pt idx="14">
                  <c:v>3.9039999999999999</c:v>
                </c:pt>
                <c:pt idx="15">
                  <c:v>2.0011809999999999</c:v>
                </c:pt>
                <c:pt idx="16">
                  <c:v>0.12</c:v>
                </c:pt>
                <c:pt idx="17">
                  <c:v>0.44800000000000001</c:v>
                </c:pt>
                <c:pt idx="18">
                  <c:v>0</c:v>
                </c:pt>
                <c:pt idx="19">
                  <c:v>0.16774</c:v>
                </c:pt>
                <c:pt idx="20">
                  <c:v>7.195E-3</c:v>
                </c:pt>
                <c:pt idx="21">
                  <c:v>0</c:v>
                </c:pt>
                <c:pt idx="22">
                  <c:v>2.8934292099999999</c:v>
                </c:pt>
                <c:pt idx="23">
                  <c:v>0</c:v>
                </c:pt>
                <c:pt idx="24">
                  <c:v>2E-3</c:v>
                </c:pt>
                <c:pt idx="25">
                  <c:v>0</c:v>
                </c:pt>
                <c:pt idx="26">
                  <c:v>0</c:v>
                </c:pt>
                <c:pt idx="27">
                  <c:v>0</c:v>
                </c:pt>
                <c:pt idx="28">
                  <c:v>0</c:v>
                </c:pt>
                <c:pt idx="29">
                  <c:v>0</c:v>
                </c:pt>
              </c:numCache>
            </c:numRef>
          </c:val>
          <c:extLst>
            <c:ext xmlns:c16="http://schemas.microsoft.com/office/drawing/2014/chart" uri="{C3380CC4-5D6E-409C-BE32-E72D297353CC}">
              <c16:uniqueId val="{00000003-ECEF-4331-B727-A4238AF04716}"/>
            </c:ext>
          </c:extLst>
        </c:ser>
        <c:ser>
          <c:idx val="4"/>
          <c:order val="4"/>
          <c:tx>
            <c:strRef>
              <c:f>List1!$F$1</c:f>
              <c:strCache>
                <c:ptCount val="1"/>
                <c:pt idx="0">
                  <c:v>KVK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List1!$F$2:$F$31</c:f>
              <c:numCache>
                <c:formatCode>#\ ##0_ ;[Red]\-#\ ##0\ </c:formatCode>
                <c:ptCount val="30"/>
                <c:pt idx="0">
                  <c:v>200.36335147</c:v>
                </c:pt>
                <c:pt idx="1">
                  <c:v>129.39425259000001</c:v>
                </c:pt>
                <c:pt idx="2">
                  <c:v>26.701792000000001</c:v>
                </c:pt>
                <c:pt idx="3">
                  <c:v>23.19262226</c:v>
                </c:pt>
                <c:pt idx="4">
                  <c:v>0</c:v>
                </c:pt>
                <c:pt idx="5">
                  <c:v>13.607900000000001</c:v>
                </c:pt>
                <c:pt idx="6">
                  <c:v>0</c:v>
                </c:pt>
                <c:pt idx="7">
                  <c:v>2.00584593</c:v>
                </c:pt>
                <c:pt idx="8">
                  <c:v>8.2364586400000004</c:v>
                </c:pt>
                <c:pt idx="9">
                  <c:v>0.436</c:v>
                </c:pt>
                <c:pt idx="10">
                  <c:v>1.3625179599999999</c:v>
                </c:pt>
                <c:pt idx="11">
                  <c:v>42.394587520000002</c:v>
                </c:pt>
                <c:pt idx="12">
                  <c:v>0</c:v>
                </c:pt>
                <c:pt idx="13">
                  <c:v>2.6296896000000003</c:v>
                </c:pt>
                <c:pt idx="14">
                  <c:v>0.02</c:v>
                </c:pt>
                <c:pt idx="15">
                  <c:v>0.71050000000000002</c:v>
                </c:pt>
                <c:pt idx="16">
                  <c:v>0.51</c:v>
                </c:pt>
                <c:pt idx="17">
                  <c:v>0</c:v>
                </c:pt>
                <c:pt idx="18">
                  <c:v>0</c:v>
                </c:pt>
                <c:pt idx="19">
                  <c:v>0.04</c:v>
                </c:pt>
                <c:pt idx="20">
                  <c:v>0</c:v>
                </c:pt>
                <c:pt idx="21">
                  <c:v>0.1</c:v>
                </c:pt>
                <c:pt idx="22">
                  <c:v>0</c:v>
                </c:pt>
                <c:pt idx="23">
                  <c:v>0</c:v>
                </c:pt>
                <c:pt idx="24">
                  <c:v>0</c:v>
                </c:pt>
                <c:pt idx="25">
                  <c:v>0</c:v>
                </c:pt>
                <c:pt idx="26">
                  <c:v>0</c:v>
                </c:pt>
                <c:pt idx="27">
                  <c:v>0</c:v>
                </c:pt>
                <c:pt idx="28">
                  <c:v>0.01</c:v>
                </c:pt>
                <c:pt idx="29">
                  <c:v>0</c:v>
                </c:pt>
              </c:numCache>
            </c:numRef>
          </c:val>
          <c:extLst>
            <c:ext xmlns:c16="http://schemas.microsoft.com/office/drawing/2014/chart" uri="{C3380CC4-5D6E-409C-BE32-E72D297353CC}">
              <c16:uniqueId val="{00000004-ECEF-4331-B727-A4238AF04716}"/>
            </c:ext>
          </c:extLst>
        </c:ser>
        <c:ser>
          <c:idx val="5"/>
          <c:order val="5"/>
          <c:tx>
            <c:strRef>
              <c:f>List1!$G$1</c:f>
              <c:strCache>
                <c:ptCount val="1"/>
                <c:pt idx="0">
                  <c:v>ULK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List1!$G$2:$G$31</c:f>
              <c:numCache>
                <c:formatCode>#\ ##0_ ;[Red]\-#\ ##0\ </c:formatCode>
                <c:ptCount val="30"/>
                <c:pt idx="0">
                  <c:v>282.13137617000001</c:v>
                </c:pt>
                <c:pt idx="1">
                  <c:v>327.54884910999999</c:v>
                </c:pt>
                <c:pt idx="2">
                  <c:v>101.94295898999999</c:v>
                </c:pt>
                <c:pt idx="3">
                  <c:v>9.3202079100000006</c:v>
                </c:pt>
                <c:pt idx="4">
                  <c:v>7.0826372900000001</c:v>
                </c:pt>
                <c:pt idx="5">
                  <c:v>13.06352083</c:v>
                </c:pt>
                <c:pt idx="6">
                  <c:v>35.845743049999996</c:v>
                </c:pt>
                <c:pt idx="7">
                  <c:v>2.49634117</c:v>
                </c:pt>
                <c:pt idx="8">
                  <c:v>1.04726414</c:v>
                </c:pt>
                <c:pt idx="9">
                  <c:v>1.155713</c:v>
                </c:pt>
                <c:pt idx="10">
                  <c:v>5.4279230900000002</c:v>
                </c:pt>
                <c:pt idx="11">
                  <c:v>0</c:v>
                </c:pt>
                <c:pt idx="12">
                  <c:v>0</c:v>
                </c:pt>
                <c:pt idx="13">
                  <c:v>0.33826209999999995</c:v>
                </c:pt>
                <c:pt idx="14">
                  <c:v>5.0261257600000002</c:v>
                </c:pt>
                <c:pt idx="15">
                  <c:v>8.5537064300000001</c:v>
                </c:pt>
                <c:pt idx="16">
                  <c:v>0.01</c:v>
                </c:pt>
                <c:pt idx="17">
                  <c:v>0</c:v>
                </c:pt>
                <c:pt idx="18">
                  <c:v>4.6730000000000001E-3</c:v>
                </c:pt>
                <c:pt idx="19">
                  <c:v>1.375</c:v>
                </c:pt>
                <c:pt idx="20">
                  <c:v>0.55416617000000001</c:v>
                </c:pt>
                <c:pt idx="21">
                  <c:v>0</c:v>
                </c:pt>
                <c:pt idx="22">
                  <c:v>0</c:v>
                </c:pt>
                <c:pt idx="23">
                  <c:v>0.7501888000000001</c:v>
                </c:pt>
                <c:pt idx="24">
                  <c:v>1.7676000000000001E-2</c:v>
                </c:pt>
                <c:pt idx="25">
                  <c:v>0</c:v>
                </c:pt>
                <c:pt idx="26">
                  <c:v>0.05</c:v>
                </c:pt>
                <c:pt idx="27">
                  <c:v>0</c:v>
                </c:pt>
                <c:pt idx="28">
                  <c:v>0</c:v>
                </c:pt>
                <c:pt idx="29">
                  <c:v>0</c:v>
                </c:pt>
              </c:numCache>
            </c:numRef>
          </c:val>
          <c:extLst>
            <c:ext xmlns:c16="http://schemas.microsoft.com/office/drawing/2014/chart" uri="{C3380CC4-5D6E-409C-BE32-E72D297353CC}">
              <c16:uniqueId val="{00000005-ECEF-4331-B727-A4238AF04716}"/>
            </c:ext>
          </c:extLst>
        </c:ser>
        <c:ser>
          <c:idx val="6"/>
          <c:order val="6"/>
          <c:tx>
            <c:strRef>
              <c:f>List1!$H$1</c:f>
              <c:strCache>
                <c:ptCount val="1"/>
                <c:pt idx="0">
                  <c:v>LBK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List1!$H$2:$H$31</c:f>
              <c:numCache>
                <c:formatCode>#\ ##0_ ;[Red]\-#\ ##0\ </c:formatCode>
                <c:ptCount val="30"/>
                <c:pt idx="0">
                  <c:v>230.51054461000001</c:v>
                </c:pt>
                <c:pt idx="1">
                  <c:v>97.28202859999999</c:v>
                </c:pt>
                <c:pt idx="2">
                  <c:v>31.532712259999997</c:v>
                </c:pt>
                <c:pt idx="3">
                  <c:v>37.941723439999997</c:v>
                </c:pt>
                <c:pt idx="4">
                  <c:v>8.4761059999999997</c:v>
                </c:pt>
                <c:pt idx="5">
                  <c:v>0.64500952</c:v>
                </c:pt>
                <c:pt idx="6">
                  <c:v>0.61101000000000005</c:v>
                </c:pt>
                <c:pt idx="7">
                  <c:v>6.0906661699999995</c:v>
                </c:pt>
                <c:pt idx="8">
                  <c:v>2.1779999999999999</c:v>
                </c:pt>
                <c:pt idx="9">
                  <c:v>0.58671850000000003</c:v>
                </c:pt>
                <c:pt idx="10">
                  <c:v>1.8804815700000002</c:v>
                </c:pt>
                <c:pt idx="11">
                  <c:v>1.7572179999999999</c:v>
                </c:pt>
                <c:pt idx="12">
                  <c:v>0</c:v>
                </c:pt>
                <c:pt idx="13">
                  <c:v>9.1459020000000002E-2</c:v>
                </c:pt>
                <c:pt idx="14">
                  <c:v>3.0929647500000002</c:v>
                </c:pt>
                <c:pt idx="15">
                  <c:v>1.0585059999999999</c:v>
                </c:pt>
                <c:pt idx="16">
                  <c:v>0</c:v>
                </c:pt>
                <c:pt idx="17">
                  <c:v>0</c:v>
                </c:pt>
                <c:pt idx="18">
                  <c:v>0</c:v>
                </c:pt>
                <c:pt idx="19">
                  <c:v>6.923E-2</c:v>
                </c:pt>
                <c:pt idx="20">
                  <c:v>0</c:v>
                </c:pt>
                <c:pt idx="21">
                  <c:v>0</c:v>
                </c:pt>
                <c:pt idx="22">
                  <c:v>0</c:v>
                </c:pt>
                <c:pt idx="23">
                  <c:v>0</c:v>
                </c:pt>
                <c:pt idx="24">
                  <c:v>1.7999999999999999E-2</c:v>
                </c:pt>
                <c:pt idx="25">
                  <c:v>0</c:v>
                </c:pt>
                <c:pt idx="26">
                  <c:v>0</c:v>
                </c:pt>
                <c:pt idx="27">
                  <c:v>0</c:v>
                </c:pt>
                <c:pt idx="28">
                  <c:v>0</c:v>
                </c:pt>
                <c:pt idx="29">
                  <c:v>0</c:v>
                </c:pt>
              </c:numCache>
            </c:numRef>
          </c:val>
          <c:extLst>
            <c:ext xmlns:c16="http://schemas.microsoft.com/office/drawing/2014/chart" uri="{C3380CC4-5D6E-409C-BE32-E72D297353CC}">
              <c16:uniqueId val="{00000006-ECEF-4331-B727-A4238AF04716}"/>
            </c:ext>
          </c:extLst>
        </c:ser>
        <c:ser>
          <c:idx val="7"/>
          <c:order val="7"/>
          <c:tx>
            <c:strRef>
              <c:f>List1!$I$1</c:f>
              <c:strCache>
                <c:ptCount val="1"/>
                <c:pt idx="0">
                  <c:v>HKK</c:v>
                </c:pt>
              </c:strCache>
            </c:strRef>
          </c:tx>
          <c:spPr>
            <a:solidFill>
              <a:srgbClr val="C00000"/>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List1!$I$2:$I$31</c:f>
              <c:numCache>
                <c:formatCode>#\ ##0_ ;[Red]\-#\ ##0\ </c:formatCode>
                <c:ptCount val="30"/>
                <c:pt idx="0">
                  <c:v>243.22811769</c:v>
                </c:pt>
                <c:pt idx="1">
                  <c:v>202.02464756000001</c:v>
                </c:pt>
                <c:pt idx="2">
                  <c:v>5.8110000000000002E-3</c:v>
                </c:pt>
                <c:pt idx="3">
                  <c:v>40.807683759999996</c:v>
                </c:pt>
                <c:pt idx="4">
                  <c:v>3.0000000000000001E-3</c:v>
                </c:pt>
                <c:pt idx="5">
                  <c:v>19.022079039999998</c:v>
                </c:pt>
                <c:pt idx="6">
                  <c:v>2.7309000000000001</c:v>
                </c:pt>
                <c:pt idx="7">
                  <c:v>6.9946023200000003</c:v>
                </c:pt>
                <c:pt idx="8">
                  <c:v>63.669546250000003</c:v>
                </c:pt>
                <c:pt idx="9">
                  <c:v>2.8343417000000004</c:v>
                </c:pt>
                <c:pt idx="10">
                  <c:v>1.92425913</c:v>
                </c:pt>
                <c:pt idx="11">
                  <c:v>9.5230744999999999</c:v>
                </c:pt>
                <c:pt idx="12">
                  <c:v>0</c:v>
                </c:pt>
                <c:pt idx="13">
                  <c:v>0.80688545999999994</c:v>
                </c:pt>
                <c:pt idx="14">
                  <c:v>0.50848199999999999</c:v>
                </c:pt>
                <c:pt idx="15">
                  <c:v>0.17195199999999999</c:v>
                </c:pt>
                <c:pt idx="16">
                  <c:v>2.5000000000000001E-2</c:v>
                </c:pt>
                <c:pt idx="17">
                  <c:v>4.84</c:v>
                </c:pt>
                <c:pt idx="18">
                  <c:v>0</c:v>
                </c:pt>
                <c:pt idx="19">
                  <c:v>0</c:v>
                </c:pt>
                <c:pt idx="20">
                  <c:v>0.23114821000000002</c:v>
                </c:pt>
                <c:pt idx="21">
                  <c:v>5.2880000000000003</c:v>
                </c:pt>
                <c:pt idx="22">
                  <c:v>0</c:v>
                </c:pt>
                <c:pt idx="23">
                  <c:v>0</c:v>
                </c:pt>
                <c:pt idx="24">
                  <c:v>0.70152621999999998</c:v>
                </c:pt>
                <c:pt idx="25">
                  <c:v>0</c:v>
                </c:pt>
                <c:pt idx="26">
                  <c:v>0</c:v>
                </c:pt>
                <c:pt idx="27">
                  <c:v>0</c:v>
                </c:pt>
                <c:pt idx="28">
                  <c:v>0</c:v>
                </c:pt>
                <c:pt idx="29">
                  <c:v>0</c:v>
                </c:pt>
              </c:numCache>
            </c:numRef>
          </c:val>
          <c:extLst>
            <c:ext xmlns:c16="http://schemas.microsoft.com/office/drawing/2014/chart" uri="{C3380CC4-5D6E-409C-BE32-E72D297353CC}">
              <c16:uniqueId val="{00000007-ECEF-4331-B727-A4238AF04716}"/>
            </c:ext>
          </c:extLst>
        </c:ser>
        <c:ser>
          <c:idx val="8"/>
          <c:order val="8"/>
          <c:tx>
            <c:strRef>
              <c:f>List1!$J$1</c:f>
              <c:strCache>
                <c:ptCount val="1"/>
                <c:pt idx="0">
                  <c:v>PAK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List1!$J$2:$J$31</c:f>
              <c:numCache>
                <c:formatCode>#\ ##0_ ;[Red]\-#\ ##0\ </c:formatCode>
                <c:ptCount val="30"/>
                <c:pt idx="0">
                  <c:v>197.47020981999998</c:v>
                </c:pt>
                <c:pt idx="1">
                  <c:v>119.66359288</c:v>
                </c:pt>
                <c:pt idx="2">
                  <c:v>47.094200000000001</c:v>
                </c:pt>
                <c:pt idx="3">
                  <c:v>51.925922469999996</c:v>
                </c:pt>
                <c:pt idx="4">
                  <c:v>50.73093308</c:v>
                </c:pt>
                <c:pt idx="5">
                  <c:v>5.7149220300000003</c:v>
                </c:pt>
                <c:pt idx="6">
                  <c:v>1.7326617</c:v>
                </c:pt>
                <c:pt idx="7">
                  <c:v>2.16466359</c:v>
                </c:pt>
                <c:pt idx="8">
                  <c:v>5.0000000000000001E-4</c:v>
                </c:pt>
                <c:pt idx="9">
                  <c:v>0.94523699999999999</c:v>
                </c:pt>
                <c:pt idx="10">
                  <c:v>4.1921768099999994</c:v>
                </c:pt>
                <c:pt idx="11">
                  <c:v>9.709196949999999</c:v>
                </c:pt>
                <c:pt idx="12">
                  <c:v>5.0000000000000001E-3</c:v>
                </c:pt>
                <c:pt idx="13">
                  <c:v>1.7719018100000001</c:v>
                </c:pt>
                <c:pt idx="14">
                  <c:v>3.5303000000000001E-2</c:v>
                </c:pt>
                <c:pt idx="15">
                  <c:v>0.57122099999999998</c:v>
                </c:pt>
                <c:pt idx="16">
                  <c:v>5.8500000000000003E-2</c:v>
                </c:pt>
                <c:pt idx="17">
                  <c:v>1.04</c:v>
                </c:pt>
                <c:pt idx="18">
                  <c:v>0.32529999999999998</c:v>
                </c:pt>
                <c:pt idx="19">
                  <c:v>0</c:v>
                </c:pt>
                <c:pt idx="20">
                  <c:v>0.17121900000000001</c:v>
                </c:pt>
                <c:pt idx="21">
                  <c:v>0</c:v>
                </c:pt>
                <c:pt idx="22">
                  <c:v>0</c:v>
                </c:pt>
                <c:pt idx="23">
                  <c:v>0</c:v>
                </c:pt>
                <c:pt idx="24">
                  <c:v>0</c:v>
                </c:pt>
                <c:pt idx="25">
                  <c:v>0</c:v>
                </c:pt>
                <c:pt idx="26">
                  <c:v>0.02</c:v>
                </c:pt>
                <c:pt idx="27">
                  <c:v>5.0000000000000001E-4</c:v>
                </c:pt>
                <c:pt idx="28">
                  <c:v>0</c:v>
                </c:pt>
                <c:pt idx="29">
                  <c:v>0</c:v>
                </c:pt>
              </c:numCache>
            </c:numRef>
          </c:val>
          <c:extLst>
            <c:ext xmlns:c16="http://schemas.microsoft.com/office/drawing/2014/chart" uri="{C3380CC4-5D6E-409C-BE32-E72D297353CC}">
              <c16:uniqueId val="{00000008-ECEF-4331-B727-A4238AF04716}"/>
            </c:ext>
          </c:extLst>
        </c:ser>
        <c:ser>
          <c:idx val="9"/>
          <c:order val="9"/>
          <c:tx>
            <c:strRef>
              <c:f>List1!$K$1</c:f>
              <c:strCache>
                <c:ptCount val="1"/>
                <c:pt idx="0">
                  <c:v>VYS</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List1!$K$2:$K$31</c:f>
              <c:numCache>
                <c:formatCode>#\ ##0_ ;[Red]\-#\ ##0\ </c:formatCode>
                <c:ptCount val="30"/>
                <c:pt idx="0">
                  <c:v>179.061195</c:v>
                </c:pt>
                <c:pt idx="1">
                  <c:v>545.79419579</c:v>
                </c:pt>
                <c:pt idx="2">
                  <c:v>31.545100780000002</c:v>
                </c:pt>
                <c:pt idx="3">
                  <c:v>7.0026088200000007</c:v>
                </c:pt>
                <c:pt idx="4">
                  <c:v>0.03</c:v>
                </c:pt>
                <c:pt idx="5">
                  <c:v>16.330835440000001</c:v>
                </c:pt>
                <c:pt idx="6">
                  <c:v>1.8564000000000001</c:v>
                </c:pt>
                <c:pt idx="7">
                  <c:v>22.75508486</c:v>
                </c:pt>
                <c:pt idx="8">
                  <c:v>0</c:v>
                </c:pt>
                <c:pt idx="9">
                  <c:v>2.3E-2</c:v>
                </c:pt>
                <c:pt idx="10">
                  <c:v>6.0975425600000008</c:v>
                </c:pt>
                <c:pt idx="11">
                  <c:v>1.55237629</c:v>
                </c:pt>
                <c:pt idx="12">
                  <c:v>0</c:v>
                </c:pt>
                <c:pt idx="13">
                  <c:v>3.6257923700000001</c:v>
                </c:pt>
                <c:pt idx="14">
                  <c:v>6.4000000000000001E-2</c:v>
                </c:pt>
                <c:pt idx="15">
                  <c:v>1.6014680800000001</c:v>
                </c:pt>
                <c:pt idx="16">
                  <c:v>0.15</c:v>
                </c:pt>
                <c:pt idx="17">
                  <c:v>0</c:v>
                </c:pt>
                <c:pt idx="18">
                  <c:v>0</c:v>
                </c:pt>
                <c:pt idx="19">
                  <c:v>2.1365008100000002</c:v>
                </c:pt>
                <c:pt idx="20">
                  <c:v>5.9950630000000005E-2</c:v>
                </c:pt>
                <c:pt idx="21">
                  <c:v>0</c:v>
                </c:pt>
                <c:pt idx="22">
                  <c:v>0.761494</c:v>
                </c:pt>
                <c:pt idx="23">
                  <c:v>0</c:v>
                </c:pt>
                <c:pt idx="24">
                  <c:v>0</c:v>
                </c:pt>
                <c:pt idx="25">
                  <c:v>0</c:v>
                </c:pt>
                <c:pt idx="26">
                  <c:v>0</c:v>
                </c:pt>
                <c:pt idx="27">
                  <c:v>1E-3</c:v>
                </c:pt>
                <c:pt idx="28">
                  <c:v>0</c:v>
                </c:pt>
                <c:pt idx="29">
                  <c:v>0</c:v>
                </c:pt>
              </c:numCache>
            </c:numRef>
          </c:val>
          <c:extLst>
            <c:ext xmlns:c16="http://schemas.microsoft.com/office/drawing/2014/chart" uri="{C3380CC4-5D6E-409C-BE32-E72D297353CC}">
              <c16:uniqueId val="{00000009-ECEF-4331-B727-A4238AF04716}"/>
            </c:ext>
          </c:extLst>
        </c:ser>
        <c:ser>
          <c:idx val="10"/>
          <c:order val="10"/>
          <c:tx>
            <c:strRef>
              <c:f>List1!$L$1</c:f>
              <c:strCache>
                <c:ptCount val="1"/>
                <c:pt idx="0">
                  <c:v>JMK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List1!$L$2:$L$31</c:f>
              <c:numCache>
                <c:formatCode>#\ ##0_ ;[Red]\-#\ ##0\ </c:formatCode>
                <c:ptCount val="30"/>
                <c:pt idx="0">
                  <c:v>428.26005049999998</c:v>
                </c:pt>
                <c:pt idx="1">
                  <c:v>547.21603559000005</c:v>
                </c:pt>
                <c:pt idx="2">
                  <c:v>98.340999999999994</c:v>
                </c:pt>
                <c:pt idx="3">
                  <c:v>23.667052849999997</c:v>
                </c:pt>
                <c:pt idx="4">
                  <c:v>20.098996</c:v>
                </c:pt>
                <c:pt idx="5">
                  <c:v>0.32508121999999995</c:v>
                </c:pt>
                <c:pt idx="6">
                  <c:v>31.221157999999999</c:v>
                </c:pt>
                <c:pt idx="7">
                  <c:v>51.132702799999997</c:v>
                </c:pt>
                <c:pt idx="8">
                  <c:v>38.352736790000002</c:v>
                </c:pt>
                <c:pt idx="9">
                  <c:v>19.187615659999999</c:v>
                </c:pt>
                <c:pt idx="10">
                  <c:v>15.17962717</c:v>
                </c:pt>
                <c:pt idx="11">
                  <c:v>13.488</c:v>
                </c:pt>
                <c:pt idx="12">
                  <c:v>0</c:v>
                </c:pt>
                <c:pt idx="13">
                  <c:v>2.1954124299999997</c:v>
                </c:pt>
                <c:pt idx="14">
                  <c:v>0.43894100000000003</c:v>
                </c:pt>
                <c:pt idx="15">
                  <c:v>2.1605650000000001</c:v>
                </c:pt>
                <c:pt idx="16">
                  <c:v>10.166914999999999</c:v>
                </c:pt>
                <c:pt idx="17">
                  <c:v>3.5999999999999997E-2</c:v>
                </c:pt>
                <c:pt idx="18">
                  <c:v>0</c:v>
                </c:pt>
                <c:pt idx="19">
                  <c:v>0</c:v>
                </c:pt>
                <c:pt idx="20">
                  <c:v>0</c:v>
                </c:pt>
                <c:pt idx="21">
                  <c:v>4.4999999999999998E-2</c:v>
                </c:pt>
                <c:pt idx="22">
                  <c:v>7.0000000000000001E-3</c:v>
                </c:pt>
                <c:pt idx="23">
                  <c:v>1.2762000000000001E-2</c:v>
                </c:pt>
                <c:pt idx="24">
                  <c:v>0</c:v>
                </c:pt>
                <c:pt idx="25">
                  <c:v>0</c:v>
                </c:pt>
                <c:pt idx="26">
                  <c:v>0</c:v>
                </c:pt>
                <c:pt idx="27">
                  <c:v>3.7219000000000002E-2</c:v>
                </c:pt>
                <c:pt idx="28">
                  <c:v>0</c:v>
                </c:pt>
                <c:pt idx="29">
                  <c:v>0</c:v>
                </c:pt>
              </c:numCache>
            </c:numRef>
          </c:val>
          <c:extLst>
            <c:ext xmlns:c16="http://schemas.microsoft.com/office/drawing/2014/chart" uri="{C3380CC4-5D6E-409C-BE32-E72D297353CC}">
              <c16:uniqueId val="{0000000A-ECEF-4331-B727-A4238AF04716}"/>
            </c:ext>
          </c:extLst>
        </c:ser>
        <c:ser>
          <c:idx val="11"/>
          <c:order val="11"/>
          <c:tx>
            <c:strRef>
              <c:f>List1!$M$1</c:f>
              <c:strCache>
                <c:ptCount val="1"/>
                <c:pt idx="0">
                  <c:v>OLK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List1!$M$2:$M$31</c:f>
              <c:numCache>
                <c:formatCode>#\ ##0_ ;[Red]\-#\ ##0\ </c:formatCode>
                <c:ptCount val="30"/>
                <c:pt idx="0">
                  <c:v>195.74676973000001</c:v>
                </c:pt>
                <c:pt idx="1">
                  <c:v>78.837654360000002</c:v>
                </c:pt>
                <c:pt idx="2">
                  <c:v>43.025843000000002</c:v>
                </c:pt>
                <c:pt idx="3">
                  <c:v>4.6857130199999997</c:v>
                </c:pt>
                <c:pt idx="4">
                  <c:v>128.46570453000001</c:v>
                </c:pt>
                <c:pt idx="5">
                  <c:v>4.0930899699999994</c:v>
                </c:pt>
                <c:pt idx="6">
                  <c:v>12.85158</c:v>
                </c:pt>
                <c:pt idx="7">
                  <c:v>4.14020616</c:v>
                </c:pt>
                <c:pt idx="8">
                  <c:v>0</c:v>
                </c:pt>
                <c:pt idx="9">
                  <c:v>2.7350669999999999</c:v>
                </c:pt>
                <c:pt idx="10">
                  <c:v>3.1376078600000001</c:v>
                </c:pt>
                <c:pt idx="11">
                  <c:v>5.0000000000000001E-4</c:v>
                </c:pt>
                <c:pt idx="12">
                  <c:v>0</c:v>
                </c:pt>
                <c:pt idx="13">
                  <c:v>7.6988000000000001E-2</c:v>
                </c:pt>
                <c:pt idx="14">
                  <c:v>0.19400000000000001</c:v>
                </c:pt>
                <c:pt idx="15">
                  <c:v>0.68333999999999995</c:v>
                </c:pt>
                <c:pt idx="16">
                  <c:v>0</c:v>
                </c:pt>
                <c:pt idx="17">
                  <c:v>0</c:v>
                </c:pt>
                <c:pt idx="18">
                  <c:v>0</c:v>
                </c:pt>
                <c:pt idx="19">
                  <c:v>0.49668800000000002</c:v>
                </c:pt>
                <c:pt idx="20">
                  <c:v>1.89724E-2</c:v>
                </c:pt>
                <c:pt idx="21">
                  <c:v>0</c:v>
                </c:pt>
                <c:pt idx="22">
                  <c:v>0</c:v>
                </c:pt>
                <c:pt idx="23">
                  <c:v>0.2</c:v>
                </c:pt>
                <c:pt idx="24">
                  <c:v>3.2000000000000001E-2</c:v>
                </c:pt>
                <c:pt idx="25">
                  <c:v>0</c:v>
                </c:pt>
                <c:pt idx="26">
                  <c:v>0</c:v>
                </c:pt>
                <c:pt idx="27">
                  <c:v>0</c:v>
                </c:pt>
                <c:pt idx="28">
                  <c:v>0</c:v>
                </c:pt>
                <c:pt idx="29">
                  <c:v>0</c:v>
                </c:pt>
              </c:numCache>
            </c:numRef>
          </c:val>
          <c:extLst>
            <c:ext xmlns:c16="http://schemas.microsoft.com/office/drawing/2014/chart" uri="{C3380CC4-5D6E-409C-BE32-E72D297353CC}">
              <c16:uniqueId val="{0000000B-ECEF-4331-B727-A4238AF04716}"/>
            </c:ext>
          </c:extLst>
        </c:ser>
        <c:ser>
          <c:idx val="12"/>
          <c:order val="12"/>
          <c:tx>
            <c:strRef>
              <c:f>List1!$N$1</c:f>
              <c:strCache>
                <c:ptCount val="1"/>
                <c:pt idx="0">
                  <c:v>ZLK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List1!$N$2:$N$31</c:f>
              <c:numCache>
                <c:formatCode>#\ ##0_ ;[Red]\-#\ ##0\ </c:formatCode>
                <c:ptCount val="30"/>
                <c:pt idx="0">
                  <c:v>210.89996621</c:v>
                </c:pt>
                <c:pt idx="1">
                  <c:v>112.616789</c:v>
                </c:pt>
                <c:pt idx="2">
                  <c:v>5.81</c:v>
                </c:pt>
                <c:pt idx="3">
                  <c:v>2.8732229</c:v>
                </c:pt>
                <c:pt idx="4">
                  <c:v>1.426E-2</c:v>
                </c:pt>
                <c:pt idx="5">
                  <c:v>16.21647522</c:v>
                </c:pt>
                <c:pt idx="6">
                  <c:v>29.063190289999998</c:v>
                </c:pt>
                <c:pt idx="7">
                  <c:v>5.4857507999999999</c:v>
                </c:pt>
                <c:pt idx="8">
                  <c:v>0</c:v>
                </c:pt>
                <c:pt idx="9">
                  <c:v>4.1901478499999998</c:v>
                </c:pt>
                <c:pt idx="10">
                  <c:v>12.811090910000001</c:v>
                </c:pt>
                <c:pt idx="11">
                  <c:v>0</c:v>
                </c:pt>
                <c:pt idx="12">
                  <c:v>0</c:v>
                </c:pt>
                <c:pt idx="13">
                  <c:v>0.64374100000000001</c:v>
                </c:pt>
                <c:pt idx="14">
                  <c:v>9.1270000000000004E-2</c:v>
                </c:pt>
                <c:pt idx="15">
                  <c:v>0.42131600000000002</c:v>
                </c:pt>
                <c:pt idx="16">
                  <c:v>0.1</c:v>
                </c:pt>
                <c:pt idx="17">
                  <c:v>0</c:v>
                </c:pt>
                <c:pt idx="18">
                  <c:v>0</c:v>
                </c:pt>
                <c:pt idx="19">
                  <c:v>0</c:v>
                </c:pt>
                <c:pt idx="20">
                  <c:v>0</c:v>
                </c:pt>
                <c:pt idx="21">
                  <c:v>5.5E-2</c:v>
                </c:pt>
                <c:pt idx="22">
                  <c:v>7.1110000000000001E-3</c:v>
                </c:pt>
                <c:pt idx="23">
                  <c:v>0.86869331000000005</c:v>
                </c:pt>
                <c:pt idx="24">
                  <c:v>3.2894E-2</c:v>
                </c:pt>
                <c:pt idx="25">
                  <c:v>0.19231000000000001</c:v>
                </c:pt>
                <c:pt idx="26">
                  <c:v>0</c:v>
                </c:pt>
                <c:pt idx="27">
                  <c:v>0.03</c:v>
                </c:pt>
                <c:pt idx="28">
                  <c:v>0</c:v>
                </c:pt>
                <c:pt idx="29">
                  <c:v>0</c:v>
                </c:pt>
              </c:numCache>
            </c:numRef>
          </c:val>
          <c:extLst>
            <c:ext xmlns:c16="http://schemas.microsoft.com/office/drawing/2014/chart" uri="{C3380CC4-5D6E-409C-BE32-E72D297353CC}">
              <c16:uniqueId val="{0000000C-ECEF-4331-B727-A4238AF04716}"/>
            </c:ext>
          </c:extLst>
        </c:ser>
        <c:ser>
          <c:idx val="13"/>
          <c:order val="13"/>
          <c:tx>
            <c:strRef>
              <c:f>List1!$O$1</c:f>
              <c:strCache>
                <c:ptCount val="1"/>
                <c:pt idx="0">
                  <c:v>MSK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List1!$O$2:$O$31</c:f>
              <c:numCache>
                <c:formatCode>#\ ##0_ ;[Red]\-#\ ##0\ </c:formatCode>
                <c:ptCount val="30"/>
                <c:pt idx="0">
                  <c:v>397.89056116</c:v>
                </c:pt>
                <c:pt idx="1">
                  <c:v>506.95040478999994</c:v>
                </c:pt>
                <c:pt idx="2">
                  <c:v>99.033218730000002</c:v>
                </c:pt>
                <c:pt idx="3">
                  <c:v>33.4250501</c:v>
                </c:pt>
                <c:pt idx="4">
                  <c:v>17.555</c:v>
                </c:pt>
                <c:pt idx="5">
                  <c:v>8.5759703399999996</c:v>
                </c:pt>
                <c:pt idx="6">
                  <c:v>0</c:v>
                </c:pt>
                <c:pt idx="7">
                  <c:v>2.5928976100000005</c:v>
                </c:pt>
                <c:pt idx="8">
                  <c:v>2.9824E-2</c:v>
                </c:pt>
                <c:pt idx="9">
                  <c:v>4.0920368800000002</c:v>
                </c:pt>
                <c:pt idx="10">
                  <c:v>9.5645756200000012</c:v>
                </c:pt>
                <c:pt idx="11">
                  <c:v>2</c:v>
                </c:pt>
                <c:pt idx="12">
                  <c:v>2.11</c:v>
                </c:pt>
                <c:pt idx="13">
                  <c:v>5.8043556000000001</c:v>
                </c:pt>
                <c:pt idx="14">
                  <c:v>7.9802860000000004</c:v>
                </c:pt>
                <c:pt idx="15">
                  <c:v>0.71840891000000007</c:v>
                </c:pt>
                <c:pt idx="16">
                  <c:v>0.35499999999999998</c:v>
                </c:pt>
                <c:pt idx="17">
                  <c:v>1.7589999999999999</c:v>
                </c:pt>
                <c:pt idx="18">
                  <c:v>9.8170000000000002</c:v>
                </c:pt>
                <c:pt idx="19">
                  <c:v>4.87399</c:v>
                </c:pt>
                <c:pt idx="20">
                  <c:v>0.02</c:v>
                </c:pt>
                <c:pt idx="21">
                  <c:v>0</c:v>
                </c:pt>
                <c:pt idx="22">
                  <c:v>2.4108999999999998E-2</c:v>
                </c:pt>
                <c:pt idx="23">
                  <c:v>0</c:v>
                </c:pt>
                <c:pt idx="24">
                  <c:v>0</c:v>
                </c:pt>
                <c:pt idx="25">
                  <c:v>0</c:v>
                </c:pt>
                <c:pt idx="26">
                  <c:v>1.9099999999999999E-2</c:v>
                </c:pt>
                <c:pt idx="27">
                  <c:v>0</c:v>
                </c:pt>
                <c:pt idx="28">
                  <c:v>0.05</c:v>
                </c:pt>
                <c:pt idx="29">
                  <c:v>0</c:v>
                </c:pt>
              </c:numCache>
            </c:numRef>
          </c:val>
          <c:extLst>
            <c:ext xmlns:c16="http://schemas.microsoft.com/office/drawing/2014/chart" uri="{C3380CC4-5D6E-409C-BE32-E72D297353CC}">
              <c16:uniqueId val="{0000000D-ECEF-4331-B727-A4238AF04716}"/>
            </c:ext>
          </c:extLst>
        </c:ser>
        <c:dLbls>
          <c:showLegendKey val="0"/>
          <c:showVal val="0"/>
          <c:showCatName val="0"/>
          <c:showSerName val="0"/>
          <c:showPercent val="0"/>
          <c:showBubbleSize val="0"/>
        </c:dLbls>
        <c:gapWidth val="0"/>
        <c:overlap val="100"/>
        <c:axId val="-1312593968"/>
        <c:axId val="-1312599408"/>
      </c:barChart>
      <c:catAx>
        <c:axId val="-1312593968"/>
        <c:scaling>
          <c:orientation val="maxMin"/>
        </c:scaling>
        <c:delete val="1"/>
        <c:axPos val="l"/>
        <c:numFmt formatCode="General" sourceLinked="1"/>
        <c:majorTickMark val="none"/>
        <c:minorTickMark val="none"/>
        <c:tickLblPos val="nextTo"/>
        <c:crossAx val="-1312599408"/>
        <c:crosses val="autoZero"/>
        <c:auto val="1"/>
        <c:lblAlgn val="ctr"/>
        <c:lblOffset val="100"/>
        <c:noMultiLvlLbl val="0"/>
      </c:catAx>
      <c:valAx>
        <c:axId val="-131259940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12593968"/>
        <c:crosses val="autoZero"/>
        <c:crossBetween val="between"/>
      </c:valAx>
      <c:spPr>
        <a:noFill/>
        <a:ln>
          <a:noFill/>
        </a:ln>
        <a:effectLst/>
      </c:spPr>
    </c:plotArea>
    <c:legend>
      <c:legendPos val="b"/>
      <c:layout>
        <c:manualLayout>
          <c:xMode val="edge"/>
          <c:yMode val="edge"/>
          <c:x val="9.4411682271925857E-3"/>
          <c:y val="0.95574707819848603"/>
          <c:w val="0.98629135285049907"/>
          <c:h val="4.199944596992311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solidFill>
      <a:schemeClr val="bg1"/>
    </a:solidFill>
    <a:ln>
      <a:noFill/>
    </a:ln>
    <a:effectLst/>
  </c:spPr>
  <c:txPr>
    <a:bodyPr/>
    <a:lstStyle/>
    <a:p>
      <a:pPr>
        <a:defRPr/>
      </a:pPr>
      <a:endParaRPr lang="cs-CZ"/>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899074074074072"/>
          <c:y val="6.4699711289066486E-2"/>
          <c:w val="0.47582777777777774"/>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73D0-453B-98A1-B155931BC94E}"/>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73D0-453B-98A1-B155931BC94E}"/>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73D0-453B-98A1-B155931BC94E}"/>
              </c:ext>
            </c:extLst>
          </c:dPt>
          <c:dPt>
            <c:idx val="4"/>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73D0-453B-98A1-B155931BC94E}"/>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73D0-453B-98A1-B155931BC94E}"/>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PLK</c:v>
                </c:pt>
                <c:pt idx="3">
                  <c:v>JHC</c:v>
                </c:pt>
                <c:pt idx="4">
                  <c:v>ČR</c:v>
                </c:pt>
                <c:pt idx="5">
                  <c:v>OLK</c:v>
                </c:pt>
                <c:pt idx="6">
                  <c:v>HKK</c:v>
                </c:pt>
                <c:pt idx="7">
                  <c:v>ZLK</c:v>
                </c:pt>
                <c:pt idx="8">
                  <c:v>MSK</c:v>
                </c:pt>
                <c:pt idx="9">
                  <c:v>STC</c:v>
                </c:pt>
                <c:pt idx="10">
                  <c:v>PAK</c:v>
                </c:pt>
                <c:pt idx="11">
                  <c:v>KVK</c:v>
                </c:pt>
                <c:pt idx="12">
                  <c:v>LBK</c:v>
                </c:pt>
                <c:pt idx="13">
                  <c:v>ULK</c:v>
                </c:pt>
                <c:pt idx="14">
                  <c:v>VYS</c:v>
                </c:pt>
              </c:strCache>
            </c:strRef>
          </c:cat>
          <c:val>
            <c:numRef>
              <c:f>Sheet1!$B$2:$B$16</c:f>
              <c:numCache>
                <c:formatCode>#,##0_ ;[Red]\-#,##0\ </c:formatCode>
                <c:ptCount val="15"/>
                <c:pt idx="0">
                  <c:v>49.77036194361061</c:v>
                </c:pt>
                <c:pt idx="1">
                  <c:v>15.720826259215555</c:v>
                </c:pt>
                <c:pt idx="2">
                  <c:v>14.716722948476248</c:v>
                </c:pt>
                <c:pt idx="3">
                  <c:v>14.509843862448763</c:v>
                </c:pt>
                <c:pt idx="4">
                  <c:v>11.239774845446341</c:v>
                </c:pt>
                <c:pt idx="5">
                  <c:v>5.138266367414114</c:v>
                </c:pt>
                <c:pt idx="6">
                  <c:v>5.0572735128383872</c:v>
                </c:pt>
                <c:pt idx="7">
                  <c:v>3.7489499501748593</c:v>
                </c:pt>
                <c:pt idx="8">
                  <c:v>3.4650644805158772</c:v>
                </c:pt>
                <c:pt idx="9">
                  <c:v>2.1401155031640018</c:v>
                </c:pt>
                <c:pt idx="10">
                  <c:v>2.1377689016574415</c:v>
                </c:pt>
                <c:pt idx="11">
                  <c:v>1.8330395196314833</c:v>
                </c:pt>
                <c:pt idx="12">
                  <c:v>1.4063142783273688</c:v>
                </c:pt>
                <c:pt idx="13">
                  <c:v>1.0731639577702066</c:v>
                </c:pt>
                <c:pt idx="14">
                  <c:v>0.3864043848198418</c:v>
                </c:pt>
              </c:numCache>
            </c:numRef>
          </c:val>
          <c:extLst>
            <c:ext xmlns:c16="http://schemas.microsoft.com/office/drawing/2014/chart" uri="{C3380CC4-5D6E-409C-BE32-E72D297353CC}">
              <c16:uniqueId val="{00000008-73D0-453B-98A1-B155931BC94E}"/>
            </c:ext>
          </c:extLst>
        </c:ser>
        <c:dLbls>
          <c:showLegendKey val="0"/>
          <c:showVal val="1"/>
          <c:showCatName val="0"/>
          <c:showSerName val="0"/>
          <c:showPercent val="0"/>
          <c:showBubbleSize val="0"/>
        </c:dLbls>
        <c:gapWidth val="50"/>
        <c:overlap val="100"/>
        <c:axId val="-1312598320"/>
        <c:axId val="-1312596688"/>
      </c:barChart>
      <c:catAx>
        <c:axId val="-131259832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688"/>
        <c:crosses val="autoZero"/>
        <c:auto val="1"/>
        <c:lblAlgn val="ctr"/>
        <c:lblOffset val="100"/>
        <c:noMultiLvlLbl val="0"/>
      </c:catAx>
      <c:valAx>
        <c:axId val="-131259668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320"/>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D975-4571-B75B-B174BF8AD437}"/>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D975-4571-B75B-B174BF8AD437}"/>
              </c:ext>
            </c:extLst>
          </c:dPt>
          <c:dPt>
            <c:idx val="6"/>
            <c:invertIfNegative val="0"/>
            <c:bubble3D val="0"/>
            <c:spPr>
              <a:solidFill>
                <a:srgbClr val="C00000"/>
              </a:solidFill>
              <a:ln>
                <a:solidFill>
                  <a:schemeClr val="tx1"/>
                </a:solidFill>
              </a:ln>
              <a:effectLst/>
            </c:spPr>
            <c:extLst>
              <c:ext xmlns:c16="http://schemas.microsoft.com/office/drawing/2014/chart" uri="{C3380CC4-5D6E-409C-BE32-E72D297353CC}">
                <c16:uniqueId val="{00000008-3E91-49C5-92D7-A6DB12CF341C}"/>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D975-4571-B75B-B174BF8AD437}"/>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D975-4571-B75B-B174BF8AD437}"/>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PAK</c:v>
                </c:pt>
                <c:pt idx="2">
                  <c:v>LBK</c:v>
                </c:pt>
                <c:pt idx="3">
                  <c:v>PHA</c:v>
                </c:pt>
                <c:pt idx="4">
                  <c:v>PLK</c:v>
                </c:pt>
                <c:pt idx="5">
                  <c:v>ČR</c:v>
                </c:pt>
                <c:pt idx="6">
                  <c:v>HKK</c:v>
                </c:pt>
                <c:pt idx="7">
                  <c:v>MSK</c:v>
                </c:pt>
                <c:pt idx="8">
                  <c:v>VYS</c:v>
                </c:pt>
                <c:pt idx="9">
                  <c:v>STC</c:v>
                </c:pt>
                <c:pt idx="10">
                  <c:v>ULK</c:v>
                </c:pt>
                <c:pt idx="11">
                  <c:v>JHC</c:v>
                </c:pt>
                <c:pt idx="12">
                  <c:v>ZLK</c:v>
                </c:pt>
                <c:pt idx="13">
                  <c:v>JHM</c:v>
                </c:pt>
                <c:pt idx="14">
                  <c:v>OLK</c:v>
                </c:pt>
              </c:strCache>
            </c:strRef>
          </c:cat>
          <c:val>
            <c:numRef>
              <c:f>Sheet1!$B$2:$B$16</c:f>
              <c:numCache>
                <c:formatCode>#,##0_ ;[Red]\-#,##0\ </c:formatCode>
                <c:ptCount val="15"/>
                <c:pt idx="0">
                  <c:v>172.4701163772433</c:v>
                </c:pt>
                <c:pt idx="1">
                  <c:v>119.7970527779013</c:v>
                </c:pt>
                <c:pt idx="2">
                  <c:v>114.44797507109907</c:v>
                </c:pt>
                <c:pt idx="3">
                  <c:v>108.90837902645363</c:v>
                </c:pt>
                <c:pt idx="4">
                  <c:v>75.200420784216234</c:v>
                </c:pt>
                <c:pt idx="5">
                  <c:v>66.910128005729447</c:v>
                </c:pt>
                <c:pt idx="6">
                  <c:v>66.844713296589973</c:v>
                </c:pt>
                <c:pt idx="7">
                  <c:v>66.229878128470716</c:v>
                </c:pt>
                <c:pt idx="8">
                  <c:v>55.907813075035776</c:v>
                </c:pt>
                <c:pt idx="9">
                  <c:v>50.488943938164489</c:v>
                </c:pt>
                <c:pt idx="10">
                  <c:v>47.43889409296937</c:v>
                </c:pt>
                <c:pt idx="11">
                  <c:v>44.36079009042836</c:v>
                </c:pt>
                <c:pt idx="12">
                  <c:v>39.218228866336553</c:v>
                </c:pt>
                <c:pt idx="13">
                  <c:v>36.311673493003255</c:v>
                </c:pt>
                <c:pt idx="14">
                  <c:v>23.962584670203576</c:v>
                </c:pt>
              </c:numCache>
            </c:numRef>
          </c:val>
          <c:extLst>
            <c:ext xmlns:c16="http://schemas.microsoft.com/office/drawing/2014/chart" uri="{C3380CC4-5D6E-409C-BE32-E72D297353CC}">
              <c16:uniqueId val="{00000006-D975-4571-B75B-B174BF8AD437}"/>
            </c:ext>
          </c:extLst>
        </c:ser>
        <c:dLbls>
          <c:showLegendKey val="0"/>
          <c:showVal val="1"/>
          <c:showCatName val="0"/>
          <c:showSerName val="0"/>
          <c:showPercent val="0"/>
          <c:showBubbleSize val="0"/>
        </c:dLbls>
        <c:gapWidth val="50"/>
        <c:overlap val="100"/>
        <c:axId val="-1312604304"/>
        <c:axId val="-1312601040"/>
      </c:barChart>
      <c:catAx>
        <c:axId val="-13126043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040"/>
        <c:crosses val="autoZero"/>
        <c:auto val="1"/>
        <c:lblAlgn val="ctr"/>
        <c:lblOffset val="100"/>
        <c:noMultiLvlLbl val="0"/>
      </c:catAx>
      <c:valAx>
        <c:axId val="-1312601040"/>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30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54629629629637"/>
          <c:y val="6.4699711289066486E-2"/>
          <c:w val="0.4052722222222222"/>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CFFC-4961-81FF-6BFDA6DA6AA0}"/>
              </c:ext>
            </c:extLst>
          </c:dPt>
          <c:dPt>
            <c:idx val="6"/>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CFFC-4961-81FF-6BFDA6DA6AA0}"/>
              </c:ext>
            </c:extLst>
          </c:dPt>
          <c:dPt>
            <c:idx val="8"/>
            <c:invertIfNegative val="0"/>
            <c:bubble3D val="0"/>
            <c:spPr>
              <a:solidFill>
                <a:srgbClr val="C00000"/>
              </a:solidFill>
              <a:ln>
                <a:solidFill>
                  <a:schemeClr val="tx1"/>
                </a:solidFill>
              </a:ln>
              <a:effectLst/>
            </c:spPr>
            <c:extLst>
              <c:ext xmlns:c16="http://schemas.microsoft.com/office/drawing/2014/chart" uri="{C3380CC4-5D6E-409C-BE32-E72D297353CC}">
                <c16:uniqueId val="{0000000A-1C3D-4EDB-BB06-37C73B722BDF}"/>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CFFC-4961-81FF-6BFDA6DA6AA0}"/>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CFFC-4961-81FF-6BFDA6DA6AA0}"/>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CFFC-4961-81FF-6BFDA6DA6AA0}"/>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KVK</c:v>
                </c:pt>
                <c:pt idx="2">
                  <c:v>PLK</c:v>
                </c:pt>
                <c:pt idx="3">
                  <c:v>LBK</c:v>
                </c:pt>
                <c:pt idx="4">
                  <c:v>ULK</c:v>
                </c:pt>
                <c:pt idx="5">
                  <c:v>VYS</c:v>
                </c:pt>
                <c:pt idx="6">
                  <c:v>ČR</c:v>
                </c:pt>
                <c:pt idx="7">
                  <c:v>MSK</c:v>
                </c:pt>
                <c:pt idx="8">
                  <c:v>HKK</c:v>
                </c:pt>
                <c:pt idx="9">
                  <c:v>PAK</c:v>
                </c:pt>
                <c:pt idx="10">
                  <c:v>STC</c:v>
                </c:pt>
                <c:pt idx="11">
                  <c:v>OLK</c:v>
                </c:pt>
                <c:pt idx="12">
                  <c:v>ZLK</c:v>
                </c:pt>
                <c:pt idx="13">
                  <c:v>JHM</c:v>
                </c:pt>
                <c:pt idx="14">
                  <c:v>PHA</c:v>
                </c:pt>
              </c:strCache>
            </c:strRef>
          </c:cat>
          <c:val>
            <c:numRef>
              <c:f>Sheet1!$B$2:$B$16</c:f>
              <c:numCache>
                <c:formatCode>#,##0_ ;[Red]\-#,##0\ </c:formatCode>
                <c:ptCount val="15"/>
                <c:pt idx="0">
                  <c:v>591.79292224013079</c:v>
                </c:pt>
                <c:pt idx="1">
                  <c:v>533.60547697986692</c:v>
                </c:pt>
                <c:pt idx="2">
                  <c:v>489.35743622135902</c:v>
                </c:pt>
                <c:pt idx="3">
                  <c:v>441.000020221554</c:v>
                </c:pt>
                <c:pt idx="4">
                  <c:v>435.28626510516955</c:v>
                </c:pt>
                <c:pt idx="5">
                  <c:v>426.57936933591867</c:v>
                </c:pt>
                <c:pt idx="6">
                  <c:v>395.75995965625327</c:v>
                </c:pt>
                <c:pt idx="7">
                  <c:v>391.26338770585863</c:v>
                </c:pt>
                <c:pt idx="8">
                  <c:v>381.93606250726361</c:v>
                </c:pt>
                <c:pt idx="9">
                  <c:v>373.25497712496991</c:v>
                </c:pt>
                <c:pt idx="10">
                  <c:v>369.96563157330132</c:v>
                </c:pt>
                <c:pt idx="11">
                  <c:v>368.67902481554734</c:v>
                </c:pt>
                <c:pt idx="12">
                  <c:v>361.52234202038227</c:v>
                </c:pt>
                <c:pt idx="13">
                  <c:v>346.27675901408679</c:v>
                </c:pt>
                <c:pt idx="14">
                  <c:v>293.1982538322311</c:v>
                </c:pt>
              </c:numCache>
            </c:numRef>
          </c:val>
          <c:extLst>
            <c:ext xmlns:c16="http://schemas.microsoft.com/office/drawing/2014/chart" uri="{C3380CC4-5D6E-409C-BE32-E72D297353CC}">
              <c16:uniqueId val="{00000008-CFFC-4961-81FF-6BFDA6DA6AA0}"/>
            </c:ext>
          </c:extLst>
        </c:ser>
        <c:dLbls>
          <c:showLegendKey val="0"/>
          <c:showVal val="1"/>
          <c:showCatName val="0"/>
          <c:showSerName val="0"/>
          <c:showPercent val="0"/>
          <c:showBubbleSize val="0"/>
        </c:dLbls>
        <c:gapWidth val="50"/>
        <c:overlap val="100"/>
        <c:axId val="-1312607568"/>
        <c:axId val="-1312596144"/>
      </c:barChart>
      <c:catAx>
        <c:axId val="-131260756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144"/>
        <c:crosses val="autoZero"/>
        <c:auto val="1"/>
        <c:lblAlgn val="ctr"/>
        <c:lblOffset val="100"/>
        <c:noMultiLvlLbl val="0"/>
      </c:catAx>
      <c:valAx>
        <c:axId val="-1312596144"/>
        <c:scaling>
          <c:orientation val="minMax"/>
          <c:max val="7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568"/>
        <c:crosses val="autoZero"/>
        <c:crossBetween val="between"/>
        <c:majorUnit val="3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48148148147"/>
          <c:y val="6.4699711289066486E-2"/>
          <c:w val="0.49278425925925928"/>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rgbClr val="C00000"/>
              </a:solidFill>
              <a:ln>
                <a:solidFill>
                  <a:schemeClr val="tx1"/>
                </a:solidFill>
              </a:ln>
              <a:effectLst/>
            </c:spPr>
            <c:extLst>
              <c:ext xmlns:c16="http://schemas.microsoft.com/office/drawing/2014/chart" uri="{C3380CC4-5D6E-409C-BE32-E72D297353CC}">
                <c16:uniqueId val="{0000000C-1BB6-431A-BFF7-8A9071761813}"/>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E79F-41F4-A364-5015FF935C75}"/>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E79F-41F4-A364-5015FF935C75}"/>
              </c:ext>
            </c:extLst>
          </c:dPt>
          <c:dPt>
            <c:idx val="7"/>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B-E79F-41F4-A364-5015FF935C75}"/>
              </c:ext>
            </c:extLst>
          </c:dPt>
          <c:dPt>
            <c:idx val="9"/>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E79F-41F4-A364-5015FF935C75}"/>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E79F-41F4-A364-5015FF935C75}"/>
              </c:ext>
            </c:extLst>
          </c:dPt>
          <c:dPt>
            <c:idx val="1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E79F-41F4-A364-5015FF935C75}"/>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HKK</c:v>
                </c:pt>
                <c:pt idx="2">
                  <c:v>PLK</c:v>
                </c:pt>
                <c:pt idx="3">
                  <c:v>MSK</c:v>
                </c:pt>
                <c:pt idx="4">
                  <c:v>KVK</c:v>
                </c:pt>
                <c:pt idx="5">
                  <c:v>ČR</c:v>
                </c:pt>
                <c:pt idx="6">
                  <c:v>ULK</c:v>
                </c:pt>
                <c:pt idx="7">
                  <c:v>JHM</c:v>
                </c:pt>
                <c:pt idx="8">
                  <c:v>JHC</c:v>
                </c:pt>
                <c:pt idx="9">
                  <c:v>PHA</c:v>
                </c:pt>
                <c:pt idx="10">
                  <c:v>ZLK</c:v>
                </c:pt>
                <c:pt idx="11">
                  <c:v>PAK</c:v>
                </c:pt>
                <c:pt idx="12">
                  <c:v>LBK</c:v>
                </c:pt>
                <c:pt idx="13">
                  <c:v>STC</c:v>
                </c:pt>
                <c:pt idx="14">
                  <c:v>OLK</c:v>
                </c:pt>
              </c:strCache>
            </c:strRef>
          </c:cat>
          <c:val>
            <c:numRef>
              <c:f>Sheet1!$B$2:$B$16</c:f>
              <c:numCache>
                <c:formatCode>#,##0_ ;[Red]\-#,##0\ </c:formatCode>
                <c:ptCount val="15"/>
                <c:pt idx="0">
                  <c:v>610.17920539311888</c:v>
                </c:pt>
                <c:pt idx="1">
                  <c:v>581.83087546850481</c:v>
                </c:pt>
                <c:pt idx="2">
                  <c:v>505.00381106451925</c:v>
                </c:pt>
                <c:pt idx="3">
                  <c:v>284.51145903253718</c:v>
                </c:pt>
                <c:pt idx="4">
                  <c:v>227.3927943173544</c:v>
                </c:pt>
                <c:pt idx="5">
                  <c:v>189.81799957276337</c:v>
                </c:pt>
                <c:pt idx="6">
                  <c:v>149.24692972044164</c:v>
                </c:pt>
                <c:pt idx="7">
                  <c:v>148.44952332558753</c:v>
                </c:pt>
                <c:pt idx="8">
                  <c:v>110.26686939955594</c:v>
                </c:pt>
                <c:pt idx="9">
                  <c:v>103.2754610397845</c:v>
                </c:pt>
                <c:pt idx="10">
                  <c:v>76.256583913804349</c:v>
                </c:pt>
                <c:pt idx="11">
                  <c:v>73.744410209487128</c:v>
                </c:pt>
                <c:pt idx="12">
                  <c:v>54.629096393181285</c:v>
                </c:pt>
                <c:pt idx="13">
                  <c:v>44.86767644037684</c:v>
                </c:pt>
                <c:pt idx="14">
                  <c:v>17.025075765121009</c:v>
                </c:pt>
              </c:numCache>
            </c:numRef>
          </c:val>
          <c:extLst>
            <c:ext xmlns:c16="http://schemas.microsoft.com/office/drawing/2014/chart" uri="{C3380CC4-5D6E-409C-BE32-E72D297353CC}">
              <c16:uniqueId val="{0000000A-E79F-41F4-A364-5015FF935C75}"/>
            </c:ext>
          </c:extLst>
        </c:ser>
        <c:dLbls>
          <c:showLegendKey val="0"/>
          <c:showVal val="1"/>
          <c:showCatName val="0"/>
          <c:showSerName val="0"/>
          <c:showPercent val="0"/>
          <c:showBubbleSize val="0"/>
        </c:dLbls>
        <c:gapWidth val="50"/>
        <c:overlap val="100"/>
        <c:axId val="-1312595600"/>
        <c:axId val="-1312597776"/>
      </c:barChart>
      <c:catAx>
        <c:axId val="-131259560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776"/>
        <c:crosses val="autoZero"/>
        <c:auto val="1"/>
        <c:lblAlgn val="ctr"/>
        <c:lblOffset val="100"/>
        <c:noMultiLvlLbl val="0"/>
      </c:catAx>
      <c:valAx>
        <c:axId val="-1312597776"/>
        <c:scaling>
          <c:orientation val="minMax"/>
          <c:max val="7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600"/>
        <c:crosses val="autoZero"/>
        <c:crossBetween val="between"/>
        <c:majorUnit val="3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602777777777777"/>
          <c:y val="6.4699711289066486E-2"/>
          <c:w val="0.42879074074074081"/>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68C9-4AB3-811D-DE0601DA2DEE}"/>
              </c:ext>
            </c:extLst>
          </c:dPt>
          <c:dPt>
            <c:idx val="5"/>
            <c:invertIfNegative val="0"/>
            <c:bubble3D val="0"/>
            <c:spPr>
              <a:solidFill>
                <a:srgbClr val="C00000"/>
              </a:solidFill>
              <a:ln>
                <a:solidFill>
                  <a:schemeClr val="tx1"/>
                </a:solidFill>
              </a:ln>
              <a:effectLst/>
            </c:spPr>
            <c:extLst>
              <c:ext xmlns:c16="http://schemas.microsoft.com/office/drawing/2014/chart" uri="{C3380CC4-5D6E-409C-BE32-E72D297353CC}">
                <c16:uniqueId val="{00000008-7242-406C-BC15-BFCB84299300}"/>
              </c:ext>
            </c:extLst>
          </c:dPt>
          <c:dPt>
            <c:idx val="8"/>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68C9-4AB3-811D-DE0601DA2DEE}"/>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68C9-4AB3-811D-DE0601DA2DEE}"/>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68C9-4AB3-811D-DE0601DA2DEE}"/>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PLK</c:v>
                </c:pt>
                <c:pt idx="2">
                  <c:v>PAK</c:v>
                </c:pt>
                <c:pt idx="3">
                  <c:v>JHM</c:v>
                </c:pt>
                <c:pt idx="4">
                  <c:v>ULK</c:v>
                </c:pt>
                <c:pt idx="5">
                  <c:v>HKK</c:v>
                </c:pt>
                <c:pt idx="6">
                  <c:v>KVK</c:v>
                </c:pt>
                <c:pt idx="7">
                  <c:v>MSK</c:v>
                </c:pt>
                <c:pt idx="8">
                  <c:v>ČR</c:v>
                </c:pt>
                <c:pt idx="9">
                  <c:v>LBK</c:v>
                </c:pt>
                <c:pt idx="10">
                  <c:v>STC</c:v>
                </c:pt>
                <c:pt idx="11">
                  <c:v>VYS</c:v>
                </c:pt>
                <c:pt idx="12">
                  <c:v>PHA</c:v>
                </c:pt>
                <c:pt idx="13">
                  <c:v>JHC</c:v>
                </c:pt>
                <c:pt idx="14">
                  <c:v>ZLK</c:v>
                </c:pt>
              </c:strCache>
            </c:strRef>
          </c:cat>
          <c:val>
            <c:numRef>
              <c:f>Sheet1!$B$2:$B$16</c:f>
              <c:numCache>
                <c:formatCode>#,##0_ ;[Red]\-#,##0\ </c:formatCode>
                <c:ptCount val="15"/>
                <c:pt idx="0">
                  <c:v>151.3478736441719</c:v>
                </c:pt>
                <c:pt idx="1">
                  <c:v>150.44200962579879</c:v>
                </c:pt>
                <c:pt idx="2">
                  <c:v>138.30543570431013</c:v>
                </c:pt>
                <c:pt idx="3">
                  <c:v>132.68456878324074</c:v>
                </c:pt>
                <c:pt idx="4">
                  <c:v>115.63029301225963</c:v>
                </c:pt>
                <c:pt idx="5">
                  <c:v>111.89408912124469</c:v>
                </c:pt>
                <c:pt idx="6">
                  <c:v>108.97206546218061</c:v>
                </c:pt>
                <c:pt idx="7">
                  <c:v>101.40947103241095</c:v>
                </c:pt>
                <c:pt idx="8">
                  <c:v>92.080985788265664</c:v>
                </c:pt>
                <c:pt idx="9">
                  <c:v>86.207000326081044</c:v>
                </c:pt>
                <c:pt idx="10">
                  <c:v>84.960057986859638</c:v>
                </c:pt>
                <c:pt idx="11">
                  <c:v>79.071739443910744</c:v>
                </c:pt>
                <c:pt idx="12">
                  <c:v>46.045240355535746</c:v>
                </c:pt>
                <c:pt idx="13">
                  <c:v>1.9445063807810472</c:v>
                </c:pt>
                <c:pt idx="14">
                  <c:v>0.33921868030058677</c:v>
                </c:pt>
              </c:numCache>
            </c:numRef>
          </c:val>
          <c:extLst>
            <c:ext xmlns:c16="http://schemas.microsoft.com/office/drawing/2014/chart" uri="{C3380CC4-5D6E-409C-BE32-E72D297353CC}">
              <c16:uniqueId val="{00000008-68C9-4AB3-811D-DE0601DA2DEE}"/>
            </c:ext>
          </c:extLst>
        </c:ser>
        <c:dLbls>
          <c:showLegendKey val="0"/>
          <c:showVal val="1"/>
          <c:showCatName val="0"/>
          <c:showSerName val="0"/>
          <c:showPercent val="0"/>
          <c:showBubbleSize val="0"/>
        </c:dLbls>
        <c:gapWidth val="50"/>
        <c:overlap val="100"/>
        <c:axId val="-1312600496"/>
        <c:axId val="-1312595056"/>
      </c:barChart>
      <c:catAx>
        <c:axId val="-131260049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056"/>
        <c:crosses val="autoZero"/>
        <c:auto val="1"/>
        <c:lblAlgn val="ctr"/>
        <c:lblOffset val="100"/>
        <c:noMultiLvlLbl val="0"/>
      </c:catAx>
      <c:valAx>
        <c:axId val="-1312595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049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5B47-4AC1-856C-054B424DF024}"/>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5B47-4AC1-856C-054B424DF024}"/>
              </c:ext>
            </c:extLst>
          </c:dPt>
          <c:dPt>
            <c:idx val="5"/>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5B47-4AC1-856C-054B424DF024}"/>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5B47-4AC1-856C-054B424DF024}"/>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5B47-4AC1-856C-054B424DF024}"/>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OLK</c:v>
                </c:pt>
                <c:pt idx="2">
                  <c:v>ULK</c:v>
                </c:pt>
                <c:pt idx="3">
                  <c:v>PHA</c:v>
                </c:pt>
                <c:pt idx="4">
                  <c:v>STC</c:v>
                </c:pt>
                <c:pt idx="5">
                  <c:v>JHM</c:v>
                </c:pt>
                <c:pt idx="6">
                  <c:v>ZLK</c:v>
                </c:pt>
                <c:pt idx="7">
                  <c:v>ČR</c:v>
                </c:pt>
                <c:pt idx="8">
                  <c:v>JHC</c:v>
                </c:pt>
                <c:pt idx="9">
                  <c:v>HKK</c:v>
                </c:pt>
                <c:pt idx="10">
                  <c:v>PAK</c:v>
                </c:pt>
                <c:pt idx="11">
                  <c:v>VYS</c:v>
                </c:pt>
                <c:pt idx="12">
                  <c:v>LBK</c:v>
                </c:pt>
                <c:pt idx="13">
                  <c:v>KVK</c:v>
                </c:pt>
                <c:pt idx="14">
                  <c:v>MSK</c:v>
                </c:pt>
              </c:strCache>
            </c:strRef>
          </c:cat>
          <c:val>
            <c:numRef>
              <c:f>Sheet1!$B$2:$B$16</c:f>
              <c:numCache>
                <c:formatCode>#,##0_ ;[Red]\-#,##0\ </c:formatCode>
                <c:ptCount val="15"/>
                <c:pt idx="0">
                  <c:v>82.607810062117991</c:v>
                </c:pt>
                <c:pt idx="1">
                  <c:v>42.045608879656378</c:v>
                </c:pt>
                <c:pt idx="2">
                  <c:v>41.642998330449196</c:v>
                </c:pt>
                <c:pt idx="3">
                  <c:v>31.163096757830662</c:v>
                </c:pt>
                <c:pt idx="4">
                  <c:v>27.254123812084956</c:v>
                </c:pt>
                <c:pt idx="5">
                  <c:v>25.733588862938277</c:v>
                </c:pt>
                <c:pt idx="6">
                  <c:v>24.225743969392308</c:v>
                </c:pt>
                <c:pt idx="7">
                  <c:v>23.324217815390494</c:v>
                </c:pt>
                <c:pt idx="8">
                  <c:v>15.870320123449662</c:v>
                </c:pt>
                <c:pt idx="9">
                  <c:v>5.1788671625312332</c:v>
                </c:pt>
                <c:pt idx="10">
                  <c:v>3.3275585071032991</c:v>
                </c:pt>
                <c:pt idx="11">
                  <c:v>2.0883306909958175</c:v>
                </c:pt>
                <c:pt idx="12">
                  <c:v>2.0312132026593721</c:v>
                </c:pt>
                <c:pt idx="13">
                  <c:v>0</c:v>
                </c:pt>
                <c:pt idx="14">
                  <c:v>0</c:v>
                </c:pt>
              </c:numCache>
            </c:numRef>
          </c:val>
          <c:extLst>
            <c:ext xmlns:c16="http://schemas.microsoft.com/office/drawing/2014/chart" uri="{C3380CC4-5D6E-409C-BE32-E72D297353CC}">
              <c16:uniqueId val="{00000008-5B47-4AC1-856C-054B424DF024}"/>
            </c:ext>
          </c:extLst>
        </c:ser>
        <c:dLbls>
          <c:showLegendKey val="0"/>
          <c:showVal val="1"/>
          <c:showCatName val="0"/>
          <c:showSerName val="0"/>
          <c:showPercent val="0"/>
          <c:showBubbleSize val="0"/>
        </c:dLbls>
        <c:gapWidth val="50"/>
        <c:overlap val="100"/>
        <c:axId val="-1312607024"/>
        <c:axId val="-1312598864"/>
      </c:barChart>
      <c:catAx>
        <c:axId val="-131260702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864"/>
        <c:crosses val="autoZero"/>
        <c:auto val="1"/>
        <c:lblAlgn val="ctr"/>
        <c:lblOffset val="100"/>
        <c:noMultiLvlLbl val="0"/>
      </c:catAx>
      <c:valAx>
        <c:axId val="-1312598864"/>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02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40B4-4B77-8C7A-2DA6DA1FE15E}"/>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40B4-4B77-8C7A-2DA6DA1FE15E}"/>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40B4-4B77-8C7A-2DA6DA1FE15E}"/>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40B4-4B77-8C7A-2DA6DA1FE15E}"/>
              </c:ext>
            </c:extLst>
          </c:dPt>
          <c:dPt>
            <c:idx val="6"/>
            <c:invertIfNegative val="0"/>
            <c:bubble3D val="0"/>
            <c:spPr>
              <a:solidFill>
                <a:srgbClr val="C00000"/>
              </a:solidFill>
              <a:ln>
                <a:solidFill>
                  <a:schemeClr val="tx1"/>
                </a:solidFill>
              </a:ln>
              <a:effectLst/>
            </c:spPr>
            <c:extLst>
              <c:ext xmlns:c16="http://schemas.microsoft.com/office/drawing/2014/chart" uri="{C3380CC4-5D6E-409C-BE32-E72D297353CC}">
                <c16:uniqueId val="{0000000A-617A-40E6-85F9-BEA8B4CB107E}"/>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40B4-4B77-8C7A-2DA6DA1FE15E}"/>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PHA</c:v>
                </c:pt>
                <c:pt idx="2">
                  <c:v>JHM</c:v>
                </c:pt>
                <c:pt idx="3">
                  <c:v>PLK</c:v>
                </c:pt>
                <c:pt idx="4">
                  <c:v>ZLK</c:v>
                </c:pt>
                <c:pt idx="5">
                  <c:v>ČR</c:v>
                </c:pt>
                <c:pt idx="6">
                  <c:v>HKK</c:v>
                </c:pt>
                <c:pt idx="7">
                  <c:v>JHC</c:v>
                </c:pt>
                <c:pt idx="8">
                  <c:v>STC</c:v>
                </c:pt>
                <c:pt idx="9">
                  <c:v>MSK</c:v>
                </c:pt>
                <c:pt idx="10">
                  <c:v>OLK</c:v>
                </c:pt>
                <c:pt idx="11">
                  <c:v>PAK</c:v>
                </c:pt>
                <c:pt idx="12">
                  <c:v>ULK</c:v>
                </c:pt>
                <c:pt idx="13">
                  <c:v>KVK</c:v>
                </c:pt>
                <c:pt idx="14">
                  <c:v>LBK</c:v>
                </c:pt>
              </c:strCache>
            </c:strRef>
          </c:cat>
          <c:val>
            <c:numRef>
              <c:f>Sheet1!$B$2:$B$16</c:f>
              <c:numCache>
                <c:formatCode>#,##0_ ;[Red]\-#,##0\ </c:formatCode>
                <c:ptCount val="15"/>
                <c:pt idx="0">
                  <c:v>40.41726666391628</c:v>
                </c:pt>
                <c:pt idx="1">
                  <c:v>39.923303116125538</c:v>
                </c:pt>
                <c:pt idx="2">
                  <c:v>30.667232253114424</c:v>
                </c:pt>
                <c:pt idx="3">
                  <c:v>27.682115341374285</c:v>
                </c:pt>
                <c:pt idx="4">
                  <c:v>27.024774834437086</c:v>
                </c:pt>
                <c:pt idx="5">
                  <c:v>20.296406602217299</c:v>
                </c:pt>
                <c:pt idx="6">
                  <c:v>14.682012446249056</c:v>
                </c:pt>
                <c:pt idx="7">
                  <c:v>14.285647993708936</c:v>
                </c:pt>
                <c:pt idx="8">
                  <c:v>12.948340012255711</c:v>
                </c:pt>
                <c:pt idx="9">
                  <c:v>12.168431322892259</c:v>
                </c:pt>
                <c:pt idx="10">
                  <c:v>11.810283615288666</c:v>
                </c:pt>
                <c:pt idx="11">
                  <c:v>11.475411432699254</c:v>
                </c:pt>
                <c:pt idx="12">
                  <c:v>10.811953679105022</c:v>
                </c:pt>
                <c:pt idx="13">
                  <c:v>4.514330561999425</c:v>
                </c:pt>
                <c:pt idx="14">
                  <c:v>4.0679476821072083</c:v>
                </c:pt>
              </c:numCache>
            </c:numRef>
          </c:val>
          <c:extLst>
            <c:ext xmlns:c16="http://schemas.microsoft.com/office/drawing/2014/chart" uri="{C3380CC4-5D6E-409C-BE32-E72D297353CC}">
              <c16:uniqueId val="{00000008-40B4-4B77-8C7A-2DA6DA1FE15E}"/>
            </c:ext>
          </c:extLst>
        </c:ser>
        <c:dLbls>
          <c:showLegendKey val="0"/>
          <c:showVal val="1"/>
          <c:showCatName val="0"/>
          <c:showSerName val="0"/>
          <c:showPercent val="0"/>
          <c:showBubbleSize val="0"/>
        </c:dLbls>
        <c:gapWidth val="50"/>
        <c:overlap val="100"/>
        <c:axId val="-1312608112"/>
        <c:axId val="-1312606480"/>
      </c:barChart>
      <c:catAx>
        <c:axId val="-1312608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6480"/>
        <c:crosses val="autoZero"/>
        <c:auto val="1"/>
        <c:lblAlgn val="ctr"/>
        <c:lblOffset val="100"/>
        <c:noMultiLvlLbl val="0"/>
      </c:catAx>
      <c:valAx>
        <c:axId val="-131260648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8112"/>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899074074074072"/>
          <c:y val="6.4699711289066486E-2"/>
          <c:w val="0.47582777777777774"/>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1083-4550-BDD8-1F02BBD78EA2}"/>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1083-4550-BDD8-1F02BBD78EA2}"/>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1083-4550-BDD8-1F02BBD78EA2}"/>
              </c:ext>
            </c:extLst>
          </c:dPt>
          <c:dPt>
            <c:idx val="4"/>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1083-4550-BDD8-1F02BBD78EA2}"/>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1083-4550-BDD8-1F02BBD78EA2}"/>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PLK</c:v>
                </c:pt>
                <c:pt idx="3">
                  <c:v>JHC</c:v>
                </c:pt>
                <c:pt idx="4">
                  <c:v>ČR</c:v>
                </c:pt>
                <c:pt idx="5">
                  <c:v>HKK</c:v>
                </c:pt>
                <c:pt idx="6">
                  <c:v>OLK</c:v>
                </c:pt>
                <c:pt idx="7">
                  <c:v>STC</c:v>
                </c:pt>
                <c:pt idx="8">
                  <c:v>MSK</c:v>
                </c:pt>
                <c:pt idx="9">
                  <c:v>PAK</c:v>
                </c:pt>
                <c:pt idx="10">
                  <c:v>ZLK</c:v>
                </c:pt>
                <c:pt idx="11">
                  <c:v>LBK</c:v>
                </c:pt>
                <c:pt idx="12">
                  <c:v>KVK</c:v>
                </c:pt>
                <c:pt idx="13">
                  <c:v>ULK</c:v>
                </c:pt>
                <c:pt idx="14">
                  <c:v>VYS</c:v>
                </c:pt>
              </c:strCache>
            </c:strRef>
          </c:cat>
          <c:val>
            <c:numRef>
              <c:f>Sheet1!$B$2:$B$16</c:f>
              <c:numCache>
                <c:formatCode>#,##0_ ;[Red]\-#,##0\ </c:formatCode>
                <c:ptCount val="15"/>
                <c:pt idx="0">
                  <c:v>52.777502626552966</c:v>
                </c:pt>
                <c:pt idx="1">
                  <c:v>18.137263205340631</c:v>
                </c:pt>
                <c:pt idx="2">
                  <c:v>15.517717786272252</c:v>
                </c:pt>
                <c:pt idx="3">
                  <c:v>14.755979398011263</c:v>
                </c:pt>
                <c:pt idx="4">
                  <c:v>12.024903579094767</c:v>
                </c:pt>
                <c:pt idx="5">
                  <c:v>5.218448558893602</c:v>
                </c:pt>
                <c:pt idx="6">
                  <c:v>4.5237602897492204</c:v>
                </c:pt>
                <c:pt idx="7">
                  <c:v>3.2035108942114534</c:v>
                </c:pt>
                <c:pt idx="8">
                  <c:v>2.9279048545849782</c:v>
                </c:pt>
                <c:pt idx="9">
                  <c:v>2.755865157717313</c:v>
                </c:pt>
                <c:pt idx="10">
                  <c:v>2.7491938544418897</c:v>
                </c:pt>
                <c:pt idx="11">
                  <c:v>2.5030176310211774</c:v>
                </c:pt>
                <c:pt idx="12">
                  <c:v>1.8374079279340298</c:v>
                </c:pt>
                <c:pt idx="13">
                  <c:v>0.79110507202222813</c:v>
                </c:pt>
                <c:pt idx="14">
                  <c:v>0.34183399833797951</c:v>
                </c:pt>
              </c:numCache>
            </c:numRef>
          </c:val>
          <c:extLst>
            <c:ext xmlns:c16="http://schemas.microsoft.com/office/drawing/2014/chart" uri="{C3380CC4-5D6E-409C-BE32-E72D297353CC}">
              <c16:uniqueId val="{00000008-1083-4550-BDD8-1F02BBD78EA2}"/>
            </c:ext>
          </c:extLst>
        </c:ser>
        <c:dLbls>
          <c:showLegendKey val="0"/>
          <c:showVal val="1"/>
          <c:showCatName val="0"/>
          <c:showSerName val="0"/>
          <c:showPercent val="0"/>
          <c:showBubbleSize val="0"/>
        </c:dLbls>
        <c:gapWidth val="50"/>
        <c:overlap val="100"/>
        <c:axId val="-1312598320"/>
        <c:axId val="-1312596688"/>
      </c:barChart>
      <c:catAx>
        <c:axId val="-131259832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688"/>
        <c:crosses val="autoZero"/>
        <c:auto val="1"/>
        <c:lblAlgn val="ctr"/>
        <c:lblOffset val="100"/>
        <c:noMultiLvlLbl val="0"/>
      </c:catAx>
      <c:valAx>
        <c:axId val="-131259668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320"/>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09AF-4B1E-A1DD-DB6E45A3B655}"/>
              </c:ext>
            </c:extLst>
          </c:dPt>
          <c:dPt>
            <c:idx val="5"/>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09AF-4B1E-A1DD-DB6E45A3B655}"/>
              </c:ext>
            </c:extLst>
          </c:dPt>
          <c:dPt>
            <c:idx val="6"/>
            <c:invertIfNegative val="0"/>
            <c:bubble3D val="0"/>
            <c:spPr>
              <a:solidFill>
                <a:srgbClr val="C00000"/>
              </a:solidFill>
              <a:ln>
                <a:solidFill>
                  <a:schemeClr val="tx1"/>
                </a:solidFill>
              </a:ln>
              <a:effectLst/>
            </c:spPr>
            <c:extLst>
              <c:ext xmlns:c16="http://schemas.microsoft.com/office/drawing/2014/chart" uri="{C3380CC4-5D6E-409C-BE32-E72D297353CC}">
                <c16:uniqueId val="{0000000A-0FCE-4887-8B35-E9527CF0480A}"/>
              </c:ext>
            </c:extLst>
          </c:dPt>
          <c:dPt>
            <c:idx val="8"/>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09AF-4B1E-A1DD-DB6E45A3B655}"/>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09AF-4B1E-A1DD-DB6E45A3B655}"/>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09AF-4B1E-A1DD-DB6E45A3B655}"/>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PAK</c:v>
                </c:pt>
                <c:pt idx="3">
                  <c:v>PLK</c:v>
                </c:pt>
                <c:pt idx="4">
                  <c:v>ULK</c:v>
                </c:pt>
                <c:pt idx="5">
                  <c:v>PHA</c:v>
                </c:pt>
                <c:pt idx="6">
                  <c:v>HKK</c:v>
                </c:pt>
                <c:pt idx="7">
                  <c:v>MSK</c:v>
                </c:pt>
                <c:pt idx="8">
                  <c:v>ČR</c:v>
                </c:pt>
                <c:pt idx="9">
                  <c:v>VYS</c:v>
                </c:pt>
                <c:pt idx="10">
                  <c:v>STC</c:v>
                </c:pt>
                <c:pt idx="11">
                  <c:v>JHC</c:v>
                </c:pt>
                <c:pt idx="12">
                  <c:v>ZLK</c:v>
                </c:pt>
                <c:pt idx="13">
                  <c:v>JHM</c:v>
                </c:pt>
                <c:pt idx="14">
                  <c:v>OLK</c:v>
                </c:pt>
              </c:strCache>
            </c:strRef>
          </c:cat>
          <c:val>
            <c:numRef>
              <c:f>Sheet1!$B$2:$B$16</c:f>
              <c:numCache>
                <c:formatCode>#,##0_ ;[Red]\-#,##0\ </c:formatCode>
                <c:ptCount val="15"/>
                <c:pt idx="0">
                  <c:v>172.34711008009214</c:v>
                </c:pt>
                <c:pt idx="1">
                  <c:v>133.59593444865129</c:v>
                </c:pt>
                <c:pt idx="2">
                  <c:v>132.33358299060919</c:v>
                </c:pt>
                <c:pt idx="3">
                  <c:v>91.03792295241513</c:v>
                </c:pt>
                <c:pt idx="4">
                  <c:v>87.812659923468772</c:v>
                </c:pt>
                <c:pt idx="5">
                  <c:v>87.152744035015587</c:v>
                </c:pt>
                <c:pt idx="6">
                  <c:v>75.501179506362945</c:v>
                </c:pt>
                <c:pt idx="7">
                  <c:v>71.470658232766993</c:v>
                </c:pt>
                <c:pt idx="8">
                  <c:v>71.257062199628649</c:v>
                </c:pt>
                <c:pt idx="9">
                  <c:v>57.305033505625531</c:v>
                </c:pt>
                <c:pt idx="10">
                  <c:v>49.590454409190897</c:v>
                </c:pt>
                <c:pt idx="11">
                  <c:v>48.160457319213805</c:v>
                </c:pt>
                <c:pt idx="12">
                  <c:v>40.479864032529257</c:v>
                </c:pt>
                <c:pt idx="13">
                  <c:v>36.323262931860363</c:v>
                </c:pt>
                <c:pt idx="14">
                  <c:v>28.961859371714667</c:v>
                </c:pt>
              </c:numCache>
            </c:numRef>
          </c:val>
          <c:extLst>
            <c:ext xmlns:c16="http://schemas.microsoft.com/office/drawing/2014/chart" uri="{C3380CC4-5D6E-409C-BE32-E72D297353CC}">
              <c16:uniqueId val="{00000008-09AF-4B1E-A1DD-DB6E45A3B655}"/>
            </c:ext>
          </c:extLst>
        </c:ser>
        <c:dLbls>
          <c:showLegendKey val="0"/>
          <c:showVal val="1"/>
          <c:showCatName val="0"/>
          <c:showSerName val="0"/>
          <c:showPercent val="0"/>
          <c:showBubbleSize val="0"/>
        </c:dLbls>
        <c:gapWidth val="50"/>
        <c:overlap val="100"/>
        <c:axId val="-1312604304"/>
        <c:axId val="-1312601040"/>
      </c:barChart>
      <c:catAx>
        <c:axId val="-13126043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040"/>
        <c:crosses val="autoZero"/>
        <c:auto val="1"/>
        <c:lblAlgn val="ctr"/>
        <c:lblOffset val="100"/>
        <c:noMultiLvlLbl val="0"/>
      </c:catAx>
      <c:valAx>
        <c:axId val="-1312601040"/>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30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699365079365077"/>
          <c:y val="6.4699711289066486E-2"/>
          <c:w val="0.51782460317460322"/>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2"/>
            <c:invertIfNegative val="0"/>
            <c:bubble3D val="0"/>
            <c:spPr>
              <a:solidFill>
                <a:srgbClr val="C00000"/>
              </a:solidFill>
              <a:ln>
                <a:solidFill>
                  <a:schemeClr val="tx1"/>
                </a:solidFill>
              </a:ln>
              <a:effectLst/>
            </c:spPr>
            <c:extLst>
              <c:ext xmlns:c16="http://schemas.microsoft.com/office/drawing/2014/chart" uri="{C3380CC4-5D6E-409C-BE32-E72D297353CC}">
                <c16:uniqueId val="{0000000A-1EC8-4155-A5C4-FF46E619D67A}"/>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D11D-4049-B4C5-757D3036C42D}"/>
              </c:ext>
            </c:extLst>
          </c:dPt>
          <c:dPt>
            <c:idx val="5"/>
            <c:invertIfNegative val="0"/>
            <c:bubble3D val="0"/>
            <c:spPr>
              <a:solidFill>
                <a:srgbClr val="FFC000"/>
              </a:solidFill>
              <a:ln>
                <a:solidFill>
                  <a:schemeClr val="tx1"/>
                </a:solidFill>
              </a:ln>
              <a:effectLst/>
            </c:spPr>
            <c:extLst>
              <c:ext xmlns:c16="http://schemas.microsoft.com/office/drawing/2014/chart" uri="{C3380CC4-5D6E-409C-BE32-E72D297353CC}">
                <c16:uniqueId val="{00000009-D11D-4049-B4C5-757D3036C42D}"/>
              </c:ext>
            </c:extLst>
          </c:dPt>
          <c:dPt>
            <c:idx val="1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D11D-4049-B4C5-757D3036C42D}"/>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D11D-4049-B4C5-757D3036C42D}"/>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D11D-4049-B4C5-757D3036C42D}"/>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HKK</c:v>
                </c:pt>
                <c:pt idx="3">
                  <c:v>JHM</c:v>
                </c:pt>
                <c:pt idx="4">
                  <c:v>PAK</c:v>
                </c:pt>
                <c:pt idx="5">
                  <c:v>ČR</c:v>
                </c:pt>
                <c:pt idx="6">
                  <c:v>JHC</c:v>
                </c:pt>
                <c:pt idx="7">
                  <c:v>PLK</c:v>
                </c:pt>
                <c:pt idx="8">
                  <c:v>STC</c:v>
                </c:pt>
                <c:pt idx="9">
                  <c:v>ZLK</c:v>
                </c:pt>
                <c:pt idx="10">
                  <c:v>PHA</c:v>
                </c:pt>
                <c:pt idx="11">
                  <c:v>OLK</c:v>
                </c:pt>
                <c:pt idx="12">
                  <c:v>ULK</c:v>
                </c:pt>
                <c:pt idx="13">
                  <c:v>MSK</c:v>
                </c:pt>
                <c:pt idx="14">
                  <c:v>VYS</c:v>
                </c:pt>
              </c:strCache>
            </c:strRef>
          </c:cat>
          <c:val>
            <c:numRef>
              <c:f>Sheet1!$B$2:$B$16</c:f>
              <c:numCache>
                <c:formatCode>#\ ##0_ ;[Red]\-#\ ##0\ </c:formatCode>
                <c:ptCount val="15"/>
                <c:pt idx="0">
                  <c:v>248.27672978672595</c:v>
                </c:pt>
                <c:pt idx="1">
                  <c:v>167.14125242231</c:v>
                </c:pt>
                <c:pt idx="2">
                  <c:v>129.40242571805427</c:v>
                </c:pt>
                <c:pt idx="3">
                  <c:v>111.78498086615484</c:v>
                </c:pt>
                <c:pt idx="4">
                  <c:v>62.28965186534586</c:v>
                </c:pt>
                <c:pt idx="5">
                  <c:v>59.982017108106135</c:v>
                </c:pt>
                <c:pt idx="6">
                  <c:v>57.724256697795887</c:v>
                </c:pt>
                <c:pt idx="7">
                  <c:v>53.718305461205809</c:v>
                </c:pt>
                <c:pt idx="8">
                  <c:v>50.644268707495748</c:v>
                </c:pt>
                <c:pt idx="9">
                  <c:v>43.873175835180731</c:v>
                </c:pt>
                <c:pt idx="10">
                  <c:v>30.082949560473065</c:v>
                </c:pt>
                <c:pt idx="11">
                  <c:v>28.219121815667084</c:v>
                </c:pt>
                <c:pt idx="12">
                  <c:v>25.597103234829142</c:v>
                </c:pt>
                <c:pt idx="13">
                  <c:v>10.144086865433366</c:v>
                </c:pt>
                <c:pt idx="14">
                  <c:v>1.4275600123333863</c:v>
                </c:pt>
              </c:numCache>
            </c:numRef>
          </c:val>
          <c:extLst>
            <c:ext xmlns:c16="http://schemas.microsoft.com/office/drawing/2014/chart" uri="{C3380CC4-5D6E-409C-BE32-E72D297353CC}">
              <c16:uniqueId val="{00000008-D11D-4049-B4C5-757D3036C42D}"/>
            </c:ext>
          </c:extLst>
        </c:ser>
        <c:dLbls>
          <c:showLegendKey val="0"/>
          <c:showVal val="1"/>
          <c:showCatName val="0"/>
          <c:showSerName val="0"/>
          <c:showPercent val="0"/>
          <c:showBubbleSize val="0"/>
        </c:dLbls>
        <c:gapWidth val="50"/>
        <c:overlap val="100"/>
        <c:axId val="-1312605936"/>
        <c:axId val="-1312597232"/>
      </c:barChart>
      <c:catAx>
        <c:axId val="-131260593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232"/>
        <c:crosses val="autoZero"/>
        <c:auto val="1"/>
        <c:lblAlgn val="ctr"/>
        <c:lblOffset val="100"/>
        <c:noMultiLvlLbl val="0"/>
      </c:catAx>
      <c:valAx>
        <c:axId val="-1312597232"/>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93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1326688741074367E-2"/>
          <c:y val="5.0524038049137736E-2"/>
          <c:w val="0.92423132012996956"/>
          <c:h val="0.90555017000606608"/>
        </c:manualLayout>
      </c:layout>
      <c:barChart>
        <c:barDir val="bar"/>
        <c:grouping val="percentStacked"/>
        <c:varyColors val="0"/>
        <c:ser>
          <c:idx val="0"/>
          <c:order val="0"/>
          <c:tx>
            <c:strRef>
              <c:f>List1!$B$1</c:f>
              <c:strCache>
                <c:ptCount val="1"/>
                <c:pt idx="0">
                  <c:v>PHA</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List1!$B$2:$B$32</c:f>
              <c:numCache>
                <c:formatCode>#\ ##0_ ;[Red]\-#\ ##0\ </c:formatCode>
                <c:ptCount val="31"/>
                <c:pt idx="0">
                  <c:v>126.71941417000001</c:v>
                </c:pt>
                <c:pt idx="1">
                  <c:v>360.22220219999997</c:v>
                </c:pt>
                <c:pt idx="2">
                  <c:v>20.703499999999998</c:v>
                </c:pt>
                <c:pt idx="3">
                  <c:v>31.882086559999998</c:v>
                </c:pt>
                <c:pt idx="4">
                  <c:v>108.15374701</c:v>
                </c:pt>
                <c:pt idx="5">
                  <c:v>21.65778693</c:v>
                </c:pt>
                <c:pt idx="6">
                  <c:v>55.002266710000001</c:v>
                </c:pt>
                <c:pt idx="7">
                  <c:v>41.485090999999997</c:v>
                </c:pt>
                <c:pt idx="8">
                  <c:v>78.103074150000012</c:v>
                </c:pt>
                <c:pt idx="9">
                  <c:v>64.032258240000004</c:v>
                </c:pt>
                <c:pt idx="10">
                  <c:v>0</c:v>
                </c:pt>
                <c:pt idx="11">
                  <c:v>6.9176514999999998</c:v>
                </c:pt>
                <c:pt idx="12">
                  <c:v>1.5909453999999998</c:v>
                </c:pt>
                <c:pt idx="13">
                  <c:v>1.6081000000000001</c:v>
                </c:pt>
                <c:pt idx="14">
                  <c:v>2.8314530000000002</c:v>
                </c:pt>
                <c:pt idx="15">
                  <c:v>0.28499999999999998</c:v>
                </c:pt>
                <c:pt idx="16">
                  <c:v>0</c:v>
                </c:pt>
                <c:pt idx="17">
                  <c:v>4.0713400000000002</c:v>
                </c:pt>
                <c:pt idx="18">
                  <c:v>0.02</c:v>
                </c:pt>
                <c:pt idx="19">
                  <c:v>2.4</c:v>
                </c:pt>
                <c:pt idx="20">
                  <c:v>0</c:v>
                </c:pt>
                <c:pt idx="21">
                  <c:v>8.4429656899999994</c:v>
                </c:pt>
                <c:pt idx="22">
                  <c:v>1.7097205</c:v>
                </c:pt>
                <c:pt idx="23">
                  <c:v>0.05</c:v>
                </c:pt>
                <c:pt idx="24">
                  <c:v>0.31985801000000003</c:v>
                </c:pt>
                <c:pt idx="25">
                  <c:v>0</c:v>
                </c:pt>
                <c:pt idx="26">
                  <c:v>0</c:v>
                </c:pt>
                <c:pt idx="27">
                  <c:v>0</c:v>
                </c:pt>
                <c:pt idx="28">
                  <c:v>0</c:v>
                </c:pt>
                <c:pt idx="29">
                  <c:v>0</c:v>
                </c:pt>
                <c:pt idx="30">
                  <c:v>0</c:v>
                </c:pt>
              </c:numCache>
            </c:numRef>
          </c:val>
          <c:extLst>
            <c:ext xmlns:c16="http://schemas.microsoft.com/office/drawing/2014/chart" uri="{C3380CC4-5D6E-409C-BE32-E72D297353CC}">
              <c16:uniqueId val="{00000000-0103-4A4E-9839-CA6B883D40D6}"/>
            </c:ext>
          </c:extLst>
        </c:ser>
        <c:ser>
          <c:idx val="1"/>
          <c:order val="1"/>
          <c:tx>
            <c:strRef>
              <c:f>List1!$C$1</c:f>
              <c:strCache>
                <c:ptCount val="1"/>
                <c:pt idx="0">
                  <c:v>STC</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List1!$C$2:$C$32</c:f>
              <c:numCache>
                <c:formatCode>#\ ##0_ ;[Red]\-#\ ##0\ </c:formatCode>
                <c:ptCount val="31"/>
                <c:pt idx="0">
                  <c:v>1121.6030486900002</c:v>
                </c:pt>
                <c:pt idx="1">
                  <c:v>464.31137898000003</c:v>
                </c:pt>
                <c:pt idx="2">
                  <c:v>100.9315376</c:v>
                </c:pt>
                <c:pt idx="3">
                  <c:v>44.754271009999997</c:v>
                </c:pt>
                <c:pt idx="4">
                  <c:v>19.140758269999999</c:v>
                </c:pt>
                <c:pt idx="5">
                  <c:v>0.37314000000000003</c:v>
                </c:pt>
                <c:pt idx="6">
                  <c:v>10.758099380000001</c:v>
                </c:pt>
                <c:pt idx="7">
                  <c:v>29.507197899999998</c:v>
                </c:pt>
                <c:pt idx="8">
                  <c:v>16.06033832</c:v>
                </c:pt>
                <c:pt idx="9">
                  <c:v>2.8800903999999998</c:v>
                </c:pt>
                <c:pt idx="10">
                  <c:v>0.53311399999999998</c:v>
                </c:pt>
                <c:pt idx="11">
                  <c:v>1.5909519999999999</c:v>
                </c:pt>
                <c:pt idx="12">
                  <c:v>2.7921213799999998</c:v>
                </c:pt>
                <c:pt idx="13">
                  <c:v>0.98285999999999996</c:v>
                </c:pt>
                <c:pt idx="14">
                  <c:v>3.2982550000000002</c:v>
                </c:pt>
                <c:pt idx="15">
                  <c:v>6.5000000000000002E-2</c:v>
                </c:pt>
                <c:pt idx="16">
                  <c:v>0</c:v>
                </c:pt>
                <c:pt idx="17">
                  <c:v>0</c:v>
                </c:pt>
                <c:pt idx="18">
                  <c:v>0</c:v>
                </c:pt>
                <c:pt idx="19">
                  <c:v>0.11787847</c:v>
                </c:pt>
                <c:pt idx="20">
                  <c:v>0.62790000000000001</c:v>
                </c:pt>
                <c:pt idx="21">
                  <c:v>0</c:v>
                </c:pt>
                <c:pt idx="22">
                  <c:v>5.0000000000000001E-3</c:v>
                </c:pt>
                <c:pt idx="23">
                  <c:v>0</c:v>
                </c:pt>
                <c:pt idx="24">
                  <c:v>0</c:v>
                </c:pt>
                <c:pt idx="25">
                  <c:v>1.67E-3</c:v>
                </c:pt>
                <c:pt idx="26">
                  <c:v>3.7926000000000001E-2</c:v>
                </c:pt>
                <c:pt idx="27">
                  <c:v>0</c:v>
                </c:pt>
                <c:pt idx="28">
                  <c:v>0</c:v>
                </c:pt>
                <c:pt idx="29">
                  <c:v>5.0000000000000001E-3</c:v>
                </c:pt>
                <c:pt idx="30">
                  <c:v>0</c:v>
                </c:pt>
              </c:numCache>
            </c:numRef>
          </c:val>
          <c:extLst>
            <c:ext xmlns:c16="http://schemas.microsoft.com/office/drawing/2014/chart" uri="{C3380CC4-5D6E-409C-BE32-E72D297353CC}">
              <c16:uniqueId val="{00000001-0103-4A4E-9839-CA6B883D40D6}"/>
            </c:ext>
          </c:extLst>
        </c:ser>
        <c:ser>
          <c:idx val="2"/>
          <c:order val="2"/>
          <c:tx>
            <c:strRef>
              <c:f>List1!$D$1</c:f>
              <c:strCache>
                <c:ptCount val="1"/>
                <c:pt idx="0">
                  <c:v>JHC</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List1!$D$2:$D$32</c:f>
              <c:numCache>
                <c:formatCode>#\ ##0_ ;[Red]\-#\ ##0\ </c:formatCode>
                <c:ptCount val="31"/>
                <c:pt idx="0">
                  <c:v>736.30704490999995</c:v>
                </c:pt>
                <c:pt idx="1">
                  <c:v>398.12816927999995</c:v>
                </c:pt>
                <c:pt idx="2">
                  <c:v>0.13300000000000001</c:v>
                </c:pt>
                <c:pt idx="3">
                  <c:v>6.0188553099999993</c:v>
                </c:pt>
                <c:pt idx="4">
                  <c:v>22.588734129999999</c:v>
                </c:pt>
                <c:pt idx="5">
                  <c:v>0.41499999999999998</c:v>
                </c:pt>
                <c:pt idx="6">
                  <c:v>8.3862259699999999</c:v>
                </c:pt>
                <c:pt idx="7">
                  <c:v>10.196469</c:v>
                </c:pt>
                <c:pt idx="8">
                  <c:v>8.22869545</c:v>
                </c:pt>
                <c:pt idx="9">
                  <c:v>9.2744020000000003</c:v>
                </c:pt>
                <c:pt idx="10">
                  <c:v>0</c:v>
                </c:pt>
                <c:pt idx="11">
                  <c:v>0.41621581000000002</c:v>
                </c:pt>
                <c:pt idx="12">
                  <c:v>2.5329563999999998</c:v>
                </c:pt>
                <c:pt idx="13">
                  <c:v>2.3316819999999998</c:v>
                </c:pt>
                <c:pt idx="14">
                  <c:v>0.47438599999999997</c:v>
                </c:pt>
                <c:pt idx="15">
                  <c:v>0.41499999999999998</c:v>
                </c:pt>
                <c:pt idx="16">
                  <c:v>0.5</c:v>
                </c:pt>
                <c:pt idx="17">
                  <c:v>0</c:v>
                </c:pt>
                <c:pt idx="18">
                  <c:v>0</c:v>
                </c:pt>
                <c:pt idx="19">
                  <c:v>0</c:v>
                </c:pt>
                <c:pt idx="20">
                  <c:v>0</c:v>
                </c:pt>
                <c:pt idx="21">
                  <c:v>0</c:v>
                </c:pt>
                <c:pt idx="22">
                  <c:v>4.0000000000000001E-3</c:v>
                </c:pt>
                <c:pt idx="23">
                  <c:v>0</c:v>
                </c:pt>
                <c:pt idx="24">
                  <c:v>0</c:v>
                </c:pt>
                <c:pt idx="25">
                  <c:v>0.27532596999999998</c:v>
                </c:pt>
                <c:pt idx="26">
                  <c:v>0</c:v>
                </c:pt>
                <c:pt idx="27">
                  <c:v>0</c:v>
                </c:pt>
                <c:pt idx="28">
                  <c:v>0</c:v>
                </c:pt>
                <c:pt idx="29">
                  <c:v>0</c:v>
                </c:pt>
                <c:pt idx="30">
                  <c:v>0</c:v>
                </c:pt>
              </c:numCache>
            </c:numRef>
          </c:val>
          <c:extLst>
            <c:ext xmlns:c16="http://schemas.microsoft.com/office/drawing/2014/chart" uri="{C3380CC4-5D6E-409C-BE32-E72D297353CC}">
              <c16:uniqueId val="{00000002-0103-4A4E-9839-CA6B883D40D6}"/>
            </c:ext>
          </c:extLst>
        </c:ser>
        <c:ser>
          <c:idx val="3"/>
          <c:order val="3"/>
          <c:tx>
            <c:strRef>
              <c:f>List1!$E$1</c:f>
              <c:strCache>
                <c:ptCount val="1"/>
                <c:pt idx="0">
                  <c:v>PLK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List1!$E$2:$E$32</c:f>
              <c:numCache>
                <c:formatCode>#\ ##0_ ;[Red]\-#\ ##0\ </c:formatCode>
                <c:ptCount val="31"/>
                <c:pt idx="0">
                  <c:v>342.98987810999995</c:v>
                </c:pt>
                <c:pt idx="1">
                  <c:v>280.51049432999997</c:v>
                </c:pt>
                <c:pt idx="2">
                  <c:v>70.510120000000001</c:v>
                </c:pt>
                <c:pt idx="3">
                  <c:v>24.347202039999999</c:v>
                </c:pt>
                <c:pt idx="4">
                  <c:v>13.055640310000001</c:v>
                </c:pt>
                <c:pt idx="5">
                  <c:v>3.8633440000000001</c:v>
                </c:pt>
                <c:pt idx="6">
                  <c:v>16.781775059999998</c:v>
                </c:pt>
                <c:pt idx="7">
                  <c:v>23.870374890000001</c:v>
                </c:pt>
                <c:pt idx="8">
                  <c:v>1.46497659</c:v>
                </c:pt>
                <c:pt idx="9">
                  <c:v>8.5243380000000002</c:v>
                </c:pt>
                <c:pt idx="10">
                  <c:v>2E-3</c:v>
                </c:pt>
                <c:pt idx="11">
                  <c:v>0.62280902000000005</c:v>
                </c:pt>
                <c:pt idx="12">
                  <c:v>0.67892799999999998</c:v>
                </c:pt>
                <c:pt idx="13">
                  <c:v>4.8805199999999997</c:v>
                </c:pt>
                <c:pt idx="14">
                  <c:v>2.483857</c:v>
                </c:pt>
                <c:pt idx="15">
                  <c:v>0.215</c:v>
                </c:pt>
                <c:pt idx="16">
                  <c:v>8.0107999999999999E-2</c:v>
                </c:pt>
                <c:pt idx="17">
                  <c:v>0.45</c:v>
                </c:pt>
                <c:pt idx="18">
                  <c:v>0</c:v>
                </c:pt>
                <c:pt idx="19">
                  <c:v>2.3600000000000001E-3</c:v>
                </c:pt>
                <c:pt idx="20">
                  <c:v>0.02</c:v>
                </c:pt>
                <c:pt idx="21">
                  <c:v>0</c:v>
                </c:pt>
                <c:pt idx="22">
                  <c:v>2.90940698</c:v>
                </c:pt>
                <c:pt idx="23">
                  <c:v>0</c:v>
                </c:pt>
                <c:pt idx="24">
                  <c:v>0</c:v>
                </c:pt>
                <c:pt idx="25">
                  <c:v>5.0000000000000001E-3</c:v>
                </c:pt>
                <c:pt idx="26">
                  <c:v>0</c:v>
                </c:pt>
                <c:pt idx="27">
                  <c:v>0.1</c:v>
                </c:pt>
                <c:pt idx="28">
                  <c:v>0</c:v>
                </c:pt>
                <c:pt idx="29">
                  <c:v>0</c:v>
                </c:pt>
                <c:pt idx="30">
                  <c:v>0</c:v>
                </c:pt>
              </c:numCache>
            </c:numRef>
          </c:val>
          <c:extLst>
            <c:ext xmlns:c16="http://schemas.microsoft.com/office/drawing/2014/chart" uri="{C3380CC4-5D6E-409C-BE32-E72D297353CC}">
              <c16:uniqueId val="{00000003-0103-4A4E-9839-CA6B883D40D6}"/>
            </c:ext>
          </c:extLst>
        </c:ser>
        <c:ser>
          <c:idx val="4"/>
          <c:order val="4"/>
          <c:tx>
            <c:strRef>
              <c:f>List1!$F$1</c:f>
              <c:strCache>
                <c:ptCount val="1"/>
                <c:pt idx="0">
                  <c:v>KVK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List1!$F$2:$F$32</c:f>
              <c:numCache>
                <c:formatCode>#\ ##0_ ;[Red]\-#\ ##0\ </c:formatCode>
                <c:ptCount val="31"/>
                <c:pt idx="0">
                  <c:v>169.0998673</c:v>
                </c:pt>
                <c:pt idx="1">
                  <c:v>151.95428340000001</c:v>
                </c:pt>
                <c:pt idx="2">
                  <c:v>27.292043</c:v>
                </c:pt>
                <c:pt idx="3">
                  <c:v>29.325152190000001</c:v>
                </c:pt>
                <c:pt idx="4">
                  <c:v>18.171800000000001</c:v>
                </c:pt>
                <c:pt idx="5">
                  <c:v>8.9999999999999993E-3</c:v>
                </c:pt>
                <c:pt idx="6">
                  <c:v>1.37624006</c:v>
                </c:pt>
                <c:pt idx="7">
                  <c:v>0</c:v>
                </c:pt>
                <c:pt idx="8">
                  <c:v>3.1444037900000001</c:v>
                </c:pt>
                <c:pt idx="9">
                  <c:v>0.54277399999999998</c:v>
                </c:pt>
                <c:pt idx="10">
                  <c:v>9.7436990999999988</c:v>
                </c:pt>
                <c:pt idx="11">
                  <c:v>42.94</c:v>
                </c:pt>
                <c:pt idx="12">
                  <c:v>3.0616449999999999</c:v>
                </c:pt>
                <c:pt idx="13">
                  <c:v>7.8E-2</c:v>
                </c:pt>
                <c:pt idx="14">
                  <c:v>0.86245000000000005</c:v>
                </c:pt>
                <c:pt idx="15">
                  <c:v>2.04</c:v>
                </c:pt>
                <c:pt idx="16">
                  <c:v>0</c:v>
                </c:pt>
                <c:pt idx="17">
                  <c:v>0</c:v>
                </c:pt>
                <c:pt idx="18">
                  <c:v>0</c:v>
                </c:pt>
                <c:pt idx="19">
                  <c:v>0.01</c:v>
                </c:pt>
                <c:pt idx="20">
                  <c:v>0</c:v>
                </c:pt>
                <c:pt idx="21">
                  <c:v>0</c:v>
                </c:pt>
                <c:pt idx="22">
                  <c:v>0</c:v>
                </c:pt>
                <c:pt idx="23">
                  <c:v>0</c:v>
                </c:pt>
                <c:pt idx="24">
                  <c:v>0</c:v>
                </c:pt>
                <c:pt idx="25">
                  <c:v>0</c:v>
                </c:pt>
                <c:pt idx="26">
                  <c:v>0</c:v>
                </c:pt>
                <c:pt idx="27">
                  <c:v>0</c:v>
                </c:pt>
                <c:pt idx="28">
                  <c:v>9.4999999999999998E-3</c:v>
                </c:pt>
                <c:pt idx="29">
                  <c:v>0</c:v>
                </c:pt>
                <c:pt idx="30">
                  <c:v>0</c:v>
                </c:pt>
              </c:numCache>
            </c:numRef>
          </c:val>
          <c:extLst>
            <c:ext xmlns:c16="http://schemas.microsoft.com/office/drawing/2014/chart" uri="{C3380CC4-5D6E-409C-BE32-E72D297353CC}">
              <c16:uniqueId val="{00000004-0103-4A4E-9839-CA6B883D40D6}"/>
            </c:ext>
          </c:extLst>
        </c:ser>
        <c:ser>
          <c:idx val="5"/>
          <c:order val="5"/>
          <c:tx>
            <c:strRef>
              <c:f>List1!$G$1</c:f>
              <c:strCache>
                <c:ptCount val="1"/>
                <c:pt idx="0">
                  <c:v>ULK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List1!$G$2:$G$32</c:f>
              <c:numCache>
                <c:formatCode>#\ ##0_ ;[Red]\-#\ ##0\ </c:formatCode>
                <c:ptCount val="31"/>
                <c:pt idx="0">
                  <c:v>193.70178901999998</c:v>
                </c:pt>
                <c:pt idx="1">
                  <c:v>303.27261079000004</c:v>
                </c:pt>
                <c:pt idx="2">
                  <c:v>84.887299999999996</c:v>
                </c:pt>
                <c:pt idx="3">
                  <c:v>184.96666984000001</c:v>
                </c:pt>
                <c:pt idx="4">
                  <c:v>15.14747932</c:v>
                </c:pt>
                <c:pt idx="5">
                  <c:v>31.47608571</c:v>
                </c:pt>
                <c:pt idx="6">
                  <c:v>7.0734848600000007</c:v>
                </c:pt>
                <c:pt idx="7">
                  <c:v>33.935016450000006</c:v>
                </c:pt>
                <c:pt idx="8">
                  <c:v>6.8775348300000001</c:v>
                </c:pt>
                <c:pt idx="9">
                  <c:v>0.88100000000000001</c:v>
                </c:pt>
                <c:pt idx="10">
                  <c:v>4.1235294800000002</c:v>
                </c:pt>
                <c:pt idx="11">
                  <c:v>0</c:v>
                </c:pt>
                <c:pt idx="12">
                  <c:v>0.27827070000000004</c:v>
                </c:pt>
                <c:pt idx="13">
                  <c:v>4.1779200000000003</c:v>
                </c:pt>
                <c:pt idx="14">
                  <c:v>8.9661271099999986</c:v>
                </c:pt>
                <c:pt idx="15">
                  <c:v>0</c:v>
                </c:pt>
                <c:pt idx="16">
                  <c:v>1.04</c:v>
                </c:pt>
                <c:pt idx="17">
                  <c:v>0</c:v>
                </c:pt>
                <c:pt idx="18">
                  <c:v>1.5900000000000001E-3</c:v>
                </c:pt>
                <c:pt idx="19">
                  <c:v>0.50948272999999999</c:v>
                </c:pt>
                <c:pt idx="20">
                  <c:v>0</c:v>
                </c:pt>
                <c:pt idx="21">
                  <c:v>0</c:v>
                </c:pt>
                <c:pt idx="22">
                  <c:v>0</c:v>
                </c:pt>
                <c:pt idx="23">
                  <c:v>7.7456999999999998E-2</c:v>
                </c:pt>
                <c:pt idx="24">
                  <c:v>0.66695990000000005</c:v>
                </c:pt>
                <c:pt idx="25">
                  <c:v>0</c:v>
                </c:pt>
                <c:pt idx="26">
                  <c:v>0</c:v>
                </c:pt>
                <c:pt idx="27">
                  <c:v>0</c:v>
                </c:pt>
                <c:pt idx="28">
                  <c:v>0</c:v>
                </c:pt>
                <c:pt idx="29">
                  <c:v>0</c:v>
                </c:pt>
                <c:pt idx="30">
                  <c:v>0</c:v>
                </c:pt>
              </c:numCache>
            </c:numRef>
          </c:val>
          <c:extLst>
            <c:ext xmlns:c16="http://schemas.microsoft.com/office/drawing/2014/chart" uri="{C3380CC4-5D6E-409C-BE32-E72D297353CC}">
              <c16:uniqueId val="{00000005-0103-4A4E-9839-CA6B883D40D6}"/>
            </c:ext>
          </c:extLst>
        </c:ser>
        <c:ser>
          <c:idx val="6"/>
          <c:order val="6"/>
          <c:tx>
            <c:strRef>
              <c:f>List1!$H$1</c:f>
              <c:strCache>
                <c:ptCount val="1"/>
                <c:pt idx="0">
                  <c:v>LBK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List1!$H$2:$H$32</c:f>
              <c:numCache>
                <c:formatCode>#\ ##0_ ;[Red]\-#\ ##0\ </c:formatCode>
                <c:ptCount val="31"/>
                <c:pt idx="0">
                  <c:v>184.33195075</c:v>
                </c:pt>
                <c:pt idx="1">
                  <c:v>175.06574946999999</c:v>
                </c:pt>
                <c:pt idx="2">
                  <c:v>24.504370000000002</c:v>
                </c:pt>
                <c:pt idx="3">
                  <c:v>49.023882069999999</c:v>
                </c:pt>
                <c:pt idx="4">
                  <c:v>0.53837336999999996</c:v>
                </c:pt>
                <c:pt idx="5">
                  <c:v>10.835673330000001</c:v>
                </c:pt>
                <c:pt idx="6">
                  <c:v>0.69859260999999995</c:v>
                </c:pt>
                <c:pt idx="7">
                  <c:v>0.89700000000000002</c:v>
                </c:pt>
                <c:pt idx="8">
                  <c:v>3.33766037</c:v>
                </c:pt>
                <c:pt idx="9">
                  <c:v>0.62009177999999998</c:v>
                </c:pt>
                <c:pt idx="10">
                  <c:v>2.1766999999999999</c:v>
                </c:pt>
                <c:pt idx="11">
                  <c:v>3.0189346000000001</c:v>
                </c:pt>
                <c:pt idx="12">
                  <c:v>1.8161E-2</c:v>
                </c:pt>
                <c:pt idx="13">
                  <c:v>2.9672800000000001</c:v>
                </c:pt>
                <c:pt idx="14">
                  <c:v>0.81386999999999998</c:v>
                </c:pt>
                <c:pt idx="15">
                  <c:v>5.5100000000000001E-3</c:v>
                </c:pt>
                <c:pt idx="16">
                  <c:v>6.5780000000000005E-2</c:v>
                </c:pt>
                <c:pt idx="17">
                  <c:v>0</c:v>
                </c:pt>
                <c:pt idx="18">
                  <c:v>0</c:v>
                </c:pt>
                <c:pt idx="19">
                  <c:v>0</c:v>
                </c:pt>
                <c:pt idx="20">
                  <c:v>0</c:v>
                </c:pt>
                <c:pt idx="21">
                  <c:v>0</c:v>
                </c:pt>
                <c:pt idx="22">
                  <c:v>0</c:v>
                </c:pt>
                <c:pt idx="23">
                  <c:v>0</c:v>
                </c:pt>
                <c:pt idx="24">
                  <c:v>0</c:v>
                </c:pt>
                <c:pt idx="25">
                  <c:v>5.3999999999999999E-2</c:v>
                </c:pt>
                <c:pt idx="26">
                  <c:v>0</c:v>
                </c:pt>
                <c:pt idx="27">
                  <c:v>0</c:v>
                </c:pt>
                <c:pt idx="28">
                  <c:v>0</c:v>
                </c:pt>
                <c:pt idx="29">
                  <c:v>0</c:v>
                </c:pt>
                <c:pt idx="30">
                  <c:v>0</c:v>
                </c:pt>
              </c:numCache>
            </c:numRef>
          </c:val>
          <c:extLst>
            <c:ext xmlns:c16="http://schemas.microsoft.com/office/drawing/2014/chart" uri="{C3380CC4-5D6E-409C-BE32-E72D297353CC}">
              <c16:uniqueId val="{00000006-0103-4A4E-9839-CA6B883D40D6}"/>
            </c:ext>
          </c:extLst>
        </c:ser>
        <c:ser>
          <c:idx val="7"/>
          <c:order val="7"/>
          <c:tx>
            <c:strRef>
              <c:f>List1!$I$1</c:f>
              <c:strCache>
                <c:ptCount val="1"/>
                <c:pt idx="0">
                  <c:v>HKK</c:v>
                </c:pt>
              </c:strCache>
            </c:strRef>
          </c:tx>
          <c:spPr>
            <a:solidFill>
              <a:srgbClr val="C00000"/>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List1!$I$2:$I$32</c:f>
              <c:numCache>
                <c:formatCode>#\ ##0_ ;[Red]\-#\ ##0\ </c:formatCode>
                <c:ptCount val="31"/>
                <c:pt idx="0">
                  <c:v>319.64721412</c:v>
                </c:pt>
                <c:pt idx="1">
                  <c:v>183.47385531</c:v>
                </c:pt>
                <c:pt idx="2">
                  <c:v>2.4986999999999999E-2</c:v>
                </c:pt>
                <c:pt idx="3">
                  <c:v>9.0265806499999997</c:v>
                </c:pt>
                <c:pt idx="4">
                  <c:v>20.818705250000001</c:v>
                </c:pt>
                <c:pt idx="5">
                  <c:v>0.01</c:v>
                </c:pt>
                <c:pt idx="6">
                  <c:v>8.9622674199999999</c:v>
                </c:pt>
                <c:pt idx="7">
                  <c:v>2.6326000000000001</c:v>
                </c:pt>
                <c:pt idx="8">
                  <c:v>1.56234724</c:v>
                </c:pt>
                <c:pt idx="9">
                  <c:v>2.7857889999999998</c:v>
                </c:pt>
                <c:pt idx="10">
                  <c:v>67.15662725</c:v>
                </c:pt>
                <c:pt idx="11">
                  <c:v>14.074539400000001</c:v>
                </c:pt>
                <c:pt idx="12">
                  <c:v>0.90468338999999998</c:v>
                </c:pt>
                <c:pt idx="13">
                  <c:v>0.76224199999999998</c:v>
                </c:pt>
                <c:pt idx="14">
                  <c:v>0.2165</c:v>
                </c:pt>
                <c:pt idx="15">
                  <c:v>0.53151499999999996</c:v>
                </c:pt>
                <c:pt idx="16">
                  <c:v>0</c:v>
                </c:pt>
                <c:pt idx="17">
                  <c:v>5.35</c:v>
                </c:pt>
                <c:pt idx="18">
                  <c:v>0</c:v>
                </c:pt>
                <c:pt idx="19">
                  <c:v>0.37332594000000002</c:v>
                </c:pt>
                <c:pt idx="20">
                  <c:v>7.6710000000000003</c:v>
                </c:pt>
                <c:pt idx="21">
                  <c:v>0</c:v>
                </c:pt>
                <c:pt idx="22">
                  <c:v>0</c:v>
                </c:pt>
                <c:pt idx="23">
                  <c:v>0</c:v>
                </c:pt>
                <c:pt idx="24">
                  <c:v>0</c:v>
                </c:pt>
                <c:pt idx="25">
                  <c:v>0.70337040000000006</c:v>
                </c:pt>
                <c:pt idx="26">
                  <c:v>0</c:v>
                </c:pt>
                <c:pt idx="27">
                  <c:v>0</c:v>
                </c:pt>
                <c:pt idx="28">
                  <c:v>0</c:v>
                </c:pt>
                <c:pt idx="29">
                  <c:v>0</c:v>
                </c:pt>
                <c:pt idx="30">
                  <c:v>0</c:v>
                </c:pt>
              </c:numCache>
            </c:numRef>
          </c:val>
          <c:extLst>
            <c:ext xmlns:c16="http://schemas.microsoft.com/office/drawing/2014/chart" uri="{C3380CC4-5D6E-409C-BE32-E72D297353CC}">
              <c16:uniqueId val="{00000007-0103-4A4E-9839-CA6B883D40D6}"/>
            </c:ext>
          </c:extLst>
        </c:ser>
        <c:ser>
          <c:idx val="8"/>
          <c:order val="8"/>
          <c:tx>
            <c:strRef>
              <c:f>List1!$J$1</c:f>
              <c:strCache>
                <c:ptCount val="1"/>
                <c:pt idx="0">
                  <c:v>PAK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List1!$J$2:$J$32</c:f>
              <c:numCache>
                <c:formatCode>#\ ##0_ ;[Red]\-#\ ##0\ </c:formatCode>
                <c:ptCount val="31"/>
                <c:pt idx="0">
                  <c:v>101.70598084000001</c:v>
                </c:pt>
                <c:pt idx="1">
                  <c:v>187.70903999999999</c:v>
                </c:pt>
                <c:pt idx="2">
                  <c:v>51.987720000000003</c:v>
                </c:pt>
                <c:pt idx="3">
                  <c:v>62.196026459999999</c:v>
                </c:pt>
                <c:pt idx="4">
                  <c:v>4.1348464800000002</c:v>
                </c:pt>
                <c:pt idx="5">
                  <c:v>49.174992010000004</c:v>
                </c:pt>
                <c:pt idx="6">
                  <c:v>5.3832796199999997</c:v>
                </c:pt>
                <c:pt idx="7">
                  <c:v>1.7383945900000002</c:v>
                </c:pt>
                <c:pt idx="8">
                  <c:v>5.7852120400000002</c:v>
                </c:pt>
                <c:pt idx="9">
                  <c:v>1.1057459999999999</c:v>
                </c:pt>
                <c:pt idx="10">
                  <c:v>0.34086</c:v>
                </c:pt>
                <c:pt idx="11">
                  <c:v>1.77904222</c:v>
                </c:pt>
                <c:pt idx="12">
                  <c:v>2.0828574899999999</c:v>
                </c:pt>
                <c:pt idx="13">
                  <c:v>2E-3</c:v>
                </c:pt>
                <c:pt idx="14">
                  <c:v>0.54210000000000003</c:v>
                </c:pt>
                <c:pt idx="15">
                  <c:v>5.1999999999999998E-2</c:v>
                </c:pt>
                <c:pt idx="16">
                  <c:v>0</c:v>
                </c:pt>
                <c:pt idx="17">
                  <c:v>0</c:v>
                </c:pt>
                <c:pt idx="18">
                  <c:v>0.26750000000000002</c:v>
                </c:pt>
                <c:pt idx="19">
                  <c:v>1.678242</c:v>
                </c:pt>
                <c:pt idx="20">
                  <c:v>0</c:v>
                </c:pt>
                <c:pt idx="21">
                  <c:v>5.0000000000000001E-3</c:v>
                </c:pt>
                <c:pt idx="22">
                  <c:v>0</c:v>
                </c:pt>
                <c:pt idx="23">
                  <c:v>2.0500000000000001E-2</c:v>
                </c:pt>
                <c:pt idx="24">
                  <c:v>0</c:v>
                </c:pt>
                <c:pt idx="25">
                  <c:v>0</c:v>
                </c:pt>
                <c:pt idx="26">
                  <c:v>0</c:v>
                </c:pt>
                <c:pt idx="27">
                  <c:v>0</c:v>
                </c:pt>
                <c:pt idx="28">
                  <c:v>0</c:v>
                </c:pt>
                <c:pt idx="29">
                  <c:v>2.5000000000000001E-2</c:v>
                </c:pt>
                <c:pt idx="30">
                  <c:v>3.0000000000000001E-3</c:v>
                </c:pt>
              </c:numCache>
            </c:numRef>
          </c:val>
          <c:extLst>
            <c:ext xmlns:c16="http://schemas.microsoft.com/office/drawing/2014/chart" uri="{C3380CC4-5D6E-409C-BE32-E72D297353CC}">
              <c16:uniqueId val="{00000008-0103-4A4E-9839-CA6B883D40D6}"/>
            </c:ext>
          </c:extLst>
        </c:ser>
        <c:ser>
          <c:idx val="9"/>
          <c:order val="9"/>
          <c:tx>
            <c:strRef>
              <c:f>List1!$K$1</c:f>
              <c:strCache>
                <c:ptCount val="1"/>
                <c:pt idx="0">
                  <c:v>VYS</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List1!$K$2:$K$32</c:f>
              <c:numCache>
                <c:formatCode>#\ ##0_ ;[Red]\-#\ ##0\ </c:formatCode>
                <c:ptCount val="31"/>
                <c:pt idx="0">
                  <c:v>674.03262185000006</c:v>
                </c:pt>
                <c:pt idx="1">
                  <c:v>193.61138753999998</c:v>
                </c:pt>
                <c:pt idx="2">
                  <c:v>34.306305999999999</c:v>
                </c:pt>
                <c:pt idx="3">
                  <c:v>9.71541839</c:v>
                </c:pt>
                <c:pt idx="4">
                  <c:v>11.301600480000001</c:v>
                </c:pt>
                <c:pt idx="5">
                  <c:v>0.17261099999999999</c:v>
                </c:pt>
                <c:pt idx="6">
                  <c:v>23.094004959999999</c:v>
                </c:pt>
                <c:pt idx="7">
                  <c:v>1.5285</c:v>
                </c:pt>
                <c:pt idx="8">
                  <c:v>8.4010115299999999</c:v>
                </c:pt>
                <c:pt idx="9">
                  <c:v>0.19655</c:v>
                </c:pt>
                <c:pt idx="10">
                  <c:v>0</c:v>
                </c:pt>
                <c:pt idx="11">
                  <c:v>4.154074E-2</c:v>
                </c:pt>
                <c:pt idx="12">
                  <c:v>3.6820722900000002</c:v>
                </c:pt>
                <c:pt idx="13">
                  <c:v>6.0999999999999999E-2</c:v>
                </c:pt>
                <c:pt idx="14">
                  <c:v>1.741277</c:v>
                </c:pt>
                <c:pt idx="15">
                  <c:v>0.1045</c:v>
                </c:pt>
                <c:pt idx="16">
                  <c:v>2.46018947</c:v>
                </c:pt>
                <c:pt idx="17">
                  <c:v>0.1</c:v>
                </c:pt>
                <c:pt idx="18">
                  <c:v>0</c:v>
                </c:pt>
                <c:pt idx="19">
                  <c:v>4.5807199999999999E-2</c:v>
                </c:pt>
                <c:pt idx="20">
                  <c:v>0</c:v>
                </c:pt>
                <c:pt idx="21">
                  <c:v>0</c:v>
                </c:pt>
                <c:pt idx="22">
                  <c:v>0.91341700000000003</c:v>
                </c:pt>
                <c:pt idx="23">
                  <c:v>1E-3</c:v>
                </c:pt>
                <c:pt idx="24">
                  <c:v>0</c:v>
                </c:pt>
                <c:pt idx="25">
                  <c:v>0</c:v>
                </c:pt>
                <c:pt idx="26">
                  <c:v>0</c:v>
                </c:pt>
                <c:pt idx="27">
                  <c:v>0</c:v>
                </c:pt>
                <c:pt idx="28">
                  <c:v>0</c:v>
                </c:pt>
                <c:pt idx="29">
                  <c:v>0</c:v>
                </c:pt>
                <c:pt idx="30">
                  <c:v>0</c:v>
                </c:pt>
              </c:numCache>
            </c:numRef>
          </c:val>
          <c:extLst>
            <c:ext xmlns:c16="http://schemas.microsoft.com/office/drawing/2014/chart" uri="{C3380CC4-5D6E-409C-BE32-E72D297353CC}">
              <c16:uniqueId val="{00000009-0103-4A4E-9839-CA6B883D40D6}"/>
            </c:ext>
          </c:extLst>
        </c:ser>
        <c:ser>
          <c:idx val="10"/>
          <c:order val="10"/>
          <c:tx>
            <c:strRef>
              <c:f>List1!$L$1</c:f>
              <c:strCache>
                <c:ptCount val="1"/>
                <c:pt idx="0">
                  <c:v>JMK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List1!$L$2:$L$32</c:f>
              <c:numCache>
                <c:formatCode>#\ ##0_ ;[Red]\-#\ ##0\ </c:formatCode>
                <c:ptCount val="31"/>
                <c:pt idx="0">
                  <c:v>346.30570575000002</c:v>
                </c:pt>
                <c:pt idx="1">
                  <c:v>390.51586896000003</c:v>
                </c:pt>
                <c:pt idx="2">
                  <c:v>108.196344</c:v>
                </c:pt>
                <c:pt idx="3">
                  <c:v>27.224369210000003</c:v>
                </c:pt>
                <c:pt idx="4">
                  <c:v>0.20283108999999999</c:v>
                </c:pt>
                <c:pt idx="5">
                  <c:v>19.002996</c:v>
                </c:pt>
                <c:pt idx="6">
                  <c:v>54.811418189999998</c:v>
                </c:pt>
                <c:pt idx="7">
                  <c:v>28.891024000000002</c:v>
                </c:pt>
                <c:pt idx="8">
                  <c:v>28.434342280000003</c:v>
                </c:pt>
                <c:pt idx="9">
                  <c:v>18.558073820000001</c:v>
                </c:pt>
                <c:pt idx="10">
                  <c:v>20.92002733</c:v>
                </c:pt>
                <c:pt idx="11">
                  <c:v>6.9509600000000002</c:v>
                </c:pt>
                <c:pt idx="12">
                  <c:v>3.7210796899999998</c:v>
                </c:pt>
                <c:pt idx="13">
                  <c:v>0.65789200000000003</c:v>
                </c:pt>
                <c:pt idx="14">
                  <c:v>2.0036890000000001</c:v>
                </c:pt>
                <c:pt idx="15">
                  <c:v>10.336</c:v>
                </c:pt>
                <c:pt idx="16">
                  <c:v>0.5</c:v>
                </c:pt>
                <c:pt idx="17">
                  <c:v>3.5999999999999997E-2</c:v>
                </c:pt>
                <c:pt idx="18">
                  <c:v>0</c:v>
                </c:pt>
                <c:pt idx="19">
                  <c:v>0</c:v>
                </c:pt>
                <c:pt idx="20">
                  <c:v>0.20499999999999999</c:v>
                </c:pt>
                <c:pt idx="21">
                  <c:v>0</c:v>
                </c:pt>
                <c:pt idx="22">
                  <c:v>7.0000000000000001E-3</c:v>
                </c:pt>
                <c:pt idx="23">
                  <c:v>0.49655940000000004</c:v>
                </c:pt>
                <c:pt idx="24">
                  <c:v>1.2716999999999999E-2</c:v>
                </c:pt>
                <c:pt idx="25">
                  <c:v>0</c:v>
                </c:pt>
                <c:pt idx="26">
                  <c:v>0</c:v>
                </c:pt>
                <c:pt idx="27">
                  <c:v>0</c:v>
                </c:pt>
                <c:pt idx="28">
                  <c:v>0</c:v>
                </c:pt>
                <c:pt idx="29">
                  <c:v>0</c:v>
                </c:pt>
                <c:pt idx="30">
                  <c:v>0</c:v>
                </c:pt>
              </c:numCache>
            </c:numRef>
          </c:val>
          <c:extLst>
            <c:ext xmlns:c16="http://schemas.microsoft.com/office/drawing/2014/chart" uri="{C3380CC4-5D6E-409C-BE32-E72D297353CC}">
              <c16:uniqueId val="{0000000A-0103-4A4E-9839-CA6B883D40D6}"/>
            </c:ext>
          </c:extLst>
        </c:ser>
        <c:ser>
          <c:idx val="11"/>
          <c:order val="11"/>
          <c:tx>
            <c:strRef>
              <c:f>List1!$M$1</c:f>
              <c:strCache>
                <c:ptCount val="1"/>
                <c:pt idx="0">
                  <c:v>OLK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List1!$M$2:$M$32</c:f>
              <c:numCache>
                <c:formatCode>#\ ##0_ ;[Red]\-#\ ##0\ </c:formatCode>
                <c:ptCount val="31"/>
                <c:pt idx="0">
                  <c:v>68.719830000000002</c:v>
                </c:pt>
                <c:pt idx="1">
                  <c:v>232.31598704000001</c:v>
                </c:pt>
                <c:pt idx="2">
                  <c:v>44.583019999999998</c:v>
                </c:pt>
                <c:pt idx="3">
                  <c:v>5.7761447300000004</c:v>
                </c:pt>
                <c:pt idx="4">
                  <c:v>4.7236257000000004</c:v>
                </c:pt>
                <c:pt idx="5">
                  <c:v>77.592885340000009</c:v>
                </c:pt>
                <c:pt idx="6">
                  <c:v>6.4495782300000002</c:v>
                </c:pt>
                <c:pt idx="7">
                  <c:v>16.351579860000001</c:v>
                </c:pt>
                <c:pt idx="8">
                  <c:v>3.8803445999999999</c:v>
                </c:pt>
                <c:pt idx="9">
                  <c:v>3.253206</c:v>
                </c:pt>
                <c:pt idx="10">
                  <c:v>1.0162024000000001</c:v>
                </c:pt>
                <c:pt idx="11">
                  <c:v>0</c:v>
                </c:pt>
                <c:pt idx="12">
                  <c:v>1.16858869</c:v>
                </c:pt>
                <c:pt idx="13">
                  <c:v>0.44500000000000001</c:v>
                </c:pt>
                <c:pt idx="14">
                  <c:v>1.537749</c:v>
                </c:pt>
                <c:pt idx="15">
                  <c:v>7.0000000000000001E-3</c:v>
                </c:pt>
                <c:pt idx="16">
                  <c:v>0.63139999999999996</c:v>
                </c:pt>
                <c:pt idx="17">
                  <c:v>0</c:v>
                </c:pt>
                <c:pt idx="18">
                  <c:v>0</c:v>
                </c:pt>
                <c:pt idx="19">
                  <c:v>5.0715184000000004</c:v>
                </c:pt>
                <c:pt idx="20">
                  <c:v>0</c:v>
                </c:pt>
                <c:pt idx="21">
                  <c:v>0</c:v>
                </c:pt>
                <c:pt idx="22">
                  <c:v>1.506087</c:v>
                </c:pt>
                <c:pt idx="23">
                  <c:v>0</c:v>
                </c:pt>
                <c:pt idx="24">
                  <c:v>0.2</c:v>
                </c:pt>
                <c:pt idx="25">
                  <c:v>0</c:v>
                </c:pt>
                <c:pt idx="26">
                  <c:v>0</c:v>
                </c:pt>
                <c:pt idx="27">
                  <c:v>0</c:v>
                </c:pt>
                <c:pt idx="28">
                  <c:v>0</c:v>
                </c:pt>
                <c:pt idx="29">
                  <c:v>0</c:v>
                </c:pt>
                <c:pt idx="30">
                  <c:v>0</c:v>
                </c:pt>
              </c:numCache>
            </c:numRef>
          </c:val>
          <c:extLst>
            <c:ext xmlns:c16="http://schemas.microsoft.com/office/drawing/2014/chart" uri="{C3380CC4-5D6E-409C-BE32-E72D297353CC}">
              <c16:uniqueId val="{0000000B-0103-4A4E-9839-CA6B883D40D6}"/>
            </c:ext>
          </c:extLst>
        </c:ser>
        <c:ser>
          <c:idx val="12"/>
          <c:order val="12"/>
          <c:tx>
            <c:strRef>
              <c:f>List1!$N$1</c:f>
              <c:strCache>
                <c:ptCount val="1"/>
                <c:pt idx="0">
                  <c:v>ZLK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List1!$N$2:$N$32</c:f>
              <c:numCache>
                <c:formatCode>#\ ##0_ ;[Red]\-#\ ##0\ </c:formatCode>
                <c:ptCount val="31"/>
                <c:pt idx="0">
                  <c:v>168.07086931000001</c:v>
                </c:pt>
                <c:pt idx="1">
                  <c:v>213.49842866999998</c:v>
                </c:pt>
                <c:pt idx="2">
                  <c:v>1.4999999999999999E-2</c:v>
                </c:pt>
                <c:pt idx="3">
                  <c:v>3.4839866900000001</c:v>
                </c:pt>
                <c:pt idx="4">
                  <c:v>17.562041659999998</c:v>
                </c:pt>
                <c:pt idx="5">
                  <c:v>6.0000000000000001E-3</c:v>
                </c:pt>
                <c:pt idx="6">
                  <c:v>7.4558082900000002</c:v>
                </c:pt>
                <c:pt idx="7">
                  <c:v>13.324759999999999</c:v>
                </c:pt>
                <c:pt idx="8">
                  <c:v>12.374200539999999</c:v>
                </c:pt>
                <c:pt idx="9">
                  <c:v>2.3016659299999995</c:v>
                </c:pt>
                <c:pt idx="10">
                  <c:v>7.5039999999999996E-2</c:v>
                </c:pt>
                <c:pt idx="11">
                  <c:v>0.92484100000000002</c:v>
                </c:pt>
                <c:pt idx="12">
                  <c:v>0.68649059999999995</c:v>
                </c:pt>
                <c:pt idx="13">
                  <c:v>0.23804400000000001</c:v>
                </c:pt>
                <c:pt idx="14">
                  <c:v>0.51539999999999997</c:v>
                </c:pt>
                <c:pt idx="15">
                  <c:v>0.121</c:v>
                </c:pt>
                <c:pt idx="16">
                  <c:v>0</c:v>
                </c:pt>
                <c:pt idx="17">
                  <c:v>0</c:v>
                </c:pt>
                <c:pt idx="18">
                  <c:v>0</c:v>
                </c:pt>
                <c:pt idx="19">
                  <c:v>1.92675E-2</c:v>
                </c:pt>
                <c:pt idx="20">
                  <c:v>0.01</c:v>
                </c:pt>
                <c:pt idx="21">
                  <c:v>0</c:v>
                </c:pt>
                <c:pt idx="22">
                  <c:v>8.2290000000000002E-3</c:v>
                </c:pt>
                <c:pt idx="23">
                  <c:v>0.04</c:v>
                </c:pt>
                <c:pt idx="24">
                  <c:v>1.5521590000000001</c:v>
                </c:pt>
                <c:pt idx="25">
                  <c:v>0</c:v>
                </c:pt>
                <c:pt idx="26">
                  <c:v>0.20696999999999999</c:v>
                </c:pt>
                <c:pt idx="27">
                  <c:v>0</c:v>
                </c:pt>
                <c:pt idx="28">
                  <c:v>0</c:v>
                </c:pt>
                <c:pt idx="29">
                  <c:v>0</c:v>
                </c:pt>
                <c:pt idx="30">
                  <c:v>0</c:v>
                </c:pt>
              </c:numCache>
            </c:numRef>
          </c:val>
          <c:extLst>
            <c:ext xmlns:c16="http://schemas.microsoft.com/office/drawing/2014/chart" uri="{C3380CC4-5D6E-409C-BE32-E72D297353CC}">
              <c16:uniqueId val="{0000000C-0103-4A4E-9839-CA6B883D40D6}"/>
            </c:ext>
          </c:extLst>
        </c:ser>
        <c:ser>
          <c:idx val="13"/>
          <c:order val="13"/>
          <c:tx>
            <c:strRef>
              <c:f>List1!$O$1</c:f>
              <c:strCache>
                <c:ptCount val="1"/>
                <c:pt idx="0">
                  <c:v>MSK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List1!$O$2:$O$32</c:f>
              <c:numCache>
                <c:formatCode>#\ ##0_ ;[Red]\-#\ ##0\ </c:formatCode>
                <c:ptCount val="31"/>
                <c:pt idx="0">
                  <c:v>737.58020617000011</c:v>
                </c:pt>
                <c:pt idx="1">
                  <c:v>415.8859425</c:v>
                </c:pt>
                <c:pt idx="2">
                  <c:v>101.18990024999999</c:v>
                </c:pt>
                <c:pt idx="3">
                  <c:v>36.818911319999998</c:v>
                </c:pt>
                <c:pt idx="4">
                  <c:v>11.366680410000001</c:v>
                </c:pt>
                <c:pt idx="5">
                  <c:v>14.520971440000002</c:v>
                </c:pt>
                <c:pt idx="6">
                  <c:v>2.9376561099999998</c:v>
                </c:pt>
                <c:pt idx="7">
                  <c:v>0</c:v>
                </c:pt>
                <c:pt idx="8">
                  <c:v>11.503299460000001</c:v>
                </c:pt>
                <c:pt idx="9">
                  <c:v>4.4027946899999995</c:v>
                </c:pt>
                <c:pt idx="10">
                  <c:v>1.284489</c:v>
                </c:pt>
                <c:pt idx="11">
                  <c:v>1.4766864199999998</c:v>
                </c:pt>
                <c:pt idx="12">
                  <c:v>6.7658819900000005</c:v>
                </c:pt>
                <c:pt idx="13">
                  <c:v>10.57593395</c:v>
                </c:pt>
                <c:pt idx="14">
                  <c:v>0.84254340999999999</c:v>
                </c:pt>
                <c:pt idx="15">
                  <c:v>0.14419999999999999</c:v>
                </c:pt>
                <c:pt idx="16">
                  <c:v>8.8711880000000001</c:v>
                </c:pt>
                <c:pt idx="17">
                  <c:v>1.871</c:v>
                </c:pt>
                <c:pt idx="18">
                  <c:v>11.387</c:v>
                </c:pt>
                <c:pt idx="19">
                  <c:v>0</c:v>
                </c:pt>
                <c:pt idx="20">
                  <c:v>7.5325000000000003E-2</c:v>
                </c:pt>
                <c:pt idx="21">
                  <c:v>0</c:v>
                </c:pt>
                <c:pt idx="22">
                  <c:v>2.1243000000000001E-2</c:v>
                </c:pt>
                <c:pt idx="23">
                  <c:v>2.8040279799999999</c:v>
                </c:pt>
                <c:pt idx="24">
                  <c:v>0.23205710999999998</c:v>
                </c:pt>
                <c:pt idx="25">
                  <c:v>0</c:v>
                </c:pt>
                <c:pt idx="26">
                  <c:v>0</c:v>
                </c:pt>
                <c:pt idx="27">
                  <c:v>0</c:v>
                </c:pt>
                <c:pt idx="28">
                  <c:v>0.05</c:v>
                </c:pt>
                <c:pt idx="29">
                  <c:v>0</c:v>
                </c:pt>
                <c:pt idx="30">
                  <c:v>0</c:v>
                </c:pt>
              </c:numCache>
            </c:numRef>
          </c:val>
          <c:extLst>
            <c:ext xmlns:c16="http://schemas.microsoft.com/office/drawing/2014/chart" uri="{C3380CC4-5D6E-409C-BE32-E72D297353CC}">
              <c16:uniqueId val="{0000000D-0103-4A4E-9839-CA6B883D40D6}"/>
            </c:ext>
          </c:extLst>
        </c:ser>
        <c:dLbls>
          <c:showLegendKey val="0"/>
          <c:showVal val="0"/>
          <c:showCatName val="0"/>
          <c:showSerName val="0"/>
          <c:showPercent val="0"/>
          <c:showBubbleSize val="0"/>
        </c:dLbls>
        <c:gapWidth val="0"/>
        <c:overlap val="100"/>
        <c:axId val="-1312593968"/>
        <c:axId val="-1312599408"/>
      </c:barChart>
      <c:catAx>
        <c:axId val="-1312593968"/>
        <c:scaling>
          <c:orientation val="maxMin"/>
        </c:scaling>
        <c:delete val="1"/>
        <c:axPos val="l"/>
        <c:numFmt formatCode="General" sourceLinked="1"/>
        <c:majorTickMark val="none"/>
        <c:minorTickMark val="none"/>
        <c:tickLblPos val="nextTo"/>
        <c:crossAx val="-1312599408"/>
        <c:crosses val="autoZero"/>
        <c:auto val="1"/>
        <c:lblAlgn val="ctr"/>
        <c:lblOffset val="100"/>
        <c:noMultiLvlLbl val="0"/>
      </c:catAx>
      <c:valAx>
        <c:axId val="-131259940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12593968"/>
        <c:crosses val="autoZero"/>
        <c:crossBetween val="between"/>
      </c:valAx>
      <c:spPr>
        <a:noFill/>
        <a:ln>
          <a:noFill/>
        </a:ln>
        <a:effectLst/>
      </c:spPr>
    </c:plotArea>
    <c:legend>
      <c:legendPos val="b"/>
      <c:layout>
        <c:manualLayout>
          <c:xMode val="edge"/>
          <c:yMode val="edge"/>
          <c:x val="9.4411682271925857E-3"/>
          <c:y val="0.95574707819848603"/>
          <c:w val="0.98426839636793428"/>
          <c:h val="4.425298179535467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solidFill>
      <a:schemeClr val="bg1"/>
    </a:solidFill>
    <a:ln>
      <a:noFill/>
    </a:ln>
    <a:effectLst/>
  </c:spPr>
  <c:txPr>
    <a:bodyPr/>
    <a:lstStyle/>
    <a:p>
      <a:pPr>
        <a:defRPr/>
      </a:pPr>
      <a:endParaRPr lang="cs-CZ"/>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431458333333332"/>
          <c:y val="6.4699711289066486E-2"/>
          <c:w val="0.54050347222222228"/>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5811-4005-9C7B-D4FAA50FC23A}"/>
              </c:ext>
            </c:extLst>
          </c:dPt>
          <c:dPt>
            <c:idx val="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A-5811-4005-9C7B-D4FAA50FC23A}"/>
              </c:ext>
            </c:extLst>
          </c:dPt>
          <c:dPt>
            <c:idx val="6"/>
            <c:invertIfNegative val="0"/>
            <c:bubble3D val="0"/>
            <c:spPr>
              <a:solidFill>
                <a:srgbClr val="FFC000"/>
              </a:solidFill>
              <a:ln>
                <a:solidFill>
                  <a:schemeClr val="tx1"/>
                </a:solidFill>
              </a:ln>
              <a:effectLst/>
            </c:spPr>
            <c:extLst>
              <c:ext xmlns:c16="http://schemas.microsoft.com/office/drawing/2014/chart" uri="{C3380CC4-5D6E-409C-BE32-E72D297353CC}">
                <c16:uniqueId val="{00000009-5811-4005-9C7B-D4FAA50FC23A}"/>
              </c:ext>
            </c:extLst>
          </c:dPt>
          <c:dPt>
            <c:idx val="11"/>
            <c:invertIfNegative val="0"/>
            <c:bubble3D val="0"/>
            <c:spPr>
              <a:solidFill>
                <a:srgbClr val="C00000"/>
              </a:solidFill>
              <a:ln>
                <a:solidFill>
                  <a:schemeClr val="tx1"/>
                </a:solidFill>
              </a:ln>
              <a:effectLst/>
            </c:spPr>
            <c:extLst>
              <c:ext xmlns:c16="http://schemas.microsoft.com/office/drawing/2014/chart" uri="{C3380CC4-5D6E-409C-BE32-E72D297353CC}">
                <c16:uniqueId val="{00000003-5811-4005-9C7B-D4FAA50FC23A}"/>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5811-4005-9C7B-D4FAA50FC23A}"/>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5811-4005-9C7B-D4FAA50FC23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ULK</c:v>
                </c:pt>
                <c:pt idx="2">
                  <c:v>STC</c:v>
                </c:pt>
                <c:pt idx="3">
                  <c:v>MSK</c:v>
                </c:pt>
                <c:pt idx="4">
                  <c:v>JHM</c:v>
                </c:pt>
                <c:pt idx="5">
                  <c:v>JHC</c:v>
                </c:pt>
                <c:pt idx="6">
                  <c:v>ČR</c:v>
                </c:pt>
                <c:pt idx="7">
                  <c:v>PAK</c:v>
                </c:pt>
                <c:pt idx="8">
                  <c:v>LBK</c:v>
                </c:pt>
                <c:pt idx="9">
                  <c:v>ZLK</c:v>
                </c:pt>
                <c:pt idx="10">
                  <c:v>OLK</c:v>
                </c:pt>
                <c:pt idx="11">
                  <c:v>HKK</c:v>
                </c:pt>
                <c:pt idx="12">
                  <c:v>PLK</c:v>
                </c:pt>
                <c:pt idx="13">
                  <c:v>KVK</c:v>
                </c:pt>
                <c:pt idx="14">
                  <c:v>PHA</c:v>
                </c:pt>
              </c:strCache>
            </c:strRef>
          </c:cat>
          <c:val>
            <c:numRef>
              <c:f>Sheet1!$B$2:$B$16</c:f>
              <c:numCache>
                <c:formatCode>#\ ##0_ ;[Red]\-#\ ##0\ </c:formatCode>
                <c:ptCount val="15"/>
                <c:pt idx="0">
                  <c:v>859.5439290083998</c:v>
                </c:pt>
                <c:pt idx="1">
                  <c:v>334.15030875592845</c:v>
                </c:pt>
                <c:pt idx="2">
                  <c:v>330.00022365664626</c:v>
                </c:pt>
                <c:pt idx="3">
                  <c:v>300.94483893921023</c:v>
                </c:pt>
                <c:pt idx="4">
                  <c:v>276.75330270388758</c:v>
                </c:pt>
                <c:pt idx="5">
                  <c:v>232.93929327110621</c:v>
                </c:pt>
                <c:pt idx="6">
                  <c:v>227.01146851234668</c:v>
                </c:pt>
                <c:pt idx="7">
                  <c:v>157.04038052242461</c:v>
                </c:pt>
                <c:pt idx="8">
                  <c:v>133.10593358610927</c:v>
                </c:pt>
                <c:pt idx="9">
                  <c:v>126.76552271229383</c:v>
                </c:pt>
                <c:pt idx="10">
                  <c:v>106.5422135657747</c:v>
                </c:pt>
                <c:pt idx="11">
                  <c:v>69.87528699492178</c:v>
                </c:pt>
                <c:pt idx="12">
                  <c:v>67.121554191379374</c:v>
                </c:pt>
                <c:pt idx="13">
                  <c:v>41.31748224958546</c:v>
                </c:pt>
                <c:pt idx="14">
                  <c:v>28.401240017537077</c:v>
                </c:pt>
              </c:numCache>
            </c:numRef>
          </c:val>
          <c:extLst>
            <c:ext xmlns:c16="http://schemas.microsoft.com/office/drawing/2014/chart" uri="{C3380CC4-5D6E-409C-BE32-E72D297353CC}">
              <c16:uniqueId val="{00000008-5811-4005-9C7B-D4FAA50FC23A}"/>
            </c:ext>
          </c:extLst>
        </c:ser>
        <c:dLbls>
          <c:showLegendKey val="0"/>
          <c:showVal val="1"/>
          <c:showCatName val="0"/>
          <c:showSerName val="0"/>
          <c:showPercent val="0"/>
          <c:showBubbleSize val="0"/>
        </c:dLbls>
        <c:gapWidth val="50"/>
        <c:overlap val="100"/>
        <c:axId val="-1312603216"/>
        <c:axId val="-1268310320"/>
      </c:barChart>
      <c:catAx>
        <c:axId val="-131260321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0320"/>
        <c:crosses val="autoZero"/>
        <c:auto val="1"/>
        <c:lblAlgn val="ctr"/>
        <c:lblOffset val="100"/>
        <c:noMultiLvlLbl val="0"/>
      </c:catAx>
      <c:valAx>
        <c:axId val="-1268310320"/>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216"/>
        <c:crosses val="autoZero"/>
        <c:crossBetween val="between"/>
        <c:majorUnit val="5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74603174606"/>
          <c:y val="6.4699711289066486E-2"/>
          <c:w val="0.48758650793650793"/>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C00000"/>
              </a:solidFill>
              <a:ln>
                <a:solidFill>
                  <a:schemeClr val="tx1"/>
                </a:solidFill>
              </a:ln>
              <a:effectLst/>
            </c:spPr>
            <c:extLst>
              <c:ext xmlns:c16="http://schemas.microsoft.com/office/drawing/2014/chart" uri="{C3380CC4-5D6E-409C-BE32-E72D297353CC}">
                <c16:uniqueId val="{00000001-E5FA-4565-8EB4-4E34430B652D}"/>
              </c:ext>
            </c:extLst>
          </c:dPt>
          <c:dPt>
            <c:idx val="5"/>
            <c:invertIfNegative val="0"/>
            <c:bubble3D val="0"/>
            <c:spPr>
              <a:solidFill>
                <a:srgbClr val="FFC000"/>
              </a:solidFill>
              <a:ln>
                <a:solidFill>
                  <a:schemeClr val="tx1"/>
                </a:solidFill>
              </a:ln>
              <a:effectLst/>
            </c:spPr>
            <c:extLst>
              <c:ext xmlns:c16="http://schemas.microsoft.com/office/drawing/2014/chart" uri="{C3380CC4-5D6E-409C-BE32-E72D297353CC}">
                <c16:uniqueId val="{00000009-E5FA-4565-8EB4-4E34430B652D}"/>
              </c:ext>
            </c:extLst>
          </c:dPt>
          <c:dPt>
            <c:idx val="6"/>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A-E5FA-4565-8EB4-4E34430B652D}"/>
              </c:ext>
            </c:extLst>
          </c:dPt>
          <c:dPt>
            <c:idx val="1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E5FA-4565-8EB4-4E34430B652D}"/>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E5FA-4565-8EB4-4E34430B652D}"/>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E5FA-4565-8EB4-4E34430B652D}"/>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PAK</c:v>
                </c:pt>
                <c:pt idx="3">
                  <c:v>HKK</c:v>
                </c:pt>
                <c:pt idx="4">
                  <c:v>ULK</c:v>
                </c:pt>
                <c:pt idx="5">
                  <c:v>ČR</c:v>
                </c:pt>
                <c:pt idx="6">
                  <c:v>JHM</c:v>
                </c:pt>
                <c:pt idx="7">
                  <c:v>LBK</c:v>
                </c:pt>
                <c:pt idx="8">
                  <c:v>MSK</c:v>
                </c:pt>
                <c:pt idx="9">
                  <c:v>PLK</c:v>
                </c:pt>
                <c:pt idx="10">
                  <c:v>PHA</c:v>
                </c:pt>
                <c:pt idx="11">
                  <c:v>VYS</c:v>
                </c:pt>
                <c:pt idx="12">
                  <c:v>STC</c:v>
                </c:pt>
                <c:pt idx="13">
                  <c:v>JHC</c:v>
                </c:pt>
                <c:pt idx="14">
                  <c:v>ZLK</c:v>
                </c:pt>
              </c:strCache>
            </c:strRef>
          </c:cat>
          <c:val>
            <c:numRef>
              <c:f>Sheet1!$B$2:$B$16</c:f>
              <c:numCache>
                <c:formatCode>#\ ##0_ ;[Red]\-#\ ##0\ </c:formatCode>
                <c:ptCount val="15"/>
                <c:pt idx="0">
                  <c:v>173.48838498975843</c:v>
                </c:pt>
                <c:pt idx="1">
                  <c:v>156.38285853069243</c:v>
                </c:pt>
                <c:pt idx="2">
                  <c:v>99.530672476977188</c:v>
                </c:pt>
                <c:pt idx="3">
                  <c:v>47.233397003140546</c:v>
                </c:pt>
                <c:pt idx="4">
                  <c:v>36.375351185698655</c:v>
                </c:pt>
                <c:pt idx="5">
                  <c:v>31.061944588522181</c:v>
                </c:pt>
                <c:pt idx="6">
                  <c:v>29.401718987367584</c:v>
                </c:pt>
                <c:pt idx="7">
                  <c:v>15.550748672699061</c:v>
                </c:pt>
                <c:pt idx="8">
                  <c:v>11.528281478937824</c:v>
                </c:pt>
                <c:pt idx="9">
                  <c:v>6.0265299201229832</c:v>
                </c:pt>
                <c:pt idx="10">
                  <c:v>4.4980629936231669</c:v>
                </c:pt>
                <c:pt idx="11">
                  <c:v>2.9777837218939212</c:v>
                </c:pt>
                <c:pt idx="12">
                  <c:v>2.8962406872234667</c:v>
                </c:pt>
                <c:pt idx="13">
                  <c:v>0.12533154109229572</c:v>
                </c:pt>
                <c:pt idx="14">
                  <c:v>0</c:v>
                </c:pt>
              </c:numCache>
            </c:numRef>
          </c:val>
          <c:extLst>
            <c:ext xmlns:c16="http://schemas.microsoft.com/office/drawing/2014/chart" uri="{C3380CC4-5D6E-409C-BE32-E72D297353CC}">
              <c16:uniqueId val="{00000008-E5FA-4565-8EB4-4E34430B652D}"/>
            </c:ext>
          </c:extLst>
        </c:ser>
        <c:dLbls>
          <c:showLegendKey val="0"/>
          <c:showVal val="1"/>
          <c:showCatName val="0"/>
          <c:showSerName val="0"/>
          <c:showPercent val="0"/>
          <c:showBubbleSize val="0"/>
        </c:dLbls>
        <c:gapWidth val="50"/>
        <c:overlap val="100"/>
        <c:axId val="-1268313584"/>
        <c:axId val="-1268305968"/>
      </c:barChart>
      <c:catAx>
        <c:axId val="-126831358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5968"/>
        <c:crosses val="autoZero"/>
        <c:auto val="1"/>
        <c:lblAlgn val="ctr"/>
        <c:lblOffset val="100"/>
        <c:noMultiLvlLbl val="0"/>
      </c:catAx>
      <c:valAx>
        <c:axId val="-126830596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358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6E05-4A70-96A7-EDBB1FFD5874}"/>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6E05-4A70-96A7-EDBB1FFD5874}"/>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6E05-4A70-96A7-EDBB1FFD5874}"/>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ZLK</c:v>
                </c:pt>
                <c:pt idx="1">
                  <c:v>ČR</c:v>
                </c:pt>
                <c:pt idx="2">
                  <c:v>JHM</c:v>
                </c:pt>
                <c:pt idx="3">
                  <c:v>PHA</c:v>
                </c:pt>
                <c:pt idx="4">
                  <c:v>STC</c:v>
                </c:pt>
                <c:pt idx="5">
                  <c:v>JHC</c:v>
                </c:pt>
                <c:pt idx="6">
                  <c:v>PLK</c:v>
                </c:pt>
                <c:pt idx="7">
                  <c:v>KVK</c:v>
                </c:pt>
                <c:pt idx="8">
                  <c:v>ULK</c:v>
                </c:pt>
                <c:pt idx="9">
                  <c:v>LBK</c:v>
                </c:pt>
                <c:pt idx="10">
                  <c:v>HKK</c:v>
                </c:pt>
                <c:pt idx="11">
                  <c:v>PAK</c:v>
                </c:pt>
                <c:pt idx="12">
                  <c:v>VYS</c:v>
                </c:pt>
                <c:pt idx="13">
                  <c:v>OLK</c:v>
                </c:pt>
                <c:pt idx="14">
                  <c:v>MSK</c:v>
                </c:pt>
              </c:strCache>
            </c:strRef>
          </c:cat>
          <c:val>
            <c:numRef>
              <c:f>Sheet1!$B$2:$B$16</c:f>
              <c:numCache>
                <c:formatCode>#\ ##0_ ;[Red]\-#\ ##0\ </c:formatCode>
                <c:ptCount val="15"/>
                <c:pt idx="0">
                  <c:v>26.938035778175312</c:v>
                </c:pt>
                <c:pt idx="1">
                  <c:v>1.5860423903418024</c:v>
                </c:pt>
                <c:pt idx="2">
                  <c:v>0.86748027990470467</c:v>
                </c:pt>
                <c:pt idx="3">
                  <c:v>0</c:v>
                </c:pt>
                <c:pt idx="4">
                  <c:v>0</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6-6E05-4A70-96A7-EDBB1FFD5874}"/>
            </c:ext>
          </c:extLst>
        </c:ser>
        <c:dLbls>
          <c:showLegendKey val="0"/>
          <c:showVal val="1"/>
          <c:showCatName val="0"/>
          <c:showSerName val="0"/>
          <c:showPercent val="0"/>
          <c:showBubbleSize val="0"/>
        </c:dLbls>
        <c:gapWidth val="50"/>
        <c:overlap val="100"/>
        <c:axId val="-1268303248"/>
        <c:axId val="-1268307600"/>
      </c:barChart>
      <c:catAx>
        <c:axId val="-126830324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600"/>
        <c:crosses val="autoZero"/>
        <c:auto val="1"/>
        <c:lblAlgn val="ctr"/>
        <c:lblOffset val="100"/>
        <c:noMultiLvlLbl val="0"/>
      </c:catAx>
      <c:valAx>
        <c:axId val="-126830760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24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5768-4D9E-995C-9B313BD49C12}"/>
              </c:ext>
            </c:extLst>
          </c:dPt>
          <c:dPt>
            <c:idx val="3"/>
            <c:invertIfNegative val="0"/>
            <c:bubble3D val="0"/>
            <c:spPr>
              <a:solidFill>
                <a:srgbClr val="FFC000"/>
              </a:solidFill>
              <a:ln>
                <a:solidFill>
                  <a:schemeClr val="tx1"/>
                </a:solidFill>
              </a:ln>
              <a:effectLst/>
            </c:spPr>
            <c:extLst>
              <c:ext xmlns:c16="http://schemas.microsoft.com/office/drawing/2014/chart" uri="{C3380CC4-5D6E-409C-BE32-E72D297353CC}">
                <c16:uniqueId val="{00000001-5768-4D9E-995C-9B313BD49C12}"/>
              </c:ext>
            </c:extLst>
          </c:dPt>
          <c:dPt>
            <c:idx val="5"/>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5768-4D9E-995C-9B313BD49C12}"/>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5768-4D9E-995C-9B313BD49C12}"/>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JHM</c:v>
                </c:pt>
                <c:pt idx="2">
                  <c:v>LBK</c:v>
                </c:pt>
                <c:pt idx="3">
                  <c:v>ČR</c:v>
                </c:pt>
                <c:pt idx="4">
                  <c:v>ZLK</c:v>
                </c:pt>
                <c:pt idx="5">
                  <c:v>PHA</c:v>
                </c:pt>
                <c:pt idx="6">
                  <c:v>STC</c:v>
                </c:pt>
                <c:pt idx="7">
                  <c:v>PLK</c:v>
                </c:pt>
                <c:pt idx="8">
                  <c:v>JHC</c:v>
                </c:pt>
                <c:pt idx="9">
                  <c:v>OLK</c:v>
                </c:pt>
                <c:pt idx="10">
                  <c:v>HKK</c:v>
                </c:pt>
                <c:pt idx="11">
                  <c:v>KVK</c:v>
                </c:pt>
                <c:pt idx="12">
                  <c:v>PAK</c:v>
                </c:pt>
                <c:pt idx="13">
                  <c:v>MSK</c:v>
                </c:pt>
                <c:pt idx="14">
                  <c:v>ULK</c:v>
                </c:pt>
              </c:strCache>
            </c:strRef>
          </c:cat>
          <c:val>
            <c:numRef>
              <c:f>Sheet1!$B$2:$B$16</c:f>
              <c:numCache>
                <c:formatCode>#\ ##0_ ;[Red]\-#\ ##0\ </c:formatCode>
                <c:ptCount val="15"/>
                <c:pt idx="0">
                  <c:v>27.255398979156972</c:v>
                </c:pt>
                <c:pt idx="1">
                  <c:v>21.116401248287982</c:v>
                </c:pt>
                <c:pt idx="2">
                  <c:v>7.6283982198151215</c:v>
                </c:pt>
                <c:pt idx="3">
                  <c:v>6.0524362250934285</c:v>
                </c:pt>
                <c:pt idx="4">
                  <c:v>4.8016059436279752</c:v>
                </c:pt>
                <c:pt idx="5">
                  <c:v>4.5883229069434881</c:v>
                </c:pt>
                <c:pt idx="6">
                  <c:v>3.7002282169347209</c:v>
                </c:pt>
                <c:pt idx="7">
                  <c:v>3.4152916878737205</c:v>
                </c:pt>
                <c:pt idx="8">
                  <c:v>2.9879343952048152</c:v>
                </c:pt>
                <c:pt idx="9">
                  <c:v>2.9155998996973573</c:v>
                </c:pt>
                <c:pt idx="10">
                  <c:v>2.1305936024180978</c:v>
                </c:pt>
                <c:pt idx="11">
                  <c:v>1.5509217770931363</c:v>
                </c:pt>
                <c:pt idx="12">
                  <c:v>1.36049869035704</c:v>
                </c:pt>
                <c:pt idx="13">
                  <c:v>0.14502611361548309</c:v>
                </c:pt>
                <c:pt idx="14">
                  <c:v>4.3498115043171595E-2</c:v>
                </c:pt>
              </c:numCache>
            </c:numRef>
          </c:val>
          <c:extLst>
            <c:ext xmlns:c16="http://schemas.microsoft.com/office/drawing/2014/chart" uri="{C3380CC4-5D6E-409C-BE32-E72D297353CC}">
              <c16:uniqueId val="{00000006-5768-4D9E-995C-9B313BD49C12}"/>
            </c:ext>
          </c:extLst>
        </c:ser>
        <c:dLbls>
          <c:showLegendKey val="0"/>
          <c:showVal val="1"/>
          <c:showCatName val="0"/>
          <c:showSerName val="0"/>
          <c:showPercent val="0"/>
          <c:showBubbleSize val="0"/>
        </c:dLbls>
        <c:gapWidth val="50"/>
        <c:overlap val="100"/>
        <c:axId val="-1268309776"/>
        <c:axId val="-1268303792"/>
      </c:barChart>
      <c:catAx>
        <c:axId val="-126830977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792"/>
        <c:crosses val="autoZero"/>
        <c:auto val="1"/>
        <c:lblAlgn val="ctr"/>
        <c:lblOffset val="100"/>
        <c:noMultiLvlLbl val="0"/>
      </c:catAx>
      <c:valAx>
        <c:axId val="-1268303792"/>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977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spPr>
              <a:solidFill>
                <a:srgbClr val="C00000"/>
              </a:solidFill>
              <a:ln>
                <a:solidFill>
                  <a:schemeClr val="tx1"/>
                </a:solidFill>
              </a:ln>
              <a:effectLst/>
            </c:spPr>
            <c:extLst>
              <c:ext xmlns:c16="http://schemas.microsoft.com/office/drawing/2014/chart" uri="{C3380CC4-5D6E-409C-BE32-E72D297353CC}">
                <c16:uniqueId val="{0000000A-E62F-4124-938C-382C44FF74E3}"/>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EB93-4766-9060-9E554A681AEA}"/>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EB93-4766-9060-9E554A681AEA}"/>
              </c:ext>
            </c:extLst>
          </c:dPt>
          <c:dPt>
            <c:idx val="4"/>
            <c:invertIfNegative val="0"/>
            <c:bubble3D val="0"/>
            <c:spPr>
              <a:solidFill>
                <a:srgbClr val="FFC000"/>
              </a:solidFill>
              <a:ln>
                <a:solidFill>
                  <a:schemeClr val="tx1"/>
                </a:solidFill>
              </a:ln>
              <a:effectLst/>
            </c:spPr>
            <c:extLst>
              <c:ext xmlns:c16="http://schemas.microsoft.com/office/drawing/2014/chart" uri="{C3380CC4-5D6E-409C-BE32-E72D297353CC}">
                <c16:uniqueId val="{00000007-EB93-4766-9060-9E554A681AEA}"/>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EB93-4766-9060-9E554A681AEA}"/>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8-EB93-4766-9060-9E554A681AE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HKK</c:v>
                </c:pt>
                <c:pt idx="1">
                  <c:v>KVK</c:v>
                </c:pt>
                <c:pt idx="2">
                  <c:v>PHA</c:v>
                </c:pt>
                <c:pt idx="3">
                  <c:v>PAK</c:v>
                </c:pt>
                <c:pt idx="4">
                  <c:v>ČR</c:v>
                </c:pt>
                <c:pt idx="5">
                  <c:v>JHC</c:v>
                </c:pt>
                <c:pt idx="6">
                  <c:v>VYS</c:v>
                </c:pt>
                <c:pt idx="7">
                  <c:v>ZLK</c:v>
                </c:pt>
                <c:pt idx="8">
                  <c:v>ULK</c:v>
                </c:pt>
                <c:pt idx="9">
                  <c:v>MSK</c:v>
                </c:pt>
                <c:pt idx="10">
                  <c:v>PLK</c:v>
                </c:pt>
                <c:pt idx="11">
                  <c:v>STC</c:v>
                </c:pt>
                <c:pt idx="12">
                  <c:v>JHM</c:v>
                </c:pt>
                <c:pt idx="13">
                  <c:v>LBK</c:v>
                </c:pt>
                <c:pt idx="14">
                  <c:v>OLK</c:v>
                </c:pt>
              </c:strCache>
            </c:strRef>
          </c:cat>
          <c:val>
            <c:numRef>
              <c:f>Sheet1!$B$2:$B$16</c:f>
              <c:numCache>
                <c:formatCode>#\ ##0_ ;[Red]\-#\ ##0\ </c:formatCode>
                <c:ptCount val="15"/>
                <c:pt idx="0">
                  <c:v>50.570845572293507</c:v>
                </c:pt>
                <c:pt idx="1">
                  <c:v>36.852627364059131</c:v>
                </c:pt>
                <c:pt idx="2">
                  <c:v>26.917322688515725</c:v>
                </c:pt>
                <c:pt idx="3">
                  <c:v>15.298440005188262</c:v>
                </c:pt>
                <c:pt idx="4">
                  <c:v>9.2373077950388609</c:v>
                </c:pt>
                <c:pt idx="5">
                  <c:v>9.0312504797848447</c:v>
                </c:pt>
                <c:pt idx="6">
                  <c:v>4.3506298471877045</c:v>
                </c:pt>
                <c:pt idx="7">
                  <c:v>2.5447348734496922</c:v>
                </c:pt>
                <c:pt idx="8">
                  <c:v>2.2837558433662504</c:v>
                </c:pt>
                <c:pt idx="9">
                  <c:v>1.8039507543521365</c:v>
                </c:pt>
                <c:pt idx="10">
                  <c:v>1.4715098383416576</c:v>
                </c:pt>
                <c:pt idx="11">
                  <c:v>0.93681275590684177</c:v>
                </c:pt>
                <c:pt idx="12">
                  <c:v>0.69898009468363398</c:v>
                </c:pt>
                <c:pt idx="13">
                  <c:v>0.30810493003980355</c:v>
                </c:pt>
                <c:pt idx="14">
                  <c:v>2.5647196493790769E-2</c:v>
                </c:pt>
              </c:numCache>
            </c:numRef>
          </c:val>
          <c:extLst>
            <c:ext xmlns:c16="http://schemas.microsoft.com/office/drawing/2014/chart" uri="{C3380CC4-5D6E-409C-BE32-E72D297353CC}">
              <c16:uniqueId val="{00000006-EB93-4766-9060-9E554A681AEA}"/>
            </c:ext>
          </c:extLst>
        </c:ser>
        <c:dLbls>
          <c:showLegendKey val="0"/>
          <c:showVal val="1"/>
          <c:showCatName val="0"/>
          <c:showSerName val="0"/>
          <c:showPercent val="0"/>
          <c:showBubbleSize val="0"/>
        </c:dLbls>
        <c:gapWidth val="50"/>
        <c:overlap val="100"/>
        <c:axId val="-1268314128"/>
        <c:axId val="-1268307056"/>
      </c:barChart>
      <c:catAx>
        <c:axId val="-126831412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056"/>
        <c:crosses val="autoZero"/>
        <c:auto val="1"/>
        <c:lblAlgn val="ctr"/>
        <c:lblOffset val="100"/>
        <c:noMultiLvlLbl val="0"/>
      </c:catAx>
      <c:valAx>
        <c:axId val="-1268307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412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699365079365077"/>
          <c:y val="6.4699711289066486E-2"/>
          <c:w val="0.51782460317460322"/>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9738-4706-93AE-47764F2F0E16}"/>
              </c:ext>
            </c:extLst>
          </c:dPt>
          <c:dPt>
            <c:idx val="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D-9738-4706-93AE-47764F2F0E16}"/>
              </c:ext>
            </c:extLst>
          </c:dPt>
          <c:dPt>
            <c:idx val="6"/>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9738-4706-93AE-47764F2F0E16}"/>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9738-4706-93AE-47764F2F0E16}"/>
              </c:ext>
            </c:extLst>
          </c:dPt>
          <c:dPt>
            <c:idx val="10"/>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9738-4706-93AE-47764F2F0E16}"/>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9738-4706-93AE-47764F2F0E16}"/>
              </c:ext>
            </c:extLst>
          </c:dPt>
          <c:dPt>
            <c:idx val="14"/>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B-9738-4706-93AE-47764F2F0E16}"/>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OLK</c:v>
                </c:pt>
                <c:pt idx="2">
                  <c:v>ZLK</c:v>
                </c:pt>
                <c:pt idx="3">
                  <c:v>KVK</c:v>
                </c:pt>
                <c:pt idx="4">
                  <c:v>JHM</c:v>
                </c:pt>
                <c:pt idx="5">
                  <c:v>PLK</c:v>
                </c:pt>
                <c:pt idx="6">
                  <c:v>PHA</c:v>
                </c:pt>
                <c:pt idx="7">
                  <c:v>ČR</c:v>
                </c:pt>
                <c:pt idx="8">
                  <c:v>LBK</c:v>
                </c:pt>
                <c:pt idx="9">
                  <c:v>PAK</c:v>
                </c:pt>
                <c:pt idx="10">
                  <c:v>MSK</c:v>
                </c:pt>
                <c:pt idx="11">
                  <c:v>HKK</c:v>
                </c:pt>
                <c:pt idx="12">
                  <c:v>VYS</c:v>
                </c:pt>
                <c:pt idx="13">
                  <c:v>ULK</c:v>
                </c:pt>
                <c:pt idx="14">
                  <c:v>STC</c:v>
                </c:pt>
              </c:strCache>
            </c:strRef>
          </c:cat>
          <c:val>
            <c:numRef>
              <c:f>Sheet1!$B$2:$B$16</c:f>
              <c:numCache>
                <c:formatCode>#,##0_ ;[Red]\-#,##0\ </c:formatCode>
                <c:ptCount val="15"/>
                <c:pt idx="0">
                  <c:v>110.78008898901717</c:v>
                </c:pt>
                <c:pt idx="1">
                  <c:v>49.861338249625277</c:v>
                </c:pt>
                <c:pt idx="2">
                  <c:v>46.402203814839147</c:v>
                </c:pt>
                <c:pt idx="3">
                  <c:v>43.903196828162891</c:v>
                </c:pt>
                <c:pt idx="4">
                  <c:v>33.59038913930555</c:v>
                </c:pt>
                <c:pt idx="5">
                  <c:v>27.789138232267778</c:v>
                </c:pt>
                <c:pt idx="6">
                  <c:v>23.929449677199713</c:v>
                </c:pt>
                <c:pt idx="7">
                  <c:v>22.864732334572864</c:v>
                </c:pt>
                <c:pt idx="8">
                  <c:v>8.7128164305769111</c:v>
                </c:pt>
                <c:pt idx="9">
                  <c:v>5.3464425811465794</c:v>
                </c:pt>
                <c:pt idx="10">
                  <c:v>3.720103377535056</c:v>
                </c:pt>
                <c:pt idx="11">
                  <c:v>2.243926255518764</c:v>
                </c:pt>
                <c:pt idx="12">
                  <c:v>1.2323174826604597</c:v>
                </c:pt>
                <c:pt idx="13">
                  <c:v>0.24099387650940329</c:v>
                </c:pt>
                <c:pt idx="14">
                  <c:v>0</c:v>
                </c:pt>
              </c:numCache>
            </c:numRef>
          </c:val>
          <c:extLst>
            <c:ext xmlns:c16="http://schemas.microsoft.com/office/drawing/2014/chart" uri="{C3380CC4-5D6E-409C-BE32-E72D297353CC}">
              <c16:uniqueId val="{0000000C-9738-4706-93AE-47764F2F0E16}"/>
            </c:ext>
          </c:extLst>
        </c:ser>
        <c:dLbls>
          <c:showLegendKey val="0"/>
          <c:showVal val="1"/>
          <c:showCatName val="0"/>
          <c:showSerName val="0"/>
          <c:showPercent val="0"/>
          <c:showBubbleSize val="0"/>
        </c:dLbls>
        <c:gapWidth val="50"/>
        <c:overlap val="100"/>
        <c:axId val="-1312605936"/>
        <c:axId val="-1312597232"/>
      </c:barChart>
      <c:catAx>
        <c:axId val="-131260593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232"/>
        <c:crosses val="autoZero"/>
        <c:auto val="1"/>
        <c:lblAlgn val="ctr"/>
        <c:lblOffset val="100"/>
        <c:noMultiLvlLbl val="0"/>
      </c:catAx>
      <c:valAx>
        <c:axId val="-1312597232"/>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93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431458333333332"/>
          <c:y val="6.4699711289066486E-2"/>
          <c:w val="0.54050347222222228"/>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14A6-4DB8-9453-053328903D4F}"/>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14A6-4DB8-9453-053328903D4F}"/>
              </c:ext>
            </c:extLst>
          </c:dPt>
          <c:dPt>
            <c:idx val="7"/>
            <c:invertIfNegative val="0"/>
            <c:bubble3D val="0"/>
            <c:spPr>
              <a:solidFill>
                <a:srgbClr val="C00000"/>
              </a:solidFill>
              <a:ln>
                <a:solidFill>
                  <a:schemeClr val="tx1"/>
                </a:solidFill>
              </a:ln>
              <a:effectLst/>
            </c:spPr>
            <c:extLst>
              <c:ext xmlns:c16="http://schemas.microsoft.com/office/drawing/2014/chart" uri="{C3380CC4-5D6E-409C-BE32-E72D297353CC}">
                <c16:uniqueId val="{0000000C-3E05-48F3-BE72-AA50008D4D1B}"/>
              </c:ext>
            </c:extLst>
          </c:dPt>
          <c:dPt>
            <c:idx val="9"/>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B-14A6-4DB8-9453-053328903D4F}"/>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14A6-4DB8-9453-053328903D4F}"/>
              </c:ext>
            </c:extLst>
          </c:dPt>
          <c:dPt>
            <c:idx val="13"/>
            <c:invertIfNegative val="0"/>
            <c:bubble3D val="0"/>
            <c:spPr>
              <a:solidFill>
                <a:srgbClr val="FF0000"/>
              </a:solidFill>
              <a:ln>
                <a:solidFill>
                  <a:schemeClr val="tx1"/>
                </a:solidFill>
              </a:ln>
              <a:effectLst/>
            </c:spPr>
            <c:extLst>
              <c:ext xmlns:c16="http://schemas.microsoft.com/office/drawing/2014/chart" uri="{C3380CC4-5D6E-409C-BE32-E72D297353CC}">
                <c16:uniqueId val="{00000007-14A6-4DB8-9453-053328903D4F}"/>
              </c:ext>
            </c:extLst>
          </c:dPt>
          <c:dPt>
            <c:idx val="14"/>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14A6-4DB8-9453-053328903D4F}"/>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VYS</c:v>
                </c:pt>
                <c:pt idx="2">
                  <c:v>STC</c:v>
                </c:pt>
                <c:pt idx="3">
                  <c:v>KVK</c:v>
                </c:pt>
                <c:pt idx="4">
                  <c:v>LBK</c:v>
                </c:pt>
                <c:pt idx="5">
                  <c:v>ČR</c:v>
                </c:pt>
                <c:pt idx="6">
                  <c:v>MSK</c:v>
                </c:pt>
                <c:pt idx="7">
                  <c:v>HKK</c:v>
                </c:pt>
                <c:pt idx="8">
                  <c:v>ZLK</c:v>
                </c:pt>
                <c:pt idx="9">
                  <c:v>JHM</c:v>
                </c:pt>
                <c:pt idx="10">
                  <c:v>PAK</c:v>
                </c:pt>
                <c:pt idx="11">
                  <c:v>ULK</c:v>
                </c:pt>
                <c:pt idx="12">
                  <c:v>OLK</c:v>
                </c:pt>
                <c:pt idx="13">
                  <c:v>PHA</c:v>
                </c:pt>
                <c:pt idx="14">
                  <c:v>PLK</c:v>
                </c:pt>
              </c:strCache>
            </c:strRef>
          </c:cat>
          <c:val>
            <c:numRef>
              <c:f>Sheet1!$B$2:$B$16</c:f>
              <c:numCache>
                <c:formatCode>#,##0_ ;[Red]\-#,##0\ </c:formatCode>
                <c:ptCount val="15"/>
                <c:pt idx="0">
                  <c:v>1017.2325590756908</c:v>
                </c:pt>
                <c:pt idx="1">
                  <c:v>1007.1435640226161</c:v>
                </c:pt>
                <c:pt idx="2">
                  <c:v>720.29257982083038</c:v>
                </c:pt>
                <c:pt idx="3">
                  <c:v>318.24194156822216</c:v>
                </c:pt>
                <c:pt idx="4">
                  <c:v>307.28897975660755</c:v>
                </c:pt>
                <c:pt idx="5">
                  <c:v>305.48658651765902</c:v>
                </c:pt>
                <c:pt idx="6">
                  <c:v>253.73071169991528</c:v>
                </c:pt>
                <c:pt idx="7">
                  <c:v>197.66097945349713</c:v>
                </c:pt>
                <c:pt idx="8">
                  <c:v>189.88249559634946</c:v>
                </c:pt>
                <c:pt idx="9">
                  <c:v>132.70422994264183</c:v>
                </c:pt>
                <c:pt idx="10">
                  <c:v>96.079069586248622</c:v>
                </c:pt>
                <c:pt idx="11">
                  <c:v>86.005463293772848</c:v>
                </c:pt>
                <c:pt idx="12">
                  <c:v>66.227767751799391</c:v>
                </c:pt>
                <c:pt idx="13">
                  <c:v>16.006538629548391</c:v>
                </c:pt>
                <c:pt idx="14">
                  <c:v>13.751502154591973</c:v>
                </c:pt>
              </c:numCache>
            </c:numRef>
          </c:val>
          <c:extLst>
            <c:ext xmlns:c16="http://schemas.microsoft.com/office/drawing/2014/chart" uri="{C3380CC4-5D6E-409C-BE32-E72D297353CC}">
              <c16:uniqueId val="{0000000A-14A6-4DB8-9453-053328903D4F}"/>
            </c:ext>
          </c:extLst>
        </c:ser>
        <c:dLbls>
          <c:showLegendKey val="0"/>
          <c:showVal val="1"/>
          <c:showCatName val="0"/>
          <c:showSerName val="0"/>
          <c:showPercent val="0"/>
          <c:showBubbleSize val="0"/>
        </c:dLbls>
        <c:gapWidth val="50"/>
        <c:overlap val="100"/>
        <c:axId val="-1312603216"/>
        <c:axId val="-1268310320"/>
      </c:barChart>
      <c:catAx>
        <c:axId val="-131260321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0320"/>
        <c:crosses val="autoZero"/>
        <c:auto val="1"/>
        <c:lblAlgn val="ctr"/>
        <c:lblOffset val="100"/>
        <c:noMultiLvlLbl val="0"/>
      </c:catAx>
      <c:valAx>
        <c:axId val="-1268310320"/>
        <c:scaling>
          <c:orientation val="minMax"/>
          <c:max val="12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216"/>
        <c:crosses val="autoZero"/>
        <c:crossBetween val="between"/>
        <c:majorUnit val="6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74603174606"/>
          <c:y val="6.4699711289066486E-2"/>
          <c:w val="0.487586507936507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rgbClr val="C00000"/>
              </a:solidFill>
              <a:ln>
                <a:solidFill>
                  <a:schemeClr val="tx1"/>
                </a:solidFill>
              </a:ln>
              <a:effectLst/>
            </c:spPr>
            <c:extLst>
              <c:ext xmlns:c16="http://schemas.microsoft.com/office/drawing/2014/chart" uri="{C3380CC4-5D6E-409C-BE32-E72D297353CC}">
                <c16:uniqueId val="{00000001-FD19-47E1-8335-0B2A5C0D0A72}"/>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FD19-47E1-8335-0B2A5C0D0A72}"/>
              </c:ext>
            </c:extLst>
          </c:dPt>
          <c:dPt>
            <c:idx val="8"/>
            <c:invertIfNegative val="0"/>
            <c:bubble3D val="0"/>
            <c:spPr>
              <a:solidFill>
                <a:srgbClr val="FF0000"/>
              </a:solidFill>
              <a:ln>
                <a:solidFill>
                  <a:schemeClr val="tx1"/>
                </a:solidFill>
              </a:ln>
              <a:effectLst/>
            </c:spPr>
            <c:extLst>
              <c:ext xmlns:c16="http://schemas.microsoft.com/office/drawing/2014/chart" uri="{C3380CC4-5D6E-409C-BE32-E72D297353CC}">
                <c16:uniqueId val="{00000005-FD19-47E1-8335-0B2A5C0D0A72}"/>
              </c:ext>
            </c:extLst>
          </c:dPt>
          <c:dPt>
            <c:idx val="9"/>
            <c:invertIfNegative val="0"/>
            <c:bubble3D val="0"/>
            <c:spPr>
              <a:solidFill>
                <a:srgbClr val="C00000"/>
              </a:solidFill>
              <a:ln>
                <a:solidFill>
                  <a:schemeClr val="tx1"/>
                </a:solidFill>
              </a:ln>
              <a:effectLst/>
            </c:spPr>
            <c:extLst>
              <c:ext xmlns:c16="http://schemas.microsoft.com/office/drawing/2014/chart" uri="{C3380CC4-5D6E-409C-BE32-E72D297353CC}">
                <c16:uniqueId val="{0000000D-FD19-47E1-8335-0B2A5C0D0A72}"/>
              </c:ext>
            </c:extLst>
          </c:dPt>
          <c:dPt>
            <c:idx val="10"/>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FD19-47E1-8335-0B2A5C0D0A72}"/>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FD19-47E1-8335-0B2A5C0D0A72}"/>
              </c:ext>
            </c:extLst>
          </c:dPt>
          <c:dPt>
            <c:idx val="1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B-FD19-47E1-8335-0B2A5C0D0A72}"/>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PAK</c:v>
                </c:pt>
                <c:pt idx="2">
                  <c:v>OLK</c:v>
                </c:pt>
                <c:pt idx="3">
                  <c:v>HKK</c:v>
                </c:pt>
                <c:pt idx="4">
                  <c:v>ULK</c:v>
                </c:pt>
                <c:pt idx="5">
                  <c:v>ČR</c:v>
                </c:pt>
                <c:pt idx="6">
                  <c:v>LBK</c:v>
                </c:pt>
                <c:pt idx="7">
                  <c:v>MSK</c:v>
                </c:pt>
                <c:pt idx="8">
                  <c:v>PHA</c:v>
                </c:pt>
                <c:pt idx="9">
                  <c:v>JHM</c:v>
                </c:pt>
                <c:pt idx="10">
                  <c:v>STC</c:v>
                </c:pt>
                <c:pt idx="11">
                  <c:v>PLK</c:v>
                </c:pt>
                <c:pt idx="12">
                  <c:v>JHC</c:v>
                </c:pt>
                <c:pt idx="13">
                  <c:v>VYS</c:v>
                </c:pt>
                <c:pt idx="14">
                  <c:v>ZLK</c:v>
                </c:pt>
              </c:strCache>
            </c:strRef>
          </c:cat>
          <c:val>
            <c:numRef>
              <c:f>Sheet1!$B$2:$B$16</c:f>
              <c:numCache>
                <c:formatCode>#,##0_ ;[Red]\-#,##0\ </c:formatCode>
                <c:ptCount val="15"/>
                <c:pt idx="0">
                  <c:v>180.88029996014942</c:v>
                </c:pt>
                <c:pt idx="1">
                  <c:v>75.828020659535269</c:v>
                </c:pt>
                <c:pt idx="2">
                  <c:v>57.894894200744545</c:v>
                </c:pt>
                <c:pt idx="3">
                  <c:v>43.42256421009062</c:v>
                </c:pt>
                <c:pt idx="4">
                  <c:v>38.985006279409994</c:v>
                </c:pt>
                <c:pt idx="5">
                  <c:v>20.788099931007299</c:v>
                </c:pt>
                <c:pt idx="6">
                  <c:v>20.786047412991511</c:v>
                </c:pt>
                <c:pt idx="7">
                  <c:v>8.2085297812938176</c:v>
                </c:pt>
                <c:pt idx="8">
                  <c:v>4.8888258324174494</c:v>
                </c:pt>
                <c:pt idx="9">
                  <c:v>4.8337239946225123</c:v>
                </c:pt>
                <c:pt idx="10">
                  <c:v>2.2664134276143515</c:v>
                </c:pt>
                <c:pt idx="11">
                  <c:v>0.99948386473029627</c:v>
                </c:pt>
                <c:pt idx="12">
                  <c:v>0.11733783910635502</c:v>
                </c:pt>
                <c:pt idx="13">
                  <c:v>0</c:v>
                </c:pt>
                <c:pt idx="14">
                  <c:v>0</c:v>
                </c:pt>
              </c:numCache>
            </c:numRef>
          </c:val>
          <c:extLst>
            <c:ext xmlns:c16="http://schemas.microsoft.com/office/drawing/2014/chart" uri="{C3380CC4-5D6E-409C-BE32-E72D297353CC}">
              <c16:uniqueId val="{0000000C-FD19-47E1-8335-0B2A5C0D0A72}"/>
            </c:ext>
          </c:extLst>
        </c:ser>
        <c:dLbls>
          <c:showLegendKey val="0"/>
          <c:showVal val="1"/>
          <c:showCatName val="0"/>
          <c:showSerName val="0"/>
          <c:showPercent val="0"/>
          <c:showBubbleSize val="0"/>
        </c:dLbls>
        <c:gapWidth val="50"/>
        <c:overlap val="100"/>
        <c:axId val="-1268313584"/>
        <c:axId val="-1268305968"/>
      </c:barChart>
      <c:catAx>
        <c:axId val="-126831358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5968"/>
        <c:crosses val="autoZero"/>
        <c:auto val="1"/>
        <c:lblAlgn val="ctr"/>
        <c:lblOffset val="100"/>
        <c:noMultiLvlLbl val="0"/>
      </c:catAx>
      <c:valAx>
        <c:axId val="-126830596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358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FF0000"/>
              </a:solidFill>
              <a:ln>
                <a:solidFill>
                  <a:schemeClr val="tx1"/>
                </a:solidFill>
              </a:ln>
              <a:effectLst/>
            </c:spPr>
            <c:extLst>
              <c:ext xmlns:c16="http://schemas.microsoft.com/office/drawing/2014/chart" uri="{C3380CC4-5D6E-409C-BE32-E72D297353CC}">
                <c16:uniqueId val="{00000001-A1C3-46C1-8030-1632D805C17C}"/>
              </c:ext>
            </c:extLst>
          </c:dPt>
          <c:dPt>
            <c:idx val="1"/>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A1C3-46C1-8030-1632D805C17C}"/>
              </c:ext>
            </c:extLst>
          </c:dPt>
          <c:dPt>
            <c:idx val="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A1C3-46C1-8030-1632D805C17C}"/>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A1C3-46C1-8030-1632D805C17C}"/>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A1C3-46C1-8030-1632D805C17C}"/>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ČR</c:v>
                </c:pt>
                <c:pt idx="2">
                  <c:v>KVK</c:v>
                </c:pt>
                <c:pt idx="3">
                  <c:v>PAK</c:v>
                </c:pt>
                <c:pt idx="4">
                  <c:v>OLK</c:v>
                </c:pt>
                <c:pt idx="5">
                  <c:v>HKK</c:v>
                </c:pt>
                <c:pt idx="6">
                  <c:v>ULK</c:v>
                </c:pt>
                <c:pt idx="7">
                  <c:v>LBK</c:v>
                </c:pt>
                <c:pt idx="8">
                  <c:v>MSK</c:v>
                </c:pt>
                <c:pt idx="9">
                  <c:v>JHM</c:v>
                </c:pt>
                <c:pt idx="10">
                  <c:v>STC</c:v>
                </c:pt>
                <c:pt idx="11">
                  <c:v>PLK</c:v>
                </c:pt>
                <c:pt idx="12">
                  <c:v>JHC</c:v>
                </c:pt>
                <c:pt idx="13">
                  <c:v>VYS</c:v>
                </c:pt>
                <c:pt idx="14">
                  <c:v>ZLK</c:v>
                </c:pt>
              </c:strCache>
            </c:strRef>
          </c:cat>
          <c:val>
            <c:numRef>
              <c:f>Sheet1!$B$2:$B$16</c:f>
              <c:numCache>
                <c:formatCode>#,##0_ ;[Red]\-#,##0\ </c:formatCode>
                <c:ptCount val="15"/>
                <c:pt idx="0">
                  <c:v>1.2170285895500694</c:v>
                </c:pt>
                <c:pt idx="1">
                  <c:v>0.14786053691166157</c:v>
                </c:pt>
                <c:pt idx="2">
                  <c:v>0</c:v>
                </c:pt>
                <c:pt idx="3">
                  <c:v>0</c:v>
                </c:pt>
                <c:pt idx="4">
                  <c:v>0</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A-A1C3-46C1-8030-1632D805C17C}"/>
            </c:ext>
          </c:extLst>
        </c:ser>
        <c:dLbls>
          <c:showLegendKey val="0"/>
          <c:showVal val="1"/>
          <c:showCatName val="0"/>
          <c:showSerName val="0"/>
          <c:showPercent val="0"/>
          <c:showBubbleSize val="0"/>
        </c:dLbls>
        <c:gapWidth val="50"/>
        <c:overlap val="100"/>
        <c:axId val="-1268303248"/>
        <c:axId val="-1268307600"/>
      </c:barChart>
      <c:catAx>
        <c:axId val="-126830324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600"/>
        <c:crosses val="autoZero"/>
        <c:auto val="1"/>
        <c:lblAlgn val="ctr"/>
        <c:lblOffset val="100"/>
        <c:noMultiLvlLbl val="0"/>
      </c:catAx>
      <c:valAx>
        <c:axId val="-126830760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24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A240-41C4-A225-334E11AAD15D}"/>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A240-41C4-A225-334E11AAD15D}"/>
              </c:ext>
            </c:extLst>
          </c:dPt>
          <c:dPt>
            <c:idx val="3"/>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A240-41C4-A225-334E11AAD15D}"/>
              </c:ext>
            </c:extLst>
          </c:dPt>
          <c:dPt>
            <c:idx val="5"/>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A240-41C4-A225-334E11AAD15D}"/>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A240-41C4-A225-334E11AAD15D}"/>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VYS</c:v>
                </c:pt>
                <c:pt idx="3">
                  <c:v>ČR</c:v>
                </c:pt>
                <c:pt idx="4">
                  <c:v>JHC</c:v>
                </c:pt>
                <c:pt idx="5">
                  <c:v>STC</c:v>
                </c:pt>
                <c:pt idx="6">
                  <c:v>PAK</c:v>
                </c:pt>
                <c:pt idx="7">
                  <c:v>KVK</c:v>
                </c:pt>
                <c:pt idx="8">
                  <c:v>LBK</c:v>
                </c:pt>
                <c:pt idx="9">
                  <c:v>HKK</c:v>
                </c:pt>
                <c:pt idx="10">
                  <c:v>ZLK</c:v>
                </c:pt>
                <c:pt idx="11">
                  <c:v>OLK</c:v>
                </c:pt>
                <c:pt idx="12">
                  <c:v>PLK</c:v>
                </c:pt>
                <c:pt idx="13">
                  <c:v>ULK</c:v>
                </c:pt>
                <c:pt idx="14">
                  <c:v>MSK</c:v>
                </c:pt>
              </c:strCache>
            </c:strRef>
          </c:cat>
          <c:val>
            <c:numRef>
              <c:f>Sheet1!$B$2:$B$16</c:f>
              <c:numCache>
                <c:formatCode>#,##0_ ;[Red]\-#,##0\ </c:formatCode>
                <c:ptCount val="15"/>
                <c:pt idx="0">
                  <c:v>74.583174790953194</c:v>
                </c:pt>
                <c:pt idx="1">
                  <c:v>34.7990537045618</c:v>
                </c:pt>
                <c:pt idx="2">
                  <c:v>29.244151266848057</c:v>
                </c:pt>
                <c:pt idx="3">
                  <c:v>18.896070698537407</c:v>
                </c:pt>
                <c:pt idx="4">
                  <c:v>13.625725257360994</c:v>
                </c:pt>
                <c:pt idx="5">
                  <c:v>11.412830852957875</c:v>
                </c:pt>
                <c:pt idx="6">
                  <c:v>9.5673029311174815</c:v>
                </c:pt>
                <c:pt idx="7">
                  <c:v>7.5986302202589613</c:v>
                </c:pt>
                <c:pt idx="8">
                  <c:v>6.9336969024842716</c:v>
                </c:pt>
                <c:pt idx="9">
                  <c:v>6.7299485157430006</c:v>
                </c:pt>
                <c:pt idx="10">
                  <c:v>6.2126218143211691</c:v>
                </c:pt>
                <c:pt idx="11">
                  <c:v>5.6483263863990665</c:v>
                </c:pt>
                <c:pt idx="12">
                  <c:v>2.2217315979199901</c:v>
                </c:pt>
                <c:pt idx="13">
                  <c:v>1.7626833727801281</c:v>
                </c:pt>
                <c:pt idx="14">
                  <c:v>0.18764571370833158</c:v>
                </c:pt>
              </c:numCache>
            </c:numRef>
          </c:val>
          <c:extLst>
            <c:ext xmlns:c16="http://schemas.microsoft.com/office/drawing/2014/chart" uri="{C3380CC4-5D6E-409C-BE32-E72D297353CC}">
              <c16:uniqueId val="{00000008-A240-41C4-A225-334E11AAD15D}"/>
            </c:ext>
          </c:extLst>
        </c:ser>
        <c:dLbls>
          <c:showLegendKey val="0"/>
          <c:showVal val="1"/>
          <c:showCatName val="0"/>
          <c:showSerName val="0"/>
          <c:showPercent val="0"/>
          <c:showBubbleSize val="0"/>
        </c:dLbls>
        <c:gapWidth val="50"/>
        <c:overlap val="100"/>
        <c:axId val="-1268309776"/>
        <c:axId val="-1268303792"/>
      </c:barChart>
      <c:catAx>
        <c:axId val="-126830977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792"/>
        <c:crosses val="autoZero"/>
        <c:auto val="1"/>
        <c:lblAlgn val="ctr"/>
        <c:lblOffset val="100"/>
        <c:noMultiLvlLbl val="0"/>
      </c:catAx>
      <c:valAx>
        <c:axId val="-1268303792"/>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977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1326688741074367E-2"/>
          <c:y val="5.0524038049137736E-2"/>
          <c:w val="0.92423132012996956"/>
          <c:h val="0.90555017000606608"/>
        </c:manualLayout>
      </c:layout>
      <c:barChart>
        <c:barDir val="bar"/>
        <c:grouping val="percentStacked"/>
        <c:varyColors val="0"/>
        <c:ser>
          <c:idx val="0"/>
          <c:order val="0"/>
          <c:tx>
            <c:strRef>
              <c:f>List1!$B$1</c:f>
              <c:strCache>
                <c:ptCount val="1"/>
                <c:pt idx="0">
                  <c:v>PHA</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List1!$B$2:$B$31</c:f>
              <c:numCache>
                <c:formatCode>#\ ##0_ ;[Red]\-#\ ##0\ </c:formatCode>
                <c:ptCount val="30"/>
                <c:pt idx="0">
                  <c:v>164.33396265000002</c:v>
                </c:pt>
                <c:pt idx="1">
                  <c:v>434.30348604</c:v>
                </c:pt>
                <c:pt idx="2">
                  <c:v>27.494713000000001</c:v>
                </c:pt>
                <c:pt idx="3">
                  <c:v>20.089500000000001</c:v>
                </c:pt>
                <c:pt idx="4">
                  <c:v>20.670154889999999</c:v>
                </c:pt>
                <c:pt idx="5">
                  <c:v>132.59203356999998</c:v>
                </c:pt>
                <c:pt idx="6">
                  <c:v>40.892016439999999</c:v>
                </c:pt>
                <c:pt idx="7">
                  <c:v>45.315895900000001</c:v>
                </c:pt>
                <c:pt idx="8">
                  <c:v>68.958532000000005</c:v>
                </c:pt>
                <c:pt idx="9">
                  <c:v>0.01</c:v>
                </c:pt>
                <c:pt idx="10">
                  <c:v>68.770239879999991</c:v>
                </c:pt>
                <c:pt idx="11">
                  <c:v>21.917643089999999</c:v>
                </c:pt>
                <c:pt idx="12">
                  <c:v>8.010204700000001</c:v>
                </c:pt>
                <c:pt idx="13">
                  <c:v>24.449297000000001</c:v>
                </c:pt>
                <c:pt idx="14">
                  <c:v>1.9985029999999999</c:v>
                </c:pt>
                <c:pt idx="15">
                  <c:v>3.8534735099999997</c:v>
                </c:pt>
                <c:pt idx="16">
                  <c:v>0.14899999999999999</c:v>
                </c:pt>
                <c:pt idx="17">
                  <c:v>0</c:v>
                </c:pt>
                <c:pt idx="18">
                  <c:v>1.7999999999999999E-2</c:v>
                </c:pt>
                <c:pt idx="19">
                  <c:v>2.4</c:v>
                </c:pt>
                <c:pt idx="20">
                  <c:v>0</c:v>
                </c:pt>
                <c:pt idx="21">
                  <c:v>2.4300176199999997</c:v>
                </c:pt>
                <c:pt idx="22">
                  <c:v>5.2650243300000001</c:v>
                </c:pt>
                <c:pt idx="23">
                  <c:v>0.33343621000000001</c:v>
                </c:pt>
                <c:pt idx="24">
                  <c:v>0</c:v>
                </c:pt>
                <c:pt idx="25">
                  <c:v>0.23793800000000001</c:v>
                </c:pt>
                <c:pt idx="26">
                  <c:v>0</c:v>
                </c:pt>
                <c:pt idx="27">
                  <c:v>0</c:v>
                </c:pt>
                <c:pt idx="28">
                  <c:v>0</c:v>
                </c:pt>
                <c:pt idx="29">
                  <c:v>0</c:v>
                </c:pt>
              </c:numCache>
            </c:numRef>
          </c:val>
          <c:extLst>
            <c:ext xmlns:c16="http://schemas.microsoft.com/office/drawing/2014/chart" uri="{C3380CC4-5D6E-409C-BE32-E72D297353CC}">
              <c16:uniqueId val="{00000000-CE4D-4830-9A12-66A786836F31}"/>
            </c:ext>
          </c:extLst>
        </c:ser>
        <c:ser>
          <c:idx val="1"/>
          <c:order val="1"/>
          <c:tx>
            <c:strRef>
              <c:f>List1!$C$1</c:f>
              <c:strCache>
                <c:ptCount val="1"/>
                <c:pt idx="0">
                  <c:v>STC</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List1!$C$2:$C$31</c:f>
              <c:numCache>
                <c:formatCode>#\ ##0_ ;[Red]\-#\ ##0\ </c:formatCode>
                <c:ptCount val="30"/>
                <c:pt idx="0">
                  <c:v>1022.8204683500001</c:v>
                </c:pt>
                <c:pt idx="1">
                  <c:v>504.15143463999999</c:v>
                </c:pt>
                <c:pt idx="2">
                  <c:v>38.473955959999998</c:v>
                </c:pt>
                <c:pt idx="3">
                  <c:v>167.77123509999998</c:v>
                </c:pt>
                <c:pt idx="4">
                  <c:v>16.070114159999999</c:v>
                </c:pt>
                <c:pt idx="5">
                  <c:v>23.68463071</c:v>
                </c:pt>
                <c:pt idx="6">
                  <c:v>2E-3</c:v>
                </c:pt>
                <c:pt idx="7">
                  <c:v>37.092807999999998</c:v>
                </c:pt>
                <c:pt idx="8">
                  <c:v>5.9945580600000001</c:v>
                </c:pt>
                <c:pt idx="9">
                  <c:v>1E-3</c:v>
                </c:pt>
                <c:pt idx="10">
                  <c:v>4.3599719199999996</c:v>
                </c:pt>
                <c:pt idx="11">
                  <c:v>0</c:v>
                </c:pt>
                <c:pt idx="12">
                  <c:v>3.5702560000000001</c:v>
                </c:pt>
                <c:pt idx="13">
                  <c:v>4.1980000000000001E-4</c:v>
                </c:pt>
                <c:pt idx="14">
                  <c:v>0.95940000000000003</c:v>
                </c:pt>
                <c:pt idx="15">
                  <c:v>3.1455229999999998</c:v>
                </c:pt>
                <c:pt idx="16">
                  <c:v>7.4200000000000002E-2</c:v>
                </c:pt>
                <c:pt idx="17">
                  <c:v>0</c:v>
                </c:pt>
                <c:pt idx="18">
                  <c:v>0</c:v>
                </c:pt>
                <c:pt idx="19">
                  <c:v>0.72004804</c:v>
                </c:pt>
                <c:pt idx="20">
                  <c:v>0</c:v>
                </c:pt>
                <c:pt idx="21">
                  <c:v>0</c:v>
                </c:pt>
                <c:pt idx="22">
                  <c:v>0</c:v>
                </c:pt>
                <c:pt idx="23">
                  <c:v>0</c:v>
                </c:pt>
                <c:pt idx="24">
                  <c:v>0</c:v>
                </c:pt>
                <c:pt idx="25">
                  <c:v>0</c:v>
                </c:pt>
                <c:pt idx="26">
                  <c:v>3.0686999999999999E-2</c:v>
                </c:pt>
                <c:pt idx="27">
                  <c:v>0</c:v>
                </c:pt>
                <c:pt idx="28">
                  <c:v>5.0000000000000001E-3</c:v>
                </c:pt>
                <c:pt idx="29">
                  <c:v>0</c:v>
                </c:pt>
              </c:numCache>
            </c:numRef>
          </c:val>
          <c:extLst>
            <c:ext xmlns:c16="http://schemas.microsoft.com/office/drawing/2014/chart" uri="{C3380CC4-5D6E-409C-BE32-E72D297353CC}">
              <c16:uniqueId val="{00000001-CE4D-4830-9A12-66A786836F31}"/>
            </c:ext>
          </c:extLst>
        </c:ser>
        <c:ser>
          <c:idx val="2"/>
          <c:order val="2"/>
          <c:tx>
            <c:strRef>
              <c:f>List1!$D$1</c:f>
              <c:strCache>
                <c:ptCount val="1"/>
                <c:pt idx="0">
                  <c:v>JHC</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List1!$D$2:$D$31</c:f>
              <c:numCache>
                <c:formatCode>#\ ##0_ ;[Red]\-#\ ##0\ </c:formatCode>
                <c:ptCount val="30"/>
                <c:pt idx="0">
                  <c:v>593.43717497</c:v>
                </c:pt>
                <c:pt idx="1">
                  <c:v>424.37775092000004</c:v>
                </c:pt>
                <c:pt idx="2">
                  <c:v>6.37564989</c:v>
                </c:pt>
                <c:pt idx="3">
                  <c:v>0.13550000000000001</c:v>
                </c:pt>
                <c:pt idx="4">
                  <c:v>3.6215376200000002</c:v>
                </c:pt>
                <c:pt idx="5">
                  <c:v>21.11678431</c:v>
                </c:pt>
                <c:pt idx="6">
                  <c:v>0.23499999999999999</c:v>
                </c:pt>
                <c:pt idx="7">
                  <c:v>10.171431</c:v>
                </c:pt>
                <c:pt idx="8">
                  <c:v>14.461916039999998</c:v>
                </c:pt>
                <c:pt idx="9">
                  <c:v>0</c:v>
                </c:pt>
                <c:pt idx="10">
                  <c:v>9.4572400000000005</c:v>
                </c:pt>
                <c:pt idx="11">
                  <c:v>0.14208164000000001</c:v>
                </c:pt>
                <c:pt idx="12">
                  <c:v>0.37251000000000001</c:v>
                </c:pt>
                <c:pt idx="13">
                  <c:v>0</c:v>
                </c:pt>
                <c:pt idx="14">
                  <c:v>0.79366999999999999</c:v>
                </c:pt>
                <c:pt idx="15">
                  <c:v>2.5434364</c:v>
                </c:pt>
                <c:pt idx="16">
                  <c:v>0.35799999999999998</c:v>
                </c:pt>
                <c:pt idx="17">
                  <c:v>0.5</c:v>
                </c:pt>
                <c:pt idx="18">
                  <c:v>0</c:v>
                </c:pt>
                <c:pt idx="19">
                  <c:v>0.49</c:v>
                </c:pt>
                <c:pt idx="20">
                  <c:v>0</c:v>
                </c:pt>
                <c:pt idx="21">
                  <c:v>4.0000000000000001E-3</c:v>
                </c:pt>
                <c:pt idx="22">
                  <c:v>0</c:v>
                </c:pt>
                <c:pt idx="23">
                  <c:v>0</c:v>
                </c:pt>
                <c:pt idx="24">
                  <c:v>7.9443E-2</c:v>
                </c:pt>
                <c:pt idx="25">
                  <c:v>0.38657394</c:v>
                </c:pt>
                <c:pt idx="26">
                  <c:v>0</c:v>
                </c:pt>
                <c:pt idx="27">
                  <c:v>0</c:v>
                </c:pt>
                <c:pt idx="28">
                  <c:v>5.8399999999999997E-3</c:v>
                </c:pt>
                <c:pt idx="29">
                  <c:v>0</c:v>
                </c:pt>
              </c:numCache>
            </c:numRef>
          </c:val>
          <c:extLst>
            <c:ext xmlns:c16="http://schemas.microsoft.com/office/drawing/2014/chart" uri="{C3380CC4-5D6E-409C-BE32-E72D297353CC}">
              <c16:uniqueId val="{00000002-CE4D-4830-9A12-66A786836F31}"/>
            </c:ext>
          </c:extLst>
        </c:ser>
        <c:ser>
          <c:idx val="3"/>
          <c:order val="3"/>
          <c:tx>
            <c:strRef>
              <c:f>List1!$E$1</c:f>
              <c:strCache>
                <c:ptCount val="1"/>
                <c:pt idx="0">
                  <c:v>PLK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List1!$E$2:$E$31</c:f>
              <c:numCache>
                <c:formatCode>#\ ##0_ ;[Red]\-#\ ##0\ </c:formatCode>
                <c:ptCount val="30"/>
                <c:pt idx="0">
                  <c:v>337.70226302999998</c:v>
                </c:pt>
                <c:pt idx="1">
                  <c:v>316.52541769999999</c:v>
                </c:pt>
                <c:pt idx="2">
                  <c:v>53.683332749999998</c:v>
                </c:pt>
                <c:pt idx="3">
                  <c:v>77.231785000000002</c:v>
                </c:pt>
                <c:pt idx="4">
                  <c:v>21.060190559999999</c:v>
                </c:pt>
                <c:pt idx="5">
                  <c:v>15.583683780000001</c:v>
                </c:pt>
                <c:pt idx="6">
                  <c:v>0.02</c:v>
                </c:pt>
                <c:pt idx="7">
                  <c:v>48.127392749999999</c:v>
                </c:pt>
                <c:pt idx="8">
                  <c:v>1.00849191</c:v>
                </c:pt>
                <c:pt idx="9">
                  <c:v>2E-3</c:v>
                </c:pt>
                <c:pt idx="10">
                  <c:v>9.0406379000000001</c:v>
                </c:pt>
                <c:pt idx="11">
                  <c:v>4.5380706699999998</c:v>
                </c:pt>
                <c:pt idx="12">
                  <c:v>2.7402199999999999</c:v>
                </c:pt>
                <c:pt idx="13">
                  <c:v>0.7</c:v>
                </c:pt>
                <c:pt idx="14">
                  <c:v>7.9766745400000003</c:v>
                </c:pt>
                <c:pt idx="15">
                  <c:v>0.60631950000000001</c:v>
                </c:pt>
                <c:pt idx="16">
                  <c:v>0.24</c:v>
                </c:pt>
                <c:pt idx="17">
                  <c:v>0.16599700000000001</c:v>
                </c:pt>
                <c:pt idx="18">
                  <c:v>0</c:v>
                </c:pt>
                <c:pt idx="19">
                  <c:v>0</c:v>
                </c:pt>
                <c:pt idx="20">
                  <c:v>0.34399999999999997</c:v>
                </c:pt>
                <c:pt idx="21">
                  <c:v>3.40276706</c:v>
                </c:pt>
                <c:pt idx="22">
                  <c:v>0</c:v>
                </c:pt>
                <c:pt idx="23">
                  <c:v>0</c:v>
                </c:pt>
                <c:pt idx="24">
                  <c:v>0</c:v>
                </c:pt>
                <c:pt idx="25">
                  <c:v>5.0000000000000001E-3</c:v>
                </c:pt>
                <c:pt idx="26">
                  <c:v>0</c:v>
                </c:pt>
                <c:pt idx="27">
                  <c:v>0.09</c:v>
                </c:pt>
                <c:pt idx="28">
                  <c:v>0</c:v>
                </c:pt>
                <c:pt idx="29">
                  <c:v>0</c:v>
                </c:pt>
              </c:numCache>
            </c:numRef>
          </c:val>
          <c:extLst>
            <c:ext xmlns:c16="http://schemas.microsoft.com/office/drawing/2014/chart" uri="{C3380CC4-5D6E-409C-BE32-E72D297353CC}">
              <c16:uniqueId val="{00000003-CE4D-4830-9A12-66A786836F31}"/>
            </c:ext>
          </c:extLst>
        </c:ser>
        <c:ser>
          <c:idx val="4"/>
          <c:order val="4"/>
          <c:tx>
            <c:strRef>
              <c:f>List1!$F$1</c:f>
              <c:strCache>
                <c:ptCount val="1"/>
                <c:pt idx="0">
                  <c:v>KVK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List1!$F$2:$F$31</c:f>
              <c:numCache>
                <c:formatCode>#\ ##0_ ;[Red]\-#\ ##0\ </c:formatCode>
                <c:ptCount val="30"/>
                <c:pt idx="0">
                  <c:v>436.93257671999999</c:v>
                </c:pt>
                <c:pt idx="1">
                  <c:v>183.83181427000002</c:v>
                </c:pt>
                <c:pt idx="2">
                  <c:v>31.33305258</c:v>
                </c:pt>
                <c:pt idx="3">
                  <c:v>29.849816350000001</c:v>
                </c:pt>
                <c:pt idx="4">
                  <c:v>0.67782015000000007</c:v>
                </c:pt>
                <c:pt idx="5">
                  <c:v>21.676600000000001</c:v>
                </c:pt>
                <c:pt idx="6">
                  <c:v>0</c:v>
                </c:pt>
                <c:pt idx="7">
                  <c:v>0</c:v>
                </c:pt>
                <c:pt idx="8">
                  <c:v>0.85212144999999995</c:v>
                </c:pt>
                <c:pt idx="9">
                  <c:v>4.5999999999999996</c:v>
                </c:pt>
                <c:pt idx="10">
                  <c:v>0.54255900000000001</c:v>
                </c:pt>
                <c:pt idx="11">
                  <c:v>5.82</c:v>
                </c:pt>
                <c:pt idx="12">
                  <c:v>0.73</c:v>
                </c:pt>
                <c:pt idx="13">
                  <c:v>0</c:v>
                </c:pt>
                <c:pt idx="14">
                  <c:v>0.32800000000000001</c:v>
                </c:pt>
                <c:pt idx="15">
                  <c:v>2.9477410000000002</c:v>
                </c:pt>
                <c:pt idx="16">
                  <c:v>2.84</c:v>
                </c:pt>
                <c:pt idx="17">
                  <c:v>0</c:v>
                </c:pt>
                <c:pt idx="18">
                  <c:v>0</c:v>
                </c:pt>
                <c:pt idx="19">
                  <c:v>0</c:v>
                </c:pt>
                <c:pt idx="20">
                  <c:v>0</c:v>
                </c:pt>
                <c:pt idx="21">
                  <c:v>0</c:v>
                </c:pt>
                <c:pt idx="22">
                  <c:v>0</c:v>
                </c:pt>
                <c:pt idx="23">
                  <c:v>0</c:v>
                </c:pt>
                <c:pt idx="24">
                  <c:v>0</c:v>
                </c:pt>
                <c:pt idx="26">
                  <c:v>0</c:v>
                </c:pt>
                <c:pt idx="27">
                  <c:v>0</c:v>
                </c:pt>
                <c:pt idx="28">
                  <c:v>0</c:v>
                </c:pt>
                <c:pt idx="29">
                  <c:v>1.7999999999999999E-2</c:v>
                </c:pt>
              </c:numCache>
            </c:numRef>
          </c:val>
          <c:extLst>
            <c:ext xmlns:c16="http://schemas.microsoft.com/office/drawing/2014/chart" uri="{C3380CC4-5D6E-409C-BE32-E72D297353CC}">
              <c16:uniqueId val="{00000004-CE4D-4830-9A12-66A786836F31}"/>
            </c:ext>
          </c:extLst>
        </c:ser>
        <c:ser>
          <c:idx val="5"/>
          <c:order val="5"/>
          <c:tx>
            <c:strRef>
              <c:f>List1!$G$1</c:f>
              <c:strCache>
                <c:ptCount val="1"/>
                <c:pt idx="0">
                  <c:v>ULK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List1!$G$2:$G$31</c:f>
              <c:numCache>
                <c:formatCode>#\ ##0_ ;[Red]\-#\ ##0\ </c:formatCode>
                <c:ptCount val="30"/>
                <c:pt idx="0">
                  <c:v>171.49103248000003</c:v>
                </c:pt>
                <c:pt idx="1">
                  <c:v>358.54602367000001</c:v>
                </c:pt>
                <c:pt idx="2">
                  <c:v>524.23865367999997</c:v>
                </c:pt>
                <c:pt idx="3">
                  <c:v>89.465284949999997</c:v>
                </c:pt>
                <c:pt idx="4">
                  <c:v>4.0959871300000001</c:v>
                </c:pt>
                <c:pt idx="5">
                  <c:v>17.327053020000001</c:v>
                </c:pt>
                <c:pt idx="6">
                  <c:v>2.4863</c:v>
                </c:pt>
                <c:pt idx="7">
                  <c:v>34.171411570000004</c:v>
                </c:pt>
                <c:pt idx="8">
                  <c:v>5.6510858200000005</c:v>
                </c:pt>
                <c:pt idx="9">
                  <c:v>3.4240975699999998</c:v>
                </c:pt>
                <c:pt idx="10">
                  <c:v>0.64916499999999999</c:v>
                </c:pt>
                <c:pt idx="11">
                  <c:v>0</c:v>
                </c:pt>
                <c:pt idx="12">
                  <c:v>10.0324475</c:v>
                </c:pt>
                <c:pt idx="13">
                  <c:v>0.28599999999999998</c:v>
                </c:pt>
                <c:pt idx="14">
                  <c:v>4.3070339600000001</c:v>
                </c:pt>
                <c:pt idx="15">
                  <c:v>0.26717109999999999</c:v>
                </c:pt>
                <c:pt idx="16">
                  <c:v>0</c:v>
                </c:pt>
                <c:pt idx="17">
                  <c:v>3.8666849999999999</c:v>
                </c:pt>
                <c:pt idx="18">
                  <c:v>0.1</c:v>
                </c:pt>
                <c:pt idx="19">
                  <c:v>0.72507600000000005</c:v>
                </c:pt>
                <c:pt idx="20">
                  <c:v>0</c:v>
                </c:pt>
                <c:pt idx="21">
                  <c:v>0</c:v>
                </c:pt>
                <c:pt idx="22">
                  <c:v>0</c:v>
                </c:pt>
                <c:pt idx="23">
                  <c:v>0.85665009999999997</c:v>
                </c:pt>
                <c:pt idx="24">
                  <c:v>6.3390000000000002E-2</c:v>
                </c:pt>
                <c:pt idx="25">
                  <c:v>0</c:v>
                </c:pt>
                <c:pt idx="26">
                  <c:v>0</c:v>
                </c:pt>
                <c:pt idx="27">
                  <c:v>0</c:v>
                </c:pt>
                <c:pt idx="28">
                  <c:v>0</c:v>
                </c:pt>
                <c:pt idx="29">
                  <c:v>0</c:v>
                </c:pt>
              </c:numCache>
            </c:numRef>
          </c:val>
          <c:extLst>
            <c:ext xmlns:c16="http://schemas.microsoft.com/office/drawing/2014/chart" uri="{C3380CC4-5D6E-409C-BE32-E72D297353CC}">
              <c16:uniqueId val="{00000005-CE4D-4830-9A12-66A786836F31}"/>
            </c:ext>
          </c:extLst>
        </c:ser>
        <c:ser>
          <c:idx val="6"/>
          <c:order val="6"/>
          <c:tx>
            <c:strRef>
              <c:f>List1!$H$1</c:f>
              <c:strCache>
                <c:ptCount val="1"/>
                <c:pt idx="0">
                  <c:v>LBK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List1!$H$2:$H$31</c:f>
              <c:numCache>
                <c:formatCode>#\ ##0_ ;[Red]\-#\ ##0\ </c:formatCode>
                <c:ptCount val="30"/>
                <c:pt idx="0">
                  <c:v>249.23798333000002</c:v>
                </c:pt>
                <c:pt idx="1">
                  <c:v>232.19379592999999</c:v>
                </c:pt>
                <c:pt idx="2">
                  <c:v>67.899592319999996</c:v>
                </c:pt>
                <c:pt idx="3">
                  <c:v>27.380600000000001</c:v>
                </c:pt>
                <c:pt idx="4">
                  <c:v>1.2995780400000001</c:v>
                </c:pt>
                <c:pt idx="5">
                  <c:v>0.39933345000000003</c:v>
                </c:pt>
                <c:pt idx="6">
                  <c:v>20.342225719999998</c:v>
                </c:pt>
                <c:pt idx="7">
                  <c:v>0.89700000000000002</c:v>
                </c:pt>
                <c:pt idx="8">
                  <c:v>1.00229631</c:v>
                </c:pt>
                <c:pt idx="9">
                  <c:v>2.1766999999999999</c:v>
                </c:pt>
                <c:pt idx="10">
                  <c:v>1.1053526100000002</c:v>
                </c:pt>
                <c:pt idx="11">
                  <c:v>0.84538000000000002</c:v>
                </c:pt>
                <c:pt idx="12">
                  <c:v>0.92409300000000005</c:v>
                </c:pt>
                <c:pt idx="13">
                  <c:v>0</c:v>
                </c:pt>
                <c:pt idx="14">
                  <c:v>2.8609079999999998</c:v>
                </c:pt>
                <c:pt idx="15">
                  <c:v>6.3276650000000004E-2</c:v>
                </c:pt>
                <c:pt idx="16">
                  <c:v>5.6150000000000002E-3</c:v>
                </c:pt>
                <c:pt idx="17">
                  <c:v>1.311E-2</c:v>
                </c:pt>
                <c:pt idx="18">
                  <c:v>0</c:v>
                </c:pt>
                <c:pt idx="19">
                  <c:v>1.5488E-2</c:v>
                </c:pt>
                <c:pt idx="20">
                  <c:v>0</c:v>
                </c:pt>
                <c:pt idx="21">
                  <c:v>0</c:v>
                </c:pt>
                <c:pt idx="22">
                  <c:v>0</c:v>
                </c:pt>
                <c:pt idx="23">
                  <c:v>0</c:v>
                </c:pt>
                <c:pt idx="24">
                  <c:v>0</c:v>
                </c:pt>
                <c:pt idx="25">
                  <c:v>5.3999999999999999E-2</c:v>
                </c:pt>
                <c:pt idx="26">
                  <c:v>0</c:v>
                </c:pt>
                <c:pt idx="27">
                  <c:v>0</c:v>
                </c:pt>
                <c:pt idx="28">
                  <c:v>0</c:v>
                </c:pt>
                <c:pt idx="29">
                  <c:v>0</c:v>
                </c:pt>
              </c:numCache>
            </c:numRef>
          </c:val>
          <c:extLst>
            <c:ext xmlns:c16="http://schemas.microsoft.com/office/drawing/2014/chart" uri="{C3380CC4-5D6E-409C-BE32-E72D297353CC}">
              <c16:uniqueId val="{00000006-CE4D-4830-9A12-66A786836F31}"/>
            </c:ext>
          </c:extLst>
        </c:ser>
        <c:ser>
          <c:idx val="7"/>
          <c:order val="7"/>
          <c:tx>
            <c:strRef>
              <c:f>List1!$I$1</c:f>
              <c:strCache>
                <c:ptCount val="1"/>
                <c:pt idx="0">
                  <c:v>HKK</c:v>
                </c:pt>
              </c:strCache>
            </c:strRef>
          </c:tx>
          <c:spPr>
            <a:solidFill>
              <a:srgbClr val="C00000"/>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List1!$I$2:$I$31</c:f>
              <c:numCache>
                <c:formatCode>#\ ##0_ ;[Red]\-#\ ##0\ </c:formatCode>
                <c:ptCount val="30"/>
                <c:pt idx="0">
                  <c:v>479.88697786</c:v>
                </c:pt>
                <c:pt idx="1">
                  <c:v>230.89333510999998</c:v>
                </c:pt>
                <c:pt idx="2">
                  <c:v>9.2306904499999991</c:v>
                </c:pt>
                <c:pt idx="3">
                  <c:v>1.5640000000000001E-3</c:v>
                </c:pt>
                <c:pt idx="4">
                  <c:v>33.129343040000002</c:v>
                </c:pt>
                <c:pt idx="5">
                  <c:v>22.64849645</c:v>
                </c:pt>
                <c:pt idx="6">
                  <c:v>0.01</c:v>
                </c:pt>
                <c:pt idx="7">
                  <c:v>2.8769399999999998</c:v>
                </c:pt>
                <c:pt idx="8">
                  <c:v>2.13574894</c:v>
                </c:pt>
                <c:pt idx="9">
                  <c:v>70.589582849999999</c:v>
                </c:pt>
                <c:pt idx="10">
                  <c:v>2.8737370000000002</c:v>
                </c:pt>
                <c:pt idx="11">
                  <c:v>13.065409750000001</c:v>
                </c:pt>
                <c:pt idx="12">
                  <c:v>0.19773446</c:v>
                </c:pt>
                <c:pt idx="13">
                  <c:v>6.75</c:v>
                </c:pt>
                <c:pt idx="14">
                  <c:v>0.72065100000000004</c:v>
                </c:pt>
                <c:pt idx="15">
                  <c:v>1.1779390000000001</c:v>
                </c:pt>
                <c:pt idx="16">
                  <c:v>9.6805050000000001</c:v>
                </c:pt>
                <c:pt idx="17">
                  <c:v>0</c:v>
                </c:pt>
                <c:pt idx="18">
                  <c:v>0</c:v>
                </c:pt>
                <c:pt idx="19">
                  <c:v>0.8644346799999999</c:v>
                </c:pt>
                <c:pt idx="20">
                  <c:v>7.77</c:v>
                </c:pt>
                <c:pt idx="21">
                  <c:v>0</c:v>
                </c:pt>
                <c:pt idx="22">
                  <c:v>0</c:v>
                </c:pt>
                <c:pt idx="23">
                  <c:v>0</c:v>
                </c:pt>
                <c:pt idx="24">
                  <c:v>5.0000000000000001E-3</c:v>
                </c:pt>
                <c:pt idx="25">
                  <c:v>5.5660000000000001E-2</c:v>
                </c:pt>
                <c:pt idx="26">
                  <c:v>0</c:v>
                </c:pt>
                <c:pt idx="27">
                  <c:v>0</c:v>
                </c:pt>
                <c:pt idx="28">
                  <c:v>0</c:v>
                </c:pt>
                <c:pt idx="29">
                  <c:v>0</c:v>
                </c:pt>
              </c:numCache>
            </c:numRef>
          </c:val>
          <c:extLst>
            <c:ext xmlns:c16="http://schemas.microsoft.com/office/drawing/2014/chart" uri="{C3380CC4-5D6E-409C-BE32-E72D297353CC}">
              <c16:uniqueId val="{00000007-CE4D-4830-9A12-66A786836F31}"/>
            </c:ext>
          </c:extLst>
        </c:ser>
        <c:ser>
          <c:idx val="8"/>
          <c:order val="8"/>
          <c:tx>
            <c:strRef>
              <c:f>List1!$J$1</c:f>
              <c:strCache>
                <c:ptCount val="1"/>
                <c:pt idx="0">
                  <c:v>PAK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List1!$J$2:$J$31</c:f>
              <c:numCache>
                <c:formatCode>#\ ##0_ ;[Red]\-#\ ##0\ </c:formatCode>
                <c:ptCount val="30"/>
                <c:pt idx="0">
                  <c:v>159.84727412999999</c:v>
                </c:pt>
                <c:pt idx="1">
                  <c:v>224.72676547999998</c:v>
                </c:pt>
                <c:pt idx="2">
                  <c:v>89.174280990000014</c:v>
                </c:pt>
                <c:pt idx="3">
                  <c:v>72.365504999999999</c:v>
                </c:pt>
                <c:pt idx="4">
                  <c:v>5.4738852700000002</c:v>
                </c:pt>
                <c:pt idx="5">
                  <c:v>3.8797456000000001</c:v>
                </c:pt>
                <c:pt idx="6">
                  <c:v>74.031372629999993</c:v>
                </c:pt>
                <c:pt idx="7">
                  <c:v>1.78707181</c:v>
                </c:pt>
                <c:pt idx="8">
                  <c:v>4.6898678399999998</c:v>
                </c:pt>
                <c:pt idx="9">
                  <c:v>0</c:v>
                </c:pt>
                <c:pt idx="10">
                  <c:v>1.4306384999999999</c:v>
                </c:pt>
                <c:pt idx="11">
                  <c:v>11.4526062</c:v>
                </c:pt>
                <c:pt idx="12">
                  <c:v>0.59989599999999998</c:v>
                </c:pt>
                <c:pt idx="13">
                  <c:v>0</c:v>
                </c:pt>
                <c:pt idx="14">
                  <c:v>2.1000000000000001E-2</c:v>
                </c:pt>
                <c:pt idx="15">
                  <c:v>1.207452</c:v>
                </c:pt>
                <c:pt idx="16">
                  <c:v>5.7000000000000002E-2</c:v>
                </c:pt>
                <c:pt idx="17">
                  <c:v>0</c:v>
                </c:pt>
                <c:pt idx="18">
                  <c:v>0.36033103999999999</c:v>
                </c:pt>
                <c:pt idx="19">
                  <c:v>0.26438699999999998</c:v>
                </c:pt>
                <c:pt idx="20">
                  <c:v>0</c:v>
                </c:pt>
                <c:pt idx="21">
                  <c:v>0</c:v>
                </c:pt>
                <c:pt idx="22">
                  <c:v>0</c:v>
                </c:pt>
                <c:pt idx="23">
                  <c:v>0</c:v>
                </c:pt>
                <c:pt idx="24">
                  <c:v>5.0000000000000001E-4</c:v>
                </c:pt>
                <c:pt idx="25">
                  <c:v>0</c:v>
                </c:pt>
                <c:pt idx="26">
                  <c:v>0</c:v>
                </c:pt>
                <c:pt idx="27">
                  <c:v>0</c:v>
                </c:pt>
                <c:pt idx="28">
                  <c:v>2.5000000000000001E-2</c:v>
                </c:pt>
                <c:pt idx="29">
                  <c:v>0</c:v>
                </c:pt>
              </c:numCache>
            </c:numRef>
          </c:val>
          <c:extLst>
            <c:ext xmlns:c16="http://schemas.microsoft.com/office/drawing/2014/chart" uri="{C3380CC4-5D6E-409C-BE32-E72D297353CC}">
              <c16:uniqueId val="{00000008-CE4D-4830-9A12-66A786836F31}"/>
            </c:ext>
          </c:extLst>
        </c:ser>
        <c:ser>
          <c:idx val="9"/>
          <c:order val="9"/>
          <c:tx>
            <c:strRef>
              <c:f>List1!$K$1</c:f>
              <c:strCache>
                <c:ptCount val="1"/>
                <c:pt idx="0">
                  <c:v>VYS</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List1!$K$2:$K$31</c:f>
              <c:numCache>
                <c:formatCode>#\ ##0_ ;[Red]\-#\ ##0\ </c:formatCode>
                <c:ptCount val="30"/>
                <c:pt idx="0">
                  <c:v>1065.8272506400001</c:v>
                </c:pt>
                <c:pt idx="1">
                  <c:v>238.09937134</c:v>
                </c:pt>
                <c:pt idx="2">
                  <c:v>9.0485236799999988</c:v>
                </c:pt>
                <c:pt idx="3">
                  <c:v>39.859777680000001</c:v>
                </c:pt>
                <c:pt idx="4">
                  <c:v>23.669187649999998</c:v>
                </c:pt>
                <c:pt idx="5">
                  <c:v>10.958345029999998</c:v>
                </c:pt>
                <c:pt idx="6">
                  <c:v>7.2313000000000002E-2</c:v>
                </c:pt>
                <c:pt idx="7">
                  <c:v>1.0629999999999999</c:v>
                </c:pt>
                <c:pt idx="8">
                  <c:v>9.1470872599999993</c:v>
                </c:pt>
                <c:pt idx="9">
                  <c:v>0</c:v>
                </c:pt>
                <c:pt idx="10">
                  <c:v>0.17399999999999999</c:v>
                </c:pt>
                <c:pt idx="11">
                  <c:v>4.7218056499999994</c:v>
                </c:pt>
                <c:pt idx="12">
                  <c:v>1.895122</c:v>
                </c:pt>
                <c:pt idx="13">
                  <c:v>0</c:v>
                </c:pt>
                <c:pt idx="14">
                  <c:v>8.3000000000000004E-2</c:v>
                </c:pt>
                <c:pt idx="15">
                  <c:v>1.75071379</c:v>
                </c:pt>
                <c:pt idx="16">
                  <c:v>0.1036</c:v>
                </c:pt>
                <c:pt idx="17">
                  <c:v>3.6512439400000001</c:v>
                </c:pt>
                <c:pt idx="18">
                  <c:v>0</c:v>
                </c:pt>
                <c:pt idx="19">
                  <c:v>0.81553359999999997</c:v>
                </c:pt>
                <c:pt idx="20">
                  <c:v>0</c:v>
                </c:pt>
                <c:pt idx="21">
                  <c:v>1.089191</c:v>
                </c:pt>
                <c:pt idx="22">
                  <c:v>0</c:v>
                </c:pt>
                <c:pt idx="23">
                  <c:v>0</c:v>
                </c:pt>
                <c:pt idx="24">
                  <c:v>1E-3</c:v>
                </c:pt>
                <c:pt idx="25">
                  <c:v>0</c:v>
                </c:pt>
                <c:pt idx="26">
                  <c:v>0</c:v>
                </c:pt>
                <c:pt idx="27">
                  <c:v>0</c:v>
                </c:pt>
                <c:pt idx="28">
                  <c:v>0</c:v>
                </c:pt>
                <c:pt idx="29">
                  <c:v>0</c:v>
                </c:pt>
              </c:numCache>
            </c:numRef>
          </c:val>
          <c:extLst>
            <c:ext xmlns:c16="http://schemas.microsoft.com/office/drawing/2014/chart" uri="{C3380CC4-5D6E-409C-BE32-E72D297353CC}">
              <c16:uniqueId val="{00000009-CE4D-4830-9A12-66A786836F31}"/>
            </c:ext>
          </c:extLst>
        </c:ser>
        <c:ser>
          <c:idx val="10"/>
          <c:order val="10"/>
          <c:tx>
            <c:strRef>
              <c:f>List1!$L$1</c:f>
              <c:strCache>
                <c:ptCount val="1"/>
                <c:pt idx="0">
                  <c:v>JMK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List1!$L$2:$L$31</c:f>
              <c:numCache>
                <c:formatCode>#\ ##0_ ;[Red]\-#\ ##0\ </c:formatCode>
                <c:ptCount val="30"/>
                <c:pt idx="0">
                  <c:v>607.99414295000008</c:v>
                </c:pt>
                <c:pt idx="1">
                  <c:v>426.37349757999999</c:v>
                </c:pt>
                <c:pt idx="2">
                  <c:v>30.707851290000001</c:v>
                </c:pt>
                <c:pt idx="3">
                  <c:v>116.57691527999999</c:v>
                </c:pt>
                <c:pt idx="4">
                  <c:v>194.15789637999998</c:v>
                </c:pt>
                <c:pt idx="5">
                  <c:v>1.6698578799999999</c:v>
                </c:pt>
                <c:pt idx="6">
                  <c:v>20.968475999999999</c:v>
                </c:pt>
                <c:pt idx="7">
                  <c:v>30.492329000000002</c:v>
                </c:pt>
                <c:pt idx="8">
                  <c:v>23.165808819999999</c:v>
                </c:pt>
                <c:pt idx="9">
                  <c:v>18.783516489999997</c:v>
                </c:pt>
                <c:pt idx="10">
                  <c:v>21.658005639999999</c:v>
                </c:pt>
                <c:pt idx="11">
                  <c:v>7.8791054999999997</c:v>
                </c:pt>
                <c:pt idx="12">
                  <c:v>2.1168149999999999</c:v>
                </c:pt>
                <c:pt idx="13">
                  <c:v>3.5999999999999997E-2</c:v>
                </c:pt>
                <c:pt idx="14">
                  <c:v>0.26842100000000002</c:v>
                </c:pt>
                <c:pt idx="15">
                  <c:v>0.118945</c:v>
                </c:pt>
                <c:pt idx="16">
                  <c:v>10.039</c:v>
                </c:pt>
                <c:pt idx="17">
                  <c:v>0.44981599999999999</c:v>
                </c:pt>
                <c:pt idx="18">
                  <c:v>0</c:v>
                </c:pt>
                <c:pt idx="19">
                  <c:v>1.367518</c:v>
                </c:pt>
                <c:pt idx="20">
                  <c:v>5.5E-2</c:v>
                </c:pt>
                <c:pt idx="21">
                  <c:v>7.0000000000000001E-3</c:v>
                </c:pt>
                <c:pt idx="22">
                  <c:v>0</c:v>
                </c:pt>
                <c:pt idx="23">
                  <c:v>1.2735E-2</c:v>
                </c:pt>
                <c:pt idx="24">
                  <c:v>0.25097799999999998</c:v>
                </c:pt>
                <c:pt idx="25">
                  <c:v>1.5E-3</c:v>
                </c:pt>
                <c:pt idx="26">
                  <c:v>0</c:v>
                </c:pt>
                <c:pt idx="27">
                  <c:v>0</c:v>
                </c:pt>
                <c:pt idx="28">
                  <c:v>0</c:v>
                </c:pt>
                <c:pt idx="29">
                  <c:v>0</c:v>
                </c:pt>
              </c:numCache>
            </c:numRef>
          </c:val>
          <c:extLst>
            <c:ext xmlns:c16="http://schemas.microsoft.com/office/drawing/2014/chart" uri="{C3380CC4-5D6E-409C-BE32-E72D297353CC}">
              <c16:uniqueId val="{0000000A-CE4D-4830-9A12-66A786836F31}"/>
            </c:ext>
          </c:extLst>
        </c:ser>
        <c:ser>
          <c:idx val="11"/>
          <c:order val="11"/>
          <c:tx>
            <c:strRef>
              <c:f>List1!$M$1</c:f>
              <c:strCache>
                <c:ptCount val="1"/>
                <c:pt idx="0">
                  <c:v>OLK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List1!$M$2:$M$31</c:f>
              <c:numCache>
                <c:formatCode>#\ ##0_ ;[Red]\-#\ ##0\ </c:formatCode>
                <c:ptCount val="30"/>
                <c:pt idx="0">
                  <c:v>56.445830280000003</c:v>
                </c:pt>
                <c:pt idx="1">
                  <c:v>274.48566467000001</c:v>
                </c:pt>
                <c:pt idx="2">
                  <c:v>5.2804412599999999</c:v>
                </c:pt>
                <c:pt idx="3">
                  <c:v>59.069821040000001</c:v>
                </c:pt>
                <c:pt idx="4">
                  <c:v>3.4268821799999998</c:v>
                </c:pt>
                <c:pt idx="5">
                  <c:v>6.5803687999999996</c:v>
                </c:pt>
                <c:pt idx="6">
                  <c:v>114.62082068000001</c:v>
                </c:pt>
                <c:pt idx="7">
                  <c:v>26.595823760000002</c:v>
                </c:pt>
                <c:pt idx="8">
                  <c:v>4.8166998400000001</c:v>
                </c:pt>
                <c:pt idx="9">
                  <c:v>0</c:v>
                </c:pt>
                <c:pt idx="10">
                  <c:v>2.861491</c:v>
                </c:pt>
                <c:pt idx="11">
                  <c:v>0</c:v>
                </c:pt>
                <c:pt idx="12">
                  <c:v>2.6725949999999998</c:v>
                </c:pt>
                <c:pt idx="13">
                  <c:v>0</c:v>
                </c:pt>
                <c:pt idx="14">
                  <c:v>0.34699999999999998</c:v>
                </c:pt>
                <c:pt idx="15">
                  <c:v>2.3624930000000002</c:v>
                </c:pt>
                <c:pt idx="16">
                  <c:v>2.5000000000000001E-2</c:v>
                </c:pt>
                <c:pt idx="17">
                  <c:v>0.76</c:v>
                </c:pt>
                <c:pt idx="18">
                  <c:v>1.32E-3</c:v>
                </c:pt>
                <c:pt idx="19">
                  <c:v>0.26389400000000002</c:v>
                </c:pt>
                <c:pt idx="20">
                  <c:v>1</c:v>
                </c:pt>
                <c:pt idx="21">
                  <c:v>1.6448942</c:v>
                </c:pt>
                <c:pt idx="22">
                  <c:v>0</c:v>
                </c:pt>
                <c:pt idx="23">
                  <c:v>0.3</c:v>
                </c:pt>
                <c:pt idx="24">
                  <c:v>0.3</c:v>
                </c:pt>
                <c:pt idx="25">
                  <c:v>0</c:v>
                </c:pt>
                <c:pt idx="26">
                  <c:v>0</c:v>
                </c:pt>
                <c:pt idx="27">
                  <c:v>0</c:v>
                </c:pt>
                <c:pt idx="28">
                  <c:v>0</c:v>
                </c:pt>
                <c:pt idx="29">
                  <c:v>0</c:v>
                </c:pt>
              </c:numCache>
            </c:numRef>
          </c:val>
          <c:extLst>
            <c:ext xmlns:c16="http://schemas.microsoft.com/office/drawing/2014/chart" uri="{C3380CC4-5D6E-409C-BE32-E72D297353CC}">
              <c16:uniqueId val="{0000000B-CE4D-4830-9A12-66A786836F31}"/>
            </c:ext>
          </c:extLst>
        </c:ser>
        <c:ser>
          <c:idx val="12"/>
          <c:order val="12"/>
          <c:tx>
            <c:strRef>
              <c:f>List1!$N$1</c:f>
              <c:strCache>
                <c:ptCount val="1"/>
                <c:pt idx="0">
                  <c:v>ZLK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List1!$N$2:$N$31</c:f>
              <c:numCache>
                <c:formatCode>#\ ##0_ ;[Red]\-#\ ##0\ </c:formatCode>
                <c:ptCount val="30"/>
                <c:pt idx="0">
                  <c:v>260.93383655000002</c:v>
                </c:pt>
                <c:pt idx="1">
                  <c:v>267.39855155999999</c:v>
                </c:pt>
                <c:pt idx="2">
                  <c:v>1.6164191299999999</c:v>
                </c:pt>
                <c:pt idx="3">
                  <c:v>1.0999999999999999E-2</c:v>
                </c:pt>
                <c:pt idx="4">
                  <c:v>4.7348040899999999</c:v>
                </c:pt>
                <c:pt idx="5">
                  <c:v>19.257525659999999</c:v>
                </c:pt>
                <c:pt idx="6">
                  <c:v>1.5720000000000001E-2</c:v>
                </c:pt>
                <c:pt idx="7">
                  <c:v>14.12021713</c:v>
                </c:pt>
                <c:pt idx="8">
                  <c:v>11.982202170000001</c:v>
                </c:pt>
                <c:pt idx="9">
                  <c:v>0</c:v>
                </c:pt>
                <c:pt idx="10">
                  <c:v>1.6023951299999999</c:v>
                </c:pt>
                <c:pt idx="11">
                  <c:v>4.9997E-2</c:v>
                </c:pt>
                <c:pt idx="12">
                  <c:v>0.59304000000000001</c:v>
                </c:pt>
                <c:pt idx="13">
                  <c:v>0</c:v>
                </c:pt>
                <c:pt idx="14">
                  <c:v>0.122</c:v>
                </c:pt>
                <c:pt idx="15">
                  <c:v>0.63759600000000005</c:v>
                </c:pt>
                <c:pt idx="16">
                  <c:v>0.15</c:v>
                </c:pt>
                <c:pt idx="17">
                  <c:v>0</c:v>
                </c:pt>
                <c:pt idx="18">
                  <c:v>0</c:v>
                </c:pt>
                <c:pt idx="19">
                  <c:v>1.3670992099999999</c:v>
                </c:pt>
                <c:pt idx="20">
                  <c:v>5.0000000000000001E-3</c:v>
                </c:pt>
                <c:pt idx="21">
                  <c:v>1.0428E-2</c:v>
                </c:pt>
                <c:pt idx="22">
                  <c:v>0</c:v>
                </c:pt>
                <c:pt idx="23">
                  <c:v>1.5447278</c:v>
                </c:pt>
                <c:pt idx="24">
                  <c:v>4.4999999999999998E-2</c:v>
                </c:pt>
                <c:pt idx="25">
                  <c:v>2.8799999999999999E-2</c:v>
                </c:pt>
                <c:pt idx="26">
                  <c:v>0.21412</c:v>
                </c:pt>
                <c:pt idx="27">
                  <c:v>0</c:v>
                </c:pt>
                <c:pt idx="28">
                  <c:v>0</c:v>
                </c:pt>
                <c:pt idx="29">
                  <c:v>0</c:v>
                </c:pt>
              </c:numCache>
            </c:numRef>
          </c:val>
          <c:extLst>
            <c:ext xmlns:c16="http://schemas.microsoft.com/office/drawing/2014/chart" uri="{C3380CC4-5D6E-409C-BE32-E72D297353CC}">
              <c16:uniqueId val="{0000000C-CE4D-4830-9A12-66A786836F31}"/>
            </c:ext>
          </c:extLst>
        </c:ser>
        <c:ser>
          <c:idx val="13"/>
          <c:order val="13"/>
          <c:tx>
            <c:strRef>
              <c:f>List1!$O$1</c:f>
              <c:strCache>
                <c:ptCount val="1"/>
                <c:pt idx="0">
                  <c:v>MSK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List1!$O$2:$O$31</c:f>
              <c:numCache>
                <c:formatCode>#\ ##0_ ;[Red]\-#\ ##0\ </c:formatCode>
                <c:ptCount val="30"/>
                <c:pt idx="0">
                  <c:v>1074.2558073099999</c:v>
                </c:pt>
                <c:pt idx="1">
                  <c:v>492.43908893000003</c:v>
                </c:pt>
                <c:pt idx="2">
                  <c:v>45.030309330000001</c:v>
                </c:pt>
                <c:pt idx="3">
                  <c:v>101.84703</c:v>
                </c:pt>
                <c:pt idx="4">
                  <c:v>3.4256337600000002</c:v>
                </c:pt>
                <c:pt idx="5">
                  <c:v>11.52869559</c:v>
                </c:pt>
                <c:pt idx="6">
                  <c:v>0.115</c:v>
                </c:pt>
                <c:pt idx="7">
                  <c:v>0</c:v>
                </c:pt>
                <c:pt idx="8">
                  <c:v>15.03241248</c:v>
                </c:pt>
                <c:pt idx="9">
                  <c:v>43.808734000000001</c:v>
                </c:pt>
                <c:pt idx="10">
                  <c:v>3.5262104999999999</c:v>
                </c:pt>
                <c:pt idx="11">
                  <c:v>0.23837</c:v>
                </c:pt>
                <c:pt idx="12">
                  <c:v>0.84505683999999992</c:v>
                </c:pt>
                <c:pt idx="13">
                  <c:v>2.3380000000000001</c:v>
                </c:pt>
                <c:pt idx="14">
                  <c:v>13.149491800000002</c:v>
                </c:pt>
                <c:pt idx="15">
                  <c:v>10.908403100000001</c:v>
                </c:pt>
                <c:pt idx="16">
                  <c:v>0.92610000000000003</c:v>
                </c:pt>
                <c:pt idx="17">
                  <c:v>10.300663</c:v>
                </c:pt>
                <c:pt idx="18">
                  <c:v>15.295</c:v>
                </c:pt>
                <c:pt idx="19">
                  <c:v>0</c:v>
                </c:pt>
                <c:pt idx="20">
                  <c:v>0.02</c:v>
                </c:pt>
                <c:pt idx="21">
                  <c:v>3.4722999999999997E-2</c:v>
                </c:pt>
                <c:pt idx="22">
                  <c:v>0</c:v>
                </c:pt>
                <c:pt idx="23">
                  <c:v>0.2181863</c:v>
                </c:pt>
                <c:pt idx="24">
                  <c:v>1.4999999999999999E-2</c:v>
                </c:pt>
                <c:pt idx="25">
                  <c:v>0</c:v>
                </c:pt>
                <c:pt idx="26">
                  <c:v>0</c:v>
                </c:pt>
                <c:pt idx="27">
                  <c:v>0</c:v>
                </c:pt>
                <c:pt idx="28">
                  <c:v>0</c:v>
                </c:pt>
                <c:pt idx="29">
                  <c:v>0</c:v>
                </c:pt>
              </c:numCache>
            </c:numRef>
          </c:val>
          <c:extLst>
            <c:ext xmlns:c16="http://schemas.microsoft.com/office/drawing/2014/chart" uri="{C3380CC4-5D6E-409C-BE32-E72D297353CC}">
              <c16:uniqueId val="{0000000D-CE4D-4830-9A12-66A786836F31}"/>
            </c:ext>
          </c:extLst>
        </c:ser>
        <c:dLbls>
          <c:showLegendKey val="0"/>
          <c:showVal val="0"/>
          <c:showCatName val="0"/>
          <c:showSerName val="0"/>
          <c:showPercent val="0"/>
          <c:showBubbleSize val="0"/>
        </c:dLbls>
        <c:gapWidth val="0"/>
        <c:overlap val="100"/>
        <c:axId val="-1312593968"/>
        <c:axId val="-1312599408"/>
      </c:barChart>
      <c:catAx>
        <c:axId val="-1312593968"/>
        <c:scaling>
          <c:orientation val="maxMin"/>
        </c:scaling>
        <c:delete val="1"/>
        <c:axPos val="l"/>
        <c:numFmt formatCode="General" sourceLinked="1"/>
        <c:majorTickMark val="none"/>
        <c:minorTickMark val="none"/>
        <c:tickLblPos val="nextTo"/>
        <c:crossAx val="-1312599408"/>
        <c:crosses val="autoZero"/>
        <c:auto val="1"/>
        <c:lblAlgn val="ctr"/>
        <c:lblOffset val="100"/>
        <c:noMultiLvlLbl val="0"/>
      </c:catAx>
      <c:valAx>
        <c:axId val="-1312599408"/>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12593968"/>
        <c:crosses val="autoZero"/>
        <c:crossBetween val="between"/>
      </c:valAx>
      <c:spPr>
        <a:noFill/>
        <a:ln>
          <a:noFill/>
        </a:ln>
        <a:effectLst/>
      </c:spPr>
    </c:plotArea>
    <c:legend>
      <c:legendPos val="b"/>
      <c:layout>
        <c:manualLayout>
          <c:xMode val="edge"/>
          <c:yMode val="edge"/>
          <c:x val="9.4411682271925857E-3"/>
          <c:y val="0.95574707819848603"/>
          <c:w val="0.98426839636793428"/>
          <c:h val="4.425298179535467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solidFill>
      <a:schemeClr val="bg1"/>
    </a:solidFill>
    <a:ln>
      <a:noFill/>
    </a:ln>
    <a:effectLst/>
  </c:spPr>
  <c:txPr>
    <a:bodyPr/>
    <a:lstStyle/>
    <a:p>
      <a:pPr>
        <a:defRPr/>
      </a:pPr>
      <a:endParaRPr lang="cs-CZ"/>
    </a:p>
  </c:txPr>
  <c:externalData r:id="rId4">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1-4EC6-4B84-9CF6-76BE1DC6F7AA}"/>
              </c:ext>
            </c:extLst>
          </c:dPt>
          <c:dPt>
            <c:idx val="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4EC6-4B84-9CF6-76BE1DC6F7AA}"/>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4EC6-4B84-9CF6-76BE1DC6F7AA}"/>
              </c:ext>
            </c:extLst>
          </c:dPt>
          <c:dPt>
            <c:idx val="11"/>
            <c:invertIfNegative val="0"/>
            <c:bubble3D val="0"/>
            <c:spPr>
              <a:solidFill>
                <a:srgbClr val="C00000"/>
              </a:solidFill>
              <a:ln>
                <a:solidFill>
                  <a:schemeClr val="tx1"/>
                </a:solidFill>
              </a:ln>
              <a:effectLst/>
            </c:spPr>
            <c:extLst>
              <c:ext xmlns:c16="http://schemas.microsoft.com/office/drawing/2014/chart" uri="{C3380CC4-5D6E-409C-BE32-E72D297353CC}">
                <c16:uniqueId val="{00000007-4EC6-4B84-9CF6-76BE1DC6F7A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ULK</c:v>
                </c:pt>
                <c:pt idx="1">
                  <c:v>ČR</c:v>
                </c:pt>
                <c:pt idx="2">
                  <c:v>PAK</c:v>
                </c:pt>
                <c:pt idx="3">
                  <c:v>PHA</c:v>
                </c:pt>
                <c:pt idx="4">
                  <c:v>OLK</c:v>
                </c:pt>
                <c:pt idx="5">
                  <c:v>KVK</c:v>
                </c:pt>
                <c:pt idx="6">
                  <c:v>JHC</c:v>
                </c:pt>
                <c:pt idx="7">
                  <c:v>VYS</c:v>
                </c:pt>
                <c:pt idx="8">
                  <c:v>ZLK</c:v>
                </c:pt>
                <c:pt idx="9">
                  <c:v>HKK</c:v>
                </c:pt>
                <c:pt idx="10">
                  <c:v>STC</c:v>
                </c:pt>
                <c:pt idx="11">
                  <c:v>JHM</c:v>
                </c:pt>
                <c:pt idx="12">
                  <c:v>PLK</c:v>
                </c:pt>
                <c:pt idx="13">
                  <c:v>MSK</c:v>
                </c:pt>
                <c:pt idx="14">
                  <c:v>LBK</c:v>
                </c:pt>
              </c:strCache>
            </c:strRef>
          </c:cat>
          <c:val>
            <c:numRef>
              <c:f>Sheet1!$B$2:$B$16</c:f>
              <c:numCache>
                <c:formatCode>#,##0_ ;[Red]\-#,##0\ </c:formatCode>
                <c:ptCount val="15"/>
                <c:pt idx="0">
                  <c:v>210.38117809283781</c:v>
                </c:pt>
                <c:pt idx="1">
                  <c:v>21.349769560979404</c:v>
                </c:pt>
                <c:pt idx="2">
                  <c:v>17.482857109714391</c:v>
                </c:pt>
                <c:pt idx="3">
                  <c:v>16.820596337192221</c:v>
                </c:pt>
                <c:pt idx="4">
                  <c:v>8.6089500942140127</c:v>
                </c:pt>
                <c:pt idx="5">
                  <c:v>8.1427289889431496</c:v>
                </c:pt>
                <c:pt idx="6">
                  <c:v>6.9694420976876623</c:v>
                </c:pt>
                <c:pt idx="7">
                  <c:v>3.1985554314832583</c:v>
                </c:pt>
                <c:pt idx="8">
                  <c:v>2.4795415229512949</c:v>
                </c:pt>
                <c:pt idx="9">
                  <c:v>2.0031006738701058</c:v>
                </c:pt>
                <c:pt idx="10">
                  <c:v>1.6880203215422616</c:v>
                </c:pt>
                <c:pt idx="11">
                  <c:v>1.4190450131599346</c:v>
                </c:pt>
                <c:pt idx="12">
                  <c:v>1.3281695636260678</c:v>
                </c:pt>
                <c:pt idx="13">
                  <c:v>1.1814705582734741</c:v>
                </c:pt>
                <c:pt idx="14">
                  <c:v>0.12603473535721899</c:v>
                </c:pt>
              </c:numCache>
            </c:numRef>
          </c:val>
          <c:extLst>
            <c:ext xmlns:c16="http://schemas.microsoft.com/office/drawing/2014/chart" uri="{C3380CC4-5D6E-409C-BE32-E72D297353CC}">
              <c16:uniqueId val="{00000008-4EC6-4B84-9CF6-76BE1DC6F7AA}"/>
            </c:ext>
          </c:extLst>
        </c:ser>
        <c:dLbls>
          <c:showLegendKey val="0"/>
          <c:showVal val="1"/>
          <c:showCatName val="0"/>
          <c:showSerName val="0"/>
          <c:showPercent val="0"/>
          <c:showBubbleSize val="0"/>
        </c:dLbls>
        <c:gapWidth val="50"/>
        <c:overlap val="100"/>
        <c:axId val="-1268314128"/>
        <c:axId val="-1268307056"/>
      </c:barChart>
      <c:catAx>
        <c:axId val="-126831412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056"/>
        <c:crosses val="autoZero"/>
        <c:auto val="1"/>
        <c:lblAlgn val="ctr"/>
        <c:lblOffset val="100"/>
        <c:noMultiLvlLbl val="0"/>
      </c:catAx>
      <c:valAx>
        <c:axId val="-1268307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412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699365079365077"/>
          <c:y val="6.4699711289066486E-2"/>
          <c:w val="0.51782460317460322"/>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A3F8-4AD1-80B8-C9E52BAEAE28}"/>
              </c:ext>
            </c:extLst>
          </c:dPt>
          <c:dPt>
            <c:idx val="8"/>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A3F8-4AD1-80B8-C9E52BAEAE28}"/>
              </c:ext>
            </c:extLst>
          </c:dPt>
          <c:dPt>
            <c:idx val="9"/>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A3F8-4AD1-80B8-C9E52BAEAE28}"/>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7-A3F8-4AD1-80B8-C9E52BAEAE28}"/>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A3F8-4AD1-80B8-C9E52BAEAE28}"/>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D-A3F8-4AD1-80B8-C9E52BAEAE28}"/>
              </c:ext>
            </c:extLst>
          </c:dPt>
          <c:dPt>
            <c:idx val="14"/>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B-A3F8-4AD1-80B8-C9E52BAEAE28}"/>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ZLK</c:v>
                </c:pt>
                <c:pt idx="1">
                  <c:v>KVK</c:v>
                </c:pt>
                <c:pt idx="2">
                  <c:v>LBK</c:v>
                </c:pt>
                <c:pt idx="3">
                  <c:v>JHC</c:v>
                </c:pt>
                <c:pt idx="4">
                  <c:v>OLK</c:v>
                </c:pt>
                <c:pt idx="5">
                  <c:v>PAK</c:v>
                </c:pt>
                <c:pt idx="6">
                  <c:v>PLK</c:v>
                </c:pt>
                <c:pt idx="7">
                  <c:v>VYS</c:v>
                </c:pt>
                <c:pt idx="8">
                  <c:v>PHA</c:v>
                </c:pt>
                <c:pt idx="9">
                  <c:v>ČR</c:v>
                </c:pt>
                <c:pt idx="10">
                  <c:v>HKK</c:v>
                </c:pt>
                <c:pt idx="11">
                  <c:v>MSK</c:v>
                </c:pt>
                <c:pt idx="12">
                  <c:v>JHM</c:v>
                </c:pt>
                <c:pt idx="13">
                  <c:v>ULK</c:v>
                </c:pt>
                <c:pt idx="14">
                  <c:v>STC</c:v>
                </c:pt>
              </c:strCache>
            </c:strRef>
          </c:cat>
          <c:val>
            <c:numRef>
              <c:f>Sheet1!$B$2:$B$16</c:f>
              <c:numCache>
                <c:formatCode>#,##0_ ;[Red]\-#,##0\ </c:formatCode>
                <c:ptCount val="15"/>
                <c:pt idx="0">
                  <c:v>97.24743384346155</c:v>
                </c:pt>
                <c:pt idx="1">
                  <c:v>88.951761857188814</c:v>
                </c:pt>
                <c:pt idx="2">
                  <c:v>84.791622887266541</c:v>
                </c:pt>
                <c:pt idx="3">
                  <c:v>70.356853968348076</c:v>
                </c:pt>
                <c:pt idx="4">
                  <c:v>65.258160358044549</c:v>
                </c:pt>
                <c:pt idx="5">
                  <c:v>59.64030913556465</c:v>
                </c:pt>
                <c:pt idx="6">
                  <c:v>53.939636217582873</c:v>
                </c:pt>
                <c:pt idx="7">
                  <c:v>41.181895646331469</c:v>
                </c:pt>
                <c:pt idx="8">
                  <c:v>40.589928055121106</c:v>
                </c:pt>
                <c:pt idx="9">
                  <c:v>37.908355840108108</c:v>
                </c:pt>
                <c:pt idx="10">
                  <c:v>37.345518188157357</c:v>
                </c:pt>
                <c:pt idx="11">
                  <c:v>17.621674336112712</c:v>
                </c:pt>
                <c:pt idx="12">
                  <c:v>13.614403926974017</c:v>
                </c:pt>
                <c:pt idx="13">
                  <c:v>1.6559266006970679</c:v>
                </c:pt>
                <c:pt idx="14">
                  <c:v>0.46212411774300916</c:v>
                </c:pt>
              </c:numCache>
            </c:numRef>
          </c:val>
          <c:extLst>
            <c:ext xmlns:c16="http://schemas.microsoft.com/office/drawing/2014/chart" uri="{C3380CC4-5D6E-409C-BE32-E72D297353CC}">
              <c16:uniqueId val="{0000000C-A3F8-4AD1-80B8-C9E52BAEAE28}"/>
            </c:ext>
          </c:extLst>
        </c:ser>
        <c:dLbls>
          <c:showLegendKey val="0"/>
          <c:showVal val="1"/>
          <c:showCatName val="0"/>
          <c:showSerName val="0"/>
          <c:showPercent val="0"/>
          <c:showBubbleSize val="0"/>
        </c:dLbls>
        <c:gapWidth val="50"/>
        <c:overlap val="100"/>
        <c:axId val="-1312605936"/>
        <c:axId val="-1312597232"/>
      </c:barChart>
      <c:catAx>
        <c:axId val="-131260593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232"/>
        <c:crosses val="autoZero"/>
        <c:auto val="1"/>
        <c:lblAlgn val="ctr"/>
        <c:lblOffset val="100"/>
        <c:noMultiLvlLbl val="0"/>
      </c:catAx>
      <c:valAx>
        <c:axId val="-1312597232"/>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93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431458333333332"/>
          <c:y val="6.4699711289066486E-2"/>
          <c:w val="0.54050347222222228"/>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C129-4267-AC75-EBE61E2F14ED}"/>
              </c:ext>
            </c:extLst>
          </c:dPt>
          <c:dPt>
            <c:idx val="6"/>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C129-4267-AC75-EBE61E2F14ED}"/>
              </c:ext>
            </c:extLst>
          </c:dPt>
          <c:dPt>
            <c:idx val="8"/>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B-C129-4267-AC75-EBE61E2F14ED}"/>
              </c:ext>
            </c:extLst>
          </c:dPt>
          <c:dPt>
            <c:idx val="9"/>
            <c:invertIfNegative val="0"/>
            <c:bubble3D val="0"/>
            <c:spPr>
              <a:solidFill>
                <a:srgbClr val="C00000"/>
              </a:solidFill>
              <a:ln>
                <a:solidFill>
                  <a:schemeClr val="tx1"/>
                </a:solidFill>
              </a:ln>
              <a:effectLst/>
            </c:spPr>
            <c:extLst>
              <c:ext xmlns:c16="http://schemas.microsoft.com/office/drawing/2014/chart" uri="{C3380CC4-5D6E-409C-BE32-E72D297353CC}">
                <c16:uniqueId val="{0000000C-2FA0-4D03-8D74-E2B902ED4115}"/>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C129-4267-AC75-EBE61E2F14ED}"/>
              </c:ext>
            </c:extLst>
          </c:dPt>
          <c:dPt>
            <c:idx val="1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C129-4267-AC75-EBE61E2F14ED}"/>
              </c:ext>
            </c:extLst>
          </c:dPt>
          <c:dPt>
            <c:idx val="14"/>
            <c:invertIfNegative val="0"/>
            <c:bubble3D val="0"/>
            <c:spPr>
              <a:solidFill>
                <a:srgbClr val="FF0000"/>
              </a:solidFill>
              <a:ln>
                <a:solidFill>
                  <a:schemeClr val="tx1"/>
                </a:solidFill>
              </a:ln>
              <a:effectLst/>
            </c:spPr>
            <c:extLst>
              <c:ext xmlns:c16="http://schemas.microsoft.com/office/drawing/2014/chart" uri="{C3380CC4-5D6E-409C-BE32-E72D297353CC}">
                <c16:uniqueId val="{00000009-C129-4267-AC75-EBE61E2F14ED}"/>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KVK</c:v>
                </c:pt>
                <c:pt idx="2">
                  <c:v>JHC</c:v>
                </c:pt>
                <c:pt idx="3">
                  <c:v>STC</c:v>
                </c:pt>
                <c:pt idx="4">
                  <c:v>MSK</c:v>
                </c:pt>
                <c:pt idx="5">
                  <c:v>LBK</c:v>
                </c:pt>
                <c:pt idx="6">
                  <c:v>ČR</c:v>
                </c:pt>
                <c:pt idx="7">
                  <c:v>ZLK</c:v>
                </c:pt>
                <c:pt idx="8">
                  <c:v>JHM</c:v>
                </c:pt>
                <c:pt idx="9">
                  <c:v>HKK</c:v>
                </c:pt>
                <c:pt idx="10">
                  <c:v>PAK</c:v>
                </c:pt>
                <c:pt idx="11">
                  <c:v>PLK</c:v>
                </c:pt>
                <c:pt idx="12">
                  <c:v>OLK</c:v>
                </c:pt>
                <c:pt idx="13">
                  <c:v>ULK</c:v>
                </c:pt>
                <c:pt idx="14">
                  <c:v>PHA</c:v>
                </c:pt>
              </c:strCache>
            </c:strRef>
          </c:cat>
          <c:val>
            <c:numRef>
              <c:f>Sheet1!$B$2:$B$16</c:f>
              <c:numCache>
                <c:formatCode>#,##0_ ;[Red]\-#,##0\ </c:formatCode>
                <c:ptCount val="15"/>
                <c:pt idx="0">
                  <c:v>1483.7057981922092</c:v>
                </c:pt>
                <c:pt idx="1">
                  <c:v>1252.3050458032071</c:v>
                </c:pt>
                <c:pt idx="2">
                  <c:v>815.66360586292285</c:v>
                </c:pt>
                <c:pt idx="3">
                  <c:v>706.65471253447845</c:v>
                </c:pt>
                <c:pt idx="4">
                  <c:v>607.48785620577473</c:v>
                </c:pt>
                <c:pt idx="5">
                  <c:v>509.75828637615263</c:v>
                </c:pt>
                <c:pt idx="6">
                  <c:v>439.77637796042512</c:v>
                </c:pt>
                <c:pt idx="7">
                  <c:v>371.43040189753975</c:v>
                </c:pt>
                <c:pt idx="8">
                  <c:v>364.78948994242563</c:v>
                </c:pt>
                <c:pt idx="9">
                  <c:v>303.71044349976756</c:v>
                </c:pt>
                <c:pt idx="10">
                  <c:v>234.1723230050566</c:v>
                </c:pt>
                <c:pt idx="11">
                  <c:v>75.23251367574035</c:v>
                </c:pt>
                <c:pt idx="12">
                  <c:v>73.791622883358869</c:v>
                </c:pt>
                <c:pt idx="13">
                  <c:v>59.740655256038416</c:v>
                </c:pt>
                <c:pt idx="14">
                  <c:v>23.02500943407102</c:v>
                </c:pt>
              </c:numCache>
            </c:numRef>
          </c:val>
          <c:extLst>
            <c:ext xmlns:c16="http://schemas.microsoft.com/office/drawing/2014/chart" uri="{C3380CC4-5D6E-409C-BE32-E72D297353CC}">
              <c16:uniqueId val="{0000000A-C129-4267-AC75-EBE61E2F14ED}"/>
            </c:ext>
          </c:extLst>
        </c:ser>
        <c:dLbls>
          <c:showLegendKey val="0"/>
          <c:showVal val="1"/>
          <c:showCatName val="0"/>
          <c:showSerName val="0"/>
          <c:showPercent val="0"/>
          <c:showBubbleSize val="0"/>
        </c:dLbls>
        <c:gapWidth val="50"/>
        <c:overlap val="100"/>
        <c:axId val="-1312603216"/>
        <c:axId val="-1268310320"/>
      </c:barChart>
      <c:catAx>
        <c:axId val="-131260321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0320"/>
        <c:crosses val="autoZero"/>
        <c:auto val="1"/>
        <c:lblAlgn val="ctr"/>
        <c:lblOffset val="100"/>
        <c:noMultiLvlLbl val="0"/>
      </c:catAx>
      <c:valAx>
        <c:axId val="-1268310320"/>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216"/>
        <c:crosses val="autoZero"/>
        <c:crossBetween val="between"/>
        <c:majorUnit val="10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74603174606"/>
          <c:y val="6.4699711289066486E-2"/>
          <c:w val="0.487586507936507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rgbClr val="C00000"/>
              </a:solidFill>
              <a:ln>
                <a:solidFill>
                  <a:schemeClr val="tx1"/>
                </a:solidFill>
              </a:ln>
              <a:effectLst/>
            </c:spPr>
            <c:extLst>
              <c:ext xmlns:c16="http://schemas.microsoft.com/office/drawing/2014/chart" uri="{C3380CC4-5D6E-409C-BE32-E72D297353CC}">
                <c16:uniqueId val="{0000000C-8B92-4C28-9E27-E998BFF87AC5}"/>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76CB-4411-BBC2-A85496D1A615}"/>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76CB-4411-BBC2-A85496D1A615}"/>
              </c:ext>
            </c:extLst>
          </c:dPt>
          <c:dPt>
            <c:idx val="8"/>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76CB-4411-BBC2-A85496D1A615}"/>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7-76CB-4411-BBC2-A85496D1A615}"/>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76CB-4411-BBC2-A85496D1A615}"/>
              </c:ext>
            </c:extLst>
          </c:dPt>
          <c:dPt>
            <c:idx val="1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B-76CB-4411-BBC2-A85496D1A615}"/>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PAK</c:v>
                </c:pt>
                <c:pt idx="1">
                  <c:v>OLK</c:v>
                </c:pt>
                <c:pt idx="2">
                  <c:v>HKK</c:v>
                </c:pt>
                <c:pt idx="3">
                  <c:v>STC</c:v>
                </c:pt>
                <c:pt idx="4">
                  <c:v>LBK</c:v>
                </c:pt>
                <c:pt idx="5">
                  <c:v>ČR</c:v>
                </c:pt>
                <c:pt idx="6">
                  <c:v>MSK</c:v>
                </c:pt>
                <c:pt idx="7">
                  <c:v>KVK</c:v>
                </c:pt>
                <c:pt idx="8">
                  <c:v>PHA</c:v>
                </c:pt>
                <c:pt idx="9">
                  <c:v>VYS</c:v>
                </c:pt>
                <c:pt idx="10">
                  <c:v>JHM</c:v>
                </c:pt>
                <c:pt idx="11">
                  <c:v>ULK</c:v>
                </c:pt>
                <c:pt idx="12">
                  <c:v>PLK</c:v>
                </c:pt>
                <c:pt idx="13">
                  <c:v>JHC</c:v>
                </c:pt>
                <c:pt idx="14">
                  <c:v>ZLK</c:v>
                </c:pt>
              </c:strCache>
            </c:strRef>
          </c:cat>
          <c:val>
            <c:numRef>
              <c:f>Sheet1!$B$2:$B$16</c:f>
              <c:numCache>
                <c:formatCode>#,##0_ ;[Red]\-#,##0\ </c:formatCode>
                <c:ptCount val="15"/>
                <c:pt idx="0">
                  <c:v>165.80337013243437</c:v>
                </c:pt>
                <c:pt idx="1">
                  <c:v>123.79000815749659</c:v>
                </c:pt>
                <c:pt idx="2">
                  <c:v>41.345508618310191</c:v>
                </c:pt>
                <c:pt idx="3">
                  <c:v>39.017813472172627</c:v>
                </c:pt>
                <c:pt idx="4">
                  <c:v>35.180777340990204</c:v>
                </c:pt>
                <c:pt idx="5">
                  <c:v>32.463986754723834</c:v>
                </c:pt>
                <c:pt idx="6">
                  <c:v>30.744100947734289</c:v>
                </c:pt>
                <c:pt idx="7">
                  <c:v>28.514824660920805</c:v>
                </c:pt>
                <c:pt idx="8">
                  <c:v>19.211372163534147</c:v>
                </c:pt>
                <c:pt idx="9">
                  <c:v>8.8167211636500795</c:v>
                </c:pt>
                <c:pt idx="10">
                  <c:v>6.1458593315433321</c:v>
                </c:pt>
                <c:pt idx="11">
                  <c:v>5.8480716566331123</c:v>
                </c:pt>
                <c:pt idx="12">
                  <c:v>3.6403386880558051</c:v>
                </c:pt>
                <c:pt idx="13">
                  <c:v>9.3617034555607742E-2</c:v>
                </c:pt>
                <c:pt idx="14">
                  <c:v>1.7156778643241946E-3</c:v>
                </c:pt>
              </c:numCache>
            </c:numRef>
          </c:val>
          <c:extLst>
            <c:ext xmlns:c16="http://schemas.microsoft.com/office/drawing/2014/chart" uri="{C3380CC4-5D6E-409C-BE32-E72D297353CC}">
              <c16:uniqueId val="{0000000C-76CB-4411-BBC2-A85496D1A615}"/>
            </c:ext>
          </c:extLst>
        </c:ser>
        <c:dLbls>
          <c:showLegendKey val="0"/>
          <c:showVal val="1"/>
          <c:showCatName val="0"/>
          <c:showSerName val="0"/>
          <c:showPercent val="0"/>
          <c:showBubbleSize val="0"/>
        </c:dLbls>
        <c:gapWidth val="50"/>
        <c:overlap val="100"/>
        <c:axId val="-1268313584"/>
        <c:axId val="-1268305968"/>
      </c:barChart>
      <c:catAx>
        <c:axId val="-126831358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5968"/>
        <c:crosses val="autoZero"/>
        <c:auto val="1"/>
        <c:lblAlgn val="ctr"/>
        <c:lblOffset val="100"/>
        <c:noMultiLvlLbl val="0"/>
      </c:catAx>
      <c:valAx>
        <c:axId val="-126830596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358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FF0000"/>
              </a:solidFill>
              <a:ln>
                <a:solidFill>
                  <a:schemeClr val="tx1"/>
                </a:solidFill>
              </a:ln>
              <a:effectLst/>
            </c:spPr>
            <c:extLst>
              <c:ext xmlns:c16="http://schemas.microsoft.com/office/drawing/2014/chart" uri="{C3380CC4-5D6E-409C-BE32-E72D297353CC}">
                <c16:uniqueId val="{00000001-6553-4516-AC71-29E6B8C79A76}"/>
              </c:ext>
            </c:extLst>
          </c:dPt>
          <c:dPt>
            <c:idx val="1"/>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6553-4516-AC71-29E6B8C79A76}"/>
              </c:ext>
            </c:extLst>
          </c:dPt>
          <c:dPt>
            <c:idx val="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6553-4516-AC71-29E6B8C79A76}"/>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6553-4516-AC71-29E6B8C79A76}"/>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6553-4516-AC71-29E6B8C79A76}"/>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ČR</c:v>
                </c:pt>
                <c:pt idx="2">
                  <c:v>PAK</c:v>
                </c:pt>
                <c:pt idx="3">
                  <c:v>HKK</c:v>
                </c:pt>
                <c:pt idx="4">
                  <c:v>JHM</c:v>
                </c:pt>
                <c:pt idx="5">
                  <c:v>OLK</c:v>
                </c:pt>
                <c:pt idx="6">
                  <c:v>STC</c:v>
                </c:pt>
                <c:pt idx="7">
                  <c:v>LBK</c:v>
                </c:pt>
                <c:pt idx="8">
                  <c:v>MSK</c:v>
                </c:pt>
                <c:pt idx="9">
                  <c:v>KVK</c:v>
                </c:pt>
                <c:pt idx="10">
                  <c:v>VYS</c:v>
                </c:pt>
                <c:pt idx="11">
                  <c:v>ULK</c:v>
                </c:pt>
                <c:pt idx="12">
                  <c:v>PLK</c:v>
                </c:pt>
                <c:pt idx="13">
                  <c:v>JHC</c:v>
                </c:pt>
                <c:pt idx="14">
                  <c:v>ZLK</c:v>
                </c:pt>
              </c:strCache>
            </c:strRef>
          </c:cat>
          <c:val>
            <c:numRef>
              <c:f>Sheet1!$B$2:$B$16</c:f>
              <c:numCache>
                <c:formatCode>#,##0_ ;[Red]\-#,##0\ </c:formatCode>
                <c:ptCount val="15"/>
                <c:pt idx="0">
                  <c:v>3.6648772033647545</c:v>
                </c:pt>
                <c:pt idx="1">
                  <c:v>0.45717639884702577</c:v>
                </c:pt>
                <c:pt idx="2">
                  <c:v>0.11491066698771972</c:v>
                </c:pt>
                <c:pt idx="3">
                  <c:v>4.5397756987622759E-2</c:v>
                </c:pt>
                <c:pt idx="4">
                  <c:v>4.2203744485025691E-3</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A-6553-4516-AC71-29E6B8C79A76}"/>
            </c:ext>
          </c:extLst>
        </c:ser>
        <c:dLbls>
          <c:showLegendKey val="0"/>
          <c:showVal val="1"/>
          <c:showCatName val="0"/>
          <c:showSerName val="0"/>
          <c:showPercent val="0"/>
          <c:showBubbleSize val="0"/>
        </c:dLbls>
        <c:gapWidth val="50"/>
        <c:overlap val="100"/>
        <c:axId val="-1268303248"/>
        <c:axId val="-1268307600"/>
      </c:barChart>
      <c:catAx>
        <c:axId val="-126830324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600"/>
        <c:crosses val="autoZero"/>
        <c:auto val="1"/>
        <c:lblAlgn val="ctr"/>
        <c:lblOffset val="100"/>
        <c:noMultiLvlLbl val="0"/>
      </c:catAx>
      <c:valAx>
        <c:axId val="-126830760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24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CECD-4ADF-922C-67B4E321A5D4}"/>
              </c:ext>
            </c:extLst>
          </c:dPt>
          <c:dPt>
            <c:idx val="1"/>
            <c:invertIfNegative val="0"/>
            <c:bubble3D val="0"/>
            <c:spPr>
              <a:solidFill>
                <a:srgbClr val="C00000"/>
              </a:solidFill>
              <a:ln>
                <a:solidFill>
                  <a:schemeClr val="tx1"/>
                </a:solidFill>
              </a:ln>
              <a:effectLst/>
            </c:spPr>
            <c:extLst>
              <c:ext xmlns:c16="http://schemas.microsoft.com/office/drawing/2014/chart" uri="{C3380CC4-5D6E-409C-BE32-E72D297353CC}">
                <c16:uniqueId val="{0000000A-CEF4-492A-8FAD-C72BF1234A92}"/>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CECD-4ADF-922C-67B4E321A5D4}"/>
              </c:ext>
            </c:extLst>
          </c:dPt>
          <c:dPt>
            <c:idx val="3"/>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CECD-4ADF-922C-67B4E321A5D4}"/>
              </c:ext>
            </c:extLst>
          </c:dPt>
          <c:dPt>
            <c:idx val="5"/>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CECD-4ADF-922C-67B4E321A5D4}"/>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CECD-4ADF-922C-67B4E321A5D4}"/>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JHM</c:v>
                </c:pt>
                <c:pt idx="1">
                  <c:v>HKK</c:v>
                </c:pt>
                <c:pt idx="2">
                  <c:v>PHA</c:v>
                </c:pt>
                <c:pt idx="3">
                  <c:v>ČR</c:v>
                </c:pt>
                <c:pt idx="4">
                  <c:v>VYS</c:v>
                </c:pt>
                <c:pt idx="5">
                  <c:v>JHC</c:v>
                </c:pt>
                <c:pt idx="6">
                  <c:v>PLK</c:v>
                </c:pt>
                <c:pt idx="7">
                  <c:v>PAK</c:v>
                </c:pt>
                <c:pt idx="8">
                  <c:v>STC</c:v>
                </c:pt>
                <c:pt idx="9">
                  <c:v>MSK</c:v>
                </c:pt>
                <c:pt idx="10">
                  <c:v>ZLK</c:v>
                </c:pt>
                <c:pt idx="11">
                  <c:v>OLK</c:v>
                </c:pt>
                <c:pt idx="12">
                  <c:v>LBK</c:v>
                </c:pt>
                <c:pt idx="13">
                  <c:v>ULK</c:v>
                </c:pt>
                <c:pt idx="14">
                  <c:v>KVK</c:v>
                </c:pt>
              </c:strCache>
            </c:strRef>
          </c:cat>
          <c:val>
            <c:numRef>
              <c:f>Sheet1!$B$2:$B$16</c:f>
              <c:numCache>
                <c:formatCode>#,##0_ ;[Red]\-#,##0\ </c:formatCode>
                <c:ptCount val="15"/>
                <c:pt idx="0">
                  <c:v>152.77025024288255</c:v>
                </c:pt>
                <c:pt idx="1">
                  <c:v>49.356230587919114</c:v>
                </c:pt>
                <c:pt idx="2">
                  <c:v>28.961698739946279</c:v>
                </c:pt>
                <c:pt idx="3">
                  <c:v>27.171260700912725</c:v>
                </c:pt>
                <c:pt idx="4">
                  <c:v>24.052379675414866</c:v>
                </c:pt>
                <c:pt idx="5">
                  <c:v>13.92967377584025</c:v>
                </c:pt>
                <c:pt idx="6">
                  <c:v>10.197466859823447</c:v>
                </c:pt>
                <c:pt idx="7">
                  <c:v>8.1032124247531918</c:v>
                </c:pt>
                <c:pt idx="8">
                  <c:v>3.2637868387756628</c:v>
                </c:pt>
                <c:pt idx="9">
                  <c:v>3.1577674937268858</c:v>
                </c:pt>
                <c:pt idx="10">
                  <c:v>1.6562227636139037</c:v>
                </c:pt>
                <c:pt idx="11">
                  <c:v>1.2220792288952442</c:v>
                </c:pt>
                <c:pt idx="12">
                  <c:v>1.1445356741725694</c:v>
                </c:pt>
                <c:pt idx="13">
                  <c:v>1.066318945136367</c:v>
                </c:pt>
                <c:pt idx="14">
                  <c:v>0.66690654791133985</c:v>
                </c:pt>
              </c:numCache>
            </c:numRef>
          </c:val>
          <c:extLst>
            <c:ext xmlns:c16="http://schemas.microsoft.com/office/drawing/2014/chart" uri="{C3380CC4-5D6E-409C-BE32-E72D297353CC}">
              <c16:uniqueId val="{00000008-CECD-4ADF-922C-67B4E321A5D4}"/>
            </c:ext>
          </c:extLst>
        </c:ser>
        <c:dLbls>
          <c:showLegendKey val="0"/>
          <c:showVal val="1"/>
          <c:showCatName val="0"/>
          <c:showSerName val="0"/>
          <c:showPercent val="0"/>
          <c:showBubbleSize val="0"/>
        </c:dLbls>
        <c:gapWidth val="50"/>
        <c:overlap val="100"/>
        <c:axId val="-1268309776"/>
        <c:axId val="-1268303792"/>
      </c:barChart>
      <c:catAx>
        <c:axId val="-126830977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792"/>
        <c:crosses val="autoZero"/>
        <c:auto val="1"/>
        <c:lblAlgn val="ctr"/>
        <c:lblOffset val="100"/>
        <c:noMultiLvlLbl val="0"/>
      </c:catAx>
      <c:valAx>
        <c:axId val="-1268303792"/>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977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56ED-4088-93D3-96028FCFABE5}"/>
              </c:ext>
            </c:extLst>
          </c:dPt>
          <c:dPt>
            <c:idx val="2"/>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56ED-4088-93D3-96028FCFABE5}"/>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56ED-4088-93D3-96028FCFABE5}"/>
              </c:ext>
            </c:extLst>
          </c:dPt>
          <c:dPt>
            <c:idx val="9"/>
            <c:invertIfNegative val="0"/>
            <c:bubble3D val="0"/>
            <c:spPr>
              <a:solidFill>
                <a:srgbClr val="C00000"/>
              </a:solidFill>
              <a:ln>
                <a:solidFill>
                  <a:schemeClr val="tx1"/>
                </a:solidFill>
              </a:ln>
              <a:effectLst/>
            </c:spPr>
            <c:extLst>
              <c:ext xmlns:c16="http://schemas.microsoft.com/office/drawing/2014/chart" uri="{C3380CC4-5D6E-409C-BE32-E72D297353CC}">
                <c16:uniqueId val="{00000009-56ED-4088-93D3-96028FCFABE5}"/>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56ED-4088-93D3-96028FCFABE5}"/>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ULK</c:v>
                </c:pt>
                <c:pt idx="1">
                  <c:v>PHA</c:v>
                </c:pt>
                <c:pt idx="2">
                  <c:v>ČR</c:v>
                </c:pt>
                <c:pt idx="3">
                  <c:v>PAK</c:v>
                </c:pt>
                <c:pt idx="4">
                  <c:v>PLK</c:v>
                </c:pt>
                <c:pt idx="5">
                  <c:v>KVK</c:v>
                </c:pt>
                <c:pt idx="6">
                  <c:v>LBK</c:v>
                </c:pt>
                <c:pt idx="7">
                  <c:v>HKK</c:v>
                </c:pt>
                <c:pt idx="8">
                  <c:v>MSK</c:v>
                </c:pt>
                <c:pt idx="9">
                  <c:v>JHM</c:v>
                </c:pt>
                <c:pt idx="10">
                  <c:v>ZLK</c:v>
                </c:pt>
                <c:pt idx="11">
                  <c:v>OLK</c:v>
                </c:pt>
                <c:pt idx="12">
                  <c:v>JHC</c:v>
                </c:pt>
                <c:pt idx="13">
                  <c:v>STC</c:v>
                </c:pt>
                <c:pt idx="14">
                  <c:v>VYS</c:v>
                </c:pt>
              </c:strCache>
            </c:strRef>
          </c:cat>
          <c:val>
            <c:numRef>
              <c:f>Sheet1!$B$2:$B$16</c:f>
              <c:numCache>
                <c:formatCode>#,##0_ ;[Red]\-#,##0\ </c:formatCode>
                <c:ptCount val="15"/>
                <c:pt idx="0">
                  <c:v>591.90549845231419</c:v>
                </c:pt>
                <c:pt idx="1">
                  <c:v>72.194842449092519</c:v>
                </c:pt>
                <c:pt idx="2">
                  <c:v>64.130162373440555</c:v>
                </c:pt>
                <c:pt idx="3">
                  <c:v>51.761948201300264</c:v>
                </c:pt>
                <c:pt idx="4">
                  <c:v>41.501018947787593</c:v>
                </c:pt>
                <c:pt idx="5">
                  <c:v>29.226708027837514</c:v>
                </c:pt>
                <c:pt idx="6">
                  <c:v>23.499291226608214</c:v>
                </c:pt>
                <c:pt idx="7">
                  <c:v>16.402875130745539</c:v>
                </c:pt>
                <c:pt idx="8">
                  <c:v>9.4364375353926544</c:v>
                </c:pt>
                <c:pt idx="9">
                  <c:v>3.3046014236167092</c:v>
                </c:pt>
                <c:pt idx="10">
                  <c:v>3.2094538139518924</c:v>
                </c:pt>
                <c:pt idx="11">
                  <c:v>2.9583082363840156</c:v>
                </c:pt>
                <c:pt idx="12">
                  <c:v>2.1309842738984788</c:v>
                </c:pt>
                <c:pt idx="13">
                  <c:v>1.6254331306879217</c:v>
                </c:pt>
                <c:pt idx="14">
                  <c:v>0.28274423940953086</c:v>
                </c:pt>
              </c:numCache>
            </c:numRef>
          </c:val>
          <c:extLst>
            <c:ext xmlns:c16="http://schemas.microsoft.com/office/drawing/2014/chart" uri="{C3380CC4-5D6E-409C-BE32-E72D297353CC}">
              <c16:uniqueId val="{00000008-56ED-4088-93D3-96028FCFABE5}"/>
            </c:ext>
          </c:extLst>
        </c:ser>
        <c:dLbls>
          <c:showLegendKey val="0"/>
          <c:showVal val="1"/>
          <c:showCatName val="0"/>
          <c:showSerName val="0"/>
          <c:showPercent val="0"/>
          <c:showBubbleSize val="0"/>
        </c:dLbls>
        <c:gapWidth val="50"/>
        <c:overlap val="100"/>
        <c:axId val="-1268314128"/>
        <c:axId val="-1268307056"/>
      </c:barChart>
      <c:catAx>
        <c:axId val="-126831412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056"/>
        <c:crosses val="autoZero"/>
        <c:auto val="1"/>
        <c:lblAlgn val="ctr"/>
        <c:lblOffset val="100"/>
        <c:noMultiLvlLbl val="0"/>
      </c:catAx>
      <c:valAx>
        <c:axId val="-1268307056"/>
        <c:scaling>
          <c:orientation val="minMax"/>
          <c:max val="1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4128"/>
        <c:crosses val="autoZero"/>
        <c:crossBetween val="between"/>
        <c:majorUnit val="5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FF7C80"/>
            </a:solidFill>
            <a:ln>
              <a:noFill/>
            </a:ln>
            <a:effectLst/>
          </c:spPr>
          <c:invertIfNegative val="0"/>
          <c:dPt>
            <c:idx val="4"/>
            <c:invertIfNegative val="0"/>
            <c:bubble3D val="0"/>
            <c:spPr>
              <a:solidFill>
                <a:srgbClr val="FFC000">
                  <a:lumMod val="60000"/>
                  <a:lumOff val="40000"/>
                </a:srgbClr>
              </a:solidFill>
              <a:ln>
                <a:noFill/>
              </a:ln>
              <a:effectLst/>
            </c:spPr>
            <c:extLst>
              <c:ext xmlns:c16="http://schemas.microsoft.com/office/drawing/2014/chart" uri="{C3380CC4-5D6E-409C-BE32-E72D297353CC}">
                <c16:uniqueId val="{00000001-BE43-4602-B458-FA838F5CFBC3}"/>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MSK</c:v>
                </c:pt>
                <c:pt idx="6">
                  <c:v>PLK</c:v>
                </c:pt>
                <c:pt idx="7">
                  <c:v>LBK</c:v>
                </c:pt>
                <c:pt idx="8">
                  <c:v>JHC</c:v>
                </c:pt>
                <c:pt idx="9">
                  <c:v>ULK</c:v>
                </c:pt>
                <c:pt idx="10">
                  <c:v>VYS</c:v>
                </c:pt>
                <c:pt idx="11">
                  <c:v>ZLK</c:v>
                </c:pt>
                <c:pt idx="12">
                  <c:v>STC</c:v>
                </c:pt>
                <c:pt idx="13">
                  <c:v>PAK</c:v>
                </c:pt>
                <c:pt idx="14">
                  <c:v>KVK</c:v>
                </c:pt>
              </c:strCache>
            </c:strRef>
          </c:cat>
          <c:val>
            <c:numRef>
              <c:f>Sheet1!$B$2:$B$16</c:f>
              <c:numCache>
                <c:formatCode>#\ ##0_ ;[Red]\-#\ ##0\ </c:formatCode>
                <c:ptCount val="15"/>
                <c:pt idx="0">
                  <c:v>30449.509401822223</c:v>
                </c:pt>
                <c:pt idx="1">
                  <c:v>17552.28161757459</c:v>
                </c:pt>
                <c:pt idx="2">
                  <c:v>15783.398073577091</c:v>
                </c:pt>
                <c:pt idx="3">
                  <c:v>14924.985924511222</c:v>
                </c:pt>
                <c:pt idx="4">
                  <c:v>13953.793007362605</c:v>
                </c:pt>
                <c:pt idx="5">
                  <c:v>13469.586119624875</c:v>
                </c:pt>
                <c:pt idx="6" formatCode="0.0">
                  <c:v>13067.099117440335</c:v>
                </c:pt>
                <c:pt idx="7" formatCode="0.0">
                  <c:v>12147.035637774632</c:v>
                </c:pt>
                <c:pt idx="8" formatCode="0.0">
                  <c:v>11127.477843733501</c:v>
                </c:pt>
                <c:pt idx="9" formatCode="0.0">
                  <c:v>9849.6862458956584</c:v>
                </c:pt>
                <c:pt idx="10" formatCode="0.0">
                  <c:v>9412.7304899771589</c:v>
                </c:pt>
                <c:pt idx="11" formatCode="0.0">
                  <c:v>8941.3049618679979</c:v>
                </c:pt>
                <c:pt idx="12" formatCode="0.0">
                  <c:v>7609.7840688423539</c:v>
                </c:pt>
                <c:pt idx="13" formatCode="0.0">
                  <c:v>7406.0977285970657</c:v>
                </c:pt>
                <c:pt idx="14" formatCode="0.0">
                  <c:v>4870.666662182115</c:v>
                </c:pt>
              </c:numCache>
            </c:numRef>
          </c:val>
          <c:extLst>
            <c:ext xmlns:c16="http://schemas.microsoft.com/office/drawing/2014/chart" uri="{C3380CC4-5D6E-409C-BE32-E72D297353CC}">
              <c16:uniqueId val="{00000002-BE43-4602-B458-FA838F5CFBC3}"/>
            </c:ext>
          </c:extLst>
        </c:ser>
        <c:dLbls>
          <c:showLegendKey val="0"/>
          <c:showVal val="0"/>
          <c:showCatName val="0"/>
          <c:showSerName val="0"/>
          <c:showPercent val="0"/>
          <c:showBubbleSize val="0"/>
        </c:dLbls>
        <c:gapWidth val="10"/>
        <c:axId val="-1268311408"/>
        <c:axId val="-1268316304"/>
      </c:barChart>
      <c:catAx>
        <c:axId val="-12683114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6304"/>
        <c:crosses val="autoZero"/>
        <c:auto val="1"/>
        <c:lblAlgn val="ctr"/>
        <c:lblOffset val="100"/>
        <c:tickLblSkip val="1"/>
        <c:noMultiLvlLbl val="0"/>
      </c:catAx>
      <c:valAx>
        <c:axId val="-1268316304"/>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výnosy na 1 obyvatele</a:t>
                </a:r>
              </a:p>
            </c:rich>
          </c:tx>
          <c:layout>
            <c:manualLayout>
              <c:xMode val="edge"/>
              <c:yMode val="edge"/>
              <c:x val="2.5226573613053659E-2"/>
              <c:y val="3.4736427102540449E-2"/>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14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7191D1"/>
            </a:solidFill>
            <a:ln>
              <a:noFill/>
            </a:ln>
            <a:effectLst/>
          </c:spPr>
          <c:invertIfNegative val="0"/>
          <c:dPt>
            <c:idx val="4"/>
            <c:invertIfNegative val="0"/>
            <c:bubble3D val="0"/>
            <c:spPr>
              <a:solidFill>
                <a:srgbClr val="FFC000">
                  <a:lumMod val="60000"/>
                  <a:lumOff val="40000"/>
                </a:srgbClr>
              </a:solidFill>
              <a:ln>
                <a:noFill/>
              </a:ln>
              <a:effectLst/>
            </c:spPr>
            <c:extLst>
              <c:ext xmlns:c16="http://schemas.microsoft.com/office/drawing/2014/chart" uri="{C3380CC4-5D6E-409C-BE32-E72D297353CC}">
                <c16:uniqueId val="{00000001-EEDF-4853-B5BA-77F79D9D0C97}"/>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MSK</c:v>
                </c:pt>
                <c:pt idx="6">
                  <c:v>PLK</c:v>
                </c:pt>
                <c:pt idx="7">
                  <c:v>LBK</c:v>
                </c:pt>
                <c:pt idx="8">
                  <c:v>JHC</c:v>
                </c:pt>
                <c:pt idx="9">
                  <c:v>ULK</c:v>
                </c:pt>
                <c:pt idx="10">
                  <c:v>VYS</c:v>
                </c:pt>
                <c:pt idx="11">
                  <c:v>ZLK</c:v>
                </c:pt>
                <c:pt idx="12">
                  <c:v>STC</c:v>
                </c:pt>
                <c:pt idx="13">
                  <c:v>PAK</c:v>
                </c:pt>
                <c:pt idx="14">
                  <c:v>KVK</c:v>
                </c:pt>
              </c:strCache>
            </c:strRef>
          </c:cat>
          <c:val>
            <c:numRef>
              <c:f>Sheet1!$B$2:$B$16</c:f>
              <c:numCache>
                <c:formatCode>#\ ##0_ ;[Red]\-#\ ##0\ </c:formatCode>
                <c:ptCount val="15"/>
                <c:pt idx="0">
                  <c:v>30365.5427851268</c:v>
                </c:pt>
                <c:pt idx="1">
                  <c:v>17632.804348786547</c:v>
                </c:pt>
                <c:pt idx="2">
                  <c:v>15785.602447126785</c:v>
                </c:pt>
                <c:pt idx="3">
                  <c:v>14612.385483873511</c:v>
                </c:pt>
                <c:pt idx="4">
                  <c:v>13949.045856221186</c:v>
                </c:pt>
                <c:pt idx="5">
                  <c:v>13480.618472112044</c:v>
                </c:pt>
                <c:pt idx="6" formatCode="0.0">
                  <c:v>13093.721327198002</c:v>
                </c:pt>
                <c:pt idx="7" formatCode="0.0">
                  <c:v>12216.302913133066</c:v>
                </c:pt>
                <c:pt idx="8" formatCode="0.0">
                  <c:v>11017.881677625344</c:v>
                </c:pt>
                <c:pt idx="9" formatCode="0.0">
                  <c:v>9846.1157728322996</c:v>
                </c:pt>
                <c:pt idx="10" formatCode="0.0">
                  <c:v>9397.9009676209334</c:v>
                </c:pt>
                <c:pt idx="11" formatCode="0.0">
                  <c:v>8779.0295383930625</c:v>
                </c:pt>
                <c:pt idx="12" formatCode="0.0">
                  <c:v>7759.0997630600132</c:v>
                </c:pt>
                <c:pt idx="13" formatCode="0.0">
                  <c:v>7411.984830211034</c:v>
                </c:pt>
                <c:pt idx="14" formatCode="0.0">
                  <c:v>5115.610610896787</c:v>
                </c:pt>
              </c:numCache>
            </c:numRef>
          </c:val>
          <c:extLst>
            <c:ext xmlns:c16="http://schemas.microsoft.com/office/drawing/2014/chart" uri="{C3380CC4-5D6E-409C-BE32-E72D297353CC}">
              <c16:uniqueId val="{00000002-EEDF-4853-B5BA-77F79D9D0C97}"/>
            </c:ext>
          </c:extLst>
        </c:ser>
        <c:dLbls>
          <c:showLegendKey val="0"/>
          <c:showVal val="0"/>
          <c:showCatName val="0"/>
          <c:showSerName val="0"/>
          <c:showPercent val="0"/>
          <c:showBubbleSize val="0"/>
        </c:dLbls>
        <c:gapWidth val="10"/>
        <c:axId val="-1268308144"/>
        <c:axId val="-1268317936"/>
      </c:barChart>
      <c:catAx>
        <c:axId val="-1268308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7936"/>
        <c:crosses val="autoZero"/>
        <c:auto val="1"/>
        <c:lblAlgn val="ctr"/>
        <c:lblOffset val="100"/>
        <c:tickLblSkip val="1"/>
        <c:noMultiLvlLbl val="0"/>
      </c:catAx>
      <c:valAx>
        <c:axId val="-1268317936"/>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náklady na 1 obyvatele</a:t>
                </a:r>
              </a:p>
            </c:rich>
          </c:tx>
          <c:layout>
            <c:manualLayout>
              <c:xMode val="edge"/>
              <c:yMode val="edge"/>
              <c:x val="3.1533217016317075E-2"/>
              <c:y val="3.0282818597312595E-2"/>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8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Total</c:v>
                </c:pt>
              </c:strCache>
            </c:strRef>
          </c:tx>
          <c:spPr>
            <a:solidFill>
              <a:srgbClr val="FF7C80"/>
            </a:solidFill>
            <a:ln>
              <a:noFill/>
            </a:ln>
            <a:effectLst/>
          </c:spPr>
          <c:invertIfNegative val="0"/>
          <c:dPt>
            <c:idx val="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4CD0-4421-A1B8-1F810183F0C4}"/>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MSK</c:v>
                </c:pt>
                <c:pt idx="6">
                  <c:v>PLK</c:v>
                </c:pt>
                <c:pt idx="7">
                  <c:v>LBK</c:v>
                </c:pt>
                <c:pt idx="8">
                  <c:v>JHC</c:v>
                </c:pt>
                <c:pt idx="9">
                  <c:v>ZLK</c:v>
                </c:pt>
                <c:pt idx="10">
                  <c:v>KVK</c:v>
                </c:pt>
                <c:pt idx="11">
                  <c:v>VYS</c:v>
                </c:pt>
                <c:pt idx="12">
                  <c:v>ULK</c:v>
                </c:pt>
                <c:pt idx="13">
                  <c:v>STC</c:v>
                </c:pt>
                <c:pt idx="14">
                  <c:v>PAK</c:v>
                </c:pt>
              </c:strCache>
            </c:strRef>
          </c:cat>
          <c:val>
            <c:numRef>
              <c:f>Sheet1!$B$2:$B$16</c:f>
              <c:numCache>
                <c:formatCode>#\ ##0_ ;[Red]\-#\ ##0\ </c:formatCode>
                <c:ptCount val="15"/>
                <c:pt idx="0">
                  <c:v>31983.42315985182</c:v>
                </c:pt>
                <c:pt idx="1">
                  <c:v>18430.859728736774</c:v>
                </c:pt>
                <c:pt idx="2">
                  <c:v>16852.763375740677</c:v>
                </c:pt>
                <c:pt idx="3">
                  <c:v>16062.929905722811</c:v>
                </c:pt>
                <c:pt idx="4">
                  <c:v>15140.934731167381</c:v>
                </c:pt>
                <c:pt idx="5">
                  <c:v>14526.262217175645</c:v>
                </c:pt>
                <c:pt idx="6">
                  <c:v>14037.379063166836</c:v>
                </c:pt>
                <c:pt idx="7">
                  <c:v>12706.869962398001</c:v>
                </c:pt>
                <c:pt idx="8">
                  <c:v>12294.40689633593</c:v>
                </c:pt>
                <c:pt idx="9">
                  <c:v>11986.033524343997</c:v>
                </c:pt>
                <c:pt idx="10">
                  <c:v>11195.538084334665</c:v>
                </c:pt>
                <c:pt idx="11">
                  <c:v>10358.236478303948</c:v>
                </c:pt>
                <c:pt idx="12">
                  <c:v>9859.2937095051147</c:v>
                </c:pt>
                <c:pt idx="13">
                  <c:v>8195.0847251078194</c:v>
                </c:pt>
                <c:pt idx="14">
                  <c:v>8023.9133250715813</c:v>
                </c:pt>
              </c:numCache>
            </c:numRef>
          </c:val>
          <c:extLst>
            <c:ext xmlns:c16="http://schemas.microsoft.com/office/drawing/2014/chart" uri="{C3380CC4-5D6E-409C-BE32-E72D297353CC}">
              <c16:uniqueId val="{00000002-4CD0-4421-A1B8-1F810183F0C4}"/>
            </c:ext>
          </c:extLst>
        </c:ser>
        <c:dLbls>
          <c:showLegendKey val="0"/>
          <c:showVal val="0"/>
          <c:showCatName val="0"/>
          <c:showSerName val="0"/>
          <c:showPercent val="0"/>
          <c:showBubbleSize val="0"/>
        </c:dLbls>
        <c:gapWidth val="10"/>
        <c:axId val="-1268311408"/>
        <c:axId val="-1268316304"/>
      </c:barChart>
      <c:catAx>
        <c:axId val="-12683114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6304"/>
        <c:crosses val="autoZero"/>
        <c:auto val="1"/>
        <c:lblAlgn val="ctr"/>
        <c:lblOffset val="100"/>
        <c:tickLblSkip val="1"/>
        <c:noMultiLvlLbl val="0"/>
      </c:catAx>
      <c:valAx>
        <c:axId val="-1268316304"/>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výnosy na 1 obyvatele</a:t>
                </a:r>
              </a:p>
            </c:rich>
          </c:tx>
          <c:layout>
            <c:manualLayout>
              <c:xMode val="edge"/>
              <c:yMode val="edge"/>
              <c:x val="3.468653871794878E-2"/>
              <c:y val="3.4736427102540449E-2"/>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14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2"/>
            <c:invertIfNegative val="0"/>
            <c:bubble3D val="0"/>
            <c:spPr>
              <a:solidFill>
                <a:srgbClr val="C00000"/>
              </a:solidFill>
              <a:ln>
                <a:solidFill>
                  <a:schemeClr val="tx1"/>
                </a:solidFill>
              </a:ln>
              <a:effectLst/>
            </c:spPr>
            <c:extLst>
              <c:ext xmlns:c16="http://schemas.microsoft.com/office/drawing/2014/chart" uri="{C3380CC4-5D6E-409C-BE32-E72D297353CC}">
                <c16:uniqueId val="{00000006-01D5-4FEC-BA07-AFA8C0726837}"/>
              </c:ext>
            </c:extLst>
          </c:dPt>
          <c:dPt>
            <c:idx val="4"/>
            <c:invertIfNegative val="0"/>
            <c:bubble3D val="0"/>
            <c:spPr>
              <a:solidFill>
                <a:srgbClr val="4472C4"/>
              </a:solidFill>
              <a:ln>
                <a:solidFill>
                  <a:schemeClr val="tx1"/>
                </a:solidFill>
              </a:ln>
              <a:effectLst/>
            </c:spPr>
            <c:extLst>
              <c:ext xmlns:c16="http://schemas.microsoft.com/office/drawing/2014/chart" uri="{C3380CC4-5D6E-409C-BE32-E72D297353CC}">
                <c16:uniqueId val="{00000005-A3BE-4853-8760-1FDCC6C811F3}"/>
              </c:ext>
            </c:extLst>
          </c:dPt>
          <c:dPt>
            <c:idx val="6"/>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A3BE-4853-8760-1FDCC6C811F3}"/>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3-A3BE-4853-8760-1FDCC6C811F3}"/>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KVK</c:v>
                </c:pt>
                <c:pt idx="2">
                  <c:v>HKK</c:v>
                </c:pt>
                <c:pt idx="3">
                  <c:v>VYS</c:v>
                </c:pt>
                <c:pt idx="4">
                  <c:v>JMK</c:v>
                </c:pt>
                <c:pt idx="5">
                  <c:v>LBK</c:v>
                </c:pt>
                <c:pt idx="6">
                  <c:v>ČR</c:v>
                </c:pt>
                <c:pt idx="7">
                  <c:v>JHC</c:v>
                </c:pt>
                <c:pt idx="8">
                  <c:v>PAK</c:v>
                </c:pt>
                <c:pt idx="9">
                  <c:v>MSK</c:v>
                </c:pt>
                <c:pt idx="10">
                  <c:v>STC</c:v>
                </c:pt>
                <c:pt idx="11">
                  <c:v>ULK</c:v>
                </c:pt>
                <c:pt idx="12">
                  <c:v>PHA</c:v>
                </c:pt>
                <c:pt idx="13">
                  <c:v>ZLK</c:v>
                </c:pt>
                <c:pt idx="14">
                  <c:v>OLK</c:v>
                </c:pt>
              </c:strCache>
            </c:strRef>
          </c:cat>
          <c:val>
            <c:numRef>
              <c:f>Sheet1!$B$2:$B$16</c:f>
              <c:numCache>
                <c:formatCode>General</c:formatCode>
                <c:ptCount val="15"/>
                <c:pt idx="0">
                  <c:v>1057.6688202126591</c:v>
                </c:pt>
                <c:pt idx="1">
                  <c:v>1017.8199075397641</c:v>
                </c:pt>
                <c:pt idx="2">
                  <c:v>799.05725706987039</c:v>
                </c:pt>
                <c:pt idx="3">
                  <c:v>715.73592430678718</c:v>
                </c:pt>
                <c:pt idx="4">
                  <c:v>665.24020733713292</c:v>
                </c:pt>
                <c:pt idx="5">
                  <c:v>639.10653922608753</c:v>
                </c:pt>
                <c:pt idx="6" formatCode="0.0">
                  <c:v>633.85822837038734</c:v>
                </c:pt>
                <c:pt idx="7" formatCode="0.0">
                  <c:v>631.70382101402618</c:v>
                </c:pt>
                <c:pt idx="8" formatCode="0.0">
                  <c:v>623.42002214680781</c:v>
                </c:pt>
                <c:pt idx="9" formatCode="0.0">
                  <c:v>596.02711846344459</c:v>
                </c:pt>
                <c:pt idx="10" formatCode="0.0">
                  <c:v>590.97096943631686</c:v>
                </c:pt>
                <c:pt idx="11" formatCode="0.0">
                  <c:v>578.98198214763465</c:v>
                </c:pt>
                <c:pt idx="12" formatCode="0.0">
                  <c:v>492.79764448446343</c:v>
                </c:pt>
                <c:pt idx="13" formatCode="0.0">
                  <c:v>483.97495447269984</c:v>
                </c:pt>
                <c:pt idx="14" formatCode="0.0">
                  <c:v>462.00364544908297</c:v>
                </c:pt>
              </c:numCache>
            </c:numRef>
          </c:val>
          <c:extLst>
            <c:ext xmlns:c16="http://schemas.microsoft.com/office/drawing/2014/chart" uri="{C3380CC4-5D6E-409C-BE32-E72D297353CC}">
              <c16:uniqueId val="{00000004-A3BE-4853-8760-1FDCC6C811F3}"/>
            </c:ext>
          </c:extLst>
        </c:ser>
        <c:dLbls>
          <c:showLegendKey val="0"/>
          <c:showVal val="0"/>
          <c:showCatName val="0"/>
          <c:showSerName val="0"/>
          <c:showPercent val="0"/>
          <c:showBubbleSize val="0"/>
        </c:dLbls>
        <c:gapWidth val="20"/>
        <c:axId val="-1312601584"/>
        <c:axId val="-1312602672"/>
      </c:barChart>
      <c:catAx>
        <c:axId val="-1312601584"/>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602672"/>
        <c:crosses val="autoZero"/>
        <c:auto val="1"/>
        <c:lblAlgn val="ctr"/>
        <c:lblOffset val="100"/>
        <c:tickLblSkip val="1"/>
        <c:noMultiLvlLbl val="0"/>
      </c:catAx>
      <c:valAx>
        <c:axId val="-1312602672"/>
        <c:scaling>
          <c:orientation val="minMax"/>
          <c:max val="14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Běžné výdaje v Kč na</a:t>
                </a:r>
                <a:r>
                  <a:rPr lang="cs-CZ" sz="1000" b="1" baseline="0" dirty="0"/>
                  <a:t> 1 obyvatele</a:t>
                </a:r>
                <a:endParaRPr lang="cs-CZ" sz="1000" b="1" dirty="0"/>
              </a:p>
            </c:rich>
          </c:tx>
          <c:layout>
            <c:manualLayout>
              <c:xMode val="edge"/>
              <c:yMode val="edge"/>
              <c:x val="1.2540165887245653E-2"/>
              <c:y val="4.5169858784115641E-2"/>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584"/>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Total</c:v>
                </c:pt>
              </c:strCache>
            </c:strRef>
          </c:tx>
          <c:spPr>
            <a:solidFill>
              <a:srgbClr val="7191D1"/>
            </a:solidFill>
            <a:ln>
              <a:noFill/>
            </a:ln>
            <a:effectLst/>
          </c:spPr>
          <c:invertIfNegative val="0"/>
          <c:dPt>
            <c:idx val="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33AB-4B5D-AF07-46B2B855C319}"/>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MSK</c:v>
                </c:pt>
                <c:pt idx="6">
                  <c:v>PLK</c:v>
                </c:pt>
                <c:pt idx="7">
                  <c:v>LBK</c:v>
                </c:pt>
                <c:pt idx="8">
                  <c:v>JHC</c:v>
                </c:pt>
                <c:pt idx="9">
                  <c:v>ZLK</c:v>
                </c:pt>
                <c:pt idx="10">
                  <c:v>KVK</c:v>
                </c:pt>
                <c:pt idx="11">
                  <c:v>VYS</c:v>
                </c:pt>
                <c:pt idx="12">
                  <c:v>ULK</c:v>
                </c:pt>
                <c:pt idx="13">
                  <c:v>STC</c:v>
                </c:pt>
                <c:pt idx="14">
                  <c:v>PAK</c:v>
                </c:pt>
              </c:strCache>
            </c:strRef>
          </c:cat>
          <c:val>
            <c:numRef>
              <c:f>Sheet1!$B$2:$B$16</c:f>
              <c:numCache>
                <c:formatCode>#\ ##0_ ;[Red]\-#\ ##0\ </c:formatCode>
                <c:ptCount val="15"/>
                <c:pt idx="0">
                  <c:v>31849.289652824522</c:v>
                </c:pt>
                <c:pt idx="1">
                  <c:v>18679.354193262556</c:v>
                </c:pt>
                <c:pt idx="2">
                  <c:v>16990.146102009992</c:v>
                </c:pt>
                <c:pt idx="3">
                  <c:v>15651.174397796356</c:v>
                </c:pt>
                <c:pt idx="4">
                  <c:v>15109.780078919492</c:v>
                </c:pt>
                <c:pt idx="5">
                  <c:v>14376.986779237364</c:v>
                </c:pt>
                <c:pt idx="6">
                  <c:v>14045.255063636427</c:v>
                </c:pt>
                <c:pt idx="7">
                  <c:v>12694.398708196692</c:v>
                </c:pt>
                <c:pt idx="8">
                  <c:v>12185.927281829845</c:v>
                </c:pt>
                <c:pt idx="9">
                  <c:v>11747.167856695693</c:v>
                </c:pt>
                <c:pt idx="10">
                  <c:v>11708.374703653421</c:v>
                </c:pt>
                <c:pt idx="11">
                  <c:v>10428.249296195523</c:v>
                </c:pt>
                <c:pt idx="12">
                  <c:v>9875.5251621013558</c:v>
                </c:pt>
                <c:pt idx="13">
                  <c:v>8140.9013764671963</c:v>
                </c:pt>
                <c:pt idx="14">
                  <c:v>8016.6459478426968</c:v>
                </c:pt>
              </c:numCache>
            </c:numRef>
          </c:val>
          <c:extLst>
            <c:ext xmlns:c16="http://schemas.microsoft.com/office/drawing/2014/chart" uri="{C3380CC4-5D6E-409C-BE32-E72D297353CC}">
              <c16:uniqueId val="{00000002-33AB-4B5D-AF07-46B2B855C319}"/>
            </c:ext>
          </c:extLst>
        </c:ser>
        <c:dLbls>
          <c:showLegendKey val="0"/>
          <c:showVal val="0"/>
          <c:showCatName val="0"/>
          <c:showSerName val="0"/>
          <c:showPercent val="0"/>
          <c:showBubbleSize val="0"/>
        </c:dLbls>
        <c:gapWidth val="10"/>
        <c:axId val="-1268308144"/>
        <c:axId val="-1268317936"/>
      </c:barChart>
      <c:catAx>
        <c:axId val="-1268308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7936"/>
        <c:crosses val="autoZero"/>
        <c:auto val="1"/>
        <c:lblAlgn val="ctr"/>
        <c:lblOffset val="100"/>
        <c:tickLblSkip val="1"/>
        <c:noMultiLvlLbl val="0"/>
      </c:catAx>
      <c:valAx>
        <c:axId val="-1268317936"/>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náklady na 1 obyvatele</a:t>
                </a:r>
              </a:p>
            </c:rich>
          </c:tx>
          <c:layout>
            <c:manualLayout>
              <c:xMode val="edge"/>
              <c:yMode val="edge"/>
              <c:x val="3.468653871794878E-2"/>
              <c:y val="5.0873822370649821E-4"/>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8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Total</c:v>
                </c:pt>
              </c:strCache>
            </c:strRef>
          </c:tx>
          <c:spPr>
            <a:solidFill>
              <a:srgbClr val="FF7C80"/>
            </a:solidFill>
            <a:ln>
              <a:noFill/>
            </a:ln>
            <a:effectLst/>
          </c:spPr>
          <c:invertIfNegative val="0"/>
          <c:dPt>
            <c:idx val="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0814-4AF2-8E30-8F14845D968F}"/>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PLK</c:v>
                </c:pt>
                <c:pt idx="6">
                  <c:v>MSK</c:v>
                </c:pt>
                <c:pt idx="7">
                  <c:v>LBK</c:v>
                </c:pt>
                <c:pt idx="8">
                  <c:v>JHC</c:v>
                </c:pt>
                <c:pt idx="9">
                  <c:v>ZLK</c:v>
                </c:pt>
                <c:pt idx="10">
                  <c:v>KVK</c:v>
                </c:pt>
                <c:pt idx="11">
                  <c:v>VYS</c:v>
                </c:pt>
                <c:pt idx="12">
                  <c:v>ULK</c:v>
                </c:pt>
                <c:pt idx="13">
                  <c:v>PAK</c:v>
                </c:pt>
                <c:pt idx="14">
                  <c:v>STC</c:v>
                </c:pt>
              </c:strCache>
            </c:strRef>
          </c:cat>
          <c:val>
            <c:numRef>
              <c:f>Sheet1!$B$2:$B$16</c:f>
              <c:numCache>
                <c:formatCode>#\ ##0_ ;[Red]\-#\ ##0\ </c:formatCode>
                <c:ptCount val="15"/>
                <c:pt idx="0">
                  <c:v>33857.813370634103</c:v>
                </c:pt>
                <c:pt idx="1">
                  <c:v>20054.149936398957</c:v>
                </c:pt>
                <c:pt idx="2">
                  <c:v>18336.657054448253</c:v>
                </c:pt>
                <c:pt idx="3">
                  <c:v>17781.840716974391</c:v>
                </c:pt>
                <c:pt idx="4">
                  <c:v>16417.649295200739</c:v>
                </c:pt>
                <c:pt idx="5">
                  <c:v>16010.054908934246</c:v>
                </c:pt>
                <c:pt idx="6">
                  <c:v>15667.262564080422</c:v>
                </c:pt>
                <c:pt idx="7">
                  <c:v>14249.714679081901</c:v>
                </c:pt>
                <c:pt idx="8">
                  <c:v>13504.311844583241</c:v>
                </c:pt>
                <c:pt idx="9">
                  <c:v>13356.526438595889</c:v>
                </c:pt>
                <c:pt idx="10">
                  <c:v>11761.278087271619</c:v>
                </c:pt>
                <c:pt idx="11">
                  <c:v>11637.402533107801</c:v>
                </c:pt>
                <c:pt idx="12">
                  <c:v>11397.478612688587</c:v>
                </c:pt>
                <c:pt idx="13">
                  <c:v>8610.2364555742843</c:v>
                </c:pt>
                <c:pt idx="14">
                  <c:v>8196.2265925445881</c:v>
                </c:pt>
              </c:numCache>
            </c:numRef>
          </c:val>
          <c:extLst>
            <c:ext xmlns:c16="http://schemas.microsoft.com/office/drawing/2014/chart" uri="{C3380CC4-5D6E-409C-BE32-E72D297353CC}">
              <c16:uniqueId val="{00000002-0814-4AF2-8E30-8F14845D968F}"/>
            </c:ext>
          </c:extLst>
        </c:ser>
        <c:dLbls>
          <c:showLegendKey val="0"/>
          <c:showVal val="0"/>
          <c:showCatName val="0"/>
          <c:showSerName val="0"/>
          <c:showPercent val="0"/>
          <c:showBubbleSize val="0"/>
        </c:dLbls>
        <c:gapWidth val="10"/>
        <c:axId val="-1268311408"/>
        <c:axId val="-1268316304"/>
      </c:barChart>
      <c:catAx>
        <c:axId val="-12683114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6304"/>
        <c:crosses val="autoZero"/>
        <c:auto val="1"/>
        <c:lblAlgn val="ctr"/>
        <c:lblOffset val="100"/>
        <c:tickLblSkip val="1"/>
        <c:noMultiLvlLbl val="0"/>
      </c:catAx>
      <c:valAx>
        <c:axId val="-1268316304"/>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výnosy na 1 obyvatele</a:t>
                </a:r>
              </a:p>
            </c:rich>
          </c:tx>
          <c:layout>
            <c:manualLayout>
              <c:xMode val="edge"/>
              <c:yMode val="edge"/>
              <c:x val="3.468653871794878E-2"/>
              <c:y val="0"/>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14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Total</c:v>
                </c:pt>
              </c:strCache>
            </c:strRef>
          </c:tx>
          <c:spPr>
            <a:solidFill>
              <a:srgbClr val="7191D1"/>
            </a:solidFill>
            <a:ln>
              <a:noFill/>
            </a:ln>
            <a:effectLst/>
          </c:spPr>
          <c:invertIfNegative val="0"/>
          <c:dPt>
            <c:idx val="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E0A3-45C0-839D-54A294FCBF70}"/>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PLK</c:v>
                </c:pt>
                <c:pt idx="6">
                  <c:v>MSK</c:v>
                </c:pt>
                <c:pt idx="7">
                  <c:v>LBK</c:v>
                </c:pt>
                <c:pt idx="8">
                  <c:v>JHC</c:v>
                </c:pt>
                <c:pt idx="9">
                  <c:v>ZLK</c:v>
                </c:pt>
                <c:pt idx="10">
                  <c:v>KVK</c:v>
                </c:pt>
                <c:pt idx="11">
                  <c:v>VYS</c:v>
                </c:pt>
                <c:pt idx="12">
                  <c:v>ULK</c:v>
                </c:pt>
                <c:pt idx="13">
                  <c:v>PAK</c:v>
                </c:pt>
                <c:pt idx="14">
                  <c:v>STC</c:v>
                </c:pt>
              </c:strCache>
            </c:strRef>
          </c:cat>
          <c:val>
            <c:numRef>
              <c:f>Sheet1!$B$2:$B$16</c:f>
              <c:numCache>
                <c:formatCode>#\ ##0_ ;[Red]\-#\ ##0\ </c:formatCode>
                <c:ptCount val="15"/>
                <c:pt idx="0">
                  <c:v>33837.488807848531</c:v>
                </c:pt>
                <c:pt idx="1">
                  <c:v>20265.846450960515</c:v>
                </c:pt>
                <c:pt idx="2">
                  <c:v>18399.649166134001</c:v>
                </c:pt>
                <c:pt idx="3">
                  <c:v>17428.829794465866</c:v>
                </c:pt>
                <c:pt idx="4">
                  <c:v>16388.823904171015</c:v>
                </c:pt>
                <c:pt idx="5">
                  <c:v>15786.255087100777</c:v>
                </c:pt>
                <c:pt idx="6">
                  <c:v>15545.144833793611</c:v>
                </c:pt>
                <c:pt idx="7">
                  <c:v>14319.996467455299</c:v>
                </c:pt>
                <c:pt idx="8">
                  <c:v>13258.975923258997</c:v>
                </c:pt>
                <c:pt idx="9">
                  <c:v>13127.958686477026</c:v>
                </c:pt>
                <c:pt idx="10">
                  <c:v>12546.434800277697</c:v>
                </c:pt>
                <c:pt idx="11">
                  <c:v>11670.102687718925</c:v>
                </c:pt>
                <c:pt idx="12">
                  <c:v>11421.593263301567</c:v>
                </c:pt>
                <c:pt idx="13">
                  <c:v>8607.3855044546108</c:v>
                </c:pt>
                <c:pt idx="14">
                  <c:v>8143.3404016758286</c:v>
                </c:pt>
              </c:numCache>
            </c:numRef>
          </c:val>
          <c:extLst>
            <c:ext xmlns:c16="http://schemas.microsoft.com/office/drawing/2014/chart" uri="{C3380CC4-5D6E-409C-BE32-E72D297353CC}">
              <c16:uniqueId val="{00000002-E0A3-45C0-839D-54A294FCBF70}"/>
            </c:ext>
          </c:extLst>
        </c:ser>
        <c:dLbls>
          <c:showLegendKey val="0"/>
          <c:showVal val="0"/>
          <c:showCatName val="0"/>
          <c:showSerName val="0"/>
          <c:showPercent val="0"/>
          <c:showBubbleSize val="0"/>
        </c:dLbls>
        <c:gapWidth val="10"/>
        <c:axId val="-1268308144"/>
        <c:axId val="-1268317936"/>
      </c:barChart>
      <c:catAx>
        <c:axId val="-1268308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7936"/>
        <c:crosses val="autoZero"/>
        <c:auto val="1"/>
        <c:lblAlgn val="ctr"/>
        <c:lblOffset val="100"/>
        <c:tickLblSkip val="1"/>
        <c:noMultiLvlLbl val="0"/>
      </c:catAx>
      <c:valAx>
        <c:axId val="-1268317936"/>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náklady na 1 obyvatele</a:t>
                </a:r>
              </a:p>
            </c:rich>
          </c:tx>
          <c:layout>
            <c:manualLayout>
              <c:xMode val="edge"/>
              <c:yMode val="edge"/>
              <c:x val="3.468653871794878E-2"/>
              <c:y val="5.0873822370649821E-4"/>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8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C782-4B7A-A4CC-357131C76DD6}"/>
              </c:ext>
            </c:extLst>
          </c:dPt>
          <c:dPt>
            <c:idx val="3"/>
            <c:invertIfNegative val="0"/>
            <c:bubble3D val="0"/>
            <c:extLst>
              <c:ext xmlns:c16="http://schemas.microsoft.com/office/drawing/2014/chart" uri="{C3380CC4-5D6E-409C-BE32-E72D297353CC}">
                <c16:uniqueId val="{00000002-C782-4B7A-A4CC-357131C76DD6}"/>
              </c:ext>
            </c:extLst>
          </c:dPt>
          <c:dPt>
            <c:idx val="7"/>
            <c:invertIfNegative val="0"/>
            <c:bubble3D val="0"/>
            <c:spPr>
              <a:solidFill>
                <a:srgbClr val="C00000"/>
              </a:solidFill>
              <a:ln>
                <a:solidFill>
                  <a:schemeClr val="tx1"/>
                </a:solidFill>
              </a:ln>
              <a:effectLst/>
            </c:spPr>
            <c:extLst>
              <c:ext xmlns:c16="http://schemas.microsoft.com/office/drawing/2014/chart" uri="{C3380CC4-5D6E-409C-BE32-E72D297353CC}">
                <c16:uniqueId val="{00000004-113C-4949-A58C-04FEE288F9E4}"/>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C782-4B7A-A4CC-357131C76DD6}"/>
              </c:ext>
            </c:extLst>
          </c:dPt>
          <c:dLbls>
            <c:numFmt formatCode="#,##0_ ;[Red]\-#,##0\ "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ZLK</c:v>
                </c:pt>
                <c:pt idx="2">
                  <c:v>JHC</c:v>
                </c:pt>
                <c:pt idx="3">
                  <c:v>PHA</c:v>
                </c:pt>
                <c:pt idx="4">
                  <c:v>VYS</c:v>
                </c:pt>
                <c:pt idx="5">
                  <c:v>ČR</c:v>
                </c:pt>
                <c:pt idx="6">
                  <c:v>ULK</c:v>
                </c:pt>
                <c:pt idx="7">
                  <c:v>HKK</c:v>
                </c:pt>
                <c:pt idx="8">
                  <c:v>PAK</c:v>
                </c:pt>
                <c:pt idx="9">
                  <c:v>MSK</c:v>
                </c:pt>
                <c:pt idx="10">
                  <c:v>PLK</c:v>
                </c:pt>
                <c:pt idx="11">
                  <c:v>LBK</c:v>
                </c:pt>
                <c:pt idx="12">
                  <c:v>JHM</c:v>
                </c:pt>
                <c:pt idx="13">
                  <c:v>STC</c:v>
                </c:pt>
                <c:pt idx="14">
                  <c:v>KVK</c:v>
                </c:pt>
              </c:strCache>
            </c:strRef>
          </c:cat>
          <c:val>
            <c:numRef>
              <c:f>Sheet1!$B$2:$B$16</c:f>
              <c:numCache>
                <c:formatCode>#\ ##0_ ;[Red]\-#\ ##0\ </c:formatCode>
                <c:ptCount val="15"/>
                <c:pt idx="0">
                  <c:v>312.60044063771034</c:v>
                </c:pt>
                <c:pt idx="1">
                  <c:v>162.27542347493386</c:v>
                </c:pt>
                <c:pt idx="2">
                  <c:v>109.59616610815799</c:v>
                </c:pt>
                <c:pt idx="3">
                  <c:v>77.669925797418472</c:v>
                </c:pt>
                <c:pt idx="4">
                  <c:v>14.82952235622669</c:v>
                </c:pt>
                <c:pt idx="5">
                  <c:v>3.9888184737864121</c:v>
                </c:pt>
                <c:pt idx="6">
                  <c:v>3.5704730633588713</c:v>
                </c:pt>
                <c:pt idx="7">
                  <c:v>-2.2043735496945627</c:v>
                </c:pt>
                <c:pt idx="8">
                  <c:v>-5.8871016139679755</c:v>
                </c:pt>
                <c:pt idx="9">
                  <c:v>-11.0315270212153</c:v>
                </c:pt>
                <c:pt idx="10">
                  <c:v>-26.622209757668298</c:v>
                </c:pt>
                <c:pt idx="11">
                  <c:v>-69.267275358433736</c:v>
                </c:pt>
                <c:pt idx="12">
                  <c:v>-80.522731211957463</c:v>
                </c:pt>
                <c:pt idx="13">
                  <c:v>-149.31494417021875</c:v>
                </c:pt>
                <c:pt idx="14">
                  <c:v>-244.94394871467154</c:v>
                </c:pt>
              </c:numCache>
            </c:numRef>
          </c:val>
          <c:extLst>
            <c:ext xmlns:c16="http://schemas.microsoft.com/office/drawing/2014/chart" uri="{C3380CC4-5D6E-409C-BE32-E72D297353CC}">
              <c16:uniqueId val="{00000003-C782-4B7A-A4CC-357131C76DD6}"/>
            </c:ext>
          </c:extLst>
        </c:ser>
        <c:dLbls>
          <c:showLegendKey val="0"/>
          <c:showVal val="1"/>
          <c:showCatName val="0"/>
          <c:showSerName val="0"/>
          <c:showPercent val="0"/>
          <c:showBubbleSize val="0"/>
        </c:dLbls>
        <c:gapWidth val="50"/>
        <c:overlap val="100"/>
        <c:axId val="-1268315216"/>
        <c:axId val="-1268314672"/>
      </c:barChart>
      <c:catAx>
        <c:axId val="-1268315216"/>
        <c:scaling>
          <c:orientation val="maxMin"/>
        </c:scaling>
        <c:delete val="1"/>
        <c:axPos val="l"/>
        <c:numFmt formatCode="General" sourceLinked="1"/>
        <c:majorTickMark val="out"/>
        <c:minorTickMark val="none"/>
        <c:tickLblPos val="nextTo"/>
        <c:crossAx val="-1268314672"/>
        <c:crosses val="autoZero"/>
        <c:auto val="1"/>
        <c:lblAlgn val="ctr"/>
        <c:lblOffset val="100"/>
        <c:noMultiLvlLbl val="0"/>
      </c:catAx>
      <c:valAx>
        <c:axId val="-1268314672"/>
        <c:scaling>
          <c:orientation val="minMax"/>
          <c:max val="800"/>
          <c:min val="-8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268315216"/>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4DB0-4F4E-9525-AEFB48A64B36}"/>
              </c:ext>
            </c:extLst>
          </c:dPt>
          <c:dPt>
            <c:idx val="3"/>
            <c:invertIfNegative val="0"/>
            <c:bubble3D val="0"/>
            <c:extLst>
              <c:ext xmlns:c16="http://schemas.microsoft.com/office/drawing/2014/chart" uri="{C3380CC4-5D6E-409C-BE32-E72D297353CC}">
                <c16:uniqueId val="{00000002-4DB0-4F4E-9525-AEFB48A64B36}"/>
              </c:ext>
            </c:extLst>
          </c:dPt>
          <c:dPt>
            <c:idx val="6"/>
            <c:invertIfNegative val="0"/>
            <c:bubble3D val="0"/>
            <c:extLst>
              <c:ext xmlns:c16="http://schemas.microsoft.com/office/drawing/2014/chart" uri="{C3380CC4-5D6E-409C-BE32-E72D297353CC}">
                <c16:uniqueId val="{00000004-4DB0-4F4E-9525-AEFB48A64B36}"/>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5-6CCE-4E79-B389-EA2B9A2D10CA}"/>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6-4DB0-4F4E-9525-AEFB48A64B36}"/>
              </c:ext>
            </c:extLst>
          </c:dPt>
          <c:dLbls>
            <c:dLbl>
              <c:idx val="6"/>
              <c:numFmt formatCode="#,##0_ ;[Red]\-#,##0\ " sourceLinked="0"/>
              <c:spPr>
                <a:noFill/>
                <a:ln>
                  <a:noFill/>
                </a:ln>
                <a:effectLst/>
              </c:spPr>
              <c:txPr>
                <a:bodyPr rot="0" spcFirstLastPara="1" vertOverflow="ellipsis"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DB0-4F4E-9525-AEFB48A64B36}"/>
                </c:ext>
              </c:extLst>
            </c:dLbl>
            <c:numFmt formatCode="#,##0_ ;[Red]\-#,##0\ "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ZLK</c:v>
                </c:pt>
                <c:pt idx="2">
                  <c:v>MSK</c:v>
                </c:pt>
                <c:pt idx="3">
                  <c:v>PHA</c:v>
                </c:pt>
                <c:pt idx="4">
                  <c:v>JHC</c:v>
                </c:pt>
                <c:pt idx="5">
                  <c:v>STC</c:v>
                </c:pt>
                <c:pt idx="6">
                  <c:v>ČR</c:v>
                </c:pt>
                <c:pt idx="7">
                  <c:v>LBK</c:v>
                </c:pt>
                <c:pt idx="8">
                  <c:v>PAK</c:v>
                </c:pt>
                <c:pt idx="9">
                  <c:v>PLK</c:v>
                </c:pt>
                <c:pt idx="10">
                  <c:v>ULK</c:v>
                </c:pt>
                <c:pt idx="11">
                  <c:v>VYS</c:v>
                </c:pt>
                <c:pt idx="12">
                  <c:v>HKK</c:v>
                </c:pt>
                <c:pt idx="13">
                  <c:v>JHM</c:v>
                </c:pt>
                <c:pt idx="14">
                  <c:v>KVK</c:v>
                </c:pt>
              </c:strCache>
            </c:strRef>
          </c:cat>
          <c:val>
            <c:numRef>
              <c:f>Sheet1!$B$2:$B$16</c:f>
              <c:numCache>
                <c:formatCode>#,##0_ ;[Red]\-#,##0\ </c:formatCode>
                <c:ptCount val="15"/>
                <c:pt idx="0">
                  <c:v>411.75550792645464</c:v>
                </c:pt>
                <c:pt idx="1">
                  <c:v>238.86566764830482</c:v>
                </c:pt>
                <c:pt idx="2">
                  <c:v>149.27543793827991</c:v>
                </c:pt>
                <c:pt idx="3">
                  <c:v>134.13350702729929</c:v>
                </c:pt>
                <c:pt idx="4">
                  <c:v>108.47961450608592</c:v>
                </c:pt>
                <c:pt idx="5">
                  <c:v>54.183348640623464</c:v>
                </c:pt>
                <c:pt idx="6">
                  <c:v>31.154652247890983</c:v>
                </c:pt>
                <c:pt idx="7">
                  <c:v>12.471254201309039</c:v>
                </c:pt>
                <c:pt idx="8">
                  <c:v>7.2673772288846825</c:v>
                </c:pt>
                <c:pt idx="9">
                  <c:v>-7.8760004695905588</c:v>
                </c:pt>
                <c:pt idx="10">
                  <c:v>-16.231452596240636</c:v>
                </c:pt>
                <c:pt idx="11">
                  <c:v>-70.012817891574798</c:v>
                </c:pt>
                <c:pt idx="12">
                  <c:v>-137.38272626931567</c:v>
                </c:pt>
                <c:pt idx="13">
                  <c:v>-248.49446452578067</c:v>
                </c:pt>
                <c:pt idx="14">
                  <c:v>-512.83661931875747</c:v>
                </c:pt>
              </c:numCache>
            </c:numRef>
          </c:val>
          <c:extLst>
            <c:ext xmlns:c16="http://schemas.microsoft.com/office/drawing/2014/chart" uri="{C3380CC4-5D6E-409C-BE32-E72D297353CC}">
              <c16:uniqueId val="{00000005-4DB0-4F4E-9525-AEFB48A64B36}"/>
            </c:ext>
          </c:extLst>
        </c:ser>
        <c:dLbls>
          <c:showLegendKey val="0"/>
          <c:showVal val="1"/>
          <c:showCatName val="0"/>
          <c:showSerName val="0"/>
          <c:showPercent val="0"/>
          <c:showBubbleSize val="0"/>
        </c:dLbls>
        <c:gapWidth val="50"/>
        <c:overlap val="100"/>
        <c:axId val="-1268315216"/>
        <c:axId val="-1268314672"/>
      </c:barChart>
      <c:catAx>
        <c:axId val="-1268315216"/>
        <c:scaling>
          <c:orientation val="maxMin"/>
        </c:scaling>
        <c:delete val="1"/>
        <c:axPos val="l"/>
        <c:numFmt formatCode="General" sourceLinked="1"/>
        <c:majorTickMark val="out"/>
        <c:minorTickMark val="none"/>
        <c:tickLblPos val="nextTo"/>
        <c:crossAx val="-1268314672"/>
        <c:crosses val="autoZero"/>
        <c:auto val="1"/>
        <c:lblAlgn val="ctr"/>
        <c:lblOffset val="100"/>
        <c:noMultiLvlLbl val="0"/>
      </c:catAx>
      <c:valAx>
        <c:axId val="-1268314672"/>
        <c:scaling>
          <c:orientation val="minMax"/>
          <c:max val="800"/>
          <c:min val="-8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268315216"/>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E13F-470B-9771-C7D7B9611218}"/>
              </c:ext>
            </c:extLst>
          </c:dPt>
          <c:dPt>
            <c:idx val="3"/>
            <c:invertIfNegative val="0"/>
            <c:bubble3D val="0"/>
            <c:extLst>
              <c:ext xmlns:c16="http://schemas.microsoft.com/office/drawing/2014/chart" uri="{C3380CC4-5D6E-409C-BE32-E72D297353CC}">
                <c16:uniqueId val="{00000002-E13F-470B-9771-C7D7B9611218}"/>
              </c:ext>
            </c:extLst>
          </c:dPt>
          <c:dPt>
            <c:idx val="11"/>
            <c:invertIfNegative val="0"/>
            <c:bubble3D val="0"/>
            <c:spPr>
              <a:solidFill>
                <a:srgbClr val="C00000"/>
              </a:solidFill>
              <a:ln>
                <a:solidFill>
                  <a:schemeClr val="tx1"/>
                </a:solidFill>
              </a:ln>
              <a:effectLst/>
            </c:spPr>
            <c:extLst>
              <c:ext xmlns:c16="http://schemas.microsoft.com/office/drawing/2014/chart" uri="{C3380CC4-5D6E-409C-BE32-E72D297353CC}">
                <c16:uniqueId val="{00000004-E5CF-434F-8699-73E19F5808A2}"/>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E13F-470B-9771-C7D7B9611218}"/>
              </c:ext>
            </c:extLst>
          </c:dPt>
          <c:dLbls>
            <c:numFmt formatCode="#,##0_ ;[Red]\-#,##0\ "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JHC</c:v>
                </c:pt>
                <c:pt idx="2">
                  <c:v>ZLK</c:v>
                </c:pt>
                <c:pt idx="3">
                  <c:v>PLK</c:v>
                </c:pt>
                <c:pt idx="4">
                  <c:v>MSK</c:v>
                </c:pt>
                <c:pt idx="5">
                  <c:v>STC</c:v>
                </c:pt>
                <c:pt idx="6">
                  <c:v>ČR</c:v>
                </c:pt>
                <c:pt idx="7">
                  <c:v>PHA</c:v>
                </c:pt>
                <c:pt idx="8">
                  <c:v>PAK</c:v>
                </c:pt>
                <c:pt idx="9">
                  <c:v>ULK</c:v>
                </c:pt>
                <c:pt idx="10">
                  <c:v>VYS</c:v>
                </c:pt>
                <c:pt idx="11">
                  <c:v>HKK</c:v>
                </c:pt>
                <c:pt idx="12">
                  <c:v>LBK</c:v>
                </c:pt>
                <c:pt idx="13">
                  <c:v>JHM</c:v>
                </c:pt>
                <c:pt idx="14">
                  <c:v>KVK</c:v>
                </c:pt>
              </c:strCache>
            </c:strRef>
          </c:cat>
          <c:val>
            <c:numRef>
              <c:f>Sheet1!$B$2:$B$16</c:f>
              <c:numCache>
                <c:formatCode>#,##0_ ;[Red]\-#,##0\ </c:formatCode>
                <c:ptCount val="15"/>
                <c:pt idx="0">
                  <c:v>353.01092250852508</c:v>
                </c:pt>
                <c:pt idx="1">
                  <c:v>245.33592132424417</c:v>
                </c:pt>
                <c:pt idx="2">
                  <c:v>228.56775211886216</c:v>
                </c:pt>
                <c:pt idx="3">
                  <c:v>223.79982183346749</c:v>
                </c:pt>
                <c:pt idx="4">
                  <c:v>122.11773028681127</c:v>
                </c:pt>
                <c:pt idx="5">
                  <c:v>52.886190868759542</c:v>
                </c:pt>
                <c:pt idx="6">
                  <c:v>28.82539102972494</c:v>
                </c:pt>
                <c:pt idx="7">
                  <c:v>20.324562785567984</c:v>
                </c:pt>
                <c:pt idx="8">
                  <c:v>2.8509511196725259</c:v>
                </c:pt>
                <c:pt idx="9">
                  <c:v>-24.114650612981062</c:v>
                </c:pt>
                <c:pt idx="10">
                  <c:v>-32.700154611124539</c:v>
                </c:pt>
                <c:pt idx="11">
                  <c:v>-62.992111685745833</c:v>
                </c:pt>
                <c:pt idx="12">
                  <c:v>-70.281788373399039</c:v>
                </c:pt>
                <c:pt idx="13">
                  <c:v>-211.69651456155796</c:v>
                </c:pt>
                <c:pt idx="14">
                  <c:v>-785.15671300607892</c:v>
                </c:pt>
              </c:numCache>
            </c:numRef>
          </c:val>
          <c:extLst>
            <c:ext xmlns:c16="http://schemas.microsoft.com/office/drawing/2014/chart" uri="{C3380CC4-5D6E-409C-BE32-E72D297353CC}">
              <c16:uniqueId val="{00000003-E13F-470B-9771-C7D7B9611218}"/>
            </c:ext>
          </c:extLst>
        </c:ser>
        <c:dLbls>
          <c:showLegendKey val="0"/>
          <c:showVal val="1"/>
          <c:showCatName val="0"/>
          <c:showSerName val="0"/>
          <c:showPercent val="0"/>
          <c:showBubbleSize val="0"/>
        </c:dLbls>
        <c:gapWidth val="50"/>
        <c:overlap val="100"/>
        <c:axId val="-1268315216"/>
        <c:axId val="-1268314672"/>
      </c:barChart>
      <c:catAx>
        <c:axId val="-1268315216"/>
        <c:scaling>
          <c:orientation val="maxMin"/>
        </c:scaling>
        <c:delete val="1"/>
        <c:axPos val="l"/>
        <c:numFmt formatCode="General" sourceLinked="1"/>
        <c:majorTickMark val="out"/>
        <c:minorTickMark val="none"/>
        <c:tickLblPos val="nextTo"/>
        <c:crossAx val="-1268314672"/>
        <c:crosses val="autoZero"/>
        <c:auto val="1"/>
        <c:lblAlgn val="ctr"/>
        <c:lblOffset val="100"/>
        <c:noMultiLvlLbl val="0"/>
      </c:catAx>
      <c:valAx>
        <c:axId val="-1268314672"/>
        <c:scaling>
          <c:orientation val="minMax"/>
          <c:max val="800"/>
          <c:min val="-8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268315216"/>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6B61-4F14-AC7E-7865C5B6C998}"/>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6B61-4F14-AC7E-7865C5B6C998}"/>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6B61-4F14-AC7E-7865C5B6C998}"/>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6B61-4F14-AC7E-7865C5B6C998}"/>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HKK</c:v>
                </c:pt>
                <c:pt idx="2">
                  <c:v>JHM</c:v>
                </c:pt>
                <c:pt idx="3">
                  <c:v>OLK</c:v>
                </c:pt>
                <c:pt idx="4">
                  <c:v>ČR</c:v>
                </c:pt>
                <c:pt idx="5">
                  <c:v>PLK</c:v>
                </c:pt>
                <c:pt idx="6">
                  <c:v>MSK</c:v>
                </c:pt>
                <c:pt idx="7">
                  <c:v>LBK</c:v>
                </c:pt>
                <c:pt idx="8">
                  <c:v>JHC</c:v>
                </c:pt>
                <c:pt idx="9">
                  <c:v>ULK</c:v>
                </c:pt>
                <c:pt idx="10">
                  <c:v>VYS</c:v>
                </c:pt>
                <c:pt idx="11">
                  <c:v>ZLK</c:v>
                </c:pt>
                <c:pt idx="12">
                  <c:v>KVK</c:v>
                </c:pt>
                <c:pt idx="13">
                  <c:v>PAK</c:v>
                </c:pt>
                <c:pt idx="14">
                  <c:v>STC</c:v>
                </c:pt>
              </c:strCache>
            </c:strRef>
          </c:cat>
          <c:val>
            <c:numRef>
              <c:f>List1!$B$2:$B$16</c:f>
              <c:numCache>
                <c:formatCode>#,##0_ ;[Red]\-#,##0\ </c:formatCode>
                <c:ptCount val="15"/>
                <c:pt idx="0">
                  <c:v>14708.207833929608</c:v>
                </c:pt>
                <c:pt idx="1">
                  <c:v>9822.305915509327</c:v>
                </c:pt>
                <c:pt idx="2">
                  <c:v>9688.8182867136711</c:v>
                </c:pt>
                <c:pt idx="3">
                  <c:v>8751.027196398054</c:v>
                </c:pt>
                <c:pt idx="4">
                  <c:v>8151.6146062224097</c:v>
                </c:pt>
                <c:pt idx="5">
                  <c:v>8124.4419422555056</c:v>
                </c:pt>
                <c:pt idx="6">
                  <c:v>8051.0966117710359</c:v>
                </c:pt>
                <c:pt idx="7">
                  <c:v>7622.0335682324594</c:v>
                </c:pt>
                <c:pt idx="8">
                  <c:v>7147.2252691099675</c:v>
                </c:pt>
                <c:pt idx="9">
                  <c:v>6547.9075775670863</c:v>
                </c:pt>
                <c:pt idx="10">
                  <c:v>6517.6624055290667</c:v>
                </c:pt>
                <c:pt idx="11">
                  <c:v>5776.0079607452908</c:v>
                </c:pt>
                <c:pt idx="12">
                  <c:v>5311.2924801462996</c:v>
                </c:pt>
                <c:pt idx="13">
                  <c:v>5091.790994461835</c:v>
                </c:pt>
                <c:pt idx="14">
                  <c:v>4714.8526302022483</c:v>
                </c:pt>
              </c:numCache>
            </c:numRef>
          </c:val>
          <c:extLst>
            <c:ext xmlns:c16="http://schemas.microsoft.com/office/drawing/2014/chart" uri="{C3380CC4-5D6E-409C-BE32-E72D297353CC}">
              <c16:uniqueId val="{00000005-6B61-4F14-AC7E-7865C5B6C998}"/>
            </c:ext>
          </c:extLst>
        </c:ser>
        <c:dLbls>
          <c:showLegendKey val="0"/>
          <c:showVal val="0"/>
          <c:showCatName val="0"/>
          <c:showSerName val="0"/>
          <c:showPercent val="0"/>
          <c:showBubbleSize val="0"/>
        </c:dLbls>
        <c:gapWidth val="150"/>
        <c:axId val="-1291973072"/>
        <c:axId val="-1291974704"/>
      </c:barChart>
      <c:catAx>
        <c:axId val="-129197307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4704"/>
        <c:crosses val="autoZero"/>
        <c:auto val="1"/>
        <c:lblAlgn val="ctr"/>
        <c:lblOffset val="100"/>
        <c:tickLblSkip val="1"/>
        <c:noMultiLvlLbl val="0"/>
      </c:catAx>
      <c:valAx>
        <c:axId val="-1291974704"/>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30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5"/>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E9E4-4DCF-9B8E-8D274DD5EF00}"/>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E9E4-4DCF-9B8E-8D274DD5EF00}"/>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E9E4-4DCF-9B8E-8D274DD5EF00}"/>
                </c:ext>
              </c:extLst>
            </c:dLbl>
            <c:dLbl>
              <c:idx val="5"/>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E9E4-4DCF-9B8E-8D274DD5EF00}"/>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HKK</c:v>
                </c:pt>
                <c:pt idx="2">
                  <c:v>JHM</c:v>
                </c:pt>
                <c:pt idx="3">
                  <c:v>PLK</c:v>
                </c:pt>
                <c:pt idx="4">
                  <c:v>OLK</c:v>
                </c:pt>
                <c:pt idx="5">
                  <c:v>ČR</c:v>
                </c:pt>
                <c:pt idx="6">
                  <c:v>MSK</c:v>
                </c:pt>
                <c:pt idx="7">
                  <c:v>ULK</c:v>
                </c:pt>
                <c:pt idx="8">
                  <c:v>LBK</c:v>
                </c:pt>
                <c:pt idx="9">
                  <c:v>VYS</c:v>
                </c:pt>
                <c:pt idx="10">
                  <c:v>JHC</c:v>
                </c:pt>
                <c:pt idx="11">
                  <c:v>ZLK</c:v>
                </c:pt>
                <c:pt idx="12">
                  <c:v>PAK</c:v>
                </c:pt>
                <c:pt idx="13">
                  <c:v>KVK</c:v>
                </c:pt>
                <c:pt idx="14">
                  <c:v>STC</c:v>
                </c:pt>
              </c:strCache>
            </c:strRef>
          </c:cat>
          <c:val>
            <c:numRef>
              <c:f>List1!$B$2:$B$16</c:f>
              <c:numCache>
                <c:formatCode>#,##0_ ;[Red]\-#,##0\ </c:formatCode>
                <c:ptCount val="15"/>
                <c:pt idx="0">
                  <c:v>4781.0357879851053</c:v>
                </c:pt>
                <c:pt idx="1">
                  <c:v>2662.2406880120866</c:v>
                </c:pt>
                <c:pt idx="2">
                  <c:v>2245.2687492245063</c:v>
                </c:pt>
                <c:pt idx="3">
                  <c:v>1915.8892621193579</c:v>
                </c:pt>
                <c:pt idx="4">
                  <c:v>1800.6677764656224</c:v>
                </c:pt>
                <c:pt idx="5">
                  <c:v>1537.9137678411282</c:v>
                </c:pt>
                <c:pt idx="6">
                  <c:v>943.16583440307022</c:v>
                </c:pt>
                <c:pt idx="7">
                  <c:v>888.91515757147386</c:v>
                </c:pt>
                <c:pt idx="8">
                  <c:v>841.84616220720636</c:v>
                </c:pt>
                <c:pt idx="9">
                  <c:v>839.78397662955604</c:v>
                </c:pt>
                <c:pt idx="10">
                  <c:v>790.78153060730926</c:v>
                </c:pt>
                <c:pt idx="11">
                  <c:v>472.46851731118966</c:v>
                </c:pt>
                <c:pt idx="12">
                  <c:v>457.05754875993256</c:v>
                </c:pt>
                <c:pt idx="13">
                  <c:v>95.318082530436698</c:v>
                </c:pt>
                <c:pt idx="14">
                  <c:v>20.779604378551621</c:v>
                </c:pt>
              </c:numCache>
            </c:numRef>
          </c:val>
          <c:extLst>
            <c:ext xmlns:c16="http://schemas.microsoft.com/office/drawing/2014/chart" uri="{C3380CC4-5D6E-409C-BE32-E72D297353CC}">
              <c16:uniqueId val="{00000005-E9E4-4DCF-9B8E-8D274DD5EF00}"/>
            </c:ext>
          </c:extLst>
        </c:ser>
        <c:dLbls>
          <c:showLegendKey val="0"/>
          <c:showVal val="0"/>
          <c:showCatName val="0"/>
          <c:showSerName val="0"/>
          <c:showPercent val="0"/>
          <c:showBubbleSize val="0"/>
        </c:dLbls>
        <c:gapWidth val="150"/>
        <c:axId val="-1291979056"/>
        <c:axId val="-1291976880"/>
      </c:barChart>
      <c:catAx>
        <c:axId val="-1291979056"/>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6880"/>
        <c:crosses val="autoZero"/>
        <c:auto val="1"/>
        <c:lblAlgn val="ctr"/>
        <c:lblOffset val="100"/>
        <c:tickLblSkip val="1"/>
        <c:noMultiLvlLbl val="0"/>
      </c:catAx>
      <c:valAx>
        <c:axId val="-1291976880"/>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1DAD-4995-96BD-83C900A60986}"/>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1DAD-4995-96BD-83C900A60986}"/>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1DAD-4995-96BD-83C900A60986}"/>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1DAD-4995-96BD-83C900A60986}"/>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MSK</c:v>
                </c:pt>
                <c:pt idx="3">
                  <c:v>HKK</c:v>
                </c:pt>
                <c:pt idx="4">
                  <c:v>ČR</c:v>
                </c:pt>
                <c:pt idx="5">
                  <c:v>OLK</c:v>
                </c:pt>
                <c:pt idx="6">
                  <c:v>PLK</c:v>
                </c:pt>
                <c:pt idx="7">
                  <c:v>VYS</c:v>
                </c:pt>
                <c:pt idx="8">
                  <c:v>ULK</c:v>
                </c:pt>
                <c:pt idx="9">
                  <c:v>LBK</c:v>
                </c:pt>
                <c:pt idx="10">
                  <c:v>JHC</c:v>
                </c:pt>
                <c:pt idx="11">
                  <c:v>KVK</c:v>
                </c:pt>
                <c:pt idx="12">
                  <c:v>ZLK</c:v>
                </c:pt>
                <c:pt idx="13">
                  <c:v>PAK</c:v>
                </c:pt>
                <c:pt idx="14">
                  <c:v>STC</c:v>
                </c:pt>
              </c:strCache>
            </c:strRef>
          </c:cat>
          <c:val>
            <c:numRef>
              <c:f>List1!$B$2:$B$16</c:f>
              <c:numCache>
                <c:formatCode>#,##0_ ;[Red]\-#,##0\ </c:formatCode>
                <c:ptCount val="15"/>
                <c:pt idx="0">
                  <c:v>2424.8982619021085</c:v>
                </c:pt>
                <c:pt idx="1">
                  <c:v>1014.0175516932565</c:v>
                </c:pt>
                <c:pt idx="2">
                  <c:v>987.92622718056111</c:v>
                </c:pt>
                <c:pt idx="3">
                  <c:v>985.46545412284274</c:v>
                </c:pt>
                <c:pt idx="4">
                  <c:v>905.82980361231387</c:v>
                </c:pt>
                <c:pt idx="5">
                  <c:v>898.25736269399749</c:v>
                </c:pt>
                <c:pt idx="6">
                  <c:v>845.51691466372358</c:v>
                </c:pt>
                <c:pt idx="7">
                  <c:v>753.85987556456632</c:v>
                </c:pt>
                <c:pt idx="8">
                  <c:v>543.86531477735264</c:v>
                </c:pt>
                <c:pt idx="9">
                  <c:v>538.78779369938945</c:v>
                </c:pt>
                <c:pt idx="10">
                  <c:v>525.07922341549272</c:v>
                </c:pt>
                <c:pt idx="11">
                  <c:v>491.71478402221584</c:v>
                </c:pt>
                <c:pt idx="12">
                  <c:v>473.86507909274957</c:v>
                </c:pt>
                <c:pt idx="13">
                  <c:v>354.02456055863229</c:v>
                </c:pt>
                <c:pt idx="14">
                  <c:v>342.65443446647242</c:v>
                </c:pt>
              </c:numCache>
            </c:numRef>
          </c:val>
          <c:extLst>
            <c:ext xmlns:c16="http://schemas.microsoft.com/office/drawing/2014/chart" uri="{C3380CC4-5D6E-409C-BE32-E72D297353CC}">
              <c16:uniqueId val="{00000005-1DAD-4995-96BD-83C900A60986}"/>
            </c:ext>
          </c:extLst>
        </c:ser>
        <c:dLbls>
          <c:showLegendKey val="0"/>
          <c:showVal val="0"/>
          <c:showCatName val="0"/>
          <c:showSerName val="0"/>
          <c:showPercent val="0"/>
          <c:showBubbleSize val="0"/>
        </c:dLbls>
        <c:gapWidth val="150"/>
        <c:axId val="-1291974160"/>
        <c:axId val="-1291978512"/>
      </c:barChart>
      <c:catAx>
        <c:axId val="-1291974160"/>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8512"/>
        <c:crosses val="autoZero"/>
        <c:auto val="1"/>
        <c:lblAlgn val="ctr"/>
        <c:lblOffset val="100"/>
        <c:tickLblSkip val="1"/>
        <c:noMultiLvlLbl val="0"/>
      </c:catAx>
      <c:valAx>
        <c:axId val="-1291978512"/>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7C86-47BC-B6EB-7BB3639B91B1}"/>
              </c:ext>
            </c:extLst>
          </c:dPt>
          <c:dPt>
            <c:idx val="5"/>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7C86-47BC-B6EB-7BB3639B91B1}"/>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7C86-47BC-B6EB-7BB3639B91B1}"/>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7C86-47BC-B6EB-7BB3639B91B1}"/>
                </c:ext>
              </c:extLst>
            </c:dLbl>
            <c:dLbl>
              <c:idx val="5"/>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7C86-47BC-B6EB-7BB3639B91B1}"/>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OLK</c:v>
                </c:pt>
                <c:pt idx="2">
                  <c:v>HKK</c:v>
                </c:pt>
                <c:pt idx="3">
                  <c:v>JHM</c:v>
                </c:pt>
                <c:pt idx="4">
                  <c:v>JHC</c:v>
                </c:pt>
                <c:pt idx="5">
                  <c:v>ČR</c:v>
                </c:pt>
                <c:pt idx="6">
                  <c:v>PLK</c:v>
                </c:pt>
                <c:pt idx="7">
                  <c:v>LBK</c:v>
                </c:pt>
                <c:pt idx="8">
                  <c:v>MSK</c:v>
                </c:pt>
                <c:pt idx="9">
                  <c:v>KVK</c:v>
                </c:pt>
                <c:pt idx="10">
                  <c:v>ULK</c:v>
                </c:pt>
                <c:pt idx="11">
                  <c:v>PAK</c:v>
                </c:pt>
                <c:pt idx="12">
                  <c:v>VYS</c:v>
                </c:pt>
                <c:pt idx="13">
                  <c:v>ZLK</c:v>
                </c:pt>
                <c:pt idx="14">
                  <c:v>STC</c:v>
                </c:pt>
              </c:strCache>
            </c:strRef>
          </c:cat>
          <c:val>
            <c:numRef>
              <c:f>List1!$B$2:$B$16</c:f>
              <c:numCache>
                <c:formatCode>#,##0_ ;[Red]\-#,##0\ </c:formatCode>
                <c:ptCount val="15"/>
                <c:pt idx="0">
                  <c:v>4135.3964039088951</c:v>
                </c:pt>
                <c:pt idx="1">
                  <c:v>2280.0993443965431</c:v>
                </c:pt>
                <c:pt idx="2">
                  <c:v>2248.8142105874831</c:v>
                </c:pt>
                <c:pt idx="3">
                  <c:v>2156.7058795724593</c:v>
                </c:pt>
                <c:pt idx="4">
                  <c:v>1785.7933029494047</c:v>
                </c:pt>
                <c:pt idx="5">
                  <c:v>1750.8338171897806</c:v>
                </c:pt>
                <c:pt idx="6">
                  <c:v>1665.8021527597789</c:v>
                </c:pt>
                <c:pt idx="7">
                  <c:v>1606.7462545968369</c:v>
                </c:pt>
                <c:pt idx="8">
                  <c:v>1465.7764463036369</c:v>
                </c:pt>
                <c:pt idx="9">
                  <c:v>1154.884264354776</c:v>
                </c:pt>
                <c:pt idx="10">
                  <c:v>1142.2932559896658</c:v>
                </c:pt>
                <c:pt idx="11">
                  <c:v>852.74259571394168</c:v>
                </c:pt>
                <c:pt idx="12">
                  <c:v>766.03820289615908</c:v>
                </c:pt>
                <c:pt idx="13">
                  <c:v>737.0088872113372</c:v>
                </c:pt>
                <c:pt idx="14">
                  <c:v>630.56668709285395</c:v>
                </c:pt>
              </c:numCache>
            </c:numRef>
          </c:val>
          <c:extLst>
            <c:ext xmlns:c16="http://schemas.microsoft.com/office/drawing/2014/chart" uri="{C3380CC4-5D6E-409C-BE32-E72D297353CC}">
              <c16:uniqueId val="{00000007-7C86-47BC-B6EB-7BB3639B91B1}"/>
            </c:ext>
          </c:extLst>
        </c:ser>
        <c:dLbls>
          <c:showLegendKey val="0"/>
          <c:showVal val="0"/>
          <c:showCatName val="0"/>
          <c:showSerName val="0"/>
          <c:showPercent val="0"/>
          <c:showBubbleSize val="0"/>
        </c:dLbls>
        <c:gapWidth val="150"/>
        <c:axId val="-1291975792"/>
        <c:axId val="-1291975248"/>
      </c:barChart>
      <c:catAx>
        <c:axId val="-129197579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5248"/>
        <c:crosses val="autoZero"/>
        <c:auto val="1"/>
        <c:lblAlgn val="ctr"/>
        <c:lblOffset val="100"/>
        <c:tickLblSkip val="1"/>
        <c:noMultiLvlLbl val="0"/>
      </c:catAx>
      <c:valAx>
        <c:axId val="-1291975248"/>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57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F274-4165-94AA-BD7F35CCD32E}"/>
              </c:ext>
            </c:extLst>
          </c:dPt>
          <c:dPt>
            <c:idx val="3"/>
            <c:invertIfNegative val="0"/>
            <c:bubble3D val="0"/>
            <c:extLst>
              <c:ext xmlns:c16="http://schemas.microsoft.com/office/drawing/2014/chart" uri="{C3380CC4-5D6E-409C-BE32-E72D297353CC}">
                <c16:uniqueId val="{00000001-F274-4165-94AA-BD7F35CCD32E}"/>
              </c:ext>
            </c:extLst>
          </c:dPt>
          <c:dPt>
            <c:idx val="6"/>
            <c:invertIfNegative val="0"/>
            <c:bubble3D val="0"/>
            <c:spPr>
              <a:solidFill>
                <a:srgbClr val="C00000"/>
              </a:solidFill>
              <a:ln>
                <a:solidFill>
                  <a:schemeClr val="tx1"/>
                </a:solidFill>
              </a:ln>
              <a:effectLst/>
            </c:spPr>
            <c:extLst>
              <c:ext xmlns:c16="http://schemas.microsoft.com/office/drawing/2014/chart" uri="{C3380CC4-5D6E-409C-BE32-E72D297353CC}">
                <c16:uniqueId val="{00000003-D583-4A97-AE00-46F29F31808C}"/>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STC</c:v>
                </c:pt>
                <c:pt idx="1">
                  <c:v>JMK</c:v>
                </c:pt>
                <c:pt idx="2">
                  <c:v>MSK</c:v>
                </c:pt>
                <c:pt idx="3">
                  <c:v>PHA</c:v>
                </c:pt>
                <c:pt idx="4">
                  <c:v>PLK</c:v>
                </c:pt>
                <c:pt idx="5">
                  <c:v>ULK</c:v>
                </c:pt>
                <c:pt idx="6">
                  <c:v>HKK</c:v>
                </c:pt>
                <c:pt idx="7">
                  <c:v>JHC</c:v>
                </c:pt>
                <c:pt idx="8">
                  <c:v>VYS</c:v>
                </c:pt>
                <c:pt idx="9">
                  <c:v>PAK</c:v>
                </c:pt>
                <c:pt idx="10">
                  <c:v>KVK</c:v>
                </c:pt>
                <c:pt idx="11">
                  <c:v>OLK</c:v>
                </c:pt>
                <c:pt idx="12">
                  <c:v>ZLK</c:v>
                </c:pt>
                <c:pt idx="13">
                  <c:v>LBK</c:v>
                </c:pt>
              </c:strCache>
            </c:strRef>
          </c:cat>
          <c:val>
            <c:numRef>
              <c:f>Sheet1!$B$2:$B$15</c:f>
              <c:numCache>
                <c:formatCode>#\ ##0_ ;[Red]\-#\ ##0\ </c:formatCode>
                <c:ptCount val="14"/>
                <c:pt idx="0">
                  <c:v>787911.45403000002</c:v>
                </c:pt>
                <c:pt idx="1">
                  <c:v>782969.0973100001</c:v>
                </c:pt>
                <c:pt idx="2">
                  <c:v>722049.30430999992</c:v>
                </c:pt>
                <c:pt idx="3">
                  <c:v>627199.33166000014</c:v>
                </c:pt>
                <c:pt idx="4">
                  <c:v>610949.70196999994</c:v>
                </c:pt>
                <c:pt idx="5">
                  <c:v>476096.88391999993</c:v>
                </c:pt>
                <c:pt idx="6">
                  <c:v>440421.98177999997</c:v>
                </c:pt>
                <c:pt idx="7">
                  <c:v>403220.97087999998</c:v>
                </c:pt>
                <c:pt idx="8">
                  <c:v>364443.42809000006</c:v>
                </c:pt>
                <c:pt idx="9">
                  <c:v>322029.48269999999</c:v>
                </c:pt>
                <c:pt idx="10">
                  <c:v>302615.16145000007</c:v>
                </c:pt>
                <c:pt idx="11">
                  <c:v>292947.73350999999</c:v>
                </c:pt>
                <c:pt idx="12">
                  <c:v>282716.38952999999</c:v>
                </c:pt>
                <c:pt idx="13">
                  <c:v>281321.27733000001</c:v>
                </c:pt>
              </c:numCache>
            </c:numRef>
          </c:val>
          <c:extLst>
            <c:ext xmlns:c16="http://schemas.microsoft.com/office/drawing/2014/chart" uri="{C3380CC4-5D6E-409C-BE32-E72D297353CC}">
              <c16:uniqueId val="{00000002-F274-4165-94AA-BD7F35CCD32E}"/>
            </c:ext>
          </c:extLst>
        </c:ser>
        <c:dLbls>
          <c:showLegendKey val="0"/>
          <c:showVal val="1"/>
          <c:showCatName val="0"/>
          <c:showSerName val="0"/>
          <c:showPercent val="0"/>
          <c:showBubbleSize val="0"/>
        </c:dLbls>
        <c:gapWidth val="50"/>
        <c:overlap val="100"/>
        <c:axId val="-1312605392"/>
        <c:axId val="-1312593424"/>
      </c:barChart>
      <c:catAx>
        <c:axId val="-131260539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3424"/>
        <c:crosses val="autoZero"/>
        <c:auto val="1"/>
        <c:lblAlgn val="ctr"/>
        <c:lblOffset val="100"/>
        <c:noMultiLvlLbl val="0"/>
      </c:catAx>
      <c:valAx>
        <c:axId val="-1312593424"/>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BD4E-4541-93E3-5B0BC5441F4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BD4E-4541-93E3-5B0BC5441F4F}"/>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BD4E-4541-93E3-5B0BC5441F4F}"/>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BD4E-4541-93E3-5B0BC5441F4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MSK</c:v>
                </c:pt>
                <c:pt idx="3">
                  <c:v>PLK</c:v>
                </c:pt>
                <c:pt idx="4">
                  <c:v>ČR</c:v>
                </c:pt>
                <c:pt idx="5">
                  <c:v>OLK</c:v>
                </c:pt>
                <c:pt idx="6">
                  <c:v>HKK</c:v>
                </c:pt>
                <c:pt idx="7">
                  <c:v>LBK</c:v>
                </c:pt>
                <c:pt idx="8">
                  <c:v>JHC</c:v>
                </c:pt>
                <c:pt idx="9">
                  <c:v>ULK</c:v>
                </c:pt>
                <c:pt idx="10">
                  <c:v>ZLK</c:v>
                </c:pt>
                <c:pt idx="11">
                  <c:v>VYS</c:v>
                </c:pt>
                <c:pt idx="12">
                  <c:v>STC</c:v>
                </c:pt>
                <c:pt idx="13">
                  <c:v>KVK</c:v>
                </c:pt>
                <c:pt idx="14">
                  <c:v>PAK</c:v>
                </c:pt>
              </c:strCache>
            </c:strRef>
          </c:cat>
          <c:val>
            <c:numRef>
              <c:f>List1!$B$2:$B$16</c:f>
              <c:numCache>
                <c:formatCode>#,##0_ ;[Red]\-#,##0\ </c:formatCode>
                <c:ptCount val="15"/>
                <c:pt idx="0">
                  <c:v>56047.022791639603</c:v>
                </c:pt>
                <c:pt idx="1">
                  <c:v>35418.585178551381</c:v>
                </c:pt>
                <c:pt idx="2">
                  <c:v>25800.207747607416</c:v>
                </c:pt>
                <c:pt idx="3">
                  <c:v>23944.576133580271</c:v>
                </c:pt>
                <c:pt idx="4">
                  <c:v>23497.558540356451</c:v>
                </c:pt>
                <c:pt idx="5">
                  <c:v>22409.696038397145</c:v>
                </c:pt>
                <c:pt idx="6">
                  <c:v>22280.607167761056</c:v>
                </c:pt>
                <c:pt idx="7">
                  <c:v>21274.209253455552</c:v>
                </c:pt>
                <c:pt idx="8">
                  <c:v>19443.676091301571</c:v>
                </c:pt>
                <c:pt idx="9">
                  <c:v>13762.850666601673</c:v>
                </c:pt>
                <c:pt idx="10">
                  <c:v>11604.510517105309</c:v>
                </c:pt>
                <c:pt idx="11">
                  <c:v>10247.682306554372</c:v>
                </c:pt>
                <c:pt idx="12">
                  <c:v>9623.1118635001676</c:v>
                </c:pt>
                <c:pt idx="13">
                  <c:v>7766.4662952740573</c:v>
                </c:pt>
                <c:pt idx="14">
                  <c:v>5434.5254033228994</c:v>
                </c:pt>
              </c:numCache>
            </c:numRef>
          </c:val>
          <c:extLst>
            <c:ext xmlns:c16="http://schemas.microsoft.com/office/drawing/2014/chart" uri="{C3380CC4-5D6E-409C-BE32-E72D297353CC}">
              <c16:uniqueId val="{00000005-BD4E-4541-93E3-5B0BC5441F4F}"/>
            </c:ext>
          </c:extLst>
        </c:ser>
        <c:dLbls>
          <c:showLegendKey val="0"/>
          <c:showVal val="0"/>
          <c:showCatName val="0"/>
          <c:showSerName val="0"/>
          <c:showPercent val="0"/>
          <c:showBubbleSize val="0"/>
        </c:dLbls>
        <c:gapWidth val="150"/>
        <c:axId val="-1291972528"/>
        <c:axId val="-1291967088"/>
      </c:barChart>
      <c:catAx>
        <c:axId val="-129197252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7088"/>
        <c:crosses val="autoZero"/>
        <c:auto val="1"/>
        <c:lblAlgn val="ctr"/>
        <c:lblOffset val="100"/>
        <c:tickLblSkip val="1"/>
        <c:noMultiLvlLbl val="0"/>
      </c:catAx>
      <c:valAx>
        <c:axId val="-1291967088"/>
        <c:scaling>
          <c:orientation val="minMax"/>
          <c:max val="8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2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3"/>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16ED-4843-A52A-2AD83335A962}"/>
              </c:ext>
            </c:extLst>
          </c:dPt>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16ED-4843-A52A-2AD83335A962}"/>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16ED-4843-A52A-2AD83335A962}"/>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16ED-4843-A52A-2AD83335A962}"/>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16ED-4843-A52A-2AD83335A962}"/>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MSK</c:v>
                </c:pt>
                <c:pt idx="3">
                  <c:v>LBK</c:v>
                </c:pt>
                <c:pt idx="4">
                  <c:v>ČR</c:v>
                </c:pt>
                <c:pt idx="5">
                  <c:v>HKK</c:v>
                </c:pt>
                <c:pt idx="6">
                  <c:v>PLK</c:v>
                </c:pt>
                <c:pt idx="7">
                  <c:v>OLK</c:v>
                </c:pt>
                <c:pt idx="8">
                  <c:v>JHC</c:v>
                </c:pt>
                <c:pt idx="9">
                  <c:v>ULK</c:v>
                </c:pt>
                <c:pt idx="10">
                  <c:v>ZLK</c:v>
                </c:pt>
                <c:pt idx="11">
                  <c:v>STC</c:v>
                </c:pt>
                <c:pt idx="12">
                  <c:v>KVK</c:v>
                </c:pt>
                <c:pt idx="13">
                  <c:v>VYS</c:v>
                </c:pt>
                <c:pt idx="14">
                  <c:v>PAK</c:v>
                </c:pt>
              </c:strCache>
            </c:strRef>
          </c:cat>
          <c:val>
            <c:numRef>
              <c:f>List1!$B$2:$B$16</c:f>
              <c:numCache>
                <c:formatCode>#,##0_ ;[Red]\-#,##0\ </c:formatCode>
                <c:ptCount val="15"/>
                <c:pt idx="0">
                  <c:v>30754.631917518167</c:v>
                </c:pt>
                <c:pt idx="1">
                  <c:v>20430.072193725315</c:v>
                </c:pt>
                <c:pt idx="2">
                  <c:v>15962.20355279961</c:v>
                </c:pt>
                <c:pt idx="3">
                  <c:v>15531.985380699625</c:v>
                </c:pt>
                <c:pt idx="4">
                  <c:v>14144.211555527116</c:v>
                </c:pt>
                <c:pt idx="5">
                  <c:v>13467.06120344006</c:v>
                </c:pt>
                <c:pt idx="6">
                  <c:v>13395.059397426368</c:v>
                </c:pt>
                <c:pt idx="7">
                  <c:v>13327.915554101119</c:v>
                </c:pt>
                <c:pt idx="8">
                  <c:v>12317.266569825046</c:v>
                </c:pt>
                <c:pt idx="9">
                  <c:v>9258.5049599064077</c:v>
                </c:pt>
                <c:pt idx="10">
                  <c:v>8297.8262361459019</c:v>
                </c:pt>
                <c:pt idx="11">
                  <c:v>6943.8184332379624</c:v>
                </c:pt>
                <c:pt idx="12">
                  <c:v>6213.2719237346973</c:v>
                </c:pt>
                <c:pt idx="13">
                  <c:v>5800.1901697186158</c:v>
                </c:pt>
                <c:pt idx="14">
                  <c:v>3434.7161088369853</c:v>
                </c:pt>
              </c:numCache>
            </c:numRef>
          </c:val>
          <c:extLst>
            <c:ext xmlns:c16="http://schemas.microsoft.com/office/drawing/2014/chart" uri="{C3380CC4-5D6E-409C-BE32-E72D297353CC}">
              <c16:uniqueId val="{00000007-16ED-4843-A52A-2AD83335A962}"/>
            </c:ext>
          </c:extLst>
        </c:ser>
        <c:dLbls>
          <c:showLegendKey val="0"/>
          <c:showVal val="0"/>
          <c:showCatName val="0"/>
          <c:showSerName val="0"/>
          <c:showPercent val="0"/>
          <c:showBubbleSize val="0"/>
        </c:dLbls>
        <c:gapWidth val="150"/>
        <c:axId val="-1291969264"/>
        <c:axId val="-1291971984"/>
      </c:barChart>
      <c:catAx>
        <c:axId val="-129196926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1984"/>
        <c:crosses val="autoZero"/>
        <c:auto val="1"/>
        <c:lblAlgn val="ctr"/>
        <c:lblOffset val="100"/>
        <c:tickLblSkip val="1"/>
        <c:noMultiLvlLbl val="0"/>
      </c:catAx>
      <c:valAx>
        <c:axId val="-1291971984"/>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92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3"/>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AE1A-43BA-BB55-ACC0DC82031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AE1A-43BA-BB55-ACC0DC82031F}"/>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AE1A-43BA-BB55-ACC0DC82031F}"/>
                </c:ext>
              </c:extLst>
            </c:dLbl>
            <c:dLbl>
              <c:idx val="3"/>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AE1A-43BA-BB55-ACC0DC82031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KVK</c:v>
                </c:pt>
                <c:pt idx="3">
                  <c:v>ČR</c:v>
                </c:pt>
                <c:pt idx="4">
                  <c:v>MSK</c:v>
                </c:pt>
                <c:pt idx="5">
                  <c:v>LBK</c:v>
                </c:pt>
                <c:pt idx="6">
                  <c:v>ZLK</c:v>
                </c:pt>
                <c:pt idx="7">
                  <c:v>OLK</c:v>
                </c:pt>
                <c:pt idx="8">
                  <c:v>VYS</c:v>
                </c:pt>
                <c:pt idx="9">
                  <c:v>HKK</c:v>
                </c:pt>
                <c:pt idx="10">
                  <c:v>STC</c:v>
                </c:pt>
                <c:pt idx="11">
                  <c:v>JHC</c:v>
                </c:pt>
                <c:pt idx="12">
                  <c:v>PLK</c:v>
                </c:pt>
                <c:pt idx="13">
                  <c:v>PAK</c:v>
                </c:pt>
                <c:pt idx="14">
                  <c:v>ULK</c:v>
                </c:pt>
              </c:strCache>
            </c:strRef>
          </c:cat>
          <c:val>
            <c:numRef>
              <c:f>List1!$B$2:$B$16</c:f>
              <c:numCache>
                <c:formatCode>#,##0_ ;[Red]\-#,##0\ </c:formatCode>
                <c:ptCount val="15"/>
                <c:pt idx="0">
                  <c:v>7545.4376371398821</c:v>
                </c:pt>
                <c:pt idx="1">
                  <c:v>6703.7736056093845</c:v>
                </c:pt>
                <c:pt idx="2">
                  <c:v>6564.5291836700135</c:v>
                </c:pt>
                <c:pt idx="3">
                  <c:v>4008.5660000583453</c:v>
                </c:pt>
                <c:pt idx="4">
                  <c:v>3753.1058350341182</c:v>
                </c:pt>
                <c:pt idx="5">
                  <c:v>3453.4972192532746</c:v>
                </c:pt>
                <c:pt idx="6">
                  <c:v>3304.016401880383</c:v>
                </c:pt>
                <c:pt idx="7">
                  <c:v>3104.2894836273035</c:v>
                </c:pt>
                <c:pt idx="8">
                  <c:v>3085.1736379192134</c:v>
                </c:pt>
                <c:pt idx="9">
                  <c:v>2988.0549421814167</c:v>
                </c:pt>
                <c:pt idx="10">
                  <c:v>2717.5359552328514</c:v>
                </c:pt>
                <c:pt idx="11">
                  <c:v>2535.6829128628247</c:v>
                </c:pt>
                <c:pt idx="12">
                  <c:v>2472.8896792144196</c:v>
                </c:pt>
                <c:pt idx="13">
                  <c:v>2276.8832169516013</c:v>
                </c:pt>
                <c:pt idx="14">
                  <c:v>2195.687196860757</c:v>
                </c:pt>
              </c:numCache>
            </c:numRef>
          </c:val>
          <c:extLst>
            <c:ext xmlns:c16="http://schemas.microsoft.com/office/drawing/2014/chart" uri="{C3380CC4-5D6E-409C-BE32-E72D297353CC}">
              <c16:uniqueId val="{00000005-AE1A-43BA-BB55-ACC0DC82031F}"/>
            </c:ext>
          </c:extLst>
        </c:ser>
        <c:dLbls>
          <c:showLegendKey val="0"/>
          <c:showVal val="0"/>
          <c:showCatName val="0"/>
          <c:showSerName val="0"/>
          <c:showPercent val="0"/>
          <c:showBubbleSize val="0"/>
        </c:dLbls>
        <c:gapWidth val="150"/>
        <c:axId val="-1291966544"/>
        <c:axId val="-1291973616"/>
      </c:barChart>
      <c:catAx>
        <c:axId val="-129196654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3616"/>
        <c:crosses val="autoZero"/>
        <c:auto val="1"/>
        <c:lblAlgn val="ctr"/>
        <c:lblOffset val="100"/>
        <c:tickLblSkip val="1"/>
        <c:noMultiLvlLbl val="0"/>
      </c:catAx>
      <c:valAx>
        <c:axId val="-1291973616"/>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211</c:v>
                </c:pt>
              </c:strCache>
            </c:strRef>
          </c:tx>
          <c:spPr>
            <a:solidFill>
              <a:schemeClr val="accent1"/>
            </a:solidFill>
            <a:ln w="6350">
              <a:solidFill>
                <a:schemeClr val="tx1"/>
              </a:solidFill>
            </a:ln>
            <a:effectLst/>
          </c:spPr>
          <c:invertIfNegative val="0"/>
          <c:dPt>
            <c:idx val="3"/>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3F01-4AD8-B9EE-7575A1F7521F}"/>
              </c:ext>
            </c:extLst>
          </c:dPt>
          <c:dPt>
            <c:idx val="9"/>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3F01-4AD8-B9EE-7575A1F7521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3F01-4AD8-B9EE-7575A1F7521F}"/>
              </c:ext>
            </c:extLst>
          </c:dPt>
          <c:dLbls>
            <c:dLbl>
              <c:idx val="9"/>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3F01-4AD8-B9EE-7575A1F7521F}"/>
                </c:ext>
              </c:extLst>
            </c:dLbl>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5-3F01-4AD8-B9EE-7575A1F7521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KVK</c:v>
                </c:pt>
                <c:pt idx="1">
                  <c:v>LBK</c:v>
                </c:pt>
                <c:pt idx="2">
                  <c:v>STC</c:v>
                </c:pt>
                <c:pt idx="3">
                  <c:v>ZLK</c:v>
                </c:pt>
                <c:pt idx="4">
                  <c:v>ULK</c:v>
                </c:pt>
                <c:pt idx="5">
                  <c:v>JHC</c:v>
                </c:pt>
                <c:pt idx="6">
                  <c:v>PAK</c:v>
                </c:pt>
                <c:pt idx="7">
                  <c:v>MSK</c:v>
                </c:pt>
                <c:pt idx="8">
                  <c:v>HKK</c:v>
                </c:pt>
                <c:pt idx="9">
                  <c:v>ČR</c:v>
                </c:pt>
                <c:pt idx="10">
                  <c:v>OLK</c:v>
                </c:pt>
                <c:pt idx="11">
                  <c:v>JHM</c:v>
                </c:pt>
                <c:pt idx="12">
                  <c:v>VYS</c:v>
                </c:pt>
                <c:pt idx="13">
                  <c:v>PLK</c:v>
                </c:pt>
                <c:pt idx="14">
                  <c:v>PHA</c:v>
                </c:pt>
              </c:strCache>
            </c:strRef>
          </c:cat>
          <c:val>
            <c:numRef>
              <c:f>List1!$B$2:$B$16</c:f>
              <c:numCache>
                <c:formatCode>0%</c:formatCode>
                <c:ptCount val="15"/>
                <c:pt idx="0">
                  <c:v>0.80001273262661443</c:v>
                </c:pt>
                <c:pt idx="1">
                  <c:v>0.73008520296362023</c:v>
                </c:pt>
                <c:pt idx="2">
                  <c:v>0.72157723319993927</c:v>
                </c:pt>
                <c:pt idx="3">
                  <c:v>0.71505180885610986</c:v>
                </c:pt>
                <c:pt idx="4">
                  <c:v>0.67271709794643297</c:v>
                </c:pt>
                <c:pt idx="5">
                  <c:v>0.63348445592216818</c:v>
                </c:pt>
                <c:pt idx="6">
                  <c:v>0.63201767476086401</c:v>
                </c:pt>
                <c:pt idx="7">
                  <c:v>0.61868507838972209</c:v>
                </c:pt>
                <c:pt idx="8">
                  <c:v>0.60442972231592662</c:v>
                </c:pt>
                <c:pt idx="9">
                  <c:v>0.60194387988159692</c:v>
                </c:pt>
                <c:pt idx="10">
                  <c:v>0.59473879214001146</c:v>
                </c:pt>
                <c:pt idx="11">
                  <c:v>0.57681785115734274</c:v>
                </c:pt>
                <c:pt idx="12">
                  <c:v>0.56600019362513221</c:v>
                </c:pt>
                <c:pt idx="13">
                  <c:v>0.55941935754882355</c:v>
                </c:pt>
                <c:pt idx="14">
                  <c:v>0.54872909185295315</c:v>
                </c:pt>
              </c:numCache>
            </c:numRef>
          </c:val>
          <c:extLst>
            <c:ext xmlns:c16="http://schemas.microsoft.com/office/drawing/2014/chart" uri="{C3380CC4-5D6E-409C-BE32-E72D297353CC}">
              <c16:uniqueId val="{00000006-3F01-4AD8-B9EE-7575A1F7521F}"/>
            </c:ext>
          </c:extLst>
        </c:ser>
        <c:dLbls>
          <c:showLegendKey val="0"/>
          <c:showVal val="0"/>
          <c:showCatName val="0"/>
          <c:showSerName val="0"/>
          <c:showPercent val="0"/>
          <c:showBubbleSize val="0"/>
        </c:dLbls>
        <c:gapWidth val="150"/>
        <c:axId val="-1291969808"/>
        <c:axId val="-1291976336"/>
      </c:barChart>
      <c:catAx>
        <c:axId val="-129196980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6336"/>
        <c:crosses val="autoZero"/>
        <c:auto val="1"/>
        <c:lblAlgn val="ctr"/>
        <c:lblOffset val="100"/>
        <c:tickLblSkip val="1"/>
        <c:noMultiLvlLbl val="0"/>
      </c:catAx>
      <c:valAx>
        <c:axId val="-1291976336"/>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9808"/>
        <c:crosses val="autoZero"/>
        <c:crossBetween val="between"/>
      </c:valAx>
      <c:spPr>
        <a:noFill/>
        <a:ln>
          <a:noFill/>
        </a:ln>
        <a:effectLst/>
      </c:spPr>
    </c:plotArea>
    <c:plotVisOnly val="1"/>
    <c:dispBlanksAs val="gap"/>
    <c:showDLblsOverMax val="0"/>
  </c:chart>
  <c:spPr>
    <a:solidFill>
      <a:schemeClr val="bg1">
        <a:lumMod val="95000"/>
      </a:schemeClr>
    </a:solidFill>
    <a:ln>
      <a:noFill/>
    </a:ln>
    <a:effectLst/>
  </c:spPr>
  <c:txPr>
    <a:bodyPr/>
    <a:lstStyle/>
    <a:p>
      <a:pPr>
        <a:defRPr/>
      </a:pPr>
      <a:endParaRPr lang="cs-CZ"/>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8AA6-4DD6-A4CC-5CA3158084FF}"/>
              </c:ext>
            </c:extLst>
          </c:dPt>
          <c:dPt>
            <c:idx val="6"/>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8AA6-4DD6-A4CC-5CA3158084F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8AA6-4DD6-A4CC-5CA3158084FF}"/>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8AA6-4DD6-A4CC-5CA3158084FF}"/>
                </c:ext>
              </c:extLst>
            </c:dLbl>
            <c:dLbl>
              <c:idx val="6"/>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8AA6-4DD6-A4CC-5CA3158084F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HKK</c:v>
                </c:pt>
                <c:pt idx="3">
                  <c:v>OLK</c:v>
                </c:pt>
                <c:pt idx="4">
                  <c:v>PLK</c:v>
                </c:pt>
                <c:pt idx="5">
                  <c:v>MSK</c:v>
                </c:pt>
                <c:pt idx="6">
                  <c:v>ČR</c:v>
                </c:pt>
                <c:pt idx="7">
                  <c:v>LBK</c:v>
                </c:pt>
                <c:pt idx="8">
                  <c:v>ULK</c:v>
                </c:pt>
                <c:pt idx="9">
                  <c:v>JHC</c:v>
                </c:pt>
                <c:pt idx="10">
                  <c:v>VYS</c:v>
                </c:pt>
                <c:pt idx="11">
                  <c:v>PAK</c:v>
                </c:pt>
                <c:pt idx="12">
                  <c:v>ZLK</c:v>
                </c:pt>
                <c:pt idx="13">
                  <c:v>STC</c:v>
                </c:pt>
                <c:pt idx="14">
                  <c:v>KVK</c:v>
                </c:pt>
              </c:strCache>
            </c:strRef>
          </c:cat>
          <c:val>
            <c:numRef>
              <c:f>List1!$B$2:$B$16</c:f>
              <c:numCache>
                <c:formatCode>#,##0_ ;[Red]\-#,##0\ </c:formatCode>
                <c:ptCount val="15"/>
                <c:pt idx="0">
                  <c:v>2376.1731103997663</c:v>
                </c:pt>
                <c:pt idx="1">
                  <c:v>1589.5854663809191</c:v>
                </c:pt>
                <c:pt idx="2">
                  <c:v>1526.1672671276658</c:v>
                </c:pt>
                <c:pt idx="3">
                  <c:v>1504.2866379889558</c:v>
                </c:pt>
                <c:pt idx="4">
                  <c:v>1324.4244345615609</c:v>
                </c:pt>
                <c:pt idx="5">
                  <c:v>1290.5111986090376</c:v>
                </c:pt>
                <c:pt idx="6">
                  <c:v>1271.1417663316843</c:v>
                </c:pt>
                <c:pt idx="7">
                  <c:v>1256.0800528975924</c:v>
                </c:pt>
                <c:pt idx="8">
                  <c:v>1093.9957103512149</c:v>
                </c:pt>
                <c:pt idx="9">
                  <c:v>1007.1695045630503</c:v>
                </c:pt>
                <c:pt idx="10">
                  <c:v>920.57860315626726</c:v>
                </c:pt>
                <c:pt idx="11">
                  <c:v>759.04454611124493</c:v>
                </c:pt>
                <c:pt idx="12">
                  <c:v>669.74745221837145</c:v>
                </c:pt>
                <c:pt idx="13">
                  <c:v>645.69088271988642</c:v>
                </c:pt>
                <c:pt idx="14">
                  <c:v>627.35323501024436</c:v>
                </c:pt>
              </c:numCache>
            </c:numRef>
          </c:val>
          <c:extLst>
            <c:ext xmlns:c16="http://schemas.microsoft.com/office/drawing/2014/chart" uri="{C3380CC4-5D6E-409C-BE32-E72D297353CC}">
              <c16:uniqueId val="{00000007-8AA6-4DD6-A4CC-5CA3158084FF}"/>
            </c:ext>
          </c:extLst>
        </c:ser>
        <c:dLbls>
          <c:showLegendKey val="0"/>
          <c:showVal val="0"/>
          <c:showCatName val="0"/>
          <c:showSerName val="0"/>
          <c:showPercent val="0"/>
          <c:showBubbleSize val="0"/>
        </c:dLbls>
        <c:gapWidth val="150"/>
        <c:axId val="-1291965456"/>
        <c:axId val="-1291968176"/>
      </c:barChart>
      <c:catAx>
        <c:axId val="-1291965456"/>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8176"/>
        <c:crosses val="autoZero"/>
        <c:auto val="1"/>
        <c:lblAlgn val="ctr"/>
        <c:lblOffset val="100"/>
        <c:tickLblSkip val="1"/>
        <c:noMultiLvlLbl val="0"/>
      </c:catAx>
      <c:valAx>
        <c:axId val="-1291968176"/>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5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5"/>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CE51-4FB0-BA5E-5E193A22DFED}"/>
              </c:ext>
            </c:extLst>
          </c:dPt>
          <c:dPt>
            <c:idx val="6"/>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CE51-4FB0-BA5E-5E193A22DFED}"/>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CE51-4FB0-BA5E-5E193A22DFED}"/>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CE51-4FB0-BA5E-5E193A22DFED}"/>
                </c:ext>
              </c:extLst>
            </c:dLbl>
            <c:dLbl>
              <c:idx val="6"/>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CE51-4FB0-BA5E-5E193A22DFED}"/>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HKK</c:v>
                </c:pt>
                <c:pt idx="3">
                  <c:v>OLK</c:v>
                </c:pt>
                <c:pt idx="4">
                  <c:v>PLK</c:v>
                </c:pt>
                <c:pt idx="5">
                  <c:v>MSK</c:v>
                </c:pt>
                <c:pt idx="6">
                  <c:v>ČR</c:v>
                </c:pt>
                <c:pt idx="7">
                  <c:v>LBK</c:v>
                </c:pt>
                <c:pt idx="8">
                  <c:v>JHC</c:v>
                </c:pt>
                <c:pt idx="9">
                  <c:v>ULK</c:v>
                </c:pt>
                <c:pt idx="10">
                  <c:v>VYS</c:v>
                </c:pt>
                <c:pt idx="11">
                  <c:v>PAK</c:v>
                </c:pt>
                <c:pt idx="12">
                  <c:v>ZLK</c:v>
                </c:pt>
                <c:pt idx="13">
                  <c:v>STC</c:v>
                </c:pt>
                <c:pt idx="14">
                  <c:v>KVK</c:v>
                </c:pt>
              </c:strCache>
            </c:strRef>
          </c:cat>
          <c:val>
            <c:numRef>
              <c:f>List1!$B$2:$B$16</c:f>
              <c:numCache>
                <c:formatCode>#,##0_ ;[Red]\-#,##0\ </c:formatCode>
                <c:ptCount val="15"/>
                <c:pt idx="0">
                  <c:v>2300.5867953748075</c:v>
                </c:pt>
                <c:pt idx="1">
                  <c:v>1491.130883096472</c:v>
                </c:pt>
                <c:pt idx="2">
                  <c:v>1485.1767243884015</c:v>
                </c:pt>
                <c:pt idx="3">
                  <c:v>1446.9264734478229</c:v>
                </c:pt>
                <c:pt idx="4">
                  <c:v>1257.2172035406736</c:v>
                </c:pt>
                <c:pt idx="5">
                  <c:v>1233.6629174672394</c:v>
                </c:pt>
                <c:pt idx="6">
                  <c:v>1221.8094882288783</c:v>
                </c:pt>
                <c:pt idx="7">
                  <c:v>1218.4539229361787</c:v>
                </c:pt>
                <c:pt idx="8">
                  <c:v>1051.4191562296676</c:v>
                </c:pt>
                <c:pt idx="9">
                  <c:v>1027.0381924979893</c:v>
                </c:pt>
                <c:pt idx="10">
                  <c:v>908.74014525980363</c:v>
                </c:pt>
                <c:pt idx="11">
                  <c:v>743.26607271851674</c:v>
                </c:pt>
                <c:pt idx="12">
                  <c:v>648.52108568095252</c:v>
                </c:pt>
                <c:pt idx="13">
                  <c:v>601.13681283881385</c:v>
                </c:pt>
                <c:pt idx="14">
                  <c:v>585.58680596711656</c:v>
                </c:pt>
              </c:numCache>
            </c:numRef>
          </c:val>
          <c:extLst>
            <c:ext xmlns:c16="http://schemas.microsoft.com/office/drawing/2014/chart" uri="{C3380CC4-5D6E-409C-BE32-E72D297353CC}">
              <c16:uniqueId val="{00000007-CE51-4FB0-BA5E-5E193A22DFED}"/>
            </c:ext>
          </c:extLst>
        </c:ser>
        <c:dLbls>
          <c:showLegendKey val="0"/>
          <c:showVal val="0"/>
          <c:showCatName val="0"/>
          <c:showSerName val="0"/>
          <c:showPercent val="0"/>
          <c:showBubbleSize val="0"/>
        </c:dLbls>
        <c:gapWidth val="150"/>
        <c:axId val="-1291980688"/>
        <c:axId val="-1291979600"/>
      </c:barChart>
      <c:catAx>
        <c:axId val="-129198068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9600"/>
        <c:crosses val="autoZero"/>
        <c:auto val="1"/>
        <c:lblAlgn val="ctr"/>
        <c:lblOffset val="100"/>
        <c:tickLblSkip val="1"/>
        <c:noMultiLvlLbl val="0"/>
      </c:catAx>
      <c:valAx>
        <c:axId val="-1291979600"/>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806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3C1E-4DAC-8357-2FF5CF68CA50}"/>
              </c:ext>
            </c:extLst>
          </c:dPt>
          <c:dPt>
            <c:idx val="6"/>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3C1E-4DAC-8357-2FF5CF68CA50}"/>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3C1E-4DAC-8357-2FF5CF68CA50}"/>
              </c:ext>
            </c:extLst>
          </c:dPt>
          <c:dLbls>
            <c:dLbl>
              <c:idx val="1"/>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3C1E-4DAC-8357-2FF5CF68CA50}"/>
                </c:ext>
              </c:extLst>
            </c:dLbl>
            <c:dLbl>
              <c:idx val="6"/>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3C1E-4DAC-8357-2FF5CF68CA50}"/>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JHM</c:v>
                </c:pt>
                <c:pt idx="1">
                  <c:v>PHA</c:v>
                </c:pt>
                <c:pt idx="2">
                  <c:v>PLK</c:v>
                </c:pt>
                <c:pt idx="3">
                  <c:v>ULK</c:v>
                </c:pt>
                <c:pt idx="4">
                  <c:v>OLK</c:v>
                </c:pt>
                <c:pt idx="5">
                  <c:v>MSK</c:v>
                </c:pt>
                <c:pt idx="6">
                  <c:v>ČR</c:v>
                </c:pt>
                <c:pt idx="7">
                  <c:v>STC</c:v>
                </c:pt>
                <c:pt idx="8">
                  <c:v>KVK</c:v>
                </c:pt>
                <c:pt idx="9">
                  <c:v>HKK</c:v>
                </c:pt>
                <c:pt idx="10">
                  <c:v>LBK</c:v>
                </c:pt>
                <c:pt idx="11">
                  <c:v>ZLK</c:v>
                </c:pt>
                <c:pt idx="12">
                  <c:v>PAK</c:v>
                </c:pt>
                <c:pt idx="13">
                  <c:v>VYS</c:v>
                </c:pt>
                <c:pt idx="14">
                  <c:v>JHC</c:v>
                </c:pt>
              </c:strCache>
            </c:strRef>
          </c:cat>
          <c:val>
            <c:numRef>
              <c:f>List1!$B$2:$B$16</c:f>
              <c:numCache>
                <c:formatCode>#,##0_ ;[Red]\-#,##0\ </c:formatCode>
                <c:ptCount val="15"/>
                <c:pt idx="0">
                  <c:v>98.454583284447324</c:v>
                </c:pt>
                <c:pt idx="1">
                  <c:v>75.586315024958978</c:v>
                </c:pt>
                <c:pt idx="2">
                  <c:v>67.207231020887363</c:v>
                </c:pt>
                <c:pt idx="3">
                  <c:v>66.957517853225767</c:v>
                </c:pt>
                <c:pt idx="4">
                  <c:v>57.36016454113291</c:v>
                </c:pt>
                <c:pt idx="5">
                  <c:v>56.848281141798118</c:v>
                </c:pt>
                <c:pt idx="6">
                  <c:v>49.33227810280593</c:v>
                </c:pt>
                <c:pt idx="7">
                  <c:v>44.554069881072564</c:v>
                </c:pt>
                <c:pt idx="8">
                  <c:v>41.766429043127829</c:v>
                </c:pt>
                <c:pt idx="9">
                  <c:v>40.990542739264342</c:v>
                </c:pt>
                <c:pt idx="10">
                  <c:v>37.626129961413746</c:v>
                </c:pt>
                <c:pt idx="11">
                  <c:v>21.226366537418933</c:v>
                </c:pt>
                <c:pt idx="12">
                  <c:v>15.778473392728149</c:v>
                </c:pt>
                <c:pt idx="13">
                  <c:v>11.83845789646359</c:v>
                </c:pt>
                <c:pt idx="14">
                  <c:v>-44.249651666617261</c:v>
                </c:pt>
              </c:numCache>
            </c:numRef>
          </c:val>
          <c:extLst>
            <c:ext xmlns:c16="http://schemas.microsoft.com/office/drawing/2014/chart" uri="{C3380CC4-5D6E-409C-BE32-E72D297353CC}">
              <c16:uniqueId val="{00000007-3C1E-4DAC-8357-2FF5CF68CA50}"/>
            </c:ext>
          </c:extLst>
        </c:ser>
        <c:dLbls>
          <c:showLegendKey val="0"/>
          <c:showVal val="0"/>
          <c:showCatName val="0"/>
          <c:showSerName val="0"/>
          <c:showPercent val="0"/>
          <c:showBubbleSize val="0"/>
        </c:dLbls>
        <c:gapWidth val="150"/>
        <c:axId val="-1291970352"/>
        <c:axId val="-1291968720"/>
      </c:barChart>
      <c:catAx>
        <c:axId val="-129197035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8720"/>
        <c:crosses val="autoZero"/>
        <c:auto val="1"/>
        <c:lblAlgn val="ctr"/>
        <c:lblOffset val="100"/>
        <c:tickLblSkip val="1"/>
        <c:noMultiLvlLbl val="0"/>
      </c:catAx>
      <c:valAx>
        <c:axId val="-1291968720"/>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0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1A78-4EC3-AA37-1396ABD97824}"/>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1A78-4EC3-AA37-1396ABD97824}"/>
              </c:ext>
            </c:extLst>
          </c:dPt>
          <c:dLbls>
            <c:dLbl>
              <c:idx val="1"/>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1A78-4EC3-AA37-1396ABD97824}"/>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1A78-4EC3-AA37-1396ABD97824}"/>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JHM</c:v>
                </c:pt>
                <c:pt idx="1">
                  <c:v>PHA</c:v>
                </c:pt>
                <c:pt idx="2">
                  <c:v>VYS</c:v>
                </c:pt>
                <c:pt idx="3">
                  <c:v>KVK</c:v>
                </c:pt>
                <c:pt idx="4">
                  <c:v>ČR</c:v>
                </c:pt>
                <c:pt idx="5">
                  <c:v>OLK</c:v>
                </c:pt>
                <c:pt idx="6">
                  <c:v>MSK</c:v>
                </c:pt>
                <c:pt idx="7">
                  <c:v>HKK</c:v>
                </c:pt>
                <c:pt idx="8">
                  <c:v>STC</c:v>
                </c:pt>
                <c:pt idx="9">
                  <c:v>LBK</c:v>
                </c:pt>
                <c:pt idx="10">
                  <c:v>ULK</c:v>
                </c:pt>
                <c:pt idx="11">
                  <c:v>ZLK</c:v>
                </c:pt>
                <c:pt idx="12">
                  <c:v>PLK</c:v>
                </c:pt>
                <c:pt idx="13">
                  <c:v>PAK</c:v>
                </c:pt>
                <c:pt idx="14">
                  <c:v>JHC</c:v>
                </c:pt>
              </c:strCache>
            </c:strRef>
          </c:cat>
          <c:val>
            <c:numRef>
              <c:f>List1!$B$2:$B$16</c:f>
              <c:numCache>
                <c:formatCode>#,##0_ ;[Red]\-#,##0\ </c:formatCode>
                <c:ptCount val="15"/>
                <c:pt idx="0">
                  <c:v>2336.6727749552851</c:v>
                </c:pt>
                <c:pt idx="1">
                  <c:v>1623.6316754218433</c:v>
                </c:pt>
                <c:pt idx="2">
                  <c:v>724.94936338329217</c:v>
                </c:pt>
                <c:pt idx="3">
                  <c:v>667.61264541036621</c:v>
                </c:pt>
                <c:pt idx="4">
                  <c:v>550.60194251503094</c:v>
                </c:pt>
                <c:pt idx="5">
                  <c:v>137.34947758822665</c:v>
                </c:pt>
                <c:pt idx="6">
                  <c:v>92.223497234183526</c:v>
                </c:pt>
                <c:pt idx="7">
                  <c:v>91.852373757917363</c:v>
                </c:pt>
                <c:pt idx="8">
                  <c:v>72.667263287675667</c:v>
                </c:pt>
                <c:pt idx="9">
                  <c:v>44.349287150595096</c:v>
                </c:pt>
                <c:pt idx="10">
                  <c:v>33.414170464793195</c:v>
                </c:pt>
                <c:pt idx="11">
                  <c:v>11.079847647805648</c:v>
                </c:pt>
                <c:pt idx="12">
                  <c:v>4.2155780714416897</c:v>
                </c:pt>
                <c:pt idx="13">
                  <c:v>0.83216951601252109</c:v>
                </c:pt>
                <c:pt idx="14">
                  <c:v>0.17943264956491484</c:v>
                </c:pt>
              </c:numCache>
            </c:numRef>
          </c:val>
          <c:extLst>
            <c:ext xmlns:c16="http://schemas.microsoft.com/office/drawing/2014/chart" uri="{C3380CC4-5D6E-409C-BE32-E72D297353CC}">
              <c16:uniqueId val="{00000005-1A78-4EC3-AA37-1396ABD97824}"/>
            </c:ext>
          </c:extLst>
        </c:ser>
        <c:dLbls>
          <c:showLegendKey val="0"/>
          <c:showVal val="0"/>
          <c:showCatName val="0"/>
          <c:showSerName val="0"/>
          <c:showPercent val="0"/>
          <c:showBubbleSize val="0"/>
        </c:dLbls>
        <c:gapWidth val="150"/>
        <c:axId val="-1291967632"/>
        <c:axId val="-1265853376"/>
      </c:barChart>
      <c:catAx>
        <c:axId val="-129196763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53376"/>
        <c:crosses val="autoZero"/>
        <c:auto val="1"/>
        <c:lblAlgn val="ctr"/>
        <c:lblOffset val="100"/>
        <c:tickLblSkip val="1"/>
        <c:noMultiLvlLbl val="0"/>
      </c:catAx>
      <c:valAx>
        <c:axId val="-1265853376"/>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7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2"/>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EF55-420A-90B7-F282E49F50E9}"/>
              </c:ext>
            </c:extLst>
          </c:dPt>
          <c:dPt>
            <c:idx val="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EF55-420A-90B7-F282E49F50E9}"/>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EF55-420A-90B7-F282E49F50E9}"/>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EF55-420A-90B7-F282E49F50E9}"/>
                </c:ext>
              </c:extLst>
            </c:dLbl>
            <c:dLbl>
              <c:idx val="2"/>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EF55-420A-90B7-F282E49F50E9}"/>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ČR</c:v>
                </c:pt>
                <c:pt idx="3">
                  <c:v>VYS</c:v>
                </c:pt>
                <c:pt idx="4">
                  <c:v>KVK</c:v>
                </c:pt>
                <c:pt idx="5">
                  <c:v>OLK</c:v>
                </c:pt>
                <c:pt idx="6">
                  <c:v>MSK</c:v>
                </c:pt>
                <c:pt idx="7">
                  <c:v>HKK</c:v>
                </c:pt>
                <c:pt idx="8">
                  <c:v>LBK</c:v>
                </c:pt>
                <c:pt idx="9">
                  <c:v>ZLK</c:v>
                </c:pt>
                <c:pt idx="10">
                  <c:v>PLK</c:v>
                </c:pt>
                <c:pt idx="11">
                  <c:v>ULK</c:v>
                </c:pt>
                <c:pt idx="12">
                  <c:v>STC</c:v>
                </c:pt>
                <c:pt idx="13">
                  <c:v>PAK</c:v>
                </c:pt>
                <c:pt idx="14">
                  <c:v>JHC</c:v>
                </c:pt>
              </c:strCache>
            </c:strRef>
          </c:cat>
          <c:val>
            <c:numRef>
              <c:f>List1!$B$2:$B$16</c:f>
              <c:numCache>
                <c:formatCode>#,##0_ ;[Red]\-#,##0\ </c:formatCode>
                <c:ptCount val="15"/>
                <c:pt idx="0">
                  <c:v>4606.4151682953725</c:v>
                </c:pt>
                <c:pt idx="1">
                  <c:v>3860.7132939262901</c:v>
                </c:pt>
                <c:pt idx="2">
                  <c:v>1754.9585326398424</c:v>
                </c:pt>
                <c:pt idx="3">
                  <c:v>1659.9341085499755</c:v>
                </c:pt>
                <c:pt idx="4">
                  <c:v>1501.4545269824068</c:v>
                </c:pt>
                <c:pt idx="5">
                  <c:v>1451.9996142579128</c:v>
                </c:pt>
                <c:pt idx="6">
                  <c:v>1309.1677972941332</c:v>
                </c:pt>
                <c:pt idx="7">
                  <c:v>1281.7275844035098</c:v>
                </c:pt>
                <c:pt idx="8">
                  <c:v>1115.0273545769098</c:v>
                </c:pt>
                <c:pt idx="9">
                  <c:v>913.02542634594931</c:v>
                </c:pt>
                <c:pt idx="10">
                  <c:v>876.67717700450225</c:v>
                </c:pt>
                <c:pt idx="11">
                  <c:v>731.39730434570674</c:v>
                </c:pt>
                <c:pt idx="12">
                  <c:v>597.94871116636466</c:v>
                </c:pt>
                <c:pt idx="13">
                  <c:v>581.28581748133877</c:v>
                </c:pt>
                <c:pt idx="14">
                  <c:v>532.27525280500038</c:v>
                </c:pt>
              </c:numCache>
            </c:numRef>
          </c:val>
          <c:extLst>
            <c:ext xmlns:c16="http://schemas.microsoft.com/office/drawing/2014/chart" uri="{C3380CC4-5D6E-409C-BE32-E72D297353CC}">
              <c16:uniqueId val="{00000007-EF55-420A-90B7-F282E49F50E9}"/>
            </c:ext>
          </c:extLst>
        </c:ser>
        <c:dLbls>
          <c:showLegendKey val="0"/>
          <c:showVal val="0"/>
          <c:showCatName val="0"/>
          <c:showSerName val="0"/>
          <c:showPercent val="0"/>
          <c:showBubbleSize val="0"/>
        </c:dLbls>
        <c:gapWidth val="150"/>
        <c:axId val="-1265849024"/>
        <c:axId val="-1265841952"/>
      </c:barChart>
      <c:catAx>
        <c:axId val="-126584902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41952"/>
        <c:crosses val="autoZero"/>
        <c:auto val="1"/>
        <c:lblAlgn val="ctr"/>
        <c:lblOffset val="100"/>
        <c:tickLblSkip val="1"/>
        <c:noMultiLvlLbl val="0"/>
      </c:catAx>
      <c:valAx>
        <c:axId val="-1265841952"/>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490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3"/>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B4B9-46A3-9A02-061BE12351DF}"/>
              </c:ext>
            </c:extLst>
          </c:dPt>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B4B9-46A3-9A02-061BE12351D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B4B9-46A3-9A02-061BE12351DF}"/>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B4B9-46A3-9A02-061BE12351DF}"/>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B4B9-46A3-9A02-061BE12351D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OLK</c:v>
                </c:pt>
                <c:pt idx="3">
                  <c:v>MSK</c:v>
                </c:pt>
                <c:pt idx="4">
                  <c:v>ČR</c:v>
                </c:pt>
                <c:pt idx="5">
                  <c:v>HKK</c:v>
                </c:pt>
                <c:pt idx="6">
                  <c:v>LBK</c:v>
                </c:pt>
                <c:pt idx="7">
                  <c:v>VYS</c:v>
                </c:pt>
                <c:pt idx="8">
                  <c:v>ZLK</c:v>
                </c:pt>
                <c:pt idx="9">
                  <c:v>PLK</c:v>
                </c:pt>
                <c:pt idx="10">
                  <c:v>KVK</c:v>
                </c:pt>
                <c:pt idx="11">
                  <c:v>ULK</c:v>
                </c:pt>
                <c:pt idx="12">
                  <c:v>PAK</c:v>
                </c:pt>
                <c:pt idx="13">
                  <c:v>JHC</c:v>
                </c:pt>
                <c:pt idx="14">
                  <c:v>STC</c:v>
                </c:pt>
              </c:strCache>
            </c:strRef>
          </c:cat>
          <c:val>
            <c:numRef>
              <c:f>List1!$B$2:$B$16</c:f>
              <c:numCache>
                <c:formatCode>#,##0_ ;[Red]\-#,##0\ </c:formatCode>
                <c:ptCount val="15"/>
                <c:pt idx="0">
                  <c:v>2982.7834928735297</c:v>
                </c:pt>
                <c:pt idx="1">
                  <c:v>1524.0405189710052</c:v>
                </c:pt>
                <c:pt idx="2">
                  <c:v>1314.6501366696862</c:v>
                </c:pt>
                <c:pt idx="3">
                  <c:v>1216.9443000599495</c:v>
                </c:pt>
                <c:pt idx="4">
                  <c:v>1204.3565901248114</c:v>
                </c:pt>
                <c:pt idx="5">
                  <c:v>1189.8752106455925</c:v>
                </c:pt>
                <c:pt idx="6">
                  <c:v>1070.6780674263148</c:v>
                </c:pt>
                <c:pt idx="7">
                  <c:v>934.98474516668341</c:v>
                </c:pt>
                <c:pt idx="8">
                  <c:v>901.94557869814366</c:v>
                </c:pt>
                <c:pt idx="9">
                  <c:v>872.46159893306049</c:v>
                </c:pt>
                <c:pt idx="10">
                  <c:v>833.84188157204062</c:v>
                </c:pt>
                <c:pt idx="11">
                  <c:v>697.98313388091356</c:v>
                </c:pt>
                <c:pt idx="12">
                  <c:v>580.45364796532624</c:v>
                </c:pt>
                <c:pt idx="13">
                  <c:v>532.09582015543549</c:v>
                </c:pt>
                <c:pt idx="14">
                  <c:v>525.28144787868905</c:v>
                </c:pt>
              </c:numCache>
            </c:numRef>
          </c:val>
          <c:extLst>
            <c:ext xmlns:c16="http://schemas.microsoft.com/office/drawing/2014/chart" uri="{C3380CC4-5D6E-409C-BE32-E72D297353CC}">
              <c16:uniqueId val="{00000007-B4B9-46A3-9A02-061BE12351DF}"/>
            </c:ext>
          </c:extLst>
        </c:ser>
        <c:dLbls>
          <c:showLegendKey val="0"/>
          <c:showVal val="0"/>
          <c:showCatName val="0"/>
          <c:showSerName val="0"/>
          <c:showPercent val="0"/>
          <c:showBubbleSize val="0"/>
        </c:dLbls>
        <c:gapWidth val="150"/>
        <c:axId val="-1265843040"/>
        <c:axId val="-1265855552"/>
      </c:barChart>
      <c:catAx>
        <c:axId val="-1265843040"/>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55552"/>
        <c:crosses val="autoZero"/>
        <c:auto val="1"/>
        <c:lblAlgn val="ctr"/>
        <c:lblOffset val="100"/>
        <c:tickLblSkip val="1"/>
        <c:noMultiLvlLbl val="0"/>
      </c:catAx>
      <c:valAx>
        <c:axId val="-1265855552"/>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43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2"/>
            <c:invertIfNegative val="0"/>
            <c:bubble3D val="0"/>
            <c:spPr>
              <a:solidFill>
                <a:srgbClr val="C00000"/>
              </a:solidFill>
              <a:ln>
                <a:solidFill>
                  <a:schemeClr val="tx1"/>
                </a:solidFill>
              </a:ln>
              <a:effectLst/>
            </c:spPr>
            <c:extLst>
              <c:ext xmlns:c16="http://schemas.microsoft.com/office/drawing/2014/chart" uri="{C3380CC4-5D6E-409C-BE32-E72D297353CC}">
                <c16:uniqueId val="{00000008-611A-472D-9E7B-23E7EE0E3436}"/>
              </c:ext>
            </c:extLst>
          </c:dPt>
          <c:dPt>
            <c:idx val="5"/>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1564-4C56-B894-E2D8E6C2AE52}"/>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3-1564-4C56-B894-E2D8E6C2AE52}"/>
              </c:ext>
            </c:extLst>
          </c:dPt>
          <c:dPt>
            <c:idx val="9"/>
            <c:invertIfNegative val="0"/>
            <c:bubble3D val="0"/>
            <c:spPr>
              <a:solidFill>
                <a:srgbClr val="4472C4"/>
              </a:solidFill>
              <a:ln>
                <a:solidFill>
                  <a:schemeClr val="tx1"/>
                </a:solidFill>
              </a:ln>
              <a:effectLst/>
            </c:spPr>
            <c:extLst>
              <c:ext xmlns:c16="http://schemas.microsoft.com/office/drawing/2014/chart" uri="{C3380CC4-5D6E-409C-BE32-E72D297353CC}">
                <c16:uniqueId val="{00000007-1564-4C56-B894-E2D8E6C2AE52}"/>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5-1564-4C56-B894-E2D8E6C2AE52}"/>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KVK</c:v>
                </c:pt>
                <c:pt idx="2">
                  <c:v>HKK</c:v>
                </c:pt>
                <c:pt idx="3">
                  <c:v>MSK</c:v>
                </c:pt>
                <c:pt idx="4">
                  <c:v>VYS</c:v>
                </c:pt>
                <c:pt idx="5">
                  <c:v>ČR</c:v>
                </c:pt>
                <c:pt idx="6">
                  <c:v>JHC</c:v>
                </c:pt>
                <c:pt idx="7">
                  <c:v>ULK</c:v>
                </c:pt>
                <c:pt idx="8">
                  <c:v>PAK</c:v>
                </c:pt>
                <c:pt idx="9">
                  <c:v>JMK</c:v>
                </c:pt>
                <c:pt idx="10">
                  <c:v>LBK</c:v>
                </c:pt>
                <c:pt idx="11">
                  <c:v>STC</c:v>
                </c:pt>
                <c:pt idx="12">
                  <c:v>PHA</c:v>
                </c:pt>
                <c:pt idx="13">
                  <c:v>OLK</c:v>
                </c:pt>
                <c:pt idx="14">
                  <c:v>ZLK</c:v>
                </c:pt>
              </c:strCache>
            </c:strRef>
          </c:cat>
          <c:val>
            <c:numRef>
              <c:f>Sheet1!$B$2:$B$16</c:f>
              <c:numCache>
                <c:formatCode>#\ ##0_ ;[Red]\-#\ ##0\ </c:formatCode>
                <c:ptCount val="15"/>
                <c:pt idx="0">
                  <c:v>1332.2413610702522</c:v>
                </c:pt>
                <c:pt idx="1">
                  <c:v>993.58559596901114</c:v>
                </c:pt>
                <c:pt idx="2">
                  <c:v>921.92604228389689</c:v>
                </c:pt>
                <c:pt idx="3">
                  <c:v>878.06527866465592</c:v>
                </c:pt>
                <c:pt idx="4">
                  <c:v>857.31223184656278</c:v>
                </c:pt>
                <c:pt idx="5">
                  <c:v>745.78786906892719</c:v>
                </c:pt>
                <c:pt idx="6">
                  <c:v>739.04693321130208</c:v>
                </c:pt>
                <c:pt idx="7">
                  <c:v>737.08021520530804</c:v>
                </c:pt>
                <c:pt idx="8">
                  <c:v>719.28413674037142</c:v>
                </c:pt>
                <c:pt idx="9">
                  <c:v>697.36402500853467</c:v>
                </c:pt>
                <c:pt idx="10">
                  <c:v>697.06462329963222</c:v>
                </c:pt>
                <c:pt idx="11">
                  <c:v>617.01234579762865</c:v>
                </c:pt>
                <c:pt idx="12">
                  <c:v>591.79580241482279</c:v>
                </c:pt>
                <c:pt idx="13">
                  <c:v>562.35890841260834</c:v>
                </c:pt>
                <c:pt idx="14">
                  <c:v>513.96070779141701</c:v>
                </c:pt>
              </c:numCache>
            </c:numRef>
          </c:val>
          <c:extLst>
            <c:ext xmlns:c16="http://schemas.microsoft.com/office/drawing/2014/chart" uri="{C3380CC4-5D6E-409C-BE32-E72D297353CC}">
              <c16:uniqueId val="{00000006-1564-4C56-B894-E2D8E6C2AE52}"/>
            </c:ext>
          </c:extLst>
        </c:ser>
        <c:dLbls>
          <c:showLegendKey val="0"/>
          <c:showVal val="0"/>
          <c:showCatName val="0"/>
          <c:showSerName val="0"/>
          <c:showPercent val="0"/>
          <c:showBubbleSize val="0"/>
        </c:dLbls>
        <c:gapWidth val="20"/>
        <c:axId val="-1312601584"/>
        <c:axId val="-1312602672"/>
      </c:barChart>
      <c:catAx>
        <c:axId val="-1312601584"/>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602672"/>
        <c:crosses val="autoZero"/>
        <c:auto val="1"/>
        <c:lblAlgn val="ctr"/>
        <c:lblOffset val="100"/>
        <c:tickLblSkip val="1"/>
        <c:noMultiLvlLbl val="0"/>
      </c:catAx>
      <c:valAx>
        <c:axId val="-1312602672"/>
        <c:scaling>
          <c:orientation val="minMax"/>
          <c:max val="16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Běžné výdaje v Kč na</a:t>
                </a:r>
                <a:r>
                  <a:rPr lang="cs-CZ" sz="1000" baseline="0" dirty="0"/>
                  <a:t> 1 obyvatele</a:t>
                </a:r>
                <a:endParaRPr lang="cs-CZ" sz="1000" dirty="0"/>
              </a:p>
            </c:rich>
          </c:tx>
          <c:layout>
            <c:manualLayout>
              <c:xMode val="edge"/>
              <c:yMode val="edge"/>
              <c:x val="2.0848497131408933E-2"/>
              <c:y val="0.10471806345722888"/>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584"/>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3"/>
            <c:invertIfNegative val="0"/>
            <c:bubble3D val="0"/>
            <c:spPr>
              <a:solidFill>
                <a:srgbClr val="C00000"/>
              </a:solidFill>
              <a:ln>
                <a:solidFill>
                  <a:schemeClr val="tx1"/>
                </a:solidFill>
              </a:ln>
              <a:effectLst/>
            </c:spPr>
            <c:extLst>
              <c:ext xmlns:c16="http://schemas.microsoft.com/office/drawing/2014/chart" uri="{C3380CC4-5D6E-409C-BE32-E72D297353CC}">
                <c16:uniqueId val="{0000000C-EA9C-4AA1-B77D-5773129C60E0}"/>
              </c:ext>
            </c:extLst>
          </c:dPt>
          <c:dPt>
            <c:idx val="5"/>
            <c:invertIfNegative val="0"/>
            <c:bubble3D val="0"/>
            <c:spPr>
              <a:solidFill>
                <a:srgbClr val="4472C4"/>
              </a:solidFill>
              <a:ln>
                <a:solidFill>
                  <a:schemeClr val="tx1"/>
                </a:solidFill>
              </a:ln>
              <a:effectLst/>
            </c:spPr>
            <c:extLst>
              <c:ext xmlns:c16="http://schemas.microsoft.com/office/drawing/2014/chart" uri="{C3380CC4-5D6E-409C-BE32-E72D297353CC}">
                <c16:uniqueId val="{0000000B-A79F-4298-8746-66AE55367192}"/>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1-A79F-4298-8746-66AE55367192}"/>
              </c:ext>
            </c:extLst>
          </c:dPt>
          <c:dPt>
            <c:idx val="9"/>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3-A79F-4298-8746-66AE55367192}"/>
              </c:ext>
            </c:extLst>
          </c:dPt>
          <c:dPt>
            <c:idx val="10"/>
            <c:invertIfNegative val="0"/>
            <c:bubble3D val="0"/>
            <c:spPr>
              <a:solidFill>
                <a:srgbClr val="4472C4"/>
              </a:solidFill>
              <a:ln>
                <a:solidFill>
                  <a:schemeClr val="tx1"/>
                </a:solidFill>
              </a:ln>
              <a:effectLst/>
            </c:spPr>
            <c:extLst>
              <c:ext xmlns:c16="http://schemas.microsoft.com/office/drawing/2014/chart" uri="{C3380CC4-5D6E-409C-BE32-E72D297353CC}">
                <c16:uniqueId val="{00000005-A79F-4298-8746-66AE55367192}"/>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7-A79F-4298-8746-66AE55367192}"/>
              </c:ext>
            </c:extLst>
          </c:dPt>
          <c:dPt>
            <c:idx val="13"/>
            <c:invertIfNegative val="0"/>
            <c:bubble3D val="0"/>
            <c:spPr>
              <a:solidFill>
                <a:srgbClr val="4472C4"/>
              </a:solidFill>
              <a:ln>
                <a:solidFill>
                  <a:schemeClr val="tx1"/>
                </a:solidFill>
              </a:ln>
              <a:effectLst/>
            </c:spPr>
            <c:extLst>
              <c:ext xmlns:c16="http://schemas.microsoft.com/office/drawing/2014/chart" uri="{C3380CC4-5D6E-409C-BE32-E72D297353CC}">
                <c16:uniqueId val="{00000009-A79F-4298-8746-66AE55367192}"/>
              </c:ext>
            </c:extLst>
          </c:dPt>
          <c:dLbls>
            <c:numFmt formatCode="0.0%"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MSK</c:v>
                </c:pt>
                <c:pt idx="2">
                  <c:v>KVK</c:v>
                </c:pt>
                <c:pt idx="3">
                  <c:v>HKK</c:v>
                </c:pt>
                <c:pt idx="4">
                  <c:v>ULK</c:v>
                </c:pt>
                <c:pt idx="5">
                  <c:v>JHM</c:v>
                </c:pt>
                <c:pt idx="6">
                  <c:v>PLK</c:v>
                </c:pt>
                <c:pt idx="7">
                  <c:v>LBK</c:v>
                </c:pt>
                <c:pt idx="8">
                  <c:v>JHC</c:v>
                </c:pt>
                <c:pt idx="9">
                  <c:v>ČR</c:v>
                </c:pt>
                <c:pt idx="10">
                  <c:v>PAK</c:v>
                </c:pt>
                <c:pt idx="11">
                  <c:v>ZLK</c:v>
                </c:pt>
                <c:pt idx="12">
                  <c:v>VYS</c:v>
                </c:pt>
                <c:pt idx="13">
                  <c:v>PHA</c:v>
                </c:pt>
                <c:pt idx="14">
                  <c:v>STC</c:v>
                </c:pt>
              </c:strCache>
            </c:strRef>
          </c:cat>
          <c:val>
            <c:numRef>
              <c:f>Sheet1!$B$2:$B$16</c:f>
              <c:numCache>
                <c:formatCode>General</c:formatCode>
                <c:ptCount val="15"/>
                <c:pt idx="0">
                  <c:v>7.0192530125898628E-2</c:v>
                </c:pt>
                <c:pt idx="1">
                  <c:v>6.3193582248353877E-2</c:v>
                </c:pt>
                <c:pt idx="2">
                  <c:v>6.2412575351083653E-2</c:v>
                </c:pt>
                <c:pt idx="3">
                  <c:v>5.9282187811006151E-2</c:v>
                </c:pt>
                <c:pt idx="4">
                  <c:v>5.8428297209410646E-2</c:v>
                </c:pt>
                <c:pt idx="5">
                  <c:v>5.7771179318257967E-2</c:v>
                </c:pt>
                <c:pt idx="6">
                  <c:v>5.7602421338930988E-2</c:v>
                </c:pt>
                <c:pt idx="7">
                  <c:v>5.4839565056900165E-2</c:v>
                </c:pt>
                <c:pt idx="8">
                  <c:v>5.4189556049641763E-2</c:v>
                </c:pt>
                <c:pt idx="9">
                  <c:v>5.2474098610311284E-2</c:v>
                </c:pt>
                <c:pt idx="10">
                  <c:v>5.0966189501213323E-2</c:v>
                </c:pt>
                <c:pt idx="11">
                  <c:v>4.9990394719717515E-2</c:v>
                </c:pt>
                <c:pt idx="12">
                  <c:v>4.9084279132527699E-2</c:v>
                </c:pt>
                <c:pt idx="13">
                  <c:v>4.7667330231702172E-2</c:v>
                </c:pt>
                <c:pt idx="14">
                  <c:v>3.4567572254872676E-2</c:v>
                </c:pt>
              </c:numCache>
            </c:numRef>
          </c:val>
          <c:extLst>
            <c:ext xmlns:c16="http://schemas.microsoft.com/office/drawing/2014/chart" uri="{C3380CC4-5D6E-409C-BE32-E72D297353CC}">
              <c16:uniqueId val="{0000000A-A79F-4298-8746-66AE55367192}"/>
            </c:ext>
          </c:extLst>
        </c:ser>
        <c:dLbls>
          <c:showLegendKey val="0"/>
          <c:showVal val="0"/>
          <c:showCatName val="0"/>
          <c:showSerName val="0"/>
          <c:showPercent val="0"/>
          <c:showBubbleSize val="0"/>
        </c:dLbls>
        <c:gapWidth val="20"/>
        <c:axId val="-1552473408"/>
        <c:axId val="-1552466880"/>
      </c:barChart>
      <c:catAx>
        <c:axId val="-1552473408"/>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1668351012910085"/>
              <c:y val="0.9145105025148715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6880"/>
        <c:crosses val="autoZero"/>
        <c:auto val="1"/>
        <c:lblAlgn val="ctr"/>
        <c:lblOffset val="100"/>
        <c:tickLblSkip val="1"/>
        <c:noMultiLvlLbl val="0"/>
      </c:catAx>
      <c:valAx>
        <c:axId val="-1552466880"/>
        <c:scaling>
          <c:orientation val="minMax"/>
          <c:max val="0.1"/>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b="0" i="0" baseline="0" dirty="0">
                    <a:effectLst/>
                  </a:rPr>
                  <a:t>Podíl nákladů ZP k HDP</a:t>
                </a:r>
                <a:endParaRPr lang="cs-CZ" sz="1000" dirty="0">
                  <a:effectLst/>
                </a:endParaRPr>
              </a:p>
            </c:rich>
          </c:tx>
          <c:layout>
            <c:manualLayout>
              <c:xMode val="edge"/>
              <c:yMode val="edge"/>
              <c:x val="3.4686626775531179E-2"/>
              <c:y val="0.40340689068239538"/>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73408"/>
        <c:crosses val="autoZero"/>
        <c:crossBetween val="between"/>
        <c:majorUnit val="2.0000000000000004E-2"/>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4168-4E8C-9789-49C145965169}"/>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4168-4E8C-9789-49C145965169}"/>
              </c:ext>
            </c:extLst>
          </c:dPt>
          <c:dPt>
            <c:idx val="3"/>
            <c:invertIfNegative val="0"/>
            <c:bubble3D val="0"/>
            <c:extLst>
              <c:ext xmlns:c16="http://schemas.microsoft.com/office/drawing/2014/chart" uri="{C3380CC4-5D6E-409C-BE32-E72D297353CC}">
                <c16:uniqueId val="{00000002-4168-4E8C-9789-49C145965169}"/>
              </c:ext>
            </c:extLst>
          </c:dPt>
          <c:dPt>
            <c:idx val="7"/>
            <c:invertIfNegative val="0"/>
            <c:bubble3D val="0"/>
            <c:spPr>
              <a:solidFill>
                <a:srgbClr val="C00000"/>
              </a:solidFill>
              <a:ln>
                <a:solidFill>
                  <a:schemeClr val="tx1"/>
                </a:solidFill>
              </a:ln>
              <a:effectLst/>
            </c:spPr>
            <c:extLst>
              <c:ext xmlns:c16="http://schemas.microsoft.com/office/drawing/2014/chart" uri="{C3380CC4-5D6E-409C-BE32-E72D297353CC}">
                <c16:uniqueId val="{00000004-5893-437B-A8D2-207D66508EBA}"/>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MSK</c:v>
                </c:pt>
                <c:pt idx="3">
                  <c:v>STC</c:v>
                </c:pt>
                <c:pt idx="4">
                  <c:v>OLK</c:v>
                </c:pt>
                <c:pt idx="5">
                  <c:v>ULK</c:v>
                </c:pt>
                <c:pt idx="6">
                  <c:v>PLK</c:v>
                </c:pt>
                <c:pt idx="7">
                  <c:v>HKK</c:v>
                </c:pt>
                <c:pt idx="8">
                  <c:v>JHC</c:v>
                </c:pt>
                <c:pt idx="9">
                  <c:v>ZLK</c:v>
                </c:pt>
                <c:pt idx="10">
                  <c:v>PAK</c:v>
                </c:pt>
                <c:pt idx="11">
                  <c:v>VYS</c:v>
                </c:pt>
                <c:pt idx="12">
                  <c:v>LBK</c:v>
                </c:pt>
                <c:pt idx="13">
                  <c:v>KVK</c:v>
                </c:pt>
                <c:pt idx="14">
                  <c:v>BEZ*</c:v>
                </c:pt>
              </c:strCache>
            </c:strRef>
          </c:cat>
          <c:val>
            <c:numRef>
              <c:f>Sheet1!$B$2:$B$16</c:f>
              <c:numCache>
                <c:formatCode>#,##0_ ;[Red]\-#,##0\ </c:formatCode>
                <c:ptCount val="15"/>
                <c:pt idx="0">
                  <c:v>61176966.629320048</c:v>
                </c:pt>
                <c:pt idx="1">
                  <c:v>30698102.639060009</c:v>
                </c:pt>
                <c:pt idx="2">
                  <c:v>29973158.415469985</c:v>
                </c:pt>
                <c:pt idx="3">
                  <c:v>20734355.757489983</c:v>
                </c:pt>
                <c:pt idx="4">
                  <c:v>16608886.285860006</c:v>
                </c:pt>
                <c:pt idx="5">
                  <c:v>16557469.291499997</c:v>
                </c:pt>
                <c:pt idx="6">
                  <c:v>14701635.588649999</c:v>
                </c:pt>
                <c:pt idx="7">
                  <c:v>14435212.731979998</c:v>
                </c:pt>
                <c:pt idx="8">
                  <c:v>13402811.276869996</c:v>
                </c:pt>
                <c:pt idx="9">
                  <c:v>11891965.047900002</c:v>
                </c:pt>
                <c:pt idx="10">
                  <c:v>10228251.672429997</c:v>
                </c:pt>
                <c:pt idx="11">
                  <c:v>9788877.7873999998</c:v>
                </c:pt>
                <c:pt idx="12">
                  <c:v>8818640.7776700016</c:v>
                </c:pt>
                <c:pt idx="13">
                  <c:v>5834452.368970002</c:v>
                </c:pt>
                <c:pt idx="14">
                  <c:v>1256620.10867</c:v>
                </c:pt>
              </c:numCache>
            </c:numRef>
          </c:val>
          <c:extLst>
            <c:ext xmlns:c16="http://schemas.microsoft.com/office/drawing/2014/chart" uri="{C3380CC4-5D6E-409C-BE32-E72D297353CC}">
              <c16:uniqueId val="{00000003-4168-4E8C-9789-49C145965169}"/>
            </c:ext>
          </c:extLst>
        </c:ser>
        <c:dLbls>
          <c:showLegendKey val="0"/>
          <c:showVal val="1"/>
          <c:showCatName val="0"/>
          <c:showSerName val="0"/>
          <c:showPercent val="0"/>
          <c:showBubbleSize val="0"/>
        </c:dLbls>
        <c:gapWidth val="50"/>
        <c:overlap val="100"/>
        <c:axId val="-1552482112"/>
        <c:axId val="-1552469056"/>
      </c:barChart>
      <c:catAx>
        <c:axId val="-1552482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9056"/>
        <c:crosses val="autoZero"/>
        <c:auto val="1"/>
        <c:lblAlgn val="ctr"/>
        <c:lblOffset val="100"/>
        <c:noMultiLvlLbl val="0"/>
      </c:catAx>
      <c:valAx>
        <c:axId val="-1552469056"/>
        <c:scaling>
          <c:orientation val="minMax"/>
          <c:max val="9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82112"/>
        <c:crosses val="autoZero"/>
        <c:crossBetween val="between"/>
        <c:majorUnit val="30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C16E-4F19-9B2E-7EDC438F0B1B}"/>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C16E-4F19-9B2E-7EDC438F0B1B}"/>
              </c:ext>
            </c:extLst>
          </c:dPt>
          <c:dPt>
            <c:idx val="3"/>
            <c:invertIfNegative val="0"/>
            <c:bubble3D val="0"/>
            <c:extLst>
              <c:ext xmlns:c16="http://schemas.microsoft.com/office/drawing/2014/chart" uri="{C3380CC4-5D6E-409C-BE32-E72D297353CC}">
                <c16:uniqueId val="{00000002-C16E-4F19-9B2E-7EDC438F0B1B}"/>
              </c:ext>
            </c:extLst>
          </c:dPt>
          <c:dPt>
            <c:idx val="7"/>
            <c:invertIfNegative val="0"/>
            <c:bubble3D val="0"/>
            <c:spPr>
              <a:solidFill>
                <a:srgbClr val="C00000"/>
              </a:solidFill>
              <a:ln>
                <a:solidFill>
                  <a:schemeClr val="tx1"/>
                </a:solidFill>
              </a:ln>
              <a:effectLst/>
            </c:spPr>
            <c:extLst>
              <c:ext xmlns:c16="http://schemas.microsoft.com/office/drawing/2014/chart" uri="{C3380CC4-5D6E-409C-BE32-E72D297353CC}">
                <c16:uniqueId val="{00000004-E189-45CE-AC06-8C208A84601A}"/>
              </c:ext>
            </c:extLst>
          </c:dPt>
          <c:dLbls>
            <c:dLbl>
              <c:idx val="0"/>
              <c:layout>
                <c:manualLayout>
                  <c:x val="-3.4647876180676503E-2"/>
                  <c:y val="1.3614734750748047E-17"/>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C16E-4F19-9B2E-7EDC438F0B1B}"/>
                </c:ext>
              </c:extLst>
            </c:dLbl>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PHA</c:v>
                </c:pt>
                <c:pt idx="1">
                  <c:v>STC</c:v>
                </c:pt>
                <c:pt idx="2">
                  <c:v>JMK</c:v>
                </c:pt>
                <c:pt idx="3">
                  <c:v>MSK</c:v>
                </c:pt>
                <c:pt idx="4">
                  <c:v>ULK</c:v>
                </c:pt>
                <c:pt idx="5">
                  <c:v>PLK</c:v>
                </c:pt>
                <c:pt idx="6">
                  <c:v>JHC</c:v>
                </c:pt>
                <c:pt idx="7">
                  <c:v>HKK</c:v>
                </c:pt>
                <c:pt idx="8">
                  <c:v>ZLK</c:v>
                </c:pt>
                <c:pt idx="9">
                  <c:v>OLK</c:v>
                </c:pt>
                <c:pt idx="10">
                  <c:v>PAK</c:v>
                </c:pt>
                <c:pt idx="11">
                  <c:v>VYS</c:v>
                </c:pt>
                <c:pt idx="12">
                  <c:v>LBK</c:v>
                </c:pt>
                <c:pt idx="13">
                  <c:v>KVK</c:v>
                </c:pt>
              </c:strCache>
            </c:strRef>
          </c:cat>
          <c:val>
            <c:numRef>
              <c:f>Sheet1!$B$2:$B$15</c:f>
              <c:numCache>
                <c:formatCode>###\ ###\ ##0</c:formatCode>
                <c:ptCount val="14"/>
                <c:pt idx="0">
                  <c:v>1283415</c:v>
                </c:pt>
                <c:pt idx="1">
                  <c:v>599821</c:v>
                </c:pt>
                <c:pt idx="2">
                  <c:v>531374</c:v>
                </c:pt>
                <c:pt idx="3">
                  <c:v>474307</c:v>
                </c:pt>
                <c:pt idx="4">
                  <c:v>283381</c:v>
                </c:pt>
                <c:pt idx="5">
                  <c:v>255226</c:v>
                </c:pt>
                <c:pt idx="6">
                  <c:v>247332</c:v>
                </c:pt>
                <c:pt idx="7">
                  <c:v>243500</c:v>
                </c:pt>
                <c:pt idx="8">
                  <c:v>237885</c:v>
                </c:pt>
                <c:pt idx="9">
                  <c:v>236619</c:v>
                </c:pt>
                <c:pt idx="10">
                  <c:v>200687</c:v>
                </c:pt>
                <c:pt idx="11">
                  <c:v>199430</c:v>
                </c:pt>
                <c:pt idx="12">
                  <c:v>160808</c:v>
                </c:pt>
                <c:pt idx="13">
                  <c:v>93482</c:v>
                </c:pt>
              </c:numCache>
            </c:numRef>
          </c:val>
          <c:extLst>
            <c:ext xmlns:c16="http://schemas.microsoft.com/office/drawing/2014/chart" uri="{C3380CC4-5D6E-409C-BE32-E72D297353CC}">
              <c16:uniqueId val="{00000003-C16E-4F19-9B2E-7EDC438F0B1B}"/>
            </c:ext>
          </c:extLst>
        </c:ser>
        <c:dLbls>
          <c:showLegendKey val="0"/>
          <c:showVal val="1"/>
          <c:showCatName val="0"/>
          <c:showSerName val="0"/>
          <c:showPercent val="0"/>
          <c:showBubbleSize val="0"/>
        </c:dLbls>
        <c:gapWidth val="50"/>
        <c:overlap val="100"/>
        <c:axId val="-1552478304"/>
        <c:axId val="-1552466336"/>
      </c:barChart>
      <c:catAx>
        <c:axId val="-15524783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6336"/>
        <c:crosses val="autoZero"/>
        <c:auto val="1"/>
        <c:lblAlgn val="ctr"/>
        <c:lblOffset val="100"/>
        <c:noMultiLvlLbl val="0"/>
      </c:catAx>
      <c:valAx>
        <c:axId val="-1552466336"/>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78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111 VZP ČR</c:v>
                </c:pt>
              </c:strCache>
            </c:strRef>
          </c:tx>
          <c:spPr>
            <a:solidFill>
              <a:srgbClr val="C00000"/>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Sheet1!$B$2:$B$17</c:f>
              <c:numCache>
                <c:formatCode>General</c:formatCode>
                <c:ptCount val="16"/>
                <c:pt idx="0">
                  <c:v>0.60223922757753123</c:v>
                </c:pt>
                <c:pt idx="1">
                  <c:v>0.54225264867349898</c:v>
                </c:pt>
                <c:pt idx="2">
                  <c:v>0.60901592837520313</c:v>
                </c:pt>
                <c:pt idx="3">
                  <c:v>0.57057190707783489</c:v>
                </c:pt>
                <c:pt idx="4">
                  <c:v>0.66061738247243185</c:v>
                </c:pt>
                <c:pt idx="5">
                  <c:v>0.67062158114132886</c:v>
                </c:pt>
                <c:pt idx="6">
                  <c:v>0.72876352452263693</c:v>
                </c:pt>
                <c:pt idx="7">
                  <c:v>0.56678143506404077</c:v>
                </c:pt>
                <c:pt idx="8">
                  <c:v>0.67636646247756815</c:v>
                </c:pt>
                <c:pt idx="9">
                  <c:v>0.72203578863392359</c:v>
                </c:pt>
                <c:pt idx="10">
                  <c:v>0.55521683066827143</c:v>
                </c:pt>
                <c:pt idx="11">
                  <c:v>0.38166407350728265</c:v>
                </c:pt>
                <c:pt idx="12">
                  <c:v>0.62059068154628061</c:v>
                </c:pt>
                <c:pt idx="13">
                  <c:v>0.29950758611806055</c:v>
                </c:pt>
                <c:pt idx="14">
                  <c:v>0.8685640244595485</c:v>
                </c:pt>
                <c:pt idx="15">
                  <c:v>0.56444475565908403</c:v>
                </c:pt>
              </c:numCache>
            </c:numRef>
          </c:val>
          <c:extLst>
            <c:ext xmlns:c16="http://schemas.microsoft.com/office/drawing/2014/chart" uri="{C3380CC4-5D6E-409C-BE32-E72D297353CC}">
              <c16:uniqueId val="{00000000-85C2-49A2-AD1D-439269D17A8F}"/>
            </c:ext>
          </c:extLst>
        </c:ser>
        <c:ser>
          <c:idx val="1"/>
          <c:order val="1"/>
          <c:tx>
            <c:strRef>
              <c:f>Sheet1!$C$1</c:f>
              <c:strCache>
                <c:ptCount val="1"/>
                <c:pt idx="0">
                  <c:v>201 VoZP</c:v>
                </c:pt>
              </c:strCache>
            </c:strRef>
          </c:tx>
          <c:spPr>
            <a:solidFill>
              <a:srgbClr val="00B050"/>
            </a:solidFill>
            <a:ln>
              <a:noFill/>
            </a:ln>
            <a:effectLst/>
          </c:spPr>
          <c:invertIfNegative val="0"/>
          <c:dPt>
            <c:idx val="3"/>
            <c:invertIfNegative val="0"/>
            <c:bubble3D val="0"/>
            <c:spPr>
              <a:solidFill>
                <a:srgbClr val="00B050"/>
              </a:solidFill>
              <a:ln>
                <a:noFill/>
              </a:ln>
              <a:effectLst/>
            </c:spPr>
            <c:extLst>
              <c:ext xmlns:c16="http://schemas.microsoft.com/office/drawing/2014/chart" uri="{C3380CC4-5D6E-409C-BE32-E72D297353CC}">
                <c16:uniqueId val="{00000002-85C2-49A2-AD1D-439269D17A8F}"/>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Sheet1!$C$2:$C$17</c:f>
              <c:numCache>
                <c:formatCode>General</c:formatCode>
                <c:ptCount val="16"/>
                <c:pt idx="0">
                  <c:v>5.7015762780967295E-2</c:v>
                </c:pt>
                <c:pt idx="1">
                  <c:v>5.3279459309389543E-2</c:v>
                </c:pt>
                <c:pt idx="2">
                  <c:v>0.13531746158950375</c:v>
                </c:pt>
                <c:pt idx="3">
                  <c:v>9.6180553693704318E-2</c:v>
                </c:pt>
                <c:pt idx="4">
                  <c:v>8.0132762623331397E-2</c:v>
                </c:pt>
                <c:pt idx="5">
                  <c:v>7.2716211776551076E-2</c:v>
                </c:pt>
                <c:pt idx="6">
                  <c:v>9.7191201508522049E-2</c:v>
                </c:pt>
                <c:pt idx="7">
                  <c:v>9.621447918101271E-2</c:v>
                </c:pt>
                <c:pt idx="8">
                  <c:v>7.5425643469040654E-2</c:v>
                </c:pt>
                <c:pt idx="9">
                  <c:v>4.0607021589472575E-2</c:v>
                </c:pt>
                <c:pt idx="10">
                  <c:v>7.4813749006289357E-2</c:v>
                </c:pt>
                <c:pt idx="11">
                  <c:v>9.8241869886231126E-2</c:v>
                </c:pt>
                <c:pt idx="12">
                  <c:v>2.8268256727167915E-2</c:v>
                </c:pt>
                <c:pt idx="13">
                  <c:v>1.6519745487181933E-2</c:v>
                </c:pt>
                <c:pt idx="14">
                  <c:v>2.5914391580095929E-3</c:v>
                </c:pt>
                <c:pt idx="15">
                  <c:v>6.6436049017825918E-2</c:v>
                </c:pt>
              </c:numCache>
            </c:numRef>
          </c:val>
          <c:extLst>
            <c:ext xmlns:c16="http://schemas.microsoft.com/office/drawing/2014/chart" uri="{C3380CC4-5D6E-409C-BE32-E72D297353CC}">
              <c16:uniqueId val="{00000003-85C2-49A2-AD1D-439269D17A8F}"/>
            </c:ext>
          </c:extLst>
        </c:ser>
        <c:ser>
          <c:idx val="2"/>
          <c:order val="2"/>
          <c:tx>
            <c:strRef>
              <c:f>Sheet1!$D$1</c:f>
              <c:strCache>
                <c:ptCount val="1"/>
                <c:pt idx="0">
                  <c:v>205 ČPZP</c:v>
                </c:pt>
              </c:strCache>
            </c:strRef>
          </c:tx>
          <c:spPr>
            <a:solidFill>
              <a:schemeClr val="accent2">
                <a:lumMod val="40000"/>
                <a:lumOff val="6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Sheet1!$D$2:$D$17</c:f>
              <c:numCache>
                <c:formatCode>General</c:formatCode>
                <c:ptCount val="16"/>
                <c:pt idx="0">
                  <c:v>1.2064237770207233E-2</c:v>
                </c:pt>
                <c:pt idx="1">
                  <c:v>0.12355774541090636</c:v>
                </c:pt>
                <c:pt idx="2">
                  <c:v>5.4821306646065666E-2</c:v>
                </c:pt>
                <c:pt idx="3">
                  <c:v>0.1075875948873863</c:v>
                </c:pt>
                <c:pt idx="4">
                  <c:v>9.5429483459082989E-2</c:v>
                </c:pt>
                <c:pt idx="5">
                  <c:v>6.7953075676776303E-2</c:v>
                </c:pt>
                <c:pt idx="6">
                  <c:v>2.7554784614539661E-2</c:v>
                </c:pt>
                <c:pt idx="7">
                  <c:v>6.2571730248358812E-2</c:v>
                </c:pt>
                <c:pt idx="8">
                  <c:v>6.9184760216126712E-2</c:v>
                </c:pt>
                <c:pt idx="9">
                  <c:v>9.8852358489629949E-2</c:v>
                </c:pt>
                <c:pt idx="10">
                  <c:v>0.10207533142289063</c:v>
                </c:pt>
                <c:pt idx="11">
                  <c:v>0.35814992188573275</c:v>
                </c:pt>
                <c:pt idx="12">
                  <c:v>0.11419299162544212</c:v>
                </c:pt>
                <c:pt idx="13">
                  <c:v>0.3045170421040217</c:v>
                </c:pt>
                <c:pt idx="14">
                  <c:v>2.6088669652125814E-2</c:v>
                </c:pt>
                <c:pt idx="15">
                  <c:v>0.12002543641281592</c:v>
                </c:pt>
              </c:numCache>
            </c:numRef>
          </c:val>
          <c:extLst>
            <c:ext xmlns:c16="http://schemas.microsoft.com/office/drawing/2014/chart" uri="{C3380CC4-5D6E-409C-BE32-E72D297353CC}">
              <c16:uniqueId val="{00000004-85C2-49A2-AD1D-439269D17A8F}"/>
            </c:ext>
          </c:extLst>
        </c:ser>
        <c:ser>
          <c:idx val="3"/>
          <c:order val="3"/>
          <c:tx>
            <c:strRef>
              <c:f>Sheet1!$E$1</c:f>
              <c:strCache>
                <c:ptCount val="1"/>
                <c:pt idx="0">
                  <c:v>207 OZP</c:v>
                </c:pt>
              </c:strCache>
            </c:strRef>
          </c:tx>
          <c:spPr>
            <a:solidFill>
              <a:srgbClr val="7030A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Sheet1!$E$2:$E$17</c:f>
              <c:numCache>
                <c:formatCode>General</c:formatCode>
                <c:ptCount val="16"/>
                <c:pt idx="0">
                  <c:v>0.21532281400534478</c:v>
                </c:pt>
                <c:pt idx="1">
                  <c:v>9.9066657909898825E-2</c:v>
                </c:pt>
                <c:pt idx="2">
                  <c:v>4.968922198109367E-2</c:v>
                </c:pt>
                <c:pt idx="3">
                  <c:v>6.9698773323038046E-2</c:v>
                </c:pt>
                <c:pt idx="4">
                  <c:v>5.5578932095182818E-2</c:v>
                </c:pt>
                <c:pt idx="5">
                  <c:v>5.7237580931466053E-2</c:v>
                </c:pt>
                <c:pt idx="6">
                  <c:v>4.6809494169122896E-2</c:v>
                </c:pt>
                <c:pt idx="7">
                  <c:v>4.6272781526878762E-2</c:v>
                </c:pt>
                <c:pt idx="8">
                  <c:v>4.5642805116899395E-2</c:v>
                </c:pt>
                <c:pt idx="9">
                  <c:v>2.8146290059793255E-2</c:v>
                </c:pt>
                <c:pt idx="10">
                  <c:v>4.2757459053970291E-2</c:v>
                </c:pt>
                <c:pt idx="11">
                  <c:v>3.0568397108014938E-2</c:v>
                </c:pt>
                <c:pt idx="12">
                  <c:v>2.9020109009899098E-2</c:v>
                </c:pt>
                <c:pt idx="13">
                  <c:v>2.3074947785057618E-2</c:v>
                </c:pt>
                <c:pt idx="14">
                  <c:v>4.972986898835368E-2</c:v>
                </c:pt>
                <c:pt idx="15">
                  <c:v>6.9600018774223713E-2</c:v>
                </c:pt>
              </c:numCache>
            </c:numRef>
          </c:val>
          <c:extLst>
            <c:ext xmlns:c16="http://schemas.microsoft.com/office/drawing/2014/chart" uri="{C3380CC4-5D6E-409C-BE32-E72D297353CC}">
              <c16:uniqueId val="{00000005-85C2-49A2-AD1D-439269D17A8F}"/>
            </c:ext>
          </c:extLst>
        </c:ser>
        <c:ser>
          <c:idx val="4"/>
          <c:order val="4"/>
          <c:tx>
            <c:strRef>
              <c:f>Sheet1!$F$1</c:f>
              <c:strCache>
                <c:ptCount val="1"/>
                <c:pt idx="0">
                  <c:v>209 ZP ŠKODA</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Sheet1!$F$2:$F$17</c:f>
              <c:numCache>
                <c:formatCode>General</c:formatCode>
                <c:ptCount val="16"/>
                <c:pt idx="0">
                  <c:v>9.8806139760028336E-4</c:v>
                </c:pt>
                <c:pt idx="1">
                  <c:v>7.3890452834356787E-2</c:v>
                </c:pt>
                <c:pt idx="2">
                  <c:v>5.4494340602450964E-5</c:v>
                </c:pt>
                <c:pt idx="3">
                  <c:v>9.1156236427104503E-5</c:v>
                </c:pt>
                <c:pt idx="4">
                  <c:v>8.3430063842135807E-5</c:v>
                </c:pt>
                <c:pt idx="5">
                  <c:v>3.2104012002153593E-4</c:v>
                </c:pt>
                <c:pt idx="6">
                  <c:v>1.6149332698680043E-2</c:v>
                </c:pt>
                <c:pt idx="7">
                  <c:v>6.2815957397970898E-2</c:v>
                </c:pt>
                <c:pt idx="8">
                  <c:v>6.7759276869872899E-4</c:v>
                </c:pt>
                <c:pt idx="9">
                  <c:v>9.9225446167218689E-5</c:v>
                </c:pt>
                <c:pt idx="10">
                  <c:v>5.8377817802830636E-5</c:v>
                </c:pt>
                <c:pt idx="11">
                  <c:v>1.2459944473375655E-4</c:v>
                </c:pt>
                <c:pt idx="12">
                  <c:v>5.7300520392907935E-5</c:v>
                </c:pt>
                <c:pt idx="13">
                  <c:v>1.0288246556574064E-4</c:v>
                </c:pt>
                <c:pt idx="14">
                  <c:v>1.9496412144908427E-2</c:v>
                </c:pt>
                <c:pt idx="15">
                  <c:v>1.3788793213612186E-2</c:v>
                </c:pt>
              </c:numCache>
            </c:numRef>
          </c:val>
          <c:extLst>
            <c:ext xmlns:c16="http://schemas.microsoft.com/office/drawing/2014/chart" uri="{C3380CC4-5D6E-409C-BE32-E72D297353CC}">
              <c16:uniqueId val="{00000006-85C2-49A2-AD1D-439269D17A8F}"/>
            </c:ext>
          </c:extLst>
        </c:ser>
        <c:ser>
          <c:idx val="5"/>
          <c:order val="5"/>
          <c:tx>
            <c:strRef>
              <c:f>Sheet1!$G$1</c:f>
              <c:strCache>
                <c:ptCount val="1"/>
                <c:pt idx="0">
                  <c:v>211 ZP MV</c:v>
                </c:pt>
              </c:strCache>
            </c:strRef>
          </c:tx>
          <c:spPr>
            <a:solidFill>
              <a:schemeClr val="accent2">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Sheet1!$G$2:$G$17</c:f>
              <c:numCache>
                <c:formatCode>General</c:formatCode>
                <c:ptCount val="16"/>
                <c:pt idx="0">
                  <c:v>0.11132266486400173</c:v>
                </c:pt>
                <c:pt idx="1">
                  <c:v>0.10761570128276698</c:v>
                </c:pt>
                <c:pt idx="2">
                  <c:v>0.15096214566657798</c:v>
                </c:pt>
                <c:pt idx="3">
                  <c:v>0.15568591493157027</c:v>
                </c:pt>
                <c:pt idx="4">
                  <c:v>0.10777713290771909</c:v>
                </c:pt>
                <c:pt idx="5">
                  <c:v>0.12824116234012015</c:v>
                </c:pt>
                <c:pt idx="6">
                  <c:v>8.3188400490635819E-2</c:v>
                </c:pt>
                <c:pt idx="7">
                  <c:v>0.16512509755313776</c:v>
                </c:pt>
                <c:pt idx="8">
                  <c:v>0.13232781430443247</c:v>
                </c:pt>
                <c:pt idx="9">
                  <c:v>0.10985050694280447</c:v>
                </c:pt>
                <c:pt idx="10">
                  <c:v>0.20522893548049237</c:v>
                </c:pt>
                <c:pt idx="11">
                  <c:v>0.11769695498126216</c:v>
                </c:pt>
                <c:pt idx="12">
                  <c:v>0.10636886602270143</c:v>
                </c:pt>
                <c:pt idx="13">
                  <c:v>8.009190833590539E-2</c:v>
                </c:pt>
                <c:pt idx="14">
                  <c:v>7.8349359338652606E-3</c:v>
                </c:pt>
                <c:pt idx="15">
                  <c:v>0.12497561773704287</c:v>
                </c:pt>
              </c:numCache>
            </c:numRef>
          </c:val>
          <c:extLst>
            <c:ext xmlns:c16="http://schemas.microsoft.com/office/drawing/2014/chart" uri="{C3380CC4-5D6E-409C-BE32-E72D297353CC}">
              <c16:uniqueId val="{00000007-85C2-49A2-AD1D-439269D17A8F}"/>
            </c:ext>
          </c:extLst>
        </c:ser>
        <c:ser>
          <c:idx val="6"/>
          <c:order val="6"/>
          <c:tx>
            <c:strRef>
              <c:f>Sheet1!$H$1</c:f>
              <c:strCache>
                <c:ptCount val="1"/>
                <c:pt idx="0">
                  <c:v>213 RBP</c:v>
                </c:pt>
              </c:strCache>
            </c:strRef>
          </c:tx>
          <c:spPr>
            <a:solidFill>
              <a:schemeClr val="tx1">
                <a:lumMod val="50000"/>
                <a:lumOff val="5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Sheet1!$H$2:$H$17</c:f>
              <c:numCache>
                <c:formatCode>General</c:formatCode>
                <c:ptCount val="16"/>
                <c:pt idx="0">
                  <c:v>1.0472316043474701E-3</c:v>
                </c:pt>
                <c:pt idx="1">
                  <c:v>3.373345791825756E-4</c:v>
                </c:pt>
                <c:pt idx="2">
                  <c:v>1.394414009533304E-4</c:v>
                </c:pt>
                <c:pt idx="3">
                  <c:v>1.8409985003905419E-4</c:v>
                </c:pt>
                <c:pt idx="4">
                  <c:v>3.8087637840975041E-4</c:v>
                </c:pt>
                <c:pt idx="5">
                  <c:v>2.9093480137360201E-3</c:v>
                </c:pt>
                <c:pt idx="6">
                  <c:v>3.4326199586254876E-4</c:v>
                </c:pt>
                <c:pt idx="7">
                  <c:v>2.1851902860028463E-4</c:v>
                </c:pt>
                <c:pt idx="8">
                  <c:v>3.7492164723387886E-4</c:v>
                </c:pt>
                <c:pt idx="9">
                  <c:v>4.0880883820894098E-4</c:v>
                </c:pt>
                <c:pt idx="10">
                  <c:v>1.9849316550283047E-2</c:v>
                </c:pt>
                <c:pt idx="11">
                  <c:v>1.3554183186742619E-2</c:v>
                </c:pt>
                <c:pt idx="12">
                  <c:v>0.10150179454811595</c:v>
                </c:pt>
                <c:pt idx="13">
                  <c:v>0.27618588770420704</c:v>
                </c:pt>
                <c:pt idx="14">
                  <c:v>2.5694649663188681E-2</c:v>
                </c:pt>
                <c:pt idx="15">
                  <c:v>4.0729329185395367E-2</c:v>
                </c:pt>
              </c:numCache>
            </c:numRef>
          </c:val>
          <c:extLst>
            <c:ext xmlns:c16="http://schemas.microsoft.com/office/drawing/2014/chart" uri="{C3380CC4-5D6E-409C-BE32-E72D297353CC}">
              <c16:uniqueId val="{00000008-85C2-49A2-AD1D-439269D17A8F}"/>
            </c:ext>
          </c:extLst>
        </c:ser>
        <c:dLbls>
          <c:showLegendKey val="0"/>
          <c:showVal val="0"/>
          <c:showCatName val="0"/>
          <c:showSerName val="0"/>
          <c:showPercent val="0"/>
          <c:showBubbleSize val="0"/>
        </c:dLbls>
        <c:gapWidth val="30"/>
        <c:overlap val="100"/>
        <c:axId val="-1552458176"/>
        <c:axId val="-1552481568"/>
      </c:barChart>
      <c:catAx>
        <c:axId val="-1552458176"/>
        <c:scaling>
          <c:orientation val="maxMin"/>
        </c:scaling>
        <c:delete val="0"/>
        <c:axPos val="l"/>
        <c:numFmt formatCode="General" sourceLinked="1"/>
        <c:majorTickMark val="none"/>
        <c:minorTickMark val="none"/>
        <c:tickLblPos val="none"/>
        <c:spPr>
          <a:solidFill>
            <a:schemeClr val="tx1">
              <a:lumMod val="50000"/>
              <a:lumOff val="50000"/>
            </a:schemeClr>
          </a:solid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1552481568"/>
        <c:crosses val="autoZero"/>
        <c:auto val="1"/>
        <c:lblAlgn val="ctr"/>
        <c:lblOffset val="100"/>
        <c:noMultiLvlLbl val="0"/>
      </c:catAx>
      <c:valAx>
        <c:axId val="-1552481568"/>
        <c:scaling>
          <c:orientation val="minMax"/>
          <c:max val="1"/>
        </c:scaling>
        <c:delete val="0"/>
        <c:axPos val="t"/>
        <c:minorGridlines>
          <c:spPr>
            <a:ln w="9525" cap="flat" cmpd="sng" algn="ctr">
              <a:solidFill>
                <a:schemeClr val="tx1">
                  <a:lumMod val="5000"/>
                  <a:lumOff val="95000"/>
                </a:schemeClr>
              </a:solidFill>
              <a:round/>
            </a:ln>
            <a:effectLst/>
          </c:spPr>
        </c:minorGridlines>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8176"/>
        <c:crosses val="autoZero"/>
        <c:crossBetween val="between"/>
        <c:majorUnit val="0.5"/>
      </c:valAx>
      <c:spPr>
        <a:noFill/>
        <a:ln>
          <a:noFill/>
        </a:ln>
        <a:effectLst/>
      </c:spPr>
    </c:plotArea>
    <c:legend>
      <c:legendPos val="b"/>
      <c:layout>
        <c:manualLayout>
          <c:xMode val="edge"/>
          <c:yMode val="edge"/>
          <c:x val="1.3044307391756679E-2"/>
          <c:y val="0.85700338497084838"/>
          <c:w val="0.978359128046977"/>
          <c:h val="0.1241099797030634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Úhrady ZP v absolutních hodnotách</a:t>
            </a:r>
          </a:p>
          <a:p>
            <a:pPr>
              <a:defRPr sz="1400" b="1">
                <a:solidFill>
                  <a:schemeClr val="tx1"/>
                </a:solidFill>
              </a:defRPr>
            </a:pPr>
            <a:r>
              <a:rPr lang="cs-CZ" sz="1400" b="1" dirty="0">
                <a:solidFill>
                  <a:schemeClr val="tx1"/>
                </a:solidFill>
              </a:rPr>
              <a:t>segment 1.-12.</a:t>
            </a: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1"/>
          <c:order val="0"/>
          <c:tx>
            <c:strRef>
              <c:f>List1!$A$2</c:f>
              <c:strCache>
                <c:ptCount val="1"/>
                <c:pt idx="0">
                  <c:v>111 VZP</c:v>
                </c:pt>
              </c:strCache>
            </c:strRef>
          </c:tx>
          <c:spPr>
            <a:solidFill>
              <a:srgbClr val="C00000"/>
            </a:solidFill>
            <a:ln>
              <a:noFill/>
            </a:ln>
            <a:effectLst/>
          </c:spPr>
          <c:invertIfNegative val="0"/>
          <c:dLbls>
            <c:numFmt formatCode="#,##0" sourceLinked="0"/>
            <c:spPr>
              <a:noFill/>
              <a:ln>
                <a:noFill/>
              </a:ln>
              <a:effectLst/>
            </c:spPr>
            <c:txPr>
              <a:bodyPr rot="-5400000" spcFirstLastPara="1" vertOverflow="ellipsis"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List1!$B$2:$J$2</c:f>
              <c:numCache>
                <c:formatCode>#,##0_ ;[Red]\-#,##0\ </c:formatCode>
                <c:ptCount val="9"/>
                <c:pt idx="0">
                  <c:v>8037340092</c:v>
                </c:pt>
                <c:pt idx="1">
                  <c:v>8137532208</c:v>
                </c:pt>
                <c:pt idx="2">
                  <c:v>8120573222</c:v>
                </c:pt>
                <c:pt idx="3">
                  <c:v>7628207787</c:v>
                </c:pt>
                <c:pt idx="4">
                  <c:v>8046756501</c:v>
                </c:pt>
                <c:pt idx="5">
                  <c:v>8279068780</c:v>
                </c:pt>
                <c:pt idx="6">
                  <c:v>8441398441</c:v>
                </c:pt>
                <c:pt idx="7">
                  <c:v>9028485108</c:v>
                </c:pt>
                <c:pt idx="8">
                  <c:v>9540702569</c:v>
                </c:pt>
              </c:numCache>
            </c:numRef>
          </c:val>
          <c:extLst>
            <c:ext xmlns:c16="http://schemas.microsoft.com/office/drawing/2014/chart" uri="{C3380CC4-5D6E-409C-BE32-E72D297353CC}">
              <c16:uniqueId val="{00000001-27BE-41EF-9491-A0A69890A7C6}"/>
            </c:ext>
          </c:extLst>
        </c:ser>
        <c:ser>
          <c:idx val="2"/>
          <c:order val="1"/>
          <c:tx>
            <c:strRef>
              <c:f>List1!$A$3</c:f>
              <c:strCache>
                <c:ptCount val="1"/>
                <c:pt idx="0">
                  <c:v>201 VoZP</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List1!$B$3:$J$3</c:f>
              <c:numCache>
                <c:formatCode>#,##0_ ;[Red]\-#,##0\ </c:formatCode>
                <c:ptCount val="9"/>
                <c:pt idx="0">
                  <c:v>870529378</c:v>
                </c:pt>
                <c:pt idx="1">
                  <c:v>843938308</c:v>
                </c:pt>
                <c:pt idx="2">
                  <c:v>936243724</c:v>
                </c:pt>
                <c:pt idx="3">
                  <c:v>932835089</c:v>
                </c:pt>
                <c:pt idx="4">
                  <c:v>1090622399</c:v>
                </c:pt>
                <c:pt idx="5">
                  <c:v>1186103784</c:v>
                </c:pt>
                <c:pt idx="6">
                  <c:v>1158779723</c:v>
                </c:pt>
                <c:pt idx="7">
                  <c:v>1237079048</c:v>
                </c:pt>
                <c:pt idx="8">
                  <c:v>1329127981</c:v>
                </c:pt>
              </c:numCache>
            </c:numRef>
          </c:val>
          <c:extLst>
            <c:ext xmlns:c16="http://schemas.microsoft.com/office/drawing/2014/chart" uri="{C3380CC4-5D6E-409C-BE32-E72D297353CC}">
              <c16:uniqueId val="{00000002-27BE-41EF-9491-A0A69890A7C6}"/>
            </c:ext>
          </c:extLst>
        </c:ser>
        <c:ser>
          <c:idx val="3"/>
          <c:order val="2"/>
          <c:tx>
            <c:strRef>
              <c:f>List1!$A$4</c:f>
              <c:strCache>
                <c:ptCount val="1"/>
                <c:pt idx="0">
                  <c:v>205 ČPZP</c:v>
                </c:pt>
              </c:strCache>
            </c:strRef>
          </c:tx>
          <c:spPr>
            <a:solidFill>
              <a:srgbClr val="00B0F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List1!$B$4:$J$4</c:f>
              <c:numCache>
                <c:formatCode>#,##0_ ;[Red]\-#,##0\ </c:formatCode>
                <c:ptCount val="9"/>
                <c:pt idx="0">
                  <c:v>530733187</c:v>
                </c:pt>
                <c:pt idx="1">
                  <c:v>565860274</c:v>
                </c:pt>
                <c:pt idx="2">
                  <c:v>618560765</c:v>
                </c:pt>
                <c:pt idx="3">
                  <c:v>641893326</c:v>
                </c:pt>
                <c:pt idx="4">
                  <c:v>727208473</c:v>
                </c:pt>
                <c:pt idx="5">
                  <c:v>735631356</c:v>
                </c:pt>
                <c:pt idx="6">
                  <c:v>759767105</c:v>
                </c:pt>
                <c:pt idx="7">
                  <c:v>812421700</c:v>
                </c:pt>
                <c:pt idx="8">
                  <c:v>847487996</c:v>
                </c:pt>
              </c:numCache>
            </c:numRef>
          </c:val>
          <c:extLst>
            <c:ext xmlns:c16="http://schemas.microsoft.com/office/drawing/2014/chart" uri="{C3380CC4-5D6E-409C-BE32-E72D297353CC}">
              <c16:uniqueId val="{00000003-27BE-41EF-9491-A0A69890A7C6}"/>
            </c:ext>
          </c:extLst>
        </c:ser>
        <c:ser>
          <c:idx val="4"/>
          <c:order val="3"/>
          <c:tx>
            <c:strRef>
              <c:f>List1!$A$5</c:f>
              <c:strCache>
                <c:ptCount val="1"/>
                <c:pt idx="0">
                  <c:v>207 OZP</c:v>
                </c:pt>
              </c:strCache>
            </c:strRef>
          </c:tx>
          <c:spPr>
            <a:solidFill>
              <a:srgbClr val="7030A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List1!$B$5:$J$5</c:f>
              <c:numCache>
                <c:formatCode>#,##0_ ;[Red]\-#,##0\ </c:formatCode>
                <c:ptCount val="9"/>
                <c:pt idx="0">
                  <c:v>381753913</c:v>
                </c:pt>
                <c:pt idx="1">
                  <c:v>387768512</c:v>
                </c:pt>
                <c:pt idx="2">
                  <c:v>394259418</c:v>
                </c:pt>
                <c:pt idx="3">
                  <c:v>382125410</c:v>
                </c:pt>
                <c:pt idx="4">
                  <c:v>483121851</c:v>
                </c:pt>
                <c:pt idx="5">
                  <c:v>502313777</c:v>
                </c:pt>
                <c:pt idx="6">
                  <c:v>517264805</c:v>
                </c:pt>
                <c:pt idx="7">
                  <c:v>568791211</c:v>
                </c:pt>
                <c:pt idx="8">
                  <c:v>601025380</c:v>
                </c:pt>
              </c:numCache>
            </c:numRef>
          </c:val>
          <c:extLst>
            <c:ext xmlns:c16="http://schemas.microsoft.com/office/drawing/2014/chart" uri="{C3380CC4-5D6E-409C-BE32-E72D297353CC}">
              <c16:uniqueId val="{00000004-27BE-41EF-9491-A0A69890A7C6}"/>
            </c:ext>
          </c:extLst>
        </c:ser>
        <c:ser>
          <c:idx val="5"/>
          <c:order val="4"/>
          <c:tx>
            <c:strRef>
              <c:f>List1!$A$6</c:f>
              <c:strCache>
                <c:ptCount val="1"/>
                <c:pt idx="0">
                  <c:v>209 Škoda</c:v>
                </c:pt>
              </c:strCache>
            </c:strRef>
          </c:tx>
          <c:spPr>
            <a:solidFill>
              <a:srgbClr val="FFFF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List1!$B$6:$J$6</c:f>
              <c:numCache>
                <c:formatCode>#,##0_ ;[Red]\-#,##0\ </c:formatCode>
                <c:ptCount val="9"/>
                <c:pt idx="0">
                  <c:v>508692816</c:v>
                </c:pt>
                <c:pt idx="1">
                  <c:v>517531846</c:v>
                </c:pt>
                <c:pt idx="2">
                  <c:v>522812314</c:v>
                </c:pt>
                <c:pt idx="3">
                  <c:v>527131320</c:v>
                </c:pt>
                <c:pt idx="4">
                  <c:v>569558082</c:v>
                </c:pt>
                <c:pt idx="5">
                  <c:v>603009447</c:v>
                </c:pt>
                <c:pt idx="6">
                  <c:v>656614325</c:v>
                </c:pt>
                <c:pt idx="7">
                  <c:v>678291974</c:v>
                </c:pt>
                <c:pt idx="8">
                  <c:v>700767662</c:v>
                </c:pt>
              </c:numCache>
            </c:numRef>
          </c:val>
          <c:extLst>
            <c:ext xmlns:c16="http://schemas.microsoft.com/office/drawing/2014/chart" uri="{C3380CC4-5D6E-409C-BE32-E72D297353CC}">
              <c16:uniqueId val="{00000005-27BE-41EF-9491-A0A69890A7C6}"/>
            </c:ext>
          </c:extLst>
        </c:ser>
        <c:ser>
          <c:idx val="6"/>
          <c:order val="5"/>
          <c:tx>
            <c:strRef>
              <c:f>List1!$A$7</c:f>
              <c:strCache>
                <c:ptCount val="1"/>
                <c:pt idx="0">
                  <c:v>211 MVČR</c:v>
                </c:pt>
              </c:strCache>
            </c:strRef>
          </c:tx>
          <c:spPr>
            <a:solidFill>
              <a:srgbClr val="0070C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List1!$B$7:$J$7</c:f>
              <c:numCache>
                <c:formatCode>#,##0_ ;[Red]\-#,##0\ </c:formatCode>
                <c:ptCount val="9"/>
                <c:pt idx="0">
                  <c:v>1339836357</c:v>
                </c:pt>
                <c:pt idx="1">
                  <c:v>1397012703</c:v>
                </c:pt>
                <c:pt idx="2">
                  <c:v>1470589338</c:v>
                </c:pt>
                <c:pt idx="3">
                  <c:v>1490369790</c:v>
                </c:pt>
                <c:pt idx="4">
                  <c:v>1676713649</c:v>
                </c:pt>
                <c:pt idx="5">
                  <c:v>1819962153</c:v>
                </c:pt>
                <c:pt idx="6">
                  <c:v>1958371773</c:v>
                </c:pt>
                <c:pt idx="7">
                  <c:v>2103281649</c:v>
                </c:pt>
                <c:pt idx="8">
                  <c:v>2197772191</c:v>
                </c:pt>
              </c:numCache>
            </c:numRef>
          </c:val>
          <c:extLst>
            <c:ext xmlns:c16="http://schemas.microsoft.com/office/drawing/2014/chart" uri="{C3380CC4-5D6E-409C-BE32-E72D297353CC}">
              <c16:uniqueId val="{00000006-27BE-41EF-9491-A0A69890A7C6}"/>
            </c:ext>
          </c:extLst>
        </c:ser>
        <c:ser>
          <c:idx val="7"/>
          <c:order val="6"/>
          <c:tx>
            <c:strRef>
              <c:f>List1!$A$8</c:f>
              <c:strCache>
                <c:ptCount val="1"/>
                <c:pt idx="0">
                  <c:v>213 RBP</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List1!$B$8:$J$8</c:f>
              <c:numCache>
                <c:formatCode>#,##0_ ;[Red]\-#,##0\ </c:formatCode>
                <c:ptCount val="9"/>
                <c:pt idx="0">
                  <c:v>8429068</c:v>
                </c:pt>
                <c:pt idx="1">
                  <c:v>5383122</c:v>
                </c:pt>
                <c:pt idx="2">
                  <c:v>4444916</c:v>
                </c:pt>
                <c:pt idx="3">
                  <c:v>5386725</c:v>
                </c:pt>
                <c:pt idx="4">
                  <c:v>7132215</c:v>
                </c:pt>
                <c:pt idx="5">
                  <c:v>11897586</c:v>
                </c:pt>
                <c:pt idx="6">
                  <c:v>14733381</c:v>
                </c:pt>
                <c:pt idx="7">
                  <c:v>16368552</c:v>
                </c:pt>
                <c:pt idx="8">
                  <c:v>11335581</c:v>
                </c:pt>
              </c:numCache>
            </c:numRef>
          </c:val>
          <c:extLst>
            <c:ext xmlns:c16="http://schemas.microsoft.com/office/drawing/2014/chart" uri="{C3380CC4-5D6E-409C-BE32-E72D297353CC}">
              <c16:uniqueId val="{00000009-27BE-41EF-9491-A0A69890A7C6}"/>
            </c:ext>
          </c:extLst>
        </c:ser>
        <c:dLbls>
          <c:showLegendKey val="0"/>
          <c:showVal val="0"/>
          <c:showCatName val="0"/>
          <c:showSerName val="0"/>
          <c:showPercent val="0"/>
          <c:showBubbleSize val="0"/>
        </c:dLbls>
        <c:gapWidth val="40"/>
        <c:overlap val="100"/>
        <c:axId val="76777551"/>
        <c:axId val="825704992"/>
      </c:barChart>
      <c:lineChart>
        <c:grouping val="standard"/>
        <c:varyColors val="0"/>
        <c:ser>
          <c:idx val="0"/>
          <c:order val="7"/>
          <c:tx>
            <c:strRef>
              <c:f>List1!$A$9</c:f>
              <c:strCache>
                <c:ptCount val="1"/>
                <c:pt idx="0">
                  <c:v>celkem</c:v>
                </c:pt>
              </c:strCache>
            </c:strRef>
          </c:tx>
          <c:spPr>
            <a:ln w="28575" cap="rnd">
              <a:noFill/>
              <a:round/>
            </a:ln>
            <a:effectLst/>
          </c:spPr>
          <c:marker>
            <c:symbol val="plus"/>
            <c:size val="5"/>
            <c:spPr>
              <a:solidFill>
                <a:schemeClr val="tx1"/>
              </a:solidFill>
              <a:ln w="9525">
                <a:solidFill>
                  <a:schemeClr val="tx1"/>
                </a:solidFill>
              </a:ln>
              <a:effectLst/>
            </c:spPr>
          </c:marker>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List1!$B$9:$J$9</c:f>
              <c:numCache>
                <c:formatCode>#,##0_ ;[Red]\-#,##0\ </c:formatCode>
                <c:ptCount val="9"/>
                <c:pt idx="0">
                  <c:v>11677314811</c:v>
                </c:pt>
                <c:pt idx="1">
                  <c:v>11855026973</c:v>
                </c:pt>
                <c:pt idx="2">
                  <c:v>12067483697</c:v>
                </c:pt>
                <c:pt idx="3">
                  <c:v>11607949447</c:v>
                </c:pt>
                <c:pt idx="4">
                  <c:v>12601113170</c:v>
                </c:pt>
                <c:pt idx="5">
                  <c:v>13137986883</c:v>
                </c:pt>
                <c:pt idx="6">
                  <c:v>13506929553</c:v>
                </c:pt>
                <c:pt idx="7">
                  <c:v>14444719242</c:v>
                </c:pt>
                <c:pt idx="8">
                  <c:v>15228219360</c:v>
                </c:pt>
              </c:numCache>
            </c:numRef>
          </c:val>
          <c:smooth val="0"/>
          <c:extLst>
            <c:ext xmlns:c16="http://schemas.microsoft.com/office/drawing/2014/chart" uri="{C3380CC4-5D6E-409C-BE32-E72D297353CC}">
              <c16:uniqueId val="{00000000-92D6-4CC9-81FC-D0774610A683}"/>
            </c:ext>
          </c:extLst>
        </c:ser>
        <c:dLbls>
          <c:showLegendKey val="0"/>
          <c:showVal val="0"/>
          <c:showCatName val="0"/>
          <c:showSerName val="0"/>
          <c:showPercent val="0"/>
          <c:showBubbleSize val="0"/>
        </c:dLbls>
        <c:marker val="1"/>
        <c:smooth val="0"/>
        <c:axId val="76777551"/>
        <c:axId val="825704992"/>
      </c:lineChart>
      <c:catAx>
        <c:axId val="76777551"/>
        <c:scaling>
          <c:orientation val="minMax"/>
        </c:scaling>
        <c:delete val="0"/>
        <c:axPos val="b"/>
        <c:numFmt formatCode="General" sourceLinked="1"/>
        <c:majorTickMark val="out"/>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825704992"/>
        <c:crosses val="autoZero"/>
        <c:auto val="1"/>
        <c:lblAlgn val="ctr"/>
        <c:lblOffset val="100"/>
        <c:noMultiLvlLbl val="0"/>
      </c:catAx>
      <c:valAx>
        <c:axId val="825704992"/>
        <c:scaling>
          <c:orientation val="minMax"/>
        </c:scaling>
        <c:delete val="0"/>
        <c:axPos val="l"/>
        <c:majorGridlines>
          <c:spPr>
            <a:ln w="9525" cap="flat" cmpd="sng" algn="ctr">
              <a:solidFill>
                <a:schemeClr val="tx1">
                  <a:lumMod val="15000"/>
                  <a:lumOff val="85000"/>
                </a:schemeClr>
              </a:solidFill>
              <a:round/>
            </a:ln>
            <a:effectLst/>
          </c:spPr>
        </c:majorGridlines>
        <c:numFmt formatCode="#,##0_ ;[Red]\-#,##0\ " sourceLinked="0"/>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76777551"/>
        <c:crosses val="autoZero"/>
        <c:crossBetween val="between"/>
        <c:dispUnits>
          <c:builtInUnit val="millions"/>
          <c:dispUnitsLbl>
            <c:layout/>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dispUnitsLbl>
        </c:dispUnits>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Podíl úhrad dle ZP</a:t>
            </a: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barChart>
        <c:barDir val="col"/>
        <c:grouping val="percentStacked"/>
        <c:varyColors val="0"/>
        <c:ser>
          <c:idx val="1"/>
          <c:order val="0"/>
          <c:tx>
            <c:strRef>
              <c:f>List1!$A$2</c:f>
              <c:strCache>
                <c:ptCount val="1"/>
                <c:pt idx="0">
                  <c:v>111 VZP</c:v>
                </c:pt>
              </c:strCache>
            </c:strRef>
          </c:tx>
          <c:spPr>
            <a:solidFill>
              <a:srgbClr val="C000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List1!$B$2:$J$2</c:f>
              <c:numCache>
                <c:formatCode>#,##0.00_ ;[Red]\-#,##0.00\ </c:formatCode>
                <c:ptCount val="9"/>
                <c:pt idx="0">
                  <c:v>0.68828666710508191</c:v>
                </c:pt>
                <c:pt idx="1">
                  <c:v>0.68642038744689071</c:v>
                </c:pt>
                <c:pt idx="2">
                  <c:v>0.67293011748744191</c:v>
                </c:pt>
                <c:pt idx="3">
                  <c:v>0.6571537739571619</c:v>
                </c:pt>
                <c:pt idx="4">
                  <c:v>0.63857505225468902</c:v>
                </c:pt>
                <c:pt idx="5">
                  <c:v>0.63016266142819533</c:v>
                </c:pt>
                <c:pt idx="6">
                  <c:v>0.62496797720582586</c:v>
                </c:pt>
                <c:pt idx="7">
                  <c:v>0.6250370780311495</c:v>
                </c:pt>
                <c:pt idx="8">
                  <c:v>0.62651465305658693</c:v>
                </c:pt>
              </c:numCache>
            </c:numRef>
          </c:val>
          <c:extLst>
            <c:ext xmlns:c16="http://schemas.microsoft.com/office/drawing/2014/chart" uri="{C3380CC4-5D6E-409C-BE32-E72D297353CC}">
              <c16:uniqueId val="{00000000-D127-4265-8246-3E44B75AD749}"/>
            </c:ext>
          </c:extLst>
        </c:ser>
        <c:ser>
          <c:idx val="2"/>
          <c:order val="1"/>
          <c:tx>
            <c:strRef>
              <c:f>List1!$A$3</c:f>
              <c:strCache>
                <c:ptCount val="1"/>
                <c:pt idx="0">
                  <c:v>201 VoZP</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List1!$B$3:$J$3</c:f>
              <c:numCache>
                <c:formatCode>#,##0.00_ ;[Red]\-#,##0.00\ </c:formatCode>
                <c:ptCount val="9"/>
                <c:pt idx="0">
                  <c:v>7.4548763315001459E-2</c:v>
                </c:pt>
                <c:pt idx="1">
                  <c:v>7.1188223352176422E-2</c:v>
                </c:pt>
                <c:pt idx="2">
                  <c:v>7.7584005705576553E-2</c:v>
                </c:pt>
                <c:pt idx="3">
                  <c:v>8.0361746341089141E-2</c:v>
                </c:pt>
                <c:pt idx="4">
                  <c:v>8.6549686863894734E-2</c:v>
                </c:pt>
                <c:pt idx="5">
                  <c:v>9.0280481672178267E-2</c:v>
                </c:pt>
                <c:pt idx="6">
                  <c:v>8.5791498241924682E-2</c:v>
                </c:pt>
                <c:pt idx="7">
                  <c:v>8.5642304794891627E-2</c:v>
                </c:pt>
                <c:pt idx="8">
                  <c:v>8.7280590696718202E-2</c:v>
                </c:pt>
              </c:numCache>
            </c:numRef>
          </c:val>
          <c:extLst>
            <c:ext xmlns:c16="http://schemas.microsoft.com/office/drawing/2014/chart" uri="{C3380CC4-5D6E-409C-BE32-E72D297353CC}">
              <c16:uniqueId val="{00000001-D127-4265-8246-3E44B75AD749}"/>
            </c:ext>
          </c:extLst>
        </c:ser>
        <c:ser>
          <c:idx val="3"/>
          <c:order val="2"/>
          <c:tx>
            <c:strRef>
              <c:f>List1!$A$4</c:f>
              <c:strCache>
                <c:ptCount val="1"/>
                <c:pt idx="0">
                  <c:v>205 ČPZP</c:v>
                </c:pt>
              </c:strCache>
            </c:strRef>
          </c:tx>
          <c:spPr>
            <a:solidFill>
              <a:srgbClr val="00B0F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List1!$B$4:$J$4</c:f>
              <c:numCache>
                <c:formatCode>#,##0.00_ ;[Red]\-#,##0.00\ </c:formatCode>
                <c:ptCount val="9"/>
                <c:pt idx="0">
                  <c:v>4.5449933960849523E-2</c:v>
                </c:pt>
                <c:pt idx="1">
                  <c:v>4.7731673263060062E-2</c:v>
                </c:pt>
                <c:pt idx="2">
                  <c:v>5.1258471155322581E-2</c:v>
                </c:pt>
                <c:pt idx="3">
                  <c:v>5.5297736170439059E-2</c:v>
                </c:pt>
                <c:pt idx="4">
                  <c:v>5.7709859691705313E-2</c:v>
                </c:pt>
                <c:pt idx="5">
                  <c:v>5.5992699836827808E-2</c:v>
                </c:pt>
                <c:pt idx="6">
                  <c:v>5.6250171589238021E-2</c:v>
                </c:pt>
                <c:pt idx="7">
                  <c:v>5.6243509229156399E-2</c:v>
                </c:pt>
                <c:pt idx="8">
                  <c:v>5.5652468352675476E-2</c:v>
                </c:pt>
              </c:numCache>
            </c:numRef>
          </c:val>
          <c:extLst>
            <c:ext xmlns:c16="http://schemas.microsoft.com/office/drawing/2014/chart" uri="{C3380CC4-5D6E-409C-BE32-E72D297353CC}">
              <c16:uniqueId val="{00000002-D127-4265-8246-3E44B75AD749}"/>
            </c:ext>
          </c:extLst>
        </c:ser>
        <c:ser>
          <c:idx val="4"/>
          <c:order val="3"/>
          <c:tx>
            <c:strRef>
              <c:f>List1!$A$5</c:f>
              <c:strCache>
                <c:ptCount val="1"/>
                <c:pt idx="0">
                  <c:v>207 OZP</c:v>
                </c:pt>
              </c:strCache>
            </c:strRef>
          </c:tx>
          <c:spPr>
            <a:solidFill>
              <a:srgbClr val="7030A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List1!$B$5:$J$5</c:f>
              <c:numCache>
                <c:formatCode>#,##0.00_ ;[Red]\-#,##0.00\ </c:formatCode>
                <c:ptCount val="9"/>
                <c:pt idx="0">
                  <c:v>3.2691926113046881E-2</c:v>
                </c:pt>
                <c:pt idx="1">
                  <c:v>3.2709205376179114E-2</c:v>
                </c:pt>
                <c:pt idx="2">
                  <c:v>3.2671220272542288E-2</c:v>
                </c:pt>
                <c:pt idx="3">
                  <c:v>3.2919286196474419E-2</c:v>
                </c:pt>
                <c:pt idx="4">
                  <c:v>3.8339616864182163E-2</c:v>
                </c:pt>
                <c:pt idx="5">
                  <c:v>3.8233694512967799E-2</c:v>
                </c:pt>
                <c:pt idx="6">
                  <c:v>3.829625400579003E-2</c:v>
                </c:pt>
                <c:pt idx="7">
                  <c:v>3.937710394163714E-2</c:v>
                </c:pt>
                <c:pt idx="8">
                  <c:v>3.9467869866565933E-2</c:v>
                </c:pt>
              </c:numCache>
            </c:numRef>
          </c:val>
          <c:extLst>
            <c:ext xmlns:c16="http://schemas.microsoft.com/office/drawing/2014/chart" uri="{C3380CC4-5D6E-409C-BE32-E72D297353CC}">
              <c16:uniqueId val="{00000003-D127-4265-8246-3E44B75AD749}"/>
            </c:ext>
          </c:extLst>
        </c:ser>
        <c:ser>
          <c:idx val="5"/>
          <c:order val="4"/>
          <c:tx>
            <c:strRef>
              <c:f>List1!$A$6</c:f>
              <c:strCache>
                <c:ptCount val="1"/>
                <c:pt idx="0">
                  <c:v>209 Škoda</c:v>
                </c:pt>
              </c:strCache>
            </c:strRef>
          </c:tx>
          <c:spPr>
            <a:solidFill>
              <a:srgbClr val="FFFF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List1!$B$6:$J$6</c:f>
              <c:numCache>
                <c:formatCode>#,##0.00_ ;[Red]\-#,##0.00\ </c:formatCode>
                <c:ptCount val="9"/>
                <c:pt idx="0">
                  <c:v>4.3562481977518726E-2</c:v>
                </c:pt>
                <c:pt idx="1">
                  <c:v>4.365505428023795E-2</c:v>
                </c:pt>
                <c:pt idx="2">
                  <c:v>4.3324053889542205E-2</c:v>
                </c:pt>
                <c:pt idx="3">
                  <c:v>4.5411234982267581E-2</c:v>
                </c:pt>
                <c:pt idx="4">
                  <c:v>4.519902919021241E-2</c:v>
                </c:pt>
                <c:pt idx="5">
                  <c:v>4.5898161748073346E-2</c:v>
                </c:pt>
                <c:pt idx="6">
                  <c:v>4.8613145010011585E-2</c:v>
                </c:pt>
                <c:pt idx="7">
                  <c:v>4.6957781777285997E-2</c:v>
                </c:pt>
                <c:pt idx="8">
                  <c:v>4.6017702098559737E-2</c:v>
                </c:pt>
              </c:numCache>
            </c:numRef>
          </c:val>
          <c:extLst>
            <c:ext xmlns:c16="http://schemas.microsoft.com/office/drawing/2014/chart" uri="{C3380CC4-5D6E-409C-BE32-E72D297353CC}">
              <c16:uniqueId val="{00000004-D127-4265-8246-3E44B75AD749}"/>
            </c:ext>
          </c:extLst>
        </c:ser>
        <c:ser>
          <c:idx val="6"/>
          <c:order val="5"/>
          <c:tx>
            <c:strRef>
              <c:f>List1!$A$7</c:f>
              <c:strCache>
                <c:ptCount val="1"/>
                <c:pt idx="0">
                  <c:v>211 MVČR</c:v>
                </c:pt>
              </c:strCache>
            </c:strRef>
          </c:tx>
          <c:spPr>
            <a:solidFill>
              <a:srgbClr val="0070C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List1!$B$7:$J$7</c:f>
              <c:numCache>
                <c:formatCode>#,##0.00_ ;[Red]\-#,##0.00\ </c:formatCode>
                <c:ptCount val="9"/>
                <c:pt idx="0">
                  <c:v>0.11473839480099292</c:v>
                </c:pt>
                <c:pt idx="1">
                  <c:v>0.11784137701092685</c:v>
                </c:pt>
                <c:pt idx="2">
                  <c:v>0.12186379322522652</c:v>
                </c:pt>
                <c:pt idx="3">
                  <c:v>0.12839216752319477</c:v>
                </c:pt>
                <c:pt idx="4">
                  <c:v>0.13306075632999018</c:v>
                </c:pt>
                <c:pt idx="5">
                  <c:v>0.13852671411591636</c:v>
                </c:pt>
                <c:pt idx="6">
                  <c:v>0.14499015230038195</c:v>
                </c:pt>
                <c:pt idx="7">
                  <c:v>0.14560903633795944</c:v>
                </c:pt>
                <c:pt idx="8">
                  <c:v>0.14432233598978048</c:v>
                </c:pt>
              </c:numCache>
            </c:numRef>
          </c:val>
          <c:extLst>
            <c:ext xmlns:c16="http://schemas.microsoft.com/office/drawing/2014/chart" uri="{C3380CC4-5D6E-409C-BE32-E72D297353CC}">
              <c16:uniqueId val="{00000005-D127-4265-8246-3E44B75AD749}"/>
            </c:ext>
          </c:extLst>
        </c:ser>
        <c:ser>
          <c:idx val="7"/>
          <c:order val="6"/>
          <c:tx>
            <c:strRef>
              <c:f>List1!$A$8</c:f>
              <c:strCache>
                <c:ptCount val="1"/>
                <c:pt idx="0">
                  <c:v>213 RBP</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c:v>
                </c:pt>
                <c:pt idx="3">
                  <c:v>2013</c:v>
                </c:pt>
                <c:pt idx="4">
                  <c:v>2014</c:v>
                </c:pt>
                <c:pt idx="5">
                  <c:v>2015</c:v>
                </c:pt>
                <c:pt idx="6">
                  <c:v>2016</c:v>
                </c:pt>
                <c:pt idx="7">
                  <c:v>2017</c:v>
                </c:pt>
                <c:pt idx="8">
                  <c:v>2018</c:v>
                </c:pt>
              </c:strCache>
            </c:strRef>
          </c:cat>
          <c:val>
            <c:numRef>
              <c:f>List1!$B$8:$J$8</c:f>
              <c:numCache>
                <c:formatCode>#,##0.00_ ;[Red]\-#,##0.00\ </c:formatCode>
                <c:ptCount val="9"/>
                <c:pt idx="0">
                  <c:v>7.218327275085399E-4</c:v>
                </c:pt>
                <c:pt idx="1">
                  <c:v>4.5407927052887694E-4</c:v>
                </c:pt>
                <c:pt idx="2">
                  <c:v>3.6833826434793651E-4</c:v>
                </c:pt>
                <c:pt idx="3">
                  <c:v>4.6405482937317277E-4</c:v>
                </c:pt>
                <c:pt idx="4">
                  <c:v>5.6599880532618059E-4</c:v>
                </c:pt>
                <c:pt idx="5">
                  <c:v>9.0558668584111415E-4</c:v>
                </c:pt>
                <c:pt idx="6">
                  <c:v>1.0908016468278384E-3</c:v>
                </c:pt>
                <c:pt idx="7">
                  <c:v>1.1331858879199391E-3</c:v>
                </c:pt>
                <c:pt idx="8">
                  <c:v>7.4437993911324906E-4</c:v>
                </c:pt>
              </c:numCache>
            </c:numRef>
          </c:val>
          <c:extLst>
            <c:ext xmlns:c16="http://schemas.microsoft.com/office/drawing/2014/chart" uri="{C3380CC4-5D6E-409C-BE32-E72D297353CC}">
              <c16:uniqueId val="{00000006-D127-4265-8246-3E44B75AD749}"/>
            </c:ext>
          </c:extLst>
        </c:ser>
        <c:dLbls>
          <c:showLegendKey val="0"/>
          <c:showVal val="0"/>
          <c:showCatName val="0"/>
          <c:showSerName val="0"/>
          <c:showPercent val="0"/>
          <c:showBubbleSize val="0"/>
        </c:dLbls>
        <c:gapWidth val="40"/>
        <c:overlap val="100"/>
        <c:axId val="76777551"/>
        <c:axId val="825704992"/>
      </c:barChart>
      <c:catAx>
        <c:axId val="76777551"/>
        <c:scaling>
          <c:orientation val="minMax"/>
        </c:scaling>
        <c:delete val="0"/>
        <c:axPos val="b"/>
        <c:numFmt formatCode="General" sourceLinked="1"/>
        <c:majorTickMark val="out"/>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825704992"/>
        <c:crosses val="autoZero"/>
        <c:auto val="1"/>
        <c:lblAlgn val="ctr"/>
        <c:lblOffset val="100"/>
        <c:noMultiLvlLbl val="0"/>
      </c:catAx>
      <c:valAx>
        <c:axId val="8257049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76777551"/>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Podíl pojištěnců dle ZP</a:t>
            </a: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barChart>
        <c:barDir val="col"/>
        <c:grouping val="percentStacked"/>
        <c:varyColors val="0"/>
        <c:ser>
          <c:idx val="1"/>
          <c:order val="0"/>
          <c:tx>
            <c:strRef>
              <c:f>List1!$A$2</c:f>
              <c:strCache>
                <c:ptCount val="1"/>
                <c:pt idx="0">
                  <c:v>111 VZP</c:v>
                </c:pt>
              </c:strCache>
            </c:strRef>
          </c:tx>
          <c:spPr>
            <a:solidFill>
              <a:srgbClr val="C000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List1!$B$1:$L$1</c:f>
              <c:strCache>
                <c:ptCount val="11"/>
                <c:pt idx="0">
                  <c:v>2010</c:v>
                </c:pt>
                <c:pt idx="1">
                  <c:v>2011</c:v>
                </c:pt>
                <c:pt idx="2">
                  <c:v>2012</c:v>
                </c:pt>
                <c:pt idx="3">
                  <c:v>2013</c:v>
                </c:pt>
                <c:pt idx="4">
                  <c:v>2014</c:v>
                </c:pt>
                <c:pt idx="5">
                  <c:v>2015</c:v>
                </c:pt>
                <c:pt idx="6">
                  <c:v>2016</c:v>
                </c:pt>
                <c:pt idx="7">
                  <c:v>2017</c:v>
                </c:pt>
                <c:pt idx="8">
                  <c:v>2018</c:v>
                </c:pt>
                <c:pt idx="9">
                  <c:v>2019</c:v>
                </c:pt>
                <c:pt idx="10">
                  <c:v>2020</c:v>
                </c:pt>
              </c:strCache>
            </c:strRef>
          </c:cat>
          <c:val>
            <c:numRef>
              <c:f>List1!$B$2:$L$2</c:f>
              <c:numCache>
                <c:formatCode>#,##0.00_ ;[Red]\-#,##0.00\ </c:formatCode>
                <c:ptCount val="11"/>
                <c:pt idx="0">
                  <c:v>0.6261481372286738</c:v>
                </c:pt>
                <c:pt idx="1">
                  <c:v>0.62176601695655975</c:v>
                </c:pt>
                <c:pt idx="2">
                  <c:v>0.60851329335505566</c:v>
                </c:pt>
                <c:pt idx="3">
                  <c:v>0.59915776011692701</c:v>
                </c:pt>
                <c:pt idx="4">
                  <c:v>0.58632938742252372</c:v>
                </c:pt>
                <c:pt idx="5">
                  <c:v>0.57681528662420378</c:v>
                </c:pt>
                <c:pt idx="6">
                  <c:v>0.5732436129292855</c:v>
                </c:pt>
                <c:pt idx="7">
                  <c:v>0.56981836575159794</c:v>
                </c:pt>
                <c:pt idx="8">
                  <c:v>0.56845438062016218</c:v>
                </c:pt>
                <c:pt idx="9" formatCode="#,##0_ ;[Red]\-#,##0\ ">
                  <c:v>0.56577459827414178</c:v>
                </c:pt>
                <c:pt idx="10" formatCode="#,##0_ ;[Red]\-#,##0\ ">
                  <c:v>0.56409503386546533</c:v>
                </c:pt>
              </c:numCache>
            </c:numRef>
          </c:val>
          <c:extLst>
            <c:ext xmlns:c16="http://schemas.microsoft.com/office/drawing/2014/chart" uri="{C3380CC4-5D6E-409C-BE32-E72D297353CC}">
              <c16:uniqueId val="{00000000-9122-4191-976B-4FEC1400D16E}"/>
            </c:ext>
          </c:extLst>
        </c:ser>
        <c:ser>
          <c:idx val="2"/>
          <c:order val="1"/>
          <c:tx>
            <c:strRef>
              <c:f>List1!$A$3</c:f>
              <c:strCache>
                <c:ptCount val="1"/>
                <c:pt idx="0">
                  <c:v>201 VoZP</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List1!$B$1:$L$1</c:f>
              <c:strCache>
                <c:ptCount val="11"/>
                <c:pt idx="0">
                  <c:v>2010</c:v>
                </c:pt>
                <c:pt idx="1">
                  <c:v>2011</c:v>
                </c:pt>
                <c:pt idx="2">
                  <c:v>2012</c:v>
                </c:pt>
                <c:pt idx="3">
                  <c:v>2013</c:v>
                </c:pt>
                <c:pt idx="4">
                  <c:v>2014</c:v>
                </c:pt>
                <c:pt idx="5">
                  <c:v>2015</c:v>
                </c:pt>
                <c:pt idx="6">
                  <c:v>2016</c:v>
                </c:pt>
                <c:pt idx="7">
                  <c:v>2017</c:v>
                </c:pt>
                <c:pt idx="8">
                  <c:v>2018</c:v>
                </c:pt>
                <c:pt idx="9">
                  <c:v>2019</c:v>
                </c:pt>
                <c:pt idx="10">
                  <c:v>2020</c:v>
                </c:pt>
              </c:strCache>
            </c:strRef>
          </c:cat>
          <c:val>
            <c:numRef>
              <c:f>List1!$B$3:$L$3</c:f>
              <c:numCache>
                <c:formatCode>#,##0.00_ ;[Red]\-#,##0.00\ </c:formatCode>
                <c:ptCount val="11"/>
                <c:pt idx="0">
                  <c:v>8.7282998196466816E-2</c:v>
                </c:pt>
                <c:pt idx="1">
                  <c:v>8.6967922384406954E-2</c:v>
                </c:pt>
                <c:pt idx="2">
                  <c:v>8.9858081371059106E-2</c:v>
                </c:pt>
                <c:pt idx="3">
                  <c:v>9.2713985566821963E-2</c:v>
                </c:pt>
                <c:pt idx="4">
                  <c:v>9.4260576597361465E-2</c:v>
                </c:pt>
                <c:pt idx="5">
                  <c:v>9.7504467763368921E-2</c:v>
                </c:pt>
                <c:pt idx="6">
                  <c:v>9.6369261275486312E-2</c:v>
                </c:pt>
                <c:pt idx="7">
                  <c:v>9.6257874649376921E-2</c:v>
                </c:pt>
                <c:pt idx="8">
                  <c:v>9.6485011366878662E-2</c:v>
                </c:pt>
                <c:pt idx="9" formatCode="#,##0_ ;[Red]\-#,##0\ ">
                  <c:v>9.647875505096612E-2</c:v>
                </c:pt>
                <c:pt idx="10" formatCode="#,##0_ ;[Red]\-#,##0\ ">
                  <c:v>9.6472709070994644E-2</c:v>
                </c:pt>
              </c:numCache>
            </c:numRef>
          </c:val>
          <c:extLst>
            <c:ext xmlns:c16="http://schemas.microsoft.com/office/drawing/2014/chart" uri="{C3380CC4-5D6E-409C-BE32-E72D297353CC}">
              <c16:uniqueId val="{00000001-9122-4191-976B-4FEC1400D16E}"/>
            </c:ext>
          </c:extLst>
        </c:ser>
        <c:ser>
          <c:idx val="3"/>
          <c:order val="2"/>
          <c:tx>
            <c:strRef>
              <c:f>List1!$A$4</c:f>
              <c:strCache>
                <c:ptCount val="1"/>
                <c:pt idx="0">
                  <c:v>205 ČPZP</c:v>
                </c:pt>
              </c:strCache>
            </c:strRef>
          </c:tx>
          <c:spPr>
            <a:solidFill>
              <a:srgbClr val="00B0F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List1!$B$1:$L$1</c:f>
              <c:strCache>
                <c:ptCount val="11"/>
                <c:pt idx="0">
                  <c:v>2010</c:v>
                </c:pt>
                <c:pt idx="1">
                  <c:v>2011</c:v>
                </c:pt>
                <c:pt idx="2">
                  <c:v>2012</c:v>
                </c:pt>
                <c:pt idx="3">
                  <c:v>2013</c:v>
                </c:pt>
                <c:pt idx="4">
                  <c:v>2014</c:v>
                </c:pt>
                <c:pt idx="5">
                  <c:v>2015</c:v>
                </c:pt>
                <c:pt idx="6">
                  <c:v>2016</c:v>
                </c:pt>
                <c:pt idx="7">
                  <c:v>2017</c:v>
                </c:pt>
                <c:pt idx="8">
                  <c:v>2018</c:v>
                </c:pt>
                <c:pt idx="9">
                  <c:v>2019</c:v>
                </c:pt>
                <c:pt idx="10">
                  <c:v>2020</c:v>
                </c:pt>
              </c:strCache>
            </c:strRef>
          </c:cat>
          <c:val>
            <c:numRef>
              <c:f>List1!$B$4:$L$4</c:f>
              <c:numCache>
                <c:formatCode>#,##0.00_ ;[Red]\-#,##0.00\ </c:formatCode>
                <c:ptCount val="11"/>
                <c:pt idx="0">
                  <c:v>5.1943939418756378E-2</c:v>
                </c:pt>
                <c:pt idx="1">
                  <c:v>5.379956588876264E-2</c:v>
                </c:pt>
                <c:pt idx="2">
                  <c:v>5.681123672990581E-2</c:v>
                </c:pt>
                <c:pt idx="3">
                  <c:v>5.8741207636795467E-2</c:v>
                </c:pt>
                <c:pt idx="4">
                  <c:v>5.9714173235555314E-2</c:v>
                </c:pt>
                <c:pt idx="5">
                  <c:v>5.9828621179489533E-2</c:v>
                </c:pt>
                <c:pt idx="6">
                  <c:v>6.0902773315217887E-2</c:v>
                </c:pt>
                <c:pt idx="7">
                  <c:v>6.146502965926335E-2</c:v>
                </c:pt>
                <c:pt idx="8">
                  <c:v>6.1313035554860146E-2</c:v>
                </c:pt>
                <c:pt idx="9" formatCode="#,##0_ ;[Red]\-#,##0\ ">
                  <c:v>6.2750934578577444E-2</c:v>
                </c:pt>
                <c:pt idx="10" formatCode="#,##0_ ;[Red]\-#,##0\ ">
                  <c:v>6.2714371997406759E-2</c:v>
                </c:pt>
              </c:numCache>
            </c:numRef>
          </c:val>
          <c:extLst>
            <c:ext xmlns:c16="http://schemas.microsoft.com/office/drawing/2014/chart" uri="{C3380CC4-5D6E-409C-BE32-E72D297353CC}">
              <c16:uniqueId val="{00000002-9122-4191-976B-4FEC1400D16E}"/>
            </c:ext>
          </c:extLst>
        </c:ser>
        <c:ser>
          <c:idx val="4"/>
          <c:order val="3"/>
          <c:tx>
            <c:strRef>
              <c:f>List1!$A$5</c:f>
              <c:strCache>
                <c:ptCount val="1"/>
                <c:pt idx="0">
                  <c:v>207 OZP</c:v>
                </c:pt>
              </c:strCache>
            </c:strRef>
          </c:tx>
          <c:spPr>
            <a:solidFill>
              <a:srgbClr val="7030A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List1!$B$1:$L$1</c:f>
              <c:strCache>
                <c:ptCount val="11"/>
                <c:pt idx="0">
                  <c:v>2010</c:v>
                </c:pt>
                <c:pt idx="1">
                  <c:v>2011</c:v>
                </c:pt>
                <c:pt idx="2">
                  <c:v>2012</c:v>
                </c:pt>
                <c:pt idx="3">
                  <c:v>2013</c:v>
                </c:pt>
                <c:pt idx="4">
                  <c:v>2014</c:v>
                </c:pt>
                <c:pt idx="5">
                  <c:v>2015</c:v>
                </c:pt>
                <c:pt idx="6">
                  <c:v>2016</c:v>
                </c:pt>
                <c:pt idx="7">
                  <c:v>2017</c:v>
                </c:pt>
                <c:pt idx="8">
                  <c:v>2018</c:v>
                </c:pt>
                <c:pt idx="9">
                  <c:v>2019</c:v>
                </c:pt>
                <c:pt idx="10">
                  <c:v>2020</c:v>
                </c:pt>
              </c:strCache>
            </c:strRef>
          </c:cat>
          <c:val>
            <c:numRef>
              <c:f>List1!$B$5:$L$5</c:f>
              <c:numCache>
                <c:formatCode>#,##0.00_ ;[Red]\-#,##0.00\ </c:formatCode>
                <c:ptCount val="11"/>
                <c:pt idx="0">
                  <c:v>3.9928877823821561E-2</c:v>
                </c:pt>
                <c:pt idx="1">
                  <c:v>4.016439413804155E-2</c:v>
                </c:pt>
                <c:pt idx="2">
                  <c:v>4.0214839153414055E-2</c:v>
                </c:pt>
                <c:pt idx="3">
                  <c:v>4.1567552754179227E-2</c:v>
                </c:pt>
                <c:pt idx="4">
                  <c:v>4.6367656348704989E-2</c:v>
                </c:pt>
                <c:pt idx="5">
                  <c:v>4.7141089676029875E-2</c:v>
                </c:pt>
                <c:pt idx="6">
                  <c:v>4.5821666926770158E-2</c:v>
                </c:pt>
                <c:pt idx="7">
                  <c:v>4.600174736745298E-2</c:v>
                </c:pt>
                <c:pt idx="8">
                  <c:v>4.6522287365737373E-2</c:v>
                </c:pt>
                <c:pt idx="9" formatCode="#,##0_ ;[Red]\-#,##0\ ">
                  <c:v>4.6381285928483298E-2</c:v>
                </c:pt>
                <c:pt idx="10" formatCode="#,##0_ ;[Red]\-#,##0\ ">
                  <c:v>4.6977597260471328E-2</c:v>
                </c:pt>
              </c:numCache>
            </c:numRef>
          </c:val>
          <c:extLst>
            <c:ext xmlns:c16="http://schemas.microsoft.com/office/drawing/2014/chart" uri="{C3380CC4-5D6E-409C-BE32-E72D297353CC}">
              <c16:uniqueId val="{00000003-9122-4191-976B-4FEC1400D16E}"/>
            </c:ext>
          </c:extLst>
        </c:ser>
        <c:ser>
          <c:idx val="5"/>
          <c:order val="4"/>
          <c:tx>
            <c:strRef>
              <c:f>List1!$A$6</c:f>
              <c:strCache>
                <c:ptCount val="1"/>
                <c:pt idx="0">
                  <c:v>209 Škoda</c:v>
                </c:pt>
              </c:strCache>
            </c:strRef>
          </c:tx>
          <c:spPr>
            <a:solidFill>
              <a:srgbClr val="FFFF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List1!$B$1:$L$1</c:f>
              <c:strCache>
                <c:ptCount val="11"/>
                <c:pt idx="0">
                  <c:v>2010</c:v>
                </c:pt>
                <c:pt idx="1">
                  <c:v>2011</c:v>
                </c:pt>
                <c:pt idx="2">
                  <c:v>2012</c:v>
                </c:pt>
                <c:pt idx="3">
                  <c:v>2013</c:v>
                </c:pt>
                <c:pt idx="4">
                  <c:v>2014</c:v>
                </c:pt>
                <c:pt idx="5">
                  <c:v>2015</c:v>
                </c:pt>
                <c:pt idx="6">
                  <c:v>2016</c:v>
                </c:pt>
                <c:pt idx="7">
                  <c:v>2017</c:v>
                </c:pt>
                <c:pt idx="8">
                  <c:v>2018</c:v>
                </c:pt>
                <c:pt idx="9">
                  <c:v>2019</c:v>
                </c:pt>
                <c:pt idx="10">
                  <c:v>2020</c:v>
                </c:pt>
              </c:strCache>
            </c:strRef>
          </c:cat>
          <c:val>
            <c:numRef>
              <c:f>List1!$B$6:$L$6</c:f>
              <c:numCache>
                <c:formatCode>#,##0.00_ ;[Red]\-#,##0.00\ </c:formatCode>
                <c:ptCount val="11"/>
                <c:pt idx="0">
                  <c:v>5.6202534409993503E-2</c:v>
                </c:pt>
                <c:pt idx="1">
                  <c:v>5.7055400168982896E-2</c:v>
                </c:pt>
                <c:pt idx="2">
                  <c:v>5.8648388797568465E-2</c:v>
                </c:pt>
                <c:pt idx="3">
                  <c:v>5.9139490271307209E-2</c:v>
                </c:pt>
                <c:pt idx="4">
                  <c:v>6.0541807428566199E-2</c:v>
                </c:pt>
                <c:pt idx="5">
                  <c:v>6.0682765889199471E-2</c:v>
                </c:pt>
                <c:pt idx="6">
                  <c:v>6.1824457684222123E-2</c:v>
                </c:pt>
                <c:pt idx="7">
                  <c:v>6.2487699452798084E-2</c:v>
                </c:pt>
                <c:pt idx="8">
                  <c:v>6.2870343951624039E-2</c:v>
                </c:pt>
                <c:pt idx="9" formatCode="#,##0_ ;[Red]\-#,##0\ ">
                  <c:v>6.30091309295253E-2</c:v>
                </c:pt>
                <c:pt idx="10" formatCode="#,##0_ ;[Red]\-#,##0\ ">
                  <c:v>6.3120720640848754E-2</c:v>
                </c:pt>
              </c:numCache>
            </c:numRef>
          </c:val>
          <c:extLst>
            <c:ext xmlns:c16="http://schemas.microsoft.com/office/drawing/2014/chart" uri="{C3380CC4-5D6E-409C-BE32-E72D297353CC}">
              <c16:uniqueId val="{00000004-9122-4191-976B-4FEC1400D16E}"/>
            </c:ext>
          </c:extLst>
        </c:ser>
        <c:ser>
          <c:idx val="6"/>
          <c:order val="5"/>
          <c:tx>
            <c:strRef>
              <c:f>List1!$A$7</c:f>
              <c:strCache>
                <c:ptCount val="1"/>
                <c:pt idx="0">
                  <c:v>211 MVČR</c:v>
                </c:pt>
              </c:strCache>
            </c:strRef>
          </c:tx>
          <c:spPr>
            <a:solidFill>
              <a:srgbClr val="0070C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List1!$B$1:$L$1</c:f>
              <c:strCache>
                <c:ptCount val="11"/>
                <c:pt idx="0">
                  <c:v>2010</c:v>
                </c:pt>
                <c:pt idx="1">
                  <c:v>2011</c:v>
                </c:pt>
                <c:pt idx="2">
                  <c:v>2012</c:v>
                </c:pt>
                <c:pt idx="3">
                  <c:v>2013</c:v>
                </c:pt>
                <c:pt idx="4">
                  <c:v>2014</c:v>
                </c:pt>
                <c:pt idx="5">
                  <c:v>2015</c:v>
                </c:pt>
                <c:pt idx="6">
                  <c:v>2016</c:v>
                </c:pt>
                <c:pt idx="7">
                  <c:v>2017</c:v>
                </c:pt>
                <c:pt idx="8">
                  <c:v>2018</c:v>
                </c:pt>
                <c:pt idx="9">
                  <c:v>2019</c:v>
                </c:pt>
                <c:pt idx="10">
                  <c:v>2020</c:v>
                </c:pt>
              </c:strCache>
            </c:strRef>
          </c:cat>
          <c:val>
            <c:numRef>
              <c:f>List1!$B$7:$L$7</c:f>
              <c:numCache>
                <c:formatCode>#,##0.00_ ;[Red]\-#,##0.00\ </c:formatCode>
                <c:ptCount val="11"/>
                <c:pt idx="0">
                  <c:v>0.13835883940547103</c:v>
                </c:pt>
                <c:pt idx="1">
                  <c:v>0.14013926521574455</c:v>
                </c:pt>
                <c:pt idx="2">
                  <c:v>0.14582280513234974</c:v>
                </c:pt>
                <c:pt idx="3">
                  <c:v>0.14855394171919248</c:v>
                </c:pt>
                <c:pt idx="4">
                  <c:v>0.15262343559742556</c:v>
                </c:pt>
                <c:pt idx="5">
                  <c:v>0.15789579801127251</c:v>
                </c:pt>
                <c:pt idx="6">
                  <c:v>0.16170236204569866</c:v>
                </c:pt>
                <c:pt idx="7">
                  <c:v>0.16382581505495011</c:v>
                </c:pt>
                <c:pt idx="8">
                  <c:v>0.16418742924463178</c:v>
                </c:pt>
                <c:pt idx="9" formatCode="#,##0_ ;[Red]\-#,##0\ ">
                  <c:v>0.16538951685929959</c:v>
                </c:pt>
                <c:pt idx="10" formatCode="#,##0_ ;[Red]\-#,##0\ ">
                  <c:v>0.16640531060736194</c:v>
                </c:pt>
              </c:numCache>
            </c:numRef>
          </c:val>
          <c:extLst>
            <c:ext xmlns:c16="http://schemas.microsoft.com/office/drawing/2014/chart" uri="{C3380CC4-5D6E-409C-BE32-E72D297353CC}">
              <c16:uniqueId val="{00000005-9122-4191-976B-4FEC1400D16E}"/>
            </c:ext>
          </c:extLst>
        </c:ser>
        <c:ser>
          <c:idx val="7"/>
          <c:order val="6"/>
          <c:tx>
            <c:strRef>
              <c:f>List1!$A$8</c:f>
              <c:strCache>
                <c:ptCount val="1"/>
                <c:pt idx="0">
                  <c:v>213 RBP</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List1!$B$1:$L$1</c:f>
              <c:strCache>
                <c:ptCount val="11"/>
                <c:pt idx="0">
                  <c:v>2010</c:v>
                </c:pt>
                <c:pt idx="1">
                  <c:v>2011</c:v>
                </c:pt>
                <c:pt idx="2">
                  <c:v>2012</c:v>
                </c:pt>
                <c:pt idx="3">
                  <c:v>2013</c:v>
                </c:pt>
                <c:pt idx="4">
                  <c:v>2014</c:v>
                </c:pt>
                <c:pt idx="5">
                  <c:v>2015</c:v>
                </c:pt>
                <c:pt idx="6">
                  <c:v>2016</c:v>
                </c:pt>
                <c:pt idx="7">
                  <c:v>2017</c:v>
                </c:pt>
                <c:pt idx="8">
                  <c:v>2018</c:v>
                </c:pt>
                <c:pt idx="9">
                  <c:v>2019</c:v>
                </c:pt>
                <c:pt idx="10">
                  <c:v>2020</c:v>
                </c:pt>
              </c:strCache>
            </c:strRef>
          </c:cat>
          <c:val>
            <c:numRef>
              <c:f>List1!$B$8:$L$8</c:f>
              <c:numCache>
                <c:formatCode>#,##0.00_ ;[Red]\-#,##0.00\ </c:formatCode>
                <c:ptCount val="11"/>
                <c:pt idx="0">
                  <c:v>1.3467351681690042E-4</c:v>
                </c:pt>
                <c:pt idx="1">
                  <c:v>1.0743524750167526E-4</c:v>
                </c:pt>
                <c:pt idx="2">
                  <c:v>1.3135546064718106E-4</c:v>
                </c:pt>
                <c:pt idx="3">
                  <c:v>1.2606193477665114E-4</c:v>
                </c:pt>
                <c:pt idx="4">
                  <c:v>1.6296336986276286E-4</c:v>
                </c:pt>
                <c:pt idx="5">
                  <c:v>1.3197085643587041E-4</c:v>
                </c:pt>
                <c:pt idx="6">
                  <c:v>1.3586582331934894E-4</c:v>
                </c:pt>
                <c:pt idx="7">
                  <c:v>1.4346806456062906E-4</c:v>
                </c:pt>
                <c:pt idx="8">
                  <c:v>1.675118961058086E-4</c:v>
                </c:pt>
                <c:pt idx="9" formatCode="#,##0_ ;[Red]\-#,##0\ ">
                  <c:v>2.1577837900642357E-4</c:v>
                </c:pt>
                <c:pt idx="10" formatCode="#,##0_ ;[Red]\-#,##0\ ">
                  <c:v>2.1425655745123355E-4</c:v>
                </c:pt>
              </c:numCache>
            </c:numRef>
          </c:val>
          <c:extLst>
            <c:ext xmlns:c16="http://schemas.microsoft.com/office/drawing/2014/chart" uri="{C3380CC4-5D6E-409C-BE32-E72D297353CC}">
              <c16:uniqueId val="{00000006-9122-4191-976B-4FEC1400D16E}"/>
            </c:ext>
          </c:extLst>
        </c:ser>
        <c:dLbls>
          <c:showLegendKey val="0"/>
          <c:showVal val="0"/>
          <c:showCatName val="0"/>
          <c:showSerName val="0"/>
          <c:showPercent val="0"/>
          <c:showBubbleSize val="0"/>
        </c:dLbls>
        <c:gapWidth val="40"/>
        <c:overlap val="100"/>
        <c:axId val="76777551"/>
        <c:axId val="825704992"/>
      </c:barChart>
      <c:catAx>
        <c:axId val="76777551"/>
        <c:scaling>
          <c:orientation val="minMax"/>
        </c:scaling>
        <c:delete val="0"/>
        <c:axPos val="b"/>
        <c:numFmt formatCode="General" sourceLinked="1"/>
        <c:majorTickMark val="out"/>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825704992"/>
        <c:crosses val="autoZero"/>
        <c:auto val="1"/>
        <c:lblAlgn val="ctr"/>
        <c:lblOffset val="100"/>
        <c:noMultiLvlLbl val="0"/>
      </c:catAx>
      <c:valAx>
        <c:axId val="8257049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76777551"/>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0.48914836935930067</c:v>
                </c:pt>
                <c:pt idx="1">
                  <c:v>0.68390842728541279</c:v>
                </c:pt>
                <c:pt idx="2">
                  <c:v>0.78640810630732438</c:v>
                </c:pt>
                <c:pt idx="3">
                  <c:v>0.77248562139764054</c:v>
                </c:pt>
                <c:pt idx="4">
                  <c:v>0.77470567895652664</c:v>
                </c:pt>
                <c:pt idx="5">
                  <c:v>0.7963967159962263</c:v>
                </c:pt>
                <c:pt idx="6">
                  <c:v>0.77469482572895865</c:v>
                </c:pt>
                <c:pt idx="7">
                  <c:v>0.75723918609474217</c:v>
                </c:pt>
                <c:pt idx="8">
                  <c:v>0.77852329788946073</c:v>
                </c:pt>
                <c:pt idx="9">
                  <c:v>0.70580164390958289</c:v>
                </c:pt>
                <c:pt idx="10">
                  <c:v>0.77215830905318195</c:v>
                </c:pt>
                <c:pt idx="11">
                  <c:v>0.72580423688487561</c:v>
                </c:pt>
                <c:pt idx="12">
                  <c:v>0.75092170068208008</c:v>
                </c:pt>
                <c:pt idx="13">
                  <c:v>0.79134139196356046</c:v>
                </c:pt>
                <c:pt idx="14">
                  <c:v>0.39212352487600227</c:v>
                </c:pt>
              </c:numCache>
            </c:numRef>
          </c:val>
          <c:extLst>
            <c:ext xmlns:c16="http://schemas.microsoft.com/office/drawing/2014/chart" uri="{C3380CC4-5D6E-409C-BE32-E72D297353CC}">
              <c16:uniqueId val="{00000000-4363-4F08-BC1B-BF62C30A7C0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0.51085163064069927</c:v>
                </c:pt>
                <c:pt idx="1">
                  <c:v>0.31609157271458727</c:v>
                </c:pt>
                <c:pt idx="2">
                  <c:v>0.2135918936926757</c:v>
                </c:pt>
                <c:pt idx="3">
                  <c:v>0.2275143786023594</c:v>
                </c:pt>
                <c:pt idx="4">
                  <c:v>0.22529432104347327</c:v>
                </c:pt>
                <c:pt idx="5">
                  <c:v>0.20360328400377364</c:v>
                </c:pt>
                <c:pt idx="6">
                  <c:v>0.22530517427104138</c:v>
                </c:pt>
                <c:pt idx="7">
                  <c:v>0.24276081390525794</c:v>
                </c:pt>
                <c:pt idx="8">
                  <c:v>0.22147670211053924</c:v>
                </c:pt>
                <c:pt idx="9">
                  <c:v>0.29419835609041706</c:v>
                </c:pt>
                <c:pt idx="10">
                  <c:v>0.22784169094681803</c:v>
                </c:pt>
                <c:pt idx="11">
                  <c:v>0.2741957631151245</c:v>
                </c:pt>
                <c:pt idx="12">
                  <c:v>0.24907829931791997</c:v>
                </c:pt>
                <c:pt idx="13">
                  <c:v>6.580146517929665E-2</c:v>
                </c:pt>
                <c:pt idx="14">
                  <c:v>0.60787647512399778</c:v>
                </c:pt>
              </c:numCache>
            </c:numRef>
          </c:val>
          <c:extLst>
            <c:ext xmlns:c16="http://schemas.microsoft.com/office/drawing/2014/chart" uri="{C3380CC4-5D6E-409C-BE32-E72D297353CC}">
              <c16:uniqueId val="{00000001-4363-4F08-BC1B-BF62C30A7C0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2">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0.55147917224668952</c:v>
                </c:pt>
                <c:pt idx="1">
                  <c:v>0.82543610137861734</c:v>
                </c:pt>
                <c:pt idx="2">
                  <c:v>0.93786214984618255</c:v>
                </c:pt>
                <c:pt idx="3">
                  <c:v>0.9015514623357761</c:v>
                </c:pt>
                <c:pt idx="4">
                  <c:v>0.8913714372863718</c:v>
                </c:pt>
                <c:pt idx="5">
                  <c:v>0.9619458081520007</c:v>
                </c:pt>
                <c:pt idx="6">
                  <c:v>0.8482902252868213</c:v>
                </c:pt>
                <c:pt idx="7">
                  <c:v>0.83706962362314841</c:v>
                </c:pt>
                <c:pt idx="8">
                  <c:v>0.93178413264956916</c:v>
                </c:pt>
                <c:pt idx="9">
                  <c:v>0.88771507487507151</c:v>
                </c:pt>
                <c:pt idx="10">
                  <c:v>0.88058145035618873</c:v>
                </c:pt>
                <c:pt idx="11">
                  <c:v>0.86536613612532665</c:v>
                </c:pt>
                <c:pt idx="12">
                  <c:v>0.93832822377375369</c:v>
                </c:pt>
                <c:pt idx="13">
                  <c:v>0.95851399373787438</c:v>
                </c:pt>
                <c:pt idx="14">
                  <c:v>0.43890180852585692</c:v>
                </c:pt>
              </c:numCache>
            </c:numRef>
          </c:val>
          <c:extLst>
            <c:ext xmlns:c16="http://schemas.microsoft.com/office/drawing/2014/chart" uri="{C3380CC4-5D6E-409C-BE32-E72D297353CC}">
              <c16:uniqueId val="{00000000-BC80-44B7-93EE-50D8A98380AD}"/>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0.44852082775331048</c:v>
                </c:pt>
                <c:pt idx="1">
                  <c:v>0.17456389862138266</c:v>
                </c:pt>
                <c:pt idx="2">
                  <c:v>6.2137850153817453E-2</c:v>
                </c:pt>
                <c:pt idx="3">
                  <c:v>9.8448537664223901E-2</c:v>
                </c:pt>
                <c:pt idx="4">
                  <c:v>0.1086285627136282</c:v>
                </c:pt>
                <c:pt idx="5">
                  <c:v>3.8054191847999186E-2</c:v>
                </c:pt>
                <c:pt idx="6">
                  <c:v>0.1517097747131787</c:v>
                </c:pt>
                <c:pt idx="7">
                  <c:v>0.16293037637685148</c:v>
                </c:pt>
                <c:pt idx="8">
                  <c:v>6.8215867350430726E-2</c:v>
                </c:pt>
                <c:pt idx="9">
                  <c:v>0.11228492512492849</c:v>
                </c:pt>
                <c:pt idx="10">
                  <c:v>0.11941854964381116</c:v>
                </c:pt>
                <c:pt idx="11">
                  <c:v>0.13463386387467335</c:v>
                </c:pt>
                <c:pt idx="12">
                  <c:v>6.1671776226246311E-2</c:v>
                </c:pt>
                <c:pt idx="13">
                  <c:v>4.1486006262125619E-2</c:v>
                </c:pt>
                <c:pt idx="14">
                  <c:v>0.56109819147414308</c:v>
                </c:pt>
              </c:numCache>
            </c:numRef>
          </c:val>
          <c:extLst>
            <c:ext xmlns:c16="http://schemas.microsoft.com/office/drawing/2014/chart" uri="{C3380CC4-5D6E-409C-BE32-E72D297353CC}">
              <c16:uniqueId val="{00000001-BC80-44B7-93EE-50D8A98380AD}"/>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0.52272663887091442</c:v>
                </c:pt>
                <c:pt idx="1">
                  <c:v>0.85766086827537591</c:v>
                </c:pt>
                <c:pt idx="2">
                  <c:v>0.95183212931389427</c:v>
                </c:pt>
                <c:pt idx="3">
                  <c:v>0.83061420594949631</c:v>
                </c:pt>
                <c:pt idx="4">
                  <c:v>0.8665843983121817</c:v>
                </c:pt>
                <c:pt idx="5">
                  <c:v>0.75510548782104747</c:v>
                </c:pt>
                <c:pt idx="6">
                  <c:v>0.91477818617651996</c:v>
                </c:pt>
                <c:pt idx="7">
                  <c:v>0.88580769245262236</c:v>
                </c:pt>
                <c:pt idx="8">
                  <c:v>0.89128073539469477</c:v>
                </c:pt>
                <c:pt idx="9">
                  <c:v>0.93534048214856036</c:v>
                </c:pt>
                <c:pt idx="10">
                  <c:v>0.87029949350062341</c:v>
                </c:pt>
                <c:pt idx="11">
                  <c:v>0.88610782127847243</c:v>
                </c:pt>
                <c:pt idx="12">
                  <c:v>0.89383853133815661</c:v>
                </c:pt>
                <c:pt idx="13">
                  <c:v>0.91238314554714828</c:v>
                </c:pt>
                <c:pt idx="14">
                  <c:v>0.47713626186366676</c:v>
                </c:pt>
              </c:numCache>
            </c:numRef>
          </c:val>
          <c:extLst>
            <c:ext xmlns:c16="http://schemas.microsoft.com/office/drawing/2014/chart" uri="{C3380CC4-5D6E-409C-BE32-E72D297353CC}">
              <c16:uniqueId val="{00000000-CDF9-450B-B54D-358876D63EF3}"/>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0.4772733611290858</c:v>
                </c:pt>
                <c:pt idx="1">
                  <c:v>0.14233913172462431</c:v>
                </c:pt>
                <c:pt idx="2">
                  <c:v>4.8167870686105729E-2</c:v>
                </c:pt>
                <c:pt idx="3">
                  <c:v>0.16938579405050347</c:v>
                </c:pt>
                <c:pt idx="4">
                  <c:v>0.1334156016878183</c:v>
                </c:pt>
                <c:pt idx="5">
                  <c:v>0.24489451217895253</c:v>
                </c:pt>
                <c:pt idx="6">
                  <c:v>8.5221813823480264E-2</c:v>
                </c:pt>
                <c:pt idx="7">
                  <c:v>0.11419230754737753</c:v>
                </c:pt>
                <c:pt idx="8">
                  <c:v>0.10871926460530523</c:v>
                </c:pt>
                <c:pt idx="9">
                  <c:v>6.4659517851439641E-2</c:v>
                </c:pt>
                <c:pt idx="10">
                  <c:v>0.12970050649937637</c:v>
                </c:pt>
                <c:pt idx="11">
                  <c:v>0.11389217872152757</c:v>
                </c:pt>
                <c:pt idx="12">
                  <c:v>0.10616146866184362</c:v>
                </c:pt>
                <c:pt idx="13">
                  <c:v>8.7616854452851722E-2</c:v>
                </c:pt>
                <c:pt idx="14">
                  <c:v>0.52286373813633313</c:v>
                </c:pt>
              </c:numCache>
            </c:numRef>
          </c:val>
          <c:extLst>
            <c:ext xmlns:c16="http://schemas.microsoft.com/office/drawing/2014/chart" uri="{C3380CC4-5D6E-409C-BE32-E72D297353CC}">
              <c16:uniqueId val="{00000001-CDF9-450B-B54D-358876D63EF3}"/>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3C8C-4BF1-BD8D-4553E86BA34D}"/>
              </c:ext>
            </c:extLst>
          </c:dPt>
          <c:dPt>
            <c:idx val="3"/>
            <c:invertIfNegative val="0"/>
            <c:bubble3D val="0"/>
            <c:extLst>
              <c:ext xmlns:c16="http://schemas.microsoft.com/office/drawing/2014/chart" uri="{C3380CC4-5D6E-409C-BE32-E72D297353CC}">
                <c16:uniqueId val="{00000000-3C8C-4BF1-BD8D-4553E86BA34D}"/>
              </c:ext>
            </c:extLst>
          </c:dPt>
          <c:dPt>
            <c:idx val="4"/>
            <c:invertIfNegative val="0"/>
            <c:bubble3D val="0"/>
            <c:extLst>
              <c:ext xmlns:c16="http://schemas.microsoft.com/office/drawing/2014/chart" uri="{C3380CC4-5D6E-409C-BE32-E72D297353CC}">
                <c16:uniqueId val="{00000002-3C8C-4BF1-BD8D-4553E86BA34D}"/>
              </c:ext>
            </c:extLst>
          </c:dPt>
          <c:dPt>
            <c:idx val="6"/>
            <c:invertIfNegative val="0"/>
            <c:bubble3D val="0"/>
            <c:spPr>
              <a:solidFill>
                <a:srgbClr val="C00000"/>
              </a:solidFill>
              <a:ln>
                <a:solidFill>
                  <a:schemeClr val="tx1"/>
                </a:solidFill>
              </a:ln>
              <a:effectLst/>
            </c:spPr>
            <c:extLst>
              <c:ext xmlns:c16="http://schemas.microsoft.com/office/drawing/2014/chart" uri="{C3380CC4-5D6E-409C-BE32-E72D297353CC}">
                <c16:uniqueId val="{00000005-767A-46B2-9A90-FBE21E7FA576}"/>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MSK</c:v>
                </c:pt>
                <c:pt idx="1">
                  <c:v>STC</c:v>
                </c:pt>
                <c:pt idx="2">
                  <c:v>JMK</c:v>
                </c:pt>
                <c:pt idx="3">
                  <c:v>PLK</c:v>
                </c:pt>
                <c:pt idx="4">
                  <c:v>PHA</c:v>
                </c:pt>
                <c:pt idx="5">
                  <c:v>ULK</c:v>
                </c:pt>
                <c:pt idx="6">
                  <c:v>HKK</c:v>
                </c:pt>
                <c:pt idx="7">
                  <c:v>JHC</c:v>
                </c:pt>
                <c:pt idx="8">
                  <c:v>VYS</c:v>
                </c:pt>
                <c:pt idx="9">
                  <c:v>PAK</c:v>
                </c:pt>
                <c:pt idx="10">
                  <c:v>OLK</c:v>
                </c:pt>
                <c:pt idx="11">
                  <c:v>LBK</c:v>
                </c:pt>
                <c:pt idx="12">
                  <c:v>ZLK</c:v>
                </c:pt>
                <c:pt idx="13">
                  <c:v>KVK</c:v>
                </c:pt>
              </c:strCache>
            </c:strRef>
          </c:cat>
          <c:val>
            <c:numRef>
              <c:f>Sheet1!$B$2:$B$15</c:f>
              <c:numCache>
                <c:formatCode>#\ ##0_ ;[Red]\-#\ ##0\ </c:formatCode>
                <c:ptCount val="14"/>
                <c:pt idx="0">
                  <c:v>1060192.7007000002</c:v>
                </c:pt>
                <c:pt idx="1">
                  <c:v>830353.00252999982</c:v>
                </c:pt>
                <c:pt idx="2">
                  <c:v>823222.19215000002</c:v>
                </c:pt>
                <c:pt idx="3">
                  <c:v>771671.49909000006</c:v>
                </c:pt>
                <c:pt idx="4">
                  <c:v>761377.25677999994</c:v>
                </c:pt>
                <c:pt idx="5">
                  <c:v>605096.42062999995</c:v>
                </c:pt>
                <c:pt idx="6">
                  <c:v>507841.11654000002</c:v>
                </c:pt>
                <c:pt idx="7">
                  <c:v>472384.01877000002</c:v>
                </c:pt>
                <c:pt idx="8">
                  <c:v>436083.86910000001</c:v>
                </c:pt>
                <c:pt idx="9">
                  <c:v>372044.68473999994</c:v>
                </c:pt>
                <c:pt idx="10">
                  <c:v>356047.98275999998</c:v>
                </c:pt>
                <c:pt idx="11">
                  <c:v>307359.49261000002</c:v>
                </c:pt>
                <c:pt idx="12">
                  <c:v>299659.13710999995</c:v>
                </c:pt>
                <c:pt idx="13">
                  <c:v>294206.65648000001</c:v>
                </c:pt>
              </c:numCache>
            </c:numRef>
          </c:val>
          <c:extLst>
            <c:ext xmlns:c16="http://schemas.microsoft.com/office/drawing/2014/chart" uri="{C3380CC4-5D6E-409C-BE32-E72D297353CC}">
              <c16:uniqueId val="{00000003-3C8C-4BF1-BD8D-4553E86BA34D}"/>
            </c:ext>
          </c:extLst>
        </c:ser>
        <c:dLbls>
          <c:showLegendKey val="0"/>
          <c:showVal val="1"/>
          <c:showCatName val="0"/>
          <c:showSerName val="0"/>
          <c:showPercent val="0"/>
          <c:showBubbleSize val="0"/>
        </c:dLbls>
        <c:gapWidth val="50"/>
        <c:overlap val="100"/>
        <c:axId val="-1312605392"/>
        <c:axId val="-1312593424"/>
      </c:barChart>
      <c:catAx>
        <c:axId val="-131260539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3424"/>
        <c:crosses val="autoZero"/>
        <c:auto val="1"/>
        <c:lblAlgn val="ctr"/>
        <c:lblOffset val="100"/>
        <c:noMultiLvlLbl val="0"/>
      </c:catAx>
      <c:valAx>
        <c:axId val="-1312593424"/>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0.33385702014682805</c:v>
                </c:pt>
                <c:pt idx="1">
                  <c:v>0.80881071303370822</c:v>
                </c:pt>
                <c:pt idx="2">
                  <c:v>0.90637539478749662</c:v>
                </c:pt>
                <c:pt idx="3">
                  <c:v>0.78178082721802111</c:v>
                </c:pt>
                <c:pt idx="4">
                  <c:v>0.93817453180187249</c:v>
                </c:pt>
                <c:pt idx="5">
                  <c:v>0.88688390605679646</c:v>
                </c:pt>
                <c:pt idx="6">
                  <c:v>0.88515755341102864</c:v>
                </c:pt>
                <c:pt idx="7">
                  <c:v>0.90582661312079993</c:v>
                </c:pt>
                <c:pt idx="8">
                  <c:v>0.90826638615513011</c:v>
                </c:pt>
                <c:pt idx="9">
                  <c:v>0.82782823618565893</c:v>
                </c:pt>
                <c:pt idx="10">
                  <c:v>0.90180369822279449</c:v>
                </c:pt>
                <c:pt idx="11">
                  <c:v>0.92422416879299107</c:v>
                </c:pt>
                <c:pt idx="12">
                  <c:v>0.95366654686633234</c:v>
                </c:pt>
                <c:pt idx="13">
                  <c:v>0.91311041978536078</c:v>
                </c:pt>
                <c:pt idx="14">
                  <c:v>0.21257971553189028</c:v>
                </c:pt>
              </c:numCache>
            </c:numRef>
          </c:val>
          <c:extLst>
            <c:ext xmlns:c16="http://schemas.microsoft.com/office/drawing/2014/chart" uri="{C3380CC4-5D6E-409C-BE32-E72D297353CC}">
              <c16:uniqueId val="{00000000-F6D3-45FB-A796-0DE54BC4BEA0}"/>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0.66614297985317195</c:v>
                </c:pt>
                <c:pt idx="1">
                  <c:v>0.19118928696629178</c:v>
                </c:pt>
                <c:pt idx="2">
                  <c:v>9.3624605212503154E-2</c:v>
                </c:pt>
                <c:pt idx="3">
                  <c:v>0.21821917278197889</c:v>
                </c:pt>
                <c:pt idx="4">
                  <c:v>6.1825468198127398E-2</c:v>
                </c:pt>
                <c:pt idx="5">
                  <c:v>0.11311609394320354</c:v>
                </c:pt>
                <c:pt idx="6">
                  <c:v>0.11484244658897125</c:v>
                </c:pt>
                <c:pt idx="7">
                  <c:v>9.4173386879200072E-2</c:v>
                </c:pt>
                <c:pt idx="8">
                  <c:v>9.1733613844869888E-2</c:v>
                </c:pt>
                <c:pt idx="9">
                  <c:v>0.17217176381434107</c:v>
                </c:pt>
                <c:pt idx="10">
                  <c:v>9.8196301777205397E-2</c:v>
                </c:pt>
                <c:pt idx="11">
                  <c:v>7.5775831207008926E-2</c:v>
                </c:pt>
                <c:pt idx="12">
                  <c:v>4.6333453133667657E-2</c:v>
                </c:pt>
                <c:pt idx="13">
                  <c:v>8.6889580214639217E-2</c:v>
                </c:pt>
                <c:pt idx="14">
                  <c:v>0.78742028446810997</c:v>
                </c:pt>
              </c:numCache>
            </c:numRef>
          </c:val>
          <c:extLst>
            <c:ext xmlns:c16="http://schemas.microsoft.com/office/drawing/2014/chart" uri="{C3380CC4-5D6E-409C-BE32-E72D297353CC}">
              <c16:uniqueId val="{00000001-F6D3-45FB-A796-0DE54BC4BEA0}"/>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9.306535049109306E-2</c:v>
                </c:pt>
                <c:pt idx="1">
                  <c:v>0.2494529253589457</c:v>
                </c:pt>
                <c:pt idx="2">
                  <c:v>0.26407161129918</c:v>
                </c:pt>
                <c:pt idx="3">
                  <c:v>0.54143295175115302</c:v>
                </c:pt>
                <c:pt idx="4">
                  <c:v>8.549700322450958E-2</c:v>
                </c:pt>
                <c:pt idx="5">
                  <c:v>0.42122355974878467</c:v>
                </c:pt>
                <c:pt idx="6">
                  <c:v>0.41729486221827439</c:v>
                </c:pt>
                <c:pt idx="7">
                  <c:v>0.23789187984754526</c:v>
                </c:pt>
                <c:pt idx="8">
                  <c:v>0.29033730340096342</c:v>
                </c:pt>
                <c:pt idx="10">
                  <c:v>6.2457066027175406E-2</c:v>
                </c:pt>
                <c:pt idx="11">
                  <c:v>0.15958179651072654</c:v>
                </c:pt>
                <c:pt idx="12">
                  <c:v>8.4177037692371767E-2</c:v>
                </c:pt>
                <c:pt idx="13">
                  <c:v>0.13452578271112206</c:v>
                </c:pt>
              </c:numCache>
            </c:numRef>
          </c:val>
          <c:extLst>
            <c:ext xmlns:c16="http://schemas.microsoft.com/office/drawing/2014/chart" uri="{C3380CC4-5D6E-409C-BE32-E72D297353CC}">
              <c16:uniqueId val="{00000000-A9BE-4256-A779-B988D6D71996}"/>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0.9069346495089069</c:v>
                </c:pt>
                <c:pt idx="1">
                  <c:v>0.7505470746410543</c:v>
                </c:pt>
                <c:pt idx="2">
                  <c:v>0.73592838870081978</c:v>
                </c:pt>
                <c:pt idx="3">
                  <c:v>0.45856704824884698</c:v>
                </c:pt>
                <c:pt idx="4">
                  <c:v>0.91450299677549041</c:v>
                </c:pt>
                <c:pt idx="5">
                  <c:v>0.57877644025121533</c:v>
                </c:pt>
                <c:pt idx="6">
                  <c:v>0.58270513778172561</c:v>
                </c:pt>
                <c:pt idx="7">
                  <c:v>0.76210812015245477</c:v>
                </c:pt>
                <c:pt idx="8">
                  <c:v>0.70966269659903658</c:v>
                </c:pt>
                <c:pt idx="10">
                  <c:v>0.93754293397282462</c:v>
                </c:pt>
                <c:pt idx="11">
                  <c:v>0.84041820348927343</c:v>
                </c:pt>
                <c:pt idx="12">
                  <c:v>0.91582296230762827</c:v>
                </c:pt>
                <c:pt idx="13">
                  <c:v>0.86547421728887797</c:v>
                </c:pt>
              </c:numCache>
            </c:numRef>
          </c:val>
          <c:extLst>
            <c:ext xmlns:c16="http://schemas.microsoft.com/office/drawing/2014/chart" uri="{C3380CC4-5D6E-409C-BE32-E72D297353CC}">
              <c16:uniqueId val="{00000001-A9BE-4256-A779-B988D6D71996}"/>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0.73334440464481276</c:v>
                </c:pt>
                <c:pt idx="1">
                  <c:v>0.61344912145701647</c:v>
                </c:pt>
                <c:pt idx="2">
                  <c:v>0.79629671717581663</c:v>
                </c:pt>
                <c:pt idx="3">
                  <c:v>0.66685972928330861</c:v>
                </c:pt>
                <c:pt idx="4">
                  <c:v>0.78871148716202355</c:v>
                </c:pt>
                <c:pt idx="5">
                  <c:v>0.83477171879137579</c:v>
                </c:pt>
                <c:pt idx="6">
                  <c:v>0.78973359222694084</c:v>
                </c:pt>
                <c:pt idx="7">
                  <c:v>0.79314380531548845</c:v>
                </c:pt>
                <c:pt idx="8">
                  <c:v>0.65199974836308483</c:v>
                </c:pt>
                <c:pt idx="9">
                  <c:v>0.5361276745001754</c:v>
                </c:pt>
                <c:pt idx="10">
                  <c:v>0.91870786865381648</c:v>
                </c:pt>
                <c:pt idx="11">
                  <c:v>0.78270119679703198</c:v>
                </c:pt>
                <c:pt idx="12">
                  <c:v>0.74879784267242144</c:v>
                </c:pt>
                <c:pt idx="13">
                  <c:v>0.88566123307763001</c:v>
                </c:pt>
                <c:pt idx="14">
                  <c:v>0.59131327030803993</c:v>
                </c:pt>
              </c:numCache>
            </c:numRef>
          </c:val>
          <c:extLst>
            <c:ext xmlns:c16="http://schemas.microsoft.com/office/drawing/2014/chart" uri="{C3380CC4-5D6E-409C-BE32-E72D297353CC}">
              <c16:uniqueId val="{00000000-2382-4144-B17A-FB9AAA121DE2}"/>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0.26665559535518712</c:v>
                </c:pt>
                <c:pt idx="1">
                  <c:v>0.38655087854298353</c:v>
                </c:pt>
                <c:pt idx="2">
                  <c:v>0.2037032828241836</c:v>
                </c:pt>
                <c:pt idx="3">
                  <c:v>0.33314027071669128</c:v>
                </c:pt>
                <c:pt idx="4">
                  <c:v>0.21128851283797645</c:v>
                </c:pt>
                <c:pt idx="5">
                  <c:v>0.16522828120862421</c:v>
                </c:pt>
                <c:pt idx="6">
                  <c:v>0.21026640777305905</c:v>
                </c:pt>
                <c:pt idx="7">
                  <c:v>0.20685619468451155</c:v>
                </c:pt>
                <c:pt idx="8">
                  <c:v>0.34800025163691517</c:v>
                </c:pt>
                <c:pt idx="9">
                  <c:v>0.4638723254998246</c:v>
                </c:pt>
                <c:pt idx="10">
                  <c:v>8.1292131346183516E-2</c:v>
                </c:pt>
                <c:pt idx="11">
                  <c:v>0.21729880320296802</c:v>
                </c:pt>
                <c:pt idx="12">
                  <c:v>0.25120215732757845</c:v>
                </c:pt>
                <c:pt idx="13">
                  <c:v>0.11433876692236999</c:v>
                </c:pt>
                <c:pt idx="14">
                  <c:v>0.40868672969196007</c:v>
                </c:pt>
              </c:numCache>
            </c:numRef>
          </c:val>
          <c:extLst>
            <c:ext xmlns:c16="http://schemas.microsoft.com/office/drawing/2014/chart" uri="{C3380CC4-5D6E-409C-BE32-E72D297353CC}">
              <c16:uniqueId val="{00000001-2382-4144-B17A-FB9AAA121DE2}"/>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0.43477061658498051</c:v>
                </c:pt>
                <c:pt idx="1">
                  <c:v>0.64634046898844033</c:v>
                </c:pt>
                <c:pt idx="2">
                  <c:v>0.69356546462141033</c:v>
                </c:pt>
                <c:pt idx="3">
                  <c:v>0.73304497648874689</c:v>
                </c:pt>
                <c:pt idx="4">
                  <c:v>0.88410300939149511</c:v>
                </c:pt>
                <c:pt idx="5">
                  <c:v>0.74565028491458296</c:v>
                </c:pt>
                <c:pt idx="6">
                  <c:v>0.63463962180878408</c:v>
                </c:pt>
                <c:pt idx="7">
                  <c:v>0.70522301479779348</c:v>
                </c:pt>
                <c:pt idx="8">
                  <c:v>0.82723750613553948</c:v>
                </c:pt>
                <c:pt idx="9">
                  <c:v>0.74881807604941919</c:v>
                </c:pt>
                <c:pt idx="10">
                  <c:v>0.75753772820794507</c:v>
                </c:pt>
                <c:pt idx="11">
                  <c:v>0.58630022796526393</c:v>
                </c:pt>
                <c:pt idx="12">
                  <c:v>0.63370056462576707</c:v>
                </c:pt>
                <c:pt idx="13">
                  <c:v>0.90387377488345688</c:v>
                </c:pt>
                <c:pt idx="14">
                  <c:v>0.40339260141685784</c:v>
                </c:pt>
              </c:numCache>
            </c:numRef>
          </c:val>
          <c:extLst>
            <c:ext xmlns:c16="http://schemas.microsoft.com/office/drawing/2014/chart" uri="{C3380CC4-5D6E-409C-BE32-E72D297353CC}">
              <c16:uniqueId val="{00000000-C6B4-4249-9EFE-459EBE38A6F6}"/>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0.56522938341501949</c:v>
                </c:pt>
                <c:pt idx="1">
                  <c:v>0.35365953101155956</c:v>
                </c:pt>
                <c:pt idx="2">
                  <c:v>0.30643453537858989</c:v>
                </c:pt>
                <c:pt idx="3">
                  <c:v>0.26695502351125311</c:v>
                </c:pt>
                <c:pt idx="4">
                  <c:v>0.11589699060850489</c:v>
                </c:pt>
                <c:pt idx="5">
                  <c:v>0.25434971508541704</c:v>
                </c:pt>
                <c:pt idx="6">
                  <c:v>0.36536037819121581</c:v>
                </c:pt>
                <c:pt idx="7">
                  <c:v>0.29477698520220652</c:v>
                </c:pt>
                <c:pt idx="8">
                  <c:v>0.17276249386446052</c:v>
                </c:pt>
                <c:pt idx="9">
                  <c:v>0.25118192395058081</c:v>
                </c:pt>
                <c:pt idx="10">
                  <c:v>0.24246227179205493</c:v>
                </c:pt>
                <c:pt idx="11">
                  <c:v>0.41369977203473607</c:v>
                </c:pt>
                <c:pt idx="12">
                  <c:v>0.36629943537423293</c:v>
                </c:pt>
                <c:pt idx="13">
                  <c:v>9.6126225116543118E-2</c:v>
                </c:pt>
                <c:pt idx="14">
                  <c:v>0.59660739858314216</c:v>
                </c:pt>
              </c:numCache>
            </c:numRef>
          </c:val>
          <c:extLst>
            <c:ext xmlns:c16="http://schemas.microsoft.com/office/drawing/2014/chart" uri="{C3380CC4-5D6E-409C-BE32-E72D297353CC}">
              <c16:uniqueId val="{00000001-C6B4-4249-9EFE-459EBE38A6F6}"/>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0.75479538252978673</c:v>
                </c:pt>
                <c:pt idx="1">
                  <c:v>0.78620879250578535</c:v>
                </c:pt>
                <c:pt idx="2">
                  <c:v>0.95485327710728962</c:v>
                </c:pt>
                <c:pt idx="3">
                  <c:v>0.95211519675698197</c:v>
                </c:pt>
                <c:pt idx="4">
                  <c:v>0.96849788551723259</c:v>
                </c:pt>
                <c:pt idx="5">
                  <c:v>0.96919624648899649</c:v>
                </c:pt>
                <c:pt idx="6">
                  <c:v>0.93296973897434099</c:v>
                </c:pt>
                <c:pt idx="7">
                  <c:v>0.93571167350579632</c:v>
                </c:pt>
                <c:pt idx="8">
                  <c:v>0.94875727312724367</c:v>
                </c:pt>
                <c:pt idx="9">
                  <c:v>0.94232489758102023</c:v>
                </c:pt>
                <c:pt idx="10">
                  <c:v>0.91659612792017864</c:v>
                </c:pt>
                <c:pt idx="11">
                  <c:v>0.95175306954267092</c:v>
                </c:pt>
                <c:pt idx="12">
                  <c:v>0.9535944127870073</c:v>
                </c:pt>
                <c:pt idx="13">
                  <c:v>0.9658471767134531</c:v>
                </c:pt>
                <c:pt idx="14">
                  <c:v>0.62154101648570392</c:v>
                </c:pt>
              </c:numCache>
            </c:numRef>
          </c:val>
          <c:extLst>
            <c:ext xmlns:c16="http://schemas.microsoft.com/office/drawing/2014/chart" uri="{C3380CC4-5D6E-409C-BE32-E72D297353CC}">
              <c16:uniqueId val="{00000000-A995-436A-99D2-D5C67563249A}"/>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0.24520461747021316</c:v>
                </c:pt>
                <c:pt idx="1">
                  <c:v>0.21379120749421487</c:v>
                </c:pt>
                <c:pt idx="2">
                  <c:v>4.51467228927106E-2</c:v>
                </c:pt>
                <c:pt idx="3">
                  <c:v>4.7884803243018026E-2</c:v>
                </c:pt>
                <c:pt idx="4">
                  <c:v>3.1502114482767407E-2</c:v>
                </c:pt>
                <c:pt idx="5">
                  <c:v>3.0803753511003729E-2</c:v>
                </c:pt>
                <c:pt idx="6">
                  <c:v>6.703026102565901E-2</c:v>
                </c:pt>
                <c:pt idx="7">
                  <c:v>6.4288326494203685E-2</c:v>
                </c:pt>
                <c:pt idx="8">
                  <c:v>5.1242726872756328E-2</c:v>
                </c:pt>
                <c:pt idx="9">
                  <c:v>5.7675102418979995E-2</c:v>
                </c:pt>
                <c:pt idx="10">
                  <c:v>8.3403872079821362E-2</c:v>
                </c:pt>
                <c:pt idx="11">
                  <c:v>4.8246930457329085E-2</c:v>
                </c:pt>
                <c:pt idx="12">
                  <c:v>4.6405587212992705E-2</c:v>
                </c:pt>
                <c:pt idx="13">
                  <c:v>3.4152823286546896E-2</c:v>
                </c:pt>
                <c:pt idx="14">
                  <c:v>0.37845898351429608</c:v>
                </c:pt>
              </c:numCache>
            </c:numRef>
          </c:val>
          <c:extLst>
            <c:ext xmlns:c16="http://schemas.microsoft.com/office/drawing/2014/chart" uri="{C3380CC4-5D6E-409C-BE32-E72D297353CC}">
              <c16:uniqueId val="{00000001-A995-436A-99D2-D5C67563249A}"/>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0.88768910518280075</c:v>
                </c:pt>
                <c:pt idx="1">
                  <c:v>0.5108803734998334</c:v>
                </c:pt>
                <c:pt idx="2">
                  <c:v>0.81990567463932174</c:v>
                </c:pt>
                <c:pt idx="3">
                  <c:v>0.84268418856654292</c:v>
                </c:pt>
                <c:pt idx="4">
                  <c:v>0.72995591518920411</c:v>
                </c:pt>
                <c:pt idx="5">
                  <c:v>0.78495373192119844</c:v>
                </c:pt>
                <c:pt idx="6">
                  <c:v>0.78437540704240927</c:v>
                </c:pt>
                <c:pt idx="7">
                  <c:v>0.85809605267702294</c:v>
                </c:pt>
                <c:pt idx="8">
                  <c:v>0.74902345307458262</c:v>
                </c:pt>
                <c:pt idx="9">
                  <c:v>0.75646869138794703</c:v>
                </c:pt>
                <c:pt idx="10">
                  <c:v>0.87129060970124661</c:v>
                </c:pt>
                <c:pt idx="11">
                  <c:v>0.85558591740754586</c:v>
                </c:pt>
                <c:pt idx="12">
                  <c:v>0.81211878146363325</c:v>
                </c:pt>
                <c:pt idx="13">
                  <c:v>0.88865082820229058</c:v>
                </c:pt>
              </c:numCache>
            </c:numRef>
          </c:val>
          <c:extLst>
            <c:ext xmlns:c16="http://schemas.microsoft.com/office/drawing/2014/chart" uri="{C3380CC4-5D6E-409C-BE32-E72D297353CC}">
              <c16:uniqueId val="{00000000-5DC6-4D28-81A6-B01903621B4E}"/>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0.11231089481719925</c:v>
                </c:pt>
                <c:pt idx="1">
                  <c:v>0.48911962650016638</c:v>
                </c:pt>
                <c:pt idx="2">
                  <c:v>0.18009432536067804</c:v>
                </c:pt>
                <c:pt idx="3">
                  <c:v>0.15731581143345708</c:v>
                </c:pt>
                <c:pt idx="4">
                  <c:v>0.27004408481079578</c:v>
                </c:pt>
                <c:pt idx="5">
                  <c:v>0.21504626807880178</c:v>
                </c:pt>
                <c:pt idx="6">
                  <c:v>0.21562459295759073</c:v>
                </c:pt>
                <c:pt idx="7">
                  <c:v>0.14190394732297729</c:v>
                </c:pt>
                <c:pt idx="8">
                  <c:v>0.25097654692541738</c:v>
                </c:pt>
                <c:pt idx="9">
                  <c:v>0.24353130861205319</c:v>
                </c:pt>
                <c:pt idx="10">
                  <c:v>0.12870939029875317</c:v>
                </c:pt>
                <c:pt idx="11">
                  <c:v>0.14441408259245403</c:v>
                </c:pt>
                <c:pt idx="12">
                  <c:v>0.18788121853636675</c:v>
                </c:pt>
                <c:pt idx="13">
                  <c:v>0.11134917179770942</c:v>
                </c:pt>
              </c:numCache>
            </c:numRef>
          </c:val>
          <c:extLst>
            <c:ext xmlns:c16="http://schemas.microsoft.com/office/drawing/2014/chart" uri="{C3380CC4-5D6E-409C-BE32-E72D297353CC}">
              <c16:uniqueId val="{00000001-5DC6-4D28-81A6-B01903621B4E}"/>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2">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0.87605512632087612</c:v>
                </c:pt>
                <c:pt idx="1">
                  <c:v>0.45303205099492416</c:v>
                </c:pt>
                <c:pt idx="2">
                  <c:v>0.79981626392476524</c:v>
                </c:pt>
                <c:pt idx="3">
                  <c:v>0.79759180875168512</c:v>
                </c:pt>
                <c:pt idx="4">
                  <c:v>0.74990197379374657</c:v>
                </c:pt>
                <c:pt idx="5">
                  <c:v>0.80084613889520462</c:v>
                </c:pt>
                <c:pt idx="6">
                  <c:v>0.73793646343705854</c:v>
                </c:pt>
                <c:pt idx="7">
                  <c:v>0.84236425152303795</c:v>
                </c:pt>
                <c:pt idx="8">
                  <c:v>0.72863380020068558</c:v>
                </c:pt>
                <c:pt idx="9">
                  <c:v>0.6664234227654211</c:v>
                </c:pt>
                <c:pt idx="10">
                  <c:v>0.85029410143389073</c:v>
                </c:pt>
                <c:pt idx="11">
                  <c:v>0.85429133270141311</c:v>
                </c:pt>
                <c:pt idx="12">
                  <c:v>0.7368058213330585</c:v>
                </c:pt>
                <c:pt idx="13">
                  <c:v>0.745275400503154</c:v>
                </c:pt>
              </c:numCache>
            </c:numRef>
          </c:val>
          <c:extLst>
            <c:ext xmlns:c16="http://schemas.microsoft.com/office/drawing/2014/chart" uri="{C3380CC4-5D6E-409C-BE32-E72D297353CC}">
              <c16:uniqueId val="{00000000-4425-477C-88EE-5329B0A143B0}"/>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0.1239448736791241</c:v>
                </c:pt>
                <c:pt idx="1">
                  <c:v>0.54696794900507584</c:v>
                </c:pt>
                <c:pt idx="2">
                  <c:v>0.20018373607523476</c:v>
                </c:pt>
                <c:pt idx="3">
                  <c:v>0.20240819124831488</c:v>
                </c:pt>
                <c:pt idx="4">
                  <c:v>0.25009802620625365</c:v>
                </c:pt>
                <c:pt idx="5">
                  <c:v>0.19915386110479583</c:v>
                </c:pt>
                <c:pt idx="6">
                  <c:v>0.26206353656294135</c:v>
                </c:pt>
                <c:pt idx="7">
                  <c:v>0.15763574847696205</c:v>
                </c:pt>
                <c:pt idx="8">
                  <c:v>0.27136619979931431</c:v>
                </c:pt>
                <c:pt idx="9">
                  <c:v>0.33357657723457856</c:v>
                </c:pt>
                <c:pt idx="10">
                  <c:v>0.14970589856610927</c:v>
                </c:pt>
                <c:pt idx="11">
                  <c:v>0.14570866729858689</c:v>
                </c:pt>
                <c:pt idx="12">
                  <c:v>0.2631941786669415</c:v>
                </c:pt>
                <c:pt idx="13">
                  <c:v>0.25472459949684589</c:v>
                </c:pt>
              </c:numCache>
            </c:numRef>
          </c:val>
          <c:extLst>
            <c:ext xmlns:c16="http://schemas.microsoft.com/office/drawing/2014/chart" uri="{C3380CC4-5D6E-409C-BE32-E72D297353CC}">
              <c16:uniqueId val="{00000001-4425-477C-88EE-5329B0A143B0}"/>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0.77648262356639353</c:v>
                </c:pt>
                <c:pt idx="1">
                  <c:v>0.64627320007203326</c:v>
                </c:pt>
                <c:pt idx="2">
                  <c:v>0.75815355672570006</c:v>
                </c:pt>
                <c:pt idx="3">
                  <c:v>0.85189557832763974</c:v>
                </c:pt>
                <c:pt idx="4">
                  <c:v>0.76268165529048393</c:v>
                </c:pt>
                <c:pt idx="5">
                  <c:v>0.80774941190061378</c:v>
                </c:pt>
                <c:pt idx="6">
                  <c:v>0.67430397680977283</c:v>
                </c:pt>
                <c:pt idx="7">
                  <c:v>0.85333968188408205</c:v>
                </c:pt>
                <c:pt idx="8">
                  <c:v>0.74221127009951193</c:v>
                </c:pt>
                <c:pt idx="9">
                  <c:v>0.73803339327224915</c:v>
                </c:pt>
                <c:pt idx="10">
                  <c:v>0.85161499724106016</c:v>
                </c:pt>
                <c:pt idx="11">
                  <c:v>0.87462402947068785</c:v>
                </c:pt>
                <c:pt idx="12">
                  <c:v>0.79162615225895072</c:v>
                </c:pt>
                <c:pt idx="13">
                  <c:v>0.90043689675755101</c:v>
                </c:pt>
              </c:numCache>
            </c:numRef>
          </c:val>
          <c:extLst>
            <c:ext xmlns:c16="http://schemas.microsoft.com/office/drawing/2014/chart" uri="{C3380CC4-5D6E-409C-BE32-E72D297353CC}">
              <c16:uniqueId val="{00000000-E20D-4E73-81B4-BCD26288B7DE}"/>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0.2235173764336067</c:v>
                </c:pt>
                <c:pt idx="1">
                  <c:v>0.35372679992796674</c:v>
                </c:pt>
                <c:pt idx="2">
                  <c:v>0.24184644327430016</c:v>
                </c:pt>
                <c:pt idx="3">
                  <c:v>0.14810442167236026</c:v>
                </c:pt>
                <c:pt idx="4">
                  <c:v>0.23731834470951607</c:v>
                </c:pt>
                <c:pt idx="5">
                  <c:v>0.19225058809938622</c:v>
                </c:pt>
                <c:pt idx="6">
                  <c:v>0.32569602319022706</c:v>
                </c:pt>
                <c:pt idx="7">
                  <c:v>0.14666031811591818</c:v>
                </c:pt>
                <c:pt idx="8">
                  <c:v>0.25778872990048829</c:v>
                </c:pt>
                <c:pt idx="9">
                  <c:v>0.26196660672775085</c:v>
                </c:pt>
                <c:pt idx="10">
                  <c:v>0.14838500275893973</c:v>
                </c:pt>
                <c:pt idx="11">
                  <c:v>0.12537597052931215</c:v>
                </c:pt>
                <c:pt idx="12">
                  <c:v>0.20837384774104928</c:v>
                </c:pt>
                <c:pt idx="13">
                  <c:v>9.9563103242448991E-2</c:v>
                </c:pt>
              </c:numCache>
            </c:numRef>
          </c:val>
          <c:extLst>
            <c:ext xmlns:c16="http://schemas.microsoft.com/office/drawing/2014/chart" uri="{C3380CC4-5D6E-409C-BE32-E72D297353CC}">
              <c16:uniqueId val="{00000001-E20D-4E73-81B4-BCD26288B7DE}"/>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0.89314975394960938</c:v>
                </c:pt>
                <c:pt idx="1">
                  <c:v>0.34957571465211507</c:v>
                </c:pt>
                <c:pt idx="2">
                  <c:v>0.78452293793649197</c:v>
                </c:pt>
                <c:pt idx="3">
                  <c:v>0.83516543213529204</c:v>
                </c:pt>
                <c:pt idx="4">
                  <c:v>0.78726195239878327</c:v>
                </c:pt>
                <c:pt idx="5">
                  <c:v>0.81039672637619375</c:v>
                </c:pt>
                <c:pt idx="6">
                  <c:v>0.73080228408320735</c:v>
                </c:pt>
                <c:pt idx="7">
                  <c:v>0.81557289822742729</c:v>
                </c:pt>
                <c:pt idx="8">
                  <c:v>0.72906486407921212</c:v>
                </c:pt>
                <c:pt idx="9">
                  <c:v>0.69435722542074696</c:v>
                </c:pt>
                <c:pt idx="10">
                  <c:v>0.84691712570343658</c:v>
                </c:pt>
                <c:pt idx="11">
                  <c:v>0.83266008297403915</c:v>
                </c:pt>
                <c:pt idx="12">
                  <c:v>0.78479467146331938</c:v>
                </c:pt>
                <c:pt idx="13">
                  <c:v>0.82393898278066513</c:v>
                </c:pt>
              </c:numCache>
            </c:numRef>
          </c:val>
          <c:extLst>
            <c:ext xmlns:c16="http://schemas.microsoft.com/office/drawing/2014/chart" uri="{C3380CC4-5D6E-409C-BE32-E72D297353CC}">
              <c16:uniqueId val="{00000000-BEE5-42A8-A0CD-3083B16A409F}"/>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0.10685024605039084</c:v>
                </c:pt>
                <c:pt idx="1">
                  <c:v>0.65042428534788477</c:v>
                </c:pt>
                <c:pt idx="2">
                  <c:v>0.21547706206350781</c:v>
                </c:pt>
                <c:pt idx="3">
                  <c:v>0.16483456786470796</c:v>
                </c:pt>
                <c:pt idx="4">
                  <c:v>0.21273804760121662</c:v>
                </c:pt>
                <c:pt idx="5">
                  <c:v>0.18960327362380613</c:v>
                </c:pt>
                <c:pt idx="6">
                  <c:v>0.26919771591679287</c:v>
                </c:pt>
                <c:pt idx="7">
                  <c:v>0.18442710177257293</c:v>
                </c:pt>
                <c:pt idx="8">
                  <c:v>0.27093513592078788</c:v>
                </c:pt>
                <c:pt idx="9">
                  <c:v>0.30564277457925293</c:v>
                </c:pt>
                <c:pt idx="10">
                  <c:v>0.15308287429656364</c:v>
                </c:pt>
                <c:pt idx="11">
                  <c:v>0.16733991702596085</c:v>
                </c:pt>
                <c:pt idx="12">
                  <c:v>0.21520532853668062</c:v>
                </c:pt>
                <c:pt idx="13">
                  <c:v>0.17606101721933487</c:v>
                </c:pt>
              </c:numCache>
            </c:numRef>
          </c:val>
          <c:extLst>
            <c:ext xmlns:c16="http://schemas.microsoft.com/office/drawing/2014/chart" uri="{C3380CC4-5D6E-409C-BE32-E72D297353CC}">
              <c16:uniqueId val="{00000001-BEE5-42A8-A0CD-3083B16A409F}"/>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0.66031343608393067</c:v>
                </c:pt>
                <c:pt idx="1">
                  <c:v>0.74967785681026289</c:v>
                </c:pt>
                <c:pt idx="2">
                  <c:v>0.23334140713639204</c:v>
                </c:pt>
                <c:pt idx="3">
                  <c:v>0.27640718635148426</c:v>
                </c:pt>
                <c:pt idx="4">
                  <c:v>3.2491101067871855E-2</c:v>
                </c:pt>
                <c:pt idx="5">
                  <c:v>0.50518505097288713</c:v>
                </c:pt>
                <c:pt idx="6">
                  <c:v>0.5463592428175611</c:v>
                </c:pt>
                <c:pt idx="7">
                  <c:v>0.7214123378948466</c:v>
                </c:pt>
                <c:pt idx="8">
                  <c:v>0.40850745602285921</c:v>
                </c:pt>
                <c:pt idx="9">
                  <c:v>6.1568206654766082E-2</c:v>
                </c:pt>
                <c:pt idx="10">
                  <c:v>0.26925198337740841</c:v>
                </c:pt>
                <c:pt idx="11">
                  <c:v>0.24768908146192883</c:v>
                </c:pt>
                <c:pt idx="12">
                  <c:v>1.2711632239329352E-2</c:v>
                </c:pt>
                <c:pt idx="13">
                  <c:v>7.9970693693593692E-2</c:v>
                </c:pt>
              </c:numCache>
            </c:numRef>
          </c:val>
          <c:extLst>
            <c:ext xmlns:c16="http://schemas.microsoft.com/office/drawing/2014/chart" uri="{C3380CC4-5D6E-409C-BE32-E72D297353CC}">
              <c16:uniqueId val="{00000000-D2B3-46BF-9171-C1EFDCF68B75}"/>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0.33968656391606933</c:v>
                </c:pt>
                <c:pt idx="1">
                  <c:v>0.250322143189737</c:v>
                </c:pt>
                <c:pt idx="2">
                  <c:v>0.76665859286360794</c:v>
                </c:pt>
                <c:pt idx="3">
                  <c:v>0.72359281364851569</c:v>
                </c:pt>
                <c:pt idx="4">
                  <c:v>0.9675088989321281</c:v>
                </c:pt>
                <c:pt idx="5">
                  <c:v>0.49481494902711287</c:v>
                </c:pt>
                <c:pt idx="6">
                  <c:v>0.4536407571824389</c:v>
                </c:pt>
                <c:pt idx="7">
                  <c:v>0.2785876621051534</c:v>
                </c:pt>
                <c:pt idx="8">
                  <c:v>0.59149254397714068</c:v>
                </c:pt>
                <c:pt idx="9">
                  <c:v>0.93843179334523386</c:v>
                </c:pt>
                <c:pt idx="10">
                  <c:v>0.73074801662259159</c:v>
                </c:pt>
                <c:pt idx="11">
                  <c:v>0.75231091853807097</c:v>
                </c:pt>
                <c:pt idx="12">
                  <c:v>0.98728836776067064</c:v>
                </c:pt>
                <c:pt idx="13">
                  <c:v>0.92002930630640634</c:v>
                </c:pt>
              </c:numCache>
            </c:numRef>
          </c:val>
          <c:extLst>
            <c:ext xmlns:c16="http://schemas.microsoft.com/office/drawing/2014/chart" uri="{C3380CC4-5D6E-409C-BE32-E72D297353CC}">
              <c16:uniqueId val="{00000001-D2B3-46BF-9171-C1EFDCF68B75}"/>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olors1.xml><?xml version="1.0" encoding="utf-8"?>
<cs:colorStyle xmlns:cs="http://schemas.microsoft.com/office/drawing/2012/chartStyle" xmlns:a="http://schemas.openxmlformats.org/drawingml/2006/main" meth="withinLinear" id="17">
  <a:schemeClr val="accent4"/>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5">
  <a:schemeClr val="accent2"/>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1715494-898A-4609-973F-F31EEEAEE1B9}" type="datetimeFigureOut">
              <a:rPr lang="en-US" smtClean="0"/>
              <a:t>2/19/2020</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852C68A-7414-47CD-B786-53FC7BDEE6B0}" type="slidenum">
              <a:rPr lang="en-US" smtClean="0"/>
              <a:t>‹#›</a:t>
            </a:fld>
            <a:endParaRPr lang="en-US" dirty="0"/>
          </a:p>
        </p:txBody>
      </p:sp>
    </p:spTree>
    <p:extLst>
      <p:ext uri="{BB962C8B-B14F-4D97-AF65-F5344CB8AC3E}">
        <p14:creationId xmlns:p14="http://schemas.microsoft.com/office/powerpoint/2010/main" val="22481619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a:t>
            </a:fld>
            <a:endParaRPr lang="cs-CZ" dirty="0"/>
          </a:p>
        </p:txBody>
      </p:sp>
    </p:spTree>
    <p:extLst>
      <p:ext uri="{BB962C8B-B14F-4D97-AF65-F5344CB8AC3E}">
        <p14:creationId xmlns:p14="http://schemas.microsoft.com/office/powerpoint/2010/main" val="30784327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11</a:t>
            </a:fld>
            <a:endParaRPr lang="cs-CZ" dirty="0"/>
          </a:p>
        </p:txBody>
      </p:sp>
    </p:spTree>
    <p:extLst>
      <p:ext uri="{BB962C8B-B14F-4D97-AF65-F5344CB8AC3E}">
        <p14:creationId xmlns:p14="http://schemas.microsoft.com/office/powerpoint/2010/main" val="34204641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12</a:t>
            </a:fld>
            <a:endParaRPr lang="cs-CZ" dirty="0"/>
          </a:p>
        </p:txBody>
      </p:sp>
    </p:spTree>
    <p:extLst>
      <p:ext uri="{BB962C8B-B14F-4D97-AF65-F5344CB8AC3E}">
        <p14:creationId xmlns:p14="http://schemas.microsoft.com/office/powerpoint/2010/main" val="10786822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13</a:t>
            </a:fld>
            <a:endParaRPr lang="cs-CZ" dirty="0"/>
          </a:p>
        </p:txBody>
      </p:sp>
    </p:spTree>
    <p:extLst>
      <p:ext uri="{BB962C8B-B14F-4D97-AF65-F5344CB8AC3E}">
        <p14:creationId xmlns:p14="http://schemas.microsoft.com/office/powerpoint/2010/main" val="16565094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14</a:t>
            </a:fld>
            <a:endParaRPr lang="cs-CZ" dirty="0"/>
          </a:p>
        </p:txBody>
      </p:sp>
    </p:spTree>
    <p:extLst>
      <p:ext uri="{BB962C8B-B14F-4D97-AF65-F5344CB8AC3E}">
        <p14:creationId xmlns:p14="http://schemas.microsoft.com/office/powerpoint/2010/main" val="27571611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15</a:t>
            </a:fld>
            <a:endParaRPr lang="cs-CZ" dirty="0"/>
          </a:p>
        </p:txBody>
      </p:sp>
    </p:spTree>
    <p:extLst>
      <p:ext uri="{BB962C8B-B14F-4D97-AF65-F5344CB8AC3E}">
        <p14:creationId xmlns:p14="http://schemas.microsoft.com/office/powerpoint/2010/main" val="23268199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16</a:t>
            </a:fld>
            <a:endParaRPr lang="cs-CZ" dirty="0"/>
          </a:p>
        </p:txBody>
      </p:sp>
    </p:spTree>
    <p:extLst>
      <p:ext uri="{BB962C8B-B14F-4D97-AF65-F5344CB8AC3E}">
        <p14:creationId xmlns:p14="http://schemas.microsoft.com/office/powerpoint/2010/main" val="26959934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17</a:t>
            </a:fld>
            <a:endParaRPr lang="cs-CZ" dirty="0"/>
          </a:p>
        </p:txBody>
      </p:sp>
    </p:spTree>
    <p:extLst>
      <p:ext uri="{BB962C8B-B14F-4D97-AF65-F5344CB8AC3E}">
        <p14:creationId xmlns:p14="http://schemas.microsoft.com/office/powerpoint/2010/main" val="17110710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18</a:t>
            </a:fld>
            <a:endParaRPr lang="cs-CZ" dirty="0"/>
          </a:p>
        </p:txBody>
      </p:sp>
    </p:spTree>
    <p:extLst>
      <p:ext uri="{BB962C8B-B14F-4D97-AF65-F5344CB8AC3E}">
        <p14:creationId xmlns:p14="http://schemas.microsoft.com/office/powerpoint/2010/main" val="25580810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19</a:t>
            </a:fld>
            <a:endParaRPr lang="cs-CZ" dirty="0"/>
          </a:p>
        </p:txBody>
      </p:sp>
    </p:spTree>
    <p:extLst>
      <p:ext uri="{BB962C8B-B14F-4D97-AF65-F5344CB8AC3E}">
        <p14:creationId xmlns:p14="http://schemas.microsoft.com/office/powerpoint/2010/main" val="34957120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20</a:t>
            </a:fld>
            <a:endParaRPr lang="cs-CZ" dirty="0"/>
          </a:p>
        </p:txBody>
      </p:sp>
    </p:spTree>
    <p:extLst>
      <p:ext uri="{BB962C8B-B14F-4D97-AF65-F5344CB8AC3E}">
        <p14:creationId xmlns:p14="http://schemas.microsoft.com/office/powerpoint/2010/main" val="13029690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a:t>
            </a:fld>
            <a:endParaRPr lang="cs-CZ" dirty="0"/>
          </a:p>
        </p:txBody>
      </p:sp>
    </p:spTree>
    <p:extLst>
      <p:ext uri="{BB962C8B-B14F-4D97-AF65-F5344CB8AC3E}">
        <p14:creationId xmlns:p14="http://schemas.microsoft.com/office/powerpoint/2010/main" val="11637061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21</a:t>
            </a:fld>
            <a:endParaRPr lang="cs-CZ" dirty="0"/>
          </a:p>
        </p:txBody>
      </p:sp>
    </p:spTree>
    <p:extLst>
      <p:ext uri="{BB962C8B-B14F-4D97-AF65-F5344CB8AC3E}">
        <p14:creationId xmlns:p14="http://schemas.microsoft.com/office/powerpoint/2010/main" val="42870598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22</a:t>
            </a:fld>
            <a:endParaRPr lang="cs-CZ" dirty="0"/>
          </a:p>
        </p:txBody>
      </p:sp>
    </p:spTree>
    <p:extLst>
      <p:ext uri="{BB962C8B-B14F-4D97-AF65-F5344CB8AC3E}">
        <p14:creationId xmlns:p14="http://schemas.microsoft.com/office/powerpoint/2010/main" val="64792400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23</a:t>
            </a:fld>
            <a:endParaRPr lang="cs-CZ" dirty="0"/>
          </a:p>
        </p:txBody>
      </p:sp>
    </p:spTree>
    <p:extLst>
      <p:ext uri="{BB962C8B-B14F-4D97-AF65-F5344CB8AC3E}">
        <p14:creationId xmlns:p14="http://schemas.microsoft.com/office/powerpoint/2010/main" val="278211782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25</a:t>
            </a:fld>
            <a:endParaRPr lang="cs-CZ" dirty="0"/>
          </a:p>
        </p:txBody>
      </p:sp>
    </p:spTree>
    <p:extLst>
      <p:ext uri="{BB962C8B-B14F-4D97-AF65-F5344CB8AC3E}">
        <p14:creationId xmlns:p14="http://schemas.microsoft.com/office/powerpoint/2010/main" val="7326729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26</a:t>
            </a:fld>
            <a:endParaRPr lang="cs-CZ" dirty="0"/>
          </a:p>
        </p:txBody>
      </p:sp>
    </p:spTree>
    <p:extLst>
      <p:ext uri="{BB962C8B-B14F-4D97-AF65-F5344CB8AC3E}">
        <p14:creationId xmlns:p14="http://schemas.microsoft.com/office/powerpoint/2010/main" val="360028981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27</a:t>
            </a:fld>
            <a:endParaRPr lang="cs-CZ" dirty="0"/>
          </a:p>
        </p:txBody>
      </p:sp>
    </p:spTree>
    <p:extLst>
      <p:ext uri="{BB962C8B-B14F-4D97-AF65-F5344CB8AC3E}">
        <p14:creationId xmlns:p14="http://schemas.microsoft.com/office/powerpoint/2010/main" val="31873776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28</a:t>
            </a:fld>
            <a:endParaRPr lang="cs-CZ" dirty="0"/>
          </a:p>
        </p:txBody>
      </p:sp>
    </p:spTree>
    <p:extLst>
      <p:ext uri="{BB962C8B-B14F-4D97-AF65-F5344CB8AC3E}">
        <p14:creationId xmlns:p14="http://schemas.microsoft.com/office/powerpoint/2010/main" val="21538972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29</a:t>
            </a:fld>
            <a:endParaRPr lang="cs-CZ" dirty="0"/>
          </a:p>
        </p:txBody>
      </p:sp>
    </p:spTree>
    <p:extLst>
      <p:ext uri="{BB962C8B-B14F-4D97-AF65-F5344CB8AC3E}">
        <p14:creationId xmlns:p14="http://schemas.microsoft.com/office/powerpoint/2010/main" val="77986241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30</a:t>
            </a:fld>
            <a:endParaRPr lang="cs-CZ" dirty="0"/>
          </a:p>
        </p:txBody>
      </p:sp>
    </p:spTree>
    <p:extLst>
      <p:ext uri="{BB962C8B-B14F-4D97-AF65-F5344CB8AC3E}">
        <p14:creationId xmlns:p14="http://schemas.microsoft.com/office/powerpoint/2010/main" val="299161958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32</a:t>
            </a:fld>
            <a:endParaRPr lang="cs-CZ" dirty="0"/>
          </a:p>
        </p:txBody>
      </p:sp>
    </p:spTree>
    <p:extLst>
      <p:ext uri="{BB962C8B-B14F-4D97-AF65-F5344CB8AC3E}">
        <p14:creationId xmlns:p14="http://schemas.microsoft.com/office/powerpoint/2010/main" val="29744328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a:t>
            </a:fld>
            <a:endParaRPr lang="cs-CZ" dirty="0"/>
          </a:p>
        </p:txBody>
      </p:sp>
    </p:spTree>
    <p:extLst>
      <p:ext uri="{BB962C8B-B14F-4D97-AF65-F5344CB8AC3E}">
        <p14:creationId xmlns:p14="http://schemas.microsoft.com/office/powerpoint/2010/main" val="314503448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33</a:t>
            </a:fld>
            <a:endParaRPr lang="cs-CZ" dirty="0"/>
          </a:p>
        </p:txBody>
      </p:sp>
    </p:spTree>
    <p:extLst>
      <p:ext uri="{BB962C8B-B14F-4D97-AF65-F5344CB8AC3E}">
        <p14:creationId xmlns:p14="http://schemas.microsoft.com/office/powerpoint/2010/main" val="31820122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34</a:t>
            </a:fld>
            <a:endParaRPr lang="cs-CZ" dirty="0"/>
          </a:p>
        </p:txBody>
      </p:sp>
    </p:spTree>
    <p:extLst>
      <p:ext uri="{BB962C8B-B14F-4D97-AF65-F5344CB8AC3E}">
        <p14:creationId xmlns:p14="http://schemas.microsoft.com/office/powerpoint/2010/main" val="114114385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35</a:t>
            </a:fld>
            <a:endParaRPr lang="cs-CZ" dirty="0"/>
          </a:p>
        </p:txBody>
      </p:sp>
    </p:spTree>
    <p:extLst>
      <p:ext uri="{BB962C8B-B14F-4D97-AF65-F5344CB8AC3E}">
        <p14:creationId xmlns:p14="http://schemas.microsoft.com/office/powerpoint/2010/main" val="398202497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36</a:t>
            </a:fld>
            <a:endParaRPr lang="cs-CZ" dirty="0"/>
          </a:p>
        </p:txBody>
      </p:sp>
    </p:spTree>
    <p:extLst>
      <p:ext uri="{BB962C8B-B14F-4D97-AF65-F5344CB8AC3E}">
        <p14:creationId xmlns:p14="http://schemas.microsoft.com/office/powerpoint/2010/main" val="6516202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37</a:t>
            </a:fld>
            <a:endParaRPr lang="cs-CZ" dirty="0"/>
          </a:p>
        </p:txBody>
      </p:sp>
    </p:spTree>
    <p:extLst>
      <p:ext uri="{BB962C8B-B14F-4D97-AF65-F5344CB8AC3E}">
        <p14:creationId xmlns:p14="http://schemas.microsoft.com/office/powerpoint/2010/main" val="38964496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38</a:t>
            </a:fld>
            <a:endParaRPr lang="cs-CZ" dirty="0"/>
          </a:p>
        </p:txBody>
      </p:sp>
    </p:spTree>
    <p:extLst>
      <p:ext uri="{BB962C8B-B14F-4D97-AF65-F5344CB8AC3E}">
        <p14:creationId xmlns:p14="http://schemas.microsoft.com/office/powerpoint/2010/main" val="61861337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39</a:t>
            </a:fld>
            <a:endParaRPr lang="cs-CZ" dirty="0"/>
          </a:p>
        </p:txBody>
      </p:sp>
    </p:spTree>
    <p:extLst>
      <p:ext uri="{BB962C8B-B14F-4D97-AF65-F5344CB8AC3E}">
        <p14:creationId xmlns:p14="http://schemas.microsoft.com/office/powerpoint/2010/main" val="7969036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41</a:t>
            </a:fld>
            <a:endParaRPr lang="cs-CZ" dirty="0"/>
          </a:p>
        </p:txBody>
      </p:sp>
    </p:spTree>
    <p:extLst>
      <p:ext uri="{BB962C8B-B14F-4D97-AF65-F5344CB8AC3E}">
        <p14:creationId xmlns:p14="http://schemas.microsoft.com/office/powerpoint/2010/main" val="233491160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42</a:t>
            </a:fld>
            <a:endParaRPr lang="cs-CZ" dirty="0"/>
          </a:p>
        </p:txBody>
      </p:sp>
    </p:spTree>
    <p:extLst>
      <p:ext uri="{BB962C8B-B14F-4D97-AF65-F5344CB8AC3E}">
        <p14:creationId xmlns:p14="http://schemas.microsoft.com/office/powerpoint/2010/main" val="301003163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43</a:t>
            </a:fld>
            <a:endParaRPr lang="cs-CZ" dirty="0"/>
          </a:p>
        </p:txBody>
      </p:sp>
    </p:spTree>
    <p:extLst>
      <p:ext uri="{BB962C8B-B14F-4D97-AF65-F5344CB8AC3E}">
        <p14:creationId xmlns:p14="http://schemas.microsoft.com/office/powerpoint/2010/main" val="27257588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a:t>
            </a:fld>
            <a:endParaRPr lang="cs-CZ" dirty="0"/>
          </a:p>
        </p:txBody>
      </p:sp>
    </p:spTree>
    <p:extLst>
      <p:ext uri="{BB962C8B-B14F-4D97-AF65-F5344CB8AC3E}">
        <p14:creationId xmlns:p14="http://schemas.microsoft.com/office/powerpoint/2010/main" val="243454388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44</a:t>
            </a:fld>
            <a:endParaRPr lang="cs-CZ" dirty="0"/>
          </a:p>
        </p:txBody>
      </p:sp>
    </p:spTree>
    <p:extLst>
      <p:ext uri="{BB962C8B-B14F-4D97-AF65-F5344CB8AC3E}">
        <p14:creationId xmlns:p14="http://schemas.microsoft.com/office/powerpoint/2010/main" val="116591422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46</a:t>
            </a:fld>
            <a:endParaRPr lang="cs-CZ" dirty="0"/>
          </a:p>
        </p:txBody>
      </p:sp>
    </p:spTree>
    <p:extLst>
      <p:ext uri="{BB962C8B-B14F-4D97-AF65-F5344CB8AC3E}">
        <p14:creationId xmlns:p14="http://schemas.microsoft.com/office/powerpoint/2010/main" val="42692757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47</a:t>
            </a:fld>
            <a:endParaRPr lang="cs-CZ" dirty="0"/>
          </a:p>
        </p:txBody>
      </p:sp>
    </p:spTree>
    <p:extLst>
      <p:ext uri="{BB962C8B-B14F-4D97-AF65-F5344CB8AC3E}">
        <p14:creationId xmlns:p14="http://schemas.microsoft.com/office/powerpoint/2010/main" val="39481644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48</a:t>
            </a:fld>
            <a:endParaRPr lang="cs-CZ" dirty="0"/>
          </a:p>
        </p:txBody>
      </p:sp>
    </p:spTree>
    <p:extLst>
      <p:ext uri="{BB962C8B-B14F-4D97-AF65-F5344CB8AC3E}">
        <p14:creationId xmlns:p14="http://schemas.microsoft.com/office/powerpoint/2010/main" val="271237114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49</a:t>
            </a:fld>
            <a:endParaRPr lang="cs-CZ" dirty="0"/>
          </a:p>
        </p:txBody>
      </p:sp>
    </p:spTree>
    <p:extLst>
      <p:ext uri="{BB962C8B-B14F-4D97-AF65-F5344CB8AC3E}">
        <p14:creationId xmlns:p14="http://schemas.microsoft.com/office/powerpoint/2010/main" val="79679891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50</a:t>
            </a:fld>
            <a:endParaRPr lang="cs-CZ" dirty="0"/>
          </a:p>
        </p:txBody>
      </p:sp>
    </p:spTree>
    <p:extLst>
      <p:ext uri="{BB962C8B-B14F-4D97-AF65-F5344CB8AC3E}">
        <p14:creationId xmlns:p14="http://schemas.microsoft.com/office/powerpoint/2010/main" val="411722734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51</a:t>
            </a:fld>
            <a:endParaRPr lang="cs-CZ" dirty="0"/>
          </a:p>
        </p:txBody>
      </p:sp>
    </p:spTree>
    <p:extLst>
      <p:ext uri="{BB962C8B-B14F-4D97-AF65-F5344CB8AC3E}">
        <p14:creationId xmlns:p14="http://schemas.microsoft.com/office/powerpoint/2010/main" val="149130248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52</a:t>
            </a:fld>
            <a:endParaRPr lang="cs-CZ" dirty="0"/>
          </a:p>
        </p:txBody>
      </p:sp>
    </p:spTree>
    <p:extLst>
      <p:ext uri="{BB962C8B-B14F-4D97-AF65-F5344CB8AC3E}">
        <p14:creationId xmlns:p14="http://schemas.microsoft.com/office/powerpoint/2010/main" val="356529867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53</a:t>
            </a:fld>
            <a:endParaRPr lang="cs-CZ" dirty="0"/>
          </a:p>
        </p:txBody>
      </p:sp>
    </p:spTree>
    <p:extLst>
      <p:ext uri="{BB962C8B-B14F-4D97-AF65-F5344CB8AC3E}">
        <p14:creationId xmlns:p14="http://schemas.microsoft.com/office/powerpoint/2010/main" val="39173054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54</a:t>
            </a:fld>
            <a:endParaRPr lang="cs-CZ" dirty="0"/>
          </a:p>
        </p:txBody>
      </p:sp>
    </p:spTree>
    <p:extLst>
      <p:ext uri="{BB962C8B-B14F-4D97-AF65-F5344CB8AC3E}">
        <p14:creationId xmlns:p14="http://schemas.microsoft.com/office/powerpoint/2010/main" val="1042448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a:t>
            </a:fld>
            <a:endParaRPr lang="cs-CZ" dirty="0"/>
          </a:p>
        </p:txBody>
      </p:sp>
    </p:spTree>
    <p:extLst>
      <p:ext uri="{BB962C8B-B14F-4D97-AF65-F5344CB8AC3E}">
        <p14:creationId xmlns:p14="http://schemas.microsoft.com/office/powerpoint/2010/main" val="41278674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55</a:t>
            </a:fld>
            <a:endParaRPr lang="cs-CZ" dirty="0"/>
          </a:p>
        </p:txBody>
      </p:sp>
    </p:spTree>
    <p:extLst>
      <p:ext uri="{BB962C8B-B14F-4D97-AF65-F5344CB8AC3E}">
        <p14:creationId xmlns:p14="http://schemas.microsoft.com/office/powerpoint/2010/main" val="21227108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56</a:t>
            </a:fld>
            <a:endParaRPr lang="cs-CZ" dirty="0"/>
          </a:p>
        </p:txBody>
      </p:sp>
    </p:spTree>
    <p:extLst>
      <p:ext uri="{BB962C8B-B14F-4D97-AF65-F5344CB8AC3E}">
        <p14:creationId xmlns:p14="http://schemas.microsoft.com/office/powerpoint/2010/main" val="24744874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57</a:t>
            </a:fld>
            <a:endParaRPr lang="cs-CZ" dirty="0"/>
          </a:p>
        </p:txBody>
      </p:sp>
    </p:spTree>
    <p:extLst>
      <p:ext uri="{BB962C8B-B14F-4D97-AF65-F5344CB8AC3E}">
        <p14:creationId xmlns:p14="http://schemas.microsoft.com/office/powerpoint/2010/main" val="14968895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58</a:t>
            </a:fld>
            <a:endParaRPr lang="cs-CZ" dirty="0"/>
          </a:p>
        </p:txBody>
      </p:sp>
    </p:spTree>
    <p:extLst>
      <p:ext uri="{BB962C8B-B14F-4D97-AF65-F5344CB8AC3E}">
        <p14:creationId xmlns:p14="http://schemas.microsoft.com/office/powerpoint/2010/main" val="146819743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59</a:t>
            </a:fld>
            <a:endParaRPr lang="cs-CZ" dirty="0"/>
          </a:p>
        </p:txBody>
      </p:sp>
    </p:spTree>
    <p:extLst>
      <p:ext uri="{BB962C8B-B14F-4D97-AF65-F5344CB8AC3E}">
        <p14:creationId xmlns:p14="http://schemas.microsoft.com/office/powerpoint/2010/main" val="83113622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60</a:t>
            </a:fld>
            <a:endParaRPr lang="cs-CZ" dirty="0"/>
          </a:p>
        </p:txBody>
      </p:sp>
    </p:spTree>
    <p:extLst>
      <p:ext uri="{BB962C8B-B14F-4D97-AF65-F5344CB8AC3E}">
        <p14:creationId xmlns:p14="http://schemas.microsoft.com/office/powerpoint/2010/main" val="388426886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62</a:t>
            </a:fld>
            <a:endParaRPr lang="cs-CZ" dirty="0"/>
          </a:p>
        </p:txBody>
      </p:sp>
    </p:spTree>
    <p:extLst>
      <p:ext uri="{BB962C8B-B14F-4D97-AF65-F5344CB8AC3E}">
        <p14:creationId xmlns:p14="http://schemas.microsoft.com/office/powerpoint/2010/main" val="50822220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63</a:t>
            </a:fld>
            <a:endParaRPr lang="cs-CZ" dirty="0"/>
          </a:p>
        </p:txBody>
      </p:sp>
    </p:spTree>
    <p:extLst>
      <p:ext uri="{BB962C8B-B14F-4D97-AF65-F5344CB8AC3E}">
        <p14:creationId xmlns:p14="http://schemas.microsoft.com/office/powerpoint/2010/main" val="62829749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64</a:t>
            </a:fld>
            <a:endParaRPr lang="cs-CZ" dirty="0"/>
          </a:p>
        </p:txBody>
      </p:sp>
    </p:spTree>
    <p:extLst>
      <p:ext uri="{BB962C8B-B14F-4D97-AF65-F5344CB8AC3E}">
        <p14:creationId xmlns:p14="http://schemas.microsoft.com/office/powerpoint/2010/main" val="2640668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65</a:t>
            </a:fld>
            <a:endParaRPr lang="cs-CZ" dirty="0"/>
          </a:p>
        </p:txBody>
      </p:sp>
    </p:spTree>
    <p:extLst>
      <p:ext uri="{BB962C8B-B14F-4D97-AF65-F5344CB8AC3E}">
        <p14:creationId xmlns:p14="http://schemas.microsoft.com/office/powerpoint/2010/main" val="21323958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7</a:t>
            </a:fld>
            <a:endParaRPr lang="cs-CZ" dirty="0"/>
          </a:p>
        </p:txBody>
      </p:sp>
    </p:spTree>
    <p:extLst>
      <p:ext uri="{BB962C8B-B14F-4D97-AF65-F5344CB8AC3E}">
        <p14:creationId xmlns:p14="http://schemas.microsoft.com/office/powerpoint/2010/main" val="38473682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66</a:t>
            </a:fld>
            <a:endParaRPr lang="cs-CZ" dirty="0"/>
          </a:p>
        </p:txBody>
      </p:sp>
    </p:spTree>
    <p:extLst>
      <p:ext uri="{BB962C8B-B14F-4D97-AF65-F5344CB8AC3E}">
        <p14:creationId xmlns:p14="http://schemas.microsoft.com/office/powerpoint/2010/main" val="5968329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8</a:t>
            </a:fld>
            <a:endParaRPr lang="cs-CZ" dirty="0"/>
          </a:p>
        </p:txBody>
      </p:sp>
    </p:spTree>
    <p:extLst>
      <p:ext uri="{BB962C8B-B14F-4D97-AF65-F5344CB8AC3E}">
        <p14:creationId xmlns:p14="http://schemas.microsoft.com/office/powerpoint/2010/main" val="18311140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9</a:t>
            </a:fld>
            <a:endParaRPr lang="cs-CZ" dirty="0"/>
          </a:p>
        </p:txBody>
      </p:sp>
    </p:spTree>
    <p:extLst>
      <p:ext uri="{BB962C8B-B14F-4D97-AF65-F5344CB8AC3E}">
        <p14:creationId xmlns:p14="http://schemas.microsoft.com/office/powerpoint/2010/main" val="19339764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10</a:t>
            </a:fld>
            <a:endParaRPr lang="cs-CZ" dirty="0"/>
          </a:p>
        </p:txBody>
      </p:sp>
    </p:spTree>
    <p:extLst>
      <p:ext uri="{BB962C8B-B14F-4D97-AF65-F5344CB8AC3E}">
        <p14:creationId xmlns:p14="http://schemas.microsoft.com/office/powerpoint/2010/main" val="209762790"/>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6.emf"/><Relationship Id="rId13" Type="http://schemas.openxmlformats.org/officeDocument/2006/relationships/image" Target="../media/image11.emf"/><Relationship Id="rId3" Type="http://schemas.openxmlformats.org/officeDocument/2006/relationships/image" Target="../media/image1.emf"/><Relationship Id="rId7" Type="http://schemas.openxmlformats.org/officeDocument/2006/relationships/image" Target="../media/image5.emf"/><Relationship Id="rId12" Type="http://schemas.openxmlformats.org/officeDocument/2006/relationships/image" Target="../media/image10.emf"/><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emf"/><Relationship Id="rId11" Type="http://schemas.openxmlformats.org/officeDocument/2006/relationships/image" Target="../media/image9.emf"/><Relationship Id="rId5" Type="http://schemas.openxmlformats.org/officeDocument/2006/relationships/image" Target="../media/image3.png"/><Relationship Id="rId10" Type="http://schemas.openxmlformats.org/officeDocument/2006/relationships/image" Target="../media/image8.emf"/><Relationship Id="rId4" Type="http://schemas.openxmlformats.org/officeDocument/2006/relationships/image" Target="../media/image2.emf"/><Relationship Id="rId9" Type="http://schemas.openxmlformats.org/officeDocument/2006/relationships/image" Target="../media/image7.emf"/><Relationship Id="rId14" Type="http://schemas.openxmlformats.org/officeDocument/2006/relationships/image" Target="../media/image12.jpe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4.tiff"/><Relationship Id="rId7" Type="http://schemas.openxmlformats.org/officeDocument/2006/relationships/image" Target="../media/image16.jpe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5.gif"/><Relationship Id="rId5" Type="http://schemas.openxmlformats.org/officeDocument/2006/relationships/image" Target="../media/image1.emf"/><Relationship Id="rId4" Type="http://schemas.openxmlformats.org/officeDocument/2006/relationships/image" Target="../media/image2.emf"/></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6.jpeg"/><Relationship Id="rId5" Type="http://schemas.openxmlformats.org/officeDocument/2006/relationships/image" Target="../media/image15.gif"/><Relationship Id="rId4" Type="http://schemas.openxmlformats.org/officeDocument/2006/relationships/image" Target="../media/image2.emf"/></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6.jpeg"/><Relationship Id="rId5" Type="http://schemas.openxmlformats.org/officeDocument/2006/relationships/image" Target="../media/image15.gif"/><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6.emf"/><Relationship Id="rId13" Type="http://schemas.openxmlformats.org/officeDocument/2006/relationships/image" Target="../media/image11.emf"/><Relationship Id="rId3" Type="http://schemas.openxmlformats.org/officeDocument/2006/relationships/image" Target="../media/image1.emf"/><Relationship Id="rId7" Type="http://schemas.openxmlformats.org/officeDocument/2006/relationships/image" Target="../media/image5.emf"/><Relationship Id="rId12" Type="http://schemas.openxmlformats.org/officeDocument/2006/relationships/image" Target="../media/image10.emf"/><Relationship Id="rId2" Type="http://schemas.openxmlformats.org/officeDocument/2006/relationships/slideMaster" Target="../slideMasters/slideMaster2.xml"/><Relationship Id="rId16" Type="http://schemas.openxmlformats.org/officeDocument/2006/relationships/image" Target="../media/image19.png"/><Relationship Id="rId1" Type="http://schemas.openxmlformats.org/officeDocument/2006/relationships/tags" Target="../tags/tag2.xml"/><Relationship Id="rId6" Type="http://schemas.openxmlformats.org/officeDocument/2006/relationships/image" Target="../media/image4.emf"/><Relationship Id="rId11" Type="http://schemas.openxmlformats.org/officeDocument/2006/relationships/image" Target="../media/image9.emf"/><Relationship Id="rId5" Type="http://schemas.openxmlformats.org/officeDocument/2006/relationships/image" Target="../media/image3.png"/><Relationship Id="rId15" Type="http://schemas.openxmlformats.org/officeDocument/2006/relationships/image" Target="../media/image18.jpeg"/><Relationship Id="rId10" Type="http://schemas.openxmlformats.org/officeDocument/2006/relationships/image" Target="../media/image8.emf"/><Relationship Id="rId4" Type="http://schemas.openxmlformats.org/officeDocument/2006/relationships/image" Target="../media/image2.emf"/><Relationship Id="rId9" Type="http://schemas.openxmlformats.org/officeDocument/2006/relationships/image" Target="../media/image7.emf"/><Relationship Id="rId14" Type="http://schemas.openxmlformats.org/officeDocument/2006/relationships/image" Target="../media/image12.jpeg"/></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6.jpeg"/><Relationship Id="rId3" Type="http://schemas.openxmlformats.org/officeDocument/2006/relationships/image" Target="../media/image14.tiff"/><Relationship Id="rId7" Type="http://schemas.openxmlformats.org/officeDocument/2006/relationships/image" Target="../media/image15.gif"/><Relationship Id="rId2" Type="http://schemas.openxmlformats.org/officeDocument/2006/relationships/image" Target="../media/image13.png"/><Relationship Id="rId1" Type="http://schemas.openxmlformats.org/officeDocument/2006/relationships/slideMaster" Target="../slideMasters/slideMaster2.xml"/><Relationship Id="rId6" Type="http://schemas.openxmlformats.org/officeDocument/2006/relationships/image" Target="../media/image20.png"/><Relationship Id="rId5" Type="http://schemas.openxmlformats.org/officeDocument/2006/relationships/image" Target="../media/image1.emf"/><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7.png"/><Relationship Id="rId1" Type="http://schemas.openxmlformats.org/officeDocument/2006/relationships/slideMaster" Target="../slideMasters/slideMaster2.xml"/><Relationship Id="rId6" Type="http://schemas.openxmlformats.org/officeDocument/2006/relationships/image" Target="../media/image16.jpeg"/><Relationship Id="rId5" Type="http://schemas.openxmlformats.org/officeDocument/2006/relationships/image" Target="../media/image15.gif"/><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dirty="0">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811738"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10387725"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8581137"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dirty="0"/>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dirty="0"/>
              <a:t>KLIKNUTÍM LZE UPRAVIT STYL.</a:t>
            </a:r>
          </a:p>
        </p:txBody>
      </p:sp>
    </p:spTree>
    <p:extLst>
      <p:ext uri="{BB962C8B-B14F-4D97-AF65-F5344CB8AC3E}">
        <p14:creationId xmlns:p14="http://schemas.microsoft.com/office/powerpoint/2010/main" val="1107897638"/>
      </p:ext>
    </p:extLst>
  </p:cSld>
  <p:clrMapOvr>
    <a:masterClrMapping/>
  </p:clrMapOvr>
  <p:extLst>
    <p:ext uri="{DCECCB84-F9BA-43D5-87BE-67443E8EF086}">
      <p15:sldGuideLst xmlns:p15="http://schemas.microsoft.com/office/powerpoint/2012/main">
        <p15:guide id="1" orient="horz" pos="391" userDrawn="1">
          <p15:clr>
            <a:srgbClr val="FBAE40"/>
          </p15:clr>
        </p15:guide>
        <p15:guide id="2" pos="7605"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65"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76"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69"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4"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9"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10"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dirty="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dirty="0">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11"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8"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2"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4"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dirty="0"/>
              <a:t>Vložte podnadpis</a:t>
            </a:r>
          </a:p>
        </p:txBody>
      </p:sp>
      <p:pic>
        <p:nvPicPr>
          <p:cNvPr id="13" name="Obrázek 12">
            <a:extLst>
              <a:ext uri="{FF2B5EF4-FFF2-40B4-BE49-F238E27FC236}">
                <a16:creationId xmlns:a16="http://schemas.microsoft.com/office/drawing/2014/main" id="{8DAFC7D1-D38F-4C45-9900-FF5BB740754E}"/>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9876095" y="110646"/>
            <a:ext cx="367200" cy="411266"/>
          </a:xfrm>
          <a:prstGeom prst="rect">
            <a:avLst/>
          </a:prstGeom>
        </p:spPr>
      </p:pic>
      <p:pic>
        <p:nvPicPr>
          <p:cNvPr id="16" name="Obrázek 15">
            <a:extLst>
              <a:ext uri="{FF2B5EF4-FFF2-40B4-BE49-F238E27FC236}">
                <a16:creationId xmlns:a16="http://schemas.microsoft.com/office/drawing/2014/main" id="{1DC433A6-1B72-4333-8389-F68F685EB5E6}"/>
              </a:ext>
            </a:extLst>
          </p:cNvPr>
          <p:cNvPicPr>
            <a:picLocks noChangeAspect="1"/>
          </p:cNvPicPr>
          <p:nvPr userDrawn="1"/>
        </p:nvPicPr>
        <p:blipFill>
          <a:blip r:embed="rId7" cstate="hqprint">
            <a:extLst>
              <a:ext uri="{28A0092B-C50C-407E-A947-70E740481C1C}">
                <a14:useLocalDpi xmlns:a14="http://schemas.microsoft.com/office/drawing/2010/main" val="0"/>
              </a:ext>
            </a:extLst>
          </a:blip>
          <a:stretch>
            <a:fillRect/>
          </a:stretch>
        </p:blipFill>
        <p:spPr>
          <a:xfrm>
            <a:off x="10518041" y="102811"/>
            <a:ext cx="1100002" cy="486943"/>
          </a:xfrm>
          <a:prstGeom prst="rect">
            <a:avLst/>
          </a:prstGeom>
        </p:spPr>
      </p:pic>
    </p:spTree>
    <p:extLst>
      <p:ext uri="{BB962C8B-B14F-4D97-AF65-F5344CB8AC3E}">
        <p14:creationId xmlns:p14="http://schemas.microsoft.com/office/powerpoint/2010/main" val="2469617765"/>
      </p:ext>
    </p:extLst>
  </p:cSld>
  <p:clrMapOvr>
    <a:masterClrMapping/>
  </p:clrMapOvr>
  <p:extLst mod="1">
    <p:ext uri="{DCECCB84-F9BA-43D5-87BE-67443E8EF086}">
      <p15:sldGuideLst xmlns:p15="http://schemas.microsoft.com/office/powerpoint/2012/main">
        <p15:guide id="1" orient="horz" pos="3430" userDrawn="1">
          <p15:clr>
            <a:srgbClr val="FBAE40"/>
          </p15:clr>
        </p15:guide>
        <p15:guide id="2" pos="347"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6"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9"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0"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1"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2" name="Obdélník 14"/>
          <p:cNvSpPr/>
          <p:nvPr userDrawn="1"/>
        </p:nvSpPr>
        <p:spPr>
          <a:xfrm>
            <a:off x="1746281" y="6549098"/>
            <a:ext cx="7401768" cy="276999"/>
          </a:xfrm>
          <a:prstGeom prst="rect">
            <a:avLst/>
          </a:prstGeom>
        </p:spPr>
        <p:txBody>
          <a:bodyPr wrap="square">
            <a:spAutoFit/>
          </a:bodyPr>
          <a:lstStyle/>
          <a:p>
            <a:pPr algn="ctr"/>
            <a:r>
              <a:rPr lang="cs-CZ" sz="1200" b="1" i="0" dirty="0" smtClean="0">
                <a:solidFill>
                  <a:schemeClr val="accent5">
                    <a:lumMod val="50000"/>
                  </a:schemeClr>
                </a:solidFill>
              </a:rPr>
              <a:t>Strategický rámec rozvoje péče o zdraví v České republice do roku 2030: analytická</a:t>
            </a:r>
            <a:r>
              <a:rPr lang="cs-CZ" sz="1200" b="1" i="0" baseline="0" dirty="0" smtClean="0">
                <a:solidFill>
                  <a:schemeClr val="accent5">
                    <a:lumMod val="50000"/>
                  </a:schemeClr>
                </a:solidFill>
              </a:rPr>
              <a:t> studie – září 2019</a:t>
            </a:r>
            <a:endParaRPr lang="en-US" sz="1200" b="1" i="0" dirty="0">
              <a:solidFill>
                <a:schemeClr val="accent5">
                  <a:lumMod val="50000"/>
                </a:schemeClr>
              </a:solidFill>
            </a:endParaRPr>
          </a:p>
        </p:txBody>
      </p:sp>
      <p:pic>
        <p:nvPicPr>
          <p:cNvPr id="13" name="Obrázek 12">
            <a:extLst>
              <a:ext uri="{FF2B5EF4-FFF2-40B4-BE49-F238E27FC236}">
                <a16:creationId xmlns:a16="http://schemas.microsoft.com/office/drawing/2014/main" id="{18ADA1DA-9540-40C0-A2D5-6E6F2BC205F1}"/>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0398760" y="187682"/>
            <a:ext cx="367200" cy="411266"/>
          </a:xfrm>
          <a:prstGeom prst="rect">
            <a:avLst/>
          </a:prstGeom>
        </p:spPr>
      </p:pic>
      <p:pic>
        <p:nvPicPr>
          <p:cNvPr id="14" name="Obrázek 13">
            <a:extLst>
              <a:ext uri="{FF2B5EF4-FFF2-40B4-BE49-F238E27FC236}">
                <a16:creationId xmlns:a16="http://schemas.microsoft.com/office/drawing/2014/main" id="{14811FFB-DDBB-4D2B-99C2-7CA00D08B0D2}"/>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10870374" y="179847"/>
            <a:ext cx="1100002" cy="486943"/>
          </a:xfrm>
          <a:prstGeom prst="rect">
            <a:avLst/>
          </a:prstGeom>
        </p:spPr>
      </p:pic>
    </p:spTree>
    <p:extLst>
      <p:ext uri="{BB962C8B-B14F-4D97-AF65-F5344CB8AC3E}">
        <p14:creationId xmlns:p14="http://schemas.microsoft.com/office/powerpoint/2010/main" val="6613248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30273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Tree>
    <p:extLst>
      <p:ext uri="{BB962C8B-B14F-4D97-AF65-F5344CB8AC3E}">
        <p14:creationId xmlns:p14="http://schemas.microsoft.com/office/powerpoint/2010/main" val="14509155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cSld name="2_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B3FAAB2-2F3B-4230-A9A7-184AC6A13832}"/>
              </a:ext>
            </a:extLst>
          </p:cNvPr>
          <p:cNvSpPr>
            <a:spLocks noGrp="1"/>
          </p:cNvSpPr>
          <p:nvPr>
            <p:ph type="title"/>
          </p:nvPr>
        </p:nvSpPr>
        <p:spPr>
          <a:xfrm>
            <a:off x="225496" y="335709"/>
            <a:ext cx="4046504" cy="815818"/>
          </a:xfrm>
        </p:spPr>
        <p:txBody>
          <a:bodyPr>
            <a:normAutofit/>
          </a:bodyPr>
          <a:lstStyle>
            <a:lvl1pPr>
              <a:defRPr sz="2500" b="1">
                <a:solidFill>
                  <a:srgbClr val="000064"/>
                </a:solidFill>
                <a:latin typeface="+mn-lt"/>
              </a:defRPr>
            </a:lvl1pPr>
          </a:lstStyle>
          <a:p>
            <a:r>
              <a:rPr lang="cs-CZ" dirty="0"/>
              <a:t>Kliknutím lze upravit styl.</a:t>
            </a:r>
          </a:p>
        </p:txBody>
      </p:sp>
      <p:sp>
        <p:nvSpPr>
          <p:cNvPr id="3" name="Zástupný obsah 2">
            <a:extLst>
              <a:ext uri="{FF2B5EF4-FFF2-40B4-BE49-F238E27FC236}">
                <a16:creationId xmlns:a16="http://schemas.microsoft.com/office/drawing/2014/main" id="{B65F7825-1FAE-4685-9675-9AE6E15DF11E}"/>
              </a:ext>
            </a:extLst>
          </p:cNvPr>
          <p:cNvSpPr>
            <a:spLocks noGrp="1"/>
          </p:cNvSpPr>
          <p:nvPr>
            <p:ph idx="1"/>
          </p:nvPr>
        </p:nvSpPr>
        <p:spPr>
          <a:xfrm>
            <a:off x="838200" y="1825625"/>
            <a:ext cx="4478518" cy="4351338"/>
          </a:xfrm>
        </p:spPr>
        <p:txBody>
          <a:bodyPr/>
          <a:lstStyle>
            <a:lvl1pPr>
              <a:defRPr b="1">
                <a:solidFill>
                  <a:srgbClr val="000064"/>
                </a:solidFill>
              </a:defRPr>
            </a:lvl1pPr>
            <a:lvl2pPr>
              <a:defRPr b="1">
                <a:solidFill>
                  <a:srgbClr val="515252"/>
                </a:solidFill>
              </a:defRPr>
            </a:lvl2pPr>
            <a:lvl3pPr>
              <a:defRPr>
                <a:solidFill>
                  <a:srgbClr val="515252"/>
                </a:solidFill>
              </a:defRPr>
            </a:lvl3p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grpSp>
        <p:nvGrpSpPr>
          <p:cNvPr id="21" name="Skupina 20">
            <a:extLst>
              <a:ext uri="{FF2B5EF4-FFF2-40B4-BE49-F238E27FC236}">
                <a16:creationId xmlns:a16="http://schemas.microsoft.com/office/drawing/2014/main" id="{5BE613EF-EFFF-4C48-A5AB-FC631C9977EA}"/>
              </a:ext>
            </a:extLst>
          </p:cNvPr>
          <p:cNvGrpSpPr/>
          <p:nvPr userDrawn="1"/>
        </p:nvGrpSpPr>
        <p:grpSpPr>
          <a:xfrm>
            <a:off x="0" y="6822017"/>
            <a:ext cx="12192000" cy="36000"/>
            <a:chOff x="0" y="5879929"/>
            <a:chExt cx="12192000" cy="108012"/>
          </a:xfrm>
          <a:solidFill>
            <a:srgbClr val="515252"/>
          </a:solidFill>
        </p:grpSpPr>
        <p:sp>
          <p:nvSpPr>
            <p:cNvPr id="22" name="Obdélník 21">
              <a:extLst>
                <a:ext uri="{FF2B5EF4-FFF2-40B4-BE49-F238E27FC236}">
                  <a16:creationId xmlns:a16="http://schemas.microsoft.com/office/drawing/2014/main" id="{09A51555-0EFA-4B59-B700-F8EB37CD2822}"/>
                </a:ext>
              </a:extLst>
            </p:cNvPr>
            <p:cNvSpPr/>
            <p:nvPr userDrawn="1"/>
          </p:nvSpPr>
          <p:spPr>
            <a:xfrm>
              <a:off x="0" y="5879929"/>
              <a:ext cx="12192000" cy="10801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2"/>
                </a:solidFill>
              </a:endParaRPr>
            </a:p>
          </p:txBody>
        </p:sp>
        <p:sp>
          <p:nvSpPr>
            <p:cNvPr id="23" name="Obdélník 22">
              <a:extLst>
                <a:ext uri="{FF2B5EF4-FFF2-40B4-BE49-F238E27FC236}">
                  <a16:creationId xmlns:a16="http://schemas.microsoft.com/office/drawing/2014/main" id="{DE8B7259-978C-49F8-B4C5-A1D5392B2037}"/>
                </a:ext>
              </a:extLst>
            </p:cNvPr>
            <p:cNvSpPr/>
            <p:nvPr userDrawn="1"/>
          </p:nvSpPr>
          <p:spPr>
            <a:xfrm>
              <a:off x="1793269" y="5879929"/>
              <a:ext cx="9720000" cy="10801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2"/>
                </a:solidFill>
              </a:endParaRPr>
            </a:p>
          </p:txBody>
        </p:sp>
        <p:sp>
          <p:nvSpPr>
            <p:cNvPr id="24" name="Obdélník 23">
              <a:extLst>
                <a:ext uri="{FF2B5EF4-FFF2-40B4-BE49-F238E27FC236}">
                  <a16:creationId xmlns:a16="http://schemas.microsoft.com/office/drawing/2014/main" id="{9B7D26CF-5C55-4301-906A-8C4E56F2A598}"/>
                </a:ext>
              </a:extLst>
            </p:cNvPr>
            <p:cNvSpPr/>
            <p:nvPr userDrawn="1"/>
          </p:nvSpPr>
          <p:spPr>
            <a:xfrm>
              <a:off x="4272000" y="5879929"/>
              <a:ext cx="7920000" cy="10801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accent2"/>
                </a:solidFill>
              </a:endParaRPr>
            </a:p>
          </p:txBody>
        </p:sp>
      </p:grpSp>
      <p:sp>
        <p:nvSpPr>
          <p:cNvPr id="8"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9"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0"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1"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2"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4" name="Přímá spojnice 1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1746281" y="6549098"/>
            <a:ext cx="7401768" cy="276999"/>
          </a:xfrm>
          <a:prstGeom prst="rect">
            <a:avLst/>
          </a:prstGeom>
        </p:spPr>
        <p:txBody>
          <a:bodyPr wrap="square">
            <a:spAutoFit/>
          </a:bodyPr>
          <a:lstStyle/>
          <a:p>
            <a:pPr algn="ctr"/>
            <a:r>
              <a:rPr lang="cs-CZ" sz="1200" b="1" i="0" dirty="0" smtClean="0">
                <a:solidFill>
                  <a:schemeClr val="accent5">
                    <a:lumMod val="50000"/>
                  </a:schemeClr>
                </a:solidFill>
              </a:rPr>
              <a:t>Strategický rámec rozvoje péče o zdraví v České republice do roku 2030: analytická</a:t>
            </a:r>
            <a:r>
              <a:rPr lang="cs-CZ" sz="1200" b="1" i="0" baseline="0" dirty="0" smtClean="0">
                <a:solidFill>
                  <a:schemeClr val="accent5">
                    <a:lumMod val="50000"/>
                  </a:schemeClr>
                </a:solidFill>
              </a:rPr>
              <a:t> studie – září 2019</a:t>
            </a:r>
            <a:endParaRPr lang="en-US" sz="1200" b="1" i="0" dirty="0">
              <a:solidFill>
                <a:schemeClr val="accent5">
                  <a:lumMod val="50000"/>
                </a:schemeClr>
              </a:solidFill>
            </a:endParaRPr>
          </a:p>
        </p:txBody>
      </p:sp>
      <p:pic>
        <p:nvPicPr>
          <p:cNvPr id="16" name="Obrázek 15">
            <a:extLst>
              <a:ext uri="{FF2B5EF4-FFF2-40B4-BE49-F238E27FC236}">
                <a16:creationId xmlns:a16="http://schemas.microsoft.com/office/drawing/2014/main" id="{18ADA1DA-9540-40C0-A2D5-6E6F2BC205F1}"/>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0398760" y="187682"/>
            <a:ext cx="367200" cy="411266"/>
          </a:xfrm>
          <a:prstGeom prst="rect">
            <a:avLst/>
          </a:prstGeom>
        </p:spPr>
      </p:pic>
      <p:pic>
        <p:nvPicPr>
          <p:cNvPr id="17" name="Obrázek 16">
            <a:extLst>
              <a:ext uri="{FF2B5EF4-FFF2-40B4-BE49-F238E27FC236}">
                <a16:creationId xmlns:a16="http://schemas.microsoft.com/office/drawing/2014/main" id="{14811FFB-DDBB-4D2B-99C2-7CA00D08B0D2}"/>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10870374" y="179847"/>
            <a:ext cx="1100002" cy="486943"/>
          </a:xfrm>
          <a:prstGeom prst="rect">
            <a:avLst/>
          </a:prstGeom>
        </p:spPr>
      </p:pic>
    </p:spTree>
    <p:extLst>
      <p:ext uri="{BB962C8B-B14F-4D97-AF65-F5344CB8AC3E}">
        <p14:creationId xmlns:p14="http://schemas.microsoft.com/office/powerpoint/2010/main" val="34566916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dirty="0">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dirty="0"/>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dirty="0"/>
              <a:t>KLIKNUTÍM LZE UPRAVIT STYL.</a:t>
            </a:r>
          </a:p>
        </p:txBody>
      </p:sp>
      <p:pic>
        <p:nvPicPr>
          <p:cNvPr id="18" name="Obrázek 17">
            <a:extLst>
              <a:ext uri="{FF2B5EF4-FFF2-40B4-BE49-F238E27FC236}">
                <a16:creationId xmlns:a16="http://schemas.microsoft.com/office/drawing/2014/main" id="{9857DA43-5F3B-40A4-B7DD-7FB1D1A72330}"/>
              </a:ext>
            </a:extLst>
          </p:cNvPr>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0" y="6099810"/>
            <a:ext cx="3166110" cy="758190"/>
          </a:xfrm>
          <a:prstGeom prst="rect">
            <a:avLst/>
          </a:prstGeom>
        </p:spPr>
      </p:pic>
      <p:grpSp>
        <p:nvGrpSpPr>
          <p:cNvPr id="19" name="Skupina 18">
            <a:extLst>
              <a:ext uri="{FF2B5EF4-FFF2-40B4-BE49-F238E27FC236}">
                <a16:creationId xmlns:a16="http://schemas.microsoft.com/office/drawing/2014/main" id="{38C307BB-D39A-4B8E-B792-15E012A73FAF}"/>
              </a:ext>
            </a:extLst>
          </p:cNvPr>
          <p:cNvGrpSpPr/>
          <p:nvPr userDrawn="1"/>
        </p:nvGrpSpPr>
        <p:grpSpPr>
          <a:xfrm>
            <a:off x="8139289" y="752121"/>
            <a:ext cx="1747911" cy="1747911"/>
            <a:chOff x="8128000" y="752121"/>
            <a:chExt cx="1747911" cy="1747911"/>
          </a:xfrm>
        </p:grpSpPr>
        <p:sp>
          <p:nvSpPr>
            <p:cNvPr id="30" name="Ovál 29">
              <a:extLst>
                <a:ext uri="{FF2B5EF4-FFF2-40B4-BE49-F238E27FC236}">
                  <a16:creationId xmlns:a16="http://schemas.microsoft.com/office/drawing/2014/main" id="{011DD8C7-57C0-4C9E-B534-2038FD05F1FB}"/>
                </a:ext>
              </a:extLst>
            </p:cNvPr>
            <p:cNvSpPr/>
            <p:nvPr userDrawn="1"/>
          </p:nvSpPr>
          <p:spPr>
            <a:xfrm>
              <a:off x="8128000"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31" name="Ovál 30">
              <a:extLst>
                <a:ext uri="{FF2B5EF4-FFF2-40B4-BE49-F238E27FC236}">
                  <a16:creationId xmlns:a16="http://schemas.microsoft.com/office/drawing/2014/main" id="{2151DE4A-0C78-4E27-AD40-D7ADD2E53399}"/>
                </a:ext>
              </a:extLst>
            </p:cNvPr>
            <p:cNvSpPr/>
            <p:nvPr userDrawn="1"/>
          </p:nvSpPr>
          <p:spPr>
            <a:xfrm>
              <a:off x="8245370"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32" name="Obrázek 31">
              <a:extLst>
                <a:ext uri="{FF2B5EF4-FFF2-40B4-BE49-F238E27FC236}">
                  <a16:creationId xmlns:a16="http://schemas.microsoft.com/office/drawing/2014/main" id="{BA886942-AF05-4F36-B191-5147FE674D3E}"/>
                </a:ext>
              </a:extLst>
            </p:cNvPr>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8245370" y="1028001"/>
              <a:ext cx="1508136" cy="1091136"/>
            </a:xfrm>
            <a:prstGeom prst="rect">
              <a:avLst/>
            </a:prstGeom>
          </p:spPr>
        </p:pic>
      </p:grpSp>
    </p:spTree>
    <p:extLst>
      <p:ext uri="{BB962C8B-B14F-4D97-AF65-F5344CB8AC3E}">
        <p14:creationId xmlns:p14="http://schemas.microsoft.com/office/powerpoint/2010/main" val="2251705358"/>
      </p:ext>
    </p:extLst>
  </p:cSld>
  <p:clrMapOvr>
    <a:masterClrMapping/>
  </p:clrMapOvr>
  <p:extLst mod="1">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65"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76"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69"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4"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9"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10"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dirty="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dirty="0">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11"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8"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2"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4"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dirty="0"/>
              <a:t>Vložte podnadpis</a:t>
            </a:r>
          </a:p>
        </p:txBody>
      </p:sp>
      <p:sp>
        <p:nvSpPr>
          <p:cNvPr id="5" name="Rovnoramenný trojúhelník 4">
            <a:extLst>
              <a:ext uri="{FF2B5EF4-FFF2-40B4-BE49-F238E27FC236}">
                <a16:creationId xmlns:a16="http://schemas.microsoft.com/office/drawing/2014/main" id="{7CAA4C88-F276-4D85-BC5A-855142C9A879}"/>
              </a:ext>
            </a:extLst>
          </p:cNvPr>
          <p:cNvSpPr/>
          <p:nvPr userDrawn="1"/>
        </p:nvSpPr>
        <p:spPr>
          <a:xfrm rot="1106797">
            <a:off x="9886179" y="3906438"/>
            <a:ext cx="925689" cy="1307747"/>
          </a:xfrm>
          <a:prstGeom prst="triangle">
            <a:avLst>
              <a:gd name="adj" fmla="val 54766"/>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nvGrpSpPr>
          <p:cNvPr id="3" name="Skupina 2">
            <a:extLst>
              <a:ext uri="{FF2B5EF4-FFF2-40B4-BE49-F238E27FC236}">
                <a16:creationId xmlns:a16="http://schemas.microsoft.com/office/drawing/2014/main" id="{681F1845-E553-45CB-8861-B4B6A7FB2E32}"/>
              </a:ext>
            </a:extLst>
          </p:cNvPr>
          <p:cNvGrpSpPr/>
          <p:nvPr userDrawn="1"/>
        </p:nvGrpSpPr>
        <p:grpSpPr>
          <a:xfrm>
            <a:off x="9556683" y="4836400"/>
            <a:ext cx="1028535" cy="1028535"/>
            <a:chOff x="9594309" y="4436915"/>
            <a:chExt cx="1747911" cy="1747911"/>
          </a:xfrm>
        </p:grpSpPr>
        <p:sp>
          <p:nvSpPr>
            <p:cNvPr id="13" name="Ovál 12">
              <a:extLst>
                <a:ext uri="{FF2B5EF4-FFF2-40B4-BE49-F238E27FC236}">
                  <a16:creationId xmlns:a16="http://schemas.microsoft.com/office/drawing/2014/main" id="{68572034-A101-494C-99C6-70F706BCCA08}"/>
                </a:ext>
              </a:extLst>
            </p:cNvPr>
            <p:cNvSpPr/>
            <p:nvPr userDrawn="1"/>
          </p:nvSpPr>
          <p:spPr>
            <a:xfrm>
              <a:off x="9594309" y="4436915"/>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5" name="Ovál 14">
              <a:extLst>
                <a:ext uri="{FF2B5EF4-FFF2-40B4-BE49-F238E27FC236}">
                  <a16:creationId xmlns:a16="http://schemas.microsoft.com/office/drawing/2014/main" id="{103EE511-1B9D-4C87-B6CF-605CCCE65698}"/>
                </a:ext>
              </a:extLst>
            </p:cNvPr>
            <p:cNvSpPr/>
            <p:nvPr userDrawn="1"/>
          </p:nvSpPr>
          <p:spPr>
            <a:xfrm>
              <a:off x="9711679" y="4554285"/>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6" name="Obrázek 15">
              <a:extLst>
                <a:ext uri="{FF2B5EF4-FFF2-40B4-BE49-F238E27FC236}">
                  <a16:creationId xmlns:a16="http://schemas.microsoft.com/office/drawing/2014/main" id="{0F9124FD-ACD9-4CA5-9514-3F57D867090D}"/>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711679" y="4712795"/>
              <a:ext cx="1508136" cy="1091136"/>
            </a:xfrm>
            <a:prstGeom prst="rect">
              <a:avLst/>
            </a:prstGeom>
          </p:spPr>
        </p:pic>
      </p:grpSp>
      <p:pic>
        <p:nvPicPr>
          <p:cNvPr id="19" name="Obrázek 18">
            <a:extLst>
              <a:ext uri="{FF2B5EF4-FFF2-40B4-BE49-F238E27FC236}">
                <a16:creationId xmlns:a16="http://schemas.microsoft.com/office/drawing/2014/main" id="{8DAFC7D1-D38F-4C45-9900-FF5BB740754E}"/>
              </a:ext>
            </a:extLst>
          </p:cNvPr>
          <p:cNvPicPr>
            <a:picLocks noChangeAspect="1"/>
          </p:cNvPicPr>
          <p:nvPr userDrawn="1"/>
        </p:nvPicPr>
        <p:blipFill>
          <a:blip r:embed="rId7" cstate="hqprint">
            <a:extLst>
              <a:ext uri="{28A0092B-C50C-407E-A947-70E740481C1C}">
                <a14:useLocalDpi xmlns:a14="http://schemas.microsoft.com/office/drawing/2010/main" val="0"/>
              </a:ext>
            </a:extLst>
          </a:blip>
          <a:stretch>
            <a:fillRect/>
          </a:stretch>
        </p:blipFill>
        <p:spPr>
          <a:xfrm>
            <a:off x="9876095" y="110646"/>
            <a:ext cx="367200" cy="411266"/>
          </a:xfrm>
          <a:prstGeom prst="rect">
            <a:avLst/>
          </a:prstGeom>
        </p:spPr>
      </p:pic>
      <p:pic>
        <p:nvPicPr>
          <p:cNvPr id="20" name="Obrázek 19">
            <a:extLst>
              <a:ext uri="{FF2B5EF4-FFF2-40B4-BE49-F238E27FC236}">
                <a16:creationId xmlns:a16="http://schemas.microsoft.com/office/drawing/2014/main" id="{1DC433A6-1B72-4333-8389-F68F685EB5E6}"/>
              </a:ext>
            </a:extLst>
          </p:cNvPr>
          <p:cNvPicPr>
            <a:picLocks noChangeAspect="1"/>
          </p:cNvPicPr>
          <p:nvPr userDrawn="1"/>
        </p:nvPicPr>
        <p:blipFill>
          <a:blip r:embed="rId8" cstate="hqprint">
            <a:extLst>
              <a:ext uri="{28A0092B-C50C-407E-A947-70E740481C1C}">
                <a14:useLocalDpi xmlns:a14="http://schemas.microsoft.com/office/drawing/2010/main" val="0"/>
              </a:ext>
            </a:extLst>
          </a:blip>
          <a:stretch>
            <a:fillRect/>
          </a:stretch>
        </p:blipFill>
        <p:spPr>
          <a:xfrm>
            <a:off x="10518041" y="102811"/>
            <a:ext cx="1100002" cy="486943"/>
          </a:xfrm>
          <a:prstGeom prst="rect">
            <a:avLst/>
          </a:prstGeom>
        </p:spPr>
      </p:pic>
    </p:spTree>
    <p:extLst>
      <p:ext uri="{BB962C8B-B14F-4D97-AF65-F5344CB8AC3E}">
        <p14:creationId xmlns:p14="http://schemas.microsoft.com/office/powerpoint/2010/main" val="1548680922"/>
      </p:ext>
    </p:extLst>
  </p:cSld>
  <p:clrMapOvr>
    <a:masterClrMapping/>
  </p:clrMapOvr>
  <p:extLst mod="1">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bdélník 14"/>
          <p:cNvSpPr/>
          <p:nvPr userDrawn="1"/>
        </p:nvSpPr>
        <p:spPr>
          <a:xfrm>
            <a:off x="1746281" y="6549098"/>
            <a:ext cx="7401768" cy="276999"/>
          </a:xfrm>
          <a:prstGeom prst="rect">
            <a:avLst/>
          </a:prstGeom>
        </p:spPr>
        <p:txBody>
          <a:bodyPr wrap="square">
            <a:spAutoFit/>
          </a:bodyPr>
          <a:lstStyle/>
          <a:p>
            <a:pPr algn="ctr"/>
            <a:r>
              <a:rPr lang="cs-CZ" sz="1200" b="1" i="0" dirty="0" smtClean="0">
                <a:solidFill>
                  <a:schemeClr val="accent5">
                    <a:lumMod val="50000"/>
                  </a:schemeClr>
                </a:solidFill>
              </a:rPr>
              <a:t>Strategický rámec rozvoje péče o zdraví v České republice do roku 2030: analytická</a:t>
            </a:r>
            <a:r>
              <a:rPr lang="cs-CZ" sz="1200" b="1" i="0" baseline="0" dirty="0" smtClean="0">
                <a:solidFill>
                  <a:schemeClr val="accent5">
                    <a:lumMod val="50000"/>
                  </a:schemeClr>
                </a:solidFill>
              </a:rPr>
              <a:t> studie – září 2019</a:t>
            </a:r>
            <a:endParaRPr lang="en-US" sz="1200" b="1" i="0" dirty="0">
              <a:solidFill>
                <a:schemeClr val="accent5">
                  <a:lumMod val="50000"/>
                </a:schemeClr>
              </a:solidFill>
            </a:endParaRPr>
          </a:p>
        </p:txBody>
      </p:sp>
      <p:pic>
        <p:nvPicPr>
          <p:cNvPr id="11" name="Obrázek 10">
            <a:extLst>
              <a:ext uri="{FF2B5EF4-FFF2-40B4-BE49-F238E27FC236}">
                <a16:creationId xmlns:a16="http://schemas.microsoft.com/office/drawing/2014/main" id="{18ADA1DA-9540-40C0-A2D5-6E6F2BC205F1}"/>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0398760" y="187682"/>
            <a:ext cx="367200" cy="411266"/>
          </a:xfrm>
          <a:prstGeom prst="rect">
            <a:avLst/>
          </a:prstGeom>
        </p:spPr>
      </p:pic>
      <p:pic>
        <p:nvPicPr>
          <p:cNvPr id="12" name="Obrázek 11">
            <a:extLst>
              <a:ext uri="{FF2B5EF4-FFF2-40B4-BE49-F238E27FC236}">
                <a16:creationId xmlns:a16="http://schemas.microsoft.com/office/drawing/2014/main" id="{14811FFB-DDBB-4D2B-99C2-7CA00D08B0D2}"/>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10870374" y="179847"/>
            <a:ext cx="1100002" cy="486943"/>
          </a:xfrm>
          <a:prstGeom prst="rect">
            <a:avLst/>
          </a:prstGeom>
        </p:spPr>
      </p:pic>
    </p:spTree>
    <p:extLst>
      <p:ext uri="{BB962C8B-B14F-4D97-AF65-F5344CB8AC3E}">
        <p14:creationId xmlns:p14="http://schemas.microsoft.com/office/powerpoint/2010/main" val="306885927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19.02.2020</a:t>
            </a:fld>
            <a:endParaRPr lang="cs-CZ" dirty="0"/>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dirty="0"/>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dirty="0"/>
          </a:p>
        </p:txBody>
      </p:sp>
    </p:spTree>
    <p:extLst>
      <p:ext uri="{BB962C8B-B14F-4D97-AF65-F5344CB8AC3E}">
        <p14:creationId xmlns:p14="http://schemas.microsoft.com/office/powerpoint/2010/main" val="102271526"/>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50" r:id="rId3"/>
    <p:sldLayoutId id="2147483655" r:id="rId4"/>
    <p:sldLayoutId id="2147483661" r:id="rId5"/>
    <p:sldLayoutId id="2147483666"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19.02.2020</a:t>
            </a:fld>
            <a:endParaRPr lang="cs-CZ" dirty="0"/>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dirty="0"/>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dirty="0"/>
          </a:p>
        </p:txBody>
      </p:sp>
    </p:spTree>
    <p:extLst>
      <p:ext uri="{BB962C8B-B14F-4D97-AF65-F5344CB8AC3E}">
        <p14:creationId xmlns:p14="http://schemas.microsoft.com/office/powerpoint/2010/main" val="271735248"/>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chart" Target="../charts/chart7.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chart" Target="../charts/chart9.xml"/></Relationships>
</file>

<file path=ppt/slides/_rels/slide14.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chart" Target="../charts/chart11.xml"/></Relationships>
</file>

<file path=ppt/slides/_rels/slide1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chart" Target="../charts/chart13.xml"/></Relationships>
</file>

<file path=ppt/slides/_rels/slide1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5.xml"/><Relationship Id="rId1" Type="http://schemas.openxmlformats.org/officeDocument/2006/relationships/slideLayout" Target="../slideLayouts/slideLayout3.xml"/><Relationship Id="rId4" Type="http://schemas.openxmlformats.org/officeDocument/2006/relationships/chart" Target="../charts/chart15.xml"/></Relationships>
</file>

<file path=ppt/slides/_rels/slide1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chart" Target="../charts/chart17.xml"/></Relationships>
</file>

<file path=ppt/slides/_rels/slide18.xml.rels><?xml version="1.0" encoding="UTF-8" standalone="yes"?>
<Relationships xmlns="http://schemas.openxmlformats.org/package/2006/relationships"><Relationship Id="rId8" Type="http://schemas.openxmlformats.org/officeDocument/2006/relationships/chart" Target="../charts/chart23.xml"/><Relationship Id="rId3" Type="http://schemas.openxmlformats.org/officeDocument/2006/relationships/chart" Target="../charts/chart18.xml"/><Relationship Id="rId7" Type="http://schemas.openxmlformats.org/officeDocument/2006/relationships/chart" Target="../charts/chart22.xml"/><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 Id="rId9" Type="http://schemas.openxmlformats.org/officeDocument/2006/relationships/chart" Target="../charts/chart24.xml"/></Relationships>
</file>

<file path=ppt/slides/_rels/slide19.xml.rels><?xml version="1.0" encoding="UTF-8" standalone="yes"?>
<Relationships xmlns="http://schemas.openxmlformats.org/package/2006/relationships"><Relationship Id="rId8" Type="http://schemas.openxmlformats.org/officeDocument/2006/relationships/chart" Target="../charts/chart30.xml"/><Relationship Id="rId3" Type="http://schemas.openxmlformats.org/officeDocument/2006/relationships/chart" Target="../charts/chart25.xml"/><Relationship Id="rId7" Type="http://schemas.openxmlformats.org/officeDocument/2006/relationships/chart" Target="../charts/chart29.xml"/><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chart" Target="../charts/chart28.xml"/><Relationship Id="rId5" Type="http://schemas.openxmlformats.org/officeDocument/2006/relationships/chart" Target="../charts/chart27.xml"/><Relationship Id="rId4" Type="http://schemas.openxmlformats.org/officeDocument/2006/relationships/chart" Target="../charts/chart26.xml"/><Relationship Id="rId9" Type="http://schemas.openxmlformats.org/officeDocument/2006/relationships/chart" Target="../charts/chart31.xml"/></Relationships>
</file>

<file path=ppt/slides/_rels/slide2.xml.rels><?xml version="1.0" encoding="UTF-8" standalone="yes"?>
<Relationships xmlns="http://schemas.openxmlformats.org/package/2006/relationships"><Relationship Id="rId3" Type="http://schemas.openxmlformats.org/officeDocument/2006/relationships/hyperlink" Target="http://monitor.statnipokladna.cz/2016/kraje/" TargetMode="Externa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8" Type="http://schemas.openxmlformats.org/officeDocument/2006/relationships/chart" Target="../charts/chart37.xml"/><Relationship Id="rId3" Type="http://schemas.openxmlformats.org/officeDocument/2006/relationships/chart" Target="../charts/chart32.xml"/><Relationship Id="rId7" Type="http://schemas.openxmlformats.org/officeDocument/2006/relationships/chart" Target="../charts/chart36.xml"/><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chart" Target="../charts/chart33.xml"/><Relationship Id="rId9" Type="http://schemas.openxmlformats.org/officeDocument/2006/relationships/chart" Target="../charts/chart38.xml"/></Relationships>
</file>

<file path=ppt/slides/_rels/slide21.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chart" Target="../charts/chart39.xml"/><Relationship Id="rId7" Type="http://schemas.openxmlformats.org/officeDocument/2006/relationships/chart" Target="../charts/chart43.xml"/><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chart" Target="../charts/chart40.xml"/></Relationships>
</file>

<file path=ppt/slides/_rels/slide22.xml.rels><?xml version="1.0" encoding="UTF-8" standalone="yes"?>
<Relationships xmlns="http://schemas.openxmlformats.org/package/2006/relationships"><Relationship Id="rId8" Type="http://schemas.openxmlformats.org/officeDocument/2006/relationships/chart" Target="../charts/chart50.xml"/><Relationship Id="rId3" Type="http://schemas.openxmlformats.org/officeDocument/2006/relationships/chart" Target="../charts/chart45.xml"/><Relationship Id="rId7" Type="http://schemas.openxmlformats.org/officeDocument/2006/relationships/chart" Target="../charts/chart49.xml"/><Relationship Id="rId2" Type="http://schemas.openxmlformats.org/officeDocument/2006/relationships/notesSlide" Target="../notesSlides/notesSlide21.xml"/><Relationship Id="rId1" Type="http://schemas.openxmlformats.org/officeDocument/2006/relationships/slideLayout" Target="../slideLayouts/slideLayout3.xml"/><Relationship Id="rId6" Type="http://schemas.openxmlformats.org/officeDocument/2006/relationships/chart" Target="../charts/chart48.xml"/><Relationship Id="rId5" Type="http://schemas.openxmlformats.org/officeDocument/2006/relationships/chart" Target="../charts/chart47.xml"/><Relationship Id="rId4" Type="http://schemas.openxmlformats.org/officeDocument/2006/relationships/chart" Target="../charts/chart46.xml"/></Relationships>
</file>

<file path=ppt/slides/_rels/slide23.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chart" Target="../charts/chart51.xml"/><Relationship Id="rId7" Type="http://schemas.openxmlformats.org/officeDocument/2006/relationships/chart" Target="../charts/chart55.xml"/><Relationship Id="rId2" Type="http://schemas.openxmlformats.org/officeDocument/2006/relationships/notesSlide" Target="../notesSlides/notesSlide22.xml"/><Relationship Id="rId1" Type="http://schemas.openxmlformats.org/officeDocument/2006/relationships/slideLayout" Target="../slideLayouts/slideLayout3.xml"/><Relationship Id="rId6" Type="http://schemas.openxmlformats.org/officeDocument/2006/relationships/chart" Target="../charts/chart54.xml"/><Relationship Id="rId5" Type="http://schemas.openxmlformats.org/officeDocument/2006/relationships/chart" Target="../charts/chart53.xml"/><Relationship Id="rId4" Type="http://schemas.openxmlformats.org/officeDocument/2006/relationships/chart" Target="../charts/chart5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chart" Target="../charts/chart58.xml"/></Relationships>
</file>

<file path=ppt/slides/_rels/slide26.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24.xml"/><Relationship Id="rId1" Type="http://schemas.openxmlformats.org/officeDocument/2006/relationships/slideLayout" Target="../slideLayouts/slideLayout3.xml"/><Relationship Id="rId4" Type="http://schemas.openxmlformats.org/officeDocument/2006/relationships/chart" Target="../charts/chart60.xml"/></Relationships>
</file>

<file path=ppt/slides/_rels/slide27.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chart" Target="../charts/chart62.xml"/></Relationships>
</file>

<file path=ppt/slides/_rels/slide28.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26.xml"/><Relationship Id="rId1" Type="http://schemas.openxmlformats.org/officeDocument/2006/relationships/slideLayout" Target="../slideLayouts/slideLayout3.xml"/><Relationship Id="rId5" Type="http://schemas.openxmlformats.org/officeDocument/2006/relationships/chart" Target="../charts/chart65.xml"/><Relationship Id="rId4" Type="http://schemas.openxmlformats.org/officeDocument/2006/relationships/chart" Target="../charts/chart64.xml"/></Relationships>
</file>

<file path=ppt/slides/_rels/slide29.xml.rels><?xml version="1.0" encoding="UTF-8" standalone="yes"?>
<Relationships xmlns="http://schemas.openxmlformats.org/package/2006/relationships"><Relationship Id="rId8" Type="http://schemas.openxmlformats.org/officeDocument/2006/relationships/chart" Target="../charts/chart71.xml"/><Relationship Id="rId3" Type="http://schemas.openxmlformats.org/officeDocument/2006/relationships/chart" Target="../charts/chart66.xml"/><Relationship Id="rId7" Type="http://schemas.openxmlformats.org/officeDocument/2006/relationships/chart" Target="../charts/chart70.xml"/><Relationship Id="rId2" Type="http://schemas.openxmlformats.org/officeDocument/2006/relationships/notesSlide" Target="../notesSlides/notesSlide27.xml"/><Relationship Id="rId1" Type="http://schemas.openxmlformats.org/officeDocument/2006/relationships/slideLayout" Target="../slideLayouts/slideLayout3.xml"/><Relationship Id="rId6" Type="http://schemas.openxmlformats.org/officeDocument/2006/relationships/chart" Target="../charts/chart69.xml"/><Relationship Id="rId5" Type="http://schemas.openxmlformats.org/officeDocument/2006/relationships/chart" Target="../charts/chart68.xml"/><Relationship Id="rId10" Type="http://schemas.openxmlformats.org/officeDocument/2006/relationships/chart" Target="../charts/chart73.xml"/><Relationship Id="rId4" Type="http://schemas.openxmlformats.org/officeDocument/2006/relationships/chart" Target="../charts/chart67.xml"/><Relationship Id="rId9" Type="http://schemas.openxmlformats.org/officeDocument/2006/relationships/chart" Target="../charts/chart7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chart" Target="../charts/chart2.xml"/></Relationships>
</file>

<file path=ppt/slides/_rels/slide30.xml.rels><?xml version="1.0" encoding="UTF-8" standalone="yes"?>
<Relationships xmlns="http://schemas.openxmlformats.org/package/2006/relationships"><Relationship Id="rId8" Type="http://schemas.openxmlformats.org/officeDocument/2006/relationships/chart" Target="../charts/chart79.xml"/><Relationship Id="rId3" Type="http://schemas.openxmlformats.org/officeDocument/2006/relationships/chart" Target="../charts/chart74.xml"/><Relationship Id="rId7" Type="http://schemas.openxmlformats.org/officeDocument/2006/relationships/chart" Target="../charts/chart78.xml"/><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chart" Target="../charts/chart77.xml"/><Relationship Id="rId5" Type="http://schemas.openxmlformats.org/officeDocument/2006/relationships/chart" Target="../charts/chart76.xml"/><Relationship Id="rId4" Type="http://schemas.openxmlformats.org/officeDocument/2006/relationships/chart" Target="../charts/chart7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34.xml"/><Relationship Id="rId1" Type="http://schemas.openxmlformats.org/officeDocument/2006/relationships/slideLayout" Target="../slideLayouts/slideLayout3.xml"/><Relationship Id="rId5" Type="http://schemas.openxmlformats.org/officeDocument/2006/relationships/chart" Target="../charts/chart82.xml"/><Relationship Id="rId4" Type="http://schemas.openxmlformats.org/officeDocument/2006/relationships/chart" Target="../charts/chart81.xml"/></Relationships>
</file>

<file path=ppt/slides/_rels/slide3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chart" Target="../charts/chart84.xml"/><Relationship Id="rId1" Type="http://schemas.openxmlformats.org/officeDocument/2006/relationships/slideLayout" Target="../slideLayouts/slideLayout6.xml"/><Relationship Id="rId4" Type="http://schemas.openxmlformats.org/officeDocument/2006/relationships/chart" Target="../charts/chart86.xml"/></Relationships>
</file>

<file path=ppt/slides/_rels/slide41.xml.rels><?xml version="1.0" encoding="UTF-8" standalone="yes"?>
<Relationships xmlns="http://schemas.openxmlformats.org/package/2006/relationships"><Relationship Id="rId8" Type="http://schemas.openxmlformats.org/officeDocument/2006/relationships/chart" Target="../charts/chart92.xml"/><Relationship Id="rId3" Type="http://schemas.openxmlformats.org/officeDocument/2006/relationships/chart" Target="../charts/chart87.xml"/><Relationship Id="rId7" Type="http://schemas.openxmlformats.org/officeDocument/2006/relationships/chart" Target="../charts/chart91.xml"/><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chart" Target="../charts/chart90.xml"/><Relationship Id="rId5" Type="http://schemas.openxmlformats.org/officeDocument/2006/relationships/chart" Target="../charts/chart89.xml"/><Relationship Id="rId10" Type="http://schemas.openxmlformats.org/officeDocument/2006/relationships/chart" Target="../charts/chart94.xml"/><Relationship Id="rId4" Type="http://schemas.openxmlformats.org/officeDocument/2006/relationships/chart" Target="../charts/chart88.xml"/><Relationship Id="rId9" Type="http://schemas.openxmlformats.org/officeDocument/2006/relationships/chart" Target="../charts/chart93.xml"/></Relationships>
</file>

<file path=ppt/slides/_rels/slide42.xml.rels><?xml version="1.0" encoding="UTF-8" standalone="yes"?>
<Relationships xmlns="http://schemas.openxmlformats.org/package/2006/relationships"><Relationship Id="rId8" Type="http://schemas.openxmlformats.org/officeDocument/2006/relationships/chart" Target="../charts/chart100.xml"/><Relationship Id="rId3" Type="http://schemas.openxmlformats.org/officeDocument/2006/relationships/chart" Target="../charts/chart95.xml"/><Relationship Id="rId7" Type="http://schemas.openxmlformats.org/officeDocument/2006/relationships/chart" Target="../charts/chart99.xml"/><Relationship Id="rId2" Type="http://schemas.openxmlformats.org/officeDocument/2006/relationships/notesSlide" Target="../notesSlides/notesSlide38.xml"/><Relationship Id="rId1" Type="http://schemas.openxmlformats.org/officeDocument/2006/relationships/slideLayout" Target="../slideLayouts/slideLayout3.xml"/><Relationship Id="rId6" Type="http://schemas.openxmlformats.org/officeDocument/2006/relationships/chart" Target="../charts/chart98.xml"/><Relationship Id="rId5" Type="http://schemas.openxmlformats.org/officeDocument/2006/relationships/chart" Target="../charts/chart97.xml"/><Relationship Id="rId4" Type="http://schemas.openxmlformats.org/officeDocument/2006/relationships/chart" Target="../charts/chart96.xml"/><Relationship Id="rId9" Type="http://schemas.openxmlformats.org/officeDocument/2006/relationships/chart" Target="../charts/chart101.xml"/></Relationships>
</file>

<file path=ppt/slides/_rels/slide43.xml.rels><?xml version="1.0" encoding="UTF-8" standalone="yes"?>
<Relationships xmlns="http://schemas.openxmlformats.org/package/2006/relationships"><Relationship Id="rId8" Type="http://schemas.openxmlformats.org/officeDocument/2006/relationships/chart" Target="../charts/chart107.xml"/><Relationship Id="rId3" Type="http://schemas.openxmlformats.org/officeDocument/2006/relationships/chart" Target="../charts/chart102.xml"/><Relationship Id="rId7" Type="http://schemas.openxmlformats.org/officeDocument/2006/relationships/chart" Target="../charts/chart106.xml"/><Relationship Id="rId2" Type="http://schemas.openxmlformats.org/officeDocument/2006/relationships/notesSlide" Target="../notesSlides/notesSlide39.xml"/><Relationship Id="rId1" Type="http://schemas.openxmlformats.org/officeDocument/2006/relationships/slideLayout" Target="../slideLayouts/slideLayout3.xml"/><Relationship Id="rId6" Type="http://schemas.openxmlformats.org/officeDocument/2006/relationships/chart" Target="../charts/chart105.xml"/><Relationship Id="rId5" Type="http://schemas.openxmlformats.org/officeDocument/2006/relationships/chart" Target="../charts/chart104.xml"/><Relationship Id="rId4" Type="http://schemas.openxmlformats.org/officeDocument/2006/relationships/chart" Target="../charts/chart103.xml"/><Relationship Id="rId9" Type="http://schemas.openxmlformats.org/officeDocument/2006/relationships/chart" Target="../charts/chart108.xml"/></Relationships>
</file>

<file path=ppt/slides/_rels/slide44.xml.rels><?xml version="1.0" encoding="UTF-8" standalone="yes"?>
<Relationships xmlns="http://schemas.openxmlformats.org/package/2006/relationships"><Relationship Id="rId8" Type="http://schemas.openxmlformats.org/officeDocument/2006/relationships/chart" Target="../charts/chart114.xml"/><Relationship Id="rId3" Type="http://schemas.openxmlformats.org/officeDocument/2006/relationships/chart" Target="../charts/chart109.xml"/><Relationship Id="rId7" Type="http://schemas.openxmlformats.org/officeDocument/2006/relationships/chart" Target="../charts/chart113.xml"/><Relationship Id="rId2" Type="http://schemas.openxmlformats.org/officeDocument/2006/relationships/notesSlide" Target="../notesSlides/notesSlide40.xml"/><Relationship Id="rId1" Type="http://schemas.openxmlformats.org/officeDocument/2006/relationships/slideLayout" Target="../slideLayouts/slideLayout3.xml"/><Relationship Id="rId6" Type="http://schemas.openxmlformats.org/officeDocument/2006/relationships/chart" Target="../charts/chart112.xml"/><Relationship Id="rId5" Type="http://schemas.openxmlformats.org/officeDocument/2006/relationships/chart" Target="../charts/chart111.xml"/><Relationship Id="rId4" Type="http://schemas.openxmlformats.org/officeDocument/2006/relationships/chart" Target="../charts/chart110.xml"/><Relationship Id="rId9" Type="http://schemas.openxmlformats.org/officeDocument/2006/relationships/chart" Target="../charts/chart11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41.xml"/><Relationship Id="rId1" Type="http://schemas.openxmlformats.org/officeDocument/2006/relationships/slideLayout" Target="../slideLayouts/slideLayout3.xml"/><Relationship Id="rId4" Type="http://schemas.openxmlformats.org/officeDocument/2006/relationships/chart" Target="../charts/chart117.xml"/></Relationships>
</file>

<file path=ppt/slides/_rels/slide47.xml.rels><?xml version="1.0" encoding="UTF-8" standalone="yes"?>
<Relationships xmlns="http://schemas.openxmlformats.org/package/2006/relationships"><Relationship Id="rId8" Type="http://schemas.openxmlformats.org/officeDocument/2006/relationships/chart" Target="../charts/chart123.xml"/><Relationship Id="rId3" Type="http://schemas.openxmlformats.org/officeDocument/2006/relationships/chart" Target="../charts/chart118.xml"/><Relationship Id="rId7" Type="http://schemas.openxmlformats.org/officeDocument/2006/relationships/chart" Target="../charts/chart122.xml"/><Relationship Id="rId2" Type="http://schemas.openxmlformats.org/officeDocument/2006/relationships/notesSlide" Target="../notesSlides/notesSlide42.xml"/><Relationship Id="rId1" Type="http://schemas.openxmlformats.org/officeDocument/2006/relationships/slideLayout" Target="../slideLayouts/slideLayout3.xml"/><Relationship Id="rId6" Type="http://schemas.openxmlformats.org/officeDocument/2006/relationships/chart" Target="../charts/chart121.xml"/><Relationship Id="rId5" Type="http://schemas.openxmlformats.org/officeDocument/2006/relationships/chart" Target="../charts/chart120.xml"/><Relationship Id="rId4" Type="http://schemas.openxmlformats.org/officeDocument/2006/relationships/chart" Target="../charts/chart119.xml"/><Relationship Id="rId9" Type="http://schemas.openxmlformats.org/officeDocument/2006/relationships/chart" Target="../charts/chart124.xml"/></Relationships>
</file>

<file path=ppt/slides/_rels/slide48.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43.xml"/><Relationship Id="rId1" Type="http://schemas.openxmlformats.org/officeDocument/2006/relationships/slideLayout" Target="../slideLayouts/slideLayout3.xml"/><Relationship Id="rId4" Type="http://schemas.openxmlformats.org/officeDocument/2006/relationships/chart" Target="../charts/chart126.xml"/></Relationships>
</file>

<file path=ppt/slides/_rels/slide49.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47.xml"/><Relationship Id="rId1" Type="http://schemas.openxmlformats.org/officeDocument/2006/relationships/slideLayout" Target="../slideLayouts/slideLayout3.xml"/><Relationship Id="rId5" Type="http://schemas.openxmlformats.org/officeDocument/2006/relationships/chart" Target="../charts/chart131.xml"/><Relationship Id="rId4" Type="http://schemas.openxmlformats.org/officeDocument/2006/relationships/chart" Target="../charts/chart130.xml"/></Relationships>
</file>

<file path=ppt/slides/_rels/slide53.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48.xml"/><Relationship Id="rId1" Type="http://schemas.openxmlformats.org/officeDocument/2006/relationships/slideLayout" Target="../slideLayouts/slideLayout3.xml"/><Relationship Id="rId5" Type="http://schemas.openxmlformats.org/officeDocument/2006/relationships/chart" Target="../charts/chart134.xml"/><Relationship Id="rId4" Type="http://schemas.openxmlformats.org/officeDocument/2006/relationships/chart" Target="../charts/chart133.xml"/></Relationships>
</file>

<file path=ppt/slides/_rels/slide54.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49.xml"/><Relationship Id="rId1" Type="http://schemas.openxmlformats.org/officeDocument/2006/relationships/slideLayout" Target="../slideLayouts/slideLayout3.xml"/><Relationship Id="rId5" Type="http://schemas.openxmlformats.org/officeDocument/2006/relationships/chart" Target="../charts/chart137.xml"/><Relationship Id="rId4" Type="http://schemas.openxmlformats.org/officeDocument/2006/relationships/chart" Target="../charts/chart136.xml"/></Relationships>
</file>

<file path=ppt/slides/_rels/slide55.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notesSlide" Target="../notesSlides/notesSlide50.xml"/><Relationship Id="rId1" Type="http://schemas.openxmlformats.org/officeDocument/2006/relationships/slideLayout" Target="../slideLayouts/slideLayout3.xml"/><Relationship Id="rId5" Type="http://schemas.openxmlformats.org/officeDocument/2006/relationships/chart" Target="../charts/chart140.xml"/><Relationship Id="rId4" Type="http://schemas.openxmlformats.org/officeDocument/2006/relationships/chart" Target="../charts/chart139.xml"/></Relationships>
</file>

<file path=ppt/slides/_rels/slide56.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chart" Target="../charts/chart142.xml"/></Relationships>
</file>

<file path=ppt/slides/_rels/slide57.xml.rels><?xml version="1.0" encoding="UTF-8" standalone="yes"?>
<Relationships xmlns="http://schemas.openxmlformats.org/package/2006/relationships"><Relationship Id="rId3" Type="http://schemas.openxmlformats.org/officeDocument/2006/relationships/chart" Target="../charts/chart143.xml"/><Relationship Id="rId2" Type="http://schemas.openxmlformats.org/officeDocument/2006/relationships/notesSlide" Target="../notesSlides/notesSlide52.xml"/><Relationship Id="rId1" Type="http://schemas.openxmlformats.org/officeDocument/2006/relationships/slideLayout" Target="../slideLayouts/slideLayout3.xml"/><Relationship Id="rId5" Type="http://schemas.openxmlformats.org/officeDocument/2006/relationships/chart" Target="../charts/chart145.xml"/><Relationship Id="rId4" Type="http://schemas.openxmlformats.org/officeDocument/2006/relationships/chart" Target="../charts/chart144.xml"/></Relationships>
</file>

<file path=ppt/slides/_rels/slide58.xml.rels><?xml version="1.0" encoding="UTF-8" standalone="yes"?>
<Relationships xmlns="http://schemas.openxmlformats.org/package/2006/relationships"><Relationship Id="rId3" Type="http://schemas.openxmlformats.org/officeDocument/2006/relationships/chart" Target="../charts/chart146.xml"/><Relationship Id="rId2" Type="http://schemas.openxmlformats.org/officeDocument/2006/relationships/notesSlide" Target="../notesSlides/notesSlide53.xml"/><Relationship Id="rId1" Type="http://schemas.openxmlformats.org/officeDocument/2006/relationships/slideLayout" Target="../slideLayouts/slideLayout3.xml"/><Relationship Id="rId5" Type="http://schemas.openxmlformats.org/officeDocument/2006/relationships/chart" Target="../charts/chart148.xml"/><Relationship Id="rId4" Type="http://schemas.openxmlformats.org/officeDocument/2006/relationships/chart" Target="../charts/chart147.xml"/></Relationships>
</file>

<file path=ppt/slides/_rels/slide59.xml.rels><?xml version="1.0" encoding="UTF-8" standalone="yes"?>
<Relationships xmlns="http://schemas.openxmlformats.org/package/2006/relationships"><Relationship Id="rId3" Type="http://schemas.openxmlformats.org/officeDocument/2006/relationships/chart" Target="../charts/chart149.xml"/><Relationship Id="rId2" Type="http://schemas.openxmlformats.org/officeDocument/2006/relationships/notesSlide" Target="../notesSlides/notesSlide54.xml"/><Relationship Id="rId1" Type="http://schemas.openxmlformats.org/officeDocument/2006/relationships/slideLayout" Target="../slideLayouts/slideLayout3.xml"/><Relationship Id="rId5" Type="http://schemas.openxmlformats.org/officeDocument/2006/relationships/chart" Target="../charts/chart151.xml"/><Relationship Id="rId4" Type="http://schemas.openxmlformats.org/officeDocument/2006/relationships/chart" Target="../charts/chart15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chart" Target="../charts/chart152.xml"/><Relationship Id="rId2" Type="http://schemas.openxmlformats.org/officeDocument/2006/relationships/notesSlide" Target="../notesSlides/notesSlide55.xml"/><Relationship Id="rId1" Type="http://schemas.openxmlformats.org/officeDocument/2006/relationships/slideLayout" Target="../slideLayouts/slideLayout3.xml"/><Relationship Id="rId5" Type="http://schemas.openxmlformats.org/officeDocument/2006/relationships/chart" Target="../charts/chart154.xml"/><Relationship Id="rId4" Type="http://schemas.openxmlformats.org/officeDocument/2006/relationships/chart" Target="../charts/chart15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sz="2800" dirty="0" smtClean="0"/>
              <a:t>Finanční zajištění zdravotních služeb a vybrané makroekonomické ukazatele </a:t>
            </a:r>
          </a:p>
          <a:p>
            <a:r>
              <a:rPr lang="cs-CZ" dirty="0" smtClean="0"/>
              <a:t>Výdaje místních rozpočtů</a:t>
            </a:r>
            <a:endParaRPr lang="cs-CZ" dirty="0"/>
          </a:p>
        </p:txBody>
      </p:sp>
    </p:spTree>
    <p:extLst>
      <p:ext uri="{BB962C8B-B14F-4D97-AF65-F5344CB8AC3E}">
        <p14:creationId xmlns:p14="http://schemas.microsoft.com/office/powerpoint/2010/main" val="27861101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délník 2"/>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Title 1"/>
          <p:cNvSpPr>
            <a:spLocks noGrp="1"/>
          </p:cNvSpPr>
          <p:nvPr>
            <p:ph type="title"/>
          </p:nvPr>
        </p:nvSpPr>
        <p:spPr>
          <a:xfrm>
            <a:off x="98367" y="635469"/>
            <a:ext cx="2716779" cy="2744989"/>
          </a:xfrm>
        </p:spPr>
        <p:txBody>
          <a:bodyPr>
            <a:normAutofit/>
          </a:bodyPr>
          <a:lstStyle/>
          <a:p>
            <a:r>
              <a:rPr lang="cs-CZ" sz="2800" dirty="0"/>
              <a:t>Podíl výdajů dle jednotlivých paragrafů </a:t>
            </a:r>
            <a:r>
              <a:rPr lang="cs-CZ" sz="2800" dirty="0" smtClean="0"/>
              <a:t>místních </a:t>
            </a:r>
            <a:r>
              <a:rPr lang="cs-CZ" sz="2800" dirty="0"/>
              <a:t>rozpočtů </a:t>
            </a:r>
            <a:r>
              <a:rPr lang="cs-CZ" sz="2800" dirty="0" smtClean="0"/>
              <a:t/>
            </a:r>
            <a:br>
              <a:rPr lang="cs-CZ" sz="2800" dirty="0" smtClean="0"/>
            </a:br>
            <a:r>
              <a:rPr lang="cs-CZ" sz="2800" u="sng" dirty="0" smtClean="0"/>
              <a:t>v </a:t>
            </a:r>
            <a:r>
              <a:rPr lang="cs-CZ" sz="2800" u="sng" dirty="0"/>
              <a:t>roce </a:t>
            </a:r>
            <a:r>
              <a:rPr lang="cs-CZ" sz="2800" u="sng" dirty="0" smtClean="0"/>
              <a:t>2017</a:t>
            </a:r>
            <a:endParaRPr lang="en-US" sz="2800" dirty="0"/>
          </a:p>
        </p:txBody>
      </p:sp>
      <p:sp>
        <p:nvSpPr>
          <p:cNvPr id="7" name="TextovéPole 6"/>
          <p:cNvSpPr txBox="1"/>
          <p:nvPr/>
        </p:nvSpPr>
        <p:spPr>
          <a:xfrm>
            <a:off x="3018685" y="6085114"/>
            <a:ext cx="9144000" cy="772886"/>
          </a:xfrm>
          <a:prstGeom prst="rect">
            <a:avLst/>
          </a:prstGeom>
          <a:solidFill>
            <a:schemeClr val="bg1"/>
          </a:solidFill>
        </p:spPr>
        <p:txBody>
          <a:bodyPr wrap="square" rtlCol="0">
            <a:spAutoFit/>
          </a:bodyPr>
          <a:lstStyle/>
          <a:p>
            <a:endParaRPr lang="cs-CZ" dirty="0"/>
          </a:p>
        </p:txBody>
      </p:sp>
      <p:sp>
        <p:nvSpPr>
          <p:cNvPr id="13" name="Obdélník 12"/>
          <p:cNvSpPr/>
          <p:nvPr/>
        </p:nvSpPr>
        <p:spPr>
          <a:xfrm>
            <a:off x="2815146" y="373982"/>
            <a:ext cx="3534557" cy="276999"/>
          </a:xfrm>
          <a:prstGeom prst="rect">
            <a:avLst/>
          </a:prstGeom>
        </p:spPr>
        <p:txBody>
          <a:bodyPr wrap="none">
            <a:spAutoFit/>
          </a:bodyPr>
          <a:lstStyle/>
          <a:p>
            <a:r>
              <a:rPr lang="cs-CZ" sz="1200" b="1" dirty="0"/>
              <a:t>Zdroj: http://monitor.statnipokladna.cz/2016/kraje/</a:t>
            </a:r>
          </a:p>
        </p:txBody>
      </p:sp>
      <p:graphicFrame>
        <p:nvGraphicFramePr>
          <p:cNvPr id="15" name="Tabulka 14"/>
          <p:cNvGraphicFramePr>
            <a:graphicFrameLocks noGrp="1"/>
          </p:cNvGraphicFramePr>
          <p:nvPr>
            <p:extLst>
              <p:ext uri="{D42A27DB-BD31-4B8C-83A1-F6EECF244321}">
                <p14:modId xmlns:p14="http://schemas.microsoft.com/office/powerpoint/2010/main" val="2592691252"/>
              </p:ext>
            </p:extLst>
          </p:nvPr>
        </p:nvGraphicFramePr>
        <p:xfrm>
          <a:off x="2907351" y="763090"/>
          <a:ext cx="9000000" cy="5580000"/>
        </p:xfrm>
        <a:graphic>
          <a:graphicData uri="http://schemas.openxmlformats.org/drawingml/2006/table">
            <a:tbl>
              <a:tblPr bandRow="1"/>
              <a:tblGrid>
                <a:gridCol w="3168000">
                  <a:extLst>
                    <a:ext uri="{9D8B030D-6E8A-4147-A177-3AD203B41FA5}">
                      <a16:colId xmlns:a16="http://schemas.microsoft.com/office/drawing/2014/main" val="20000"/>
                    </a:ext>
                  </a:extLst>
                </a:gridCol>
                <a:gridCol w="5292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tblGrid>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nemocnice</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5 291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Zdravotnická záchranná služba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3 950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50880192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ústavní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669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činnost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525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zdravotnická zařízení a služby pro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267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Odborné léčebné ústavy</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Všeobecná ambulantní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209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Lékařská služba první pomoci</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204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ambulantní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189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Prevence před drogami, alkoholem, nikotinem aj. závislostmi</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119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Lázeňské léčebny, ozdravovny, sanatoria</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107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9"/>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Léčebny dlouhodobě nemocných</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81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speciální zdravotnická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30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Hospice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Pomoc zdravotně postiženým a chronicky nemocným</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Programy paliativní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Další vzdělávání pracovníků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Specializovaná ambulantní zdravotní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Doprava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Stomatologická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Fakultní nemocnice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9"/>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výzkum a vývoj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správa ve zdravotnictví jinde nezařazená</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Mezinárodní spolupráce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Národní program zdraví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Lékárenská služba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Transfúzní služba a tkáňová zařízení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Vysoce </a:t>
                      </a:r>
                      <a:r>
                        <a:rPr lang="cs-CZ" sz="1000" b="0" i="0" u="none" strike="noStrike" dirty="0" err="1">
                          <a:solidFill>
                            <a:srgbClr val="000000"/>
                          </a:solidFill>
                          <a:effectLst/>
                          <a:latin typeface="Calibri" panose="020F0502020204030204" pitchFamily="34" charset="0"/>
                        </a:rPr>
                        <a:t>spec</a:t>
                      </a:r>
                      <a:r>
                        <a:rPr lang="cs-CZ" sz="1000" b="0" i="0" u="none" strike="noStrike" dirty="0">
                          <a:solidFill>
                            <a:srgbClr val="000000"/>
                          </a:solidFill>
                          <a:effectLst/>
                          <a:latin typeface="Calibri" panose="020F0502020204030204" pitchFamily="34" charset="0"/>
                        </a:rPr>
                        <a:t>. </a:t>
                      </a:r>
                      <a:r>
                        <a:rPr lang="cs-CZ" sz="1000" b="0" i="0" u="none" strike="noStrike" dirty="0" err="1">
                          <a:solidFill>
                            <a:srgbClr val="000000"/>
                          </a:solidFill>
                          <a:effectLst/>
                          <a:latin typeface="Calibri" panose="020F0502020204030204" pitchFamily="34" charset="0"/>
                        </a:rPr>
                        <a:t>prac</a:t>
                      </a:r>
                      <a:r>
                        <a:rPr lang="cs-CZ" sz="1000" b="0" i="0" u="none" strike="noStrike" dirty="0">
                          <a:solidFill>
                            <a:srgbClr val="000000"/>
                          </a:solidFill>
                          <a:effectLst/>
                          <a:latin typeface="Calibri" panose="020F0502020204030204" pitchFamily="34" charset="0"/>
                        </a:rPr>
                        <a:t>. a jednooborové zařízení lůžkové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Hygienická služba a ochrana veřejného zdraví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Prevence HIV/AIDS</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Péče v mateřství</a:t>
                      </a:r>
                    </a:p>
                  </a:txBody>
                  <a:tcPr marL="6350" marR="6350" marT="6350" marB="0" anchor="ctr">
                    <a:lnL>
                      <a:noFill/>
                    </a:lnL>
                    <a:lnR>
                      <a:noFill/>
                    </a:lnR>
                    <a:lnT>
                      <a:noFill/>
                    </a:lnT>
                    <a:lnB w="25400" cmpd="sng">
                      <a:solidFill>
                        <a:srgbClr val="000000"/>
                      </a:solid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w="25400" cmpd="sng">
                      <a:solidFill>
                        <a:srgbClr val="000000"/>
                      </a:solid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w="25400" cmpd="sng">
                      <a:solidFill>
                        <a:srgbClr val="000000"/>
                      </a:solid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9"/>
                  </a:ext>
                </a:extLst>
              </a:tr>
            </a:tbl>
          </a:graphicData>
        </a:graphic>
      </p:graphicFrame>
      <p:graphicFrame>
        <p:nvGraphicFramePr>
          <p:cNvPr id="16" name="Zástupný symbol pro obsah 7"/>
          <p:cNvGraphicFramePr>
            <a:graphicFrameLocks/>
          </p:cNvGraphicFramePr>
          <p:nvPr>
            <p:extLst>
              <p:ext uri="{D42A27DB-BD31-4B8C-83A1-F6EECF244321}">
                <p14:modId xmlns:p14="http://schemas.microsoft.com/office/powerpoint/2010/main" val="3258400810"/>
              </p:ext>
            </p:extLst>
          </p:nvPr>
        </p:nvGraphicFramePr>
        <p:xfrm>
          <a:off x="6217894" y="441472"/>
          <a:ext cx="5216315" cy="6156000"/>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ovéPole 16"/>
          <p:cNvSpPr txBox="1"/>
          <p:nvPr/>
        </p:nvSpPr>
        <p:spPr>
          <a:xfrm>
            <a:off x="11434209" y="407125"/>
            <a:ext cx="646457"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v mil. Kč</a:t>
            </a:r>
          </a:p>
        </p:txBody>
      </p:sp>
    </p:spTree>
    <p:extLst>
      <p:ext uri="{BB962C8B-B14F-4D97-AF65-F5344CB8AC3E}">
        <p14:creationId xmlns:p14="http://schemas.microsoft.com/office/powerpoint/2010/main" val="311251607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délník 2"/>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Title 1"/>
          <p:cNvSpPr>
            <a:spLocks noGrp="1"/>
          </p:cNvSpPr>
          <p:nvPr>
            <p:ph type="title"/>
          </p:nvPr>
        </p:nvSpPr>
        <p:spPr>
          <a:xfrm>
            <a:off x="98367" y="635469"/>
            <a:ext cx="2716779" cy="2744989"/>
          </a:xfrm>
        </p:spPr>
        <p:txBody>
          <a:bodyPr>
            <a:normAutofit/>
          </a:bodyPr>
          <a:lstStyle/>
          <a:p>
            <a:r>
              <a:rPr lang="cs-CZ" sz="2800" dirty="0"/>
              <a:t>Podíl výdajů dle jednotlivých paragrafů </a:t>
            </a:r>
            <a:r>
              <a:rPr lang="cs-CZ" sz="2800" dirty="0" smtClean="0"/>
              <a:t>místních </a:t>
            </a:r>
            <a:r>
              <a:rPr lang="cs-CZ" sz="2800" dirty="0"/>
              <a:t>rozpočtů </a:t>
            </a:r>
            <a:r>
              <a:rPr lang="cs-CZ" sz="2800" dirty="0" smtClean="0"/>
              <a:t/>
            </a:r>
            <a:br>
              <a:rPr lang="cs-CZ" sz="2800" dirty="0" smtClean="0"/>
            </a:br>
            <a:r>
              <a:rPr lang="cs-CZ" sz="2800" u="sng" dirty="0" smtClean="0"/>
              <a:t>v </a:t>
            </a:r>
            <a:r>
              <a:rPr lang="cs-CZ" sz="2800" u="sng" dirty="0"/>
              <a:t>roce </a:t>
            </a:r>
            <a:r>
              <a:rPr lang="cs-CZ" sz="2800" u="sng" dirty="0" smtClean="0"/>
              <a:t>2018</a:t>
            </a:r>
            <a:endParaRPr lang="en-US" sz="2800" dirty="0"/>
          </a:p>
        </p:txBody>
      </p:sp>
      <p:sp>
        <p:nvSpPr>
          <p:cNvPr id="7" name="TextovéPole 6"/>
          <p:cNvSpPr txBox="1"/>
          <p:nvPr/>
        </p:nvSpPr>
        <p:spPr>
          <a:xfrm>
            <a:off x="3018685" y="5947954"/>
            <a:ext cx="9144000" cy="772886"/>
          </a:xfrm>
          <a:prstGeom prst="rect">
            <a:avLst/>
          </a:prstGeom>
          <a:solidFill>
            <a:schemeClr val="bg1"/>
          </a:solidFill>
        </p:spPr>
        <p:txBody>
          <a:bodyPr wrap="square" rtlCol="0">
            <a:spAutoFit/>
          </a:bodyPr>
          <a:lstStyle/>
          <a:p>
            <a:endParaRPr lang="cs-CZ" dirty="0"/>
          </a:p>
        </p:txBody>
      </p:sp>
      <p:sp>
        <p:nvSpPr>
          <p:cNvPr id="13" name="Obdélník 12"/>
          <p:cNvSpPr/>
          <p:nvPr/>
        </p:nvSpPr>
        <p:spPr>
          <a:xfrm>
            <a:off x="2815146" y="454579"/>
            <a:ext cx="3534557" cy="276999"/>
          </a:xfrm>
          <a:prstGeom prst="rect">
            <a:avLst/>
          </a:prstGeom>
        </p:spPr>
        <p:txBody>
          <a:bodyPr wrap="none">
            <a:spAutoFit/>
          </a:bodyPr>
          <a:lstStyle/>
          <a:p>
            <a:r>
              <a:rPr lang="cs-CZ" sz="1200" b="1" dirty="0"/>
              <a:t>Zdroj: http://monitor.statnipokladna.cz/2016/kraje/</a:t>
            </a:r>
          </a:p>
        </p:txBody>
      </p:sp>
      <p:graphicFrame>
        <p:nvGraphicFramePr>
          <p:cNvPr id="12" name="Tabulka 11"/>
          <p:cNvGraphicFramePr>
            <a:graphicFrameLocks noGrp="1"/>
          </p:cNvGraphicFramePr>
          <p:nvPr>
            <p:extLst>
              <p:ext uri="{D42A27DB-BD31-4B8C-83A1-F6EECF244321}">
                <p14:modId xmlns:p14="http://schemas.microsoft.com/office/powerpoint/2010/main" val="427422718"/>
              </p:ext>
            </p:extLst>
          </p:nvPr>
        </p:nvGraphicFramePr>
        <p:xfrm>
          <a:off x="2909239" y="881079"/>
          <a:ext cx="9000000" cy="5400000"/>
        </p:xfrm>
        <a:graphic>
          <a:graphicData uri="http://schemas.openxmlformats.org/drawingml/2006/table">
            <a:tbl>
              <a:tblPr bandRow="1"/>
              <a:tblGrid>
                <a:gridCol w="3168000">
                  <a:extLst>
                    <a:ext uri="{9D8B030D-6E8A-4147-A177-3AD203B41FA5}">
                      <a16:colId xmlns:a16="http://schemas.microsoft.com/office/drawing/2014/main" val="20000"/>
                    </a:ext>
                  </a:extLst>
                </a:gridCol>
                <a:gridCol w="5292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tblGrid>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nemocnice</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6 681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Zdravotnická záchranná služba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4 608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50880192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činnost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940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ústavní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802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Všeobecná ambulantní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336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zdravotnická zařízení a služby pro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309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Odborné léčebné ústavy</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274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Lékařská služba první pomoci</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253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ambulantní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169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Lázeňské léčebny, ozdravovny, sanatoria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Prevence před drogami, alkoholem, nikotinem aj. závislostmi</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128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9"/>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Léčebny dlouhodobě nemocných</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71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Pomoc zdravotně postiženým a chronicky nemocným</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Specializovaná ambulantní zdravotní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Hospice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speciální zdravotnická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Programy paliativní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Další vzdělávání pracovníků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Doprava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Stomatologická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Fakultní nemocnice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9"/>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správa ve zdravotnictví jinde nezařazená</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výzkum a vývoj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Národní program zdraví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Mezinárodní spolupráce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Lékárenská služba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Transfúzní služba a tkáňová zařízení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Vysoce </a:t>
                      </a:r>
                      <a:r>
                        <a:rPr lang="cs-CZ" sz="1000" b="0" i="0" u="none" strike="noStrike" dirty="0" err="1">
                          <a:solidFill>
                            <a:srgbClr val="000000"/>
                          </a:solidFill>
                          <a:effectLst/>
                          <a:latin typeface="Calibri" panose="020F0502020204030204" pitchFamily="34" charset="0"/>
                        </a:rPr>
                        <a:t>spec</a:t>
                      </a:r>
                      <a:r>
                        <a:rPr lang="cs-CZ" sz="1000" b="0" i="0" u="none" strike="noStrike" dirty="0">
                          <a:solidFill>
                            <a:srgbClr val="000000"/>
                          </a:solidFill>
                          <a:effectLst/>
                          <a:latin typeface="Calibri" panose="020F0502020204030204" pitchFamily="34" charset="0"/>
                        </a:rPr>
                        <a:t>. </a:t>
                      </a:r>
                      <a:r>
                        <a:rPr lang="cs-CZ" sz="1000" b="0" i="0" u="none" strike="noStrike" dirty="0" err="1">
                          <a:solidFill>
                            <a:srgbClr val="000000"/>
                          </a:solidFill>
                          <a:effectLst/>
                          <a:latin typeface="Calibri" panose="020F0502020204030204" pitchFamily="34" charset="0"/>
                        </a:rPr>
                        <a:t>prac</a:t>
                      </a:r>
                      <a:r>
                        <a:rPr lang="cs-CZ" sz="1000" b="0" i="0" u="none" strike="noStrike" dirty="0">
                          <a:solidFill>
                            <a:srgbClr val="000000"/>
                          </a:solidFill>
                          <a:effectLst/>
                          <a:latin typeface="Calibri" panose="020F0502020204030204" pitchFamily="34" charset="0"/>
                        </a:rPr>
                        <a:t>. a jednooborové zařízení lůžkové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Prevence HIV/AIDS</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Hygienická služba a ochrana veřejného zdraví</a:t>
                      </a:r>
                    </a:p>
                  </a:txBody>
                  <a:tcPr marL="6350" marR="6350" marT="6350" marB="0" anchor="ctr">
                    <a:lnL>
                      <a:noFill/>
                    </a:lnL>
                    <a:lnR>
                      <a:noFill/>
                    </a:lnR>
                    <a:lnT>
                      <a:no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8"/>
                  </a:ext>
                </a:extLst>
              </a:tr>
            </a:tbl>
          </a:graphicData>
        </a:graphic>
      </p:graphicFrame>
      <p:graphicFrame>
        <p:nvGraphicFramePr>
          <p:cNvPr id="14" name="Zástupný symbol pro obsah 7"/>
          <p:cNvGraphicFramePr>
            <a:graphicFrameLocks/>
          </p:cNvGraphicFramePr>
          <p:nvPr>
            <p:extLst>
              <p:ext uri="{D42A27DB-BD31-4B8C-83A1-F6EECF244321}">
                <p14:modId xmlns:p14="http://schemas.microsoft.com/office/powerpoint/2010/main" val="4117843965"/>
              </p:ext>
            </p:extLst>
          </p:nvPr>
        </p:nvGraphicFramePr>
        <p:xfrm>
          <a:off x="6232620" y="593079"/>
          <a:ext cx="5216315" cy="5940000"/>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ovéPole 17"/>
          <p:cNvSpPr txBox="1"/>
          <p:nvPr/>
        </p:nvSpPr>
        <p:spPr>
          <a:xfrm>
            <a:off x="11436097" y="525114"/>
            <a:ext cx="646457"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v mil. Kč</a:t>
            </a:r>
          </a:p>
        </p:txBody>
      </p:sp>
    </p:spTree>
    <p:extLst>
      <p:ext uri="{BB962C8B-B14F-4D97-AF65-F5344CB8AC3E}">
        <p14:creationId xmlns:p14="http://schemas.microsoft.com/office/powerpoint/2010/main" val="36565490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a:t>
            </a:r>
            <a:r>
              <a:rPr lang="cs-CZ" sz="2800" dirty="0" smtClean="0"/>
              <a:t>HKK </a:t>
            </a:r>
            <a:r>
              <a:rPr lang="cs-CZ" sz="2800" dirty="0"/>
              <a:t>na financování zdravotní péče </a:t>
            </a:r>
            <a:r>
              <a:rPr lang="cs-CZ" sz="2800" dirty="0" smtClean="0"/>
              <a:t>- běžné výdaje (2016)</a:t>
            </a:r>
            <a:endParaRPr lang="en-US" sz="2800" dirty="0"/>
          </a:p>
        </p:txBody>
      </p:sp>
      <p:sp>
        <p:nvSpPr>
          <p:cNvPr id="7" name="TextBox 4"/>
          <p:cNvSpPr txBox="1"/>
          <p:nvPr/>
        </p:nvSpPr>
        <p:spPr>
          <a:xfrm>
            <a:off x="254644" y="678465"/>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17" name="Chart 7"/>
          <p:cNvGraphicFramePr/>
          <p:nvPr>
            <p:extLst>
              <p:ext uri="{D42A27DB-BD31-4B8C-83A1-F6EECF244321}">
                <p14:modId xmlns:p14="http://schemas.microsoft.com/office/powerpoint/2010/main" val="2558089305"/>
              </p:ext>
            </p:extLst>
          </p:nvPr>
        </p:nvGraphicFramePr>
        <p:xfrm>
          <a:off x="613733" y="2908740"/>
          <a:ext cx="5161096"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Tabulka 17"/>
          <p:cNvGraphicFramePr>
            <a:graphicFrameLocks noGrp="1"/>
          </p:cNvGraphicFramePr>
          <p:nvPr>
            <p:extLst>
              <p:ext uri="{D42A27DB-BD31-4B8C-83A1-F6EECF244321}">
                <p14:modId xmlns:p14="http://schemas.microsoft.com/office/powerpoint/2010/main" val="1382782512"/>
              </p:ext>
            </p:extLst>
          </p:nvPr>
        </p:nvGraphicFramePr>
        <p:xfrm>
          <a:off x="266082" y="1967405"/>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PLK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KVK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HKK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VYS</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LBK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ČR</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JHC</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PAK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MSK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STC</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ULK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PHA</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ZLK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OLK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1 058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1 018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1" i="0" u="none" strike="noStrike" dirty="0">
                          <a:solidFill>
                            <a:schemeClr val="bg1"/>
                          </a:solidFill>
                          <a:effectLst/>
                          <a:latin typeface="Calibri" panose="020F0502020204030204" pitchFamily="34" charset="0"/>
                        </a:rPr>
                        <a:t>799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716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665</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639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634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632</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623</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596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591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579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493</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484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462</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19" name="TextBox 2"/>
          <p:cNvSpPr txBox="1"/>
          <p:nvPr/>
        </p:nvSpPr>
        <p:spPr>
          <a:xfrm>
            <a:off x="266082" y="1690406"/>
            <a:ext cx="539604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běžný výdaj kraje v oblasti zdravotnictví na 1 obyvatele v Kč v roce 2016</a:t>
            </a:r>
          </a:p>
        </p:txBody>
      </p:sp>
      <p:graphicFrame>
        <p:nvGraphicFramePr>
          <p:cNvPr id="20" name="Chart 6"/>
          <p:cNvGraphicFramePr/>
          <p:nvPr>
            <p:extLst>
              <p:ext uri="{D42A27DB-BD31-4B8C-83A1-F6EECF244321}">
                <p14:modId xmlns:p14="http://schemas.microsoft.com/office/powerpoint/2010/main" val="3730456827"/>
              </p:ext>
            </p:extLst>
          </p:nvPr>
        </p:nvGraphicFramePr>
        <p:xfrm>
          <a:off x="6767677" y="1596379"/>
          <a:ext cx="2199269" cy="3996000"/>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ovéPole 20"/>
          <p:cNvSpPr txBox="1"/>
          <p:nvPr/>
        </p:nvSpPr>
        <p:spPr>
          <a:xfrm>
            <a:off x="6666619" y="1134714"/>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Běžné výdaje krajů v oblasti zdravotnictví v tis. Kč v roce 2016</a:t>
            </a:r>
          </a:p>
        </p:txBody>
      </p:sp>
      <p:sp>
        <p:nvSpPr>
          <p:cNvPr id="22" name="Title 1"/>
          <p:cNvSpPr txBox="1">
            <a:spLocks/>
          </p:cNvSpPr>
          <p:nvPr/>
        </p:nvSpPr>
        <p:spPr>
          <a:xfrm>
            <a:off x="266082" y="1331870"/>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Běžné výdaje</a:t>
            </a:r>
          </a:p>
        </p:txBody>
      </p:sp>
      <p:sp>
        <p:nvSpPr>
          <p:cNvPr id="23" name="TextovéPole 22">
            <a:extLst>
              <a:ext uri="{FF2B5EF4-FFF2-40B4-BE49-F238E27FC236}">
                <a16:creationId xmlns:a16="http://schemas.microsoft.com/office/drawing/2014/main" id="{B3A97F4A-52D8-4E3D-8044-CF705C8D7C96}"/>
              </a:ext>
            </a:extLst>
          </p:cNvPr>
          <p:cNvSpPr txBox="1"/>
          <p:nvPr/>
        </p:nvSpPr>
        <p:spPr>
          <a:xfrm>
            <a:off x="7135792" y="5592379"/>
            <a:ext cx="1168400"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 6 696 892 tis. Kč</a:t>
            </a:r>
          </a:p>
        </p:txBody>
      </p:sp>
      <p:sp>
        <p:nvSpPr>
          <p:cNvPr id="12" name="Obdélník 11"/>
          <p:cNvSpPr/>
          <p:nvPr/>
        </p:nvSpPr>
        <p:spPr>
          <a:xfrm>
            <a:off x="8677579" y="3121022"/>
            <a:ext cx="2971800" cy="3108543"/>
          </a:xfrm>
          <a:prstGeom prst="rect">
            <a:avLst/>
          </a:prstGeom>
        </p:spPr>
        <p:txBody>
          <a:bodyPr wrap="square">
            <a:spAutoFit/>
          </a:bodyPr>
          <a:lstStyle/>
          <a:p>
            <a:r>
              <a:rPr lang="cs-CZ" sz="1400" dirty="0"/>
              <a:t>Pořadí ve vydávaných </a:t>
            </a:r>
            <a:r>
              <a:rPr lang="cs-CZ" sz="1400" dirty="0" smtClean="0"/>
              <a:t>běžných výdajích je </a:t>
            </a:r>
            <a:r>
              <a:rPr lang="cs-CZ" sz="1400" dirty="0"/>
              <a:t>ovlivněno rozdílným </a:t>
            </a:r>
            <a:r>
              <a:rPr lang="cs-CZ" sz="1400" dirty="0" smtClean="0"/>
              <a:t>spektrem vlastnictví </a:t>
            </a:r>
            <a:r>
              <a:rPr lang="cs-CZ" sz="1400" dirty="0"/>
              <a:t>ZZ mezi kraji. Některé kraje </a:t>
            </a:r>
            <a:r>
              <a:rPr lang="cs-CZ" sz="1400" dirty="0" smtClean="0"/>
              <a:t>podstatně přispívají i na provoz poskytovatelů akutní lůžkové péče, které zřizují. Běžné výdaje </a:t>
            </a:r>
            <a:r>
              <a:rPr lang="cs-CZ" sz="1400" dirty="0" smtClean="0"/>
              <a:t>HKK </a:t>
            </a:r>
            <a:r>
              <a:rPr lang="cs-CZ" sz="1400" dirty="0" smtClean="0"/>
              <a:t>jsou v absolutním objemu ve srovnání krajů </a:t>
            </a:r>
            <a:r>
              <a:rPr lang="cs-CZ" sz="1400" dirty="0" smtClean="0"/>
              <a:t>nadprůměrné</a:t>
            </a:r>
            <a:r>
              <a:rPr lang="cs-CZ" sz="1400" dirty="0" smtClean="0"/>
              <a:t>; kraj se v tomto parametru během let 2016 – 2018 pohybuje na </a:t>
            </a:r>
            <a:r>
              <a:rPr lang="cs-CZ" sz="1400" dirty="0" smtClean="0"/>
              <a:t>3</a:t>
            </a:r>
            <a:r>
              <a:rPr lang="cs-CZ" sz="1400" dirty="0" smtClean="0"/>
              <a:t>. místě v celkovém pořadí. Objem běžných výdajů </a:t>
            </a:r>
            <a:r>
              <a:rPr lang="cs-CZ" sz="1400" dirty="0" smtClean="0"/>
              <a:t>HKK </a:t>
            </a:r>
            <a:r>
              <a:rPr lang="cs-CZ" sz="1400" dirty="0" smtClean="0"/>
              <a:t>v čase nadto postupně roste, z cca </a:t>
            </a:r>
            <a:r>
              <a:rPr lang="cs-CZ" sz="1400" dirty="0" smtClean="0"/>
              <a:t>799 </a:t>
            </a:r>
            <a:r>
              <a:rPr lang="cs-CZ" sz="1400" dirty="0" smtClean="0"/>
              <a:t>mil. Kč v roce 2016 na cca </a:t>
            </a:r>
            <a:r>
              <a:rPr lang="cs-CZ" sz="1400" dirty="0" smtClean="0"/>
              <a:t>1 176 </a:t>
            </a:r>
            <a:r>
              <a:rPr lang="cs-CZ" sz="1400" dirty="0" smtClean="0"/>
              <a:t>mil. Kč v roce 2018. </a:t>
            </a:r>
            <a:endParaRPr lang="cs-CZ" sz="1400" dirty="0"/>
          </a:p>
        </p:txBody>
      </p:sp>
    </p:spTree>
    <p:extLst>
      <p:ext uri="{BB962C8B-B14F-4D97-AF65-F5344CB8AC3E}">
        <p14:creationId xmlns:p14="http://schemas.microsoft.com/office/powerpoint/2010/main" val="295120138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a:t>
            </a:r>
            <a:r>
              <a:rPr lang="cs-CZ" sz="2800" dirty="0" smtClean="0"/>
              <a:t>HK</a:t>
            </a:r>
            <a:r>
              <a:rPr lang="cs-CZ" sz="2800" dirty="0" smtClean="0"/>
              <a:t>K </a:t>
            </a:r>
            <a:r>
              <a:rPr lang="cs-CZ" sz="2800" dirty="0"/>
              <a:t>na financování zdravotní péče </a:t>
            </a:r>
            <a:r>
              <a:rPr lang="cs-CZ" sz="2800" dirty="0" smtClean="0"/>
              <a:t>- běžné výdaje (2017)</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25" name="Chart 7"/>
          <p:cNvGraphicFramePr/>
          <p:nvPr>
            <p:extLst>
              <p:ext uri="{D42A27DB-BD31-4B8C-83A1-F6EECF244321}">
                <p14:modId xmlns:p14="http://schemas.microsoft.com/office/powerpoint/2010/main" val="2990919043"/>
              </p:ext>
            </p:extLst>
          </p:nvPr>
        </p:nvGraphicFramePr>
        <p:xfrm>
          <a:off x="290799" y="2812885"/>
          <a:ext cx="5506536" cy="280144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Tabulka 25"/>
          <p:cNvGraphicFramePr>
            <a:graphicFrameLocks noGrp="1"/>
          </p:cNvGraphicFramePr>
          <p:nvPr>
            <p:extLst>
              <p:ext uri="{D42A27DB-BD31-4B8C-83A1-F6EECF244321}">
                <p14:modId xmlns:p14="http://schemas.microsoft.com/office/powerpoint/2010/main" val="993290672"/>
              </p:ext>
            </p:extLst>
          </p:nvPr>
        </p:nvGraphicFramePr>
        <p:xfrm>
          <a:off x="290799" y="2001182"/>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KVK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HKK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MSK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VYS</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ČR</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JHC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ULK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PAK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LBK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STC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PHA</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OLK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ZLK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1 332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994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922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878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857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746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739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737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719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697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697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617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592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562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514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7" name="TextBox 2"/>
          <p:cNvSpPr txBox="1"/>
          <p:nvPr/>
        </p:nvSpPr>
        <p:spPr>
          <a:xfrm>
            <a:off x="290799" y="1724183"/>
            <a:ext cx="539604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běžný výdaj kraje v oblasti zdravotnictví na 1 obyvatele v Kč v roce 2017</a:t>
            </a:r>
          </a:p>
        </p:txBody>
      </p:sp>
      <p:graphicFrame>
        <p:nvGraphicFramePr>
          <p:cNvPr id="28" name="Chart 6"/>
          <p:cNvGraphicFramePr/>
          <p:nvPr>
            <p:extLst>
              <p:ext uri="{D42A27DB-BD31-4B8C-83A1-F6EECF244321}">
                <p14:modId xmlns:p14="http://schemas.microsoft.com/office/powerpoint/2010/main" val="2643589654"/>
              </p:ext>
            </p:extLst>
          </p:nvPr>
        </p:nvGraphicFramePr>
        <p:xfrm>
          <a:off x="6536183" y="1500524"/>
          <a:ext cx="2199269" cy="3996000"/>
        </p:xfrm>
        <a:graphic>
          <a:graphicData uri="http://schemas.openxmlformats.org/drawingml/2006/chart">
            <c:chart xmlns:c="http://schemas.openxmlformats.org/drawingml/2006/chart" xmlns:r="http://schemas.openxmlformats.org/officeDocument/2006/relationships" r:id="rId4"/>
          </a:graphicData>
        </a:graphic>
      </p:graphicFrame>
      <p:sp>
        <p:nvSpPr>
          <p:cNvPr id="29" name="TextovéPole 28"/>
          <p:cNvSpPr txBox="1"/>
          <p:nvPr/>
        </p:nvSpPr>
        <p:spPr>
          <a:xfrm>
            <a:off x="6435125" y="1038859"/>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Běžné výdaje krajů v oblasti zdravotnictví v tis. Kč v roce 2017</a:t>
            </a:r>
          </a:p>
        </p:txBody>
      </p:sp>
      <p:sp>
        <p:nvSpPr>
          <p:cNvPr id="30" name="Title 1"/>
          <p:cNvSpPr txBox="1">
            <a:spLocks/>
          </p:cNvSpPr>
          <p:nvPr/>
        </p:nvSpPr>
        <p:spPr>
          <a:xfrm>
            <a:off x="279879" y="1368093"/>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Běžné výdaje</a:t>
            </a:r>
          </a:p>
        </p:txBody>
      </p:sp>
      <p:sp>
        <p:nvSpPr>
          <p:cNvPr id="31" name="TextovéPole 30">
            <a:extLst>
              <a:ext uri="{FF2B5EF4-FFF2-40B4-BE49-F238E27FC236}">
                <a16:creationId xmlns:a16="http://schemas.microsoft.com/office/drawing/2014/main" id="{B3A97F4A-52D8-4E3D-8044-CF705C8D7C96}"/>
              </a:ext>
            </a:extLst>
          </p:cNvPr>
          <p:cNvSpPr txBox="1"/>
          <p:nvPr/>
        </p:nvSpPr>
        <p:spPr>
          <a:xfrm>
            <a:off x="6904298" y="5496524"/>
            <a:ext cx="1168400"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 7 897 540 tis. Kč</a:t>
            </a:r>
          </a:p>
        </p:txBody>
      </p:sp>
      <p:sp>
        <p:nvSpPr>
          <p:cNvPr id="13" name="Obdélník 12"/>
          <p:cNvSpPr/>
          <p:nvPr/>
        </p:nvSpPr>
        <p:spPr>
          <a:xfrm>
            <a:off x="8677579" y="3121022"/>
            <a:ext cx="2971800" cy="3108543"/>
          </a:xfrm>
          <a:prstGeom prst="rect">
            <a:avLst/>
          </a:prstGeom>
        </p:spPr>
        <p:txBody>
          <a:bodyPr wrap="square">
            <a:spAutoFit/>
          </a:bodyPr>
          <a:lstStyle/>
          <a:p>
            <a:r>
              <a:rPr lang="cs-CZ" sz="1400" dirty="0"/>
              <a:t>Pořadí ve vydávaných </a:t>
            </a:r>
            <a:r>
              <a:rPr lang="cs-CZ" sz="1400" dirty="0" smtClean="0"/>
              <a:t>běžných výdajích je </a:t>
            </a:r>
            <a:r>
              <a:rPr lang="cs-CZ" sz="1400" dirty="0"/>
              <a:t>ovlivněno rozdílným </a:t>
            </a:r>
            <a:r>
              <a:rPr lang="cs-CZ" sz="1400" dirty="0" smtClean="0"/>
              <a:t>spektrem vlastnictví </a:t>
            </a:r>
            <a:r>
              <a:rPr lang="cs-CZ" sz="1400" dirty="0"/>
              <a:t>ZZ mezi kraji. Některé kraje </a:t>
            </a:r>
            <a:r>
              <a:rPr lang="cs-CZ" sz="1400" dirty="0" smtClean="0"/>
              <a:t>podstatně přispívají i na provoz poskytovatelů akutní lůžkové péče, které zřizují. Běžné výdaje </a:t>
            </a:r>
            <a:r>
              <a:rPr lang="cs-CZ" sz="1400" dirty="0" smtClean="0"/>
              <a:t>HKK </a:t>
            </a:r>
            <a:r>
              <a:rPr lang="cs-CZ" sz="1400" dirty="0" smtClean="0"/>
              <a:t>jsou v absolutním objemu ve srovnání krajů </a:t>
            </a:r>
            <a:r>
              <a:rPr lang="cs-CZ" sz="1400" dirty="0" smtClean="0"/>
              <a:t>nadprůměrné</a:t>
            </a:r>
            <a:r>
              <a:rPr lang="cs-CZ" sz="1400" dirty="0" smtClean="0"/>
              <a:t>; kraj se v tomto parametru během let 2016 – 2018 pohybuje na </a:t>
            </a:r>
            <a:r>
              <a:rPr lang="cs-CZ" sz="1400" dirty="0" smtClean="0"/>
              <a:t>3</a:t>
            </a:r>
            <a:r>
              <a:rPr lang="cs-CZ" sz="1400" dirty="0" smtClean="0"/>
              <a:t>. místě v celkovém pořadí. Objem běžných výdajů </a:t>
            </a:r>
            <a:r>
              <a:rPr lang="cs-CZ" sz="1400" dirty="0" smtClean="0"/>
              <a:t>HKK </a:t>
            </a:r>
            <a:r>
              <a:rPr lang="cs-CZ" sz="1400" dirty="0" smtClean="0"/>
              <a:t>v čase nadto postupně roste, z cca </a:t>
            </a:r>
            <a:r>
              <a:rPr lang="cs-CZ" sz="1400" dirty="0" smtClean="0"/>
              <a:t>799 </a:t>
            </a:r>
            <a:r>
              <a:rPr lang="cs-CZ" sz="1400" dirty="0" smtClean="0"/>
              <a:t>mil. Kč v roce 2016 na cca </a:t>
            </a:r>
            <a:r>
              <a:rPr lang="cs-CZ" sz="1400" dirty="0" smtClean="0"/>
              <a:t>1 176 </a:t>
            </a:r>
            <a:r>
              <a:rPr lang="cs-CZ" sz="1400" dirty="0" smtClean="0"/>
              <a:t>mil. Kč v roce 2018. </a:t>
            </a:r>
            <a:endParaRPr lang="cs-CZ" sz="1400" dirty="0"/>
          </a:p>
        </p:txBody>
      </p:sp>
    </p:spTree>
    <p:extLst>
      <p:ext uri="{BB962C8B-B14F-4D97-AF65-F5344CB8AC3E}">
        <p14:creationId xmlns:p14="http://schemas.microsoft.com/office/powerpoint/2010/main" val="5422193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a:t>
            </a:r>
            <a:r>
              <a:rPr lang="cs-CZ" sz="2800" dirty="0" smtClean="0"/>
              <a:t>HKK </a:t>
            </a:r>
            <a:r>
              <a:rPr lang="cs-CZ" sz="2800" dirty="0"/>
              <a:t>na financování zdravotní péče </a:t>
            </a:r>
            <a:r>
              <a:rPr lang="cs-CZ" sz="2800" dirty="0" smtClean="0"/>
              <a:t>- běžné výdaje (2018)</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18" name="Chart 7"/>
          <p:cNvGraphicFramePr/>
          <p:nvPr>
            <p:extLst>
              <p:ext uri="{D42A27DB-BD31-4B8C-83A1-F6EECF244321}">
                <p14:modId xmlns:p14="http://schemas.microsoft.com/office/powerpoint/2010/main" val="2677836349"/>
              </p:ext>
            </p:extLst>
          </p:nvPr>
        </p:nvGraphicFramePr>
        <p:xfrm>
          <a:off x="340878" y="2622220"/>
          <a:ext cx="5120456" cy="287597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Tabulka 18"/>
          <p:cNvGraphicFramePr>
            <a:graphicFrameLocks noGrp="1"/>
          </p:cNvGraphicFramePr>
          <p:nvPr>
            <p:extLst>
              <p:ext uri="{D42A27DB-BD31-4B8C-83A1-F6EECF244321}">
                <p14:modId xmlns:p14="http://schemas.microsoft.com/office/powerpoint/2010/main" val="3481815899"/>
              </p:ext>
            </p:extLst>
          </p:nvPr>
        </p:nvGraphicFramePr>
        <p:xfrm>
          <a:off x="351798" y="1954363"/>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VYS</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HKK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KVK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MSK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ULK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ČR</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JHC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PAK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LBK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PHA</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OLK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STC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ZLK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1 362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1 216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1 176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1 049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864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841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805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797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738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735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724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654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624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593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533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0" name="TextBox 2"/>
          <p:cNvSpPr txBox="1"/>
          <p:nvPr/>
        </p:nvSpPr>
        <p:spPr>
          <a:xfrm>
            <a:off x="351798" y="1677364"/>
            <a:ext cx="539604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běžný výdaj kraje v oblasti zdravotnictví na 1 obyvatele v Kč v roce 2018</a:t>
            </a:r>
          </a:p>
        </p:txBody>
      </p:sp>
      <p:graphicFrame>
        <p:nvGraphicFramePr>
          <p:cNvPr id="21" name="Chart 6"/>
          <p:cNvGraphicFramePr/>
          <p:nvPr>
            <p:extLst>
              <p:ext uri="{D42A27DB-BD31-4B8C-83A1-F6EECF244321}">
                <p14:modId xmlns:p14="http://schemas.microsoft.com/office/powerpoint/2010/main" val="900673817"/>
              </p:ext>
            </p:extLst>
          </p:nvPr>
        </p:nvGraphicFramePr>
        <p:xfrm>
          <a:off x="6478310" y="1453705"/>
          <a:ext cx="2199269" cy="3996000"/>
        </p:xfrm>
        <a:graphic>
          <a:graphicData uri="http://schemas.openxmlformats.org/drawingml/2006/chart">
            <c:chart xmlns:c="http://schemas.openxmlformats.org/drawingml/2006/chart" xmlns:r="http://schemas.openxmlformats.org/officeDocument/2006/relationships" r:id="rId4"/>
          </a:graphicData>
        </a:graphic>
      </p:graphicFrame>
      <p:sp>
        <p:nvSpPr>
          <p:cNvPr id="22" name="TextovéPole 21"/>
          <p:cNvSpPr txBox="1"/>
          <p:nvPr/>
        </p:nvSpPr>
        <p:spPr>
          <a:xfrm>
            <a:off x="6377252" y="992040"/>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Běžné výdaje krajů v oblasti zdravotnictví v tis. Kč v roce 2018</a:t>
            </a:r>
          </a:p>
        </p:txBody>
      </p:sp>
      <p:sp>
        <p:nvSpPr>
          <p:cNvPr id="23" name="Title 1"/>
          <p:cNvSpPr txBox="1">
            <a:spLocks/>
          </p:cNvSpPr>
          <p:nvPr/>
        </p:nvSpPr>
        <p:spPr>
          <a:xfrm>
            <a:off x="340878" y="1299817"/>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Běžné výdaje</a:t>
            </a:r>
          </a:p>
        </p:txBody>
      </p:sp>
      <p:sp>
        <p:nvSpPr>
          <p:cNvPr id="24" name="TextovéPole 23">
            <a:extLst>
              <a:ext uri="{FF2B5EF4-FFF2-40B4-BE49-F238E27FC236}">
                <a16:creationId xmlns:a16="http://schemas.microsoft.com/office/drawing/2014/main" id="{B3A97F4A-52D8-4E3D-8044-CF705C8D7C96}"/>
              </a:ext>
            </a:extLst>
          </p:cNvPr>
          <p:cNvSpPr txBox="1"/>
          <p:nvPr/>
        </p:nvSpPr>
        <p:spPr>
          <a:xfrm>
            <a:off x="6590392" y="5498199"/>
            <a:ext cx="1474615"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8 549 617 tis. Kč</a:t>
            </a:r>
          </a:p>
        </p:txBody>
      </p:sp>
      <p:sp>
        <p:nvSpPr>
          <p:cNvPr id="12" name="Obdélník 11"/>
          <p:cNvSpPr/>
          <p:nvPr/>
        </p:nvSpPr>
        <p:spPr>
          <a:xfrm>
            <a:off x="8677579" y="3121022"/>
            <a:ext cx="2971800" cy="3108543"/>
          </a:xfrm>
          <a:prstGeom prst="rect">
            <a:avLst/>
          </a:prstGeom>
        </p:spPr>
        <p:txBody>
          <a:bodyPr wrap="square">
            <a:spAutoFit/>
          </a:bodyPr>
          <a:lstStyle/>
          <a:p>
            <a:r>
              <a:rPr lang="cs-CZ" sz="1400" dirty="0"/>
              <a:t>Pořadí ve vydávaných </a:t>
            </a:r>
            <a:r>
              <a:rPr lang="cs-CZ" sz="1400" dirty="0" smtClean="0"/>
              <a:t>běžných výdajích je </a:t>
            </a:r>
            <a:r>
              <a:rPr lang="cs-CZ" sz="1400" dirty="0"/>
              <a:t>ovlivněno rozdílným </a:t>
            </a:r>
            <a:r>
              <a:rPr lang="cs-CZ" sz="1400" dirty="0" smtClean="0"/>
              <a:t>spektrem vlastnictví </a:t>
            </a:r>
            <a:r>
              <a:rPr lang="cs-CZ" sz="1400" dirty="0"/>
              <a:t>ZZ mezi kraji. Některé kraje </a:t>
            </a:r>
            <a:r>
              <a:rPr lang="cs-CZ" sz="1400" dirty="0" smtClean="0"/>
              <a:t>podstatně přispívají i na provoz poskytovatelů akutní lůžkové péče, které zřizují. Běžné výdaje </a:t>
            </a:r>
            <a:r>
              <a:rPr lang="cs-CZ" sz="1400" dirty="0" smtClean="0"/>
              <a:t>HKK </a:t>
            </a:r>
            <a:r>
              <a:rPr lang="cs-CZ" sz="1400" dirty="0" smtClean="0"/>
              <a:t>jsou v absolutním objemu ve srovnání krajů </a:t>
            </a:r>
            <a:r>
              <a:rPr lang="cs-CZ" sz="1400" dirty="0" smtClean="0"/>
              <a:t>nadprůměrné</a:t>
            </a:r>
            <a:r>
              <a:rPr lang="cs-CZ" sz="1400" dirty="0" smtClean="0"/>
              <a:t>; kraj se v tomto parametru během let 2016 – 2018 pohybuje na </a:t>
            </a:r>
            <a:r>
              <a:rPr lang="cs-CZ" sz="1400" dirty="0" smtClean="0"/>
              <a:t>3</a:t>
            </a:r>
            <a:r>
              <a:rPr lang="cs-CZ" sz="1400" dirty="0" smtClean="0"/>
              <a:t>. místě v celkovém pořadí. Objem běžných výdajů </a:t>
            </a:r>
            <a:r>
              <a:rPr lang="cs-CZ" sz="1400" dirty="0" smtClean="0"/>
              <a:t>HKK </a:t>
            </a:r>
            <a:r>
              <a:rPr lang="cs-CZ" sz="1400" dirty="0" smtClean="0"/>
              <a:t>v čase nadto postupně roste, z cca </a:t>
            </a:r>
            <a:r>
              <a:rPr lang="cs-CZ" sz="1400" dirty="0" smtClean="0"/>
              <a:t>799 </a:t>
            </a:r>
            <a:r>
              <a:rPr lang="cs-CZ" sz="1400" dirty="0" smtClean="0"/>
              <a:t>mil. Kč v roce 2016 na cca </a:t>
            </a:r>
            <a:r>
              <a:rPr lang="cs-CZ" sz="1400" dirty="0" smtClean="0"/>
              <a:t>1 176 </a:t>
            </a:r>
            <a:r>
              <a:rPr lang="cs-CZ" sz="1400" dirty="0" smtClean="0"/>
              <a:t>mil. Kč v roce 2018. </a:t>
            </a:r>
            <a:endParaRPr lang="cs-CZ" sz="1400" dirty="0"/>
          </a:p>
        </p:txBody>
      </p:sp>
    </p:spTree>
    <p:extLst>
      <p:ext uri="{BB962C8B-B14F-4D97-AF65-F5344CB8AC3E}">
        <p14:creationId xmlns:p14="http://schemas.microsoft.com/office/powerpoint/2010/main" val="22100965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a:t>
            </a:r>
            <a:r>
              <a:rPr lang="cs-CZ" sz="2800" dirty="0" smtClean="0"/>
              <a:t>HK</a:t>
            </a:r>
            <a:r>
              <a:rPr lang="cs-CZ" sz="2800" dirty="0" smtClean="0"/>
              <a:t>K </a:t>
            </a:r>
            <a:r>
              <a:rPr lang="cs-CZ" sz="2800" dirty="0"/>
              <a:t>na financování zdravotní péče </a:t>
            </a:r>
            <a:r>
              <a:rPr lang="cs-CZ" sz="2800" dirty="0" smtClean="0"/>
              <a:t>- kapitálové výdaje (2016)</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25" name="Chart 7"/>
          <p:cNvGraphicFramePr/>
          <p:nvPr>
            <p:extLst>
              <p:ext uri="{D42A27DB-BD31-4B8C-83A1-F6EECF244321}">
                <p14:modId xmlns:p14="http://schemas.microsoft.com/office/powerpoint/2010/main" val="4112435720"/>
              </p:ext>
            </p:extLst>
          </p:nvPr>
        </p:nvGraphicFramePr>
        <p:xfrm>
          <a:off x="319967" y="2893300"/>
          <a:ext cx="5059496"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Tabulka 25"/>
          <p:cNvGraphicFramePr>
            <a:graphicFrameLocks noGrp="1"/>
          </p:cNvGraphicFramePr>
          <p:nvPr>
            <p:extLst>
              <p:ext uri="{D42A27DB-BD31-4B8C-83A1-F6EECF244321}">
                <p14:modId xmlns:p14="http://schemas.microsoft.com/office/powerpoint/2010/main" val="2705470296"/>
              </p:ext>
            </p:extLst>
          </p:nvPr>
        </p:nvGraphicFramePr>
        <p:xfrm>
          <a:off x="319967" y="2081597"/>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VYS</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KVK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ULK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STC</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PAK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ČR</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MSK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LBK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JHC</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HKK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OLK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ZLK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PHA</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896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501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441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398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388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336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335</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325</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324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303</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1" i="0" u="none" strike="noStrike" dirty="0">
                          <a:solidFill>
                            <a:schemeClr val="bg1"/>
                          </a:solidFill>
                          <a:effectLst/>
                          <a:latin typeface="Calibri" panose="020F0502020204030204" pitchFamily="34" charset="0"/>
                        </a:rPr>
                        <a:t>299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294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205</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132</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94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7" name="TextBox 2"/>
          <p:cNvSpPr txBox="1"/>
          <p:nvPr/>
        </p:nvSpPr>
        <p:spPr>
          <a:xfrm>
            <a:off x="319966" y="1809084"/>
            <a:ext cx="5892291"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kapitálový výdaj kraje v oblasti zdravotnictví na 1 obyvatele v Kč v roce 2016</a:t>
            </a:r>
          </a:p>
        </p:txBody>
      </p:sp>
      <p:graphicFrame>
        <p:nvGraphicFramePr>
          <p:cNvPr id="28" name="Chart 6"/>
          <p:cNvGraphicFramePr/>
          <p:nvPr>
            <p:extLst>
              <p:ext uri="{D42A27DB-BD31-4B8C-83A1-F6EECF244321}">
                <p14:modId xmlns:p14="http://schemas.microsoft.com/office/powerpoint/2010/main" val="3858483135"/>
              </p:ext>
            </p:extLst>
          </p:nvPr>
        </p:nvGraphicFramePr>
        <p:xfrm>
          <a:off x="6653722" y="1500524"/>
          <a:ext cx="219926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29" name="TextovéPole 28"/>
          <p:cNvSpPr txBox="1"/>
          <p:nvPr/>
        </p:nvSpPr>
        <p:spPr>
          <a:xfrm>
            <a:off x="6558037" y="1120521"/>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Kapitálové výdaje krajů v oblasti zdravotnictví v tis. Kč v roce 2016</a:t>
            </a:r>
          </a:p>
        </p:txBody>
      </p:sp>
      <p:sp>
        <p:nvSpPr>
          <p:cNvPr id="30" name="Title 1"/>
          <p:cNvSpPr txBox="1">
            <a:spLocks/>
          </p:cNvSpPr>
          <p:nvPr/>
        </p:nvSpPr>
        <p:spPr>
          <a:xfrm>
            <a:off x="309047" y="1439364"/>
            <a:ext cx="4628713"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Kapitálové výdaje</a:t>
            </a:r>
          </a:p>
        </p:txBody>
      </p:sp>
      <p:sp>
        <p:nvSpPr>
          <p:cNvPr id="31" name="TextovéPole 30">
            <a:extLst>
              <a:ext uri="{FF2B5EF4-FFF2-40B4-BE49-F238E27FC236}">
                <a16:creationId xmlns:a16="http://schemas.microsoft.com/office/drawing/2014/main" id="{3E9E1B6C-8475-4C21-AB01-681D34BFB85B}"/>
              </a:ext>
            </a:extLst>
          </p:cNvPr>
          <p:cNvSpPr txBox="1"/>
          <p:nvPr/>
        </p:nvSpPr>
        <p:spPr>
          <a:xfrm>
            <a:off x="6763794" y="5775867"/>
            <a:ext cx="1447518"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3 538 643 tis. Kč</a:t>
            </a:r>
          </a:p>
        </p:txBody>
      </p:sp>
      <p:sp>
        <p:nvSpPr>
          <p:cNvPr id="12" name="Obdélník 11"/>
          <p:cNvSpPr/>
          <p:nvPr/>
        </p:nvSpPr>
        <p:spPr>
          <a:xfrm>
            <a:off x="8851392" y="3258604"/>
            <a:ext cx="2788920" cy="2893100"/>
          </a:xfrm>
          <a:prstGeom prst="rect">
            <a:avLst/>
          </a:prstGeom>
        </p:spPr>
        <p:txBody>
          <a:bodyPr wrap="square">
            <a:spAutoFit/>
          </a:bodyPr>
          <a:lstStyle/>
          <a:p>
            <a:r>
              <a:rPr lang="cs-CZ" sz="1400" dirty="0"/>
              <a:t>Pořadí ve vydávaných kapitálových výdajích je ovlivněno rozdílným vlastnictvím </a:t>
            </a:r>
            <a:r>
              <a:rPr lang="cs-CZ" sz="1400" dirty="0" smtClean="0"/>
              <a:t>zdravotnických zařízení  </a:t>
            </a:r>
            <a:r>
              <a:rPr lang="cs-CZ" sz="1400" dirty="0"/>
              <a:t>mezi kraji. </a:t>
            </a:r>
            <a:r>
              <a:rPr lang="cs-CZ" sz="1400" dirty="0" smtClean="0"/>
              <a:t>Pouze některé </a:t>
            </a:r>
            <a:r>
              <a:rPr lang="cs-CZ" sz="1400" dirty="0"/>
              <a:t>kraje mají ve vlastnictví i nemovitosti, které </a:t>
            </a:r>
            <a:r>
              <a:rPr lang="cs-CZ" sz="1400" dirty="0" smtClean="0"/>
              <a:t>přímo provozují </a:t>
            </a:r>
            <a:r>
              <a:rPr lang="cs-CZ" sz="1400" dirty="0"/>
              <a:t>poskytovatelé zdravotních služeb</a:t>
            </a:r>
            <a:r>
              <a:rPr lang="cs-CZ" sz="1400" dirty="0" smtClean="0"/>
              <a:t>. Kapitálové investice </a:t>
            </a:r>
            <a:r>
              <a:rPr lang="cs-CZ" sz="1400" dirty="0" smtClean="0"/>
              <a:t>HKK </a:t>
            </a:r>
            <a:r>
              <a:rPr lang="cs-CZ" sz="1400" dirty="0" smtClean="0"/>
              <a:t>v absolutním objemu i v přepočtu na jednoho obyvatele mezi lety 2016 – 2018 významně kolísají. V roce 2018 se absolutním objemem kraj umístil na </a:t>
            </a:r>
            <a:r>
              <a:rPr lang="cs-CZ" sz="1400" dirty="0" smtClean="0"/>
              <a:t>11. </a:t>
            </a:r>
            <a:r>
              <a:rPr lang="cs-CZ" sz="1400" dirty="0" smtClean="0"/>
              <a:t>místě mezi regiony. </a:t>
            </a:r>
            <a:endParaRPr lang="cs-CZ" sz="1400" dirty="0"/>
          </a:p>
        </p:txBody>
      </p:sp>
    </p:spTree>
    <p:extLst>
      <p:ext uri="{BB962C8B-B14F-4D97-AF65-F5344CB8AC3E}">
        <p14:creationId xmlns:p14="http://schemas.microsoft.com/office/powerpoint/2010/main" val="37025106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a:t>
            </a:r>
            <a:r>
              <a:rPr lang="cs-CZ" sz="2800" dirty="0" smtClean="0"/>
              <a:t>HKK </a:t>
            </a:r>
            <a:r>
              <a:rPr lang="cs-CZ" sz="2800" dirty="0"/>
              <a:t>na financování zdravotní péče </a:t>
            </a:r>
            <a:r>
              <a:rPr lang="cs-CZ" sz="2800" dirty="0" smtClean="0"/>
              <a:t>- kapitálové výdaje (2017)</a:t>
            </a:r>
            <a:endParaRPr lang="en-US" sz="2800" dirty="0"/>
          </a:p>
        </p:txBody>
      </p:sp>
      <p:sp>
        <p:nvSpPr>
          <p:cNvPr id="7" name="TextBox 4"/>
          <p:cNvSpPr txBox="1"/>
          <p:nvPr/>
        </p:nvSpPr>
        <p:spPr>
          <a:xfrm>
            <a:off x="227212"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12" name="Chart 7"/>
          <p:cNvGraphicFramePr/>
          <p:nvPr>
            <p:extLst>
              <p:ext uri="{D42A27DB-BD31-4B8C-83A1-F6EECF244321}">
                <p14:modId xmlns:p14="http://schemas.microsoft.com/office/powerpoint/2010/main" val="1761253706"/>
              </p:ext>
            </p:extLst>
          </p:nvPr>
        </p:nvGraphicFramePr>
        <p:xfrm>
          <a:off x="267997" y="2893300"/>
          <a:ext cx="5506536"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ulka 12"/>
          <p:cNvGraphicFramePr>
            <a:graphicFrameLocks noGrp="1"/>
          </p:cNvGraphicFramePr>
          <p:nvPr>
            <p:extLst>
              <p:ext uri="{D42A27DB-BD31-4B8C-83A1-F6EECF244321}">
                <p14:modId xmlns:p14="http://schemas.microsoft.com/office/powerpoint/2010/main" val="848361381"/>
              </p:ext>
            </p:extLst>
          </p:nvPr>
        </p:nvGraphicFramePr>
        <p:xfrm>
          <a:off x="267997" y="2081597"/>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rgbClr val="7191D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JHC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VYS</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STC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KVK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ČR</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LBK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ULK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MSK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HKK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ZLK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PAK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OLK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PHA</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PLK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1 149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1 041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736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559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390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344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337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267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252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245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207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204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188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137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46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bl>
          </a:graphicData>
        </a:graphic>
      </p:graphicFrame>
      <p:sp>
        <p:nvSpPr>
          <p:cNvPr id="14" name="TextBox 2"/>
          <p:cNvSpPr txBox="1"/>
          <p:nvPr/>
        </p:nvSpPr>
        <p:spPr>
          <a:xfrm>
            <a:off x="267997" y="1809084"/>
            <a:ext cx="594000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kapitálový výdaj kraje v oblasti zdravotnictví na 1 obyvatele v Kč v roce 2017</a:t>
            </a:r>
          </a:p>
        </p:txBody>
      </p:sp>
      <p:graphicFrame>
        <p:nvGraphicFramePr>
          <p:cNvPr id="15" name="Chart 6"/>
          <p:cNvGraphicFramePr/>
          <p:nvPr>
            <p:extLst>
              <p:ext uri="{D42A27DB-BD31-4B8C-83A1-F6EECF244321}">
                <p14:modId xmlns:p14="http://schemas.microsoft.com/office/powerpoint/2010/main" val="1251692404"/>
              </p:ext>
            </p:extLst>
          </p:nvPr>
        </p:nvGraphicFramePr>
        <p:xfrm>
          <a:off x="6839496" y="1500524"/>
          <a:ext cx="219926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ovéPole 15"/>
          <p:cNvSpPr txBox="1"/>
          <p:nvPr/>
        </p:nvSpPr>
        <p:spPr>
          <a:xfrm>
            <a:off x="6743811" y="1120521"/>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Kapitálové výdaje krajů v oblasti zdravotnictví v tis. Kč v roce 2017</a:t>
            </a:r>
          </a:p>
        </p:txBody>
      </p:sp>
      <p:sp>
        <p:nvSpPr>
          <p:cNvPr id="17" name="Title 1"/>
          <p:cNvSpPr txBox="1">
            <a:spLocks/>
          </p:cNvSpPr>
          <p:nvPr/>
        </p:nvSpPr>
        <p:spPr>
          <a:xfrm>
            <a:off x="257077" y="1439364"/>
            <a:ext cx="4580099"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Kapitálové výdaje</a:t>
            </a:r>
          </a:p>
        </p:txBody>
      </p:sp>
      <p:sp>
        <p:nvSpPr>
          <p:cNvPr id="18" name="TextovéPole 17">
            <a:extLst>
              <a:ext uri="{FF2B5EF4-FFF2-40B4-BE49-F238E27FC236}">
                <a16:creationId xmlns:a16="http://schemas.microsoft.com/office/drawing/2014/main" id="{3E9E1B6C-8475-4C21-AB01-681D34BFB85B}"/>
              </a:ext>
            </a:extLst>
          </p:cNvPr>
          <p:cNvSpPr txBox="1"/>
          <p:nvPr/>
        </p:nvSpPr>
        <p:spPr>
          <a:xfrm>
            <a:off x="6922136" y="5775867"/>
            <a:ext cx="1417192"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4 124 971 tis. Kč</a:t>
            </a:r>
          </a:p>
        </p:txBody>
      </p:sp>
      <p:sp>
        <p:nvSpPr>
          <p:cNvPr id="20" name="Obdélník 19"/>
          <p:cNvSpPr/>
          <p:nvPr/>
        </p:nvSpPr>
        <p:spPr>
          <a:xfrm>
            <a:off x="8851392" y="3258604"/>
            <a:ext cx="2788920" cy="2893100"/>
          </a:xfrm>
          <a:prstGeom prst="rect">
            <a:avLst/>
          </a:prstGeom>
        </p:spPr>
        <p:txBody>
          <a:bodyPr wrap="square">
            <a:spAutoFit/>
          </a:bodyPr>
          <a:lstStyle/>
          <a:p>
            <a:r>
              <a:rPr lang="cs-CZ" sz="1400" dirty="0"/>
              <a:t>Pořadí ve vydávaných kapitálových výdajích je ovlivněno rozdílným vlastnictvím </a:t>
            </a:r>
            <a:r>
              <a:rPr lang="cs-CZ" sz="1400" dirty="0" smtClean="0"/>
              <a:t>zdravotnických zařízení  </a:t>
            </a:r>
            <a:r>
              <a:rPr lang="cs-CZ" sz="1400" dirty="0"/>
              <a:t>mezi kraji. </a:t>
            </a:r>
            <a:r>
              <a:rPr lang="cs-CZ" sz="1400" dirty="0" smtClean="0"/>
              <a:t>Pouze některé </a:t>
            </a:r>
            <a:r>
              <a:rPr lang="cs-CZ" sz="1400" dirty="0"/>
              <a:t>kraje mají ve vlastnictví i nemovitosti, které </a:t>
            </a:r>
            <a:r>
              <a:rPr lang="cs-CZ" sz="1400" dirty="0" smtClean="0"/>
              <a:t>přímo provozují </a:t>
            </a:r>
            <a:r>
              <a:rPr lang="cs-CZ" sz="1400" dirty="0"/>
              <a:t>poskytovatelé zdravotních služeb</a:t>
            </a:r>
            <a:r>
              <a:rPr lang="cs-CZ" sz="1400" dirty="0" smtClean="0"/>
              <a:t>. Kapitálové investice </a:t>
            </a:r>
            <a:r>
              <a:rPr lang="cs-CZ" sz="1400" dirty="0" smtClean="0"/>
              <a:t>HKK </a:t>
            </a:r>
            <a:r>
              <a:rPr lang="cs-CZ" sz="1400" dirty="0" smtClean="0"/>
              <a:t>v absolutním objemu i v přepočtu na jednoho obyvatele mezi lety 2016 – 2018 významně kolísají. V roce 2018 se absolutním objemem kraj umístil na </a:t>
            </a:r>
            <a:r>
              <a:rPr lang="cs-CZ" sz="1400" dirty="0" smtClean="0"/>
              <a:t>11. </a:t>
            </a:r>
            <a:r>
              <a:rPr lang="cs-CZ" sz="1400" dirty="0" smtClean="0"/>
              <a:t>místě mezi regiony. </a:t>
            </a:r>
            <a:endParaRPr lang="cs-CZ" sz="1400" dirty="0"/>
          </a:p>
        </p:txBody>
      </p:sp>
    </p:spTree>
    <p:extLst>
      <p:ext uri="{BB962C8B-B14F-4D97-AF65-F5344CB8AC3E}">
        <p14:creationId xmlns:p14="http://schemas.microsoft.com/office/powerpoint/2010/main" val="40950144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a:t>
            </a:r>
            <a:r>
              <a:rPr lang="cs-CZ" sz="2800" dirty="0" smtClean="0"/>
              <a:t>HKK </a:t>
            </a:r>
            <a:r>
              <a:rPr lang="cs-CZ" sz="2800" dirty="0"/>
              <a:t>na financování zdravotní péče </a:t>
            </a:r>
            <a:r>
              <a:rPr lang="cs-CZ" sz="2800" dirty="0" smtClean="0"/>
              <a:t>- kapitálové výdaje (2018)</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12" name="Chart 7"/>
          <p:cNvGraphicFramePr/>
          <p:nvPr>
            <p:extLst>
              <p:ext uri="{D42A27DB-BD31-4B8C-83A1-F6EECF244321}">
                <p14:modId xmlns:p14="http://schemas.microsoft.com/office/powerpoint/2010/main" val="47551205"/>
              </p:ext>
            </p:extLst>
          </p:nvPr>
        </p:nvGraphicFramePr>
        <p:xfrm>
          <a:off x="330731" y="2893300"/>
          <a:ext cx="5496376"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ulka 12"/>
          <p:cNvGraphicFramePr>
            <a:graphicFrameLocks noGrp="1"/>
          </p:cNvGraphicFramePr>
          <p:nvPr>
            <p:extLst>
              <p:ext uri="{D42A27DB-BD31-4B8C-83A1-F6EECF244321}">
                <p14:modId xmlns:p14="http://schemas.microsoft.com/office/powerpoint/2010/main" val="740666101"/>
              </p:ext>
            </p:extLst>
          </p:nvPr>
        </p:nvGraphicFramePr>
        <p:xfrm>
          <a:off x="330731" y="2081597"/>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VYS</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KVK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JHC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STC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MSK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ULK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LBK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ČR</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PAK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ZLK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HKK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OLK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PHA</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1 558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1 400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902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751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668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660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654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602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541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520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474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448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267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188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185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14" name="TextBox 2"/>
          <p:cNvSpPr txBox="1"/>
          <p:nvPr/>
        </p:nvSpPr>
        <p:spPr>
          <a:xfrm>
            <a:off x="330730" y="1809084"/>
            <a:ext cx="5892291"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kapitálový výdaj kraje v oblasti zdravotnictví na 1 obyvatele v Kč v roce 2018</a:t>
            </a:r>
          </a:p>
        </p:txBody>
      </p:sp>
      <p:graphicFrame>
        <p:nvGraphicFramePr>
          <p:cNvPr id="15" name="Chart 6"/>
          <p:cNvGraphicFramePr/>
          <p:nvPr>
            <p:extLst>
              <p:ext uri="{D42A27DB-BD31-4B8C-83A1-F6EECF244321}">
                <p14:modId xmlns:p14="http://schemas.microsoft.com/office/powerpoint/2010/main" val="2459995727"/>
              </p:ext>
            </p:extLst>
          </p:nvPr>
        </p:nvGraphicFramePr>
        <p:xfrm>
          <a:off x="6810790" y="1500524"/>
          <a:ext cx="219926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ovéPole 15"/>
          <p:cNvSpPr txBox="1"/>
          <p:nvPr/>
        </p:nvSpPr>
        <p:spPr>
          <a:xfrm>
            <a:off x="6715105" y="1120521"/>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Kapitálové výdaje krajů v oblasti zdravotnictví v tis. Kč v roce 2018</a:t>
            </a:r>
          </a:p>
        </p:txBody>
      </p:sp>
      <p:sp>
        <p:nvSpPr>
          <p:cNvPr id="17" name="Title 1"/>
          <p:cNvSpPr txBox="1">
            <a:spLocks/>
          </p:cNvSpPr>
          <p:nvPr/>
        </p:nvSpPr>
        <p:spPr>
          <a:xfrm>
            <a:off x="319811" y="1448508"/>
            <a:ext cx="4526509"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Kapitálové výdaje</a:t>
            </a:r>
          </a:p>
        </p:txBody>
      </p:sp>
      <p:sp>
        <p:nvSpPr>
          <p:cNvPr id="18" name="TextovéPole 17">
            <a:extLst>
              <a:ext uri="{FF2B5EF4-FFF2-40B4-BE49-F238E27FC236}">
                <a16:creationId xmlns:a16="http://schemas.microsoft.com/office/drawing/2014/main" id="{3E9E1B6C-8475-4C21-AB01-681D34BFB85B}"/>
              </a:ext>
            </a:extLst>
          </p:cNvPr>
          <p:cNvSpPr txBox="1"/>
          <p:nvPr/>
        </p:nvSpPr>
        <p:spPr>
          <a:xfrm>
            <a:off x="7058022" y="5729220"/>
            <a:ext cx="1168400"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 6 396 126 tis. Kč</a:t>
            </a:r>
          </a:p>
        </p:txBody>
      </p:sp>
      <p:sp>
        <p:nvSpPr>
          <p:cNvPr id="19" name="Obdélník 18"/>
          <p:cNvSpPr/>
          <p:nvPr/>
        </p:nvSpPr>
        <p:spPr>
          <a:xfrm>
            <a:off x="8851392" y="3258604"/>
            <a:ext cx="2788920" cy="2893100"/>
          </a:xfrm>
          <a:prstGeom prst="rect">
            <a:avLst/>
          </a:prstGeom>
        </p:spPr>
        <p:txBody>
          <a:bodyPr wrap="square">
            <a:spAutoFit/>
          </a:bodyPr>
          <a:lstStyle/>
          <a:p>
            <a:r>
              <a:rPr lang="cs-CZ" sz="1400" dirty="0"/>
              <a:t>Pořadí ve vydávaných kapitálových výdajích je ovlivněno rozdílným vlastnictvím </a:t>
            </a:r>
            <a:r>
              <a:rPr lang="cs-CZ" sz="1400" dirty="0" smtClean="0"/>
              <a:t>zdravotnických zařízení  </a:t>
            </a:r>
            <a:r>
              <a:rPr lang="cs-CZ" sz="1400" dirty="0"/>
              <a:t>mezi kraji. </a:t>
            </a:r>
            <a:r>
              <a:rPr lang="cs-CZ" sz="1400" dirty="0" smtClean="0"/>
              <a:t>Pouze některé </a:t>
            </a:r>
            <a:r>
              <a:rPr lang="cs-CZ" sz="1400" dirty="0"/>
              <a:t>kraje mají ve vlastnictví i nemovitosti, které </a:t>
            </a:r>
            <a:r>
              <a:rPr lang="cs-CZ" sz="1400" dirty="0" smtClean="0"/>
              <a:t>přímo provozují </a:t>
            </a:r>
            <a:r>
              <a:rPr lang="cs-CZ" sz="1400" dirty="0"/>
              <a:t>poskytovatelé zdravotních služeb</a:t>
            </a:r>
            <a:r>
              <a:rPr lang="cs-CZ" sz="1400" dirty="0" smtClean="0"/>
              <a:t>. Kapitálové investice </a:t>
            </a:r>
            <a:r>
              <a:rPr lang="cs-CZ" sz="1400" dirty="0" smtClean="0"/>
              <a:t>HKK </a:t>
            </a:r>
            <a:r>
              <a:rPr lang="cs-CZ" sz="1400" dirty="0" smtClean="0"/>
              <a:t>v absolutním objemu i v přepočtu na jednoho obyvatele mezi lety 2016 – 2018 významně kolísají. V roce 2018 se absolutním objemem kraj umístil na </a:t>
            </a:r>
            <a:r>
              <a:rPr lang="cs-CZ" sz="1400" dirty="0" smtClean="0"/>
              <a:t>11. </a:t>
            </a:r>
            <a:r>
              <a:rPr lang="cs-CZ" sz="1400" dirty="0" smtClean="0"/>
              <a:t>místě mezi regiony. </a:t>
            </a:r>
            <a:endParaRPr lang="cs-CZ" sz="1400" dirty="0"/>
          </a:p>
        </p:txBody>
      </p:sp>
    </p:spTree>
    <p:extLst>
      <p:ext uri="{BB962C8B-B14F-4D97-AF65-F5344CB8AC3E}">
        <p14:creationId xmlns:p14="http://schemas.microsoft.com/office/powerpoint/2010/main" val="12840467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Běžné výdaje regionů </a:t>
            </a:r>
            <a:r>
              <a:rPr lang="cs-CZ" sz="2800" dirty="0"/>
              <a:t>na </a:t>
            </a:r>
            <a:r>
              <a:rPr lang="cs-CZ" sz="2800" dirty="0" smtClean="0"/>
              <a:t>zdravotní péči: detailní přehled (2016)</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925941" y="1138344"/>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a:solidFill>
                  <a:srgbClr val="3D67BC"/>
                </a:solidFill>
                <a:latin typeface="Calibri"/>
              </a:rPr>
              <a:t>běžných</a:t>
            </a:r>
            <a:r>
              <a:rPr lang="cs-CZ" sz="1600" dirty="0">
                <a:solidFill>
                  <a:srgbClr val="3D67BC"/>
                </a:solidFill>
                <a:latin typeface="Calibri"/>
              </a:rPr>
              <a:t> výdajů v oblasti zdravotnictví v Kč na 1 obyvatele v roce 2016</a:t>
            </a:r>
          </a:p>
        </p:txBody>
      </p:sp>
      <p:graphicFrame>
        <p:nvGraphicFramePr>
          <p:cNvPr id="37" name="Tabulka 36"/>
          <p:cNvGraphicFramePr>
            <a:graphicFrameLocks noGrp="1"/>
          </p:cNvGraphicFramePr>
          <p:nvPr>
            <p:extLst>
              <p:ext uri="{D42A27DB-BD31-4B8C-83A1-F6EECF244321}">
                <p14:modId xmlns:p14="http://schemas.microsoft.com/office/powerpoint/2010/main" val="4246310927"/>
              </p:ext>
            </p:extLst>
          </p:nvPr>
        </p:nvGraphicFramePr>
        <p:xfrm>
          <a:off x="925941" y="1590360"/>
          <a:ext cx="9111980" cy="4356000"/>
        </p:xfrm>
        <a:graphic>
          <a:graphicData uri="http://schemas.openxmlformats.org/drawingml/2006/table">
            <a:tbl>
              <a:tblPr firstRow="1" bandRow="1"/>
              <a:tblGrid>
                <a:gridCol w="4555990">
                  <a:extLst>
                    <a:ext uri="{9D8B030D-6E8A-4147-A177-3AD203B41FA5}">
                      <a16:colId xmlns:a16="http://schemas.microsoft.com/office/drawing/2014/main" val="20000"/>
                    </a:ext>
                  </a:extLst>
                </a:gridCol>
                <a:gridCol w="4555990">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2859773540"/>
                  </a:ext>
                </a:extLst>
              </a:tr>
            </a:tbl>
          </a:graphicData>
        </a:graphic>
      </p:graphicFrame>
      <p:graphicFrame>
        <p:nvGraphicFramePr>
          <p:cNvPr id="38" name="Chart 6"/>
          <p:cNvGraphicFramePr>
            <a:graphicFrameLocks/>
          </p:cNvGraphicFramePr>
          <p:nvPr>
            <p:extLst>
              <p:ext uri="{D42A27DB-BD31-4B8C-83A1-F6EECF244321}">
                <p14:modId xmlns:p14="http://schemas.microsoft.com/office/powerpoint/2010/main" val="2973040962"/>
              </p:ext>
            </p:extLst>
          </p:nvPr>
        </p:nvGraphicFramePr>
        <p:xfrm>
          <a:off x="1221490" y="1893099"/>
          <a:ext cx="108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9" name="Obdélník 38"/>
          <p:cNvSpPr/>
          <p:nvPr/>
        </p:nvSpPr>
        <p:spPr>
          <a:xfrm>
            <a:off x="1328653" y="1560024"/>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Zdravotnická záchranná služba</a:t>
            </a:r>
          </a:p>
        </p:txBody>
      </p:sp>
      <p:graphicFrame>
        <p:nvGraphicFramePr>
          <p:cNvPr id="40" name="Chart 6"/>
          <p:cNvGraphicFramePr>
            <a:graphicFrameLocks/>
          </p:cNvGraphicFramePr>
          <p:nvPr>
            <p:extLst>
              <p:ext uri="{D42A27DB-BD31-4B8C-83A1-F6EECF244321}">
                <p14:modId xmlns:p14="http://schemas.microsoft.com/office/powerpoint/2010/main" val="32539580"/>
              </p:ext>
            </p:extLst>
          </p:nvPr>
        </p:nvGraphicFramePr>
        <p:xfrm>
          <a:off x="2647555" y="1898654"/>
          <a:ext cx="108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41" name="Obdélník 40"/>
          <p:cNvSpPr/>
          <p:nvPr/>
        </p:nvSpPr>
        <p:spPr>
          <a:xfrm>
            <a:off x="2696462" y="1560024"/>
            <a:ext cx="1136850"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nemocnice</a:t>
            </a:r>
          </a:p>
        </p:txBody>
      </p:sp>
      <p:graphicFrame>
        <p:nvGraphicFramePr>
          <p:cNvPr id="42" name="Chart 6"/>
          <p:cNvGraphicFramePr>
            <a:graphicFrameLocks/>
          </p:cNvGraphicFramePr>
          <p:nvPr>
            <p:extLst>
              <p:ext uri="{D42A27DB-BD31-4B8C-83A1-F6EECF244321}">
                <p14:modId xmlns:p14="http://schemas.microsoft.com/office/powerpoint/2010/main" val="1089175786"/>
              </p:ext>
            </p:extLst>
          </p:nvPr>
        </p:nvGraphicFramePr>
        <p:xfrm>
          <a:off x="3889225" y="1891639"/>
          <a:ext cx="108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43" name="Obdélník 42"/>
          <p:cNvSpPr/>
          <p:nvPr/>
        </p:nvSpPr>
        <p:spPr>
          <a:xfrm>
            <a:off x="3935017" y="1556611"/>
            <a:ext cx="120417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dlouhodobá péče</a:t>
            </a:r>
          </a:p>
        </p:txBody>
      </p:sp>
      <p:sp>
        <p:nvSpPr>
          <p:cNvPr id="44" name="Obdélník 43"/>
          <p:cNvSpPr/>
          <p:nvPr/>
        </p:nvSpPr>
        <p:spPr>
          <a:xfrm>
            <a:off x="5127421" y="1551405"/>
            <a:ext cx="103906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první pomoci</a:t>
            </a:r>
          </a:p>
        </p:txBody>
      </p:sp>
      <p:graphicFrame>
        <p:nvGraphicFramePr>
          <p:cNvPr id="45" name="Chart 6"/>
          <p:cNvGraphicFramePr>
            <a:graphicFrameLocks/>
          </p:cNvGraphicFramePr>
          <p:nvPr>
            <p:extLst>
              <p:ext uri="{D42A27DB-BD31-4B8C-83A1-F6EECF244321}">
                <p14:modId xmlns:p14="http://schemas.microsoft.com/office/powerpoint/2010/main" val="3165153635"/>
              </p:ext>
            </p:extLst>
          </p:nvPr>
        </p:nvGraphicFramePr>
        <p:xfrm>
          <a:off x="5134047" y="1891639"/>
          <a:ext cx="108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6" name="Chart 6"/>
          <p:cNvGraphicFramePr>
            <a:graphicFrameLocks/>
          </p:cNvGraphicFramePr>
          <p:nvPr>
            <p:extLst>
              <p:ext uri="{D42A27DB-BD31-4B8C-83A1-F6EECF244321}">
                <p14:modId xmlns:p14="http://schemas.microsoft.com/office/powerpoint/2010/main" val="3626008822"/>
              </p:ext>
            </p:extLst>
          </p:nvPr>
        </p:nvGraphicFramePr>
        <p:xfrm>
          <a:off x="6362145" y="1891639"/>
          <a:ext cx="108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7" name="Chart 6"/>
          <p:cNvGraphicFramePr>
            <a:graphicFrameLocks/>
          </p:cNvGraphicFramePr>
          <p:nvPr>
            <p:extLst>
              <p:ext uri="{D42A27DB-BD31-4B8C-83A1-F6EECF244321}">
                <p14:modId xmlns:p14="http://schemas.microsoft.com/office/powerpoint/2010/main" val="1130836558"/>
              </p:ext>
            </p:extLst>
          </p:nvPr>
        </p:nvGraphicFramePr>
        <p:xfrm>
          <a:off x="7634373" y="1891639"/>
          <a:ext cx="1080000" cy="4176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8" name="Chart 6"/>
          <p:cNvGraphicFramePr>
            <a:graphicFrameLocks/>
          </p:cNvGraphicFramePr>
          <p:nvPr>
            <p:extLst>
              <p:ext uri="{D42A27DB-BD31-4B8C-83A1-F6EECF244321}">
                <p14:modId xmlns:p14="http://schemas.microsoft.com/office/powerpoint/2010/main" val="4266851676"/>
              </p:ext>
            </p:extLst>
          </p:nvPr>
        </p:nvGraphicFramePr>
        <p:xfrm>
          <a:off x="8957921" y="1898654"/>
          <a:ext cx="1080000" cy="4176000"/>
        </p:xfrm>
        <a:graphic>
          <a:graphicData uri="http://schemas.openxmlformats.org/drawingml/2006/chart">
            <c:chart xmlns:c="http://schemas.openxmlformats.org/drawingml/2006/chart" xmlns:r="http://schemas.openxmlformats.org/officeDocument/2006/relationships" r:id="rId9"/>
          </a:graphicData>
        </a:graphic>
      </p:graphicFrame>
      <p:sp>
        <p:nvSpPr>
          <p:cNvPr id="49" name="Obdélník 48"/>
          <p:cNvSpPr/>
          <p:nvPr/>
        </p:nvSpPr>
        <p:spPr>
          <a:xfrm>
            <a:off x="6203632" y="1551405"/>
            <a:ext cx="1284326"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ambulantní péče</a:t>
            </a:r>
          </a:p>
        </p:txBody>
      </p:sp>
      <p:sp>
        <p:nvSpPr>
          <p:cNvPr id="50" name="Obdélník 49"/>
          <p:cNvSpPr/>
          <p:nvPr/>
        </p:nvSpPr>
        <p:spPr>
          <a:xfrm>
            <a:off x="7301501" y="1559501"/>
            <a:ext cx="1795972"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Prevence před drogami, alkoholem, nikotinem aj.</a:t>
            </a:r>
          </a:p>
        </p:txBody>
      </p:sp>
      <p:sp>
        <p:nvSpPr>
          <p:cNvPr id="51" name="Obdélník 50"/>
          <p:cNvSpPr/>
          <p:nvPr/>
        </p:nvSpPr>
        <p:spPr>
          <a:xfrm>
            <a:off x="9007390" y="1559501"/>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1585357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Běžné výdaje regionů </a:t>
            </a:r>
            <a:r>
              <a:rPr lang="cs-CZ" sz="2800" dirty="0"/>
              <a:t>na </a:t>
            </a:r>
            <a:r>
              <a:rPr lang="cs-CZ" sz="2800" dirty="0" smtClean="0"/>
              <a:t>zdravotní péči: detailní přehled (2017)</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898509" y="1101768"/>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a:solidFill>
                  <a:srgbClr val="3D67BC"/>
                </a:solidFill>
                <a:latin typeface="Calibri"/>
              </a:rPr>
              <a:t>běžných</a:t>
            </a:r>
            <a:r>
              <a:rPr lang="cs-CZ" sz="1600" dirty="0">
                <a:solidFill>
                  <a:srgbClr val="3D67BC"/>
                </a:solidFill>
                <a:latin typeface="Calibri"/>
              </a:rPr>
              <a:t> výdajů v oblasti zdravotnictví v Kč na 1 obyvatele v roce </a:t>
            </a:r>
            <a:r>
              <a:rPr lang="cs-CZ" sz="1600" dirty="0" smtClean="0">
                <a:solidFill>
                  <a:srgbClr val="3D67BC"/>
                </a:solidFill>
                <a:latin typeface="Calibri"/>
              </a:rPr>
              <a:t>2017</a:t>
            </a:r>
            <a:endParaRPr lang="cs-CZ" sz="1600" dirty="0">
              <a:solidFill>
                <a:srgbClr val="3D67BC"/>
              </a:solidFill>
              <a:latin typeface="Calibri"/>
            </a:endParaRPr>
          </a:p>
        </p:txBody>
      </p:sp>
      <p:graphicFrame>
        <p:nvGraphicFramePr>
          <p:cNvPr id="35" name="Tabulka 34"/>
          <p:cNvGraphicFramePr>
            <a:graphicFrameLocks noGrp="1"/>
          </p:cNvGraphicFramePr>
          <p:nvPr>
            <p:extLst>
              <p:ext uri="{D42A27DB-BD31-4B8C-83A1-F6EECF244321}">
                <p14:modId xmlns:p14="http://schemas.microsoft.com/office/powerpoint/2010/main" val="1206152617"/>
              </p:ext>
            </p:extLst>
          </p:nvPr>
        </p:nvGraphicFramePr>
        <p:xfrm>
          <a:off x="1015923" y="1495319"/>
          <a:ext cx="9313004" cy="4356000"/>
        </p:xfrm>
        <a:graphic>
          <a:graphicData uri="http://schemas.openxmlformats.org/drawingml/2006/table">
            <a:tbl>
              <a:tblPr firstRow="1" bandRow="1"/>
              <a:tblGrid>
                <a:gridCol w="4656502">
                  <a:extLst>
                    <a:ext uri="{9D8B030D-6E8A-4147-A177-3AD203B41FA5}">
                      <a16:colId xmlns:a16="http://schemas.microsoft.com/office/drawing/2014/main" val="20000"/>
                    </a:ext>
                  </a:extLst>
                </a:gridCol>
                <a:gridCol w="4656502">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2859773540"/>
                  </a:ext>
                </a:extLst>
              </a:tr>
            </a:tbl>
          </a:graphicData>
        </a:graphic>
      </p:graphicFrame>
      <p:graphicFrame>
        <p:nvGraphicFramePr>
          <p:cNvPr id="52" name="Chart 6"/>
          <p:cNvGraphicFramePr>
            <a:graphicFrameLocks/>
          </p:cNvGraphicFramePr>
          <p:nvPr>
            <p:extLst>
              <p:ext uri="{D42A27DB-BD31-4B8C-83A1-F6EECF244321}">
                <p14:modId xmlns:p14="http://schemas.microsoft.com/office/powerpoint/2010/main" val="1702854453"/>
              </p:ext>
            </p:extLst>
          </p:nvPr>
        </p:nvGraphicFramePr>
        <p:xfrm>
          <a:off x="1239778" y="1798058"/>
          <a:ext cx="108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53" name="Obdélník 52"/>
          <p:cNvSpPr/>
          <p:nvPr/>
        </p:nvSpPr>
        <p:spPr>
          <a:xfrm>
            <a:off x="1346941" y="1464983"/>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Zdravotnická záchranná služba</a:t>
            </a:r>
          </a:p>
        </p:txBody>
      </p:sp>
      <p:graphicFrame>
        <p:nvGraphicFramePr>
          <p:cNvPr id="54" name="Chart 6"/>
          <p:cNvGraphicFramePr>
            <a:graphicFrameLocks/>
          </p:cNvGraphicFramePr>
          <p:nvPr>
            <p:extLst>
              <p:ext uri="{D42A27DB-BD31-4B8C-83A1-F6EECF244321}">
                <p14:modId xmlns:p14="http://schemas.microsoft.com/office/powerpoint/2010/main" val="125066138"/>
              </p:ext>
            </p:extLst>
          </p:nvPr>
        </p:nvGraphicFramePr>
        <p:xfrm>
          <a:off x="2665843" y="1803613"/>
          <a:ext cx="108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55" name="Obdélník 54"/>
          <p:cNvSpPr/>
          <p:nvPr/>
        </p:nvSpPr>
        <p:spPr>
          <a:xfrm>
            <a:off x="2714750" y="1464983"/>
            <a:ext cx="1136850"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nemocnice</a:t>
            </a:r>
          </a:p>
        </p:txBody>
      </p:sp>
      <p:graphicFrame>
        <p:nvGraphicFramePr>
          <p:cNvPr id="56" name="Chart 6"/>
          <p:cNvGraphicFramePr>
            <a:graphicFrameLocks/>
          </p:cNvGraphicFramePr>
          <p:nvPr>
            <p:extLst>
              <p:ext uri="{D42A27DB-BD31-4B8C-83A1-F6EECF244321}">
                <p14:modId xmlns:p14="http://schemas.microsoft.com/office/powerpoint/2010/main" val="1172199369"/>
              </p:ext>
            </p:extLst>
          </p:nvPr>
        </p:nvGraphicFramePr>
        <p:xfrm>
          <a:off x="3907513" y="1796598"/>
          <a:ext cx="108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57" name="Obdélník 56"/>
          <p:cNvSpPr/>
          <p:nvPr/>
        </p:nvSpPr>
        <p:spPr>
          <a:xfrm>
            <a:off x="3953305" y="1461570"/>
            <a:ext cx="120417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dlouhodobá péče</a:t>
            </a:r>
          </a:p>
        </p:txBody>
      </p:sp>
      <p:sp>
        <p:nvSpPr>
          <p:cNvPr id="58" name="Obdélník 57"/>
          <p:cNvSpPr/>
          <p:nvPr/>
        </p:nvSpPr>
        <p:spPr>
          <a:xfrm>
            <a:off x="5200573" y="1456364"/>
            <a:ext cx="103906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první pomoci</a:t>
            </a:r>
          </a:p>
        </p:txBody>
      </p:sp>
      <p:graphicFrame>
        <p:nvGraphicFramePr>
          <p:cNvPr id="59" name="Chart 6"/>
          <p:cNvGraphicFramePr>
            <a:graphicFrameLocks/>
          </p:cNvGraphicFramePr>
          <p:nvPr>
            <p:extLst>
              <p:ext uri="{D42A27DB-BD31-4B8C-83A1-F6EECF244321}">
                <p14:modId xmlns:p14="http://schemas.microsoft.com/office/powerpoint/2010/main" val="3537608565"/>
              </p:ext>
            </p:extLst>
          </p:nvPr>
        </p:nvGraphicFramePr>
        <p:xfrm>
          <a:off x="5207199" y="1796598"/>
          <a:ext cx="108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0" name="Chart 6"/>
          <p:cNvGraphicFramePr>
            <a:graphicFrameLocks/>
          </p:cNvGraphicFramePr>
          <p:nvPr>
            <p:extLst>
              <p:ext uri="{D42A27DB-BD31-4B8C-83A1-F6EECF244321}">
                <p14:modId xmlns:p14="http://schemas.microsoft.com/office/powerpoint/2010/main" val="529392430"/>
              </p:ext>
            </p:extLst>
          </p:nvPr>
        </p:nvGraphicFramePr>
        <p:xfrm>
          <a:off x="6490161" y="1796598"/>
          <a:ext cx="108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1" name="Chart 6"/>
          <p:cNvGraphicFramePr>
            <a:graphicFrameLocks/>
          </p:cNvGraphicFramePr>
          <p:nvPr>
            <p:extLst>
              <p:ext uri="{D42A27DB-BD31-4B8C-83A1-F6EECF244321}">
                <p14:modId xmlns:p14="http://schemas.microsoft.com/office/powerpoint/2010/main" val="2732523857"/>
              </p:ext>
            </p:extLst>
          </p:nvPr>
        </p:nvGraphicFramePr>
        <p:xfrm>
          <a:off x="7899549" y="1796598"/>
          <a:ext cx="1080000" cy="4176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2" name="Chart 6"/>
          <p:cNvGraphicFramePr>
            <a:graphicFrameLocks/>
          </p:cNvGraphicFramePr>
          <p:nvPr>
            <p:extLst>
              <p:ext uri="{D42A27DB-BD31-4B8C-83A1-F6EECF244321}">
                <p14:modId xmlns:p14="http://schemas.microsoft.com/office/powerpoint/2010/main" val="4020838707"/>
              </p:ext>
            </p:extLst>
          </p:nvPr>
        </p:nvGraphicFramePr>
        <p:xfrm>
          <a:off x="9195665" y="1803613"/>
          <a:ext cx="1080000" cy="4176000"/>
        </p:xfrm>
        <a:graphic>
          <a:graphicData uri="http://schemas.openxmlformats.org/drawingml/2006/chart">
            <c:chart xmlns:c="http://schemas.openxmlformats.org/drawingml/2006/chart" xmlns:r="http://schemas.openxmlformats.org/officeDocument/2006/relationships" r:id="rId9"/>
          </a:graphicData>
        </a:graphic>
      </p:graphicFrame>
      <p:sp>
        <p:nvSpPr>
          <p:cNvPr id="63" name="Obdélník 62"/>
          <p:cNvSpPr/>
          <p:nvPr/>
        </p:nvSpPr>
        <p:spPr>
          <a:xfrm>
            <a:off x="6331648" y="1456364"/>
            <a:ext cx="1284326"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ambulantní péče</a:t>
            </a:r>
          </a:p>
        </p:txBody>
      </p:sp>
      <p:sp>
        <p:nvSpPr>
          <p:cNvPr id="64" name="Obdélník 63"/>
          <p:cNvSpPr/>
          <p:nvPr/>
        </p:nvSpPr>
        <p:spPr>
          <a:xfrm>
            <a:off x="7566677" y="1464460"/>
            <a:ext cx="1795972"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Prevence před drogami, alkoholem, nikotinem aj.</a:t>
            </a:r>
          </a:p>
        </p:txBody>
      </p:sp>
      <p:sp>
        <p:nvSpPr>
          <p:cNvPr id="65" name="Obdélník 64"/>
          <p:cNvSpPr/>
          <p:nvPr/>
        </p:nvSpPr>
        <p:spPr>
          <a:xfrm>
            <a:off x="9245134" y="1464460"/>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170173184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dirty="0" smtClean="0"/>
              <a:t>Použité zdroje dat</a:t>
            </a:r>
            <a:endParaRPr lang="en-US" dirty="0"/>
          </a:p>
        </p:txBody>
      </p:sp>
      <p:sp>
        <p:nvSpPr>
          <p:cNvPr id="7" name="Content Placeholder 1"/>
          <p:cNvSpPr txBox="1">
            <a:spLocks/>
          </p:cNvSpPr>
          <p:nvPr/>
        </p:nvSpPr>
        <p:spPr>
          <a:xfrm>
            <a:off x="345186" y="760744"/>
            <a:ext cx="10600182" cy="496581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16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altLang="cs-CZ" b="1" i="0" u="none" strike="noStrike" kern="1200" cap="none" spc="0" normalizeH="0" baseline="0" noProof="0" dirty="0" smtClean="0">
                <a:ln>
                  <a:noFill/>
                </a:ln>
                <a:solidFill>
                  <a:srgbClr val="000000"/>
                </a:solidFill>
                <a:effectLst/>
                <a:uLnTx/>
                <a:uFillTx/>
                <a:latin typeface="Calibri"/>
                <a:cs typeface="Arial" pitchFamily="34" charset="0"/>
              </a:rPr>
              <a:t>Analýza se opírá o data spravovaná Ústavem zdravotnických informací a statistiky ČR (ÚZIS ČR), která jsou sbírána v rámci Národního zdravotnického informačního systému (NZIS) a národních zdravotních registrů. Tyto zdroje dat umožňují statistické analýzy relevantních</a:t>
            </a:r>
            <a:r>
              <a:rPr kumimoji="0" lang="cs-CZ" altLang="cs-CZ" b="1" i="0" u="none" strike="noStrike" kern="1200" cap="none" spc="0" normalizeH="0" noProof="0" dirty="0" smtClean="0">
                <a:ln>
                  <a:noFill/>
                </a:ln>
                <a:solidFill>
                  <a:srgbClr val="000000"/>
                </a:solidFill>
                <a:effectLst/>
                <a:uLnTx/>
                <a:uFillTx/>
                <a:latin typeface="Calibri"/>
                <a:cs typeface="Arial" pitchFamily="34" charset="0"/>
              </a:rPr>
              <a:t> dat o konzumaci zdravotních služeb dle kraje bydliště pacientů či dle sídla poskytovatelů zdravotních služeb. Základní ekonomické ukazatele je tak možné standardizovat s ohledem na bodovou či korunovou produkci poskytovatelů a zdroje jejich příjmů. </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lang="cs-CZ" altLang="cs-CZ" dirty="0">
              <a:solidFill>
                <a:srgbClr val="000000"/>
              </a:solidFill>
              <a:latin typeface="Calibri"/>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altLang="cs-CZ" b="1" i="0" u="none" strike="noStrike" kern="1200" cap="none" spc="0" normalizeH="0" noProof="0" dirty="0" smtClean="0">
                <a:ln>
                  <a:noFill/>
                </a:ln>
                <a:solidFill>
                  <a:srgbClr val="000000"/>
                </a:solidFill>
                <a:effectLst/>
                <a:uLnTx/>
                <a:uFillTx/>
                <a:latin typeface="Calibri"/>
                <a:cs typeface="Arial" pitchFamily="34" charset="0"/>
              </a:rPr>
              <a:t>Data z vnitřních informačních systémů NZIS jsou dále doplněna o následující datové zdroje: </a:t>
            </a:r>
            <a:endParaRPr kumimoji="0" lang="pl-PL" altLang="cs-CZ" b="1" i="0" u="none" strike="noStrike" kern="1200" cap="none" spc="0" normalizeH="0" baseline="0" noProof="0" dirty="0" smtClean="0">
              <a:ln>
                <a:noFill/>
              </a:ln>
              <a:solidFill>
                <a:srgbClr val="000000"/>
              </a:solidFill>
              <a:effectLst/>
              <a:uLnTx/>
              <a:uFillTx/>
              <a:latin typeface="Calibri"/>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cs-CZ" sz="1600" b="1" i="0" u="none" strike="noStrike" kern="1200" cap="none" spc="0" normalizeH="0" baseline="0" noProof="0" dirty="0" smtClean="0">
              <a:ln>
                <a:noFill/>
              </a:ln>
              <a:solidFill>
                <a:srgbClr val="000000"/>
              </a:solidFill>
              <a:effectLst/>
              <a:uLnTx/>
              <a:uFillTx/>
              <a:latin typeface="Calibri"/>
              <a:ea typeface="+mn-ea"/>
              <a:cs typeface="+mn-cs"/>
            </a:endParaRP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r>
              <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rPr>
              <a:t>Monitor státní pokladny - </a:t>
            </a:r>
            <a:r>
              <a:rPr kumimoji="0" lang="cs-CZ" sz="1400" b="0" i="0" u="none" strike="noStrike" kern="1200" cap="none" spc="0" normalizeH="0" baseline="0" noProof="0" dirty="0" smtClean="0">
                <a:ln>
                  <a:noFill/>
                </a:ln>
                <a:solidFill>
                  <a:srgbClr val="000000"/>
                </a:solidFill>
                <a:effectLst/>
                <a:uLnTx/>
                <a:uFillTx/>
                <a:latin typeface="Calibri"/>
                <a:ea typeface="+mn-ea"/>
                <a:cs typeface="+mn-cs"/>
              </a:rPr>
              <a:t>datový katalog Monitor dle principů Open data poskytuje přístup ke zdrojovým datům a to jak kmenovým, tak transakčním. Tato data jsou vhodná pro uživatele, kteří je potřebují pro další zpracování ve svých systémech. Kmenová data jsou k dispozici v podobě webových služeb, transakční data jsou k dispozici v podobě souborů CSV a také webových služeb. (Zdroj: </a:t>
            </a:r>
            <a:r>
              <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hlinkClick r:id="rId3"/>
              </a:rPr>
              <a:t>http://monitor.statnipokladna.cz/2016/kraje/</a:t>
            </a:r>
            <a:r>
              <a:rPr kumimoji="0" lang="cs-CZ" sz="1400" b="0" i="0" u="none" strike="noStrike" kern="1200" cap="none" spc="0" normalizeH="0" baseline="0" noProof="0" dirty="0" smtClean="0">
                <a:ln>
                  <a:noFill/>
                </a:ln>
                <a:solidFill>
                  <a:srgbClr val="000000"/>
                </a:solidFill>
                <a:effectLst/>
                <a:uLnTx/>
                <a:uFillTx/>
                <a:latin typeface="Calibri"/>
                <a:ea typeface="+mn-ea"/>
                <a:cs typeface="+mn-cs"/>
              </a:rPr>
              <a:t>)</a:t>
            </a: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endPar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endParaRP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r>
              <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rPr>
              <a:t>Český statistický úřad </a:t>
            </a:r>
            <a:r>
              <a:rPr kumimoji="0" lang="cs-CZ" sz="1400" b="0" i="0" u="none" strike="noStrike" kern="1200" cap="none" spc="0" normalizeH="0" baseline="0" noProof="0" dirty="0" smtClean="0">
                <a:ln>
                  <a:noFill/>
                </a:ln>
                <a:solidFill>
                  <a:srgbClr val="000000"/>
                </a:solidFill>
                <a:effectLst/>
                <a:uLnTx/>
                <a:uFillTx/>
                <a:latin typeface="Calibri"/>
                <a:ea typeface="+mn-ea"/>
                <a:cs typeface="+mn-cs"/>
              </a:rPr>
              <a:t>– data z Veřejné databáze ČSU - Příjmy a výdaje krajů, obcí a dobrovolných svazků obcí (souhrn rozpočtů krajů, obcí a svazků obcí)</a:t>
            </a: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endPar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endParaRP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r>
              <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rPr>
              <a:t>ÚZIS - E (MZ) 6-02 - Pololetní výkaz o ekonomice poskytovatele zdravotních služeb - lůžkové zařízení - </a:t>
            </a:r>
            <a:r>
              <a:rPr kumimoji="0" lang="cs-CZ" sz="1400" b="0" i="0" u="none" strike="noStrike" kern="1200" cap="none" spc="0" normalizeH="0" baseline="0" noProof="0" dirty="0" smtClean="0">
                <a:ln>
                  <a:noFill/>
                </a:ln>
                <a:solidFill>
                  <a:srgbClr val="000000"/>
                </a:solidFill>
                <a:effectLst/>
                <a:uLnTx/>
                <a:uFillTx/>
                <a:latin typeface="Calibri"/>
                <a:ea typeface="+mn-ea"/>
                <a:cs typeface="+mn-cs"/>
              </a:rPr>
              <a:t>statistická zjišťování Ministerstva zdravotnictví jsou součástí Programu statistických zjišťování v České republice za každý kalendářní rok. Výkaz vyplňují poskytovatelé lůžkové péče bez ohledu na jejich zřizovatele.  </a:t>
            </a:r>
            <a:endParaRPr kumimoji="0" lang="cs-CZ" sz="14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5885779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Běžné výdaje regionů </a:t>
            </a:r>
            <a:r>
              <a:rPr lang="cs-CZ" sz="2800" dirty="0"/>
              <a:t>na </a:t>
            </a:r>
            <a:r>
              <a:rPr lang="cs-CZ" sz="2800" dirty="0" smtClean="0"/>
              <a:t>zdravotní péči: detailní přehled (2018)</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861933" y="1120056"/>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a:solidFill>
                  <a:srgbClr val="3D67BC"/>
                </a:solidFill>
                <a:latin typeface="Calibri"/>
              </a:rPr>
              <a:t>běžných</a:t>
            </a:r>
            <a:r>
              <a:rPr lang="cs-CZ" sz="1600" dirty="0">
                <a:solidFill>
                  <a:srgbClr val="3D67BC"/>
                </a:solidFill>
                <a:latin typeface="Calibri"/>
              </a:rPr>
              <a:t> výdajů v oblasti zdravotnictví v Kč na 1 obyvatele v roce </a:t>
            </a:r>
            <a:r>
              <a:rPr lang="cs-CZ" sz="1600" dirty="0" smtClean="0">
                <a:solidFill>
                  <a:srgbClr val="3D67BC"/>
                </a:solidFill>
                <a:latin typeface="Calibri"/>
              </a:rPr>
              <a:t>2018</a:t>
            </a:r>
            <a:endParaRPr lang="cs-CZ" sz="1600" dirty="0">
              <a:solidFill>
                <a:srgbClr val="3D67BC"/>
              </a:solidFill>
              <a:latin typeface="Calibri"/>
            </a:endParaRPr>
          </a:p>
        </p:txBody>
      </p:sp>
      <p:graphicFrame>
        <p:nvGraphicFramePr>
          <p:cNvPr id="37" name="Tabulka 36"/>
          <p:cNvGraphicFramePr>
            <a:graphicFrameLocks noGrp="1"/>
          </p:cNvGraphicFramePr>
          <p:nvPr>
            <p:extLst>
              <p:ext uri="{D42A27DB-BD31-4B8C-83A1-F6EECF244321}">
                <p14:modId xmlns:p14="http://schemas.microsoft.com/office/powerpoint/2010/main" val="590806556"/>
              </p:ext>
            </p:extLst>
          </p:nvPr>
        </p:nvGraphicFramePr>
        <p:xfrm>
          <a:off x="936319" y="1572891"/>
          <a:ext cx="9506128" cy="4356000"/>
        </p:xfrm>
        <a:graphic>
          <a:graphicData uri="http://schemas.openxmlformats.org/drawingml/2006/table">
            <a:tbl>
              <a:tblPr firstRow="1" bandRow="1"/>
              <a:tblGrid>
                <a:gridCol w="4753064">
                  <a:extLst>
                    <a:ext uri="{9D8B030D-6E8A-4147-A177-3AD203B41FA5}">
                      <a16:colId xmlns:a16="http://schemas.microsoft.com/office/drawing/2014/main" val="20000"/>
                    </a:ext>
                  </a:extLst>
                </a:gridCol>
                <a:gridCol w="4753064">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2859773540"/>
                  </a:ext>
                </a:extLst>
              </a:tr>
            </a:tbl>
          </a:graphicData>
        </a:graphic>
      </p:graphicFrame>
      <p:graphicFrame>
        <p:nvGraphicFramePr>
          <p:cNvPr id="38" name="Chart 6"/>
          <p:cNvGraphicFramePr>
            <a:graphicFrameLocks/>
          </p:cNvGraphicFramePr>
          <p:nvPr>
            <p:extLst>
              <p:ext uri="{D42A27DB-BD31-4B8C-83A1-F6EECF244321}">
                <p14:modId xmlns:p14="http://schemas.microsoft.com/office/powerpoint/2010/main" val="1153657704"/>
              </p:ext>
            </p:extLst>
          </p:nvPr>
        </p:nvGraphicFramePr>
        <p:xfrm>
          <a:off x="1160174" y="1875630"/>
          <a:ext cx="108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9" name="Obdélník 38"/>
          <p:cNvSpPr/>
          <p:nvPr/>
        </p:nvSpPr>
        <p:spPr>
          <a:xfrm>
            <a:off x="1267337" y="1542555"/>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Zdravotnická záchranná služba</a:t>
            </a:r>
          </a:p>
        </p:txBody>
      </p:sp>
      <p:graphicFrame>
        <p:nvGraphicFramePr>
          <p:cNvPr id="40" name="Chart 6"/>
          <p:cNvGraphicFramePr>
            <a:graphicFrameLocks/>
          </p:cNvGraphicFramePr>
          <p:nvPr>
            <p:extLst>
              <p:ext uri="{D42A27DB-BD31-4B8C-83A1-F6EECF244321}">
                <p14:modId xmlns:p14="http://schemas.microsoft.com/office/powerpoint/2010/main" val="3387186024"/>
              </p:ext>
            </p:extLst>
          </p:nvPr>
        </p:nvGraphicFramePr>
        <p:xfrm>
          <a:off x="2586239" y="1881185"/>
          <a:ext cx="108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41" name="Obdélník 40"/>
          <p:cNvSpPr/>
          <p:nvPr/>
        </p:nvSpPr>
        <p:spPr>
          <a:xfrm>
            <a:off x="2635146" y="1542555"/>
            <a:ext cx="1136850"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nemocnice</a:t>
            </a:r>
          </a:p>
        </p:txBody>
      </p:sp>
      <p:graphicFrame>
        <p:nvGraphicFramePr>
          <p:cNvPr id="42" name="Chart 6"/>
          <p:cNvGraphicFramePr>
            <a:graphicFrameLocks/>
          </p:cNvGraphicFramePr>
          <p:nvPr>
            <p:extLst>
              <p:ext uri="{D42A27DB-BD31-4B8C-83A1-F6EECF244321}">
                <p14:modId xmlns:p14="http://schemas.microsoft.com/office/powerpoint/2010/main" val="168714051"/>
              </p:ext>
            </p:extLst>
          </p:nvPr>
        </p:nvGraphicFramePr>
        <p:xfrm>
          <a:off x="3827909" y="1874170"/>
          <a:ext cx="108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43" name="Obdélník 42"/>
          <p:cNvSpPr/>
          <p:nvPr/>
        </p:nvSpPr>
        <p:spPr>
          <a:xfrm>
            <a:off x="3873701" y="1539142"/>
            <a:ext cx="120417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dlouhodobá péče</a:t>
            </a:r>
          </a:p>
        </p:txBody>
      </p:sp>
      <p:sp>
        <p:nvSpPr>
          <p:cNvPr id="44" name="Obdélník 43"/>
          <p:cNvSpPr/>
          <p:nvPr/>
        </p:nvSpPr>
        <p:spPr>
          <a:xfrm>
            <a:off x="5066105" y="1533936"/>
            <a:ext cx="103906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první pomoci</a:t>
            </a:r>
          </a:p>
        </p:txBody>
      </p:sp>
      <p:graphicFrame>
        <p:nvGraphicFramePr>
          <p:cNvPr id="45" name="Chart 6"/>
          <p:cNvGraphicFramePr>
            <a:graphicFrameLocks/>
          </p:cNvGraphicFramePr>
          <p:nvPr>
            <p:extLst>
              <p:ext uri="{D42A27DB-BD31-4B8C-83A1-F6EECF244321}">
                <p14:modId xmlns:p14="http://schemas.microsoft.com/office/powerpoint/2010/main" val="2135078670"/>
              </p:ext>
            </p:extLst>
          </p:nvPr>
        </p:nvGraphicFramePr>
        <p:xfrm>
          <a:off x="5072731" y="1874170"/>
          <a:ext cx="108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6" name="Chart 6"/>
          <p:cNvGraphicFramePr>
            <a:graphicFrameLocks/>
          </p:cNvGraphicFramePr>
          <p:nvPr>
            <p:extLst>
              <p:ext uri="{D42A27DB-BD31-4B8C-83A1-F6EECF244321}">
                <p14:modId xmlns:p14="http://schemas.microsoft.com/office/powerpoint/2010/main" val="2471331968"/>
              </p:ext>
            </p:extLst>
          </p:nvPr>
        </p:nvGraphicFramePr>
        <p:xfrm>
          <a:off x="6410557" y="1874170"/>
          <a:ext cx="108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7" name="Chart 6"/>
          <p:cNvGraphicFramePr>
            <a:graphicFrameLocks/>
          </p:cNvGraphicFramePr>
          <p:nvPr>
            <p:extLst>
              <p:ext uri="{D42A27DB-BD31-4B8C-83A1-F6EECF244321}">
                <p14:modId xmlns:p14="http://schemas.microsoft.com/office/powerpoint/2010/main" val="3333984460"/>
              </p:ext>
            </p:extLst>
          </p:nvPr>
        </p:nvGraphicFramePr>
        <p:xfrm>
          <a:off x="7865665" y="1874170"/>
          <a:ext cx="1080000" cy="4176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8" name="Chart 6"/>
          <p:cNvGraphicFramePr>
            <a:graphicFrameLocks/>
          </p:cNvGraphicFramePr>
          <p:nvPr>
            <p:extLst>
              <p:ext uri="{D42A27DB-BD31-4B8C-83A1-F6EECF244321}">
                <p14:modId xmlns:p14="http://schemas.microsoft.com/office/powerpoint/2010/main" val="1630521603"/>
              </p:ext>
            </p:extLst>
          </p:nvPr>
        </p:nvGraphicFramePr>
        <p:xfrm>
          <a:off x="9271509" y="1881185"/>
          <a:ext cx="1080000" cy="4176000"/>
        </p:xfrm>
        <a:graphic>
          <a:graphicData uri="http://schemas.openxmlformats.org/drawingml/2006/chart">
            <c:chart xmlns:c="http://schemas.openxmlformats.org/drawingml/2006/chart" xmlns:r="http://schemas.openxmlformats.org/officeDocument/2006/relationships" r:id="rId9"/>
          </a:graphicData>
        </a:graphic>
      </p:graphicFrame>
      <p:sp>
        <p:nvSpPr>
          <p:cNvPr id="49" name="Obdélník 48"/>
          <p:cNvSpPr/>
          <p:nvPr/>
        </p:nvSpPr>
        <p:spPr>
          <a:xfrm>
            <a:off x="6252044" y="1533936"/>
            <a:ext cx="1284326"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ambulantní péče</a:t>
            </a:r>
          </a:p>
        </p:txBody>
      </p:sp>
      <p:sp>
        <p:nvSpPr>
          <p:cNvPr id="50" name="Obdélník 49"/>
          <p:cNvSpPr/>
          <p:nvPr/>
        </p:nvSpPr>
        <p:spPr>
          <a:xfrm>
            <a:off x="7532793" y="1542032"/>
            <a:ext cx="1795972"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Prevence před drogami, alkoholem, nikotinem aj.</a:t>
            </a:r>
          </a:p>
        </p:txBody>
      </p:sp>
      <p:sp>
        <p:nvSpPr>
          <p:cNvPr id="51" name="Obdélník 50"/>
          <p:cNvSpPr/>
          <p:nvPr/>
        </p:nvSpPr>
        <p:spPr>
          <a:xfrm>
            <a:off x="9320978" y="1542032"/>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35524624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Kapitálové výdaje regionů </a:t>
            </a:r>
            <a:r>
              <a:rPr lang="cs-CZ" sz="2800" dirty="0"/>
              <a:t>na </a:t>
            </a:r>
            <a:r>
              <a:rPr lang="cs-CZ" sz="2800" dirty="0" smtClean="0"/>
              <a:t>zdravotní péči: detailní přehled (2016)</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925941" y="1138344"/>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smtClean="0">
                <a:solidFill>
                  <a:srgbClr val="3D67BC"/>
                </a:solidFill>
                <a:latin typeface="Calibri"/>
              </a:rPr>
              <a:t>kapitálových</a:t>
            </a:r>
            <a:r>
              <a:rPr lang="cs-CZ" sz="1600" dirty="0" smtClean="0">
                <a:solidFill>
                  <a:srgbClr val="3D67BC"/>
                </a:solidFill>
                <a:latin typeface="Calibri"/>
              </a:rPr>
              <a:t> výdajů </a:t>
            </a:r>
            <a:r>
              <a:rPr lang="cs-CZ" sz="1600" dirty="0">
                <a:solidFill>
                  <a:srgbClr val="3D67BC"/>
                </a:solidFill>
                <a:latin typeface="Calibri"/>
              </a:rPr>
              <a:t>v oblasti zdravotnictví v Kč na 1 obyvatele v roce 2016</a:t>
            </a:r>
          </a:p>
        </p:txBody>
      </p:sp>
      <p:graphicFrame>
        <p:nvGraphicFramePr>
          <p:cNvPr id="33" name="Tabulka 32"/>
          <p:cNvGraphicFramePr>
            <a:graphicFrameLocks noGrp="1"/>
          </p:cNvGraphicFramePr>
          <p:nvPr>
            <p:extLst>
              <p:ext uri="{D42A27DB-BD31-4B8C-83A1-F6EECF244321}">
                <p14:modId xmlns:p14="http://schemas.microsoft.com/office/powerpoint/2010/main" val="814291639"/>
              </p:ext>
            </p:extLst>
          </p:nvPr>
        </p:nvGraphicFramePr>
        <p:xfrm>
          <a:off x="1007722" y="1644501"/>
          <a:ext cx="8575190" cy="4356000"/>
        </p:xfrm>
        <a:graphic>
          <a:graphicData uri="http://schemas.openxmlformats.org/drawingml/2006/table">
            <a:tbl>
              <a:tblPr firstRow="1" bandRow="1"/>
              <a:tblGrid>
                <a:gridCol w="4287595">
                  <a:extLst>
                    <a:ext uri="{9D8B030D-6E8A-4147-A177-3AD203B41FA5}">
                      <a16:colId xmlns:a16="http://schemas.microsoft.com/office/drawing/2014/main" val="20000"/>
                    </a:ext>
                  </a:extLst>
                </a:gridCol>
                <a:gridCol w="4287595">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186389658"/>
                  </a:ext>
                </a:extLst>
              </a:tr>
            </a:tbl>
          </a:graphicData>
        </a:graphic>
      </p:graphicFrame>
      <p:graphicFrame>
        <p:nvGraphicFramePr>
          <p:cNvPr id="34" name="Chart 6"/>
          <p:cNvGraphicFramePr>
            <a:graphicFrameLocks/>
          </p:cNvGraphicFramePr>
          <p:nvPr>
            <p:extLst>
              <p:ext uri="{D42A27DB-BD31-4B8C-83A1-F6EECF244321}">
                <p14:modId xmlns:p14="http://schemas.microsoft.com/office/powerpoint/2010/main" val="2027385633"/>
              </p:ext>
            </p:extLst>
          </p:nvPr>
        </p:nvGraphicFramePr>
        <p:xfrm>
          <a:off x="1344196" y="1947136"/>
          <a:ext cx="126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5" name="Obdélník 34"/>
          <p:cNvSpPr/>
          <p:nvPr/>
        </p:nvSpPr>
        <p:spPr>
          <a:xfrm>
            <a:off x="1338738" y="1614165"/>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Zdravotnická záchranná služba</a:t>
            </a:r>
          </a:p>
        </p:txBody>
      </p:sp>
      <p:graphicFrame>
        <p:nvGraphicFramePr>
          <p:cNvPr id="52" name="Chart 6"/>
          <p:cNvGraphicFramePr>
            <a:graphicFrameLocks/>
          </p:cNvGraphicFramePr>
          <p:nvPr>
            <p:extLst>
              <p:ext uri="{D42A27DB-BD31-4B8C-83A1-F6EECF244321}">
                <p14:modId xmlns:p14="http://schemas.microsoft.com/office/powerpoint/2010/main" val="1570320789"/>
              </p:ext>
            </p:extLst>
          </p:nvPr>
        </p:nvGraphicFramePr>
        <p:xfrm>
          <a:off x="2636041" y="1942604"/>
          <a:ext cx="126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53" name="Obdélník 52"/>
          <p:cNvSpPr/>
          <p:nvPr/>
        </p:nvSpPr>
        <p:spPr>
          <a:xfrm>
            <a:off x="2706547" y="1614165"/>
            <a:ext cx="1136850"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nemocnice</a:t>
            </a:r>
          </a:p>
        </p:txBody>
      </p:sp>
      <p:graphicFrame>
        <p:nvGraphicFramePr>
          <p:cNvPr id="54" name="Chart 6"/>
          <p:cNvGraphicFramePr>
            <a:graphicFrameLocks/>
          </p:cNvGraphicFramePr>
          <p:nvPr>
            <p:extLst>
              <p:ext uri="{D42A27DB-BD31-4B8C-83A1-F6EECF244321}">
                <p14:modId xmlns:p14="http://schemas.microsoft.com/office/powerpoint/2010/main" val="2624265183"/>
              </p:ext>
            </p:extLst>
          </p:nvPr>
        </p:nvGraphicFramePr>
        <p:xfrm>
          <a:off x="4160881" y="1942604"/>
          <a:ext cx="126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55" name="Obdélník 54"/>
          <p:cNvSpPr/>
          <p:nvPr/>
        </p:nvSpPr>
        <p:spPr>
          <a:xfrm>
            <a:off x="4139412" y="1613854"/>
            <a:ext cx="120417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dlouhodobá péče</a:t>
            </a:r>
          </a:p>
        </p:txBody>
      </p:sp>
      <p:sp>
        <p:nvSpPr>
          <p:cNvPr id="56" name="Obdélník 55"/>
          <p:cNvSpPr/>
          <p:nvPr/>
        </p:nvSpPr>
        <p:spPr>
          <a:xfrm>
            <a:off x="5655433" y="1608648"/>
            <a:ext cx="103906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první pomoci</a:t>
            </a:r>
          </a:p>
        </p:txBody>
      </p:sp>
      <p:graphicFrame>
        <p:nvGraphicFramePr>
          <p:cNvPr id="57" name="Chart 6"/>
          <p:cNvGraphicFramePr>
            <a:graphicFrameLocks/>
          </p:cNvGraphicFramePr>
          <p:nvPr>
            <p:extLst>
              <p:ext uri="{D42A27DB-BD31-4B8C-83A1-F6EECF244321}">
                <p14:modId xmlns:p14="http://schemas.microsoft.com/office/powerpoint/2010/main" val="3285446798"/>
              </p:ext>
            </p:extLst>
          </p:nvPr>
        </p:nvGraphicFramePr>
        <p:xfrm>
          <a:off x="5531735" y="1955918"/>
          <a:ext cx="126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8" name="Chart 6"/>
          <p:cNvGraphicFramePr>
            <a:graphicFrameLocks/>
          </p:cNvGraphicFramePr>
          <p:nvPr>
            <p:extLst>
              <p:ext uri="{D42A27DB-BD31-4B8C-83A1-F6EECF244321}">
                <p14:modId xmlns:p14="http://schemas.microsoft.com/office/powerpoint/2010/main" val="3212448147"/>
              </p:ext>
            </p:extLst>
          </p:nvPr>
        </p:nvGraphicFramePr>
        <p:xfrm>
          <a:off x="6986416" y="1942604"/>
          <a:ext cx="126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9" name="Chart 6"/>
          <p:cNvGraphicFramePr>
            <a:graphicFrameLocks/>
          </p:cNvGraphicFramePr>
          <p:nvPr>
            <p:extLst>
              <p:ext uri="{D42A27DB-BD31-4B8C-83A1-F6EECF244321}">
                <p14:modId xmlns:p14="http://schemas.microsoft.com/office/powerpoint/2010/main" val="47437472"/>
              </p:ext>
            </p:extLst>
          </p:nvPr>
        </p:nvGraphicFramePr>
        <p:xfrm>
          <a:off x="8350769" y="1955918"/>
          <a:ext cx="1260000" cy="4176000"/>
        </p:xfrm>
        <a:graphic>
          <a:graphicData uri="http://schemas.openxmlformats.org/drawingml/2006/chart">
            <c:chart xmlns:c="http://schemas.openxmlformats.org/drawingml/2006/chart" xmlns:r="http://schemas.openxmlformats.org/officeDocument/2006/relationships" r:id="rId8"/>
          </a:graphicData>
        </a:graphic>
      </p:graphicFrame>
      <p:sp>
        <p:nvSpPr>
          <p:cNvPr id="60" name="Obdélník 59"/>
          <p:cNvSpPr/>
          <p:nvPr/>
        </p:nvSpPr>
        <p:spPr>
          <a:xfrm>
            <a:off x="6822775" y="1608648"/>
            <a:ext cx="1284326"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ambulantní péče</a:t>
            </a:r>
          </a:p>
        </p:txBody>
      </p:sp>
      <p:sp>
        <p:nvSpPr>
          <p:cNvPr id="61" name="Obdélník 60"/>
          <p:cNvSpPr/>
          <p:nvPr/>
        </p:nvSpPr>
        <p:spPr>
          <a:xfrm>
            <a:off x="8392008" y="1608648"/>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67057161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Kapitálové výdaje regionů </a:t>
            </a:r>
            <a:r>
              <a:rPr lang="cs-CZ" sz="2800" dirty="0"/>
              <a:t>na </a:t>
            </a:r>
            <a:r>
              <a:rPr lang="cs-CZ" sz="2800" dirty="0" smtClean="0"/>
              <a:t>zdravotní péči: detailní přehled (2017)</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925941" y="1138344"/>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smtClean="0">
                <a:solidFill>
                  <a:srgbClr val="3D67BC"/>
                </a:solidFill>
                <a:latin typeface="Calibri"/>
              </a:rPr>
              <a:t>kapitálových</a:t>
            </a:r>
            <a:r>
              <a:rPr lang="cs-CZ" sz="1600" dirty="0" smtClean="0">
                <a:solidFill>
                  <a:srgbClr val="3D67BC"/>
                </a:solidFill>
                <a:latin typeface="Calibri"/>
              </a:rPr>
              <a:t> výdajů </a:t>
            </a:r>
            <a:r>
              <a:rPr lang="cs-CZ" sz="1600" dirty="0">
                <a:solidFill>
                  <a:srgbClr val="3D67BC"/>
                </a:solidFill>
                <a:latin typeface="Calibri"/>
              </a:rPr>
              <a:t>v oblasti zdravotnictví v Kč na 1 obyvatele v roce </a:t>
            </a:r>
            <a:r>
              <a:rPr lang="cs-CZ" sz="1600" dirty="0" smtClean="0">
                <a:solidFill>
                  <a:srgbClr val="3D67BC"/>
                </a:solidFill>
                <a:latin typeface="Calibri"/>
              </a:rPr>
              <a:t>2017</a:t>
            </a:r>
            <a:endParaRPr lang="cs-CZ" sz="1600" dirty="0">
              <a:solidFill>
                <a:srgbClr val="3D67BC"/>
              </a:solidFill>
              <a:latin typeface="Calibri"/>
            </a:endParaRPr>
          </a:p>
        </p:txBody>
      </p:sp>
      <p:graphicFrame>
        <p:nvGraphicFramePr>
          <p:cNvPr id="31" name="Tabulka 30"/>
          <p:cNvGraphicFramePr>
            <a:graphicFrameLocks noGrp="1"/>
          </p:cNvGraphicFramePr>
          <p:nvPr>
            <p:extLst>
              <p:ext uri="{D42A27DB-BD31-4B8C-83A1-F6EECF244321}">
                <p14:modId xmlns:p14="http://schemas.microsoft.com/office/powerpoint/2010/main" val="2181521467"/>
              </p:ext>
            </p:extLst>
          </p:nvPr>
        </p:nvGraphicFramePr>
        <p:xfrm>
          <a:off x="1007722" y="1644501"/>
          <a:ext cx="8575190" cy="4356000"/>
        </p:xfrm>
        <a:graphic>
          <a:graphicData uri="http://schemas.openxmlformats.org/drawingml/2006/table">
            <a:tbl>
              <a:tblPr firstRow="1" bandRow="1"/>
              <a:tblGrid>
                <a:gridCol w="4287595">
                  <a:extLst>
                    <a:ext uri="{9D8B030D-6E8A-4147-A177-3AD203B41FA5}">
                      <a16:colId xmlns:a16="http://schemas.microsoft.com/office/drawing/2014/main" val="20000"/>
                    </a:ext>
                  </a:extLst>
                </a:gridCol>
                <a:gridCol w="4287595">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186389658"/>
                  </a:ext>
                </a:extLst>
              </a:tr>
            </a:tbl>
          </a:graphicData>
        </a:graphic>
      </p:graphicFrame>
      <p:graphicFrame>
        <p:nvGraphicFramePr>
          <p:cNvPr id="32" name="Chart 6"/>
          <p:cNvGraphicFramePr>
            <a:graphicFrameLocks/>
          </p:cNvGraphicFramePr>
          <p:nvPr>
            <p:extLst>
              <p:ext uri="{D42A27DB-BD31-4B8C-83A1-F6EECF244321}">
                <p14:modId xmlns:p14="http://schemas.microsoft.com/office/powerpoint/2010/main" val="2022049382"/>
              </p:ext>
            </p:extLst>
          </p:nvPr>
        </p:nvGraphicFramePr>
        <p:xfrm>
          <a:off x="1344196" y="1947136"/>
          <a:ext cx="126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7" name="Obdélník 36"/>
          <p:cNvSpPr/>
          <p:nvPr/>
        </p:nvSpPr>
        <p:spPr>
          <a:xfrm>
            <a:off x="1338738" y="1614165"/>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Zdravotnická záchranná služba</a:t>
            </a:r>
          </a:p>
        </p:txBody>
      </p:sp>
      <p:graphicFrame>
        <p:nvGraphicFramePr>
          <p:cNvPr id="38" name="Chart 6"/>
          <p:cNvGraphicFramePr>
            <a:graphicFrameLocks/>
          </p:cNvGraphicFramePr>
          <p:nvPr>
            <p:extLst>
              <p:ext uri="{D42A27DB-BD31-4B8C-83A1-F6EECF244321}">
                <p14:modId xmlns:p14="http://schemas.microsoft.com/office/powerpoint/2010/main" val="4073373237"/>
              </p:ext>
            </p:extLst>
          </p:nvPr>
        </p:nvGraphicFramePr>
        <p:xfrm>
          <a:off x="2636040" y="1942604"/>
          <a:ext cx="126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39" name="Obdélník 38"/>
          <p:cNvSpPr/>
          <p:nvPr/>
        </p:nvSpPr>
        <p:spPr>
          <a:xfrm>
            <a:off x="2721776" y="1614165"/>
            <a:ext cx="1106392"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nemocnice</a:t>
            </a:r>
          </a:p>
        </p:txBody>
      </p:sp>
      <p:graphicFrame>
        <p:nvGraphicFramePr>
          <p:cNvPr id="40" name="Chart 6"/>
          <p:cNvGraphicFramePr>
            <a:graphicFrameLocks/>
          </p:cNvGraphicFramePr>
          <p:nvPr>
            <p:extLst>
              <p:ext uri="{D42A27DB-BD31-4B8C-83A1-F6EECF244321}">
                <p14:modId xmlns:p14="http://schemas.microsoft.com/office/powerpoint/2010/main" val="940730559"/>
              </p:ext>
            </p:extLst>
          </p:nvPr>
        </p:nvGraphicFramePr>
        <p:xfrm>
          <a:off x="4160881" y="1942604"/>
          <a:ext cx="126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41" name="Obdélník 40"/>
          <p:cNvSpPr/>
          <p:nvPr/>
        </p:nvSpPr>
        <p:spPr>
          <a:xfrm>
            <a:off x="4153038" y="1613854"/>
            <a:ext cx="1176924"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dlouhodobá péče</a:t>
            </a:r>
          </a:p>
        </p:txBody>
      </p:sp>
      <p:sp>
        <p:nvSpPr>
          <p:cNvPr id="42" name="Obdélník 41"/>
          <p:cNvSpPr/>
          <p:nvPr/>
        </p:nvSpPr>
        <p:spPr>
          <a:xfrm>
            <a:off x="5665853" y="1608648"/>
            <a:ext cx="101822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první pomoci</a:t>
            </a:r>
          </a:p>
        </p:txBody>
      </p:sp>
      <p:graphicFrame>
        <p:nvGraphicFramePr>
          <p:cNvPr id="43" name="Chart 6"/>
          <p:cNvGraphicFramePr>
            <a:graphicFrameLocks/>
          </p:cNvGraphicFramePr>
          <p:nvPr>
            <p:extLst>
              <p:ext uri="{D42A27DB-BD31-4B8C-83A1-F6EECF244321}">
                <p14:modId xmlns:p14="http://schemas.microsoft.com/office/powerpoint/2010/main" val="4214918844"/>
              </p:ext>
            </p:extLst>
          </p:nvPr>
        </p:nvGraphicFramePr>
        <p:xfrm>
          <a:off x="5531735" y="1955918"/>
          <a:ext cx="126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4" name="Chart 6"/>
          <p:cNvGraphicFramePr>
            <a:graphicFrameLocks/>
          </p:cNvGraphicFramePr>
          <p:nvPr>
            <p:extLst>
              <p:ext uri="{D42A27DB-BD31-4B8C-83A1-F6EECF244321}">
                <p14:modId xmlns:p14="http://schemas.microsoft.com/office/powerpoint/2010/main" val="2786550184"/>
              </p:ext>
            </p:extLst>
          </p:nvPr>
        </p:nvGraphicFramePr>
        <p:xfrm>
          <a:off x="6867544" y="1942604"/>
          <a:ext cx="126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5" name="Chart 6"/>
          <p:cNvGraphicFramePr>
            <a:graphicFrameLocks/>
          </p:cNvGraphicFramePr>
          <p:nvPr>
            <p:extLst>
              <p:ext uri="{D42A27DB-BD31-4B8C-83A1-F6EECF244321}">
                <p14:modId xmlns:p14="http://schemas.microsoft.com/office/powerpoint/2010/main" val="2910561964"/>
              </p:ext>
            </p:extLst>
          </p:nvPr>
        </p:nvGraphicFramePr>
        <p:xfrm>
          <a:off x="8350769" y="1955918"/>
          <a:ext cx="1260000" cy="4176000"/>
        </p:xfrm>
        <a:graphic>
          <a:graphicData uri="http://schemas.openxmlformats.org/drawingml/2006/chart">
            <c:chart xmlns:c="http://schemas.openxmlformats.org/drawingml/2006/chart" xmlns:r="http://schemas.openxmlformats.org/officeDocument/2006/relationships" r:id="rId8"/>
          </a:graphicData>
        </a:graphic>
      </p:graphicFrame>
      <p:sp>
        <p:nvSpPr>
          <p:cNvPr id="46" name="Obdélník 45"/>
          <p:cNvSpPr/>
          <p:nvPr/>
        </p:nvSpPr>
        <p:spPr>
          <a:xfrm>
            <a:off x="6715925" y="1608648"/>
            <a:ext cx="1260281"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ambulantní péče</a:t>
            </a:r>
          </a:p>
        </p:txBody>
      </p:sp>
      <p:sp>
        <p:nvSpPr>
          <p:cNvPr id="47" name="Obdélník 46"/>
          <p:cNvSpPr/>
          <p:nvPr/>
        </p:nvSpPr>
        <p:spPr>
          <a:xfrm>
            <a:off x="8392008" y="1608648"/>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407443434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Kapitálové výdaje regionů </a:t>
            </a:r>
            <a:r>
              <a:rPr lang="cs-CZ" sz="2800" dirty="0"/>
              <a:t>na </a:t>
            </a:r>
            <a:r>
              <a:rPr lang="cs-CZ" sz="2800" dirty="0" smtClean="0"/>
              <a:t>zdravotní péči: detailní přehled (2018)</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925941" y="1138344"/>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smtClean="0">
                <a:solidFill>
                  <a:srgbClr val="3D67BC"/>
                </a:solidFill>
                <a:latin typeface="Calibri"/>
              </a:rPr>
              <a:t>kapitálových</a:t>
            </a:r>
            <a:r>
              <a:rPr lang="cs-CZ" sz="1600" dirty="0" smtClean="0">
                <a:solidFill>
                  <a:srgbClr val="3D67BC"/>
                </a:solidFill>
                <a:latin typeface="Calibri"/>
              </a:rPr>
              <a:t> výdajů </a:t>
            </a:r>
            <a:r>
              <a:rPr lang="cs-CZ" sz="1600" dirty="0">
                <a:solidFill>
                  <a:srgbClr val="3D67BC"/>
                </a:solidFill>
                <a:latin typeface="Calibri"/>
              </a:rPr>
              <a:t>v oblasti zdravotnictví v Kč na 1 obyvatele v roce </a:t>
            </a:r>
            <a:r>
              <a:rPr lang="cs-CZ" sz="1600" dirty="0" smtClean="0">
                <a:solidFill>
                  <a:srgbClr val="3D67BC"/>
                </a:solidFill>
                <a:latin typeface="Calibri"/>
              </a:rPr>
              <a:t>2018</a:t>
            </a:r>
            <a:endParaRPr lang="cs-CZ" sz="1600" dirty="0">
              <a:solidFill>
                <a:srgbClr val="3D67BC"/>
              </a:solidFill>
              <a:latin typeface="Calibri"/>
            </a:endParaRPr>
          </a:p>
        </p:txBody>
      </p:sp>
      <p:graphicFrame>
        <p:nvGraphicFramePr>
          <p:cNvPr id="33" name="Tabulka 32"/>
          <p:cNvGraphicFramePr>
            <a:graphicFrameLocks noGrp="1"/>
          </p:cNvGraphicFramePr>
          <p:nvPr>
            <p:extLst>
              <p:ext uri="{D42A27DB-BD31-4B8C-83A1-F6EECF244321}">
                <p14:modId xmlns:p14="http://schemas.microsoft.com/office/powerpoint/2010/main" val="4105813990"/>
              </p:ext>
            </p:extLst>
          </p:nvPr>
        </p:nvGraphicFramePr>
        <p:xfrm>
          <a:off x="1035154" y="1644501"/>
          <a:ext cx="8575190" cy="4356000"/>
        </p:xfrm>
        <a:graphic>
          <a:graphicData uri="http://schemas.openxmlformats.org/drawingml/2006/table">
            <a:tbl>
              <a:tblPr firstRow="1" bandRow="1"/>
              <a:tblGrid>
                <a:gridCol w="4287595">
                  <a:extLst>
                    <a:ext uri="{9D8B030D-6E8A-4147-A177-3AD203B41FA5}">
                      <a16:colId xmlns:a16="http://schemas.microsoft.com/office/drawing/2014/main" val="20000"/>
                    </a:ext>
                  </a:extLst>
                </a:gridCol>
                <a:gridCol w="4287595">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186389658"/>
                  </a:ext>
                </a:extLst>
              </a:tr>
            </a:tbl>
          </a:graphicData>
        </a:graphic>
      </p:graphicFrame>
      <p:graphicFrame>
        <p:nvGraphicFramePr>
          <p:cNvPr id="34" name="Chart 6"/>
          <p:cNvGraphicFramePr>
            <a:graphicFrameLocks/>
          </p:cNvGraphicFramePr>
          <p:nvPr>
            <p:extLst>
              <p:ext uri="{D42A27DB-BD31-4B8C-83A1-F6EECF244321}">
                <p14:modId xmlns:p14="http://schemas.microsoft.com/office/powerpoint/2010/main" val="3808321381"/>
              </p:ext>
            </p:extLst>
          </p:nvPr>
        </p:nvGraphicFramePr>
        <p:xfrm>
          <a:off x="1371628" y="1947136"/>
          <a:ext cx="126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5" name="Obdélník 34"/>
          <p:cNvSpPr/>
          <p:nvPr/>
        </p:nvSpPr>
        <p:spPr>
          <a:xfrm>
            <a:off x="1366170" y="1614165"/>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Zdravotnická záchranná služba</a:t>
            </a:r>
          </a:p>
        </p:txBody>
      </p:sp>
      <p:graphicFrame>
        <p:nvGraphicFramePr>
          <p:cNvPr id="48" name="Chart 6"/>
          <p:cNvGraphicFramePr>
            <a:graphicFrameLocks/>
          </p:cNvGraphicFramePr>
          <p:nvPr>
            <p:extLst>
              <p:ext uri="{D42A27DB-BD31-4B8C-83A1-F6EECF244321}">
                <p14:modId xmlns:p14="http://schemas.microsoft.com/office/powerpoint/2010/main" val="2599125540"/>
              </p:ext>
            </p:extLst>
          </p:nvPr>
        </p:nvGraphicFramePr>
        <p:xfrm>
          <a:off x="2663473" y="1942604"/>
          <a:ext cx="126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49" name="Obdélník 48"/>
          <p:cNvSpPr/>
          <p:nvPr/>
        </p:nvSpPr>
        <p:spPr>
          <a:xfrm>
            <a:off x="2749208" y="1614165"/>
            <a:ext cx="1106392"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nemocnice</a:t>
            </a:r>
          </a:p>
        </p:txBody>
      </p:sp>
      <p:graphicFrame>
        <p:nvGraphicFramePr>
          <p:cNvPr id="50" name="Chart 6"/>
          <p:cNvGraphicFramePr>
            <a:graphicFrameLocks/>
          </p:cNvGraphicFramePr>
          <p:nvPr>
            <p:extLst>
              <p:ext uri="{D42A27DB-BD31-4B8C-83A1-F6EECF244321}">
                <p14:modId xmlns:p14="http://schemas.microsoft.com/office/powerpoint/2010/main" val="2499272981"/>
              </p:ext>
            </p:extLst>
          </p:nvPr>
        </p:nvGraphicFramePr>
        <p:xfrm>
          <a:off x="4188313" y="1942604"/>
          <a:ext cx="126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51" name="Obdélník 50"/>
          <p:cNvSpPr/>
          <p:nvPr/>
        </p:nvSpPr>
        <p:spPr>
          <a:xfrm>
            <a:off x="4180470" y="1613854"/>
            <a:ext cx="1176924"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dlouhodobá péče</a:t>
            </a:r>
          </a:p>
        </p:txBody>
      </p:sp>
      <p:sp>
        <p:nvSpPr>
          <p:cNvPr id="52" name="Obdélník 51"/>
          <p:cNvSpPr/>
          <p:nvPr/>
        </p:nvSpPr>
        <p:spPr>
          <a:xfrm>
            <a:off x="5693285" y="1608648"/>
            <a:ext cx="101822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první pomoci</a:t>
            </a:r>
          </a:p>
        </p:txBody>
      </p:sp>
      <p:graphicFrame>
        <p:nvGraphicFramePr>
          <p:cNvPr id="53" name="Chart 6"/>
          <p:cNvGraphicFramePr>
            <a:graphicFrameLocks/>
          </p:cNvGraphicFramePr>
          <p:nvPr>
            <p:extLst>
              <p:ext uri="{D42A27DB-BD31-4B8C-83A1-F6EECF244321}">
                <p14:modId xmlns:p14="http://schemas.microsoft.com/office/powerpoint/2010/main" val="3533152171"/>
              </p:ext>
            </p:extLst>
          </p:nvPr>
        </p:nvGraphicFramePr>
        <p:xfrm>
          <a:off x="5559166" y="1955918"/>
          <a:ext cx="126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4" name="Chart 6"/>
          <p:cNvGraphicFramePr>
            <a:graphicFrameLocks/>
          </p:cNvGraphicFramePr>
          <p:nvPr>
            <p:extLst>
              <p:ext uri="{D42A27DB-BD31-4B8C-83A1-F6EECF244321}">
                <p14:modId xmlns:p14="http://schemas.microsoft.com/office/powerpoint/2010/main" val="912586030"/>
              </p:ext>
            </p:extLst>
          </p:nvPr>
        </p:nvGraphicFramePr>
        <p:xfrm>
          <a:off x="6894976" y="1942604"/>
          <a:ext cx="126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5" name="Chart 6"/>
          <p:cNvGraphicFramePr>
            <a:graphicFrameLocks/>
          </p:cNvGraphicFramePr>
          <p:nvPr>
            <p:extLst>
              <p:ext uri="{D42A27DB-BD31-4B8C-83A1-F6EECF244321}">
                <p14:modId xmlns:p14="http://schemas.microsoft.com/office/powerpoint/2010/main" val="79956919"/>
              </p:ext>
            </p:extLst>
          </p:nvPr>
        </p:nvGraphicFramePr>
        <p:xfrm>
          <a:off x="8378201" y="1955918"/>
          <a:ext cx="1260000" cy="4176000"/>
        </p:xfrm>
        <a:graphic>
          <a:graphicData uri="http://schemas.openxmlformats.org/drawingml/2006/chart">
            <c:chart xmlns:c="http://schemas.openxmlformats.org/drawingml/2006/chart" xmlns:r="http://schemas.openxmlformats.org/officeDocument/2006/relationships" r:id="rId8"/>
          </a:graphicData>
        </a:graphic>
      </p:graphicFrame>
      <p:sp>
        <p:nvSpPr>
          <p:cNvPr id="56" name="Obdélník 55"/>
          <p:cNvSpPr/>
          <p:nvPr/>
        </p:nvSpPr>
        <p:spPr>
          <a:xfrm>
            <a:off x="6743357" y="1608648"/>
            <a:ext cx="1260281"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ambulantní péče</a:t>
            </a:r>
          </a:p>
        </p:txBody>
      </p:sp>
      <p:sp>
        <p:nvSpPr>
          <p:cNvPr id="57" name="Obdélník 56"/>
          <p:cNvSpPr/>
          <p:nvPr/>
        </p:nvSpPr>
        <p:spPr>
          <a:xfrm>
            <a:off x="8419440" y="1608648"/>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279591944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sz="2800" dirty="0" smtClean="0"/>
              <a:t>Finanční zajištění zdravotních služeb a vybrané makroekonomické ukazatele </a:t>
            </a:r>
          </a:p>
          <a:p>
            <a:r>
              <a:rPr lang="cs-CZ" dirty="0" smtClean="0"/>
              <a:t>Hospodaření poskytovatelů akutní lůžkové péče</a:t>
            </a:r>
            <a:endParaRPr lang="cs-CZ" dirty="0"/>
          </a:p>
        </p:txBody>
      </p:sp>
    </p:spTree>
    <p:extLst>
      <p:ext uri="{BB962C8B-B14F-4D97-AF65-F5344CB8AC3E}">
        <p14:creationId xmlns:p14="http://schemas.microsoft.com/office/powerpoint/2010/main" val="211068024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Hospodaření PZS akutní péče </a:t>
            </a:r>
            <a:r>
              <a:rPr lang="cs-CZ" sz="2800" u="sng" dirty="0"/>
              <a:t>v roce 2016</a:t>
            </a:r>
            <a:endParaRPr lang="en-US" sz="2800" dirty="0"/>
          </a:p>
        </p:txBody>
      </p:sp>
      <p:sp>
        <p:nvSpPr>
          <p:cNvPr id="7" name="TextBox 4"/>
          <p:cNvSpPr txBox="1"/>
          <p:nvPr/>
        </p:nvSpPr>
        <p:spPr>
          <a:xfrm>
            <a:off x="254644" y="715041"/>
            <a:ext cx="6640985" cy="276999"/>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zařízení</a:t>
            </a:r>
            <a:endParaRPr lang="cs-CZ" sz="1200" dirty="0">
              <a:cs typeface="Arial" panose="020B0604020202020204" pitchFamily="34" charset="0"/>
            </a:endParaRPr>
          </a:p>
        </p:txBody>
      </p:sp>
      <p:graphicFrame>
        <p:nvGraphicFramePr>
          <p:cNvPr id="31" name="Chart 7"/>
          <p:cNvGraphicFramePr/>
          <p:nvPr>
            <p:extLst>
              <p:ext uri="{D42A27DB-BD31-4B8C-83A1-F6EECF244321}">
                <p14:modId xmlns:p14="http://schemas.microsoft.com/office/powerpoint/2010/main" val="225996623"/>
              </p:ext>
            </p:extLst>
          </p:nvPr>
        </p:nvGraphicFramePr>
        <p:xfrm>
          <a:off x="196769" y="3279242"/>
          <a:ext cx="4027499" cy="2559273"/>
        </p:xfrm>
        <a:graphic>
          <a:graphicData uri="http://schemas.openxmlformats.org/drawingml/2006/chart">
            <c:chart xmlns:c="http://schemas.openxmlformats.org/drawingml/2006/chart" xmlns:r="http://schemas.openxmlformats.org/officeDocument/2006/relationships" r:id="rId3"/>
          </a:graphicData>
        </a:graphic>
      </p:graphicFrame>
      <p:sp>
        <p:nvSpPr>
          <p:cNvPr id="32" name="TextBox 2"/>
          <p:cNvSpPr txBox="1"/>
          <p:nvPr/>
        </p:nvSpPr>
        <p:spPr>
          <a:xfrm>
            <a:off x="258058" y="1403239"/>
            <a:ext cx="6910837"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dirty="0" smtClean="0">
                <a:ln>
                  <a:noFill/>
                </a:ln>
                <a:solidFill>
                  <a:srgbClr val="0070C0"/>
                </a:solidFill>
                <a:effectLst/>
                <a:uLnTx/>
                <a:uFillTx/>
              </a:rPr>
              <a:t>Celkové náklady a výnosy PZS akutní péče na 1 obyvatele v krajích v roce 2016</a:t>
            </a:r>
          </a:p>
        </p:txBody>
      </p:sp>
      <p:graphicFrame>
        <p:nvGraphicFramePr>
          <p:cNvPr id="37" name="Chart 7"/>
          <p:cNvGraphicFramePr/>
          <p:nvPr>
            <p:extLst>
              <p:ext uri="{D42A27DB-BD31-4B8C-83A1-F6EECF244321}">
                <p14:modId xmlns:p14="http://schemas.microsoft.com/office/powerpoint/2010/main" val="1964243436"/>
              </p:ext>
            </p:extLst>
          </p:nvPr>
        </p:nvGraphicFramePr>
        <p:xfrm>
          <a:off x="4946525" y="3279242"/>
          <a:ext cx="4027499" cy="2559273"/>
        </p:xfrm>
        <a:graphic>
          <a:graphicData uri="http://schemas.openxmlformats.org/drawingml/2006/chart">
            <c:chart xmlns:c="http://schemas.openxmlformats.org/drawingml/2006/chart" xmlns:r="http://schemas.openxmlformats.org/officeDocument/2006/relationships" r:id="rId4"/>
          </a:graphicData>
        </a:graphic>
      </p:graphicFrame>
      <p:sp>
        <p:nvSpPr>
          <p:cNvPr id="38" name="Rectangle 20"/>
          <p:cNvSpPr/>
          <p:nvPr/>
        </p:nvSpPr>
        <p:spPr>
          <a:xfrm>
            <a:off x="9325146" y="2275126"/>
            <a:ext cx="2479757" cy="3412442"/>
          </a:xfrm>
          <a:prstGeom prst="rect">
            <a:avLst/>
          </a:prstGeom>
          <a:noFill/>
          <a:ln w="3175"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effectLst/>
                <a:uLnTx/>
                <a:uFillTx/>
                <a:latin typeface="Calibri"/>
                <a:ea typeface="+mn-ea"/>
                <a:cs typeface="+mn-cs"/>
              </a:rPr>
              <a:t>Celkové náklady a výnosy PZS akutní péče (nemocnice) jsou v přepočtu na 1 obyvatele v rámci ČR nejvyšší v HMP. Výše nákladů a výnosů je dána koncentrací poskytovatelů na území HMP (19), z toho 5 ZZ vysoce specializované péče. Nejvyšší objem nákladů, resp. výnosů koreluje s nejvyššími výdaji zdravotních pojišťoven na území HMP. </a:t>
            </a:r>
            <a:r>
              <a:rPr kumimoji="0" lang="cs-CZ" sz="1400" b="0" i="0" u="none" strike="noStrike" kern="0" cap="none" spc="0" normalizeH="0" baseline="0" noProof="0" dirty="0" smtClean="0">
                <a:ln>
                  <a:noFill/>
                </a:ln>
                <a:effectLst/>
                <a:uLnTx/>
                <a:uFillTx/>
                <a:latin typeface="Calibri"/>
                <a:ea typeface="+mn-ea"/>
                <a:cs typeface="+mn-cs"/>
              </a:rPr>
              <a:t>HKK se umísťuje na 3. místě </a:t>
            </a:r>
            <a:r>
              <a:rPr kumimoji="0" lang="cs-CZ" sz="1400" b="0" i="0" u="none" strike="noStrike" kern="0" cap="none" spc="0" normalizeH="0" baseline="0" noProof="0" dirty="0" smtClean="0">
                <a:ln>
                  <a:noFill/>
                </a:ln>
                <a:effectLst/>
                <a:uLnTx/>
                <a:uFillTx/>
                <a:latin typeface="Calibri"/>
                <a:ea typeface="+mn-ea"/>
                <a:cs typeface="+mn-cs"/>
              </a:rPr>
              <a:t>mezi regiony. </a:t>
            </a:r>
          </a:p>
        </p:txBody>
      </p:sp>
      <p:graphicFrame>
        <p:nvGraphicFramePr>
          <p:cNvPr id="39" name="Tabulka 38"/>
          <p:cNvGraphicFramePr>
            <a:graphicFrameLocks noGrp="1"/>
          </p:cNvGraphicFramePr>
          <p:nvPr>
            <p:extLst>
              <p:ext uri="{D42A27DB-BD31-4B8C-83A1-F6EECF244321}">
                <p14:modId xmlns:p14="http://schemas.microsoft.com/office/powerpoint/2010/main" val="2291916809"/>
              </p:ext>
            </p:extLst>
          </p:nvPr>
        </p:nvGraphicFramePr>
        <p:xfrm>
          <a:off x="303779" y="2205402"/>
          <a:ext cx="7416000" cy="546942"/>
        </p:xfrm>
        <a:graphic>
          <a:graphicData uri="http://schemas.openxmlformats.org/drawingml/2006/table">
            <a:tbl>
              <a:tblPr/>
              <a:tblGrid>
                <a:gridCol w="756000">
                  <a:extLst>
                    <a:ext uri="{9D8B030D-6E8A-4147-A177-3AD203B41FA5}">
                      <a16:colId xmlns:a16="http://schemas.microsoft.com/office/drawing/2014/main" val="20000"/>
                    </a:ext>
                  </a:extLst>
                </a:gridCol>
                <a:gridCol w="432000">
                  <a:extLst>
                    <a:ext uri="{9D8B030D-6E8A-4147-A177-3AD203B41FA5}">
                      <a16:colId xmlns:a16="http://schemas.microsoft.com/office/drawing/2014/main" val="20004"/>
                    </a:ext>
                  </a:extLst>
                </a:gridCol>
                <a:gridCol w="432000">
                  <a:extLst>
                    <a:ext uri="{9D8B030D-6E8A-4147-A177-3AD203B41FA5}">
                      <a16:colId xmlns:a16="http://schemas.microsoft.com/office/drawing/2014/main" val="20005"/>
                    </a:ext>
                  </a:extLst>
                </a:gridCol>
                <a:gridCol w="432000">
                  <a:extLst>
                    <a:ext uri="{9D8B030D-6E8A-4147-A177-3AD203B41FA5}">
                      <a16:colId xmlns:a16="http://schemas.microsoft.com/office/drawing/2014/main" val="20006"/>
                    </a:ext>
                  </a:extLst>
                </a:gridCol>
                <a:gridCol w="432000">
                  <a:extLst>
                    <a:ext uri="{9D8B030D-6E8A-4147-A177-3AD203B41FA5}">
                      <a16:colId xmlns:a16="http://schemas.microsoft.com/office/drawing/2014/main" val="20007"/>
                    </a:ext>
                  </a:extLst>
                </a:gridCol>
                <a:gridCol w="432000">
                  <a:extLst>
                    <a:ext uri="{9D8B030D-6E8A-4147-A177-3AD203B41FA5}">
                      <a16:colId xmlns:a16="http://schemas.microsoft.com/office/drawing/2014/main" val="20008"/>
                    </a:ext>
                  </a:extLst>
                </a:gridCol>
                <a:gridCol w="432000">
                  <a:extLst>
                    <a:ext uri="{9D8B030D-6E8A-4147-A177-3AD203B41FA5}">
                      <a16:colId xmlns:a16="http://schemas.microsoft.com/office/drawing/2014/main" val="20009"/>
                    </a:ext>
                  </a:extLst>
                </a:gridCol>
                <a:gridCol w="432000">
                  <a:extLst>
                    <a:ext uri="{9D8B030D-6E8A-4147-A177-3AD203B41FA5}">
                      <a16:colId xmlns:a16="http://schemas.microsoft.com/office/drawing/2014/main" val="20010"/>
                    </a:ext>
                  </a:extLst>
                </a:gridCol>
                <a:gridCol w="432000">
                  <a:extLst>
                    <a:ext uri="{9D8B030D-6E8A-4147-A177-3AD203B41FA5}">
                      <a16:colId xmlns:a16="http://schemas.microsoft.com/office/drawing/2014/main" val="20011"/>
                    </a:ext>
                  </a:extLst>
                </a:gridCol>
                <a:gridCol w="432000">
                  <a:extLst>
                    <a:ext uri="{9D8B030D-6E8A-4147-A177-3AD203B41FA5}">
                      <a16:colId xmlns:a16="http://schemas.microsoft.com/office/drawing/2014/main" val="20012"/>
                    </a:ext>
                  </a:extLst>
                </a:gridCol>
                <a:gridCol w="432000">
                  <a:extLst>
                    <a:ext uri="{9D8B030D-6E8A-4147-A177-3AD203B41FA5}">
                      <a16:colId xmlns:a16="http://schemas.microsoft.com/office/drawing/2014/main" val="20013"/>
                    </a:ext>
                  </a:extLst>
                </a:gridCol>
                <a:gridCol w="432000">
                  <a:extLst>
                    <a:ext uri="{9D8B030D-6E8A-4147-A177-3AD203B41FA5}">
                      <a16:colId xmlns:a16="http://schemas.microsoft.com/office/drawing/2014/main" val="20001"/>
                    </a:ext>
                  </a:extLst>
                </a:gridCol>
                <a:gridCol w="432000">
                  <a:extLst>
                    <a:ext uri="{9D8B030D-6E8A-4147-A177-3AD203B41FA5}">
                      <a16:colId xmlns:a16="http://schemas.microsoft.com/office/drawing/2014/main" val="20002"/>
                    </a:ext>
                  </a:extLst>
                </a:gridCol>
                <a:gridCol w="432000">
                  <a:extLst>
                    <a:ext uri="{9D8B030D-6E8A-4147-A177-3AD203B41FA5}">
                      <a16:colId xmlns:a16="http://schemas.microsoft.com/office/drawing/2014/main" val="20003"/>
                    </a:ext>
                  </a:extLst>
                </a:gridCol>
                <a:gridCol w="432000">
                  <a:extLst>
                    <a:ext uri="{9D8B030D-6E8A-4147-A177-3AD203B41FA5}">
                      <a16:colId xmlns:a16="http://schemas.microsoft.com/office/drawing/2014/main" val="20014"/>
                    </a:ext>
                  </a:extLst>
                </a:gridCol>
                <a:gridCol w="612000">
                  <a:extLst>
                    <a:ext uri="{9D8B030D-6E8A-4147-A177-3AD203B41FA5}">
                      <a16:colId xmlns:a16="http://schemas.microsoft.com/office/drawing/2014/main" val="20015"/>
                    </a:ext>
                  </a:extLst>
                </a:gridCol>
              </a:tblGrid>
              <a:tr h="29004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chemeClr val="tx1"/>
                          </a:solidFill>
                          <a:effectLst/>
                          <a:latin typeface="Calibri" panose="020F0502020204030204" pitchFamily="34" charset="0"/>
                        </a:rPr>
                        <a:t>Kraj</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PHA</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STC</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JHC</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PLK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KVK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ULK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LBK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HKK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PAK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VYS</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smtClean="0">
                          <a:solidFill>
                            <a:srgbClr val="000000"/>
                          </a:solidFill>
                          <a:effectLst/>
                          <a:latin typeface="Calibri" panose="020F0502020204030204" pitchFamily="34" charset="0"/>
                        </a:rPr>
                        <a:t>JMK</a:t>
                      </a:r>
                      <a:endParaRPr lang="cs-CZ" sz="1200" b="1" i="0" u="none" strike="noStrike" dirty="0">
                        <a:solidFill>
                          <a:srgbClr val="000000"/>
                        </a:solidFill>
                        <a:effectLst/>
                        <a:latin typeface="Calibri" panose="020F0502020204030204" pitchFamily="34" charset="0"/>
                      </a:endParaRP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OLK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ZLK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MSK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Celkem</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0"/>
                  </a:ext>
                </a:extLst>
              </a:tr>
              <a:tr h="25689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Calibri" panose="020F0502020204030204" pitchFamily="34" charset="0"/>
                        </a:rPr>
                        <a:t>Počet PZS</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21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2</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134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bl>
          </a:graphicData>
        </a:graphic>
      </p:graphicFrame>
      <p:sp>
        <p:nvSpPr>
          <p:cNvPr id="40" name="TextBox 2"/>
          <p:cNvSpPr txBox="1"/>
          <p:nvPr/>
        </p:nvSpPr>
        <p:spPr>
          <a:xfrm>
            <a:off x="248915" y="1908357"/>
            <a:ext cx="391726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Počet PZS akutní péče (IČO)</a:t>
            </a:r>
          </a:p>
        </p:txBody>
      </p:sp>
      <p:sp>
        <p:nvSpPr>
          <p:cNvPr id="41" name="TextBox 2"/>
          <p:cNvSpPr txBox="1"/>
          <p:nvPr/>
        </p:nvSpPr>
        <p:spPr>
          <a:xfrm>
            <a:off x="997670" y="2993023"/>
            <a:ext cx="3082434"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výnosy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na 1 obyvatele v roce 2016</a:t>
            </a:r>
          </a:p>
        </p:txBody>
      </p:sp>
      <p:sp>
        <p:nvSpPr>
          <p:cNvPr id="42" name="TextBox 2"/>
          <p:cNvSpPr txBox="1"/>
          <p:nvPr/>
        </p:nvSpPr>
        <p:spPr>
          <a:xfrm>
            <a:off x="5603176" y="2993024"/>
            <a:ext cx="337084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na 1 obyvatele v roce 2016</a:t>
            </a:r>
          </a:p>
        </p:txBody>
      </p:sp>
    </p:spTree>
    <p:extLst>
      <p:ext uri="{BB962C8B-B14F-4D97-AF65-F5344CB8AC3E}">
        <p14:creationId xmlns:p14="http://schemas.microsoft.com/office/powerpoint/2010/main" val="69711535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Hospodaření PZS akutní péče </a:t>
            </a:r>
            <a:r>
              <a:rPr lang="cs-CZ" sz="2800" u="sng" dirty="0"/>
              <a:t>v roce </a:t>
            </a:r>
            <a:r>
              <a:rPr lang="cs-CZ" sz="2800" u="sng" dirty="0" smtClean="0"/>
              <a:t>2017</a:t>
            </a:r>
            <a:endParaRPr lang="en-US" sz="2800" dirty="0"/>
          </a:p>
        </p:txBody>
      </p:sp>
      <p:sp>
        <p:nvSpPr>
          <p:cNvPr id="7" name="TextBox 4"/>
          <p:cNvSpPr txBox="1"/>
          <p:nvPr/>
        </p:nvSpPr>
        <p:spPr>
          <a:xfrm>
            <a:off x="254644" y="715041"/>
            <a:ext cx="6640985" cy="276999"/>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zařízení</a:t>
            </a:r>
            <a:endParaRPr lang="cs-CZ" sz="1200" dirty="0">
              <a:cs typeface="Arial" panose="020B0604020202020204" pitchFamily="34" charset="0"/>
            </a:endParaRPr>
          </a:p>
        </p:txBody>
      </p:sp>
      <p:sp>
        <p:nvSpPr>
          <p:cNvPr id="32" name="TextBox 2"/>
          <p:cNvSpPr txBox="1"/>
          <p:nvPr/>
        </p:nvSpPr>
        <p:spPr>
          <a:xfrm>
            <a:off x="285490" y="1366663"/>
            <a:ext cx="6919981"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dirty="0" smtClean="0">
                <a:ln>
                  <a:noFill/>
                </a:ln>
                <a:solidFill>
                  <a:srgbClr val="0070C0"/>
                </a:solidFill>
                <a:effectLst/>
                <a:uLnTx/>
                <a:uFillTx/>
              </a:rPr>
              <a:t>Celkové náklady a výnosy PZS akutní péče na 1 obyvatele v krajích v roce 2017</a:t>
            </a:r>
          </a:p>
        </p:txBody>
      </p:sp>
      <p:sp>
        <p:nvSpPr>
          <p:cNvPr id="38" name="Rectangle 20"/>
          <p:cNvSpPr/>
          <p:nvPr/>
        </p:nvSpPr>
        <p:spPr>
          <a:xfrm>
            <a:off x="9325146" y="2275126"/>
            <a:ext cx="2479757" cy="3412442"/>
          </a:xfrm>
          <a:prstGeom prst="rect">
            <a:avLst/>
          </a:prstGeom>
          <a:noFill/>
          <a:ln w="3175" cap="flat" cmpd="sng" algn="ctr">
            <a:noFill/>
            <a:prstDash val="solid"/>
          </a:ln>
          <a:effectLst/>
        </p:spPr>
        <p:txBody>
          <a:bodyPr rtlCol="0" anchor="ctr"/>
          <a:lstStyle/>
          <a:p>
            <a:pPr lvl="0">
              <a:defRPr/>
            </a:pPr>
            <a:r>
              <a:rPr kumimoji="0" lang="cs-CZ" sz="1400" b="0" i="0" u="none" strike="noStrike" kern="0" cap="none" spc="0" normalizeH="0" baseline="0" noProof="0" dirty="0" smtClean="0">
                <a:ln>
                  <a:noFill/>
                </a:ln>
                <a:effectLst/>
                <a:uLnTx/>
                <a:uFillTx/>
                <a:latin typeface="Calibri"/>
                <a:ea typeface="+mn-ea"/>
                <a:cs typeface="+mn-cs"/>
              </a:rPr>
              <a:t>Celkové náklady a výnosy PZS akutní péče (nemocnice) jsou v přepočtu na 1 obyvatele v rámci ČR nejvyšší v HMP. Výše nákladů a výnosů je dána koncentrací poskytovatelů na území HMP (19), z toho 5 ZZ vysoce specializované péče. Nejvyšší objem nákladů, resp. výnosů koreluje s nejvyššími výdaji zdravotních pojišťoven na území HMP. </a:t>
            </a:r>
            <a:r>
              <a:rPr lang="cs-CZ" sz="1400" kern="0" dirty="0"/>
              <a:t>HKK se umísťuje na 3. místě mezi regiony. </a:t>
            </a:r>
          </a:p>
        </p:txBody>
      </p:sp>
      <p:graphicFrame>
        <p:nvGraphicFramePr>
          <p:cNvPr id="12" name="Chart 7"/>
          <p:cNvGraphicFramePr/>
          <p:nvPr>
            <p:extLst>
              <p:ext uri="{D42A27DB-BD31-4B8C-83A1-F6EECF244321}">
                <p14:modId xmlns:p14="http://schemas.microsoft.com/office/powerpoint/2010/main" val="953382067"/>
              </p:ext>
            </p:extLst>
          </p:nvPr>
        </p:nvGraphicFramePr>
        <p:xfrm>
          <a:off x="218068" y="3376397"/>
          <a:ext cx="4027499"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hart 7"/>
          <p:cNvGraphicFramePr/>
          <p:nvPr>
            <p:extLst>
              <p:ext uri="{D42A27DB-BD31-4B8C-83A1-F6EECF244321}">
                <p14:modId xmlns:p14="http://schemas.microsoft.com/office/powerpoint/2010/main" val="1888369918"/>
              </p:ext>
            </p:extLst>
          </p:nvPr>
        </p:nvGraphicFramePr>
        <p:xfrm>
          <a:off x="4967824" y="3376397"/>
          <a:ext cx="4027499" cy="255927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Tabulka 13"/>
          <p:cNvGraphicFramePr>
            <a:graphicFrameLocks noGrp="1"/>
          </p:cNvGraphicFramePr>
          <p:nvPr>
            <p:extLst>
              <p:ext uri="{D42A27DB-BD31-4B8C-83A1-F6EECF244321}">
                <p14:modId xmlns:p14="http://schemas.microsoft.com/office/powerpoint/2010/main" val="2645953533"/>
              </p:ext>
            </p:extLst>
          </p:nvPr>
        </p:nvGraphicFramePr>
        <p:xfrm>
          <a:off x="334222" y="2220262"/>
          <a:ext cx="7416000" cy="504000"/>
        </p:xfrm>
        <a:graphic>
          <a:graphicData uri="http://schemas.openxmlformats.org/drawingml/2006/table">
            <a:tbl>
              <a:tblPr>
                <a:tableStyleId>{2D5ABB26-0587-4C30-8999-92F81FD0307C}</a:tableStyleId>
              </a:tblPr>
              <a:tblGrid>
                <a:gridCol w="756000">
                  <a:extLst>
                    <a:ext uri="{9D8B030D-6E8A-4147-A177-3AD203B41FA5}">
                      <a16:colId xmlns:a16="http://schemas.microsoft.com/office/drawing/2014/main" val="20000"/>
                    </a:ext>
                  </a:extLst>
                </a:gridCol>
                <a:gridCol w="432000">
                  <a:extLst>
                    <a:ext uri="{9D8B030D-6E8A-4147-A177-3AD203B41FA5}">
                      <a16:colId xmlns:a16="http://schemas.microsoft.com/office/drawing/2014/main" val="20004"/>
                    </a:ext>
                  </a:extLst>
                </a:gridCol>
                <a:gridCol w="432000">
                  <a:extLst>
                    <a:ext uri="{9D8B030D-6E8A-4147-A177-3AD203B41FA5}">
                      <a16:colId xmlns:a16="http://schemas.microsoft.com/office/drawing/2014/main" val="20005"/>
                    </a:ext>
                  </a:extLst>
                </a:gridCol>
                <a:gridCol w="432000">
                  <a:extLst>
                    <a:ext uri="{9D8B030D-6E8A-4147-A177-3AD203B41FA5}">
                      <a16:colId xmlns:a16="http://schemas.microsoft.com/office/drawing/2014/main" val="20006"/>
                    </a:ext>
                  </a:extLst>
                </a:gridCol>
                <a:gridCol w="432000">
                  <a:extLst>
                    <a:ext uri="{9D8B030D-6E8A-4147-A177-3AD203B41FA5}">
                      <a16:colId xmlns:a16="http://schemas.microsoft.com/office/drawing/2014/main" val="20007"/>
                    </a:ext>
                  </a:extLst>
                </a:gridCol>
                <a:gridCol w="432000">
                  <a:extLst>
                    <a:ext uri="{9D8B030D-6E8A-4147-A177-3AD203B41FA5}">
                      <a16:colId xmlns:a16="http://schemas.microsoft.com/office/drawing/2014/main" val="20008"/>
                    </a:ext>
                  </a:extLst>
                </a:gridCol>
                <a:gridCol w="432000">
                  <a:extLst>
                    <a:ext uri="{9D8B030D-6E8A-4147-A177-3AD203B41FA5}">
                      <a16:colId xmlns:a16="http://schemas.microsoft.com/office/drawing/2014/main" val="20009"/>
                    </a:ext>
                  </a:extLst>
                </a:gridCol>
                <a:gridCol w="432000">
                  <a:extLst>
                    <a:ext uri="{9D8B030D-6E8A-4147-A177-3AD203B41FA5}">
                      <a16:colId xmlns:a16="http://schemas.microsoft.com/office/drawing/2014/main" val="20010"/>
                    </a:ext>
                  </a:extLst>
                </a:gridCol>
                <a:gridCol w="432000">
                  <a:extLst>
                    <a:ext uri="{9D8B030D-6E8A-4147-A177-3AD203B41FA5}">
                      <a16:colId xmlns:a16="http://schemas.microsoft.com/office/drawing/2014/main" val="20011"/>
                    </a:ext>
                  </a:extLst>
                </a:gridCol>
                <a:gridCol w="432000">
                  <a:extLst>
                    <a:ext uri="{9D8B030D-6E8A-4147-A177-3AD203B41FA5}">
                      <a16:colId xmlns:a16="http://schemas.microsoft.com/office/drawing/2014/main" val="20012"/>
                    </a:ext>
                  </a:extLst>
                </a:gridCol>
                <a:gridCol w="432000">
                  <a:extLst>
                    <a:ext uri="{9D8B030D-6E8A-4147-A177-3AD203B41FA5}">
                      <a16:colId xmlns:a16="http://schemas.microsoft.com/office/drawing/2014/main" val="20013"/>
                    </a:ext>
                  </a:extLst>
                </a:gridCol>
                <a:gridCol w="432000">
                  <a:extLst>
                    <a:ext uri="{9D8B030D-6E8A-4147-A177-3AD203B41FA5}">
                      <a16:colId xmlns:a16="http://schemas.microsoft.com/office/drawing/2014/main" val="20001"/>
                    </a:ext>
                  </a:extLst>
                </a:gridCol>
                <a:gridCol w="432000">
                  <a:extLst>
                    <a:ext uri="{9D8B030D-6E8A-4147-A177-3AD203B41FA5}">
                      <a16:colId xmlns:a16="http://schemas.microsoft.com/office/drawing/2014/main" val="20002"/>
                    </a:ext>
                  </a:extLst>
                </a:gridCol>
                <a:gridCol w="432000">
                  <a:extLst>
                    <a:ext uri="{9D8B030D-6E8A-4147-A177-3AD203B41FA5}">
                      <a16:colId xmlns:a16="http://schemas.microsoft.com/office/drawing/2014/main" val="20003"/>
                    </a:ext>
                  </a:extLst>
                </a:gridCol>
                <a:gridCol w="432000">
                  <a:extLst>
                    <a:ext uri="{9D8B030D-6E8A-4147-A177-3AD203B41FA5}">
                      <a16:colId xmlns:a16="http://schemas.microsoft.com/office/drawing/2014/main" val="20014"/>
                    </a:ext>
                  </a:extLst>
                </a:gridCol>
                <a:gridCol w="612000">
                  <a:extLst>
                    <a:ext uri="{9D8B030D-6E8A-4147-A177-3AD203B41FA5}">
                      <a16:colId xmlns:a16="http://schemas.microsoft.com/office/drawing/2014/main" val="20015"/>
                    </a:ext>
                  </a:extLst>
                </a:gridCol>
              </a:tblGrid>
              <a:tr h="252000">
                <a:tc>
                  <a:txBody>
                    <a:bodyPr/>
                    <a:lstStyle/>
                    <a:p>
                      <a:pPr algn="l" fontAlgn="b"/>
                      <a:r>
                        <a:rPr lang="cs-CZ" sz="1200" b="1" i="0" u="none" strike="noStrike" dirty="0">
                          <a:solidFill>
                            <a:schemeClr val="tx1"/>
                          </a:solidFill>
                          <a:effectLst/>
                          <a:latin typeface="Calibri" panose="020F0502020204030204" pitchFamily="34" charset="0"/>
                        </a:rPr>
                        <a:t>Kraj</a:t>
                      </a:r>
                    </a:p>
                  </a:txBody>
                  <a:tcPr marL="9525" marR="9525" marT="9525" marB="0" anchor="ctr">
                    <a:lnL>
                      <a:noFill/>
                    </a:lnL>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PHA</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STC</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rgbClr val="000000"/>
                          </a:solidFill>
                          <a:effectLst/>
                          <a:latin typeface="Calibri" panose="020F0502020204030204" pitchFamily="34" charset="0"/>
                        </a:rPr>
                        <a:t>JHC</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PLK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KVK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ULK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LBK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HKK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PAK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VYS</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smtClean="0">
                          <a:solidFill>
                            <a:srgbClr val="000000"/>
                          </a:solidFill>
                          <a:effectLst/>
                          <a:latin typeface="Calibri" panose="020F0502020204030204" pitchFamily="34" charset="0"/>
                        </a:rPr>
                        <a:t>JMK</a:t>
                      </a:r>
                      <a:endParaRPr lang="cs-CZ" sz="1200" b="1" i="0" u="none" strike="noStrike" dirty="0">
                        <a:solidFill>
                          <a:srgbClr val="000000"/>
                        </a:solidFill>
                        <a:effectLst/>
                        <a:latin typeface="Calibri" panose="020F0502020204030204" pitchFamily="34" charset="0"/>
                      </a:endParaRP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OLK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ZLK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rgbClr val="000000"/>
                          </a:solidFill>
                          <a:effectLst/>
                          <a:latin typeface="Calibri" panose="020F0502020204030204" pitchFamily="34" charset="0"/>
                        </a:rPr>
                        <a:t>MSK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rgbClr val="000000"/>
                          </a:solidFill>
                          <a:effectLst/>
                          <a:latin typeface="Calibri" panose="020F0502020204030204" pitchFamily="34" charset="0"/>
                        </a:rPr>
                        <a:t>Celkem</a:t>
                      </a:r>
                    </a:p>
                  </a:txBody>
                  <a:tcPr marL="9525" marR="9525" marT="9525" marB="0" anchor="ctr">
                    <a:lnT w="9525"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0000"/>
                  </a:ext>
                </a:extLst>
              </a:tr>
              <a:tr h="252000">
                <a:tc>
                  <a:txBody>
                    <a:bodyPr/>
                    <a:lstStyle/>
                    <a:p>
                      <a:pPr algn="l" fontAlgn="b"/>
                      <a:r>
                        <a:rPr lang="cs-CZ" sz="1200" b="1" i="0" u="none" strike="noStrike" dirty="0">
                          <a:solidFill>
                            <a:srgbClr val="000000"/>
                          </a:solidFill>
                          <a:effectLst/>
                          <a:latin typeface="Calibri" panose="020F0502020204030204" pitchFamily="34" charset="0"/>
                        </a:rPr>
                        <a:t>Počet PZS</a:t>
                      </a:r>
                    </a:p>
                  </a:txBody>
                  <a:tcPr marL="9525" marR="9525" marT="9525" marB="0" anchor="ctr">
                    <a:lnL w="12700" cap="flat" cmpd="sng" algn="ctr">
                      <a:noFill/>
                      <a:prstDash val="solid"/>
                      <a:round/>
                      <a:headEnd type="none" w="med" len="med"/>
                      <a:tailEnd type="none" w="med" len="med"/>
                    </a:lnL>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20</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3</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18</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133</a:t>
                      </a:r>
                    </a:p>
                  </a:txBody>
                  <a:tcPr marL="9525" marR="9525" marT="9525" marB="0" anchor="ctr">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5" name="TextBox 2"/>
          <p:cNvSpPr txBox="1"/>
          <p:nvPr/>
        </p:nvSpPr>
        <p:spPr>
          <a:xfrm>
            <a:off x="261070" y="1923216"/>
            <a:ext cx="3917269" cy="276999"/>
          </a:xfrm>
          <a:prstGeom prst="rect">
            <a:avLst/>
          </a:prstGeom>
          <a:noFill/>
        </p:spPr>
        <p:txBody>
          <a:bodyPr wrap="square" rtlCol="0">
            <a:spAutoFit/>
          </a:bodyPr>
          <a:lstStyle/>
          <a:p>
            <a:r>
              <a:rPr lang="cs-CZ" sz="1200" b="1" dirty="0"/>
              <a:t>Počet PZS akutní péče (IČO) s vyčíslenými náklady a výnosy</a:t>
            </a:r>
          </a:p>
        </p:txBody>
      </p:sp>
      <p:sp>
        <p:nvSpPr>
          <p:cNvPr id="16" name="TextBox 2"/>
          <p:cNvSpPr txBox="1"/>
          <p:nvPr/>
        </p:nvSpPr>
        <p:spPr>
          <a:xfrm>
            <a:off x="1018969" y="3090178"/>
            <a:ext cx="3082434" cy="461665"/>
          </a:xfrm>
          <a:prstGeom prst="rect">
            <a:avLst/>
          </a:prstGeom>
          <a:noFill/>
        </p:spPr>
        <p:txBody>
          <a:bodyPr wrap="square" rtlCol="0">
            <a:spAutoFit/>
          </a:bodyPr>
          <a:lstStyle/>
          <a:p>
            <a:pPr algn="ctr"/>
            <a:r>
              <a:rPr lang="cs-CZ" sz="1200" b="1" dirty="0"/>
              <a:t>Celkové výnosy PZS akutní péče </a:t>
            </a:r>
          </a:p>
          <a:p>
            <a:pPr algn="ctr"/>
            <a:r>
              <a:rPr lang="cs-CZ" sz="1200" b="1" dirty="0"/>
              <a:t>na 1 obyvatele v roce 2017</a:t>
            </a:r>
          </a:p>
        </p:txBody>
      </p:sp>
      <p:sp>
        <p:nvSpPr>
          <p:cNvPr id="17" name="TextBox 2"/>
          <p:cNvSpPr txBox="1"/>
          <p:nvPr/>
        </p:nvSpPr>
        <p:spPr>
          <a:xfrm>
            <a:off x="5624475" y="3090179"/>
            <a:ext cx="3370848" cy="461665"/>
          </a:xfrm>
          <a:prstGeom prst="rect">
            <a:avLst/>
          </a:prstGeom>
          <a:noFill/>
        </p:spPr>
        <p:txBody>
          <a:bodyPr wrap="square" rtlCol="0">
            <a:spAutoFit/>
          </a:bodyPr>
          <a:lstStyle/>
          <a:p>
            <a:pPr algn="ctr"/>
            <a:r>
              <a:rPr lang="cs-CZ" sz="1200" b="1" dirty="0"/>
              <a:t>Celkové náklady PZS akutní péče </a:t>
            </a:r>
          </a:p>
          <a:p>
            <a:pPr algn="ctr"/>
            <a:r>
              <a:rPr lang="cs-CZ" sz="1200" b="1" dirty="0"/>
              <a:t>na 1 obyvatele v roce 2017</a:t>
            </a:r>
          </a:p>
        </p:txBody>
      </p:sp>
    </p:spTree>
    <p:extLst>
      <p:ext uri="{BB962C8B-B14F-4D97-AF65-F5344CB8AC3E}">
        <p14:creationId xmlns:p14="http://schemas.microsoft.com/office/powerpoint/2010/main" val="75060362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Hospodaření PZS akutní péče </a:t>
            </a:r>
            <a:r>
              <a:rPr lang="cs-CZ" sz="2800" u="sng" dirty="0"/>
              <a:t>v roce </a:t>
            </a:r>
            <a:r>
              <a:rPr lang="cs-CZ" sz="2800" u="sng" dirty="0" smtClean="0"/>
              <a:t>2018</a:t>
            </a:r>
            <a:endParaRPr lang="en-US" sz="2800" dirty="0"/>
          </a:p>
        </p:txBody>
      </p:sp>
      <p:sp>
        <p:nvSpPr>
          <p:cNvPr id="7" name="TextBox 4"/>
          <p:cNvSpPr txBox="1"/>
          <p:nvPr/>
        </p:nvSpPr>
        <p:spPr>
          <a:xfrm>
            <a:off x="254644" y="715041"/>
            <a:ext cx="6640985" cy="276999"/>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zařízení</a:t>
            </a:r>
            <a:endParaRPr lang="cs-CZ" sz="1200" dirty="0">
              <a:cs typeface="Arial" panose="020B0604020202020204" pitchFamily="34" charset="0"/>
            </a:endParaRPr>
          </a:p>
        </p:txBody>
      </p:sp>
      <p:sp>
        <p:nvSpPr>
          <p:cNvPr id="32" name="TextBox 2"/>
          <p:cNvSpPr txBox="1"/>
          <p:nvPr/>
        </p:nvSpPr>
        <p:spPr>
          <a:xfrm>
            <a:off x="258058" y="1366663"/>
            <a:ext cx="6929125"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dirty="0" smtClean="0">
                <a:ln>
                  <a:noFill/>
                </a:ln>
                <a:solidFill>
                  <a:srgbClr val="0070C0"/>
                </a:solidFill>
                <a:effectLst/>
                <a:uLnTx/>
                <a:uFillTx/>
              </a:rPr>
              <a:t>Celkové náklady a výnosy PZS akutní péče na 1 obyvatele v krajích v roce 2018</a:t>
            </a:r>
          </a:p>
        </p:txBody>
      </p:sp>
      <p:sp>
        <p:nvSpPr>
          <p:cNvPr id="38" name="Rectangle 20"/>
          <p:cNvSpPr/>
          <p:nvPr/>
        </p:nvSpPr>
        <p:spPr>
          <a:xfrm>
            <a:off x="9325146" y="2275126"/>
            <a:ext cx="2479757" cy="3412442"/>
          </a:xfrm>
          <a:prstGeom prst="rect">
            <a:avLst/>
          </a:prstGeom>
          <a:noFill/>
          <a:ln w="3175" cap="flat" cmpd="sng" algn="ctr">
            <a:noFill/>
            <a:prstDash val="solid"/>
          </a:ln>
          <a:effectLst/>
        </p:spPr>
        <p:txBody>
          <a:bodyPr rtlCol="0" anchor="ctr"/>
          <a:lstStyle/>
          <a:p>
            <a:pPr lvl="0">
              <a:defRPr/>
            </a:pPr>
            <a:r>
              <a:rPr kumimoji="0" lang="cs-CZ" sz="1400" b="0" i="0" u="none" strike="noStrike" kern="0" cap="none" spc="0" normalizeH="0" baseline="0" noProof="0" dirty="0" smtClean="0">
                <a:ln>
                  <a:noFill/>
                </a:ln>
                <a:effectLst/>
                <a:uLnTx/>
                <a:uFillTx/>
                <a:latin typeface="Calibri"/>
                <a:ea typeface="+mn-ea"/>
                <a:cs typeface="+mn-cs"/>
              </a:rPr>
              <a:t>Celkové náklady a výnosy PZS akutní péče (nemocnice) jsou v přepočtu na 1 obyvatele v rámci ČR nejvyšší v HMP. Výše nákladů a výnosů je dána koncentrací poskytovatelů na území HMP (19), z toho 5 ZZ vysoce specializované péče. Nejvyšší objem nákladů, resp. výnosů koreluje s nejvyššími výdaji zdravotních pojišťoven na území HMP. </a:t>
            </a:r>
            <a:r>
              <a:rPr lang="cs-CZ" sz="1400" kern="0" dirty="0"/>
              <a:t>HKK se umísťuje na 3. místě mezi regiony. </a:t>
            </a:r>
          </a:p>
        </p:txBody>
      </p:sp>
      <p:graphicFrame>
        <p:nvGraphicFramePr>
          <p:cNvPr id="6" name="Chart 7"/>
          <p:cNvGraphicFramePr/>
          <p:nvPr>
            <p:extLst>
              <p:ext uri="{D42A27DB-BD31-4B8C-83A1-F6EECF244321}">
                <p14:modId xmlns:p14="http://schemas.microsoft.com/office/powerpoint/2010/main" val="1805805903"/>
              </p:ext>
            </p:extLst>
          </p:nvPr>
        </p:nvGraphicFramePr>
        <p:xfrm>
          <a:off x="254644" y="3456524"/>
          <a:ext cx="4027499"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p:cNvGraphicFramePr/>
          <p:nvPr>
            <p:extLst>
              <p:ext uri="{D42A27DB-BD31-4B8C-83A1-F6EECF244321}">
                <p14:modId xmlns:p14="http://schemas.microsoft.com/office/powerpoint/2010/main" val="3554980543"/>
              </p:ext>
            </p:extLst>
          </p:nvPr>
        </p:nvGraphicFramePr>
        <p:xfrm>
          <a:off x="5004400" y="3456524"/>
          <a:ext cx="4027499" cy="255927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Tabulka 8"/>
          <p:cNvGraphicFramePr>
            <a:graphicFrameLocks noGrp="1"/>
          </p:cNvGraphicFramePr>
          <p:nvPr>
            <p:extLst>
              <p:ext uri="{D42A27DB-BD31-4B8C-83A1-F6EECF244321}">
                <p14:modId xmlns:p14="http://schemas.microsoft.com/office/powerpoint/2010/main" val="864841262"/>
              </p:ext>
            </p:extLst>
          </p:nvPr>
        </p:nvGraphicFramePr>
        <p:xfrm>
          <a:off x="315934" y="2218093"/>
          <a:ext cx="7416000" cy="576000"/>
        </p:xfrm>
        <a:graphic>
          <a:graphicData uri="http://schemas.openxmlformats.org/drawingml/2006/table">
            <a:tbl>
              <a:tblPr>
                <a:tableStyleId>{2D5ABB26-0587-4C30-8999-92F81FD0307C}</a:tableStyleId>
              </a:tblPr>
              <a:tblGrid>
                <a:gridCol w="756000">
                  <a:extLst>
                    <a:ext uri="{9D8B030D-6E8A-4147-A177-3AD203B41FA5}">
                      <a16:colId xmlns:a16="http://schemas.microsoft.com/office/drawing/2014/main" val="20000"/>
                    </a:ext>
                  </a:extLst>
                </a:gridCol>
                <a:gridCol w="432000">
                  <a:extLst>
                    <a:ext uri="{9D8B030D-6E8A-4147-A177-3AD203B41FA5}">
                      <a16:colId xmlns:a16="http://schemas.microsoft.com/office/drawing/2014/main" val="20004"/>
                    </a:ext>
                  </a:extLst>
                </a:gridCol>
                <a:gridCol w="432000">
                  <a:extLst>
                    <a:ext uri="{9D8B030D-6E8A-4147-A177-3AD203B41FA5}">
                      <a16:colId xmlns:a16="http://schemas.microsoft.com/office/drawing/2014/main" val="20005"/>
                    </a:ext>
                  </a:extLst>
                </a:gridCol>
                <a:gridCol w="432000">
                  <a:extLst>
                    <a:ext uri="{9D8B030D-6E8A-4147-A177-3AD203B41FA5}">
                      <a16:colId xmlns:a16="http://schemas.microsoft.com/office/drawing/2014/main" val="20006"/>
                    </a:ext>
                  </a:extLst>
                </a:gridCol>
                <a:gridCol w="432000">
                  <a:extLst>
                    <a:ext uri="{9D8B030D-6E8A-4147-A177-3AD203B41FA5}">
                      <a16:colId xmlns:a16="http://schemas.microsoft.com/office/drawing/2014/main" val="20007"/>
                    </a:ext>
                  </a:extLst>
                </a:gridCol>
                <a:gridCol w="432000">
                  <a:extLst>
                    <a:ext uri="{9D8B030D-6E8A-4147-A177-3AD203B41FA5}">
                      <a16:colId xmlns:a16="http://schemas.microsoft.com/office/drawing/2014/main" val="20008"/>
                    </a:ext>
                  </a:extLst>
                </a:gridCol>
                <a:gridCol w="432000">
                  <a:extLst>
                    <a:ext uri="{9D8B030D-6E8A-4147-A177-3AD203B41FA5}">
                      <a16:colId xmlns:a16="http://schemas.microsoft.com/office/drawing/2014/main" val="20009"/>
                    </a:ext>
                  </a:extLst>
                </a:gridCol>
                <a:gridCol w="432000">
                  <a:extLst>
                    <a:ext uri="{9D8B030D-6E8A-4147-A177-3AD203B41FA5}">
                      <a16:colId xmlns:a16="http://schemas.microsoft.com/office/drawing/2014/main" val="20010"/>
                    </a:ext>
                  </a:extLst>
                </a:gridCol>
                <a:gridCol w="432000">
                  <a:extLst>
                    <a:ext uri="{9D8B030D-6E8A-4147-A177-3AD203B41FA5}">
                      <a16:colId xmlns:a16="http://schemas.microsoft.com/office/drawing/2014/main" val="20011"/>
                    </a:ext>
                  </a:extLst>
                </a:gridCol>
                <a:gridCol w="432000">
                  <a:extLst>
                    <a:ext uri="{9D8B030D-6E8A-4147-A177-3AD203B41FA5}">
                      <a16:colId xmlns:a16="http://schemas.microsoft.com/office/drawing/2014/main" val="20012"/>
                    </a:ext>
                  </a:extLst>
                </a:gridCol>
                <a:gridCol w="432000">
                  <a:extLst>
                    <a:ext uri="{9D8B030D-6E8A-4147-A177-3AD203B41FA5}">
                      <a16:colId xmlns:a16="http://schemas.microsoft.com/office/drawing/2014/main" val="20013"/>
                    </a:ext>
                  </a:extLst>
                </a:gridCol>
                <a:gridCol w="432000">
                  <a:extLst>
                    <a:ext uri="{9D8B030D-6E8A-4147-A177-3AD203B41FA5}">
                      <a16:colId xmlns:a16="http://schemas.microsoft.com/office/drawing/2014/main" val="20001"/>
                    </a:ext>
                  </a:extLst>
                </a:gridCol>
                <a:gridCol w="432000">
                  <a:extLst>
                    <a:ext uri="{9D8B030D-6E8A-4147-A177-3AD203B41FA5}">
                      <a16:colId xmlns:a16="http://schemas.microsoft.com/office/drawing/2014/main" val="20002"/>
                    </a:ext>
                  </a:extLst>
                </a:gridCol>
                <a:gridCol w="432000">
                  <a:extLst>
                    <a:ext uri="{9D8B030D-6E8A-4147-A177-3AD203B41FA5}">
                      <a16:colId xmlns:a16="http://schemas.microsoft.com/office/drawing/2014/main" val="20003"/>
                    </a:ext>
                  </a:extLst>
                </a:gridCol>
                <a:gridCol w="432000">
                  <a:extLst>
                    <a:ext uri="{9D8B030D-6E8A-4147-A177-3AD203B41FA5}">
                      <a16:colId xmlns:a16="http://schemas.microsoft.com/office/drawing/2014/main" val="20014"/>
                    </a:ext>
                  </a:extLst>
                </a:gridCol>
                <a:gridCol w="612000">
                  <a:extLst>
                    <a:ext uri="{9D8B030D-6E8A-4147-A177-3AD203B41FA5}">
                      <a16:colId xmlns:a16="http://schemas.microsoft.com/office/drawing/2014/main" val="20015"/>
                    </a:ext>
                  </a:extLst>
                </a:gridCol>
              </a:tblGrid>
              <a:tr h="252000">
                <a:tc>
                  <a:txBody>
                    <a:bodyPr/>
                    <a:lstStyle/>
                    <a:p>
                      <a:pPr algn="l" fontAlgn="b"/>
                      <a:r>
                        <a:rPr lang="cs-CZ" sz="1200" b="1" i="0" u="none" strike="noStrike" dirty="0">
                          <a:solidFill>
                            <a:schemeClr val="tx1"/>
                          </a:solidFill>
                          <a:effectLst/>
                          <a:latin typeface="Calibri" panose="020F0502020204030204" pitchFamily="34" charset="0"/>
                        </a:rPr>
                        <a:t>Kraj</a:t>
                      </a:r>
                    </a:p>
                  </a:txBody>
                  <a:tcPr marL="9525" marR="9525" marT="9525" marB="0" anchor="ctr">
                    <a:lnL>
                      <a:noFill/>
                    </a:lnL>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PHA</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STC</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JHC</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PLK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KVK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ULK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LBK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HKK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PAK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VYS</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smtClean="0">
                          <a:solidFill>
                            <a:schemeClr val="tx1"/>
                          </a:solidFill>
                          <a:effectLst/>
                          <a:latin typeface="Calibri" panose="020F0502020204030204" pitchFamily="34" charset="0"/>
                        </a:rPr>
                        <a:t>JMK</a:t>
                      </a:r>
                      <a:endParaRPr lang="cs-CZ" sz="1200" b="1" i="0" u="none" strike="noStrike" dirty="0">
                        <a:solidFill>
                          <a:schemeClr val="tx1"/>
                        </a:solidFill>
                        <a:effectLst/>
                        <a:latin typeface="Calibri" panose="020F0502020204030204" pitchFamily="34" charset="0"/>
                      </a:endParaRP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OLK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ZLK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MSK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Celkem</a:t>
                      </a:r>
                    </a:p>
                  </a:txBody>
                  <a:tcPr marL="9525" marR="9525" marT="9525" marB="0" anchor="ctr">
                    <a:lnT w="9525"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0000"/>
                  </a:ext>
                </a:extLst>
              </a:tr>
              <a:tr h="324000">
                <a:tc>
                  <a:txBody>
                    <a:bodyPr/>
                    <a:lstStyle/>
                    <a:p>
                      <a:pPr algn="l" fontAlgn="b"/>
                      <a:r>
                        <a:rPr lang="cs-CZ" sz="1200" b="1" i="0" u="none" strike="noStrike" dirty="0">
                          <a:solidFill>
                            <a:schemeClr val="tx1"/>
                          </a:solidFill>
                          <a:effectLst/>
                          <a:latin typeface="Calibri" panose="020F0502020204030204" pitchFamily="34" charset="0"/>
                        </a:rPr>
                        <a:t>Počet PZS</a:t>
                      </a:r>
                    </a:p>
                  </a:txBody>
                  <a:tcPr marL="9525" marR="9525" marT="9525" marB="0" anchor="ctr">
                    <a:lnL w="12700" cap="flat" cmpd="sng" algn="ctr">
                      <a:noFill/>
                      <a:prstDash val="solid"/>
                      <a:round/>
                      <a:headEnd type="none" w="med" len="med"/>
                      <a:tailEnd type="none" w="med" len="med"/>
                    </a:lnL>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3</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18</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133</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TextBox 2"/>
          <p:cNvSpPr txBox="1"/>
          <p:nvPr/>
        </p:nvSpPr>
        <p:spPr>
          <a:xfrm>
            <a:off x="242782" y="1921047"/>
            <a:ext cx="3917269" cy="276999"/>
          </a:xfrm>
          <a:prstGeom prst="rect">
            <a:avLst/>
          </a:prstGeom>
          <a:noFill/>
        </p:spPr>
        <p:txBody>
          <a:bodyPr wrap="square" rtlCol="0">
            <a:spAutoFit/>
          </a:bodyPr>
          <a:lstStyle/>
          <a:p>
            <a:r>
              <a:rPr lang="cs-CZ" sz="1200" b="1" dirty="0"/>
              <a:t>Počet PZS akutní péče (IČO) s vyčíslenými náklady a výnosy</a:t>
            </a:r>
          </a:p>
        </p:txBody>
      </p:sp>
      <p:sp>
        <p:nvSpPr>
          <p:cNvPr id="11" name="TextBox 2"/>
          <p:cNvSpPr txBox="1"/>
          <p:nvPr/>
        </p:nvSpPr>
        <p:spPr>
          <a:xfrm>
            <a:off x="1055545" y="3124585"/>
            <a:ext cx="3082434" cy="461665"/>
          </a:xfrm>
          <a:prstGeom prst="rect">
            <a:avLst/>
          </a:prstGeom>
          <a:noFill/>
        </p:spPr>
        <p:txBody>
          <a:bodyPr wrap="square" rtlCol="0">
            <a:spAutoFit/>
          </a:bodyPr>
          <a:lstStyle/>
          <a:p>
            <a:pPr algn="ctr"/>
            <a:r>
              <a:rPr lang="cs-CZ" sz="1200" b="1" dirty="0"/>
              <a:t>Celkové výnosy PZS akutní péče </a:t>
            </a:r>
          </a:p>
          <a:p>
            <a:pPr algn="ctr"/>
            <a:r>
              <a:rPr lang="cs-CZ" sz="1200" b="1" dirty="0"/>
              <a:t>na 1 obyvatele v roce 2018</a:t>
            </a:r>
          </a:p>
        </p:txBody>
      </p:sp>
      <p:sp>
        <p:nvSpPr>
          <p:cNvPr id="12" name="TextBox 2"/>
          <p:cNvSpPr txBox="1"/>
          <p:nvPr/>
        </p:nvSpPr>
        <p:spPr>
          <a:xfrm>
            <a:off x="5661051" y="3124586"/>
            <a:ext cx="3370848" cy="461665"/>
          </a:xfrm>
          <a:prstGeom prst="rect">
            <a:avLst/>
          </a:prstGeom>
          <a:noFill/>
        </p:spPr>
        <p:txBody>
          <a:bodyPr wrap="square" rtlCol="0">
            <a:spAutoFit/>
          </a:bodyPr>
          <a:lstStyle/>
          <a:p>
            <a:pPr algn="ctr"/>
            <a:r>
              <a:rPr lang="cs-CZ" sz="1200" b="1" dirty="0"/>
              <a:t>Celkové náklady PZS akutní péče </a:t>
            </a:r>
          </a:p>
          <a:p>
            <a:pPr algn="ctr"/>
            <a:r>
              <a:rPr lang="cs-CZ" sz="1200" b="1" dirty="0"/>
              <a:t>na 1 obyvatele v roce 2018</a:t>
            </a:r>
          </a:p>
        </p:txBody>
      </p:sp>
    </p:spTree>
    <p:extLst>
      <p:ext uri="{BB962C8B-B14F-4D97-AF65-F5344CB8AC3E}">
        <p14:creationId xmlns:p14="http://schemas.microsoft.com/office/powerpoint/2010/main" val="189556274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Hospodaření PZS akutní </a:t>
            </a:r>
            <a:r>
              <a:rPr lang="cs-CZ" sz="2800" dirty="0" smtClean="0"/>
              <a:t>péče: výsledky za období 2016 - 2018 </a:t>
            </a:r>
            <a:endParaRPr lang="en-US" sz="2800" dirty="0"/>
          </a:p>
        </p:txBody>
      </p:sp>
      <p:sp>
        <p:nvSpPr>
          <p:cNvPr id="7" name="TextBox 4"/>
          <p:cNvSpPr txBox="1"/>
          <p:nvPr/>
        </p:nvSpPr>
        <p:spPr>
          <a:xfrm>
            <a:off x="254644" y="715041"/>
            <a:ext cx="6640985" cy="276999"/>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zařízení</a:t>
            </a:r>
            <a:endParaRPr lang="cs-CZ" sz="1200" dirty="0">
              <a:cs typeface="Arial" panose="020B0604020202020204" pitchFamily="34" charset="0"/>
            </a:endParaRPr>
          </a:p>
        </p:txBody>
      </p:sp>
      <p:sp>
        <p:nvSpPr>
          <p:cNvPr id="17" name="TextBox 2"/>
          <p:cNvSpPr txBox="1"/>
          <p:nvPr/>
        </p:nvSpPr>
        <p:spPr>
          <a:xfrm>
            <a:off x="-16150" y="1197588"/>
            <a:ext cx="357545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Výsledky hospodaření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 přepočtu na 1 obyvatele v roce 2016</a:t>
            </a:r>
          </a:p>
        </p:txBody>
      </p:sp>
      <p:graphicFrame>
        <p:nvGraphicFramePr>
          <p:cNvPr id="19" name="Tabulka 18"/>
          <p:cNvGraphicFramePr>
            <a:graphicFrameLocks noGrp="1"/>
          </p:cNvGraphicFramePr>
          <p:nvPr>
            <p:extLst>
              <p:ext uri="{D42A27DB-BD31-4B8C-83A1-F6EECF244321}">
                <p14:modId xmlns:p14="http://schemas.microsoft.com/office/powerpoint/2010/main" val="4110224115"/>
              </p:ext>
            </p:extLst>
          </p:nvPr>
        </p:nvGraphicFramePr>
        <p:xfrm>
          <a:off x="94759" y="2023757"/>
          <a:ext cx="3836841" cy="3886200"/>
        </p:xfrm>
        <a:graphic>
          <a:graphicData uri="http://schemas.openxmlformats.org/drawingml/2006/table">
            <a:tbl>
              <a:tblPr firstRow="1" bandRow="1"/>
              <a:tblGrid>
                <a:gridCol w="2351613">
                  <a:extLst>
                    <a:ext uri="{9D8B030D-6E8A-4147-A177-3AD203B41FA5}">
                      <a16:colId xmlns:a16="http://schemas.microsoft.com/office/drawing/2014/main" val="20000"/>
                    </a:ext>
                  </a:extLst>
                </a:gridCol>
                <a:gridCol w="742614">
                  <a:extLst>
                    <a:ext uri="{9D8B030D-6E8A-4147-A177-3AD203B41FA5}">
                      <a16:colId xmlns:a16="http://schemas.microsoft.com/office/drawing/2014/main" val="20001"/>
                    </a:ext>
                  </a:extLst>
                </a:gridCol>
                <a:gridCol w="742614">
                  <a:extLst>
                    <a:ext uri="{9D8B030D-6E8A-4147-A177-3AD203B41FA5}">
                      <a16:colId xmlns:a16="http://schemas.microsoft.com/office/drawing/2014/main" val="20002"/>
                    </a:ext>
                  </a:extLst>
                </a:gridCol>
              </a:tblGrid>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OLK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ZLK</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JHC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PHA</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VYS</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ČR</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134</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ULK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HKK</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PAK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MSK</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18</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PLK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LBK</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8</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smtClean="0">
                          <a:solidFill>
                            <a:srgbClr val="000000"/>
                          </a:solidFill>
                          <a:effectLst/>
                          <a:latin typeface="Calibri" panose="020F0502020204030204" pitchFamily="34" charset="0"/>
                        </a:rPr>
                        <a:t>JMK</a:t>
                      </a:r>
                      <a:endParaRPr lang="cs-CZ" sz="11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STC</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21</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KVK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bl>
          </a:graphicData>
        </a:graphic>
      </p:graphicFrame>
      <p:graphicFrame>
        <p:nvGraphicFramePr>
          <p:cNvPr id="20" name="Chart 6"/>
          <p:cNvGraphicFramePr/>
          <p:nvPr>
            <p:extLst>
              <p:ext uri="{D42A27DB-BD31-4B8C-83A1-F6EECF244321}">
                <p14:modId xmlns:p14="http://schemas.microsoft.com/office/powerpoint/2010/main" val="2755860851"/>
              </p:ext>
            </p:extLst>
          </p:nvPr>
        </p:nvGraphicFramePr>
        <p:xfrm>
          <a:off x="365824" y="1756414"/>
          <a:ext cx="2933812" cy="4235450"/>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
          <p:cNvSpPr txBox="1"/>
          <p:nvPr/>
        </p:nvSpPr>
        <p:spPr>
          <a:xfrm>
            <a:off x="3953037" y="1307545"/>
            <a:ext cx="357545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Výsledky hospodaření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 přepočtu na 1 obyvatele v roce 2017</a:t>
            </a:r>
          </a:p>
        </p:txBody>
      </p:sp>
      <p:graphicFrame>
        <p:nvGraphicFramePr>
          <p:cNvPr id="27" name="Tabulka 26"/>
          <p:cNvGraphicFramePr>
            <a:graphicFrameLocks noGrp="1"/>
          </p:cNvGraphicFramePr>
          <p:nvPr>
            <p:extLst>
              <p:ext uri="{D42A27DB-BD31-4B8C-83A1-F6EECF244321}">
                <p14:modId xmlns:p14="http://schemas.microsoft.com/office/powerpoint/2010/main" val="3913790235"/>
              </p:ext>
            </p:extLst>
          </p:nvPr>
        </p:nvGraphicFramePr>
        <p:xfrm>
          <a:off x="4063945" y="2002875"/>
          <a:ext cx="3913436" cy="3886200"/>
        </p:xfrm>
        <a:graphic>
          <a:graphicData uri="http://schemas.openxmlformats.org/drawingml/2006/table">
            <a:tbl>
              <a:tblPr firstRow="1" bandRow="1"/>
              <a:tblGrid>
                <a:gridCol w="2398558">
                  <a:extLst>
                    <a:ext uri="{9D8B030D-6E8A-4147-A177-3AD203B41FA5}">
                      <a16:colId xmlns:a16="http://schemas.microsoft.com/office/drawing/2014/main" val="20000"/>
                    </a:ext>
                  </a:extLst>
                </a:gridCol>
                <a:gridCol w="757439">
                  <a:extLst>
                    <a:ext uri="{9D8B030D-6E8A-4147-A177-3AD203B41FA5}">
                      <a16:colId xmlns:a16="http://schemas.microsoft.com/office/drawing/2014/main" val="20001"/>
                    </a:ext>
                  </a:extLst>
                </a:gridCol>
                <a:gridCol w="757439">
                  <a:extLst>
                    <a:ext uri="{9D8B030D-6E8A-4147-A177-3AD203B41FA5}">
                      <a16:colId xmlns:a16="http://schemas.microsoft.com/office/drawing/2014/main" val="20002"/>
                    </a:ext>
                  </a:extLst>
                </a:gridCol>
              </a:tblGrid>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OLK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ZLK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MSK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PHA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JHC</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STC</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20</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1" i="0" u="none" strike="noStrike">
                          <a:solidFill>
                            <a:srgbClr val="000000"/>
                          </a:solidFill>
                          <a:effectLst/>
                          <a:latin typeface="Calibri" panose="020F0502020204030204" pitchFamily="34" charset="0"/>
                        </a:rPr>
                        <a:t>ČR</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b="1"/>
                        <a:t>N =</a:t>
                      </a:r>
                      <a:endParaRPr lang="cs-CZ" sz="1100" b="1"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1" i="0" u="none" strike="noStrike" dirty="0">
                          <a:solidFill>
                            <a:srgbClr val="000000"/>
                          </a:solidFill>
                          <a:effectLst/>
                          <a:latin typeface="Calibri" panose="020F0502020204030204" pitchFamily="34" charset="0"/>
                        </a:rPr>
                        <a:t>133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LBK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PAK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PLK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ULK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VYS</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HKK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smtClean="0">
                          <a:solidFill>
                            <a:srgbClr val="000000"/>
                          </a:solidFill>
                          <a:effectLst/>
                          <a:latin typeface="Calibri" panose="020F0502020204030204" pitchFamily="34" charset="0"/>
                        </a:rPr>
                        <a:t>JMK</a:t>
                      </a:r>
                      <a:endParaRPr lang="cs-CZ" sz="11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KVK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bl>
          </a:graphicData>
        </a:graphic>
      </p:graphicFrame>
      <p:graphicFrame>
        <p:nvGraphicFramePr>
          <p:cNvPr id="28" name="Chart 6"/>
          <p:cNvGraphicFramePr/>
          <p:nvPr>
            <p:extLst>
              <p:ext uri="{D42A27DB-BD31-4B8C-83A1-F6EECF244321}">
                <p14:modId xmlns:p14="http://schemas.microsoft.com/office/powerpoint/2010/main" val="1872248814"/>
              </p:ext>
            </p:extLst>
          </p:nvPr>
        </p:nvGraphicFramePr>
        <p:xfrm>
          <a:off x="4335011" y="1735532"/>
          <a:ext cx="2933812" cy="4284000"/>
        </p:xfrm>
        <a:graphic>
          <a:graphicData uri="http://schemas.openxmlformats.org/drawingml/2006/chart">
            <c:chart xmlns:c="http://schemas.openxmlformats.org/drawingml/2006/chart" xmlns:r="http://schemas.openxmlformats.org/officeDocument/2006/relationships" r:id="rId4"/>
          </a:graphicData>
        </a:graphic>
      </p:graphicFrame>
      <p:sp>
        <p:nvSpPr>
          <p:cNvPr id="34" name="TextBox 2"/>
          <p:cNvSpPr txBox="1"/>
          <p:nvPr/>
        </p:nvSpPr>
        <p:spPr>
          <a:xfrm>
            <a:off x="8037974" y="1306387"/>
            <a:ext cx="357545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Výsledky hospodaření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 přepočtu na 1 obyvatele v roce 2018</a:t>
            </a:r>
          </a:p>
        </p:txBody>
      </p:sp>
      <p:graphicFrame>
        <p:nvGraphicFramePr>
          <p:cNvPr id="36" name="Tabulka 35"/>
          <p:cNvGraphicFramePr>
            <a:graphicFrameLocks noGrp="1"/>
          </p:cNvGraphicFramePr>
          <p:nvPr>
            <p:extLst>
              <p:ext uri="{D42A27DB-BD31-4B8C-83A1-F6EECF244321}">
                <p14:modId xmlns:p14="http://schemas.microsoft.com/office/powerpoint/2010/main" val="2397069815"/>
              </p:ext>
            </p:extLst>
          </p:nvPr>
        </p:nvGraphicFramePr>
        <p:xfrm>
          <a:off x="8148882" y="2001717"/>
          <a:ext cx="3923513" cy="3886200"/>
        </p:xfrm>
        <a:graphic>
          <a:graphicData uri="http://schemas.openxmlformats.org/drawingml/2006/table">
            <a:tbl>
              <a:tblPr firstRow="1" bandRow="1"/>
              <a:tblGrid>
                <a:gridCol w="2404733">
                  <a:extLst>
                    <a:ext uri="{9D8B030D-6E8A-4147-A177-3AD203B41FA5}">
                      <a16:colId xmlns:a16="http://schemas.microsoft.com/office/drawing/2014/main" val="20000"/>
                    </a:ext>
                  </a:extLst>
                </a:gridCol>
                <a:gridCol w="759390">
                  <a:extLst>
                    <a:ext uri="{9D8B030D-6E8A-4147-A177-3AD203B41FA5}">
                      <a16:colId xmlns:a16="http://schemas.microsoft.com/office/drawing/2014/main" val="20001"/>
                    </a:ext>
                  </a:extLst>
                </a:gridCol>
                <a:gridCol w="759390">
                  <a:extLst>
                    <a:ext uri="{9D8B030D-6E8A-4147-A177-3AD203B41FA5}">
                      <a16:colId xmlns:a16="http://schemas.microsoft.com/office/drawing/2014/main" val="20002"/>
                    </a:ext>
                  </a:extLst>
                </a:gridCol>
              </a:tblGrid>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OLK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JHC</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ZLK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PLK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MSK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STC</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ČR</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133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PHA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PAK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ULK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VYS</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HKK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LBK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smtClean="0">
                          <a:solidFill>
                            <a:srgbClr val="000000"/>
                          </a:solidFill>
                          <a:effectLst/>
                          <a:latin typeface="Calibri" panose="020F0502020204030204" pitchFamily="34" charset="0"/>
                        </a:rPr>
                        <a:t>JMK</a:t>
                      </a:r>
                      <a:endParaRPr lang="cs-CZ" sz="11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KVK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bl>
          </a:graphicData>
        </a:graphic>
      </p:graphicFrame>
      <p:graphicFrame>
        <p:nvGraphicFramePr>
          <p:cNvPr id="37" name="Chart 6"/>
          <p:cNvGraphicFramePr/>
          <p:nvPr>
            <p:extLst>
              <p:ext uri="{D42A27DB-BD31-4B8C-83A1-F6EECF244321}">
                <p14:modId xmlns:p14="http://schemas.microsoft.com/office/powerpoint/2010/main" val="2516365735"/>
              </p:ext>
            </p:extLst>
          </p:nvPr>
        </p:nvGraphicFramePr>
        <p:xfrm>
          <a:off x="8480908" y="1728857"/>
          <a:ext cx="2933812" cy="43200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79400335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fontScale="90000"/>
          </a:bodyPr>
          <a:lstStyle/>
          <a:p>
            <a:r>
              <a:rPr lang="cs-CZ" sz="2800" dirty="0"/>
              <a:t>Struktura vybraných nákladů, aktiv a pasiv PALP na 1 obyvatele </a:t>
            </a:r>
            <a:r>
              <a:rPr lang="cs-CZ" sz="2800" u="sng" dirty="0"/>
              <a:t>v roce </a:t>
            </a:r>
            <a:r>
              <a:rPr lang="cs-CZ" sz="2800" u="sng" dirty="0" smtClean="0"/>
              <a:t>2018</a:t>
            </a:r>
            <a:endParaRPr lang="en-US" sz="2800" dirty="0"/>
          </a:p>
        </p:txBody>
      </p:sp>
      <p:sp>
        <p:nvSpPr>
          <p:cNvPr id="7" name="TextBox 4"/>
          <p:cNvSpPr txBox="1"/>
          <p:nvPr/>
        </p:nvSpPr>
        <p:spPr>
          <a:xfrm>
            <a:off x="254644" y="660177"/>
            <a:ext cx="6640985" cy="461665"/>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a:t>
            </a:r>
            <a:r>
              <a:rPr lang="cs-CZ" sz="1200" dirty="0" smtClean="0"/>
              <a:t>zařízení</a:t>
            </a:r>
          </a:p>
          <a:p>
            <a:r>
              <a:rPr lang="cs-CZ" sz="1200" dirty="0"/>
              <a:t>PALP – poskytovatel akutní lůžkové </a:t>
            </a:r>
            <a:r>
              <a:rPr lang="cs-CZ" sz="1200" dirty="0" smtClean="0"/>
              <a:t>péče</a:t>
            </a:r>
            <a:endParaRPr lang="cs-CZ" sz="1200" dirty="0"/>
          </a:p>
        </p:txBody>
      </p:sp>
      <p:sp>
        <p:nvSpPr>
          <p:cNvPr id="3" name="Obdélník 2"/>
          <p:cNvSpPr/>
          <p:nvPr/>
        </p:nvSpPr>
        <p:spPr>
          <a:xfrm>
            <a:off x="9292358" y="2497856"/>
            <a:ext cx="2735322" cy="3108543"/>
          </a:xfrm>
          <a:prstGeom prst="rect">
            <a:avLst/>
          </a:prstGeom>
        </p:spPr>
        <p:txBody>
          <a:bodyPr wrap="square">
            <a:spAutoFit/>
          </a:bodyPr>
          <a:lstStyle/>
          <a:p>
            <a:r>
              <a:rPr lang="cs-CZ" sz="1400" dirty="0" smtClean="0"/>
              <a:t>Poskytovatelé akutní lůžkové péče v HKK vykazují v celku ve srovnání s ostatními regiony nadprůměrné osobní náklady, náklady na </a:t>
            </a:r>
            <a:r>
              <a:rPr lang="cs-CZ" sz="1400" dirty="0" err="1" smtClean="0"/>
              <a:t>centrové</a:t>
            </a:r>
            <a:r>
              <a:rPr lang="cs-CZ" sz="1400" dirty="0" smtClean="0"/>
              <a:t> léky a na zdravotnický materiál. V ostatních sledovaných </a:t>
            </a:r>
            <a:r>
              <a:rPr lang="cs-CZ" sz="1400" dirty="0"/>
              <a:t>ukazatelích </a:t>
            </a:r>
            <a:r>
              <a:rPr lang="cs-CZ" sz="1400" dirty="0" smtClean="0"/>
              <a:t>se PZS </a:t>
            </a:r>
            <a:r>
              <a:rPr lang="cs-CZ" sz="1400" dirty="0"/>
              <a:t>akutní péče na území </a:t>
            </a:r>
            <a:r>
              <a:rPr lang="cs-CZ" sz="1400" dirty="0" smtClean="0"/>
              <a:t>HKK umísťují </a:t>
            </a:r>
            <a:r>
              <a:rPr lang="cs-CZ" sz="1400" dirty="0" smtClean="0"/>
              <a:t>na </a:t>
            </a:r>
            <a:r>
              <a:rPr lang="cs-CZ" sz="1400" dirty="0" smtClean="0"/>
              <a:t>úrovni průměru regionů ČR nebo pod ním  Podíl </a:t>
            </a:r>
            <a:r>
              <a:rPr lang="cs-CZ" sz="1400" dirty="0"/>
              <a:t>aktiv v netto hodnotách k celkovým </a:t>
            </a:r>
            <a:r>
              <a:rPr lang="cs-CZ" sz="1400" dirty="0" smtClean="0"/>
              <a:t>aktivům je rovněž v rámci ČR průměrný. </a:t>
            </a:r>
            <a:r>
              <a:rPr lang="cs-CZ" sz="1400" dirty="0"/>
              <a:t>Tento ukazatel vyjadřuje mj. odepsanost dlouhodobého majetku. </a:t>
            </a:r>
          </a:p>
        </p:txBody>
      </p:sp>
      <p:graphicFrame>
        <p:nvGraphicFramePr>
          <p:cNvPr id="25" name="Zástupný symbol pro obsah 6"/>
          <p:cNvGraphicFramePr>
            <a:graphicFrameLocks/>
          </p:cNvGraphicFramePr>
          <p:nvPr>
            <p:extLst>
              <p:ext uri="{D42A27DB-BD31-4B8C-83A1-F6EECF244321}">
                <p14:modId xmlns:p14="http://schemas.microsoft.com/office/powerpoint/2010/main" val="3921666840"/>
              </p:ext>
            </p:extLst>
          </p:nvPr>
        </p:nvGraphicFramePr>
        <p:xfrm>
          <a:off x="143180" y="1434933"/>
          <a:ext cx="2381901" cy="2223452"/>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ovéPole 26"/>
          <p:cNvSpPr txBox="1"/>
          <p:nvPr/>
        </p:nvSpPr>
        <p:spPr>
          <a:xfrm>
            <a:off x="240874" y="1246047"/>
            <a:ext cx="2446020" cy="276999"/>
          </a:xfrm>
          <a:prstGeom prst="rect">
            <a:avLst/>
          </a:prstGeom>
          <a:noFill/>
        </p:spPr>
        <p:txBody>
          <a:bodyPr wrap="square" rtlCol="0">
            <a:spAutoFit/>
          </a:bodyPr>
          <a:lstStyle/>
          <a:p>
            <a:pPr algn="ctr"/>
            <a:r>
              <a:rPr lang="cs-CZ" sz="1200" b="1" dirty="0"/>
              <a:t>OSOBNÍ NÁKLADY</a:t>
            </a:r>
          </a:p>
        </p:txBody>
      </p:sp>
      <p:graphicFrame>
        <p:nvGraphicFramePr>
          <p:cNvPr id="28" name="Zástupný symbol pro obsah 6"/>
          <p:cNvGraphicFramePr>
            <a:graphicFrameLocks/>
          </p:cNvGraphicFramePr>
          <p:nvPr>
            <p:extLst>
              <p:ext uri="{D42A27DB-BD31-4B8C-83A1-F6EECF244321}">
                <p14:modId xmlns:p14="http://schemas.microsoft.com/office/powerpoint/2010/main" val="2043773198"/>
              </p:ext>
            </p:extLst>
          </p:nvPr>
        </p:nvGraphicFramePr>
        <p:xfrm>
          <a:off x="2422782" y="1458156"/>
          <a:ext cx="2381901" cy="22234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4" name="Zástupný symbol pro obsah 6"/>
          <p:cNvGraphicFramePr>
            <a:graphicFrameLocks/>
          </p:cNvGraphicFramePr>
          <p:nvPr>
            <p:extLst>
              <p:ext uri="{D42A27DB-BD31-4B8C-83A1-F6EECF244321}">
                <p14:modId xmlns:p14="http://schemas.microsoft.com/office/powerpoint/2010/main" val="3833478080"/>
              </p:ext>
            </p:extLst>
          </p:nvPr>
        </p:nvGraphicFramePr>
        <p:xfrm>
          <a:off x="4700209" y="1458186"/>
          <a:ext cx="2381901" cy="222345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6" name="Zástupný symbol pro obsah 6"/>
          <p:cNvGraphicFramePr>
            <a:graphicFrameLocks/>
          </p:cNvGraphicFramePr>
          <p:nvPr>
            <p:extLst>
              <p:ext uri="{D42A27DB-BD31-4B8C-83A1-F6EECF244321}">
                <p14:modId xmlns:p14="http://schemas.microsoft.com/office/powerpoint/2010/main" val="3185639798"/>
              </p:ext>
            </p:extLst>
          </p:nvPr>
        </p:nvGraphicFramePr>
        <p:xfrm>
          <a:off x="6875337" y="1458156"/>
          <a:ext cx="2381901" cy="22234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7" name="Zástupný symbol pro obsah 6"/>
          <p:cNvGraphicFramePr>
            <a:graphicFrameLocks/>
          </p:cNvGraphicFramePr>
          <p:nvPr>
            <p:extLst>
              <p:ext uri="{D42A27DB-BD31-4B8C-83A1-F6EECF244321}">
                <p14:modId xmlns:p14="http://schemas.microsoft.com/office/powerpoint/2010/main" val="3585591573"/>
              </p:ext>
            </p:extLst>
          </p:nvPr>
        </p:nvGraphicFramePr>
        <p:xfrm>
          <a:off x="171091" y="3917151"/>
          <a:ext cx="2381901" cy="222345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8" name="Zástupný symbol pro obsah 6"/>
          <p:cNvGraphicFramePr>
            <a:graphicFrameLocks/>
          </p:cNvGraphicFramePr>
          <p:nvPr>
            <p:extLst>
              <p:ext uri="{D42A27DB-BD31-4B8C-83A1-F6EECF244321}">
                <p14:modId xmlns:p14="http://schemas.microsoft.com/office/powerpoint/2010/main" val="2114539722"/>
              </p:ext>
            </p:extLst>
          </p:nvPr>
        </p:nvGraphicFramePr>
        <p:xfrm>
          <a:off x="2450693" y="3940374"/>
          <a:ext cx="2381901" cy="2223452"/>
        </p:xfrm>
        <a:graphic>
          <a:graphicData uri="http://schemas.openxmlformats.org/drawingml/2006/chart">
            <c:chart xmlns:c="http://schemas.openxmlformats.org/drawingml/2006/chart" xmlns:r="http://schemas.openxmlformats.org/officeDocument/2006/relationships" r:id="rId8"/>
          </a:graphicData>
        </a:graphic>
      </p:graphicFrame>
      <p:sp>
        <p:nvSpPr>
          <p:cNvPr id="39" name="TextovéPole 38"/>
          <p:cNvSpPr txBox="1"/>
          <p:nvPr/>
        </p:nvSpPr>
        <p:spPr>
          <a:xfrm>
            <a:off x="2486791" y="1249437"/>
            <a:ext cx="2446020" cy="276999"/>
          </a:xfrm>
          <a:prstGeom prst="rect">
            <a:avLst/>
          </a:prstGeom>
          <a:noFill/>
        </p:spPr>
        <p:txBody>
          <a:bodyPr wrap="square" rtlCol="0">
            <a:spAutoFit/>
          </a:bodyPr>
          <a:lstStyle/>
          <a:p>
            <a:pPr algn="ctr"/>
            <a:r>
              <a:rPr lang="cs-CZ" sz="1200" b="1" dirty="0"/>
              <a:t>NÁKLADY ZA CENTROVÉ LÉKY</a:t>
            </a:r>
          </a:p>
        </p:txBody>
      </p:sp>
      <p:sp>
        <p:nvSpPr>
          <p:cNvPr id="40" name="TextovéPole 39"/>
          <p:cNvSpPr txBox="1"/>
          <p:nvPr/>
        </p:nvSpPr>
        <p:spPr>
          <a:xfrm>
            <a:off x="4715287" y="1126143"/>
            <a:ext cx="2446020" cy="461665"/>
          </a:xfrm>
          <a:prstGeom prst="rect">
            <a:avLst/>
          </a:prstGeom>
          <a:noFill/>
        </p:spPr>
        <p:txBody>
          <a:bodyPr wrap="square" rtlCol="0">
            <a:spAutoFit/>
          </a:bodyPr>
          <a:lstStyle/>
          <a:p>
            <a:pPr algn="ctr"/>
            <a:r>
              <a:rPr lang="pl-PL" sz="1200" b="1" dirty="0"/>
              <a:t>NÁKLADY ZA LÉKY BEZ CENTROVÝCH</a:t>
            </a:r>
            <a:endParaRPr lang="cs-CZ" sz="1200" b="1" dirty="0"/>
          </a:p>
        </p:txBody>
      </p:sp>
      <p:sp>
        <p:nvSpPr>
          <p:cNvPr id="41" name="TextovéPole 40"/>
          <p:cNvSpPr txBox="1"/>
          <p:nvPr/>
        </p:nvSpPr>
        <p:spPr>
          <a:xfrm>
            <a:off x="6817998" y="1121842"/>
            <a:ext cx="2446020" cy="461665"/>
          </a:xfrm>
          <a:prstGeom prst="rect">
            <a:avLst/>
          </a:prstGeom>
          <a:noFill/>
        </p:spPr>
        <p:txBody>
          <a:bodyPr wrap="square" rtlCol="0">
            <a:spAutoFit/>
          </a:bodyPr>
          <a:lstStyle/>
          <a:p>
            <a:pPr algn="ctr"/>
            <a:r>
              <a:rPr lang="cs-CZ" sz="1200" b="1" dirty="0"/>
              <a:t>NÁKLADY ZA ZDRAVOTNICKÝ MATERIÁL</a:t>
            </a:r>
          </a:p>
        </p:txBody>
      </p:sp>
      <p:sp>
        <p:nvSpPr>
          <p:cNvPr id="42" name="TextovéPole 41"/>
          <p:cNvSpPr txBox="1"/>
          <p:nvPr/>
        </p:nvSpPr>
        <p:spPr>
          <a:xfrm>
            <a:off x="143180" y="3631060"/>
            <a:ext cx="2446020" cy="276999"/>
          </a:xfrm>
          <a:prstGeom prst="rect">
            <a:avLst/>
          </a:prstGeom>
          <a:noFill/>
        </p:spPr>
        <p:txBody>
          <a:bodyPr wrap="square" rtlCol="0">
            <a:spAutoFit/>
          </a:bodyPr>
          <a:lstStyle/>
          <a:p>
            <a:pPr algn="ctr"/>
            <a:r>
              <a:rPr lang="cs-CZ" sz="1200" b="1" dirty="0"/>
              <a:t>AKTIVA BRUTTO</a:t>
            </a:r>
          </a:p>
        </p:txBody>
      </p:sp>
      <p:sp>
        <p:nvSpPr>
          <p:cNvPr id="43" name="TextovéPole 42"/>
          <p:cNvSpPr txBox="1"/>
          <p:nvPr/>
        </p:nvSpPr>
        <p:spPr>
          <a:xfrm>
            <a:off x="2353428" y="3657703"/>
            <a:ext cx="2446020" cy="276999"/>
          </a:xfrm>
          <a:prstGeom prst="rect">
            <a:avLst/>
          </a:prstGeom>
          <a:noFill/>
        </p:spPr>
        <p:txBody>
          <a:bodyPr wrap="square" rtlCol="0">
            <a:spAutoFit/>
          </a:bodyPr>
          <a:lstStyle/>
          <a:p>
            <a:pPr algn="ctr"/>
            <a:r>
              <a:rPr lang="cs-CZ" sz="1200" b="1" dirty="0"/>
              <a:t>AKTIVA NETTO</a:t>
            </a:r>
          </a:p>
        </p:txBody>
      </p:sp>
      <p:graphicFrame>
        <p:nvGraphicFramePr>
          <p:cNvPr id="44" name="Zástupný symbol pro obsah 6"/>
          <p:cNvGraphicFramePr>
            <a:graphicFrameLocks/>
          </p:cNvGraphicFramePr>
          <p:nvPr>
            <p:extLst>
              <p:ext uri="{D42A27DB-BD31-4B8C-83A1-F6EECF244321}">
                <p14:modId xmlns:p14="http://schemas.microsoft.com/office/powerpoint/2010/main" val="1003190263"/>
              </p:ext>
            </p:extLst>
          </p:nvPr>
        </p:nvGraphicFramePr>
        <p:xfrm>
          <a:off x="6910457" y="3940374"/>
          <a:ext cx="2381901" cy="2223452"/>
        </p:xfrm>
        <a:graphic>
          <a:graphicData uri="http://schemas.openxmlformats.org/drawingml/2006/chart">
            <c:chart xmlns:c="http://schemas.openxmlformats.org/drawingml/2006/chart" xmlns:r="http://schemas.openxmlformats.org/officeDocument/2006/relationships" r:id="rId9"/>
          </a:graphicData>
        </a:graphic>
      </p:graphicFrame>
      <p:sp>
        <p:nvSpPr>
          <p:cNvPr id="45" name="TextovéPole 44"/>
          <p:cNvSpPr txBox="1"/>
          <p:nvPr/>
        </p:nvSpPr>
        <p:spPr>
          <a:xfrm>
            <a:off x="6813192" y="3657703"/>
            <a:ext cx="2446020" cy="276999"/>
          </a:xfrm>
          <a:prstGeom prst="rect">
            <a:avLst/>
          </a:prstGeom>
          <a:noFill/>
        </p:spPr>
        <p:txBody>
          <a:bodyPr wrap="square" rtlCol="0">
            <a:spAutoFit/>
          </a:bodyPr>
          <a:lstStyle/>
          <a:p>
            <a:pPr algn="ctr"/>
            <a:r>
              <a:rPr lang="cs-CZ" sz="1200" b="1" dirty="0"/>
              <a:t>CIZI ZDROJE CELKEM</a:t>
            </a:r>
          </a:p>
        </p:txBody>
      </p:sp>
      <p:graphicFrame>
        <p:nvGraphicFramePr>
          <p:cNvPr id="46" name="Zástupný symbol pro obsah 6"/>
          <p:cNvGraphicFramePr>
            <a:graphicFrameLocks/>
          </p:cNvGraphicFramePr>
          <p:nvPr>
            <p:extLst>
              <p:ext uri="{D42A27DB-BD31-4B8C-83A1-F6EECF244321}">
                <p14:modId xmlns:p14="http://schemas.microsoft.com/office/powerpoint/2010/main" val="4243109152"/>
              </p:ext>
            </p:extLst>
          </p:nvPr>
        </p:nvGraphicFramePr>
        <p:xfrm>
          <a:off x="4680575" y="3940374"/>
          <a:ext cx="2268000" cy="2223452"/>
        </p:xfrm>
        <a:graphic>
          <a:graphicData uri="http://schemas.openxmlformats.org/drawingml/2006/chart">
            <c:chart xmlns:c="http://schemas.openxmlformats.org/drawingml/2006/chart" xmlns:r="http://schemas.openxmlformats.org/officeDocument/2006/relationships" r:id="rId10"/>
          </a:graphicData>
        </a:graphic>
      </p:graphicFrame>
      <p:sp>
        <p:nvSpPr>
          <p:cNvPr id="47" name="TextovéPole 46"/>
          <p:cNvSpPr txBox="1"/>
          <p:nvPr/>
        </p:nvSpPr>
        <p:spPr>
          <a:xfrm>
            <a:off x="4595735" y="3590463"/>
            <a:ext cx="2446020" cy="461665"/>
          </a:xfrm>
          <a:prstGeom prst="rect">
            <a:avLst/>
          </a:prstGeom>
          <a:noFill/>
        </p:spPr>
        <p:txBody>
          <a:bodyPr wrap="square" rtlCol="0">
            <a:spAutoFit/>
          </a:bodyPr>
          <a:lstStyle/>
          <a:p>
            <a:pPr algn="ctr"/>
            <a:r>
              <a:rPr lang="cs-CZ" sz="1200" b="1" dirty="0">
                <a:solidFill>
                  <a:srgbClr val="FF0000"/>
                </a:solidFill>
              </a:rPr>
              <a:t>PODÍL AKTIV NETTO </a:t>
            </a:r>
          </a:p>
          <a:p>
            <a:pPr algn="ctr"/>
            <a:r>
              <a:rPr lang="cs-CZ" sz="1200" b="1" dirty="0">
                <a:solidFill>
                  <a:srgbClr val="FF0000"/>
                </a:solidFill>
              </a:rPr>
              <a:t>K CELKOVÝM AKTIVŮM</a:t>
            </a:r>
          </a:p>
        </p:txBody>
      </p:sp>
    </p:spTree>
    <p:extLst>
      <p:ext uri="{BB962C8B-B14F-4D97-AF65-F5344CB8AC3E}">
        <p14:creationId xmlns:p14="http://schemas.microsoft.com/office/powerpoint/2010/main" val="31261386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Výdaje krajů na ZDRAVÍ (běžné i kapitálové) v letech 2010-2018</a:t>
            </a:r>
            <a:endParaRPr lang="en-US" sz="2800" dirty="0"/>
          </a:p>
        </p:txBody>
      </p:sp>
      <p:graphicFrame>
        <p:nvGraphicFramePr>
          <p:cNvPr id="18" name="Zástupný symbol pro obsah 7"/>
          <p:cNvGraphicFramePr>
            <a:graphicFrameLocks/>
          </p:cNvGraphicFramePr>
          <p:nvPr>
            <p:extLst>
              <p:ext uri="{D42A27DB-BD31-4B8C-83A1-F6EECF244321}">
                <p14:modId xmlns:p14="http://schemas.microsoft.com/office/powerpoint/2010/main" val="3600988750"/>
              </p:ext>
            </p:extLst>
          </p:nvPr>
        </p:nvGraphicFramePr>
        <p:xfrm>
          <a:off x="654478" y="1048046"/>
          <a:ext cx="3960000" cy="491792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Zástupný symbol pro obsah 7"/>
          <p:cNvGraphicFramePr>
            <a:graphicFrameLocks/>
          </p:cNvGraphicFramePr>
          <p:nvPr>
            <p:extLst>
              <p:ext uri="{D42A27DB-BD31-4B8C-83A1-F6EECF244321}">
                <p14:modId xmlns:p14="http://schemas.microsoft.com/office/powerpoint/2010/main" val="2592218806"/>
              </p:ext>
            </p:extLst>
          </p:nvPr>
        </p:nvGraphicFramePr>
        <p:xfrm>
          <a:off x="5265506" y="1048045"/>
          <a:ext cx="3803883" cy="4917923"/>
        </p:xfrm>
        <a:graphic>
          <a:graphicData uri="http://schemas.openxmlformats.org/drawingml/2006/chart">
            <c:chart xmlns:c="http://schemas.openxmlformats.org/drawingml/2006/chart" xmlns:r="http://schemas.openxmlformats.org/officeDocument/2006/relationships" r:id="rId4"/>
          </a:graphicData>
        </a:graphic>
      </p:graphicFrame>
      <p:sp>
        <p:nvSpPr>
          <p:cNvPr id="20" name="TextovéPole 19"/>
          <p:cNvSpPr txBox="1"/>
          <p:nvPr/>
        </p:nvSpPr>
        <p:spPr>
          <a:xfrm>
            <a:off x="654478" y="975692"/>
            <a:ext cx="3919190"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000000"/>
                </a:solidFill>
                <a:effectLst/>
                <a:uLnTx/>
                <a:uFillTx/>
              </a:rPr>
              <a:t>VÝDAJE KRAJŮ NA ZDRAVÍ Z MÍSTNÍCH ROZPOČTŮ V ABSOLUTNÍCH HODNOTÁCH v mil. Kč</a:t>
            </a:r>
          </a:p>
        </p:txBody>
      </p:sp>
      <p:sp>
        <p:nvSpPr>
          <p:cNvPr id="21" name="TextovéPole 20"/>
          <p:cNvSpPr txBox="1"/>
          <p:nvPr/>
        </p:nvSpPr>
        <p:spPr>
          <a:xfrm>
            <a:off x="5190893" y="975692"/>
            <a:ext cx="3953107"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000000"/>
                </a:solidFill>
                <a:effectLst/>
                <a:uLnTx/>
                <a:uFillTx/>
              </a:rPr>
              <a:t>VÝDAJE KRAJŮ NA ZDRAVÍ Z MÍSTNÍCH ROZPOČTŮ DLE PODÍLU Z CELKOVÝCH VÝDAJŮ v %</a:t>
            </a:r>
          </a:p>
        </p:txBody>
      </p:sp>
      <p:graphicFrame>
        <p:nvGraphicFramePr>
          <p:cNvPr id="22" name="Tabulka 21"/>
          <p:cNvGraphicFramePr>
            <a:graphicFrameLocks noGrp="1"/>
          </p:cNvGraphicFramePr>
          <p:nvPr>
            <p:extLst>
              <p:ext uri="{D42A27DB-BD31-4B8C-83A1-F6EECF244321}">
                <p14:modId xmlns:p14="http://schemas.microsoft.com/office/powerpoint/2010/main" val="1658462865"/>
              </p:ext>
            </p:extLst>
          </p:nvPr>
        </p:nvGraphicFramePr>
        <p:xfrm>
          <a:off x="95226" y="1498912"/>
          <a:ext cx="468000" cy="3996005"/>
        </p:xfrm>
        <a:graphic>
          <a:graphicData uri="http://schemas.openxmlformats.org/drawingml/2006/table">
            <a:tbl>
              <a:tblPr/>
              <a:tblGrid>
                <a:gridCol w="468000">
                  <a:extLst>
                    <a:ext uri="{9D8B030D-6E8A-4147-A177-3AD203B41FA5}">
                      <a16:colId xmlns:a16="http://schemas.microsoft.com/office/drawing/2014/main" val="20000"/>
                    </a:ext>
                  </a:extLst>
                </a:gridCol>
              </a:tblGrid>
              <a:tr h="27987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POŘADÍ</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0"/>
                  </a:ext>
                </a:extLst>
              </a:tr>
              <a:tr h="27987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6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1"/>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2"/>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7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3"/>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5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4"/>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14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5"/>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8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6"/>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13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7"/>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9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8"/>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10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9"/>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4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0"/>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3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1"/>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12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2"/>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11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3"/>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2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4"/>
                  </a:ext>
                </a:extLst>
              </a:tr>
            </a:tbl>
          </a:graphicData>
        </a:graphic>
      </p:graphicFrame>
      <p:graphicFrame>
        <p:nvGraphicFramePr>
          <p:cNvPr id="23" name="Tabulka 22"/>
          <p:cNvGraphicFramePr>
            <a:graphicFrameLocks noGrp="1"/>
          </p:cNvGraphicFramePr>
          <p:nvPr>
            <p:extLst>
              <p:ext uri="{D42A27DB-BD31-4B8C-83A1-F6EECF244321}">
                <p14:modId xmlns:p14="http://schemas.microsoft.com/office/powerpoint/2010/main" val="3340529618"/>
              </p:ext>
            </p:extLst>
          </p:nvPr>
        </p:nvGraphicFramePr>
        <p:xfrm>
          <a:off x="4685587" y="1498912"/>
          <a:ext cx="468000" cy="3996005"/>
        </p:xfrm>
        <a:graphic>
          <a:graphicData uri="http://schemas.openxmlformats.org/drawingml/2006/table">
            <a:tbl>
              <a:tblPr/>
              <a:tblGrid>
                <a:gridCol w="468000">
                  <a:extLst>
                    <a:ext uri="{9D8B030D-6E8A-4147-A177-3AD203B41FA5}">
                      <a16:colId xmlns:a16="http://schemas.microsoft.com/office/drawing/2014/main" val="20000"/>
                    </a:ext>
                  </a:extLst>
                </a:gridCol>
              </a:tblGrid>
              <a:tr h="27987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dirty="0">
                          <a:solidFill>
                            <a:srgbClr val="000000"/>
                          </a:solidFill>
                          <a:effectLst/>
                          <a:latin typeface="Calibri" panose="020F0502020204030204" pitchFamily="34" charset="0"/>
                        </a:rPr>
                        <a:t>POŘADÍ</a:t>
                      </a: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0"/>
                  </a:ext>
                </a:extLst>
              </a:tr>
              <a:tr h="27987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dirty="0">
                          <a:solidFill>
                            <a:srgbClr val="000000"/>
                          </a:solidFill>
                          <a:effectLst/>
                          <a:latin typeface="Calibri" panose="020F0502020204030204" pitchFamily="34" charset="0"/>
                        </a:rPr>
                        <a:t>14</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1"/>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4</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2"/>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7</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3"/>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2</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4"/>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5</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5"/>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11</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6"/>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9</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7"/>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3</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8"/>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6</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9"/>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0"/>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12</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1"/>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13</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2"/>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10</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3"/>
                  </a:ext>
                </a:extLst>
              </a:tr>
              <a:tr h="26432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dirty="0">
                          <a:solidFill>
                            <a:srgbClr val="000000"/>
                          </a:solidFill>
                          <a:effectLst/>
                          <a:latin typeface="Calibri" panose="020F0502020204030204" pitchFamily="34" charset="0"/>
                        </a:rPr>
                        <a:t>8</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4"/>
                  </a:ext>
                </a:extLst>
              </a:tr>
            </a:tbl>
          </a:graphicData>
        </a:graphic>
      </p:graphicFrame>
      <p:sp>
        <p:nvSpPr>
          <p:cNvPr id="24" name="Zaoblený obdélník 45"/>
          <p:cNvSpPr/>
          <p:nvPr/>
        </p:nvSpPr>
        <p:spPr>
          <a:xfrm>
            <a:off x="9217885" y="2061112"/>
            <a:ext cx="2486436" cy="1171850"/>
          </a:xfrm>
          <a:prstGeom prst="roundRect">
            <a:avLst/>
          </a:prstGeom>
          <a:solidFill>
            <a:sysClr val="window" lastClr="FFFFFF"/>
          </a:solidFill>
          <a:ln w="25400" cap="flat" cmpd="sng" algn="ctr">
            <a:noFill/>
            <a:prstDash val="solid"/>
          </a:ln>
          <a:effectLst/>
        </p:spPr>
        <p:txBody>
          <a:bodyPr lIns="36000" tIns="36000" rIns="36000" bIns="360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effectLst/>
                <a:uLnTx/>
                <a:uFillTx/>
                <a:ea typeface="+mn-ea"/>
                <a:cs typeface="Arial" panose="020B0604020202020204" pitchFamily="34" charset="0"/>
              </a:rPr>
              <a:t>V absolutních hodnotách nejvyšší výdaje na zdraví obyvatel (kumulativně za období 2010-2018) vynaložil Středočeský kraj. </a:t>
            </a:r>
            <a:r>
              <a:rPr kumimoji="0" lang="cs-CZ" sz="1400" b="0" i="0" u="none" strike="noStrike" kern="0" cap="none" spc="0" normalizeH="0" baseline="0" noProof="0" dirty="0" smtClean="0">
                <a:ln>
                  <a:noFill/>
                </a:ln>
                <a:effectLst/>
                <a:uLnTx/>
                <a:uFillTx/>
                <a:ea typeface="+mn-ea"/>
                <a:cs typeface="Arial" panose="020B0604020202020204" pitchFamily="34" charset="0"/>
              </a:rPr>
              <a:t>HKK </a:t>
            </a:r>
            <a:r>
              <a:rPr kumimoji="0" lang="cs-CZ" sz="1400" b="0" i="0" u="none" strike="noStrike" kern="0" cap="none" spc="0" normalizeH="0" baseline="0" noProof="0" dirty="0" smtClean="0">
                <a:ln>
                  <a:noFill/>
                </a:ln>
                <a:effectLst/>
                <a:uLnTx/>
                <a:uFillTx/>
                <a:ea typeface="+mn-ea"/>
                <a:cs typeface="Arial" panose="020B0604020202020204" pitchFamily="34" charset="0"/>
              </a:rPr>
              <a:t>obsazuje v porovnání s ostatními územními celky </a:t>
            </a:r>
            <a:r>
              <a:rPr kumimoji="0" lang="cs-CZ" sz="1400" b="0" i="0" u="none" strike="noStrike" kern="0" cap="none" spc="0" normalizeH="0" baseline="0" noProof="0" dirty="0" smtClean="0">
                <a:ln>
                  <a:noFill/>
                </a:ln>
                <a:effectLst/>
                <a:uLnTx/>
                <a:uFillTx/>
                <a:ea typeface="+mn-ea"/>
                <a:cs typeface="Arial" panose="020B0604020202020204" pitchFamily="34" charset="0"/>
              </a:rPr>
              <a:t>9. </a:t>
            </a:r>
            <a:r>
              <a:rPr kumimoji="0" lang="cs-CZ" sz="1400" b="0" i="0" u="none" strike="noStrike" kern="0" cap="none" spc="0" normalizeH="0" baseline="0" noProof="0" dirty="0" smtClean="0">
                <a:ln>
                  <a:noFill/>
                </a:ln>
                <a:effectLst/>
                <a:uLnTx/>
                <a:uFillTx/>
                <a:ea typeface="+mn-ea"/>
                <a:cs typeface="Arial" panose="020B0604020202020204" pitchFamily="34" charset="0"/>
              </a:rPr>
              <a:t>místo, což znamená, že v absolutním objemu jsou</a:t>
            </a:r>
            <a:r>
              <a:rPr kumimoji="0" lang="cs-CZ" sz="1400" b="0" i="0" u="none" strike="noStrike" kern="0" cap="none" spc="0" normalizeH="0" noProof="0" dirty="0" smtClean="0">
                <a:ln>
                  <a:noFill/>
                </a:ln>
                <a:effectLst/>
                <a:uLnTx/>
                <a:uFillTx/>
                <a:ea typeface="+mn-ea"/>
                <a:cs typeface="Arial" panose="020B0604020202020204" pitchFamily="34" charset="0"/>
              </a:rPr>
              <a:t> vstupy kraje do této kapitoly místních rozpočtů </a:t>
            </a:r>
            <a:r>
              <a:rPr kumimoji="0" lang="cs-CZ" sz="1400" b="0" i="0" u="none" strike="noStrike" kern="0" cap="none" spc="0" normalizeH="0" noProof="0" dirty="0" smtClean="0">
                <a:ln>
                  <a:noFill/>
                </a:ln>
                <a:effectLst/>
                <a:uLnTx/>
                <a:uFillTx/>
                <a:ea typeface="+mn-ea"/>
                <a:cs typeface="Arial" panose="020B0604020202020204" pitchFamily="34" charset="0"/>
              </a:rPr>
              <a:t>v rámci ČR průměrné a </a:t>
            </a:r>
            <a:r>
              <a:rPr kumimoji="0" lang="cs-CZ" sz="1400" b="0" i="0" u="none" strike="noStrike" kern="0" cap="none" spc="0" normalizeH="0" noProof="0" dirty="0" smtClean="0">
                <a:ln>
                  <a:noFill/>
                </a:ln>
                <a:effectLst/>
                <a:uLnTx/>
                <a:uFillTx/>
                <a:ea typeface="+mn-ea"/>
                <a:cs typeface="Arial" panose="020B0604020202020204" pitchFamily="34" charset="0"/>
              </a:rPr>
              <a:t>to i v přepočtu na počet obyvatel. </a:t>
            </a:r>
            <a:endParaRPr kumimoji="0" lang="cs-CZ" sz="1400" b="0" i="0" u="none" strike="noStrike" kern="0" cap="none" spc="0" normalizeH="0" baseline="0" noProof="0" dirty="0" smtClean="0">
              <a:ln>
                <a:noFill/>
              </a:ln>
              <a:effectLst/>
              <a:uLnTx/>
              <a:uFillTx/>
              <a:ea typeface="+mn-ea"/>
              <a:cs typeface="Arial" panose="020B0604020202020204" pitchFamily="34" charset="0"/>
            </a:endParaRPr>
          </a:p>
        </p:txBody>
      </p:sp>
      <p:sp>
        <p:nvSpPr>
          <p:cNvPr id="25" name="Zaoblený obdélník 45"/>
          <p:cNvSpPr/>
          <p:nvPr/>
        </p:nvSpPr>
        <p:spPr>
          <a:xfrm>
            <a:off x="9217885" y="4100379"/>
            <a:ext cx="2639028" cy="1801870"/>
          </a:xfrm>
          <a:prstGeom prst="roundRect">
            <a:avLst/>
          </a:prstGeom>
          <a:solidFill>
            <a:sysClr val="window" lastClr="FFFFFF"/>
          </a:solidFill>
          <a:ln w="25400" cap="flat" cmpd="sng" algn="ctr">
            <a:noFill/>
            <a:prstDash val="solid"/>
          </a:ln>
          <a:effectLst/>
        </p:spPr>
        <p:txBody>
          <a:bodyPr lIns="36000" tIns="36000" rIns="36000" bIns="360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effectLst/>
                <a:uLnTx/>
                <a:uFillTx/>
                <a:ea typeface="+mn-ea"/>
                <a:cs typeface="Arial" panose="020B0604020202020204" pitchFamily="34" charset="0"/>
              </a:rPr>
              <a:t>Nejvyšší výdaje na zdraví obyvatel za období 2010-2018 dle podílu výdajů na zdraví k celkovým výdajům jednotlivých územních celků jsou v Kraji Vysočina. </a:t>
            </a:r>
            <a:r>
              <a:rPr kumimoji="0" lang="cs-CZ" sz="1400" b="0" i="0" u="none" strike="noStrike" kern="0" cap="none" spc="0" normalizeH="0" baseline="0" noProof="0" dirty="0" smtClean="0">
                <a:ln>
                  <a:noFill/>
                </a:ln>
                <a:effectLst/>
                <a:uLnTx/>
                <a:uFillTx/>
                <a:ea typeface="+mn-ea"/>
                <a:cs typeface="Arial" panose="020B0604020202020204" pitchFamily="34" charset="0"/>
              </a:rPr>
              <a:t>HKK </a:t>
            </a:r>
            <a:r>
              <a:rPr kumimoji="0" lang="cs-CZ" sz="1400" b="0" i="0" u="none" strike="noStrike" kern="0" cap="none" spc="0" normalizeH="0" baseline="0" noProof="0" dirty="0" smtClean="0">
                <a:ln>
                  <a:noFill/>
                </a:ln>
                <a:effectLst/>
                <a:uLnTx/>
                <a:uFillTx/>
                <a:ea typeface="+mn-ea"/>
                <a:cs typeface="Arial" panose="020B0604020202020204" pitchFamily="34" charset="0"/>
              </a:rPr>
              <a:t>se v porovnání s ostatními územními celky umístil na </a:t>
            </a:r>
            <a:r>
              <a:rPr kumimoji="0" lang="cs-CZ" sz="1400" b="0" i="0" u="none" strike="noStrike" kern="0" cap="none" spc="0" normalizeH="0" baseline="0" noProof="0" dirty="0" smtClean="0">
                <a:ln>
                  <a:noFill/>
                </a:ln>
                <a:effectLst/>
                <a:uLnTx/>
                <a:uFillTx/>
                <a:ea typeface="+mn-ea"/>
                <a:cs typeface="Arial" panose="020B0604020202020204" pitchFamily="34" charset="0"/>
              </a:rPr>
              <a:t>3. </a:t>
            </a:r>
            <a:r>
              <a:rPr kumimoji="0" lang="cs-CZ" sz="1400" b="0" i="0" u="none" strike="noStrike" kern="0" cap="none" spc="0" normalizeH="0" baseline="0" noProof="0" dirty="0" smtClean="0">
                <a:ln>
                  <a:noFill/>
                </a:ln>
                <a:effectLst/>
                <a:uLnTx/>
                <a:uFillTx/>
                <a:ea typeface="+mn-ea"/>
                <a:cs typeface="Arial" panose="020B0604020202020204" pitchFamily="34" charset="0"/>
              </a:rPr>
              <a:t>místě.</a:t>
            </a:r>
          </a:p>
        </p:txBody>
      </p:sp>
      <p:sp>
        <p:nvSpPr>
          <p:cNvPr id="26" name="TextovéPole 25"/>
          <p:cNvSpPr txBox="1"/>
          <p:nvPr/>
        </p:nvSpPr>
        <p:spPr>
          <a:xfrm>
            <a:off x="540076" y="3691043"/>
            <a:ext cx="468000" cy="276999"/>
          </a:xfrm>
          <a:prstGeom prst="rect">
            <a:avLst/>
          </a:prstGeom>
          <a:solidFill>
            <a:srgbClr val="FF0000"/>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cs-CZ" sz="1200" b="1" kern="0" dirty="0" smtClean="0">
                <a:solidFill>
                  <a:prstClr val="white"/>
                </a:solidFill>
              </a:rPr>
              <a:t>HK</a:t>
            </a:r>
            <a:r>
              <a:rPr lang="cs-CZ" sz="1200" b="1" kern="0" dirty="0" smtClean="0">
                <a:solidFill>
                  <a:prstClr val="white"/>
                </a:solidFill>
              </a:rPr>
              <a:t>K</a:t>
            </a:r>
            <a:endParaRPr kumimoji="0" lang="cs-CZ" sz="1200" b="1" i="0" u="none" strike="noStrike" kern="0" cap="none" spc="0" normalizeH="0" baseline="0" noProof="0" dirty="0" smtClean="0">
              <a:ln>
                <a:noFill/>
              </a:ln>
              <a:solidFill>
                <a:prstClr val="white"/>
              </a:solidFill>
              <a:effectLst/>
              <a:uLnTx/>
              <a:uFillTx/>
            </a:endParaRPr>
          </a:p>
        </p:txBody>
      </p:sp>
      <p:sp>
        <p:nvSpPr>
          <p:cNvPr id="27" name="TextovéPole 26"/>
          <p:cNvSpPr txBox="1"/>
          <p:nvPr/>
        </p:nvSpPr>
        <p:spPr>
          <a:xfrm>
            <a:off x="5165847" y="3673624"/>
            <a:ext cx="468000" cy="276999"/>
          </a:xfrm>
          <a:prstGeom prst="rect">
            <a:avLst/>
          </a:prstGeom>
          <a:solidFill>
            <a:srgbClr val="FF0000"/>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prstClr val="white"/>
                </a:solidFill>
                <a:effectLst/>
                <a:uLnTx/>
                <a:uFillTx/>
              </a:rPr>
              <a:t>HKK</a:t>
            </a:r>
            <a:endParaRPr kumimoji="0" lang="cs-CZ" sz="1200" b="1" i="0" u="none" strike="noStrike" kern="0" cap="none" spc="0" normalizeH="0" baseline="0" noProof="0" dirty="0" smtClean="0">
              <a:ln>
                <a:noFill/>
              </a:ln>
              <a:solidFill>
                <a:prstClr val="white"/>
              </a:solidFill>
              <a:effectLst/>
              <a:uLnTx/>
              <a:uFillTx/>
            </a:endParaRPr>
          </a:p>
        </p:txBody>
      </p:sp>
      <p:sp>
        <p:nvSpPr>
          <p:cNvPr id="28" name="Obdélník 27"/>
          <p:cNvSpPr/>
          <p:nvPr/>
        </p:nvSpPr>
        <p:spPr>
          <a:xfrm>
            <a:off x="1502113" y="6063477"/>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71838742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fontScale="90000"/>
          </a:bodyPr>
          <a:lstStyle/>
          <a:p>
            <a:r>
              <a:rPr lang="cs-CZ" sz="2800" dirty="0"/>
              <a:t>Struktura vybraných nákladů, aktiv a pasiv PALP na 1 obyvatele </a:t>
            </a:r>
            <a:r>
              <a:rPr lang="cs-CZ" sz="2800" u="sng" dirty="0"/>
              <a:t>v roce </a:t>
            </a:r>
            <a:r>
              <a:rPr lang="cs-CZ" sz="2800" u="sng" dirty="0" smtClean="0"/>
              <a:t>2018</a:t>
            </a:r>
            <a:endParaRPr lang="en-US" sz="2800" dirty="0"/>
          </a:p>
        </p:txBody>
      </p:sp>
      <p:sp>
        <p:nvSpPr>
          <p:cNvPr id="7" name="TextBox 4"/>
          <p:cNvSpPr txBox="1"/>
          <p:nvPr/>
        </p:nvSpPr>
        <p:spPr>
          <a:xfrm>
            <a:off x="254644" y="660177"/>
            <a:ext cx="6640985" cy="461665"/>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a:t>
            </a:r>
            <a:r>
              <a:rPr lang="cs-CZ" sz="1200" dirty="0" smtClean="0"/>
              <a:t>zařízení</a:t>
            </a:r>
          </a:p>
          <a:p>
            <a:r>
              <a:rPr lang="cs-CZ" sz="1200" dirty="0"/>
              <a:t>PALP – poskytovatel akutní lůžkové </a:t>
            </a:r>
            <a:r>
              <a:rPr lang="cs-CZ" sz="1200" dirty="0" smtClean="0"/>
              <a:t>péče</a:t>
            </a:r>
            <a:endParaRPr lang="cs-CZ" sz="1200" dirty="0"/>
          </a:p>
        </p:txBody>
      </p:sp>
      <p:sp>
        <p:nvSpPr>
          <p:cNvPr id="3" name="Obdélník 2"/>
          <p:cNvSpPr/>
          <p:nvPr/>
        </p:nvSpPr>
        <p:spPr>
          <a:xfrm>
            <a:off x="9274203" y="2534543"/>
            <a:ext cx="2735322" cy="2246769"/>
          </a:xfrm>
          <a:prstGeom prst="rect">
            <a:avLst/>
          </a:prstGeom>
        </p:spPr>
        <p:txBody>
          <a:bodyPr wrap="square">
            <a:spAutoFit/>
          </a:bodyPr>
          <a:lstStyle/>
          <a:p>
            <a:r>
              <a:rPr lang="cs-CZ" sz="1400" dirty="0"/>
              <a:t>PZS akutní péče na území </a:t>
            </a:r>
            <a:r>
              <a:rPr lang="cs-CZ" sz="1400" dirty="0" smtClean="0"/>
              <a:t>HKK významně nevybočují od průměrných hodnot regionů ČR. O</a:t>
            </a:r>
            <a:r>
              <a:rPr lang="cs-CZ" sz="1400" dirty="0" smtClean="0"/>
              <a:t>bjemy </a:t>
            </a:r>
            <a:r>
              <a:rPr lang="cs-CZ" sz="1400" dirty="0"/>
              <a:t>celkových pohledávek a závazků z obchodních </a:t>
            </a:r>
            <a:r>
              <a:rPr lang="cs-CZ" sz="1400" dirty="0" smtClean="0"/>
              <a:t>vztahů tak indikují, že segment lůžkové péče v kraji nečelí extrémním problémům </a:t>
            </a:r>
            <a:r>
              <a:rPr lang="cs-CZ" sz="1400" dirty="0" smtClean="0"/>
              <a:t>s </a:t>
            </a:r>
            <a:r>
              <a:rPr lang="cs-CZ" sz="1400" dirty="0" smtClean="0"/>
              <a:t>financováním, resp. daří se mu pohledávky vyřizovat ve lhůtách do 60 dní. </a:t>
            </a:r>
            <a:endParaRPr lang="cs-CZ" sz="1400" dirty="0"/>
          </a:p>
        </p:txBody>
      </p:sp>
      <p:graphicFrame>
        <p:nvGraphicFramePr>
          <p:cNvPr id="21" name="Zástupný symbol pro obsah 6"/>
          <p:cNvGraphicFramePr>
            <a:graphicFrameLocks/>
          </p:cNvGraphicFramePr>
          <p:nvPr>
            <p:extLst>
              <p:ext uri="{D42A27DB-BD31-4B8C-83A1-F6EECF244321}">
                <p14:modId xmlns:p14="http://schemas.microsoft.com/office/powerpoint/2010/main" val="3986173535"/>
              </p:ext>
            </p:extLst>
          </p:nvPr>
        </p:nvGraphicFramePr>
        <p:xfrm>
          <a:off x="490897" y="1575202"/>
          <a:ext cx="2381901" cy="2223452"/>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ovéPole 21"/>
          <p:cNvSpPr txBox="1"/>
          <p:nvPr/>
        </p:nvSpPr>
        <p:spPr>
          <a:xfrm>
            <a:off x="458837" y="1214642"/>
            <a:ext cx="2446020" cy="461665"/>
          </a:xfrm>
          <a:prstGeom prst="rect">
            <a:avLst/>
          </a:prstGeom>
          <a:noFill/>
        </p:spPr>
        <p:txBody>
          <a:bodyPr wrap="square" rtlCol="0">
            <a:spAutoFit/>
          </a:bodyPr>
          <a:lstStyle/>
          <a:p>
            <a:pPr algn="ctr"/>
            <a:r>
              <a:rPr lang="cs-CZ" sz="1200" b="1" dirty="0"/>
              <a:t>Celkové pohledávky </a:t>
            </a:r>
          </a:p>
          <a:p>
            <a:pPr algn="ctr"/>
            <a:r>
              <a:rPr lang="cs-CZ" sz="1200" b="1" dirty="0"/>
              <a:t>z obchodních vztahů (účet 311)</a:t>
            </a:r>
          </a:p>
        </p:txBody>
      </p:sp>
      <p:graphicFrame>
        <p:nvGraphicFramePr>
          <p:cNvPr id="23" name="Zástupný symbol pro obsah 6"/>
          <p:cNvGraphicFramePr>
            <a:graphicFrameLocks/>
          </p:cNvGraphicFramePr>
          <p:nvPr>
            <p:extLst>
              <p:ext uri="{D42A27DB-BD31-4B8C-83A1-F6EECF244321}">
                <p14:modId xmlns:p14="http://schemas.microsoft.com/office/powerpoint/2010/main" val="3196490399"/>
              </p:ext>
            </p:extLst>
          </p:nvPr>
        </p:nvGraphicFramePr>
        <p:xfrm>
          <a:off x="3565132" y="1571837"/>
          <a:ext cx="2381901" cy="22234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4" name="Zástupný symbol pro obsah 6"/>
          <p:cNvGraphicFramePr>
            <a:graphicFrameLocks/>
          </p:cNvGraphicFramePr>
          <p:nvPr>
            <p:extLst>
              <p:ext uri="{D42A27DB-BD31-4B8C-83A1-F6EECF244321}">
                <p14:modId xmlns:p14="http://schemas.microsoft.com/office/powerpoint/2010/main" val="3880735879"/>
              </p:ext>
            </p:extLst>
          </p:nvPr>
        </p:nvGraphicFramePr>
        <p:xfrm>
          <a:off x="6453792" y="1575462"/>
          <a:ext cx="2381902" cy="222345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6" name="Zástupný symbol pro obsah 6"/>
          <p:cNvGraphicFramePr>
            <a:graphicFrameLocks/>
          </p:cNvGraphicFramePr>
          <p:nvPr>
            <p:extLst>
              <p:ext uri="{D42A27DB-BD31-4B8C-83A1-F6EECF244321}">
                <p14:modId xmlns:p14="http://schemas.microsoft.com/office/powerpoint/2010/main" val="2039291636"/>
              </p:ext>
            </p:extLst>
          </p:nvPr>
        </p:nvGraphicFramePr>
        <p:xfrm>
          <a:off x="6453792" y="4024487"/>
          <a:ext cx="2381901" cy="22234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9" name="Zástupný symbol pro obsah 6"/>
          <p:cNvGraphicFramePr>
            <a:graphicFrameLocks/>
          </p:cNvGraphicFramePr>
          <p:nvPr>
            <p:extLst>
              <p:ext uri="{D42A27DB-BD31-4B8C-83A1-F6EECF244321}">
                <p14:modId xmlns:p14="http://schemas.microsoft.com/office/powerpoint/2010/main" val="659467299"/>
              </p:ext>
            </p:extLst>
          </p:nvPr>
        </p:nvGraphicFramePr>
        <p:xfrm>
          <a:off x="490897" y="4024487"/>
          <a:ext cx="2381901" cy="222345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0" name="Zástupný symbol pro obsah 6"/>
          <p:cNvGraphicFramePr>
            <a:graphicFrameLocks/>
          </p:cNvGraphicFramePr>
          <p:nvPr>
            <p:extLst>
              <p:ext uri="{D42A27DB-BD31-4B8C-83A1-F6EECF244321}">
                <p14:modId xmlns:p14="http://schemas.microsoft.com/office/powerpoint/2010/main" val="1025718635"/>
              </p:ext>
            </p:extLst>
          </p:nvPr>
        </p:nvGraphicFramePr>
        <p:xfrm>
          <a:off x="3565132" y="3998232"/>
          <a:ext cx="2381901" cy="2223452"/>
        </p:xfrm>
        <a:graphic>
          <a:graphicData uri="http://schemas.openxmlformats.org/drawingml/2006/chart">
            <c:chart xmlns:c="http://schemas.openxmlformats.org/drawingml/2006/chart" xmlns:r="http://schemas.openxmlformats.org/officeDocument/2006/relationships" r:id="rId8"/>
          </a:graphicData>
        </a:graphic>
      </p:graphicFrame>
      <p:sp>
        <p:nvSpPr>
          <p:cNvPr id="31" name="TextovéPole 30"/>
          <p:cNvSpPr txBox="1"/>
          <p:nvPr/>
        </p:nvSpPr>
        <p:spPr>
          <a:xfrm>
            <a:off x="3414584" y="1214486"/>
            <a:ext cx="2682995" cy="415498"/>
          </a:xfrm>
          <a:prstGeom prst="rect">
            <a:avLst/>
          </a:prstGeom>
          <a:noFill/>
        </p:spPr>
        <p:txBody>
          <a:bodyPr wrap="square" rtlCol="0">
            <a:spAutoFit/>
          </a:bodyPr>
          <a:lstStyle/>
          <a:p>
            <a:pPr algn="ctr"/>
            <a:r>
              <a:rPr lang="cs-CZ" sz="1200" b="1" dirty="0"/>
              <a:t>Pohledávky z obchodních vztahů </a:t>
            </a:r>
          </a:p>
          <a:p>
            <a:pPr algn="ctr"/>
            <a:r>
              <a:rPr lang="cs-CZ" sz="900" b="1" dirty="0"/>
              <a:t>(účet 311) - do 60 dnů po datu </a:t>
            </a:r>
            <a:r>
              <a:rPr lang="cs-CZ" sz="900" b="1" dirty="0" err="1"/>
              <a:t>zdan.plnění</a:t>
            </a:r>
            <a:endParaRPr lang="cs-CZ" sz="900" b="1" dirty="0"/>
          </a:p>
        </p:txBody>
      </p:sp>
      <p:sp>
        <p:nvSpPr>
          <p:cNvPr id="32" name="TextovéPole 31"/>
          <p:cNvSpPr txBox="1"/>
          <p:nvPr/>
        </p:nvSpPr>
        <p:spPr>
          <a:xfrm>
            <a:off x="6453791" y="1211277"/>
            <a:ext cx="2649059" cy="415498"/>
          </a:xfrm>
          <a:prstGeom prst="rect">
            <a:avLst/>
          </a:prstGeom>
          <a:noFill/>
        </p:spPr>
        <p:txBody>
          <a:bodyPr wrap="square" rtlCol="0">
            <a:spAutoFit/>
          </a:bodyPr>
          <a:lstStyle/>
          <a:p>
            <a:pPr algn="ctr"/>
            <a:r>
              <a:rPr lang="pl-PL" sz="1200" b="1" dirty="0"/>
              <a:t>Pohledávky z obchodních vztahů </a:t>
            </a:r>
          </a:p>
          <a:p>
            <a:pPr algn="ctr"/>
            <a:r>
              <a:rPr lang="pl-PL" sz="900" b="1" dirty="0"/>
              <a:t>(účet 311) - nad 60 dnů po datu zdan.plnění</a:t>
            </a:r>
            <a:endParaRPr lang="cs-CZ" sz="900" b="1" dirty="0"/>
          </a:p>
        </p:txBody>
      </p:sp>
      <p:sp>
        <p:nvSpPr>
          <p:cNvPr id="33" name="TextovéPole 32"/>
          <p:cNvSpPr txBox="1"/>
          <p:nvPr/>
        </p:nvSpPr>
        <p:spPr>
          <a:xfrm>
            <a:off x="6555311" y="3657928"/>
            <a:ext cx="2446020" cy="415498"/>
          </a:xfrm>
          <a:prstGeom prst="rect">
            <a:avLst/>
          </a:prstGeom>
          <a:noFill/>
        </p:spPr>
        <p:txBody>
          <a:bodyPr wrap="square" rtlCol="0">
            <a:spAutoFit/>
          </a:bodyPr>
          <a:lstStyle/>
          <a:p>
            <a:pPr algn="ctr"/>
            <a:r>
              <a:rPr lang="cs-CZ" sz="1200" b="1" dirty="0"/>
              <a:t>Závazky z obchodních vztahů </a:t>
            </a:r>
          </a:p>
          <a:p>
            <a:pPr algn="ctr"/>
            <a:r>
              <a:rPr lang="cs-CZ" sz="900" b="1" dirty="0"/>
              <a:t>(účet 321) - nad 60 dnů po datu </a:t>
            </a:r>
            <a:r>
              <a:rPr lang="cs-CZ" sz="900" b="1" dirty="0" err="1"/>
              <a:t>zdan.plnění</a:t>
            </a:r>
            <a:endParaRPr lang="cs-CZ" sz="900" b="1" dirty="0"/>
          </a:p>
        </p:txBody>
      </p:sp>
      <p:sp>
        <p:nvSpPr>
          <p:cNvPr id="35" name="TextovéPole 34"/>
          <p:cNvSpPr txBox="1"/>
          <p:nvPr/>
        </p:nvSpPr>
        <p:spPr>
          <a:xfrm>
            <a:off x="490897" y="3661293"/>
            <a:ext cx="2446020" cy="461665"/>
          </a:xfrm>
          <a:prstGeom prst="rect">
            <a:avLst/>
          </a:prstGeom>
          <a:noFill/>
        </p:spPr>
        <p:txBody>
          <a:bodyPr wrap="square" rtlCol="0">
            <a:spAutoFit/>
          </a:bodyPr>
          <a:lstStyle/>
          <a:p>
            <a:pPr algn="ctr"/>
            <a:r>
              <a:rPr lang="cs-CZ" sz="1200" b="1" dirty="0"/>
              <a:t>Celkové závazky </a:t>
            </a:r>
          </a:p>
          <a:p>
            <a:pPr algn="ctr"/>
            <a:r>
              <a:rPr lang="cs-CZ" sz="1200" b="1" dirty="0"/>
              <a:t>z obchodních vztahů (účet 321)</a:t>
            </a:r>
          </a:p>
        </p:txBody>
      </p:sp>
      <p:sp>
        <p:nvSpPr>
          <p:cNvPr id="48" name="TextovéPole 47"/>
          <p:cNvSpPr txBox="1"/>
          <p:nvPr/>
        </p:nvSpPr>
        <p:spPr>
          <a:xfrm>
            <a:off x="3434082" y="3657928"/>
            <a:ext cx="2446020" cy="415498"/>
          </a:xfrm>
          <a:prstGeom prst="rect">
            <a:avLst/>
          </a:prstGeom>
          <a:noFill/>
        </p:spPr>
        <p:txBody>
          <a:bodyPr wrap="square" rtlCol="0">
            <a:spAutoFit/>
          </a:bodyPr>
          <a:lstStyle/>
          <a:p>
            <a:pPr algn="ctr"/>
            <a:r>
              <a:rPr lang="cs-CZ" sz="1200" b="1" dirty="0"/>
              <a:t>Závazky z obchodních vztahů </a:t>
            </a:r>
          </a:p>
          <a:p>
            <a:pPr algn="ctr"/>
            <a:r>
              <a:rPr lang="cs-CZ" sz="900" b="1" dirty="0"/>
              <a:t>(účet 321) - do 60 dnů po datu </a:t>
            </a:r>
            <a:r>
              <a:rPr lang="cs-CZ" sz="900" b="1" dirty="0" err="1"/>
              <a:t>zdan.plnění</a:t>
            </a:r>
            <a:endParaRPr lang="cs-CZ" sz="900" b="1" dirty="0"/>
          </a:p>
        </p:txBody>
      </p:sp>
    </p:spTree>
    <p:extLst>
      <p:ext uri="{BB962C8B-B14F-4D97-AF65-F5344CB8AC3E}">
        <p14:creationId xmlns:p14="http://schemas.microsoft.com/office/powerpoint/2010/main" val="261841976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dirty="0" smtClean="0"/>
              <a:t>Podíl zdravotních pojišťoven na financování </a:t>
            </a:r>
          </a:p>
          <a:p>
            <a:r>
              <a:rPr lang="cs-CZ" dirty="0" smtClean="0"/>
              <a:t>péče na území </a:t>
            </a:r>
            <a:r>
              <a:rPr lang="cs-CZ" dirty="0" smtClean="0"/>
              <a:t>HKK </a:t>
            </a:r>
            <a:r>
              <a:rPr lang="cs-CZ" dirty="0" smtClean="0"/>
              <a:t>a </a:t>
            </a:r>
            <a:r>
              <a:rPr lang="cs-CZ" dirty="0" smtClean="0"/>
              <a:t>ostatních regionů ČR  </a:t>
            </a:r>
            <a:endParaRPr lang="cs-CZ" dirty="0"/>
          </a:p>
        </p:txBody>
      </p:sp>
    </p:spTree>
    <p:extLst>
      <p:ext uri="{BB962C8B-B14F-4D97-AF65-F5344CB8AC3E}">
        <p14:creationId xmlns:p14="http://schemas.microsoft.com/office/powerpoint/2010/main" val="230722456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dirty="0" smtClean="0"/>
              <a:t>Použité zdroje dat</a:t>
            </a:r>
            <a:endParaRPr lang="en-US" dirty="0"/>
          </a:p>
        </p:txBody>
      </p:sp>
      <p:sp>
        <p:nvSpPr>
          <p:cNvPr id="7" name="Content Placeholder 1"/>
          <p:cNvSpPr txBox="1">
            <a:spLocks/>
          </p:cNvSpPr>
          <p:nvPr/>
        </p:nvSpPr>
        <p:spPr>
          <a:xfrm>
            <a:off x="381762" y="791852"/>
            <a:ext cx="10600182" cy="4965816"/>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16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altLang="cs-CZ" b="1" i="0" u="none" strike="noStrike" kern="1200" cap="none" spc="0" normalizeH="0" baseline="0" noProof="0" dirty="0" smtClean="0">
                <a:ln>
                  <a:noFill/>
                </a:ln>
                <a:solidFill>
                  <a:srgbClr val="000000"/>
                </a:solidFill>
                <a:effectLst/>
                <a:uLnTx/>
                <a:uFillTx/>
                <a:latin typeface="Calibri"/>
                <a:cs typeface="Arial" pitchFamily="34" charset="0"/>
              </a:rPr>
              <a:t>Analýza se opírá o data spravovaná Ústavem zdravotnických informací a statistiky ČR (ÚZIS ČR), která jsou sbírána v rámci Národního zdravotnického informačního systému (NZIS) a národních zdravotních registrů. Tyto zdroje dat umožňují statistické analýzy relevantních</a:t>
            </a:r>
            <a:r>
              <a:rPr kumimoji="0" lang="cs-CZ" altLang="cs-CZ" b="1" i="0" u="none" strike="noStrike" kern="1200" cap="none" spc="0" normalizeH="0" noProof="0" dirty="0" smtClean="0">
                <a:ln>
                  <a:noFill/>
                </a:ln>
                <a:solidFill>
                  <a:srgbClr val="000000"/>
                </a:solidFill>
                <a:effectLst/>
                <a:uLnTx/>
                <a:uFillTx/>
                <a:latin typeface="Calibri"/>
                <a:cs typeface="Arial" pitchFamily="34" charset="0"/>
              </a:rPr>
              <a:t> dat o konzumaci zdravotních služeb dle kraje bydliště pacientů či dle sídla poskytovatelů zdravotních služeb. Základní ekonomické ukazatele je tak možné standardizovat s ohledem na bodovou či korunovou produkci poskytovatelů a zdroje jejich příjmů. </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lang="cs-CZ" altLang="cs-CZ" dirty="0">
              <a:solidFill>
                <a:srgbClr val="000000"/>
              </a:solidFill>
              <a:latin typeface="Calibri"/>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altLang="cs-CZ" b="1" i="0" u="none" strike="noStrike" kern="1200" cap="none" spc="0" normalizeH="0" noProof="0" dirty="0" smtClean="0">
                <a:ln>
                  <a:noFill/>
                </a:ln>
                <a:solidFill>
                  <a:srgbClr val="000000"/>
                </a:solidFill>
                <a:effectLst/>
                <a:uLnTx/>
                <a:uFillTx/>
                <a:latin typeface="Calibri"/>
                <a:cs typeface="Arial" pitchFamily="34" charset="0"/>
              </a:rPr>
              <a:t>V analýzách jsou využity zejména následující zdroje: </a:t>
            </a:r>
            <a:endParaRPr kumimoji="0" lang="pl-PL" altLang="cs-CZ" b="1" i="0" u="none" strike="noStrike" kern="1200" cap="none" spc="0" normalizeH="0" baseline="0" noProof="0" dirty="0" smtClean="0">
              <a:ln>
                <a:noFill/>
              </a:ln>
              <a:solidFill>
                <a:srgbClr val="000000"/>
              </a:solidFill>
              <a:effectLst/>
              <a:uLnTx/>
              <a:uFillTx/>
              <a:latin typeface="Calibri"/>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cs-CZ" sz="1600" b="1" i="0" u="none" strike="noStrike" kern="1200" cap="none" spc="0" normalizeH="0" baseline="0" noProof="0" dirty="0" smtClean="0">
              <a:ln>
                <a:noFill/>
              </a:ln>
              <a:solidFill>
                <a:srgbClr val="000000"/>
              </a:solidFill>
              <a:effectLst/>
              <a:uLnTx/>
              <a:uFillTx/>
              <a:latin typeface="Calibri"/>
              <a:ea typeface="+mn-ea"/>
              <a:cs typeface="+mn-cs"/>
            </a:endParaRPr>
          </a:p>
          <a:p>
            <a:pPr lvl="0">
              <a:buFont typeface="Wingdings" panose="05000000000000000000" pitchFamily="2" charset="2"/>
              <a:buChar char="q"/>
            </a:pPr>
            <a:r>
              <a:rPr lang="cs-CZ" sz="1400" dirty="0">
                <a:solidFill>
                  <a:srgbClr val="3D67BC"/>
                </a:solidFill>
                <a:cs typeface="Arial" pitchFamily="34" charset="0"/>
              </a:rPr>
              <a:t>Výroční zprávy zdravotních pojišťoven </a:t>
            </a:r>
            <a:r>
              <a:rPr lang="cs-CZ" sz="1400" b="0" dirty="0">
                <a:solidFill>
                  <a:srgbClr val="000000"/>
                </a:solidFill>
              </a:rPr>
              <a:t>- schválený zdravotně pojistný plán, nebo do schválení zdravotně pojistného plánu provizorium, výroční zprávu a účetní závěrku pojišťovna zveřejňuje na svých internetových stránkách.</a:t>
            </a:r>
          </a:p>
          <a:p>
            <a:pPr lvl="0">
              <a:buFont typeface="Wingdings" panose="05000000000000000000" pitchFamily="2" charset="2"/>
              <a:buChar char="q"/>
            </a:pPr>
            <a:endParaRPr lang="cs-CZ" sz="1400" dirty="0">
              <a:solidFill>
                <a:srgbClr val="3D67BC"/>
              </a:solidFill>
              <a:cs typeface="Arial" pitchFamily="34" charset="0"/>
            </a:endParaRPr>
          </a:p>
          <a:p>
            <a:pPr lvl="0">
              <a:buFont typeface="Wingdings" panose="05000000000000000000" pitchFamily="2" charset="2"/>
              <a:buChar char="q"/>
            </a:pPr>
            <a:r>
              <a:rPr lang="cs-CZ" sz="1400" dirty="0">
                <a:solidFill>
                  <a:srgbClr val="3D67BC"/>
                </a:solidFill>
                <a:cs typeface="Arial" pitchFamily="34" charset="0"/>
              </a:rPr>
              <a:t>Národní registr hrazených služeb - </a:t>
            </a:r>
            <a:r>
              <a:rPr lang="cs-CZ" sz="1400" b="0" dirty="0">
                <a:solidFill>
                  <a:srgbClr val="000000"/>
                </a:solidFill>
              </a:rPr>
              <a:t>novelizací zákona č. 372/2011 Sb. o zdravotních službách a podmínkách jejich poskytování (zákon o zdravotních službách), a to zákonem č. 147/2016 Sb. s  účinností od 1. 7. 2016 byl nově zřízen Národní registr hrazených zdravotních služeb (NRHZS). Registr je plněn zdravotními pojišťovnami, kde s každou z nich je na úrovni vývojových týmů domlouván individuální harmonogram, který respektuje odlišné implementační kroky na straně jednotlivých pojišťoven.</a:t>
            </a:r>
            <a:r>
              <a:rPr lang="cs-CZ" sz="1400" dirty="0">
                <a:solidFill>
                  <a:srgbClr val="000000"/>
                </a:solidFill>
              </a:rPr>
              <a:t/>
            </a:r>
            <a:br>
              <a:rPr lang="cs-CZ" sz="1400" dirty="0">
                <a:solidFill>
                  <a:srgbClr val="000000"/>
                </a:solidFill>
              </a:rPr>
            </a:br>
            <a:endParaRPr lang="cs-CZ" sz="1400" dirty="0">
              <a:solidFill>
                <a:srgbClr val="000000"/>
              </a:solidFill>
            </a:endParaRPr>
          </a:p>
          <a:p>
            <a:pPr lvl="0">
              <a:buFont typeface="Wingdings" panose="05000000000000000000" pitchFamily="2" charset="2"/>
              <a:buChar char="q"/>
            </a:pPr>
            <a:r>
              <a:rPr lang="cs-CZ" sz="1400" dirty="0">
                <a:solidFill>
                  <a:srgbClr val="3D67BC"/>
                </a:solidFill>
                <a:cs typeface="Arial" pitchFamily="34" charset="0"/>
              </a:rPr>
              <a:t>Centrální registr přerozdělení </a:t>
            </a:r>
            <a:r>
              <a:rPr lang="cs-CZ" sz="1400" dirty="0">
                <a:solidFill>
                  <a:srgbClr val="000000"/>
                </a:solidFill>
              </a:rPr>
              <a:t>– </a:t>
            </a:r>
            <a:r>
              <a:rPr lang="cs-CZ" sz="1400" b="0" dirty="0">
                <a:solidFill>
                  <a:srgbClr val="000000"/>
                </a:solidFill>
              </a:rPr>
              <a:t>ze kterého Ministerstvo zdravotnictví ČR poskytlo počty pojištěnců v jednotlivých letech dle ZP, pohlaví, věku a kraje</a:t>
            </a:r>
          </a:p>
          <a:p>
            <a:pPr lvl="0">
              <a:buFont typeface="Wingdings" panose="05000000000000000000" pitchFamily="2" charset="2"/>
              <a:buChar char="q"/>
            </a:pPr>
            <a:endParaRPr lang="cs-CZ" sz="1400" b="0" dirty="0">
              <a:solidFill>
                <a:srgbClr val="000000"/>
              </a:solidFill>
            </a:endParaRPr>
          </a:p>
          <a:p>
            <a:pPr lvl="0">
              <a:buFont typeface="Wingdings" panose="05000000000000000000" pitchFamily="2" charset="2"/>
              <a:buChar char="q"/>
            </a:pPr>
            <a:r>
              <a:rPr lang="cs-CZ" sz="1400" dirty="0">
                <a:solidFill>
                  <a:srgbClr val="3D67BC"/>
                </a:solidFill>
                <a:cs typeface="Arial" pitchFamily="34" charset="0"/>
              </a:rPr>
              <a:t>Český statistický úřad </a:t>
            </a:r>
            <a:r>
              <a:rPr lang="cs-CZ" sz="1400" b="0" dirty="0">
                <a:solidFill>
                  <a:srgbClr val="000000"/>
                </a:solidFill>
              </a:rPr>
              <a:t>- údaje z Veřejné databáze o hodnotě hrubého domácího produktu v regionech soudržnosti a krajích a souhrnné výsledky zdravotnických účtů</a:t>
            </a:r>
          </a:p>
        </p:txBody>
      </p:sp>
    </p:spTree>
    <p:extLst>
      <p:ext uri="{BB962C8B-B14F-4D97-AF65-F5344CB8AC3E}">
        <p14:creationId xmlns:p14="http://schemas.microsoft.com/office/powerpoint/2010/main" val="150379567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dirty="0" smtClean="0"/>
              <a:t>Segmenty péče zahrnuté do analýzy úhrad od ZP </a:t>
            </a:r>
            <a:endParaRPr lang="en-US" dirty="0"/>
          </a:p>
        </p:txBody>
      </p:sp>
      <p:graphicFrame>
        <p:nvGraphicFramePr>
          <p:cNvPr id="4" name="Zástupný symbol pro obsah 3">
            <a:extLst>
              <a:ext uri="{FF2B5EF4-FFF2-40B4-BE49-F238E27FC236}">
                <a16:creationId xmlns:a16="http://schemas.microsoft.com/office/drawing/2014/main" id="{AD4B8B78-2B90-4735-9BC8-D9BF68C2C21F}"/>
              </a:ext>
            </a:extLst>
          </p:cNvPr>
          <p:cNvGraphicFramePr>
            <a:graphicFrameLocks/>
          </p:cNvGraphicFramePr>
          <p:nvPr>
            <p:extLst>
              <p:ext uri="{D42A27DB-BD31-4B8C-83A1-F6EECF244321}">
                <p14:modId xmlns:p14="http://schemas.microsoft.com/office/powerpoint/2010/main" val="1921355419"/>
              </p:ext>
            </p:extLst>
          </p:nvPr>
        </p:nvGraphicFramePr>
        <p:xfrm>
          <a:off x="390452" y="891396"/>
          <a:ext cx="10692000" cy="5001260"/>
        </p:xfrm>
        <a:graphic>
          <a:graphicData uri="http://schemas.openxmlformats.org/drawingml/2006/table">
            <a:tbl>
              <a:tblPr bandRow="1">
                <a:tableStyleId>{9D7B26C5-4107-4FEC-AEDC-1716B250A1EF}</a:tableStyleId>
              </a:tblPr>
              <a:tblGrid>
                <a:gridCol w="468000">
                  <a:extLst>
                    <a:ext uri="{9D8B030D-6E8A-4147-A177-3AD203B41FA5}">
                      <a16:colId xmlns:a16="http://schemas.microsoft.com/office/drawing/2014/main" val="340322157"/>
                    </a:ext>
                  </a:extLst>
                </a:gridCol>
                <a:gridCol w="10224000">
                  <a:extLst>
                    <a:ext uri="{9D8B030D-6E8A-4147-A177-3AD203B41FA5}">
                      <a16:colId xmlns:a16="http://schemas.microsoft.com/office/drawing/2014/main" val="1035279062"/>
                    </a:ext>
                  </a:extLst>
                </a:gridCol>
              </a:tblGrid>
              <a:tr h="370840">
                <a:tc>
                  <a:txBody>
                    <a:bodyPr/>
                    <a:lstStyle/>
                    <a:p>
                      <a:pPr algn="ctr"/>
                      <a:r>
                        <a:rPr lang="cs-CZ" sz="1400" dirty="0"/>
                        <a:t>1</a:t>
                      </a:r>
                    </a:p>
                  </a:txBody>
                  <a:tcPr anchor="ctr"/>
                </a:tc>
                <a:tc>
                  <a:txBody>
                    <a:bodyPr/>
                    <a:lstStyle/>
                    <a:p>
                      <a:pPr algn="l" fontAlgn="t"/>
                      <a:r>
                        <a:rPr lang="cs-CZ" sz="1400" b="0" i="0" u="none" strike="noStrike" dirty="0">
                          <a:solidFill>
                            <a:srgbClr val="000000"/>
                          </a:solidFill>
                          <a:effectLst/>
                          <a:latin typeface="+mn-lt"/>
                        </a:rPr>
                        <a:t>na ambulantní péči celkem (poskytovatelé zdravotních služeb nevykazující žádný kód ošetřovacího dne, zahrnují se náklady na zvlášť účtované léčivé přípravky, zvlášť účtovaný materiál, s výjimkou nákladů na léky na recepty a zdravotnické prostředky vydané na poukazy)</a:t>
                      </a:r>
                    </a:p>
                  </a:txBody>
                  <a:tcPr marL="6350" marR="6350" marT="6350" marB="0" anchor="ctr"/>
                </a:tc>
                <a:extLst>
                  <a:ext uri="{0D108BD9-81ED-4DB2-BD59-A6C34878D82A}">
                    <a16:rowId xmlns:a16="http://schemas.microsoft.com/office/drawing/2014/main" val="3225347060"/>
                  </a:ext>
                </a:extLst>
              </a:tr>
              <a:tr h="370840">
                <a:tc>
                  <a:txBody>
                    <a:bodyPr/>
                    <a:lstStyle/>
                    <a:p>
                      <a:pPr algn="ctr"/>
                      <a:r>
                        <a:rPr lang="cs-CZ" sz="1400" dirty="0"/>
                        <a:t>2</a:t>
                      </a:r>
                    </a:p>
                  </a:txBody>
                  <a:tcPr anchor="ctr"/>
                </a:tc>
                <a:tc>
                  <a:txBody>
                    <a:bodyPr/>
                    <a:lstStyle/>
                    <a:p>
                      <a:pPr algn="l" fontAlgn="t"/>
                      <a:r>
                        <a:rPr lang="cs-CZ" sz="1400" b="0" i="0" u="none" strike="noStrike" dirty="0">
                          <a:solidFill>
                            <a:srgbClr val="000000"/>
                          </a:solidFill>
                          <a:effectLst/>
                          <a:latin typeface="+mn-lt"/>
                        </a:rPr>
                        <a:t>na lůžkovou zdravotní péči celkem (poskytovatelé zdravotních služeb vykazující kód ošetřovacího dne, zahrnují se náklady na zvlášť účtované léčivé přípravky, zvlášť účtovaný materiál, paušál na léky i případně nasmlouvané služby ambulantní, stomatologickou a přepravu provozovanou v rámci lůžkového PZS s výjimkou nákladů na léky na recepty </a:t>
                      </a:r>
                      <a:br>
                        <a:rPr lang="cs-CZ" sz="1400" b="0" i="0" u="none" strike="noStrike" dirty="0">
                          <a:solidFill>
                            <a:srgbClr val="000000"/>
                          </a:solidFill>
                          <a:effectLst/>
                          <a:latin typeface="+mn-lt"/>
                        </a:rPr>
                      </a:br>
                      <a:r>
                        <a:rPr lang="cs-CZ" sz="1400" b="0" i="0" u="none" strike="noStrike" dirty="0">
                          <a:solidFill>
                            <a:srgbClr val="000000"/>
                          </a:solidFill>
                          <a:effectLst/>
                          <a:latin typeface="+mn-lt"/>
                        </a:rPr>
                        <a:t>a zdravotnických prostředků vydaných na poukazy)</a:t>
                      </a:r>
                    </a:p>
                  </a:txBody>
                  <a:tcPr marL="6350" marR="6350" marT="6350" marB="0" anchor="ctr"/>
                </a:tc>
                <a:extLst>
                  <a:ext uri="{0D108BD9-81ED-4DB2-BD59-A6C34878D82A}">
                    <a16:rowId xmlns:a16="http://schemas.microsoft.com/office/drawing/2014/main" val="2309352837"/>
                  </a:ext>
                </a:extLst>
              </a:tr>
              <a:tr h="370840">
                <a:tc>
                  <a:txBody>
                    <a:bodyPr/>
                    <a:lstStyle/>
                    <a:p>
                      <a:pPr algn="ctr"/>
                      <a:r>
                        <a:rPr lang="cs-CZ" sz="1400" dirty="0"/>
                        <a:t>3</a:t>
                      </a:r>
                    </a:p>
                  </a:txBody>
                  <a:tcPr anchor="ctr"/>
                </a:tc>
                <a:tc>
                  <a:txBody>
                    <a:bodyPr/>
                    <a:lstStyle/>
                    <a:p>
                      <a:pPr algn="l" fontAlgn="t"/>
                      <a:r>
                        <a:rPr lang="cs-CZ" sz="1400" b="0" i="0" u="none" strike="noStrike" dirty="0">
                          <a:solidFill>
                            <a:srgbClr val="000000"/>
                          </a:solidFill>
                          <a:effectLst/>
                          <a:latin typeface="+mn-lt"/>
                        </a:rPr>
                        <a:t>na lázeňskou léčebně rehabilitační péči </a:t>
                      </a:r>
                    </a:p>
                  </a:txBody>
                  <a:tcPr marL="6350" marR="6350" marT="6350" marB="0" anchor="ctr"/>
                </a:tc>
                <a:extLst>
                  <a:ext uri="{0D108BD9-81ED-4DB2-BD59-A6C34878D82A}">
                    <a16:rowId xmlns:a16="http://schemas.microsoft.com/office/drawing/2014/main" val="1848698538"/>
                  </a:ext>
                </a:extLst>
              </a:tr>
              <a:tr h="370840">
                <a:tc>
                  <a:txBody>
                    <a:bodyPr/>
                    <a:lstStyle/>
                    <a:p>
                      <a:pPr algn="ctr"/>
                      <a:r>
                        <a:rPr lang="cs-CZ" sz="1400" dirty="0"/>
                        <a:t>4</a:t>
                      </a:r>
                    </a:p>
                  </a:txBody>
                  <a:tcPr anchor="ctr"/>
                </a:tc>
                <a:tc>
                  <a:txBody>
                    <a:bodyPr/>
                    <a:lstStyle/>
                    <a:p>
                      <a:pPr algn="l" fontAlgn="t"/>
                      <a:r>
                        <a:rPr lang="cs-CZ" sz="1400" b="0" i="0" u="none" strike="noStrike" dirty="0">
                          <a:solidFill>
                            <a:srgbClr val="000000"/>
                          </a:solidFill>
                          <a:effectLst/>
                          <a:latin typeface="+mn-lt"/>
                        </a:rPr>
                        <a:t>na služby v ozdravovnách</a:t>
                      </a:r>
                    </a:p>
                  </a:txBody>
                  <a:tcPr marL="6350" marR="6350" marT="6350" marB="0" anchor="ctr"/>
                </a:tc>
                <a:extLst>
                  <a:ext uri="{0D108BD9-81ED-4DB2-BD59-A6C34878D82A}">
                    <a16:rowId xmlns:a16="http://schemas.microsoft.com/office/drawing/2014/main" val="105151357"/>
                  </a:ext>
                </a:extLst>
              </a:tr>
              <a:tr h="370840">
                <a:tc>
                  <a:txBody>
                    <a:bodyPr/>
                    <a:lstStyle/>
                    <a:p>
                      <a:pPr algn="ctr"/>
                      <a:r>
                        <a:rPr lang="cs-CZ" sz="1400" dirty="0"/>
                        <a:t>5</a:t>
                      </a:r>
                    </a:p>
                  </a:txBody>
                  <a:tcPr anchor="ctr"/>
                </a:tc>
                <a:tc>
                  <a:txBody>
                    <a:bodyPr/>
                    <a:lstStyle/>
                    <a:p>
                      <a:pPr algn="l" fontAlgn="t"/>
                      <a:r>
                        <a:rPr lang="cs-CZ" sz="1400" b="0" i="0" u="none" strike="noStrike" dirty="0">
                          <a:solidFill>
                            <a:srgbClr val="000000"/>
                          </a:solidFill>
                          <a:effectLst/>
                          <a:latin typeface="+mn-lt"/>
                        </a:rPr>
                        <a:t>na přepravu (zahrnuje zdravotnickou dopravní službu vč. individuální přepravy, nezahrnuje se přeprava z ř. 2)</a:t>
                      </a:r>
                    </a:p>
                  </a:txBody>
                  <a:tcPr marL="6350" marR="6350" marT="6350" marB="0" anchor="ctr"/>
                </a:tc>
                <a:extLst>
                  <a:ext uri="{0D108BD9-81ED-4DB2-BD59-A6C34878D82A}">
                    <a16:rowId xmlns:a16="http://schemas.microsoft.com/office/drawing/2014/main" val="2451216789"/>
                  </a:ext>
                </a:extLst>
              </a:tr>
              <a:tr h="370840">
                <a:tc>
                  <a:txBody>
                    <a:bodyPr/>
                    <a:lstStyle/>
                    <a:p>
                      <a:pPr algn="ctr"/>
                      <a:r>
                        <a:rPr lang="cs-CZ" sz="1400" dirty="0"/>
                        <a:t>6</a:t>
                      </a:r>
                    </a:p>
                  </a:txBody>
                  <a:tcPr anchor="ctr"/>
                </a:tc>
                <a:tc>
                  <a:txBody>
                    <a:bodyPr/>
                    <a:lstStyle/>
                    <a:p>
                      <a:pPr algn="l" fontAlgn="t"/>
                      <a:r>
                        <a:rPr lang="cs-CZ" sz="1400" b="0" i="0" u="none" strike="noStrike" dirty="0">
                          <a:solidFill>
                            <a:srgbClr val="000000"/>
                          </a:solidFill>
                          <a:effectLst/>
                          <a:latin typeface="+mn-lt"/>
                        </a:rPr>
                        <a:t>na zdravotnickou záchrannou službu (odbornost 709, PZS nevykazující žádný kód ošetřovacího dne) </a:t>
                      </a:r>
                    </a:p>
                  </a:txBody>
                  <a:tcPr marL="6350" marR="6350" marT="6350" marB="0" anchor="ctr"/>
                </a:tc>
                <a:extLst>
                  <a:ext uri="{0D108BD9-81ED-4DB2-BD59-A6C34878D82A}">
                    <a16:rowId xmlns:a16="http://schemas.microsoft.com/office/drawing/2014/main" val="1102070477"/>
                  </a:ext>
                </a:extLst>
              </a:tr>
              <a:tr h="370840">
                <a:tc>
                  <a:txBody>
                    <a:bodyPr/>
                    <a:lstStyle/>
                    <a:p>
                      <a:pPr algn="ctr"/>
                      <a:r>
                        <a:rPr lang="cs-CZ" sz="1400" dirty="0"/>
                        <a:t>7</a:t>
                      </a:r>
                    </a:p>
                  </a:txBody>
                  <a:tcPr anchor="ctr"/>
                </a:tc>
                <a:tc>
                  <a:txBody>
                    <a:bodyPr/>
                    <a:lstStyle/>
                    <a:p>
                      <a:pPr algn="l" fontAlgn="t"/>
                      <a:r>
                        <a:rPr lang="cs-CZ" sz="1400" b="0" i="0" u="none" strike="noStrike" dirty="0">
                          <a:solidFill>
                            <a:srgbClr val="000000"/>
                          </a:solidFill>
                          <a:effectLst/>
                          <a:latin typeface="+mn-lt"/>
                        </a:rPr>
                        <a:t>na léky vydané na recepty </a:t>
                      </a:r>
                      <a:r>
                        <a:rPr lang="cs-CZ" sz="1400" b="0" i="0" u="none" strike="noStrike" dirty="0" smtClean="0">
                          <a:solidFill>
                            <a:srgbClr val="000000"/>
                          </a:solidFill>
                          <a:effectLst/>
                          <a:latin typeface="+mn-lt"/>
                        </a:rPr>
                        <a:t>celkem</a:t>
                      </a:r>
                      <a:endParaRPr lang="cs-CZ" sz="14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1540684475"/>
                  </a:ext>
                </a:extLst>
              </a:tr>
              <a:tr h="370840">
                <a:tc>
                  <a:txBody>
                    <a:bodyPr/>
                    <a:lstStyle/>
                    <a:p>
                      <a:pPr algn="ctr"/>
                      <a:r>
                        <a:rPr lang="cs-CZ" sz="1400" dirty="0"/>
                        <a:t>8</a:t>
                      </a:r>
                    </a:p>
                  </a:txBody>
                  <a:tcPr anchor="ctr"/>
                </a:tc>
                <a:tc>
                  <a:txBody>
                    <a:bodyPr/>
                    <a:lstStyle/>
                    <a:p>
                      <a:pPr algn="l" fontAlgn="t"/>
                      <a:r>
                        <a:rPr lang="pl-PL" sz="1400" b="0" i="0" u="none" strike="noStrike" dirty="0">
                          <a:solidFill>
                            <a:srgbClr val="000000"/>
                          </a:solidFill>
                          <a:effectLst/>
                          <a:latin typeface="+mn-lt"/>
                        </a:rPr>
                        <a:t>na zdravotnické prostředky vydané na poukazy celkem</a:t>
                      </a:r>
                    </a:p>
                  </a:txBody>
                  <a:tcPr marL="6350" marR="6350" marT="6350" marB="0" anchor="ctr"/>
                </a:tc>
                <a:extLst>
                  <a:ext uri="{0D108BD9-81ED-4DB2-BD59-A6C34878D82A}">
                    <a16:rowId xmlns:a16="http://schemas.microsoft.com/office/drawing/2014/main" val="1227620963"/>
                  </a:ext>
                </a:extLst>
              </a:tr>
              <a:tr h="370840">
                <a:tc>
                  <a:txBody>
                    <a:bodyPr/>
                    <a:lstStyle/>
                    <a:p>
                      <a:pPr algn="ctr"/>
                      <a:r>
                        <a:rPr lang="cs-CZ" sz="1400" dirty="0"/>
                        <a:t>9</a:t>
                      </a:r>
                    </a:p>
                  </a:txBody>
                  <a:tcPr anchor="ctr"/>
                </a:tc>
                <a:tc>
                  <a:txBody>
                    <a:bodyPr/>
                    <a:lstStyle/>
                    <a:p>
                      <a:pPr algn="l" fontAlgn="t"/>
                      <a:r>
                        <a:rPr lang="cs-CZ" sz="1400" b="0" i="0" u="none" strike="noStrike" dirty="0">
                          <a:solidFill>
                            <a:srgbClr val="000000"/>
                          </a:solidFill>
                          <a:effectLst/>
                          <a:latin typeface="+mn-lt"/>
                        </a:rPr>
                        <a:t>na léčení v zahraničí podle §1 odst. 4 písm. b) vyhlášky o fondech</a:t>
                      </a:r>
                    </a:p>
                  </a:txBody>
                  <a:tcPr marL="6350" marR="6350" marT="6350" marB="0" anchor="ctr"/>
                </a:tc>
                <a:extLst>
                  <a:ext uri="{0D108BD9-81ED-4DB2-BD59-A6C34878D82A}">
                    <a16:rowId xmlns:a16="http://schemas.microsoft.com/office/drawing/2014/main" val="2885704371"/>
                  </a:ext>
                </a:extLst>
              </a:tr>
              <a:tr h="370840">
                <a:tc>
                  <a:txBody>
                    <a:bodyPr/>
                    <a:lstStyle/>
                    <a:p>
                      <a:pPr algn="ctr"/>
                      <a:r>
                        <a:rPr lang="cs-CZ" sz="1400" dirty="0"/>
                        <a:t>10</a:t>
                      </a:r>
                    </a:p>
                  </a:txBody>
                  <a:tcPr anchor="ctr"/>
                </a:tc>
                <a:tc>
                  <a:txBody>
                    <a:bodyPr/>
                    <a:lstStyle/>
                    <a:p>
                      <a:pPr algn="l" fontAlgn="t"/>
                      <a:r>
                        <a:rPr lang="cs-CZ" sz="1400" b="0" i="0" u="none" strike="noStrike" dirty="0">
                          <a:solidFill>
                            <a:srgbClr val="000000"/>
                          </a:solidFill>
                          <a:effectLst/>
                          <a:latin typeface="+mn-lt"/>
                        </a:rPr>
                        <a:t>finanční prostředky (vratky) podle § 16b zákona č. 48/1997 Sb.</a:t>
                      </a:r>
                    </a:p>
                  </a:txBody>
                  <a:tcPr marL="6350" marR="6350" marT="6350" marB="0" anchor="ctr"/>
                </a:tc>
                <a:extLst>
                  <a:ext uri="{0D108BD9-81ED-4DB2-BD59-A6C34878D82A}">
                    <a16:rowId xmlns:a16="http://schemas.microsoft.com/office/drawing/2014/main" val="1658126789"/>
                  </a:ext>
                </a:extLst>
              </a:tr>
              <a:tr h="370840">
                <a:tc>
                  <a:txBody>
                    <a:bodyPr/>
                    <a:lstStyle/>
                    <a:p>
                      <a:pPr algn="ctr"/>
                      <a:r>
                        <a:rPr lang="cs-CZ" sz="1400" dirty="0"/>
                        <a:t>11</a:t>
                      </a:r>
                    </a:p>
                  </a:txBody>
                  <a:tcPr anchor="ctr"/>
                </a:tc>
                <a:tc>
                  <a:txBody>
                    <a:bodyPr/>
                    <a:lstStyle/>
                    <a:p>
                      <a:pPr algn="l" fontAlgn="t"/>
                      <a:r>
                        <a:rPr lang="pl-PL" sz="1400" b="0" i="0" u="none" strike="noStrike" dirty="0">
                          <a:solidFill>
                            <a:srgbClr val="000000"/>
                          </a:solidFill>
                          <a:effectLst/>
                          <a:latin typeface="+mn-lt"/>
                        </a:rPr>
                        <a:t>náklady na očkovací látky podle zákona č. 48/1997 Sb.</a:t>
                      </a:r>
                    </a:p>
                  </a:txBody>
                  <a:tcPr marL="6350" marR="6350" marT="6350" marB="0" anchor="ctr"/>
                </a:tc>
                <a:extLst>
                  <a:ext uri="{0D108BD9-81ED-4DB2-BD59-A6C34878D82A}">
                    <a16:rowId xmlns:a16="http://schemas.microsoft.com/office/drawing/2014/main" val="1634891522"/>
                  </a:ext>
                </a:extLst>
              </a:tr>
              <a:tr h="370840">
                <a:tc>
                  <a:txBody>
                    <a:bodyPr/>
                    <a:lstStyle/>
                    <a:p>
                      <a:pPr algn="ctr"/>
                      <a:r>
                        <a:rPr lang="cs-CZ" sz="1400" dirty="0"/>
                        <a:t>12</a:t>
                      </a:r>
                    </a:p>
                  </a:txBody>
                  <a:tcPr anchor="ctr"/>
                </a:tc>
                <a:tc>
                  <a:txBody>
                    <a:bodyPr/>
                    <a:lstStyle/>
                    <a:p>
                      <a:pPr algn="l" fontAlgn="t"/>
                      <a:r>
                        <a:rPr lang="cs-CZ" sz="1400" b="0" i="0" u="none" strike="noStrike" dirty="0">
                          <a:solidFill>
                            <a:srgbClr val="000000"/>
                          </a:solidFill>
                          <a:effectLst/>
                          <a:latin typeface="+mn-lt"/>
                        </a:rPr>
                        <a:t>ostatní náklady na zdravotní služby (které nelze zařadit do předchozích bodů – uvést, co zahrnují)</a:t>
                      </a:r>
                    </a:p>
                  </a:txBody>
                  <a:tcPr marL="6350" marR="6350" marT="6350" marB="0" anchor="ctr"/>
                </a:tc>
                <a:extLst>
                  <a:ext uri="{0D108BD9-81ED-4DB2-BD59-A6C34878D82A}">
                    <a16:rowId xmlns:a16="http://schemas.microsoft.com/office/drawing/2014/main" val="3638408535"/>
                  </a:ext>
                </a:extLst>
              </a:tr>
            </a:tbl>
          </a:graphicData>
        </a:graphic>
      </p:graphicFrame>
      <p:sp>
        <p:nvSpPr>
          <p:cNvPr id="3" name="TextovéPole 2"/>
          <p:cNvSpPr txBox="1"/>
          <p:nvPr/>
        </p:nvSpPr>
        <p:spPr>
          <a:xfrm>
            <a:off x="390452" y="5892656"/>
            <a:ext cx="9265612" cy="276999"/>
          </a:xfrm>
          <a:prstGeom prst="rect">
            <a:avLst/>
          </a:prstGeom>
          <a:noFill/>
        </p:spPr>
        <p:txBody>
          <a:bodyPr wrap="square" rtlCol="0">
            <a:spAutoFit/>
          </a:bodyPr>
          <a:lstStyle/>
          <a:p>
            <a:r>
              <a:rPr lang="cs-CZ" sz="1200" i="1" dirty="0" smtClean="0"/>
              <a:t>Údaje za rok 2018 je nutné považovat za předběžné </a:t>
            </a:r>
            <a:endParaRPr lang="cs-CZ" sz="1200" i="1" dirty="0"/>
          </a:p>
        </p:txBody>
      </p:sp>
    </p:spTree>
    <p:extLst>
      <p:ext uri="{BB962C8B-B14F-4D97-AF65-F5344CB8AC3E}">
        <p14:creationId xmlns:p14="http://schemas.microsoft.com/office/powerpoint/2010/main" val="172683982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4762" y="158746"/>
            <a:ext cx="10515600" cy="631595"/>
          </a:xfrm>
        </p:spPr>
        <p:txBody>
          <a:bodyPr>
            <a:normAutofit/>
          </a:bodyPr>
          <a:lstStyle/>
          <a:p>
            <a:r>
              <a:rPr lang="cs-CZ" dirty="0" smtClean="0"/>
              <a:t>Stručný popis analýz </a:t>
            </a:r>
            <a:endParaRPr lang="en-US" dirty="0"/>
          </a:p>
        </p:txBody>
      </p:sp>
      <p:sp>
        <p:nvSpPr>
          <p:cNvPr id="7" name="Content Placeholder 1"/>
          <p:cNvSpPr txBox="1">
            <a:spLocks/>
          </p:cNvSpPr>
          <p:nvPr/>
        </p:nvSpPr>
        <p:spPr>
          <a:xfrm>
            <a:off x="144762" y="936103"/>
            <a:ext cx="6722569" cy="4965816"/>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16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lvl="0" indent="0">
              <a:spcBef>
                <a:spcPts val="600"/>
              </a:spcBef>
              <a:spcAft>
                <a:spcPts val="600"/>
              </a:spcAft>
              <a:buNone/>
            </a:pPr>
            <a:r>
              <a:rPr lang="cs-CZ" sz="1400" dirty="0">
                <a:solidFill>
                  <a:srgbClr val="000000"/>
                </a:solidFill>
              </a:rPr>
              <a:t>Následující </a:t>
            </a:r>
            <a:r>
              <a:rPr lang="cs-CZ" sz="1400" dirty="0" smtClean="0">
                <a:solidFill>
                  <a:srgbClr val="000000"/>
                </a:solidFill>
              </a:rPr>
              <a:t>kapitola </a:t>
            </a:r>
            <a:r>
              <a:rPr lang="cs-CZ" sz="1400" dirty="0">
                <a:solidFill>
                  <a:srgbClr val="000000"/>
                </a:solidFill>
              </a:rPr>
              <a:t>se věnuje nákladům zdravotních pojišťoven v roce 2018 ze základního fondu zdravotního pojištění. Náklady zdravotních pojišťoven představují výnosy poskytovatelů zdravotních služeb</a:t>
            </a:r>
            <a:r>
              <a:rPr lang="cs-CZ" sz="1400" dirty="0" smtClean="0">
                <a:solidFill>
                  <a:srgbClr val="000000"/>
                </a:solidFill>
              </a:rPr>
              <a:t>. </a:t>
            </a:r>
          </a:p>
          <a:p>
            <a:pPr marL="0" lvl="0" indent="0">
              <a:spcBef>
                <a:spcPts val="600"/>
              </a:spcBef>
              <a:spcAft>
                <a:spcPts val="600"/>
              </a:spcAft>
              <a:buNone/>
            </a:pPr>
            <a:r>
              <a:rPr lang="cs-CZ" sz="1400" dirty="0" smtClean="0">
                <a:solidFill>
                  <a:srgbClr val="000000"/>
                </a:solidFill>
              </a:rPr>
              <a:t>Náklady </a:t>
            </a:r>
            <a:r>
              <a:rPr lang="cs-CZ" sz="1400" dirty="0">
                <a:solidFill>
                  <a:srgbClr val="000000"/>
                </a:solidFill>
              </a:rPr>
              <a:t>zdravotních pojišťoven v jednotlivých krajích vyjadřují objemy finančních prostředků, které byly vydány zdravotními pojišťovnami zdravotnickým zařízením se sídlem na území příslušného kraje, tzn. nereflektuje místo bydliště pacientů, ale sídlo zdravotnického zařízení (IČZ), které službu vykázalo zdravotní pojišťovně. V některých případech se může lišit i kraj sídla zdravotnického zařízení, s krajem poskytování zdravotních služeb daného IČZ.</a:t>
            </a:r>
          </a:p>
          <a:p>
            <a:pPr lvl="0">
              <a:spcBef>
                <a:spcPts val="600"/>
              </a:spcBef>
              <a:spcAft>
                <a:spcPts val="600"/>
              </a:spcAft>
              <a:buFont typeface="Wingdings" panose="05000000000000000000" pitchFamily="2" charset="2"/>
              <a:buChar char="§"/>
            </a:pPr>
            <a:r>
              <a:rPr lang="cs-CZ" sz="1400" b="0" dirty="0">
                <a:solidFill>
                  <a:srgbClr val="000000"/>
                </a:solidFill>
              </a:rPr>
              <a:t>Migrace pojištěnců z místa bydliště do jiného kraje za zdravotními službami má významný vliv na prezentované </a:t>
            </a:r>
            <a:r>
              <a:rPr lang="cs-CZ" sz="1400" b="0" dirty="0" smtClean="0">
                <a:solidFill>
                  <a:srgbClr val="000000"/>
                </a:solidFill>
              </a:rPr>
              <a:t>výsledky, </a:t>
            </a:r>
            <a:r>
              <a:rPr lang="cs-CZ" sz="1400" b="0" dirty="0">
                <a:solidFill>
                  <a:srgbClr val="000000"/>
                </a:solidFill>
              </a:rPr>
              <a:t>proto byly provedeny </a:t>
            </a:r>
            <a:r>
              <a:rPr lang="cs-CZ" sz="1400" b="0" dirty="0" smtClean="0">
                <a:solidFill>
                  <a:srgbClr val="000000"/>
                </a:solidFill>
              </a:rPr>
              <a:t>i analýzy </a:t>
            </a:r>
            <a:r>
              <a:rPr lang="cs-CZ" sz="1400" b="0" dirty="0">
                <a:solidFill>
                  <a:srgbClr val="000000"/>
                </a:solidFill>
              </a:rPr>
              <a:t>migrace pojištěnců za zdravotními službami. Následně byly náklady zdravotních služeb v jednotlivých krajích dle sídla zdravotnického zařízení (IČZ) poměrově rozděleny, dle podílu shodného kraje adresy pacienta se sídlem ZZ a odlišné. Toto poměrové rozdělení nákladů je </a:t>
            </a:r>
            <a:r>
              <a:rPr lang="cs-CZ" sz="1400" b="0" dirty="0" smtClean="0">
                <a:solidFill>
                  <a:srgbClr val="000000"/>
                </a:solidFill>
              </a:rPr>
              <a:t>odhadem, který nereflektuje skutečné </a:t>
            </a:r>
            <a:r>
              <a:rPr lang="cs-CZ" sz="1400" b="0" dirty="0">
                <a:solidFill>
                  <a:srgbClr val="000000"/>
                </a:solidFill>
              </a:rPr>
              <a:t>náklady, které daný pacient čerpal.</a:t>
            </a:r>
          </a:p>
          <a:p>
            <a:pPr lvl="0">
              <a:spcBef>
                <a:spcPts val="600"/>
              </a:spcBef>
              <a:spcAft>
                <a:spcPts val="600"/>
              </a:spcAft>
              <a:buFont typeface="Wingdings" panose="05000000000000000000" pitchFamily="2" charset="2"/>
              <a:buChar char="§"/>
            </a:pPr>
            <a:r>
              <a:rPr lang="cs-CZ" sz="1400" b="0" dirty="0">
                <a:solidFill>
                  <a:srgbClr val="000000"/>
                </a:solidFill>
              </a:rPr>
              <a:t>Prezentace </a:t>
            </a:r>
            <a:r>
              <a:rPr lang="cs-CZ" sz="1400" b="0" dirty="0" smtClean="0">
                <a:solidFill>
                  <a:srgbClr val="000000"/>
                </a:solidFill>
              </a:rPr>
              <a:t>obsahuje </a:t>
            </a:r>
            <a:r>
              <a:rPr lang="cs-CZ" sz="1400" i="1" u="sng" dirty="0" smtClean="0">
                <a:solidFill>
                  <a:srgbClr val="000000"/>
                </a:solidFill>
              </a:rPr>
              <a:t>předběžné</a:t>
            </a:r>
            <a:r>
              <a:rPr lang="cs-CZ" sz="1400" b="0" dirty="0" smtClean="0">
                <a:solidFill>
                  <a:srgbClr val="000000"/>
                </a:solidFill>
              </a:rPr>
              <a:t> výsledky </a:t>
            </a:r>
            <a:r>
              <a:rPr lang="cs-CZ" sz="1400" b="0" dirty="0">
                <a:solidFill>
                  <a:srgbClr val="000000"/>
                </a:solidFill>
              </a:rPr>
              <a:t>za rok 2018. Vyčíslené hodnoty jsou z dat předaných pojišťovnami v pololetí roku 2019, tj. po prvním kole vyúčtování PZS. Konečné výsledky budou předány v 1.Q 2020 dle stavu vyúčtování za rok 2018 k 31.12.2019, tj. po uplatněných a schválených připomínkách k vyúčtování za stran PZS.</a:t>
            </a:r>
          </a:p>
          <a:p>
            <a:pPr lvl="0">
              <a:spcBef>
                <a:spcPts val="600"/>
              </a:spcBef>
              <a:spcAft>
                <a:spcPts val="600"/>
              </a:spcAft>
              <a:buFont typeface="Wingdings" panose="05000000000000000000" pitchFamily="2" charset="2"/>
              <a:buChar char="§"/>
            </a:pPr>
            <a:r>
              <a:rPr lang="cs-CZ" sz="1400" b="0" dirty="0">
                <a:solidFill>
                  <a:srgbClr val="000000"/>
                </a:solidFill>
              </a:rPr>
              <a:t>U některých IČZ, která v NRHZS evidují úhradu, neuvedly ZP identifikaci jeho místa sídla. Úhrady těchto IČZ jsou v prezentaci v položce „BEZ“.</a:t>
            </a:r>
          </a:p>
        </p:txBody>
      </p:sp>
      <p:graphicFrame>
        <p:nvGraphicFramePr>
          <p:cNvPr id="5" name="Tabulka 4">
            <a:extLst>
              <a:ext uri="{FF2B5EF4-FFF2-40B4-BE49-F238E27FC236}">
                <a16:creationId xmlns:a16="http://schemas.microsoft.com/office/drawing/2014/main" id="{E2E238CE-9286-4450-BDD6-62D804718423}"/>
              </a:ext>
            </a:extLst>
          </p:cNvPr>
          <p:cNvGraphicFramePr>
            <a:graphicFrameLocks noGrp="1"/>
          </p:cNvGraphicFramePr>
          <p:nvPr>
            <p:extLst>
              <p:ext uri="{D42A27DB-BD31-4B8C-83A1-F6EECF244321}">
                <p14:modId xmlns:p14="http://schemas.microsoft.com/office/powerpoint/2010/main" val="2030484210"/>
              </p:ext>
            </p:extLst>
          </p:nvPr>
        </p:nvGraphicFramePr>
        <p:xfrm>
          <a:off x="6923309" y="2485171"/>
          <a:ext cx="4991880" cy="3768220"/>
        </p:xfrm>
        <a:graphic>
          <a:graphicData uri="http://schemas.openxmlformats.org/drawingml/2006/table">
            <a:tbl>
              <a:tblPr firstRow="1" bandRow="1"/>
              <a:tblGrid>
                <a:gridCol w="1180310">
                  <a:extLst>
                    <a:ext uri="{9D8B030D-6E8A-4147-A177-3AD203B41FA5}">
                      <a16:colId xmlns:a16="http://schemas.microsoft.com/office/drawing/2014/main" val="4127039666"/>
                    </a:ext>
                  </a:extLst>
                </a:gridCol>
                <a:gridCol w="1012385">
                  <a:extLst>
                    <a:ext uri="{9D8B030D-6E8A-4147-A177-3AD203B41FA5}">
                      <a16:colId xmlns:a16="http://schemas.microsoft.com/office/drawing/2014/main" val="4053480084"/>
                    </a:ext>
                  </a:extLst>
                </a:gridCol>
                <a:gridCol w="2799185">
                  <a:extLst>
                    <a:ext uri="{9D8B030D-6E8A-4147-A177-3AD203B41FA5}">
                      <a16:colId xmlns:a16="http://schemas.microsoft.com/office/drawing/2014/main" val="1605892973"/>
                    </a:ext>
                  </a:extLst>
                </a:gridCol>
              </a:tblGrid>
              <a:tr h="124449">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fontAlgn="b"/>
                      <a:r>
                        <a:rPr lang="cs-CZ" sz="1200" u="none" strike="noStrike" dirty="0">
                          <a:effectLst/>
                          <a:latin typeface="+mn-lt"/>
                        </a:rPr>
                        <a:t>segment</a:t>
                      </a:r>
                      <a:endParaRPr lang="cs-CZ" sz="1200" b="1" i="0" u="none" strike="noStrike" dirty="0">
                        <a:solidFill>
                          <a:srgbClr val="000000"/>
                        </a:solidFill>
                        <a:effectLst/>
                        <a:latin typeface="+mn-lt"/>
                      </a:endParaRPr>
                    </a:p>
                  </a:txBody>
                  <a:tcPr marL="6350" marR="6350" marT="6350" marB="0" anchor="b">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fontAlgn="b"/>
                      <a:r>
                        <a:rPr lang="cs-CZ" sz="1200" b="1" i="0" u="none" strike="noStrike" dirty="0">
                          <a:solidFill>
                            <a:srgbClr val="000000"/>
                          </a:solidFill>
                          <a:effectLst/>
                          <a:latin typeface="+mn-lt"/>
                        </a:rPr>
                        <a:t>ukazatel</a:t>
                      </a:r>
                    </a:p>
                  </a:txBody>
                  <a:tcPr marL="6350" marR="6350" marT="6350" marB="0" anchor="b">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fontAlgn="b"/>
                      <a:r>
                        <a:rPr lang="cs-CZ" sz="1200" b="1" i="0" u="none" strike="noStrike" dirty="0">
                          <a:solidFill>
                            <a:srgbClr val="000000"/>
                          </a:solidFill>
                          <a:effectLst/>
                          <a:latin typeface="+mn-lt"/>
                        </a:rPr>
                        <a:t>popis</a:t>
                      </a:r>
                    </a:p>
                  </a:txBody>
                  <a:tcPr marL="6350" marR="6350" marT="6350" marB="0" anchor="b">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078356561"/>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mn-lt"/>
                        </a:rPr>
                        <a:t>Nemocnice</a:t>
                      </a:r>
                    </a:p>
                  </a:txBody>
                  <a:tcPr marL="6350" marR="6350" marT="6350" marB="0"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0" i="0" u="none" strike="noStrike" dirty="0">
                          <a:solidFill>
                            <a:srgbClr val="000000"/>
                          </a:solidFill>
                          <a:effectLst/>
                          <a:latin typeface="+mn-lt"/>
                        </a:rPr>
                        <a:t>Ošetřovací den</a:t>
                      </a:r>
                    </a:p>
                  </a:txBody>
                  <a:tcPr marL="6350" marR="6350" marT="6350" marB="0"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0" i="0" u="none" strike="noStrike" dirty="0">
                          <a:solidFill>
                            <a:srgbClr val="000000"/>
                          </a:solidFill>
                          <a:effectLst/>
                          <a:latin typeface="+mn-lt"/>
                        </a:rPr>
                        <a:t>Poměr dle počtu ošetřovacích dnů a bydliště pacientů</a:t>
                      </a:r>
                    </a:p>
                  </a:txBody>
                  <a:tcPr marL="6350" marR="6350" marT="6350" marB="0"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94169889"/>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u="none" strike="noStrike" dirty="0">
                          <a:effectLst/>
                          <a:latin typeface="+mn-lt"/>
                        </a:rPr>
                        <a:t>Ambulantní péče</a:t>
                      </a:r>
                      <a:endParaRPr lang="cs-CZ" sz="1200" b="1"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latin typeface="+mn-lt"/>
                        </a:rPr>
                        <a:t>Body a korunové položky</a:t>
                      </a:r>
                      <a:endParaRPr lang="cs-CZ" sz="1200" b="0"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celkové hodnoty součtu bodů a korunových položek a dle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183909002"/>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mn-lt"/>
                        </a:rPr>
                        <a:t>Přeprava a ZZS</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latin typeface="+mn-lt"/>
                        </a:rPr>
                        <a:t>Body</a:t>
                      </a:r>
                      <a:endParaRPr lang="cs-CZ" sz="1200" b="0"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celkového počtu bodů a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1205965648"/>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mn-lt"/>
                        </a:rPr>
                        <a:t>Lázně</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0" i="0" u="none" strike="noStrike" dirty="0">
                          <a:solidFill>
                            <a:srgbClr val="000000"/>
                          </a:solidFill>
                          <a:effectLst/>
                          <a:latin typeface="+mn-lt"/>
                        </a:rPr>
                        <a:t>Úhrada</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celkové úhrady a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036556380"/>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mn-lt"/>
                        </a:rPr>
                        <a:t>Následná a dlouhodobá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0" i="0" u="none" strike="noStrike" dirty="0">
                          <a:solidFill>
                            <a:srgbClr val="000000"/>
                          </a:solidFill>
                          <a:effectLst/>
                          <a:latin typeface="+mn-lt"/>
                        </a:rPr>
                        <a:t>Ošetřovací den</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počtu ošetřovacích dnů a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14391894"/>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u="none" strike="noStrike" dirty="0">
                          <a:effectLst/>
                          <a:latin typeface="+mn-lt"/>
                        </a:rPr>
                        <a:t>Poukazy</a:t>
                      </a:r>
                      <a:endParaRPr lang="cs-CZ" sz="1200" b="1"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latin typeface="+mn-lt"/>
                        </a:rPr>
                        <a:t>Den/pacient</a:t>
                      </a:r>
                      <a:endParaRPr lang="cs-CZ" sz="1200" b="0"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počtu dnů na poukazu a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879965704"/>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u="none" strike="noStrike" dirty="0">
                          <a:effectLst/>
                          <a:latin typeface="+mn-lt"/>
                        </a:rPr>
                        <a:t>Recepty</a:t>
                      </a:r>
                      <a:endParaRPr lang="cs-CZ" sz="1200" b="1" i="0" u="none" strike="noStrike" dirty="0">
                        <a:solidFill>
                          <a:srgbClr val="000000"/>
                        </a:solidFill>
                        <a:effectLst/>
                        <a:latin typeface="+mn-lt"/>
                      </a:endParaRPr>
                    </a:p>
                  </a:txBody>
                  <a:tcPr marL="6350" marR="6350" marT="6350" marB="0" anchor="ctr">
                    <a:lnL>
                      <a:noFill/>
                    </a:lnL>
                    <a:lnR>
                      <a:noFill/>
                    </a:lnR>
                    <a:lnT>
                      <a:noFill/>
                    </a:lnT>
                    <a:lnB w="12700" cmpd="sng">
                      <a:solidFill>
                        <a:srgbClr val="000000"/>
                      </a:solid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latin typeface="+mn-lt"/>
                        </a:rPr>
                        <a:t>Den/pacient</a:t>
                      </a:r>
                      <a:endParaRPr lang="cs-CZ" sz="1200" b="0" i="0" u="none" strike="noStrike" dirty="0">
                        <a:solidFill>
                          <a:srgbClr val="000000"/>
                        </a:solidFill>
                        <a:effectLst/>
                        <a:latin typeface="+mn-lt"/>
                      </a:endParaRPr>
                    </a:p>
                  </a:txBody>
                  <a:tcPr marL="6350" marR="6350" marT="6350" marB="0" anchor="ctr">
                    <a:lnL>
                      <a:noFill/>
                    </a:lnL>
                    <a:lnR>
                      <a:noFill/>
                    </a:lnR>
                    <a:lnT>
                      <a:noFill/>
                    </a:lnT>
                    <a:lnB w="12700" cmpd="sng">
                      <a:solidFill>
                        <a:srgbClr val="000000"/>
                      </a:solid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počtu dnů na poukazu a bydliště pacientů</a:t>
                      </a:r>
                    </a:p>
                  </a:txBody>
                  <a:tcPr marL="6350" marR="6350" marT="6350" marB="0" anchor="ctr">
                    <a:lnL>
                      <a:noFill/>
                    </a:lnL>
                    <a:lnR>
                      <a:noFill/>
                    </a:lnR>
                    <a:lnT>
                      <a:noFill/>
                    </a:lnT>
                    <a:lnB w="12700" cmpd="sng">
                      <a:solidFill>
                        <a:srgbClr val="000000"/>
                      </a:solid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228557349"/>
                  </a:ext>
                </a:extLst>
              </a:tr>
            </a:tbl>
          </a:graphicData>
        </a:graphic>
      </p:graphicFrame>
      <p:sp>
        <p:nvSpPr>
          <p:cNvPr id="8" name="TextovéPole 7"/>
          <p:cNvSpPr txBox="1"/>
          <p:nvPr/>
        </p:nvSpPr>
        <p:spPr>
          <a:xfrm>
            <a:off x="6839338" y="654641"/>
            <a:ext cx="5225141"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400" b="1" i="0" u="none" strike="noStrike" kern="0" cap="none" spc="0" normalizeH="0" baseline="0" noProof="0" dirty="0" smtClean="0">
                <a:ln>
                  <a:noFill/>
                </a:ln>
                <a:effectLst/>
                <a:uLnTx/>
                <a:uFillTx/>
                <a:cs typeface="Arial" pitchFamily="34" charset="0"/>
              </a:rPr>
              <a:t>Analýza migrace pacientů</a:t>
            </a:r>
          </a:p>
          <a:p>
            <a:pPr marL="0" marR="0" lvl="0" indent="0" defTabSz="914400" eaLnBrk="1" fontAlgn="auto" latinLnBrk="0" hangingPunct="1">
              <a:lnSpc>
                <a:spcPct val="100000"/>
              </a:lnSpc>
              <a:spcBef>
                <a:spcPts val="600"/>
              </a:spcBef>
              <a:spcAft>
                <a:spcPts val="600"/>
              </a:spcAft>
              <a:buClrTx/>
              <a:buSzTx/>
              <a:buFontTx/>
              <a:buNone/>
              <a:tabLst/>
              <a:defRPr/>
            </a:pPr>
            <a:r>
              <a:rPr kumimoji="0" lang="cs-CZ" sz="1400" b="0" i="0" u="none" strike="noStrike" kern="0" cap="none" spc="0" normalizeH="0" baseline="0" noProof="0" dirty="0" smtClean="0">
                <a:ln>
                  <a:noFill/>
                </a:ln>
                <a:solidFill>
                  <a:srgbClr val="000000"/>
                </a:solidFill>
                <a:effectLst/>
                <a:uLnTx/>
                <a:uFillTx/>
              </a:rPr>
              <a:t>Z dat zdravotních pojišťoven v NRHZS byl vypočten poměr pacientů se shodným krajem bydliště a krajem sídla zdravotnického zařízení (IČZ) až na úroveň vybraných segmentů. Poměr za všechny segmenty představuje průměr poměru jednotlivých segmentů. Poměr pacientů se shodným a jiným místem bydliště oproti sídlu IČZ byl proveden v jednotlivých segmentech</a:t>
            </a:r>
            <a:r>
              <a:rPr kumimoji="0" lang="cs-CZ" sz="1400" b="1" i="0" u="none" strike="noStrike" kern="0" cap="none" spc="0" normalizeH="0" baseline="0" noProof="0" dirty="0" smtClean="0">
                <a:ln>
                  <a:noFill/>
                </a:ln>
                <a:solidFill>
                  <a:srgbClr val="000000"/>
                </a:solidFill>
                <a:effectLst/>
                <a:uLnTx/>
                <a:uFillTx/>
              </a:rPr>
              <a:t>:</a:t>
            </a:r>
          </a:p>
        </p:txBody>
      </p:sp>
      <p:sp>
        <p:nvSpPr>
          <p:cNvPr id="3" name="Obdélník 2"/>
          <p:cNvSpPr/>
          <p:nvPr/>
        </p:nvSpPr>
        <p:spPr>
          <a:xfrm>
            <a:off x="6693159" y="645310"/>
            <a:ext cx="5427306" cy="571816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76483137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Náklady zdravotních pojišťoven </a:t>
            </a:r>
            <a:r>
              <a:rPr lang="cs-CZ" sz="2800" u="sng" dirty="0"/>
              <a:t>v roce 2017</a:t>
            </a:r>
            <a:endParaRPr lang="en-US" sz="2800" dirty="0"/>
          </a:p>
        </p:txBody>
      </p:sp>
      <p:sp>
        <p:nvSpPr>
          <p:cNvPr id="25" name="Zaoblený obdélník 45"/>
          <p:cNvSpPr/>
          <p:nvPr/>
        </p:nvSpPr>
        <p:spPr>
          <a:xfrm>
            <a:off x="9190453" y="1361154"/>
            <a:ext cx="2639028" cy="4092330"/>
          </a:xfrm>
          <a:prstGeom prst="roundRect">
            <a:avLst/>
          </a:prstGeom>
          <a:solidFill>
            <a:sysClr val="window" lastClr="FFFFFF"/>
          </a:solidFill>
          <a:ln w="25400" cap="flat" cmpd="sng" algn="ctr">
            <a:noFill/>
            <a:prstDash val="solid"/>
          </a:ln>
          <a:effectLst/>
        </p:spPr>
        <p:txBody>
          <a:bodyPr lIns="36000" tIns="36000" rIns="36000" bIns="36000" rtlCol="0" anchor="ctr"/>
          <a:lstStyle/>
          <a:p>
            <a:r>
              <a:rPr lang="cs-CZ" sz="1400" dirty="0" smtClean="0"/>
              <a:t>Údaje o nákladech zdravotních </a:t>
            </a:r>
            <a:r>
              <a:rPr lang="cs-CZ" sz="1400" dirty="0"/>
              <a:t>pojišťoven za rok 2017 jsou čerpány z Národního registru hrazených služeb (NRHZS), do kterého </a:t>
            </a:r>
            <a:r>
              <a:rPr lang="cs-CZ" sz="1400" dirty="0" smtClean="0"/>
              <a:t>data </a:t>
            </a:r>
            <a:r>
              <a:rPr lang="cs-CZ" sz="1400" dirty="0"/>
              <a:t>zasílají jednotlivé zdravotní pojišťovny. Data se aktualizují 2x ročně, tj. po prvním kole vyúčtování PZS v průběhu měsíců srpen-září a následně pak aktualizovaná data po připomínkách, dle stavu k 31. 12</a:t>
            </a:r>
            <a:r>
              <a:rPr lang="cs-CZ" sz="1400" dirty="0" smtClean="0"/>
              <a:t>.. V </a:t>
            </a:r>
            <a:r>
              <a:rPr lang="cs-CZ" sz="1400" dirty="0"/>
              <a:t>některých případech může dojít k odchylkám mezi údaji v NRHZS a Výročními zprávami jednotlivých ZP. </a:t>
            </a:r>
            <a:r>
              <a:rPr lang="cs-CZ" sz="1400" b="1" dirty="0"/>
              <a:t>Za rok 2017 </a:t>
            </a:r>
            <a:r>
              <a:rPr lang="cs-CZ" sz="1400" b="1" dirty="0" smtClean="0"/>
              <a:t>činí </a:t>
            </a:r>
            <a:r>
              <a:rPr lang="cs-CZ" sz="1400" b="1" dirty="0"/>
              <a:t>rozdíl mezi daty v NRHZS a Výročními zprávami v souhrnu za všechny ZP cca 1,1 mld. Kč.</a:t>
            </a:r>
          </a:p>
        </p:txBody>
      </p:sp>
      <p:graphicFrame>
        <p:nvGraphicFramePr>
          <p:cNvPr id="14" name="Zástupný symbol pro obsah 3">
            <a:extLst>
              <a:ext uri="{FF2B5EF4-FFF2-40B4-BE49-F238E27FC236}">
                <a16:creationId xmlns:a16="http://schemas.microsoft.com/office/drawing/2014/main" id="{AF925408-3411-4C2C-B8AC-801189D14E85}"/>
              </a:ext>
            </a:extLst>
          </p:cNvPr>
          <p:cNvGraphicFramePr>
            <a:graphicFrameLocks/>
          </p:cNvGraphicFramePr>
          <p:nvPr>
            <p:extLst>
              <p:ext uri="{D42A27DB-BD31-4B8C-83A1-F6EECF244321}">
                <p14:modId xmlns:p14="http://schemas.microsoft.com/office/powerpoint/2010/main" val="2716377697"/>
              </p:ext>
            </p:extLst>
          </p:nvPr>
        </p:nvGraphicFramePr>
        <p:xfrm>
          <a:off x="176132" y="1246257"/>
          <a:ext cx="8863834" cy="4322124"/>
        </p:xfrm>
        <a:graphic>
          <a:graphicData uri="http://schemas.openxmlformats.org/drawingml/2006/table">
            <a:tbl>
              <a:tblPr firstRow="1" lastRow="1" bandRow="1">
                <a:tableStyleId>{9D7B26C5-4107-4FEC-AEDC-1716B250A1EF}</a:tableStyleId>
              </a:tblPr>
              <a:tblGrid>
                <a:gridCol w="362327">
                  <a:extLst>
                    <a:ext uri="{9D8B030D-6E8A-4147-A177-3AD203B41FA5}">
                      <a16:colId xmlns:a16="http://schemas.microsoft.com/office/drawing/2014/main" val="3406646018"/>
                    </a:ext>
                  </a:extLst>
                </a:gridCol>
                <a:gridCol w="3804825">
                  <a:extLst>
                    <a:ext uri="{9D8B030D-6E8A-4147-A177-3AD203B41FA5}">
                      <a16:colId xmlns:a16="http://schemas.microsoft.com/office/drawing/2014/main" val="2604319057"/>
                    </a:ext>
                  </a:extLst>
                </a:gridCol>
                <a:gridCol w="1266260">
                  <a:extLst>
                    <a:ext uri="{9D8B030D-6E8A-4147-A177-3AD203B41FA5}">
                      <a16:colId xmlns:a16="http://schemas.microsoft.com/office/drawing/2014/main" val="3803513551"/>
                    </a:ext>
                  </a:extLst>
                </a:gridCol>
                <a:gridCol w="1174172">
                  <a:extLst>
                    <a:ext uri="{9D8B030D-6E8A-4147-A177-3AD203B41FA5}">
                      <a16:colId xmlns:a16="http://schemas.microsoft.com/office/drawing/2014/main" val="2309787519"/>
                    </a:ext>
                  </a:extLst>
                </a:gridCol>
                <a:gridCol w="1128125">
                  <a:extLst>
                    <a:ext uri="{9D8B030D-6E8A-4147-A177-3AD203B41FA5}">
                      <a16:colId xmlns:a16="http://schemas.microsoft.com/office/drawing/2014/main" val="583431119"/>
                    </a:ext>
                  </a:extLst>
                </a:gridCol>
                <a:gridCol w="1128125">
                  <a:extLst>
                    <a:ext uri="{9D8B030D-6E8A-4147-A177-3AD203B41FA5}">
                      <a16:colId xmlns:a16="http://schemas.microsoft.com/office/drawing/2014/main" val="1291280772"/>
                    </a:ext>
                  </a:extLst>
                </a:gridCol>
              </a:tblGrid>
              <a:tr h="0">
                <a:tc gridSpan="2">
                  <a:txBody>
                    <a:bodyPr/>
                    <a:lstStyle/>
                    <a:p>
                      <a:pPr algn="ctr" fontAlgn="b"/>
                      <a:r>
                        <a:rPr lang="cs-CZ" sz="1000" b="1" i="0" u="none" strike="noStrike" dirty="0">
                          <a:solidFill>
                            <a:srgbClr val="000000"/>
                          </a:solidFill>
                          <a:effectLst/>
                          <a:latin typeface="+mn-lt"/>
                        </a:rPr>
                        <a:t>SEGMENT</a:t>
                      </a:r>
                    </a:p>
                  </a:txBody>
                  <a:tcPr marL="2748" marR="2748" marT="2748" marB="0" anchor="ctr"/>
                </a:tc>
                <a:tc hMerge="1">
                  <a:txBody>
                    <a:bodyPr/>
                    <a:lstStyle/>
                    <a:p>
                      <a:pPr algn="l" fontAlgn="b"/>
                      <a:endParaRPr lang="cs-CZ" sz="1000" b="0" i="0" u="none" strike="noStrike" dirty="0">
                        <a:solidFill>
                          <a:srgbClr val="000000"/>
                        </a:solidFill>
                        <a:effectLst/>
                        <a:latin typeface="+mn-lt"/>
                      </a:endParaRPr>
                    </a:p>
                  </a:txBody>
                  <a:tcPr marL="2748" marR="2748" marT="2748" marB="0" anchor="b"/>
                </a:tc>
                <a:tc>
                  <a:txBody>
                    <a:bodyPr/>
                    <a:lstStyle/>
                    <a:p>
                      <a:pPr algn="ctr" fontAlgn="b"/>
                      <a:r>
                        <a:rPr lang="cs-CZ" sz="1000" b="1" i="0" u="none" strike="noStrike" dirty="0">
                          <a:solidFill>
                            <a:srgbClr val="000000"/>
                          </a:solidFill>
                          <a:effectLst/>
                          <a:latin typeface="+mn-lt"/>
                        </a:rPr>
                        <a:t>NRHZS </a:t>
                      </a:r>
                    </a:p>
                    <a:p>
                      <a:pPr algn="ctr" fontAlgn="b"/>
                      <a:r>
                        <a:rPr lang="cs-CZ" sz="1000" b="1" i="0" u="none" strike="noStrike" dirty="0">
                          <a:solidFill>
                            <a:srgbClr val="000000"/>
                          </a:solidFill>
                          <a:effectLst/>
                          <a:latin typeface="+mn-lt"/>
                        </a:rPr>
                        <a:t>2017 v tis. Kč</a:t>
                      </a:r>
                    </a:p>
                  </a:txBody>
                  <a:tcPr marL="2748" marR="2748" marT="2748" marB="0" anchor="ctr"/>
                </a:tc>
                <a:tc>
                  <a:txBody>
                    <a:bodyPr/>
                    <a:lstStyle/>
                    <a:p>
                      <a:pPr algn="ctr" fontAlgn="b"/>
                      <a:r>
                        <a:rPr lang="cs-CZ" sz="1000" b="1" i="0" u="none" strike="noStrike" dirty="0">
                          <a:solidFill>
                            <a:srgbClr val="000000"/>
                          </a:solidFill>
                          <a:effectLst/>
                          <a:latin typeface="+mn-lt"/>
                        </a:rPr>
                        <a:t>Výroční zprávy ZP 2017 v tis. Kč</a:t>
                      </a:r>
                    </a:p>
                  </a:txBody>
                  <a:tcPr marL="2748" marR="2748" marT="2748" marB="0" anchor="ctr"/>
                </a:tc>
                <a:tc>
                  <a:txBody>
                    <a:bodyPr/>
                    <a:lstStyle/>
                    <a:p>
                      <a:pPr algn="ctr" fontAlgn="b"/>
                      <a:r>
                        <a:rPr lang="cs-CZ" sz="1000" b="1" i="0" u="none" strike="noStrike" dirty="0">
                          <a:solidFill>
                            <a:srgbClr val="000000"/>
                          </a:solidFill>
                          <a:effectLst/>
                          <a:latin typeface="+mn-lt"/>
                        </a:rPr>
                        <a:t>Rozdíl </a:t>
                      </a:r>
                    </a:p>
                    <a:p>
                      <a:pPr algn="ctr" fontAlgn="b"/>
                      <a:r>
                        <a:rPr lang="cs-CZ" sz="1000" b="1" i="0" u="none" strike="noStrike" dirty="0">
                          <a:solidFill>
                            <a:srgbClr val="000000"/>
                          </a:solidFill>
                          <a:effectLst/>
                          <a:latin typeface="+mn-lt"/>
                        </a:rPr>
                        <a:t>v tis. Kč</a:t>
                      </a:r>
                    </a:p>
                  </a:txBody>
                  <a:tcPr marL="2748" marR="2748" marT="2748" marB="0" anchor="ctr"/>
                </a:tc>
                <a:tc>
                  <a:txBody>
                    <a:bodyPr/>
                    <a:lstStyle/>
                    <a:p>
                      <a:pPr algn="ctr" fontAlgn="b"/>
                      <a:r>
                        <a:rPr lang="cs-CZ" sz="1000" b="1" i="0" u="none" strike="noStrike" dirty="0">
                          <a:solidFill>
                            <a:srgbClr val="000000"/>
                          </a:solidFill>
                          <a:effectLst/>
                          <a:latin typeface="+mn-lt"/>
                        </a:rPr>
                        <a:t>Rozdíl </a:t>
                      </a:r>
                    </a:p>
                    <a:p>
                      <a:pPr algn="ctr" fontAlgn="b"/>
                      <a:r>
                        <a:rPr lang="cs-CZ" sz="1000" b="1" i="0" u="none" strike="noStrike" dirty="0">
                          <a:solidFill>
                            <a:srgbClr val="000000"/>
                          </a:solidFill>
                          <a:effectLst/>
                          <a:latin typeface="+mn-lt"/>
                        </a:rPr>
                        <a:t>v %</a:t>
                      </a:r>
                    </a:p>
                  </a:txBody>
                  <a:tcPr marL="2748" marR="2748" marT="2748" marB="0" anchor="ctr"/>
                </a:tc>
                <a:extLst>
                  <a:ext uri="{0D108BD9-81ED-4DB2-BD59-A6C34878D82A}">
                    <a16:rowId xmlns:a16="http://schemas.microsoft.com/office/drawing/2014/main" val="472958252"/>
                  </a:ext>
                </a:extLst>
              </a:tr>
              <a:tr h="0">
                <a:tc>
                  <a:txBody>
                    <a:bodyPr/>
                    <a:lstStyle/>
                    <a:p>
                      <a:pPr algn="l" fontAlgn="b"/>
                      <a:r>
                        <a:rPr lang="cs-CZ" sz="1000" u="none" strike="noStrike" dirty="0">
                          <a:effectLst/>
                        </a:rPr>
                        <a:t>1.</a:t>
                      </a:r>
                      <a:endParaRPr lang="cs-CZ" sz="1000" b="0" i="0" u="none" strike="noStrike" dirty="0">
                        <a:solidFill>
                          <a:srgbClr val="000000"/>
                        </a:solidFill>
                        <a:effectLst/>
                        <a:latin typeface="+mn-lt"/>
                      </a:endParaRPr>
                    </a:p>
                  </a:txBody>
                  <a:tcPr marL="2748" marR="2748" marT="2748" marB="0" anchor="ctr"/>
                </a:tc>
                <a:tc>
                  <a:txBody>
                    <a:bodyPr/>
                    <a:lstStyle/>
                    <a:p>
                      <a:pPr algn="l" fontAlgn="b"/>
                      <a:r>
                        <a:rPr lang="cs-CZ" sz="1000" u="none" strike="noStrike" dirty="0">
                          <a:effectLst/>
                        </a:rPr>
                        <a:t>na ambulantní péči celkem (poskytovatelé zdravotních služeb nevykazující žádný kód ošetřovacího dne, zahrnují se náklady na zvlášť účtované léčivé přípravky, zvlášť účtovaný materiál, s výjimkou nákladů na léky na recepty a zdravotnické prostředky vydané na poukazy)</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72 095 092 </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72 171 733 </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-76 641 </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99,9%</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1082981158"/>
                  </a:ext>
                </a:extLst>
              </a:tr>
              <a:tr h="0">
                <a:tc>
                  <a:txBody>
                    <a:bodyPr/>
                    <a:lstStyle/>
                    <a:p>
                      <a:pPr algn="l" fontAlgn="b"/>
                      <a:r>
                        <a:rPr lang="cs-CZ" sz="1000" u="none" strike="noStrike">
                          <a:effectLst/>
                        </a:rPr>
                        <a:t>2.</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lůžkovou zdravotní péči celkem (poskytovatelé zdravotních služeb vykazující kód ošetřovacího dne, zahrnují se náklady na zvlášť účtované léčivé přípravky, zvlášť účtovaný materiál, paušál na léky i případně nasmlouvané služby ambulantní, stomatologickou a přepravu provozovanou v rámci lůžkového PZS s výjimkou nákladů na léky na recepty </a:t>
                      </a:r>
                      <a:br>
                        <a:rPr lang="cs-CZ" sz="1000" u="none" strike="noStrike">
                          <a:effectLst/>
                        </a:rPr>
                      </a:br>
                      <a:r>
                        <a:rPr lang="cs-CZ" sz="1000" u="none" strike="noStrike">
                          <a:effectLst/>
                        </a:rPr>
                        <a:t>a zdravotnických prostředků vydaných na poukazy)</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141 993 386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142 609 727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-616 341 </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99,6%</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4038835265"/>
                  </a:ext>
                </a:extLst>
              </a:tr>
              <a:tr h="0">
                <a:tc>
                  <a:txBody>
                    <a:bodyPr/>
                    <a:lstStyle/>
                    <a:p>
                      <a:pPr algn="l" fontAlgn="b"/>
                      <a:r>
                        <a:rPr lang="cs-CZ" sz="1000" u="none" strike="noStrike">
                          <a:effectLst/>
                        </a:rPr>
                        <a:t>3.</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lázeňskou léčebně rehabilitační péči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3 290 947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3 287 605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3 342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100,1%</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2757591109"/>
                  </a:ext>
                </a:extLst>
              </a:tr>
              <a:tr h="0">
                <a:tc>
                  <a:txBody>
                    <a:bodyPr/>
                    <a:lstStyle/>
                    <a:p>
                      <a:pPr algn="l" fontAlgn="b"/>
                      <a:r>
                        <a:rPr lang="cs-CZ" sz="1000" u="none" strike="noStrike">
                          <a:effectLst/>
                        </a:rPr>
                        <a:t>4.</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služby v ozdravovnách</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34 319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30 248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4 071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113,5%</a:t>
                      </a:r>
                      <a:endParaRPr lang="cs-CZ" sz="1000" b="0" i="0" u="none" strike="noStrike">
                        <a:solidFill>
                          <a:srgbClr val="000000"/>
                        </a:solidFill>
                        <a:effectLst/>
                        <a:latin typeface="+mn-lt"/>
                      </a:endParaRPr>
                    </a:p>
                  </a:txBody>
                  <a:tcPr marL="2748" marR="2748" marT="2748" marB="0" anchor="ctr"/>
                </a:tc>
                <a:extLst>
                  <a:ext uri="{0D108BD9-81ED-4DB2-BD59-A6C34878D82A}">
                    <a16:rowId xmlns:a16="http://schemas.microsoft.com/office/drawing/2014/main" val="2747686055"/>
                  </a:ext>
                </a:extLst>
              </a:tr>
              <a:tr h="0">
                <a:tc>
                  <a:txBody>
                    <a:bodyPr/>
                    <a:lstStyle/>
                    <a:p>
                      <a:pPr algn="l" fontAlgn="b"/>
                      <a:r>
                        <a:rPr lang="cs-CZ" sz="1000" u="none" strike="noStrike">
                          <a:effectLst/>
                        </a:rPr>
                        <a:t>5.</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přepravu (zahrnuje zdravotnickou dopravní službu vč. individuální přepravy, nezahrnuje se přeprava z ř. 2)</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1 470 995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1 536 682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-65 687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95,7%</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482856839"/>
                  </a:ext>
                </a:extLst>
              </a:tr>
              <a:tr h="0">
                <a:tc>
                  <a:txBody>
                    <a:bodyPr/>
                    <a:lstStyle/>
                    <a:p>
                      <a:pPr algn="l" fontAlgn="b"/>
                      <a:r>
                        <a:rPr lang="cs-CZ" sz="1000" u="none" strike="noStrike">
                          <a:effectLst/>
                        </a:rPr>
                        <a:t>6.</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zdravotnickou záchrannou službu (odbornost 709, PZS nevykazující žádný kód ošetřovacího dne)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2 678 443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2 681 797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-3 354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99,9%</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419803496"/>
                  </a:ext>
                </a:extLst>
              </a:tr>
              <a:tr h="0">
                <a:tc>
                  <a:txBody>
                    <a:bodyPr/>
                    <a:lstStyle/>
                    <a:p>
                      <a:pPr algn="l" fontAlgn="b"/>
                      <a:r>
                        <a:rPr lang="cs-CZ" sz="1000" u="none" strike="noStrike">
                          <a:effectLst/>
                        </a:rPr>
                        <a:t>7.</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léky vydané na recepty celkem:</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36 071 391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35 283 626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787 765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102,2%</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548393272"/>
                  </a:ext>
                </a:extLst>
              </a:tr>
              <a:tr h="0">
                <a:tc>
                  <a:txBody>
                    <a:bodyPr/>
                    <a:lstStyle/>
                    <a:p>
                      <a:pPr algn="l" fontAlgn="b"/>
                      <a:r>
                        <a:rPr lang="cs-CZ" sz="1000" u="none" strike="noStrike">
                          <a:effectLst/>
                        </a:rPr>
                        <a:t>8.</a:t>
                      </a:r>
                      <a:endParaRPr lang="cs-CZ" sz="1000" b="0" i="0" u="none" strike="noStrike">
                        <a:solidFill>
                          <a:srgbClr val="000000"/>
                        </a:solidFill>
                        <a:effectLst/>
                        <a:latin typeface="+mn-lt"/>
                      </a:endParaRPr>
                    </a:p>
                  </a:txBody>
                  <a:tcPr marL="2748" marR="2748" marT="2748" marB="0" anchor="ctr"/>
                </a:tc>
                <a:tc>
                  <a:txBody>
                    <a:bodyPr/>
                    <a:lstStyle/>
                    <a:p>
                      <a:pPr algn="l" fontAlgn="b"/>
                      <a:r>
                        <a:rPr lang="pl-PL" sz="1000" u="none" strike="noStrike" dirty="0">
                          <a:effectLst/>
                        </a:rPr>
                        <a:t>na zdravotnické prostředky vydané na poukazy celkem</a:t>
                      </a:r>
                      <a:endParaRPr lang="pl-PL"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a:effectLst/>
                        </a:rPr>
                        <a:t>6 794 013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7 487 672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-693 659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90,7%</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3842836555"/>
                  </a:ext>
                </a:extLst>
              </a:tr>
              <a:tr h="0">
                <a:tc>
                  <a:txBody>
                    <a:bodyPr/>
                    <a:lstStyle/>
                    <a:p>
                      <a:pPr algn="l" fontAlgn="b"/>
                      <a:r>
                        <a:rPr lang="cs-CZ" sz="1000" u="none" strike="noStrike">
                          <a:effectLst/>
                        </a:rPr>
                        <a:t>9.</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léčení v zahraničí podle §1 odst. 4 písm. b) vyhlášky o fondech</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973 592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957 172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16 420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101,7%</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2269544597"/>
                  </a:ext>
                </a:extLst>
              </a:tr>
              <a:tr h="0">
                <a:tc>
                  <a:txBody>
                    <a:bodyPr/>
                    <a:lstStyle/>
                    <a:p>
                      <a:pPr algn="l" fontAlgn="b"/>
                      <a:r>
                        <a:rPr lang="cs-CZ" sz="1000" u="none" strike="noStrike">
                          <a:effectLst/>
                        </a:rPr>
                        <a:t>10.</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finanční prostředky (vratky) podle § 16b zákona č. 48/1997 Sb.</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10 693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116 967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-106 274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9,1%</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525015728"/>
                  </a:ext>
                </a:extLst>
              </a:tr>
              <a:tr h="0">
                <a:tc>
                  <a:txBody>
                    <a:bodyPr/>
                    <a:lstStyle/>
                    <a:p>
                      <a:pPr algn="l" fontAlgn="b"/>
                      <a:r>
                        <a:rPr lang="cs-CZ" sz="1000" u="none" strike="noStrike">
                          <a:effectLst/>
                        </a:rPr>
                        <a:t>11.</a:t>
                      </a:r>
                      <a:endParaRPr lang="cs-CZ" sz="1000" b="0" i="0" u="none" strike="noStrike">
                        <a:solidFill>
                          <a:srgbClr val="000000"/>
                        </a:solidFill>
                        <a:effectLst/>
                        <a:latin typeface="+mn-lt"/>
                      </a:endParaRPr>
                    </a:p>
                  </a:txBody>
                  <a:tcPr marL="2748" marR="2748" marT="2748" marB="0" anchor="ctr"/>
                </a:tc>
                <a:tc>
                  <a:txBody>
                    <a:bodyPr/>
                    <a:lstStyle/>
                    <a:p>
                      <a:pPr algn="l" fontAlgn="b"/>
                      <a:r>
                        <a:rPr lang="pl-PL" sz="1000" u="none" strike="noStrike">
                          <a:effectLst/>
                        </a:rPr>
                        <a:t>náklady na očkovací látky podle zákona č. 48/1997 Sb.</a:t>
                      </a:r>
                      <a:endParaRPr lang="pl-PL"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657 048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1 047 054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-390 006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62,8%</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3128268930"/>
                  </a:ext>
                </a:extLst>
              </a:tr>
              <a:tr h="0">
                <a:tc>
                  <a:txBody>
                    <a:bodyPr/>
                    <a:lstStyle/>
                    <a:p>
                      <a:pPr algn="l" fontAlgn="b"/>
                      <a:r>
                        <a:rPr lang="cs-CZ" sz="1000" u="none" strike="noStrike">
                          <a:effectLst/>
                        </a:rPr>
                        <a:t>12.</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dirty="0">
                          <a:effectLst/>
                        </a:rPr>
                        <a:t>ostatní náklady na zdravotní služby (které nelze zařadit do předchozích bodů – uvést, co zahrnují)</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a:effectLst/>
                        </a:rPr>
                        <a:t>37 486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40 128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-2 642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93,4%</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2605917361"/>
                  </a:ext>
                </a:extLst>
              </a:tr>
              <a:tr h="324000">
                <a:tc>
                  <a:txBody>
                    <a:bodyPr/>
                    <a:lstStyle/>
                    <a:p>
                      <a:pPr algn="l" fontAlgn="b"/>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b="1" i="0" u="none" strike="noStrike" dirty="0">
                          <a:solidFill>
                            <a:srgbClr val="000000"/>
                          </a:solidFill>
                          <a:effectLst/>
                          <a:latin typeface="+mn-lt"/>
                        </a:rPr>
                        <a:t>CELKEM</a:t>
                      </a:r>
                    </a:p>
                  </a:txBody>
                  <a:tcPr marL="2748" marR="2748" marT="2748" marB="0" anchor="ctr"/>
                </a:tc>
                <a:tc>
                  <a:txBody>
                    <a:bodyPr/>
                    <a:lstStyle/>
                    <a:p>
                      <a:pPr algn="r" fontAlgn="b"/>
                      <a:r>
                        <a:rPr lang="cs-CZ" sz="1000" u="none" strike="noStrike" dirty="0">
                          <a:effectLst/>
                        </a:rPr>
                        <a:t>266 107 406 </a:t>
                      </a:r>
                      <a:endParaRPr lang="cs-CZ" sz="1000" b="1"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267 250 411 </a:t>
                      </a:r>
                      <a:endParaRPr lang="cs-CZ" sz="1000" b="1" i="0" u="none" strike="noStrike" dirty="0">
                        <a:solidFill>
                          <a:srgbClr val="000000"/>
                        </a:solidFill>
                        <a:effectLst/>
                        <a:latin typeface="+mn-lt"/>
                      </a:endParaRPr>
                    </a:p>
                  </a:txBody>
                  <a:tcPr marL="2748" marR="2748" marT="2748" marB="0" anchor="ctr"/>
                </a:tc>
                <a:tc>
                  <a:txBody>
                    <a:bodyPr/>
                    <a:lstStyle/>
                    <a:p>
                      <a:pPr algn="r" fontAlgn="b"/>
                      <a:r>
                        <a:rPr lang="cs-CZ" sz="1000" u="none" strike="noStrike">
                          <a:effectLst/>
                        </a:rPr>
                        <a:t>-1 143 005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99,6%</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165656435"/>
                  </a:ext>
                </a:extLst>
              </a:tr>
            </a:tbl>
          </a:graphicData>
        </a:graphic>
      </p:graphicFrame>
    </p:spTree>
    <p:extLst>
      <p:ext uri="{BB962C8B-B14F-4D97-AF65-F5344CB8AC3E}">
        <p14:creationId xmlns:p14="http://schemas.microsoft.com/office/powerpoint/2010/main" val="404504830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Náklady zdravotních pojišťoven </a:t>
            </a:r>
            <a:r>
              <a:rPr lang="cs-CZ" sz="2800" u="sng" dirty="0"/>
              <a:t>v roce </a:t>
            </a:r>
            <a:r>
              <a:rPr lang="cs-CZ" sz="2800" u="sng" dirty="0" smtClean="0"/>
              <a:t>2018</a:t>
            </a:r>
            <a:endParaRPr lang="en-US" sz="2800" dirty="0"/>
          </a:p>
        </p:txBody>
      </p:sp>
      <p:sp>
        <p:nvSpPr>
          <p:cNvPr id="25" name="Zaoblený obdélník 45"/>
          <p:cNvSpPr/>
          <p:nvPr/>
        </p:nvSpPr>
        <p:spPr>
          <a:xfrm>
            <a:off x="9208741" y="1237535"/>
            <a:ext cx="2639028" cy="4275525"/>
          </a:xfrm>
          <a:prstGeom prst="roundRect">
            <a:avLst/>
          </a:prstGeom>
          <a:solidFill>
            <a:sysClr val="window" lastClr="FFFFFF"/>
          </a:solidFill>
          <a:ln w="25400" cap="flat" cmpd="sng" algn="ctr">
            <a:noFill/>
            <a:prstDash val="solid"/>
          </a:ln>
          <a:effectLst/>
        </p:spPr>
        <p:txBody>
          <a:bodyPr lIns="36000" tIns="36000" rIns="36000" bIns="36000" rtlCol="0" anchor="ctr"/>
          <a:lstStyle/>
          <a:p>
            <a:r>
              <a:rPr lang="cs-CZ" sz="1400" dirty="0" smtClean="0"/>
              <a:t>Údaje o nákladech zdravotních </a:t>
            </a:r>
            <a:r>
              <a:rPr lang="cs-CZ" sz="1400" dirty="0"/>
              <a:t>pojišťoven za rok </a:t>
            </a:r>
            <a:r>
              <a:rPr lang="cs-CZ" sz="1400" dirty="0" smtClean="0"/>
              <a:t>2018 </a:t>
            </a:r>
            <a:r>
              <a:rPr lang="cs-CZ" sz="1400" dirty="0"/>
              <a:t>jsou čerpány z Národního registru hrazených služeb (NRHZS), do kterého </a:t>
            </a:r>
            <a:r>
              <a:rPr lang="cs-CZ" sz="1400" dirty="0" smtClean="0"/>
              <a:t>data </a:t>
            </a:r>
            <a:r>
              <a:rPr lang="cs-CZ" sz="1400" dirty="0"/>
              <a:t>zasílají jednotlivé zdravotní pojišťovny. Data se aktualizují 2x ročně, tj. po prvním kole vyúčtování PZS v průběhu měsíců srpen-září a následně pak aktualizovaná data po připomínkách, dle stavu k 31. 12</a:t>
            </a:r>
            <a:r>
              <a:rPr lang="cs-CZ" sz="1400" dirty="0" smtClean="0"/>
              <a:t>.. V </a:t>
            </a:r>
            <a:r>
              <a:rPr lang="cs-CZ" sz="1400" dirty="0"/>
              <a:t>některých případech může dojít k odchylkám mezi údaji v NRHZS a Výročními zprávami jednotlivých ZP. </a:t>
            </a:r>
            <a:r>
              <a:rPr lang="cs-CZ" sz="1400" b="1" dirty="0"/>
              <a:t>Za rok 2018 </a:t>
            </a:r>
            <a:r>
              <a:rPr lang="cs-CZ" sz="1400" b="1" dirty="0" smtClean="0"/>
              <a:t>činí </a:t>
            </a:r>
            <a:r>
              <a:rPr lang="cs-CZ" sz="1400" b="1" dirty="0"/>
              <a:t>rozdíl mezi daty v NRHZS a Výročními zprávami v souhrnu za všechny ZP cca 4,0 mld. Kč.</a:t>
            </a:r>
          </a:p>
        </p:txBody>
      </p:sp>
      <p:graphicFrame>
        <p:nvGraphicFramePr>
          <p:cNvPr id="5" name="Zástupný symbol pro obsah 3">
            <a:extLst>
              <a:ext uri="{FF2B5EF4-FFF2-40B4-BE49-F238E27FC236}">
                <a16:creationId xmlns:a16="http://schemas.microsoft.com/office/drawing/2014/main" id="{AF925408-3411-4C2C-B8AC-801189D14E85}"/>
              </a:ext>
            </a:extLst>
          </p:cNvPr>
          <p:cNvGraphicFramePr>
            <a:graphicFrameLocks/>
          </p:cNvGraphicFramePr>
          <p:nvPr>
            <p:extLst>
              <p:ext uri="{D42A27DB-BD31-4B8C-83A1-F6EECF244321}">
                <p14:modId xmlns:p14="http://schemas.microsoft.com/office/powerpoint/2010/main" val="4085580199"/>
              </p:ext>
            </p:extLst>
          </p:nvPr>
        </p:nvGraphicFramePr>
        <p:xfrm>
          <a:off x="176132" y="1131028"/>
          <a:ext cx="8863834" cy="4488541"/>
        </p:xfrm>
        <a:graphic>
          <a:graphicData uri="http://schemas.openxmlformats.org/drawingml/2006/table">
            <a:tbl>
              <a:tblPr firstRow="1" lastRow="1" bandRow="1">
                <a:tableStyleId>{9D7B26C5-4107-4FEC-AEDC-1716B250A1EF}</a:tableStyleId>
              </a:tblPr>
              <a:tblGrid>
                <a:gridCol w="362327">
                  <a:extLst>
                    <a:ext uri="{9D8B030D-6E8A-4147-A177-3AD203B41FA5}">
                      <a16:colId xmlns:a16="http://schemas.microsoft.com/office/drawing/2014/main" val="3406646018"/>
                    </a:ext>
                  </a:extLst>
                </a:gridCol>
                <a:gridCol w="3804825">
                  <a:extLst>
                    <a:ext uri="{9D8B030D-6E8A-4147-A177-3AD203B41FA5}">
                      <a16:colId xmlns:a16="http://schemas.microsoft.com/office/drawing/2014/main" val="2604319057"/>
                    </a:ext>
                  </a:extLst>
                </a:gridCol>
                <a:gridCol w="1266260">
                  <a:extLst>
                    <a:ext uri="{9D8B030D-6E8A-4147-A177-3AD203B41FA5}">
                      <a16:colId xmlns:a16="http://schemas.microsoft.com/office/drawing/2014/main" val="3803513551"/>
                    </a:ext>
                  </a:extLst>
                </a:gridCol>
                <a:gridCol w="1174172">
                  <a:extLst>
                    <a:ext uri="{9D8B030D-6E8A-4147-A177-3AD203B41FA5}">
                      <a16:colId xmlns:a16="http://schemas.microsoft.com/office/drawing/2014/main" val="2309787519"/>
                    </a:ext>
                  </a:extLst>
                </a:gridCol>
                <a:gridCol w="1128125">
                  <a:extLst>
                    <a:ext uri="{9D8B030D-6E8A-4147-A177-3AD203B41FA5}">
                      <a16:colId xmlns:a16="http://schemas.microsoft.com/office/drawing/2014/main" val="583431119"/>
                    </a:ext>
                  </a:extLst>
                </a:gridCol>
                <a:gridCol w="1128125">
                  <a:extLst>
                    <a:ext uri="{9D8B030D-6E8A-4147-A177-3AD203B41FA5}">
                      <a16:colId xmlns:a16="http://schemas.microsoft.com/office/drawing/2014/main" val="1291280772"/>
                    </a:ext>
                  </a:extLst>
                </a:gridCol>
              </a:tblGrid>
              <a:tr h="350020">
                <a:tc gridSpan="2">
                  <a:txBody>
                    <a:bodyPr/>
                    <a:lstStyle/>
                    <a:p>
                      <a:pPr algn="ctr" fontAlgn="b"/>
                      <a:r>
                        <a:rPr lang="cs-CZ" sz="1000" b="1" i="0" u="none" strike="noStrike" dirty="0">
                          <a:solidFill>
                            <a:srgbClr val="000000"/>
                          </a:solidFill>
                          <a:effectLst/>
                          <a:latin typeface="+mn-lt"/>
                        </a:rPr>
                        <a:t>SEGMENT</a:t>
                      </a:r>
                    </a:p>
                  </a:txBody>
                  <a:tcPr marL="2748" marR="2748" marT="2748" marB="0" anchor="ctr"/>
                </a:tc>
                <a:tc hMerge="1">
                  <a:txBody>
                    <a:bodyPr/>
                    <a:lstStyle/>
                    <a:p>
                      <a:pPr algn="l" fontAlgn="b"/>
                      <a:endParaRPr lang="cs-CZ" sz="1000" b="0" i="0" u="none" strike="noStrike" dirty="0">
                        <a:solidFill>
                          <a:srgbClr val="000000"/>
                        </a:solidFill>
                        <a:effectLst/>
                        <a:latin typeface="+mn-lt"/>
                      </a:endParaRPr>
                    </a:p>
                  </a:txBody>
                  <a:tcPr marL="2748" marR="2748" marT="2748" marB="0" anchor="b"/>
                </a:tc>
                <a:tc>
                  <a:txBody>
                    <a:bodyPr/>
                    <a:lstStyle/>
                    <a:p>
                      <a:pPr algn="ctr" fontAlgn="b"/>
                      <a:r>
                        <a:rPr lang="cs-CZ" sz="1000" b="1" i="0" u="none" strike="noStrike" dirty="0">
                          <a:solidFill>
                            <a:srgbClr val="000000"/>
                          </a:solidFill>
                          <a:effectLst/>
                          <a:latin typeface="+mn-lt"/>
                        </a:rPr>
                        <a:t>NRHZS </a:t>
                      </a:r>
                    </a:p>
                    <a:p>
                      <a:pPr algn="ctr" fontAlgn="b"/>
                      <a:r>
                        <a:rPr lang="cs-CZ" sz="1000" b="1" i="0" u="none" strike="noStrike" dirty="0">
                          <a:solidFill>
                            <a:srgbClr val="000000"/>
                          </a:solidFill>
                          <a:effectLst/>
                          <a:latin typeface="+mn-lt"/>
                        </a:rPr>
                        <a:t>2018</a:t>
                      </a:r>
                    </a:p>
                  </a:txBody>
                  <a:tcPr marL="2748" marR="2748" marT="2748" marB="0" anchor="ctr"/>
                </a:tc>
                <a:tc>
                  <a:txBody>
                    <a:bodyPr/>
                    <a:lstStyle/>
                    <a:p>
                      <a:pPr algn="ctr" fontAlgn="b"/>
                      <a:r>
                        <a:rPr lang="cs-CZ" sz="1000" b="1" i="0" u="none" strike="noStrike" dirty="0">
                          <a:solidFill>
                            <a:srgbClr val="000000"/>
                          </a:solidFill>
                          <a:effectLst/>
                          <a:latin typeface="+mn-lt"/>
                        </a:rPr>
                        <a:t>Výroční zprávy ZP 2018</a:t>
                      </a:r>
                    </a:p>
                  </a:txBody>
                  <a:tcPr marL="2748" marR="2748" marT="2748" marB="0" anchor="ctr"/>
                </a:tc>
                <a:tc>
                  <a:txBody>
                    <a:bodyPr/>
                    <a:lstStyle/>
                    <a:p>
                      <a:pPr algn="ctr" fontAlgn="b"/>
                      <a:r>
                        <a:rPr lang="cs-CZ" sz="1000" b="1" i="0" u="none" strike="noStrike" dirty="0">
                          <a:solidFill>
                            <a:srgbClr val="000000"/>
                          </a:solidFill>
                          <a:effectLst/>
                          <a:latin typeface="+mn-lt"/>
                        </a:rPr>
                        <a:t>Rozdíl </a:t>
                      </a:r>
                    </a:p>
                    <a:p>
                      <a:pPr algn="ctr" fontAlgn="b"/>
                      <a:r>
                        <a:rPr lang="cs-CZ" sz="1000" b="1" i="0" u="none" strike="noStrike" dirty="0">
                          <a:solidFill>
                            <a:srgbClr val="000000"/>
                          </a:solidFill>
                          <a:effectLst/>
                          <a:latin typeface="+mn-lt"/>
                        </a:rPr>
                        <a:t>v tis. Kč</a:t>
                      </a:r>
                    </a:p>
                  </a:txBody>
                  <a:tcPr marL="2748" marR="2748" marT="2748" marB="0" anchor="ctr"/>
                </a:tc>
                <a:tc>
                  <a:txBody>
                    <a:bodyPr/>
                    <a:lstStyle/>
                    <a:p>
                      <a:pPr algn="ctr" fontAlgn="b"/>
                      <a:r>
                        <a:rPr lang="cs-CZ" sz="1000" b="1" i="0" u="none" strike="noStrike" dirty="0">
                          <a:solidFill>
                            <a:srgbClr val="000000"/>
                          </a:solidFill>
                          <a:effectLst/>
                          <a:latin typeface="+mn-lt"/>
                        </a:rPr>
                        <a:t>Rozdíl </a:t>
                      </a:r>
                    </a:p>
                    <a:p>
                      <a:pPr algn="ctr" fontAlgn="b"/>
                      <a:r>
                        <a:rPr lang="cs-CZ" sz="1000" b="1" i="0" u="none" strike="noStrike" dirty="0">
                          <a:solidFill>
                            <a:srgbClr val="000000"/>
                          </a:solidFill>
                          <a:effectLst/>
                          <a:latin typeface="+mn-lt"/>
                        </a:rPr>
                        <a:t>v %</a:t>
                      </a:r>
                    </a:p>
                  </a:txBody>
                  <a:tcPr marL="2748" marR="2748" marT="2748" marB="0" anchor="ctr"/>
                </a:tc>
                <a:extLst>
                  <a:ext uri="{0D108BD9-81ED-4DB2-BD59-A6C34878D82A}">
                    <a16:rowId xmlns:a16="http://schemas.microsoft.com/office/drawing/2014/main" val="472958252"/>
                  </a:ext>
                </a:extLst>
              </a:tr>
              <a:tr h="631633">
                <a:tc>
                  <a:txBody>
                    <a:bodyPr/>
                    <a:lstStyle/>
                    <a:p>
                      <a:pPr algn="l" fontAlgn="b"/>
                      <a:r>
                        <a:rPr lang="cs-CZ" sz="1000" u="none" strike="noStrike" dirty="0">
                          <a:effectLst/>
                        </a:rPr>
                        <a:t>1.</a:t>
                      </a:r>
                      <a:endParaRPr lang="cs-CZ" sz="1000" b="0" i="0" u="none" strike="noStrike" dirty="0">
                        <a:solidFill>
                          <a:srgbClr val="000000"/>
                        </a:solidFill>
                        <a:effectLst/>
                        <a:latin typeface="+mn-lt"/>
                      </a:endParaRPr>
                    </a:p>
                  </a:txBody>
                  <a:tcPr marL="2748" marR="2748" marT="2748" marB="0" anchor="ctr"/>
                </a:tc>
                <a:tc>
                  <a:txBody>
                    <a:bodyPr/>
                    <a:lstStyle/>
                    <a:p>
                      <a:pPr algn="l" fontAlgn="b"/>
                      <a:r>
                        <a:rPr lang="cs-CZ" sz="900" b="0" i="0" u="none" strike="noStrike" dirty="0">
                          <a:solidFill>
                            <a:srgbClr val="000000"/>
                          </a:solidFill>
                          <a:effectLst/>
                          <a:latin typeface="Calibri" panose="020F0502020204030204" pitchFamily="34" charset="0"/>
                        </a:rPr>
                        <a:t>na ambulantní péči celkem (poskytovatelé zdravotních služeb nevykazující žádný kód ošetřovacího dne, zahrnují se náklady na zvlášť účtované léčivé přípravky, zvlášť účtovaný materiál, s výjimkou nákladů na léky na recepty a zdravotnické prostředky vydané na poukazy)</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74 376 508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75 093 956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-717 448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99,0%</a:t>
                      </a:r>
                    </a:p>
                  </a:txBody>
                  <a:tcPr marL="6350" marR="6350" marT="6350" marB="0" anchor="ctr"/>
                </a:tc>
                <a:extLst>
                  <a:ext uri="{0D108BD9-81ED-4DB2-BD59-A6C34878D82A}">
                    <a16:rowId xmlns:a16="http://schemas.microsoft.com/office/drawing/2014/main" val="1082981158"/>
                  </a:ext>
                </a:extLst>
              </a:tr>
              <a:tr h="943836">
                <a:tc>
                  <a:txBody>
                    <a:bodyPr/>
                    <a:lstStyle/>
                    <a:p>
                      <a:pPr algn="l" fontAlgn="b"/>
                      <a:r>
                        <a:rPr lang="cs-CZ" sz="1000" u="none" strike="noStrike">
                          <a:effectLst/>
                        </a:rPr>
                        <a:t>2.</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lůžkovou zdravotní péči celkem (poskytovatelé zdravotních služeb vykazující kód ošetřovacího dne, zahrnují se náklady na zvlášť účtované léčivé přípravky, zvlášť účtovaný materiál, paušál na léky i případně nasmlouvané služby ambulantní, stomatologickou a přepravu provozovanou v rámci lůžkového PZS s výjimkou nákladů na léky na recepty </a:t>
                      </a:r>
                      <a:br>
                        <a:rPr lang="cs-CZ" sz="900" b="0" i="0" u="none" strike="noStrike">
                          <a:solidFill>
                            <a:srgbClr val="000000"/>
                          </a:solidFill>
                          <a:effectLst/>
                          <a:latin typeface="Calibri" panose="020F0502020204030204" pitchFamily="34" charset="0"/>
                        </a:rPr>
                      </a:br>
                      <a:r>
                        <a:rPr lang="cs-CZ" sz="900" b="0" i="0" u="none" strike="noStrike">
                          <a:solidFill>
                            <a:srgbClr val="000000"/>
                          </a:solidFill>
                          <a:effectLst/>
                          <a:latin typeface="Calibri" panose="020F0502020204030204" pitchFamily="34" charset="0"/>
                        </a:rPr>
                        <a:t>a zdravotnických prostředků vydaných na poukazy)</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153 166 187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155 361 113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-2 194 926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98,6%</a:t>
                      </a:r>
                    </a:p>
                  </a:txBody>
                  <a:tcPr marL="6350" marR="6350" marT="6350" marB="0" anchor="ctr"/>
                </a:tc>
                <a:extLst>
                  <a:ext uri="{0D108BD9-81ED-4DB2-BD59-A6C34878D82A}">
                    <a16:rowId xmlns:a16="http://schemas.microsoft.com/office/drawing/2014/main" val="4038835265"/>
                  </a:ext>
                </a:extLst>
              </a:tr>
              <a:tr h="176574">
                <a:tc>
                  <a:txBody>
                    <a:bodyPr/>
                    <a:lstStyle/>
                    <a:p>
                      <a:pPr algn="l" fontAlgn="b"/>
                      <a:r>
                        <a:rPr lang="cs-CZ" sz="1000" u="none" strike="noStrike">
                          <a:effectLst/>
                        </a:rPr>
                        <a:t>3.</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lázeňskou léčebně rehabilitační péči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3 386 857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3 386 647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210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100,0%</a:t>
                      </a:r>
                    </a:p>
                  </a:txBody>
                  <a:tcPr marL="6350" marR="6350" marT="6350" marB="0" anchor="ctr"/>
                </a:tc>
                <a:extLst>
                  <a:ext uri="{0D108BD9-81ED-4DB2-BD59-A6C34878D82A}">
                    <a16:rowId xmlns:a16="http://schemas.microsoft.com/office/drawing/2014/main" val="2757591109"/>
                  </a:ext>
                </a:extLst>
              </a:tr>
              <a:tr h="176574">
                <a:tc>
                  <a:txBody>
                    <a:bodyPr/>
                    <a:lstStyle/>
                    <a:p>
                      <a:pPr algn="l" fontAlgn="b"/>
                      <a:r>
                        <a:rPr lang="cs-CZ" sz="1000" u="none" strike="noStrike">
                          <a:effectLst/>
                        </a:rPr>
                        <a:t>4.</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služby v ozdravovnách</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31 757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32 433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-676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97,9%</a:t>
                      </a:r>
                    </a:p>
                  </a:txBody>
                  <a:tcPr marL="6350" marR="6350" marT="6350" marB="0" anchor="ctr"/>
                </a:tc>
                <a:extLst>
                  <a:ext uri="{0D108BD9-81ED-4DB2-BD59-A6C34878D82A}">
                    <a16:rowId xmlns:a16="http://schemas.microsoft.com/office/drawing/2014/main" val="2747686055"/>
                  </a:ext>
                </a:extLst>
              </a:tr>
              <a:tr h="319430">
                <a:tc>
                  <a:txBody>
                    <a:bodyPr/>
                    <a:lstStyle/>
                    <a:p>
                      <a:pPr algn="l" fontAlgn="b"/>
                      <a:r>
                        <a:rPr lang="cs-CZ" sz="1000" u="none" strike="noStrike">
                          <a:effectLst/>
                        </a:rPr>
                        <a:t>5.</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přepravu (zahrnuje zdravotnickou dopravní službu vč. individuální přepravy, nezahrnuje se přeprava z ř. 2)</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1 538 458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1 581 973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-43 515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97,2%</a:t>
                      </a:r>
                    </a:p>
                  </a:txBody>
                  <a:tcPr marL="6350" marR="6350" marT="6350" marB="0" anchor="ctr"/>
                </a:tc>
                <a:extLst>
                  <a:ext uri="{0D108BD9-81ED-4DB2-BD59-A6C34878D82A}">
                    <a16:rowId xmlns:a16="http://schemas.microsoft.com/office/drawing/2014/main" val="482856839"/>
                  </a:ext>
                </a:extLst>
              </a:tr>
              <a:tr h="319430">
                <a:tc>
                  <a:txBody>
                    <a:bodyPr/>
                    <a:lstStyle/>
                    <a:p>
                      <a:pPr algn="l" fontAlgn="b"/>
                      <a:r>
                        <a:rPr lang="cs-CZ" sz="1000" u="none" strike="noStrike">
                          <a:effectLst/>
                        </a:rPr>
                        <a:t>6.</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zdravotnickou záchrannou službu (odbornost 709, PZS nevykazující žádný kód ošetřovacího dne)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2 805 545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2 806 202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-657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100,0%</a:t>
                      </a:r>
                    </a:p>
                  </a:txBody>
                  <a:tcPr marL="6350" marR="6350" marT="6350" marB="0" anchor="ctr"/>
                </a:tc>
                <a:extLst>
                  <a:ext uri="{0D108BD9-81ED-4DB2-BD59-A6C34878D82A}">
                    <a16:rowId xmlns:a16="http://schemas.microsoft.com/office/drawing/2014/main" val="419803496"/>
                  </a:ext>
                </a:extLst>
              </a:tr>
              <a:tr h="176574">
                <a:tc>
                  <a:txBody>
                    <a:bodyPr/>
                    <a:lstStyle/>
                    <a:p>
                      <a:pPr algn="l" fontAlgn="b"/>
                      <a:r>
                        <a:rPr lang="cs-CZ" sz="1000" u="none" strike="noStrike">
                          <a:effectLst/>
                        </a:rPr>
                        <a:t>7.</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léky vydané na recepty celkem:</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37 060 170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36 147 976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912 194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102,5%</a:t>
                      </a:r>
                    </a:p>
                  </a:txBody>
                  <a:tcPr marL="6350" marR="6350" marT="6350" marB="0" anchor="ctr"/>
                </a:tc>
                <a:extLst>
                  <a:ext uri="{0D108BD9-81ED-4DB2-BD59-A6C34878D82A}">
                    <a16:rowId xmlns:a16="http://schemas.microsoft.com/office/drawing/2014/main" val="548393272"/>
                  </a:ext>
                </a:extLst>
              </a:tr>
              <a:tr h="176574">
                <a:tc>
                  <a:txBody>
                    <a:bodyPr/>
                    <a:lstStyle/>
                    <a:p>
                      <a:pPr algn="l" fontAlgn="b"/>
                      <a:r>
                        <a:rPr lang="cs-CZ" sz="1000" u="none" strike="noStrike">
                          <a:effectLst/>
                        </a:rPr>
                        <a:t>8.</a:t>
                      </a:r>
                      <a:endParaRPr lang="cs-CZ" sz="1000" b="0" i="0" u="none" strike="noStrike">
                        <a:solidFill>
                          <a:srgbClr val="000000"/>
                        </a:solidFill>
                        <a:effectLst/>
                        <a:latin typeface="+mn-lt"/>
                      </a:endParaRPr>
                    </a:p>
                  </a:txBody>
                  <a:tcPr marL="2748" marR="2748" marT="2748" marB="0" anchor="ctr"/>
                </a:tc>
                <a:tc>
                  <a:txBody>
                    <a:bodyPr/>
                    <a:lstStyle/>
                    <a:p>
                      <a:pPr algn="l" fontAlgn="b"/>
                      <a:r>
                        <a:rPr lang="pl-PL" sz="900" b="0" i="0" u="none" strike="noStrike">
                          <a:solidFill>
                            <a:srgbClr val="000000"/>
                          </a:solidFill>
                          <a:effectLst/>
                          <a:latin typeface="Calibri" panose="020F0502020204030204" pitchFamily="34" charset="0"/>
                        </a:rPr>
                        <a:t>na zdravotnické prostředky vydané na poukazy celkem</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7 136 277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7 943 934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-807 657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89,8%</a:t>
                      </a:r>
                    </a:p>
                  </a:txBody>
                  <a:tcPr marL="6350" marR="6350" marT="6350" marB="0" anchor="ctr"/>
                </a:tc>
                <a:extLst>
                  <a:ext uri="{0D108BD9-81ED-4DB2-BD59-A6C34878D82A}">
                    <a16:rowId xmlns:a16="http://schemas.microsoft.com/office/drawing/2014/main" val="3842836555"/>
                  </a:ext>
                </a:extLst>
              </a:tr>
              <a:tr h="176574">
                <a:tc>
                  <a:txBody>
                    <a:bodyPr/>
                    <a:lstStyle/>
                    <a:p>
                      <a:pPr algn="l" fontAlgn="b"/>
                      <a:r>
                        <a:rPr lang="cs-CZ" sz="1000" u="none" strike="noStrike">
                          <a:effectLst/>
                        </a:rPr>
                        <a:t>9.</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léčení v zahraničí podle §1 odst. 4 písm. b) vyhlášky o fondech</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1 001 586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1 053 351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-51 765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95,1%</a:t>
                      </a:r>
                    </a:p>
                  </a:txBody>
                  <a:tcPr marL="6350" marR="6350" marT="6350" marB="0" anchor="ctr"/>
                </a:tc>
                <a:extLst>
                  <a:ext uri="{0D108BD9-81ED-4DB2-BD59-A6C34878D82A}">
                    <a16:rowId xmlns:a16="http://schemas.microsoft.com/office/drawing/2014/main" val="2269544597"/>
                  </a:ext>
                </a:extLst>
              </a:tr>
              <a:tr h="176574">
                <a:tc>
                  <a:txBody>
                    <a:bodyPr/>
                    <a:lstStyle/>
                    <a:p>
                      <a:pPr algn="l" fontAlgn="b"/>
                      <a:r>
                        <a:rPr lang="cs-CZ" sz="1000" u="none" strike="noStrike">
                          <a:effectLst/>
                        </a:rPr>
                        <a:t>10.</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finanční prostředky (vratky) podle § 16b zákona č. 48/1997 Sb.</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57 088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647 460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-590 372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8,8%</a:t>
                      </a:r>
                    </a:p>
                  </a:txBody>
                  <a:tcPr marL="6350" marR="6350" marT="6350" marB="0" anchor="ctr"/>
                </a:tc>
                <a:extLst>
                  <a:ext uri="{0D108BD9-81ED-4DB2-BD59-A6C34878D82A}">
                    <a16:rowId xmlns:a16="http://schemas.microsoft.com/office/drawing/2014/main" val="525015728"/>
                  </a:ext>
                </a:extLst>
              </a:tr>
              <a:tr h="176574">
                <a:tc>
                  <a:txBody>
                    <a:bodyPr/>
                    <a:lstStyle/>
                    <a:p>
                      <a:pPr algn="l" fontAlgn="b"/>
                      <a:r>
                        <a:rPr lang="cs-CZ" sz="1000" u="none" strike="noStrike">
                          <a:effectLst/>
                        </a:rPr>
                        <a:t>11.</a:t>
                      </a:r>
                      <a:endParaRPr lang="cs-CZ" sz="1000" b="0" i="0" u="none" strike="noStrike">
                        <a:solidFill>
                          <a:srgbClr val="000000"/>
                        </a:solidFill>
                        <a:effectLst/>
                        <a:latin typeface="+mn-lt"/>
                      </a:endParaRPr>
                    </a:p>
                  </a:txBody>
                  <a:tcPr marL="2748" marR="2748" marT="2748" marB="0" anchor="ctr"/>
                </a:tc>
                <a:tc>
                  <a:txBody>
                    <a:bodyPr/>
                    <a:lstStyle/>
                    <a:p>
                      <a:pPr algn="l" fontAlgn="b"/>
                      <a:r>
                        <a:rPr lang="pl-PL" sz="900" b="0" i="0" u="none" strike="noStrike">
                          <a:solidFill>
                            <a:srgbClr val="000000"/>
                          </a:solidFill>
                          <a:effectLst/>
                          <a:latin typeface="Calibri" panose="020F0502020204030204" pitchFamily="34" charset="0"/>
                        </a:rPr>
                        <a:t>náklady na očkovací látky podle zákona č. 48/1997 Sb.</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720 586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1 211 419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-490 833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59,5%</a:t>
                      </a:r>
                    </a:p>
                  </a:txBody>
                  <a:tcPr marL="6350" marR="6350" marT="6350" marB="0" anchor="ctr"/>
                </a:tc>
                <a:extLst>
                  <a:ext uri="{0D108BD9-81ED-4DB2-BD59-A6C34878D82A}">
                    <a16:rowId xmlns:a16="http://schemas.microsoft.com/office/drawing/2014/main" val="3128268930"/>
                  </a:ext>
                </a:extLst>
              </a:tr>
              <a:tr h="319430">
                <a:tc>
                  <a:txBody>
                    <a:bodyPr/>
                    <a:lstStyle/>
                    <a:p>
                      <a:pPr algn="l" fontAlgn="b"/>
                      <a:r>
                        <a:rPr lang="cs-CZ" sz="1000" u="none" strike="noStrike">
                          <a:effectLst/>
                        </a:rPr>
                        <a:t>12.</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dirty="0">
                          <a:solidFill>
                            <a:srgbClr val="000000"/>
                          </a:solidFill>
                          <a:effectLst/>
                          <a:latin typeface="Calibri" panose="020F0502020204030204" pitchFamily="34" charset="0"/>
                        </a:rPr>
                        <a:t>ostatní náklady na zdravotní služby (které nelze zařadit do předchozích bodů – uvést, co zahrnují)</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40 721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35 971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4 750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113,2%</a:t>
                      </a:r>
                    </a:p>
                  </a:txBody>
                  <a:tcPr marL="6350" marR="6350" marT="6350" marB="0" anchor="ctr"/>
                </a:tc>
                <a:extLst>
                  <a:ext uri="{0D108BD9-81ED-4DB2-BD59-A6C34878D82A}">
                    <a16:rowId xmlns:a16="http://schemas.microsoft.com/office/drawing/2014/main" val="2605917361"/>
                  </a:ext>
                </a:extLst>
              </a:tr>
              <a:tr h="368744">
                <a:tc>
                  <a:txBody>
                    <a:bodyPr/>
                    <a:lstStyle/>
                    <a:p>
                      <a:pPr algn="l" fontAlgn="b"/>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b="1" i="0" u="none" strike="noStrike" dirty="0">
                          <a:solidFill>
                            <a:srgbClr val="000000"/>
                          </a:solidFill>
                          <a:effectLst/>
                          <a:latin typeface="+mn-lt"/>
                        </a:rPr>
                        <a:t>CELKEM</a:t>
                      </a:r>
                    </a:p>
                  </a:txBody>
                  <a:tcPr marL="2748" marR="2748" marT="2748" marB="0" anchor="ctr"/>
                </a:tc>
                <a:tc>
                  <a:txBody>
                    <a:bodyPr/>
                    <a:lstStyle/>
                    <a:p>
                      <a:pPr algn="r" fontAlgn="b"/>
                      <a:r>
                        <a:rPr lang="cs-CZ" sz="900" b="1" i="0" u="none" strike="noStrike" dirty="0">
                          <a:solidFill>
                            <a:srgbClr val="000000"/>
                          </a:solidFill>
                          <a:effectLst/>
                          <a:latin typeface="Calibri" panose="020F0502020204030204" pitchFamily="34" charset="0"/>
                        </a:rPr>
                        <a:t>281 321 739 </a:t>
                      </a:r>
                    </a:p>
                  </a:txBody>
                  <a:tcPr marL="6350" marR="6350" marT="6350" marB="0" anchor="ctr"/>
                </a:tc>
                <a:tc>
                  <a:txBody>
                    <a:bodyPr/>
                    <a:lstStyle/>
                    <a:p>
                      <a:pPr algn="r" fontAlgn="b"/>
                      <a:r>
                        <a:rPr lang="cs-CZ" sz="900" b="1" i="0" u="none" strike="noStrike" dirty="0">
                          <a:solidFill>
                            <a:srgbClr val="000000"/>
                          </a:solidFill>
                          <a:effectLst/>
                          <a:latin typeface="Calibri" panose="020F0502020204030204" pitchFamily="34" charset="0"/>
                        </a:rPr>
                        <a:t>285 302 435 </a:t>
                      </a:r>
                    </a:p>
                  </a:txBody>
                  <a:tcPr marL="6350" marR="6350" marT="6350" marB="0" anchor="ctr"/>
                </a:tc>
                <a:tc>
                  <a:txBody>
                    <a:bodyPr/>
                    <a:lstStyle/>
                    <a:p>
                      <a:pPr algn="r" fontAlgn="b"/>
                      <a:r>
                        <a:rPr lang="cs-CZ" sz="900" b="1" i="0" u="none" strike="noStrike" dirty="0">
                          <a:solidFill>
                            <a:srgbClr val="000000"/>
                          </a:solidFill>
                          <a:effectLst/>
                          <a:latin typeface="Calibri" panose="020F0502020204030204" pitchFamily="34" charset="0"/>
                        </a:rPr>
                        <a:t>-3 980 696 </a:t>
                      </a:r>
                    </a:p>
                  </a:txBody>
                  <a:tcPr marL="6350" marR="6350" marT="6350" marB="0" anchor="ctr"/>
                </a:tc>
                <a:tc>
                  <a:txBody>
                    <a:bodyPr/>
                    <a:lstStyle/>
                    <a:p>
                      <a:pPr algn="r" fontAlgn="b"/>
                      <a:r>
                        <a:rPr lang="cs-CZ" sz="900" b="1" i="0" u="none" strike="noStrike" dirty="0">
                          <a:solidFill>
                            <a:srgbClr val="000000"/>
                          </a:solidFill>
                          <a:effectLst/>
                          <a:latin typeface="Calibri" panose="020F0502020204030204" pitchFamily="34" charset="0"/>
                        </a:rPr>
                        <a:t>98,6%</a:t>
                      </a:r>
                    </a:p>
                  </a:txBody>
                  <a:tcPr marL="6350" marR="6350" marT="6350" marB="0" anchor="ctr"/>
                </a:tc>
                <a:extLst>
                  <a:ext uri="{0D108BD9-81ED-4DB2-BD59-A6C34878D82A}">
                    <a16:rowId xmlns:a16="http://schemas.microsoft.com/office/drawing/2014/main" val="165656435"/>
                  </a:ext>
                </a:extLst>
              </a:tr>
            </a:tbl>
          </a:graphicData>
        </a:graphic>
      </p:graphicFrame>
    </p:spTree>
    <p:extLst>
      <p:ext uri="{BB962C8B-B14F-4D97-AF65-F5344CB8AC3E}">
        <p14:creationId xmlns:p14="http://schemas.microsoft.com/office/powerpoint/2010/main" val="241233216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Podíl nákladů ZP k HDP v běžných cenách </a:t>
            </a:r>
            <a:r>
              <a:rPr lang="cs-CZ" sz="2800" u="sng" dirty="0"/>
              <a:t>v roce 2017</a:t>
            </a:r>
            <a:endParaRPr lang="en-US" sz="2800" dirty="0"/>
          </a:p>
        </p:txBody>
      </p:sp>
      <p:sp>
        <p:nvSpPr>
          <p:cNvPr id="25" name="Zaoblený obdélník 45"/>
          <p:cNvSpPr/>
          <p:nvPr/>
        </p:nvSpPr>
        <p:spPr>
          <a:xfrm>
            <a:off x="8770666" y="2036218"/>
            <a:ext cx="3421334" cy="4275525"/>
          </a:xfrm>
          <a:prstGeom prst="roundRect">
            <a:avLst/>
          </a:prstGeom>
          <a:noFill/>
          <a:ln w="25400" cap="flat" cmpd="sng" algn="ctr">
            <a:noFill/>
            <a:prstDash val="solid"/>
          </a:ln>
          <a:effectLst/>
        </p:spPr>
        <p:txBody>
          <a:bodyPr lIns="36000" tIns="36000" rIns="36000" bIns="36000" rtlCol="0" anchor="ctr"/>
          <a:lstStyle/>
          <a:p>
            <a:r>
              <a:rPr lang="cs-CZ" sz="1400" dirty="0" smtClean="0"/>
              <a:t>Jsou uvedeny hodnoty za rok 2017, neboť regionální </a:t>
            </a:r>
            <a:r>
              <a:rPr lang="cs-CZ" sz="1400" dirty="0"/>
              <a:t>HDP dosud ČSÚ za rok 2018 </a:t>
            </a:r>
            <a:r>
              <a:rPr lang="cs-CZ" sz="1400" dirty="0" smtClean="0"/>
              <a:t>nezveřejnil. Podíl </a:t>
            </a:r>
            <a:r>
              <a:rPr lang="cs-CZ" sz="1400" dirty="0"/>
              <a:t>nákladů zdravotních pojišťoven v roce 2017 v </a:t>
            </a:r>
            <a:r>
              <a:rPr lang="cs-CZ" sz="1400" dirty="0" smtClean="0"/>
              <a:t>HKK </a:t>
            </a:r>
            <a:r>
              <a:rPr lang="cs-CZ" sz="1400" dirty="0"/>
              <a:t>tvoří </a:t>
            </a:r>
            <a:r>
              <a:rPr lang="cs-CZ" sz="1400" dirty="0" smtClean="0"/>
              <a:t>5,97% </a:t>
            </a:r>
            <a:r>
              <a:rPr lang="cs-CZ" sz="1400" dirty="0"/>
              <a:t>HDP v běžných cenách , což je </a:t>
            </a:r>
            <a:r>
              <a:rPr lang="cs-CZ" sz="1400" dirty="0" smtClean="0"/>
              <a:t>nadprůměrný podíl ve srovnání krajů ČR. V </a:t>
            </a:r>
            <a:r>
              <a:rPr lang="cs-CZ" sz="1400" dirty="0"/>
              <a:t>absolutních hodnotách zaujímá </a:t>
            </a:r>
            <a:r>
              <a:rPr lang="cs-CZ" sz="1400" dirty="0" smtClean="0"/>
              <a:t>HKK </a:t>
            </a:r>
            <a:r>
              <a:rPr lang="cs-CZ" sz="1400" dirty="0" smtClean="0"/>
              <a:t>jak </a:t>
            </a:r>
            <a:r>
              <a:rPr lang="cs-CZ" sz="1400" dirty="0"/>
              <a:t>v nákladech ZP, tak v </a:t>
            </a:r>
            <a:r>
              <a:rPr lang="cs-CZ" sz="1400" dirty="0" smtClean="0"/>
              <a:t>HDP 8 místo.</a:t>
            </a:r>
            <a:endParaRPr lang="cs-CZ" sz="1400" dirty="0"/>
          </a:p>
        </p:txBody>
      </p:sp>
      <p:sp>
        <p:nvSpPr>
          <p:cNvPr id="8" name="TextBox 4"/>
          <p:cNvSpPr txBox="1"/>
          <p:nvPr/>
        </p:nvSpPr>
        <p:spPr>
          <a:xfrm>
            <a:off x="300023" y="618880"/>
            <a:ext cx="2777235"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ČSÚ – veřejná databáze</a:t>
            </a:r>
          </a:p>
        </p:txBody>
      </p:sp>
      <p:graphicFrame>
        <p:nvGraphicFramePr>
          <p:cNvPr id="17" name="Chart 7"/>
          <p:cNvGraphicFramePr>
            <a:graphicFrameLocks/>
          </p:cNvGraphicFramePr>
          <p:nvPr>
            <p:extLst>
              <p:ext uri="{D42A27DB-BD31-4B8C-83A1-F6EECF244321}">
                <p14:modId xmlns:p14="http://schemas.microsoft.com/office/powerpoint/2010/main" val="2355206502"/>
              </p:ext>
            </p:extLst>
          </p:nvPr>
        </p:nvGraphicFramePr>
        <p:xfrm>
          <a:off x="52109" y="2604938"/>
          <a:ext cx="4126230" cy="36566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6"/>
          <p:cNvGraphicFramePr/>
          <p:nvPr>
            <p:extLst>
              <p:ext uri="{D42A27DB-BD31-4B8C-83A1-F6EECF244321}">
                <p14:modId xmlns:p14="http://schemas.microsoft.com/office/powerpoint/2010/main" val="2904862101"/>
              </p:ext>
            </p:extLst>
          </p:nvPr>
        </p:nvGraphicFramePr>
        <p:xfrm>
          <a:off x="4928932" y="1311260"/>
          <a:ext cx="2268000"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ovéPole 18"/>
          <p:cNvSpPr txBox="1"/>
          <p:nvPr/>
        </p:nvSpPr>
        <p:spPr>
          <a:xfrm>
            <a:off x="4827873" y="924672"/>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2017 v tis. Kč</a:t>
            </a:r>
          </a:p>
        </p:txBody>
      </p:sp>
      <p:graphicFrame>
        <p:nvGraphicFramePr>
          <p:cNvPr id="20" name="Chart 6"/>
          <p:cNvGraphicFramePr/>
          <p:nvPr>
            <p:extLst>
              <p:ext uri="{D42A27DB-BD31-4B8C-83A1-F6EECF244321}">
                <p14:modId xmlns:p14="http://schemas.microsoft.com/office/powerpoint/2010/main" val="3610144563"/>
              </p:ext>
            </p:extLst>
          </p:nvPr>
        </p:nvGraphicFramePr>
        <p:xfrm>
          <a:off x="7032051" y="1311259"/>
          <a:ext cx="2124000" cy="4275343"/>
        </p:xfrm>
        <a:graphic>
          <a:graphicData uri="http://schemas.openxmlformats.org/drawingml/2006/chart">
            <c:chart xmlns:c="http://schemas.openxmlformats.org/drawingml/2006/chart" xmlns:r="http://schemas.openxmlformats.org/officeDocument/2006/relationships" r:id="rId5"/>
          </a:graphicData>
        </a:graphic>
      </p:graphicFrame>
      <p:sp>
        <p:nvSpPr>
          <p:cNvPr id="21" name="TextovéPole 20"/>
          <p:cNvSpPr txBox="1"/>
          <p:nvPr/>
        </p:nvSpPr>
        <p:spPr>
          <a:xfrm>
            <a:off x="6930993" y="924672"/>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HDP v běžných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cenách 2017 v mil. Kč</a:t>
            </a:r>
          </a:p>
        </p:txBody>
      </p:sp>
      <p:sp>
        <p:nvSpPr>
          <p:cNvPr id="22" name="TextovéPole 21">
            <a:extLst>
              <a:ext uri="{FF2B5EF4-FFF2-40B4-BE49-F238E27FC236}">
                <a16:creationId xmlns:a16="http://schemas.microsoft.com/office/drawing/2014/main" id="{1B7818DA-F019-4DB5-8ACB-6F0BBD20C693}"/>
              </a:ext>
            </a:extLst>
          </p:cNvPr>
          <p:cNvSpPr txBox="1"/>
          <p:nvPr/>
        </p:nvSpPr>
        <p:spPr>
          <a:xfrm>
            <a:off x="4996207" y="5505997"/>
            <a:ext cx="141402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266 107 mil. Kč</a:t>
            </a:r>
          </a:p>
        </p:txBody>
      </p:sp>
      <p:sp>
        <p:nvSpPr>
          <p:cNvPr id="23" name="TextovéPole 22">
            <a:extLst>
              <a:ext uri="{FF2B5EF4-FFF2-40B4-BE49-F238E27FC236}">
                <a16:creationId xmlns:a16="http://schemas.microsoft.com/office/drawing/2014/main" id="{7888A0AD-A300-4919-B8E0-EE7B47D9EE47}"/>
              </a:ext>
            </a:extLst>
          </p:cNvPr>
          <p:cNvSpPr txBox="1"/>
          <p:nvPr/>
        </p:nvSpPr>
        <p:spPr>
          <a:xfrm>
            <a:off x="7160820" y="5505997"/>
            <a:ext cx="141402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5 047 267 mil. Kč</a:t>
            </a:r>
          </a:p>
        </p:txBody>
      </p:sp>
      <p:sp>
        <p:nvSpPr>
          <p:cNvPr id="24" name="TextovéPole 23">
            <a:extLst>
              <a:ext uri="{FF2B5EF4-FFF2-40B4-BE49-F238E27FC236}">
                <a16:creationId xmlns:a16="http://schemas.microsoft.com/office/drawing/2014/main" id="{6FF58E4B-6AC0-4C8A-9ED9-01C948DE72E7}"/>
              </a:ext>
            </a:extLst>
          </p:cNvPr>
          <p:cNvSpPr txBox="1"/>
          <p:nvPr/>
        </p:nvSpPr>
        <p:spPr>
          <a:xfrm>
            <a:off x="4928932" y="5973189"/>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sp>
        <p:nvSpPr>
          <p:cNvPr id="26" name="TextovéPole 25">
            <a:extLst>
              <a:ext uri="{FF2B5EF4-FFF2-40B4-BE49-F238E27FC236}">
                <a16:creationId xmlns:a16="http://schemas.microsoft.com/office/drawing/2014/main" id="{BD58D831-A584-4D91-B18E-14AF3F821A9A}"/>
              </a:ext>
            </a:extLst>
          </p:cNvPr>
          <p:cNvSpPr txBox="1"/>
          <p:nvPr/>
        </p:nvSpPr>
        <p:spPr>
          <a:xfrm>
            <a:off x="300023" y="2374105"/>
            <a:ext cx="4231624" cy="461665"/>
          </a:xfrm>
          <a:prstGeom prst="rect">
            <a:avLst/>
          </a:prstGeom>
          <a:noFill/>
        </p:spPr>
        <p:txBody>
          <a:bodyPr wrap="square" rtlCol="0">
            <a:spAutoFit/>
          </a:bodyPr>
          <a:lstStyle/>
          <a:p>
            <a:pPr algn="ctr"/>
            <a:r>
              <a:rPr lang="cs-CZ" sz="1200" b="1" dirty="0"/>
              <a:t>Podíl nákladů ZP jednotlivým ZZ (IČZ) se sídlem v daném kraji vůči HDP daného kraje</a:t>
            </a:r>
          </a:p>
        </p:txBody>
      </p:sp>
      <p:sp>
        <p:nvSpPr>
          <p:cNvPr id="27" name="TextovéPole 26">
            <a:extLst>
              <a:ext uri="{FF2B5EF4-FFF2-40B4-BE49-F238E27FC236}">
                <a16:creationId xmlns:a16="http://schemas.microsoft.com/office/drawing/2014/main" id="{9D3340BB-35EF-4E5A-AF44-C64D980D76A9}"/>
              </a:ext>
            </a:extLst>
          </p:cNvPr>
          <p:cNvSpPr txBox="1"/>
          <p:nvPr/>
        </p:nvSpPr>
        <p:spPr>
          <a:xfrm>
            <a:off x="285158" y="979659"/>
            <a:ext cx="4126230" cy="1169551"/>
          </a:xfrm>
          <a:prstGeom prst="rect">
            <a:avLst/>
          </a:prstGeom>
          <a:noFill/>
        </p:spPr>
        <p:txBody>
          <a:bodyPr wrap="square" rtlCol="0">
            <a:spAutoFit/>
          </a:bodyPr>
          <a:lstStyle/>
          <a:p>
            <a:r>
              <a:rPr lang="cs-CZ" sz="1000" b="1" dirty="0"/>
              <a:t>Regionální hrubý domácí produkt (HDP) </a:t>
            </a:r>
            <a:r>
              <a:rPr lang="cs-CZ" sz="1000" dirty="0"/>
              <a:t>vypovídá o ekonomické výkonnosti na daném území. Zachycuje hodnotu produkovaných statků a služeb ve všech odvětvích na určitém území (region) za určité období (rok). </a:t>
            </a:r>
            <a:r>
              <a:rPr lang="cs-CZ" sz="1000" b="1" dirty="0"/>
              <a:t>Ukazatel představuje celkovou hodnotu zboží a služeb vyrobených a poskytnutých osobami zaměstnanými v daném regionu =&gt; podíl nákladů ZP daného regionu představuje uhrazenou hodnotu zboží a služeb ZP vůči celkové hodnotě v daném regionu.</a:t>
            </a:r>
          </a:p>
        </p:txBody>
      </p:sp>
    </p:spTree>
    <p:extLst>
      <p:ext uri="{BB962C8B-B14F-4D97-AF65-F5344CB8AC3E}">
        <p14:creationId xmlns:p14="http://schemas.microsoft.com/office/powerpoint/2010/main" val="71377463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Vývoj celkových výdajů na zdravotní péči v ČR a jejich podílu na HDP</a:t>
            </a:r>
            <a:br>
              <a:rPr lang="cs-CZ" sz="2800" dirty="0"/>
            </a:br>
            <a:r>
              <a:rPr lang="cs-CZ" sz="2800" dirty="0" smtClean="0"/>
              <a:t>(</a:t>
            </a:r>
            <a:r>
              <a:rPr lang="cs-CZ" sz="2800" dirty="0"/>
              <a:t>2010 – 2017, mld. Kč; %)</a:t>
            </a:r>
            <a:endParaRPr lang="en-US" sz="2800" dirty="0"/>
          </a:p>
        </p:txBody>
      </p:sp>
      <p:sp>
        <p:nvSpPr>
          <p:cNvPr id="25" name="Zaoblený obdélník 45"/>
          <p:cNvSpPr/>
          <p:nvPr/>
        </p:nvSpPr>
        <p:spPr>
          <a:xfrm>
            <a:off x="9208741" y="1237535"/>
            <a:ext cx="2639028" cy="4275525"/>
          </a:xfrm>
          <a:prstGeom prst="roundRect">
            <a:avLst/>
          </a:prstGeom>
          <a:solidFill>
            <a:sysClr val="window" lastClr="FFFFFF"/>
          </a:solidFill>
          <a:ln w="25400" cap="flat" cmpd="sng" algn="ctr">
            <a:noFill/>
            <a:prstDash val="solid"/>
          </a:ln>
          <a:effectLst/>
        </p:spPr>
        <p:txBody>
          <a:bodyPr lIns="36000" tIns="36000" rIns="36000" bIns="36000" rtlCol="0" anchor="ctr"/>
          <a:lstStyle/>
          <a:p>
            <a:r>
              <a:rPr lang="cs-CZ" sz="1400" dirty="0"/>
              <a:t>Výpočet celkových výdajů je proveden </a:t>
            </a:r>
            <a:r>
              <a:rPr lang="cs-CZ" sz="1400" dirty="0" smtClean="0"/>
              <a:t>dle </a:t>
            </a:r>
            <a:r>
              <a:rPr lang="cs-CZ" sz="1400" dirty="0"/>
              <a:t>modelu ČSÚ na základě mezinárodních metodických postupů, tzn., že do výdajů zdravotních pojišťoven zahrnuje i další položky, nejenom výdaje za základního fondu zdravotního pojištění. Zároveň jsou do celkových výdajů zahrnuty i výdaje ze státního rozpočtu, místních rozpočtů, domácností a ze systému dobrovolných plateb</a:t>
            </a:r>
            <a:r>
              <a:rPr lang="cs-CZ" sz="1400" dirty="0" smtClean="0"/>
              <a:t>. Z </a:t>
            </a:r>
            <a:r>
              <a:rPr lang="cs-CZ" sz="1400" dirty="0"/>
              <a:t>grafu je zřejmé, že výdaje na zdravotní péči sice rostou, ale HDP roste rychleji.</a:t>
            </a:r>
          </a:p>
        </p:txBody>
      </p:sp>
      <p:sp>
        <p:nvSpPr>
          <p:cNvPr id="6" name="Obdélník 5"/>
          <p:cNvSpPr/>
          <p:nvPr/>
        </p:nvSpPr>
        <p:spPr>
          <a:xfrm>
            <a:off x="359013" y="865101"/>
            <a:ext cx="4531309" cy="299184"/>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ČSÚ 2019, Zdravotnické účty ČR 2010 - 2017 </a:t>
            </a:r>
            <a:endParaRPr lang="cs-CZ" sz="1200" dirty="0">
              <a:effectLst/>
              <a:ea typeface="Times New Roman" panose="02020603050405020304" pitchFamily="18" charset="0"/>
              <a:cs typeface="Times New Roman" panose="02020603050405020304" pitchFamily="18" charset="0"/>
            </a:endParaRPr>
          </a:p>
        </p:txBody>
      </p:sp>
      <p:pic>
        <p:nvPicPr>
          <p:cNvPr id="7" name="Zástupný symbol pro obsah 6">
            <a:extLst>
              <a:ext uri="{FF2B5EF4-FFF2-40B4-BE49-F238E27FC236}">
                <a16:creationId xmlns:a16="http://schemas.microsoft.com/office/drawing/2014/main" id="{5DEF6334-FCBE-499C-B714-8B40C87FC471}"/>
              </a:ext>
            </a:extLst>
          </p:cNvPr>
          <p:cNvPicPr>
            <a:picLocks/>
          </p:cNvPicPr>
          <p:nvPr/>
        </p:nvPicPr>
        <p:blipFill>
          <a:blip r:embed="rId3">
            <a:extLst>
              <a:ext uri="{28A0092B-C50C-407E-A947-70E740481C1C}">
                <a14:useLocalDpi xmlns:a14="http://schemas.microsoft.com/office/drawing/2010/main" val="0"/>
              </a:ext>
            </a:extLst>
          </a:blip>
          <a:srcRect/>
          <a:stretch>
            <a:fillRect/>
          </a:stretch>
        </p:blipFill>
        <p:spPr bwMode="auto">
          <a:xfrm>
            <a:off x="272591" y="1360993"/>
            <a:ext cx="8863832" cy="4562628"/>
          </a:xfrm>
          <a:prstGeom prst="rect">
            <a:avLst/>
          </a:prstGeom>
          <a:noFill/>
        </p:spPr>
      </p:pic>
    </p:spTree>
    <p:extLst>
      <p:ext uri="{BB962C8B-B14F-4D97-AF65-F5344CB8AC3E}">
        <p14:creationId xmlns:p14="http://schemas.microsoft.com/office/powerpoint/2010/main" val="237758050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Struktura pojištěnců v krajích </a:t>
            </a:r>
            <a:r>
              <a:rPr lang="cs-CZ" sz="2800" u="sng" dirty="0"/>
              <a:t>k 1. 1. 2018</a:t>
            </a:r>
            <a:endParaRPr lang="en-US" sz="2800" dirty="0"/>
          </a:p>
        </p:txBody>
      </p:sp>
      <p:sp>
        <p:nvSpPr>
          <p:cNvPr id="25" name="Zaoblený obdélník 45"/>
          <p:cNvSpPr/>
          <p:nvPr/>
        </p:nvSpPr>
        <p:spPr>
          <a:xfrm>
            <a:off x="8677656" y="1237535"/>
            <a:ext cx="3170113" cy="4275525"/>
          </a:xfrm>
          <a:prstGeom prst="roundRect">
            <a:avLst/>
          </a:prstGeom>
          <a:solidFill>
            <a:sysClr val="window" lastClr="FFFFFF"/>
          </a:solidFill>
          <a:ln w="25400" cap="flat" cmpd="sng" algn="ctr">
            <a:noFill/>
            <a:prstDash val="solid"/>
          </a:ln>
          <a:effectLst/>
        </p:spPr>
        <p:txBody>
          <a:bodyPr lIns="36000" tIns="36000" rIns="36000" bIns="36000" rtlCol="0" anchor="ctr"/>
          <a:lstStyle/>
          <a:p>
            <a:r>
              <a:rPr lang="cs-CZ" sz="1400" dirty="0"/>
              <a:t>Počet pojištěnců </a:t>
            </a:r>
            <a:r>
              <a:rPr lang="cs-CZ" sz="1400" dirty="0" smtClean="0"/>
              <a:t>HKK </a:t>
            </a:r>
            <a:r>
              <a:rPr lang="cs-CZ" sz="1400" dirty="0" smtClean="0"/>
              <a:t>k </a:t>
            </a:r>
            <a:r>
              <a:rPr lang="cs-CZ" sz="1400" dirty="0"/>
              <a:t>1. 1. 2018 činil </a:t>
            </a:r>
            <a:r>
              <a:rPr lang="cs-CZ" sz="1400" dirty="0" smtClean="0"/>
              <a:t>544 575 osob</a:t>
            </a:r>
            <a:r>
              <a:rPr lang="cs-CZ" sz="1400" dirty="0"/>
              <a:t>. Největší podíl pojištěnců v </a:t>
            </a:r>
            <a:r>
              <a:rPr lang="cs-CZ" sz="1400" dirty="0" smtClean="0"/>
              <a:t>HKK </a:t>
            </a:r>
            <a:r>
              <a:rPr lang="cs-CZ" sz="1400" dirty="0"/>
              <a:t>jsou pojištěnci VZP, kteří tvoří </a:t>
            </a:r>
            <a:r>
              <a:rPr lang="cs-CZ" sz="1400" dirty="0" smtClean="0"/>
              <a:t>57% </a:t>
            </a:r>
            <a:r>
              <a:rPr lang="cs-CZ" sz="1400" dirty="0"/>
              <a:t>z celkového počtu pojištěnců. </a:t>
            </a:r>
            <a:r>
              <a:rPr lang="cs-CZ" sz="1400" dirty="0" smtClean="0"/>
              <a:t>Tento podíl </a:t>
            </a:r>
            <a:r>
              <a:rPr lang="cs-CZ" sz="1400" dirty="0" smtClean="0"/>
              <a:t>odpovídá </a:t>
            </a:r>
            <a:r>
              <a:rPr lang="cs-CZ" sz="1400" dirty="0" smtClean="0"/>
              <a:t>podílu klientů VZP v celé ČR. V posledních letech je pozorovatelný postupný mírný pokles klientů VZP v </a:t>
            </a:r>
            <a:r>
              <a:rPr lang="cs-CZ" sz="1400" dirty="0" smtClean="0"/>
              <a:t>HKK. </a:t>
            </a:r>
            <a:r>
              <a:rPr lang="cs-CZ" sz="1400" dirty="0" smtClean="0"/>
              <a:t>Druhá </a:t>
            </a:r>
            <a:r>
              <a:rPr lang="cs-CZ" sz="1400" dirty="0"/>
              <a:t>pojišťovna v pořadí počtu klientů je </a:t>
            </a:r>
            <a:r>
              <a:rPr lang="cs-CZ" sz="1400" dirty="0" smtClean="0"/>
              <a:t>ZP MV (17%). </a:t>
            </a:r>
            <a:r>
              <a:rPr lang="cs-CZ" sz="1400" dirty="0"/>
              <a:t>Z hlediska podílu jednotlivých zdravotních pojišťoven tak </a:t>
            </a:r>
            <a:r>
              <a:rPr lang="cs-CZ" sz="1400" dirty="0" smtClean="0"/>
              <a:t>HKK </a:t>
            </a:r>
            <a:r>
              <a:rPr lang="cs-CZ" sz="1400" dirty="0"/>
              <a:t>vykazuje </a:t>
            </a:r>
            <a:r>
              <a:rPr lang="cs-CZ" sz="1400" dirty="0" smtClean="0"/>
              <a:t>mírně </a:t>
            </a:r>
            <a:r>
              <a:rPr lang="cs-CZ" sz="1400" dirty="0" smtClean="0"/>
              <a:t>nadprůměrnou heterogenitu </a:t>
            </a:r>
            <a:r>
              <a:rPr lang="cs-CZ" sz="1400" dirty="0"/>
              <a:t>v distribuci klientů ve srovnání s řadou jiných regionů ČR. </a:t>
            </a:r>
          </a:p>
        </p:txBody>
      </p:sp>
      <p:sp>
        <p:nvSpPr>
          <p:cNvPr id="6" name="TextBox 4"/>
          <p:cNvSpPr txBox="1"/>
          <p:nvPr/>
        </p:nvSpPr>
        <p:spPr>
          <a:xfrm>
            <a:off x="318311" y="636218"/>
            <a:ext cx="1224566"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MZ ČR</a:t>
            </a:r>
          </a:p>
        </p:txBody>
      </p:sp>
      <p:graphicFrame>
        <p:nvGraphicFramePr>
          <p:cNvPr id="12" name="Group 110">
            <a:extLst>
              <a:ext uri="{FF2B5EF4-FFF2-40B4-BE49-F238E27FC236}">
                <a16:creationId xmlns:a16="http://schemas.microsoft.com/office/drawing/2014/main" id="{7F5B56E9-8839-4AAA-A685-A8BC924BDBF1}"/>
              </a:ext>
            </a:extLst>
          </p:cNvPr>
          <p:cNvGraphicFramePr>
            <a:graphicFrameLocks noGrp="1"/>
          </p:cNvGraphicFramePr>
          <p:nvPr>
            <p:extLst>
              <p:ext uri="{D42A27DB-BD31-4B8C-83A1-F6EECF244321}">
                <p14:modId xmlns:p14="http://schemas.microsoft.com/office/powerpoint/2010/main" val="1691502253"/>
              </p:ext>
            </p:extLst>
          </p:nvPr>
        </p:nvGraphicFramePr>
        <p:xfrm>
          <a:off x="384418" y="1686457"/>
          <a:ext cx="7749026" cy="3240000"/>
        </p:xfrm>
        <a:graphic>
          <a:graphicData uri="http://schemas.openxmlformats.org/drawingml/2006/table">
            <a:tbl>
              <a:tblPr/>
              <a:tblGrid>
                <a:gridCol w="1440000">
                  <a:extLst>
                    <a:ext uri="{9D8B030D-6E8A-4147-A177-3AD203B41FA5}">
                      <a16:colId xmlns:a16="http://schemas.microsoft.com/office/drawing/2014/main" val="20000"/>
                    </a:ext>
                  </a:extLst>
                </a:gridCol>
                <a:gridCol w="4500000">
                  <a:extLst>
                    <a:ext uri="{9D8B030D-6E8A-4147-A177-3AD203B41FA5}">
                      <a16:colId xmlns:a16="http://schemas.microsoft.com/office/drawing/2014/main" val="20001"/>
                    </a:ext>
                  </a:extLst>
                </a:gridCol>
                <a:gridCol w="1008000">
                  <a:extLst>
                    <a:ext uri="{9D8B030D-6E8A-4147-A177-3AD203B41FA5}">
                      <a16:colId xmlns:a16="http://schemas.microsoft.com/office/drawing/2014/main" val="20003"/>
                    </a:ext>
                  </a:extLst>
                </a:gridCol>
                <a:gridCol w="801026">
                  <a:extLst>
                    <a:ext uri="{9D8B030D-6E8A-4147-A177-3AD203B41FA5}">
                      <a16:colId xmlns:a16="http://schemas.microsoft.com/office/drawing/2014/main" val="20002"/>
                    </a:ext>
                  </a:extLst>
                </a:gridCol>
              </a:tblGrid>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Hlavní město Praha</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1 233 729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1 339 916</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Jihočeský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623 918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Plzeňský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559 479</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Karlovarský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275 680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Ústecký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800 523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Liberecký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436 984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Královéhradecký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544 575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Pardubický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512 107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Kraj Vysočina</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1"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503 903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Jihomoravský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1"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1 164 826</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Olomoucký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626 006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Zlínský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575 911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Moravskoslezský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1 195 539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Ústředí ZP (nezařazeno)</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a:solidFill>
                            <a:srgbClr val="000000"/>
                          </a:solidFill>
                          <a:effectLst/>
                          <a:latin typeface="Calibri" panose="020F0502020204030204" pitchFamily="34" charset="0"/>
                        </a:rPr>
                        <a:t>n =</a:t>
                      </a:r>
                      <a:endParaRPr lang="cs-CZ"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131 973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ČR</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10 525 069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5"/>
                  </a:ext>
                </a:extLst>
              </a:tr>
            </a:tbl>
          </a:graphicData>
        </a:graphic>
      </p:graphicFrame>
      <p:sp>
        <p:nvSpPr>
          <p:cNvPr id="13" name="TextBox 9">
            <a:extLst>
              <a:ext uri="{FF2B5EF4-FFF2-40B4-BE49-F238E27FC236}">
                <a16:creationId xmlns:a16="http://schemas.microsoft.com/office/drawing/2014/main" id="{2EF35CC8-9938-47BB-AA3F-D97AE603C498}"/>
              </a:ext>
            </a:extLst>
          </p:cNvPr>
          <p:cNvSpPr txBox="1"/>
          <p:nvPr/>
        </p:nvSpPr>
        <p:spPr>
          <a:xfrm>
            <a:off x="490820" y="1357539"/>
            <a:ext cx="1216691" cy="276999"/>
          </a:xfrm>
          <a:prstGeom prst="rect">
            <a:avLst/>
          </a:prstGeom>
          <a:noFill/>
        </p:spPr>
        <p:txBody>
          <a:bodyPr wrap="square" rtlCol="0">
            <a:spAutoFit/>
          </a:bodyPr>
          <a:lstStyle/>
          <a:p>
            <a:pPr algn="ctr">
              <a:defRPr/>
            </a:pPr>
            <a:r>
              <a:rPr lang="cs-CZ" sz="1200" b="1" dirty="0">
                <a:solidFill>
                  <a:srgbClr val="000000"/>
                </a:solidFill>
                <a:cs typeface="Arial" panose="020B0604020202020204" pitchFamily="34" charset="0"/>
              </a:rPr>
              <a:t>Kraj pojištěnce</a:t>
            </a:r>
          </a:p>
        </p:txBody>
      </p:sp>
      <p:graphicFrame>
        <p:nvGraphicFramePr>
          <p:cNvPr id="14" name="Chart 4">
            <a:extLst>
              <a:ext uri="{FF2B5EF4-FFF2-40B4-BE49-F238E27FC236}">
                <a16:creationId xmlns:a16="http://schemas.microsoft.com/office/drawing/2014/main" id="{D5D1EECA-004A-4F19-9B27-660E5AAEF891}"/>
              </a:ext>
            </a:extLst>
          </p:cNvPr>
          <p:cNvGraphicFramePr/>
          <p:nvPr>
            <p:extLst>
              <p:ext uri="{D42A27DB-BD31-4B8C-83A1-F6EECF244321}">
                <p14:modId xmlns:p14="http://schemas.microsoft.com/office/powerpoint/2010/main" val="4079751020"/>
              </p:ext>
            </p:extLst>
          </p:nvPr>
        </p:nvGraphicFramePr>
        <p:xfrm>
          <a:off x="1635264" y="1357997"/>
          <a:ext cx="5710537" cy="4034599"/>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9">
            <a:extLst>
              <a:ext uri="{FF2B5EF4-FFF2-40B4-BE49-F238E27FC236}">
                <a16:creationId xmlns:a16="http://schemas.microsoft.com/office/drawing/2014/main" id="{2EF35CC8-9938-47BB-AA3F-D97AE603C498}"/>
              </a:ext>
            </a:extLst>
          </p:cNvPr>
          <p:cNvSpPr txBox="1"/>
          <p:nvPr/>
        </p:nvSpPr>
        <p:spPr>
          <a:xfrm>
            <a:off x="7137496" y="1357788"/>
            <a:ext cx="1447721" cy="276999"/>
          </a:xfrm>
          <a:prstGeom prst="rect">
            <a:avLst/>
          </a:prstGeom>
          <a:noFill/>
        </p:spPr>
        <p:txBody>
          <a:bodyPr wrap="square" rtlCol="0">
            <a:spAutoFit/>
          </a:bodyPr>
          <a:lstStyle/>
          <a:p>
            <a:pPr algn="ctr">
              <a:defRPr/>
            </a:pPr>
            <a:r>
              <a:rPr lang="cs-CZ" sz="1200" b="1" dirty="0">
                <a:solidFill>
                  <a:srgbClr val="000000"/>
                </a:solidFill>
                <a:cs typeface="Arial" panose="020B0604020202020204" pitchFamily="34" charset="0"/>
              </a:rPr>
              <a:t>Počet pojištěnců</a:t>
            </a:r>
          </a:p>
        </p:txBody>
      </p:sp>
      <p:cxnSp>
        <p:nvCxnSpPr>
          <p:cNvPr id="16" name="Přímá spojnice 15"/>
          <p:cNvCxnSpPr/>
          <p:nvPr/>
        </p:nvCxnSpPr>
        <p:spPr>
          <a:xfrm>
            <a:off x="4458627" y="1634787"/>
            <a:ext cx="0" cy="3276000"/>
          </a:xfrm>
          <a:prstGeom prst="line">
            <a:avLst/>
          </a:prstGeom>
          <a:noFill/>
          <a:ln w="9525" cap="flat" cmpd="sng" algn="ctr">
            <a:solidFill>
              <a:srgbClr val="000000">
                <a:lumMod val="50000"/>
                <a:lumOff val="50000"/>
              </a:srgbClr>
            </a:solidFill>
            <a:prstDash val="solid"/>
          </a:ln>
          <a:effectLst/>
        </p:spPr>
      </p:cxnSp>
    </p:spTree>
    <p:extLst>
      <p:ext uri="{BB962C8B-B14F-4D97-AF65-F5344CB8AC3E}">
        <p14:creationId xmlns:p14="http://schemas.microsoft.com/office/powerpoint/2010/main" val="143978473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cs-CZ" sz="2800" dirty="0"/>
              <a:t>Průměrné výdaje (běžné i kapitálové) </a:t>
            </a:r>
            <a:r>
              <a:rPr lang="cs-CZ" sz="2800" u="sng" dirty="0"/>
              <a:t>v Kč na 1 obyvatele</a:t>
            </a:r>
            <a:r>
              <a:rPr lang="cs-CZ" sz="2800" dirty="0"/>
              <a:t> v období 2010-2018 dle pododdílů paragrafů </a:t>
            </a:r>
            <a:r>
              <a:rPr lang="cs-CZ" sz="2800" dirty="0" smtClean="0"/>
              <a:t>místních </a:t>
            </a:r>
            <a:r>
              <a:rPr lang="cs-CZ" sz="2800" dirty="0"/>
              <a:t>rozpočtů</a:t>
            </a:r>
            <a:endParaRPr lang="en-US" sz="2800" dirty="0"/>
          </a:p>
        </p:txBody>
      </p:sp>
      <p:graphicFrame>
        <p:nvGraphicFramePr>
          <p:cNvPr id="17" name="Zástupný symbol pro obsah 3"/>
          <p:cNvGraphicFramePr>
            <a:graphicFrameLocks/>
          </p:cNvGraphicFramePr>
          <p:nvPr>
            <p:extLst>
              <p:ext uri="{D42A27DB-BD31-4B8C-83A1-F6EECF244321}">
                <p14:modId xmlns:p14="http://schemas.microsoft.com/office/powerpoint/2010/main" val="4263499912"/>
              </p:ext>
            </p:extLst>
          </p:nvPr>
        </p:nvGraphicFramePr>
        <p:xfrm>
          <a:off x="705706" y="1633427"/>
          <a:ext cx="6420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1865416714"/>
                    </a:ext>
                  </a:extLst>
                </a:gridCol>
                <a:gridCol w="462640">
                  <a:extLst>
                    <a:ext uri="{9D8B030D-6E8A-4147-A177-3AD203B41FA5}">
                      <a16:colId xmlns:a16="http://schemas.microsoft.com/office/drawing/2014/main" val="1917628382"/>
                    </a:ext>
                  </a:extLst>
                </a:gridCol>
                <a:gridCol w="720000">
                  <a:extLst>
                    <a:ext uri="{9D8B030D-6E8A-4147-A177-3AD203B41FA5}">
                      <a16:colId xmlns:a16="http://schemas.microsoft.com/office/drawing/2014/main" val="20008"/>
                    </a:ext>
                  </a:extLst>
                </a:gridCol>
                <a:gridCol w="648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2012</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2013</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179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78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69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124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100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STC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JHC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LBK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HKK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26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VYS</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78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65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71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OLK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ZLK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201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28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11.</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45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46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63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0"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28" name="Obdélník 27"/>
          <p:cNvSpPr/>
          <p:nvPr/>
        </p:nvSpPr>
        <p:spPr>
          <a:xfrm>
            <a:off x="601531" y="1091035"/>
            <a:ext cx="2182008"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Ambulantní péče</a:t>
            </a:r>
          </a:p>
        </p:txBody>
      </p:sp>
      <p:sp>
        <p:nvSpPr>
          <p:cNvPr id="29" name="Zaoblený obdélník 45"/>
          <p:cNvSpPr/>
          <p:nvPr/>
        </p:nvSpPr>
        <p:spPr>
          <a:xfrm>
            <a:off x="7623504" y="1834745"/>
            <a:ext cx="2956104" cy="3633864"/>
          </a:xfrm>
          <a:prstGeom prst="roundRect">
            <a:avLst/>
          </a:prstGeom>
          <a:solidFill>
            <a:sysClr val="window" lastClr="FFFFFF"/>
          </a:solid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Lékařská služba první pomoci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Všeobecná ambulantní péče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ambulantní péče</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Specializovaná ambulantní zdravotní péče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Stomatologická péče</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Transfúzní služba a tkáňová zařízení	</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31" name="Obdélník 30"/>
          <p:cNvSpPr/>
          <p:nvPr/>
        </p:nvSpPr>
        <p:spPr>
          <a:xfrm>
            <a:off x="601531" y="5781432"/>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260225104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Zástupný symbol pro obsah 6">
            <a:extLst>
              <a:ext uri="{FF2B5EF4-FFF2-40B4-BE49-F238E27FC236}">
                <a16:creationId xmlns:a16="http://schemas.microsoft.com/office/drawing/2014/main" id="{F9C339ED-BC66-40A1-B1A5-72D5F2FD6AF9}"/>
              </a:ext>
            </a:extLst>
          </p:cNvPr>
          <p:cNvGraphicFramePr>
            <a:graphicFrameLocks noGrp="1"/>
          </p:cNvGraphicFramePr>
          <p:nvPr>
            <p:ph idx="1"/>
            <p:extLst/>
          </p:nvPr>
        </p:nvGraphicFramePr>
        <p:xfrm>
          <a:off x="0" y="1078788"/>
          <a:ext cx="3960000" cy="499141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Zástupný symbol pro obsah 6">
            <a:extLst>
              <a:ext uri="{FF2B5EF4-FFF2-40B4-BE49-F238E27FC236}">
                <a16:creationId xmlns:a16="http://schemas.microsoft.com/office/drawing/2014/main" id="{CF75A412-67FD-4171-A3B6-4892859BC4FB}"/>
              </a:ext>
            </a:extLst>
          </p:cNvPr>
          <p:cNvGraphicFramePr>
            <a:graphicFrameLocks/>
          </p:cNvGraphicFramePr>
          <p:nvPr>
            <p:extLst/>
          </p:nvPr>
        </p:nvGraphicFramePr>
        <p:xfrm>
          <a:off x="3960000" y="1245786"/>
          <a:ext cx="3960000" cy="4824413"/>
        </p:xfrm>
        <a:graphic>
          <a:graphicData uri="http://schemas.openxmlformats.org/drawingml/2006/chart">
            <c:chart xmlns:c="http://schemas.openxmlformats.org/drawingml/2006/chart" xmlns:r="http://schemas.openxmlformats.org/officeDocument/2006/relationships" r:id="rId3"/>
          </a:graphicData>
        </a:graphic>
      </p:graphicFrame>
      <p:sp>
        <p:nvSpPr>
          <p:cNvPr id="9" name="Nadpis 1"/>
          <p:cNvSpPr>
            <a:spLocks noGrp="1"/>
          </p:cNvSpPr>
          <p:nvPr>
            <p:ph type="title"/>
          </p:nvPr>
        </p:nvSpPr>
        <p:spPr>
          <a:xfrm>
            <a:off x="258393" y="274373"/>
            <a:ext cx="8169989" cy="559166"/>
          </a:xfrm>
        </p:spPr>
        <p:txBody>
          <a:bodyPr>
            <a:normAutofit fontScale="90000"/>
          </a:bodyPr>
          <a:lstStyle/>
          <a:p>
            <a:r>
              <a:rPr lang="cs-CZ" sz="2400" dirty="0">
                <a:solidFill>
                  <a:srgbClr val="C00000"/>
                </a:solidFill>
              </a:rPr>
              <a:t>HKK</a:t>
            </a:r>
            <a:r>
              <a:rPr lang="cs-CZ" sz="2400" dirty="0"/>
              <a:t> Struktura úhrad a podíl pojištěnců dle zdravotních pojišťoven </a:t>
            </a:r>
            <a:endParaRPr lang="cs-CZ" dirty="0"/>
          </a:p>
        </p:txBody>
      </p:sp>
      <p:graphicFrame>
        <p:nvGraphicFramePr>
          <p:cNvPr id="10" name="Zástupný symbol pro obsah 6">
            <a:extLst>
              <a:ext uri="{FF2B5EF4-FFF2-40B4-BE49-F238E27FC236}">
                <a16:creationId xmlns:a16="http://schemas.microsoft.com/office/drawing/2014/main" id="{4FE68B5B-BEFC-4A95-B57C-CFC6089B81DD}"/>
              </a:ext>
            </a:extLst>
          </p:cNvPr>
          <p:cNvGraphicFramePr>
            <a:graphicFrameLocks/>
          </p:cNvGraphicFramePr>
          <p:nvPr>
            <p:extLst/>
          </p:nvPr>
        </p:nvGraphicFramePr>
        <p:xfrm>
          <a:off x="8232000" y="1245786"/>
          <a:ext cx="3960000" cy="4824413"/>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ovéPole 10">
            <a:extLst>
              <a:ext uri="{FF2B5EF4-FFF2-40B4-BE49-F238E27FC236}">
                <a16:creationId xmlns:a16="http://schemas.microsoft.com/office/drawing/2014/main" id="{7725D877-E190-49AA-853A-4A37CD364000}"/>
              </a:ext>
            </a:extLst>
          </p:cNvPr>
          <p:cNvSpPr txBox="1"/>
          <p:nvPr/>
        </p:nvSpPr>
        <p:spPr>
          <a:xfrm>
            <a:off x="322402" y="695039"/>
            <a:ext cx="9191468" cy="276999"/>
          </a:xfrm>
          <a:prstGeom prst="rect">
            <a:avLst/>
          </a:prstGeom>
          <a:noFill/>
        </p:spPr>
        <p:txBody>
          <a:bodyPr wrap="square" rtlCol="0">
            <a:spAutoFit/>
          </a:bodyPr>
          <a:lstStyle/>
          <a:p>
            <a:r>
              <a:rPr lang="cs-CZ" sz="1200" dirty="0"/>
              <a:t>Zdroj dat: Úhrady - Národní registr hrazených zdravotních služeb; Pojištěnci – MZ ČR</a:t>
            </a:r>
          </a:p>
        </p:txBody>
      </p:sp>
    </p:spTree>
    <p:extLst>
      <p:ext uri="{BB962C8B-B14F-4D97-AF65-F5344CB8AC3E}">
        <p14:creationId xmlns:p14="http://schemas.microsoft.com/office/powerpoint/2010/main" val="199066926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Migrace pacientů za zdravotními službami v roce 2018 </a:t>
            </a:r>
            <a:r>
              <a:rPr lang="cs-CZ" sz="2800" u="sng" dirty="0" smtClean="0"/>
              <a:t>dle sídla </a:t>
            </a:r>
            <a:r>
              <a:rPr lang="cs-CZ" sz="2800" u="sng" dirty="0"/>
              <a:t>ZZ</a:t>
            </a:r>
            <a:endParaRPr lang="en-US" sz="2800" dirty="0"/>
          </a:p>
        </p:txBody>
      </p:sp>
      <p:sp>
        <p:nvSpPr>
          <p:cNvPr id="6" name="Obdélník 5"/>
          <p:cNvSpPr/>
          <p:nvPr/>
        </p:nvSpPr>
        <p:spPr>
          <a:xfrm>
            <a:off x="300023" y="512137"/>
            <a:ext cx="4531309" cy="313932"/>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a:t>
            </a:r>
            <a:r>
              <a:rPr lang="cs-CZ" sz="1200" dirty="0" smtClean="0">
                <a:ea typeface="Times New Roman" panose="02020603050405020304" pitchFamily="18" charset="0"/>
                <a:cs typeface="Times New Roman" panose="02020603050405020304" pitchFamily="18" charset="0"/>
              </a:rPr>
              <a:t>NRHZS</a:t>
            </a:r>
            <a:endParaRPr lang="cs-CZ" sz="1200" dirty="0">
              <a:effectLst/>
              <a:ea typeface="Times New Roman" panose="02020603050405020304" pitchFamily="18" charset="0"/>
              <a:cs typeface="Times New Roman" panose="02020603050405020304" pitchFamily="18" charset="0"/>
            </a:endParaRPr>
          </a:p>
        </p:txBody>
      </p:sp>
      <p:graphicFrame>
        <p:nvGraphicFramePr>
          <p:cNvPr id="33" name="Tabulka 32">
            <a:extLst>
              <a:ext uri="{FF2B5EF4-FFF2-40B4-BE49-F238E27FC236}">
                <a16:creationId xmlns:a16="http://schemas.microsoft.com/office/drawing/2014/main" id="{9CB895A2-A7CE-4554-B20F-702632EC714B}"/>
              </a:ext>
            </a:extLst>
          </p:cNvPr>
          <p:cNvGraphicFramePr>
            <a:graphicFrameLocks noGrp="1"/>
          </p:cNvGraphicFramePr>
          <p:nvPr>
            <p:extLst>
              <p:ext uri="{D42A27DB-BD31-4B8C-83A1-F6EECF244321}">
                <p14:modId xmlns:p14="http://schemas.microsoft.com/office/powerpoint/2010/main" val="477390204"/>
              </p:ext>
            </p:extLst>
          </p:nvPr>
        </p:nvGraphicFramePr>
        <p:xfrm>
          <a:off x="877584" y="991730"/>
          <a:ext cx="8961600" cy="4846320"/>
        </p:xfrm>
        <a:graphic>
          <a:graphicData uri="http://schemas.openxmlformats.org/drawingml/2006/table">
            <a:tbl>
              <a:tblPr firstRow="1" bandRow="1"/>
              <a:tblGrid>
                <a:gridCol w="609600">
                  <a:extLst>
                    <a:ext uri="{9D8B030D-6E8A-4147-A177-3AD203B41FA5}">
                      <a16:colId xmlns:a16="http://schemas.microsoft.com/office/drawing/2014/main" val="2146527706"/>
                    </a:ext>
                  </a:extLst>
                </a:gridCol>
                <a:gridCol w="1044000">
                  <a:extLst>
                    <a:ext uri="{9D8B030D-6E8A-4147-A177-3AD203B41FA5}">
                      <a16:colId xmlns:a16="http://schemas.microsoft.com/office/drawing/2014/main" val="3104282542"/>
                    </a:ext>
                  </a:extLst>
                </a:gridCol>
                <a:gridCol w="1044000">
                  <a:extLst>
                    <a:ext uri="{9D8B030D-6E8A-4147-A177-3AD203B41FA5}">
                      <a16:colId xmlns:a16="http://schemas.microsoft.com/office/drawing/2014/main" val="3730180860"/>
                    </a:ext>
                  </a:extLst>
                </a:gridCol>
                <a:gridCol w="1044000">
                  <a:extLst>
                    <a:ext uri="{9D8B030D-6E8A-4147-A177-3AD203B41FA5}">
                      <a16:colId xmlns:a16="http://schemas.microsoft.com/office/drawing/2014/main" val="3028657151"/>
                    </a:ext>
                  </a:extLst>
                </a:gridCol>
                <a:gridCol w="1044000">
                  <a:extLst>
                    <a:ext uri="{9D8B030D-6E8A-4147-A177-3AD203B41FA5}">
                      <a16:colId xmlns:a16="http://schemas.microsoft.com/office/drawing/2014/main" val="30085171"/>
                    </a:ext>
                  </a:extLst>
                </a:gridCol>
                <a:gridCol w="1044000">
                  <a:extLst>
                    <a:ext uri="{9D8B030D-6E8A-4147-A177-3AD203B41FA5}">
                      <a16:colId xmlns:a16="http://schemas.microsoft.com/office/drawing/2014/main" val="2452686705"/>
                    </a:ext>
                  </a:extLst>
                </a:gridCol>
                <a:gridCol w="1044000">
                  <a:extLst>
                    <a:ext uri="{9D8B030D-6E8A-4147-A177-3AD203B41FA5}">
                      <a16:colId xmlns:a16="http://schemas.microsoft.com/office/drawing/2014/main" val="3230065102"/>
                    </a:ext>
                  </a:extLst>
                </a:gridCol>
                <a:gridCol w="1044000">
                  <a:extLst>
                    <a:ext uri="{9D8B030D-6E8A-4147-A177-3AD203B41FA5}">
                      <a16:colId xmlns:a16="http://schemas.microsoft.com/office/drawing/2014/main" val="1215294708"/>
                    </a:ext>
                  </a:extLst>
                </a:gridCol>
                <a:gridCol w="1044000">
                  <a:extLst>
                    <a:ext uri="{9D8B030D-6E8A-4147-A177-3AD203B41FA5}">
                      <a16:colId xmlns:a16="http://schemas.microsoft.com/office/drawing/2014/main" val="1153128598"/>
                    </a:ext>
                  </a:extLst>
                </a:gridCol>
              </a:tblGrid>
              <a:tr h="37084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a:r>
                        <a:rPr lang="cs-CZ" sz="1200" dirty="0"/>
                        <a:t>Kraj ZZ</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Všechny segmenty</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Nemocnice</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Ambulantní péče</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Přeprava a ZZS</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Lázně</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Následná a </a:t>
                      </a:r>
                      <a:r>
                        <a:rPr lang="cs-CZ" sz="1200" dirty="0" err="1" smtClean="0"/>
                        <a:t>dlouh</a:t>
                      </a:r>
                      <a:r>
                        <a:rPr lang="cs-CZ" sz="1200" dirty="0" smtClean="0"/>
                        <a:t>. </a:t>
                      </a:r>
                      <a:r>
                        <a:rPr lang="cs-CZ" sz="1200" dirty="0"/>
                        <a:t>péče</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Poukazy</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Recepty</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79183268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17534217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HMP</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23612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STC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58832073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JHC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2507594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PLK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63433979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KVK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3976475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ULK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91385907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LBK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554099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HKK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76046512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PAK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8431611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VYS</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76082205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smtClean="0">
                          <a:effectLst/>
                        </a:rPr>
                        <a:t>JMK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2179514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OLK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998755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ZLK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8397882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2187777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a:r>
                        <a:rPr lang="cs-CZ" sz="1200" dirty="0"/>
                        <a:t>Brno*</a:t>
                      </a:r>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34068376"/>
                  </a:ext>
                </a:extLst>
              </a:tr>
            </a:tbl>
          </a:graphicData>
        </a:graphic>
      </p:graphicFrame>
      <p:graphicFrame>
        <p:nvGraphicFramePr>
          <p:cNvPr id="34" name="Graf 33">
            <a:extLst>
              <a:ext uri="{FF2B5EF4-FFF2-40B4-BE49-F238E27FC236}">
                <a16:creationId xmlns:a16="http://schemas.microsoft.com/office/drawing/2014/main" id="{97F0E0FF-4536-4C89-8380-EB6D374BA46A}"/>
              </a:ext>
            </a:extLst>
          </p:cNvPr>
          <p:cNvGraphicFramePr/>
          <p:nvPr>
            <p:extLst>
              <p:ext uri="{D42A27DB-BD31-4B8C-83A1-F6EECF244321}">
                <p14:modId xmlns:p14="http://schemas.microsoft.com/office/powerpoint/2010/main" val="1933223994"/>
              </p:ext>
            </p:extLst>
          </p:nvPr>
        </p:nvGraphicFramePr>
        <p:xfrm>
          <a:off x="1340368" y="1413474"/>
          <a:ext cx="1168924" cy="4572000"/>
        </p:xfrm>
        <a:graphic>
          <a:graphicData uri="http://schemas.openxmlformats.org/drawingml/2006/chart">
            <c:chart xmlns:c="http://schemas.openxmlformats.org/drawingml/2006/chart" xmlns:r="http://schemas.openxmlformats.org/officeDocument/2006/relationships" r:id="rId3"/>
          </a:graphicData>
        </a:graphic>
      </p:graphicFrame>
      <p:sp>
        <p:nvSpPr>
          <p:cNvPr id="35" name="TextovéPole 34">
            <a:extLst>
              <a:ext uri="{FF2B5EF4-FFF2-40B4-BE49-F238E27FC236}">
                <a16:creationId xmlns:a16="http://schemas.microsoft.com/office/drawing/2014/main" id="{E323C107-B913-47B1-87F5-C5B897651A62}"/>
              </a:ext>
            </a:extLst>
          </p:cNvPr>
          <p:cNvSpPr txBox="1"/>
          <p:nvPr/>
        </p:nvSpPr>
        <p:spPr>
          <a:xfrm>
            <a:off x="1392746" y="6224176"/>
            <a:ext cx="6830568" cy="21544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*vyjadřuje podíl pacientů s místem adresy v Brně a mimo něj, tzn. položka „mimo Brno“ zahrnuje i počty pacientů JMK s adresou mimo Brno město</a:t>
            </a:r>
          </a:p>
        </p:txBody>
      </p:sp>
      <p:sp>
        <p:nvSpPr>
          <p:cNvPr id="36" name="Obdélník 35">
            <a:extLst>
              <a:ext uri="{FF2B5EF4-FFF2-40B4-BE49-F238E27FC236}">
                <a16:creationId xmlns:a16="http://schemas.microsoft.com/office/drawing/2014/main" id="{55BE9AAA-94C5-4A2F-8758-3E1E515FCCAC}"/>
              </a:ext>
            </a:extLst>
          </p:cNvPr>
          <p:cNvSpPr/>
          <p:nvPr/>
        </p:nvSpPr>
        <p:spPr>
          <a:xfrm>
            <a:off x="3237352" y="5992207"/>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7" name="TextovéPole 36">
            <a:extLst>
              <a:ext uri="{FF2B5EF4-FFF2-40B4-BE49-F238E27FC236}">
                <a16:creationId xmlns:a16="http://schemas.microsoft.com/office/drawing/2014/main" id="{DA99101D-FE10-48F7-8BB8-DA859653B74C}"/>
              </a:ext>
            </a:extLst>
          </p:cNvPr>
          <p:cNvSpPr txBox="1"/>
          <p:nvPr/>
        </p:nvSpPr>
        <p:spPr>
          <a:xfrm>
            <a:off x="3345352" y="5923096"/>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Shodný kraj sídla ZZ a bydliště pacienta</a:t>
            </a:r>
          </a:p>
        </p:txBody>
      </p:sp>
      <p:sp>
        <p:nvSpPr>
          <p:cNvPr id="38" name="Obdélník 37">
            <a:extLst>
              <a:ext uri="{FF2B5EF4-FFF2-40B4-BE49-F238E27FC236}">
                <a16:creationId xmlns:a16="http://schemas.microsoft.com/office/drawing/2014/main" id="{FE28D982-754D-40A1-9D11-1252B4C8B998}"/>
              </a:ext>
            </a:extLst>
          </p:cNvPr>
          <p:cNvSpPr/>
          <p:nvPr/>
        </p:nvSpPr>
        <p:spPr>
          <a:xfrm>
            <a:off x="5730333" y="5992207"/>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9" name="TextovéPole 38">
            <a:extLst>
              <a:ext uri="{FF2B5EF4-FFF2-40B4-BE49-F238E27FC236}">
                <a16:creationId xmlns:a16="http://schemas.microsoft.com/office/drawing/2014/main" id="{0C8E3BDE-83DB-492A-B8B5-098BC10E02ED}"/>
              </a:ext>
            </a:extLst>
          </p:cNvPr>
          <p:cNvSpPr txBox="1"/>
          <p:nvPr/>
        </p:nvSpPr>
        <p:spPr>
          <a:xfrm>
            <a:off x="5838333" y="5923096"/>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Odlišný kraj sídla ZZ a bydliště pacienta</a:t>
            </a:r>
          </a:p>
        </p:txBody>
      </p:sp>
      <p:graphicFrame>
        <p:nvGraphicFramePr>
          <p:cNvPr id="40" name="Graf 39">
            <a:extLst>
              <a:ext uri="{FF2B5EF4-FFF2-40B4-BE49-F238E27FC236}">
                <a16:creationId xmlns:a16="http://schemas.microsoft.com/office/drawing/2014/main" id="{651E466F-9B42-4EE0-BB30-C684276948E0}"/>
              </a:ext>
            </a:extLst>
          </p:cNvPr>
          <p:cNvGraphicFramePr/>
          <p:nvPr>
            <p:extLst>
              <p:ext uri="{D42A27DB-BD31-4B8C-83A1-F6EECF244321}">
                <p14:modId xmlns:p14="http://schemas.microsoft.com/office/powerpoint/2010/main" val="2240207825"/>
              </p:ext>
            </p:extLst>
          </p:nvPr>
        </p:nvGraphicFramePr>
        <p:xfrm>
          <a:off x="2461388" y="1422618"/>
          <a:ext cx="1168924" cy="457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1" name="Graf 40">
            <a:extLst>
              <a:ext uri="{FF2B5EF4-FFF2-40B4-BE49-F238E27FC236}">
                <a16:creationId xmlns:a16="http://schemas.microsoft.com/office/drawing/2014/main" id="{6159252B-C11B-482C-9A37-7BA9EE6B38A5}"/>
              </a:ext>
            </a:extLst>
          </p:cNvPr>
          <p:cNvGraphicFramePr/>
          <p:nvPr>
            <p:extLst>
              <p:ext uri="{D42A27DB-BD31-4B8C-83A1-F6EECF244321}">
                <p14:modId xmlns:p14="http://schemas.microsoft.com/office/powerpoint/2010/main" val="482649541"/>
              </p:ext>
            </p:extLst>
          </p:nvPr>
        </p:nvGraphicFramePr>
        <p:xfrm>
          <a:off x="3565398" y="1422618"/>
          <a:ext cx="11689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2" name="Graf 41">
            <a:extLst>
              <a:ext uri="{FF2B5EF4-FFF2-40B4-BE49-F238E27FC236}">
                <a16:creationId xmlns:a16="http://schemas.microsoft.com/office/drawing/2014/main" id="{7D34DE66-8534-496C-9752-1B68D327013E}"/>
              </a:ext>
            </a:extLst>
          </p:cNvPr>
          <p:cNvGraphicFramePr/>
          <p:nvPr>
            <p:extLst>
              <p:ext uri="{D42A27DB-BD31-4B8C-83A1-F6EECF244321}">
                <p14:modId xmlns:p14="http://schemas.microsoft.com/office/powerpoint/2010/main" val="505999870"/>
              </p:ext>
            </p:extLst>
          </p:nvPr>
        </p:nvGraphicFramePr>
        <p:xfrm>
          <a:off x="4647866" y="1422618"/>
          <a:ext cx="1168924" cy="457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3" name="Graf 42">
            <a:extLst>
              <a:ext uri="{FF2B5EF4-FFF2-40B4-BE49-F238E27FC236}">
                <a16:creationId xmlns:a16="http://schemas.microsoft.com/office/drawing/2014/main" id="{EE4F335C-067B-4C22-8D57-F6049FD6AE53}"/>
              </a:ext>
            </a:extLst>
          </p:cNvPr>
          <p:cNvGraphicFramePr/>
          <p:nvPr>
            <p:extLst>
              <p:ext uri="{D42A27DB-BD31-4B8C-83A1-F6EECF244321}">
                <p14:modId xmlns:p14="http://schemas.microsoft.com/office/powerpoint/2010/main" val="3235237018"/>
              </p:ext>
            </p:extLst>
          </p:nvPr>
        </p:nvGraphicFramePr>
        <p:xfrm>
          <a:off x="5705013" y="1413474"/>
          <a:ext cx="1168924" cy="457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4" name="Graf 43">
            <a:extLst>
              <a:ext uri="{FF2B5EF4-FFF2-40B4-BE49-F238E27FC236}">
                <a16:creationId xmlns:a16="http://schemas.microsoft.com/office/drawing/2014/main" id="{9E4BE672-24B5-4570-85CE-BE77406E189F}"/>
              </a:ext>
            </a:extLst>
          </p:cNvPr>
          <p:cNvGraphicFramePr/>
          <p:nvPr>
            <p:extLst>
              <p:ext uri="{D42A27DB-BD31-4B8C-83A1-F6EECF244321}">
                <p14:modId xmlns:p14="http://schemas.microsoft.com/office/powerpoint/2010/main" val="1631183166"/>
              </p:ext>
            </p:extLst>
          </p:nvPr>
        </p:nvGraphicFramePr>
        <p:xfrm>
          <a:off x="6713599" y="1422618"/>
          <a:ext cx="1168924" cy="457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5" name="Graf 44">
            <a:extLst>
              <a:ext uri="{FF2B5EF4-FFF2-40B4-BE49-F238E27FC236}">
                <a16:creationId xmlns:a16="http://schemas.microsoft.com/office/drawing/2014/main" id="{4B495564-C203-4052-9DDE-7B59651D3233}"/>
              </a:ext>
            </a:extLst>
          </p:cNvPr>
          <p:cNvGraphicFramePr/>
          <p:nvPr>
            <p:extLst>
              <p:ext uri="{D42A27DB-BD31-4B8C-83A1-F6EECF244321}">
                <p14:modId xmlns:p14="http://schemas.microsoft.com/office/powerpoint/2010/main" val="360930526"/>
              </p:ext>
            </p:extLst>
          </p:nvPr>
        </p:nvGraphicFramePr>
        <p:xfrm>
          <a:off x="7772935" y="1422618"/>
          <a:ext cx="1168924" cy="457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46" name="Graf 45">
            <a:extLst>
              <a:ext uri="{FF2B5EF4-FFF2-40B4-BE49-F238E27FC236}">
                <a16:creationId xmlns:a16="http://schemas.microsoft.com/office/drawing/2014/main" id="{B94D1E73-EAAB-419A-933D-A59A6C57240A}"/>
              </a:ext>
            </a:extLst>
          </p:cNvPr>
          <p:cNvGraphicFramePr/>
          <p:nvPr>
            <p:extLst>
              <p:ext uri="{D42A27DB-BD31-4B8C-83A1-F6EECF244321}">
                <p14:modId xmlns:p14="http://schemas.microsoft.com/office/powerpoint/2010/main" val="1142067413"/>
              </p:ext>
            </p:extLst>
          </p:nvPr>
        </p:nvGraphicFramePr>
        <p:xfrm>
          <a:off x="8812740" y="1422618"/>
          <a:ext cx="1168924" cy="4572000"/>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391973686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Migrace pacientů za zdravotními službami v roce 2018 </a:t>
            </a:r>
            <a:r>
              <a:rPr lang="cs-CZ" sz="2800" u="sng" dirty="0" smtClean="0"/>
              <a:t>dle bydliště pacienta </a:t>
            </a:r>
            <a:br>
              <a:rPr lang="cs-CZ" sz="2800" u="sng" dirty="0" smtClean="0"/>
            </a:br>
            <a:r>
              <a:rPr lang="cs-CZ" sz="2800" dirty="0" smtClean="0"/>
              <a:t>- ambulantní péče</a:t>
            </a:r>
            <a:r>
              <a:rPr lang="cs-CZ" sz="2800" u="sng" dirty="0" smtClean="0"/>
              <a:t/>
            </a:r>
            <a:br>
              <a:rPr lang="cs-CZ" sz="2800" u="sng" dirty="0" smtClean="0"/>
            </a:br>
            <a:endParaRPr lang="en-US" sz="2800" dirty="0"/>
          </a:p>
        </p:txBody>
      </p:sp>
      <p:sp>
        <p:nvSpPr>
          <p:cNvPr id="6" name="Obdélník 5"/>
          <p:cNvSpPr/>
          <p:nvPr/>
        </p:nvSpPr>
        <p:spPr>
          <a:xfrm>
            <a:off x="300023" y="896185"/>
            <a:ext cx="4531309" cy="313932"/>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a:t>
            </a:r>
            <a:r>
              <a:rPr lang="cs-CZ" sz="1200" dirty="0" smtClean="0">
                <a:ea typeface="Times New Roman" panose="02020603050405020304" pitchFamily="18" charset="0"/>
                <a:cs typeface="Times New Roman" panose="02020603050405020304" pitchFamily="18" charset="0"/>
              </a:rPr>
              <a:t>NRHZS</a:t>
            </a:r>
            <a:endParaRPr lang="cs-CZ" sz="1200" dirty="0">
              <a:effectLst/>
              <a:ea typeface="Times New Roman" panose="02020603050405020304" pitchFamily="18" charset="0"/>
              <a:cs typeface="Times New Roman" panose="02020603050405020304" pitchFamily="18" charset="0"/>
            </a:endParaRPr>
          </a:p>
        </p:txBody>
      </p:sp>
      <p:graphicFrame>
        <p:nvGraphicFramePr>
          <p:cNvPr id="47" name="Tabulka 46">
            <a:extLst>
              <a:ext uri="{FF2B5EF4-FFF2-40B4-BE49-F238E27FC236}">
                <a16:creationId xmlns:a16="http://schemas.microsoft.com/office/drawing/2014/main" id="{9CB895A2-A7CE-4554-B20F-702632EC714B}"/>
              </a:ext>
            </a:extLst>
          </p:cNvPr>
          <p:cNvGraphicFramePr>
            <a:graphicFrameLocks noGrp="1"/>
          </p:cNvGraphicFramePr>
          <p:nvPr>
            <p:extLst>
              <p:ext uri="{D42A27DB-BD31-4B8C-83A1-F6EECF244321}">
                <p14:modId xmlns:p14="http://schemas.microsoft.com/office/powerpoint/2010/main" val="3222154916"/>
              </p:ext>
            </p:extLst>
          </p:nvPr>
        </p:nvGraphicFramePr>
        <p:xfrm>
          <a:off x="903527" y="1477407"/>
          <a:ext cx="8892000" cy="4511520"/>
        </p:xfrm>
        <a:graphic>
          <a:graphicData uri="http://schemas.openxmlformats.org/drawingml/2006/table">
            <a:tbl>
              <a:tblPr firstRow="1" bandRow="1"/>
              <a:tblGrid>
                <a:gridCol w="952705">
                  <a:extLst>
                    <a:ext uri="{9D8B030D-6E8A-4147-A177-3AD203B41FA5}">
                      <a16:colId xmlns:a16="http://schemas.microsoft.com/office/drawing/2014/main" val="2146527706"/>
                    </a:ext>
                  </a:extLst>
                </a:gridCol>
                <a:gridCol w="1027295">
                  <a:extLst>
                    <a:ext uri="{9D8B030D-6E8A-4147-A177-3AD203B41FA5}">
                      <a16:colId xmlns:a16="http://schemas.microsoft.com/office/drawing/2014/main" val="3104282542"/>
                    </a:ext>
                  </a:extLst>
                </a:gridCol>
                <a:gridCol w="1152000">
                  <a:extLst>
                    <a:ext uri="{9D8B030D-6E8A-4147-A177-3AD203B41FA5}">
                      <a16:colId xmlns:a16="http://schemas.microsoft.com/office/drawing/2014/main" val="3730180860"/>
                    </a:ext>
                  </a:extLst>
                </a:gridCol>
                <a:gridCol w="1152000">
                  <a:extLst>
                    <a:ext uri="{9D8B030D-6E8A-4147-A177-3AD203B41FA5}">
                      <a16:colId xmlns:a16="http://schemas.microsoft.com/office/drawing/2014/main" val="3028657151"/>
                    </a:ext>
                  </a:extLst>
                </a:gridCol>
                <a:gridCol w="1152000">
                  <a:extLst>
                    <a:ext uri="{9D8B030D-6E8A-4147-A177-3AD203B41FA5}">
                      <a16:colId xmlns:a16="http://schemas.microsoft.com/office/drawing/2014/main" val="30085171"/>
                    </a:ext>
                  </a:extLst>
                </a:gridCol>
                <a:gridCol w="1152000">
                  <a:extLst>
                    <a:ext uri="{9D8B030D-6E8A-4147-A177-3AD203B41FA5}">
                      <a16:colId xmlns:a16="http://schemas.microsoft.com/office/drawing/2014/main" val="2452686705"/>
                    </a:ext>
                  </a:extLst>
                </a:gridCol>
                <a:gridCol w="1152000">
                  <a:extLst>
                    <a:ext uri="{9D8B030D-6E8A-4147-A177-3AD203B41FA5}">
                      <a16:colId xmlns:a16="http://schemas.microsoft.com/office/drawing/2014/main" val="1215294708"/>
                    </a:ext>
                  </a:extLst>
                </a:gridCol>
                <a:gridCol w="1152000">
                  <a:extLst>
                    <a:ext uri="{9D8B030D-6E8A-4147-A177-3AD203B41FA5}">
                      <a16:colId xmlns:a16="http://schemas.microsoft.com/office/drawing/2014/main" val="1153128598"/>
                    </a:ext>
                  </a:extLst>
                </a:gridCol>
              </a:tblGrid>
              <a:tr h="37084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a:r>
                        <a:rPr lang="cs-CZ" sz="1200" dirty="0" smtClean="0"/>
                        <a:t>Bydliště pacienta</a:t>
                      </a:r>
                      <a:endParaRPr lang="cs-CZ" sz="1200" dirty="0"/>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111 VZP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201 </a:t>
                      </a:r>
                      <a:r>
                        <a:rPr lang="cs-CZ" sz="1200" dirty="0" err="1"/>
                        <a:t>VoZP</a:t>
                      </a:r>
                      <a:endParaRPr lang="cs-CZ" sz="1200" dirty="0"/>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205 ČPZP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207 OZP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209 Škoda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211 MVČR</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213 RBP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79183268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17534217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HMP</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23612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STC</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58832073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2507594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63433979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3976475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91385907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554099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HKK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76046512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8431611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76082205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smtClean="0">
                          <a:effectLst/>
                        </a:rPr>
                        <a:t>JMK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2179514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998755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8397882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2187777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34068376"/>
                  </a:ext>
                </a:extLst>
              </a:tr>
            </a:tbl>
          </a:graphicData>
        </a:graphic>
      </p:graphicFrame>
      <p:graphicFrame>
        <p:nvGraphicFramePr>
          <p:cNvPr id="48" name="Graf 47">
            <a:extLst>
              <a:ext uri="{FF2B5EF4-FFF2-40B4-BE49-F238E27FC236}">
                <a16:creationId xmlns:a16="http://schemas.microsoft.com/office/drawing/2014/main" id="{97F0E0FF-4536-4C89-8380-EB6D374BA46A}"/>
              </a:ext>
            </a:extLst>
          </p:cNvPr>
          <p:cNvGraphicFramePr/>
          <p:nvPr>
            <p:extLst>
              <p:ext uri="{D42A27DB-BD31-4B8C-83A1-F6EECF244321}">
                <p14:modId xmlns:p14="http://schemas.microsoft.com/office/powerpoint/2010/main" val="3494553041"/>
              </p:ext>
            </p:extLst>
          </p:nvPr>
        </p:nvGraphicFramePr>
        <p:xfrm>
          <a:off x="1742599" y="1898106"/>
          <a:ext cx="1168924" cy="4248000"/>
        </p:xfrm>
        <a:graphic>
          <a:graphicData uri="http://schemas.openxmlformats.org/drawingml/2006/chart">
            <c:chart xmlns:c="http://schemas.openxmlformats.org/drawingml/2006/chart" xmlns:r="http://schemas.openxmlformats.org/officeDocument/2006/relationships" r:id="rId3"/>
          </a:graphicData>
        </a:graphic>
      </p:graphicFrame>
      <p:sp>
        <p:nvSpPr>
          <p:cNvPr id="50" name="Obdélník 49">
            <a:extLst>
              <a:ext uri="{FF2B5EF4-FFF2-40B4-BE49-F238E27FC236}">
                <a16:creationId xmlns:a16="http://schemas.microsoft.com/office/drawing/2014/main" id="{55BE9AAA-94C5-4A2F-8758-3E1E515FCCAC}"/>
              </a:ext>
            </a:extLst>
          </p:cNvPr>
          <p:cNvSpPr/>
          <p:nvPr/>
        </p:nvSpPr>
        <p:spPr>
          <a:xfrm>
            <a:off x="3307927" y="6117808"/>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1" name="TextovéPole 50">
            <a:extLst>
              <a:ext uri="{FF2B5EF4-FFF2-40B4-BE49-F238E27FC236}">
                <a16:creationId xmlns:a16="http://schemas.microsoft.com/office/drawing/2014/main" id="{DA99101D-FE10-48F7-8BB8-DA859653B74C}"/>
              </a:ext>
            </a:extLst>
          </p:cNvPr>
          <p:cNvSpPr txBox="1"/>
          <p:nvPr/>
        </p:nvSpPr>
        <p:spPr>
          <a:xfrm>
            <a:off x="3415927" y="6048697"/>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Shodný kraj bydliště pacienta se sídlem ZZ</a:t>
            </a:r>
          </a:p>
        </p:txBody>
      </p:sp>
      <p:sp>
        <p:nvSpPr>
          <p:cNvPr id="52" name="Obdélník 51">
            <a:extLst>
              <a:ext uri="{FF2B5EF4-FFF2-40B4-BE49-F238E27FC236}">
                <a16:creationId xmlns:a16="http://schemas.microsoft.com/office/drawing/2014/main" id="{FE28D982-754D-40A1-9D11-1252B4C8B998}"/>
              </a:ext>
            </a:extLst>
          </p:cNvPr>
          <p:cNvSpPr/>
          <p:nvPr/>
        </p:nvSpPr>
        <p:spPr>
          <a:xfrm>
            <a:off x="5800908" y="6117808"/>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TextovéPole 52">
            <a:extLst>
              <a:ext uri="{FF2B5EF4-FFF2-40B4-BE49-F238E27FC236}">
                <a16:creationId xmlns:a16="http://schemas.microsoft.com/office/drawing/2014/main" id="{0C8E3BDE-83DB-492A-B8B5-098BC10E02ED}"/>
              </a:ext>
            </a:extLst>
          </p:cNvPr>
          <p:cNvSpPr txBox="1"/>
          <p:nvPr/>
        </p:nvSpPr>
        <p:spPr>
          <a:xfrm>
            <a:off x="5908908" y="6048697"/>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Odlišný kraj bydliště pacienta se sídlem ZZ</a:t>
            </a:r>
          </a:p>
        </p:txBody>
      </p:sp>
      <p:graphicFrame>
        <p:nvGraphicFramePr>
          <p:cNvPr id="54" name="Graf 53">
            <a:extLst>
              <a:ext uri="{FF2B5EF4-FFF2-40B4-BE49-F238E27FC236}">
                <a16:creationId xmlns:a16="http://schemas.microsoft.com/office/drawing/2014/main" id="{651E466F-9B42-4EE0-BB30-C684276948E0}"/>
              </a:ext>
            </a:extLst>
          </p:cNvPr>
          <p:cNvGraphicFramePr/>
          <p:nvPr>
            <p:extLst>
              <p:ext uri="{D42A27DB-BD31-4B8C-83A1-F6EECF244321}">
                <p14:modId xmlns:p14="http://schemas.microsoft.com/office/powerpoint/2010/main" val="1240895690"/>
              </p:ext>
            </p:extLst>
          </p:nvPr>
        </p:nvGraphicFramePr>
        <p:xfrm>
          <a:off x="2950251" y="1907250"/>
          <a:ext cx="1168924" cy="424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5" name="Graf 54">
            <a:extLst>
              <a:ext uri="{FF2B5EF4-FFF2-40B4-BE49-F238E27FC236}">
                <a16:creationId xmlns:a16="http://schemas.microsoft.com/office/drawing/2014/main" id="{6159252B-C11B-482C-9A37-7BA9EE6B38A5}"/>
              </a:ext>
            </a:extLst>
          </p:cNvPr>
          <p:cNvGraphicFramePr/>
          <p:nvPr>
            <p:extLst>
              <p:ext uri="{D42A27DB-BD31-4B8C-83A1-F6EECF244321}">
                <p14:modId xmlns:p14="http://schemas.microsoft.com/office/powerpoint/2010/main" val="3132065373"/>
              </p:ext>
            </p:extLst>
          </p:nvPr>
        </p:nvGraphicFramePr>
        <p:xfrm>
          <a:off x="4084730" y="1907250"/>
          <a:ext cx="1168924" cy="424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6" name="Graf 55">
            <a:extLst>
              <a:ext uri="{FF2B5EF4-FFF2-40B4-BE49-F238E27FC236}">
                <a16:creationId xmlns:a16="http://schemas.microsoft.com/office/drawing/2014/main" id="{7D34DE66-8534-496C-9752-1B68D327013E}"/>
              </a:ext>
            </a:extLst>
          </p:cNvPr>
          <p:cNvGraphicFramePr/>
          <p:nvPr>
            <p:extLst>
              <p:ext uri="{D42A27DB-BD31-4B8C-83A1-F6EECF244321}">
                <p14:modId xmlns:p14="http://schemas.microsoft.com/office/powerpoint/2010/main" val="3866607952"/>
              </p:ext>
            </p:extLst>
          </p:nvPr>
        </p:nvGraphicFramePr>
        <p:xfrm>
          <a:off x="5202259" y="1907250"/>
          <a:ext cx="1168924" cy="4248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7" name="Graf 56">
            <a:extLst>
              <a:ext uri="{FF2B5EF4-FFF2-40B4-BE49-F238E27FC236}">
                <a16:creationId xmlns:a16="http://schemas.microsoft.com/office/drawing/2014/main" id="{EE4F335C-067B-4C22-8D57-F6049FD6AE53}"/>
              </a:ext>
            </a:extLst>
          </p:cNvPr>
          <p:cNvGraphicFramePr/>
          <p:nvPr>
            <p:extLst>
              <p:ext uri="{D42A27DB-BD31-4B8C-83A1-F6EECF244321}">
                <p14:modId xmlns:p14="http://schemas.microsoft.com/office/powerpoint/2010/main" val="3869545844"/>
              </p:ext>
            </p:extLst>
          </p:nvPr>
        </p:nvGraphicFramePr>
        <p:xfrm>
          <a:off x="6353689" y="1898106"/>
          <a:ext cx="1168924" cy="4248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8" name="Graf 57">
            <a:extLst>
              <a:ext uri="{FF2B5EF4-FFF2-40B4-BE49-F238E27FC236}">
                <a16:creationId xmlns:a16="http://schemas.microsoft.com/office/drawing/2014/main" id="{9E4BE672-24B5-4570-85CE-BE77406E189F}"/>
              </a:ext>
            </a:extLst>
          </p:cNvPr>
          <p:cNvGraphicFramePr/>
          <p:nvPr>
            <p:extLst>
              <p:ext uri="{D42A27DB-BD31-4B8C-83A1-F6EECF244321}">
                <p14:modId xmlns:p14="http://schemas.microsoft.com/office/powerpoint/2010/main" val="289152876"/>
              </p:ext>
            </p:extLst>
          </p:nvPr>
        </p:nvGraphicFramePr>
        <p:xfrm>
          <a:off x="7576613" y="1907250"/>
          <a:ext cx="1168924" cy="4248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9" name="Graf 58">
            <a:extLst>
              <a:ext uri="{FF2B5EF4-FFF2-40B4-BE49-F238E27FC236}">
                <a16:creationId xmlns:a16="http://schemas.microsoft.com/office/drawing/2014/main" id="{4B495564-C203-4052-9DDE-7B59651D3233}"/>
              </a:ext>
            </a:extLst>
          </p:cNvPr>
          <p:cNvGraphicFramePr/>
          <p:nvPr>
            <p:extLst>
              <p:ext uri="{D42A27DB-BD31-4B8C-83A1-F6EECF244321}">
                <p14:modId xmlns:p14="http://schemas.microsoft.com/office/powerpoint/2010/main" val="373630348"/>
              </p:ext>
            </p:extLst>
          </p:nvPr>
        </p:nvGraphicFramePr>
        <p:xfrm>
          <a:off x="8848326" y="1907250"/>
          <a:ext cx="1168924" cy="4248000"/>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111159726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Migrace pacientů za zdravotními službami v roce 2018 </a:t>
            </a:r>
            <a:r>
              <a:rPr lang="cs-CZ" sz="2800" u="sng" dirty="0" smtClean="0"/>
              <a:t>dle bydliště pacienta </a:t>
            </a:r>
            <a:br>
              <a:rPr lang="cs-CZ" sz="2800" u="sng" dirty="0" smtClean="0"/>
            </a:br>
            <a:r>
              <a:rPr lang="cs-CZ" sz="2800" dirty="0" smtClean="0"/>
              <a:t>- následná a dlouhodobá péče </a:t>
            </a:r>
            <a:endParaRPr lang="en-US" sz="2800" dirty="0"/>
          </a:p>
        </p:txBody>
      </p:sp>
      <p:sp>
        <p:nvSpPr>
          <p:cNvPr id="6" name="Obdélník 5"/>
          <p:cNvSpPr/>
          <p:nvPr/>
        </p:nvSpPr>
        <p:spPr>
          <a:xfrm>
            <a:off x="300023" y="896185"/>
            <a:ext cx="4531309" cy="313932"/>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a:t>
            </a:r>
            <a:r>
              <a:rPr lang="cs-CZ" sz="1200" dirty="0" smtClean="0">
                <a:ea typeface="Times New Roman" panose="02020603050405020304" pitchFamily="18" charset="0"/>
                <a:cs typeface="Times New Roman" panose="02020603050405020304" pitchFamily="18" charset="0"/>
              </a:rPr>
              <a:t>NRHZS</a:t>
            </a:r>
            <a:endParaRPr lang="cs-CZ" sz="1200" dirty="0">
              <a:effectLst/>
              <a:ea typeface="Times New Roman" panose="02020603050405020304" pitchFamily="18" charset="0"/>
              <a:cs typeface="Times New Roman" panose="02020603050405020304" pitchFamily="18" charset="0"/>
            </a:endParaRPr>
          </a:p>
        </p:txBody>
      </p:sp>
      <p:graphicFrame>
        <p:nvGraphicFramePr>
          <p:cNvPr id="79" name="Tabulka 78">
            <a:extLst>
              <a:ext uri="{FF2B5EF4-FFF2-40B4-BE49-F238E27FC236}">
                <a16:creationId xmlns:a16="http://schemas.microsoft.com/office/drawing/2014/main" id="{9CB895A2-A7CE-4554-B20F-702632EC714B}"/>
              </a:ext>
            </a:extLst>
          </p:cNvPr>
          <p:cNvGraphicFramePr>
            <a:graphicFrameLocks noGrp="1"/>
          </p:cNvGraphicFramePr>
          <p:nvPr>
            <p:extLst>
              <p:ext uri="{D42A27DB-BD31-4B8C-83A1-F6EECF244321}">
                <p14:modId xmlns:p14="http://schemas.microsoft.com/office/powerpoint/2010/main" val="3424490022"/>
              </p:ext>
            </p:extLst>
          </p:nvPr>
        </p:nvGraphicFramePr>
        <p:xfrm>
          <a:off x="939637" y="1429646"/>
          <a:ext cx="8892000" cy="4511520"/>
        </p:xfrm>
        <a:graphic>
          <a:graphicData uri="http://schemas.openxmlformats.org/drawingml/2006/table">
            <a:tbl>
              <a:tblPr firstRow="1" bandRow="1"/>
              <a:tblGrid>
                <a:gridCol w="828000">
                  <a:extLst>
                    <a:ext uri="{9D8B030D-6E8A-4147-A177-3AD203B41FA5}">
                      <a16:colId xmlns:a16="http://schemas.microsoft.com/office/drawing/2014/main" val="2146527706"/>
                    </a:ext>
                  </a:extLst>
                </a:gridCol>
                <a:gridCol w="1152000">
                  <a:extLst>
                    <a:ext uri="{9D8B030D-6E8A-4147-A177-3AD203B41FA5}">
                      <a16:colId xmlns:a16="http://schemas.microsoft.com/office/drawing/2014/main" val="3104282542"/>
                    </a:ext>
                  </a:extLst>
                </a:gridCol>
                <a:gridCol w="1152000">
                  <a:extLst>
                    <a:ext uri="{9D8B030D-6E8A-4147-A177-3AD203B41FA5}">
                      <a16:colId xmlns:a16="http://schemas.microsoft.com/office/drawing/2014/main" val="3730180860"/>
                    </a:ext>
                  </a:extLst>
                </a:gridCol>
                <a:gridCol w="1152000">
                  <a:extLst>
                    <a:ext uri="{9D8B030D-6E8A-4147-A177-3AD203B41FA5}">
                      <a16:colId xmlns:a16="http://schemas.microsoft.com/office/drawing/2014/main" val="3028657151"/>
                    </a:ext>
                  </a:extLst>
                </a:gridCol>
                <a:gridCol w="1152000">
                  <a:extLst>
                    <a:ext uri="{9D8B030D-6E8A-4147-A177-3AD203B41FA5}">
                      <a16:colId xmlns:a16="http://schemas.microsoft.com/office/drawing/2014/main" val="30085171"/>
                    </a:ext>
                  </a:extLst>
                </a:gridCol>
                <a:gridCol w="1152000">
                  <a:extLst>
                    <a:ext uri="{9D8B030D-6E8A-4147-A177-3AD203B41FA5}">
                      <a16:colId xmlns:a16="http://schemas.microsoft.com/office/drawing/2014/main" val="2452686705"/>
                    </a:ext>
                  </a:extLst>
                </a:gridCol>
                <a:gridCol w="1152000">
                  <a:extLst>
                    <a:ext uri="{9D8B030D-6E8A-4147-A177-3AD203B41FA5}">
                      <a16:colId xmlns:a16="http://schemas.microsoft.com/office/drawing/2014/main" val="1215294708"/>
                    </a:ext>
                  </a:extLst>
                </a:gridCol>
                <a:gridCol w="1152000">
                  <a:extLst>
                    <a:ext uri="{9D8B030D-6E8A-4147-A177-3AD203B41FA5}">
                      <a16:colId xmlns:a16="http://schemas.microsoft.com/office/drawing/2014/main" val="1153128598"/>
                    </a:ext>
                  </a:extLst>
                </a:gridCol>
              </a:tblGrid>
              <a:tr h="37084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Kraj Pacienta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111 VZP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201 </a:t>
                      </a:r>
                      <a:r>
                        <a:rPr lang="cs-CZ" sz="1200" dirty="0" err="1"/>
                        <a:t>VoZP</a:t>
                      </a:r>
                      <a:endParaRPr lang="cs-CZ" sz="1200" dirty="0"/>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205 ČPZP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207 OZP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209 Škoda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211 MVČR</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213 RBP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79183268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17534217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HMP</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23612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STC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58832073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JHC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2507594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PLK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63433979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KVK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3976475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ULK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91385907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LBK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554099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HKK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76046512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PAK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8431611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VYS</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76082205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smtClean="0">
                          <a:effectLst/>
                        </a:rPr>
                        <a:t>JMK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2179514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OLK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998755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ZLK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8397882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2187777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r>
                        <a:rPr lang="cs-CZ" sz="1200" dirty="0"/>
                        <a:t>Brno*</a:t>
                      </a:r>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34068376"/>
                  </a:ext>
                </a:extLst>
              </a:tr>
            </a:tbl>
          </a:graphicData>
        </a:graphic>
      </p:graphicFrame>
      <p:graphicFrame>
        <p:nvGraphicFramePr>
          <p:cNvPr id="80" name="Graf 79">
            <a:extLst>
              <a:ext uri="{FF2B5EF4-FFF2-40B4-BE49-F238E27FC236}">
                <a16:creationId xmlns:a16="http://schemas.microsoft.com/office/drawing/2014/main" id="{97F0E0FF-4536-4C89-8380-EB6D374BA46A}"/>
              </a:ext>
            </a:extLst>
          </p:cNvPr>
          <p:cNvGraphicFramePr/>
          <p:nvPr>
            <p:extLst>
              <p:ext uri="{D42A27DB-BD31-4B8C-83A1-F6EECF244321}">
                <p14:modId xmlns:p14="http://schemas.microsoft.com/office/powerpoint/2010/main" val="27280497"/>
              </p:ext>
            </p:extLst>
          </p:nvPr>
        </p:nvGraphicFramePr>
        <p:xfrm>
          <a:off x="1748264" y="1851390"/>
          <a:ext cx="1168924" cy="4248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1" name="Graf 80">
            <a:extLst>
              <a:ext uri="{FF2B5EF4-FFF2-40B4-BE49-F238E27FC236}">
                <a16:creationId xmlns:a16="http://schemas.microsoft.com/office/drawing/2014/main" id="{651E466F-9B42-4EE0-BB30-C684276948E0}"/>
              </a:ext>
            </a:extLst>
          </p:cNvPr>
          <p:cNvGraphicFramePr/>
          <p:nvPr>
            <p:extLst>
              <p:ext uri="{D42A27DB-BD31-4B8C-83A1-F6EECF244321}">
                <p14:modId xmlns:p14="http://schemas.microsoft.com/office/powerpoint/2010/main" val="2626852040"/>
              </p:ext>
            </p:extLst>
          </p:nvPr>
        </p:nvGraphicFramePr>
        <p:xfrm>
          <a:off x="2955916" y="1860534"/>
          <a:ext cx="1168924" cy="424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2" name="Graf 81">
            <a:extLst>
              <a:ext uri="{FF2B5EF4-FFF2-40B4-BE49-F238E27FC236}">
                <a16:creationId xmlns:a16="http://schemas.microsoft.com/office/drawing/2014/main" id="{6159252B-C11B-482C-9A37-7BA9EE6B38A5}"/>
              </a:ext>
            </a:extLst>
          </p:cNvPr>
          <p:cNvGraphicFramePr/>
          <p:nvPr>
            <p:extLst>
              <p:ext uri="{D42A27DB-BD31-4B8C-83A1-F6EECF244321}">
                <p14:modId xmlns:p14="http://schemas.microsoft.com/office/powerpoint/2010/main" val="3735805211"/>
              </p:ext>
            </p:extLst>
          </p:nvPr>
        </p:nvGraphicFramePr>
        <p:xfrm>
          <a:off x="4090395" y="1860534"/>
          <a:ext cx="1168924" cy="424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3" name="Graf 82">
            <a:extLst>
              <a:ext uri="{FF2B5EF4-FFF2-40B4-BE49-F238E27FC236}">
                <a16:creationId xmlns:a16="http://schemas.microsoft.com/office/drawing/2014/main" id="{7D34DE66-8534-496C-9752-1B68D327013E}"/>
              </a:ext>
            </a:extLst>
          </p:cNvPr>
          <p:cNvGraphicFramePr/>
          <p:nvPr>
            <p:extLst>
              <p:ext uri="{D42A27DB-BD31-4B8C-83A1-F6EECF244321}">
                <p14:modId xmlns:p14="http://schemas.microsoft.com/office/powerpoint/2010/main" val="3024128863"/>
              </p:ext>
            </p:extLst>
          </p:nvPr>
        </p:nvGraphicFramePr>
        <p:xfrm>
          <a:off x="5207924" y="1860534"/>
          <a:ext cx="1168924" cy="4248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4" name="Graf 83">
            <a:extLst>
              <a:ext uri="{FF2B5EF4-FFF2-40B4-BE49-F238E27FC236}">
                <a16:creationId xmlns:a16="http://schemas.microsoft.com/office/drawing/2014/main" id="{EE4F335C-067B-4C22-8D57-F6049FD6AE53}"/>
              </a:ext>
            </a:extLst>
          </p:cNvPr>
          <p:cNvGraphicFramePr/>
          <p:nvPr>
            <p:extLst>
              <p:ext uri="{D42A27DB-BD31-4B8C-83A1-F6EECF244321}">
                <p14:modId xmlns:p14="http://schemas.microsoft.com/office/powerpoint/2010/main" val="2651488577"/>
              </p:ext>
            </p:extLst>
          </p:nvPr>
        </p:nvGraphicFramePr>
        <p:xfrm>
          <a:off x="6359354" y="1851390"/>
          <a:ext cx="1168924" cy="4248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85" name="Graf 84">
            <a:extLst>
              <a:ext uri="{FF2B5EF4-FFF2-40B4-BE49-F238E27FC236}">
                <a16:creationId xmlns:a16="http://schemas.microsoft.com/office/drawing/2014/main" id="{9E4BE672-24B5-4570-85CE-BE77406E189F}"/>
              </a:ext>
            </a:extLst>
          </p:cNvPr>
          <p:cNvGraphicFramePr/>
          <p:nvPr>
            <p:extLst>
              <p:ext uri="{D42A27DB-BD31-4B8C-83A1-F6EECF244321}">
                <p14:modId xmlns:p14="http://schemas.microsoft.com/office/powerpoint/2010/main" val="1469014536"/>
              </p:ext>
            </p:extLst>
          </p:nvPr>
        </p:nvGraphicFramePr>
        <p:xfrm>
          <a:off x="7582278" y="1860534"/>
          <a:ext cx="1168924" cy="4248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6" name="Graf 85">
            <a:extLst>
              <a:ext uri="{FF2B5EF4-FFF2-40B4-BE49-F238E27FC236}">
                <a16:creationId xmlns:a16="http://schemas.microsoft.com/office/drawing/2014/main" id="{4B495564-C203-4052-9DDE-7B59651D3233}"/>
              </a:ext>
            </a:extLst>
          </p:cNvPr>
          <p:cNvGraphicFramePr/>
          <p:nvPr>
            <p:extLst>
              <p:ext uri="{D42A27DB-BD31-4B8C-83A1-F6EECF244321}">
                <p14:modId xmlns:p14="http://schemas.microsoft.com/office/powerpoint/2010/main" val="2498390280"/>
              </p:ext>
            </p:extLst>
          </p:nvPr>
        </p:nvGraphicFramePr>
        <p:xfrm>
          <a:off x="8853991" y="1860534"/>
          <a:ext cx="1168924" cy="4248000"/>
        </p:xfrm>
        <a:graphic>
          <a:graphicData uri="http://schemas.openxmlformats.org/drawingml/2006/chart">
            <c:chart xmlns:c="http://schemas.openxmlformats.org/drawingml/2006/chart" xmlns:r="http://schemas.openxmlformats.org/officeDocument/2006/relationships" r:id="rId9"/>
          </a:graphicData>
        </a:graphic>
      </p:graphicFrame>
      <p:sp>
        <p:nvSpPr>
          <p:cNvPr id="87" name="Obdélník 86">
            <a:extLst>
              <a:ext uri="{FF2B5EF4-FFF2-40B4-BE49-F238E27FC236}">
                <a16:creationId xmlns:a16="http://schemas.microsoft.com/office/drawing/2014/main" id="{46CC482A-54B3-48D4-A361-FC6BE94C0080}"/>
              </a:ext>
            </a:extLst>
          </p:cNvPr>
          <p:cNvSpPr/>
          <p:nvPr/>
        </p:nvSpPr>
        <p:spPr>
          <a:xfrm>
            <a:off x="3313592" y="6071092"/>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8" name="TextovéPole 87">
            <a:extLst>
              <a:ext uri="{FF2B5EF4-FFF2-40B4-BE49-F238E27FC236}">
                <a16:creationId xmlns:a16="http://schemas.microsoft.com/office/drawing/2014/main" id="{AE2F0A43-C39C-4F92-8445-8BF1893887A4}"/>
              </a:ext>
            </a:extLst>
          </p:cNvPr>
          <p:cNvSpPr txBox="1"/>
          <p:nvPr/>
        </p:nvSpPr>
        <p:spPr>
          <a:xfrm>
            <a:off x="3421592" y="6001981"/>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Shodný kraj bydliště pacienta se sídlem ZZ</a:t>
            </a:r>
          </a:p>
        </p:txBody>
      </p:sp>
      <p:sp>
        <p:nvSpPr>
          <p:cNvPr id="89" name="Obdélník 88">
            <a:extLst>
              <a:ext uri="{FF2B5EF4-FFF2-40B4-BE49-F238E27FC236}">
                <a16:creationId xmlns:a16="http://schemas.microsoft.com/office/drawing/2014/main" id="{3BC8F504-6BD6-448C-99E0-8518F37118E4}"/>
              </a:ext>
            </a:extLst>
          </p:cNvPr>
          <p:cNvSpPr/>
          <p:nvPr/>
        </p:nvSpPr>
        <p:spPr>
          <a:xfrm>
            <a:off x="5806573" y="6071092"/>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0" name="TextovéPole 89">
            <a:extLst>
              <a:ext uri="{FF2B5EF4-FFF2-40B4-BE49-F238E27FC236}">
                <a16:creationId xmlns:a16="http://schemas.microsoft.com/office/drawing/2014/main" id="{49830E99-FF1B-430D-A040-F480F13C798C}"/>
              </a:ext>
            </a:extLst>
          </p:cNvPr>
          <p:cNvSpPr txBox="1"/>
          <p:nvPr/>
        </p:nvSpPr>
        <p:spPr>
          <a:xfrm>
            <a:off x="5914573" y="6001981"/>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Odlišný kraj bydliště pacienta se sídlem ZZ</a:t>
            </a:r>
          </a:p>
        </p:txBody>
      </p:sp>
    </p:spTree>
    <p:extLst>
      <p:ext uri="{BB962C8B-B14F-4D97-AF65-F5344CB8AC3E}">
        <p14:creationId xmlns:p14="http://schemas.microsoft.com/office/powerpoint/2010/main" val="358814377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Migrace pacientů za zdravotními službami v roce 2018 </a:t>
            </a:r>
            <a:r>
              <a:rPr lang="cs-CZ" sz="2800" u="sng" dirty="0" smtClean="0"/>
              <a:t>dle bydliště pacienta </a:t>
            </a:r>
            <a:br>
              <a:rPr lang="cs-CZ" sz="2800" u="sng" dirty="0" smtClean="0"/>
            </a:br>
            <a:r>
              <a:rPr lang="cs-CZ" sz="2800" dirty="0" smtClean="0"/>
              <a:t>- následná a dlouhodobá péče </a:t>
            </a:r>
            <a:endParaRPr lang="en-US" sz="2800" dirty="0"/>
          </a:p>
        </p:txBody>
      </p:sp>
      <p:sp>
        <p:nvSpPr>
          <p:cNvPr id="6" name="Obdélník 5"/>
          <p:cNvSpPr/>
          <p:nvPr/>
        </p:nvSpPr>
        <p:spPr>
          <a:xfrm>
            <a:off x="300023" y="896185"/>
            <a:ext cx="4531309" cy="313932"/>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a:t>
            </a:r>
            <a:r>
              <a:rPr lang="cs-CZ" sz="1200" dirty="0" smtClean="0">
                <a:ea typeface="Times New Roman" panose="02020603050405020304" pitchFamily="18" charset="0"/>
                <a:cs typeface="Times New Roman" panose="02020603050405020304" pitchFamily="18" charset="0"/>
              </a:rPr>
              <a:t>NRHZS</a:t>
            </a:r>
            <a:endParaRPr lang="cs-CZ" sz="1200" dirty="0">
              <a:effectLst/>
              <a:ea typeface="Times New Roman" panose="02020603050405020304" pitchFamily="18" charset="0"/>
              <a:cs typeface="Times New Roman" panose="02020603050405020304" pitchFamily="18" charset="0"/>
            </a:endParaRPr>
          </a:p>
        </p:txBody>
      </p:sp>
      <p:graphicFrame>
        <p:nvGraphicFramePr>
          <p:cNvPr id="79" name="Tabulka 78">
            <a:extLst>
              <a:ext uri="{FF2B5EF4-FFF2-40B4-BE49-F238E27FC236}">
                <a16:creationId xmlns:a16="http://schemas.microsoft.com/office/drawing/2014/main" id="{9CB895A2-A7CE-4554-B20F-702632EC714B}"/>
              </a:ext>
            </a:extLst>
          </p:cNvPr>
          <p:cNvGraphicFramePr>
            <a:graphicFrameLocks noGrp="1"/>
          </p:cNvGraphicFramePr>
          <p:nvPr>
            <p:extLst>
              <p:ext uri="{D42A27DB-BD31-4B8C-83A1-F6EECF244321}">
                <p14:modId xmlns:p14="http://schemas.microsoft.com/office/powerpoint/2010/main" val="2582434824"/>
              </p:ext>
            </p:extLst>
          </p:nvPr>
        </p:nvGraphicFramePr>
        <p:xfrm>
          <a:off x="848197" y="1314450"/>
          <a:ext cx="8892000" cy="4511520"/>
        </p:xfrm>
        <a:graphic>
          <a:graphicData uri="http://schemas.openxmlformats.org/drawingml/2006/table">
            <a:tbl>
              <a:tblPr firstRow="1" bandRow="1"/>
              <a:tblGrid>
                <a:gridCol w="828000">
                  <a:extLst>
                    <a:ext uri="{9D8B030D-6E8A-4147-A177-3AD203B41FA5}">
                      <a16:colId xmlns:a16="http://schemas.microsoft.com/office/drawing/2014/main" val="2146527706"/>
                    </a:ext>
                  </a:extLst>
                </a:gridCol>
                <a:gridCol w="1152000">
                  <a:extLst>
                    <a:ext uri="{9D8B030D-6E8A-4147-A177-3AD203B41FA5}">
                      <a16:colId xmlns:a16="http://schemas.microsoft.com/office/drawing/2014/main" val="3104282542"/>
                    </a:ext>
                  </a:extLst>
                </a:gridCol>
                <a:gridCol w="1152000">
                  <a:extLst>
                    <a:ext uri="{9D8B030D-6E8A-4147-A177-3AD203B41FA5}">
                      <a16:colId xmlns:a16="http://schemas.microsoft.com/office/drawing/2014/main" val="3730180860"/>
                    </a:ext>
                  </a:extLst>
                </a:gridCol>
                <a:gridCol w="1152000">
                  <a:extLst>
                    <a:ext uri="{9D8B030D-6E8A-4147-A177-3AD203B41FA5}">
                      <a16:colId xmlns:a16="http://schemas.microsoft.com/office/drawing/2014/main" val="3028657151"/>
                    </a:ext>
                  </a:extLst>
                </a:gridCol>
                <a:gridCol w="1152000">
                  <a:extLst>
                    <a:ext uri="{9D8B030D-6E8A-4147-A177-3AD203B41FA5}">
                      <a16:colId xmlns:a16="http://schemas.microsoft.com/office/drawing/2014/main" val="30085171"/>
                    </a:ext>
                  </a:extLst>
                </a:gridCol>
                <a:gridCol w="1152000">
                  <a:extLst>
                    <a:ext uri="{9D8B030D-6E8A-4147-A177-3AD203B41FA5}">
                      <a16:colId xmlns:a16="http://schemas.microsoft.com/office/drawing/2014/main" val="2452686705"/>
                    </a:ext>
                  </a:extLst>
                </a:gridCol>
                <a:gridCol w="1152000">
                  <a:extLst>
                    <a:ext uri="{9D8B030D-6E8A-4147-A177-3AD203B41FA5}">
                      <a16:colId xmlns:a16="http://schemas.microsoft.com/office/drawing/2014/main" val="1215294708"/>
                    </a:ext>
                  </a:extLst>
                </a:gridCol>
                <a:gridCol w="1152000">
                  <a:extLst>
                    <a:ext uri="{9D8B030D-6E8A-4147-A177-3AD203B41FA5}">
                      <a16:colId xmlns:a16="http://schemas.microsoft.com/office/drawing/2014/main" val="1153128598"/>
                    </a:ext>
                  </a:extLst>
                </a:gridCol>
              </a:tblGrid>
              <a:tr h="37084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Kraj Pacienta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111 VZP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201 </a:t>
                      </a:r>
                      <a:r>
                        <a:rPr lang="cs-CZ" sz="1200" dirty="0" err="1"/>
                        <a:t>VoZP</a:t>
                      </a:r>
                      <a:endParaRPr lang="cs-CZ" sz="1200" dirty="0"/>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205 ČPZP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207 OZP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209 Škoda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211 MVČR</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213 RBP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79183268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17534217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HMP</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23612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STC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58832073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JHC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2507594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PLK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63433979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KVK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3976475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ULK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91385907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LBK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554099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HKK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76046512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PAK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8431611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VYS</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76082205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smtClean="0">
                          <a:effectLst/>
                        </a:rPr>
                        <a:t>JMK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2179514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OLK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998755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ZLK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8397882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2187777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r>
                        <a:rPr lang="cs-CZ" sz="1200" dirty="0"/>
                        <a:t>Brno*</a:t>
                      </a:r>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34068376"/>
                  </a:ext>
                </a:extLst>
              </a:tr>
            </a:tbl>
          </a:graphicData>
        </a:graphic>
      </p:graphicFrame>
      <p:graphicFrame>
        <p:nvGraphicFramePr>
          <p:cNvPr id="80" name="Graf 79">
            <a:extLst>
              <a:ext uri="{FF2B5EF4-FFF2-40B4-BE49-F238E27FC236}">
                <a16:creationId xmlns:a16="http://schemas.microsoft.com/office/drawing/2014/main" id="{97F0E0FF-4536-4C89-8380-EB6D374BA46A}"/>
              </a:ext>
            </a:extLst>
          </p:cNvPr>
          <p:cNvGraphicFramePr/>
          <p:nvPr>
            <p:extLst>
              <p:ext uri="{D42A27DB-BD31-4B8C-83A1-F6EECF244321}">
                <p14:modId xmlns:p14="http://schemas.microsoft.com/office/powerpoint/2010/main" val="2640767389"/>
              </p:ext>
            </p:extLst>
          </p:nvPr>
        </p:nvGraphicFramePr>
        <p:xfrm>
          <a:off x="1656824" y="1736194"/>
          <a:ext cx="1168924" cy="4248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1" name="Graf 80">
            <a:extLst>
              <a:ext uri="{FF2B5EF4-FFF2-40B4-BE49-F238E27FC236}">
                <a16:creationId xmlns:a16="http://schemas.microsoft.com/office/drawing/2014/main" id="{651E466F-9B42-4EE0-BB30-C684276948E0}"/>
              </a:ext>
            </a:extLst>
          </p:cNvPr>
          <p:cNvGraphicFramePr/>
          <p:nvPr>
            <p:extLst>
              <p:ext uri="{D42A27DB-BD31-4B8C-83A1-F6EECF244321}">
                <p14:modId xmlns:p14="http://schemas.microsoft.com/office/powerpoint/2010/main" val="1396713770"/>
              </p:ext>
            </p:extLst>
          </p:nvPr>
        </p:nvGraphicFramePr>
        <p:xfrm>
          <a:off x="2864476" y="1745338"/>
          <a:ext cx="1168924" cy="424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2" name="Graf 81">
            <a:extLst>
              <a:ext uri="{FF2B5EF4-FFF2-40B4-BE49-F238E27FC236}">
                <a16:creationId xmlns:a16="http://schemas.microsoft.com/office/drawing/2014/main" id="{6159252B-C11B-482C-9A37-7BA9EE6B38A5}"/>
              </a:ext>
            </a:extLst>
          </p:cNvPr>
          <p:cNvGraphicFramePr/>
          <p:nvPr>
            <p:extLst>
              <p:ext uri="{D42A27DB-BD31-4B8C-83A1-F6EECF244321}">
                <p14:modId xmlns:p14="http://schemas.microsoft.com/office/powerpoint/2010/main" val="950048968"/>
              </p:ext>
            </p:extLst>
          </p:nvPr>
        </p:nvGraphicFramePr>
        <p:xfrm>
          <a:off x="3998955" y="1745338"/>
          <a:ext cx="1168924" cy="424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3" name="Graf 82">
            <a:extLst>
              <a:ext uri="{FF2B5EF4-FFF2-40B4-BE49-F238E27FC236}">
                <a16:creationId xmlns:a16="http://schemas.microsoft.com/office/drawing/2014/main" id="{7D34DE66-8534-496C-9752-1B68D327013E}"/>
              </a:ext>
            </a:extLst>
          </p:cNvPr>
          <p:cNvGraphicFramePr/>
          <p:nvPr>
            <p:extLst>
              <p:ext uri="{D42A27DB-BD31-4B8C-83A1-F6EECF244321}">
                <p14:modId xmlns:p14="http://schemas.microsoft.com/office/powerpoint/2010/main" val="4098402975"/>
              </p:ext>
            </p:extLst>
          </p:nvPr>
        </p:nvGraphicFramePr>
        <p:xfrm>
          <a:off x="5116484" y="1745338"/>
          <a:ext cx="1168924" cy="4248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4" name="Graf 83">
            <a:extLst>
              <a:ext uri="{FF2B5EF4-FFF2-40B4-BE49-F238E27FC236}">
                <a16:creationId xmlns:a16="http://schemas.microsoft.com/office/drawing/2014/main" id="{EE4F335C-067B-4C22-8D57-F6049FD6AE53}"/>
              </a:ext>
            </a:extLst>
          </p:cNvPr>
          <p:cNvGraphicFramePr/>
          <p:nvPr>
            <p:extLst>
              <p:ext uri="{D42A27DB-BD31-4B8C-83A1-F6EECF244321}">
                <p14:modId xmlns:p14="http://schemas.microsoft.com/office/powerpoint/2010/main" val="2523239097"/>
              </p:ext>
            </p:extLst>
          </p:nvPr>
        </p:nvGraphicFramePr>
        <p:xfrm>
          <a:off x="6267914" y="1736194"/>
          <a:ext cx="1168924" cy="4248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85" name="Graf 84">
            <a:extLst>
              <a:ext uri="{FF2B5EF4-FFF2-40B4-BE49-F238E27FC236}">
                <a16:creationId xmlns:a16="http://schemas.microsoft.com/office/drawing/2014/main" id="{9E4BE672-24B5-4570-85CE-BE77406E189F}"/>
              </a:ext>
            </a:extLst>
          </p:cNvPr>
          <p:cNvGraphicFramePr/>
          <p:nvPr>
            <p:extLst>
              <p:ext uri="{D42A27DB-BD31-4B8C-83A1-F6EECF244321}">
                <p14:modId xmlns:p14="http://schemas.microsoft.com/office/powerpoint/2010/main" val="1331290143"/>
              </p:ext>
            </p:extLst>
          </p:nvPr>
        </p:nvGraphicFramePr>
        <p:xfrm>
          <a:off x="7490838" y="1745338"/>
          <a:ext cx="1168924" cy="4248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6" name="Graf 85">
            <a:extLst>
              <a:ext uri="{FF2B5EF4-FFF2-40B4-BE49-F238E27FC236}">
                <a16:creationId xmlns:a16="http://schemas.microsoft.com/office/drawing/2014/main" id="{4B495564-C203-4052-9DDE-7B59651D3233}"/>
              </a:ext>
            </a:extLst>
          </p:cNvPr>
          <p:cNvGraphicFramePr/>
          <p:nvPr>
            <p:extLst>
              <p:ext uri="{D42A27DB-BD31-4B8C-83A1-F6EECF244321}">
                <p14:modId xmlns:p14="http://schemas.microsoft.com/office/powerpoint/2010/main" val="3388888673"/>
              </p:ext>
            </p:extLst>
          </p:nvPr>
        </p:nvGraphicFramePr>
        <p:xfrm>
          <a:off x="8762551" y="1745338"/>
          <a:ext cx="1168924" cy="4248000"/>
        </p:xfrm>
        <a:graphic>
          <a:graphicData uri="http://schemas.openxmlformats.org/drawingml/2006/chart">
            <c:chart xmlns:c="http://schemas.openxmlformats.org/drawingml/2006/chart" xmlns:r="http://schemas.openxmlformats.org/officeDocument/2006/relationships" r:id="rId9"/>
          </a:graphicData>
        </a:graphic>
      </p:graphicFrame>
      <p:sp>
        <p:nvSpPr>
          <p:cNvPr id="87" name="Obdélník 86">
            <a:extLst>
              <a:ext uri="{FF2B5EF4-FFF2-40B4-BE49-F238E27FC236}">
                <a16:creationId xmlns:a16="http://schemas.microsoft.com/office/drawing/2014/main" id="{46CC482A-54B3-48D4-A361-FC6BE94C0080}"/>
              </a:ext>
            </a:extLst>
          </p:cNvPr>
          <p:cNvSpPr/>
          <p:nvPr/>
        </p:nvSpPr>
        <p:spPr>
          <a:xfrm>
            <a:off x="3222152" y="5955896"/>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8" name="TextovéPole 87">
            <a:extLst>
              <a:ext uri="{FF2B5EF4-FFF2-40B4-BE49-F238E27FC236}">
                <a16:creationId xmlns:a16="http://schemas.microsoft.com/office/drawing/2014/main" id="{AE2F0A43-C39C-4F92-8445-8BF1893887A4}"/>
              </a:ext>
            </a:extLst>
          </p:cNvPr>
          <p:cNvSpPr txBox="1"/>
          <p:nvPr/>
        </p:nvSpPr>
        <p:spPr>
          <a:xfrm>
            <a:off x="3330152" y="5886785"/>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Shodný kraj bydliště pacienta se sídlem ZZ</a:t>
            </a:r>
          </a:p>
        </p:txBody>
      </p:sp>
      <p:sp>
        <p:nvSpPr>
          <p:cNvPr id="89" name="Obdélník 88">
            <a:extLst>
              <a:ext uri="{FF2B5EF4-FFF2-40B4-BE49-F238E27FC236}">
                <a16:creationId xmlns:a16="http://schemas.microsoft.com/office/drawing/2014/main" id="{3BC8F504-6BD6-448C-99E0-8518F37118E4}"/>
              </a:ext>
            </a:extLst>
          </p:cNvPr>
          <p:cNvSpPr/>
          <p:nvPr/>
        </p:nvSpPr>
        <p:spPr>
          <a:xfrm>
            <a:off x="5715133" y="5955896"/>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0" name="TextovéPole 89">
            <a:extLst>
              <a:ext uri="{FF2B5EF4-FFF2-40B4-BE49-F238E27FC236}">
                <a16:creationId xmlns:a16="http://schemas.microsoft.com/office/drawing/2014/main" id="{49830E99-FF1B-430D-A040-F480F13C798C}"/>
              </a:ext>
            </a:extLst>
          </p:cNvPr>
          <p:cNvSpPr txBox="1"/>
          <p:nvPr/>
        </p:nvSpPr>
        <p:spPr>
          <a:xfrm>
            <a:off x="5823133" y="5886785"/>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Odlišný kraj bydliště pacienta se sídlem ZZ</a:t>
            </a:r>
          </a:p>
        </p:txBody>
      </p:sp>
    </p:spTree>
    <p:extLst>
      <p:ext uri="{BB962C8B-B14F-4D97-AF65-F5344CB8AC3E}">
        <p14:creationId xmlns:p14="http://schemas.microsoft.com/office/powerpoint/2010/main" val="358489844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dirty="0" smtClean="0"/>
              <a:t>Náklady zdravotních pojišťoven v přepočtu </a:t>
            </a:r>
          </a:p>
          <a:p>
            <a:r>
              <a:rPr lang="cs-CZ" dirty="0" smtClean="0"/>
              <a:t>na jednoho obyvatele – srovnání regionů ČR </a:t>
            </a:r>
            <a:endParaRPr lang="cs-CZ" dirty="0"/>
          </a:p>
        </p:txBody>
      </p:sp>
    </p:spTree>
    <p:extLst>
      <p:ext uri="{BB962C8B-B14F-4D97-AF65-F5344CB8AC3E}">
        <p14:creationId xmlns:p14="http://schemas.microsoft.com/office/powerpoint/2010/main" val="88889172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Náklady zdravotních pojišťoven na 1 pojištěnce </a:t>
            </a:r>
            <a:r>
              <a:rPr lang="cs-CZ" sz="2800" u="sng" dirty="0"/>
              <a:t>v roce 2018</a:t>
            </a:r>
            <a:endParaRPr lang="en-US" sz="2800" dirty="0"/>
          </a:p>
        </p:txBody>
      </p:sp>
      <p:sp>
        <p:nvSpPr>
          <p:cNvPr id="25" name="Zaoblený obdélník 45"/>
          <p:cNvSpPr/>
          <p:nvPr/>
        </p:nvSpPr>
        <p:spPr>
          <a:xfrm>
            <a:off x="8656680" y="2008249"/>
            <a:ext cx="3200922" cy="4275525"/>
          </a:xfrm>
          <a:prstGeom prst="roundRect">
            <a:avLst/>
          </a:prstGeom>
          <a:noFill/>
          <a:ln w="25400" cap="flat" cmpd="sng" algn="ctr">
            <a:noFill/>
            <a:prstDash val="solid"/>
          </a:ln>
          <a:effectLst/>
        </p:spPr>
        <p:txBody>
          <a:bodyPr lIns="36000" tIns="36000" rIns="36000" bIns="36000" rtlCol="0" anchor="ctr"/>
          <a:lstStyle/>
          <a:p>
            <a:r>
              <a:rPr lang="cs-CZ" sz="1400" dirty="0"/>
              <a:t>Celkové náklady ZP ze základního fondu zdravotního pojištění v roce 2018 činily v </a:t>
            </a:r>
            <a:r>
              <a:rPr lang="cs-CZ" sz="1400" dirty="0" smtClean="0"/>
              <a:t>HKK </a:t>
            </a:r>
            <a:r>
              <a:rPr lang="cs-CZ" sz="1400" dirty="0"/>
              <a:t>cca </a:t>
            </a:r>
            <a:r>
              <a:rPr lang="cs-CZ" sz="1400" dirty="0" smtClean="0"/>
              <a:t>15,2 </a:t>
            </a:r>
            <a:r>
              <a:rPr lang="cs-CZ" sz="1400" dirty="0"/>
              <a:t>mld. Kč. V přepočtu na 1 pojištěnce v </a:t>
            </a:r>
            <a:r>
              <a:rPr lang="cs-CZ" sz="1400" dirty="0" smtClean="0"/>
              <a:t>HKK </a:t>
            </a:r>
            <a:r>
              <a:rPr lang="cs-CZ" sz="1400" dirty="0" smtClean="0"/>
              <a:t>činí </a:t>
            </a:r>
            <a:r>
              <a:rPr lang="cs-CZ" sz="1400" dirty="0"/>
              <a:t>průměrný náklad </a:t>
            </a:r>
            <a:r>
              <a:rPr lang="cs-CZ" sz="1400" dirty="0" smtClean="0"/>
              <a:t>27 945 </a:t>
            </a:r>
            <a:r>
              <a:rPr lang="cs-CZ" sz="1400" dirty="0"/>
              <a:t>Kč. Tento náklad je z hlediska ostatních regionů </a:t>
            </a:r>
            <a:r>
              <a:rPr lang="cs-CZ" sz="1400" dirty="0" smtClean="0"/>
              <a:t>ČR průměrný</a:t>
            </a:r>
            <a:r>
              <a:rPr lang="cs-CZ" sz="1400" dirty="0"/>
              <a:t>, avšak nebyl čerpán jen pojištěnci </a:t>
            </a:r>
            <a:r>
              <a:rPr lang="cs-CZ" sz="1400" dirty="0" smtClean="0"/>
              <a:t>HKK. </a:t>
            </a:r>
            <a:endParaRPr lang="cs-CZ" sz="1400" dirty="0"/>
          </a:p>
        </p:txBody>
      </p:sp>
      <p:sp>
        <p:nvSpPr>
          <p:cNvPr id="8" name="TextBox 4"/>
          <p:cNvSpPr txBox="1"/>
          <p:nvPr/>
        </p:nvSpPr>
        <p:spPr>
          <a:xfrm>
            <a:off x="300023" y="618880"/>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61" name="Chart 7"/>
          <p:cNvGraphicFramePr/>
          <p:nvPr>
            <p:extLst>
              <p:ext uri="{D42A27DB-BD31-4B8C-83A1-F6EECF244321}">
                <p14:modId xmlns:p14="http://schemas.microsoft.com/office/powerpoint/2010/main" val="991680824"/>
              </p:ext>
            </p:extLst>
          </p:nvPr>
        </p:nvGraphicFramePr>
        <p:xfrm>
          <a:off x="0" y="3388184"/>
          <a:ext cx="5004208" cy="2559273"/>
        </p:xfrm>
        <a:graphic>
          <a:graphicData uri="http://schemas.openxmlformats.org/drawingml/2006/chart">
            <c:chart xmlns:c="http://schemas.openxmlformats.org/drawingml/2006/chart" xmlns:r="http://schemas.openxmlformats.org/officeDocument/2006/relationships" r:id="rId3"/>
          </a:graphicData>
        </a:graphic>
      </p:graphicFrame>
      <p:sp>
        <p:nvSpPr>
          <p:cNvPr id="62" name="Obdélník 61"/>
          <p:cNvSpPr/>
          <p:nvPr/>
        </p:nvSpPr>
        <p:spPr>
          <a:xfrm>
            <a:off x="998031" y="3108868"/>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63" name="Obdélník 62"/>
          <p:cNvSpPr/>
          <p:nvPr/>
        </p:nvSpPr>
        <p:spPr>
          <a:xfrm>
            <a:off x="4062278" y="3899791"/>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64" name="Obdélník 63"/>
          <p:cNvSpPr/>
          <p:nvPr/>
        </p:nvSpPr>
        <p:spPr>
          <a:xfrm>
            <a:off x="316822" y="1265765"/>
            <a:ext cx="5147307"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200" b="1" i="0" u="none" strike="noStrike" kern="0" cap="none" spc="0" normalizeH="0" baseline="0" noProof="0" dirty="0" smtClean="0">
                <a:ln>
                  <a:noFill/>
                </a:ln>
                <a:solidFill>
                  <a:srgbClr val="000000"/>
                </a:solidFill>
                <a:effectLst/>
                <a:uLnTx/>
                <a:uFillTx/>
              </a:rPr>
              <a:t>Náklady na zdravotní služby celkem ze </a:t>
            </a:r>
            <a:r>
              <a:rPr kumimoji="0" lang="cs-CZ" sz="1200" b="1" i="0" u="none" strike="noStrike" kern="0" cap="none" spc="0" normalizeH="0" baseline="0" noProof="0" dirty="0" smtClean="0">
                <a:ln>
                  <a:noFill/>
                </a:ln>
                <a:solidFill>
                  <a:srgbClr val="000000"/>
                </a:solidFill>
                <a:effectLst/>
                <a:uLnTx/>
                <a:uFillTx/>
              </a:rPr>
              <a:t>základního fondu zdravotního pojištění</a:t>
            </a:r>
          </a:p>
        </p:txBody>
      </p:sp>
      <p:sp>
        <p:nvSpPr>
          <p:cNvPr id="65" name="TextovéPole 64"/>
          <p:cNvSpPr txBox="1"/>
          <p:nvPr/>
        </p:nvSpPr>
        <p:spPr>
          <a:xfrm>
            <a:off x="346705" y="1560414"/>
            <a:ext cx="5117424" cy="1169551"/>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a:t>
            </a:r>
          </a:p>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nad průměrem vyjadřují především migraci pojištěnců za zdravotními službami do jiného kraje, kde je péče uhrazena, popř. nižší čerpání zdravotních služeb v daném kraji.</a:t>
            </a:r>
          </a:p>
        </p:txBody>
      </p:sp>
      <p:sp>
        <p:nvSpPr>
          <p:cNvPr id="66" name="TextovéPole 65">
            <a:extLst>
              <a:ext uri="{FF2B5EF4-FFF2-40B4-BE49-F238E27FC236}">
                <a16:creationId xmlns:a16="http://schemas.microsoft.com/office/drawing/2014/main" id="{83CD801D-EB8A-4CB6-B2B8-49DE68641472}"/>
              </a:ext>
            </a:extLst>
          </p:cNvPr>
          <p:cNvSpPr txBox="1"/>
          <p:nvPr/>
        </p:nvSpPr>
        <p:spPr>
          <a:xfrm>
            <a:off x="6652097" y="895879"/>
            <a:ext cx="171008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2018 v tis. Kč</a:t>
            </a:r>
          </a:p>
        </p:txBody>
      </p:sp>
      <p:graphicFrame>
        <p:nvGraphicFramePr>
          <p:cNvPr id="67" name="Chart 6">
            <a:extLst>
              <a:ext uri="{FF2B5EF4-FFF2-40B4-BE49-F238E27FC236}">
                <a16:creationId xmlns:a16="http://schemas.microsoft.com/office/drawing/2014/main" id="{7AC42BA1-5FDA-484D-88AB-8C14201AB727}"/>
              </a:ext>
            </a:extLst>
          </p:cNvPr>
          <p:cNvGraphicFramePr/>
          <p:nvPr>
            <p:extLst>
              <p:ext uri="{D42A27DB-BD31-4B8C-83A1-F6EECF244321}">
                <p14:modId xmlns:p14="http://schemas.microsoft.com/office/powerpoint/2010/main" val="3197676884"/>
              </p:ext>
            </p:extLst>
          </p:nvPr>
        </p:nvGraphicFramePr>
        <p:xfrm>
          <a:off x="6130007" y="1365204"/>
          <a:ext cx="2268000"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68" name="TextovéPole 67">
            <a:extLst>
              <a:ext uri="{FF2B5EF4-FFF2-40B4-BE49-F238E27FC236}">
                <a16:creationId xmlns:a16="http://schemas.microsoft.com/office/drawing/2014/main" id="{71CAD0C6-FB01-43CA-8EA3-955D4B489621}"/>
              </a:ext>
            </a:extLst>
          </p:cNvPr>
          <p:cNvSpPr txBox="1"/>
          <p:nvPr/>
        </p:nvSpPr>
        <p:spPr>
          <a:xfrm>
            <a:off x="6573384" y="5488836"/>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281 321 739 mil. Kč</a:t>
            </a:r>
          </a:p>
        </p:txBody>
      </p:sp>
      <p:sp>
        <p:nvSpPr>
          <p:cNvPr id="69" name="TextovéPole 68">
            <a:extLst>
              <a:ext uri="{FF2B5EF4-FFF2-40B4-BE49-F238E27FC236}">
                <a16:creationId xmlns:a16="http://schemas.microsoft.com/office/drawing/2014/main" id="{D4B27BE1-F4AC-4AD6-AA6D-5BB46ABCF729}"/>
              </a:ext>
            </a:extLst>
          </p:cNvPr>
          <p:cNvSpPr txBox="1"/>
          <p:nvPr/>
        </p:nvSpPr>
        <p:spPr>
          <a:xfrm>
            <a:off x="6135910" y="5780359"/>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spTree>
    <p:extLst>
      <p:ext uri="{BB962C8B-B14F-4D97-AF65-F5344CB8AC3E}">
        <p14:creationId xmlns:p14="http://schemas.microsoft.com/office/powerpoint/2010/main" val="79287438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přehled dle pojišťoven a regionů </a:t>
            </a:r>
            <a:endParaRPr lang="en-US" sz="2800" dirty="0"/>
          </a:p>
        </p:txBody>
      </p:sp>
      <p:sp>
        <p:nvSpPr>
          <p:cNvPr id="25" name="Zaoblený obdélník 45"/>
          <p:cNvSpPr/>
          <p:nvPr/>
        </p:nvSpPr>
        <p:spPr>
          <a:xfrm>
            <a:off x="9092054" y="284015"/>
            <a:ext cx="3118104" cy="6669652"/>
          </a:xfrm>
          <a:prstGeom prst="roundRect">
            <a:avLst/>
          </a:prstGeom>
          <a:noFill/>
          <a:ln w="25400" cap="flat" cmpd="sng" algn="ctr">
            <a:noFill/>
            <a:prstDash val="solid"/>
          </a:ln>
          <a:effectLst/>
        </p:spPr>
        <p:txBody>
          <a:bodyPr lIns="36000" tIns="36000" rIns="36000" bIns="36000" rtlCol="0" anchor="ctr"/>
          <a:lstStyle/>
          <a:p>
            <a:r>
              <a:rPr lang="cs-CZ" sz="1400" dirty="0"/>
              <a:t>V krajích, kde vychází vysoké hodnoty nákladů na 1 pojištěnce, je zřejmá vysoká migrace pojištěnců dané pojišťovny do daného </a:t>
            </a:r>
            <a:r>
              <a:rPr lang="cs-CZ" sz="1400" dirty="0" smtClean="0"/>
              <a:t>kraje. Pokud </a:t>
            </a:r>
            <a:r>
              <a:rPr lang="cs-CZ" sz="1400" dirty="0"/>
              <a:t>je u jednotlivých ZP v kraji nadprůměrný náklad oproti ČR, znamená to, že daná ZP uhradila ZZ se sídlem v daném kraji více finančních prostředků, než má v daném kraji pojištěnců, tzn. jejich pojištěnci čerpali zdravotní služby v jiném kraji, než je jejich bydliště.</a:t>
            </a:r>
          </a:p>
          <a:p>
            <a:r>
              <a:rPr lang="cs-CZ" sz="1200" dirty="0" smtClean="0"/>
              <a:t>Příkladem </a:t>
            </a:r>
            <a:r>
              <a:rPr lang="cs-CZ" sz="1200" dirty="0"/>
              <a:t>je průměrný náklad zdravotní pojišťovny 209 ZP Škoda v HMP. Tato pojišťovna měla na území HMP v roce 2018 nominálně celkem 1 219 pojištěnců, avšak na území HMP uhradila poskytovatelům zdravotních služeb celkem 726 mil. Kč. Tato pojišťovna má nejvyšší počet pojištěnců ve Středočeském kraji, kde na ni avšak připadá nejnižší průměrný náklad na 1 pojištěnce. Z toho lze usuzovat, že větší část pojištěnců ZP Škoda s místem bydliště na území Středočeského kraje, čerpá zdravotní služby na území HMP. Je zřejmé, že podobnou distribuci pacientů (klientů) za péčí do HMP hradí i řada jiných pojišťoven. </a:t>
            </a:r>
          </a:p>
        </p:txBody>
      </p:sp>
      <p:sp>
        <p:nvSpPr>
          <p:cNvPr id="8" name="TextBox 4"/>
          <p:cNvSpPr txBox="1"/>
          <p:nvPr/>
        </p:nvSpPr>
        <p:spPr>
          <a:xfrm>
            <a:off x="281735" y="890187"/>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14" name="Zástupný symbol pro obsah 6"/>
          <p:cNvGraphicFramePr>
            <a:graphicFrameLocks/>
          </p:cNvGraphicFramePr>
          <p:nvPr>
            <p:extLst>
              <p:ext uri="{D42A27DB-BD31-4B8C-83A1-F6EECF244321}">
                <p14:modId xmlns:p14="http://schemas.microsoft.com/office/powerpoint/2010/main" val="1816895006"/>
              </p:ext>
            </p:extLst>
          </p:nvPr>
        </p:nvGraphicFramePr>
        <p:xfrm>
          <a:off x="186836" y="1639967"/>
          <a:ext cx="2381901" cy="2223452"/>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ovéPole 14"/>
          <p:cNvSpPr txBox="1"/>
          <p:nvPr/>
        </p:nvSpPr>
        <p:spPr>
          <a:xfrm>
            <a:off x="284530" y="1451081"/>
            <a:ext cx="2446020" cy="276999"/>
          </a:xfrm>
          <a:prstGeom prst="rect">
            <a:avLst/>
          </a:prstGeom>
          <a:noFill/>
        </p:spPr>
        <p:txBody>
          <a:bodyPr wrap="square" rtlCol="0">
            <a:spAutoFit/>
          </a:bodyPr>
          <a:lstStyle/>
          <a:p>
            <a:pPr algn="ctr"/>
            <a:r>
              <a:rPr lang="cs-CZ" sz="1200" b="1" dirty="0"/>
              <a:t>111 VZP ČR</a:t>
            </a:r>
          </a:p>
        </p:txBody>
      </p:sp>
      <p:graphicFrame>
        <p:nvGraphicFramePr>
          <p:cNvPr id="16" name="Zástupný symbol pro obsah 6"/>
          <p:cNvGraphicFramePr>
            <a:graphicFrameLocks/>
          </p:cNvGraphicFramePr>
          <p:nvPr>
            <p:extLst>
              <p:ext uri="{D42A27DB-BD31-4B8C-83A1-F6EECF244321}">
                <p14:modId xmlns:p14="http://schemas.microsoft.com/office/powerpoint/2010/main" val="4026495129"/>
              </p:ext>
            </p:extLst>
          </p:nvPr>
        </p:nvGraphicFramePr>
        <p:xfrm>
          <a:off x="2466438" y="1663190"/>
          <a:ext cx="2381901" cy="22234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Zástupný symbol pro obsah 6"/>
          <p:cNvGraphicFramePr>
            <a:graphicFrameLocks/>
          </p:cNvGraphicFramePr>
          <p:nvPr>
            <p:extLst>
              <p:ext uri="{D42A27DB-BD31-4B8C-83A1-F6EECF244321}">
                <p14:modId xmlns:p14="http://schemas.microsoft.com/office/powerpoint/2010/main" val="3899054798"/>
              </p:ext>
            </p:extLst>
          </p:nvPr>
        </p:nvGraphicFramePr>
        <p:xfrm>
          <a:off x="4743865" y="1663220"/>
          <a:ext cx="2381901" cy="222345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Zástupný symbol pro obsah 6"/>
          <p:cNvGraphicFramePr>
            <a:graphicFrameLocks/>
          </p:cNvGraphicFramePr>
          <p:nvPr>
            <p:extLst>
              <p:ext uri="{D42A27DB-BD31-4B8C-83A1-F6EECF244321}">
                <p14:modId xmlns:p14="http://schemas.microsoft.com/office/powerpoint/2010/main" val="1188869020"/>
              </p:ext>
            </p:extLst>
          </p:nvPr>
        </p:nvGraphicFramePr>
        <p:xfrm>
          <a:off x="6934071" y="1665167"/>
          <a:ext cx="2381901" cy="22234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Zástupný symbol pro obsah 6"/>
          <p:cNvGraphicFramePr>
            <a:graphicFrameLocks/>
          </p:cNvGraphicFramePr>
          <p:nvPr>
            <p:extLst>
              <p:ext uri="{D42A27DB-BD31-4B8C-83A1-F6EECF244321}">
                <p14:modId xmlns:p14="http://schemas.microsoft.com/office/powerpoint/2010/main" val="3448229769"/>
              </p:ext>
            </p:extLst>
          </p:nvPr>
        </p:nvGraphicFramePr>
        <p:xfrm>
          <a:off x="186836" y="3976665"/>
          <a:ext cx="2381901" cy="222345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Zástupný symbol pro obsah 6"/>
          <p:cNvGraphicFramePr>
            <a:graphicFrameLocks/>
          </p:cNvGraphicFramePr>
          <p:nvPr>
            <p:extLst>
              <p:ext uri="{D42A27DB-BD31-4B8C-83A1-F6EECF244321}">
                <p14:modId xmlns:p14="http://schemas.microsoft.com/office/powerpoint/2010/main" val="2451341172"/>
              </p:ext>
            </p:extLst>
          </p:nvPr>
        </p:nvGraphicFramePr>
        <p:xfrm>
          <a:off x="2466438" y="3999888"/>
          <a:ext cx="2381901" cy="2223452"/>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 name="Zástupný symbol pro obsah 6"/>
          <p:cNvGraphicFramePr>
            <a:graphicFrameLocks/>
          </p:cNvGraphicFramePr>
          <p:nvPr>
            <p:extLst>
              <p:ext uri="{D42A27DB-BD31-4B8C-83A1-F6EECF244321}">
                <p14:modId xmlns:p14="http://schemas.microsoft.com/office/powerpoint/2010/main" val="3735454820"/>
              </p:ext>
            </p:extLst>
          </p:nvPr>
        </p:nvGraphicFramePr>
        <p:xfrm>
          <a:off x="4743865" y="3999918"/>
          <a:ext cx="2381901" cy="2223452"/>
        </p:xfrm>
        <a:graphic>
          <a:graphicData uri="http://schemas.openxmlformats.org/drawingml/2006/chart">
            <c:chart xmlns:c="http://schemas.openxmlformats.org/drawingml/2006/chart" xmlns:r="http://schemas.openxmlformats.org/officeDocument/2006/relationships" r:id="rId9"/>
          </a:graphicData>
        </a:graphic>
      </p:graphicFrame>
      <p:sp>
        <p:nvSpPr>
          <p:cNvPr id="22" name="TextovéPole 21"/>
          <p:cNvSpPr txBox="1"/>
          <p:nvPr/>
        </p:nvSpPr>
        <p:spPr>
          <a:xfrm>
            <a:off x="2530447" y="1454471"/>
            <a:ext cx="2446020" cy="276999"/>
          </a:xfrm>
          <a:prstGeom prst="rect">
            <a:avLst/>
          </a:prstGeom>
          <a:noFill/>
        </p:spPr>
        <p:txBody>
          <a:bodyPr wrap="square" rtlCol="0">
            <a:spAutoFit/>
          </a:bodyPr>
          <a:lstStyle/>
          <a:p>
            <a:pPr algn="ctr"/>
            <a:r>
              <a:rPr lang="cs-CZ" sz="1200" b="1" dirty="0"/>
              <a:t>201 </a:t>
            </a:r>
            <a:r>
              <a:rPr lang="cs-CZ" sz="1200" b="1" dirty="0" err="1"/>
              <a:t>VoZP</a:t>
            </a:r>
            <a:endParaRPr lang="cs-CZ" sz="1200" b="1" dirty="0"/>
          </a:p>
        </p:txBody>
      </p:sp>
      <p:sp>
        <p:nvSpPr>
          <p:cNvPr id="23" name="TextovéPole 22"/>
          <p:cNvSpPr txBox="1"/>
          <p:nvPr/>
        </p:nvSpPr>
        <p:spPr>
          <a:xfrm>
            <a:off x="4703508" y="1448018"/>
            <a:ext cx="2446020" cy="276999"/>
          </a:xfrm>
          <a:prstGeom prst="rect">
            <a:avLst/>
          </a:prstGeom>
          <a:noFill/>
        </p:spPr>
        <p:txBody>
          <a:bodyPr wrap="square" rtlCol="0">
            <a:spAutoFit/>
          </a:bodyPr>
          <a:lstStyle/>
          <a:p>
            <a:pPr algn="ctr"/>
            <a:r>
              <a:rPr lang="cs-CZ" sz="1200" b="1" dirty="0"/>
              <a:t>205 ČPZP</a:t>
            </a:r>
          </a:p>
        </p:txBody>
      </p:sp>
      <p:sp>
        <p:nvSpPr>
          <p:cNvPr id="24" name="TextovéPole 23"/>
          <p:cNvSpPr txBox="1"/>
          <p:nvPr/>
        </p:nvSpPr>
        <p:spPr>
          <a:xfrm>
            <a:off x="6854874" y="1454471"/>
            <a:ext cx="2446020" cy="276999"/>
          </a:xfrm>
          <a:prstGeom prst="rect">
            <a:avLst/>
          </a:prstGeom>
          <a:noFill/>
        </p:spPr>
        <p:txBody>
          <a:bodyPr wrap="square" rtlCol="0">
            <a:spAutoFit/>
          </a:bodyPr>
          <a:lstStyle/>
          <a:p>
            <a:pPr algn="ctr"/>
            <a:r>
              <a:rPr lang="cs-CZ" sz="1200" b="1" dirty="0"/>
              <a:t>207 OZP</a:t>
            </a:r>
          </a:p>
        </p:txBody>
      </p:sp>
      <p:sp>
        <p:nvSpPr>
          <p:cNvPr id="26" name="TextovéPole 25"/>
          <p:cNvSpPr txBox="1"/>
          <p:nvPr/>
        </p:nvSpPr>
        <p:spPr>
          <a:xfrm>
            <a:off x="154776" y="3781543"/>
            <a:ext cx="2446020" cy="276999"/>
          </a:xfrm>
          <a:prstGeom prst="rect">
            <a:avLst/>
          </a:prstGeom>
          <a:noFill/>
        </p:spPr>
        <p:txBody>
          <a:bodyPr wrap="square" rtlCol="0">
            <a:spAutoFit/>
          </a:bodyPr>
          <a:lstStyle/>
          <a:p>
            <a:pPr algn="ctr"/>
            <a:r>
              <a:rPr lang="cs-CZ" sz="1200" b="1" dirty="0"/>
              <a:t>209 ZP ŠKODA</a:t>
            </a:r>
          </a:p>
        </p:txBody>
      </p:sp>
      <p:sp>
        <p:nvSpPr>
          <p:cNvPr id="27" name="TextovéPole 26"/>
          <p:cNvSpPr txBox="1"/>
          <p:nvPr/>
        </p:nvSpPr>
        <p:spPr>
          <a:xfrm>
            <a:off x="2365024" y="3808186"/>
            <a:ext cx="2446020" cy="276999"/>
          </a:xfrm>
          <a:prstGeom prst="rect">
            <a:avLst/>
          </a:prstGeom>
          <a:noFill/>
        </p:spPr>
        <p:txBody>
          <a:bodyPr wrap="square" rtlCol="0">
            <a:spAutoFit/>
          </a:bodyPr>
          <a:lstStyle/>
          <a:p>
            <a:pPr algn="ctr"/>
            <a:r>
              <a:rPr lang="cs-CZ" sz="1200" b="1" dirty="0"/>
              <a:t>211 ZP MV ČR</a:t>
            </a:r>
          </a:p>
        </p:txBody>
      </p:sp>
      <p:sp>
        <p:nvSpPr>
          <p:cNvPr id="28" name="TextovéPole 27"/>
          <p:cNvSpPr txBox="1"/>
          <p:nvPr/>
        </p:nvSpPr>
        <p:spPr>
          <a:xfrm>
            <a:off x="4703508" y="3781542"/>
            <a:ext cx="2446020" cy="276999"/>
          </a:xfrm>
          <a:prstGeom prst="rect">
            <a:avLst/>
          </a:prstGeom>
          <a:noFill/>
        </p:spPr>
        <p:txBody>
          <a:bodyPr wrap="square" rtlCol="0">
            <a:spAutoFit/>
          </a:bodyPr>
          <a:lstStyle/>
          <a:p>
            <a:pPr algn="ctr"/>
            <a:r>
              <a:rPr lang="cs-CZ" sz="1200" b="1" dirty="0"/>
              <a:t>213 RBP</a:t>
            </a:r>
          </a:p>
        </p:txBody>
      </p:sp>
      <p:sp>
        <p:nvSpPr>
          <p:cNvPr id="29" name="Obdélník 28"/>
          <p:cNvSpPr/>
          <p:nvPr/>
        </p:nvSpPr>
        <p:spPr>
          <a:xfrm>
            <a:off x="2108669" y="1164810"/>
            <a:ext cx="5147307" cy="276999"/>
          </a:xfrm>
          <a:prstGeom prst="rect">
            <a:avLst/>
          </a:prstGeom>
        </p:spPr>
        <p:txBody>
          <a:bodyPr wrap="none">
            <a:spAutoFit/>
          </a:bodyPr>
          <a:lstStyle/>
          <a:p>
            <a:r>
              <a:rPr lang="pl-PL" sz="1200" b="1" dirty="0"/>
              <a:t>Náklady na zdravotní služby celkem ze </a:t>
            </a:r>
            <a:r>
              <a:rPr lang="cs-CZ" sz="1200" b="1" dirty="0"/>
              <a:t>základního fondu zdravotního pojištění</a:t>
            </a:r>
          </a:p>
        </p:txBody>
      </p:sp>
    </p:spTree>
    <p:extLst>
      <p:ext uri="{BB962C8B-B14F-4D97-AF65-F5344CB8AC3E}">
        <p14:creationId xmlns:p14="http://schemas.microsoft.com/office/powerpoint/2010/main" val="244109765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rozlišení dle bydliště pojištěnců </a:t>
            </a:r>
            <a:endParaRPr lang="en-US" sz="2800" dirty="0"/>
          </a:p>
        </p:txBody>
      </p:sp>
      <p:sp>
        <p:nvSpPr>
          <p:cNvPr id="25" name="Zaoblený obdélník 45"/>
          <p:cNvSpPr/>
          <p:nvPr/>
        </p:nvSpPr>
        <p:spPr>
          <a:xfrm>
            <a:off x="7694457" y="1192031"/>
            <a:ext cx="4430863" cy="5186547"/>
          </a:xfrm>
          <a:prstGeom prst="roundRect">
            <a:avLst/>
          </a:prstGeom>
          <a:noFill/>
          <a:ln w="25400" cap="flat" cmpd="sng" algn="ctr">
            <a:noFill/>
            <a:prstDash val="solid"/>
          </a:ln>
          <a:effectLst/>
        </p:spPr>
        <p:txBody>
          <a:bodyPr lIns="36000" tIns="36000" rIns="36000" bIns="36000" rtlCol="0" anchor="ctr"/>
          <a:lstStyle/>
          <a:p>
            <a:r>
              <a:rPr lang="cs-CZ" sz="1400" dirty="0"/>
              <a:t>Celkové náklady ZP ze základního fondu zdravotního pojištění v roce 2018 činily v HKK cca 15,2 mld. Kč. V přepočtu na 1 pojištěnce v HKK činí průměrný náklad 27 945 Kč. Tento náklad je z hlediska ostatních regionů ČR průměrný, avšak nebyl čerpán jen pojištěnci HKK. </a:t>
            </a:r>
          </a:p>
          <a:p>
            <a:r>
              <a:rPr lang="cs-CZ" sz="1400" dirty="0" smtClean="0"/>
              <a:t>Při </a:t>
            </a:r>
            <a:r>
              <a:rPr lang="cs-CZ" sz="1400" dirty="0" smtClean="0"/>
              <a:t>zvážení podílu péče konzumované obyvateli </a:t>
            </a:r>
            <a:r>
              <a:rPr lang="cs-CZ" sz="1400" dirty="0" smtClean="0"/>
              <a:t>HKK </a:t>
            </a:r>
            <a:r>
              <a:rPr lang="cs-CZ" sz="1400" dirty="0" smtClean="0"/>
              <a:t>je výsledný </a:t>
            </a:r>
            <a:r>
              <a:rPr lang="cs-CZ" sz="1400" dirty="0"/>
              <a:t>přepočet nákladů ZP (úhrad ZZ na území </a:t>
            </a:r>
            <a:r>
              <a:rPr lang="cs-CZ" sz="1400" dirty="0" smtClean="0"/>
              <a:t>HKK) </a:t>
            </a:r>
            <a:r>
              <a:rPr lang="cs-CZ" sz="1400" dirty="0"/>
              <a:t>na jednoho pojištěnce </a:t>
            </a:r>
            <a:r>
              <a:rPr lang="cs-CZ" sz="1400" dirty="0" smtClean="0"/>
              <a:t>s bydlištěm v kraji celkem </a:t>
            </a:r>
            <a:r>
              <a:rPr lang="cs-CZ" sz="1400" dirty="0" smtClean="0"/>
              <a:t>23 428 Kč</a:t>
            </a:r>
            <a:r>
              <a:rPr lang="cs-CZ" sz="1400" dirty="0" smtClean="0"/>
              <a:t>. Vysvětlení zaslouží rovněž náklady alokované na 1 pojištěnce v HMP: </a:t>
            </a:r>
          </a:p>
          <a:p>
            <a:pPr marL="171450" indent="-171450">
              <a:buFont typeface="Wingdings" panose="05000000000000000000" pitchFamily="2" charset="2"/>
              <a:buChar char="q"/>
            </a:pPr>
            <a:r>
              <a:rPr lang="cs-CZ" sz="1200" dirty="0" smtClean="0"/>
              <a:t>Celkové </a:t>
            </a:r>
            <a:r>
              <a:rPr lang="cs-CZ" sz="1200" dirty="0"/>
              <a:t>náklady ZP ze základního fondu zdravotního pojištění v roce 2018 činily v HMP cca 64,5 mld. Kč. V přepočtu na 1 pojištěnce v HMP činí průměrný náklad 52 304 Kč. Tento náklad je z hlediska ostatních regionů ČR vysoce nadprůměrný, avšak nebyl čerpán jen pojištěnci HMP. Z přehledu je zřejmá vysoká migrace pojištěnců jiných krajů do HMP. </a:t>
            </a:r>
            <a:endParaRPr lang="cs-CZ" sz="1200" dirty="0" smtClean="0"/>
          </a:p>
          <a:p>
            <a:pPr marL="171450" indent="-171450">
              <a:buFont typeface="Wingdings" panose="05000000000000000000" pitchFamily="2" charset="2"/>
              <a:buChar char="q"/>
            </a:pPr>
            <a:r>
              <a:rPr lang="cs-CZ" sz="1200" dirty="0" smtClean="0"/>
              <a:t>Odhad </a:t>
            </a:r>
            <a:r>
              <a:rPr lang="cs-CZ" sz="1200" dirty="0"/>
              <a:t>podílu úhrad ZP poskytnutých </a:t>
            </a:r>
            <a:r>
              <a:rPr lang="cs-CZ" sz="1200" dirty="0" smtClean="0"/>
              <a:t>pro ZZ </a:t>
            </a:r>
            <a:r>
              <a:rPr lang="cs-CZ" sz="1200" dirty="0"/>
              <a:t>na území </a:t>
            </a:r>
            <a:r>
              <a:rPr lang="cs-CZ" sz="1200" dirty="0" smtClean="0"/>
              <a:t>HMP </a:t>
            </a:r>
            <a:r>
              <a:rPr lang="cs-CZ" sz="1200" dirty="0"/>
              <a:t>dle poměru pacientů s jejich bydlištěm: celkové náklady ZP (úhrady ZZ) činily 64,5 mld. Kč. Podíl pacientů byl 52%:48% (pražští : mimo pražští) =&gt; odhad nákladů ZP (úhrad ZZ) v objemu 33,54 mld. Kč se týkal Pražanů a 30,96 mld. Kč pacientů z jiných krajů. Výsledný přepočet nákladů ZP (úhrad ZZ na území PHA) na jednoho pojištěnce je pak 27 216 Kč na Pražana a 25 089 Kč pacienta z jiného kraje.</a:t>
            </a:r>
          </a:p>
          <a:p>
            <a:pPr marL="171450" indent="-171450">
              <a:buFont typeface="Wingdings" panose="05000000000000000000" pitchFamily="2" charset="2"/>
              <a:buChar char="q"/>
            </a:pPr>
            <a:r>
              <a:rPr lang="cs-CZ" sz="1200" dirty="0" smtClean="0"/>
              <a:t> </a:t>
            </a:r>
            <a:endParaRPr lang="cs-CZ" sz="1200" dirty="0"/>
          </a:p>
        </p:txBody>
      </p:sp>
      <p:sp>
        <p:nvSpPr>
          <p:cNvPr id="8" name="TextBox 4"/>
          <p:cNvSpPr txBox="1"/>
          <p:nvPr/>
        </p:nvSpPr>
        <p:spPr>
          <a:xfrm>
            <a:off x="272591" y="91503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43" name="Chart 7"/>
          <p:cNvGraphicFramePr/>
          <p:nvPr>
            <p:extLst>
              <p:ext uri="{D42A27DB-BD31-4B8C-83A1-F6EECF244321}">
                <p14:modId xmlns:p14="http://schemas.microsoft.com/office/powerpoint/2010/main" val="715161038"/>
              </p:ext>
            </p:extLst>
          </p:nvPr>
        </p:nvGraphicFramePr>
        <p:xfrm>
          <a:off x="104702" y="3288282"/>
          <a:ext cx="5004208" cy="2559273"/>
        </p:xfrm>
        <a:graphic>
          <a:graphicData uri="http://schemas.openxmlformats.org/drawingml/2006/chart">
            <c:chart xmlns:c="http://schemas.openxmlformats.org/drawingml/2006/chart" xmlns:r="http://schemas.openxmlformats.org/officeDocument/2006/relationships" r:id="rId3"/>
          </a:graphicData>
        </a:graphic>
      </p:graphicFrame>
      <p:sp>
        <p:nvSpPr>
          <p:cNvPr id="44" name="Obdélník 43"/>
          <p:cNvSpPr/>
          <p:nvPr/>
        </p:nvSpPr>
        <p:spPr>
          <a:xfrm>
            <a:off x="1003160" y="2947557"/>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45" name="Obdélník 44"/>
          <p:cNvSpPr/>
          <p:nvPr/>
        </p:nvSpPr>
        <p:spPr>
          <a:xfrm>
            <a:off x="4185834" y="370521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
        <p:nvSpPr>
          <p:cNvPr id="46" name="Obdélník 45"/>
          <p:cNvSpPr/>
          <p:nvPr/>
        </p:nvSpPr>
        <p:spPr>
          <a:xfrm>
            <a:off x="321951" y="1296478"/>
            <a:ext cx="5147307"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200" b="1" i="0" u="none" strike="noStrike" kern="0" cap="none" spc="0" normalizeH="0" baseline="0" noProof="0" dirty="0" smtClean="0">
                <a:ln>
                  <a:noFill/>
                </a:ln>
                <a:solidFill>
                  <a:srgbClr val="000000"/>
                </a:solidFill>
                <a:effectLst/>
                <a:uLnTx/>
                <a:uFillTx/>
              </a:rPr>
              <a:t>Náklady na zdravotní služby celkem ze </a:t>
            </a:r>
            <a:r>
              <a:rPr kumimoji="0" lang="cs-CZ" sz="1200" b="1" i="0" u="none" strike="noStrike" kern="0" cap="none" spc="0" normalizeH="0" baseline="0" noProof="0" dirty="0" smtClean="0">
                <a:ln>
                  <a:noFill/>
                </a:ln>
                <a:solidFill>
                  <a:srgbClr val="000000"/>
                </a:solidFill>
                <a:effectLst/>
                <a:uLnTx/>
                <a:uFillTx/>
              </a:rPr>
              <a:t>základního fondu zdravotního pojištění</a:t>
            </a:r>
          </a:p>
        </p:txBody>
      </p:sp>
      <p:sp>
        <p:nvSpPr>
          <p:cNvPr id="47" name="TextovéPole 46"/>
          <p:cNvSpPr txBox="1"/>
          <p:nvPr/>
        </p:nvSpPr>
        <p:spPr>
          <a:xfrm>
            <a:off x="351834" y="1673423"/>
            <a:ext cx="5117424" cy="1169551"/>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a:t>
            </a:r>
          </a:p>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nad průměrem vyjadřují především migraci pojištěnců za zdravotními službami do jiného kraje, kde je péče uhrazena, popř. nižší čerpání zdravotních služeb v daném kraji.</a:t>
            </a:r>
          </a:p>
        </p:txBody>
      </p:sp>
      <p:sp>
        <p:nvSpPr>
          <p:cNvPr id="48" name="TextovéPole 47">
            <a:extLst>
              <a:ext uri="{FF2B5EF4-FFF2-40B4-BE49-F238E27FC236}">
                <a16:creationId xmlns:a16="http://schemas.microsoft.com/office/drawing/2014/main" id="{83CD801D-EB8A-4CB6-B2B8-49DE68641472}"/>
              </a:ext>
            </a:extLst>
          </p:cNvPr>
          <p:cNvSpPr txBox="1"/>
          <p:nvPr/>
        </p:nvSpPr>
        <p:spPr>
          <a:xfrm>
            <a:off x="6078011" y="1029519"/>
            <a:ext cx="171008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2018 v tis. Kč</a:t>
            </a:r>
          </a:p>
        </p:txBody>
      </p:sp>
      <p:graphicFrame>
        <p:nvGraphicFramePr>
          <p:cNvPr id="49" name="Chart 6">
            <a:extLst>
              <a:ext uri="{FF2B5EF4-FFF2-40B4-BE49-F238E27FC236}">
                <a16:creationId xmlns:a16="http://schemas.microsoft.com/office/drawing/2014/main" id="{7AC42BA1-5FDA-484D-88AB-8C14201AB727}"/>
              </a:ext>
            </a:extLst>
          </p:cNvPr>
          <p:cNvGraphicFramePr/>
          <p:nvPr>
            <p:extLst>
              <p:ext uri="{D42A27DB-BD31-4B8C-83A1-F6EECF244321}">
                <p14:modId xmlns:p14="http://schemas.microsoft.com/office/powerpoint/2010/main" val="4117890819"/>
              </p:ext>
            </p:extLst>
          </p:nvPr>
        </p:nvGraphicFramePr>
        <p:xfrm>
          <a:off x="5555921" y="1498844"/>
          <a:ext cx="2268000"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50" name="TextovéPole 49">
            <a:extLst>
              <a:ext uri="{FF2B5EF4-FFF2-40B4-BE49-F238E27FC236}">
                <a16:creationId xmlns:a16="http://schemas.microsoft.com/office/drawing/2014/main" id="{71CAD0C6-FB01-43CA-8EA3-955D4B489621}"/>
              </a:ext>
            </a:extLst>
          </p:cNvPr>
          <p:cNvSpPr txBox="1"/>
          <p:nvPr/>
        </p:nvSpPr>
        <p:spPr>
          <a:xfrm>
            <a:off x="5999298" y="5622476"/>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281 321 739 mil. Kč</a:t>
            </a:r>
          </a:p>
        </p:txBody>
      </p:sp>
      <p:sp>
        <p:nvSpPr>
          <p:cNvPr id="51" name="TextovéPole 50">
            <a:extLst>
              <a:ext uri="{FF2B5EF4-FFF2-40B4-BE49-F238E27FC236}">
                <a16:creationId xmlns:a16="http://schemas.microsoft.com/office/drawing/2014/main" id="{D4B27BE1-F4AC-4AD6-AA6D-5BB46ABCF729}"/>
              </a:ext>
            </a:extLst>
          </p:cNvPr>
          <p:cNvSpPr txBox="1"/>
          <p:nvPr/>
        </p:nvSpPr>
        <p:spPr>
          <a:xfrm>
            <a:off x="5561824" y="5913999"/>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sp>
        <p:nvSpPr>
          <p:cNvPr id="52" name="Obdélník 51">
            <a:extLst>
              <a:ext uri="{FF2B5EF4-FFF2-40B4-BE49-F238E27FC236}">
                <a16:creationId xmlns:a16="http://schemas.microsoft.com/office/drawing/2014/main" id="{BBA4380B-7AEC-4317-BCE4-8F1785684AF3}"/>
              </a:ext>
            </a:extLst>
          </p:cNvPr>
          <p:cNvSpPr/>
          <p:nvPr/>
        </p:nvSpPr>
        <p:spPr>
          <a:xfrm>
            <a:off x="483296" y="5894050"/>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TextovéPole 52">
            <a:extLst>
              <a:ext uri="{FF2B5EF4-FFF2-40B4-BE49-F238E27FC236}">
                <a16:creationId xmlns:a16="http://schemas.microsoft.com/office/drawing/2014/main" id="{DAA4DBF5-E471-4917-912D-25EEFCE5B322}"/>
              </a:ext>
            </a:extLst>
          </p:cNvPr>
          <p:cNvSpPr txBox="1"/>
          <p:nvPr/>
        </p:nvSpPr>
        <p:spPr>
          <a:xfrm>
            <a:off x="591296" y="5824939"/>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Pacient s bydlištěm</a:t>
            </a:r>
            <a:r>
              <a:rPr kumimoji="0" lang="cs-CZ" sz="1000" b="1" i="0" u="none" strike="noStrike" kern="0" cap="none" spc="0" normalizeH="0" noProof="0" dirty="0" smtClean="0">
                <a:ln>
                  <a:noFill/>
                </a:ln>
                <a:solidFill>
                  <a:srgbClr val="000000"/>
                </a:solidFill>
                <a:effectLst/>
                <a:uLnTx/>
                <a:uFillTx/>
              </a:rPr>
              <a:t> v daném kraji</a:t>
            </a:r>
            <a:endParaRPr kumimoji="0" lang="cs-CZ" sz="1000" b="1" i="0" u="none" strike="noStrike" kern="0" cap="none" spc="0" normalizeH="0" baseline="0" noProof="0" dirty="0" smtClean="0">
              <a:ln>
                <a:noFill/>
              </a:ln>
              <a:solidFill>
                <a:srgbClr val="000000"/>
              </a:solidFill>
              <a:effectLst/>
              <a:uLnTx/>
              <a:uFillTx/>
            </a:endParaRPr>
          </a:p>
        </p:txBody>
      </p:sp>
      <p:sp>
        <p:nvSpPr>
          <p:cNvPr id="54" name="Obdélník 53">
            <a:extLst>
              <a:ext uri="{FF2B5EF4-FFF2-40B4-BE49-F238E27FC236}">
                <a16:creationId xmlns:a16="http://schemas.microsoft.com/office/drawing/2014/main" id="{A4CF5163-38D6-42E2-9F85-B46B0DCE3123}"/>
              </a:ext>
            </a:extLst>
          </p:cNvPr>
          <p:cNvSpPr/>
          <p:nvPr/>
        </p:nvSpPr>
        <p:spPr>
          <a:xfrm>
            <a:off x="2976277" y="5894050"/>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TextovéPole 54">
            <a:extLst>
              <a:ext uri="{FF2B5EF4-FFF2-40B4-BE49-F238E27FC236}">
                <a16:creationId xmlns:a16="http://schemas.microsoft.com/office/drawing/2014/main" id="{B6FED2A6-E8DB-491C-9D48-CD32319D4949}"/>
              </a:ext>
            </a:extLst>
          </p:cNvPr>
          <p:cNvSpPr txBox="1"/>
          <p:nvPr/>
        </p:nvSpPr>
        <p:spPr>
          <a:xfrm>
            <a:off x="3084277" y="5824939"/>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Pacient s bydlištěm</a:t>
            </a:r>
            <a:r>
              <a:rPr kumimoji="0" lang="cs-CZ" sz="1000" b="1" i="0" u="none" strike="noStrike" kern="0" cap="none" spc="0" normalizeH="0" noProof="0" dirty="0" smtClean="0">
                <a:ln>
                  <a:noFill/>
                </a:ln>
                <a:solidFill>
                  <a:srgbClr val="000000"/>
                </a:solidFill>
                <a:effectLst/>
                <a:uLnTx/>
                <a:uFillTx/>
              </a:rPr>
              <a:t> v jiném kraji</a:t>
            </a:r>
            <a:endParaRPr kumimoji="0" lang="cs-CZ" sz="1000" b="1" i="0" u="none" strike="noStrike" kern="0" cap="none" spc="0" normalizeH="0" baseline="0" noProof="0" dirty="0" smtClean="0">
              <a:ln>
                <a:noFill/>
              </a:ln>
              <a:solidFill>
                <a:srgbClr val="000000"/>
              </a:solidFill>
              <a:effectLst/>
              <a:uLnTx/>
              <a:uFillTx/>
            </a:endParaRPr>
          </a:p>
        </p:txBody>
      </p:sp>
    </p:spTree>
    <p:extLst>
      <p:ext uri="{BB962C8B-B14F-4D97-AF65-F5344CB8AC3E}">
        <p14:creationId xmlns:p14="http://schemas.microsoft.com/office/powerpoint/2010/main" val="348301333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6871" y="160257"/>
            <a:ext cx="7700977" cy="631595"/>
          </a:xfrm>
        </p:spPr>
        <p:txBody>
          <a:bodyPr>
            <a:normAutofit fontScale="90000"/>
          </a:bodyPr>
          <a:lstStyle/>
          <a:p>
            <a:r>
              <a:rPr lang="cs-CZ" sz="2800" dirty="0"/>
              <a:t>Úhrady ZP na 1 pojištěnce dle kraje bydliště, bez ohledu v jakém kraji čerpal zdravotní </a:t>
            </a:r>
            <a:r>
              <a:rPr lang="cs-CZ" sz="2800" dirty="0" smtClean="0"/>
              <a:t>služby </a:t>
            </a:r>
            <a:r>
              <a:rPr lang="cs-CZ" sz="2000" dirty="0" smtClean="0"/>
              <a:t>(úhrady celkem)</a:t>
            </a:r>
            <a:endParaRPr lang="en-US" sz="2000" dirty="0"/>
          </a:p>
        </p:txBody>
      </p:sp>
      <p:sp>
        <p:nvSpPr>
          <p:cNvPr id="25" name="Zaoblený obdélník 45"/>
          <p:cNvSpPr/>
          <p:nvPr/>
        </p:nvSpPr>
        <p:spPr>
          <a:xfrm>
            <a:off x="8613648" y="1280160"/>
            <a:ext cx="3475096" cy="4581144"/>
          </a:xfrm>
          <a:prstGeom prst="roundRect">
            <a:avLst/>
          </a:prstGeom>
          <a:noFill/>
          <a:ln w="25400" cap="flat" cmpd="sng" algn="ctr">
            <a:noFill/>
            <a:prstDash val="solid"/>
          </a:ln>
          <a:effectLst/>
        </p:spPr>
        <p:txBody>
          <a:bodyPr lIns="36000" tIns="36000" rIns="36000" bIns="36000" rtlCol="0" anchor="ctr"/>
          <a:lstStyle/>
          <a:p>
            <a:r>
              <a:rPr lang="cs-CZ" sz="1400" dirty="0"/>
              <a:t>Mezi regiony ČR probíhá významná migrace za zdravotními službami a velký podíl pojištěnců čerpá zdravotní služby mimo region svého trvalého bydliště. Z toho důvodu byla provedena analýza shrnující celkové úhrady pouze dle bydliště pojištěnce, bez ohledu kde péči čerpal. Zde prezentovaná data představují celkové úhrady, tedy objem zahrnující i úhrady za </a:t>
            </a:r>
            <a:r>
              <a:rPr lang="cs-CZ" sz="1400" dirty="0" err="1"/>
              <a:t>centrové</a:t>
            </a:r>
            <a:r>
              <a:rPr lang="cs-CZ" sz="1400" dirty="0"/>
              <a:t> léky (jak nemocniční, tak ambulantní segment). Je zřejmé, že v celkovém souhrnu existují mezi region rozdíly, které mohou být odrazem různé věkové struktury obyvatelstva, rozdílné morbidity starších obyvatel, a také rozdílů ve střední délce života (objemu </a:t>
            </a:r>
            <a:r>
              <a:rPr lang="cs-CZ" sz="1400" dirty="0" err="1"/>
              <a:t>člověko</a:t>
            </a:r>
            <a:r>
              <a:rPr lang="cs-CZ" sz="1400" dirty="0"/>
              <a:t>-roků vyžadujících zdravotní péči, zejména u </a:t>
            </a:r>
            <a:r>
              <a:rPr lang="cs-CZ" sz="1400" dirty="0" err="1"/>
              <a:t>seniorních</a:t>
            </a:r>
            <a:r>
              <a:rPr lang="cs-CZ" sz="1400" dirty="0"/>
              <a:t> obyvatel). Rozdíly avšak mohou také odrážet odlišnou dostupnost zdravotní péče v různých regionech. Tyto závěry je nezbytné dále analyzovat s využitím individuálních dat o čerpané péči jednotlivými pojištěnci. Tato data budou k dispozici v průběhu roku 2020. </a:t>
            </a:r>
          </a:p>
        </p:txBody>
      </p:sp>
      <p:sp>
        <p:nvSpPr>
          <p:cNvPr id="8" name="TextBox 4"/>
          <p:cNvSpPr txBox="1"/>
          <p:nvPr/>
        </p:nvSpPr>
        <p:spPr>
          <a:xfrm>
            <a:off x="272591" y="91503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18" name="Zástupný symbol pro obsah 10">
            <a:extLst>
              <a:ext uri="{FF2B5EF4-FFF2-40B4-BE49-F238E27FC236}">
                <a16:creationId xmlns:a16="http://schemas.microsoft.com/office/drawing/2014/main" id="{68BB4ADC-1049-49C3-9C96-D0BFAF11197B}"/>
              </a:ext>
            </a:extLst>
          </p:cNvPr>
          <p:cNvGraphicFramePr>
            <a:graphicFrameLocks noGrp="1"/>
          </p:cNvGraphicFramePr>
          <p:nvPr>
            <p:extLst>
              <p:ext uri="{D42A27DB-BD31-4B8C-83A1-F6EECF244321}">
                <p14:modId xmlns:p14="http://schemas.microsoft.com/office/powerpoint/2010/main" val="3598904353"/>
              </p:ext>
            </p:extLst>
          </p:nvPr>
        </p:nvGraphicFramePr>
        <p:xfrm>
          <a:off x="272591" y="1379330"/>
          <a:ext cx="8229600" cy="466626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5714396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cs-CZ" sz="2800" dirty="0"/>
              <a:t>Průměrné výdaje (běžné i kapitálové) </a:t>
            </a:r>
            <a:r>
              <a:rPr lang="cs-CZ" sz="2800" u="sng" dirty="0"/>
              <a:t>v Kč na 1 obyvatele</a:t>
            </a:r>
            <a:r>
              <a:rPr lang="cs-CZ" sz="2800" dirty="0"/>
              <a:t> v období 2010-2018 dle pododdílů paragrafů </a:t>
            </a:r>
            <a:r>
              <a:rPr lang="cs-CZ" sz="2800" dirty="0" smtClean="0"/>
              <a:t>místních </a:t>
            </a:r>
            <a:r>
              <a:rPr lang="cs-CZ" sz="2800" dirty="0"/>
              <a:t>rozpočtů</a:t>
            </a:r>
            <a:endParaRPr lang="en-US" sz="2800" dirty="0"/>
          </a:p>
        </p:txBody>
      </p:sp>
      <p:sp>
        <p:nvSpPr>
          <p:cNvPr id="6" name="Obdélník 5"/>
          <p:cNvSpPr/>
          <p:nvPr/>
        </p:nvSpPr>
        <p:spPr>
          <a:xfrm>
            <a:off x="683827" y="1127611"/>
            <a:ext cx="1813317"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Lůžková péče</a:t>
            </a:r>
          </a:p>
        </p:txBody>
      </p:sp>
      <p:graphicFrame>
        <p:nvGraphicFramePr>
          <p:cNvPr id="11" name="Zástupný symbol pro obsah 3"/>
          <p:cNvGraphicFramePr>
            <a:graphicFrameLocks/>
          </p:cNvGraphicFramePr>
          <p:nvPr>
            <p:extLst>
              <p:ext uri="{D42A27DB-BD31-4B8C-83A1-F6EECF244321}">
                <p14:modId xmlns:p14="http://schemas.microsoft.com/office/powerpoint/2010/main" val="997033690"/>
              </p:ext>
            </p:extLst>
          </p:nvPr>
        </p:nvGraphicFramePr>
        <p:xfrm>
          <a:off x="753283" y="1606519"/>
          <a:ext cx="6384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2263905230"/>
                    </a:ext>
                  </a:extLst>
                </a:gridCol>
                <a:gridCol w="462640">
                  <a:extLst>
                    <a:ext uri="{9D8B030D-6E8A-4147-A177-3AD203B41FA5}">
                      <a16:colId xmlns:a16="http://schemas.microsoft.com/office/drawing/2014/main" val="2077290978"/>
                    </a:ext>
                  </a:extLst>
                </a:gridCol>
                <a:gridCol w="684000">
                  <a:extLst>
                    <a:ext uri="{9D8B030D-6E8A-4147-A177-3AD203B41FA5}">
                      <a16:colId xmlns:a16="http://schemas.microsoft.com/office/drawing/2014/main" val="20008"/>
                    </a:ext>
                  </a:extLst>
                </a:gridCol>
                <a:gridCol w="648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2012</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2013</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246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129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138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192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133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STC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1 061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597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691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JHC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1 157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1 144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1 136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1 317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1 617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538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LBK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686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HKK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675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717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670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1 039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582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1 063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VYS</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2 909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1 168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1 248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999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1 137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1 393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2 182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1 372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349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456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677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652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OLK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256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ZLK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626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551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532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607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833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523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718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1 024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651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5.</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568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541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454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469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526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527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475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606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754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547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12" name="Zaoblený obdélník 45"/>
          <p:cNvSpPr/>
          <p:nvPr/>
        </p:nvSpPr>
        <p:spPr>
          <a:xfrm>
            <a:off x="7611523" y="1450711"/>
            <a:ext cx="3791045" cy="4192307"/>
          </a:xfrm>
          <a:prstGeom prst="roundRect">
            <a:avLst/>
          </a:prstGeom>
          <a:solidFill>
            <a:sysClr val="window" lastClr="FFFFFF"/>
          </a:solid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nemocnice</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ústavní péče</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Odborné léčebné ústavy</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Lázeňské léčebny, ozdravovny, sanatoria</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Léčebny dlouhodobě nemocných</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Hospice	</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Fakultní nemocnice</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Vysoce specializovaná pracoviště a jednooborové zařízení lůžkové péče	</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13" name="Obdélník 12"/>
          <p:cNvSpPr/>
          <p:nvPr/>
        </p:nvSpPr>
        <p:spPr>
          <a:xfrm>
            <a:off x="683827" y="5789157"/>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85161551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6871" y="160257"/>
            <a:ext cx="10215577" cy="631595"/>
          </a:xfrm>
        </p:spPr>
        <p:txBody>
          <a:bodyPr>
            <a:normAutofit fontScale="90000"/>
          </a:bodyPr>
          <a:lstStyle/>
          <a:p>
            <a:r>
              <a:rPr lang="cs-CZ" sz="2800" dirty="0"/>
              <a:t>Úhrady ZP na 1 pojištěnce dle kraje bydliště, bez ohledu v jakém kraji čerpal zdravotní </a:t>
            </a:r>
            <a:r>
              <a:rPr lang="cs-CZ" sz="2800" dirty="0" smtClean="0"/>
              <a:t>služby </a:t>
            </a:r>
            <a:r>
              <a:rPr lang="cs-CZ" sz="2000" dirty="0" smtClean="0"/>
              <a:t>(odečteny úhrady za </a:t>
            </a:r>
            <a:r>
              <a:rPr lang="cs-CZ" sz="2000" dirty="0" err="1" smtClean="0"/>
              <a:t>centrové</a:t>
            </a:r>
            <a:r>
              <a:rPr lang="cs-CZ" sz="2000" dirty="0" smtClean="0"/>
              <a:t> léky v nemocničním a ambulantním segmentu)</a:t>
            </a:r>
            <a:endParaRPr lang="en-US" sz="2000" dirty="0"/>
          </a:p>
        </p:txBody>
      </p:sp>
      <p:sp>
        <p:nvSpPr>
          <p:cNvPr id="8" name="TextBox 4"/>
          <p:cNvSpPr txBox="1"/>
          <p:nvPr/>
        </p:nvSpPr>
        <p:spPr>
          <a:xfrm>
            <a:off x="272591" y="91503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7" name="Zástupný symbol pro obsah 10">
            <a:extLst>
              <a:ext uri="{FF2B5EF4-FFF2-40B4-BE49-F238E27FC236}">
                <a16:creationId xmlns:a16="http://schemas.microsoft.com/office/drawing/2014/main" id="{68BB4ADC-1049-49C3-9C96-D0BFAF11197B}"/>
              </a:ext>
            </a:extLst>
          </p:cNvPr>
          <p:cNvGraphicFramePr>
            <a:graphicFrameLocks/>
          </p:cNvGraphicFramePr>
          <p:nvPr>
            <p:extLst>
              <p:ext uri="{D42A27DB-BD31-4B8C-83A1-F6EECF244321}">
                <p14:modId xmlns:p14="http://schemas.microsoft.com/office/powerpoint/2010/main" val="4036860904"/>
              </p:ext>
            </p:extLst>
          </p:nvPr>
        </p:nvGraphicFramePr>
        <p:xfrm>
          <a:off x="272591" y="1443714"/>
          <a:ext cx="8229600" cy="4666269"/>
        </p:xfrm>
        <a:graphic>
          <a:graphicData uri="http://schemas.openxmlformats.org/drawingml/2006/chart">
            <c:chart xmlns:c="http://schemas.openxmlformats.org/drawingml/2006/chart" xmlns:r="http://schemas.openxmlformats.org/officeDocument/2006/relationships" r:id="rId3"/>
          </a:graphicData>
        </a:graphic>
      </p:graphicFrame>
      <p:sp>
        <p:nvSpPr>
          <p:cNvPr id="9" name="Zaoblený obdélník 45"/>
          <p:cNvSpPr/>
          <p:nvPr/>
        </p:nvSpPr>
        <p:spPr>
          <a:xfrm>
            <a:off x="8613648" y="1380744"/>
            <a:ext cx="3475096" cy="4581144"/>
          </a:xfrm>
          <a:prstGeom prst="roundRect">
            <a:avLst/>
          </a:prstGeom>
          <a:noFill/>
          <a:ln w="25400" cap="flat" cmpd="sng" algn="ctr">
            <a:noFill/>
            <a:prstDash val="solid"/>
          </a:ln>
          <a:effectLst/>
        </p:spPr>
        <p:txBody>
          <a:bodyPr lIns="36000" tIns="36000" rIns="36000" bIns="36000" rtlCol="0" anchor="ctr"/>
          <a:lstStyle/>
          <a:p>
            <a:r>
              <a:rPr lang="cs-CZ" sz="1400" dirty="0"/>
              <a:t>Mezi regiony ČR probíhá významná migrace za zdravotními službami a velký podíl pojištěnců čerpá zdravotní služby mimo region svého trvalého bydliště. Z toho důvodu byla provedena analýza shrnující celkové úhrady pouze dle bydliště pojištěnce, bez ohledu kde péči čerpal. Zde prezentovaná data představují </a:t>
            </a:r>
            <a:r>
              <a:rPr lang="cs-CZ" sz="1400" dirty="0" smtClean="0"/>
              <a:t>úhrady</a:t>
            </a:r>
            <a:r>
              <a:rPr lang="cs-CZ" sz="1400" dirty="0"/>
              <a:t> </a:t>
            </a:r>
            <a:r>
              <a:rPr lang="cs-CZ" sz="1400" dirty="0" smtClean="0"/>
              <a:t>po odečtení nákladů za </a:t>
            </a:r>
            <a:r>
              <a:rPr lang="cs-CZ" sz="1400" dirty="0" err="1" smtClean="0"/>
              <a:t>centrové</a:t>
            </a:r>
            <a:r>
              <a:rPr lang="cs-CZ" sz="1400" dirty="0" smtClean="0"/>
              <a:t> léky. </a:t>
            </a:r>
            <a:r>
              <a:rPr lang="cs-CZ" sz="1400" dirty="0"/>
              <a:t>Je zřejmé, že v celkovém souhrnu existují mezi region rozdíly, které mohou být odrazem různé věkové struktury obyvatelstva, rozdílné morbidity starších obyvatel, a také rozdílů ve střední délce života (objemu </a:t>
            </a:r>
            <a:r>
              <a:rPr lang="cs-CZ" sz="1400" dirty="0" err="1"/>
              <a:t>člověko</a:t>
            </a:r>
            <a:r>
              <a:rPr lang="cs-CZ" sz="1400" dirty="0"/>
              <a:t>-roků vyžadujících zdravotní péči, zejména u </a:t>
            </a:r>
            <a:r>
              <a:rPr lang="cs-CZ" sz="1400" dirty="0" err="1"/>
              <a:t>seniorních</a:t>
            </a:r>
            <a:r>
              <a:rPr lang="cs-CZ" sz="1400" dirty="0"/>
              <a:t> obyvatel). Rozdíly avšak mohou také odrážet odlišnou dostupnost zdravotní péče v různých regionech. Tyto závěry je nezbytné dále analyzovat s využitím individuálních dat o čerpané péči jednotlivými pojištěnci. Tato data budou k dispozici v průběhu roku 2020. </a:t>
            </a:r>
          </a:p>
        </p:txBody>
      </p:sp>
    </p:spTree>
    <p:extLst>
      <p:ext uri="{BB962C8B-B14F-4D97-AF65-F5344CB8AC3E}">
        <p14:creationId xmlns:p14="http://schemas.microsoft.com/office/powerpoint/2010/main" val="421626011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6871" y="160257"/>
            <a:ext cx="10215577" cy="631595"/>
          </a:xfrm>
        </p:spPr>
        <p:txBody>
          <a:bodyPr>
            <a:normAutofit fontScale="90000"/>
          </a:bodyPr>
          <a:lstStyle/>
          <a:p>
            <a:r>
              <a:rPr lang="cs-CZ" sz="2800" dirty="0"/>
              <a:t>Úhrady ZP na 1 pojištěnce dle kraje bydliště, bez ohledu v jakém kraji čerpal zdravotní </a:t>
            </a:r>
            <a:r>
              <a:rPr lang="cs-CZ" sz="2800" dirty="0" smtClean="0"/>
              <a:t>služby </a:t>
            </a:r>
            <a:r>
              <a:rPr lang="cs-CZ" sz="2000" dirty="0" smtClean="0"/>
              <a:t>(tabulkový souhrn)</a:t>
            </a:r>
            <a:endParaRPr lang="en-US" sz="2000" dirty="0"/>
          </a:p>
        </p:txBody>
      </p:sp>
      <p:sp>
        <p:nvSpPr>
          <p:cNvPr id="8" name="TextBox 4"/>
          <p:cNvSpPr txBox="1"/>
          <p:nvPr/>
        </p:nvSpPr>
        <p:spPr>
          <a:xfrm>
            <a:off x="272591" y="91503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9" name="Zaoblený obdélník 45"/>
          <p:cNvSpPr/>
          <p:nvPr/>
        </p:nvSpPr>
        <p:spPr>
          <a:xfrm>
            <a:off x="8958839" y="713232"/>
            <a:ext cx="3233161" cy="5715000"/>
          </a:xfrm>
          <a:prstGeom prst="roundRect">
            <a:avLst/>
          </a:prstGeom>
          <a:noFill/>
          <a:ln w="25400" cap="flat" cmpd="sng" algn="ctr">
            <a:noFill/>
            <a:prstDash val="solid"/>
          </a:ln>
          <a:effectLst/>
        </p:spPr>
        <p:txBody>
          <a:bodyPr lIns="36000" tIns="36000" rIns="36000" bIns="36000" rtlCol="0" anchor="ctr"/>
          <a:lstStyle/>
          <a:p>
            <a:r>
              <a:rPr lang="cs-CZ" sz="1400" dirty="0" smtClean="0"/>
              <a:t>Mezi regiony </a:t>
            </a:r>
            <a:r>
              <a:rPr lang="cs-CZ" sz="1400" dirty="0"/>
              <a:t>Č</a:t>
            </a:r>
            <a:r>
              <a:rPr lang="cs-CZ" sz="1400" dirty="0" smtClean="0"/>
              <a:t>R probíhá významná migrace za zdravotními službami a velký podíl pojištěnců čerpá zdravotní služby mimo region svého trvalého bydliště. Z toho důvodu byla provedena analýza shrnující celkové úhrady pouze dle bydliště pojištěnce, bez ohledu kde péči čerpal. </a:t>
            </a:r>
          </a:p>
          <a:p>
            <a:r>
              <a:rPr lang="cs-CZ" sz="1400" dirty="0" smtClean="0"/>
              <a:t>Je zřejmé, že v celkovém souhrnu existují mezi </a:t>
            </a:r>
            <a:r>
              <a:rPr lang="cs-CZ" sz="1400" dirty="0" smtClean="0"/>
              <a:t>regiony </a:t>
            </a:r>
            <a:r>
              <a:rPr lang="cs-CZ" sz="1400" dirty="0" smtClean="0"/>
              <a:t>rozdíly, které mohou být odrazem různé věkové struktury obyvatelstva, rozdílné morbidity starších obyvatel, a také rozdílů ve střední délce života (objemu </a:t>
            </a:r>
            <a:r>
              <a:rPr lang="cs-CZ" sz="1400" dirty="0" err="1" smtClean="0"/>
              <a:t>člověko</a:t>
            </a:r>
            <a:r>
              <a:rPr lang="cs-CZ" sz="1400" dirty="0" smtClean="0"/>
              <a:t>-roků vyžadujících zdravotní péči, zejména u </a:t>
            </a:r>
            <a:r>
              <a:rPr lang="cs-CZ" sz="1400" dirty="0" err="1" smtClean="0"/>
              <a:t>seniorních</a:t>
            </a:r>
            <a:r>
              <a:rPr lang="cs-CZ" sz="1400" dirty="0" smtClean="0"/>
              <a:t> obyvatel). Rozdíly avšak mohou také odrážet odlišnou dostupnost zdravotní péče v různých regionech. Tyto závěry je nezbytné dále analyzovat s využitím individuálních dat o čerpané péči jednotlivými pojištěnci. Tato data budou k dispozici v průběhu roku 2020. </a:t>
            </a:r>
          </a:p>
        </p:txBody>
      </p:sp>
      <p:graphicFrame>
        <p:nvGraphicFramePr>
          <p:cNvPr id="6" name="Zástupný symbol pro obsah 3">
            <a:extLst>
              <a:ext uri="{FF2B5EF4-FFF2-40B4-BE49-F238E27FC236}">
                <a16:creationId xmlns:a16="http://schemas.microsoft.com/office/drawing/2014/main" id="{2F818CEF-5795-4025-9ED9-B18EAC7BE949}"/>
              </a:ext>
            </a:extLst>
          </p:cNvPr>
          <p:cNvGraphicFramePr>
            <a:graphicFrameLocks/>
          </p:cNvGraphicFramePr>
          <p:nvPr>
            <p:extLst>
              <p:ext uri="{D42A27DB-BD31-4B8C-83A1-F6EECF244321}">
                <p14:modId xmlns:p14="http://schemas.microsoft.com/office/powerpoint/2010/main" val="3988771509"/>
              </p:ext>
            </p:extLst>
          </p:nvPr>
        </p:nvGraphicFramePr>
        <p:xfrm>
          <a:off x="199439" y="1344168"/>
          <a:ext cx="8759400" cy="4692110"/>
        </p:xfrm>
        <a:graphic>
          <a:graphicData uri="http://schemas.openxmlformats.org/drawingml/2006/table">
            <a:tbl>
              <a:tblPr firstRow="1" lastRow="1" bandRow="1">
                <a:tableStyleId>{9D7B26C5-4107-4FEC-AEDC-1716B250A1EF}</a:tableStyleId>
              </a:tblPr>
              <a:tblGrid>
                <a:gridCol w="684000">
                  <a:extLst>
                    <a:ext uri="{9D8B030D-6E8A-4147-A177-3AD203B41FA5}">
                      <a16:colId xmlns:a16="http://schemas.microsoft.com/office/drawing/2014/main" val="1091778312"/>
                    </a:ext>
                  </a:extLst>
                </a:gridCol>
                <a:gridCol w="540000">
                  <a:extLst>
                    <a:ext uri="{9D8B030D-6E8A-4147-A177-3AD203B41FA5}">
                      <a16:colId xmlns:a16="http://schemas.microsoft.com/office/drawing/2014/main" val="2597466459"/>
                    </a:ext>
                  </a:extLst>
                </a:gridCol>
                <a:gridCol w="540000">
                  <a:extLst>
                    <a:ext uri="{9D8B030D-6E8A-4147-A177-3AD203B41FA5}">
                      <a16:colId xmlns:a16="http://schemas.microsoft.com/office/drawing/2014/main" val="514062927"/>
                    </a:ext>
                  </a:extLst>
                </a:gridCol>
                <a:gridCol w="540000">
                  <a:extLst>
                    <a:ext uri="{9D8B030D-6E8A-4147-A177-3AD203B41FA5}">
                      <a16:colId xmlns:a16="http://schemas.microsoft.com/office/drawing/2014/main" val="1078500248"/>
                    </a:ext>
                  </a:extLst>
                </a:gridCol>
                <a:gridCol w="540000">
                  <a:extLst>
                    <a:ext uri="{9D8B030D-6E8A-4147-A177-3AD203B41FA5}">
                      <a16:colId xmlns:a16="http://schemas.microsoft.com/office/drawing/2014/main" val="3189260271"/>
                    </a:ext>
                  </a:extLst>
                </a:gridCol>
                <a:gridCol w="622300">
                  <a:extLst>
                    <a:ext uri="{9D8B030D-6E8A-4147-A177-3AD203B41FA5}">
                      <a16:colId xmlns:a16="http://schemas.microsoft.com/office/drawing/2014/main" val="3815617579"/>
                    </a:ext>
                  </a:extLst>
                </a:gridCol>
                <a:gridCol w="540000">
                  <a:extLst>
                    <a:ext uri="{9D8B030D-6E8A-4147-A177-3AD203B41FA5}">
                      <a16:colId xmlns:a16="http://schemas.microsoft.com/office/drawing/2014/main" val="2877903597"/>
                    </a:ext>
                  </a:extLst>
                </a:gridCol>
                <a:gridCol w="540000">
                  <a:extLst>
                    <a:ext uri="{9D8B030D-6E8A-4147-A177-3AD203B41FA5}">
                      <a16:colId xmlns:a16="http://schemas.microsoft.com/office/drawing/2014/main" val="2984504574"/>
                    </a:ext>
                  </a:extLst>
                </a:gridCol>
                <a:gridCol w="756000">
                  <a:extLst>
                    <a:ext uri="{9D8B030D-6E8A-4147-A177-3AD203B41FA5}">
                      <a16:colId xmlns:a16="http://schemas.microsoft.com/office/drawing/2014/main" val="4153447365"/>
                    </a:ext>
                  </a:extLst>
                </a:gridCol>
                <a:gridCol w="914400">
                  <a:extLst>
                    <a:ext uri="{9D8B030D-6E8A-4147-A177-3AD203B41FA5}">
                      <a16:colId xmlns:a16="http://schemas.microsoft.com/office/drawing/2014/main" val="1650225968"/>
                    </a:ext>
                  </a:extLst>
                </a:gridCol>
                <a:gridCol w="1282700">
                  <a:extLst>
                    <a:ext uri="{9D8B030D-6E8A-4147-A177-3AD203B41FA5}">
                      <a16:colId xmlns:a16="http://schemas.microsoft.com/office/drawing/2014/main" val="4225532418"/>
                    </a:ext>
                  </a:extLst>
                </a:gridCol>
                <a:gridCol w="1260000">
                  <a:extLst>
                    <a:ext uri="{9D8B030D-6E8A-4147-A177-3AD203B41FA5}">
                      <a16:colId xmlns:a16="http://schemas.microsoft.com/office/drawing/2014/main" val="1377806983"/>
                    </a:ext>
                  </a:extLst>
                </a:gridCol>
              </a:tblGrid>
              <a:tr h="133350">
                <a:tc>
                  <a:txBody>
                    <a:bodyPr/>
                    <a:lstStyle/>
                    <a:p>
                      <a:pPr algn="ctr" fontAlgn="b"/>
                      <a:r>
                        <a:rPr lang="cs-CZ" sz="1200" u="none" strike="noStrike" dirty="0">
                          <a:effectLst/>
                          <a:latin typeface="+mn-lt"/>
                        </a:rPr>
                        <a:t>Kraj pojištěnce</a:t>
                      </a:r>
                      <a:endParaRPr lang="cs-CZ" sz="1200" b="1"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err="1">
                          <a:effectLst/>
                          <a:latin typeface="+mn-lt"/>
                        </a:rPr>
                        <a:t>ambul</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nemoc</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err="1">
                          <a:effectLst/>
                          <a:latin typeface="+mn-lt"/>
                        </a:rPr>
                        <a:t>násl</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lázně</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doprava a ZZS</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recepty</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poukazy</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celkem</a:t>
                      </a:r>
                      <a:endParaRPr lang="cs-CZ" sz="1200" b="1"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odchylka od průměru</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počet pojištěnců (bez ústředí)</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b="1" i="0" u="none" strike="noStrike" dirty="0">
                          <a:solidFill>
                            <a:srgbClr val="000000"/>
                          </a:solidFill>
                          <a:effectLst/>
                          <a:latin typeface="+mn-lt"/>
                        </a:rPr>
                        <a:t>Čerpání z </a:t>
                      </a:r>
                      <a:r>
                        <a:rPr lang="cs-CZ" sz="1200" b="1" i="0" u="none" strike="noStrike" dirty="0" err="1">
                          <a:solidFill>
                            <a:srgbClr val="000000"/>
                          </a:solidFill>
                          <a:effectLst/>
                          <a:latin typeface="+mn-lt"/>
                        </a:rPr>
                        <a:t>v.zp</a:t>
                      </a:r>
                      <a:r>
                        <a:rPr lang="cs-CZ" sz="1200" b="1" i="0" u="none" strike="noStrike" dirty="0">
                          <a:solidFill>
                            <a:srgbClr val="000000"/>
                          </a:solidFill>
                          <a:effectLst/>
                          <a:latin typeface="+mn-lt"/>
                        </a:rPr>
                        <a:t>. oproti průměru</a:t>
                      </a:r>
                    </a:p>
                  </a:txBody>
                  <a:tcPr marL="6350" marR="6350" marT="6350" marB="0" anchor="ctr"/>
                </a:tc>
                <a:extLst>
                  <a:ext uri="{0D108BD9-81ED-4DB2-BD59-A6C34878D82A}">
                    <a16:rowId xmlns:a16="http://schemas.microsoft.com/office/drawing/2014/main" val="1804902114"/>
                  </a:ext>
                </a:extLst>
              </a:tr>
              <a:tr h="288000">
                <a:tc>
                  <a:txBody>
                    <a:bodyPr/>
                    <a:lstStyle/>
                    <a:p>
                      <a:pPr algn="l" fontAlgn="b"/>
                      <a:r>
                        <a:rPr lang="cs-CZ" sz="1300" u="none" strike="noStrike" dirty="0">
                          <a:effectLst/>
                          <a:latin typeface="+mn-lt"/>
                        </a:rPr>
                        <a:t>HMP</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8 569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14 237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1 450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305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188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4 067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770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29 585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4 247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1 233 729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+5 239 543 408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325592306"/>
                  </a:ext>
                </a:extLst>
              </a:tr>
              <a:tr h="288000">
                <a:tc>
                  <a:txBody>
                    <a:bodyPr/>
                    <a:lstStyle/>
                    <a:p>
                      <a:pPr algn="l" fontAlgn="b"/>
                      <a:r>
                        <a:rPr lang="cs-CZ" sz="1300" u="none" strike="noStrike">
                          <a:effectLst/>
                          <a:latin typeface="+mn-lt"/>
                        </a:rPr>
                        <a:t>STC</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7 425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11 230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1 235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286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456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3 276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644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24 551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-787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1 339 916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-1 055 050 210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403369789"/>
                  </a:ext>
                </a:extLst>
              </a:tr>
              <a:tr h="288000">
                <a:tc>
                  <a:txBody>
                    <a:bodyPr/>
                    <a:lstStyle/>
                    <a:p>
                      <a:pPr algn="l" fontAlgn="b"/>
                      <a:r>
                        <a:rPr lang="cs-CZ" sz="1300" u="none" strike="noStrike">
                          <a:effectLst/>
                          <a:latin typeface="+mn-lt"/>
                        </a:rPr>
                        <a:t>JHC</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6 695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11 781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949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305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485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3 153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715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24 083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-1 256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dirty="0">
                          <a:effectLst/>
                          <a:latin typeface="+mn-lt"/>
                        </a:rPr>
                        <a:t>623 918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-783 492 747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1891967631"/>
                  </a:ext>
                </a:extLst>
              </a:tr>
              <a:tr h="288000">
                <a:tc>
                  <a:txBody>
                    <a:bodyPr/>
                    <a:lstStyle/>
                    <a:p>
                      <a:pPr algn="l" fontAlgn="b"/>
                      <a:r>
                        <a:rPr lang="cs-CZ" sz="1300" u="none" strike="noStrike" dirty="0">
                          <a:effectLst/>
                          <a:latin typeface="+mn-lt"/>
                        </a:rPr>
                        <a:t>PLK</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6 435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12 514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1 764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354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526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3 481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903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25 977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639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559 479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+357 445 520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3035758889"/>
                  </a:ext>
                </a:extLst>
              </a:tr>
              <a:tr h="288000">
                <a:tc>
                  <a:txBody>
                    <a:bodyPr/>
                    <a:lstStyle/>
                    <a:p>
                      <a:pPr algn="l" fontAlgn="b"/>
                      <a:r>
                        <a:rPr lang="cs-CZ" sz="1300" u="none" strike="noStrike">
                          <a:effectLst/>
                          <a:latin typeface="+mn-lt"/>
                        </a:rPr>
                        <a:t>KVK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7 336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10 490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1 509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302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789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3 433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552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24 410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-928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275 680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-255 841 996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3545030251"/>
                  </a:ext>
                </a:extLst>
              </a:tr>
              <a:tr h="288000">
                <a:tc>
                  <a:txBody>
                    <a:bodyPr/>
                    <a:lstStyle/>
                    <a:p>
                      <a:pPr algn="l" fontAlgn="b"/>
                      <a:r>
                        <a:rPr lang="cs-CZ" sz="1300" u="none" strike="noStrike">
                          <a:effectLst/>
                          <a:latin typeface="+mn-lt"/>
                        </a:rPr>
                        <a:t>ULK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6 270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11 478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1 234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278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458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3 407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727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23 853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-1 486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800 523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-1 189 348 098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3625141380"/>
                  </a:ext>
                </a:extLst>
              </a:tr>
              <a:tr h="288000">
                <a:tc>
                  <a:txBody>
                    <a:bodyPr/>
                    <a:lstStyle/>
                    <a:p>
                      <a:pPr algn="l" fontAlgn="b"/>
                      <a:r>
                        <a:rPr lang="cs-CZ" sz="1300" u="none" strike="noStrike">
                          <a:effectLst/>
                          <a:latin typeface="+mn-lt"/>
                        </a:rPr>
                        <a:t>LBK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5 737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11 652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769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287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539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3 076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613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22 672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-2 667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436 984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-1 165 276 062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2539246499"/>
                  </a:ext>
                </a:extLst>
              </a:tr>
              <a:tr h="288000">
                <a:tc>
                  <a:txBody>
                    <a:bodyPr/>
                    <a:lstStyle/>
                    <a:p>
                      <a:pPr algn="l" fontAlgn="b"/>
                      <a:r>
                        <a:rPr lang="cs-CZ" sz="1300" u="none" strike="noStrike">
                          <a:effectLst/>
                          <a:latin typeface="+mn-lt"/>
                        </a:rPr>
                        <a:t>HKK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6 372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13 123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1 336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373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456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3 788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768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26 216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878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544 575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+478 037 186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153782970"/>
                  </a:ext>
                </a:extLst>
              </a:tr>
              <a:tr h="288000">
                <a:tc>
                  <a:txBody>
                    <a:bodyPr/>
                    <a:lstStyle/>
                    <a:p>
                      <a:pPr algn="l" fontAlgn="b"/>
                      <a:r>
                        <a:rPr lang="cs-CZ" sz="1300" u="none" strike="noStrike">
                          <a:effectLst/>
                          <a:latin typeface="+mn-lt"/>
                        </a:rPr>
                        <a:t>PAK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8 038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9 481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1 747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381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467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3 460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614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24 188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-1 150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512 107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-588 928 817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3522316505"/>
                  </a:ext>
                </a:extLst>
              </a:tr>
              <a:tr h="288000">
                <a:tc>
                  <a:txBody>
                    <a:bodyPr/>
                    <a:lstStyle/>
                    <a:p>
                      <a:pPr algn="l" fontAlgn="b"/>
                      <a:r>
                        <a:rPr lang="cs-CZ" sz="1300" u="none" strike="noStrike">
                          <a:effectLst/>
                          <a:latin typeface="+mn-lt"/>
                        </a:rPr>
                        <a:t>VYS</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6 250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10 099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1 514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283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449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3 418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552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22 566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-2 773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503 903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-1 397 145 147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2030243436"/>
                  </a:ext>
                </a:extLst>
              </a:tr>
              <a:tr h="288000">
                <a:tc>
                  <a:txBody>
                    <a:bodyPr/>
                    <a:lstStyle/>
                    <a:p>
                      <a:pPr algn="l" fontAlgn="b"/>
                      <a:r>
                        <a:rPr lang="cs-CZ" sz="1300" u="none" strike="noStrike">
                          <a:effectLst/>
                          <a:latin typeface="+mn-lt"/>
                        </a:rPr>
                        <a:t>JMK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6 287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13 065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1 028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323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343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3 600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725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25 371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1 164 826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+37 570 740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1542277864"/>
                  </a:ext>
                </a:extLst>
              </a:tr>
              <a:tr h="288000">
                <a:tc>
                  <a:txBody>
                    <a:bodyPr/>
                    <a:lstStyle/>
                    <a:p>
                      <a:pPr algn="l" fontAlgn="b"/>
                      <a:r>
                        <a:rPr lang="cs-CZ" sz="1300" u="none" strike="noStrike">
                          <a:effectLst/>
                          <a:latin typeface="+mn-lt"/>
                        </a:rPr>
                        <a:t>OLK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6 713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12 698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1 549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332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361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3 788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647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26 088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750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626 006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+469 241 488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1906816374"/>
                  </a:ext>
                </a:extLst>
              </a:tr>
              <a:tr h="288000">
                <a:tc>
                  <a:txBody>
                    <a:bodyPr/>
                    <a:lstStyle/>
                    <a:p>
                      <a:pPr algn="l" fontAlgn="b"/>
                      <a:r>
                        <a:rPr lang="cs-CZ" sz="1300" u="none" strike="noStrike">
                          <a:effectLst/>
                          <a:latin typeface="+mn-lt"/>
                        </a:rPr>
                        <a:t>ZLK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6 863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10 150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1 341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360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467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3 497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570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23 247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-2 091</a:t>
                      </a:r>
                      <a:r>
                        <a:rPr lang="cs-CZ" sz="1300" u="none" strike="noStrike" dirty="0">
                          <a:effectLst/>
                          <a:latin typeface="+mn-lt"/>
                        </a:rPr>
                        <a:t>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575 911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-1 204 196 220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753206185"/>
                  </a:ext>
                </a:extLst>
              </a:tr>
              <a:tr h="288000">
                <a:tc>
                  <a:txBody>
                    <a:bodyPr/>
                    <a:lstStyle/>
                    <a:p>
                      <a:pPr algn="l" fontAlgn="b"/>
                      <a:r>
                        <a:rPr lang="cs-CZ" sz="1300" u="none" strike="noStrike">
                          <a:effectLst/>
                          <a:latin typeface="+mn-lt"/>
                        </a:rPr>
                        <a:t>MSK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7 365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12 315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1 369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395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317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3 815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648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26 223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884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1 195 539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+1 057 440 955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3213416038"/>
                  </a:ext>
                </a:extLst>
              </a:tr>
              <a:tr h="288000">
                <a:tc>
                  <a:txBody>
                    <a:bodyPr/>
                    <a:lstStyle/>
                    <a:p>
                      <a:pPr algn="l" fontAlgn="b"/>
                      <a:r>
                        <a:rPr lang="cs-CZ" sz="1300" u="none" strike="noStrike">
                          <a:effectLst/>
                          <a:latin typeface="+mn-lt"/>
                        </a:rPr>
                        <a:t>Průměr</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7 011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12 023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1 320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326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409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3 564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686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25 338 </a:t>
                      </a:r>
                      <a:endParaRPr lang="cs-CZ" sz="1300" b="1" i="0" u="none" strike="noStrike">
                        <a:solidFill>
                          <a:srgbClr val="000000"/>
                        </a:solidFill>
                        <a:effectLst/>
                        <a:latin typeface="+mn-lt"/>
                      </a:endParaRPr>
                    </a:p>
                  </a:txBody>
                  <a:tcPr marL="6350" marR="6350" marT="6350" marB="0" anchor="ctr"/>
                </a:tc>
                <a:tc>
                  <a:txBody>
                    <a:bodyPr/>
                    <a:lstStyle/>
                    <a:p>
                      <a:pPr algn="l" fontAlgn="b"/>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10 393 096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0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2124334907"/>
                  </a:ext>
                </a:extLst>
              </a:tr>
            </a:tbl>
          </a:graphicData>
        </a:graphic>
      </p:graphicFrame>
    </p:spTree>
    <p:extLst>
      <p:ext uri="{BB962C8B-B14F-4D97-AF65-F5344CB8AC3E}">
        <p14:creationId xmlns:p14="http://schemas.microsoft.com/office/powerpoint/2010/main" val="4241224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ambulantní segment</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29" name="Chart 7"/>
          <p:cNvGraphicFramePr/>
          <p:nvPr>
            <p:extLst>
              <p:ext uri="{D42A27DB-BD31-4B8C-83A1-F6EECF244321}">
                <p14:modId xmlns:p14="http://schemas.microsoft.com/office/powerpoint/2010/main" val="43426661"/>
              </p:ext>
            </p:extLst>
          </p:nvPr>
        </p:nvGraphicFramePr>
        <p:xfrm>
          <a:off x="146304" y="1530520"/>
          <a:ext cx="5004208" cy="2269076"/>
        </p:xfrm>
        <a:graphic>
          <a:graphicData uri="http://schemas.openxmlformats.org/drawingml/2006/chart">
            <c:chart xmlns:c="http://schemas.openxmlformats.org/drawingml/2006/chart" xmlns:r="http://schemas.openxmlformats.org/officeDocument/2006/relationships" r:id="rId3"/>
          </a:graphicData>
        </a:graphic>
      </p:graphicFrame>
      <p:sp>
        <p:nvSpPr>
          <p:cNvPr id="30" name="Obdélník 29"/>
          <p:cNvSpPr/>
          <p:nvPr/>
        </p:nvSpPr>
        <p:spPr>
          <a:xfrm>
            <a:off x="1318071" y="1216709"/>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31" name="Obdélník 30"/>
          <p:cNvSpPr/>
          <p:nvPr/>
        </p:nvSpPr>
        <p:spPr>
          <a:xfrm>
            <a:off x="4287984" y="211366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graphicFrame>
        <p:nvGraphicFramePr>
          <p:cNvPr id="32" name="Chart 6"/>
          <p:cNvGraphicFramePr/>
          <p:nvPr>
            <p:extLst>
              <p:ext uri="{D42A27DB-BD31-4B8C-83A1-F6EECF244321}">
                <p14:modId xmlns:p14="http://schemas.microsoft.com/office/powerpoint/2010/main" val="1959530950"/>
              </p:ext>
            </p:extLst>
          </p:nvPr>
        </p:nvGraphicFramePr>
        <p:xfrm>
          <a:off x="7058647" y="1654877"/>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33" name="TextovéPole 32"/>
          <p:cNvSpPr txBox="1"/>
          <p:nvPr/>
        </p:nvSpPr>
        <p:spPr>
          <a:xfrm>
            <a:off x="7190999" y="1198421"/>
            <a:ext cx="224729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ambulantní segment 2018 v tis. Kč</a:t>
            </a:r>
          </a:p>
        </p:txBody>
      </p:sp>
      <p:sp>
        <p:nvSpPr>
          <p:cNvPr id="35" name="Obdélník 34"/>
          <p:cNvSpPr/>
          <p:nvPr/>
        </p:nvSpPr>
        <p:spPr>
          <a:xfrm>
            <a:off x="2056499" y="1461923"/>
            <a:ext cx="1935530"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ambulantní péče</a:t>
            </a: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37" name="TextovéPole 36">
            <a:extLst>
              <a:ext uri="{FF2B5EF4-FFF2-40B4-BE49-F238E27FC236}">
                <a16:creationId xmlns:a16="http://schemas.microsoft.com/office/drawing/2014/main" id="{ACED9A05-41EB-446F-842C-341334DDD7B6}"/>
              </a:ext>
            </a:extLst>
          </p:cNvPr>
          <p:cNvSpPr txBox="1"/>
          <p:nvPr/>
        </p:nvSpPr>
        <p:spPr>
          <a:xfrm>
            <a:off x="7494689" y="5760464"/>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74 377 mil. Kč</a:t>
            </a:r>
          </a:p>
        </p:txBody>
      </p:sp>
      <p:sp>
        <p:nvSpPr>
          <p:cNvPr id="38" name="TextovéPole 37">
            <a:extLst>
              <a:ext uri="{FF2B5EF4-FFF2-40B4-BE49-F238E27FC236}">
                <a16:creationId xmlns:a16="http://schemas.microsoft.com/office/drawing/2014/main" id="{1E56927A-105E-4423-99B3-01C17D61B699}"/>
              </a:ext>
            </a:extLst>
          </p:cNvPr>
          <p:cNvSpPr txBox="1"/>
          <p:nvPr/>
        </p:nvSpPr>
        <p:spPr>
          <a:xfrm>
            <a:off x="7058647" y="5973741"/>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60" name="Chart 7"/>
          <p:cNvGraphicFramePr/>
          <p:nvPr>
            <p:extLst>
              <p:ext uri="{D42A27DB-BD31-4B8C-83A1-F6EECF244321}">
                <p14:modId xmlns:p14="http://schemas.microsoft.com/office/powerpoint/2010/main" val="1117740215"/>
              </p:ext>
            </p:extLst>
          </p:nvPr>
        </p:nvGraphicFramePr>
        <p:xfrm>
          <a:off x="199439" y="3938766"/>
          <a:ext cx="5004208" cy="2224154"/>
        </p:xfrm>
        <a:graphic>
          <a:graphicData uri="http://schemas.openxmlformats.org/drawingml/2006/chart">
            <c:chart xmlns:c="http://schemas.openxmlformats.org/drawingml/2006/chart" xmlns:r="http://schemas.openxmlformats.org/officeDocument/2006/relationships" r:id="rId5"/>
          </a:graphicData>
        </a:graphic>
      </p:graphicFrame>
      <p:sp>
        <p:nvSpPr>
          <p:cNvPr id="62" name="Obdélník 61"/>
          <p:cNvSpPr/>
          <p:nvPr/>
        </p:nvSpPr>
        <p:spPr>
          <a:xfrm>
            <a:off x="4341119" y="4521911"/>
            <a:ext cx="997389" cy="246221"/>
          </a:xfrm>
          <a:prstGeom prst="rect">
            <a:avLst/>
          </a:prstGeom>
        </p:spPr>
        <p:txBody>
          <a:bodyPr wrap="none">
            <a:spAutoFit/>
          </a:bodyPr>
          <a:lstStyle/>
          <a:p>
            <a:r>
              <a:rPr lang="cs-CZ" sz="1000" b="1" dirty="0">
                <a:solidFill>
                  <a:srgbClr val="00B050"/>
                </a:solidFill>
              </a:rPr>
              <a:t>Průměr ZP v ČR</a:t>
            </a:r>
          </a:p>
        </p:txBody>
      </p:sp>
      <p:sp>
        <p:nvSpPr>
          <p:cNvPr id="63" name="Obdélník 62"/>
          <p:cNvSpPr/>
          <p:nvPr/>
        </p:nvSpPr>
        <p:spPr>
          <a:xfrm>
            <a:off x="1772618" y="3861086"/>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64" name="Obdélník 63">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5" name="TextovéPole 64">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66" name="Obdélník 65">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67" name="TextovéPole 66">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spTree>
    <p:extLst>
      <p:ext uri="{BB962C8B-B14F-4D97-AF65-F5344CB8AC3E}">
        <p14:creationId xmlns:p14="http://schemas.microsoft.com/office/powerpoint/2010/main" val="86979819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nemocniční péče</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815366"/>
            <a:ext cx="2733249" cy="276999"/>
          </a:xfrm>
          <a:prstGeom prst="rect">
            <a:avLst/>
          </a:prstGeom>
        </p:spPr>
        <p:txBody>
          <a:bodyPr wrap="none">
            <a:spAutoFit/>
          </a:bodyPr>
          <a:lstStyle/>
          <a:p>
            <a:r>
              <a:rPr lang="cs-CZ" sz="1200" b="1" dirty="0" smtClean="0"/>
              <a:t>Kategorizace dle kraje bydliště pacienta </a:t>
            </a:r>
            <a:endParaRPr lang="cs-CZ" sz="1200" b="1" dirty="0"/>
          </a:p>
        </p:txBody>
      </p:sp>
      <p:graphicFrame>
        <p:nvGraphicFramePr>
          <p:cNvPr id="24" name="Chart 6"/>
          <p:cNvGraphicFramePr/>
          <p:nvPr>
            <p:extLst>
              <p:ext uri="{D42A27DB-BD31-4B8C-83A1-F6EECF244321}">
                <p14:modId xmlns:p14="http://schemas.microsoft.com/office/powerpoint/2010/main" val="2212627005"/>
              </p:ext>
            </p:extLst>
          </p:nvPr>
        </p:nvGraphicFramePr>
        <p:xfrm>
          <a:off x="6870610" y="1570255"/>
          <a:ext cx="2511999" cy="427534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ovéPole 24"/>
          <p:cNvSpPr txBox="1"/>
          <p:nvPr/>
        </p:nvSpPr>
        <p:spPr>
          <a:xfrm>
            <a:off x="7002962" y="1093927"/>
            <a:ext cx="224729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nemocniční segment 2018 v tis. Kč</a:t>
            </a:r>
          </a:p>
        </p:txBody>
      </p:sp>
      <p:sp>
        <p:nvSpPr>
          <p:cNvPr id="26" name="TextovéPole 25">
            <a:extLst>
              <a:ext uri="{FF2B5EF4-FFF2-40B4-BE49-F238E27FC236}">
                <a16:creationId xmlns:a16="http://schemas.microsoft.com/office/drawing/2014/main" id="{FB671E4F-3FDD-4E01-83EB-F1591E4BB93B}"/>
              </a:ext>
            </a:extLst>
          </p:cNvPr>
          <p:cNvSpPr txBox="1"/>
          <p:nvPr/>
        </p:nvSpPr>
        <p:spPr>
          <a:xfrm>
            <a:off x="7234443" y="5705568"/>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139 439 mil. Kč</a:t>
            </a:r>
          </a:p>
        </p:txBody>
      </p:sp>
      <p:sp>
        <p:nvSpPr>
          <p:cNvPr id="27" name="TextovéPole 26">
            <a:extLst>
              <a:ext uri="{FF2B5EF4-FFF2-40B4-BE49-F238E27FC236}">
                <a16:creationId xmlns:a16="http://schemas.microsoft.com/office/drawing/2014/main" id="{EAD13C8A-F7B7-4ACA-B65D-85B0EFA87EC9}"/>
              </a:ext>
            </a:extLst>
          </p:cNvPr>
          <p:cNvSpPr txBox="1"/>
          <p:nvPr/>
        </p:nvSpPr>
        <p:spPr>
          <a:xfrm>
            <a:off x="6870610" y="5982567"/>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1" name="Chart 7"/>
          <p:cNvGraphicFramePr/>
          <p:nvPr>
            <p:extLst>
              <p:ext uri="{D42A27DB-BD31-4B8C-83A1-F6EECF244321}">
                <p14:modId xmlns:p14="http://schemas.microsoft.com/office/powerpoint/2010/main" val="2272364611"/>
              </p:ext>
            </p:extLst>
          </p:nvPr>
        </p:nvGraphicFramePr>
        <p:xfrm>
          <a:off x="199439" y="1647019"/>
          <a:ext cx="5004208" cy="2060760"/>
        </p:xfrm>
        <a:graphic>
          <a:graphicData uri="http://schemas.openxmlformats.org/drawingml/2006/chart">
            <c:chart xmlns:c="http://schemas.openxmlformats.org/drawingml/2006/chart" xmlns:r="http://schemas.openxmlformats.org/officeDocument/2006/relationships" r:id="rId4"/>
          </a:graphicData>
        </a:graphic>
      </p:graphicFrame>
      <p:sp>
        <p:nvSpPr>
          <p:cNvPr id="42" name="Obdélník 41"/>
          <p:cNvSpPr/>
          <p:nvPr/>
        </p:nvSpPr>
        <p:spPr>
          <a:xfrm>
            <a:off x="1197470" y="1175678"/>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43" name="Obdélník 42"/>
          <p:cNvSpPr/>
          <p:nvPr/>
        </p:nvSpPr>
        <p:spPr>
          <a:xfrm>
            <a:off x="4341119" y="2230164"/>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44" name="Obdélník 43"/>
          <p:cNvSpPr/>
          <p:nvPr/>
        </p:nvSpPr>
        <p:spPr>
          <a:xfrm>
            <a:off x="957728" y="1382701"/>
            <a:ext cx="4196726"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nemocnice (ambulantní, lůžková a jednodenní péče)</a:t>
            </a:r>
          </a:p>
        </p:txBody>
      </p:sp>
      <p:graphicFrame>
        <p:nvGraphicFramePr>
          <p:cNvPr id="49" name="Chart 7"/>
          <p:cNvGraphicFramePr/>
          <p:nvPr>
            <p:extLst>
              <p:ext uri="{D42A27DB-BD31-4B8C-83A1-F6EECF244321}">
                <p14:modId xmlns:p14="http://schemas.microsoft.com/office/powerpoint/2010/main" val="4209912104"/>
              </p:ext>
            </p:extLst>
          </p:nvPr>
        </p:nvGraphicFramePr>
        <p:xfrm>
          <a:off x="199439" y="3900342"/>
          <a:ext cx="5004208" cy="2255822"/>
        </p:xfrm>
        <a:graphic>
          <a:graphicData uri="http://schemas.openxmlformats.org/drawingml/2006/chart">
            <c:chart xmlns:c="http://schemas.openxmlformats.org/drawingml/2006/chart" xmlns:r="http://schemas.openxmlformats.org/officeDocument/2006/relationships" r:id="rId5"/>
          </a:graphicData>
        </a:graphic>
      </p:graphicFrame>
      <p:sp>
        <p:nvSpPr>
          <p:cNvPr id="51" name="Obdélník 50"/>
          <p:cNvSpPr/>
          <p:nvPr/>
        </p:nvSpPr>
        <p:spPr>
          <a:xfrm>
            <a:off x="4157065" y="4566059"/>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
        <p:nvSpPr>
          <p:cNvPr id="57" name="Obdélník 56">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8" name="TextovéPole 57">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59" name="Obdélník 58">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61" name="TextovéPole 6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spTree>
    <p:extLst>
      <p:ext uri="{BB962C8B-B14F-4D97-AF65-F5344CB8AC3E}">
        <p14:creationId xmlns:p14="http://schemas.microsoft.com/office/powerpoint/2010/main" val="242037452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následná a dlouhodobá péče</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714782"/>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75678"/>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graphicFrame>
        <p:nvGraphicFramePr>
          <p:cNvPr id="22" name="Chart 7"/>
          <p:cNvGraphicFramePr/>
          <p:nvPr>
            <p:extLst>
              <p:ext uri="{D42A27DB-BD31-4B8C-83A1-F6EECF244321}">
                <p14:modId xmlns:p14="http://schemas.microsoft.com/office/powerpoint/2010/main" val="1276445196"/>
              </p:ext>
            </p:extLst>
          </p:nvPr>
        </p:nvGraphicFramePr>
        <p:xfrm>
          <a:off x="272591" y="3885587"/>
          <a:ext cx="5004208" cy="2225524"/>
        </p:xfrm>
        <a:graphic>
          <a:graphicData uri="http://schemas.openxmlformats.org/drawingml/2006/chart">
            <c:chart xmlns:c="http://schemas.openxmlformats.org/drawingml/2006/chart" xmlns:r="http://schemas.openxmlformats.org/officeDocument/2006/relationships" r:id="rId3"/>
          </a:graphicData>
        </a:graphic>
      </p:graphicFrame>
      <p:sp>
        <p:nvSpPr>
          <p:cNvPr id="23" name="Obdélník 22"/>
          <p:cNvSpPr/>
          <p:nvPr/>
        </p:nvSpPr>
        <p:spPr>
          <a:xfrm>
            <a:off x="4066229" y="4441403"/>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37" name="Chart 6"/>
          <p:cNvGraphicFramePr/>
          <p:nvPr>
            <p:extLst>
              <p:ext uri="{D42A27DB-BD31-4B8C-83A1-F6EECF244321}">
                <p14:modId xmlns:p14="http://schemas.microsoft.com/office/powerpoint/2010/main" val="1360561689"/>
              </p:ext>
            </p:extLst>
          </p:nvPr>
        </p:nvGraphicFramePr>
        <p:xfrm>
          <a:off x="6776826" y="1486011"/>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38" name="TextovéPole 37"/>
          <p:cNvSpPr txBox="1"/>
          <p:nvPr/>
        </p:nvSpPr>
        <p:spPr>
          <a:xfrm>
            <a:off x="6669792" y="1058223"/>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následnou a dlouhodobou péči 2018 v tis. Kč</a:t>
            </a:r>
          </a:p>
        </p:txBody>
      </p:sp>
      <p:sp>
        <p:nvSpPr>
          <p:cNvPr id="39" name="TextovéPole 38">
            <a:extLst>
              <a:ext uri="{FF2B5EF4-FFF2-40B4-BE49-F238E27FC236}">
                <a16:creationId xmlns:a16="http://schemas.microsoft.com/office/drawing/2014/main" id="{877EFD71-3177-498B-A9F8-E3011B84E4C3}"/>
              </a:ext>
            </a:extLst>
          </p:cNvPr>
          <p:cNvSpPr txBox="1"/>
          <p:nvPr/>
        </p:nvSpPr>
        <p:spPr>
          <a:xfrm>
            <a:off x="7180770" y="5624454"/>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13 727 mil. Kč</a:t>
            </a:r>
          </a:p>
        </p:txBody>
      </p:sp>
      <p:sp>
        <p:nvSpPr>
          <p:cNvPr id="40" name="TextovéPole 39">
            <a:extLst>
              <a:ext uri="{FF2B5EF4-FFF2-40B4-BE49-F238E27FC236}">
                <a16:creationId xmlns:a16="http://schemas.microsoft.com/office/drawing/2014/main" id="{26736D8E-CEF4-4929-8F99-604CE102DF47}"/>
              </a:ext>
            </a:extLst>
          </p:cNvPr>
          <p:cNvSpPr txBox="1"/>
          <p:nvPr/>
        </p:nvSpPr>
        <p:spPr>
          <a:xfrm>
            <a:off x="6816937" y="5901453"/>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8" name="Chart 7"/>
          <p:cNvGraphicFramePr/>
          <p:nvPr>
            <p:extLst>
              <p:ext uri="{D42A27DB-BD31-4B8C-83A1-F6EECF244321}">
                <p14:modId xmlns:p14="http://schemas.microsoft.com/office/powerpoint/2010/main" val="809837052"/>
              </p:ext>
            </p:extLst>
          </p:nvPr>
        </p:nvGraphicFramePr>
        <p:xfrm>
          <a:off x="272591" y="1594584"/>
          <a:ext cx="5004208" cy="2091888"/>
        </p:xfrm>
        <a:graphic>
          <a:graphicData uri="http://schemas.openxmlformats.org/drawingml/2006/chart">
            <c:chart xmlns:c="http://schemas.openxmlformats.org/drawingml/2006/chart" xmlns:r="http://schemas.openxmlformats.org/officeDocument/2006/relationships" r:id="rId5"/>
          </a:graphicData>
        </a:graphic>
      </p:graphicFrame>
      <p:sp>
        <p:nvSpPr>
          <p:cNvPr id="50" name="Obdélník 49"/>
          <p:cNvSpPr/>
          <p:nvPr/>
        </p:nvSpPr>
        <p:spPr>
          <a:xfrm>
            <a:off x="4414271" y="2177729"/>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52" name="Obdélník 51"/>
          <p:cNvSpPr/>
          <p:nvPr/>
        </p:nvSpPr>
        <p:spPr>
          <a:xfrm>
            <a:off x="896019" y="1395469"/>
            <a:ext cx="43750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samostatní poskytovatelé následné a dlouhodobé péče</a:t>
            </a:r>
          </a:p>
        </p:txBody>
      </p:sp>
    </p:spTree>
    <p:extLst>
      <p:ext uri="{BB962C8B-B14F-4D97-AF65-F5344CB8AC3E}">
        <p14:creationId xmlns:p14="http://schemas.microsoft.com/office/powerpoint/2010/main" val="329579206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lázeňská a rehabilitační péče</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659918"/>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25" name="Chart 7"/>
          <p:cNvGraphicFramePr/>
          <p:nvPr>
            <p:extLst>
              <p:ext uri="{D42A27DB-BD31-4B8C-83A1-F6EECF244321}">
                <p14:modId xmlns:p14="http://schemas.microsoft.com/office/powerpoint/2010/main" val="1280321715"/>
              </p:ext>
            </p:extLst>
          </p:nvPr>
        </p:nvGraphicFramePr>
        <p:xfrm>
          <a:off x="218703" y="1441620"/>
          <a:ext cx="5004208" cy="2181954"/>
        </p:xfrm>
        <a:graphic>
          <a:graphicData uri="http://schemas.openxmlformats.org/drawingml/2006/chart">
            <c:chart xmlns:c="http://schemas.openxmlformats.org/drawingml/2006/chart" xmlns:r="http://schemas.openxmlformats.org/officeDocument/2006/relationships" r:id="rId3"/>
          </a:graphicData>
        </a:graphic>
      </p:graphicFrame>
      <p:sp>
        <p:nvSpPr>
          <p:cNvPr id="26" name="Obdélník 25"/>
          <p:cNvSpPr/>
          <p:nvPr/>
        </p:nvSpPr>
        <p:spPr>
          <a:xfrm>
            <a:off x="4279410" y="251193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27" name="Obdélník 26"/>
          <p:cNvSpPr/>
          <p:nvPr/>
        </p:nvSpPr>
        <p:spPr>
          <a:xfrm>
            <a:off x="1421037" y="1350357"/>
            <a:ext cx="3108800"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lázeňská léčebně rehabilitační péče</a:t>
            </a:r>
          </a:p>
        </p:txBody>
      </p:sp>
      <p:graphicFrame>
        <p:nvGraphicFramePr>
          <p:cNvPr id="41" name="Chart 6"/>
          <p:cNvGraphicFramePr/>
          <p:nvPr>
            <p:extLst>
              <p:ext uri="{D42A27DB-BD31-4B8C-83A1-F6EECF244321}">
                <p14:modId xmlns:p14="http://schemas.microsoft.com/office/powerpoint/2010/main" val="2968211121"/>
              </p:ext>
            </p:extLst>
          </p:nvPr>
        </p:nvGraphicFramePr>
        <p:xfrm>
          <a:off x="6533173" y="1493969"/>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43" name="TextovéPole 42"/>
          <p:cNvSpPr txBox="1"/>
          <p:nvPr/>
        </p:nvSpPr>
        <p:spPr>
          <a:xfrm>
            <a:off x="6391988" y="1100492"/>
            <a:ext cx="2794371"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segment lázeňská léčebně rehabilitační péče 2018 v tis. Kč</a:t>
            </a:r>
          </a:p>
        </p:txBody>
      </p:sp>
      <p:sp>
        <p:nvSpPr>
          <p:cNvPr id="44" name="TextovéPole 43">
            <a:extLst>
              <a:ext uri="{FF2B5EF4-FFF2-40B4-BE49-F238E27FC236}">
                <a16:creationId xmlns:a16="http://schemas.microsoft.com/office/drawing/2014/main" id="{E644EC10-522E-4687-8A11-288B2721CB42}"/>
              </a:ext>
            </a:extLst>
          </p:cNvPr>
          <p:cNvSpPr txBox="1"/>
          <p:nvPr/>
        </p:nvSpPr>
        <p:spPr>
          <a:xfrm>
            <a:off x="7078304" y="5617223"/>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3 387 mil. Kč</a:t>
            </a:r>
          </a:p>
        </p:txBody>
      </p:sp>
      <p:sp>
        <p:nvSpPr>
          <p:cNvPr id="45" name="TextovéPole 44">
            <a:extLst>
              <a:ext uri="{FF2B5EF4-FFF2-40B4-BE49-F238E27FC236}">
                <a16:creationId xmlns:a16="http://schemas.microsoft.com/office/drawing/2014/main" id="{5F2CE007-1023-498C-B85F-6280797ED21E}"/>
              </a:ext>
            </a:extLst>
          </p:cNvPr>
          <p:cNvSpPr txBox="1"/>
          <p:nvPr/>
        </p:nvSpPr>
        <p:spPr>
          <a:xfrm>
            <a:off x="6714471" y="5894222"/>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9" name="Chart 7"/>
          <p:cNvGraphicFramePr/>
          <p:nvPr>
            <p:extLst>
              <p:ext uri="{D42A27DB-BD31-4B8C-83A1-F6EECF244321}">
                <p14:modId xmlns:p14="http://schemas.microsoft.com/office/powerpoint/2010/main" val="2252217116"/>
              </p:ext>
            </p:extLst>
          </p:nvPr>
        </p:nvGraphicFramePr>
        <p:xfrm>
          <a:off x="218703" y="3763023"/>
          <a:ext cx="5004208" cy="2281161"/>
        </p:xfrm>
        <a:graphic>
          <a:graphicData uri="http://schemas.openxmlformats.org/drawingml/2006/chart">
            <c:chart xmlns:c="http://schemas.openxmlformats.org/drawingml/2006/chart" xmlns:r="http://schemas.openxmlformats.org/officeDocument/2006/relationships" r:id="rId5"/>
          </a:graphicData>
        </a:graphic>
      </p:graphicFrame>
      <p:sp>
        <p:nvSpPr>
          <p:cNvPr id="51" name="Obdélník 50"/>
          <p:cNvSpPr/>
          <p:nvPr/>
        </p:nvSpPr>
        <p:spPr>
          <a:xfrm>
            <a:off x="3970838" y="4918347"/>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Tree>
    <p:extLst>
      <p:ext uri="{BB962C8B-B14F-4D97-AF65-F5344CB8AC3E}">
        <p14:creationId xmlns:p14="http://schemas.microsoft.com/office/powerpoint/2010/main" val="154834910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ozdravovny</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42" name="Obdélník 41"/>
          <p:cNvSpPr/>
          <p:nvPr/>
        </p:nvSpPr>
        <p:spPr>
          <a:xfrm>
            <a:off x="1444358" y="2082808"/>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24" name="Chart 6"/>
          <p:cNvGraphicFramePr/>
          <p:nvPr>
            <p:extLst>
              <p:ext uri="{D42A27DB-BD31-4B8C-83A1-F6EECF244321}">
                <p14:modId xmlns:p14="http://schemas.microsoft.com/office/powerpoint/2010/main" val="3862353982"/>
              </p:ext>
            </p:extLst>
          </p:nvPr>
        </p:nvGraphicFramePr>
        <p:xfrm>
          <a:off x="6276887" y="1434389"/>
          <a:ext cx="2511999" cy="4275343"/>
        </p:xfrm>
        <a:graphic>
          <a:graphicData uri="http://schemas.openxmlformats.org/drawingml/2006/chart">
            <c:chart xmlns:c="http://schemas.openxmlformats.org/drawingml/2006/chart" xmlns:r="http://schemas.openxmlformats.org/officeDocument/2006/relationships" r:id="rId3"/>
          </a:graphicData>
        </a:graphic>
      </p:graphicFrame>
      <p:sp>
        <p:nvSpPr>
          <p:cNvPr id="32" name="TextovéPole 31"/>
          <p:cNvSpPr txBox="1"/>
          <p:nvPr/>
        </p:nvSpPr>
        <p:spPr>
          <a:xfrm>
            <a:off x="6187728" y="870094"/>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segment ozdravovny 2018 v tis. Kč</a:t>
            </a:r>
          </a:p>
        </p:txBody>
      </p:sp>
      <p:sp>
        <p:nvSpPr>
          <p:cNvPr id="33" name="TextovéPole 32">
            <a:extLst>
              <a:ext uri="{FF2B5EF4-FFF2-40B4-BE49-F238E27FC236}">
                <a16:creationId xmlns:a16="http://schemas.microsoft.com/office/drawing/2014/main" id="{1CB9D2FB-9EDD-4A60-A627-5EE63C9BD2B1}"/>
              </a:ext>
            </a:extLst>
          </p:cNvPr>
          <p:cNvSpPr txBox="1"/>
          <p:nvPr/>
        </p:nvSpPr>
        <p:spPr>
          <a:xfrm>
            <a:off x="9498257" y="2723706"/>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32 mil. Kč</a:t>
            </a:r>
          </a:p>
        </p:txBody>
      </p:sp>
      <p:sp>
        <p:nvSpPr>
          <p:cNvPr id="34" name="TextovéPole 33">
            <a:extLst>
              <a:ext uri="{FF2B5EF4-FFF2-40B4-BE49-F238E27FC236}">
                <a16:creationId xmlns:a16="http://schemas.microsoft.com/office/drawing/2014/main" id="{4FB26E18-BDD6-439A-B972-F2A8E583291C}"/>
              </a:ext>
            </a:extLst>
          </p:cNvPr>
          <p:cNvSpPr txBox="1"/>
          <p:nvPr/>
        </p:nvSpPr>
        <p:spPr>
          <a:xfrm>
            <a:off x="9134424" y="3000705"/>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35" name="Chart 7"/>
          <p:cNvGraphicFramePr/>
          <p:nvPr>
            <p:extLst>
              <p:ext uri="{D42A27DB-BD31-4B8C-83A1-F6EECF244321}">
                <p14:modId xmlns:p14="http://schemas.microsoft.com/office/powerpoint/2010/main" val="2937023456"/>
              </p:ext>
            </p:extLst>
          </p:nvPr>
        </p:nvGraphicFramePr>
        <p:xfrm>
          <a:off x="465591" y="2572305"/>
          <a:ext cx="5004208" cy="1943922"/>
        </p:xfrm>
        <a:graphic>
          <a:graphicData uri="http://schemas.openxmlformats.org/drawingml/2006/chart">
            <c:chart xmlns:c="http://schemas.openxmlformats.org/drawingml/2006/chart" xmlns:r="http://schemas.openxmlformats.org/officeDocument/2006/relationships" r:id="rId4"/>
          </a:graphicData>
        </a:graphic>
      </p:graphicFrame>
      <p:sp>
        <p:nvSpPr>
          <p:cNvPr id="38" name="Obdélník 37"/>
          <p:cNvSpPr/>
          <p:nvPr/>
        </p:nvSpPr>
        <p:spPr>
          <a:xfrm>
            <a:off x="2491179" y="2335142"/>
            <a:ext cx="1587229" cy="276999"/>
          </a:xfrm>
          <a:prstGeom prst="rect">
            <a:avLst/>
          </a:prstGeom>
        </p:spPr>
        <p:txBody>
          <a:bodyPr wrap="none">
            <a:spAutoFit/>
          </a:bodyPr>
          <a:lstStyle/>
          <a:p>
            <a:r>
              <a:rPr lang="cs-CZ" sz="1200" b="1" dirty="0"/>
              <a:t>Segment - ozdravovny</a:t>
            </a:r>
          </a:p>
        </p:txBody>
      </p:sp>
    </p:spTree>
    <p:extLst>
      <p:ext uri="{BB962C8B-B14F-4D97-AF65-F5344CB8AC3E}">
        <p14:creationId xmlns:p14="http://schemas.microsoft.com/office/powerpoint/2010/main" val="92488511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přeprava</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659918"/>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23" name="Chart 7"/>
          <p:cNvGraphicFramePr/>
          <p:nvPr>
            <p:extLst>
              <p:ext uri="{D42A27DB-BD31-4B8C-83A1-F6EECF244321}">
                <p14:modId xmlns:p14="http://schemas.microsoft.com/office/powerpoint/2010/main" val="448980162"/>
              </p:ext>
            </p:extLst>
          </p:nvPr>
        </p:nvGraphicFramePr>
        <p:xfrm>
          <a:off x="153767" y="1551947"/>
          <a:ext cx="5004208" cy="2107971"/>
        </p:xfrm>
        <a:graphic>
          <a:graphicData uri="http://schemas.openxmlformats.org/drawingml/2006/chart">
            <c:chart xmlns:c="http://schemas.openxmlformats.org/drawingml/2006/chart" xmlns:r="http://schemas.openxmlformats.org/officeDocument/2006/relationships" r:id="rId3"/>
          </a:graphicData>
        </a:graphic>
      </p:graphicFrame>
      <p:sp>
        <p:nvSpPr>
          <p:cNvPr id="24" name="Obdélník 23"/>
          <p:cNvSpPr/>
          <p:nvPr/>
        </p:nvSpPr>
        <p:spPr>
          <a:xfrm>
            <a:off x="4280482" y="2296707"/>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32" name="Obdélník 31"/>
          <p:cNvSpPr/>
          <p:nvPr/>
        </p:nvSpPr>
        <p:spPr>
          <a:xfrm>
            <a:off x="1597176" y="1366388"/>
            <a:ext cx="2751587"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zdravotnická dopravní služba </a:t>
            </a:r>
          </a:p>
        </p:txBody>
      </p:sp>
      <p:graphicFrame>
        <p:nvGraphicFramePr>
          <p:cNvPr id="38" name="Chart 6"/>
          <p:cNvGraphicFramePr/>
          <p:nvPr>
            <p:extLst>
              <p:ext uri="{D42A27DB-BD31-4B8C-83A1-F6EECF244321}">
                <p14:modId xmlns:p14="http://schemas.microsoft.com/office/powerpoint/2010/main" val="1901955604"/>
              </p:ext>
            </p:extLst>
          </p:nvPr>
        </p:nvGraphicFramePr>
        <p:xfrm>
          <a:off x="6628030" y="1453071"/>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39" name="TextovéPole 38"/>
          <p:cNvSpPr txBox="1"/>
          <p:nvPr/>
        </p:nvSpPr>
        <p:spPr>
          <a:xfrm>
            <a:off x="6531171" y="1052733"/>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přepravu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2018 v tis. Kč</a:t>
            </a:r>
          </a:p>
        </p:txBody>
      </p:sp>
      <p:sp>
        <p:nvSpPr>
          <p:cNvPr id="40" name="TextovéPole 39">
            <a:extLst>
              <a:ext uri="{FF2B5EF4-FFF2-40B4-BE49-F238E27FC236}">
                <a16:creationId xmlns:a16="http://schemas.microsoft.com/office/drawing/2014/main" id="{2E642A12-2490-4A58-8A55-E76644032591}"/>
              </a:ext>
            </a:extLst>
          </p:cNvPr>
          <p:cNvSpPr txBox="1"/>
          <p:nvPr/>
        </p:nvSpPr>
        <p:spPr>
          <a:xfrm>
            <a:off x="7107927" y="5624454"/>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1 538 mil. Kč</a:t>
            </a:r>
          </a:p>
        </p:txBody>
      </p:sp>
      <p:sp>
        <p:nvSpPr>
          <p:cNvPr id="46" name="TextovéPole 45">
            <a:extLst>
              <a:ext uri="{FF2B5EF4-FFF2-40B4-BE49-F238E27FC236}">
                <a16:creationId xmlns:a16="http://schemas.microsoft.com/office/drawing/2014/main" id="{86EF6C33-FCA9-48FE-8896-249E1BAAAEC3}"/>
              </a:ext>
            </a:extLst>
          </p:cNvPr>
          <p:cNvSpPr txBox="1"/>
          <p:nvPr/>
        </p:nvSpPr>
        <p:spPr>
          <a:xfrm>
            <a:off x="6744094" y="5901453"/>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50" name="Chart 7"/>
          <p:cNvGraphicFramePr/>
          <p:nvPr>
            <p:extLst>
              <p:ext uri="{D42A27DB-BD31-4B8C-83A1-F6EECF244321}">
                <p14:modId xmlns:p14="http://schemas.microsoft.com/office/powerpoint/2010/main" val="3945190304"/>
              </p:ext>
            </p:extLst>
          </p:nvPr>
        </p:nvGraphicFramePr>
        <p:xfrm>
          <a:off x="163670" y="3792349"/>
          <a:ext cx="5004208" cy="2291307"/>
        </p:xfrm>
        <a:graphic>
          <a:graphicData uri="http://schemas.openxmlformats.org/drawingml/2006/chart">
            <c:chart xmlns:c="http://schemas.openxmlformats.org/drawingml/2006/chart" xmlns:r="http://schemas.openxmlformats.org/officeDocument/2006/relationships" r:id="rId5"/>
          </a:graphicData>
        </a:graphic>
      </p:graphicFrame>
      <p:sp>
        <p:nvSpPr>
          <p:cNvPr id="52" name="Obdélník 51"/>
          <p:cNvSpPr/>
          <p:nvPr/>
        </p:nvSpPr>
        <p:spPr>
          <a:xfrm>
            <a:off x="4053839" y="4455987"/>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Tree>
    <p:extLst>
      <p:ext uri="{BB962C8B-B14F-4D97-AF65-F5344CB8AC3E}">
        <p14:creationId xmlns:p14="http://schemas.microsoft.com/office/powerpoint/2010/main" val="262957160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záchranná služba</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778790"/>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26" name="Chart 6"/>
          <p:cNvGraphicFramePr/>
          <p:nvPr>
            <p:extLst>
              <p:ext uri="{D42A27DB-BD31-4B8C-83A1-F6EECF244321}">
                <p14:modId xmlns:p14="http://schemas.microsoft.com/office/powerpoint/2010/main" val="1820996411"/>
              </p:ext>
            </p:extLst>
          </p:nvPr>
        </p:nvGraphicFramePr>
        <p:xfrm>
          <a:off x="6887350" y="1522246"/>
          <a:ext cx="2511999" cy="4275343"/>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ovéPole 26"/>
          <p:cNvSpPr txBox="1"/>
          <p:nvPr/>
        </p:nvSpPr>
        <p:spPr>
          <a:xfrm>
            <a:off x="6703689" y="957566"/>
            <a:ext cx="2690318"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na zdravotnickou záchrannou službu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2018 v tis. Kč</a:t>
            </a:r>
          </a:p>
        </p:txBody>
      </p:sp>
      <p:sp>
        <p:nvSpPr>
          <p:cNvPr id="33" name="TextovéPole 32">
            <a:extLst>
              <a:ext uri="{FF2B5EF4-FFF2-40B4-BE49-F238E27FC236}">
                <a16:creationId xmlns:a16="http://schemas.microsoft.com/office/drawing/2014/main" id="{C5F0FAA5-686F-42B0-BD78-F7786A58DA9D}"/>
              </a:ext>
            </a:extLst>
          </p:cNvPr>
          <p:cNvSpPr txBox="1"/>
          <p:nvPr/>
        </p:nvSpPr>
        <p:spPr>
          <a:xfrm>
            <a:off x="7280445" y="5637595"/>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2 806 mil. Kč</a:t>
            </a:r>
          </a:p>
        </p:txBody>
      </p:sp>
      <p:sp>
        <p:nvSpPr>
          <p:cNvPr id="34" name="TextovéPole 33">
            <a:extLst>
              <a:ext uri="{FF2B5EF4-FFF2-40B4-BE49-F238E27FC236}">
                <a16:creationId xmlns:a16="http://schemas.microsoft.com/office/drawing/2014/main" id="{1E32F744-840F-4464-AE66-673816582FD3}"/>
              </a:ext>
            </a:extLst>
          </p:cNvPr>
          <p:cNvSpPr txBox="1"/>
          <p:nvPr/>
        </p:nvSpPr>
        <p:spPr>
          <a:xfrm>
            <a:off x="6916612" y="5914594"/>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3" name="Chart 7"/>
          <p:cNvGraphicFramePr/>
          <p:nvPr>
            <p:extLst>
              <p:ext uri="{D42A27DB-BD31-4B8C-83A1-F6EECF244321}">
                <p14:modId xmlns:p14="http://schemas.microsoft.com/office/powerpoint/2010/main" val="133270477"/>
              </p:ext>
            </p:extLst>
          </p:nvPr>
        </p:nvGraphicFramePr>
        <p:xfrm>
          <a:off x="114146" y="1530209"/>
          <a:ext cx="5004208" cy="2233979"/>
        </p:xfrm>
        <a:graphic>
          <a:graphicData uri="http://schemas.openxmlformats.org/drawingml/2006/chart">
            <c:chart xmlns:c="http://schemas.openxmlformats.org/drawingml/2006/chart" xmlns:r="http://schemas.openxmlformats.org/officeDocument/2006/relationships" r:id="rId4"/>
          </a:graphicData>
        </a:graphic>
      </p:graphicFrame>
      <p:sp>
        <p:nvSpPr>
          <p:cNvPr id="44" name="Obdélník 43"/>
          <p:cNvSpPr/>
          <p:nvPr/>
        </p:nvSpPr>
        <p:spPr>
          <a:xfrm>
            <a:off x="4120965" y="2009617"/>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45" name="Obdélník 44"/>
          <p:cNvSpPr/>
          <p:nvPr/>
        </p:nvSpPr>
        <p:spPr>
          <a:xfrm>
            <a:off x="1557555" y="1390370"/>
            <a:ext cx="2761462"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zdravotnická záchranní služba</a:t>
            </a:r>
          </a:p>
        </p:txBody>
      </p:sp>
      <p:graphicFrame>
        <p:nvGraphicFramePr>
          <p:cNvPr id="47" name="Chart 7"/>
          <p:cNvGraphicFramePr/>
          <p:nvPr>
            <p:extLst>
              <p:ext uri="{D42A27DB-BD31-4B8C-83A1-F6EECF244321}">
                <p14:modId xmlns:p14="http://schemas.microsoft.com/office/powerpoint/2010/main" val="1699333347"/>
              </p:ext>
            </p:extLst>
          </p:nvPr>
        </p:nvGraphicFramePr>
        <p:xfrm>
          <a:off x="114146" y="3921835"/>
          <a:ext cx="5004208" cy="2179952"/>
        </p:xfrm>
        <a:graphic>
          <a:graphicData uri="http://schemas.openxmlformats.org/drawingml/2006/chart">
            <c:chart xmlns:c="http://schemas.openxmlformats.org/drawingml/2006/chart" xmlns:r="http://schemas.openxmlformats.org/officeDocument/2006/relationships" r:id="rId5"/>
          </a:graphicData>
        </a:graphic>
      </p:graphicFrame>
      <p:sp>
        <p:nvSpPr>
          <p:cNvPr id="48" name="Obdélník 47"/>
          <p:cNvSpPr/>
          <p:nvPr/>
        </p:nvSpPr>
        <p:spPr>
          <a:xfrm>
            <a:off x="3947330" y="4353750"/>
            <a:ext cx="997389" cy="246221"/>
          </a:xfrm>
          <a:prstGeom prst="rect">
            <a:avLst/>
          </a:prstGeom>
        </p:spPr>
        <p:txBody>
          <a:bodyPr wrap="none">
            <a:spAutoFit/>
          </a:bodyPr>
          <a:lstStyle/>
          <a:p>
            <a:r>
              <a:rPr lang="cs-CZ" sz="1000" b="1" dirty="0">
                <a:solidFill>
                  <a:srgbClr val="00B050"/>
                </a:solidFill>
              </a:rPr>
              <a:t>Průměr ZP v ČR</a:t>
            </a:r>
          </a:p>
        </p:txBody>
      </p:sp>
    </p:spTree>
    <p:extLst>
      <p:ext uri="{BB962C8B-B14F-4D97-AF65-F5344CB8AC3E}">
        <p14:creationId xmlns:p14="http://schemas.microsoft.com/office/powerpoint/2010/main" val="210529377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léky na recept</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778790"/>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sp>
        <p:nvSpPr>
          <p:cNvPr id="45" name="Obdélník 44"/>
          <p:cNvSpPr/>
          <p:nvPr/>
        </p:nvSpPr>
        <p:spPr>
          <a:xfrm>
            <a:off x="1557555" y="1390370"/>
            <a:ext cx="2781531"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léky vydané na recept celkem</a:t>
            </a:r>
          </a:p>
        </p:txBody>
      </p:sp>
      <p:graphicFrame>
        <p:nvGraphicFramePr>
          <p:cNvPr id="24" name="Chart 6"/>
          <p:cNvGraphicFramePr/>
          <p:nvPr>
            <p:extLst>
              <p:ext uri="{D42A27DB-BD31-4B8C-83A1-F6EECF244321}">
                <p14:modId xmlns:p14="http://schemas.microsoft.com/office/powerpoint/2010/main" val="822630504"/>
              </p:ext>
            </p:extLst>
          </p:nvPr>
        </p:nvGraphicFramePr>
        <p:xfrm>
          <a:off x="6842081" y="1515123"/>
          <a:ext cx="2511999" cy="427534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ovéPole 24"/>
          <p:cNvSpPr txBox="1"/>
          <p:nvPr/>
        </p:nvSpPr>
        <p:spPr>
          <a:xfrm>
            <a:off x="6663762" y="1100437"/>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na léky vydané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na recepty 2018 v tis. Kč</a:t>
            </a:r>
          </a:p>
        </p:txBody>
      </p:sp>
      <p:sp>
        <p:nvSpPr>
          <p:cNvPr id="32" name="TextovéPole 31">
            <a:extLst>
              <a:ext uri="{FF2B5EF4-FFF2-40B4-BE49-F238E27FC236}">
                <a16:creationId xmlns:a16="http://schemas.microsoft.com/office/drawing/2014/main" id="{9CFB24C1-56A8-408B-A980-F62F3F264A98}"/>
              </a:ext>
            </a:extLst>
          </p:cNvPr>
          <p:cNvSpPr txBox="1"/>
          <p:nvPr/>
        </p:nvSpPr>
        <p:spPr>
          <a:xfrm>
            <a:off x="7240518" y="5732454"/>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37 060 mil. Kč</a:t>
            </a:r>
          </a:p>
        </p:txBody>
      </p:sp>
      <p:sp>
        <p:nvSpPr>
          <p:cNvPr id="35" name="TextovéPole 34">
            <a:extLst>
              <a:ext uri="{FF2B5EF4-FFF2-40B4-BE49-F238E27FC236}">
                <a16:creationId xmlns:a16="http://schemas.microsoft.com/office/drawing/2014/main" id="{0F7A0A04-E4A2-4B06-BD38-77E71994A6FA}"/>
              </a:ext>
            </a:extLst>
          </p:cNvPr>
          <p:cNvSpPr txBox="1"/>
          <p:nvPr/>
        </p:nvSpPr>
        <p:spPr>
          <a:xfrm>
            <a:off x="6876685" y="6009453"/>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39" name="Chart 7"/>
          <p:cNvGraphicFramePr/>
          <p:nvPr>
            <p:extLst>
              <p:ext uri="{D42A27DB-BD31-4B8C-83A1-F6EECF244321}">
                <p14:modId xmlns:p14="http://schemas.microsoft.com/office/powerpoint/2010/main" val="1556913775"/>
              </p:ext>
            </p:extLst>
          </p:nvPr>
        </p:nvGraphicFramePr>
        <p:xfrm>
          <a:off x="272591" y="3896044"/>
          <a:ext cx="5004208" cy="2274851"/>
        </p:xfrm>
        <a:graphic>
          <a:graphicData uri="http://schemas.openxmlformats.org/drawingml/2006/chart">
            <c:chart xmlns:c="http://schemas.openxmlformats.org/drawingml/2006/chart" xmlns:r="http://schemas.openxmlformats.org/officeDocument/2006/relationships" r:id="rId4"/>
          </a:graphicData>
        </a:graphic>
      </p:graphicFrame>
      <p:sp>
        <p:nvSpPr>
          <p:cNvPr id="40" name="Obdélník 39"/>
          <p:cNvSpPr/>
          <p:nvPr/>
        </p:nvSpPr>
        <p:spPr>
          <a:xfrm>
            <a:off x="4173975" y="407712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graphicFrame>
        <p:nvGraphicFramePr>
          <p:cNvPr id="50" name="Chart 7"/>
          <p:cNvGraphicFramePr/>
          <p:nvPr>
            <p:extLst>
              <p:ext uri="{D42A27DB-BD31-4B8C-83A1-F6EECF244321}">
                <p14:modId xmlns:p14="http://schemas.microsoft.com/office/powerpoint/2010/main" val="3117575824"/>
              </p:ext>
            </p:extLst>
          </p:nvPr>
        </p:nvGraphicFramePr>
        <p:xfrm>
          <a:off x="267740" y="1565679"/>
          <a:ext cx="5004208" cy="2243890"/>
        </p:xfrm>
        <a:graphic>
          <a:graphicData uri="http://schemas.openxmlformats.org/drawingml/2006/chart">
            <c:chart xmlns:c="http://schemas.openxmlformats.org/drawingml/2006/chart" xmlns:r="http://schemas.openxmlformats.org/officeDocument/2006/relationships" r:id="rId5"/>
          </a:graphicData>
        </a:graphic>
      </p:graphicFrame>
      <p:sp>
        <p:nvSpPr>
          <p:cNvPr id="51" name="Obdélník 50"/>
          <p:cNvSpPr/>
          <p:nvPr/>
        </p:nvSpPr>
        <p:spPr>
          <a:xfrm>
            <a:off x="4274559" y="193012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Tree>
    <p:extLst>
      <p:ext uri="{BB962C8B-B14F-4D97-AF65-F5344CB8AC3E}">
        <p14:creationId xmlns:p14="http://schemas.microsoft.com/office/powerpoint/2010/main" val="11699452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dirty="0"/>
              <a:t>Průměrné výdaje (běžné i kapitálové) </a:t>
            </a:r>
            <a:r>
              <a:rPr lang="cs-CZ" u="sng" dirty="0"/>
              <a:t>v Kč na 1 obyvatele</a:t>
            </a:r>
            <a:r>
              <a:rPr lang="cs-CZ" dirty="0"/>
              <a:t> v období 2010-2018 dle pododdílů paragrafů </a:t>
            </a:r>
            <a:r>
              <a:rPr lang="cs-CZ" dirty="0" smtClean="0"/>
              <a:t>místních </a:t>
            </a:r>
            <a:r>
              <a:rPr lang="cs-CZ" dirty="0"/>
              <a:t>rozpočtů</a:t>
            </a:r>
            <a:endParaRPr lang="en-US" dirty="0"/>
          </a:p>
        </p:txBody>
      </p:sp>
      <p:sp>
        <p:nvSpPr>
          <p:cNvPr id="6" name="Obdélník 5"/>
          <p:cNvSpPr/>
          <p:nvPr/>
        </p:nvSpPr>
        <p:spPr>
          <a:xfrm>
            <a:off x="649623" y="1152901"/>
            <a:ext cx="6665607"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Zvláštní zdravotnická zařízení a služby pro zdravotnictví </a:t>
            </a:r>
          </a:p>
        </p:txBody>
      </p:sp>
      <p:graphicFrame>
        <p:nvGraphicFramePr>
          <p:cNvPr id="9" name="Zástupný symbol pro obsah 3"/>
          <p:cNvGraphicFramePr>
            <a:graphicFrameLocks/>
          </p:cNvGraphicFramePr>
          <p:nvPr>
            <p:extLst>
              <p:ext uri="{D42A27DB-BD31-4B8C-83A1-F6EECF244321}">
                <p14:modId xmlns:p14="http://schemas.microsoft.com/office/powerpoint/2010/main" val="425401422"/>
              </p:ext>
            </p:extLst>
          </p:nvPr>
        </p:nvGraphicFramePr>
        <p:xfrm>
          <a:off x="753980" y="1683945"/>
          <a:ext cx="6456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4271716381"/>
                    </a:ext>
                  </a:extLst>
                </a:gridCol>
                <a:gridCol w="462640">
                  <a:extLst>
                    <a:ext uri="{9D8B030D-6E8A-4147-A177-3AD203B41FA5}">
                      <a16:colId xmlns:a16="http://schemas.microsoft.com/office/drawing/2014/main" val="1979578691"/>
                    </a:ext>
                  </a:extLst>
                </a:gridCol>
                <a:gridCol w="720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2012</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2013</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302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392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263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305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271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364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436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335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STC</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380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JHC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480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586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497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533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336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LBK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431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HKK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351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477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461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398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286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VYS</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403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279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331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OLK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282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ZLK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332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404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492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283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320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431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345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11.</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319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350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378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350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351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421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399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399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464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381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0"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10" name="Zaoblený obdélník 45"/>
          <p:cNvSpPr/>
          <p:nvPr/>
        </p:nvSpPr>
        <p:spPr>
          <a:xfrm>
            <a:off x="7602696" y="1885263"/>
            <a:ext cx="3185495" cy="3633864"/>
          </a:xfrm>
          <a:prstGeom prst="roundRect">
            <a:avLst/>
          </a:prstGeom>
          <a:solidFill>
            <a:sysClr val="window" lastClr="FFFFFF"/>
          </a:solid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Zdravotnická záchranná služba</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zdravotnická zařízení a služby pro zdravotnictví</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Doprava ve zdravotnictví</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Lékárenská služba (léky, protézy a přístroje pro užití vně zdravotnických zařízení)</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Hygienická služba a ochrana veřejného zdraví</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13" name="Obdélník 12"/>
          <p:cNvSpPr/>
          <p:nvPr/>
        </p:nvSpPr>
        <p:spPr>
          <a:xfrm>
            <a:off x="649623" y="5820602"/>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4154824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zdravotnické prostředky </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778790"/>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sp>
        <p:nvSpPr>
          <p:cNvPr id="45" name="Obdélník 44"/>
          <p:cNvSpPr/>
          <p:nvPr/>
        </p:nvSpPr>
        <p:spPr>
          <a:xfrm>
            <a:off x="1197470" y="1372229"/>
            <a:ext cx="373852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zdravotnické prostředky vydané na poukazy  </a:t>
            </a:r>
          </a:p>
        </p:txBody>
      </p:sp>
      <p:graphicFrame>
        <p:nvGraphicFramePr>
          <p:cNvPr id="22" name="Chart 7"/>
          <p:cNvGraphicFramePr/>
          <p:nvPr>
            <p:extLst>
              <p:ext uri="{D42A27DB-BD31-4B8C-83A1-F6EECF244321}">
                <p14:modId xmlns:p14="http://schemas.microsoft.com/office/powerpoint/2010/main" val="1917227985"/>
              </p:ext>
            </p:extLst>
          </p:nvPr>
        </p:nvGraphicFramePr>
        <p:xfrm>
          <a:off x="291871" y="3868263"/>
          <a:ext cx="5004208" cy="2219062"/>
        </p:xfrm>
        <a:graphic>
          <a:graphicData uri="http://schemas.openxmlformats.org/drawingml/2006/chart">
            <c:chart xmlns:c="http://schemas.openxmlformats.org/drawingml/2006/chart" xmlns:r="http://schemas.openxmlformats.org/officeDocument/2006/relationships" r:id="rId3"/>
          </a:graphicData>
        </a:graphic>
      </p:graphicFrame>
      <p:sp>
        <p:nvSpPr>
          <p:cNvPr id="23" name="Obdélník 22"/>
          <p:cNvSpPr/>
          <p:nvPr/>
        </p:nvSpPr>
        <p:spPr>
          <a:xfrm>
            <a:off x="4289263" y="4397993"/>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graphicFrame>
        <p:nvGraphicFramePr>
          <p:cNvPr id="37" name="Chart 6"/>
          <p:cNvGraphicFramePr/>
          <p:nvPr>
            <p:extLst>
              <p:ext uri="{D42A27DB-BD31-4B8C-83A1-F6EECF244321}">
                <p14:modId xmlns:p14="http://schemas.microsoft.com/office/powerpoint/2010/main" val="26552579"/>
              </p:ext>
            </p:extLst>
          </p:nvPr>
        </p:nvGraphicFramePr>
        <p:xfrm>
          <a:off x="6776826" y="1555036"/>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38" name="TextovéPole 37"/>
          <p:cNvSpPr txBox="1"/>
          <p:nvPr/>
        </p:nvSpPr>
        <p:spPr>
          <a:xfrm>
            <a:off x="6598507" y="1093371"/>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a:t>
            </a:r>
            <a:r>
              <a:rPr kumimoji="0" lang="pl-PL" sz="1200" b="1" i="0" u="none" strike="noStrike" kern="0" cap="none" spc="0" normalizeH="0" baseline="0" noProof="0" dirty="0" smtClean="0">
                <a:ln>
                  <a:noFill/>
                </a:ln>
                <a:solidFill>
                  <a:srgbClr val="000000"/>
                </a:solidFill>
                <a:effectLst/>
                <a:uLnTx/>
                <a:uFillTx/>
              </a:rPr>
              <a:t>na zdravotnické prostředky vydané na poukazy</a:t>
            </a:r>
            <a:r>
              <a:rPr kumimoji="0" lang="cs-CZ" sz="1200" b="1" i="0" u="none" strike="noStrike" kern="0" cap="none" spc="0" normalizeH="0" baseline="0" noProof="0" dirty="0" smtClean="0">
                <a:ln>
                  <a:noFill/>
                </a:ln>
                <a:solidFill>
                  <a:srgbClr val="000000"/>
                </a:solidFill>
                <a:effectLst/>
                <a:uLnTx/>
                <a:uFillTx/>
              </a:rPr>
              <a:t> 2018 v tis. Kč</a:t>
            </a:r>
          </a:p>
        </p:txBody>
      </p:sp>
      <p:sp>
        <p:nvSpPr>
          <p:cNvPr id="41" name="TextovéPole 40">
            <a:extLst>
              <a:ext uri="{FF2B5EF4-FFF2-40B4-BE49-F238E27FC236}">
                <a16:creationId xmlns:a16="http://schemas.microsoft.com/office/drawing/2014/main" id="{3A218725-A004-4D59-88FB-E1BA7E898402}"/>
              </a:ext>
            </a:extLst>
          </p:cNvPr>
          <p:cNvSpPr txBox="1"/>
          <p:nvPr/>
        </p:nvSpPr>
        <p:spPr>
          <a:xfrm>
            <a:off x="7175263" y="5725223"/>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7 136 mil. Kč</a:t>
            </a:r>
          </a:p>
        </p:txBody>
      </p:sp>
      <p:sp>
        <p:nvSpPr>
          <p:cNvPr id="43" name="TextovéPole 42">
            <a:extLst>
              <a:ext uri="{FF2B5EF4-FFF2-40B4-BE49-F238E27FC236}">
                <a16:creationId xmlns:a16="http://schemas.microsoft.com/office/drawing/2014/main" id="{1CA6CAFA-C1F0-4357-B821-6A4AEF9D01BD}"/>
              </a:ext>
            </a:extLst>
          </p:cNvPr>
          <p:cNvSpPr txBox="1"/>
          <p:nvPr/>
        </p:nvSpPr>
        <p:spPr>
          <a:xfrm>
            <a:off x="6811430" y="6002222"/>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7" name="Chart 7"/>
          <p:cNvGraphicFramePr/>
          <p:nvPr>
            <p:extLst>
              <p:ext uri="{D42A27DB-BD31-4B8C-83A1-F6EECF244321}">
                <p14:modId xmlns:p14="http://schemas.microsoft.com/office/powerpoint/2010/main" val="898351198"/>
              </p:ext>
            </p:extLst>
          </p:nvPr>
        </p:nvGraphicFramePr>
        <p:xfrm>
          <a:off x="272591" y="1511727"/>
          <a:ext cx="5004208" cy="2197954"/>
        </p:xfrm>
        <a:graphic>
          <a:graphicData uri="http://schemas.openxmlformats.org/drawingml/2006/chart">
            <c:chart xmlns:c="http://schemas.openxmlformats.org/drawingml/2006/chart" xmlns:r="http://schemas.openxmlformats.org/officeDocument/2006/relationships" r:id="rId5"/>
          </a:graphicData>
        </a:graphic>
      </p:graphicFrame>
      <p:sp>
        <p:nvSpPr>
          <p:cNvPr id="48" name="Obdélník 47"/>
          <p:cNvSpPr/>
          <p:nvPr/>
        </p:nvSpPr>
        <p:spPr>
          <a:xfrm>
            <a:off x="4414271" y="2241058"/>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Tree>
    <p:extLst>
      <p:ext uri="{BB962C8B-B14F-4D97-AF65-F5344CB8AC3E}">
        <p14:creationId xmlns:p14="http://schemas.microsoft.com/office/powerpoint/2010/main" val="11687620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dirty="0" smtClean="0"/>
              <a:t>Distribuce míst poskytování zdravotních služeb </a:t>
            </a:r>
          </a:p>
          <a:p>
            <a:r>
              <a:rPr lang="cs-CZ" dirty="0" smtClean="0"/>
              <a:t>v ČR dle sídla poskytovatelů</a:t>
            </a:r>
            <a:endParaRPr lang="cs-CZ" dirty="0"/>
          </a:p>
        </p:txBody>
      </p:sp>
    </p:spTree>
    <p:extLst>
      <p:ext uri="{BB962C8B-B14F-4D97-AF65-F5344CB8AC3E}">
        <p14:creationId xmlns:p14="http://schemas.microsoft.com/office/powerpoint/2010/main" val="403994924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smtClean="0"/>
              <a:t>Úvod – význam analýzy míst poskytování zdravotních služeb </a:t>
            </a:r>
            <a:endParaRPr lang="en-US" sz="2800" dirty="0"/>
          </a:p>
        </p:txBody>
      </p:sp>
      <p:sp>
        <p:nvSpPr>
          <p:cNvPr id="8" name="TextBox 4"/>
          <p:cNvSpPr txBox="1"/>
          <p:nvPr/>
        </p:nvSpPr>
        <p:spPr>
          <a:xfrm>
            <a:off x="290879" y="643030"/>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20" name="Obdélník 19"/>
          <p:cNvSpPr/>
          <p:nvPr/>
        </p:nvSpPr>
        <p:spPr>
          <a:xfrm>
            <a:off x="4518883" y="3242097"/>
            <a:ext cx="2972289" cy="369332"/>
          </a:xfrm>
          <a:prstGeom prst="rect">
            <a:avLst/>
          </a:prstGeom>
          <a:solidFill>
            <a:srgbClr val="0070C0"/>
          </a:solidFill>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b="1" i="0" u="none" strike="noStrike" kern="0" cap="none" spc="0" normalizeH="0" baseline="0" noProof="0" dirty="0" smtClean="0">
                <a:ln>
                  <a:noFill/>
                </a:ln>
                <a:solidFill>
                  <a:schemeClr val="bg1"/>
                </a:solidFill>
                <a:effectLst/>
                <a:uLnTx/>
                <a:uFillTx/>
              </a:rPr>
              <a:t>Agregovaná data 2017 - 2018</a:t>
            </a:r>
          </a:p>
        </p:txBody>
      </p:sp>
      <p:graphicFrame>
        <p:nvGraphicFramePr>
          <p:cNvPr id="3" name="Tabulka 2"/>
          <p:cNvGraphicFramePr>
            <a:graphicFrameLocks noGrp="1"/>
          </p:cNvGraphicFramePr>
          <p:nvPr>
            <p:extLst>
              <p:ext uri="{D42A27DB-BD31-4B8C-83A1-F6EECF244321}">
                <p14:modId xmlns:p14="http://schemas.microsoft.com/office/powerpoint/2010/main" val="3296325843"/>
              </p:ext>
            </p:extLst>
          </p:nvPr>
        </p:nvGraphicFramePr>
        <p:xfrm>
          <a:off x="2010773" y="3767796"/>
          <a:ext cx="7622722" cy="1849120"/>
        </p:xfrm>
        <a:graphic>
          <a:graphicData uri="http://schemas.openxmlformats.org/drawingml/2006/table">
            <a:tbl>
              <a:tblPr firstRow="1">
                <a:tableStyleId>{EB344D84-9AFB-497E-A393-DC336BA19D2E}</a:tableStyleId>
              </a:tblPr>
              <a:tblGrid>
                <a:gridCol w="3007708">
                  <a:extLst>
                    <a:ext uri="{9D8B030D-6E8A-4147-A177-3AD203B41FA5}">
                      <a16:colId xmlns:a16="http://schemas.microsoft.com/office/drawing/2014/main" val="1940121757"/>
                    </a:ext>
                  </a:extLst>
                </a:gridCol>
                <a:gridCol w="2307507">
                  <a:extLst>
                    <a:ext uri="{9D8B030D-6E8A-4147-A177-3AD203B41FA5}">
                      <a16:colId xmlns:a16="http://schemas.microsoft.com/office/drawing/2014/main" val="1109455024"/>
                    </a:ext>
                  </a:extLst>
                </a:gridCol>
                <a:gridCol w="2307507">
                  <a:extLst>
                    <a:ext uri="{9D8B030D-6E8A-4147-A177-3AD203B41FA5}">
                      <a16:colId xmlns:a16="http://schemas.microsoft.com/office/drawing/2014/main" val="3368951702"/>
                    </a:ext>
                  </a:extLst>
                </a:gridCol>
              </a:tblGrid>
              <a:tr h="0">
                <a:tc gridSpan="3">
                  <a:txBody>
                    <a:bodyPr/>
                    <a:lstStyle/>
                    <a:p>
                      <a:pPr algn="ctr"/>
                      <a:r>
                        <a:rPr lang="cs-CZ" dirty="0"/>
                        <a:t>Datový </a:t>
                      </a:r>
                      <a:r>
                        <a:rPr lang="cs-CZ" dirty="0" smtClean="0"/>
                        <a:t>vzorek: </a:t>
                      </a:r>
                      <a:r>
                        <a:rPr lang="cs-CZ" dirty="0"/>
                        <a:t>pouze za platná IČP s uvedením obce nebo okresu IČZ i IČP</a:t>
                      </a:r>
                    </a:p>
                  </a:txBody>
                  <a:tcPr>
                    <a:solidFill>
                      <a:srgbClr val="0070C0"/>
                    </a:solidFill>
                  </a:tcPr>
                </a:tc>
                <a:tc hMerge="1">
                  <a:txBody>
                    <a:bodyPr/>
                    <a:lstStyle/>
                    <a:p>
                      <a:endParaRPr lang="cs-CZ" dirty="0"/>
                    </a:p>
                  </a:txBody>
                  <a:tcPr/>
                </a:tc>
                <a:tc hMerge="1">
                  <a:txBody>
                    <a:bodyPr/>
                    <a:lstStyle/>
                    <a:p>
                      <a:endParaRPr lang="cs-CZ" dirty="0"/>
                    </a:p>
                  </a:txBody>
                  <a:tcPr/>
                </a:tc>
                <a:extLst>
                  <a:ext uri="{0D108BD9-81ED-4DB2-BD59-A6C34878D82A}">
                    <a16:rowId xmlns:a16="http://schemas.microsoft.com/office/drawing/2014/main" val="3752887081"/>
                  </a:ext>
                </a:extLst>
              </a:tr>
              <a:tr h="370840">
                <a:tc>
                  <a:txBody>
                    <a:bodyPr/>
                    <a:lstStyle/>
                    <a:p>
                      <a:endParaRPr lang="cs-CZ" dirty="0"/>
                    </a:p>
                  </a:txBody>
                  <a:tcPr/>
                </a:tc>
                <a:tc>
                  <a:txBody>
                    <a:bodyPr/>
                    <a:lstStyle/>
                    <a:p>
                      <a:pPr algn="ctr"/>
                      <a:r>
                        <a:rPr lang="cs-CZ" b="1" dirty="0"/>
                        <a:t>Rok 2017</a:t>
                      </a:r>
                    </a:p>
                  </a:txBody>
                  <a:tcPr anchor="ctr"/>
                </a:tc>
                <a:tc>
                  <a:txBody>
                    <a:bodyPr/>
                    <a:lstStyle/>
                    <a:p>
                      <a:pPr algn="ctr"/>
                      <a:r>
                        <a:rPr lang="cs-CZ" b="1" dirty="0"/>
                        <a:t>Rok 2018</a:t>
                      </a:r>
                    </a:p>
                  </a:txBody>
                  <a:tcPr anchor="ctr"/>
                </a:tc>
                <a:extLst>
                  <a:ext uri="{0D108BD9-81ED-4DB2-BD59-A6C34878D82A}">
                    <a16:rowId xmlns:a16="http://schemas.microsoft.com/office/drawing/2014/main" val="524076614"/>
                  </a:ext>
                </a:extLst>
              </a:tr>
              <a:tr h="370840">
                <a:tc>
                  <a:txBody>
                    <a:bodyPr/>
                    <a:lstStyle/>
                    <a:p>
                      <a:r>
                        <a:rPr lang="cs-CZ" b="1" dirty="0"/>
                        <a:t>Počet IČO</a:t>
                      </a:r>
                    </a:p>
                  </a:txBody>
                  <a:tcPr anchor="ctr"/>
                </a:tc>
                <a:tc>
                  <a:txBody>
                    <a:bodyPr/>
                    <a:lstStyle/>
                    <a:p>
                      <a:pPr algn="ctr"/>
                      <a:r>
                        <a:rPr lang="cs-CZ" dirty="0"/>
                        <a:t>22 008</a:t>
                      </a:r>
                    </a:p>
                  </a:txBody>
                  <a:tcPr anchor="ctr"/>
                </a:tc>
                <a:tc>
                  <a:txBody>
                    <a:bodyPr/>
                    <a:lstStyle/>
                    <a:p>
                      <a:pPr algn="ctr"/>
                      <a:r>
                        <a:rPr lang="cs-CZ" dirty="0"/>
                        <a:t>21 311</a:t>
                      </a:r>
                    </a:p>
                  </a:txBody>
                  <a:tcPr anchor="ctr"/>
                </a:tc>
                <a:extLst>
                  <a:ext uri="{0D108BD9-81ED-4DB2-BD59-A6C34878D82A}">
                    <a16:rowId xmlns:a16="http://schemas.microsoft.com/office/drawing/2014/main" val="4030065474"/>
                  </a:ext>
                </a:extLst>
              </a:tr>
              <a:tr h="370840">
                <a:tc>
                  <a:txBody>
                    <a:bodyPr/>
                    <a:lstStyle/>
                    <a:p>
                      <a:r>
                        <a:rPr lang="cs-CZ" b="1" dirty="0"/>
                        <a:t>Počet IČZ</a:t>
                      </a:r>
                    </a:p>
                  </a:txBody>
                  <a:tcPr anchor="ctr"/>
                </a:tc>
                <a:tc>
                  <a:txBody>
                    <a:bodyPr/>
                    <a:lstStyle/>
                    <a:p>
                      <a:pPr algn="ctr"/>
                      <a:r>
                        <a:rPr lang="cs-CZ" dirty="0"/>
                        <a:t>24 850</a:t>
                      </a:r>
                    </a:p>
                  </a:txBody>
                  <a:tcPr anchor="ctr"/>
                </a:tc>
                <a:tc>
                  <a:txBody>
                    <a:bodyPr/>
                    <a:lstStyle/>
                    <a:p>
                      <a:pPr algn="ctr"/>
                      <a:r>
                        <a:rPr lang="cs-CZ" dirty="0"/>
                        <a:t>23 923</a:t>
                      </a:r>
                    </a:p>
                  </a:txBody>
                  <a:tcPr anchor="ctr"/>
                </a:tc>
                <a:extLst>
                  <a:ext uri="{0D108BD9-81ED-4DB2-BD59-A6C34878D82A}">
                    <a16:rowId xmlns:a16="http://schemas.microsoft.com/office/drawing/2014/main" val="1665570056"/>
                  </a:ext>
                </a:extLst>
              </a:tr>
              <a:tr h="370840">
                <a:tc>
                  <a:txBody>
                    <a:bodyPr/>
                    <a:lstStyle/>
                    <a:p>
                      <a:r>
                        <a:rPr lang="cs-CZ" b="1" dirty="0"/>
                        <a:t>Počet IČP</a:t>
                      </a:r>
                    </a:p>
                  </a:txBody>
                  <a:tcPr anchor="ctr"/>
                </a:tc>
                <a:tc>
                  <a:txBody>
                    <a:bodyPr/>
                    <a:lstStyle/>
                    <a:p>
                      <a:pPr algn="ctr"/>
                      <a:r>
                        <a:rPr lang="cs-CZ" dirty="0"/>
                        <a:t>44 832</a:t>
                      </a:r>
                    </a:p>
                  </a:txBody>
                  <a:tcPr anchor="ctr"/>
                </a:tc>
                <a:tc>
                  <a:txBody>
                    <a:bodyPr/>
                    <a:lstStyle/>
                    <a:p>
                      <a:pPr algn="ctr"/>
                      <a:r>
                        <a:rPr lang="cs-CZ" dirty="0"/>
                        <a:t>43 737</a:t>
                      </a:r>
                    </a:p>
                  </a:txBody>
                  <a:tcPr anchor="ctr"/>
                </a:tc>
                <a:extLst>
                  <a:ext uri="{0D108BD9-81ED-4DB2-BD59-A6C34878D82A}">
                    <a16:rowId xmlns:a16="http://schemas.microsoft.com/office/drawing/2014/main" val="92133692"/>
                  </a:ext>
                </a:extLst>
              </a:tr>
            </a:tbl>
          </a:graphicData>
        </a:graphic>
      </p:graphicFrame>
      <p:sp>
        <p:nvSpPr>
          <p:cNvPr id="26" name="Content Placeholder 1"/>
          <p:cNvSpPr txBox="1">
            <a:spLocks/>
          </p:cNvSpPr>
          <p:nvPr/>
        </p:nvSpPr>
        <p:spPr>
          <a:xfrm>
            <a:off x="272590" y="975046"/>
            <a:ext cx="11395153" cy="2046675"/>
          </a:xfrm>
          <a:prstGeom prst="rect">
            <a:avLst/>
          </a:prstGeom>
        </p:spPr>
        <p:txBody>
          <a:bodyPr vert="horz" lIns="91440" tIns="45720" rIns="91440" bIns="45720" rtlCol="0">
            <a:normAutofit fontScale="70000" lnSpcReduction="20000"/>
          </a:bodyPr>
          <a:lstStyle>
            <a:lvl1pPr marL="342900" indent="-342900" algn="l" defTabSz="914400" rtl="0" eaLnBrk="1" latinLnBrk="0" hangingPunct="1">
              <a:spcBef>
                <a:spcPct val="20000"/>
              </a:spcBef>
              <a:buFont typeface="Arial" panose="020B0604020202020204" pitchFamily="34" charset="0"/>
              <a:buChar char="•"/>
              <a:defRPr sz="16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kumimoji="0" lang="cs-CZ" altLang="cs-CZ" sz="2200" b="1" i="0" u="none" strike="noStrike" kern="1200" cap="none" spc="0" normalizeH="0" baseline="0" noProof="0" dirty="0" smtClean="0">
                <a:ln>
                  <a:noFill/>
                </a:ln>
                <a:solidFill>
                  <a:schemeClr val="tx1"/>
                </a:solidFill>
                <a:effectLst/>
                <a:uLnTx/>
                <a:uFillTx/>
                <a:cs typeface="Arial" pitchFamily="34" charset="0"/>
              </a:rPr>
              <a:t>Analýza se opírá o data spravovaná Ústavem zdravotnických informací a statistiky ČR (ÚZIS ČR), která jsou sbírána v rámci Národního zdravotnického informačního systému (NZIS), a to zejména Národního registru hrazených zdravotních služeb (NRHZS). Při analýzách objemu úhrad z veřejného zdravotního pojištění dle jednotlivých regionů je velmi důležité rozlišovat</a:t>
            </a:r>
            <a:r>
              <a:rPr kumimoji="0" lang="cs-CZ" altLang="cs-CZ" sz="2200" b="1" i="0" u="none" strike="noStrike" kern="1200" cap="none" spc="0" normalizeH="0" noProof="0" dirty="0" smtClean="0">
                <a:ln>
                  <a:noFill/>
                </a:ln>
                <a:solidFill>
                  <a:schemeClr val="tx1"/>
                </a:solidFill>
                <a:effectLst/>
                <a:uLnTx/>
                <a:uFillTx/>
                <a:cs typeface="Arial" pitchFamily="34" charset="0"/>
              </a:rPr>
              <a:t> sídlo daného poskytovatele (dle IČO) a jím provozovaných zdravotnických zařízení (dle IČZ) a skutečných míst poskytování služeb (IČP). Platba z </a:t>
            </a:r>
            <a:r>
              <a:rPr kumimoji="0" lang="cs-CZ" altLang="cs-CZ" sz="2200" b="1" i="0" u="none" strike="noStrike" kern="1200" cap="none" spc="0" normalizeH="0" noProof="0" dirty="0" err="1" smtClean="0">
                <a:ln>
                  <a:noFill/>
                </a:ln>
                <a:solidFill>
                  <a:schemeClr val="tx1"/>
                </a:solidFill>
                <a:effectLst/>
                <a:uLnTx/>
                <a:uFillTx/>
                <a:cs typeface="Arial" pitchFamily="34" charset="0"/>
              </a:rPr>
              <a:t>v.z.p</a:t>
            </a:r>
            <a:r>
              <a:rPr kumimoji="0" lang="cs-CZ" altLang="cs-CZ" sz="2200" b="1" i="0" u="none" strike="noStrike" kern="1200" cap="none" spc="0" normalizeH="0" noProof="0" dirty="0" smtClean="0">
                <a:ln>
                  <a:noFill/>
                </a:ln>
                <a:solidFill>
                  <a:schemeClr val="tx1"/>
                </a:solidFill>
                <a:effectLst/>
                <a:uLnTx/>
                <a:uFillTx/>
                <a:cs typeface="Arial" pitchFamily="34" charset="0"/>
              </a:rPr>
              <a:t>. je totiž realizována vždy na dané IČO v místě sídla poskytovatele, avšak nezanedbatelný počet poskytovatelů realizuje zdravotní služby ve více regionech a prostá distribuce prostředků dle IČO tak silně zkresluje objem prostředků konzumovaných obyvateli jednotlivých regionů ČR. Jako příklad lze uvést poskytovatele se sídlem v Praze, který provozuje samostatná ZZ (nemocnici následné péče, sdružená ambulantní zařízení, lékárny) – pro jedno IČO tak evidujeme 45 IČZ  a například pro jedno z těchto IČZ 54 míst poskytování (IČP). Takto je např. </a:t>
            </a:r>
            <a:r>
              <a:rPr lang="cs-CZ" sz="2200" dirty="0" smtClean="0">
                <a:solidFill>
                  <a:schemeClr val="tx1"/>
                </a:solidFill>
              </a:rPr>
              <a:t>smlouva vedena na </a:t>
            </a:r>
            <a:r>
              <a:rPr lang="cs-CZ" sz="2200" dirty="0">
                <a:solidFill>
                  <a:schemeClr val="tx1"/>
                </a:solidFill>
              </a:rPr>
              <a:t>1 IČZ, ale pracoviště </a:t>
            </a:r>
            <a:r>
              <a:rPr lang="cs-CZ" sz="2200" dirty="0" smtClean="0">
                <a:solidFill>
                  <a:schemeClr val="tx1"/>
                </a:solidFill>
              </a:rPr>
              <a:t>poskytují služby v </a:t>
            </a:r>
            <a:r>
              <a:rPr lang="cs-CZ" sz="2200" dirty="0">
                <a:solidFill>
                  <a:schemeClr val="tx1"/>
                </a:solidFill>
              </a:rPr>
              <a:t>11 městech a 7 </a:t>
            </a:r>
            <a:r>
              <a:rPr lang="cs-CZ" sz="2200" dirty="0" smtClean="0">
                <a:solidFill>
                  <a:schemeClr val="tx1"/>
                </a:solidFill>
              </a:rPr>
              <a:t>krajích. Distribuce míst poskytování má tedy velký vliv na analýzy </a:t>
            </a:r>
            <a:r>
              <a:rPr lang="cs-CZ" sz="2200" dirty="0">
                <a:solidFill>
                  <a:schemeClr val="tx1"/>
                </a:solidFill>
              </a:rPr>
              <a:t>čerpání finančních prostředků z veřejného zdravotního pojištění </a:t>
            </a:r>
            <a:r>
              <a:rPr lang="cs-CZ" sz="2200" dirty="0" smtClean="0">
                <a:solidFill>
                  <a:schemeClr val="tx1"/>
                </a:solidFill>
              </a:rPr>
              <a:t>pojištěnci z různých regionů. </a:t>
            </a:r>
            <a:endParaRPr lang="cs-CZ" sz="2200" dirty="0">
              <a:solidFill>
                <a:schemeClr val="tx1"/>
              </a:solidFill>
            </a:endParaRPr>
          </a:p>
          <a:p>
            <a:pPr marL="0" marR="0" lvl="0" indent="0"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cs-CZ" altLang="cs-CZ" b="1" i="0" u="none" strike="noStrike" kern="1200" cap="none" spc="0" normalizeH="0" noProof="0" dirty="0" smtClean="0">
              <a:ln>
                <a:noFill/>
              </a:ln>
              <a:solidFill>
                <a:srgbClr val="000000"/>
              </a:solidFill>
              <a:effectLst/>
              <a:uLnTx/>
              <a:uFillTx/>
              <a:latin typeface="Calibri"/>
              <a:cs typeface="Arial" pitchFamily="34" charset="0"/>
            </a:endParaRPr>
          </a:p>
        </p:txBody>
      </p:sp>
    </p:spTree>
    <p:extLst>
      <p:ext uri="{BB962C8B-B14F-4D97-AF65-F5344CB8AC3E}">
        <p14:creationId xmlns:p14="http://schemas.microsoft.com/office/powerpoint/2010/main" val="93585566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2591" y="626584"/>
            <a:ext cx="2818081" cy="631595"/>
          </a:xfrm>
        </p:spPr>
        <p:txBody>
          <a:bodyPr>
            <a:normAutofit fontScale="90000"/>
          </a:bodyPr>
          <a:lstStyle/>
          <a:p>
            <a:r>
              <a:rPr lang="cs-CZ" sz="2800" dirty="0"/>
              <a:t>Počet IČP dle místa poskytování zdravotních služeb a sídla IČZ </a:t>
            </a:r>
            <a:r>
              <a:rPr lang="cs-CZ" sz="2800" dirty="0" smtClean="0"/>
              <a:t/>
            </a:r>
            <a:br>
              <a:rPr lang="cs-CZ" sz="2800" dirty="0" smtClean="0"/>
            </a:br>
            <a:r>
              <a:rPr lang="cs-CZ" sz="2800" dirty="0" smtClean="0"/>
              <a:t/>
            </a:r>
            <a:br>
              <a:rPr lang="cs-CZ" sz="2800" dirty="0" smtClean="0"/>
            </a:br>
            <a:r>
              <a:rPr lang="cs-CZ" sz="2800" dirty="0" smtClean="0"/>
              <a:t>– </a:t>
            </a:r>
            <a:r>
              <a:rPr lang="cs-CZ" sz="2800" dirty="0"/>
              <a:t>všechny typy poskytovatelů</a:t>
            </a:r>
            <a:endParaRPr lang="en-US" sz="2800" dirty="0"/>
          </a:p>
        </p:txBody>
      </p:sp>
      <p:sp>
        <p:nvSpPr>
          <p:cNvPr id="8" name="TextBox 4"/>
          <p:cNvSpPr txBox="1"/>
          <p:nvPr/>
        </p:nvSpPr>
        <p:spPr>
          <a:xfrm>
            <a:off x="272591" y="3139325"/>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10" name="Zástupný symbol pro obsah 3"/>
          <p:cNvGraphicFramePr>
            <a:graphicFrameLocks/>
          </p:cNvGraphicFramePr>
          <p:nvPr>
            <p:extLst>
              <p:ext uri="{D42A27DB-BD31-4B8C-83A1-F6EECF244321}">
                <p14:modId xmlns:p14="http://schemas.microsoft.com/office/powerpoint/2010/main" val="3867108441"/>
              </p:ext>
            </p:extLst>
          </p:nvPr>
        </p:nvGraphicFramePr>
        <p:xfrm>
          <a:off x="3198694" y="626584"/>
          <a:ext cx="8671924" cy="5832000"/>
        </p:xfrm>
        <a:graphic>
          <a:graphicData uri="http://schemas.openxmlformats.org/drawingml/2006/table">
            <a:tbl>
              <a:tblPr firstRow="1"/>
              <a:tblGrid>
                <a:gridCol w="648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0015"/>
                    </a:ext>
                  </a:extLst>
                </a:gridCol>
                <a:gridCol w="463924">
                  <a:extLst>
                    <a:ext uri="{9D8B030D-6E8A-4147-A177-3AD203B41FA5}">
                      <a16:colId xmlns:a16="http://schemas.microsoft.com/office/drawing/2014/main" val="20016"/>
                    </a:ext>
                  </a:extLst>
                </a:gridCol>
              </a:tblGrid>
              <a:tr h="324000">
                <a:tc rowSpan="2">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nSpc>
                          <a:spcPts val="1500"/>
                        </a:lnSpc>
                      </a:pPr>
                      <a:r>
                        <a:rPr lang="cs-CZ" sz="1200" dirty="0">
                          <a:latin typeface="+mn-lt"/>
                        </a:rPr>
                        <a:t>Kraj IČZ</a:t>
                      </a:r>
                    </a:p>
                  </a:txBody>
                  <a:tcP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gridSpan="16">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ts val="1500"/>
                        </a:lnSpc>
                      </a:pPr>
                      <a:r>
                        <a:rPr lang="cs-CZ" sz="1200" dirty="0">
                          <a:latin typeface="+mn-lt"/>
                        </a:rPr>
                        <a:t>Počet IČP dle místa poskytování zdravotních služeb</a:t>
                      </a:r>
                    </a:p>
                  </a:txBody>
                  <a:tcPr anchor="ct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extLst>
                  <a:ext uri="{0D108BD9-81ED-4DB2-BD59-A6C34878D82A}">
                    <a16:rowId xmlns:a16="http://schemas.microsoft.com/office/drawing/2014/main" val="10000"/>
                  </a:ext>
                </a:extLst>
              </a:tr>
              <a:tr h="324000">
                <a:tc vMerge="1">
                  <a:txBody>
                    <a:bodyPr/>
                    <a:lstStyle/>
                    <a:p>
                      <a:endParaRPr lang="cs-CZ" dirty="0"/>
                    </a:p>
                  </a:txBody>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PHA</a:t>
                      </a:r>
                    </a:p>
                  </a:txBody>
                  <a:tcPr marL="9525" marR="9525" marT="9525" marB="0" anchor="ctr">
                    <a:lnL w="25400" cmpd="sng">
                      <a:solidFill>
                        <a:sysClr val="windowText" lastClr="000000"/>
                      </a:solid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STC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JHC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PLK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KVK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ULK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LBK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HKK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PAK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VYS</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OLK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ZLK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MSK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Celkem</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 %</a:t>
                      </a:r>
                    </a:p>
                  </a:txBody>
                  <a:tcPr marL="9525" marR="9525" marT="9525" marB="0" anchor="ctr">
                    <a:lnL w="12700" cap="flat" cmpd="sng" algn="ctr">
                      <a:solidFill>
                        <a:sysClr val="window" lastClr="FFFFFF">
                          <a:lumMod val="85000"/>
                        </a:sysClr>
                      </a:solidFill>
                      <a:prstDash val="solid"/>
                      <a:round/>
                      <a:headEnd type="none" w="med" len="med"/>
                      <a:tailEnd type="none" w="med" len="med"/>
                    </a:lnL>
                    <a:lnR>
                      <a:noFill/>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PHA</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7 290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7 738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94%</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STC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4 110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4 173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JHC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2 369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2 390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2 252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2 272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KVK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1 104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1 130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ULK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2 971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3 023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LBK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1 584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1 599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HKK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2 500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2 529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PAK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1 962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1 994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VYS</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1 879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1 910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4 669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4 833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OLK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2 729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2 772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ZLK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2 089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2 116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MSK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5 207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5 258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Celkem</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7 385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4 270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2 424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2 357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1 137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3 021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1 624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2 554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2 046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1 937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4 753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2 814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2 127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5 288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rgbClr val="000000"/>
                          </a:solidFill>
                          <a:effectLst/>
                          <a:latin typeface="Calibri" panose="020F0502020204030204" pitchFamily="34" charset="0"/>
                        </a:rPr>
                        <a:t>43 737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v %</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223032346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8583" y="626584"/>
            <a:ext cx="2818081" cy="631595"/>
          </a:xfrm>
        </p:spPr>
        <p:txBody>
          <a:bodyPr>
            <a:normAutofit fontScale="90000"/>
          </a:bodyPr>
          <a:lstStyle/>
          <a:p>
            <a:r>
              <a:rPr lang="cs-CZ" sz="2800" dirty="0"/>
              <a:t>Počet IČP dle místa poskytování zdravotních služeb a sídla IČZ </a:t>
            </a:r>
            <a:r>
              <a:rPr lang="cs-CZ" sz="2800" dirty="0" smtClean="0"/>
              <a:t/>
            </a:r>
            <a:br>
              <a:rPr lang="cs-CZ" sz="2800" dirty="0" smtClean="0"/>
            </a:br>
            <a:r>
              <a:rPr lang="cs-CZ" sz="2800" dirty="0" smtClean="0"/>
              <a:t/>
            </a:r>
            <a:br>
              <a:rPr lang="cs-CZ" sz="2800" dirty="0" smtClean="0"/>
            </a:br>
            <a:r>
              <a:rPr lang="cs-CZ" sz="2800" dirty="0" smtClean="0"/>
              <a:t>– poskytovatelé lůžkové péče</a:t>
            </a:r>
            <a:endParaRPr lang="en-US" sz="2800" dirty="0"/>
          </a:p>
        </p:txBody>
      </p:sp>
      <p:sp>
        <p:nvSpPr>
          <p:cNvPr id="8" name="TextBox 4"/>
          <p:cNvSpPr txBox="1"/>
          <p:nvPr/>
        </p:nvSpPr>
        <p:spPr>
          <a:xfrm>
            <a:off x="208583" y="3139325"/>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6" name="Zástupný symbol pro obsah 3"/>
          <p:cNvGraphicFramePr>
            <a:graphicFrameLocks/>
          </p:cNvGraphicFramePr>
          <p:nvPr>
            <p:extLst>
              <p:ext uri="{D42A27DB-BD31-4B8C-83A1-F6EECF244321}">
                <p14:modId xmlns:p14="http://schemas.microsoft.com/office/powerpoint/2010/main" val="422511898"/>
              </p:ext>
            </p:extLst>
          </p:nvPr>
        </p:nvGraphicFramePr>
        <p:xfrm>
          <a:off x="3235270" y="626584"/>
          <a:ext cx="8671924" cy="5832000"/>
        </p:xfrm>
        <a:graphic>
          <a:graphicData uri="http://schemas.openxmlformats.org/drawingml/2006/table">
            <a:tbl>
              <a:tblPr firstRow="1"/>
              <a:tblGrid>
                <a:gridCol w="648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0015"/>
                    </a:ext>
                  </a:extLst>
                </a:gridCol>
                <a:gridCol w="463924">
                  <a:extLst>
                    <a:ext uri="{9D8B030D-6E8A-4147-A177-3AD203B41FA5}">
                      <a16:colId xmlns:a16="http://schemas.microsoft.com/office/drawing/2014/main" val="20016"/>
                    </a:ext>
                  </a:extLst>
                </a:gridCol>
              </a:tblGrid>
              <a:tr h="324000">
                <a:tc rowSpan="2">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nSpc>
                          <a:spcPts val="1500"/>
                        </a:lnSpc>
                      </a:pPr>
                      <a:r>
                        <a:rPr lang="cs-CZ" sz="1200" dirty="0">
                          <a:latin typeface="+mn-lt"/>
                        </a:rPr>
                        <a:t>Kraj IČZ</a:t>
                      </a:r>
                    </a:p>
                  </a:txBody>
                  <a:tcP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gridSpan="16">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ts val="1500"/>
                        </a:lnSpc>
                      </a:pPr>
                      <a:r>
                        <a:rPr lang="cs-CZ" sz="1200" dirty="0">
                          <a:latin typeface="+mn-lt"/>
                        </a:rPr>
                        <a:t>Počet IČP dle místa poskytování zdravotních služeb</a:t>
                      </a:r>
                    </a:p>
                  </a:txBody>
                  <a:tcPr anchor="ct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extLst>
                  <a:ext uri="{0D108BD9-81ED-4DB2-BD59-A6C34878D82A}">
                    <a16:rowId xmlns:a16="http://schemas.microsoft.com/office/drawing/2014/main" val="10000"/>
                  </a:ext>
                </a:extLst>
              </a:tr>
              <a:tr h="324000">
                <a:tc vMerge="1">
                  <a:txBody>
                    <a:bodyPr/>
                    <a:lstStyle/>
                    <a:p>
                      <a:endParaRPr lang="cs-CZ" dirty="0"/>
                    </a:p>
                  </a:txBody>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PHA</a:t>
                      </a:r>
                    </a:p>
                  </a:txBody>
                  <a:tcPr marL="9525" marR="9525" marT="9525" marB="0" anchor="ctr">
                    <a:lnL w="25400" cmpd="sng">
                      <a:solidFill>
                        <a:sysClr val="windowText" lastClr="000000"/>
                      </a:solid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STC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JHC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PLK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KVK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ULK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LBK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HKK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PAK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VYS</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OLK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ZLK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MSK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Celkem</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 %</a:t>
                      </a:r>
                    </a:p>
                  </a:txBody>
                  <a:tcPr marL="9525" marR="9525" marT="9525" marB="0" anchor="ctr">
                    <a:lnL w="12700" cap="flat" cmpd="sng" algn="ctr">
                      <a:solidFill>
                        <a:sysClr val="window" lastClr="FFFFFF">
                          <a:lumMod val="85000"/>
                        </a:sysClr>
                      </a:solidFill>
                      <a:prstDash val="solid"/>
                      <a:round/>
                      <a:headEnd type="none" w="med" len="med"/>
                      <a:tailEnd type="none" w="med" len="med"/>
                    </a:lnL>
                    <a:lnR>
                      <a:noFill/>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PHA</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1 390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1 401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STC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931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JHC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533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533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437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KVK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206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93%</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ULK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702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702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LBK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HKK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621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622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PAK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343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343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VYS</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452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1 090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1 090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OLK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560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561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ZLK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MSK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1 150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1 151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Celkem</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1 390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935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534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456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206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702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623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344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1 090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561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1 151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9 210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v %</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386798880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2591" y="535161"/>
            <a:ext cx="2818081" cy="631595"/>
          </a:xfrm>
        </p:spPr>
        <p:txBody>
          <a:bodyPr>
            <a:normAutofit fontScale="90000"/>
          </a:bodyPr>
          <a:lstStyle/>
          <a:p>
            <a:r>
              <a:rPr lang="cs-CZ" sz="2800" dirty="0" smtClean="0"/>
              <a:t>Počet IČP dle místa poskytování zdravotních služeb a sídla IČZ </a:t>
            </a:r>
            <a:br>
              <a:rPr lang="cs-CZ" sz="2800" dirty="0" smtClean="0"/>
            </a:br>
            <a:r>
              <a:rPr lang="cs-CZ" sz="2800" dirty="0" smtClean="0"/>
              <a:t/>
            </a:r>
            <a:br>
              <a:rPr lang="cs-CZ" sz="2800" dirty="0" smtClean="0"/>
            </a:br>
            <a:r>
              <a:rPr lang="cs-CZ" sz="2800" dirty="0" smtClean="0"/>
              <a:t>– poskytovatelé ambulantní péče</a:t>
            </a:r>
            <a:endParaRPr lang="en-US" sz="2800" dirty="0"/>
          </a:p>
        </p:txBody>
      </p:sp>
      <p:sp>
        <p:nvSpPr>
          <p:cNvPr id="8" name="TextBox 4"/>
          <p:cNvSpPr txBox="1"/>
          <p:nvPr/>
        </p:nvSpPr>
        <p:spPr>
          <a:xfrm>
            <a:off x="272591" y="304790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7" name="Zástupný symbol pro obsah 3"/>
          <p:cNvGraphicFramePr>
            <a:graphicFrameLocks/>
          </p:cNvGraphicFramePr>
          <p:nvPr>
            <p:extLst>
              <p:ext uri="{D42A27DB-BD31-4B8C-83A1-F6EECF244321}">
                <p14:modId xmlns:p14="http://schemas.microsoft.com/office/powerpoint/2010/main" val="49165487"/>
              </p:ext>
            </p:extLst>
          </p:nvPr>
        </p:nvGraphicFramePr>
        <p:xfrm>
          <a:off x="3198694" y="626601"/>
          <a:ext cx="8671924" cy="5832000"/>
        </p:xfrm>
        <a:graphic>
          <a:graphicData uri="http://schemas.openxmlformats.org/drawingml/2006/table">
            <a:tbl>
              <a:tblPr firstRow="1"/>
              <a:tblGrid>
                <a:gridCol w="648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0015"/>
                    </a:ext>
                  </a:extLst>
                </a:gridCol>
                <a:gridCol w="463924">
                  <a:extLst>
                    <a:ext uri="{9D8B030D-6E8A-4147-A177-3AD203B41FA5}">
                      <a16:colId xmlns:a16="http://schemas.microsoft.com/office/drawing/2014/main" val="20016"/>
                    </a:ext>
                  </a:extLst>
                </a:gridCol>
              </a:tblGrid>
              <a:tr h="324000">
                <a:tc rowSpan="2">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nSpc>
                          <a:spcPts val="1500"/>
                        </a:lnSpc>
                      </a:pPr>
                      <a:r>
                        <a:rPr lang="cs-CZ" sz="1200" dirty="0">
                          <a:latin typeface="+mn-lt"/>
                        </a:rPr>
                        <a:t>Kraj IČZ</a:t>
                      </a:r>
                    </a:p>
                  </a:txBody>
                  <a:tcP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gridSpan="16">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ts val="1500"/>
                        </a:lnSpc>
                      </a:pPr>
                      <a:r>
                        <a:rPr lang="cs-CZ" sz="1200" dirty="0">
                          <a:latin typeface="+mn-lt"/>
                        </a:rPr>
                        <a:t>Počet IČP dle místa poskytování zdravotních služeb</a:t>
                      </a:r>
                    </a:p>
                  </a:txBody>
                  <a:tcPr anchor="ct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extLst>
                  <a:ext uri="{0D108BD9-81ED-4DB2-BD59-A6C34878D82A}">
                    <a16:rowId xmlns:a16="http://schemas.microsoft.com/office/drawing/2014/main" val="10000"/>
                  </a:ext>
                </a:extLst>
              </a:tr>
              <a:tr h="324000">
                <a:tc vMerge="1">
                  <a:txBody>
                    <a:bodyPr/>
                    <a:lstStyle/>
                    <a:p>
                      <a:endParaRPr lang="cs-CZ" dirty="0"/>
                    </a:p>
                  </a:txBody>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PHA</a:t>
                      </a:r>
                    </a:p>
                  </a:txBody>
                  <a:tcPr marL="9525" marR="9525" marT="9525" marB="0" anchor="ctr">
                    <a:lnL w="25400" cmpd="sng">
                      <a:solidFill>
                        <a:sysClr val="windowText" lastClr="000000"/>
                      </a:solid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STC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JHC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PLK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KVK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ULK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LBK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HKK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PAK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VYS</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OLK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ZLK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MSK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Celkem</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 %</a:t>
                      </a:r>
                    </a:p>
                  </a:txBody>
                  <a:tcPr marL="9525" marR="9525" marT="9525" marB="0" anchor="ctr">
                    <a:lnL w="12700" cap="flat" cmpd="sng" algn="ctr">
                      <a:solidFill>
                        <a:sysClr val="window" lastClr="FFFFFF">
                          <a:lumMod val="85000"/>
                        </a:sysClr>
                      </a:solidFill>
                      <a:prstDash val="solid"/>
                      <a:round/>
                      <a:headEnd type="none" w="med" len="med"/>
                      <a:tailEnd type="none" w="med" len="med"/>
                    </a:lnL>
                    <a:lnR>
                      <a:noFill/>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PHA</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5 876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6 308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93%</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STC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3 076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3 137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JHC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1 754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1 774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1 739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1 757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KVK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867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878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ULK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2 213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2 264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LBK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1 155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1 170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HKK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1 825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1 853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PAK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1 553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1 584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VYS</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1 368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1 398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3 502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3 666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OLK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2 119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2 161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ZLK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1 667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1 694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MSK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3 962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4 011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Celkem</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5 969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3 230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1 808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1 824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897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2 263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1 195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1 875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1 635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1 426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3 586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2 200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1 705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4 042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33 655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v %</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421859174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2591" y="489441"/>
            <a:ext cx="2818081" cy="631595"/>
          </a:xfrm>
        </p:spPr>
        <p:txBody>
          <a:bodyPr>
            <a:normAutofit fontScale="90000"/>
          </a:bodyPr>
          <a:lstStyle/>
          <a:p>
            <a:r>
              <a:rPr lang="cs-CZ" sz="2800" dirty="0" smtClean="0"/>
              <a:t>Počet IČP dle místa poskytování zdravotních služeb a sídla IČZ </a:t>
            </a:r>
            <a:br>
              <a:rPr lang="cs-CZ" sz="2800" dirty="0" smtClean="0"/>
            </a:br>
            <a:r>
              <a:rPr lang="cs-CZ" sz="2800" dirty="0" smtClean="0"/>
              <a:t/>
            </a:r>
            <a:br>
              <a:rPr lang="cs-CZ" sz="2800" dirty="0" smtClean="0"/>
            </a:br>
            <a:r>
              <a:rPr lang="cs-CZ" sz="2800" dirty="0" smtClean="0"/>
              <a:t>– poskytovatelé ostatní péče</a:t>
            </a:r>
            <a:endParaRPr lang="en-US" sz="2800" dirty="0"/>
          </a:p>
        </p:txBody>
      </p:sp>
      <p:sp>
        <p:nvSpPr>
          <p:cNvPr id="8" name="TextBox 4"/>
          <p:cNvSpPr txBox="1"/>
          <p:nvPr/>
        </p:nvSpPr>
        <p:spPr>
          <a:xfrm>
            <a:off x="272591" y="300218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6" name="Zástupný symbol pro obsah 3"/>
          <p:cNvGraphicFramePr>
            <a:graphicFrameLocks/>
          </p:cNvGraphicFramePr>
          <p:nvPr>
            <p:extLst>
              <p:ext uri="{D42A27DB-BD31-4B8C-83A1-F6EECF244321}">
                <p14:modId xmlns:p14="http://schemas.microsoft.com/office/powerpoint/2010/main" val="2212955035"/>
              </p:ext>
            </p:extLst>
          </p:nvPr>
        </p:nvGraphicFramePr>
        <p:xfrm>
          <a:off x="3180406" y="635728"/>
          <a:ext cx="8671924" cy="5832000"/>
        </p:xfrm>
        <a:graphic>
          <a:graphicData uri="http://schemas.openxmlformats.org/drawingml/2006/table">
            <a:tbl>
              <a:tblPr firstRow="1"/>
              <a:tblGrid>
                <a:gridCol w="648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0015"/>
                    </a:ext>
                  </a:extLst>
                </a:gridCol>
                <a:gridCol w="463924">
                  <a:extLst>
                    <a:ext uri="{9D8B030D-6E8A-4147-A177-3AD203B41FA5}">
                      <a16:colId xmlns:a16="http://schemas.microsoft.com/office/drawing/2014/main" val="20016"/>
                    </a:ext>
                  </a:extLst>
                </a:gridCol>
              </a:tblGrid>
              <a:tr h="324000">
                <a:tc rowSpan="2">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nSpc>
                          <a:spcPts val="1500"/>
                        </a:lnSpc>
                      </a:pPr>
                      <a:r>
                        <a:rPr lang="cs-CZ" sz="1200" dirty="0">
                          <a:latin typeface="+mn-lt"/>
                        </a:rPr>
                        <a:t>Kraj IČZ</a:t>
                      </a:r>
                    </a:p>
                  </a:txBody>
                  <a:tcP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gridSpan="16">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ts val="1500"/>
                        </a:lnSpc>
                      </a:pPr>
                      <a:r>
                        <a:rPr lang="cs-CZ" sz="1200" dirty="0">
                          <a:latin typeface="+mn-lt"/>
                        </a:rPr>
                        <a:t>Počet IČP dle místa poskytování zdravotních služeb</a:t>
                      </a:r>
                    </a:p>
                  </a:txBody>
                  <a:tcPr anchor="ct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extLst>
                  <a:ext uri="{0D108BD9-81ED-4DB2-BD59-A6C34878D82A}">
                    <a16:rowId xmlns:a16="http://schemas.microsoft.com/office/drawing/2014/main" val="10000"/>
                  </a:ext>
                </a:extLst>
              </a:tr>
              <a:tr h="324000">
                <a:tc vMerge="1">
                  <a:txBody>
                    <a:bodyPr/>
                    <a:lstStyle/>
                    <a:p>
                      <a:endParaRPr lang="cs-CZ" dirty="0"/>
                    </a:p>
                  </a:txBody>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PHA</a:t>
                      </a:r>
                    </a:p>
                  </a:txBody>
                  <a:tcPr marL="9525" marR="9525" marT="9525" marB="0" anchor="ctr">
                    <a:lnL w="25400" cmpd="sng">
                      <a:solidFill>
                        <a:sysClr val="windowText" lastClr="000000"/>
                      </a:solid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STC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JHC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PLK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KVK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ULK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LBK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HKK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PAK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VYS</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OLK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ZLK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MSK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Celkem</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 %</a:t>
                      </a:r>
                    </a:p>
                  </a:txBody>
                  <a:tcPr marL="9525" marR="9525" marT="9525" marB="0" anchor="ctr">
                    <a:lnL w="12700" cap="flat" cmpd="sng" algn="ctr">
                      <a:solidFill>
                        <a:sysClr val="window" lastClr="FFFFFF">
                          <a:lumMod val="85000"/>
                        </a:sysClr>
                      </a:solidFill>
                      <a:prstDash val="solid"/>
                      <a:round/>
                      <a:headEnd type="none" w="med" len="med"/>
                      <a:tailEnd type="none" w="med" len="med"/>
                    </a:lnL>
                    <a:lnR>
                      <a:noFill/>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PHA</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83%</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STC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103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105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JHC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82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83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76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KVK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ULK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LBK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HKK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PAK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66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VYS</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77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OLK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ZLK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MSK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Celkem</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105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82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872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v %</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33392815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cs-CZ" sz="2800" dirty="0"/>
              <a:t>Průměrné výdaje (běžné i kapitálové) </a:t>
            </a:r>
            <a:r>
              <a:rPr lang="cs-CZ" sz="2800" u="sng" dirty="0"/>
              <a:t>v Kč na 1 obyvatele</a:t>
            </a:r>
            <a:r>
              <a:rPr lang="cs-CZ" sz="2800" dirty="0"/>
              <a:t> v období 2010-2018 dle pododdílů paragrafů </a:t>
            </a:r>
            <a:r>
              <a:rPr lang="cs-CZ" sz="2800" dirty="0" smtClean="0"/>
              <a:t>místních </a:t>
            </a:r>
            <a:r>
              <a:rPr lang="cs-CZ" sz="2800" dirty="0"/>
              <a:t>rozpočtů</a:t>
            </a:r>
            <a:endParaRPr lang="en-US" sz="2800" dirty="0"/>
          </a:p>
        </p:txBody>
      </p:sp>
      <p:sp>
        <p:nvSpPr>
          <p:cNvPr id="6" name="Obdélník 5"/>
          <p:cNvSpPr/>
          <p:nvPr/>
        </p:nvSpPr>
        <p:spPr>
          <a:xfrm>
            <a:off x="793555" y="1145899"/>
            <a:ext cx="3950120"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Ostatní činnost ve zdravotnictví </a:t>
            </a:r>
          </a:p>
        </p:txBody>
      </p:sp>
      <p:graphicFrame>
        <p:nvGraphicFramePr>
          <p:cNvPr id="11" name="Zástupný symbol pro obsah 3"/>
          <p:cNvGraphicFramePr>
            <a:graphicFrameLocks/>
          </p:cNvGraphicFramePr>
          <p:nvPr>
            <p:extLst>
              <p:ext uri="{D42A27DB-BD31-4B8C-83A1-F6EECF244321}">
                <p14:modId xmlns:p14="http://schemas.microsoft.com/office/powerpoint/2010/main" val="3443492016"/>
              </p:ext>
            </p:extLst>
          </p:nvPr>
        </p:nvGraphicFramePr>
        <p:xfrm>
          <a:off x="874580" y="1699169"/>
          <a:ext cx="6456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2634845403"/>
                    </a:ext>
                  </a:extLst>
                </a:gridCol>
                <a:gridCol w="462640">
                  <a:extLst>
                    <a:ext uri="{9D8B030D-6E8A-4147-A177-3AD203B41FA5}">
                      <a16:colId xmlns:a16="http://schemas.microsoft.com/office/drawing/2014/main" val="1141531740"/>
                    </a:ext>
                  </a:extLst>
                </a:gridCol>
                <a:gridCol w="720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2012</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2013</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28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7.</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STC</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JHC</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LBK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HKK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107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VYS</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OLK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ZLK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15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26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26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9.</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77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25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26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90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0"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12" name="Zaoblený obdélník 45"/>
          <p:cNvSpPr/>
          <p:nvPr/>
        </p:nvSpPr>
        <p:spPr>
          <a:xfrm>
            <a:off x="7728312" y="1900487"/>
            <a:ext cx="3535367" cy="3633864"/>
          </a:xfrm>
          <a:prstGeom prst="roundRect">
            <a:avLst/>
          </a:prstGeom>
          <a:no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činnost ve zdravotnictví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Další vzdělávání pracovníků ve zdravotnictví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Mezinárodní spolupráce ve zdravotnictví	</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14" name="Obdélník 13"/>
          <p:cNvSpPr/>
          <p:nvPr/>
        </p:nvSpPr>
        <p:spPr>
          <a:xfrm>
            <a:off x="793555" y="5858052"/>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32217383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cs-CZ" sz="2800" dirty="0"/>
              <a:t>Průměrné výdaje (běžné i kapitálové) </a:t>
            </a:r>
            <a:r>
              <a:rPr lang="cs-CZ" sz="2800" u="sng" dirty="0"/>
              <a:t>v Kč na 1 obyvatele</a:t>
            </a:r>
            <a:r>
              <a:rPr lang="cs-CZ" sz="2800" dirty="0"/>
              <a:t> v období 2010-2018 dle pododdílů paragrafů </a:t>
            </a:r>
            <a:r>
              <a:rPr lang="cs-CZ" sz="2800" dirty="0" smtClean="0"/>
              <a:t>místních </a:t>
            </a:r>
            <a:r>
              <a:rPr lang="cs-CZ" sz="2800" dirty="0"/>
              <a:t>rozpočtů</a:t>
            </a:r>
            <a:endParaRPr lang="en-US" sz="2800" dirty="0"/>
          </a:p>
        </p:txBody>
      </p:sp>
      <p:sp>
        <p:nvSpPr>
          <p:cNvPr id="6" name="Obdélník 5"/>
          <p:cNvSpPr/>
          <p:nvPr/>
        </p:nvSpPr>
        <p:spPr>
          <a:xfrm>
            <a:off x="318067" y="1036171"/>
            <a:ext cx="2912977"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Zdravotnické programy</a:t>
            </a:r>
          </a:p>
        </p:txBody>
      </p:sp>
      <p:graphicFrame>
        <p:nvGraphicFramePr>
          <p:cNvPr id="9" name="Zástupný symbol pro obsah 3"/>
          <p:cNvGraphicFramePr>
            <a:graphicFrameLocks/>
          </p:cNvGraphicFramePr>
          <p:nvPr>
            <p:extLst>
              <p:ext uri="{D42A27DB-BD31-4B8C-83A1-F6EECF244321}">
                <p14:modId xmlns:p14="http://schemas.microsoft.com/office/powerpoint/2010/main" val="3805060568"/>
              </p:ext>
            </p:extLst>
          </p:nvPr>
        </p:nvGraphicFramePr>
        <p:xfrm>
          <a:off x="410667" y="1564668"/>
          <a:ext cx="6420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3349609885"/>
                    </a:ext>
                  </a:extLst>
                </a:gridCol>
                <a:gridCol w="462640">
                  <a:extLst>
                    <a:ext uri="{9D8B030D-6E8A-4147-A177-3AD203B41FA5}">
                      <a16:colId xmlns:a16="http://schemas.microsoft.com/office/drawing/2014/main" val="3511712884"/>
                    </a:ext>
                  </a:extLst>
                </a:gridCol>
                <a:gridCol w="720000">
                  <a:extLst>
                    <a:ext uri="{9D8B030D-6E8A-4147-A177-3AD203B41FA5}">
                      <a16:colId xmlns:a16="http://schemas.microsoft.com/office/drawing/2014/main" val="20008"/>
                    </a:ext>
                  </a:extLst>
                </a:gridCol>
                <a:gridCol w="648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2012</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2013</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34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40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54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STC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JHC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LBK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HKK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VYS</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OLK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ZLK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9.</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15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18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21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17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0"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10" name="Zaoblený obdélník 45"/>
          <p:cNvSpPr/>
          <p:nvPr/>
        </p:nvSpPr>
        <p:spPr>
          <a:xfrm>
            <a:off x="7189858" y="1765986"/>
            <a:ext cx="3462901" cy="3633864"/>
          </a:xfrm>
          <a:prstGeom prst="roundRect">
            <a:avLst/>
          </a:prstGeom>
          <a:solidFill>
            <a:sysClr val="window" lastClr="FFFFFF"/>
          </a:solid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Prevence před drogami, alkoholem, nikotinem aj. závislostmi</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speciální zdravotnická péče</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Pomoc zdravotně postiženým a chronicky nemocným</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Programy paliativní péče</a:t>
            </a:r>
          </a:p>
          <a:p>
            <a:pPr marR="0" lvl="0" defTabSz="914400" eaLnBrk="1" fontAlgn="auto" latinLnBrk="0" hangingPunct="1">
              <a:lnSpc>
                <a:spcPct val="100000"/>
              </a:lnSpc>
              <a:spcBef>
                <a:spcPts val="0"/>
              </a:spcBef>
              <a:spcAft>
                <a:spcPts val="0"/>
              </a:spcAft>
              <a:buClrTx/>
              <a:buSzTx/>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Národní program zdraví</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Prevence HIV/AIDS	</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13" name="Obdélník 12"/>
          <p:cNvSpPr/>
          <p:nvPr/>
        </p:nvSpPr>
        <p:spPr>
          <a:xfrm>
            <a:off x="272591" y="5698778"/>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10159176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délník 2"/>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Title 1"/>
          <p:cNvSpPr>
            <a:spLocks noGrp="1"/>
          </p:cNvSpPr>
          <p:nvPr>
            <p:ph type="title"/>
          </p:nvPr>
        </p:nvSpPr>
        <p:spPr>
          <a:xfrm>
            <a:off x="98367" y="635469"/>
            <a:ext cx="2716779" cy="2744989"/>
          </a:xfrm>
        </p:spPr>
        <p:txBody>
          <a:bodyPr>
            <a:normAutofit/>
          </a:bodyPr>
          <a:lstStyle/>
          <a:p>
            <a:r>
              <a:rPr lang="cs-CZ" sz="2800" dirty="0"/>
              <a:t>Podíl výdajů dle jednotlivých paragrafů </a:t>
            </a:r>
            <a:r>
              <a:rPr lang="cs-CZ" sz="2800" dirty="0" smtClean="0"/>
              <a:t>místních </a:t>
            </a:r>
            <a:r>
              <a:rPr lang="cs-CZ" sz="2800" dirty="0"/>
              <a:t>rozpočtů </a:t>
            </a:r>
            <a:r>
              <a:rPr lang="cs-CZ" sz="2800" dirty="0" smtClean="0"/>
              <a:t/>
            </a:r>
            <a:br>
              <a:rPr lang="cs-CZ" sz="2800" dirty="0" smtClean="0"/>
            </a:br>
            <a:r>
              <a:rPr lang="cs-CZ" sz="2800" u="sng" dirty="0" smtClean="0"/>
              <a:t>v </a:t>
            </a:r>
            <a:r>
              <a:rPr lang="cs-CZ" sz="2800" u="sng" dirty="0"/>
              <a:t>roce 2016</a:t>
            </a:r>
            <a:endParaRPr lang="en-US" sz="2800" dirty="0"/>
          </a:p>
        </p:txBody>
      </p:sp>
      <p:sp>
        <p:nvSpPr>
          <p:cNvPr id="7" name="TextovéPole 6"/>
          <p:cNvSpPr txBox="1"/>
          <p:nvPr/>
        </p:nvSpPr>
        <p:spPr>
          <a:xfrm>
            <a:off x="2856635" y="6085114"/>
            <a:ext cx="9144000" cy="772886"/>
          </a:xfrm>
          <a:prstGeom prst="rect">
            <a:avLst/>
          </a:prstGeom>
          <a:solidFill>
            <a:schemeClr val="bg1"/>
          </a:solidFill>
        </p:spPr>
        <p:txBody>
          <a:bodyPr wrap="square" rtlCol="0">
            <a:spAutoFit/>
          </a:bodyPr>
          <a:lstStyle/>
          <a:p>
            <a:endParaRPr lang="cs-CZ" dirty="0"/>
          </a:p>
        </p:txBody>
      </p:sp>
      <p:graphicFrame>
        <p:nvGraphicFramePr>
          <p:cNvPr id="8" name="Tabulka 7"/>
          <p:cNvGraphicFramePr>
            <a:graphicFrameLocks noGrp="1"/>
          </p:cNvGraphicFramePr>
          <p:nvPr>
            <p:extLst>
              <p:ext uri="{D42A27DB-BD31-4B8C-83A1-F6EECF244321}">
                <p14:modId xmlns:p14="http://schemas.microsoft.com/office/powerpoint/2010/main" val="3254647020"/>
              </p:ext>
            </p:extLst>
          </p:nvPr>
        </p:nvGraphicFramePr>
        <p:xfrm>
          <a:off x="2928635" y="635469"/>
          <a:ext cx="9000000" cy="5940000"/>
        </p:xfrm>
        <a:graphic>
          <a:graphicData uri="http://schemas.openxmlformats.org/drawingml/2006/table">
            <a:tbl>
              <a:tblPr bandRow="1">
                <a:tableStyleId>{85BE263C-DBD7-4A20-BB59-AAB30ACAA65A}</a:tableStyleId>
              </a:tblPr>
              <a:tblGrid>
                <a:gridCol w="3168000">
                  <a:extLst>
                    <a:ext uri="{9D8B030D-6E8A-4147-A177-3AD203B41FA5}">
                      <a16:colId xmlns:a16="http://schemas.microsoft.com/office/drawing/2014/main" val="20000"/>
                    </a:ext>
                  </a:extLst>
                </a:gridCol>
                <a:gridCol w="5292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tblGrid>
              <a:tr h="198000">
                <a:tc>
                  <a:txBody>
                    <a:bodyPr/>
                    <a:lstStyle/>
                    <a:p>
                      <a:pPr algn="r" fontAlgn="b"/>
                      <a:r>
                        <a:rPr lang="cs-CZ" sz="1000" u="none" strike="noStrike" dirty="0">
                          <a:effectLst/>
                        </a:rPr>
                        <a:t>Zdravotnická záchranná služba</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3 989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0"/>
                  </a:ext>
                </a:extLst>
              </a:tr>
              <a:tr h="198000">
                <a:tc>
                  <a:txBody>
                    <a:bodyPr/>
                    <a:lstStyle/>
                    <a:p>
                      <a:pPr algn="r" fontAlgn="b"/>
                      <a:r>
                        <a:rPr lang="cs-CZ" sz="1000" u="none" strike="noStrike" dirty="0">
                          <a:effectLst/>
                        </a:rPr>
                        <a:t>Ostatní nemocnice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3 865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1"/>
                  </a:ext>
                </a:extLst>
              </a:tr>
              <a:tr h="198000">
                <a:tc>
                  <a:txBody>
                    <a:bodyPr/>
                    <a:lstStyle/>
                    <a:p>
                      <a:pPr algn="r" fontAlgn="b"/>
                      <a:r>
                        <a:rPr lang="cs-CZ" sz="1000" u="none" strike="noStrike" dirty="0">
                          <a:effectLst/>
                        </a:rPr>
                        <a:t>Ostatní ústavní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660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2"/>
                  </a:ext>
                </a:extLst>
              </a:tr>
              <a:tr h="198000">
                <a:tc>
                  <a:txBody>
                    <a:bodyPr/>
                    <a:lstStyle/>
                    <a:p>
                      <a:pPr algn="r" fontAlgn="b"/>
                      <a:r>
                        <a:rPr lang="cs-CZ" sz="1000" u="none" strike="noStrike" dirty="0">
                          <a:effectLst/>
                        </a:rPr>
                        <a:t>Ostatní činnost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304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3"/>
                  </a:ext>
                </a:extLst>
              </a:tr>
              <a:tr h="198000">
                <a:tc>
                  <a:txBody>
                    <a:bodyPr/>
                    <a:lstStyle/>
                    <a:p>
                      <a:pPr algn="r" fontAlgn="b"/>
                      <a:r>
                        <a:rPr lang="cs-CZ" sz="1000" u="none" strike="noStrike" dirty="0">
                          <a:effectLst/>
                        </a:rPr>
                        <a:t>Odborné léčebné ústavy</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256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4"/>
                  </a:ext>
                </a:extLst>
              </a:tr>
              <a:tr h="198000">
                <a:tc>
                  <a:txBody>
                    <a:bodyPr/>
                    <a:lstStyle/>
                    <a:p>
                      <a:pPr algn="r" fontAlgn="b"/>
                      <a:r>
                        <a:rPr lang="cs-CZ" sz="1000" u="none" strike="noStrike" dirty="0">
                          <a:effectLst/>
                        </a:rPr>
                        <a:t>Ostatní zdravotnická zařízení a služby pro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217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5"/>
                  </a:ext>
                </a:extLst>
              </a:tr>
              <a:tr h="198000">
                <a:tc>
                  <a:txBody>
                    <a:bodyPr/>
                    <a:lstStyle/>
                    <a:p>
                      <a:pPr algn="r" fontAlgn="b"/>
                      <a:r>
                        <a:rPr lang="cs-CZ" sz="1000" u="none" strike="noStrike" dirty="0">
                          <a:effectLst/>
                        </a:rPr>
                        <a:t>Lékařská služba první pomoci</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213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6"/>
                  </a:ext>
                </a:extLst>
              </a:tr>
              <a:tr h="198000">
                <a:tc>
                  <a:txBody>
                    <a:bodyPr/>
                    <a:lstStyle/>
                    <a:p>
                      <a:pPr algn="r" fontAlgn="b"/>
                      <a:r>
                        <a:rPr lang="cs-CZ" sz="1000" u="none" strike="noStrike" dirty="0">
                          <a:effectLst/>
                        </a:rPr>
                        <a:t>Všeobecná ambulantní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140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7"/>
                  </a:ext>
                </a:extLst>
              </a:tr>
              <a:tr h="198000">
                <a:tc>
                  <a:txBody>
                    <a:bodyPr/>
                    <a:lstStyle/>
                    <a:p>
                      <a:pPr algn="r" fontAlgn="b"/>
                      <a:r>
                        <a:rPr lang="cs-CZ" sz="1000" u="none" strike="noStrike" dirty="0">
                          <a:effectLst/>
                        </a:rPr>
                        <a:t>Lázeňské léčebny, ozdravovny, sanatoria</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114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8"/>
                  </a:ext>
                </a:extLst>
              </a:tr>
              <a:tr h="198000">
                <a:tc>
                  <a:txBody>
                    <a:bodyPr/>
                    <a:lstStyle/>
                    <a:p>
                      <a:pPr algn="r" fontAlgn="b"/>
                      <a:r>
                        <a:rPr lang="cs-CZ" sz="1000" u="none" strike="noStrike" dirty="0">
                          <a:effectLst/>
                        </a:rPr>
                        <a:t>Prevence před drogami, alkoholem, nikotinem aj. závislostmi</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109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9"/>
                  </a:ext>
                </a:extLst>
              </a:tr>
              <a:tr h="198000">
                <a:tc>
                  <a:txBody>
                    <a:bodyPr/>
                    <a:lstStyle/>
                    <a:p>
                      <a:pPr algn="r" fontAlgn="b"/>
                      <a:r>
                        <a:rPr lang="cs-CZ" sz="1000" u="none" strike="noStrike" dirty="0">
                          <a:effectLst/>
                        </a:rPr>
                        <a:t>Ostatní ambulantní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104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0"/>
                  </a:ext>
                </a:extLst>
              </a:tr>
              <a:tr h="198000">
                <a:tc>
                  <a:txBody>
                    <a:bodyPr/>
                    <a:lstStyle/>
                    <a:p>
                      <a:pPr algn="r" fontAlgn="b"/>
                      <a:r>
                        <a:rPr lang="cs-CZ" sz="1000" u="none" strike="noStrike" dirty="0">
                          <a:effectLst/>
                        </a:rPr>
                        <a:t>Léčebny dlouhodobě nemocných</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94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1"/>
                  </a:ext>
                </a:extLst>
              </a:tr>
              <a:tr h="198000">
                <a:tc>
                  <a:txBody>
                    <a:bodyPr/>
                    <a:lstStyle/>
                    <a:p>
                      <a:pPr algn="r" fontAlgn="b"/>
                      <a:r>
                        <a:rPr lang="cs-CZ" sz="1000" u="none" strike="noStrike" dirty="0">
                          <a:effectLst/>
                        </a:rPr>
                        <a:t>Ostatní výzkum a vývoj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33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2"/>
                  </a:ext>
                </a:extLst>
              </a:tr>
              <a:tr h="198000">
                <a:tc>
                  <a:txBody>
                    <a:bodyPr/>
                    <a:lstStyle/>
                    <a:p>
                      <a:pPr algn="r" fontAlgn="b"/>
                      <a:r>
                        <a:rPr lang="cs-CZ" sz="1000" u="none" strike="noStrike" dirty="0">
                          <a:effectLst/>
                        </a:rPr>
                        <a:t>Ostatní speciální zdravotnická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25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3"/>
                  </a:ext>
                </a:extLst>
              </a:tr>
              <a:tr h="198000">
                <a:tc>
                  <a:txBody>
                    <a:bodyPr/>
                    <a:lstStyle/>
                    <a:p>
                      <a:pPr algn="r" fontAlgn="b"/>
                      <a:r>
                        <a:rPr lang="cs-CZ" sz="1000" u="none" strike="noStrike" dirty="0">
                          <a:effectLst/>
                        </a:rPr>
                        <a:t>Hospice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4"/>
                  </a:ext>
                </a:extLst>
              </a:tr>
              <a:tr h="198000">
                <a:tc>
                  <a:txBody>
                    <a:bodyPr/>
                    <a:lstStyle/>
                    <a:p>
                      <a:pPr algn="r" fontAlgn="b"/>
                      <a:r>
                        <a:rPr lang="cs-CZ" sz="1000" u="none" strike="noStrike" dirty="0">
                          <a:effectLst/>
                        </a:rPr>
                        <a:t>Pomoc zdravotně postiženým a chronicky nemocným</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5"/>
                  </a:ext>
                </a:extLst>
              </a:tr>
              <a:tr h="198000">
                <a:tc>
                  <a:txBody>
                    <a:bodyPr/>
                    <a:lstStyle/>
                    <a:p>
                      <a:pPr algn="r" fontAlgn="b"/>
                      <a:r>
                        <a:rPr lang="cs-CZ" sz="1000" u="none" strike="noStrike" dirty="0">
                          <a:effectLst/>
                        </a:rPr>
                        <a:t>Programy paliativní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13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6"/>
                  </a:ext>
                </a:extLst>
              </a:tr>
              <a:tr h="198000">
                <a:tc>
                  <a:txBody>
                    <a:bodyPr/>
                    <a:lstStyle/>
                    <a:p>
                      <a:pPr algn="r" fontAlgn="b"/>
                      <a:r>
                        <a:rPr lang="cs-CZ" sz="1000" u="none" strike="noStrike" dirty="0">
                          <a:effectLst/>
                        </a:rPr>
                        <a:t>Specializovaná ambulantní zdravotní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13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7"/>
                  </a:ext>
                </a:extLst>
              </a:tr>
              <a:tr h="198000">
                <a:tc>
                  <a:txBody>
                    <a:bodyPr/>
                    <a:lstStyle/>
                    <a:p>
                      <a:pPr algn="r" fontAlgn="b"/>
                      <a:r>
                        <a:rPr lang="cs-CZ" sz="1000" u="none" strike="noStrike" dirty="0">
                          <a:effectLst/>
                        </a:rPr>
                        <a:t>Doprava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8"/>
                  </a:ext>
                </a:extLst>
              </a:tr>
              <a:tr h="198000">
                <a:tc>
                  <a:txBody>
                    <a:bodyPr/>
                    <a:lstStyle/>
                    <a:p>
                      <a:pPr algn="r" fontAlgn="b"/>
                      <a:r>
                        <a:rPr lang="cs-CZ" sz="1000" u="none" strike="noStrike" dirty="0">
                          <a:effectLst/>
                        </a:rPr>
                        <a:t>Další vzdělávání pracovníků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9"/>
                  </a:ext>
                </a:extLst>
              </a:tr>
              <a:tr h="198000">
                <a:tc>
                  <a:txBody>
                    <a:bodyPr/>
                    <a:lstStyle/>
                    <a:p>
                      <a:pPr algn="r" fontAlgn="b"/>
                      <a:r>
                        <a:rPr lang="cs-CZ" sz="1000" u="none" strike="noStrike" dirty="0">
                          <a:effectLst/>
                        </a:rPr>
                        <a:t>Stomatologická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6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0"/>
                  </a:ext>
                </a:extLst>
              </a:tr>
              <a:tr h="198000">
                <a:tc>
                  <a:txBody>
                    <a:bodyPr/>
                    <a:lstStyle/>
                    <a:p>
                      <a:pPr algn="r" fontAlgn="b"/>
                      <a:r>
                        <a:rPr lang="cs-CZ" sz="1000" u="none" strike="noStrike" dirty="0">
                          <a:effectLst/>
                        </a:rPr>
                        <a:t>Fakultní nemocnice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6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1"/>
                  </a:ext>
                </a:extLst>
              </a:tr>
              <a:tr h="198000">
                <a:tc>
                  <a:txBody>
                    <a:bodyPr/>
                    <a:lstStyle/>
                    <a:p>
                      <a:pPr algn="r" fontAlgn="b"/>
                      <a:r>
                        <a:rPr lang="cs-CZ" sz="1000" u="none" strike="noStrike" dirty="0">
                          <a:effectLst/>
                        </a:rPr>
                        <a:t>Ostatní správa ve zdravotnictví jinde nezařazená</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2"/>
                  </a:ext>
                </a:extLst>
              </a:tr>
              <a:tr h="198000">
                <a:tc>
                  <a:txBody>
                    <a:bodyPr/>
                    <a:lstStyle/>
                    <a:p>
                      <a:pPr algn="r" fontAlgn="b"/>
                      <a:r>
                        <a:rPr lang="cs-CZ" sz="1000" u="none" strike="noStrike" dirty="0">
                          <a:effectLst/>
                        </a:rPr>
                        <a:t>Národní program zdraví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3"/>
                  </a:ext>
                </a:extLst>
              </a:tr>
              <a:tr h="198000">
                <a:tc>
                  <a:txBody>
                    <a:bodyPr/>
                    <a:lstStyle/>
                    <a:p>
                      <a:pPr algn="r" fontAlgn="b"/>
                      <a:r>
                        <a:rPr lang="cs-CZ" sz="1000" u="none" strike="noStrike" dirty="0">
                          <a:effectLst/>
                        </a:rPr>
                        <a:t>Lékárenská služba (léky, protézy a přístroje pro užití vně ZZ)</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4"/>
                  </a:ext>
                </a:extLst>
              </a:tr>
              <a:tr h="198000">
                <a:tc>
                  <a:txBody>
                    <a:bodyPr/>
                    <a:lstStyle/>
                    <a:p>
                      <a:pPr algn="r" fontAlgn="b"/>
                      <a:r>
                        <a:rPr lang="cs-CZ" sz="1000" u="none" strike="noStrike" dirty="0">
                          <a:effectLst/>
                        </a:rPr>
                        <a:t>Transfúzní služba a tkáňová zařízení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5"/>
                  </a:ext>
                </a:extLst>
              </a:tr>
              <a:tr h="198000">
                <a:tc>
                  <a:txBody>
                    <a:bodyPr/>
                    <a:lstStyle/>
                    <a:p>
                      <a:pPr algn="r" fontAlgn="b"/>
                      <a:r>
                        <a:rPr lang="cs-CZ" sz="1000" u="none" strike="noStrike" dirty="0">
                          <a:effectLst/>
                        </a:rPr>
                        <a:t>Prevence HIV/AIDS</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6"/>
                  </a:ext>
                </a:extLst>
              </a:tr>
              <a:tr h="198000">
                <a:tc>
                  <a:txBody>
                    <a:bodyPr/>
                    <a:lstStyle/>
                    <a:p>
                      <a:pPr algn="r" fontAlgn="b"/>
                      <a:r>
                        <a:rPr lang="cs-CZ" sz="1000" u="none" strike="noStrike" dirty="0">
                          <a:effectLst/>
                        </a:rPr>
                        <a:t>Mezinárodní spolupráce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7"/>
                  </a:ext>
                </a:extLst>
              </a:tr>
              <a:tr h="198000">
                <a:tc>
                  <a:txBody>
                    <a:bodyPr/>
                    <a:lstStyle/>
                    <a:p>
                      <a:pPr algn="r" fontAlgn="b"/>
                      <a:r>
                        <a:rPr lang="cs-CZ" sz="1000" u="none" strike="noStrike" dirty="0">
                          <a:effectLst/>
                        </a:rPr>
                        <a:t>Hygienická služba a ochrana veřejného zdraví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8"/>
                  </a:ext>
                </a:extLst>
              </a:tr>
              <a:tr h="198000">
                <a:tc>
                  <a:txBody>
                    <a:bodyPr/>
                    <a:lstStyle/>
                    <a:p>
                      <a:pPr algn="r" fontAlgn="b"/>
                      <a:r>
                        <a:rPr lang="cs-CZ" sz="1000" u="none" strike="noStrike" dirty="0">
                          <a:effectLst/>
                        </a:rPr>
                        <a:t>Vysoce </a:t>
                      </a:r>
                      <a:r>
                        <a:rPr lang="cs-CZ" sz="1000" u="none" strike="noStrike" dirty="0" err="1">
                          <a:effectLst/>
                        </a:rPr>
                        <a:t>spec</a:t>
                      </a:r>
                      <a:r>
                        <a:rPr lang="cs-CZ" sz="1000" u="none" strike="noStrike" dirty="0">
                          <a:effectLst/>
                        </a:rPr>
                        <a:t>. pracoviště a jednooborové ZZ lůžkové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9"/>
                  </a:ext>
                </a:extLst>
              </a:tr>
            </a:tbl>
          </a:graphicData>
        </a:graphic>
      </p:graphicFrame>
      <p:graphicFrame>
        <p:nvGraphicFramePr>
          <p:cNvPr id="9" name="Zástupný symbol pro obsah 7"/>
          <p:cNvGraphicFramePr>
            <a:graphicFrameLocks/>
          </p:cNvGraphicFramePr>
          <p:nvPr>
            <p:extLst>
              <p:ext uri="{D42A27DB-BD31-4B8C-83A1-F6EECF244321}">
                <p14:modId xmlns:p14="http://schemas.microsoft.com/office/powerpoint/2010/main" val="176567399"/>
              </p:ext>
            </p:extLst>
          </p:nvPr>
        </p:nvGraphicFramePr>
        <p:xfrm>
          <a:off x="6196492" y="276738"/>
          <a:ext cx="5216315" cy="6581262"/>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ovéPole 9"/>
          <p:cNvSpPr txBox="1"/>
          <p:nvPr/>
        </p:nvSpPr>
        <p:spPr>
          <a:xfrm>
            <a:off x="11383493" y="389248"/>
            <a:ext cx="646457" cy="246221"/>
          </a:xfrm>
          <a:prstGeom prst="rect">
            <a:avLst/>
          </a:prstGeom>
          <a:noFill/>
        </p:spPr>
        <p:txBody>
          <a:bodyPr wrap="square" rtlCol="0">
            <a:spAutoFit/>
          </a:bodyPr>
          <a:lstStyle/>
          <a:p>
            <a:r>
              <a:rPr lang="cs-CZ" sz="1000" dirty="0"/>
              <a:t>v mil. Kč</a:t>
            </a:r>
          </a:p>
        </p:txBody>
      </p:sp>
      <p:sp>
        <p:nvSpPr>
          <p:cNvPr id="13" name="Obdélník 12"/>
          <p:cNvSpPr/>
          <p:nvPr/>
        </p:nvSpPr>
        <p:spPr>
          <a:xfrm>
            <a:off x="2872987" y="235359"/>
            <a:ext cx="3534557" cy="276999"/>
          </a:xfrm>
          <a:prstGeom prst="rect">
            <a:avLst/>
          </a:prstGeom>
        </p:spPr>
        <p:txBody>
          <a:bodyPr wrap="none">
            <a:spAutoFit/>
          </a:bodyPr>
          <a:lstStyle/>
          <a:p>
            <a:r>
              <a:rPr lang="cs-CZ" sz="1200" b="1" dirty="0"/>
              <a:t>Zdroj: http://monitor.statnipokladna.cz/2016/kraje/</a:t>
            </a:r>
          </a:p>
        </p:txBody>
      </p:sp>
    </p:spTree>
    <p:extLst>
      <p:ext uri="{BB962C8B-B14F-4D97-AF65-F5344CB8AC3E}">
        <p14:creationId xmlns:p14="http://schemas.microsoft.com/office/powerpoint/2010/main" val="207867247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xml><?xml version="1.0" encoding="utf-8"?>
<p:tagLst xmlns:a="http://schemas.openxmlformats.org/drawingml/2006/main" xmlns:r="http://schemas.openxmlformats.org/officeDocument/2006/relationships" xmlns:p="http://schemas.openxmlformats.org/presentationml/2006/main">
  <p:tag name="VCTCREATESHAPEHANDLED" val="0"/>
</p:tagLst>
</file>

<file path=ppt/theme/theme1.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1541</TotalTime>
  <Words>12944</Words>
  <Application>Microsoft Office PowerPoint</Application>
  <PresentationFormat>Širokoúhlá obrazovka</PresentationFormat>
  <Paragraphs>4138</Paragraphs>
  <Slides>66</Slides>
  <Notes>60</Notes>
  <HiddenSlides>0</HiddenSlides>
  <MMClips>0</MMClips>
  <ScaleCrop>false</ScaleCrop>
  <HeadingPairs>
    <vt:vector size="6" baseType="variant">
      <vt:variant>
        <vt:lpstr>Použitá písma</vt:lpstr>
      </vt:variant>
      <vt:variant>
        <vt:i4>5</vt:i4>
      </vt:variant>
      <vt:variant>
        <vt:lpstr>Motiv</vt:lpstr>
      </vt:variant>
      <vt:variant>
        <vt:i4>2</vt:i4>
      </vt:variant>
      <vt:variant>
        <vt:lpstr>Nadpisy snímků</vt:lpstr>
      </vt:variant>
      <vt:variant>
        <vt:i4>66</vt:i4>
      </vt:variant>
    </vt:vector>
  </HeadingPairs>
  <TitlesOfParts>
    <vt:vector size="73" baseType="lpstr">
      <vt:lpstr>Arial</vt:lpstr>
      <vt:lpstr>Calibri</vt:lpstr>
      <vt:lpstr>Calibri Light</vt:lpstr>
      <vt:lpstr>Times New Roman</vt:lpstr>
      <vt:lpstr>Wingdings</vt:lpstr>
      <vt:lpstr>Motiv Office</vt:lpstr>
      <vt:lpstr>1_Motiv Office</vt:lpstr>
      <vt:lpstr>„ZDRAVÍ 2030“ – analytická studie </vt:lpstr>
      <vt:lpstr>Použité zdroje dat</vt:lpstr>
      <vt:lpstr>Výdaje krajů na ZDRAVÍ (běžné i kapitálové) v letech 2010-2018</vt:lpstr>
      <vt:lpstr>Průměrné výdaje (běžné i kapitálové) v Kč na 1 obyvatele v období 2010-2018 dle pododdílů paragrafů místních rozpočtů</vt:lpstr>
      <vt:lpstr>Průměrné výdaje (běžné i kapitálové) v Kč na 1 obyvatele v období 2010-2018 dle pododdílů paragrafů místních rozpočtů</vt:lpstr>
      <vt:lpstr>Průměrné výdaje (běžné i kapitálové) v Kč na 1 obyvatele v období 2010-2018 dle pododdílů paragrafů místních rozpočtů</vt:lpstr>
      <vt:lpstr>Průměrné výdaje (běžné i kapitálové) v Kč na 1 obyvatele v období 2010-2018 dle pododdílů paragrafů místních rozpočtů</vt:lpstr>
      <vt:lpstr>Průměrné výdaje (běžné i kapitálové) v Kč na 1 obyvatele v období 2010-2018 dle pododdílů paragrafů místních rozpočtů</vt:lpstr>
      <vt:lpstr>Podíl výdajů dle jednotlivých paragrafů místních rozpočtů  v roce 2016</vt:lpstr>
      <vt:lpstr>Podíl výdajů dle jednotlivých paragrafů místních rozpočtů  v roce 2017</vt:lpstr>
      <vt:lpstr>Podíl výdajů dle jednotlivých paragrafů místních rozpočtů  v roce 2018</vt:lpstr>
      <vt:lpstr>Podíl HKK na financování zdravotní péče - běžné výdaje (2016)</vt:lpstr>
      <vt:lpstr>Podíl HKK na financování zdravotní péče - běžné výdaje (2017)</vt:lpstr>
      <vt:lpstr>Podíl HKK na financování zdravotní péče - běžné výdaje (2018)</vt:lpstr>
      <vt:lpstr>Podíl HKK na financování zdravotní péče - kapitálové výdaje (2016)</vt:lpstr>
      <vt:lpstr>Podíl HKK na financování zdravotní péče - kapitálové výdaje (2017)</vt:lpstr>
      <vt:lpstr>Podíl HKK na financování zdravotní péče - kapitálové výdaje (2018)</vt:lpstr>
      <vt:lpstr>Běžné výdaje regionů na zdravotní péči: detailní přehled (2016)</vt:lpstr>
      <vt:lpstr>Běžné výdaje regionů na zdravotní péči: detailní přehled (2017)</vt:lpstr>
      <vt:lpstr>Běžné výdaje regionů na zdravotní péči: detailní přehled (2018)</vt:lpstr>
      <vt:lpstr>Kapitálové výdaje regionů na zdravotní péči: detailní přehled (2016)</vt:lpstr>
      <vt:lpstr>Kapitálové výdaje regionů na zdravotní péči: detailní přehled (2017)</vt:lpstr>
      <vt:lpstr>Kapitálové výdaje regionů na zdravotní péči: detailní přehled (2018)</vt:lpstr>
      <vt:lpstr>„ZDRAVÍ 2030“ – analytická studie </vt:lpstr>
      <vt:lpstr>Hospodaření PZS akutní péče v roce 2016</vt:lpstr>
      <vt:lpstr>Hospodaření PZS akutní péče v roce 2017</vt:lpstr>
      <vt:lpstr>Hospodaření PZS akutní péče v roce 2018</vt:lpstr>
      <vt:lpstr>Hospodaření PZS akutní péče: výsledky za období 2016 - 2018 </vt:lpstr>
      <vt:lpstr>Struktura vybraných nákladů, aktiv a pasiv PALP na 1 obyvatele v roce 2018</vt:lpstr>
      <vt:lpstr>Struktura vybraných nákladů, aktiv a pasiv PALP na 1 obyvatele v roce 2018</vt:lpstr>
      <vt:lpstr>„ZDRAVÍ 2030“ – analytická studie </vt:lpstr>
      <vt:lpstr>Použité zdroje dat</vt:lpstr>
      <vt:lpstr>Segmenty péče zahrnuté do analýzy úhrad od ZP </vt:lpstr>
      <vt:lpstr>Stručný popis analýz </vt:lpstr>
      <vt:lpstr>Náklady zdravotních pojišťoven v roce 2017</vt:lpstr>
      <vt:lpstr>Náklady zdravotních pojišťoven v roce 2018</vt:lpstr>
      <vt:lpstr>Podíl nákladů ZP k HDP v běžných cenách v roce 2017</vt:lpstr>
      <vt:lpstr>Vývoj celkových výdajů na zdravotní péči v ČR a jejich podílu na HDP (2010 – 2017, mld. Kč; %)</vt:lpstr>
      <vt:lpstr>Struktura pojištěnců v krajích k 1. 1. 2018</vt:lpstr>
      <vt:lpstr>HKK Struktura úhrad a podíl pojištěnců dle zdravotních pojišťoven </vt:lpstr>
      <vt:lpstr>Migrace pacientů za zdravotními službami v roce 2018 dle sídla ZZ</vt:lpstr>
      <vt:lpstr>Migrace pacientů za zdravotními službami v roce 2018 dle bydliště pacienta  - ambulantní péče </vt:lpstr>
      <vt:lpstr>Migrace pacientů za zdravotními službami v roce 2018 dle bydliště pacienta  - následná a dlouhodobá péče </vt:lpstr>
      <vt:lpstr>Migrace pacientů za zdravotními službami v roce 2018 dle bydliště pacienta  - následná a dlouhodobá péče </vt:lpstr>
      <vt:lpstr>„ZDRAVÍ 2030“ – analytická studie </vt:lpstr>
      <vt:lpstr>Náklady zdravotních pojišťoven na 1 pojištěnce v roce 2018</vt:lpstr>
      <vt:lpstr>Náklady zdravotních pojišťoven na 1 pojištěnce v roce 2018 - přehled dle pojišťoven a regionů </vt:lpstr>
      <vt:lpstr>Náklady zdravotních pojišťoven na 1 pojištěnce v roce 2018 - rozlišení dle bydliště pojištěnců </vt:lpstr>
      <vt:lpstr>Úhrady ZP na 1 pojištěnce dle kraje bydliště, bez ohledu v jakém kraji čerpal zdravotní služby (úhrady celkem)</vt:lpstr>
      <vt:lpstr>Úhrady ZP na 1 pojištěnce dle kraje bydliště, bez ohledu v jakém kraji čerpal zdravotní služby (odečteny úhrady za centrové léky v nemocničním a ambulantním segmentu)</vt:lpstr>
      <vt:lpstr>Úhrady ZP na 1 pojištěnce dle kraje bydliště, bez ohledu v jakém kraji čerpal zdravotní služby (tabulkový souhrn)</vt:lpstr>
      <vt:lpstr>Náklady zdravotních pojišťoven na 1 pojištěnce v roce 2018 - ambulantní segment</vt:lpstr>
      <vt:lpstr>Náklady zdravotních pojišťoven na 1 pojištěnce v roce 2018 - nemocniční péče</vt:lpstr>
      <vt:lpstr>Náklady zdravotních pojišťoven na 1 pojištěnce v roce 2018 - následná a dlouhodobá péče</vt:lpstr>
      <vt:lpstr>Náklady zdravotních pojišťoven na 1 pojištěnce v roce 2018 - lázeňská a rehabilitační péče</vt:lpstr>
      <vt:lpstr>Náklady zdravotních pojišťoven na 1 pojištěnce v roce 2018 - ozdravovny</vt:lpstr>
      <vt:lpstr>Náklady zdravotních pojišťoven na 1 pojištěnce v roce 2018 - přeprava</vt:lpstr>
      <vt:lpstr>Náklady zdravotních pojišťoven na 1 pojištěnce v roce 2018 - záchranná služba</vt:lpstr>
      <vt:lpstr>Náklady zdravotních pojišťoven na 1 pojištěnce v roce 2018 - léky na recept</vt:lpstr>
      <vt:lpstr>Náklady zdravotních pojišťoven na 1 pojištěnce v roce 2018 - zdravotnické prostředky </vt:lpstr>
      <vt:lpstr>„ZDRAVÍ 2030“ – analytická studie </vt:lpstr>
      <vt:lpstr>Úvod – význam analýzy míst poskytování zdravotních služeb </vt:lpstr>
      <vt:lpstr>Počet IČP dle místa poskytování zdravotních služeb a sídla IČZ   – všechny typy poskytovatelů</vt:lpstr>
      <vt:lpstr>Počet IČP dle místa poskytování zdravotních služeb a sídla IČZ   – poskytovatelé lůžkové péče</vt:lpstr>
      <vt:lpstr>Počet IČP dle místa poskytování zdravotních služeb a sídla IČZ   – poskytovatelé ambulantní péče</vt:lpstr>
      <vt:lpstr>Počet IČP dle místa poskytování zdravotních služeb a sídla IČZ   – poskytovatelé ostatní péče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Prezentace aplikace PowerPoint</dc:title>
  <dc:creator>Martin Komenda</dc:creator>
  <cp:lastModifiedBy>Ladislav Dušek</cp:lastModifiedBy>
  <cp:revision>126</cp:revision>
  <dcterms:created xsi:type="dcterms:W3CDTF">2019-07-27T10:04:23Z</dcterms:created>
  <dcterms:modified xsi:type="dcterms:W3CDTF">2020-02-19T18:16:58Z</dcterms:modified>
</cp:coreProperties>
</file>