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tiff" ContentType="image/tiff"/>
  <Default Extension="gif" ContentType="image/gi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ags/tag1.xml" ContentType="application/vnd.openxmlformats-officedocument.presentationml.tags+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2.xml" ContentType="application/vnd.openxmlformats-officedocument.themeOverride+xml"/>
  <Override PartName="/ppt/charts/chart11.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3.xml" ContentType="application/vnd.openxmlformats-officedocument.themeOverride+xml"/>
  <Override PartName="/ppt/charts/chart12.xml" ContentType="application/vnd.openxmlformats-officedocument.drawingml.chart+xml"/>
  <Override PartName="/ppt/theme/themeOverride4.xml" ContentType="application/vnd.openxmlformats-officedocument.themeOverride+xml"/>
  <Override PartName="/ppt/charts/chart13.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5.xml" ContentType="application/vnd.openxmlformats-officedocument.themeOverride+xml"/>
  <Override PartName="/ppt/charts/chart14.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6.xml" ContentType="application/vnd.openxmlformats-officedocument.themeOverride+xml"/>
  <Override PartName="/ppt/charts/chart15.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7.xml" ContentType="application/vnd.openxmlformats-officedocument.themeOverride+xml"/>
  <Override PartName="/ppt/charts/chart16.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8.xml" ContentType="application/vnd.openxmlformats-officedocument.themeOverride+xml"/>
  <Override PartName="/ppt/charts/chart17.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9.xml" ContentType="application/vnd.openxmlformats-officedocument.themeOverride+xml"/>
  <Override PartName="/ppt/charts/chart18.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0.xml" ContentType="application/vnd.openxmlformats-officedocument.themeOverride+xml"/>
  <Override PartName="/ppt/charts/chart19.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1.xml" ContentType="application/vnd.openxmlformats-officedocument.themeOverride+xml"/>
  <Override PartName="/ppt/charts/chart20.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2.xml" ContentType="application/vnd.openxmlformats-officedocument.themeOverr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13.xml" ContentType="application/vnd.openxmlformats-officedocument.themeOverride+xml"/>
  <Override PartName="/ppt/charts/chart22.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14.xml" ContentType="application/vnd.openxmlformats-officedocument.themeOverride+xml"/>
  <Override PartName="/ppt/charts/chart23.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5.xml" ContentType="application/vnd.openxmlformats-officedocument.themeOverride+xml"/>
  <Override PartName="/ppt/charts/chart24.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6.xml" ContentType="application/vnd.openxmlformats-officedocument.themeOverride+xml"/>
  <Override PartName="/ppt/charts/chart25.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7.xml" ContentType="application/vnd.openxmlformats-officedocument.themeOverride+xml"/>
  <Override PartName="/ppt/charts/chart26.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18.xml" ContentType="application/vnd.openxmlformats-officedocument.themeOverride+xml"/>
  <Override PartName="/ppt/charts/chart27.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19.xml" ContentType="application/vnd.openxmlformats-officedocument.themeOverride+xml"/>
  <Override PartName="/ppt/charts/chart28.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20.xml" ContentType="application/vnd.openxmlformats-officedocument.themeOverride+xml"/>
  <Override PartName="/ppt/charts/chart29.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21.xml" ContentType="application/vnd.openxmlformats-officedocument.themeOverride+xml"/>
  <Override PartName="/ppt/charts/chart30.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22.xml" ContentType="application/vnd.openxmlformats-officedocument.themeOverride+xml"/>
  <Override PartName="/ppt/charts/chart31.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23.xml" ContentType="application/vnd.openxmlformats-officedocument.themeOverride+xml"/>
  <Override PartName="/ppt/charts/chart32.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24.xml" ContentType="application/vnd.openxmlformats-officedocument.themeOverride+xml"/>
  <Override PartName="/ppt/charts/chart33.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25.xml" ContentType="application/vnd.openxmlformats-officedocument.themeOverride+xml"/>
  <Override PartName="/ppt/charts/chart34.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26.xml" ContentType="application/vnd.openxmlformats-officedocument.themeOverride+xml"/>
  <Override PartName="/ppt/charts/chart35.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27.xml" ContentType="application/vnd.openxmlformats-officedocument.themeOverride+xml"/>
  <Override PartName="/ppt/charts/chart36.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28.xml" ContentType="application/vnd.openxmlformats-officedocument.themeOverride+xml"/>
  <Override PartName="/ppt/charts/chart37.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8.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9.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0.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41.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2.xml" ContentType="application/vnd.openxmlformats-officedocument.drawingml.chart+xml"/>
  <Override PartName="/ppt/charts/chart43.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4.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5.xml" ContentType="application/vnd.openxmlformats-officedocument.drawingml.chart+xml"/>
  <Override PartName="/ppt/charts/chart46.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29.xml" ContentType="application/vnd.openxmlformats-officedocument.themeOverride+xml"/>
  <Override PartName="/ppt/charts/chart47.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8.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9.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50.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51.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52.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53.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4.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5.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6.xml" ContentType="application/vnd.openxmlformats-officedocument.drawingml.chart+xml"/>
  <Override PartName="/ppt/charts/style52.xml" ContentType="application/vnd.ms-office.chartstyle+xml"/>
  <Override PartName="/ppt/charts/colors52.xml" ContentType="application/vnd.ms-office.chartcolorstyle+xml"/>
  <Override PartName="/ppt/theme/themeOverride30.xml" ContentType="application/vnd.openxmlformats-officedocument.themeOverride+xml"/>
  <Override PartName="/ppt/charts/chart57.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31.xml" ContentType="application/vnd.openxmlformats-officedocument.themeOverride+xml"/>
  <Override PartName="/ppt/charts/chart58.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32.xml" ContentType="application/vnd.openxmlformats-officedocument.themeOverride+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chart65.xml" ContentType="application/vnd.openxmlformats-officedocument.drawingml.chart+xml"/>
  <Override PartName="/ppt/charts/style55.xml" ContentType="application/vnd.ms-office.chartstyle+xml"/>
  <Override PartName="/ppt/charts/colors55.xml" ContentType="application/vnd.ms-office.chartcolorstyle+xml"/>
  <Override PartName="/ppt/drawings/drawing1.xml" ContentType="application/vnd.openxmlformats-officedocument.drawingml.chartshapes+xml"/>
  <Override PartName="/ppt/notesSlides/notesSlide12.xml" ContentType="application/vnd.openxmlformats-officedocument.presentationml.notesSlide+xml"/>
  <Override PartName="/ppt/charts/chart66.xml" ContentType="application/vnd.openxmlformats-officedocument.drawingml.chart+xml"/>
  <Override PartName="/ppt/charts/style56.xml" ContentType="application/vnd.ms-office.chartstyle+xml"/>
  <Override PartName="/ppt/charts/colors56.xml" ContentType="application/vnd.ms-office.chartcolorstyle+xml"/>
  <Override PartName="/ppt/notesSlides/notesSlide13.xml" ContentType="application/vnd.openxmlformats-officedocument.presentationml.notesSlide+xml"/>
  <Override PartName="/ppt/charts/chart67.xml" ContentType="application/vnd.openxmlformats-officedocument.drawingml.chart+xml"/>
  <Override PartName="/ppt/theme/themeOverride33.xml" ContentType="application/vnd.openxmlformats-officedocument.themeOverride+xml"/>
  <Override PartName="/ppt/charts/chart68.xml" ContentType="application/vnd.openxmlformats-officedocument.drawingml.chart+xml"/>
  <Override PartName="/ppt/theme/themeOverride34.xml" ContentType="application/vnd.openxmlformats-officedocument.themeOverride+xml"/>
  <Override PartName="/ppt/notesSlides/notesSlide14.xml" ContentType="application/vnd.openxmlformats-officedocument.presentationml.notesSlide+xml"/>
  <Override PartName="/ppt/charts/chart69.xml" ContentType="application/vnd.openxmlformats-officedocument.drawingml.chart+xml"/>
  <Override PartName="/ppt/theme/themeOverride35.xml" ContentType="application/vnd.openxmlformats-officedocument.themeOverride+xml"/>
  <Override PartName="/ppt/charts/chart70.xml" ContentType="application/vnd.openxmlformats-officedocument.drawingml.chart+xml"/>
  <Override PartName="/ppt/theme/themeOverride36.xml" ContentType="application/vnd.openxmlformats-officedocument.themeOverride+xml"/>
  <Override PartName="/ppt/notesSlides/notesSlide15.xml" ContentType="application/vnd.openxmlformats-officedocument.presentationml.notesSlide+xml"/>
  <Override PartName="/ppt/charts/chart71.xml" ContentType="application/vnd.openxmlformats-officedocument.drawingml.chart+xml"/>
  <Override PartName="/ppt/theme/themeOverride37.xml" ContentType="application/vnd.openxmlformats-officedocument.themeOverride+xml"/>
  <Override PartName="/ppt/drawings/drawing2.xml" ContentType="application/vnd.openxmlformats-officedocument.drawingml.chartshapes+xml"/>
  <Override PartName="/ppt/notesSlides/notesSlide16.xml" ContentType="application/vnd.openxmlformats-officedocument.presentationml.notesSlide+xml"/>
  <Override PartName="/ppt/charts/chart72.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73.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74.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75.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76.xml" ContentType="application/vnd.openxmlformats-officedocument.drawingml.chart+xml"/>
  <Override PartName="/ppt/charts/style61.xml" ContentType="application/vnd.ms-office.chartstyle+xml"/>
  <Override PartName="/ppt/charts/colors61.xml" ContentType="application/vnd.ms-office.chartcolorstyle+xml"/>
  <Override PartName="/ppt/notesSlides/notesSlide17.xml" ContentType="application/vnd.openxmlformats-officedocument.presentationml.notesSlide+xml"/>
  <Override PartName="/ppt/charts/chart77.xml" ContentType="application/vnd.openxmlformats-officedocument.drawingml.chart+xml"/>
  <Override PartName="/ppt/theme/themeOverride38.xml" ContentType="application/vnd.openxmlformats-officedocument.themeOverride+xml"/>
  <Override PartName="/ppt/notesSlides/notesSlide18.xml" ContentType="application/vnd.openxmlformats-officedocument.presentationml.notesSlide+xml"/>
  <Override PartName="/ppt/charts/chart78.xml" ContentType="application/vnd.openxmlformats-officedocument.drawingml.chart+xml"/>
  <Override PartName="/ppt/charts/style62.xml" ContentType="application/vnd.ms-office.chartstyle+xml"/>
  <Override PartName="/ppt/charts/colors62.xml" ContentType="application/vnd.ms-office.chartcolorstyle+xml"/>
  <Override PartName="/ppt/notesSlides/notesSlide19.xml" ContentType="application/vnd.openxmlformats-officedocument.presentationml.notesSlide+xml"/>
  <Override PartName="/ppt/charts/chart79.xml" ContentType="application/vnd.openxmlformats-officedocument.drawingml.chart+xml"/>
  <Override PartName="/ppt/theme/themeOverride39.xml" ContentType="application/vnd.openxmlformats-officedocument.themeOverride+xml"/>
  <Override PartName="/ppt/charts/chart80.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81.xml" ContentType="application/vnd.openxmlformats-officedocument.drawingml.chart+xml"/>
  <Override PartName="/ppt/charts/style64.xml" ContentType="application/vnd.ms-office.chartstyle+xml"/>
  <Override PartName="/ppt/charts/colors64.xml" ContentType="application/vnd.ms-office.chartcolorstyl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82.xml" ContentType="application/vnd.openxmlformats-officedocument.drawingml.chart+xml"/>
  <Override PartName="/ppt/charts/style65.xml" ContentType="application/vnd.ms-office.chartstyle+xml"/>
  <Override PartName="/ppt/charts/colors65.xml" ContentType="application/vnd.ms-office.chartcolorstyle+xml"/>
  <Override PartName="/ppt/theme/themeOverride40.xml" ContentType="application/vnd.openxmlformats-officedocument.themeOverride+xml"/>
  <Override PartName="/ppt/tags/tag2.xml" ContentType="application/vnd.openxmlformats-officedocument.presentationml.tags+xml"/>
  <Override PartName="/ppt/charts/chart83.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84.xml" ContentType="application/vnd.openxmlformats-officedocument.drawingml.chart+xml"/>
  <Override PartName="/ppt/charts/style67.xml" ContentType="application/vnd.ms-office.chartstyle+xml"/>
  <Override PartName="/ppt/charts/colors67.xml" ContentType="application/vnd.ms-office.chartcolorstyle+xml"/>
  <Override PartName="/ppt/theme/themeOverride41.xml" ContentType="application/vnd.openxmlformats-officedocument.themeOverride+xml"/>
  <Override PartName="/ppt/charts/chart85.xml" ContentType="application/vnd.openxmlformats-officedocument.drawingml.chart+xml"/>
  <Override PartName="/ppt/charts/style68.xml" ContentType="application/vnd.ms-office.chartstyle+xml"/>
  <Override PartName="/ppt/charts/colors68.xml" ContentType="application/vnd.ms-office.chartcolorstyle+xml"/>
  <Override PartName="/ppt/theme/themeOverride42.xml" ContentType="application/vnd.openxmlformats-officedocument.themeOverride+xml"/>
  <Override PartName="/ppt/notesSlides/notesSlide22.xml" ContentType="application/vnd.openxmlformats-officedocument.presentationml.notesSlide+xml"/>
  <Override PartName="/ppt/charts/chart86.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87.xml" ContentType="application/vnd.openxmlformats-officedocument.drawingml.chart+xml"/>
  <Override PartName="/ppt/charts/style70.xml" ContentType="application/vnd.ms-office.chartstyle+xml"/>
  <Override PartName="/ppt/charts/colors70.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702" r:id="rId2"/>
  </p:sldMasterIdLst>
  <p:notesMasterIdLst>
    <p:notesMasterId r:id="rId63"/>
  </p:notesMasterIdLst>
  <p:handoutMasterIdLst>
    <p:handoutMasterId r:id="rId64"/>
  </p:handoutMasterIdLst>
  <p:sldIdLst>
    <p:sldId id="1092" r:id="rId3"/>
    <p:sldId id="1410" r:id="rId4"/>
    <p:sldId id="1411" r:id="rId5"/>
    <p:sldId id="1444" r:id="rId6"/>
    <p:sldId id="1412" r:id="rId7"/>
    <p:sldId id="1446" r:id="rId8"/>
    <p:sldId id="1413" r:id="rId9"/>
    <p:sldId id="1445" r:id="rId10"/>
    <p:sldId id="1414" r:id="rId11"/>
    <p:sldId id="1415" r:id="rId12"/>
    <p:sldId id="1416" r:id="rId13"/>
    <p:sldId id="1417" r:id="rId14"/>
    <p:sldId id="1432" r:id="rId15"/>
    <p:sldId id="1181" r:id="rId16"/>
    <p:sldId id="1180" r:id="rId17"/>
    <p:sldId id="1429" r:id="rId18"/>
    <p:sldId id="1456" r:id="rId19"/>
    <p:sldId id="1431" r:id="rId20"/>
    <p:sldId id="1182" r:id="rId21"/>
    <p:sldId id="1219" r:id="rId22"/>
    <p:sldId id="1220" r:id="rId23"/>
    <p:sldId id="1184" r:id="rId24"/>
    <p:sldId id="1225" r:id="rId25"/>
    <p:sldId id="1230" r:id="rId26"/>
    <p:sldId id="1226" r:id="rId27"/>
    <p:sldId id="1227" r:id="rId28"/>
    <p:sldId id="1228" r:id="rId29"/>
    <p:sldId id="1229" r:id="rId30"/>
    <p:sldId id="1221" r:id="rId31"/>
    <p:sldId id="1222" r:id="rId32"/>
    <p:sldId id="1223" r:id="rId33"/>
    <p:sldId id="1189" r:id="rId34"/>
    <p:sldId id="1224" r:id="rId35"/>
    <p:sldId id="1191" r:id="rId36"/>
    <p:sldId id="1192" r:id="rId37"/>
    <p:sldId id="1193" r:id="rId38"/>
    <p:sldId id="1195" r:id="rId39"/>
    <p:sldId id="1421" r:id="rId40"/>
    <p:sldId id="1422" r:id="rId41"/>
    <p:sldId id="1423" r:id="rId42"/>
    <p:sldId id="1433" r:id="rId43"/>
    <p:sldId id="1418" r:id="rId44"/>
    <p:sldId id="1455" r:id="rId45"/>
    <p:sldId id="1420" r:id="rId46"/>
    <p:sldId id="1434" r:id="rId47"/>
    <p:sldId id="1435" r:id="rId48"/>
    <p:sldId id="1436" r:id="rId49"/>
    <p:sldId id="1437" r:id="rId50"/>
    <p:sldId id="1438" r:id="rId51"/>
    <p:sldId id="1439" r:id="rId52"/>
    <p:sldId id="1440" r:id="rId53"/>
    <p:sldId id="1441" r:id="rId54"/>
    <p:sldId id="1424" r:id="rId55"/>
    <p:sldId id="1425" r:id="rId56"/>
    <p:sldId id="1443" r:id="rId57"/>
    <p:sldId id="1448" r:id="rId58"/>
    <p:sldId id="1426" r:id="rId59"/>
    <p:sldId id="1427" r:id="rId60"/>
    <p:sldId id="1442" r:id="rId61"/>
    <p:sldId id="1428" r:id="rId62"/>
  </p:sldIdLst>
  <p:sldSz cx="12192000" cy="6858000"/>
  <p:notesSz cx="6858000" cy="9144000"/>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0C2E5"/>
    <a:srgbClr val="C00000"/>
    <a:srgbClr val="7191D1"/>
    <a:srgbClr val="FF33CC"/>
    <a:srgbClr val="FF7C80"/>
    <a:srgbClr val="ED7D31"/>
    <a:srgbClr val="D8E0F2"/>
    <a:srgbClr val="3D67BC"/>
    <a:srgbClr val="E7B13D"/>
    <a:srgbClr val="02D6E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řední styl 2 – zvýraznění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Bez stylu, bez mřížky">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173" autoAdjust="0"/>
    <p:restoredTop sz="96416" autoAdjust="0"/>
  </p:normalViewPr>
  <p:slideViewPr>
    <p:cSldViewPr snapToGrid="0">
      <p:cViewPr varScale="1">
        <p:scale>
          <a:sx n="84" d="100"/>
          <a:sy n="84" d="100"/>
        </p:scale>
        <p:origin x="710" y="67"/>
      </p:cViewPr>
      <p:guideLst/>
    </p:cSldViewPr>
  </p:slideViewPr>
  <p:notesTextViewPr>
    <p:cViewPr>
      <p:scale>
        <a:sx n="3" d="2"/>
        <a:sy n="3" d="2"/>
      </p:scale>
      <p:origin x="0" y="0"/>
    </p:cViewPr>
  </p:notesTextViewPr>
  <p:sorterViewPr>
    <p:cViewPr varScale="1">
      <p:scale>
        <a:sx n="100" d="100"/>
        <a:sy n="100" d="100"/>
      </p:scale>
      <p:origin x="0" y="-8746"/>
    </p:cViewPr>
  </p:sorterViewPr>
  <p:notesViewPr>
    <p:cSldViewPr snapToGrid="0">
      <p:cViewPr varScale="1">
        <p:scale>
          <a:sx n="100" d="100"/>
          <a:sy n="100" d="100"/>
        </p:scale>
        <p:origin x="3552" y="7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notesMaster" Target="notesMasters/notesMaster1.xml"/><Relationship Id="rId68"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handoutMaster" Target="handoutMasters/handoutMaster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s>
</file>

<file path=ppt/charts/_rels/chart1.xml.rels><?xml version="1.0" encoding="UTF-8" standalone="yes"?>
<Relationships xmlns="http://schemas.openxmlformats.org/package/2006/relationships"><Relationship Id="rId2" Type="http://schemas.openxmlformats.org/officeDocument/2006/relationships/package" Target="../embeddings/List_aplikace_Microsoft_Excel.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List_aplikace_Microsoft_Excel9.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List_aplikace_Microsoft_Excel10.xlsx"/></Relationships>
</file>

<file path=ppt/charts/_rels/chart12.xml.rels><?xml version="1.0" encoding="UTF-8" standalone="yes"?>
<Relationships xmlns="http://schemas.openxmlformats.org/package/2006/relationships"><Relationship Id="rId2" Type="http://schemas.openxmlformats.org/officeDocument/2006/relationships/package" Target="../embeddings/List_aplikace_Microsoft_Excel11.xlsx"/><Relationship Id="rId1" Type="http://schemas.openxmlformats.org/officeDocument/2006/relationships/themeOverride" Target="../theme/themeOverride4.xml"/></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List_aplikace_Microsoft_Excel12.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List_aplikace_Microsoft_Excel13.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List_aplikace_Microsoft_Excel14.xlsx"/></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List_aplikace_Microsoft_Excel15.xlsx"/></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List_aplikace_Microsoft_Excel16.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List_aplikace_Microsoft_Excel17.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List_aplikace_Microsoft_Excel18.xlsx"/></Relationships>
</file>

<file path=ppt/charts/_rels/chart2.xml.rels><?xml version="1.0" encoding="UTF-8" standalone="yes"?>
<Relationships xmlns="http://schemas.openxmlformats.org/package/2006/relationships"><Relationship Id="rId3" Type="http://schemas.openxmlformats.org/officeDocument/2006/relationships/package" Target="../embeddings/List_aplikace_Microsoft_Excel1.xlsx"/><Relationship Id="rId2" Type="http://schemas.microsoft.com/office/2011/relationships/chartColorStyle" Target="colors1.xml"/><Relationship Id="rId1" Type="http://schemas.microsoft.com/office/2011/relationships/chartStyle" Target="style1.xml"/></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List_aplikace_Microsoft_Excel19.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List_aplikace_Microsoft_Excel20.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List_aplikace_Microsoft_Excel21.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List_aplikace_Microsoft_Excel22.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List_aplikace_Microsoft_Excel23.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List_aplikace_Microsoft_Excel24.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List_aplikace_Microsoft_Excel25.xlsx"/></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List_aplikace_Microsoft_Excel26.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List_aplikace_Microsoft_Excel27.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List_aplikace_Microsoft_Excel28.xlsx"/></Relationships>
</file>

<file path=ppt/charts/_rels/chart3.xml.rels><?xml version="1.0" encoding="UTF-8" standalone="yes"?>
<Relationships xmlns="http://schemas.openxmlformats.org/package/2006/relationships"><Relationship Id="rId3" Type="http://schemas.openxmlformats.org/officeDocument/2006/relationships/package" Target="../embeddings/List_aplikace_Microsoft_Excel2.xlsx"/><Relationship Id="rId2" Type="http://schemas.microsoft.com/office/2011/relationships/chartColorStyle" Target="colors2.xml"/><Relationship Id="rId1" Type="http://schemas.microsoft.com/office/2011/relationships/chartStyle" Target="style2.xml"/></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List_aplikace_Microsoft_Excel29.xlsx"/></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List_aplikace_Microsoft_Excel30.xlsx"/></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List_aplikace_Microsoft_Excel31.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List_aplikace_Microsoft_Excel32.xlsx"/></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List_aplikace_Microsoft_Excel33.xlsx"/></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List_aplikace_Microsoft_Excel34.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package" Target="../embeddings/List_aplikace_Microsoft_Excel35.xlsx"/></Relationships>
</file>

<file path=ppt/charts/_rels/chart37.xml.rels><?xml version="1.0" encoding="UTF-8" standalone="yes"?>
<Relationships xmlns="http://schemas.openxmlformats.org/package/2006/relationships"><Relationship Id="rId3" Type="http://schemas.openxmlformats.org/officeDocument/2006/relationships/package" Target="../embeddings/List_aplikace_Microsoft_Excel36.xlsx"/><Relationship Id="rId2" Type="http://schemas.microsoft.com/office/2011/relationships/chartColorStyle" Target="colors35.xml"/><Relationship Id="rId1" Type="http://schemas.microsoft.com/office/2011/relationships/chartStyle" Target="style35.xml"/></Relationships>
</file>

<file path=ppt/charts/_rels/chart38.xml.rels><?xml version="1.0" encoding="UTF-8" standalone="yes"?>
<Relationships xmlns="http://schemas.openxmlformats.org/package/2006/relationships"><Relationship Id="rId3" Type="http://schemas.openxmlformats.org/officeDocument/2006/relationships/package" Target="../embeddings/List_aplikace_Microsoft_Excel37.xlsx"/><Relationship Id="rId2" Type="http://schemas.microsoft.com/office/2011/relationships/chartColorStyle" Target="colors36.xml"/><Relationship Id="rId1" Type="http://schemas.microsoft.com/office/2011/relationships/chartStyle" Target="style36.xml"/></Relationships>
</file>

<file path=ppt/charts/_rels/chart39.xml.rels><?xml version="1.0" encoding="UTF-8" standalone="yes"?>
<Relationships xmlns="http://schemas.openxmlformats.org/package/2006/relationships"><Relationship Id="rId3" Type="http://schemas.openxmlformats.org/officeDocument/2006/relationships/package" Target="../embeddings/List_aplikace_Microsoft_Excel38.xlsx"/><Relationship Id="rId2" Type="http://schemas.microsoft.com/office/2011/relationships/chartColorStyle" Target="colors37.xml"/><Relationship Id="rId1" Type="http://schemas.microsoft.com/office/2011/relationships/chartStyle" Target="style37.xml"/></Relationships>
</file>

<file path=ppt/charts/_rels/chart4.xml.rels><?xml version="1.0" encoding="UTF-8" standalone="yes"?>
<Relationships xmlns="http://schemas.openxmlformats.org/package/2006/relationships"><Relationship Id="rId3" Type="http://schemas.openxmlformats.org/officeDocument/2006/relationships/package" Target="../embeddings/List_aplikace_Microsoft_Excel3.xlsx"/><Relationship Id="rId2" Type="http://schemas.microsoft.com/office/2011/relationships/chartColorStyle" Target="colors3.xml"/><Relationship Id="rId1" Type="http://schemas.microsoft.com/office/2011/relationships/chartStyle" Target="style3.xml"/></Relationships>
</file>

<file path=ppt/charts/_rels/chart40.xml.rels><?xml version="1.0" encoding="UTF-8" standalone="yes"?>
<Relationships xmlns="http://schemas.openxmlformats.org/package/2006/relationships"><Relationship Id="rId3" Type="http://schemas.openxmlformats.org/officeDocument/2006/relationships/package" Target="../embeddings/List_aplikace_Microsoft_Excel39.xlsx"/><Relationship Id="rId2" Type="http://schemas.microsoft.com/office/2011/relationships/chartColorStyle" Target="colors38.xml"/><Relationship Id="rId1" Type="http://schemas.microsoft.com/office/2011/relationships/chartStyle" Target="style38.xml"/></Relationships>
</file>

<file path=ppt/charts/_rels/chart41.xml.rels><?xml version="1.0" encoding="UTF-8" standalone="yes"?>
<Relationships xmlns="http://schemas.openxmlformats.org/package/2006/relationships"><Relationship Id="rId3" Type="http://schemas.openxmlformats.org/officeDocument/2006/relationships/package" Target="../embeddings/List_aplikace_Microsoft_Excel40.xlsx"/><Relationship Id="rId2" Type="http://schemas.microsoft.com/office/2011/relationships/chartColorStyle" Target="colors39.xml"/><Relationship Id="rId1" Type="http://schemas.microsoft.com/office/2011/relationships/chartStyle" Target="style39.xml"/></Relationships>
</file>

<file path=ppt/charts/_rels/chart42.xml.rels><?xml version="1.0" encoding="UTF-8" standalone="yes"?>
<Relationships xmlns="http://schemas.openxmlformats.org/package/2006/relationships"><Relationship Id="rId1" Type="http://schemas.openxmlformats.org/officeDocument/2006/relationships/package" Target="../embeddings/List_aplikace_Microsoft_Excel41.xlsx"/></Relationships>
</file>

<file path=ppt/charts/_rels/chart43.xml.rels><?xml version="1.0" encoding="UTF-8" standalone="yes"?>
<Relationships xmlns="http://schemas.openxmlformats.org/package/2006/relationships"><Relationship Id="rId3" Type="http://schemas.openxmlformats.org/officeDocument/2006/relationships/package" Target="../embeddings/List_aplikace_Microsoft_Excel42.xlsx"/><Relationship Id="rId2" Type="http://schemas.microsoft.com/office/2011/relationships/chartColorStyle" Target="colors40.xml"/><Relationship Id="rId1" Type="http://schemas.microsoft.com/office/2011/relationships/chartStyle" Target="style40.xml"/></Relationships>
</file>

<file path=ppt/charts/_rels/chart44.xml.rels><?xml version="1.0" encoding="UTF-8" standalone="yes"?>
<Relationships xmlns="http://schemas.openxmlformats.org/package/2006/relationships"><Relationship Id="rId3" Type="http://schemas.openxmlformats.org/officeDocument/2006/relationships/package" Target="../embeddings/List_aplikace_Microsoft_Excel43.xlsx"/><Relationship Id="rId2" Type="http://schemas.microsoft.com/office/2011/relationships/chartColorStyle" Target="colors41.xml"/><Relationship Id="rId1" Type="http://schemas.microsoft.com/office/2011/relationships/chartStyle" Target="style41.xml"/></Relationships>
</file>

<file path=ppt/charts/_rels/chart45.xml.rels><?xml version="1.0" encoding="UTF-8" standalone="yes"?>
<Relationships xmlns="http://schemas.openxmlformats.org/package/2006/relationships"><Relationship Id="rId1" Type="http://schemas.openxmlformats.org/officeDocument/2006/relationships/package" Target="../embeddings/List_aplikace_Microsoft_Excel44.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List_aplikace_Microsoft_Excel45.xlsx"/></Relationships>
</file>

<file path=ppt/charts/_rels/chart47.xml.rels><?xml version="1.0" encoding="UTF-8" standalone="yes"?>
<Relationships xmlns="http://schemas.openxmlformats.org/package/2006/relationships"><Relationship Id="rId3" Type="http://schemas.openxmlformats.org/officeDocument/2006/relationships/package" Target="../embeddings/List_aplikace_Microsoft_Excel46.xlsx"/><Relationship Id="rId2" Type="http://schemas.microsoft.com/office/2011/relationships/chartColorStyle" Target="colors43.xml"/><Relationship Id="rId1" Type="http://schemas.microsoft.com/office/2011/relationships/chartStyle" Target="style43.xml"/></Relationships>
</file>

<file path=ppt/charts/_rels/chart48.xml.rels><?xml version="1.0" encoding="UTF-8" standalone="yes"?>
<Relationships xmlns="http://schemas.openxmlformats.org/package/2006/relationships"><Relationship Id="rId3" Type="http://schemas.openxmlformats.org/officeDocument/2006/relationships/package" Target="../embeddings/List_aplikace_Microsoft_Excel47.xlsx"/><Relationship Id="rId2" Type="http://schemas.microsoft.com/office/2011/relationships/chartColorStyle" Target="colors44.xml"/><Relationship Id="rId1" Type="http://schemas.microsoft.com/office/2011/relationships/chartStyle" Target="style44.xml"/></Relationships>
</file>

<file path=ppt/charts/_rels/chart49.xml.rels><?xml version="1.0" encoding="UTF-8" standalone="yes"?>
<Relationships xmlns="http://schemas.openxmlformats.org/package/2006/relationships"><Relationship Id="rId3" Type="http://schemas.openxmlformats.org/officeDocument/2006/relationships/package" Target="../embeddings/List_aplikace_Microsoft_Excel48.xlsx"/><Relationship Id="rId2" Type="http://schemas.microsoft.com/office/2011/relationships/chartColorStyle" Target="colors45.xml"/><Relationship Id="rId1" Type="http://schemas.microsoft.com/office/2011/relationships/chartStyle" Target="style45.xml"/></Relationships>
</file>

<file path=ppt/charts/_rels/chart5.xml.rels><?xml version="1.0" encoding="UTF-8" standalone="yes"?>
<Relationships xmlns="http://schemas.openxmlformats.org/package/2006/relationships"><Relationship Id="rId3" Type="http://schemas.openxmlformats.org/officeDocument/2006/relationships/package" Target="../embeddings/List_aplikace_Microsoft_Excel4.xlsx"/><Relationship Id="rId2" Type="http://schemas.microsoft.com/office/2011/relationships/chartColorStyle" Target="colors4.xml"/><Relationship Id="rId1" Type="http://schemas.microsoft.com/office/2011/relationships/chartStyle" Target="style4.xml"/></Relationships>
</file>

<file path=ppt/charts/_rels/chart50.xml.rels><?xml version="1.0" encoding="UTF-8" standalone="yes"?>
<Relationships xmlns="http://schemas.openxmlformats.org/package/2006/relationships"><Relationship Id="rId3" Type="http://schemas.openxmlformats.org/officeDocument/2006/relationships/package" Target="../embeddings/List_aplikace_Microsoft_Excel49.xlsx"/><Relationship Id="rId2" Type="http://schemas.microsoft.com/office/2011/relationships/chartColorStyle" Target="colors46.xml"/><Relationship Id="rId1" Type="http://schemas.microsoft.com/office/2011/relationships/chartStyle" Target="style46.xml"/></Relationships>
</file>

<file path=ppt/charts/_rels/chart51.xml.rels><?xml version="1.0" encoding="UTF-8" standalone="yes"?>
<Relationships xmlns="http://schemas.openxmlformats.org/package/2006/relationships"><Relationship Id="rId3" Type="http://schemas.openxmlformats.org/officeDocument/2006/relationships/package" Target="../embeddings/List_aplikace_Microsoft_Excel50.xlsx"/><Relationship Id="rId2" Type="http://schemas.microsoft.com/office/2011/relationships/chartColorStyle" Target="colors47.xml"/><Relationship Id="rId1" Type="http://schemas.microsoft.com/office/2011/relationships/chartStyle" Target="style47.xml"/></Relationships>
</file>

<file path=ppt/charts/_rels/chart52.xml.rels><?xml version="1.0" encoding="UTF-8" standalone="yes"?>
<Relationships xmlns="http://schemas.openxmlformats.org/package/2006/relationships"><Relationship Id="rId3" Type="http://schemas.openxmlformats.org/officeDocument/2006/relationships/package" Target="../embeddings/List_aplikace_Microsoft_Excel51.xlsx"/><Relationship Id="rId2" Type="http://schemas.microsoft.com/office/2011/relationships/chartColorStyle" Target="colors48.xml"/><Relationship Id="rId1" Type="http://schemas.microsoft.com/office/2011/relationships/chartStyle" Target="style48.xml"/></Relationships>
</file>

<file path=ppt/charts/_rels/chart53.xml.rels><?xml version="1.0" encoding="UTF-8" standalone="yes"?>
<Relationships xmlns="http://schemas.openxmlformats.org/package/2006/relationships"><Relationship Id="rId3" Type="http://schemas.openxmlformats.org/officeDocument/2006/relationships/package" Target="../embeddings/List_aplikace_Microsoft_Excel52.xlsx"/><Relationship Id="rId2" Type="http://schemas.microsoft.com/office/2011/relationships/chartColorStyle" Target="colors49.xml"/><Relationship Id="rId1" Type="http://schemas.microsoft.com/office/2011/relationships/chartStyle" Target="style49.xml"/></Relationships>
</file>

<file path=ppt/charts/_rels/chart54.xml.rels><?xml version="1.0" encoding="UTF-8" standalone="yes"?>
<Relationships xmlns="http://schemas.openxmlformats.org/package/2006/relationships"><Relationship Id="rId3" Type="http://schemas.openxmlformats.org/officeDocument/2006/relationships/package" Target="../embeddings/List_aplikace_Microsoft_Excel53.xlsx"/><Relationship Id="rId2" Type="http://schemas.microsoft.com/office/2011/relationships/chartColorStyle" Target="colors50.xml"/><Relationship Id="rId1" Type="http://schemas.microsoft.com/office/2011/relationships/chartStyle" Target="style50.xml"/></Relationships>
</file>

<file path=ppt/charts/_rels/chart55.xml.rels><?xml version="1.0" encoding="UTF-8" standalone="yes"?>
<Relationships xmlns="http://schemas.openxmlformats.org/package/2006/relationships"><Relationship Id="rId3" Type="http://schemas.openxmlformats.org/officeDocument/2006/relationships/package" Target="../embeddings/List_aplikace_Microsoft_Excel54.xlsx"/><Relationship Id="rId2" Type="http://schemas.microsoft.com/office/2011/relationships/chartColorStyle" Target="colors51.xml"/><Relationship Id="rId1" Type="http://schemas.microsoft.com/office/2011/relationships/chartStyle" Target="style51.xml"/></Relationships>
</file>

<file path=ppt/charts/_rels/chart56.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package" Target="../embeddings/List_aplikace_Microsoft_Excel55.xlsx"/></Relationships>
</file>

<file path=ppt/charts/_rels/chart57.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List_aplikace_Microsoft_Excel56.xlsx"/></Relationships>
</file>

<file path=ppt/charts/_rels/chart58.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List_aplikace_Microsoft_Excel57.xlsx"/></Relationships>
</file>

<file path=ppt/charts/_rels/chart59.xml.rels><?xml version="1.0" encoding="UTF-8" standalone="yes"?>
<Relationships xmlns="http://schemas.openxmlformats.org/package/2006/relationships"><Relationship Id="rId1" Type="http://schemas.openxmlformats.org/officeDocument/2006/relationships/package" Target="../embeddings/List_aplikace_Microsoft_Excel58.xlsx"/></Relationships>
</file>

<file path=ppt/charts/_rels/chart6.xml.rels><?xml version="1.0" encoding="UTF-8" standalone="yes"?>
<Relationships xmlns="http://schemas.openxmlformats.org/package/2006/relationships"><Relationship Id="rId3" Type="http://schemas.openxmlformats.org/officeDocument/2006/relationships/package" Target="../embeddings/List_aplikace_Microsoft_Excel5.xlsx"/><Relationship Id="rId2" Type="http://schemas.microsoft.com/office/2011/relationships/chartColorStyle" Target="colors5.xml"/><Relationship Id="rId1" Type="http://schemas.microsoft.com/office/2011/relationships/chartStyle" Target="style5.xml"/></Relationships>
</file>

<file path=ppt/charts/_rels/chart60.xml.rels><?xml version="1.0" encoding="UTF-8" standalone="yes"?>
<Relationships xmlns="http://schemas.openxmlformats.org/package/2006/relationships"><Relationship Id="rId1" Type="http://schemas.openxmlformats.org/officeDocument/2006/relationships/package" Target="../embeddings/List_aplikace_Microsoft_Excel59.xlsx"/></Relationships>
</file>

<file path=ppt/charts/_rels/chart61.xml.rels><?xml version="1.0" encoding="UTF-8" standalone="yes"?>
<Relationships xmlns="http://schemas.openxmlformats.org/package/2006/relationships"><Relationship Id="rId1" Type="http://schemas.openxmlformats.org/officeDocument/2006/relationships/package" Target="../embeddings/List_aplikace_Microsoft_Excel60.xlsx"/></Relationships>
</file>

<file path=ppt/charts/_rels/chart62.xml.rels><?xml version="1.0" encoding="UTF-8" standalone="yes"?>
<Relationships xmlns="http://schemas.openxmlformats.org/package/2006/relationships"><Relationship Id="rId1" Type="http://schemas.openxmlformats.org/officeDocument/2006/relationships/package" Target="../embeddings/List_aplikace_Microsoft_Excel61.xlsx"/></Relationships>
</file>

<file path=ppt/charts/_rels/chart63.xml.rels><?xml version="1.0" encoding="UTF-8" standalone="yes"?>
<Relationships xmlns="http://schemas.openxmlformats.org/package/2006/relationships"><Relationship Id="rId1" Type="http://schemas.openxmlformats.org/officeDocument/2006/relationships/package" Target="../embeddings/List_aplikace_Microsoft_Excel62.xlsx"/></Relationships>
</file>

<file path=ppt/charts/_rels/chart64.xml.rels><?xml version="1.0" encoding="UTF-8" standalone="yes"?>
<Relationships xmlns="http://schemas.openxmlformats.org/package/2006/relationships"><Relationship Id="rId1" Type="http://schemas.openxmlformats.org/officeDocument/2006/relationships/package" Target="../embeddings/List_aplikace_Microsoft_Excel63.xlsx"/></Relationships>
</file>

<file path=ppt/charts/_rels/chart65.xml.rels><?xml version="1.0" encoding="UTF-8" standalone="yes"?>
<Relationships xmlns="http://schemas.openxmlformats.org/package/2006/relationships"><Relationship Id="rId3" Type="http://schemas.openxmlformats.org/officeDocument/2006/relationships/package" Target="../embeddings/List_aplikace_Microsoft_Excel64.xlsx"/><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chartUserShapes" Target="../drawings/drawing1.xml"/></Relationships>
</file>

<file path=ppt/charts/_rels/chart66.xml.rels><?xml version="1.0" encoding="UTF-8" standalone="yes"?>
<Relationships xmlns="http://schemas.openxmlformats.org/package/2006/relationships"><Relationship Id="rId3" Type="http://schemas.openxmlformats.org/officeDocument/2006/relationships/package" Target="../embeddings/List_aplikace_Microsoft_Excel65.xlsx"/><Relationship Id="rId2" Type="http://schemas.microsoft.com/office/2011/relationships/chartColorStyle" Target="colors56.xml"/><Relationship Id="rId1" Type="http://schemas.microsoft.com/office/2011/relationships/chartStyle" Target="style56.xml"/></Relationships>
</file>

<file path=ppt/charts/_rels/chart67.xml.rels><?xml version="1.0" encoding="UTF-8" standalone="yes"?>
<Relationships xmlns="http://schemas.openxmlformats.org/package/2006/relationships"><Relationship Id="rId2" Type="http://schemas.openxmlformats.org/officeDocument/2006/relationships/package" Target="../embeddings/List_aplikace_Microsoft_Excel66.xlsx"/><Relationship Id="rId1" Type="http://schemas.openxmlformats.org/officeDocument/2006/relationships/themeOverride" Target="../theme/themeOverride33.xml"/></Relationships>
</file>

<file path=ppt/charts/_rels/chart68.xml.rels><?xml version="1.0" encoding="UTF-8" standalone="yes"?>
<Relationships xmlns="http://schemas.openxmlformats.org/package/2006/relationships"><Relationship Id="rId2" Type="http://schemas.openxmlformats.org/officeDocument/2006/relationships/package" Target="../embeddings/List_aplikace_Microsoft_Excel67.xlsx"/><Relationship Id="rId1" Type="http://schemas.openxmlformats.org/officeDocument/2006/relationships/themeOverride" Target="../theme/themeOverride34.xml"/></Relationships>
</file>

<file path=ppt/charts/_rels/chart69.xml.rels><?xml version="1.0" encoding="UTF-8" standalone="yes"?>
<Relationships xmlns="http://schemas.openxmlformats.org/package/2006/relationships"><Relationship Id="rId2" Type="http://schemas.openxmlformats.org/officeDocument/2006/relationships/package" Target="../embeddings/List_aplikace_Microsoft_Excel68.xlsx"/><Relationship Id="rId1" Type="http://schemas.openxmlformats.org/officeDocument/2006/relationships/themeOverride" Target="../theme/themeOverride35.xml"/></Relationships>
</file>

<file path=ppt/charts/_rels/chart7.xml.rels><?xml version="1.0" encoding="UTF-8" standalone="yes"?>
<Relationships xmlns="http://schemas.openxmlformats.org/package/2006/relationships"><Relationship Id="rId3" Type="http://schemas.openxmlformats.org/officeDocument/2006/relationships/package" Target="../embeddings/List_aplikace_Microsoft_Excel6.xlsx"/><Relationship Id="rId2" Type="http://schemas.microsoft.com/office/2011/relationships/chartColorStyle" Target="colors6.xml"/><Relationship Id="rId1" Type="http://schemas.microsoft.com/office/2011/relationships/chartStyle" Target="style6.xml"/></Relationships>
</file>

<file path=ppt/charts/_rels/chart70.xml.rels><?xml version="1.0" encoding="UTF-8" standalone="yes"?>
<Relationships xmlns="http://schemas.openxmlformats.org/package/2006/relationships"><Relationship Id="rId2" Type="http://schemas.openxmlformats.org/officeDocument/2006/relationships/package" Target="../embeddings/List_aplikace_Microsoft_Excel69.xlsx"/><Relationship Id="rId1" Type="http://schemas.openxmlformats.org/officeDocument/2006/relationships/themeOverride" Target="../theme/themeOverride36.xml"/></Relationships>
</file>

<file path=ppt/charts/_rels/chart71.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List_aplikace_Microsoft_Excel70.xlsx"/><Relationship Id="rId1" Type="http://schemas.openxmlformats.org/officeDocument/2006/relationships/themeOverride" Target="../theme/themeOverride37.xml"/></Relationships>
</file>

<file path=ppt/charts/_rels/chart72.xml.rels><?xml version="1.0" encoding="UTF-8" standalone="yes"?>
<Relationships xmlns="http://schemas.openxmlformats.org/package/2006/relationships"><Relationship Id="rId3" Type="http://schemas.openxmlformats.org/officeDocument/2006/relationships/package" Target="../embeddings/List_aplikace_Microsoft_Excel71.xlsx"/><Relationship Id="rId2" Type="http://schemas.microsoft.com/office/2011/relationships/chartColorStyle" Target="colors57.xml"/><Relationship Id="rId1" Type="http://schemas.microsoft.com/office/2011/relationships/chartStyle" Target="style57.xml"/></Relationships>
</file>

<file path=ppt/charts/_rels/chart73.xml.rels><?xml version="1.0" encoding="UTF-8" standalone="yes"?>
<Relationships xmlns="http://schemas.openxmlformats.org/package/2006/relationships"><Relationship Id="rId3" Type="http://schemas.openxmlformats.org/officeDocument/2006/relationships/package" Target="../embeddings/List_aplikace_Microsoft_Excel72.xlsx"/><Relationship Id="rId2" Type="http://schemas.microsoft.com/office/2011/relationships/chartColorStyle" Target="colors58.xml"/><Relationship Id="rId1" Type="http://schemas.microsoft.com/office/2011/relationships/chartStyle" Target="style58.xml"/></Relationships>
</file>

<file path=ppt/charts/_rels/chart74.xml.rels><?xml version="1.0" encoding="UTF-8" standalone="yes"?>
<Relationships xmlns="http://schemas.openxmlformats.org/package/2006/relationships"><Relationship Id="rId3" Type="http://schemas.openxmlformats.org/officeDocument/2006/relationships/package" Target="../embeddings/List_aplikace_Microsoft_Excel73.xlsx"/><Relationship Id="rId2" Type="http://schemas.microsoft.com/office/2011/relationships/chartColorStyle" Target="colors59.xml"/><Relationship Id="rId1" Type="http://schemas.microsoft.com/office/2011/relationships/chartStyle" Target="style59.xml"/></Relationships>
</file>

<file path=ppt/charts/_rels/chart75.xml.rels><?xml version="1.0" encoding="UTF-8" standalone="yes"?>
<Relationships xmlns="http://schemas.openxmlformats.org/package/2006/relationships"><Relationship Id="rId3" Type="http://schemas.openxmlformats.org/officeDocument/2006/relationships/package" Target="../embeddings/List_aplikace_Microsoft_Excel74.xlsx"/><Relationship Id="rId2" Type="http://schemas.microsoft.com/office/2011/relationships/chartColorStyle" Target="colors60.xml"/><Relationship Id="rId1" Type="http://schemas.microsoft.com/office/2011/relationships/chartStyle" Target="style60.xml"/></Relationships>
</file>

<file path=ppt/charts/_rels/chart76.xml.rels><?xml version="1.0" encoding="UTF-8" standalone="yes"?>
<Relationships xmlns="http://schemas.openxmlformats.org/package/2006/relationships"><Relationship Id="rId3" Type="http://schemas.openxmlformats.org/officeDocument/2006/relationships/package" Target="../embeddings/List_aplikace_Microsoft_Excel75.xlsx"/><Relationship Id="rId2" Type="http://schemas.microsoft.com/office/2011/relationships/chartColorStyle" Target="colors61.xml"/><Relationship Id="rId1" Type="http://schemas.microsoft.com/office/2011/relationships/chartStyle" Target="style61.xml"/></Relationships>
</file>

<file path=ppt/charts/_rels/chart77.xml.rels><?xml version="1.0" encoding="UTF-8" standalone="yes"?>
<Relationships xmlns="http://schemas.openxmlformats.org/package/2006/relationships"><Relationship Id="rId2" Type="http://schemas.openxmlformats.org/officeDocument/2006/relationships/package" Target="../embeddings/List_aplikace_Microsoft_Excel76.xlsx"/><Relationship Id="rId1" Type="http://schemas.openxmlformats.org/officeDocument/2006/relationships/themeOverride" Target="../theme/themeOverride38.xml"/></Relationships>
</file>

<file path=ppt/charts/_rels/chart78.xml.rels><?xml version="1.0" encoding="UTF-8" standalone="yes"?>
<Relationships xmlns="http://schemas.openxmlformats.org/package/2006/relationships"><Relationship Id="rId3" Type="http://schemas.openxmlformats.org/officeDocument/2006/relationships/package" Target="../embeddings/List_aplikace_Microsoft_Excel77.xlsx"/><Relationship Id="rId2" Type="http://schemas.microsoft.com/office/2011/relationships/chartColorStyle" Target="colors62.xml"/><Relationship Id="rId1" Type="http://schemas.microsoft.com/office/2011/relationships/chartStyle" Target="style62.xml"/></Relationships>
</file>

<file path=ppt/charts/_rels/chart79.xml.rels><?xml version="1.0" encoding="UTF-8" standalone="yes"?>
<Relationships xmlns="http://schemas.openxmlformats.org/package/2006/relationships"><Relationship Id="rId2" Type="http://schemas.openxmlformats.org/officeDocument/2006/relationships/package" Target="../embeddings/List_aplikace_Microsoft_Excel78.xlsx"/><Relationship Id="rId1" Type="http://schemas.openxmlformats.org/officeDocument/2006/relationships/themeOverride" Target="../theme/themeOverride39.xml"/></Relationships>
</file>

<file path=ppt/charts/_rels/chart8.xml.rels><?xml version="1.0" encoding="UTF-8" standalone="yes"?>
<Relationships xmlns="http://schemas.openxmlformats.org/package/2006/relationships"><Relationship Id="rId3" Type="http://schemas.openxmlformats.org/officeDocument/2006/relationships/package" Target="../embeddings/List_aplikace_Microsoft_Excel7.xlsx"/><Relationship Id="rId2" Type="http://schemas.microsoft.com/office/2011/relationships/chartColorStyle" Target="colors7.xml"/><Relationship Id="rId1" Type="http://schemas.microsoft.com/office/2011/relationships/chartStyle" Target="style7.xml"/></Relationships>
</file>

<file path=ppt/charts/_rels/chart80.xml.rels><?xml version="1.0" encoding="UTF-8" standalone="yes"?>
<Relationships xmlns="http://schemas.openxmlformats.org/package/2006/relationships"><Relationship Id="rId3" Type="http://schemas.openxmlformats.org/officeDocument/2006/relationships/package" Target="../embeddings/List_aplikace_Microsoft_Excel79.xlsx"/><Relationship Id="rId2" Type="http://schemas.microsoft.com/office/2011/relationships/chartColorStyle" Target="colors63.xml"/><Relationship Id="rId1" Type="http://schemas.microsoft.com/office/2011/relationships/chartStyle" Target="style63.xml"/></Relationships>
</file>

<file path=ppt/charts/_rels/chart81.xml.rels><?xml version="1.0" encoding="UTF-8" standalone="yes"?>
<Relationships xmlns="http://schemas.openxmlformats.org/package/2006/relationships"><Relationship Id="rId3" Type="http://schemas.openxmlformats.org/officeDocument/2006/relationships/package" Target="../embeddings/List_aplikace_Microsoft_Excel80.xlsx"/><Relationship Id="rId2" Type="http://schemas.microsoft.com/office/2011/relationships/chartColorStyle" Target="colors64.xml"/><Relationship Id="rId1" Type="http://schemas.microsoft.com/office/2011/relationships/chartStyle" Target="style64.xml"/></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65.xml"/><Relationship Id="rId1" Type="http://schemas.microsoft.com/office/2011/relationships/chartStyle" Target="style65.xml"/><Relationship Id="rId4" Type="http://schemas.openxmlformats.org/officeDocument/2006/relationships/package" Target="../embeddings/List_aplikace_Microsoft_Excel81.xlsx"/></Relationships>
</file>

<file path=ppt/charts/_rels/chart83.xml.rels><?xml version="1.0" encoding="UTF-8" standalone="yes"?>
<Relationships xmlns="http://schemas.openxmlformats.org/package/2006/relationships"><Relationship Id="rId3" Type="http://schemas.openxmlformats.org/officeDocument/2006/relationships/package" Target="../embeddings/List_aplikace_Microsoft_Excel82.xlsx"/><Relationship Id="rId2" Type="http://schemas.microsoft.com/office/2011/relationships/chartColorStyle" Target="colors66.xml"/><Relationship Id="rId1" Type="http://schemas.microsoft.com/office/2011/relationships/chartStyle" Target="style66.xml"/></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67.xml"/><Relationship Id="rId1" Type="http://schemas.microsoft.com/office/2011/relationships/chartStyle" Target="style67.xml"/><Relationship Id="rId4" Type="http://schemas.openxmlformats.org/officeDocument/2006/relationships/package" Target="../embeddings/List_aplikace_Microsoft_Excel83.xlsx"/></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68.xml"/><Relationship Id="rId1" Type="http://schemas.microsoft.com/office/2011/relationships/chartStyle" Target="style68.xml"/><Relationship Id="rId4" Type="http://schemas.openxmlformats.org/officeDocument/2006/relationships/package" Target="../embeddings/List_aplikace_Microsoft_Excel84.xlsx"/></Relationships>
</file>

<file path=ppt/charts/_rels/chart86.xml.rels><?xml version="1.0" encoding="UTF-8" standalone="yes"?>
<Relationships xmlns="http://schemas.openxmlformats.org/package/2006/relationships"><Relationship Id="rId3" Type="http://schemas.openxmlformats.org/officeDocument/2006/relationships/package" Target="../embeddings/List_aplikace_Microsoft_Excel85.xlsx"/><Relationship Id="rId2" Type="http://schemas.microsoft.com/office/2011/relationships/chartColorStyle" Target="colors69.xml"/><Relationship Id="rId1" Type="http://schemas.microsoft.com/office/2011/relationships/chartStyle" Target="style69.xml"/></Relationships>
</file>

<file path=ppt/charts/_rels/chart87.xml.rels><?xml version="1.0" encoding="UTF-8" standalone="yes"?>
<Relationships xmlns="http://schemas.openxmlformats.org/package/2006/relationships"><Relationship Id="rId3" Type="http://schemas.openxmlformats.org/officeDocument/2006/relationships/package" Target="../embeddings/List_aplikace_Microsoft_Excel86.xlsx"/><Relationship Id="rId2" Type="http://schemas.microsoft.com/office/2011/relationships/chartColorStyle" Target="colors70.xml"/><Relationship Id="rId1" Type="http://schemas.microsoft.com/office/2011/relationships/chartStyle" Target="style70.xml"/></Relationships>
</file>

<file path=ppt/charts/_rels/chart9.xml.rels><?xml version="1.0" encoding="UTF-8" standalone="yes"?>
<Relationships xmlns="http://schemas.openxmlformats.org/package/2006/relationships"><Relationship Id="rId3" Type="http://schemas.openxmlformats.org/officeDocument/2006/relationships/package" Target="../embeddings/List_aplikace_Microsoft_Excel8.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878689600675179E-2"/>
          <c:y val="4.6191957507366897E-2"/>
          <c:w val="0.82571922268944042"/>
          <c:h val="0.90761608498526236"/>
        </c:manualLayout>
      </c:layout>
      <c:barChart>
        <c:barDir val="bar"/>
        <c:grouping val="clustered"/>
        <c:varyColors val="0"/>
        <c:ser>
          <c:idx val="0"/>
          <c:order val="0"/>
          <c:tx>
            <c:strRef>
              <c:f>List1!$B$1</c:f>
              <c:strCache>
                <c:ptCount val="1"/>
                <c:pt idx="0">
                  <c:v>Sloupec1</c:v>
                </c:pt>
              </c:strCache>
            </c:strRef>
          </c:tx>
          <c:spPr>
            <a:solidFill>
              <a:schemeClr val="accent1"/>
            </a:solidFill>
          </c:spPr>
          <c:invertIfNegative val="0"/>
          <c:dPt>
            <c:idx val="1"/>
            <c:invertIfNegative val="0"/>
            <c:bubble3D val="0"/>
            <c:spPr>
              <a:solidFill>
                <a:schemeClr val="accent2"/>
              </a:solidFill>
            </c:spPr>
            <c:extLst>
              <c:ext xmlns:c16="http://schemas.microsoft.com/office/drawing/2014/chart" uri="{C3380CC4-5D6E-409C-BE32-E72D297353CC}">
                <c16:uniqueId val="{00000001-C044-485F-AAD0-F03010791C09}"/>
              </c:ext>
            </c:extLst>
          </c:dPt>
          <c:dPt>
            <c:idx val="4"/>
            <c:invertIfNegative val="0"/>
            <c:bubble3D val="0"/>
            <c:spPr>
              <a:solidFill>
                <a:schemeClr val="accent3"/>
              </a:solidFill>
            </c:spPr>
            <c:extLst>
              <c:ext xmlns:c16="http://schemas.microsoft.com/office/drawing/2014/chart" uri="{C3380CC4-5D6E-409C-BE32-E72D297353CC}">
                <c16:uniqueId val="{00000003-C044-485F-AAD0-F03010791C09}"/>
              </c:ext>
            </c:extLst>
          </c:dPt>
          <c:dPt>
            <c:idx val="6"/>
            <c:invertIfNegative val="0"/>
            <c:bubble3D val="0"/>
            <c:extLst>
              <c:ext xmlns:c16="http://schemas.microsoft.com/office/drawing/2014/chart" uri="{C3380CC4-5D6E-409C-BE32-E72D297353CC}">
                <c16:uniqueId val="{00000004-C044-485F-AAD0-F03010791C09}"/>
              </c:ext>
            </c:extLst>
          </c:dPt>
          <c:dPt>
            <c:idx val="9"/>
            <c:invertIfNegative val="0"/>
            <c:bubble3D val="0"/>
            <c:spPr>
              <a:solidFill>
                <a:schemeClr val="accent4"/>
              </a:solidFill>
            </c:spPr>
            <c:extLst>
              <c:ext xmlns:c16="http://schemas.microsoft.com/office/drawing/2014/chart" uri="{C3380CC4-5D6E-409C-BE32-E72D297353CC}">
                <c16:uniqueId val="{00000006-C044-485F-AAD0-F03010791C09}"/>
              </c:ext>
            </c:extLst>
          </c:dPt>
          <c:dLbls>
            <c:numFmt formatCode="#,##0.0" sourceLinked="0"/>
            <c:spPr>
              <a:noFill/>
              <a:ln>
                <a:noFill/>
              </a:ln>
              <a:effectLst/>
            </c:spPr>
            <c:txPr>
              <a:bodyPr/>
              <a:lstStyle/>
              <a:p>
                <a:pPr>
                  <a:defRPr sz="1100">
                    <a:solidFill>
                      <a:schemeClr val="tx1"/>
                    </a:solidFill>
                    <a:latin typeface="+mj-lt"/>
                    <a:cs typeface="Arial" pitchFamily="34" charset="0"/>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Nemocnice</c:v>
                </c:pt>
                <c:pt idx="1">
                  <c:v>Doma, v zařízení sociálních služeb</c:v>
                </c:pt>
                <c:pt idx="2">
                  <c:v>Fakultní nemocnice</c:v>
                </c:pt>
                <c:pt idx="3">
                  <c:v>Léčebna pro dlouhodobě nemocné (LDN)</c:v>
                </c:pt>
                <c:pt idx="4">
                  <c:v>Na ulici, při převozu</c:v>
                </c:pt>
                <c:pt idx="5">
                  <c:v>Nemocnice následné péče</c:v>
                </c:pt>
                <c:pt idx="6">
                  <c:v>Hospic</c:v>
                </c:pt>
                <c:pt idx="7">
                  <c:v>Psychiatrická léčebna</c:v>
                </c:pt>
                <c:pt idx="8">
                  <c:v>Ostatní ZZ</c:v>
                </c:pt>
                <c:pt idx="9">
                  <c:v>Jiné, nezjištěno</c:v>
                </c:pt>
              </c:strCache>
            </c:strRef>
          </c:cat>
          <c:val>
            <c:numRef>
              <c:f>List1!$B$2:$B$11</c:f>
              <c:numCache>
                <c:formatCode>#\ ##0.0</c:formatCode>
                <c:ptCount val="10"/>
                <c:pt idx="0">
                  <c:v>35.041549062583769</c:v>
                </c:pt>
                <c:pt idx="1">
                  <c:v>29.451741591636576</c:v>
                </c:pt>
                <c:pt idx="2">
                  <c:v>13.085983695737871</c:v>
                </c:pt>
                <c:pt idx="3">
                  <c:v>8.3350415490625842</c:v>
                </c:pt>
                <c:pt idx="4">
                  <c:v>2.133430044623851</c:v>
                </c:pt>
                <c:pt idx="5">
                  <c:v>0.22548447626105744</c:v>
                </c:pt>
                <c:pt idx="6">
                  <c:v>4.6579100900361086</c:v>
                </c:pt>
                <c:pt idx="7">
                  <c:v>0.61022721897223231</c:v>
                </c:pt>
                <c:pt idx="8">
                  <c:v>4.0114161371197907</c:v>
                </c:pt>
                <c:pt idx="9">
                  <c:v>2.4472161339661613</c:v>
                </c:pt>
              </c:numCache>
            </c:numRef>
          </c:val>
          <c:extLst>
            <c:ext xmlns:c16="http://schemas.microsoft.com/office/drawing/2014/chart" uri="{C3380CC4-5D6E-409C-BE32-E72D297353CC}">
              <c16:uniqueId val="{00000007-C044-485F-AAD0-F03010791C09}"/>
            </c:ext>
          </c:extLst>
        </c:ser>
        <c:dLbls>
          <c:showLegendKey val="0"/>
          <c:showVal val="0"/>
          <c:showCatName val="0"/>
          <c:showSerName val="0"/>
          <c:showPercent val="0"/>
          <c:showBubbleSize val="0"/>
        </c:dLbls>
        <c:gapWidth val="55"/>
        <c:axId val="228629888"/>
        <c:axId val="228648064"/>
      </c:barChart>
      <c:catAx>
        <c:axId val="228629888"/>
        <c:scaling>
          <c:orientation val="maxMin"/>
        </c:scaling>
        <c:delete val="1"/>
        <c:axPos val="l"/>
        <c:numFmt formatCode="General" sourceLinked="1"/>
        <c:majorTickMark val="out"/>
        <c:minorTickMark val="none"/>
        <c:tickLblPos val="none"/>
        <c:crossAx val="228648064"/>
        <c:crosses val="autoZero"/>
        <c:auto val="1"/>
        <c:lblAlgn val="ctr"/>
        <c:lblOffset val="100"/>
        <c:noMultiLvlLbl val="0"/>
      </c:catAx>
      <c:valAx>
        <c:axId val="228648064"/>
        <c:scaling>
          <c:orientation val="minMax"/>
          <c:max val="50"/>
          <c:min val="0"/>
        </c:scaling>
        <c:delete val="1"/>
        <c:axPos val="t"/>
        <c:numFmt formatCode="#\ ##0.0" sourceLinked="1"/>
        <c:majorTickMark val="out"/>
        <c:minorTickMark val="none"/>
        <c:tickLblPos val="none"/>
        <c:crossAx val="228629888"/>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1"/>
          <c:order val="1"/>
          <c:tx>
            <c:strRef>
              <c:f>Sheet1!$B$1</c:f>
              <c:strCache>
                <c:ptCount val="1"/>
                <c:pt idx="0">
                  <c:v>Královéhradecký kraj</c:v>
                </c:pt>
              </c:strCache>
            </c:strRef>
          </c:tx>
          <c:spPr>
            <a:ln w="25400" cap="rnd">
              <a:solidFill>
                <a:schemeClr val="accent1"/>
              </a:solidFill>
              <a:round/>
            </a:ln>
            <a:effectLst/>
          </c:spPr>
          <c:marker>
            <c:symbol val="circle"/>
            <c:size val="5"/>
            <c:spPr>
              <a:solidFill>
                <a:schemeClr val="accent1"/>
              </a:solidFill>
              <a:ln w="9525">
                <a:solidFill>
                  <a:schemeClr val="accent1"/>
                </a:solidFill>
              </a:ln>
              <a:effectLst/>
            </c:spPr>
          </c:marker>
          <c:dLbls>
            <c:dLbl>
              <c:idx val="0"/>
              <c:layout>
                <c:manualLayout>
                  <c:x val="-5.5492747164420819E-2"/>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5C51-44D3-A36A-ED9EC412FC5C}"/>
                </c:ext>
              </c:extLst>
            </c:dLbl>
            <c:dLbl>
              <c:idx val="1"/>
              <c:layout>
                <c:manualLayout>
                  <c:x val="-6.5268059471063261E-2"/>
                  <c:y val="3.451353564543965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5C51-44D3-A36A-ED9EC412FC5C}"/>
                </c:ext>
              </c:extLst>
            </c:dLbl>
            <c:dLbl>
              <c:idx val="3"/>
              <c:layout>
                <c:manualLayout>
                  <c:x val="-6.5268059471063261E-2"/>
                  <c:y val="3.451353564543981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5C51-44D3-A36A-ED9EC412FC5C}"/>
                </c:ext>
              </c:extLst>
            </c:dLbl>
            <c:dLbl>
              <c:idx val="5"/>
              <c:layout>
                <c:manualLayout>
                  <c:x val="-6.5268059471063261E-2"/>
                  <c:y val="3.026178087594183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5C51-44D3-A36A-ED9EC412FC5C}"/>
                </c:ext>
              </c:extLst>
            </c:dLbl>
            <c:dLbl>
              <c:idx val="7"/>
              <c:layout>
                <c:manualLayout>
                  <c:x val="-7.1584820673615546E-2"/>
                  <c:y val="3.026178087594183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5C51-44D3-A36A-ED9EC412FC5C}"/>
                </c:ext>
              </c:extLst>
            </c:dLbl>
            <c:dLbl>
              <c:idx val="9"/>
              <c:layout>
                <c:manualLayout>
                  <c:x val="-2.2949987167524603E-2"/>
                  <c:y val="2.601002610644385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5C51-44D3-A36A-ED9EC412FC5C}"/>
                </c:ext>
              </c:extLst>
            </c:dLbl>
            <c:dLbl>
              <c:idx val="10"/>
              <c:layout>
                <c:manualLayout>
                  <c:x val="-8.3831379282216859E-2"/>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5C51-44D3-A36A-ED9EC412FC5C}"/>
                </c:ext>
              </c:extLst>
            </c:dLbl>
            <c:dLbl>
              <c:idx val="11"/>
              <c:layout>
                <c:manualLayout>
                  <c:x val="-2.492136378377096E-3"/>
                  <c:y val="-5.052155974451991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5C51-44D3-A36A-ED9EC412FC5C}"/>
                </c:ext>
              </c:extLst>
            </c:dLbl>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36204</c:v>
                </c:pt>
                <c:pt idx="1">
                  <c:v>34502</c:v>
                </c:pt>
                <c:pt idx="2">
                  <c:v>31887</c:v>
                </c:pt>
                <c:pt idx="3">
                  <c:v>31481</c:v>
                </c:pt>
                <c:pt idx="4">
                  <c:v>30966</c:v>
                </c:pt>
                <c:pt idx="5">
                  <c:v>31631</c:v>
                </c:pt>
                <c:pt idx="6">
                  <c:v>30319</c:v>
                </c:pt>
                <c:pt idx="7">
                  <c:v>30012</c:v>
                </c:pt>
                <c:pt idx="8">
                  <c:v>30248</c:v>
                </c:pt>
                <c:pt idx="9">
                  <c:v>30395</c:v>
                </c:pt>
                <c:pt idx="10">
                  <c:v>30371</c:v>
                </c:pt>
                <c:pt idx="11">
                  <c:v>31114</c:v>
                </c:pt>
              </c:numCache>
            </c:numRef>
          </c:val>
          <c:smooth val="0"/>
          <c:extLst>
            <c:ext xmlns:c16="http://schemas.microsoft.com/office/drawing/2014/chart" uri="{C3380CC4-5D6E-409C-BE32-E72D297353CC}">
              <c16:uniqueId val="{00000008-5C51-44D3-A36A-ED9EC412FC5C}"/>
            </c:ext>
          </c:extLst>
        </c:ser>
        <c:ser>
          <c:idx val="2"/>
          <c:order val="2"/>
          <c:tx>
            <c:strRef>
              <c:f>Sheet1!$C$1</c:f>
              <c:strCache>
                <c:ptCount val="1"/>
                <c:pt idx="0">
                  <c:v>ČR</c:v>
                </c:pt>
              </c:strCache>
            </c:strRef>
          </c:tx>
          <c:spPr>
            <a:ln w="28575" cap="rnd">
              <a:solidFill>
                <a:schemeClr val="tx2"/>
              </a:solidFill>
              <a:round/>
            </a:ln>
            <a:effectLst/>
          </c:spPr>
          <c:marker>
            <c:symbol val="circle"/>
            <c:size val="5"/>
            <c:spPr>
              <a:solidFill>
                <a:schemeClr val="tx2"/>
              </a:solidFill>
              <a:ln w="9525">
                <a:solidFill>
                  <a:schemeClr val="tx2"/>
                </a:solidFill>
              </a:ln>
              <a:effectLst/>
            </c:spPr>
          </c:marker>
          <c:dLbls>
            <c:dLbl>
              <c:idx val="0"/>
              <c:layout>
                <c:manualLayout>
                  <c:x val="-5.5279618646681163E-2"/>
                  <c:y val="-5.0521559744519773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5C51-44D3-A36A-ED9EC412FC5C}"/>
                </c:ext>
              </c:extLst>
            </c:dLbl>
            <c:dLbl>
              <c:idx val="1"/>
              <c:layout>
                <c:manualLayout>
                  <c:x val="-7.7988375169856211E-2"/>
                  <c:y val="3.8765290414937745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5C51-44D3-A36A-ED9EC412FC5C}"/>
                </c:ext>
              </c:extLst>
            </c:dLbl>
            <c:dLbl>
              <c:idx val="2"/>
              <c:layout>
                <c:manualLayout>
                  <c:x val="-6.7913141051785503E-2"/>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5C51-44D3-A36A-ED9EC412FC5C}"/>
                </c:ext>
              </c:extLst>
            </c:dLbl>
            <c:dLbl>
              <c:idx val="3"/>
              <c:layout>
                <c:manualLayout>
                  <c:x val="-8.1146755771132298E-2"/>
                  <c:y val="6.002406426242767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5C51-44D3-A36A-ED9EC412FC5C}"/>
                </c:ext>
              </c:extLst>
            </c:dLbl>
            <c:dLbl>
              <c:idx val="5"/>
              <c:layout>
                <c:manualLayout>
                  <c:x val="-7.1671613967304051E-2"/>
                  <c:y val="5.15205547234317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5C51-44D3-A36A-ED9EC412FC5C}"/>
                </c:ext>
              </c:extLst>
            </c:dLbl>
            <c:dLbl>
              <c:idx val="7"/>
              <c:layout>
                <c:manualLayout>
                  <c:x val="-6.8513233366028076E-2"/>
                  <c:y val="5.15205547234317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5C51-44D3-A36A-ED9EC412FC5C}"/>
                </c:ext>
              </c:extLst>
            </c:dLbl>
            <c:dLbl>
              <c:idx val="9"/>
              <c:layout>
                <c:manualLayout>
                  <c:x val="-7.0710421760695223E-3"/>
                  <c:y val="4.3017045184435727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5C51-44D3-A36A-ED9EC412FC5C}"/>
                </c:ext>
              </c:extLst>
            </c:dLbl>
            <c:dLbl>
              <c:idx val="10"/>
              <c:layout>
                <c:manualLayout>
                  <c:x val="-9.023493377845776E-2"/>
                  <c:y val="-5.4773314514017776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5C51-44D3-A36A-ED9EC412FC5C}"/>
                </c:ext>
              </c:extLst>
            </c:dLbl>
            <c:dLbl>
              <c:idx val="11"/>
              <c:layout>
                <c:manualLayout>
                  <c:x val="0"/>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5C51-44D3-A36A-ED9EC412FC5C}"/>
                </c:ext>
              </c:extLst>
            </c:dLbl>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#,##0</c:formatCode>
                <c:ptCount val="12"/>
                <c:pt idx="0">
                  <c:v>692169</c:v>
                </c:pt>
                <c:pt idx="1">
                  <c:v>671185</c:v>
                </c:pt>
                <c:pt idx="2">
                  <c:v>654211</c:v>
                </c:pt>
                <c:pt idx="3">
                  <c:v>646688</c:v>
                </c:pt>
                <c:pt idx="4">
                  <c:v>634025</c:v>
                </c:pt>
                <c:pt idx="5">
                  <c:v>664069</c:v>
                </c:pt>
                <c:pt idx="6">
                  <c:v>660806</c:v>
                </c:pt>
                <c:pt idx="7">
                  <c:v>669249</c:v>
                </c:pt>
                <c:pt idx="8">
                  <c:v>662596</c:v>
                </c:pt>
                <c:pt idx="9">
                  <c:v>666394</c:v>
                </c:pt>
                <c:pt idx="10">
                  <c:v>663682</c:v>
                </c:pt>
                <c:pt idx="11">
                  <c:v>666270</c:v>
                </c:pt>
              </c:numCache>
            </c:numRef>
          </c:val>
          <c:smooth val="0"/>
          <c:extLst>
            <c:ext xmlns:c16="http://schemas.microsoft.com/office/drawing/2014/chart" uri="{C3380CC4-5D6E-409C-BE32-E72D297353CC}">
              <c16:uniqueId val="{00000012-5C51-44D3-A36A-ED9EC412FC5C}"/>
            </c:ext>
          </c:extLst>
        </c:ser>
        <c:dLbls>
          <c:showLegendKey val="0"/>
          <c:showVal val="0"/>
          <c:showCatName val="0"/>
          <c:showSerName val="0"/>
          <c:showPercent val="0"/>
          <c:showBubbleSize val="0"/>
        </c:dLbls>
        <c:marker val="1"/>
        <c:smooth val="0"/>
        <c:axId val="350329616"/>
        <c:axId val="350334320"/>
        <c:extLst>
          <c:ext xmlns:c15="http://schemas.microsoft.com/office/drawing/2012/chart" uri="{02D57815-91ED-43cb-92C2-25804820EDAC}">
            <c15:filteredLineSeries>
              <c15:ser>
                <c:idx val="0"/>
                <c:order val="0"/>
                <c:tx>
                  <c:strRef>
                    <c:extLst>
                      <c:ext uri="{02D57815-91ED-43cb-92C2-25804820EDAC}">
                        <c15:formulaRef>
                          <c15:sqref>Sheet1!$A$1</c15:sqref>
                        </c15:formulaRef>
                      </c:ext>
                    </c:extLst>
                    <c:strCache>
                      <c:ptCount val="1"/>
                      <c:pt idx="0">
                        <c:v>0</c:v>
                      </c:pt>
                    </c:strCache>
                  </c:strRef>
                </c:tx>
                <c:spPr>
                  <a:ln w="28575" cap="rnd">
                    <a:solidFill>
                      <a:schemeClr val="accent1"/>
                    </a:solidFill>
                    <a:round/>
                  </a:ln>
                  <a:effectLst/>
                </c:spPr>
                <c:marker>
                  <c:symbol val="none"/>
                </c:marker>
                <c:dLbls>
                  <c:dLbl>
                    <c:idx val="0"/>
                    <c:layout>
                      <c:manualLayout>
                        <c:x val="-4.5700105829930117E-3"/>
                        <c:y val="9.1591706452167285E-2"/>
                      </c:manualLayout>
                    </c:layout>
                    <c:showLegendKey val="0"/>
                    <c:showVal val="1"/>
                    <c:showCatName val="0"/>
                    <c:showSerName val="0"/>
                    <c:showPercent val="0"/>
                    <c:showBubbleSize val="0"/>
                    <c:extLst>
                      <c:ext uri="{CE6537A1-D6FC-4f65-9D91-7224C49458BB}"/>
                      <c:ext xmlns:c16="http://schemas.microsoft.com/office/drawing/2014/chart" uri="{C3380CC4-5D6E-409C-BE32-E72D297353CC}">
                        <c16:uniqueId val="{00000013-5C51-44D3-A36A-ED9EC412FC5C}"/>
                      </c:ext>
                    </c:extLst>
                  </c:dLbl>
                  <c:spPr>
                    <a:noFill/>
                    <a:ln>
                      <a:noFill/>
                    </a:ln>
                    <a:effectLst/>
                  </c:spPr>
                  <c:txPr>
                    <a:bodyPr rot="0" spcFirstLastPara="1" vertOverflow="ellipsis" horzOverflow="clip" vert="horz" wrap="square" lIns="38100" tIns="19050" rIns="38100" bIns="0" anchor="ctr" anchorCtr="1">
                      <a:spAutoFit/>
                    </a:bodyPr>
                    <a:lstStyle/>
                    <a:p>
                      <a:pPr>
                        <a:defRPr sz="7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Sheet1!$A$2:$A$13</c15:sqref>
                        </c15:formulaRef>
                      </c:ext>
                    </c:extLst>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extLst>
                      <c:ext uri="{02D57815-91ED-43cb-92C2-25804820EDAC}">
                        <c15:formulaRef>
                          <c15:sqref>Sheet1!$A$2:$A$11</c15:sqref>
                        </c15:formulaRef>
                      </c:ext>
                    </c:extLst>
                    <c:numCache>
                      <c:formatCode>General</c:formatCode>
                      <c:ptCount val="10"/>
                      <c:pt idx="0">
                        <c:v>0</c:v>
                      </c:pt>
                      <c:pt idx="1">
                        <c:v>0</c:v>
                      </c:pt>
                      <c:pt idx="2">
                        <c:v>0</c:v>
                      </c:pt>
                      <c:pt idx="3">
                        <c:v>0</c:v>
                      </c:pt>
                      <c:pt idx="4">
                        <c:v>0</c:v>
                      </c:pt>
                      <c:pt idx="5">
                        <c:v>0</c:v>
                      </c:pt>
                      <c:pt idx="6">
                        <c:v>0</c:v>
                      </c:pt>
                      <c:pt idx="7">
                        <c:v>0</c:v>
                      </c:pt>
                      <c:pt idx="8">
                        <c:v>0</c:v>
                      </c:pt>
                      <c:pt idx="9">
                        <c:v>0</c:v>
                      </c:pt>
                    </c:numCache>
                  </c:numRef>
                </c:val>
                <c:smooth val="0"/>
                <c:extLst>
                  <c:ext xmlns:c16="http://schemas.microsoft.com/office/drawing/2014/chart" uri="{C3380CC4-5D6E-409C-BE32-E72D297353CC}">
                    <c16:uniqueId val="{00000014-5C51-44D3-A36A-ED9EC412FC5C}"/>
                  </c:ext>
                </c:extLst>
              </c15:ser>
            </c15:filteredLineSeries>
          </c:ext>
        </c:extLst>
      </c:lineChart>
      <c:catAx>
        <c:axId val="35032961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000" b="1" i="0" u="none" strike="noStrike" kern="1200" baseline="0">
                <a:solidFill>
                  <a:schemeClr val="tx1"/>
                </a:solidFill>
                <a:latin typeface="+mn-lt"/>
                <a:ea typeface="+mn-ea"/>
                <a:cs typeface="+mn-cs"/>
              </a:defRPr>
            </a:pPr>
            <a:endParaRPr lang="cs-CZ"/>
          </a:p>
        </c:txPr>
        <c:crossAx val="350334320"/>
        <c:crosses val="autoZero"/>
        <c:auto val="1"/>
        <c:lblAlgn val="ctr"/>
        <c:lblOffset val="0"/>
        <c:tickLblSkip val="1"/>
        <c:noMultiLvlLbl val="0"/>
      </c:catAx>
      <c:valAx>
        <c:axId val="350334320"/>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dirty="0"/>
                  <a:t>Počet hospitalizací s operací</a:t>
                </a:r>
              </a:p>
            </c:rich>
          </c:tx>
          <c:layout>
            <c:manualLayout>
              <c:xMode val="edge"/>
              <c:yMode val="edge"/>
              <c:x val="1.4672294386935942E-2"/>
              <c:y val="0.19671664096642721"/>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50329616"/>
        <c:crosses val="autoZero"/>
        <c:crossBetween val="between"/>
      </c:valAx>
      <c:spPr>
        <a:noFill/>
        <a:ln>
          <a:noFill/>
        </a:ln>
        <a:effectLst/>
      </c:spPr>
    </c:plotArea>
    <c:legend>
      <c:legendPos val="t"/>
      <c:layout>
        <c:manualLayout>
          <c:xMode val="edge"/>
          <c:yMode val="edge"/>
          <c:x val="0.17657237615666363"/>
          <c:y val="2.1258773847489892E-2"/>
          <c:w val="0.79214075534537265"/>
          <c:h val="7.688411323460780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000">
          <a:solidFill>
            <a:schemeClr val="tx1"/>
          </a:solidFill>
        </a:defRPr>
      </a:pPr>
      <a:endParaRPr lang="cs-CZ"/>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1"/>
          <c:order val="1"/>
          <c:tx>
            <c:strRef>
              <c:f>Sheet1!$B$1</c:f>
              <c:strCache>
                <c:ptCount val="1"/>
                <c:pt idx="0">
                  <c:v>Královéhradecký kraj</c:v>
                </c:pt>
              </c:strCache>
            </c:strRef>
          </c:tx>
          <c:spPr>
            <a:ln w="25400" cap="rnd">
              <a:solidFill>
                <a:schemeClr val="accent1"/>
              </a:solidFill>
              <a:round/>
            </a:ln>
            <a:effectLst/>
          </c:spPr>
          <c:marker>
            <c:symbol val="circle"/>
            <c:size val="5"/>
            <c:spPr>
              <a:solidFill>
                <a:schemeClr val="accent1"/>
              </a:solidFill>
              <a:ln w="9525">
                <a:solidFill>
                  <a:schemeClr val="accent1"/>
                </a:solidFill>
              </a:ln>
              <a:effectLst/>
            </c:spPr>
          </c:marker>
          <c:dLbls>
            <c:dLbl>
              <c:idx val="0"/>
              <c:layout>
                <c:manualLayout>
                  <c:x val="-5.5492747164420819E-2"/>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8FBF-4904-A683-57A4BD554506}"/>
                </c:ext>
              </c:extLst>
            </c:dLbl>
            <c:dLbl>
              <c:idx val="1"/>
              <c:layout>
                <c:manualLayout>
                  <c:x val="-6.5268059471063261E-2"/>
                  <c:y val="3.451353564543965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8FBF-4904-A683-57A4BD554506}"/>
                </c:ext>
              </c:extLst>
            </c:dLbl>
            <c:dLbl>
              <c:idx val="3"/>
              <c:layout>
                <c:manualLayout>
                  <c:x val="-6.5268059471063261E-2"/>
                  <c:y val="3.451353564543981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8FBF-4904-A683-57A4BD554506}"/>
                </c:ext>
              </c:extLst>
            </c:dLbl>
            <c:dLbl>
              <c:idx val="5"/>
              <c:layout>
                <c:manualLayout>
                  <c:x val="-6.5268059471063261E-2"/>
                  <c:y val="3.026178087594183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8FBF-4904-A683-57A4BD554506}"/>
                </c:ext>
              </c:extLst>
            </c:dLbl>
            <c:dLbl>
              <c:idx val="7"/>
              <c:layout>
                <c:manualLayout>
                  <c:x val="-7.1584820673615546E-2"/>
                  <c:y val="3.0261780875941831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8FBF-4904-A683-57A4BD554506}"/>
                </c:ext>
              </c:extLst>
            </c:dLbl>
            <c:dLbl>
              <c:idx val="9"/>
              <c:layout>
                <c:manualLayout>
                  <c:x val="-2.2949987167524603E-2"/>
                  <c:y val="2.601002610644385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8FBF-4904-A683-57A4BD554506}"/>
                </c:ext>
              </c:extLst>
            </c:dLbl>
            <c:dLbl>
              <c:idx val="10"/>
              <c:layout>
                <c:manualLayout>
                  <c:x val="-9.9710075582286131E-2"/>
                  <c:y val="-5.4773314514017735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8FBF-4904-A683-57A4BD554506}"/>
                </c:ext>
              </c:extLst>
            </c:dLbl>
            <c:dLbl>
              <c:idx val="11"/>
              <c:layout>
                <c:manualLayout>
                  <c:x val="0"/>
                  <c:y val="-4.6269804975021936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8FBF-4904-A683-57A4BD554506}"/>
                </c:ext>
              </c:extLst>
            </c:dLbl>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108121</c:v>
                </c:pt>
                <c:pt idx="1">
                  <c:v>106479</c:v>
                </c:pt>
                <c:pt idx="2">
                  <c:v>103551</c:v>
                </c:pt>
                <c:pt idx="3">
                  <c:v>102899</c:v>
                </c:pt>
                <c:pt idx="4">
                  <c:v>99335</c:v>
                </c:pt>
                <c:pt idx="5">
                  <c:v>99676</c:v>
                </c:pt>
                <c:pt idx="6">
                  <c:v>99273</c:v>
                </c:pt>
                <c:pt idx="7">
                  <c:v>99733</c:v>
                </c:pt>
                <c:pt idx="8">
                  <c:v>100395</c:v>
                </c:pt>
                <c:pt idx="9">
                  <c:v>97946</c:v>
                </c:pt>
                <c:pt idx="10">
                  <c:v>95181</c:v>
                </c:pt>
                <c:pt idx="11">
                  <c:v>94579</c:v>
                </c:pt>
              </c:numCache>
            </c:numRef>
          </c:val>
          <c:smooth val="0"/>
          <c:extLst>
            <c:ext xmlns:c16="http://schemas.microsoft.com/office/drawing/2014/chart" uri="{C3380CC4-5D6E-409C-BE32-E72D297353CC}">
              <c16:uniqueId val="{00000008-8FBF-4904-A683-57A4BD554506}"/>
            </c:ext>
          </c:extLst>
        </c:ser>
        <c:ser>
          <c:idx val="2"/>
          <c:order val="2"/>
          <c:tx>
            <c:strRef>
              <c:f>Sheet1!$C$1</c:f>
              <c:strCache>
                <c:ptCount val="1"/>
                <c:pt idx="0">
                  <c:v>ČR</c:v>
                </c:pt>
              </c:strCache>
            </c:strRef>
          </c:tx>
          <c:spPr>
            <a:ln w="28575" cap="rnd">
              <a:solidFill>
                <a:schemeClr val="tx2"/>
              </a:solidFill>
              <a:round/>
            </a:ln>
            <a:effectLst/>
          </c:spPr>
          <c:marker>
            <c:symbol val="circle"/>
            <c:size val="5"/>
            <c:spPr>
              <a:solidFill>
                <a:schemeClr val="tx2"/>
              </a:solidFill>
              <a:ln w="9525">
                <a:solidFill>
                  <a:schemeClr val="tx2"/>
                </a:solidFill>
              </a:ln>
              <a:effectLst/>
            </c:spPr>
          </c:marker>
          <c:dLbls>
            <c:dLbl>
              <c:idx val="0"/>
              <c:layout>
                <c:manualLayout>
                  <c:x val="-5.5279618646681163E-2"/>
                  <c:y val="-5.0521559744519773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8FBF-4904-A683-57A4BD554506}"/>
                </c:ext>
              </c:extLst>
            </c:dLbl>
            <c:dLbl>
              <c:idx val="1"/>
              <c:layout>
                <c:manualLayout>
                  <c:x val="-7.7988375169856211E-2"/>
                  <c:y val="3.8765290414937745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8FBF-4904-A683-57A4BD554506}"/>
                </c:ext>
              </c:extLst>
            </c:dLbl>
            <c:dLbl>
              <c:idx val="2"/>
              <c:layout>
                <c:manualLayout>
                  <c:x val="-6.7913141051785503E-2"/>
                  <c:y val="-5.052155974451975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8FBF-4904-A683-57A4BD554506}"/>
                </c:ext>
              </c:extLst>
            </c:dLbl>
            <c:dLbl>
              <c:idx val="3"/>
              <c:layout>
                <c:manualLayout>
                  <c:x val="-8.1146755771132298E-2"/>
                  <c:y val="6.002406426242767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8FBF-4904-A683-57A4BD554506}"/>
                </c:ext>
              </c:extLst>
            </c:dLbl>
            <c:dLbl>
              <c:idx val="5"/>
              <c:layout>
                <c:manualLayout>
                  <c:x val="-7.1671613967304051E-2"/>
                  <c:y val="5.15205547234317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8FBF-4904-A683-57A4BD554506}"/>
                </c:ext>
              </c:extLst>
            </c:dLbl>
            <c:dLbl>
              <c:idx val="7"/>
              <c:layout>
                <c:manualLayout>
                  <c:x val="-6.8513233366028076E-2"/>
                  <c:y val="5.152055472343172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8FBF-4904-A683-57A4BD554506}"/>
                </c:ext>
              </c:extLst>
            </c:dLbl>
            <c:dLbl>
              <c:idx val="9"/>
              <c:layout>
                <c:manualLayout>
                  <c:x val="-7.0710421760695223E-3"/>
                  <c:y val="4.3017045184435727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8FBF-4904-A683-57A4BD554506}"/>
                </c:ext>
              </c:extLst>
            </c:dLbl>
            <c:dLbl>
              <c:idx val="10"/>
              <c:layout>
                <c:manualLayout>
                  <c:x val="-7.4461433934636057E-2"/>
                  <c:y val="-6.752857882251169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8FBF-4904-A683-57A4BD554506}"/>
                </c:ext>
              </c:extLst>
            </c:dLbl>
            <c:dLbl>
              <c:idx val="11"/>
              <c:layout>
                <c:manualLayout>
                  <c:x val="0"/>
                  <c:y val="-4.6269804975021797E-2"/>
                </c:manualLayout>
              </c:layout>
              <c:dLblPos val="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8FBF-4904-A683-57A4BD554506}"/>
                </c:ext>
              </c:extLst>
            </c:dLbl>
            <c:numFmt formatCode="#,##0"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#,##0</c:formatCode>
                <c:ptCount val="12"/>
                <c:pt idx="0">
                  <c:v>2118117</c:v>
                </c:pt>
                <c:pt idx="1">
                  <c:v>2099353</c:v>
                </c:pt>
                <c:pt idx="2">
                  <c:v>2085614</c:v>
                </c:pt>
                <c:pt idx="3">
                  <c:v>2057389</c:v>
                </c:pt>
                <c:pt idx="4">
                  <c:v>2022411</c:v>
                </c:pt>
                <c:pt idx="5">
                  <c:v>2055125</c:v>
                </c:pt>
                <c:pt idx="6">
                  <c:v>2060196</c:v>
                </c:pt>
                <c:pt idx="7">
                  <c:v>2084181</c:v>
                </c:pt>
                <c:pt idx="8">
                  <c:v>2063065</c:v>
                </c:pt>
                <c:pt idx="9">
                  <c:v>2047432</c:v>
                </c:pt>
                <c:pt idx="10">
                  <c:v>2015079</c:v>
                </c:pt>
                <c:pt idx="11">
                  <c:v>1999367</c:v>
                </c:pt>
              </c:numCache>
            </c:numRef>
          </c:val>
          <c:smooth val="0"/>
          <c:extLst>
            <c:ext xmlns:c16="http://schemas.microsoft.com/office/drawing/2014/chart" uri="{C3380CC4-5D6E-409C-BE32-E72D297353CC}">
              <c16:uniqueId val="{00000012-8FBF-4904-A683-57A4BD554506}"/>
            </c:ext>
          </c:extLst>
        </c:ser>
        <c:dLbls>
          <c:showLegendKey val="0"/>
          <c:showVal val="0"/>
          <c:showCatName val="0"/>
          <c:showSerName val="0"/>
          <c:showPercent val="0"/>
          <c:showBubbleSize val="0"/>
        </c:dLbls>
        <c:marker val="1"/>
        <c:smooth val="0"/>
        <c:axId val="350733440"/>
        <c:axId val="350733832"/>
        <c:extLst>
          <c:ext xmlns:c15="http://schemas.microsoft.com/office/drawing/2012/chart" uri="{02D57815-91ED-43cb-92C2-25804820EDAC}">
            <c15:filteredLineSeries>
              <c15:ser>
                <c:idx val="0"/>
                <c:order val="0"/>
                <c:tx>
                  <c:strRef>
                    <c:extLst>
                      <c:ext uri="{02D57815-91ED-43cb-92C2-25804820EDAC}">
                        <c15:formulaRef>
                          <c15:sqref>Sheet1!$A$1</c15:sqref>
                        </c15:formulaRef>
                      </c:ext>
                    </c:extLst>
                    <c:strCache>
                      <c:ptCount val="1"/>
                      <c:pt idx="0">
                        <c:v>0</c:v>
                      </c:pt>
                    </c:strCache>
                  </c:strRef>
                </c:tx>
                <c:spPr>
                  <a:ln w="28575" cap="rnd">
                    <a:solidFill>
                      <a:schemeClr val="accent1"/>
                    </a:solidFill>
                    <a:round/>
                  </a:ln>
                  <a:effectLst/>
                </c:spPr>
                <c:marker>
                  <c:symbol val="none"/>
                </c:marker>
                <c:dLbls>
                  <c:dLbl>
                    <c:idx val="0"/>
                    <c:layout>
                      <c:manualLayout>
                        <c:x val="-4.5700105829930117E-3"/>
                        <c:y val="9.1591706452167285E-2"/>
                      </c:manualLayout>
                    </c:layout>
                    <c:showLegendKey val="0"/>
                    <c:showVal val="1"/>
                    <c:showCatName val="0"/>
                    <c:showSerName val="0"/>
                    <c:showPercent val="0"/>
                    <c:showBubbleSize val="0"/>
                    <c:extLst>
                      <c:ext uri="{CE6537A1-D6FC-4f65-9D91-7224C49458BB}"/>
                      <c:ext xmlns:c16="http://schemas.microsoft.com/office/drawing/2014/chart" uri="{C3380CC4-5D6E-409C-BE32-E72D297353CC}">
                        <c16:uniqueId val="{00000013-8FBF-4904-A683-57A4BD554506}"/>
                      </c:ext>
                    </c:extLst>
                  </c:dLbl>
                  <c:spPr>
                    <a:noFill/>
                    <a:ln>
                      <a:noFill/>
                    </a:ln>
                    <a:effectLst/>
                  </c:spPr>
                  <c:txPr>
                    <a:bodyPr rot="0" spcFirstLastPara="1" vertOverflow="ellipsis" horzOverflow="clip" vert="horz" wrap="square" lIns="38100" tIns="19050" rIns="38100" bIns="0" anchor="ctr" anchorCtr="1">
                      <a:spAutoFit/>
                    </a:bodyPr>
                    <a:lstStyle/>
                    <a:p>
                      <a:pPr>
                        <a:defRPr sz="7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uri="{CE6537A1-D6FC-4f65-9D91-7224C49458BB}">
                      <c15:spPr xmlns:c15="http://schemas.microsoft.com/office/drawing/2012/chart">
                        <a:prstGeom prst="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Sheet1!$A$2:$A$13</c15:sqref>
                        </c15:formulaRef>
                      </c:ext>
                    </c:extLst>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extLst>
                      <c:ext uri="{02D57815-91ED-43cb-92C2-25804820EDAC}">
                        <c15:formulaRef>
                          <c15:sqref>Sheet1!$A$2:$A$11</c15:sqref>
                        </c15:formulaRef>
                      </c:ext>
                    </c:extLst>
                    <c:numCache>
                      <c:formatCode>General</c:formatCode>
                      <c:ptCount val="10"/>
                      <c:pt idx="0">
                        <c:v>0</c:v>
                      </c:pt>
                      <c:pt idx="1">
                        <c:v>0</c:v>
                      </c:pt>
                      <c:pt idx="2">
                        <c:v>0</c:v>
                      </c:pt>
                      <c:pt idx="3">
                        <c:v>0</c:v>
                      </c:pt>
                      <c:pt idx="4">
                        <c:v>0</c:v>
                      </c:pt>
                      <c:pt idx="5">
                        <c:v>0</c:v>
                      </c:pt>
                      <c:pt idx="6">
                        <c:v>0</c:v>
                      </c:pt>
                      <c:pt idx="7">
                        <c:v>0</c:v>
                      </c:pt>
                      <c:pt idx="8">
                        <c:v>0</c:v>
                      </c:pt>
                      <c:pt idx="9">
                        <c:v>0</c:v>
                      </c:pt>
                    </c:numCache>
                  </c:numRef>
                </c:val>
                <c:smooth val="0"/>
                <c:extLst>
                  <c:ext xmlns:c16="http://schemas.microsoft.com/office/drawing/2014/chart" uri="{C3380CC4-5D6E-409C-BE32-E72D297353CC}">
                    <c16:uniqueId val="{00000014-8FBF-4904-A683-57A4BD554506}"/>
                  </c:ext>
                </c:extLst>
              </c15:ser>
            </c15:filteredLineSeries>
          </c:ext>
        </c:extLst>
      </c:lineChart>
      <c:catAx>
        <c:axId val="35073344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000" b="1" i="0" u="none" strike="noStrike" kern="1200" baseline="0">
                <a:solidFill>
                  <a:schemeClr val="tx1"/>
                </a:solidFill>
                <a:latin typeface="+mn-lt"/>
                <a:ea typeface="+mn-ea"/>
                <a:cs typeface="+mn-cs"/>
              </a:defRPr>
            </a:pPr>
            <a:endParaRPr lang="cs-CZ"/>
          </a:p>
        </c:txPr>
        <c:crossAx val="350733832"/>
        <c:crosses val="autoZero"/>
        <c:auto val="1"/>
        <c:lblAlgn val="ctr"/>
        <c:lblOffset val="0"/>
        <c:tickLblSkip val="1"/>
        <c:noMultiLvlLbl val="0"/>
      </c:catAx>
      <c:valAx>
        <c:axId val="350733832"/>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cs-CZ"/>
                  <a:t>Počet hospitalizací</a:t>
                </a:r>
              </a:p>
            </c:rich>
          </c:tx>
          <c:layout>
            <c:manualLayout>
              <c:xMode val="edge"/>
              <c:yMode val="edge"/>
              <c:x val="2.4147436190764197E-2"/>
              <c:y val="0.32426928405136651"/>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50733440"/>
        <c:crosses val="autoZero"/>
        <c:crossBetween val="between"/>
      </c:valAx>
      <c:spPr>
        <a:noFill/>
        <a:ln>
          <a:noFill/>
        </a:ln>
        <a:effectLst/>
      </c:spPr>
    </c:plotArea>
    <c:legend>
      <c:legendPos val="t"/>
      <c:layout>
        <c:manualLayout>
          <c:xMode val="edge"/>
          <c:yMode val="edge"/>
          <c:x val="8.1583706536206488E-2"/>
          <c:y val="2.5510528616987868E-2"/>
          <c:w val="0.89999995026172286"/>
          <c:h val="7.688411323460780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000">
          <a:solidFill>
            <a:schemeClr val="tx1"/>
          </a:solidFill>
        </a:defRPr>
      </a:pPr>
      <a:endParaRPr lang="cs-CZ"/>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5098515618075364E-2"/>
          <c:y val="0.11888457287184186"/>
          <c:w val="0.70820350095369211"/>
          <c:h val="0.84674051737944378"/>
        </c:manualLayout>
      </c:layout>
      <c:barChart>
        <c:barDir val="bar"/>
        <c:grouping val="clustered"/>
        <c:varyColors val="0"/>
        <c:ser>
          <c:idx val="0"/>
          <c:order val="0"/>
          <c:tx>
            <c:strRef>
              <c:f>List1!$B$1</c:f>
              <c:strCache>
                <c:ptCount val="1"/>
                <c:pt idx="0">
                  <c:v>Královéhradecký kraj</c:v>
                </c:pt>
              </c:strCache>
            </c:strRef>
          </c:tx>
          <c:spPr>
            <a:solidFill>
              <a:schemeClr val="accent1"/>
            </a:solidFill>
            <a:ln>
              <a:noFill/>
            </a:ln>
            <a:effectLst/>
          </c:spPr>
          <c:invertIfNegative val="0"/>
          <c:dLbls>
            <c:dLbl>
              <c:idx val="2"/>
              <c:layout>
                <c:manualLayout>
                  <c:x val="1.5708793114452418E-2"/>
                  <c:y val="0"/>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97BD-4341-80F6-4AA4DBA27662}"/>
                </c:ext>
              </c:extLst>
            </c:dLbl>
            <c:numFmt formatCode="0.00\ %" sourceLinked="0"/>
            <c:spPr>
              <a:noFill/>
              <a:ln>
                <a:noFill/>
              </a:ln>
              <a:effectLst/>
            </c:spPr>
            <c:txPr>
              <a:bodyPr rot="0" vert="horz" wrap="none"/>
              <a:lstStyle/>
              <a:p>
                <a:pPr>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0"/>
              </c:ext>
            </c:extLst>
          </c:dLbls>
          <c:cat>
            <c:strRef>
              <c:f>List1!$A$2:$A$21</c:f>
              <c:strCache>
                <c:ptCount val="20"/>
                <c:pt idx="0">
                  <c:v>XIV. Nemoci močové a pohlavní soustavy</c:v>
                </c:pt>
                <c:pt idx="1">
                  <c:v>XI. Nemoci trávicí soustavy</c:v>
                </c:pt>
                <c:pt idx="2">
                  <c:v>XIX. Poranění, otravy a některé jiné následky vnějších příčin</c:v>
                </c:pt>
                <c:pt idx="3">
                  <c:v>XIII. Nemoci svalové a kosterní soustavy a pojivové tkáně</c:v>
                </c:pt>
                <c:pt idx="4">
                  <c:v>II. Novotvary</c:v>
                </c:pt>
                <c:pt idx="5">
                  <c:v>XV. Těhotenství, porod a šestinedělí</c:v>
                </c:pt>
                <c:pt idx="6">
                  <c:v>XXIc. Jiné faktory ovlivňující zdravotní stav a kontakt se zdrav. službami</c:v>
                </c:pt>
                <c:pt idx="7">
                  <c:v>IX. Nemoci oběhové soustavy</c:v>
                </c:pt>
                <c:pt idx="8">
                  <c:v>X. Nemoci dýchací soustavy</c:v>
                </c:pt>
                <c:pt idx="9">
                  <c:v>VII. Nemoci oka a očních adnex</c:v>
                </c:pt>
                <c:pt idx="10">
                  <c:v>XVII. Vrozené vady, deformace a chromozomální abnormality</c:v>
                </c:pt>
                <c:pt idx="11">
                  <c:v>VI. Nemoci nervové soustavy</c:v>
                </c:pt>
                <c:pt idx="12">
                  <c:v>IV. Nemoci endokrinní, výživy a přeměny látek</c:v>
                </c:pt>
                <c:pt idx="13">
                  <c:v>XII. Nemoci kůže a podkožního vaziva</c:v>
                </c:pt>
                <c:pt idx="14">
                  <c:v>XVIII. Příznaky, znaky a abnormální klinické a laboratorní nálezy</c:v>
                </c:pt>
                <c:pt idx="15">
                  <c:v>VIII. Nemoci ucha a bradavkového výběžku</c:v>
                </c:pt>
                <c:pt idx="16">
                  <c:v>I. Některé infekční a parazitární nemoci</c:v>
                </c:pt>
                <c:pt idx="17">
                  <c:v>III. Nemoci krve a krvetvorných orgánů, poruchy mechanismu imunity</c:v>
                </c:pt>
                <c:pt idx="18">
                  <c:v>XVI. Některé stavy vzniklé v perinatálním období</c:v>
                </c:pt>
                <c:pt idx="19">
                  <c:v>V. Poruchy duševní a poruchy chování</c:v>
                </c:pt>
              </c:strCache>
            </c:strRef>
          </c:cat>
          <c:val>
            <c:numRef>
              <c:f>List1!$B$2:$B$21</c:f>
              <c:numCache>
                <c:formatCode>0\,0%</c:formatCode>
                <c:ptCount val="20"/>
                <c:pt idx="0">
                  <c:v>0.16889503117567656</c:v>
                </c:pt>
                <c:pt idx="1">
                  <c:v>0.14331169248569775</c:v>
                </c:pt>
                <c:pt idx="2">
                  <c:v>0.13331619206787942</c:v>
                </c:pt>
                <c:pt idx="3">
                  <c:v>0.13219129652246578</c:v>
                </c:pt>
                <c:pt idx="4">
                  <c:v>0.12939512759529473</c:v>
                </c:pt>
                <c:pt idx="5">
                  <c:v>6.3411968888603204E-2</c:v>
                </c:pt>
                <c:pt idx="6">
                  <c:v>5.7851770906987211E-2</c:v>
                </c:pt>
                <c:pt idx="7">
                  <c:v>5.3898566561676416E-2</c:v>
                </c:pt>
                <c:pt idx="8">
                  <c:v>3.8214308671337661E-2</c:v>
                </c:pt>
                <c:pt idx="9">
                  <c:v>1.7323391399370058E-2</c:v>
                </c:pt>
                <c:pt idx="10">
                  <c:v>1.4655781963103427E-2</c:v>
                </c:pt>
                <c:pt idx="11">
                  <c:v>1.1345375072314713E-2</c:v>
                </c:pt>
                <c:pt idx="12">
                  <c:v>1.0509738381436009E-2</c:v>
                </c:pt>
                <c:pt idx="13">
                  <c:v>9.0955839814874338E-3</c:v>
                </c:pt>
                <c:pt idx="14">
                  <c:v>7.0386321270167768E-3</c:v>
                </c:pt>
                <c:pt idx="15">
                  <c:v>5.1423796361766408E-3</c:v>
                </c:pt>
                <c:pt idx="16">
                  <c:v>2.5069100726361122E-3</c:v>
                </c:pt>
                <c:pt idx="17">
                  <c:v>7.7135694542649616E-4</c:v>
                </c:pt>
                <c:pt idx="18">
                  <c:v>4.8209809089156004E-4</c:v>
                </c:pt>
                <c:pt idx="19">
                  <c:v>3.8567847271324808E-4</c:v>
                </c:pt>
              </c:numCache>
            </c:numRef>
          </c:val>
          <c:extLst>
            <c:ext xmlns:c16="http://schemas.microsoft.com/office/drawing/2014/chart" uri="{C3380CC4-5D6E-409C-BE32-E72D297353CC}">
              <c16:uniqueId val="{00000001-97BD-4341-80F6-4AA4DBA27662}"/>
            </c:ext>
          </c:extLst>
        </c:ser>
        <c:ser>
          <c:idx val="1"/>
          <c:order val="1"/>
          <c:tx>
            <c:strRef>
              <c:f>List1!$C$1</c:f>
              <c:strCache>
                <c:ptCount val="1"/>
                <c:pt idx="0">
                  <c:v>Celkem ČR</c:v>
                </c:pt>
              </c:strCache>
            </c:strRef>
          </c:tx>
          <c:spPr>
            <a:solidFill>
              <a:schemeClr val="accent1">
                <a:lumMod val="40000"/>
                <a:lumOff val="60000"/>
              </a:schemeClr>
            </a:solidFill>
          </c:spPr>
          <c:invertIfNegative val="0"/>
          <c:dLbls>
            <c:dLbl>
              <c:idx val="0"/>
              <c:layout>
                <c:manualLayout>
                  <c:x val="5.34098965891385E-2"/>
                  <c:y val="5.5749455258135312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97BD-4341-80F6-4AA4DBA27662}"/>
                </c:ext>
              </c:extLst>
            </c:dLbl>
            <c:dLbl>
              <c:idx val="1"/>
              <c:layout>
                <c:manualLayout>
                  <c:x val="0.10996155180116762"/>
                  <c:y val="5.5749455258135312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97BD-4341-80F6-4AA4DBA27662}"/>
                </c:ext>
              </c:extLst>
            </c:dLbl>
            <c:dLbl>
              <c:idx val="3"/>
              <c:layout>
                <c:manualLayout>
                  <c:x val="4.398462072046698E-2"/>
                  <c:y val="2.7874727629067656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97BD-4341-80F6-4AA4DBA27662}"/>
                </c:ext>
              </c:extLst>
            </c:dLbl>
            <c:dLbl>
              <c:idx val="4"/>
              <c:layout>
                <c:manualLayout>
                  <c:x val="6.9118689703591044E-2"/>
                  <c:y val="2.7874727635557744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97BD-4341-80F6-4AA4DBA27662}"/>
                </c:ext>
              </c:extLst>
            </c:dLbl>
            <c:dLbl>
              <c:idx val="7"/>
              <c:layout>
                <c:manualLayout>
                  <c:x val="5.9693413834919634E-2"/>
                  <c:y val="0"/>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97BD-4341-80F6-4AA4DBA27662}"/>
                </c:ext>
              </c:extLst>
            </c:dLbl>
            <c:dLbl>
              <c:idx val="8"/>
              <c:layout>
                <c:manualLayout>
                  <c:x val="5.9693413834919634E-2"/>
                  <c:y val="3.5406479034441733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97BD-4341-80F6-4AA4DBA27662}"/>
                </c:ext>
              </c:extLst>
            </c:dLbl>
            <c:dLbl>
              <c:idx val="9"/>
              <c:layout>
                <c:manualLayout>
                  <c:x val="8.1685724195153214E-2"/>
                  <c:y val="7.0818533014409286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97BD-4341-80F6-4AA4DBA27662}"/>
                </c:ext>
              </c:extLst>
            </c:dLbl>
            <c:dLbl>
              <c:idx val="10"/>
              <c:layout>
                <c:manualLayout>
                  <c:x val="7.5402206949372164E-2"/>
                  <c:y val="5.5749455258135312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97BD-4341-80F6-4AA4DBA27662}"/>
                </c:ext>
              </c:extLst>
            </c:dLbl>
            <c:dLbl>
              <c:idx val="11"/>
              <c:layout>
                <c:manualLayout>
                  <c:x val="8.1685724195153186E-2"/>
                  <c:y val="2.7874727629067656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97BD-4341-80F6-4AA4DBA27662}"/>
                </c:ext>
              </c:extLst>
            </c:dLbl>
            <c:dLbl>
              <c:idx val="12"/>
              <c:layout>
                <c:manualLayout>
                  <c:x val="8.1685724195153159E-2"/>
                  <c:y val="0"/>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97BD-4341-80F6-4AA4DBA27662}"/>
                </c:ext>
              </c:extLst>
            </c:dLbl>
            <c:dLbl>
              <c:idx val="13"/>
              <c:layout>
                <c:manualLayout>
                  <c:x val="7.5402206949372136E-2"/>
                  <c:y val="2.7874727629067656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97BD-4341-80F6-4AA4DBA27662}"/>
                </c:ext>
              </c:extLst>
            </c:dLbl>
            <c:dLbl>
              <c:idx val="14"/>
              <c:layout>
                <c:manualLayout>
                  <c:x val="6.2835172457810146E-2"/>
                  <c:y val="5.5749455258135312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97BD-4341-80F6-4AA4DBA27662}"/>
                </c:ext>
              </c:extLst>
            </c:dLbl>
            <c:dLbl>
              <c:idx val="15"/>
              <c:layout>
                <c:manualLayout>
                  <c:x val="8.1685724195153186E-2"/>
                  <c:y val="3.5406479034441733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97BD-4341-80F6-4AA4DBA27662}"/>
                </c:ext>
              </c:extLst>
            </c:dLbl>
            <c:dLbl>
              <c:idx val="16"/>
              <c:layout>
                <c:manualLayout>
                  <c:x val="7.5402206949372164E-2"/>
                  <c:y val="2.7874727629067656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97BD-4341-80F6-4AA4DBA27662}"/>
                </c:ext>
              </c:extLst>
            </c:dLbl>
            <c:dLbl>
              <c:idx val="17"/>
              <c:layout>
                <c:manualLayout>
                  <c:x val="8.1685724195153214E-2"/>
                  <c:y val="3.5400904088915921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97BD-4341-80F6-4AA4DBA27662}"/>
                </c:ext>
              </c:extLst>
            </c:dLbl>
            <c:dLbl>
              <c:idx val="18"/>
              <c:layout>
                <c:manualLayout>
                  <c:x val="8.1685724195153186E-2"/>
                  <c:y val="3.5403691561678827E-3"/>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97BD-4341-80F6-4AA4DBA27662}"/>
                </c:ext>
              </c:extLst>
            </c:dLbl>
            <c:dLbl>
              <c:idx val="19"/>
              <c:layout>
                <c:manualLayout>
                  <c:x val="8.1685724195153159E-2"/>
                  <c:y val="2.7874727629067656E-7"/>
                </c:manualLayout>
              </c:layout>
              <c:dLblPos val="outEnd"/>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2-97BD-4341-80F6-4AA4DBA27662}"/>
                </c:ext>
              </c:extLst>
            </c:dLbl>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0"/>
              </c:ext>
            </c:extLst>
          </c:dLbls>
          <c:cat>
            <c:strRef>
              <c:f>List1!$A$2:$A$21</c:f>
              <c:strCache>
                <c:ptCount val="20"/>
                <c:pt idx="0">
                  <c:v>XIV. Nemoci močové a pohlavní soustavy</c:v>
                </c:pt>
                <c:pt idx="1">
                  <c:v>XI. Nemoci trávicí soustavy</c:v>
                </c:pt>
                <c:pt idx="2">
                  <c:v>XIX. Poranění, otravy a některé jiné následky vnějších příčin</c:v>
                </c:pt>
                <c:pt idx="3">
                  <c:v>XIII. Nemoci svalové a kosterní soustavy a pojivové tkáně</c:v>
                </c:pt>
                <c:pt idx="4">
                  <c:v>II. Novotvary</c:v>
                </c:pt>
                <c:pt idx="5">
                  <c:v>XV. Těhotenství, porod a šestinedělí</c:v>
                </c:pt>
                <c:pt idx="6">
                  <c:v>XXIc. Jiné faktory ovlivňující zdravotní stav a kontakt se zdrav. službami</c:v>
                </c:pt>
                <c:pt idx="7">
                  <c:v>IX. Nemoci oběhové soustavy</c:v>
                </c:pt>
                <c:pt idx="8">
                  <c:v>X. Nemoci dýchací soustavy</c:v>
                </c:pt>
                <c:pt idx="9">
                  <c:v>VII. Nemoci oka a očních adnex</c:v>
                </c:pt>
                <c:pt idx="10">
                  <c:v>XVII. Vrozené vady, deformace a chromozomální abnormality</c:v>
                </c:pt>
                <c:pt idx="11">
                  <c:v>VI. Nemoci nervové soustavy</c:v>
                </c:pt>
                <c:pt idx="12">
                  <c:v>IV. Nemoci endokrinní, výživy a přeměny látek</c:v>
                </c:pt>
                <c:pt idx="13">
                  <c:v>XII. Nemoci kůže a podkožního vaziva</c:v>
                </c:pt>
                <c:pt idx="14">
                  <c:v>XVIII. Příznaky, znaky a abnormální klinické a laboratorní nálezy</c:v>
                </c:pt>
                <c:pt idx="15">
                  <c:v>VIII. Nemoci ucha a bradavkového výběžku</c:v>
                </c:pt>
                <c:pt idx="16">
                  <c:v>I. Některé infekční a parazitární nemoci</c:v>
                </c:pt>
                <c:pt idx="17">
                  <c:v>III. Nemoci krve a krvetvorných orgánů, poruchy mechanismu imunity</c:v>
                </c:pt>
                <c:pt idx="18">
                  <c:v>XVI. Některé stavy vzniklé v perinatálním období</c:v>
                </c:pt>
                <c:pt idx="19">
                  <c:v>V. Poruchy duševní a poruchy chování</c:v>
                </c:pt>
              </c:strCache>
            </c:strRef>
          </c:cat>
          <c:val>
            <c:numRef>
              <c:f>List1!$C$2:$C$21</c:f>
              <c:numCache>
                <c:formatCode>0\,0%</c:formatCode>
                <c:ptCount val="20"/>
                <c:pt idx="0">
                  <c:v>0.15721704414126406</c:v>
                </c:pt>
                <c:pt idx="1">
                  <c:v>0.13381511999639786</c:v>
                </c:pt>
                <c:pt idx="2">
                  <c:v>0.12581686103231424</c:v>
                </c:pt>
                <c:pt idx="3">
                  <c:v>0.13201404835877348</c:v>
                </c:pt>
                <c:pt idx="4">
                  <c:v>0.1195251174448797</c:v>
                </c:pt>
                <c:pt idx="5">
                  <c:v>7.9041529710177555E-2</c:v>
                </c:pt>
                <c:pt idx="6">
                  <c:v>5.6032839539526015E-2</c:v>
                </c:pt>
                <c:pt idx="7">
                  <c:v>6.4906119140888827E-2</c:v>
                </c:pt>
                <c:pt idx="8">
                  <c:v>4.4743122157683821E-2</c:v>
                </c:pt>
                <c:pt idx="9">
                  <c:v>1.6972098398547134E-2</c:v>
                </c:pt>
                <c:pt idx="10">
                  <c:v>1.2068680865114744E-2</c:v>
                </c:pt>
                <c:pt idx="11">
                  <c:v>9.3865850180857614E-3</c:v>
                </c:pt>
                <c:pt idx="12">
                  <c:v>1.4283998979392738E-2</c:v>
                </c:pt>
                <c:pt idx="13">
                  <c:v>1.1409788824350488E-2</c:v>
                </c:pt>
                <c:pt idx="14">
                  <c:v>9.8473591787113339E-3</c:v>
                </c:pt>
                <c:pt idx="15">
                  <c:v>6.0110765905713901E-3</c:v>
                </c:pt>
                <c:pt idx="16">
                  <c:v>4.0794272592192355E-3</c:v>
                </c:pt>
                <c:pt idx="17">
                  <c:v>6.3037507316853533E-4</c:v>
                </c:pt>
                <c:pt idx="18">
                  <c:v>2.0111966620138983E-4</c:v>
                </c:pt>
                <c:pt idx="19">
                  <c:v>4.9679559337805997E-4</c:v>
                </c:pt>
              </c:numCache>
            </c:numRef>
          </c:val>
          <c:extLst>
            <c:ext xmlns:c16="http://schemas.microsoft.com/office/drawing/2014/chart" uri="{C3380CC4-5D6E-409C-BE32-E72D297353CC}">
              <c16:uniqueId val="{00000013-97BD-4341-80F6-4AA4DBA27662}"/>
            </c:ext>
          </c:extLst>
        </c:ser>
        <c:dLbls>
          <c:showLegendKey val="0"/>
          <c:showVal val="0"/>
          <c:showCatName val="0"/>
          <c:showSerName val="0"/>
          <c:showPercent val="0"/>
          <c:showBubbleSize val="0"/>
        </c:dLbls>
        <c:gapWidth val="50"/>
        <c:axId val="359543056"/>
        <c:axId val="359545016"/>
      </c:barChart>
      <c:catAx>
        <c:axId val="359543056"/>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vert="horz"/>
          <a:lstStyle/>
          <a:p>
            <a:pPr>
              <a:defRPr/>
            </a:pPr>
            <a:endParaRPr lang="cs-CZ"/>
          </a:p>
        </c:txPr>
        <c:crossAx val="359545016"/>
        <c:crosses val="autoZero"/>
        <c:auto val="1"/>
        <c:lblAlgn val="ctr"/>
        <c:lblOffset val="100"/>
        <c:noMultiLvlLbl val="0"/>
      </c:catAx>
      <c:valAx>
        <c:axId val="359545016"/>
        <c:scaling>
          <c:orientation val="minMax"/>
        </c:scaling>
        <c:delete val="0"/>
        <c:axPos val="t"/>
        <c:title>
          <c:tx>
            <c:rich>
              <a:bodyPr/>
              <a:lstStyle/>
              <a:p>
                <a:pPr>
                  <a:defRPr/>
                </a:pPr>
                <a:r>
                  <a:rPr lang="cs-CZ" dirty="0"/>
                  <a:t>% operovaných</a:t>
                </a:r>
              </a:p>
            </c:rich>
          </c:tx>
          <c:layout/>
          <c:overlay val="0"/>
        </c:title>
        <c:numFmt formatCode="0.0\ %" sourceLinked="0"/>
        <c:majorTickMark val="out"/>
        <c:minorTickMark val="none"/>
        <c:tickLblPos val="nextTo"/>
        <c:spPr>
          <a:noFill/>
          <a:ln>
            <a:solidFill>
              <a:schemeClr val="tx1"/>
            </a:solidFill>
          </a:ln>
          <a:effectLst/>
        </c:spPr>
        <c:txPr>
          <a:bodyPr rot="-60000000" vert="horz"/>
          <a:lstStyle/>
          <a:p>
            <a:pPr>
              <a:defRPr/>
            </a:pPr>
            <a:endParaRPr lang="cs-CZ"/>
          </a:p>
        </c:txPr>
        <c:crossAx val="359543056"/>
        <c:crosses val="autoZero"/>
        <c:crossBetween val="between"/>
      </c:valAx>
      <c:spPr>
        <a:noFill/>
        <a:ln>
          <a:noFill/>
        </a:ln>
        <a:effectLst/>
      </c:spPr>
    </c:plotArea>
    <c:plotVisOnly val="1"/>
    <c:dispBlanksAs val="gap"/>
    <c:showDLblsOverMax val="0"/>
  </c:chart>
  <c:spPr>
    <a:noFill/>
    <a:ln>
      <a:noFill/>
    </a:ln>
    <a:effectLst/>
  </c:spPr>
  <c:txPr>
    <a:bodyPr/>
    <a:lstStyle/>
    <a:p>
      <a:pPr>
        <a:defRPr sz="900"/>
      </a:pPr>
      <a:endParaRPr lang="cs-CZ"/>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20799233990932"/>
          <c:y val="8.09154982609884E-2"/>
          <c:w val="0.37237734281662577"/>
          <c:h val="0.89783146509286349"/>
        </c:manualLayout>
      </c:layout>
      <c:doughnutChart>
        <c:varyColors val="1"/>
        <c:ser>
          <c:idx val="0"/>
          <c:order val="0"/>
          <c:tx>
            <c:strRef>
              <c:f>Sheet1!$B$1</c:f>
              <c:strCache>
                <c:ptCount val="1"/>
                <c:pt idx="0">
                  <c:v>Podíl</c:v>
                </c:pt>
              </c:strCache>
            </c:strRef>
          </c:tx>
          <c:spPr>
            <a:solidFill>
              <a:schemeClr val="accent2">
                <a:lumMod val="60000"/>
                <a:lumOff val="40000"/>
              </a:schemeClr>
            </a:solidFill>
          </c:spPr>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93F-4CF2-97BB-805D7014FC3C}"/>
              </c:ext>
            </c:extLst>
          </c:dPt>
          <c:dPt>
            <c:idx val="1"/>
            <c:bubble3D val="0"/>
            <c:spPr>
              <a:solidFill>
                <a:schemeClr val="bg1">
                  <a:lumMod val="50000"/>
                </a:schemeClr>
              </a:solidFill>
              <a:ln w="19050">
                <a:solidFill>
                  <a:schemeClr val="lt1"/>
                </a:solidFill>
              </a:ln>
              <a:effectLst/>
            </c:spPr>
            <c:extLst>
              <c:ext xmlns:c16="http://schemas.microsoft.com/office/drawing/2014/chart" uri="{C3380CC4-5D6E-409C-BE32-E72D297353CC}">
                <c16:uniqueId val="{00000003-593F-4CF2-97BB-805D7014FC3C}"/>
              </c:ext>
            </c:extLst>
          </c:dPt>
          <c:dLbls>
            <c:dLbl>
              <c:idx val="0"/>
              <c:layout>
                <c:manualLayout>
                  <c:x val="-4.7439107138679E-2"/>
                  <c:y val="-0.12043387432817254"/>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593F-4CF2-97BB-805D7014FC3C}"/>
                </c:ext>
              </c:extLst>
            </c:dLbl>
            <c:dLbl>
              <c:idx val="1"/>
              <c:layout>
                <c:manualLayout>
                  <c:x val="6.4002073408002375E-2"/>
                  <c:y val="0.1558556020717527"/>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593F-4CF2-97BB-805D7014FC3C}"/>
                </c:ext>
              </c:extLst>
            </c:dLbl>
            <c:numFmt formatCode="0.0\ %" sourceLinked="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Královéhradecký kraj % s operací</c:v>
                </c:pt>
                <c:pt idx="1">
                  <c:v>Královéhradecký kraj % bez operací</c:v>
                </c:pt>
              </c:strCache>
            </c:strRef>
          </c:cat>
          <c:val>
            <c:numRef>
              <c:f>Sheet1!$B$2:$B$3</c:f>
              <c:numCache>
                <c:formatCode>0\,0%</c:formatCode>
                <c:ptCount val="2"/>
                <c:pt idx="0">
                  <c:v>0.32897366222945895</c:v>
                </c:pt>
                <c:pt idx="1">
                  <c:v>0.67102633777054099</c:v>
                </c:pt>
              </c:numCache>
            </c:numRef>
          </c:val>
          <c:extLst>
            <c:ext xmlns:c16="http://schemas.microsoft.com/office/drawing/2014/chart" uri="{C3380CC4-5D6E-409C-BE32-E72D297353CC}">
              <c16:uniqueId val="{00000004-593F-4CF2-97BB-805D7014FC3C}"/>
            </c:ext>
          </c:extLst>
        </c:ser>
        <c:dLbls>
          <c:showLegendKey val="0"/>
          <c:showVal val="0"/>
          <c:showCatName val="0"/>
          <c:showSerName val="0"/>
          <c:showPercent val="0"/>
          <c:showBubbleSize val="0"/>
          <c:showLeaderLines val="1"/>
        </c:dLbls>
        <c:firstSliceAng val="0"/>
        <c:holeSize val="59"/>
      </c:doughnutChart>
      <c:spPr>
        <a:noFill/>
        <a:ln>
          <a:noFill/>
        </a:ln>
        <a:effectLst/>
      </c:spPr>
    </c:plotArea>
    <c:legend>
      <c:legendPos val="r"/>
      <c:layout>
        <c:manualLayout>
          <c:xMode val="edge"/>
          <c:yMode val="edge"/>
          <c:x val="0.53050123558558482"/>
          <c:y val="0.24876093680707989"/>
          <c:w val="0.41921142102241332"/>
          <c:h val="0.23327243771214687"/>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100">
          <a:solidFill>
            <a:schemeClr val="tx1"/>
          </a:solidFill>
        </a:defRPr>
      </a:pPr>
      <a:endParaRPr lang="cs-CZ"/>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0612231436184656"/>
          <c:y val="0.2026183874855729"/>
          <c:w val="0.21258246326339617"/>
          <c:h val="0.49019747421372628"/>
        </c:manualLayout>
      </c:layout>
      <c:pieChart>
        <c:varyColors val="1"/>
        <c:ser>
          <c:idx val="0"/>
          <c:order val="0"/>
          <c:tx>
            <c:strRef>
              <c:f>Sheet1!$B$1</c:f>
              <c:strCache>
                <c:ptCount val="1"/>
                <c:pt idx="0">
                  <c:v>Podíl</c:v>
                </c:pt>
              </c:strCache>
            </c:strRef>
          </c:tx>
          <c:spPr>
            <a:solidFill>
              <a:srgbClr val="FFC1C2"/>
            </a:solidFill>
          </c:spPr>
          <c:dPt>
            <c:idx val="0"/>
            <c:bubble3D val="0"/>
            <c:spPr>
              <a:solidFill>
                <a:schemeClr val="accent1">
                  <a:lumMod val="40000"/>
                  <a:lumOff val="60000"/>
                </a:schemeClr>
              </a:solidFill>
              <a:ln w="19050">
                <a:solidFill>
                  <a:schemeClr val="lt1"/>
                </a:solidFill>
              </a:ln>
              <a:effectLst/>
            </c:spPr>
            <c:extLst>
              <c:ext xmlns:c16="http://schemas.microsoft.com/office/drawing/2014/chart" uri="{C3380CC4-5D6E-409C-BE32-E72D297353CC}">
                <c16:uniqueId val="{00000001-7ACF-4AD0-BD6C-862FCF51B90B}"/>
              </c:ext>
            </c:extLst>
          </c:dPt>
          <c:dPt>
            <c:idx val="1"/>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3-7ACF-4AD0-BD6C-862FCF51B90B}"/>
              </c:ext>
            </c:extLst>
          </c:dPt>
          <c:dLbls>
            <c:dLbl>
              <c:idx val="0"/>
              <c:layout>
                <c:manualLayout>
                  <c:x val="-5.5224354622263667E-2"/>
                  <c:y val="0.10817671134279663"/>
                </c:manualLayout>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7ACF-4AD0-BD6C-862FCF51B90B}"/>
                </c:ext>
              </c:extLst>
            </c:dLbl>
            <c:dLbl>
              <c:idx val="1"/>
              <c:layout>
                <c:manualLayout>
                  <c:x val="7.7758175254204476E-2"/>
                  <c:y val="-0.10044980338973983"/>
                </c:manualLayout>
              </c:layout>
              <c:dLblPos val="bestFi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7ACF-4AD0-BD6C-862FCF51B90B}"/>
                </c:ext>
              </c:extLst>
            </c:dLbl>
            <c:numFmt formatCode="0.0\ %" sourceLinked="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Celkem ČR - % s operací</c:v>
                </c:pt>
                <c:pt idx="1">
                  <c:v>Celkem ČR - % bez operací</c:v>
                </c:pt>
              </c:strCache>
            </c:strRef>
          </c:cat>
          <c:val>
            <c:numRef>
              <c:f>Sheet1!$B$2:$B$3</c:f>
              <c:numCache>
                <c:formatCode>0\,0%</c:formatCode>
                <c:ptCount val="2"/>
                <c:pt idx="0">
                  <c:v>0.33324047060894774</c:v>
                </c:pt>
                <c:pt idx="1">
                  <c:v>0.66675952939105221</c:v>
                </c:pt>
              </c:numCache>
            </c:numRef>
          </c:val>
          <c:extLst>
            <c:ext xmlns:c16="http://schemas.microsoft.com/office/drawing/2014/chart" uri="{C3380CC4-5D6E-409C-BE32-E72D297353CC}">
              <c16:uniqueId val="{00000004-7ACF-4AD0-BD6C-862FCF51B90B}"/>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manualLayout>
          <c:xMode val="edge"/>
          <c:yMode val="edge"/>
          <c:x val="0.5831688703262764"/>
          <c:y val="0.55598144811989725"/>
          <c:w val="0.39844981911389643"/>
          <c:h val="0.28175348486590773"/>
        </c:manualLayout>
      </c:layout>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100">
          <a:solidFill>
            <a:schemeClr val="tx1"/>
          </a:solidFill>
        </a:defRPr>
      </a:pPr>
      <a:endParaRPr lang="cs-CZ"/>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HKK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Sheet1!$A$2:$A$14</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Sheet1!$B$2:$B$14</c:f>
              <c:numCache>
                <c:formatCode>General</c:formatCode>
                <c:ptCount val="13"/>
                <c:pt idx="0">
                  <c:v>107.8973993820422</c:v>
                </c:pt>
                <c:pt idx="1">
                  <c:v>111.46982997689294</c:v>
                </c:pt>
                <c:pt idx="2">
                  <c:v>107.12140967447026</c:v>
                </c:pt>
                <c:pt idx="3">
                  <c:v>111.31236739936783</c:v>
                </c:pt>
                <c:pt idx="4">
                  <c:v>105.22516018409893</c:v>
                </c:pt>
                <c:pt idx="5">
                  <c:v>107.53854217498946</c:v>
                </c:pt>
                <c:pt idx="6">
                  <c:v>106.8737965376513</c:v>
                </c:pt>
                <c:pt idx="7">
                  <c:v>106.75511572689543</c:v>
                </c:pt>
                <c:pt idx="8">
                  <c:v>109.02098790066572</c:v>
                </c:pt>
                <c:pt idx="9">
                  <c:v>119.0180286913278</c:v>
                </c:pt>
                <c:pt idx="10">
                  <c:v>103.29528290925988</c:v>
                </c:pt>
                <c:pt idx="11">
                  <c:v>117.48939508396758</c:v>
                </c:pt>
              </c:numCache>
            </c:numRef>
          </c:val>
          <c:smooth val="0"/>
          <c:extLst>
            <c:ext xmlns:c16="http://schemas.microsoft.com/office/drawing/2014/chart" uri="{C3380CC4-5D6E-409C-BE32-E72D297353CC}">
              <c16:uniqueId val="{00000000-2CD5-46F1-9BDD-8B0C34007608}"/>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Sheet1!$A$2:$A$14</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Sheet1!$C$2:$C$14</c:f>
              <c:numCache>
                <c:formatCode>General</c:formatCode>
                <c:ptCount val="13"/>
                <c:pt idx="0">
                  <c:v>113.73005618981598</c:v>
                </c:pt>
                <c:pt idx="1">
                  <c:v>132.16114147953758</c:v>
                </c:pt>
                <c:pt idx="2">
                  <c:v>133.34614371340055</c:v>
                </c:pt>
                <c:pt idx="3">
                  <c:v>128.9691114033937</c:v>
                </c:pt>
                <c:pt idx="4">
                  <c:v>131.7274656195797</c:v>
                </c:pt>
                <c:pt idx="5">
                  <c:v>132.6065348302441</c:v>
                </c:pt>
                <c:pt idx="6">
                  <c:v>128.01217499963516</c:v>
                </c:pt>
                <c:pt idx="7">
                  <c:v>135.82227776097596</c:v>
                </c:pt>
                <c:pt idx="8">
                  <c:v>137.15336762736692</c:v>
                </c:pt>
                <c:pt idx="9">
                  <c:v>136.57938584518814</c:v>
                </c:pt>
                <c:pt idx="10">
                  <c:v>134.48193998484948</c:v>
                </c:pt>
                <c:pt idx="11">
                  <c:v>134.61717622945795</c:v>
                </c:pt>
              </c:numCache>
            </c:numRef>
          </c:val>
          <c:smooth val="0"/>
          <c:extLst>
            <c:ext xmlns:c16="http://schemas.microsoft.com/office/drawing/2014/chart" uri="{C3380CC4-5D6E-409C-BE32-E72D297353CC}">
              <c16:uniqueId val="{00000001-2CD5-46F1-9BDD-8B0C34007608}"/>
            </c:ext>
          </c:extLst>
        </c:ser>
        <c:dLbls>
          <c:showLegendKey val="0"/>
          <c:showVal val="0"/>
          <c:showCatName val="0"/>
          <c:showSerName val="0"/>
          <c:showPercent val="0"/>
          <c:showBubbleSize val="0"/>
        </c:dLbls>
        <c:marker val="1"/>
        <c:smooth val="0"/>
        <c:axId val="354430904"/>
        <c:axId val="354418752"/>
      </c:lineChart>
      <c:catAx>
        <c:axId val="3544309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4418752"/>
        <c:crosses val="autoZero"/>
        <c:auto val="1"/>
        <c:lblAlgn val="ctr"/>
        <c:lblOffset val="100"/>
        <c:tickLblSkip val="1"/>
        <c:noMultiLvlLbl val="0"/>
      </c:catAx>
      <c:valAx>
        <c:axId val="354418752"/>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4430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443.57819745950678</c:v>
                </c:pt>
                <c:pt idx="1">
                  <c:v>455.99651679364314</c:v>
                </c:pt>
                <c:pt idx="2">
                  <c:v>409.55003597764642</c:v>
                </c:pt>
                <c:pt idx="3">
                  <c:v>432.80124698716918</c:v>
                </c:pt>
                <c:pt idx="4">
                  <c:v>437.50564028517289</c:v>
                </c:pt>
                <c:pt idx="5">
                  <c:v>507.87109833902593</c:v>
                </c:pt>
                <c:pt idx="6">
                  <c:v>493.79316840955499</c:v>
                </c:pt>
                <c:pt idx="7">
                  <c:v>489.73229659434872</c:v>
                </c:pt>
                <c:pt idx="8">
                  <c:v>493.76893355343105</c:v>
                </c:pt>
                <c:pt idx="9">
                  <c:v>463.55345016210754</c:v>
                </c:pt>
                <c:pt idx="10">
                  <c:v>411.36574880910882</c:v>
                </c:pt>
                <c:pt idx="11">
                  <c:v>416.75140914637649</c:v>
                </c:pt>
              </c:numCache>
            </c:numRef>
          </c:val>
          <c:smooth val="0"/>
          <c:extLst>
            <c:ext xmlns:c16="http://schemas.microsoft.com/office/drawing/2014/chart" uri="{C3380CC4-5D6E-409C-BE32-E72D297353CC}">
              <c16:uniqueId val="{00000000-99DB-48AE-A82A-E6D3709E3821}"/>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470.65255961891143</c:v>
                </c:pt>
                <c:pt idx="1">
                  <c:v>483.00563429869305</c:v>
                </c:pt>
                <c:pt idx="2">
                  <c:v>473.94593638349738</c:v>
                </c:pt>
                <c:pt idx="3">
                  <c:v>496.7459640341271</c:v>
                </c:pt>
                <c:pt idx="4">
                  <c:v>522.78474548885777</c:v>
                </c:pt>
                <c:pt idx="5">
                  <c:v>506.00012217766141</c:v>
                </c:pt>
                <c:pt idx="6">
                  <c:v>499.44252148687087</c:v>
                </c:pt>
                <c:pt idx="7">
                  <c:v>500.32385465809534</c:v>
                </c:pt>
                <c:pt idx="8">
                  <c:v>498.69381810124975</c:v>
                </c:pt>
                <c:pt idx="9">
                  <c:v>492.06438747883857</c:v>
                </c:pt>
                <c:pt idx="10">
                  <c:v>481.88181416241019</c:v>
                </c:pt>
                <c:pt idx="11">
                  <c:v>495.07689788574294</c:v>
                </c:pt>
              </c:numCache>
            </c:numRef>
          </c:val>
          <c:smooth val="0"/>
          <c:extLst>
            <c:ext xmlns:c16="http://schemas.microsoft.com/office/drawing/2014/chart" uri="{C3380CC4-5D6E-409C-BE32-E72D297353CC}">
              <c16:uniqueId val="{00000001-99DB-48AE-A82A-E6D3709E3821}"/>
            </c:ext>
          </c:extLst>
        </c:ser>
        <c:dLbls>
          <c:showLegendKey val="0"/>
          <c:showVal val="0"/>
          <c:showCatName val="0"/>
          <c:showSerName val="0"/>
          <c:showPercent val="0"/>
          <c:showBubbleSize val="0"/>
        </c:dLbls>
        <c:marker val="1"/>
        <c:smooth val="0"/>
        <c:axId val="354428160"/>
        <c:axId val="354428552"/>
      </c:lineChart>
      <c:catAx>
        <c:axId val="3544281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4428552"/>
        <c:crosses val="autoZero"/>
        <c:auto val="1"/>
        <c:lblAlgn val="ctr"/>
        <c:lblOffset val="100"/>
        <c:tickLblSkip val="1"/>
        <c:noMultiLvlLbl val="0"/>
      </c:catAx>
      <c:valAx>
        <c:axId val="354428552"/>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4428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453.20540649527823</c:v>
                </c:pt>
                <c:pt idx="1">
                  <c:v>487.97408552283287</c:v>
                </c:pt>
                <c:pt idx="2">
                  <c:v>438.22394866828739</c:v>
                </c:pt>
                <c:pt idx="3">
                  <c:v>403.3945761831223</c:v>
                </c:pt>
                <c:pt idx="4">
                  <c:v>395.99314141322998</c:v>
                </c:pt>
                <c:pt idx="5">
                  <c:v>355.14829474597366</c:v>
                </c:pt>
                <c:pt idx="6">
                  <c:v>415.53981230063067</c:v>
                </c:pt>
                <c:pt idx="7">
                  <c:v>420.67678030920928</c:v>
                </c:pt>
                <c:pt idx="8">
                  <c:v>479.80118635151547</c:v>
                </c:pt>
                <c:pt idx="9">
                  <c:v>419.46597916821634</c:v>
                </c:pt>
                <c:pt idx="10">
                  <c:v>419.35343325200404</c:v>
                </c:pt>
                <c:pt idx="11">
                  <c:v>429.28119007496036</c:v>
                </c:pt>
              </c:numCache>
            </c:numRef>
          </c:val>
          <c:smooth val="0"/>
          <c:extLst>
            <c:ext xmlns:c16="http://schemas.microsoft.com/office/drawing/2014/chart" uri="{C3380CC4-5D6E-409C-BE32-E72D297353CC}">
              <c16:uniqueId val="{00000000-0F75-430A-8200-0A49D9AC550F}"/>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463.88106819841039</c:v>
                </c:pt>
                <c:pt idx="1">
                  <c:v>496.31379335075326</c:v>
                </c:pt>
                <c:pt idx="2">
                  <c:v>511.69080622660431</c:v>
                </c:pt>
                <c:pt idx="3">
                  <c:v>498.02006171387166</c:v>
                </c:pt>
                <c:pt idx="4">
                  <c:v>485.88733648150748</c:v>
                </c:pt>
                <c:pt idx="5">
                  <c:v>493.89654064034289</c:v>
                </c:pt>
                <c:pt idx="6">
                  <c:v>517.93792603531313</c:v>
                </c:pt>
                <c:pt idx="7">
                  <c:v>539.60257422884558</c:v>
                </c:pt>
                <c:pt idx="8">
                  <c:v>562.05374173546898</c:v>
                </c:pt>
                <c:pt idx="9">
                  <c:v>521.48148596857141</c:v>
                </c:pt>
                <c:pt idx="10">
                  <c:v>494.94188880597784</c:v>
                </c:pt>
                <c:pt idx="11">
                  <c:v>490.91745769745773</c:v>
                </c:pt>
              </c:numCache>
            </c:numRef>
          </c:val>
          <c:smooth val="0"/>
          <c:extLst>
            <c:ext xmlns:c16="http://schemas.microsoft.com/office/drawing/2014/chart" uri="{C3380CC4-5D6E-409C-BE32-E72D297353CC}">
              <c16:uniqueId val="{00000001-0F75-430A-8200-0A49D9AC550F}"/>
            </c:ext>
          </c:extLst>
        </c:ser>
        <c:dLbls>
          <c:showLegendKey val="0"/>
          <c:showVal val="0"/>
          <c:showCatName val="0"/>
          <c:showSerName val="0"/>
          <c:showPercent val="0"/>
          <c:showBubbleSize val="0"/>
        </c:dLbls>
        <c:marker val="1"/>
        <c:smooth val="0"/>
        <c:axId val="354428944"/>
        <c:axId val="354425416"/>
      </c:lineChart>
      <c:catAx>
        <c:axId val="3544289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4425416"/>
        <c:crosses val="autoZero"/>
        <c:auto val="1"/>
        <c:lblAlgn val="ctr"/>
        <c:lblOffset val="100"/>
        <c:tickLblSkip val="1"/>
        <c:noMultiLvlLbl val="0"/>
      </c:catAx>
      <c:valAx>
        <c:axId val="354425416"/>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44289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HKK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Sheet1!$A$2:$A$14</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Sheet1!$B$2:$B$14</c:f>
              <c:numCache>
                <c:formatCode>General</c:formatCode>
                <c:ptCount val="13"/>
                <c:pt idx="0">
                  <c:v>1702.9261266105145</c:v>
                </c:pt>
                <c:pt idx="1">
                  <c:v>1626.1587352058564</c:v>
                </c:pt>
                <c:pt idx="2">
                  <c:v>1535.2265329272143</c:v>
                </c:pt>
                <c:pt idx="3">
                  <c:v>1410.2573354308886</c:v>
                </c:pt>
                <c:pt idx="4">
                  <c:v>1390.1272448334989</c:v>
                </c:pt>
                <c:pt idx="5">
                  <c:v>1428.3648719478012</c:v>
                </c:pt>
                <c:pt idx="6">
                  <c:v>1357.6595000842312</c:v>
                </c:pt>
                <c:pt idx="7">
                  <c:v>1316.0422670509129</c:v>
                </c:pt>
                <c:pt idx="8">
                  <c:v>1357.4110689861591</c:v>
                </c:pt>
                <c:pt idx="9">
                  <c:v>1345.8471598052893</c:v>
                </c:pt>
                <c:pt idx="10">
                  <c:v>1298.361798536075</c:v>
                </c:pt>
                <c:pt idx="11">
                  <c:v>1258.2442326689511</c:v>
                </c:pt>
              </c:numCache>
            </c:numRef>
          </c:val>
          <c:smooth val="0"/>
          <c:extLst>
            <c:ext xmlns:c16="http://schemas.microsoft.com/office/drawing/2014/chart" uri="{C3380CC4-5D6E-409C-BE32-E72D297353CC}">
              <c16:uniqueId val="{00000000-FA3A-4A38-9825-794F5DB71EBC}"/>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Sheet1!$A$2:$A$14</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Sheet1!$C$2:$C$14</c:f>
              <c:numCache>
                <c:formatCode>General</c:formatCode>
                <c:ptCount val="13"/>
                <c:pt idx="0">
                  <c:v>1724.8703317517295</c:v>
                </c:pt>
                <c:pt idx="1">
                  <c:v>1643.4234107776158</c:v>
                </c:pt>
                <c:pt idx="2">
                  <c:v>1557.8337189791412</c:v>
                </c:pt>
                <c:pt idx="3">
                  <c:v>1544.6627810490804</c:v>
                </c:pt>
                <c:pt idx="4">
                  <c:v>1509.0687791330488</c:v>
                </c:pt>
                <c:pt idx="5">
                  <c:v>1497.3424455286458</c:v>
                </c:pt>
                <c:pt idx="6">
                  <c:v>1467.4733479222389</c:v>
                </c:pt>
                <c:pt idx="7">
                  <c:v>1454.5763081291061</c:v>
                </c:pt>
                <c:pt idx="8">
                  <c:v>1404.11471484905</c:v>
                </c:pt>
                <c:pt idx="9">
                  <c:v>1407.752030139457</c:v>
                </c:pt>
                <c:pt idx="10">
                  <c:v>1368.2859837163655</c:v>
                </c:pt>
                <c:pt idx="11">
                  <c:v>1353.9071917850104</c:v>
                </c:pt>
              </c:numCache>
            </c:numRef>
          </c:val>
          <c:smooth val="0"/>
          <c:extLst>
            <c:ext xmlns:c16="http://schemas.microsoft.com/office/drawing/2014/chart" uri="{C3380CC4-5D6E-409C-BE32-E72D297353CC}">
              <c16:uniqueId val="{00000001-FA3A-4A38-9825-794F5DB71EBC}"/>
            </c:ext>
          </c:extLst>
        </c:ser>
        <c:dLbls>
          <c:showLegendKey val="0"/>
          <c:showVal val="0"/>
          <c:showCatName val="0"/>
          <c:showSerName val="0"/>
          <c:showPercent val="0"/>
          <c:showBubbleSize val="0"/>
        </c:dLbls>
        <c:marker val="1"/>
        <c:smooth val="0"/>
        <c:axId val="354430904"/>
        <c:axId val="354418752"/>
      </c:lineChart>
      <c:catAx>
        <c:axId val="3544309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4418752"/>
        <c:crosses val="autoZero"/>
        <c:auto val="1"/>
        <c:lblAlgn val="ctr"/>
        <c:lblOffset val="100"/>
        <c:tickLblSkip val="1"/>
        <c:noMultiLvlLbl val="0"/>
      </c:catAx>
      <c:valAx>
        <c:axId val="354418752"/>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4430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PHA</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332.59282536787754</c:v>
                </c:pt>
                <c:pt idx="1">
                  <c:v>353.92122678238786</c:v>
                </c:pt>
                <c:pt idx="2">
                  <c:v>359.23543446388004</c:v>
                </c:pt>
                <c:pt idx="3">
                  <c:v>362.44172788546183</c:v>
                </c:pt>
                <c:pt idx="4">
                  <c:v>359.353848930602</c:v>
                </c:pt>
                <c:pt idx="5">
                  <c:v>352.9794501979066</c:v>
                </c:pt>
                <c:pt idx="6">
                  <c:v>349.42297206971074</c:v>
                </c:pt>
                <c:pt idx="7">
                  <c:v>348.90254291048166</c:v>
                </c:pt>
                <c:pt idx="8">
                  <c:v>349.91927730513174</c:v>
                </c:pt>
                <c:pt idx="9">
                  <c:v>359.41267505719571</c:v>
                </c:pt>
                <c:pt idx="10">
                  <c:v>350.73196235622163</c:v>
                </c:pt>
                <c:pt idx="11">
                  <c:v>364.09001104073423</c:v>
                </c:pt>
              </c:numCache>
            </c:numRef>
          </c:val>
          <c:smooth val="0"/>
          <c:extLst>
            <c:ext xmlns:c16="http://schemas.microsoft.com/office/drawing/2014/chart" uri="{C3380CC4-5D6E-409C-BE32-E72D297353CC}">
              <c16:uniqueId val="{00000000-692E-484B-8562-D11717F88F34}"/>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304.04868343897482</c:v>
                </c:pt>
                <c:pt idx="1">
                  <c:v>311.15971593408534</c:v>
                </c:pt>
                <c:pt idx="2">
                  <c:v>329.55274616803604</c:v>
                </c:pt>
                <c:pt idx="3">
                  <c:v>339.24276951944</c:v>
                </c:pt>
                <c:pt idx="4">
                  <c:v>333.54381274369746</c:v>
                </c:pt>
                <c:pt idx="5">
                  <c:v>326.14965469585582</c:v>
                </c:pt>
                <c:pt idx="6">
                  <c:v>315.68725222318051</c:v>
                </c:pt>
                <c:pt idx="7">
                  <c:v>329.46047438697741</c:v>
                </c:pt>
                <c:pt idx="8">
                  <c:v>322.72775473866943</c:v>
                </c:pt>
                <c:pt idx="9">
                  <c:v>325.76502439498859</c:v>
                </c:pt>
                <c:pt idx="10">
                  <c:v>317.33242828810347</c:v>
                </c:pt>
                <c:pt idx="11">
                  <c:v>320.11691602918359</c:v>
                </c:pt>
              </c:numCache>
            </c:numRef>
          </c:val>
          <c:smooth val="0"/>
          <c:extLst>
            <c:ext xmlns:c16="http://schemas.microsoft.com/office/drawing/2014/chart" uri="{C3380CC4-5D6E-409C-BE32-E72D297353CC}">
              <c16:uniqueId val="{00000001-692E-484B-8562-D11717F88F34}"/>
            </c:ext>
          </c:extLst>
        </c:ser>
        <c:dLbls>
          <c:showLegendKey val="0"/>
          <c:showVal val="0"/>
          <c:showCatName val="0"/>
          <c:showSerName val="0"/>
          <c:showPercent val="0"/>
          <c:showBubbleSize val="0"/>
        </c:dLbls>
        <c:marker val="1"/>
        <c:smooth val="0"/>
        <c:axId val="354423456"/>
        <c:axId val="354420320"/>
      </c:lineChart>
      <c:catAx>
        <c:axId val="3544234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4420320"/>
        <c:crosses val="autoZero"/>
        <c:auto val="1"/>
        <c:lblAlgn val="ctr"/>
        <c:lblOffset val="100"/>
        <c:tickLblSkip val="1"/>
        <c:noMultiLvlLbl val="0"/>
      </c:catAx>
      <c:valAx>
        <c:axId val="354420320"/>
        <c:scaling>
          <c:orientation val="minMax"/>
          <c:min val="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4423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cs-CZ" sz="1400" b="1" dirty="0">
                <a:solidFill>
                  <a:schemeClr val="tx1"/>
                </a:solidFill>
              </a:rPr>
              <a:t>Počet</a:t>
            </a:r>
            <a:r>
              <a:rPr lang="cs-CZ" sz="1400" b="1" baseline="0" dirty="0">
                <a:solidFill>
                  <a:schemeClr val="tx1"/>
                </a:solidFill>
              </a:rPr>
              <a:t> akutních hospitalizací u pacientů s bydlištěm v HKK</a:t>
            </a:r>
            <a:endParaRPr lang="en-US"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cs-CZ"/>
        </a:p>
      </c:txPr>
    </c:title>
    <c:autoTitleDeleted val="0"/>
    <c:plotArea>
      <c:layout/>
      <c:barChart>
        <c:barDir val="col"/>
        <c:grouping val="stacked"/>
        <c:varyColors val="0"/>
        <c:ser>
          <c:idx val="0"/>
          <c:order val="0"/>
          <c:tx>
            <c:strRef>
              <c:f>List1!$B$1</c:f>
              <c:strCache>
                <c:ptCount val="1"/>
                <c:pt idx="0">
                  <c:v>Řada 1</c:v>
                </c:pt>
              </c:strCache>
            </c:strRef>
          </c:tx>
          <c:spPr>
            <a:solidFill>
              <a:schemeClr val="accent2"/>
            </a:solidFill>
            <a:ln>
              <a:noFill/>
            </a:ln>
            <a:effectLst/>
          </c:spPr>
          <c:invertIfNegative val="0"/>
          <c:dLbls>
            <c:numFmt formatCode="#,##0" sourceLinked="0"/>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102899</c:v>
                </c:pt>
                <c:pt idx="1">
                  <c:v>99335</c:v>
                </c:pt>
                <c:pt idx="2">
                  <c:v>99676</c:v>
                </c:pt>
                <c:pt idx="3">
                  <c:v>99273</c:v>
                </c:pt>
                <c:pt idx="4">
                  <c:v>99733</c:v>
                </c:pt>
                <c:pt idx="5">
                  <c:v>100395</c:v>
                </c:pt>
                <c:pt idx="6">
                  <c:v>97946</c:v>
                </c:pt>
                <c:pt idx="7">
                  <c:v>95181</c:v>
                </c:pt>
                <c:pt idx="8">
                  <c:v>94579</c:v>
                </c:pt>
              </c:numCache>
            </c:numRef>
          </c:val>
          <c:extLst>
            <c:ext xmlns:c16="http://schemas.microsoft.com/office/drawing/2014/chart" uri="{C3380CC4-5D6E-409C-BE32-E72D297353CC}">
              <c16:uniqueId val="{00000000-2485-4510-BAA7-DFC823B4A58C}"/>
            </c:ext>
          </c:extLst>
        </c:ser>
        <c:dLbls>
          <c:showLegendKey val="0"/>
          <c:showVal val="0"/>
          <c:showCatName val="0"/>
          <c:showSerName val="0"/>
          <c:showPercent val="0"/>
          <c:showBubbleSize val="0"/>
        </c:dLbls>
        <c:gapWidth val="50"/>
        <c:overlap val="100"/>
        <c:axId val="502407656"/>
        <c:axId val="502401752"/>
      </c:barChart>
      <c:catAx>
        <c:axId val="50240765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1752"/>
        <c:crosses val="autoZero"/>
        <c:auto val="1"/>
        <c:lblAlgn val="ctr"/>
        <c:lblOffset val="100"/>
        <c:noMultiLvlLbl val="0"/>
      </c:catAx>
      <c:valAx>
        <c:axId val="502401752"/>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76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676.26602339956742</c:v>
                </c:pt>
                <c:pt idx="1">
                  <c:v>647.13927224834765</c:v>
                </c:pt>
                <c:pt idx="2">
                  <c:v>594.03690819478959</c:v>
                </c:pt>
                <c:pt idx="3">
                  <c:v>608.70004474143764</c:v>
                </c:pt>
                <c:pt idx="4">
                  <c:v>588.39454922840912</c:v>
                </c:pt>
                <c:pt idx="5">
                  <c:v>574.56306819208658</c:v>
                </c:pt>
                <c:pt idx="6">
                  <c:v>575.66936507907769</c:v>
                </c:pt>
                <c:pt idx="7">
                  <c:v>568.21271273992727</c:v>
                </c:pt>
                <c:pt idx="8">
                  <c:v>570.50084350681141</c:v>
                </c:pt>
                <c:pt idx="9">
                  <c:v>602.16591040627588</c:v>
                </c:pt>
                <c:pt idx="10">
                  <c:v>562.04252352736137</c:v>
                </c:pt>
                <c:pt idx="11">
                  <c:v>575.09878551920451</c:v>
                </c:pt>
              </c:numCache>
            </c:numRef>
          </c:val>
          <c:smooth val="0"/>
          <c:extLst>
            <c:ext xmlns:c16="http://schemas.microsoft.com/office/drawing/2014/chart" uri="{C3380CC4-5D6E-409C-BE32-E72D297353CC}">
              <c16:uniqueId val="{00000000-23CA-4066-B783-3E694E11049F}"/>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545.45864938873751</c:v>
                </c:pt>
                <c:pt idx="1">
                  <c:v>547.95481975881978</c:v>
                </c:pt>
                <c:pt idx="2">
                  <c:v>574.9611208777518</c:v>
                </c:pt>
                <c:pt idx="3">
                  <c:v>533.32397727276293</c:v>
                </c:pt>
                <c:pt idx="4">
                  <c:v>543.26742800003854</c:v>
                </c:pt>
                <c:pt idx="5">
                  <c:v>565.89952923538146</c:v>
                </c:pt>
                <c:pt idx="6">
                  <c:v>547.69802141984371</c:v>
                </c:pt>
                <c:pt idx="7">
                  <c:v>561.98783385842648</c:v>
                </c:pt>
                <c:pt idx="8">
                  <c:v>550.25437871137194</c:v>
                </c:pt>
                <c:pt idx="9">
                  <c:v>560.7232138766899</c:v>
                </c:pt>
                <c:pt idx="10">
                  <c:v>547.45604288615118</c:v>
                </c:pt>
                <c:pt idx="11">
                  <c:v>538.93922982600884</c:v>
                </c:pt>
              </c:numCache>
            </c:numRef>
          </c:val>
          <c:smooth val="0"/>
          <c:extLst>
            <c:ext xmlns:c16="http://schemas.microsoft.com/office/drawing/2014/chart" uri="{C3380CC4-5D6E-409C-BE32-E72D297353CC}">
              <c16:uniqueId val="{00000001-23CA-4066-B783-3E694E11049F}"/>
            </c:ext>
          </c:extLst>
        </c:ser>
        <c:dLbls>
          <c:showLegendKey val="0"/>
          <c:showVal val="0"/>
          <c:showCatName val="0"/>
          <c:showSerName val="0"/>
          <c:showPercent val="0"/>
          <c:showBubbleSize val="0"/>
        </c:dLbls>
        <c:marker val="1"/>
        <c:smooth val="0"/>
        <c:axId val="359066464"/>
        <c:axId val="359057056"/>
      </c:lineChart>
      <c:catAx>
        <c:axId val="3590664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57056"/>
        <c:crosses val="autoZero"/>
        <c:auto val="1"/>
        <c:lblAlgn val="ctr"/>
        <c:lblOffset val="100"/>
        <c:tickLblSkip val="1"/>
        <c:noMultiLvlLbl val="0"/>
      </c:catAx>
      <c:valAx>
        <c:axId val="359057056"/>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64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548.75091503897215</c:v>
                </c:pt>
                <c:pt idx="1">
                  <c:v>555.5425075833806</c:v>
                </c:pt>
                <c:pt idx="2">
                  <c:v>285.29641431820193</c:v>
                </c:pt>
                <c:pt idx="3">
                  <c:v>145.59008183353296</c:v>
                </c:pt>
                <c:pt idx="4">
                  <c:v>136.08880064976088</c:v>
                </c:pt>
                <c:pt idx="5">
                  <c:v>147.8429033599015</c:v>
                </c:pt>
                <c:pt idx="6">
                  <c:v>122.81429500428403</c:v>
                </c:pt>
                <c:pt idx="7">
                  <c:v>125.78616352201261</c:v>
                </c:pt>
                <c:pt idx="8">
                  <c:v>130.06330836069438</c:v>
                </c:pt>
                <c:pt idx="9">
                  <c:v>126.63808540632135</c:v>
                </c:pt>
                <c:pt idx="10">
                  <c:v>132.52294643894501</c:v>
                </c:pt>
                <c:pt idx="11">
                  <c:v>126.02417339764067</c:v>
                </c:pt>
              </c:numCache>
            </c:numRef>
          </c:val>
          <c:smooth val="0"/>
          <c:extLst>
            <c:ext xmlns:c16="http://schemas.microsoft.com/office/drawing/2014/chart" uri="{C3380CC4-5D6E-409C-BE32-E72D297353CC}">
              <c16:uniqueId val="{00000000-4ADA-4BA3-8BD7-9DED51E86525}"/>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557.19008874528504</c:v>
                </c:pt>
                <c:pt idx="1">
                  <c:v>500.44622602469997</c:v>
                </c:pt>
                <c:pt idx="2">
                  <c:v>397.91289932832967</c:v>
                </c:pt>
                <c:pt idx="3">
                  <c:v>300.82016710266657</c:v>
                </c:pt>
                <c:pt idx="4">
                  <c:v>285.21420884638582</c:v>
                </c:pt>
                <c:pt idx="5">
                  <c:v>254.82225909543172</c:v>
                </c:pt>
                <c:pt idx="6">
                  <c:v>216.44570652112225</c:v>
                </c:pt>
                <c:pt idx="7">
                  <c:v>218.1327634023425</c:v>
                </c:pt>
                <c:pt idx="8">
                  <c:v>200.86423694638654</c:v>
                </c:pt>
                <c:pt idx="9">
                  <c:v>193.43540599571102</c:v>
                </c:pt>
                <c:pt idx="10">
                  <c:v>188.93196919295576</c:v>
                </c:pt>
                <c:pt idx="11">
                  <c:v>187.56063889754114</c:v>
                </c:pt>
              </c:numCache>
            </c:numRef>
          </c:val>
          <c:smooth val="0"/>
          <c:extLst>
            <c:ext xmlns:c16="http://schemas.microsoft.com/office/drawing/2014/chart" uri="{C3380CC4-5D6E-409C-BE32-E72D297353CC}">
              <c16:uniqueId val="{00000001-4ADA-4BA3-8BD7-9DED51E86525}"/>
            </c:ext>
          </c:extLst>
        </c:ser>
        <c:dLbls>
          <c:showLegendKey val="0"/>
          <c:showVal val="0"/>
          <c:showCatName val="0"/>
          <c:showSerName val="0"/>
          <c:showPercent val="0"/>
          <c:showBubbleSize val="0"/>
        </c:dLbls>
        <c:marker val="1"/>
        <c:smooth val="0"/>
        <c:axId val="359058232"/>
        <c:axId val="359067248"/>
      </c:lineChart>
      <c:catAx>
        <c:axId val="3590582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7248"/>
        <c:crosses val="autoZero"/>
        <c:auto val="1"/>
        <c:lblAlgn val="ctr"/>
        <c:lblOffset val="100"/>
        <c:tickLblSkip val="1"/>
        <c:noMultiLvlLbl val="0"/>
      </c:catAx>
      <c:valAx>
        <c:axId val="359067248"/>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82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1233.19098384627</c:v>
                </c:pt>
                <c:pt idx="1">
                  <c:v>1131.5000731690122</c:v>
                </c:pt>
                <c:pt idx="2">
                  <c:v>1197.2711091394076</c:v>
                </c:pt>
                <c:pt idx="3">
                  <c:v>1149.0250696378828</c:v>
                </c:pt>
                <c:pt idx="4">
                  <c:v>1178.59398971212</c:v>
                </c:pt>
                <c:pt idx="5">
                  <c:v>1135.5708579587545</c:v>
                </c:pt>
                <c:pt idx="6">
                  <c:v>1236.1131992761566</c:v>
                </c:pt>
                <c:pt idx="7">
                  <c:v>1149.4752868250778</c:v>
                </c:pt>
                <c:pt idx="8">
                  <c:v>1139.550492499138</c:v>
                </c:pt>
                <c:pt idx="9">
                  <c:v>1030.5219557419848</c:v>
                </c:pt>
                <c:pt idx="10">
                  <c:v>1003.5436272801207</c:v>
                </c:pt>
                <c:pt idx="11">
                  <c:v>1007.4670230693233</c:v>
                </c:pt>
              </c:numCache>
            </c:numRef>
          </c:val>
          <c:smooth val="0"/>
          <c:extLst>
            <c:ext xmlns:c16="http://schemas.microsoft.com/office/drawing/2014/chart" uri="{C3380CC4-5D6E-409C-BE32-E72D297353CC}">
              <c16:uniqueId val="{00000000-0001-42E0-B24D-9DE09654B97D}"/>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1347.5946044678808</c:v>
                </c:pt>
                <c:pt idx="1">
                  <c:v>1262.2040996033259</c:v>
                </c:pt>
                <c:pt idx="2">
                  <c:v>1291.312999142536</c:v>
                </c:pt>
                <c:pt idx="3">
                  <c:v>1226.623278886583</c:v>
                </c:pt>
                <c:pt idx="4">
                  <c:v>1264.1625841028515</c:v>
                </c:pt>
                <c:pt idx="5">
                  <c:v>1223.6892211326219</c:v>
                </c:pt>
                <c:pt idx="6">
                  <c:v>1331.6881556818232</c:v>
                </c:pt>
                <c:pt idx="7">
                  <c:v>1278.3256433885604</c:v>
                </c:pt>
                <c:pt idx="8">
                  <c:v>1274.2837815099492</c:v>
                </c:pt>
                <c:pt idx="9">
                  <c:v>1196.3710582697006</c:v>
                </c:pt>
                <c:pt idx="10">
                  <c:v>1200.9791561964178</c:v>
                </c:pt>
                <c:pt idx="11">
                  <c:v>1191.1338050502368</c:v>
                </c:pt>
              </c:numCache>
            </c:numRef>
          </c:val>
          <c:smooth val="0"/>
          <c:extLst>
            <c:ext xmlns:c16="http://schemas.microsoft.com/office/drawing/2014/chart" uri="{C3380CC4-5D6E-409C-BE32-E72D297353CC}">
              <c16:uniqueId val="{00000001-0001-42E0-B24D-9DE09654B97D}"/>
            </c:ext>
          </c:extLst>
        </c:ser>
        <c:dLbls>
          <c:showLegendKey val="0"/>
          <c:showVal val="0"/>
          <c:showCatName val="0"/>
          <c:showSerName val="0"/>
          <c:showPercent val="0"/>
          <c:showBubbleSize val="0"/>
        </c:dLbls>
        <c:marker val="1"/>
        <c:smooth val="0"/>
        <c:axId val="359057840"/>
        <c:axId val="359067640"/>
      </c:lineChart>
      <c:catAx>
        <c:axId val="3590578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7640"/>
        <c:crosses val="autoZero"/>
        <c:auto val="1"/>
        <c:lblAlgn val="ctr"/>
        <c:lblOffset val="100"/>
        <c:tickLblSkip val="1"/>
        <c:noMultiLvlLbl val="0"/>
      </c:catAx>
      <c:valAx>
        <c:axId val="359067640"/>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78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158.75812636347624</c:v>
                </c:pt>
                <c:pt idx="1">
                  <c:v>153.92592405237082</c:v>
                </c:pt>
                <c:pt idx="2">
                  <c:v>140.66447735031446</c:v>
                </c:pt>
                <c:pt idx="3">
                  <c:v>150.46112546365117</c:v>
                </c:pt>
                <c:pt idx="4">
                  <c:v>139.51809403483443</c:v>
                </c:pt>
                <c:pt idx="5">
                  <c:v>147.48142926855698</c:v>
                </c:pt>
                <c:pt idx="6">
                  <c:v>139.1170775269766</c:v>
                </c:pt>
                <c:pt idx="7">
                  <c:v>147.71718050495718</c:v>
                </c:pt>
                <c:pt idx="8">
                  <c:v>141.12866653364048</c:v>
                </c:pt>
                <c:pt idx="9">
                  <c:v>123.73520665775239</c:v>
                </c:pt>
                <c:pt idx="10">
                  <c:v>116.00296270477516</c:v>
                </c:pt>
                <c:pt idx="11">
                  <c:v>122.21076181068037</c:v>
                </c:pt>
              </c:numCache>
            </c:numRef>
          </c:val>
          <c:smooth val="0"/>
          <c:extLst>
            <c:ext xmlns:c16="http://schemas.microsoft.com/office/drawing/2014/chart" uri="{C3380CC4-5D6E-409C-BE32-E72D297353CC}">
              <c16:uniqueId val="{00000000-C87F-471C-B7E3-2B61EB2FFBE1}"/>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158.26302623279588</c:v>
                </c:pt>
                <c:pt idx="1">
                  <c:v>143.2928220699136</c:v>
                </c:pt>
                <c:pt idx="2">
                  <c:v>140.41854104258877</c:v>
                </c:pt>
                <c:pt idx="3">
                  <c:v>140.40746594617477</c:v>
                </c:pt>
                <c:pt idx="4">
                  <c:v>138.11996792888309</c:v>
                </c:pt>
                <c:pt idx="5">
                  <c:v>149.32508259837977</c:v>
                </c:pt>
                <c:pt idx="6">
                  <c:v>156.67814923032267</c:v>
                </c:pt>
                <c:pt idx="7">
                  <c:v>164.33592977641416</c:v>
                </c:pt>
                <c:pt idx="8">
                  <c:v>162.20330150730305</c:v>
                </c:pt>
                <c:pt idx="9">
                  <c:v>156.35168917371192</c:v>
                </c:pt>
                <c:pt idx="10">
                  <c:v>149.26069401028937</c:v>
                </c:pt>
                <c:pt idx="11">
                  <c:v>145.345144135895</c:v>
                </c:pt>
              </c:numCache>
            </c:numRef>
          </c:val>
          <c:smooth val="0"/>
          <c:extLst>
            <c:ext xmlns:c16="http://schemas.microsoft.com/office/drawing/2014/chart" uri="{C3380CC4-5D6E-409C-BE32-E72D297353CC}">
              <c16:uniqueId val="{00000001-C87F-471C-B7E3-2B61EB2FFBE1}"/>
            </c:ext>
          </c:extLst>
        </c:ser>
        <c:dLbls>
          <c:showLegendKey val="0"/>
          <c:showVal val="0"/>
          <c:showCatName val="0"/>
          <c:showSerName val="0"/>
          <c:showPercent val="0"/>
          <c:showBubbleSize val="0"/>
        </c:dLbls>
        <c:marker val="1"/>
        <c:smooth val="0"/>
        <c:axId val="359057448"/>
        <c:axId val="359062544"/>
      </c:lineChart>
      <c:catAx>
        <c:axId val="359057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2544"/>
        <c:crosses val="autoZero"/>
        <c:auto val="1"/>
        <c:lblAlgn val="ctr"/>
        <c:lblOffset val="100"/>
        <c:tickLblSkip val="1"/>
        <c:noMultiLvlLbl val="0"/>
      </c:catAx>
      <c:valAx>
        <c:axId val="359062544"/>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74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1651.520463268565</c:v>
                </c:pt>
                <c:pt idx="1">
                  <c:v>1583.1606484400536</c:v>
                </c:pt>
                <c:pt idx="2">
                  <c:v>1567.1465489413242</c:v>
                </c:pt>
                <c:pt idx="3">
                  <c:v>1600.4084460288361</c:v>
                </c:pt>
                <c:pt idx="4">
                  <c:v>1557.6211533255125</c:v>
                </c:pt>
                <c:pt idx="5">
                  <c:v>1601.6916987474904</c:v>
                </c:pt>
                <c:pt idx="6">
                  <c:v>1595.6801249155428</c:v>
                </c:pt>
                <c:pt idx="7">
                  <c:v>1644.1012814238852</c:v>
                </c:pt>
                <c:pt idx="8">
                  <c:v>1660.1665245705367</c:v>
                </c:pt>
                <c:pt idx="9">
                  <c:v>1618.536332248987</c:v>
                </c:pt>
                <c:pt idx="10">
                  <c:v>1587.1892064598578</c:v>
                </c:pt>
                <c:pt idx="11">
                  <c:v>1580.2051252251717</c:v>
                </c:pt>
              </c:numCache>
            </c:numRef>
          </c:val>
          <c:smooth val="0"/>
          <c:extLst>
            <c:ext xmlns:c16="http://schemas.microsoft.com/office/drawing/2014/chart" uri="{C3380CC4-5D6E-409C-BE32-E72D297353CC}">
              <c16:uniqueId val="{00000000-1402-46EA-8D95-63977B368EC6}"/>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1810.4778706400944</c:v>
                </c:pt>
                <c:pt idx="1">
                  <c:v>1753.3020150547127</c:v>
                </c:pt>
                <c:pt idx="2">
                  <c:v>1726.0176150351062</c:v>
                </c:pt>
                <c:pt idx="3">
                  <c:v>1743.1748061065896</c:v>
                </c:pt>
                <c:pt idx="4">
                  <c:v>1710.4945262650929</c:v>
                </c:pt>
                <c:pt idx="5">
                  <c:v>1791.5489215918144</c:v>
                </c:pt>
                <c:pt idx="6">
                  <c:v>1791.9040552791739</c:v>
                </c:pt>
                <c:pt idx="7">
                  <c:v>1841.9762193671806</c:v>
                </c:pt>
                <c:pt idx="8">
                  <c:v>1820.2699018926685</c:v>
                </c:pt>
                <c:pt idx="9">
                  <c:v>1822.7432409767596</c:v>
                </c:pt>
                <c:pt idx="10">
                  <c:v>1759.0777906395472</c:v>
                </c:pt>
                <c:pt idx="11">
                  <c:v>1738.5142517289423</c:v>
                </c:pt>
              </c:numCache>
            </c:numRef>
          </c:val>
          <c:smooth val="0"/>
          <c:extLst>
            <c:ext xmlns:c16="http://schemas.microsoft.com/office/drawing/2014/chart" uri="{C3380CC4-5D6E-409C-BE32-E72D297353CC}">
              <c16:uniqueId val="{00000001-1402-46EA-8D95-63977B368EC6}"/>
            </c:ext>
          </c:extLst>
        </c:ser>
        <c:dLbls>
          <c:showLegendKey val="0"/>
          <c:showVal val="0"/>
          <c:showCatName val="0"/>
          <c:showSerName val="0"/>
          <c:showPercent val="0"/>
          <c:showBubbleSize val="0"/>
        </c:dLbls>
        <c:marker val="1"/>
        <c:smooth val="0"/>
        <c:axId val="359062936"/>
        <c:axId val="359058624"/>
      </c:lineChart>
      <c:catAx>
        <c:axId val="3590629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58624"/>
        <c:crosses val="autoZero"/>
        <c:auto val="1"/>
        <c:lblAlgn val="ctr"/>
        <c:lblOffset val="100"/>
        <c:tickLblSkip val="1"/>
        <c:noMultiLvlLbl val="0"/>
      </c:catAx>
      <c:valAx>
        <c:axId val="359058624"/>
        <c:scaling>
          <c:orientation val="minMax"/>
          <c:min val="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29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1: 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2579.1837943192209</c:v>
                </c:pt>
                <c:pt idx="1">
                  <c:v>2513.4007692682899</c:v>
                </c:pt>
                <c:pt idx="2">
                  <c:v>2489.2202318799882</c:v>
                </c:pt>
                <c:pt idx="3">
                  <c:v>2503.5360168574184</c:v>
                </c:pt>
                <c:pt idx="4">
                  <c:v>2354.8416207923478</c:v>
                </c:pt>
                <c:pt idx="5">
                  <c:v>2361.6909757993067</c:v>
                </c:pt>
                <c:pt idx="6">
                  <c:v>2231.8509273566128</c:v>
                </c:pt>
                <c:pt idx="7">
                  <c:v>2334.1127000525626</c:v>
                </c:pt>
                <c:pt idx="8">
                  <c:v>2231.7557639632118</c:v>
                </c:pt>
                <c:pt idx="9">
                  <c:v>2124.3629541871301</c:v>
                </c:pt>
                <c:pt idx="10">
                  <c:v>1996.9211107238291</c:v>
                </c:pt>
                <c:pt idx="11">
                  <c:v>1886.9123714335506</c:v>
                </c:pt>
              </c:numCache>
            </c:numRef>
          </c:val>
          <c:smooth val="0"/>
          <c:extLst>
            <c:ext xmlns:c16="http://schemas.microsoft.com/office/drawing/2014/chart" uri="{C3380CC4-5D6E-409C-BE32-E72D297353CC}">
              <c16:uniqueId val="{00000000-2637-484E-AC20-2D48A64AEAC3}"/>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2889.4506072981453</c:v>
                </c:pt>
                <c:pt idx="1">
                  <c:v>2792.9012668830514</c:v>
                </c:pt>
                <c:pt idx="2">
                  <c:v>2797.9814501121318</c:v>
                </c:pt>
                <c:pt idx="3">
                  <c:v>2723.726085352961</c:v>
                </c:pt>
                <c:pt idx="4">
                  <c:v>2647.5820145661501</c:v>
                </c:pt>
                <c:pt idx="5">
                  <c:v>2714.1234904064777</c:v>
                </c:pt>
                <c:pt idx="6">
                  <c:v>2585.9601041565093</c:v>
                </c:pt>
                <c:pt idx="7">
                  <c:v>2604.3862377019991</c:v>
                </c:pt>
                <c:pt idx="8">
                  <c:v>2548.5391079643741</c:v>
                </c:pt>
                <c:pt idx="9">
                  <c:v>2493.562880089155</c:v>
                </c:pt>
                <c:pt idx="10">
                  <c:v>2429.5705020224755</c:v>
                </c:pt>
                <c:pt idx="11">
                  <c:v>2358.6943122008029</c:v>
                </c:pt>
              </c:numCache>
            </c:numRef>
          </c:val>
          <c:smooth val="0"/>
          <c:extLst>
            <c:ext xmlns:c16="http://schemas.microsoft.com/office/drawing/2014/chart" uri="{C3380CC4-5D6E-409C-BE32-E72D297353CC}">
              <c16:uniqueId val="{00000001-2637-484E-AC20-2D48A64AEAC3}"/>
            </c:ext>
          </c:extLst>
        </c:ser>
        <c:dLbls>
          <c:showLegendKey val="0"/>
          <c:showVal val="0"/>
          <c:showCatName val="0"/>
          <c:showSerName val="0"/>
          <c:showPercent val="0"/>
          <c:showBubbleSize val="0"/>
        </c:dLbls>
        <c:marker val="1"/>
        <c:smooth val="0"/>
        <c:axId val="359059408"/>
        <c:axId val="359064112"/>
      </c:lineChart>
      <c:catAx>
        <c:axId val="3590594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4112"/>
        <c:crosses val="autoZero"/>
        <c:auto val="1"/>
        <c:lblAlgn val="ctr"/>
        <c:lblOffset val="100"/>
        <c:tickLblSkip val="1"/>
        <c:noMultiLvlLbl val="0"/>
      </c:catAx>
      <c:valAx>
        <c:axId val="359064112"/>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94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PHA</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223.60555326480463</c:v>
                </c:pt>
                <c:pt idx="1">
                  <c:v>210.65449230641357</c:v>
                </c:pt>
                <c:pt idx="2">
                  <c:v>206.12756104026849</c:v>
                </c:pt>
                <c:pt idx="3">
                  <c:v>207.10955879169251</c:v>
                </c:pt>
                <c:pt idx="4">
                  <c:v>196.55265770237347</c:v>
                </c:pt>
                <c:pt idx="5">
                  <c:v>181.82146794628471</c:v>
                </c:pt>
                <c:pt idx="6">
                  <c:v>187.30085698293465</c:v>
                </c:pt>
                <c:pt idx="7">
                  <c:v>193.75419136171681</c:v>
                </c:pt>
                <c:pt idx="8">
                  <c:v>176.1387341955847</c:v>
                </c:pt>
                <c:pt idx="9">
                  <c:v>161.10977054557787</c:v>
                </c:pt>
                <c:pt idx="10">
                  <c:v>173.36906006738698</c:v>
                </c:pt>
                <c:pt idx="11">
                  <c:v>159.43692254053099</c:v>
                </c:pt>
              </c:numCache>
            </c:numRef>
          </c:val>
          <c:smooth val="0"/>
          <c:extLst>
            <c:ext xmlns:c16="http://schemas.microsoft.com/office/drawing/2014/chart" uri="{C3380CC4-5D6E-409C-BE32-E72D297353CC}">
              <c16:uniqueId val="{00000000-4D26-4B9A-AB71-A3E8ECDAB65C}"/>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277.98958197810555</c:v>
                </c:pt>
                <c:pt idx="1">
                  <c:v>269.6148649451971</c:v>
                </c:pt>
                <c:pt idx="2">
                  <c:v>264.11877357386197</c:v>
                </c:pt>
                <c:pt idx="3">
                  <c:v>266.6382181572817</c:v>
                </c:pt>
                <c:pt idx="4">
                  <c:v>262.56893613518736</c:v>
                </c:pt>
                <c:pt idx="5">
                  <c:v>272.53992326405358</c:v>
                </c:pt>
                <c:pt idx="6">
                  <c:v>254.63529183873916</c:v>
                </c:pt>
                <c:pt idx="7">
                  <c:v>252.11921233910442</c:v>
                </c:pt>
                <c:pt idx="8">
                  <c:v>240.82461992108202</c:v>
                </c:pt>
                <c:pt idx="9">
                  <c:v>231.87261222698675</c:v>
                </c:pt>
                <c:pt idx="10">
                  <c:v>226.33685398194453</c:v>
                </c:pt>
                <c:pt idx="11">
                  <c:v>223.24524793368968</c:v>
                </c:pt>
              </c:numCache>
            </c:numRef>
          </c:val>
          <c:smooth val="0"/>
          <c:extLst>
            <c:ext xmlns:c16="http://schemas.microsoft.com/office/drawing/2014/chart" uri="{C3380CC4-5D6E-409C-BE32-E72D297353CC}">
              <c16:uniqueId val="{00000001-4D26-4B9A-AB71-A3E8ECDAB65C}"/>
            </c:ext>
          </c:extLst>
        </c:ser>
        <c:dLbls>
          <c:showLegendKey val="0"/>
          <c:showVal val="0"/>
          <c:showCatName val="0"/>
          <c:showSerName val="0"/>
          <c:showPercent val="0"/>
          <c:showBubbleSize val="0"/>
        </c:dLbls>
        <c:marker val="1"/>
        <c:smooth val="0"/>
        <c:axId val="359065288"/>
        <c:axId val="359055488"/>
      </c:lineChart>
      <c:catAx>
        <c:axId val="3590652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55488"/>
        <c:crosses val="autoZero"/>
        <c:auto val="1"/>
        <c:lblAlgn val="ctr"/>
        <c:lblOffset val="100"/>
        <c:tickLblSkip val="1"/>
        <c:noMultiLvlLbl val="0"/>
      </c:catAx>
      <c:valAx>
        <c:axId val="359055488"/>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52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156.21509001440452</c:v>
                </c:pt>
                <c:pt idx="1">
                  <c:v>156.63588750399708</c:v>
                </c:pt>
                <c:pt idx="2">
                  <c:v>183.04415962893486</c:v>
                </c:pt>
                <c:pt idx="3">
                  <c:v>189.6098835279345</c:v>
                </c:pt>
                <c:pt idx="4">
                  <c:v>184.27939716632076</c:v>
                </c:pt>
                <c:pt idx="5">
                  <c:v>170.43503406893288</c:v>
                </c:pt>
                <c:pt idx="6">
                  <c:v>160.85412089056672</c:v>
                </c:pt>
                <c:pt idx="7">
                  <c:v>163.48576296376854</c:v>
                </c:pt>
                <c:pt idx="8">
                  <c:v>152.55682333520775</c:v>
                </c:pt>
                <c:pt idx="9">
                  <c:v>122.10233736168233</c:v>
                </c:pt>
                <c:pt idx="10">
                  <c:v>122.17526431973972</c:v>
                </c:pt>
                <c:pt idx="11">
                  <c:v>125.29780928583871</c:v>
                </c:pt>
              </c:numCache>
            </c:numRef>
          </c:val>
          <c:smooth val="0"/>
          <c:extLst>
            <c:ext xmlns:c16="http://schemas.microsoft.com/office/drawing/2014/chart" uri="{C3380CC4-5D6E-409C-BE32-E72D297353CC}">
              <c16:uniqueId val="{00000000-FD95-478F-9481-FF981816110A}"/>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259.07009307361574</c:v>
                </c:pt>
                <c:pt idx="1">
                  <c:v>275.71283984225062</c:v>
                </c:pt>
                <c:pt idx="2">
                  <c:v>266.60650363170311</c:v>
                </c:pt>
                <c:pt idx="3">
                  <c:v>232.07594154630149</c:v>
                </c:pt>
                <c:pt idx="4">
                  <c:v>214.83952246959876</c:v>
                </c:pt>
                <c:pt idx="5">
                  <c:v>185.85468127901316</c:v>
                </c:pt>
                <c:pt idx="6">
                  <c:v>174.53610928043904</c:v>
                </c:pt>
                <c:pt idx="7">
                  <c:v>172.34559610397642</c:v>
                </c:pt>
                <c:pt idx="8">
                  <c:v>167.99864781576233</c:v>
                </c:pt>
                <c:pt idx="9">
                  <c:v>157.89447780106917</c:v>
                </c:pt>
                <c:pt idx="10">
                  <c:v>144.27463514419844</c:v>
                </c:pt>
                <c:pt idx="11">
                  <c:v>130.78710347689665</c:v>
                </c:pt>
              </c:numCache>
            </c:numRef>
          </c:val>
          <c:smooth val="0"/>
          <c:extLst>
            <c:ext xmlns:c16="http://schemas.microsoft.com/office/drawing/2014/chart" uri="{C3380CC4-5D6E-409C-BE32-E72D297353CC}">
              <c16:uniqueId val="{00000001-FD95-478F-9481-FF981816110A}"/>
            </c:ext>
          </c:extLst>
        </c:ser>
        <c:dLbls>
          <c:showLegendKey val="0"/>
          <c:showVal val="0"/>
          <c:showCatName val="0"/>
          <c:showSerName val="0"/>
          <c:showPercent val="0"/>
          <c:showBubbleSize val="0"/>
        </c:dLbls>
        <c:marker val="1"/>
        <c:smooth val="0"/>
        <c:axId val="359059800"/>
        <c:axId val="359060976"/>
      </c:lineChart>
      <c:catAx>
        <c:axId val="359059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0976"/>
        <c:crosses val="autoZero"/>
        <c:auto val="1"/>
        <c:lblAlgn val="ctr"/>
        <c:lblOffset val="100"/>
        <c:tickLblSkip val="1"/>
        <c:noMultiLvlLbl val="0"/>
      </c:catAx>
      <c:valAx>
        <c:axId val="359060976"/>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9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1625.7268088708377</c:v>
                </c:pt>
                <c:pt idx="1">
                  <c:v>1515.0502336891805</c:v>
                </c:pt>
                <c:pt idx="2">
                  <c:v>1454.0739498404944</c:v>
                </c:pt>
                <c:pt idx="3">
                  <c:v>1447.2411852151195</c:v>
                </c:pt>
                <c:pt idx="4">
                  <c:v>1399.3321902355385</c:v>
                </c:pt>
                <c:pt idx="5">
                  <c:v>1239.1331851289542</c:v>
                </c:pt>
                <c:pt idx="6">
                  <c:v>1197.5299473057844</c:v>
                </c:pt>
                <c:pt idx="7">
                  <c:v>1188.4436227865081</c:v>
                </c:pt>
                <c:pt idx="8">
                  <c:v>1211.3846209661324</c:v>
                </c:pt>
                <c:pt idx="9">
                  <c:v>1215.5804759632565</c:v>
                </c:pt>
                <c:pt idx="10">
                  <c:v>1197.063436737539</c:v>
                </c:pt>
                <c:pt idx="11">
                  <c:v>1220.1101167993481</c:v>
                </c:pt>
              </c:numCache>
            </c:numRef>
          </c:val>
          <c:smooth val="0"/>
          <c:extLst>
            <c:ext xmlns:c16="http://schemas.microsoft.com/office/drawing/2014/chart" uri="{C3380CC4-5D6E-409C-BE32-E72D297353CC}">
              <c16:uniqueId val="{00000000-A1FD-4023-B275-178E0007EC64}"/>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1516.3781452681503</c:v>
                </c:pt>
                <c:pt idx="1">
                  <c:v>1497.8198780941962</c:v>
                </c:pt>
                <c:pt idx="2">
                  <c:v>1481.0762854320351</c:v>
                </c:pt>
                <c:pt idx="3">
                  <c:v>1482.8880599647507</c:v>
                </c:pt>
                <c:pt idx="4">
                  <c:v>1457.4238387176483</c:v>
                </c:pt>
                <c:pt idx="5">
                  <c:v>1424.6162869675411</c:v>
                </c:pt>
                <c:pt idx="6">
                  <c:v>1374.3779088756814</c:v>
                </c:pt>
                <c:pt idx="7">
                  <c:v>1413.65384920525</c:v>
                </c:pt>
                <c:pt idx="8">
                  <c:v>1388.2367938664627</c:v>
                </c:pt>
                <c:pt idx="9">
                  <c:v>1397.463617636774</c:v>
                </c:pt>
                <c:pt idx="10">
                  <c:v>1354.7065279409135</c:v>
                </c:pt>
                <c:pt idx="11">
                  <c:v>1349.3713316701835</c:v>
                </c:pt>
              </c:numCache>
            </c:numRef>
          </c:val>
          <c:smooth val="0"/>
          <c:extLst>
            <c:ext xmlns:c16="http://schemas.microsoft.com/office/drawing/2014/chart" uri="{C3380CC4-5D6E-409C-BE32-E72D297353CC}">
              <c16:uniqueId val="{00000001-A1FD-4023-B275-178E0007EC64}"/>
            </c:ext>
          </c:extLst>
        </c:ser>
        <c:dLbls>
          <c:showLegendKey val="0"/>
          <c:showVal val="0"/>
          <c:showCatName val="0"/>
          <c:showSerName val="0"/>
          <c:showPercent val="0"/>
          <c:showBubbleSize val="0"/>
        </c:dLbls>
        <c:marker val="1"/>
        <c:smooth val="0"/>
        <c:axId val="359056272"/>
        <c:axId val="359064504"/>
      </c:lineChart>
      <c:catAx>
        <c:axId val="359056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4504"/>
        <c:crosses val="autoZero"/>
        <c:auto val="1"/>
        <c:lblAlgn val="ctr"/>
        <c:lblOffset val="100"/>
        <c:tickLblSkip val="1"/>
        <c:noMultiLvlLbl val="0"/>
      </c:catAx>
      <c:valAx>
        <c:axId val="359064504"/>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56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1: 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1572.323045540332</c:v>
                </c:pt>
                <c:pt idx="1">
                  <c:v>1480.1820372782561</c:v>
                </c:pt>
                <c:pt idx="2">
                  <c:v>1467.2387022078956</c:v>
                </c:pt>
                <c:pt idx="3">
                  <c:v>1492.5238500728849</c:v>
                </c:pt>
                <c:pt idx="4">
                  <c:v>1501.1280570345641</c:v>
                </c:pt>
                <c:pt idx="5">
                  <c:v>1490.719152704728</c:v>
                </c:pt>
                <c:pt idx="6">
                  <c:v>1448.4116561272201</c:v>
                </c:pt>
                <c:pt idx="7">
                  <c:v>1517.4088775306766</c:v>
                </c:pt>
                <c:pt idx="8">
                  <c:v>1520.6704518656916</c:v>
                </c:pt>
                <c:pt idx="9">
                  <c:v>1524.9184926076375</c:v>
                </c:pt>
                <c:pt idx="10">
                  <c:v>1530.0046473800392</c:v>
                </c:pt>
                <c:pt idx="11">
                  <c:v>1523.1855424487173</c:v>
                </c:pt>
              </c:numCache>
            </c:numRef>
          </c:val>
          <c:smooth val="0"/>
          <c:extLst>
            <c:ext xmlns:c16="http://schemas.microsoft.com/office/drawing/2014/chart" uri="{C3380CC4-5D6E-409C-BE32-E72D297353CC}">
              <c16:uniqueId val="{00000000-9EFE-493F-ABAA-859790B9A27A}"/>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1675.1158540182632</c:v>
                </c:pt>
                <c:pt idx="1">
                  <c:v>1598.9350404594895</c:v>
                </c:pt>
                <c:pt idx="2">
                  <c:v>1566.726639070964</c:v>
                </c:pt>
                <c:pt idx="3">
                  <c:v>1583.3230882568507</c:v>
                </c:pt>
                <c:pt idx="4">
                  <c:v>1556.4457001228636</c:v>
                </c:pt>
                <c:pt idx="5">
                  <c:v>1630.9385813650858</c:v>
                </c:pt>
                <c:pt idx="6">
                  <c:v>1631.8674298114024</c:v>
                </c:pt>
                <c:pt idx="7">
                  <c:v>1653.2597394169529</c:v>
                </c:pt>
                <c:pt idx="8">
                  <c:v>1628.4354025660089</c:v>
                </c:pt>
                <c:pt idx="9">
                  <c:v>1603.5726062829842</c:v>
                </c:pt>
                <c:pt idx="10">
                  <c:v>1575.5851583914175</c:v>
                </c:pt>
                <c:pt idx="11">
                  <c:v>1563.0461029715516</c:v>
                </c:pt>
              </c:numCache>
            </c:numRef>
          </c:val>
          <c:smooth val="0"/>
          <c:extLst>
            <c:ext xmlns:c16="http://schemas.microsoft.com/office/drawing/2014/chart" uri="{C3380CC4-5D6E-409C-BE32-E72D297353CC}">
              <c16:uniqueId val="{00000001-9EFE-493F-ABAA-859790B9A27A}"/>
            </c:ext>
          </c:extLst>
        </c:ser>
        <c:dLbls>
          <c:showLegendKey val="0"/>
          <c:showVal val="0"/>
          <c:showCatName val="0"/>
          <c:showSerName val="0"/>
          <c:showPercent val="0"/>
          <c:showBubbleSize val="0"/>
        </c:dLbls>
        <c:marker val="1"/>
        <c:smooth val="0"/>
        <c:axId val="359062152"/>
        <c:axId val="359066856"/>
      </c:lineChart>
      <c:catAx>
        <c:axId val="3590621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6856"/>
        <c:crosses val="autoZero"/>
        <c:auto val="1"/>
        <c:lblAlgn val="ctr"/>
        <c:lblOffset val="100"/>
        <c:tickLblSkip val="1"/>
        <c:noMultiLvlLbl val="0"/>
      </c:catAx>
      <c:valAx>
        <c:axId val="359066856"/>
        <c:scaling>
          <c:orientation val="minMax"/>
          <c:min val="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21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cs-CZ" sz="1400" b="1" dirty="0">
                <a:solidFill>
                  <a:schemeClr val="tx1"/>
                </a:solidFill>
              </a:rPr>
              <a:t>Počet</a:t>
            </a:r>
            <a:r>
              <a:rPr lang="cs-CZ" sz="1400" b="1" baseline="0" dirty="0">
                <a:solidFill>
                  <a:schemeClr val="tx1"/>
                </a:solidFill>
              </a:rPr>
              <a:t> pacientů s akutní hospitalizací a bydlištěm v HKK</a:t>
            </a:r>
            <a:endParaRPr lang="en-US"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cs-CZ"/>
        </a:p>
      </c:txPr>
    </c:title>
    <c:autoTitleDeleted val="0"/>
    <c:plotArea>
      <c:layout/>
      <c:barChart>
        <c:barDir val="col"/>
        <c:grouping val="stacked"/>
        <c:varyColors val="0"/>
        <c:ser>
          <c:idx val="0"/>
          <c:order val="0"/>
          <c:tx>
            <c:strRef>
              <c:f>List1!$B$1</c:f>
              <c:strCache>
                <c:ptCount val="1"/>
                <c:pt idx="0">
                  <c:v>51241</c:v>
                </c:pt>
              </c:strCache>
            </c:strRef>
          </c:tx>
          <c:spPr>
            <a:solidFill>
              <a:schemeClr val="accent2"/>
            </a:solidFill>
            <a:ln>
              <a:noFill/>
            </a:ln>
            <a:effectLst/>
          </c:spPr>
          <c:invertIfNegative val="0"/>
          <c:dLbls>
            <c:numFmt formatCode="#,##0" sourceLinked="0"/>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formatCode="###0">
                  <c:v>2018</c:v>
                </c:pt>
              </c:numCache>
            </c:numRef>
          </c:cat>
          <c:val>
            <c:numRef>
              <c:f>List1!$B$2:$B$10</c:f>
              <c:numCache>
                <c:formatCode>General</c:formatCode>
                <c:ptCount val="9"/>
                <c:pt idx="0">
                  <c:v>75508</c:v>
                </c:pt>
                <c:pt idx="1">
                  <c:v>73275</c:v>
                </c:pt>
                <c:pt idx="2">
                  <c:v>72966</c:v>
                </c:pt>
                <c:pt idx="3">
                  <c:v>72756</c:v>
                </c:pt>
                <c:pt idx="4">
                  <c:v>72839</c:v>
                </c:pt>
                <c:pt idx="5">
                  <c:v>73546</c:v>
                </c:pt>
                <c:pt idx="6">
                  <c:v>72266</c:v>
                </c:pt>
                <c:pt idx="7">
                  <c:v>70743</c:v>
                </c:pt>
                <c:pt idx="8">
                  <c:v>70469</c:v>
                </c:pt>
              </c:numCache>
            </c:numRef>
          </c:val>
          <c:extLst>
            <c:ext xmlns:c16="http://schemas.microsoft.com/office/drawing/2014/chart" uri="{C3380CC4-5D6E-409C-BE32-E72D297353CC}">
              <c16:uniqueId val="{00000000-37B6-425B-A86E-E0AD549C901A}"/>
            </c:ext>
          </c:extLst>
        </c:ser>
        <c:dLbls>
          <c:showLegendKey val="0"/>
          <c:showVal val="0"/>
          <c:showCatName val="0"/>
          <c:showSerName val="0"/>
          <c:showPercent val="0"/>
          <c:showBubbleSize val="0"/>
        </c:dLbls>
        <c:gapWidth val="50"/>
        <c:overlap val="100"/>
        <c:axId val="502407656"/>
        <c:axId val="502401752"/>
      </c:barChart>
      <c:catAx>
        <c:axId val="50240765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1752"/>
        <c:crosses val="autoZero"/>
        <c:auto val="1"/>
        <c:lblAlgn val="ctr"/>
        <c:lblOffset val="100"/>
        <c:noMultiLvlLbl val="0"/>
      </c:catAx>
      <c:valAx>
        <c:axId val="502401752"/>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76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1: 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161.66445361955817</c:v>
                </c:pt>
                <c:pt idx="1">
                  <c:v>145.61536946738366</c:v>
                </c:pt>
                <c:pt idx="2">
                  <c:v>153.28821249713758</c:v>
                </c:pt>
                <c:pt idx="3">
                  <c:v>148.83744425361175</c:v>
                </c:pt>
                <c:pt idx="4">
                  <c:v>153.77673495171919</c:v>
                </c:pt>
                <c:pt idx="5">
                  <c:v>138.80605107628892</c:v>
                </c:pt>
                <c:pt idx="6">
                  <c:v>139.29821955500651</c:v>
                </c:pt>
                <c:pt idx="7">
                  <c:v>132.129846120385</c:v>
                </c:pt>
                <c:pt idx="8">
                  <c:v>114.10016870136228</c:v>
                </c:pt>
                <c:pt idx="9">
                  <c:v>124.64235626668018</c:v>
                </c:pt>
                <c:pt idx="10">
                  <c:v>118.7260369466713</c:v>
                </c:pt>
                <c:pt idx="11">
                  <c:v>119.48689639142299</c:v>
                </c:pt>
              </c:numCache>
            </c:numRef>
          </c:val>
          <c:smooth val="0"/>
          <c:extLst>
            <c:ext xmlns:c16="http://schemas.microsoft.com/office/drawing/2014/chart" uri="{C3380CC4-5D6E-409C-BE32-E72D297353CC}">
              <c16:uniqueId val="{00000000-C0C1-4F94-A212-BCB86B193A39}"/>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137.08637352147238</c:v>
                </c:pt>
                <c:pt idx="1">
                  <c:v>131.26945647100615</c:v>
                </c:pt>
                <c:pt idx="2">
                  <c:v>128.89491790109474</c:v>
                </c:pt>
                <c:pt idx="3">
                  <c:v>124.91862176480289</c:v>
                </c:pt>
                <c:pt idx="4">
                  <c:v>121.41943656046456</c:v>
                </c:pt>
                <c:pt idx="5">
                  <c:v>120.84550748737801</c:v>
                </c:pt>
                <c:pt idx="6">
                  <c:v>114.85417886254891</c:v>
                </c:pt>
                <c:pt idx="7">
                  <c:v>113.92158869213723</c:v>
                </c:pt>
                <c:pt idx="8">
                  <c:v>109.74166413890978</c:v>
                </c:pt>
                <c:pt idx="9">
                  <c:v>110.23839964926586</c:v>
                </c:pt>
                <c:pt idx="10">
                  <c:v>107.65354369968989</c:v>
                </c:pt>
                <c:pt idx="11">
                  <c:v>108.48422282930383</c:v>
                </c:pt>
              </c:numCache>
            </c:numRef>
          </c:val>
          <c:smooth val="0"/>
          <c:extLst>
            <c:ext xmlns:c16="http://schemas.microsoft.com/office/drawing/2014/chart" uri="{C3380CC4-5D6E-409C-BE32-E72D297353CC}">
              <c16:uniqueId val="{00000001-C0C1-4F94-A212-BCB86B193A39}"/>
            </c:ext>
          </c:extLst>
        </c:ser>
        <c:dLbls>
          <c:showLegendKey val="0"/>
          <c:showVal val="0"/>
          <c:showCatName val="0"/>
          <c:showSerName val="0"/>
          <c:showPercent val="0"/>
          <c:showBubbleSize val="0"/>
        </c:dLbls>
        <c:marker val="1"/>
        <c:smooth val="0"/>
        <c:axId val="359068424"/>
        <c:axId val="359068032"/>
      </c:lineChart>
      <c:catAx>
        <c:axId val="3590684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8032"/>
        <c:crosses val="autoZero"/>
        <c:auto val="1"/>
        <c:lblAlgn val="ctr"/>
        <c:lblOffset val="100"/>
        <c:tickLblSkip val="1"/>
        <c:noMultiLvlLbl val="0"/>
      </c:catAx>
      <c:valAx>
        <c:axId val="359068032"/>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8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1528.0015548850824</c:v>
                </c:pt>
                <c:pt idx="1">
                  <c:v>1521.7348102031917</c:v>
                </c:pt>
                <c:pt idx="2">
                  <c:v>1489.600747325125</c:v>
                </c:pt>
                <c:pt idx="3">
                  <c:v>1465.2820875488906</c:v>
                </c:pt>
                <c:pt idx="4">
                  <c:v>1350.9611045934485</c:v>
                </c:pt>
                <c:pt idx="5">
                  <c:v>1367.4564875562528</c:v>
                </c:pt>
                <c:pt idx="6">
                  <c:v>1346.7909784024364</c:v>
                </c:pt>
                <c:pt idx="7">
                  <c:v>1387.8165044496404</c:v>
                </c:pt>
                <c:pt idx="8">
                  <c:v>1423.8032180238356</c:v>
                </c:pt>
                <c:pt idx="9">
                  <c:v>1414.0648103966601</c:v>
                </c:pt>
                <c:pt idx="10">
                  <c:v>1403.4724642732658</c:v>
                </c:pt>
                <c:pt idx="11">
                  <c:v>1371.9202161659584</c:v>
                </c:pt>
              </c:numCache>
            </c:numRef>
          </c:val>
          <c:smooth val="0"/>
          <c:extLst>
            <c:ext xmlns:c16="http://schemas.microsoft.com/office/drawing/2014/chart" uri="{C3380CC4-5D6E-409C-BE32-E72D297353CC}">
              <c16:uniqueId val="{00000000-368D-4AC5-8BF3-DA1796DF153F}"/>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1645.9858472923029</c:v>
                </c:pt>
                <c:pt idx="1">
                  <c:v>1660.1736657228244</c:v>
                </c:pt>
                <c:pt idx="2">
                  <c:v>1625.2979080573004</c:v>
                </c:pt>
                <c:pt idx="3">
                  <c:v>1591.3765265758332</c:v>
                </c:pt>
                <c:pt idx="4">
                  <c:v>1491.2155014465591</c:v>
                </c:pt>
                <c:pt idx="5">
                  <c:v>1453.095862078543</c:v>
                </c:pt>
                <c:pt idx="6">
                  <c:v>1497.7567186412161</c:v>
                </c:pt>
                <c:pt idx="7">
                  <c:v>1514.3780161548202</c:v>
                </c:pt>
                <c:pt idx="8">
                  <c:v>1506.8469503104616</c:v>
                </c:pt>
                <c:pt idx="9">
                  <c:v>1507.6168326379034</c:v>
                </c:pt>
                <c:pt idx="10">
                  <c:v>1504.732128709069</c:v>
                </c:pt>
                <c:pt idx="11">
                  <c:v>1462.9748655004537</c:v>
                </c:pt>
              </c:numCache>
            </c:numRef>
          </c:val>
          <c:smooth val="0"/>
          <c:extLst>
            <c:ext xmlns:c16="http://schemas.microsoft.com/office/drawing/2014/chart" uri="{C3380CC4-5D6E-409C-BE32-E72D297353CC}">
              <c16:uniqueId val="{00000001-368D-4AC5-8BF3-DA1796DF153F}"/>
            </c:ext>
          </c:extLst>
        </c:ser>
        <c:dLbls>
          <c:showLegendKey val="0"/>
          <c:showVal val="0"/>
          <c:showCatName val="0"/>
          <c:showSerName val="0"/>
          <c:showPercent val="0"/>
          <c:showBubbleSize val="0"/>
        </c:dLbls>
        <c:marker val="1"/>
        <c:smooth val="0"/>
        <c:axId val="359069600"/>
        <c:axId val="359068816"/>
      </c:lineChart>
      <c:catAx>
        <c:axId val="3590696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68816"/>
        <c:crosses val="autoZero"/>
        <c:auto val="1"/>
        <c:lblAlgn val="ctr"/>
        <c:lblOffset val="100"/>
        <c:tickLblSkip val="1"/>
        <c:noMultiLvlLbl val="0"/>
      </c:catAx>
      <c:valAx>
        <c:axId val="359068816"/>
        <c:scaling>
          <c:orientation val="minMax"/>
          <c:min val="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696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1: 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915.85637657282268</c:v>
                </c:pt>
                <c:pt idx="1">
                  <c:v>944.15126654658434</c:v>
                </c:pt>
                <c:pt idx="2">
                  <c:v>910.351643159471</c:v>
                </c:pt>
                <c:pt idx="3">
                  <c:v>828.25782614343223</c:v>
                </c:pt>
                <c:pt idx="4">
                  <c:v>773.03492464579028</c:v>
                </c:pt>
                <c:pt idx="5">
                  <c:v>614.50595528565418</c:v>
                </c:pt>
                <c:pt idx="6">
                  <c:v>620.95487208655697</c:v>
                </c:pt>
                <c:pt idx="7">
                  <c:v>552.8066264295943</c:v>
                </c:pt>
                <c:pt idx="8">
                  <c:v>585.73838590890114</c:v>
                </c:pt>
                <c:pt idx="9">
                  <c:v>606.52022852912933</c:v>
                </c:pt>
                <c:pt idx="10">
                  <c:v>558.77483443708604</c:v>
                </c:pt>
                <c:pt idx="11">
                  <c:v>532.9696670346907</c:v>
                </c:pt>
              </c:numCache>
            </c:numRef>
          </c:val>
          <c:smooth val="0"/>
          <c:extLst>
            <c:ext xmlns:c16="http://schemas.microsoft.com/office/drawing/2014/chart" uri="{C3380CC4-5D6E-409C-BE32-E72D297353CC}">
              <c16:uniqueId val="{00000000-66A0-4490-80C6-4D183395E29D}"/>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955.42934597758006</c:v>
                </c:pt>
                <c:pt idx="1">
                  <c:v>889.61399818901725</c:v>
                </c:pt>
                <c:pt idx="2">
                  <c:v>857.64732032392999</c:v>
                </c:pt>
                <c:pt idx="3">
                  <c:v>790.72974134771675</c:v>
                </c:pt>
                <c:pt idx="4">
                  <c:v>793.68965706464201</c:v>
                </c:pt>
                <c:pt idx="5">
                  <c:v>760.23242682709179</c:v>
                </c:pt>
                <c:pt idx="6">
                  <c:v>743.52667976376711</c:v>
                </c:pt>
                <c:pt idx="7">
                  <c:v>727.87248915250689</c:v>
                </c:pt>
                <c:pt idx="8">
                  <c:v>697.8507517161753</c:v>
                </c:pt>
                <c:pt idx="9">
                  <c:v>713.83788642122272</c:v>
                </c:pt>
                <c:pt idx="10">
                  <c:v>695.72519109920654</c:v>
                </c:pt>
                <c:pt idx="11">
                  <c:v>691.58692053681182</c:v>
                </c:pt>
              </c:numCache>
            </c:numRef>
          </c:val>
          <c:smooth val="0"/>
          <c:extLst>
            <c:ext xmlns:c16="http://schemas.microsoft.com/office/drawing/2014/chart" uri="{C3380CC4-5D6E-409C-BE32-E72D297353CC}">
              <c16:uniqueId val="{00000001-66A0-4490-80C6-4D183395E29D}"/>
            </c:ext>
          </c:extLst>
        </c:ser>
        <c:dLbls>
          <c:showLegendKey val="0"/>
          <c:showVal val="0"/>
          <c:showCatName val="0"/>
          <c:showSerName val="0"/>
          <c:showPercent val="0"/>
          <c:showBubbleSize val="0"/>
        </c:dLbls>
        <c:marker val="1"/>
        <c:smooth val="0"/>
        <c:axId val="359070776"/>
        <c:axId val="359071168"/>
      </c:lineChart>
      <c:catAx>
        <c:axId val="3590707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071168"/>
        <c:crosses val="autoZero"/>
        <c:auto val="1"/>
        <c:lblAlgn val="ctr"/>
        <c:lblOffset val="100"/>
        <c:tickLblSkip val="1"/>
        <c:noMultiLvlLbl val="0"/>
      </c:catAx>
      <c:valAx>
        <c:axId val="359071168"/>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0707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3082237056079033"/>
          <c:y val="6.0801068218624452E-2"/>
          <c:w val="0.72302623761134932"/>
          <c:h val="0.757467716025499"/>
        </c:manualLayout>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605.24265107906501</c:v>
                </c:pt>
                <c:pt idx="1">
                  <c:v>632.50546960956603</c:v>
                </c:pt>
                <c:pt idx="2">
                  <c:v>653.90948060543622</c:v>
                </c:pt>
                <c:pt idx="3">
                  <c:v>643.33857722227822</c:v>
                </c:pt>
                <c:pt idx="4">
                  <c:v>642.36079776193492</c:v>
                </c:pt>
                <c:pt idx="5">
                  <c:v>607.99942164145307</c:v>
                </c:pt>
                <c:pt idx="6">
                  <c:v>676.56547469174166</c:v>
                </c:pt>
                <c:pt idx="7">
                  <c:v>660.83047867616415</c:v>
                </c:pt>
                <c:pt idx="8">
                  <c:v>647.05135414588119</c:v>
                </c:pt>
                <c:pt idx="9">
                  <c:v>585.29292768021878</c:v>
                </c:pt>
                <c:pt idx="10">
                  <c:v>561.13483211339587</c:v>
                </c:pt>
                <c:pt idx="11">
                  <c:v>551.12876982973978</c:v>
                </c:pt>
              </c:numCache>
            </c:numRef>
          </c:val>
          <c:smooth val="0"/>
          <c:extLst>
            <c:ext xmlns:c16="http://schemas.microsoft.com/office/drawing/2014/chart" uri="{C3380CC4-5D6E-409C-BE32-E72D297353CC}">
              <c16:uniqueId val="{00000000-A6C1-4242-9FB0-939ADA031D1C}"/>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677.25570343153538</c:v>
                </c:pt>
                <c:pt idx="1">
                  <c:v>683.1457726651953</c:v>
                </c:pt>
                <c:pt idx="2">
                  <c:v>657.67576241777249</c:v>
                </c:pt>
                <c:pt idx="3">
                  <c:v>642.76326304783379</c:v>
                </c:pt>
                <c:pt idx="4">
                  <c:v>650.42520143527622</c:v>
                </c:pt>
                <c:pt idx="5">
                  <c:v>590.78228530463286</c:v>
                </c:pt>
                <c:pt idx="6">
                  <c:v>673.16041842617517</c:v>
                </c:pt>
                <c:pt idx="7">
                  <c:v>685.49631854642416</c:v>
                </c:pt>
                <c:pt idx="8">
                  <c:v>670.78999391251841</c:v>
                </c:pt>
                <c:pt idx="9">
                  <c:v>668.5953732999476</c:v>
                </c:pt>
                <c:pt idx="10">
                  <c:v>665.44999275699547</c:v>
                </c:pt>
                <c:pt idx="11">
                  <c:v>653.35206649834367</c:v>
                </c:pt>
              </c:numCache>
            </c:numRef>
          </c:val>
          <c:smooth val="0"/>
          <c:extLst>
            <c:ext xmlns:c16="http://schemas.microsoft.com/office/drawing/2014/chart" uri="{C3380CC4-5D6E-409C-BE32-E72D297353CC}">
              <c16:uniqueId val="{00000001-A6C1-4242-9FB0-939ADA031D1C}"/>
            </c:ext>
          </c:extLst>
        </c:ser>
        <c:dLbls>
          <c:showLegendKey val="0"/>
          <c:showVal val="0"/>
          <c:showCatName val="0"/>
          <c:showSerName val="0"/>
          <c:showPercent val="0"/>
          <c:showBubbleSize val="0"/>
        </c:dLbls>
        <c:marker val="1"/>
        <c:smooth val="0"/>
        <c:axId val="359539528"/>
        <c:axId val="359542664"/>
      </c:lineChart>
      <c:catAx>
        <c:axId val="3595395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542664"/>
        <c:crosses val="autoZero"/>
        <c:auto val="1"/>
        <c:lblAlgn val="ctr"/>
        <c:lblOffset val="100"/>
        <c:tickLblSkip val="1"/>
        <c:noMultiLvlLbl val="0"/>
      </c:catAx>
      <c:valAx>
        <c:axId val="359542664"/>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539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1648.4324905589779</c:v>
                </c:pt>
                <c:pt idx="1">
                  <c:v>1602.6723852917626</c:v>
                </c:pt>
                <c:pt idx="2">
                  <c:v>1594.9187662643351</c:v>
                </c:pt>
                <c:pt idx="3">
                  <c:v>1617.7277122692565</c:v>
                </c:pt>
                <c:pt idx="4">
                  <c:v>1589.3872394188254</c:v>
                </c:pt>
                <c:pt idx="5">
                  <c:v>1585.4253646369878</c:v>
                </c:pt>
                <c:pt idx="6">
                  <c:v>1556.3723048330507</c:v>
                </c:pt>
                <c:pt idx="7">
                  <c:v>1571.6020517282006</c:v>
                </c:pt>
                <c:pt idx="8">
                  <c:v>1628.4216445661832</c:v>
                </c:pt>
                <c:pt idx="9">
                  <c:v>1588.9632549979403</c:v>
                </c:pt>
                <c:pt idx="10">
                  <c:v>1519.838503543627</c:v>
                </c:pt>
                <c:pt idx="11">
                  <c:v>1594.0060433494086</c:v>
                </c:pt>
              </c:numCache>
            </c:numRef>
          </c:val>
          <c:smooth val="0"/>
          <c:extLst>
            <c:ext xmlns:c16="http://schemas.microsoft.com/office/drawing/2014/chart" uri="{C3380CC4-5D6E-409C-BE32-E72D297353CC}">
              <c16:uniqueId val="{00000000-D50C-4C16-A548-B9FE9DA5D772}"/>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1600.8038215623792</c:v>
                </c:pt>
                <c:pt idx="1">
                  <c:v>1607.4108420459602</c:v>
                </c:pt>
                <c:pt idx="2">
                  <c:v>1621.818898589438</c:v>
                </c:pt>
                <c:pt idx="3">
                  <c:v>1619.8060195790877</c:v>
                </c:pt>
                <c:pt idx="4">
                  <c:v>1605.0420552342744</c:v>
                </c:pt>
                <c:pt idx="5">
                  <c:v>1662.9769139406767</c:v>
                </c:pt>
                <c:pt idx="6">
                  <c:v>1642.8752400287624</c:v>
                </c:pt>
                <c:pt idx="7">
                  <c:v>1652.1670803093969</c:v>
                </c:pt>
                <c:pt idx="8">
                  <c:v>1649.387808450439</c:v>
                </c:pt>
                <c:pt idx="9">
                  <c:v>1630.6802543121332</c:v>
                </c:pt>
                <c:pt idx="10">
                  <c:v>1614.3309908299989</c:v>
                </c:pt>
                <c:pt idx="11">
                  <c:v>1611.9148199348215</c:v>
                </c:pt>
              </c:numCache>
            </c:numRef>
          </c:val>
          <c:smooth val="0"/>
          <c:extLst>
            <c:ext xmlns:c16="http://schemas.microsoft.com/office/drawing/2014/chart" uri="{C3380CC4-5D6E-409C-BE32-E72D297353CC}">
              <c16:uniqueId val="{00000001-D50C-4C16-A548-B9FE9DA5D772}"/>
            </c:ext>
          </c:extLst>
        </c:ser>
        <c:dLbls>
          <c:showLegendKey val="0"/>
          <c:showVal val="0"/>
          <c:showCatName val="0"/>
          <c:showSerName val="0"/>
          <c:showPercent val="0"/>
          <c:showBubbleSize val="0"/>
        </c:dLbls>
        <c:marker val="1"/>
        <c:smooth val="0"/>
        <c:axId val="359554032"/>
        <c:axId val="359551288"/>
      </c:lineChart>
      <c:catAx>
        <c:axId val="3595540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551288"/>
        <c:crosses val="autoZero"/>
        <c:auto val="1"/>
        <c:lblAlgn val="ctr"/>
        <c:lblOffset val="100"/>
        <c:tickLblSkip val="1"/>
        <c:noMultiLvlLbl val="0"/>
      </c:catAx>
      <c:valAx>
        <c:axId val="359551288"/>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5540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1: 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966.71710355425671</c:v>
                </c:pt>
                <c:pt idx="1">
                  <c:v>945.2352519272348</c:v>
                </c:pt>
                <c:pt idx="2">
                  <c:v>909.26960871831488</c:v>
                </c:pt>
                <c:pt idx="3">
                  <c:v>861.81390448424656</c:v>
                </c:pt>
                <c:pt idx="4">
                  <c:v>769.42514213518643</c:v>
                </c:pt>
                <c:pt idx="5">
                  <c:v>798.8577418713503</c:v>
                </c:pt>
                <c:pt idx="6">
                  <c:v>817.67511452704741</c:v>
                </c:pt>
                <c:pt idx="7">
                  <c:v>827.21621082776016</c:v>
                </c:pt>
                <c:pt idx="8">
                  <c:v>856.38616286030424</c:v>
                </c:pt>
                <c:pt idx="9">
                  <c:v>903.33958057030668</c:v>
                </c:pt>
                <c:pt idx="10">
                  <c:v>909.14372022772147</c:v>
                </c:pt>
                <c:pt idx="11">
                  <c:v>909.04468592015735</c:v>
                </c:pt>
              </c:numCache>
            </c:numRef>
          </c:val>
          <c:smooth val="0"/>
          <c:extLst>
            <c:ext xmlns:c16="http://schemas.microsoft.com/office/drawing/2014/chart" uri="{C3380CC4-5D6E-409C-BE32-E72D297353CC}">
              <c16:uniqueId val="{00000000-1509-47B3-BAB2-63AAB0B9AD2A}"/>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853.65353930550123</c:v>
                </c:pt>
                <c:pt idx="1">
                  <c:v>862.80591986800835</c:v>
                </c:pt>
                <c:pt idx="2">
                  <c:v>842.26342640302732</c:v>
                </c:pt>
                <c:pt idx="3">
                  <c:v>812.36087732845397</c:v>
                </c:pt>
                <c:pt idx="4">
                  <c:v>790.09804250337913</c:v>
                </c:pt>
                <c:pt idx="5">
                  <c:v>782.46990328362745</c:v>
                </c:pt>
                <c:pt idx="6">
                  <c:v>837.43081705446946</c:v>
                </c:pt>
                <c:pt idx="7">
                  <c:v>861.57595838317877</c:v>
                </c:pt>
                <c:pt idx="8">
                  <c:v>878.85335990656563</c:v>
                </c:pt>
                <c:pt idx="9">
                  <c:v>911.11606654397087</c:v>
                </c:pt>
                <c:pt idx="10">
                  <c:v>937.8417881971319</c:v>
                </c:pt>
                <c:pt idx="11">
                  <c:v>946.28205333305641</c:v>
                </c:pt>
              </c:numCache>
            </c:numRef>
          </c:val>
          <c:smooth val="0"/>
          <c:extLst>
            <c:ext xmlns:c16="http://schemas.microsoft.com/office/drawing/2014/chart" uri="{C3380CC4-5D6E-409C-BE32-E72D297353CC}">
              <c16:uniqueId val="{00000001-1509-47B3-BAB2-63AAB0B9AD2A}"/>
            </c:ext>
          </c:extLst>
        </c:ser>
        <c:dLbls>
          <c:showLegendKey val="0"/>
          <c:showVal val="0"/>
          <c:showCatName val="0"/>
          <c:showSerName val="0"/>
          <c:showPercent val="0"/>
          <c:showBubbleSize val="0"/>
        </c:dLbls>
        <c:marker val="1"/>
        <c:smooth val="0"/>
        <c:axId val="359552856"/>
        <c:axId val="359551680"/>
      </c:lineChart>
      <c:catAx>
        <c:axId val="359552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551680"/>
        <c:crosses val="autoZero"/>
        <c:auto val="1"/>
        <c:lblAlgn val="ctr"/>
        <c:lblOffset val="100"/>
        <c:tickLblSkip val="1"/>
        <c:noMultiLvlLbl val="0"/>
      </c:catAx>
      <c:valAx>
        <c:axId val="359551680"/>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5528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JMK</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348.03268891581286</c:v>
                </c:pt>
                <c:pt idx="1">
                  <c:v>462.31976484743774</c:v>
                </c:pt>
                <c:pt idx="2">
                  <c:v>529.47551987246572</c:v>
                </c:pt>
                <c:pt idx="3">
                  <c:v>784.2380244490306</c:v>
                </c:pt>
                <c:pt idx="4">
                  <c:v>725.38579550582097</c:v>
                </c:pt>
                <c:pt idx="5">
                  <c:v>1099.0619747329597</c:v>
                </c:pt>
                <c:pt idx="6">
                  <c:v>1206.2247646512203</c:v>
                </c:pt>
                <c:pt idx="7">
                  <c:v>1229.4056875645699</c:v>
                </c:pt>
                <c:pt idx="8">
                  <c:v>1232.2455421118507</c:v>
                </c:pt>
                <c:pt idx="9">
                  <c:v>1190.5431467568492</c:v>
                </c:pt>
                <c:pt idx="10">
                  <c:v>1203.9618914836758</c:v>
                </c:pt>
                <c:pt idx="11">
                  <c:v>1184.3366842931014</c:v>
                </c:pt>
              </c:numCache>
            </c:numRef>
          </c:val>
          <c:smooth val="0"/>
          <c:extLst>
            <c:ext xmlns:c16="http://schemas.microsoft.com/office/drawing/2014/chart" uri="{C3380CC4-5D6E-409C-BE32-E72D297353CC}">
              <c16:uniqueId val="{00000000-ACCC-4F25-A8EB-D3BA8CBB60A3}"/>
            </c:ext>
          </c:extLst>
        </c:ser>
        <c:ser>
          <c:idx val="1"/>
          <c:order val="1"/>
          <c:tx>
            <c:strRef>
              <c:f>Sheet1!$C$1</c:f>
              <c:strCache>
                <c:ptCount val="1"/>
                <c:pt idx="0">
                  <c:v>Total</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pt idx="0">
                  <c:v>534.65720027019881</c:v>
                </c:pt>
                <c:pt idx="1">
                  <c:v>585.95210673527129</c:v>
                </c:pt>
                <c:pt idx="2">
                  <c:v>631.97875001953605</c:v>
                </c:pt>
                <c:pt idx="3">
                  <c:v>739.39501468398021</c:v>
                </c:pt>
                <c:pt idx="4">
                  <c:v>752.0955213233326</c:v>
                </c:pt>
                <c:pt idx="5">
                  <c:v>1015.5399710313311</c:v>
                </c:pt>
                <c:pt idx="6">
                  <c:v>1096.9468406490475</c:v>
                </c:pt>
                <c:pt idx="7">
                  <c:v>1126.8640883142182</c:v>
                </c:pt>
                <c:pt idx="8">
                  <c:v>1148.0666402224408</c:v>
                </c:pt>
                <c:pt idx="9">
                  <c:v>1139.1269747221124</c:v>
                </c:pt>
                <c:pt idx="10">
                  <c:v>1130.1261265140693</c:v>
                </c:pt>
                <c:pt idx="11">
                  <c:v>1119.1717255936369</c:v>
                </c:pt>
              </c:numCache>
            </c:numRef>
          </c:val>
          <c:smooth val="0"/>
          <c:extLst>
            <c:ext xmlns:c16="http://schemas.microsoft.com/office/drawing/2014/chart" uri="{C3380CC4-5D6E-409C-BE32-E72D297353CC}">
              <c16:uniqueId val="{00000001-ACCC-4F25-A8EB-D3BA8CBB60A3}"/>
            </c:ext>
          </c:extLst>
        </c:ser>
        <c:dLbls>
          <c:showLegendKey val="0"/>
          <c:showVal val="0"/>
          <c:showCatName val="0"/>
          <c:showSerName val="0"/>
          <c:showPercent val="0"/>
          <c:showBubbleSize val="0"/>
        </c:dLbls>
        <c:marker val="1"/>
        <c:smooth val="0"/>
        <c:axId val="359548936"/>
        <c:axId val="359539920"/>
      </c:lineChart>
      <c:catAx>
        <c:axId val="3595489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359539920"/>
        <c:crosses val="autoZero"/>
        <c:auto val="1"/>
        <c:lblAlgn val="ctr"/>
        <c:lblOffset val="100"/>
        <c:tickLblSkip val="1"/>
        <c:noMultiLvlLbl val="0"/>
      </c:catAx>
      <c:valAx>
        <c:axId val="359539920"/>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3595489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1 - 3 dny</c:v>
                </c:pt>
              </c:strCache>
            </c:strRef>
          </c:tx>
          <c:spPr>
            <a:solidFill>
              <a:srgbClr val="CC66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Sheet1!$B$2:$B$25</c:f>
              <c:numCache>
                <c:formatCode>0.0%</c:formatCode>
                <c:ptCount val="24"/>
                <c:pt idx="0">
                  <c:v>0.38286734306933901</c:v>
                </c:pt>
                <c:pt idx="1">
                  <c:v>0.39660402520684829</c:v>
                </c:pt>
                <c:pt idx="2">
                  <c:v>0.38474761228766502</c:v>
                </c:pt>
                <c:pt idx="3">
                  <c:v>0.38894449897472277</c:v>
                </c:pt>
                <c:pt idx="4">
                  <c:v>0.39898323853626616</c:v>
                </c:pt>
                <c:pt idx="5">
                  <c:v>0.40693848067739474</c:v>
                </c:pt>
                <c:pt idx="6">
                  <c:v>0.41148147028900106</c:v>
                </c:pt>
                <c:pt idx="7">
                  <c:v>0.41901878014298177</c:v>
                </c:pt>
                <c:pt idx="8">
                  <c:v>0.42751133024553023</c:v>
                </c:pt>
                <c:pt idx="9">
                  <c:v>0.4302676985277602</c:v>
                </c:pt>
                <c:pt idx="10">
                  <c:v>0.44346035448251231</c:v>
                </c:pt>
                <c:pt idx="11">
                  <c:v>0.45147442878440247</c:v>
                </c:pt>
                <c:pt idx="12">
                  <c:v>5.1706827309236945E-2</c:v>
                </c:pt>
                <c:pt idx="13">
                  <c:v>5.2651419954762503E-2</c:v>
                </c:pt>
                <c:pt idx="14">
                  <c:v>5.1704014939309054E-2</c:v>
                </c:pt>
                <c:pt idx="15">
                  <c:v>4.9131572686176538E-2</c:v>
                </c:pt>
                <c:pt idx="16">
                  <c:v>5.1449524464306166E-2</c:v>
                </c:pt>
                <c:pt idx="17">
                  <c:v>4.9508511148405668E-2</c:v>
                </c:pt>
                <c:pt idx="18">
                  <c:v>5.4093389933292907E-2</c:v>
                </c:pt>
                <c:pt idx="19">
                  <c:v>4.6367165834719913E-2</c:v>
                </c:pt>
                <c:pt idx="20">
                  <c:v>3.9461983103601599E-2</c:v>
                </c:pt>
                <c:pt idx="21">
                  <c:v>3.9916198037269819E-2</c:v>
                </c:pt>
                <c:pt idx="22">
                  <c:v>3.816964285714286E-2</c:v>
                </c:pt>
                <c:pt idx="23">
                  <c:v>4.1590738557187264E-2</c:v>
                </c:pt>
              </c:numCache>
            </c:numRef>
          </c:val>
          <c:extLst>
            <c:ext xmlns:c16="http://schemas.microsoft.com/office/drawing/2014/chart" uri="{C3380CC4-5D6E-409C-BE32-E72D297353CC}">
              <c16:uniqueId val="{00000000-D267-4F93-866A-57AA46B846C4}"/>
            </c:ext>
          </c:extLst>
        </c:ser>
        <c:ser>
          <c:idx val="1"/>
          <c:order val="1"/>
          <c:tx>
            <c:strRef>
              <c:f>Sheet1!$C$1</c:f>
              <c:strCache>
                <c:ptCount val="1"/>
                <c:pt idx="0">
                  <c:v>4 - 7 dní</c:v>
                </c:pt>
              </c:strCache>
            </c:strRef>
          </c:tx>
          <c:spPr>
            <a:solidFill>
              <a:srgbClr val="CC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Sheet1!$C$2:$C$25</c:f>
              <c:numCache>
                <c:formatCode>0.0%</c:formatCode>
                <c:ptCount val="24"/>
                <c:pt idx="0">
                  <c:v>0.33173019117470237</c:v>
                </c:pt>
                <c:pt idx="1">
                  <c:v>0.32843095821711321</c:v>
                </c:pt>
                <c:pt idx="2">
                  <c:v>0.33268630916166914</c:v>
                </c:pt>
                <c:pt idx="3">
                  <c:v>0.33104306164297026</c:v>
                </c:pt>
                <c:pt idx="4">
                  <c:v>0.32377309105551921</c:v>
                </c:pt>
                <c:pt idx="5">
                  <c:v>0.32569525261848381</c:v>
                </c:pt>
                <c:pt idx="6">
                  <c:v>0.32392493427215852</c:v>
                </c:pt>
                <c:pt idx="7">
                  <c:v>0.3229723361374871</c:v>
                </c:pt>
                <c:pt idx="8">
                  <c:v>0.32122117635340408</c:v>
                </c:pt>
                <c:pt idx="9">
                  <c:v>0.31799154636228127</c:v>
                </c:pt>
                <c:pt idx="10">
                  <c:v>0.31356047950746474</c:v>
                </c:pt>
                <c:pt idx="11">
                  <c:v>0.30849342877382929</c:v>
                </c:pt>
                <c:pt idx="12">
                  <c:v>7.8313253012048195E-2</c:v>
                </c:pt>
                <c:pt idx="13">
                  <c:v>7.5018848957024376E-2</c:v>
                </c:pt>
                <c:pt idx="14">
                  <c:v>6.699346405228758E-2</c:v>
                </c:pt>
                <c:pt idx="15">
                  <c:v>6.6262193671187242E-2</c:v>
                </c:pt>
                <c:pt idx="16">
                  <c:v>6.6574997135327149E-2</c:v>
                </c:pt>
                <c:pt idx="17">
                  <c:v>7.5281707024694319E-2</c:v>
                </c:pt>
                <c:pt idx="18">
                  <c:v>6.9617950272892665E-2</c:v>
                </c:pt>
                <c:pt idx="19">
                  <c:v>6.6777592900721022E-2</c:v>
                </c:pt>
                <c:pt idx="20">
                  <c:v>6.2027567807914623E-2</c:v>
                </c:pt>
                <c:pt idx="21">
                  <c:v>6.2630940566765908E-2</c:v>
                </c:pt>
                <c:pt idx="22">
                  <c:v>6.1383928571428568E-2</c:v>
                </c:pt>
                <c:pt idx="23">
                  <c:v>5.5418587201200555E-2</c:v>
                </c:pt>
              </c:numCache>
            </c:numRef>
          </c:val>
          <c:extLst>
            <c:ext xmlns:c16="http://schemas.microsoft.com/office/drawing/2014/chart" uri="{C3380CC4-5D6E-409C-BE32-E72D297353CC}">
              <c16:uniqueId val="{00000001-D267-4F93-866A-57AA46B846C4}"/>
            </c:ext>
          </c:extLst>
        </c:ser>
        <c:ser>
          <c:idx val="2"/>
          <c:order val="2"/>
          <c:tx>
            <c:strRef>
              <c:f>Sheet1!$D$1</c:f>
              <c:strCache>
                <c:ptCount val="1"/>
                <c:pt idx="0">
                  <c:v>8 - 30 dní</c:v>
                </c:pt>
              </c:strCache>
            </c:strRef>
          </c:tx>
          <c:spPr>
            <a:solidFill>
              <a:srgbClr val="99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Sheet1!$D$2:$D$25</c:f>
              <c:numCache>
                <c:formatCode>0.0%</c:formatCode>
                <c:ptCount val="24"/>
                <c:pt idx="0">
                  <c:v>0.26240970764236365</c:v>
                </c:pt>
                <c:pt idx="1">
                  <c:v>0.25258501676386891</c:v>
                </c:pt>
                <c:pt idx="2">
                  <c:v>0.2583557860377978</c:v>
                </c:pt>
                <c:pt idx="3">
                  <c:v>0.2558139534883721</c:v>
                </c:pt>
                <c:pt idx="4">
                  <c:v>0.25362661700307043</c:v>
                </c:pt>
                <c:pt idx="5">
                  <c:v>0.24573618524017818</c:v>
                </c:pt>
                <c:pt idx="6">
                  <c:v>0.2440442013437692</c:v>
                </c:pt>
                <c:pt idx="7">
                  <c:v>0.23631095023713314</c:v>
                </c:pt>
                <c:pt idx="8">
                  <c:v>0.22945365805069973</c:v>
                </c:pt>
                <c:pt idx="9">
                  <c:v>0.22990219100320586</c:v>
                </c:pt>
                <c:pt idx="10">
                  <c:v>0.22315378069152456</c:v>
                </c:pt>
                <c:pt idx="11">
                  <c:v>0.22065151883610526</c:v>
                </c:pt>
                <c:pt idx="12">
                  <c:v>0.39206827309236947</c:v>
                </c:pt>
                <c:pt idx="13">
                  <c:v>0.40525257602412668</c:v>
                </c:pt>
                <c:pt idx="14">
                  <c:v>0.40791316526610644</c:v>
                </c:pt>
                <c:pt idx="15">
                  <c:v>0.40982631453723528</c:v>
                </c:pt>
                <c:pt idx="16">
                  <c:v>0.41308582559871665</c:v>
                </c:pt>
                <c:pt idx="17">
                  <c:v>0.38863581874850156</c:v>
                </c:pt>
                <c:pt idx="18">
                  <c:v>0.36676773802304424</c:v>
                </c:pt>
                <c:pt idx="19">
                  <c:v>0.38924015529672767</c:v>
                </c:pt>
                <c:pt idx="20">
                  <c:v>0.39917741218319253</c:v>
                </c:pt>
                <c:pt idx="21">
                  <c:v>0.38173999338405556</c:v>
                </c:pt>
                <c:pt idx="22">
                  <c:v>0.3833705357142857</c:v>
                </c:pt>
                <c:pt idx="23">
                  <c:v>0.39200343016400474</c:v>
                </c:pt>
              </c:numCache>
            </c:numRef>
          </c:val>
          <c:extLst>
            <c:ext xmlns:c16="http://schemas.microsoft.com/office/drawing/2014/chart" uri="{C3380CC4-5D6E-409C-BE32-E72D297353CC}">
              <c16:uniqueId val="{00000002-D267-4F93-866A-57AA46B846C4}"/>
            </c:ext>
          </c:extLst>
        </c:ser>
        <c:ser>
          <c:idx val="3"/>
          <c:order val="3"/>
          <c:tx>
            <c:strRef>
              <c:f>Sheet1!$E$1</c:f>
              <c:strCache>
                <c:ptCount val="1"/>
                <c:pt idx="0">
                  <c:v>31 a více dní</c:v>
                </c:pt>
              </c:strCache>
            </c:strRef>
          </c:tx>
          <c:spPr>
            <a:solidFill>
              <a:srgbClr val="808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Sheet1!$E$2:$E$25</c:f>
              <c:numCache>
                <c:formatCode>0.0%</c:formatCode>
                <c:ptCount val="24"/>
                <c:pt idx="0">
                  <c:v>2.2992758113594955E-2</c:v>
                </c:pt>
                <c:pt idx="1">
                  <c:v>2.2379999812169534E-2</c:v>
                </c:pt>
                <c:pt idx="2">
                  <c:v>2.4210292512868055E-2</c:v>
                </c:pt>
                <c:pt idx="3">
                  <c:v>2.4198485893934828E-2</c:v>
                </c:pt>
                <c:pt idx="4">
                  <c:v>2.3617053405144209E-2</c:v>
                </c:pt>
                <c:pt idx="5">
                  <c:v>2.1630081463943174E-2</c:v>
                </c:pt>
                <c:pt idx="6">
                  <c:v>2.0549394095071168E-2</c:v>
                </c:pt>
                <c:pt idx="7">
                  <c:v>2.1697933482398003E-2</c:v>
                </c:pt>
                <c:pt idx="8">
                  <c:v>2.1813835350366056E-2</c:v>
                </c:pt>
                <c:pt idx="9">
                  <c:v>2.1838564106752702E-2</c:v>
                </c:pt>
                <c:pt idx="10">
                  <c:v>1.982538531849844E-2</c:v>
                </c:pt>
                <c:pt idx="11">
                  <c:v>1.9380623605662992E-2</c:v>
                </c:pt>
                <c:pt idx="12">
                  <c:v>0.47791164658634533</c:v>
                </c:pt>
                <c:pt idx="13">
                  <c:v>0.46707715506408648</c:v>
                </c:pt>
                <c:pt idx="14">
                  <c:v>0.47338935574229685</c:v>
                </c:pt>
                <c:pt idx="15">
                  <c:v>0.4747799191054009</c:v>
                </c:pt>
                <c:pt idx="16">
                  <c:v>0.46888965280165013</c:v>
                </c:pt>
                <c:pt idx="17">
                  <c:v>0.48657396307839845</c:v>
                </c:pt>
                <c:pt idx="18">
                  <c:v>0.50952092177077013</c:v>
                </c:pt>
                <c:pt idx="19">
                  <c:v>0.49761508596783138</c:v>
                </c:pt>
                <c:pt idx="20">
                  <c:v>0.49933303690529124</c:v>
                </c:pt>
                <c:pt idx="21">
                  <c:v>0.51571286801190874</c:v>
                </c:pt>
                <c:pt idx="22">
                  <c:v>0.51707589285714284</c:v>
                </c:pt>
                <c:pt idx="23">
                  <c:v>0.51098724407760743</c:v>
                </c:pt>
              </c:numCache>
            </c:numRef>
          </c:val>
          <c:extLst>
            <c:ext xmlns:c16="http://schemas.microsoft.com/office/drawing/2014/chart" uri="{C3380CC4-5D6E-409C-BE32-E72D297353CC}">
              <c16:uniqueId val="{00000003-D267-4F93-866A-57AA46B846C4}"/>
            </c:ext>
          </c:extLst>
        </c:ser>
        <c:dLbls>
          <c:showLegendKey val="0"/>
          <c:showVal val="0"/>
          <c:showCatName val="0"/>
          <c:showSerName val="0"/>
          <c:showPercent val="0"/>
          <c:showBubbleSize val="0"/>
        </c:dLbls>
        <c:gapWidth val="20"/>
        <c:overlap val="100"/>
        <c:axId val="711295776"/>
        <c:axId val="711296168"/>
      </c:barChart>
      <c:catAx>
        <c:axId val="71129577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711296168"/>
        <c:crosses val="autoZero"/>
        <c:auto val="1"/>
        <c:lblAlgn val="ctr"/>
        <c:lblOffset val="100"/>
        <c:noMultiLvlLbl val="0"/>
      </c:catAx>
      <c:valAx>
        <c:axId val="71129616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7112957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1 - 3 dny</c:v>
                </c:pt>
              </c:strCache>
            </c:strRef>
          </c:tx>
          <c:spPr>
            <a:solidFill>
              <a:srgbClr val="CC66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Sheet1!$B$2:$B$25</c:f>
              <c:numCache>
                <c:formatCode>0.0%</c:formatCode>
                <c:ptCount val="24"/>
                <c:pt idx="0">
                  <c:v>0.39137875764181113</c:v>
                </c:pt>
                <c:pt idx="1">
                  <c:v>0.40907317635481028</c:v>
                </c:pt>
                <c:pt idx="2">
                  <c:v>0.41355926839769969</c:v>
                </c:pt>
                <c:pt idx="3">
                  <c:v>0.42142152018893853</c:v>
                </c:pt>
                <c:pt idx="4">
                  <c:v>0.43680488288483393</c:v>
                </c:pt>
                <c:pt idx="5">
                  <c:v>0.45526719785901099</c:v>
                </c:pt>
                <c:pt idx="6">
                  <c:v>0.46437911732670095</c:v>
                </c:pt>
                <c:pt idx="7">
                  <c:v>0.47503551754861983</c:v>
                </c:pt>
                <c:pt idx="8">
                  <c:v>0.4813391725418249</c:v>
                </c:pt>
                <c:pt idx="9">
                  <c:v>0.48705744561968362</c:v>
                </c:pt>
                <c:pt idx="10">
                  <c:v>0.49520142882735613</c:v>
                </c:pt>
                <c:pt idx="11">
                  <c:v>0.50159025331517426</c:v>
                </c:pt>
                <c:pt idx="12">
                  <c:v>5.3000898644385383E-2</c:v>
                </c:pt>
                <c:pt idx="13">
                  <c:v>5.3361594764377782E-2</c:v>
                </c:pt>
                <c:pt idx="14">
                  <c:v>5.3063358583815209E-2</c:v>
                </c:pt>
                <c:pt idx="15">
                  <c:v>5.6023060946787939E-2</c:v>
                </c:pt>
                <c:pt idx="16">
                  <c:v>5.4152004395758561E-2</c:v>
                </c:pt>
                <c:pt idx="17">
                  <c:v>5.3397770046427678E-2</c:v>
                </c:pt>
                <c:pt idx="18">
                  <c:v>5.4049754292515642E-2</c:v>
                </c:pt>
                <c:pt idx="19">
                  <c:v>4.8809960755526696E-2</c:v>
                </c:pt>
                <c:pt idx="20">
                  <c:v>4.6199367997701808E-2</c:v>
                </c:pt>
                <c:pt idx="21">
                  <c:v>4.8503976482920493E-2</c:v>
                </c:pt>
                <c:pt idx="22">
                  <c:v>4.5200304058270274E-2</c:v>
                </c:pt>
                <c:pt idx="23">
                  <c:v>4.4275143198559318E-2</c:v>
                </c:pt>
              </c:numCache>
            </c:numRef>
          </c:val>
          <c:extLst>
            <c:ext xmlns:c16="http://schemas.microsoft.com/office/drawing/2014/chart" uri="{C3380CC4-5D6E-409C-BE32-E72D297353CC}">
              <c16:uniqueId val="{00000000-F1D4-439C-95DB-5D9057565CBB}"/>
            </c:ext>
          </c:extLst>
        </c:ser>
        <c:ser>
          <c:idx val="1"/>
          <c:order val="1"/>
          <c:tx>
            <c:strRef>
              <c:f>Sheet1!$C$1</c:f>
              <c:strCache>
                <c:ptCount val="1"/>
                <c:pt idx="0">
                  <c:v>4 - 7 dní</c:v>
                </c:pt>
              </c:strCache>
            </c:strRef>
          </c:tx>
          <c:spPr>
            <a:solidFill>
              <a:srgbClr val="CC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Sheet1!$C$2:$C$25</c:f>
              <c:numCache>
                <c:formatCode>0.0%</c:formatCode>
                <c:ptCount val="24"/>
                <c:pt idx="0">
                  <c:v>0.33402592963467082</c:v>
                </c:pt>
                <c:pt idx="1">
                  <c:v>0.33029700102841208</c:v>
                </c:pt>
                <c:pt idx="2">
                  <c:v>0.32946700587932376</c:v>
                </c:pt>
                <c:pt idx="3">
                  <c:v>0.32789423876573659</c:v>
                </c:pt>
                <c:pt idx="4">
                  <c:v>0.32285030095267481</c:v>
                </c:pt>
                <c:pt idx="5">
                  <c:v>0.31671601484094641</c:v>
                </c:pt>
                <c:pt idx="6">
                  <c:v>0.31640047840108415</c:v>
                </c:pt>
                <c:pt idx="7">
                  <c:v>0.31093364731757944</c:v>
                </c:pt>
                <c:pt idx="8">
                  <c:v>0.30706497371629105</c:v>
                </c:pt>
                <c:pt idx="9">
                  <c:v>0.30592469005075629</c:v>
                </c:pt>
                <c:pt idx="10">
                  <c:v>0.30167154736861435</c:v>
                </c:pt>
                <c:pt idx="11">
                  <c:v>0.29711203595938113</c:v>
                </c:pt>
                <c:pt idx="12">
                  <c:v>6.8825962537363852E-2</c:v>
                </c:pt>
                <c:pt idx="13">
                  <c:v>7.1727255844929269E-2</c:v>
                </c:pt>
                <c:pt idx="14">
                  <c:v>6.8624460807807944E-2</c:v>
                </c:pt>
                <c:pt idx="15">
                  <c:v>6.9021700207691758E-2</c:v>
                </c:pt>
                <c:pt idx="16">
                  <c:v>7.0431509171469661E-2</c:v>
                </c:pt>
                <c:pt idx="17">
                  <c:v>7.3548095990120757E-2</c:v>
                </c:pt>
                <c:pt idx="18">
                  <c:v>7.3405847484591724E-2</c:v>
                </c:pt>
                <c:pt idx="19">
                  <c:v>6.8979926028402833E-2</c:v>
                </c:pt>
                <c:pt idx="20">
                  <c:v>6.9232979029014652E-2</c:v>
                </c:pt>
                <c:pt idx="21">
                  <c:v>6.9935966091652799E-2</c:v>
                </c:pt>
                <c:pt idx="22">
                  <c:v>6.6864455815114424E-2</c:v>
                </c:pt>
                <c:pt idx="23">
                  <c:v>6.6524917390840904E-2</c:v>
                </c:pt>
              </c:numCache>
            </c:numRef>
          </c:val>
          <c:extLst>
            <c:ext xmlns:c16="http://schemas.microsoft.com/office/drawing/2014/chart" uri="{C3380CC4-5D6E-409C-BE32-E72D297353CC}">
              <c16:uniqueId val="{00000001-F1D4-439C-95DB-5D9057565CBB}"/>
            </c:ext>
          </c:extLst>
        </c:ser>
        <c:ser>
          <c:idx val="2"/>
          <c:order val="2"/>
          <c:tx>
            <c:strRef>
              <c:f>Sheet1!$D$1</c:f>
              <c:strCache>
                <c:ptCount val="1"/>
                <c:pt idx="0">
                  <c:v>8 - 30 dní</c:v>
                </c:pt>
              </c:strCache>
            </c:strRef>
          </c:tx>
          <c:spPr>
            <a:solidFill>
              <a:srgbClr val="99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Sheet1!$D$2:$D$25</c:f>
              <c:numCache>
                <c:formatCode>0.0%</c:formatCode>
                <c:ptCount val="24"/>
                <c:pt idx="0">
                  <c:v>0.25426026985289291</c:v>
                </c:pt>
                <c:pt idx="1">
                  <c:v>0.24174257497428969</c:v>
                </c:pt>
                <c:pt idx="2">
                  <c:v>0.23833029505939257</c:v>
                </c:pt>
                <c:pt idx="3">
                  <c:v>0.23281401815602201</c:v>
                </c:pt>
                <c:pt idx="4">
                  <c:v>0.22343084565896842</c:v>
                </c:pt>
                <c:pt idx="5">
                  <c:v>0.21295541633720577</c:v>
                </c:pt>
                <c:pt idx="6">
                  <c:v>0.20464363584823966</c:v>
                </c:pt>
                <c:pt idx="7">
                  <c:v>0.19934688973750361</c:v>
                </c:pt>
                <c:pt idx="8">
                  <c:v>0.19737090203168589</c:v>
                </c:pt>
                <c:pt idx="9">
                  <c:v>0.19288015426153346</c:v>
                </c:pt>
                <c:pt idx="10">
                  <c:v>0.18987940423179439</c:v>
                </c:pt>
                <c:pt idx="11">
                  <c:v>0.18788446543330964</c:v>
                </c:pt>
                <c:pt idx="12">
                  <c:v>0.39457499219262859</c:v>
                </c:pt>
                <c:pt idx="13">
                  <c:v>0.40538290610331645</c:v>
                </c:pt>
                <c:pt idx="14">
                  <c:v>0.40812414024910221</c:v>
                </c:pt>
                <c:pt idx="15">
                  <c:v>0.41246508629950585</c:v>
                </c:pt>
                <c:pt idx="16">
                  <c:v>0.41268690742018072</c:v>
                </c:pt>
                <c:pt idx="17">
                  <c:v>0.40799957253286151</c:v>
                </c:pt>
                <c:pt idx="18">
                  <c:v>0.39745689807558598</c:v>
                </c:pt>
                <c:pt idx="19">
                  <c:v>0.41298737965498744</c:v>
                </c:pt>
                <c:pt idx="20">
                  <c:v>0.41040505601838556</c:v>
                </c:pt>
                <c:pt idx="21">
                  <c:v>0.41600391951325116</c:v>
                </c:pt>
                <c:pt idx="22">
                  <c:v>0.41633292111503162</c:v>
                </c:pt>
                <c:pt idx="23">
                  <c:v>0.4188186188982827</c:v>
                </c:pt>
              </c:numCache>
            </c:numRef>
          </c:val>
          <c:extLst>
            <c:ext xmlns:c16="http://schemas.microsoft.com/office/drawing/2014/chart" uri="{C3380CC4-5D6E-409C-BE32-E72D297353CC}">
              <c16:uniqueId val="{00000002-F1D4-439C-95DB-5D9057565CBB}"/>
            </c:ext>
          </c:extLst>
        </c:ser>
        <c:ser>
          <c:idx val="3"/>
          <c:order val="3"/>
          <c:tx>
            <c:strRef>
              <c:f>Sheet1!$E$1</c:f>
              <c:strCache>
                <c:ptCount val="1"/>
                <c:pt idx="0">
                  <c:v>31 a více dní</c:v>
                </c:pt>
              </c:strCache>
            </c:strRef>
          </c:tx>
          <c:spPr>
            <a:solidFill>
              <a:srgbClr val="808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Sheet1!$E$2:$E$25</c:f>
              <c:numCache>
                <c:formatCode>0.0%</c:formatCode>
                <c:ptCount val="24"/>
                <c:pt idx="0">
                  <c:v>2.0335042870625184E-2</c:v>
                </c:pt>
                <c:pt idx="1">
                  <c:v>1.8887247642487948E-2</c:v>
                </c:pt>
                <c:pt idx="2">
                  <c:v>1.8643430663583961E-2</c:v>
                </c:pt>
                <c:pt idx="3">
                  <c:v>1.7870222889302897E-2</c:v>
                </c:pt>
                <c:pt idx="4">
                  <c:v>1.6913970503522776E-2</c:v>
                </c:pt>
                <c:pt idx="5">
                  <c:v>1.5061370962836808E-2</c:v>
                </c:pt>
                <c:pt idx="6">
                  <c:v>1.4576768423975196E-2</c:v>
                </c:pt>
                <c:pt idx="7">
                  <c:v>1.4683945396297155E-2</c:v>
                </c:pt>
                <c:pt idx="8">
                  <c:v>1.4224951710198174E-2</c:v>
                </c:pt>
                <c:pt idx="9">
                  <c:v>1.4137710068026679E-2</c:v>
                </c:pt>
                <c:pt idx="10">
                  <c:v>1.3247619572235131E-2</c:v>
                </c:pt>
                <c:pt idx="11">
                  <c:v>1.3413245292134961E-2</c:v>
                </c:pt>
                <c:pt idx="12">
                  <c:v>0.48359814662562223</c:v>
                </c:pt>
                <c:pt idx="13">
                  <c:v>0.46952824328737647</c:v>
                </c:pt>
                <c:pt idx="14">
                  <c:v>0.47018804035927475</c:v>
                </c:pt>
                <c:pt idx="15">
                  <c:v>0.46249015254601444</c:v>
                </c:pt>
                <c:pt idx="16">
                  <c:v>0.46272957901259104</c:v>
                </c:pt>
                <c:pt idx="17">
                  <c:v>0.4650545614305901</c:v>
                </c:pt>
                <c:pt idx="18">
                  <c:v>0.47508750014730666</c:v>
                </c:pt>
                <c:pt idx="19">
                  <c:v>0.46922273356108302</c:v>
                </c:pt>
                <c:pt idx="20">
                  <c:v>0.47416259695489804</c:v>
                </c:pt>
                <c:pt idx="21">
                  <c:v>0.46555613791217554</c:v>
                </c:pt>
                <c:pt idx="22">
                  <c:v>0.47160231901158378</c:v>
                </c:pt>
                <c:pt idx="23">
                  <c:v>0.47038132051231701</c:v>
                </c:pt>
              </c:numCache>
            </c:numRef>
          </c:val>
          <c:extLst>
            <c:ext xmlns:c16="http://schemas.microsoft.com/office/drawing/2014/chart" uri="{C3380CC4-5D6E-409C-BE32-E72D297353CC}">
              <c16:uniqueId val="{00000003-F1D4-439C-95DB-5D9057565CBB}"/>
            </c:ext>
          </c:extLst>
        </c:ser>
        <c:dLbls>
          <c:showLegendKey val="0"/>
          <c:showVal val="0"/>
          <c:showCatName val="0"/>
          <c:showSerName val="0"/>
          <c:showPercent val="0"/>
          <c:showBubbleSize val="0"/>
        </c:dLbls>
        <c:gapWidth val="20"/>
        <c:overlap val="100"/>
        <c:axId val="866609336"/>
        <c:axId val="866602672"/>
      </c:barChart>
      <c:catAx>
        <c:axId val="86660933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866602672"/>
        <c:crosses val="autoZero"/>
        <c:auto val="1"/>
        <c:lblAlgn val="ctr"/>
        <c:lblOffset val="100"/>
        <c:noMultiLvlLbl val="0"/>
      </c:catAx>
      <c:valAx>
        <c:axId val="866602672"/>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866609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1 - 3 dny</c:v>
                </c:pt>
              </c:strCache>
            </c:strRef>
          </c:tx>
          <c:spPr>
            <a:solidFill>
              <a:srgbClr val="CC66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Sheet1!$B$2:$B$25</c:f>
              <c:numCache>
                <c:formatCode>0.0%</c:formatCode>
                <c:ptCount val="24"/>
                <c:pt idx="0">
                  <c:v>0.38286734306933901</c:v>
                </c:pt>
                <c:pt idx="1">
                  <c:v>0.39660402520684829</c:v>
                </c:pt>
                <c:pt idx="2">
                  <c:v>0.38474761228766502</c:v>
                </c:pt>
                <c:pt idx="3">
                  <c:v>0.38894449897472277</c:v>
                </c:pt>
                <c:pt idx="4">
                  <c:v>0.39898323853626616</c:v>
                </c:pt>
                <c:pt idx="5">
                  <c:v>0.40693848067739474</c:v>
                </c:pt>
                <c:pt idx="6">
                  <c:v>0.41148147028900106</c:v>
                </c:pt>
                <c:pt idx="7">
                  <c:v>0.41901878014298177</c:v>
                </c:pt>
                <c:pt idx="8">
                  <c:v>0.42751133024553023</c:v>
                </c:pt>
                <c:pt idx="9">
                  <c:v>0.4302676985277602</c:v>
                </c:pt>
                <c:pt idx="10">
                  <c:v>0.44346035448251231</c:v>
                </c:pt>
                <c:pt idx="11">
                  <c:v>0.45147442878440247</c:v>
                </c:pt>
                <c:pt idx="12">
                  <c:v>5.1706827309236945E-2</c:v>
                </c:pt>
                <c:pt idx="13">
                  <c:v>5.2651419954762503E-2</c:v>
                </c:pt>
                <c:pt idx="14">
                  <c:v>5.1704014939309054E-2</c:v>
                </c:pt>
                <c:pt idx="15">
                  <c:v>4.9131572686176538E-2</c:v>
                </c:pt>
                <c:pt idx="16">
                  <c:v>5.1449524464306166E-2</c:v>
                </c:pt>
                <c:pt idx="17">
                  <c:v>4.9508511148405668E-2</c:v>
                </c:pt>
                <c:pt idx="18">
                  <c:v>5.4093389933292907E-2</c:v>
                </c:pt>
                <c:pt idx="19">
                  <c:v>4.6367165834719913E-2</c:v>
                </c:pt>
                <c:pt idx="20">
                  <c:v>3.9461983103601599E-2</c:v>
                </c:pt>
                <c:pt idx="21">
                  <c:v>3.9916198037269819E-2</c:v>
                </c:pt>
                <c:pt idx="22">
                  <c:v>3.816964285714286E-2</c:v>
                </c:pt>
                <c:pt idx="23">
                  <c:v>4.1590738557187264E-2</c:v>
                </c:pt>
              </c:numCache>
            </c:numRef>
          </c:val>
          <c:extLst>
            <c:ext xmlns:c16="http://schemas.microsoft.com/office/drawing/2014/chart" uri="{C3380CC4-5D6E-409C-BE32-E72D297353CC}">
              <c16:uniqueId val="{00000000-A8F9-4A2F-BFA3-A3A022BF50BF}"/>
            </c:ext>
          </c:extLst>
        </c:ser>
        <c:ser>
          <c:idx val="1"/>
          <c:order val="1"/>
          <c:tx>
            <c:strRef>
              <c:f>Sheet1!$C$1</c:f>
              <c:strCache>
                <c:ptCount val="1"/>
                <c:pt idx="0">
                  <c:v>4 - 7 dní</c:v>
                </c:pt>
              </c:strCache>
            </c:strRef>
          </c:tx>
          <c:spPr>
            <a:solidFill>
              <a:srgbClr val="CC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Sheet1!$C$2:$C$25</c:f>
              <c:numCache>
                <c:formatCode>0.0%</c:formatCode>
                <c:ptCount val="24"/>
                <c:pt idx="0">
                  <c:v>0.33173019117470237</c:v>
                </c:pt>
                <c:pt idx="1">
                  <c:v>0.32843095821711321</c:v>
                </c:pt>
                <c:pt idx="2">
                  <c:v>0.33268630916166914</c:v>
                </c:pt>
                <c:pt idx="3">
                  <c:v>0.33104306164297026</c:v>
                </c:pt>
                <c:pt idx="4">
                  <c:v>0.32377309105551921</c:v>
                </c:pt>
                <c:pt idx="5">
                  <c:v>0.32569525261848381</c:v>
                </c:pt>
                <c:pt idx="6">
                  <c:v>0.32392493427215852</c:v>
                </c:pt>
                <c:pt idx="7">
                  <c:v>0.3229723361374871</c:v>
                </c:pt>
                <c:pt idx="8">
                  <c:v>0.32122117635340408</c:v>
                </c:pt>
                <c:pt idx="9">
                  <c:v>0.31799154636228127</c:v>
                </c:pt>
                <c:pt idx="10">
                  <c:v>0.31356047950746474</c:v>
                </c:pt>
                <c:pt idx="11">
                  <c:v>0.30849342877382929</c:v>
                </c:pt>
                <c:pt idx="12">
                  <c:v>7.8313253012048195E-2</c:v>
                </c:pt>
                <c:pt idx="13">
                  <c:v>7.5018848957024376E-2</c:v>
                </c:pt>
                <c:pt idx="14">
                  <c:v>6.699346405228758E-2</c:v>
                </c:pt>
                <c:pt idx="15">
                  <c:v>6.6262193671187242E-2</c:v>
                </c:pt>
                <c:pt idx="16">
                  <c:v>6.6574997135327149E-2</c:v>
                </c:pt>
                <c:pt idx="17">
                  <c:v>7.5281707024694319E-2</c:v>
                </c:pt>
                <c:pt idx="18">
                  <c:v>6.9617950272892665E-2</c:v>
                </c:pt>
                <c:pt idx="19">
                  <c:v>6.6777592900721022E-2</c:v>
                </c:pt>
                <c:pt idx="20">
                  <c:v>6.2027567807914623E-2</c:v>
                </c:pt>
                <c:pt idx="21">
                  <c:v>6.2630940566765908E-2</c:v>
                </c:pt>
                <c:pt idx="22">
                  <c:v>6.1383928571428568E-2</c:v>
                </c:pt>
                <c:pt idx="23">
                  <c:v>5.5418587201200555E-2</c:v>
                </c:pt>
              </c:numCache>
            </c:numRef>
          </c:val>
          <c:extLst>
            <c:ext xmlns:c16="http://schemas.microsoft.com/office/drawing/2014/chart" uri="{C3380CC4-5D6E-409C-BE32-E72D297353CC}">
              <c16:uniqueId val="{00000001-A8F9-4A2F-BFA3-A3A022BF50BF}"/>
            </c:ext>
          </c:extLst>
        </c:ser>
        <c:ser>
          <c:idx val="2"/>
          <c:order val="2"/>
          <c:tx>
            <c:strRef>
              <c:f>Sheet1!$D$1</c:f>
              <c:strCache>
                <c:ptCount val="1"/>
                <c:pt idx="0">
                  <c:v>8 - 30 dní</c:v>
                </c:pt>
              </c:strCache>
            </c:strRef>
          </c:tx>
          <c:spPr>
            <a:solidFill>
              <a:srgbClr val="99CC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Sheet1!$D$2:$D$25</c:f>
              <c:numCache>
                <c:formatCode>0.0%</c:formatCode>
                <c:ptCount val="24"/>
                <c:pt idx="0">
                  <c:v>0.26240970764236365</c:v>
                </c:pt>
                <c:pt idx="1">
                  <c:v>0.25258501676386891</c:v>
                </c:pt>
                <c:pt idx="2">
                  <c:v>0.2583557860377978</c:v>
                </c:pt>
                <c:pt idx="3">
                  <c:v>0.2558139534883721</c:v>
                </c:pt>
                <c:pt idx="4">
                  <c:v>0.25362661700307043</c:v>
                </c:pt>
                <c:pt idx="5">
                  <c:v>0.24573618524017818</c:v>
                </c:pt>
                <c:pt idx="6">
                  <c:v>0.2440442013437692</c:v>
                </c:pt>
                <c:pt idx="7">
                  <c:v>0.23631095023713314</c:v>
                </c:pt>
                <c:pt idx="8">
                  <c:v>0.22945365805069973</c:v>
                </c:pt>
                <c:pt idx="9">
                  <c:v>0.22990219100320586</c:v>
                </c:pt>
                <c:pt idx="10">
                  <c:v>0.22315378069152456</c:v>
                </c:pt>
                <c:pt idx="11">
                  <c:v>0.22065151883610526</c:v>
                </c:pt>
                <c:pt idx="12">
                  <c:v>0.39206827309236947</c:v>
                </c:pt>
                <c:pt idx="13">
                  <c:v>0.40525257602412668</c:v>
                </c:pt>
                <c:pt idx="14">
                  <c:v>0.40791316526610644</c:v>
                </c:pt>
                <c:pt idx="15">
                  <c:v>0.40982631453723528</c:v>
                </c:pt>
                <c:pt idx="16">
                  <c:v>0.41308582559871665</c:v>
                </c:pt>
                <c:pt idx="17">
                  <c:v>0.38863581874850156</c:v>
                </c:pt>
                <c:pt idx="18">
                  <c:v>0.36676773802304424</c:v>
                </c:pt>
                <c:pt idx="19">
                  <c:v>0.38924015529672767</c:v>
                </c:pt>
                <c:pt idx="20">
                  <c:v>0.39917741218319253</c:v>
                </c:pt>
                <c:pt idx="21">
                  <c:v>0.38173999338405556</c:v>
                </c:pt>
                <c:pt idx="22">
                  <c:v>0.3833705357142857</c:v>
                </c:pt>
                <c:pt idx="23">
                  <c:v>0.39200343016400474</c:v>
                </c:pt>
              </c:numCache>
            </c:numRef>
          </c:val>
          <c:extLst>
            <c:ext xmlns:c16="http://schemas.microsoft.com/office/drawing/2014/chart" uri="{C3380CC4-5D6E-409C-BE32-E72D297353CC}">
              <c16:uniqueId val="{00000002-A8F9-4A2F-BFA3-A3A022BF50BF}"/>
            </c:ext>
          </c:extLst>
        </c:ser>
        <c:ser>
          <c:idx val="3"/>
          <c:order val="3"/>
          <c:tx>
            <c:strRef>
              <c:f>Sheet1!$E$1</c:f>
              <c:strCache>
                <c:ptCount val="1"/>
                <c:pt idx="0">
                  <c:v>31 a více dní</c:v>
                </c:pt>
              </c:strCache>
            </c:strRef>
          </c:tx>
          <c:spPr>
            <a:solidFill>
              <a:srgbClr val="808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2007</c:v>
                </c:pt>
                <c:pt idx="1">
                  <c:v>2008</c:v>
                </c:pt>
                <c:pt idx="2">
                  <c:v>2009</c:v>
                </c:pt>
                <c:pt idx="3">
                  <c:v>2010</c:v>
                </c:pt>
                <c:pt idx="4">
                  <c:v>2011</c:v>
                </c:pt>
                <c:pt idx="5">
                  <c:v>2012</c:v>
                </c:pt>
                <c:pt idx="6">
                  <c:v>2013</c:v>
                </c:pt>
                <c:pt idx="7">
                  <c:v>2014</c:v>
                </c:pt>
                <c:pt idx="8">
                  <c:v>2015</c:v>
                </c:pt>
                <c:pt idx="9">
                  <c:v>2016</c:v>
                </c:pt>
                <c:pt idx="10">
                  <c:v>2017</c:v>
                </c:pt>
                <c:pt idx="11">
                  <c:v>2018</c:v>
                </c:pt>
                <c:pt idx="12">
                  <c:v>2007</c:v>
                </c:pt>
                <c:pt idx="13">
                  <c:v>2008</c:v>
                </c:pt>
                <c:pt idx="14">
                  <c:v>2009</c:v>
                </c:pt>
                <c:pt idx="15">
                  <c:v>2010</c:v>
                </c:pt>
                <c:pt idx="16">
                  <c:v>2011</c:v>
                </c:pt>
                <c:pt idx="17">
                  <c:v>2012</c:v>
                </c:pt>
                <c:pt idx="18">
                  <c:v>2013</c:v>
                </c:pt>
                <c:pt idx="19">
                  <c:v>2014</c:v>
                </c:pt>
                <c:pt idx="20">
                  <c:v>2015</c:v>
                </c:pt>
                <c:pt idx="21">
                  <c:v>2016</c:v>
                </c:pt>
                <c:pt idx="22">
                  <c:v>2017</c:v>
                </c:pt>
                <c:pt idx="23">
                  <c:v>2018</c:v>
                </c:pt>
              </c:strCache>
            </c:strRef>
          </c:cat>
          <c:val>
            <c:numRef>
              <c:f>Sheet1!$E$2:$E$25</c:f>
              <c:numCache>
                <c:formatCode>0.0%</c:formatCode>
                <c:ptCount val="24"/>
                <c:pt idx="0">
                  <c:v>2.2992758113594955E-2</c:v>
                </c:pt>
                <c:pt idx="1">
                  <c:v>2.2379999812169534E-2</c:v>
                </c:pt>
                <c:pt idx="2">
                  <c:v>2.4210292512868055E-2</c:v>
                </c:pt>
                <c:pt idx="3">
                  <c:v>2.4198485893934828E-2</c:v>
                </c:pt>
                <c:pt idx="4">
                  <c:v>2.3617053405144209E-2</c:v>
                </c:pt>
                <c:pt idx="5">
                  <c:v>2.1630081463943174E-2</c:v>
                </c:pt>
                <c:pt idx="6">
                  <c:v>2.0549394095071168E-2</c:v>
                </c:pt>
                <c:pt idx="7">
                  <c:v>2.1697933482398003E-2</c:v>
                </c:pt>
                <c:pt idx="8">
                  <c:v>2.1813835350366056E-2</c:v>
                </c:pt>
                <c:pt idx="9">
                  <c:v>2.1838564106752702E-2</c:v>
                </c:pt>
                <c:pt idx="10">
                  <c:v>1.982538531849844E-2</c:v>
                </c:pt>
                <c:pt idx="11">
                  <c:v>1.9380623605662992E-2</c:v>
                </c:pt>
                <c:pt idx="12">
                  <c:v>0.47791164658634533</c:v>
                </c:pt>
                <c:pt idx="13">
                  <c:v>0.46707715506408648</c:v>
                </c:pt>
                <c:pt idx="14">
                  <c:v>0.47338935574229685</c:v>
                </c:pt>
                <c:pt idx="15">
                  <c:v>0.4747799191054009</c:v>
                </c:pt>
                <c:pt idx="16">
                  <c:v>0.46888965280165013</c:v>
                </c:pt>
                <c:pt idx="17">
                  <c:v>0.48657396307839845</c:v>
                </c:pt>
                <c:pt idx="18">
                  <c:v>0.50952092177077013</c:v>
                </c:pt>
                <c:pt idx="19">
                  <c:v>0.49761508596783138</c:v>
                </c:pt>
                <c:pt idx="20">
                  <c:v>0.49933303690529124</c:v>
                </c:pt>
                <c:pt idx="21">
                  <c:v>0.51571286801190874</c:v>
                </c:pt>
                <c:pt idx="22">
                  <c:v>0.51707589285714284</c:v>
                </c:pt>
                <c:pt idx="23">
                  <c:v>0.51098724407760743</c:v>
                </c:pt>
              </c:numCache>
            </c:numRef>
          </c:val>
          <c:extLst>
            <c:ext xmlns:c16="http://schemas.microsoft.com/office/drawing/2014/chart" uri="{C3380CC4-5D6E-409C-BE32-E72D297353CC}">
              <c16:uniqueId val="{00000003-A8F9-4A2F-BFA3-A3A022BF50BF}"/>
            </c:ext>
          </c:extLst>
        </c:ser>
        <c:dLbls>
          <c:showLegendKey val="0"/>
          <c:showVal val="0"/>
          <c:showCatName val="0"/>
          <c:showSerName val="0"/>
          <c:showPercent val="0"/>
          <c:showBubbleSize val="0"/>
        </c:dLbls>
        <c:gapWidth val="20"/>
        <c:overlap val="100"/>
        <c:axId val="866609336"/>
        <c:axId val="866602672"/>
      </c:barChart>
      <c:catAx>
        <c:axId val="86660933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866602672"/>
        <c:crosses val="autoZero"/>
        <c:auto val="1"/>
        <c:lblAlgn val="ctr"/>
        <c:lblOffset val="100"/>
        <c:noMultiLvlLbl val="0"/>
      </c:catAx>
      <c:valAx>
        <c:axId val="866602672"/>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866609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53978751105289968"/>
          <c:y val="0.13228122651256632"/>
          <c:w val="0.40909699308146341"/>
          <c:h val="0.84624594349326288"/>
        </c:manualLayout>
      </c:layout>
      <c:barChart>
        <c:barDir val="bar"/>
        <c:grouping val="clustered"/>
        <c:varyColors val="0"/>
        <c:ser>
          <c:idx val="0"/>
          <c:order val="0"/>
          <c:tx>
            <c:strRef>
              <c:f>List1!$B$1</c:f>
              <c:strCache>
                <c:ptCount val="1"/>
                <c:pt idx="0">
                  <c:v>Královéhradecký kraj</c:v>
                </c:pt>
              </c:strCache>
            </c:strRef>
          </c:tx>
          <c:spPr>
            <a:solidFill>
              <a:schemeClr val="accent2">
                <a:tint val="77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List1!$A$2:$A$23</c:f>
              <c:strCache>
                <c:ptCount val="22"/>
                <c:pt idx="0">
                  <c:v>IX. Nemoci oběhové soustavy</c:v>
                </c:pt>
                <c:pt idx="1">
                  <c:v>XIX. Poranění, otravy a některé jiné následky vnějších příčin</c:v>
                </c:pt>
                <c:pt idx="2">
                  <c:v>XI. Nemoci trávicí soustavy</c:v>
                </c:pt>
                <c:pt idx="3">
                  <c:v>XIV. Nemoci močové a pohlavní soustavy</c:v>
                </c:pt>
                <c:pt idx="4">
                  <c:v>XV. Těhotenství, porod a šestinedělí</c:v>
                </c:pt>
                <c:pt idx="5">
                  <c:v>II. Novotvary</c:v>
                </c:pt>
                <c:pt idx="6">
                  <c:v>XIII. Nemoci svalové a kosterní soustavy a pojivové tkáně</c:v>
                </c:pt>
                <c:pt idx="7">
                  <c:v>XXIc. Jiné faktory ovlivňující zdravotní stav a kontakt se zdrav. službami</c:v>
                </c:pt>
                <c:pt idx="8">
                  <c:v>X. Nemoci dýchací soustavy</c:v>
                </c:pt>
                <c:pt idx="9">
                  <c:v>XXIb. Živě narozené děti</c:v>
                </c:pt>
                <c:pt idx="10">
                  <c:v>VI. Nemoci nervové soustavy</c:v>
                </c:pt>
                <c:pt idx="11">
                  <c:v>XXIa. Zdravá osoba doprovázející nemocnou osobu</c:v>
                </c:pt>
                <c:pt idx="12">
                  <c:v>XVIII. Příznaky, znaky a abnormální klinické a laboratorní nálezy</c:v>
                </c:pt>
                <c:pt idx="13">
                  <c:v>IV. Nemoci endokrinní, výživy a přeměny látek</c:v>
                </c:pt>
                <c:pt idx="14">
                  <c:v>I. Některé infekční a parazitární nemoci</c:v>
                </c:pt>
                <c:pt idx="15">
                  <c:v>V. Poruchy duševní a poruchy chování</c:v>
                </c:pt>
                <c:pt idx="16">
                  <c:v>XII. Nemoci kůže a podkožního vaziva</c:v>
                </c:pt>
                <c:pt idx="17">
                  <c:v>VII. Nemoci oka a očních adnex</c:v>
                </c:pt>
                <c:pt idx="18">
                  <c:v>XVI. Některé stavy vzniklé v perinatálním období</c:v>
                </c:pt>
                <c:pt idx="19">
                  <c:v>VIII. Nemoci ucha a bradavkového výběžku</c:v>
                </c:pt>
                <c:pt idx="20">
                  <c:v>XVII. Vrozené vady, deformace a chromozomální abnormality</c:v>
                </c:pt>
                <c:pt idx="21">
                  <c:v>III. Nemoci krve a krvetvorných orgánů, poruchy mechanismu imunity</c:v>
                </c:pt>
              </c:strCache>
            </c:strRef>
          </c:cat>
          <c:val>
            <c:numRef>
              <c:f>List1!$B$2:$B$23</c:f>
              <c:numCache>
                <c:formatCode>0.0%</c:formatCode>
                <c:ptCount val="22"/>
                <c:pt idx="0">
                  <c:v>0.10986582645196079</c:v>
                </c:pt>
                <c:pt idx="1">
                  <c:v>9.2811300605842723E-2</c:v>
                </c:pt>
                <c:pt idx="2">
                  <c:v>9.2007739561636298E-2</c:v>
                </c:pt>
                <c:pt idx="3">
                  <c:v>8.8687763668467631E-2</c:v>
                </c:pt>
                <c:pt idx="4">
                  <c:v>7.9880311697099776E-2</c:v>
                </c:pt>
                <c:pt idx="5">
                  <c:v>7.3261506254031022E-2</c:v>
                </c:pt>
                <c:pt idx="6">
                  <c:v>7.1041140210829037E-2</c:v>
                </c:pt>
                <c:pt idx="7">
                  <c:v>6.8958225398872905E-2</c:v>
                </c:pt>
                <c:pt idx="8">
                  <c:v>5.8659956227069439E-2</c:v>
                </c:pt>
                <c:pt idx="9">
                  <c:v>5.2929297201281471E-2</c:v>
                </c:pt>
                <c:pt idx="10">
                  <c:v>3.3485234565812705E-2</c:v>
                </c:pt>
                <c:pt idx="11">
                  <c:v>3.2089575910085745E-2</c:v>
                </c:pt>
                <c:pt idx="12">
                  <c:v>3.103225874665623E-2</c:v>
                </c:pt>
                <c:pt idx="13">
                  <c:v>2.4994977743473711E-2</c:v>
                </c:pt>
                <c:pt idx="14">
                  <c:v>2.4265428900707344E-2</c:v>
                </c:pt>
                <c:pt idx="15">
                  <c:v>2.1199209126761754E-2</c:v>
                </c:pt>
                <c:pt idx="16">
                  <c:v>9.2832446949111316E-3</c:v>
                </c:pt>
                <c:pt idx="17">
                  <c:v>7.3377811142008266E-3</c:v>
                </c:pt>
                <c:pt idx="18">
                  <c:v>7.295488427663646E-3</c:v>
                </c:pt>
                <c:pt idx="19">
                  <c:v>7.1157445098806293E-3</c:v>
                </c:pt>
                <c:pt idx="20">
                  <c:v>6.957146935366202E-3</c:v>
                </c:pt>
                <c:pt idx="21">
                  <c:v>6.8408420473889554E-3</c:v>
                </c:pt>
              </c:numCache>
            </c:numRef>
          </c:val>
          <c:extLst>
            <c:ext xmlns:c16="http://schemas.microsoft.com/office/drawing/2014/chart" uri="{C3380CC4-5D6E-409C-BE32-E72D297353CC}">
              <c16:uniqueId val="{00000000-041E-4FB8-88BF-1CD984218966}"/>
            </c:ext>
          </c:extLst>
        </c:ser>
        <c:ser>
          <c:idx val="1"/>
          <c:order val="1"/>
          <c:tx>
            <c:strRef>
              <c:f>List1!$C$1</c:f>
              <c:strCache>
                <c:ptCount val="1"/>
                <c:pt idx="0">
                  <c:v>ČR</c:v>
                </c:pt>
              </c:strCache>
            </c:strRef>
          </c:tx>
          <c:spPr>
            <a:solidFill>
              <a:schemeClr val="accent2">
                <a:shade val="76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List1!$A$2:$A$23</c:f>
              <c:strCache>
                <c:ptCount val="22"/>
                <c:pt idx="0">
                  <c:v>IX. Nemoci oběhové soustavy</c:v>
                </c:pt>
                <c:pt idx="1">
                  <c:v>XIX. Poranění, otravy a některé jiné následky vnějších příčin</c:v>
                </c:pt>
                <c:pt idx="2">
                  <c:v>XI. Nemoci trávicí soustavy</c:v>
                </c:pt>
                <c:pt idx="3">
                  <c:v>XIV. Nemoci močové a pohlavní soustavy</c:v>
                </c:pt>
                <c:pt idx="4">
                  <c:v>XV. Těhotenství, porod a šestinedělí</c:v>
                </c:pt>
                <c:pt idx="5">
                  <c:v>II. Novotvary</c:v>
                </c:pt>
                <c:pt idx="6">
                  <c:v>XIII. Nemoci svalové a kosterní soustavy a pojivové tkáně</c:v>
                </c:pt>
                <c:pt idx="7">
                  <c:v>XXIc. Jiné faktory ovlivňující zdravotní stav a kontakt se zdrav. službami</c:v>
                </c:pt>
                <c:pt idx="8">
                  <c:v>X. Nemoci dýchací soustavy</c:v>
                </c:pt>
                <c:pt idx="9">
                  <c:v>XXIb. Živě narozené děti</c:v>
                </c:pt>
                <c:pt idx="10">
                  <c:v>VI. Nemoci nervové soustavy</c:v>
                </c:pt>
                <c:pt idx="11">
                  <c:v>XXIa. Zdravá osoba doprovázející nemocnou osobu</c:v>
                </c:pt>
                <c:pt idx="12">
                  <c:v>XVIII. Příznaky, znaky a abnormální klinické a laboratorní nálezy</c:v>
                </c:pt>
                <c:pt idx="13">
                  <c:v>IV. Nemoci endokrinní, výživy a přeměny látek</c:v>
                </c:pt>
                <c:pt idx="14">
                  <c:v>I. Některé infekční a parazitární nemoci</c:v>
                </c:pt>
                <c:pt idx="15">
                  <c:v>V. Poruchy duševní a poruchy chování</c:v>
                </c:pt>
                <c:pt idx="16">
                  <c:v>XII. Nemoci kůže a podkožního vaziva</c:v>
                </c:pt>
                <c:pt idx="17">
                  <c:v>VII. Nemoci oka a očních adnex</c:v>
                </c:pt>
                <c:pt idx="18">
                  <c:v>XVI. Některé stavy vzniklé v perinatálním období</c:v>
                </c:pt>
                <c:pt idx="19">
                  <c:v>VIII. Nemoci ucha a bradavkového výběžku</c:v>
                </c:pt>
                <c:pt idx="20">
                  <c:v>XVII. Vrozené vady, deformace a chromozomální abnormality</c:v>
                </c:pt>
                <c:pt idx="21">
                  <c:v>III. Nemoci krve a krvetvorných orgánů, poruchy mechanismu imunity</c:v>
                </c:pt>
              </c:strCache>
            </c:strRef>
          </c:cat>
          <c:val>
            <c:numRef>
              <c:f>List1!$C$2:$C$23</c:f>
              <c:numCache>
                <c:formatCode>0.0%</c:formatCode>
                <c:ptCount val="22"/>
                <c:pt idx="0">
                  <c:v>0.12536217712906134</c:v>
                </c:pt>
                <c:pt idx="1">
                  <c:v>8.5671615066168438E-2</c:v>
                </c:pt>
                <c:pt idx="2">
                  <c:v>9.2400244677440402E-2</c:v>
                </c:pt>
                <c:pt idx="3">
                  <c:v>8.3074293013738851E-2</c:v>
                </c:pt>
                <c:pt idx="4">
                  <c:v>7.7755609650454374E-2</c:v>
                </c:pt>
                <c:pt idx="5">
                  <c:v>7.1958774952272389E-2</c:v>
                </c:pt>
                <c:pt idx="6">
                  <c:v>7.1717698651623238E-2</c:v>
                </c:pt>
                <c:pt idx="7">
                  <c:v>5.9482826314528552E-2</c:v>
                </c:pt>
                <c:pt idx="8">
                  <c:v>6.3307536835408407E-2</c:v>
                </c:pt>
                <c:pt idx="9">
                  <c:v>5.0293918025054923E-2</c:v>
                </c:pt>
                <c:pt idx="10">
                  <c:v>2.8644065846840525E-2</c:v>
                </c:pt>
                <c:pt idx="11">
                  <c:v>3.4724990459480423E-2</c:v>
                </c:pt>
                <c:pt idx="12">
                  <c:v>3.6757133632794779E-2</c:v>
                </c:pt>
                <c:pt idx="13">
                  <c:v>2.6091758041420113E-2</c:v>
                </c:pt>
                <c:pt idx="14">
                  <c:v>2.6312828010065185E-2</c:v>
                </c:pt>
                <c:pt idx="15">
                  <c:v>1.7013884894569131E-2</c:v>
                </c:pt>
                <c:pt idx="16">
                  <c:v>1.1865255353319327E-2</c:v>
                </c:pt>
                <c:pt idx="17">
                  <c:v>9.9686550793326081E-3</c:v>
                </c:pt>
                <c:pt idx="18">
                  <c:v>6.9512000548173506E-3</c:v>
                </c:pt>
                <c:pt idx="19">
                  <c:v>7.7249449450751163E-3</c:v>
                </c:pt>
                <c:pt idx="20">
                  <c:v>5.765824883575652E-3</c:v>
                </c:pt>
                <c:pt idx="21">
                  <c:v>7.1547644829588562E-3</c:v>
                </c:pt>
              </c:numCache>
            </c:numRef>
          </c:val>
          <c:extLst>
            <c:ext xmlns:c16="http://schemas.microsoft.com/office/drawing/2014/chart" uri="{C3380CC4-5D6E-409C-BE32-E72D297353CC}">
              <c16:uniqueId val="{00000001-041E-4FB8-88BF-1CD984218966}"/>
            </c:ext>
          </c:extLst>
        </c:ser>
        <c:dLbls>
          <c:dLblPos val="outEnd"/>
          <c:showLegendKey val="0"/>
          <c:showVal val="1"/>
          <c:showCatName val="0"/>
          <c:showSerName val="0"/>
          <c:showPercent val="0"/>
          <c:showBubbleSize val="0"/>
        </c:dLbls>
        <c:gapWidth val="50"/>
        <c:axId val="399564752"/>
        <c:axId val="399562008"/>
      </c:barChart>
      <c:catAx>
        <c:axId val="39956475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99562008"/>
        <c:crosses val="autoZero"/>
        <c:auto val="1"/>
        <c:lblAlgn val="ctr"/>
        <c:lblOffset val="100"/>
        <c:noMultiLvlLbl val="0"/>
      </c:catAx>
      <c:valAx>
        <c:axId val="399562008"/>
        <c:scaling>
          <c:orientation val="minMax"/>
        </c:scaling>
        <c:delete val="0"/>
        <c:axPos val="t"/>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sz="1400" b="1" i="0" baseline="0" dirty="0">
                    <a:effectLst/>
                  </a:rPr>
                  <a:t>% z akutních hospitalizací</a:t>
                </a:r>
                <a:endParaRPr lang="cs-CZ" sz="1100" dirty="0">
                  <a:effectLst/>
                </a:endParaRPr>
              </a:p>
            </c:rich>
          </c:tx>
          <c:layout>
            <c:manualLayout>
              <c:xMode val="edge"/>
              <c:yMode val="edge"/>
              <c:x val="0.67450210712675363"/>
              <c:y val="2.2135272474614803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99564752"/>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400" b="1" dirty="0">
                <a:solidFill>
                  <a:schemeClr val="tx1"/>
                </a:solidFill>
              </a:rPr>
              <a:t>Průměrná</a:t>
            </a:r>
            <a:r>
              <a:rPr lang="cs-CZ" sz="1400" b="1" baseline="0" dirty="0">
                <a:solidFill>
                  <a:schemeClr val="tx1"/>
                </a:solidFill>
              </a:rPr>
              <a:t> délka akutních hospitalizací</a:t>
            </a:r>
            <a:endParaRPr lang="cs-CZ"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cs-CZ"/>
        </a:p>
      </c:txPr>
    </c:title>
    <c:autoTitleDeleted val="0"/>
    <c:plotArea>
      <c:layout/>
      <c:lineChart>
        <c:grouping val="standard"/>
        <c:varyColors val="0"/>
        <c:ser>
          <c:idx val="0"/>
          <c:order val="0"/>
          <c:tx>
            <c:strRef>
              <c:f>List1!$B$1</c:f>
              <c:strCache>
                <c:ptCount val="1"/>
                <c:pt idx="0">
                  <c:v>Muži</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List1!$B$2:$B$10</c:f>
              <c:numCache>
                <c:formatCode>0.0</c:formatCode>
                <c:ptCount val="9"/>
                <c:pt idx="0">
                  <c:v>6.6870341777276758</c:v>
                </c:pt>
                <c:pt idx="1">
                  <c:v>6.4766148247236837</c:v>
                </c:pt>
                <c:pt idx="2">
                  <c:v>6.1993666955732847</c:v>
                </c:pt>
                <c:pt idx="3">
                  <c:v>6.0859913633995326</c:v>
                </c:pt>
                <c:pt idx="4">
                  <c:v>6.015800913082435</c:v>
                </c:pt>
                <c:pt idx="5">
                  <c:v>6.0136446510082981</c:v>
                </c:pt>
                <c:pt idx="6">
                  <c:v>5.9099585803515087</c:v>
                </c:pt>
                <c:pt idx="7">
                  <c:v>5.817725735695781</c:v>
                </c:pt>
                <c:pt idx="8">
                  <c:v>5.7811979464799714</c:v>
                </c:pt>
              </c:numCache>
            </c:numRef>
          </c:val>
          <c:smooth val="0"/>
          <c:extLst>
            <c:ext xmlns:c16="http://schemas.microsoft.com/office/drawing/2014/chart" uri="{C3380CC4-5D6E-409C-BE32-E72D297353CC}">
              <c16:uniqueId val="{00000000-4E62-48CB-B542-5DFB46471A28}"/>
            </c:ext>
          </c:extLst>
        </c:ser>
        <c:ser>
          <c:idx val="1"/>
          <c:order val="1"/>
          <c:tx>
            <c:strRef>
              <c:f>List1!$C$1</c:f>
              <c:strCache>
                <c:ptCount val="1"/>
                <c:pt idx="0">
                  <c:v>Ženy</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List1!$C$2:$C$10</c:f>
              <c:numCache>
                <c:formatCode>0.0</c:formatCode>
                <c:ptCount val="9"/>
                <c:pt idx="0">
                  <c:v>6.2000827752341072</c:v>
                </c:pt>
                <c:pt idx="1">
                  <c:v>6.0183392307551422</c:v>
                </c:pt>
                <c:pt idx="2">
                  <c:v>5.7969516997382842</c:v>
                </c:pt>
                <c:pt idx="3">
                  <c:v>5.6424954257063815</c:v>
                </c:pt>
                <c:pt idx="4">
                  <c:v>5.5751335655518464</c:v>
                </c:pt>
                <c:pt idx="5">
                  <c:v>5.5434111498259497</c:v>
                </c:pt>
                <c:pt idx="6">
                  <c:v>5.4614708837542452</c:v>
                </c:pt>
                <c:pt idx="7">
                  <c:v>5.3880310328387857</c:v>
                </c:pt>
                <c:pt idx="8">
                  <c:v>5.350732315222662</c:v>
                </c:pt>
              </c:numCache>
            </c:numRef>
          </c:val>
          <c:smooth val="0"/>
          <c:extLst>
            <c:ext xmlns:c16="http://schemas.microsoft.com/office/drawing/2014/chart" uri="{C3380CC4-5D6E-409C-BE32-E72D297353CC}">
              <c16:uniqueId val="{00000001-4E62-48CB-B542-5DFB46471A28}"/>
            </c:ext>
          </c:extLst>
        </c:ser>
        <c:ser>
          <c:idx val="2"/>
          <c:order val="2"/>
          <c:tx>
            <c:strRef>
              <c:f>List1!$D$1</c:f>
              <c:strCache>
                <c:ptCount val="1"/>
                <c:pt idx="0">
                  <c:v>Celkem</c:v>
                </c:pt>
              </c:strCache>
            </c:strRef>
          </c:tx>
          <c:spPr>
            <a:ln w="38100" cap="rnd">
              <a:solidFill>
                <a:schemeClr val="accent2"/>
              </a:solidFill>
              <a:round/>
            </a:ln>
            <a:effectLst/>
          </c:spPr>
          <c:marker>
            <c:symbol val="circle"/>
            <c:size val="7"/>
            <c:spPr>
              <a:solidFill>
                <a:schemeClr val="accent2"/>
              </a:solidFill>
              <a:ln w="9525">
                <a:solidFill>
                  <a:schemeClr val="accent2"/>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List1!$D$2:$D$10</c:f>
              <c:numCache>
                <c:formatCode>0.0</c:formatCode>
                <c:ptCount val="9"/>
                <c:pt idx="0">
                  <c:v>6.4121539485241046</c:v>
                </c:pt>
                <c:pt idx="1">
                  <c:v>6.2187586993937005</c:v>
                </c:pt>
                <c:pt idx="2">
                  <c:v>5.9751061370962253</c:v>
                </c:pt>
                <c:pt idx="3">
                  <c:v>5.8378353321721486</c:v>
                </c:pt>
                <c:pt idx="4">
                  <c:v>5.7685863175992527</c:v>
                </c:pt>
                <c:pt idx="5">
                  <c:v>5.7518342853958817</c:v>
                </c:pt>
                <c:pt idx="6">
                  <c:v>5.6600732038963022</c:v>
                </c:pt>
                <c:pt idx="7">
                  <c:v>5.5788859890852889</c:v>
                </c:pt>
                <c:pt idx="8">
                  <c:v>5.542897827162439</c:v>
                </c:pt>
              </c:numCache>
            </c:numRef>
          </c:val>
          <c:smooth val="0"/>
          <c:extLst>
            <c:ext xmlns:c16="http://schemas.microsoft.com/office/drawing/2014/chart" uri="{C3380CC4-5D6E-409C-BE32-E72D297353CC}">
              <c16:uniqueId val="{00000002-4E62-48CB-B542-5DFB46471A28}"/>
            </c:ext>
          </c:extLst>
        </c:ser>
        <c:dLbls>
          <c:showLegendKey val="0"/>
          <c:showVal val="0"/>
          <c:showCatName val="0"/>
          <c:showSerName val="0"/>
          <c:showPercent val="0"/>
          <c:showBubbleSize val="0"/>
        </c:dLbls>
        <c:marker val="1"/>
        <c:smooth val="0"/>
        <c:axId val="711304008"/>
        <c:axId val="711304400"/>
      </c:lineChart>
      <c:catAx>
        <c:axId val="71130400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11304400"/>
        <c:crosses val="autoZero"/>
        <c:auto val="1"/>
        <c:lblAlgn val="ctr"/>
        <c:lblOffset val="100"/>
        <c:noMultiLvlLbl val="0"/>
      </c:catAx>
      <c:valAx>
        <c:axId val="711304400"/>
        <c:scaling>
          <c:orientation val="minMax"/>
          <c:max val="7.5"/>
          <c:min val="5"/>
        </c:scaling>
        <c:delete val="0"/>
        <c:axPos val="l"/>
        <c:numFmt formatCode="#,##0.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1130400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400" b="1" dirty="0">
                <a:solidFill>
                  <a:schemeClr val="tx1"/>
                </a:solidFill>
              </a:rPr>
              <a:t>Průměrná</a:t>
            </a:r>
            <a:r>
              <a:rPr lang="cs-CZ" sz="1400" b="1" baseline="0" dirty="0">
                <a:solidFill>
                  <a:schemeClr val="tx1"/>
                </a:solidFill>
              </a:rPr>
              <a:t> délka akutních hospitalizací</a:t>
            </a:r>
            <a:endParaRPr lang="cs-CZ"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cs-CZ"/>
        </a:p>
      </c:txPr>
    </c:title>
    <c:autoTitleDeleted val="0"/>
    <c:plotArea>
      <c:layout/>
      <c:lineChart>
        <c:grouping val="standard"/>
        <c:varyColors val="0"/>
        <c:ser>
          <c:idx val="0"/>
          <c:order val="0"/>
          <c:tx>
            <c:strRef>
              <c:f>List1!$B$1</c:f>
              <c:strCache>
                <c:ptCount val="1"/>
                <c:pt idx="0">
                  <c:v>Muži</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List1!$B$2:$B$10</c:f>
              <c:numCache>
                <c:formatCode>0.0</c:formatCode>
                <c:ptCount val="9"/>
                <c:pt idx="0">
                  <c:v>7.358292065588186</c:v>
                </c:pt>
                <c:pt idx="1">
                  <c:v>7.2342126117967158</c:v>
                </c:pt>
                <c:pt idx="2">
                  <c:v>7.0050411429604651</c:v>
                </c:pt>
                <c:pt idx="3">
                  <c:v>6.9979675714737768</c:v>
                </c:pt>
                <c:pt idx="4">
                  <c:v>7.0024802705749565</c:v>
                </c:pt>
                <c:pt idx="5">
                  <c:v>6.9368062251923002</c:v>
                </c:pt>
                <c:pt idx="6">
                  <c:v>6.9118210125706696</c:v>
                </c:pt>
                <c:pt idx="7">
                  <c:v>6.7449899094194237</c:v>
                </c:pt>
                <c:pt idx="8">
                  <c:v>6.6155425981445042</c:v>
                </c:pt>
              </c:numCache>
            </c:numRef>
          </c:val>
          <c:smooth val="0"/>
          <c:extLst>
            <c:ext xmlns:c16="http://schemas.microsoft.com/office/drawing/2014/chart" uri="{C3380CC4-5D6E-409C-BE32-E72D297353CC}">
              <c16:uniqueId val="{00000000-DED7-4E25-AADE-BCB7F84D56DD}"/>
            </c:ext>
          </c:extLst>
        </c:ser>
        <c:ser>
          <c:idx val="1"/>
          <c:order val="1"/>
          <c:tx>
            <c:strRef>
              <c:f>List1!$C$1</c:f>
              <c:strCache>
                <c:ptCount val="1"/>
                <c:pt idx="0">
                  <c:v>Ženy</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List1!$C$2:$C$10</c:f>
              <c:numCache>
                <c:formatCode>0.0</c:formatCode>
                <c:ptCount val="9"/>
                <c:pt idx="0">
                  <c:v>6.941570881226097</c:v>
                </c:pt>
                <c:pt idx="1">
                  <c:v>6.7998040674153044</c:v>
                </c:pt>
                <c:pt idx="2">
                  <c:v>6.6773809523809664</c:v>
                </c:pt>
                <c:pt idx="3">
                  <c:v>6.5358065102746163</c:v>
                </c:pt>
                <c:pt idx="4">
                  <c:v>6.3913302628014073</c:v>
                </c:pt>
                <c:pt idx="5">
                  <c:v>6.2931423860051225</c:v>
                </c:pt>
                <c:pt idx="6">
                  <c:v>6.3416622396453342</c:v>
                </c:pt>
                <c:pt idx="7">
                  <c:v>6.1601225126508039</c:v>
                </c:pt>
                <c:pt idx="8">
                  <c:v>6.0789191466543979</c:v>
                </c:pt>
              </c:numCache>
            </c:numRef>
          </c:val>
          <c:smooth val="0"/>
          <c:extLst>
            <c:ext xmlns:c16="http://schemas.microsoft.com/office/drawing/2014/chart" uri="{C3380CC4-5D6E-409C-BE32-E72D297353CC}">
              <c16:uniqueId val="{00000001-DED7-4E25-AADE-BCB7F84D56DD}"/>
            </c:ext>
          </c:extLst>
        </c:ser>
        <c:ser>
          <c:idx val="2"/>
          <c:order val="2"/>
          <c:tx>
            <c:strRef>
              <c:f>List1!$D$1</c:f>
              <c:strCache>
                <c:ptCount val="1"/>
                <c:pt idx="0">
                  <c:v>Celkem</c:v>
                </c:pt>
              </c:strCache>
            </c:strRef>
          </c:tx>
          <c:spPr>
            <a:ln w="38100" cap="rnd">
              <a:solidFill>
                <a:schemeClr val="accent2"/>
              </a:solidFill>
              <a:round/>
            </a:ln>
            <a:effectLst/>
          </c:spPr>
          <c:marker>
            <c:symbol val="circle"/>
            <c:size val="7"/>
            <c:spPr>
              <a:solidFill>
                <a:schemeClr val="accent2"/>
              </a:solidFill>
              <a:ln w="9525">
                <a:solidFill>
                  <a:schemeClr val="accent2"/>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List1!$D$2:$D$10</c:f>
              <c:numCache>
                <c:formatCode>0.0</c:formatCode>
                <c:ptCount val="9"/>
                <c:pt idx="0">
                  <c:v>7.1253267767422077</c:v>
                </c:pt>
                <c:pt idx="1">
                  <c:v>6.9925605275078633</c:v>
                </c:pt>
                <c:pt idx="2">
                  <c:v>6.82279585858182</c:v>
                </c:pt>
                <c:pt idx="3">
                  <c:v>6.7419237859236842</c:v>
                </c:pt>
                <c:pt idx="4">
                  <c:v>6.6629701302478166</c:v>
                </c:pt>
                <c:pt idx="5">
                  <c:v>6.5787838039743098</c:v>
                </c:pt>
                <c:pt idx="6">
                  <c:v>6.5941335021337784</c:v>
                </c:pt>
                <c:pt idx="7">
                  <c:v>6.4219224425042665</c:v>
                </c:pt>
                <c:pt idx="8">
                  <c:v>6.3192674906691488</c:v>
                </c:pt>
              </c:numCache>
            </c:numRef>
          </c:val>
          <c:smooth val="0"/>
          <c:extLst>
            <c:ext xmlns:c16="http://schemas.microsoft.com/office/drawing/2014/chart" uri="{C3380CC4-5D6E-409C-BE32-E72D297353CC}">
              <c16:uniqueId val="{00000002-DED7-4E25-AADE-BCB7F84D56DD}"/>
            </c:ext>
          </c:extLst>
        </c:ser>
        <c:dLbls>
          <c:showLegendKey val="0"/>
          <c:showVal val="0"/>
          <c:showCatName val="0"/>
          <c:showSerName val="0"/>
          <c:showPercent val="0"/>
          <c:showBubbleSize val="0"/>
        </c:dLbls>
        <c:marker val="1"/>
        <c:smooth val="0"/>
        <c:axId val="852990960"/>
        <c:axId val="852992528"/>
      </c:lineChart>
      <c:catAx>
        <c:axId val="85299096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852992528"/>
        <c:crosses val="autoZero"/>
        <c:auto val="1"/>
        <c:lblAlgn val="ctr"/>
        <c:lblOffset val="100"/>
        <c:noMultiLvlLbl val="0"/>
      </c:catAx>
      <c:valAx>
        <c:axId val="852992528"/>
        <c:scaling>
          <c:orientation val="minMax"/>
          <c:max val="7.5"/>
          <c:min val="5"/>
        </c:scaling>
        <c:delete val="0"/>
        <c:axPos val="l"/>
        <c:numFmt formatCode="#,##0.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852990960"/>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193321616871705"/>
          <c:y val="6.4837905236907731E-2"/>
          <c:w val="0.87873462214411246"/>
          <c:h val="0.80049875311720697"/>
        </c:manualLayout>
      </c:layout>
      <c:areaChart>
        <c:grouping val="stacked"/>
        <c:varyColors val="0"/>
        <c:ser>
          <c:idx val="5"/>
          <c:order val="0"/>
          <c:tx>
            <c:strRef>
              <c:f>Sheet1!$A$2</c:f>
              <c:strCache>
                <c:ptCount val="1"/>
                <c:pt idx="0">
                  <c:v>min</c:v>
                </c:pt>
              </c:strCache>
            </c:strRef>
          </c:tx>
          <c:spPr>
            <a:no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Sheet1!$B$2:$J$2</c:f>
              <c:numCache>
                <c:formatCode>0.0</c:formatCode>
                <c:ptCount val="9"/>
                <c:pt idx="0">
                  <c:v>5.8270774606588631</c:v>
                </c:pt>
                <c:pt idx="1">
                  <c:v>5.6879022554570122</c:v>
                </c:pt>
                <c:pt idx="2">
                  <c:v>5.4500607771635217</c:v>
                </c:pt>
                <c:pt idx="3">
                  <c:v>5.336866651713505</c:v>
                </c:pt>
                <c:pt idx="4">
                  <c:v>5.3167488449007827</c:v>
                </c:pt>
                <c:pt idx="5">
                  <c:v>5.2837375162711835</c:v>
                </c:pt>
                <c:pt idx="6">
                  <c:v>5.2049791711261353</c:v>
                </c:pt>
                <c:pt idx="7">
                  <c:v>5.1939334772034425</c:v>
                </c:pt>
                <c:pt idx="8">
                  <c:v>5.1468103541643924</c:v>
                </c:pt>
              </c:numCache>
            </c:numRef>
          </c:val>
          <c:extLst>
            <c:ext xmlns:c16="http://schemas.microsoft.com/office/drawing/2014/chart" uri="{C3380CC4-5D6E-409C-BE32-E72D297353CC}">
              <c16:uniqueId val="{00000000-84F6-4663-B4C3-5ABD700A2869}"/>
            </c:ext>
          </c:extLst>
        </c:ser>
        <c:ser>
          <c:idx val="1"/>
          <c:order val="1"/>
          <c:tx>
            <c:strRef>
              <c:f>Sheet1!$A$3</c:f>
              <c:strCache>
                <c:ptCount val="1"/>
                <c:pt idx="0">
                  <c:v>max (max-min)</c:v>
                </c:pt>
              </c:strCache>
            </c:strRef>
          </c:tx>
          <c:spPr>
            <a:solidFill>
              <a:schemeClr val="accent1">
                <a:lumMod val="20000"/>
                <a:lumOff val="80000"/>
              </a:schemeClr>
            </a:solid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Sheet1!$B$3:$J$3</c:f>
              <c:numCache>
                <c:formatCode>0.0</c:formatCode>
                <c:ptCount val="9"/>
                <c:pt idx="0">
                  <c:v>1.2982493160833446</c:v>
                </c:pt>
                <c:pt idx="1">
                  <c:v>1.3046582720508511</c:v>
                </c:pt>
                <c:pt idx="2">
                  <c:v>1.3727350814182984</c:v>
                </c:pt>
                <c:pt idx="3">
                  <c:v>1.4050571342101792</c:v>
                </c:pt>
                <c:pt idx="4">
                  <c:v>1.3462212853470339</c:v>
                </c:pt>
                <c:pt idx="5">
                  <c:v>1.2950462877031264</c:v>
                </c:pt>
                <c:pt idx="6">
                  <c:v>1.3891543310076431</c:v>
                </c:pt>
                <c:pt idx="7">
                  <c:v>1.227988965300824</c:v>
                </c:pt>
                <c:pt idx="8">
                  <c:v>1.1724571365047565</c:v>
                </c:pt>
              </c:numCache>
            </c:numRef>
          </c:val>
          <c:extLst>
            <c:ext xmlns:c16="http://schemas.microsoft.com/office/drawing/2014/chart" uri="{C3380CC4-5D6E-409C-BE32-E72D297353CC}">
              <c16:uniqueId val="{00000001-84F6-4663-B4C3-5ABD700A2869}"/>
            </c:ext>
          </c:extLst>
        </c:ser>
        <c:dLbls>
          <c:showLegendKey val="0"/>
          <c:showVal val="0"/>
          <c:showCatName val="0"/>
          <c:showSerName val="0"/>
          <c:showPercent val="0"/>
          <c:showBubbleSize val="0"/>
        </c:dLbls>
        <c:axId val="333164512"/>
        <c:axId val="326458888"/>
      </c:areaChart>
      <c:lineChart>
        <c:grouping val="standard"/>
        <c:varyColors val="0"/>
        <c:ser>
          <c:idx val="2"/>
          <c:order val="2"/>
          <c:tx>
            <c:strRef>
              <c:f>Sheet1!$A$4</c:f>
              <c:strCache>
                <c:ptCount val="1"/>
                <c:pt idx="0">
                  <c:v>Česká republika</c:v>
                </c:pt>
              </c:strCache>
            </c:strRef>
          </c:tx>
          <c:spPr>
            <a:ln w="25401">
              <a:solidFill>
                <a:srgbClr val="037BC1"/>
              </a:solidFill>
              <a:prstDash val="solid"/>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Sheet1!$B$4:$J$4</c:f>
              <c:numCache>
                <c:formatCode>0.0</c:formatCode>
                <c:ptCount val="9"/>
                <c:pt idx="0">
                  <c:v>6.4121539485241046</c:v>
                </c:pt>
                <c:pt idx="1">
                  <c:v>6.2187586993937005</c:v>
                </c:pt>
                <c:pt idx="2">
                  <c:v>5.9751061370962253</c:v>
                </c:pt>
                <c:pt idx="3">
                  <c:v>5.8378353321721486</c:v>
                </c:pt>
                <c:pt idx="4">
                  <c:v>5.7685863175992527</c:v>
                </c:pt>
                <c:pt idx="5">
                  <c:v>5.7518342853958817</c:v>
                </c:pt>
                <c:pt idx="6">
                  <c:v>5.6600732038963022</c:v>
                </c:pt>
                <c:pt idx="7">
                  <c:v>5.5788859890852889</c:v>
                </c:pt>
                <c:pt idx="8">
                  <c:v>5.542897827162439</c:v>
                </c:pt>
              </c:numCache>
            </c:numRef>
          </c:val>
          <c:smooth val="0"/>
          <c:extLst>
            <c:ext xmlns:c16="http://schemas.microsoft.com/office/drawing/2014/chart" uri="{C3380CC4-5D6E-409C-BE32-E72D297353CC}">
              <c16:uniqueId val="{00000002-84F6-4663-B4C3-5ABD700A2869}"/>
            </c:ext>
          </c:extLst>
        </c:ser>
        <c:ser>
          <c:idx val="0"/>
          <c:order val="3"/>
          <c:tx>
            <c:strRef>
              <c:f>Sheet1!$A$5</c:f>
              <c:strCache>
                <c:ptCount val="1"/>
                <c:pt idx="0">
                  <c:v>Královéhradecký kraj</c:v>
                </c:pt>
              </c:strCache>
            </c:strRef>
          </c:tx>
          <c:spPr>
            <a:ln w="25400">
              <a:solidFill>
                <a:srgbClr val="7F0506"/>
              </a:solidFill>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Sheet1!$B$5:$J$5</c:f>
              <c:numCache>
                <c:formatCode>0.0</c:formatCode>
                <c:ptCount val="9"/>
                <c:pt idx="0">
                  <c:v>7.1253267767422077</c:v>
                </c:pt>
                <c:pt idx="1">
                  <c:v>6.9925605275078633</c:v>
                </c:pt>
                <c:pt idx="2">
                  <c:v>6.82279585858182</c:v>
                </c:pt>
                <c:pt idx="3">
                  <c:v>6.7419237859236842</c:v>
                </c:pt>
                <c:pt idx="4">
                  <c:v>6.6629701302478166</c:v>
                </c:pt>
                <c:pt idx="5">
                  <c:v>6.5787838039743098</c:v>
                </c:pt>
                <c:pt idx="6">
                  <c:v>6.5941335021337784</c:v>
                </c:pt>
                <c:pt idx="7">
                  <c:v>6.4219224425042665</c:v>
                </c:pt>
                <c:pt idx="8">
                  <c:v>6.3192674906691488</c:v>
                </c:pt>
              </c:numCache>
            </c:numRef>
          </c:val>
          <c:smooth val="0"/>
          <c:extLst>
            <c:ext xmlns:c16="http://schemas.microsoft.com/office/drawing/2014/chart" uri="{C3380CC4-5D6E-409C-BE32-E72D297353CC}">
              <c16:uniqueId val="{00000003-84F6-4663-B4C3-5ABD700A2869}"/>
            </c:ext>
          </c:extLst>
        </c:ser>
        <c:dLbls>
          <c:showLegendKey val="0"/>
          <c:showVal val="0"/>
          <c:showCatName val="0"/>
          <c:showSerName val="0"/>
          <c:showPercent val="0"/>
          <c:showBubbleSize val="0"/>
        </c:dLbls>
        <c:marker val="1"/>
        <c:smooth val="0"/>
        <c:axId val="333164512"/>
        <c:axId val="326458888"/>
      </c:lineChart>
      <c:catAx>
        <c:axId val="333164512"/>
        <c:scaling>
          <c:orientation val="minMax"/>
        </c:scaling>
        <c:delete val="0"/>
        <c:axPos val="b"/>
        <c:numFmt formatCode="General" sourceLinked="1"/>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326458888"/>
        <c:crosses val="autoZero"/>
        <c:auto val="1"/>
        <c:lblAlgn val="ctr"/>
        <c:lblOffset val="100"/>
        <c:tickMarkSkip val="1"/>
        <c:noMultiLvlLbl val="0"/>
      </c:catAx>
      <c:valAx>
        <c:axId val="326458888"/>
        <c:scaling>
          <c:orientation val="minMax"/>
        </c:scaling>
        <c:delete val="0"/>
        <c:axPos val="l"/>
        <c:majorGridlines>
          <c:spPr>
            <a:ln w="12700">
              <a:solidFill>
                <a:srgbClr val="EAEAEA"/>
              </a:solidFill>
              <a:prstDash val="solid"/>
            </a:ln>
          </c:spPr>
        </c:majorGridlines>
        <c:numFmt formatCode="#,##0" sourceLinked="0"/>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333164512"/>
        <c:crosses val="autoZero"/>
        <c:crossBetween val="midCat"/>
      </c:valAx>
      <c:spPr>
        <a:noFill/>
        <a:ln w="25401">
          <a:noFill/>
        </a:ln>
      </c:spPr>
    </c:plotArea>
    <c:plotVisOnly val="1"/>
    <c:dispBlanksAs val="gap"/>
    <c:showDLblsOverMax val="0"/>
  </c:chart>
  <c:spPr>
    <a:noFill/>
    <a:ln>
      <a:noFill/>
    </a:ln>
  </c:spPr>
  <c:txPr>
    <a:bodyPr/>
    <a:lstStyle/>
    <a:p>
      <a:pPr>
        <a:defRPr sz="800" b="0" i="0" u="none" strike="noStrike" baseline="0">
          <a:solidFill>
            <a:schemeClr val="tx1"/>
          </a:solidFill>
          <a:latin typeface="Arial"/>
          <a:ea typeface="Arial"/>
          <a:cs typeface="Arial"/>
        </a:defRPr>
      </a:pPr>
      <a:endParaRPr lang="cs-CZ"/>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400" b="1" dirty="0">
                <a:solidFill>
                  <a:schemeClr val="tx1"/>
                </a:solidFill>
              </a:rPr>
              <a:t>Průměrná</a:t>
            </a:r>
            <a:r>
              <a:rPr lang="cs-CZ" sz="1400" b="1" baseline="0" dirty="0">
                <a:solidFill>
                  <a:schemeClr val="tx1"/>
                </a:solidFill>
              </a:rPr>
              <a:t> délka akutních hospitalizací</a:t>
            </a:r>
            <a:endParaRPr lang="cs-CZ"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cs-CZ"/>
        </a:p>
      </c:txPr>
    </c:title>
    <c:autoTitleDeleted val="0"/>
    <c:plotArea>
      <c:layout/>
      <c:lineChart>
        <c:grouping val="standard"/>
        <c:varyColors val="0"/>
        <c:ser>
          <c:idx val="0"/>
          <c:order val="0"/>
          <c:tx>
            <c:strRef>
              <c:f>List1!$B$1</c:f>
              <c:strCache>
                <c:ptCount val="1"/>
                <c:pt idx="0">
                  <c:v>Muži</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List1!$B$2:$B$10</c:f>
              <c:numCache>
                <c:formatCode>0.0</c:formatCode>
                <c:ptCount val="9"/>
                <c:pt idx="0">
                  <c:v>6.7978703135500558</c:v>
                </c:pt>
                <c:pt idx="1">
                  <c:v>6.5745022095783643</c:v>
                </c:pt>
                <c:pt idx="2">
                  <c:v>6.2857927897724055</c:v>
                </c:pt>
                <c:pt idx="3">
                  <c:v>6.1725411075662775</c:v>
                </c:pt>
                <c:pt idx="4">
                  <c:v>6.1049111199552284</c:v>
                </c:pt>
                <c:pt idx="5">
                  <c:v>6.1108167225992469</c:v>
                </c:pt>
                <c:pt idx="6">
                  <c:v>6.0003591597990482</c:v>
                </c:pt>
                <c:pt idx="7">
                  <c:v>5.9118210847487349</c:v>
                </c:pt>
                <c:pt idx="8">
                  <c:v>5.8780179430811001</c:v>
                </c:pt>
              </c:numCache>
            </c:numRef>
          </c:val>
          <c:smooth val="0"/>
          <c:extLst>
            <c:ext xmlns:c16="http://schemas.microsoft.com/office/drawing/2014/chart" uri="{C3380CC4-5D6E-409C-BE32-E72D297353CC}">
              <c16:uniqueId val="{00000000-ACC1-42F2-9B17-EE7A74B94F44}"/>
            </c:ext>
          </c:extLst>
        </c:ser>
        <c:ser>
          <c:idx val="1"/>
          <c:order val="1"/>
          <c:tx>
            <c:strRef>
              <c:f>List1!$C$1</c:f>
              <c:strCache>
                <c:ptCount val="1"/>
                <c:pt idx="0">
                  <c:v>Ženy</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List1!$C$2:$C$10</c:f>
              <c:numCache>
                <c:formatCode>0.0</c:formatCode>
                <c:ptCount val="9"/>
                <c:pt idx="0">
                  <c:v>6.565286770993124</c:v>
                </c:pt>
                <c:pt idx="1">
                  <c:v>6.3515639506239685</c:v>
                </c:pt>
                <c:pt idx="2">
                  <c:v>6.1121690676439107</c:v>
                </c:pt>
                <c:pt idx="3">
                  <c:v>5.9559741862009501</c:v>
                </c:pt>
                <c:pt idx="4">
                  <c:v>5.8975686409912731</c:v>
                </c:pt>
                <c:pt idx="5">
                  <c:v>5.8775938613147289</c:v>
                </c:pt>
                <c:pt idx="6">
                  <c:v>5.783389605387482</c:v>
                </c:pt>
                <c:pt idx="7">
                  <c:v>5.7212089435264506</c:v>
                </c:pt>
                <c:pt idx="8">
                  <c:v>5.6838293393910035</c:v>
                </c:pt>
              </c:numCache>
            </c:numRef>
          </c:val>
          <c:smooth val="0"/>
          <c:extLst>
            <c:ext xmlns:c16="http://schemas.microsoft.com/office/drawing/2014/chart" uri="{C3380CC4-5D6E-409C-BE32-E72D297353CC}">
              <c16:uniqueId val="{00000001-ACC1-42F2-9B17-EE7A74B94F44}"/>
            </c:ext>
          </c:extLst>
        </c:ser>
        <c:ser>
          <c:idx val="2"/>
          <c:order val="2"/>
          <c:tx>
            <c:strRef>
              <c:f>List1!$D$1</c:f>
              <c:strCache>
                <c:ptCount val="1"/>
                <c:pt idx="0">
                  <c:v>Celkem</c:v>
                </c:pt>
              </c:strCache>
            </c:strRef>
          </c:tx>
          <c:spPr>
            <a:ln w="38100" cap="rnd">
              <a:solidFill>
                <a:schemeClr val="accent2"/>
              </a:solidFill>
              <a:round/>
            </a:ln>
            <a:effectLst/>
          </c:spPr>
          <c:marker>
            <c:symbol val="circle"/>
            <c:size val="7"/>
            <c:spPr>
              <a:solidFill>
                <a:schemeClr val="accent2"/>
              </a:solidFill>
              <a:ln w="9525">
                <a:solidFill>
                  <a:schemeClr val="accent2"/>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List1!$D$2:$D$10</c:f>
              <c:numCache>
                <c:formatCode>0.0</c:formatCode>
                <c:ptCount val="9"/>
                <c:pt idx="0">
                  <c:v>6.6753579624065269</c:v>
                </c:pt>
                <c:pt idx="1">
                  <c:v>6.4571052149180685</c:v>
                </c:pt>
                <c:pt idx="2">
                  <c:v>6.195169395006789</c:v>
                </c:pt>
                <c:pt idx="3">
                  <c:v>6.0591514474266974</c:v>
                </c:pt>
                <c:pt idx="4">
                  <c:v>5.9959212404581477</c:v>
                </c:pt>
                <c:pt idx="5">
                  <c:v>5.9893794959158262</c:v>
                </c:pt>
                <c:pt idx="6">
                  <c:v>5.8873053708863301</c:v>
                </c:pt>
                <c:pt idx="7">
                  <c:v>5.8129491933116499</c:v>
                </c:pt>
                <c:pt idx="8">
                  <c:v>5.7776696927287841</c:v>
                </c:pt>
              </c:numCache>
            </c:numRef>
          </c:val>
          <c:smooth val="0"/>
          <c:extLst>
            <c:ext xmlns:c16="http://schemas.microsoft.com/office/drawing/2014/chart" uri="{C3380CC4-5D6E-409C-BE32-E72D297353CC}">
              <c16:uniqueId val="{00000002-ACC1-42F2-9B17-EE7A74B94F44}"/>
            </c:ext>
          </c:extLst>
        </c:ser>
        <c:dLbls>
          <c:showLegendKey val="0"/>
          <c:showVal val="0"/>
          <c:showCatName val="0"/>
          <c:showSerName val="0"/>
          <c:showPercent val="0"/>
          <c:showBubbleSize val="0"/>
        </c:dLbls>
        <c:marker val="1"/>
        <c:smooth val="0"/>
        <c:axId val="756237864"/>
        <c:axId val="756228064"/>
      </c:lineChart>
      <c:catAx>
        <c:axId val="75623786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6228064"/>
        <c:crosses val="autoZero"/>
        <c:auto val="1"/>
        <c:lblAlgn val="ctr"/>
        <c:lblOffset val="100"/>
        <c:noMultiLvlLbl val="0"/>
      </c:catAx>
      <c:valAx>
        <c:axId val="756228064"/>
        <c:scaling>
          <c:orientation val="minMax"/>
          <c:max val="7.5"/>
          <c:min val="5.5"/>
        </c:scaling>
        <c:delete val="0"/>
        <c:axPos val="l"/>
        <c:numFmt formatCode="#,##0.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623786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cs-CZ" sz="1400" b="1" dirty="0">
                <a:solidFill>
                  <a:schemeClr val="tx1"/>
                </a:solidFill>
              </a:rPr>
              <a:t>Průměrná</a:t>
            </a:r>
            <a:r>
              <a:rPr lang="cs-CZ" sz="1400" b="1" baseline="0" dirty="0">
                <a:solidFill>
                  <a:schemeClr val="tx1"/>
                </a:solidFill>
              </a:rPr>
              <a:t> délka akutních hospitalizací</a:t>
            </a:r>
            <a:endParaRPr lang="cs-CZ"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cs-CZ"/>
        </a:p>
      </c:txPr>
    </c:title>
    <c:autoTitleDeleted val="0"/>
    <c:plotArea>
      <c:layout/>
      <c:lineChart>
        <c:grouping val="standard"/>
        <c:varyColors val="0"/>
        <c:ser>
          <c:idx val="0"/>
          <c:order val="0"/>
          <c:tx>
            <c:strRef>
              <c:f>List1!$B$1</c:f>
              <c:strCache>
                <c:ptCount val="1"/>
                <c:pt idx="0">
                  <c:v>Muži</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List1!$B$2:$B$10</c:f>
              <c:numCache>
                <c:formatCode>0.0</c:formatCode>
                <c:ptCount val="9"/>
                <c:pt idx="0">
                  <c:v>7.528318131049943</c:v>
                </c:pt>
                <c:pt idx="1">
                  <c:v>7.3827637160970836</c:v>
                </c:pt>
                <c:pt idx="2">
                  <c:v>7.1446698090748679</c:v>
                </c:pt>
                <c:pt idx="3">
                  <c:v>7.1412616388446191</c:v>
                </c:pt>
                <c:pt idx="4">
                  <c:v>7.1471686446119493</c:v>
                </c:pt>
                <c:pt idx="5">
                  <c:v>7.0906438989683656</c:v>
                </c:pt>
                <c:pt idx="6">
                  <c:v>7.0825283185406445</c:v>
                </c:pt>
                <c:pt idx="7">
                  <c:v>6.9153659815698214</c:v>
                </c:pt>
                <c:pt idx="8">
                  <c:v>6.7826239799121648</c:v>
                </c:pt>
              </c:numCache>
            </c:numRef>
          </c:val>
          <c:smooth val="0"/>
          <c:extLst>
            <c:ext xmlns:c16="http://schemas.microsoft.com/office/drawing/2014/chart" uri="{C3380CC4-5D6E-409C-BE32-E72D297353CC}">
              <c16:uniqueId val="{00000000-3661-4718-BAB9-8A1168F57945}"/>
            </c:ext>
          </c:extLst>
        </c:ser>
        <c:ser>
          <c:idx val="1"/>
          <c:order val="1"/>
          <c:tx>
            <c:strRef>
              <c:f>List1!$C$1</c:f>
              <c:strCache>
                <c:ptCount val="1"/>
                <c:pt idx="0">
                  <c:v>Ženy</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List1!$C$2:$C$10</c:f>
              <c:numCache>
                <c:formatCode>0.0</c:formatCode>
                <c:ptCount val="9"/>
                <c:pt idx="0">
                  <c:v>7.4422341402961303</c:v>
                </c:pt>
                <c:pt idx="1">
                  <c:v>7.245447330129223</c:v>
                </c:pt>
                <c:pt idx="2">
                  <c:v>7.126055594651648</c:v>
                </c:pt>
                <c:pt idx="3">
                  <c:v>6.9707692989060943</c:v>
                </c:pt>
                <c:pt idx="4">
                  <c:v>6.8392168103543636</c:v>
                </c:pt>
                <c:pt idx="5">
                  <c:v>6.7511525795828868</c:v>
                </c:pt>
                <c:pt idx="6">
                  <c:v>6.8436003974347379</c:v>
                </c:pt>
                <c:pt idx="7">
                  <c:v>6.6701974228632874</c:v>
                </c:pt>
                <c:pt idx="8">
                  <c:v>6.5798465084230138</c:v>
                </c:pt>
              </c:numCache>
            </c:numRef>
          </c:val>
          <c:smooth val="0"/>
          <c:extLst>
            <c:ext xmlns:c16="http://schemas.microsoft.com/office/drawing/2014/chart" uri="{C3380CC4-5D6E-409C-BE32-E72D297353CC}">
              <c16:uniqueId val="{00000001-3661-4718-BAB9-8A1168F57945}"/>
            </c:ext>
          </c:extLst>
        </c:ser>
        <c:ser>
          <c:idx val="2"/>
          <c:order val="2"/>
          <c:tx>
            <c:strRef>
              <c:f>List1!$D$1</c:f>
              <c:strCache>
                <c:ptCount val="1"/>
                <c:pt idx="0">
                  <c:v>Celkem</c:v>
                </c:pt>
              </c:strCache>
            </c:strRef>
          </c:tx>
          <c:spPr>
            <a:ln w="38100" cap="rnd">
              <a:solidFill>
                <a:schemeClr val="accent2"/>
              </a:solidFill>
              <a:round/>
            </a:ln>
            <a:effectLst/>
          </c:spPr>
          <c:marker>
            <c:symbol val="circle"/>
            <c:size val="7"/>
            <c:spPr>
              <a:solidFill>
                <a:schemeClr val="accent2"/>
              </a:solidFill>
              <a:ln w="9525">
                <a:solidFill>
                  <a:schemeClr val="accent2"/>
                </a:solidFill>
              </a:ln>
              <a:effectLst/>
            </c:spPr>
          </c:marker>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List1!$A$2:$A$10</c:f>
              <c:strCache>
                <c:ptCount val="9"/>
                <c:pt idx="0">
                  <c:v>2010</c:v>
                </c:pt>
                <c:pt idx="1">
                  <c:v>2011</c:v>
                </c:pt>
                <c:pt idx="2">
                  <c:v>2012</c:v>
                </c:pt>
                <c:pt idx="3">
                  <c:v>2013</c:v>
                </c:pt>
                <c:pt idx="4">
                  <c:v>2014</c:v>
                </c:pt>
                <c:pt idx="5">
                  <c:v>2015</c:v>
                </c:pt>
                <c:pt idx="6">
                  <c:v>2016</c:v>
                </c:pt>
                <c:pt idx="7">
                  <c:v>2017</c:v>
                </c:pt>
                <c:pt idx="8">
                  <c:v>2018</c:v>
                </c:pt>
              </c:strCache>
            </c:strRef>
          </c:cat>
          <c:val>
            <c:numRef>
              <c:f>List1!$D$2:$D$10</c:f>
              <c:numCache>
                <c:formatCode>0.0</c:formatCode>
                <c:ptCount val="9"/>
                <c:pt idx="0">
                  <c:v>7.4831230441997416</c:v>
                </c:pt>
                <c:pt idx="1">
                  <c:v>7.3113650415626434</c:v>
                </c:pt>
                <c:pt idx="2">
                  <c:v>7.1349939413338372</c:v>
                </c:pt>
                <c:pt idx="3">
                  <c:v>7.0529196452134926</c:v>
                </c:pt>
                <c:pt idx="4">
                  <c:v>6.9873692881494902</c:v>
                </c:pt>
                <c:pt idx="5">
                  <c:v>6.9140912666294234</c:v>
                </c:pt>
                <c:pt idx="6">
                  <c:v>6.9582471318412047</c:v>
                </c:pt>
                <c:pt idx="7">
                  <c:v>6.7893586271390332</c:v>
                </c:pt>
                <c:pt idx="8">
                  <c:v>6.6784353940814718</c:v>
                </c:pt>
              </c:numCache>
            </c:numRef>
          </c:val>
          <c:smooth val="0"/>
          <c:extLst>
            <c:ext xmlns:c16="http://schemas.microsoft.com/office/drawing/2014/chart" uri="{C3380CC4-5D6E-409C-BE32-E72D297353CC}">
              <c16:uniqueId val="{00000002-3661-4718-BAB9-8A1168F57945}"/>
            </c:ext>
          </c:extLst>
        </c:ser>
        <c:dLbls>
          <c:showLegendKey val="0"/>
          <c:showVal val="0"/>
          <c:showCatName val="0"/>
          <c:showSerName val="0"/>
          <c:showPercent val="0"/>
          <c:showBubbleSize val="0"/>
        </c:dLbls>
        <c:marker val="1"/>
        <c:smooth val="0"/>
        <c:axId val="756234728"/>
        <c:axId val="756228848"/>
      </c:lineChart>
      <c:catAx>
        <c:axId val="75623472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6228848"/>
        <c:crosses val="autoZero"/>
        <c:auto val="1"/>
        <c:lblAlgn val="ctr"/>
        <c:lblOffset val="100"/>
        <c:noMultiLvlLbl val="0"/>
      </c:catAx>
      <c:valAx>
        <c:axId val="756228848"/>
        <c:scaling>
          <c:orientation val="minMax"/>
          <c:max val="7.5"/>
          <c:min val="5.5"/>
        </c:scaling>
        <c:delete val="0"/>
        <c:axPos val="l"/>
        <c:numFmt formatCode="#,##0.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623472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193321616871705"/>
          <c:y val="6.4837905236907731E-2"/>
          <c:w val="0.87873462214411246"/>
          <c:h val="0.80049875311720697"/>
        </c:manualLayout>
      </c:layout>
      <c:areaChart>
        <c:grouping val="stacked"/>
        <c:varyColors val="0"/>
        <c:ser>
          <c:idx val="5"/>
          <c:order val="0"/>
          <c:tx>
            <c:strRef>
              <c:f>Sheet1!$A$2</c:f>
              <c:strCache>
                <c:ptCount val="1"/>
                <c:pt idx="0">
                  <c:v>min</c:v>
                </c:pt>
              </c:strCache>
            </c:strRef>
          </c:tx>
          <c:spPr>
            <a:no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Sheet1!$B$2:$J$2</c:f>
              <c:numCache>
                <c:formatCode>0.0</c:formatCode>
                <c:ptCount val="9"/>
                <c:pt idx="0">
                  <c:v>6.0291439657938843</c:v>
                </c:pt>
                <c:pt idx="1">
                  <c:v>5.8882536718828593</c:v>
                </c:pt>
                <c:pt idx="2">
                  <c:v>5.6145372003799148</c:v>
                </c:pt>
                <c:pt idx="3">
                  <c:v>5.4531728637959889</c:v>
                </c:pt>
                <c:pt idx="4">
                  <c:v>5.4618848273843339</c:v>
                </c:pt>
                <c:pt idx="5">
                  <c:v>5.4281829864107705</c:v>
                </c:pt>
                <c:pt idx="6">
                  <c:v>5.3483449167307056</c:v>
                </c:pt>
                <c:pt idx="7">
                  <c:v>5.3289312932689779</c:v>
                </c:pt>
                <c:pt idx="8">
                  <c:v>5.2943937685764642</c:v>
                </c:pt>
              </c:numCache>
            </c:numRef>
          </c:val>
          <c:extLst>
            <c:ext xmlns:c16="http://schemas.microsoft.com/office/drawing/2014/chart" uri="{C3380CC4-5D6E-409C-BE32-E72D297353CC}">
              <c16:uniqueId val="{00000000-6ADC-4FB7-B4AF-5A3E4A741F22}"/>
            </c:ext>
          </c:extLst>
        </c:ser>
        <c:ser>
          <c:idx val="1"/>
          <c:order val="1"/>
          <c:tx>
            <c:strRef>
              <c:f>Sheet1!$A$3</c:f>
              <c:strCache>
                <c:ptCount val="1"/>
                <c:pt idx="0">
                  <c:v>max (max-min)</c:v>
                </c:pt>
              </c:strCache>
            </c:strRef>
          </c:tx>
          <c:spPr>
            <a:solidFill>
              <a:schemeClr val="accent1">
                <a:lumMod val="20000"/>
                <a:lumOff val="80000"/>
              </a:schemeClr>
            </a:solid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Sheet1!$B$3:$J$3</c:f>
              <c:numCache>
                <c:formatCode>0.0</c:formatCode>
                <c:ptCount val="9"/>
                <c:pt idx="0">
                  <c:v>1.4539790784058573</c:v>
                </c:pt>
                <c:pt idx="1">
                  <c:v>1.4231113696797841</c:v>
                </c:pt>
                <c:pt idx="2">
                  <c:v>1.5204567409539225</c:v>
                </c:pt>
                <c:pt idx="3">
                  <c:v>1.5997467814175037</c:v>
                </c:pt>
                <c:pt idx="4">
                  <c:v>1.5254844607651563</c:v>
                </c:pt>
                <c:pt idx="5">
                  <c:v>1.485908280218653</c:v>
                </c:pt>
                <c:pt idx="6">
                  <c:v>1.6099022151104991</c:v>
                </c:pt>
                <c:pt idx="7">
                  <c:v>1.4604273338700553</c:v>
                </c:pt>
                <c:pt idx="8">
                  <c:v>1.3840416255050076</c:v>
                </c:pt>
              </c:numCache>
            </c:numRef>
          </c:val>
          <c:extLst>
            <c:ext xmlns:c16="http://schemas.microsoft.com/office/drawing/2014/chart" uri="{C3380CC4-5D6E-409C-BE32-E72D297353CC}">
              <c16:uniqueId val="{00000001-6ADC-4FB7-B4AF-5A3E4A741F22}"/>
            </c:ext>
          </c:extLst>
        </c:ser>
        <c:dLbls>
          <c:showLegendKey val="0"/>
          <c:showVal val="0"/>
          <c:showCatName val="0"/>
          <c:showSerName val="0"/>
          <c:showPercent val="0"/>
          <c:showBubbleSize val="0"/>
        </c:dLbls>
        <c:axId val="333164512"/>
        <c:axId val="326458888"/>
      </c:areaChart>
      <c:lineChart>
        <c:grouping val="standard"/>
        <c:varyColors val="0"/>
        <c:ser>
          <c:idx val="2"/>
          <c:order val="2"/>
          <c:tx>
            <c:strRef>
              <c:f>Sheet1!$A$4</c:f>
              <c:strCache>
                <c:ptCount val="1"/>
                <c:pt idx="0">
                  <c:v>Česká republika</c:v>
                </c:pt>
              </c:strCache>
            </c:strRef>
          </c:tx>
          <c:spPr>
            <a:ln w="25401">
              <a:solidFill>
                <a:srgbClr val="037BC1"/>
              </a:solidFill>
              <a:prstDash val="solid"/>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Sheet1!$B$4:$J$4</c:f>
              <c:numCache>
                <c:formatCode>0.0</c:formatCode>
                <c:ptCount val="9"/>
                <c:pt idx="0">
                  <c:v>6.6753579624065269</c:v>
                </c:pt>
                <c:pt idx="1">
                  <c:v>6.4571052149180685</c:v>
                </c:pt>
                <c:pt idx="2">
                  <c:v>6.195169395006789</c:v>
                </c:pt>
                <c:pt idx="3">
                  <c:v>6.0591514474266974</c:v>
                </c:pt>
                <c:pt idx="4">
                  <c:v>5.9959212404581477</c:v>
                </c:pt>
                <c:pt idx="5">
                  <c:v>5.9893794959158262</c:v>
                </c:pt>
                <c:pt idx="6">
                  <c:v>5.8873053708863301</c:v>
                </c:pt>
                <c:pt idx="7">
                  <c:v>5.8129491933116499</c:v>
                </c:pt>
                <c:pt idx="8">
                  <c:v>5.7776696927287841</c:v>
                </c:pt>
              </c:numCache>
            </c:numRef>
          </c:val>
          <c:smooth val="0"/>
          <c:extLst>
            <c:ext xmlns:c16="http://schemas.microsoft.com/office/drawing/2014/chart" uri="{C3380CC4-5D6E-409C-BE32-E72D297353CC}">
              <c16:uniqueId val="{00000002-6ADC-4FB7-B4AF-5A3E4A741F22}"/>
            </c:ext>
          </c:extLst>
        </c:ser>
        <c:ser>
          <c:idx val="0"/>
          <c:order val="3"/>
          <c:tx>
            <c:strRef>
              <c:f>Sheet1!$A$5</c:f>
              <c:strCache>
                <c:ptCount val="1"/>
                <c:pt idx="0">
                  <c:v>Královéhradecký kraj</c:v>
                </c:pt>
              </c:strCache>
            </c:strRef>
          </c:tx>
          <c:spPr>
            <a:ln w="25400">
              <a:solidFill>
                <a:srgbClr val="7F0506"/>
              </a:solidFill>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Sheet1!$B$5:$J$5</c:f>
              <c:numCache>
                <c:formatCode>0.0</c:formatCode>
                <c:ptCount val="9"/>
                <c:pt idx="0">
                  <c:v>7.4831230441997416</c:v>
                </c:pt>
                <c:pt idx="1">
                  <c:v>7.3113650415626434</c:v>
                </c:pt>
                <c:pt idx="2">
                  <c:v>7.1349939413338372</c:v>
                </c:pt>
                <c:pt idx="3">
                  <c:v>7.0529196452134926</c:v>
                </c:pt>
                <c:pt idx="4">
                  <c:v>6.9873692881494902</c:v>
                </c:pt>
                <c:pt idx="5">
                  <c:v>6.9140912666294234</c:v>
                </c:pt>
                <c:pt idx="6">
                  <c:v>6.9582471318412047</c:v>
                </c:pt>
                <c:pt idx="7">
                  <c:v>6.7893586271390332</c:v>
                </c:pt>
                <c:pt idx="8">
                  <c:v>6.6784353940814718</c:v>
                </c:pt>
              </c:numCache>
            </c:numRef>
          </c:val>
          <c:smooth val="0"/>
          <c:extLst>
            <c:ext xmlns:c16="http://schemas.microsoft.com/office/drawing/2014/chart" uri="{C3380CC4-5D6E-409C-BE32-E72D297353CC}">
              <c16:uniqueId val="{00000003-6ADC-4FB7-B4AF-5A3E4A741F22}"/>
            </c:ext>
          </c:extLst>
        </c:ser>
        <c:dLbls>
          <c:showLegendKey val="0"/>
          <c:showVal val="0"/>
          <c:showCatName val="0"/>
          <c:showSerName val="0"/>
          <c:showPercent val="0"/>
          <c:showBubbleSize val="0"/>
        </c:dLbls>
        <c:marker val="1"/>
        <c:smooth val="0"/>
        <c:axId val="333164512"/>
        <c:axId val="326458888"/>
      </c:lineChart>
      <c:catAx>
        <c:axId val="333164512"/>
        <c:scaling>
          <c:orientation val="minMax"/>
        </c:scaling>
        <c:delete val="0"/>
        <c:axPos val="b"/>
        <c:numFmt formatCode="General" sourceLinked="1"/>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326458888"/>
        <c:crosses val="autoZero"/>
        <c:auto val="1"/>
        <c:lblAlgn val="ctr"/>
        <c:lblOffset val="100"/>
        <c:tickMarkSkip val="1"/>
        <c:noMultiLvlLbl val="0"/>
      </c:catAx>
      <c:valAx>
        <c:axId val="326458888"/>
        <c:scaling>
          <c:orientation val="minMax"/>
        </c:scaling>
        <c:delete val="0"/>
        <c:axPos val="l"/>
        <c:majorGridlines>
          <c:spPr>
            <a:ln w="12700">
              <a:solidFill>
                <a:srgbClr val="EAEAEA"/>
              </a:solidFill>
              <a:prstDash val="solid"/>
            </a:ln>
          </c:spPr>
        </c:majorGridlines>
        <c:numFmt formatCode="#,##0" sourceLinked="0"/>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333164512"/>
        <c:crosses val="autoZero"/>
        <c:crossBetween val="midCat"/>
      </c:valAx>
      <c:spPr>
        <a:noFill/>
        <a:ln w="25401">
          <a:noFill/>
        </a:ln>
      </c:spPr>
    </c:plotArea>
    <c:plotVisOnly val="1"/>
    <c:dispBlanksAs val="gap"/>
    <c:showDLblsOverMax val="0"/>
  </c:chart>
  <c:spPr>
    <a:noFill/>
    <a:ln>
      <a:noFill/>
    </a:ln>
  </c:spPr>
  <c:txPr>
    <a:bodyPr/>
    <a:lstStyle/>
    <a:p>
      <a:pPr>
        <a:defRPr sz="800" b="0" i="0" u="none" strike="noStrike" baseline="0">
          <a:solidFill>
            <a:schemeClr val="tx1"/>
          </a:solidFill>
          <a:latin typeface="Arial"/>
          <a:ea typeface="Arial"/>
          <a:cs typeface="Arial"/>
        </a:defRPr>
      </a:pPr>
      <a:endParaRPr lang="cs-CZ"/>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74"/>
          <c:y val="0.20218527842131609"/>
          <c:w val="0.61189273984018822"/>
          <c:h val="0.77509146255443084"/>
        </c:manualLayout>
      </c:layout>
      <c:barChart>
        <c:barDir val="bar"/>
        <c:grouping val="clustered"/>
        <c:varyColors val="0"/>
        <c:ser>
          <c:idx val="0"/>
          <c:order val="0"/>
          <c:tx>
            <c:strRef>
              <c:f>List1!$B$1</c:f>
              <c:strCache>
                <c:ptCount val="1"/>
                <c:pt idx="0">
                  <c:v>Řada 1</c:v>
                </c:pt>
              </c:strCache>
            </c:strRef>
          </c:tx>
          <c:spPr>
            <a:solidFill>
              <a:srgbClr val="3D67BC"/>
            </a:solidFill>
            <a:ln w="3175">
              <a:solidFill>
                <a:schemeClr val="bg1">
                  <a:lumMod val="75000"/>
                </a:schemeClr>
              </a:solidFill>
            </a:ln>
            <a:effectLst/>
          </c:spPr>
          <c:invertIfNegative val="0"/>
          <c:dPt>
            <c:idx val="0"/>
            <c:invertIfNegative val="0"/>
            <c:bubble3D val="0"/>
            <c:spPr>
              <a:solidFill>
                <a:srgbClr val="C00000"/>
              </a:solidFill>
              <a:ln w="3175">
                <a:solidFill>
                  <a:schemeClr val="bg1">
                    <a:lumMod val="75000"/>
                  </a:schemeClr>
                </a:solidFill>
              </a:ln>
              <a:effectLst/>
            </c:spPr>
            <c:extLst>
              <c:ext xmlns:c16="http://schemas.microsoft.com/office/drawing/2014/chart" uri="{C3380CC4-5D6E-409C-BE32-E72D297353CC}">
                <c16:uniqueId val="{00000010-2E58-4986-A1D7-754EA7065BB7}"/>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Královéhradecký kraj</c:v>
                </c:pt>
                <c:pt idx="1">
                  <c:v>Jihomoravský kraj</c:v>
                </c:pt>
                <c:pt idx="2">
                  <c:v>Plzeňský kraj</c:v>
                </c:pt>
                <c:pt idx="3">
                  <c:v>Hlavní město Praha</c:v>
                </c:pt>
                <c:pt idx="4">
                  <c:v>Moravskoslezský kraj</c:v>
                </c:pt>
                <c:pt idx="5">
                  <c:v>Celkem ČR</c:v>
                </c:pt>
                <c:pt idx="6">
                  <c:v>Liberecký kraj</c:v>
                </c:pt>
                <c:pt idx="7">
                  <c:v>Pardubický kraj</c:v>
                </c:pt>
                <c:pt idx="8">
                  <c:v>Kraj Vysočina</c:v>
                </c:pt>
                <c:pt idx="9">
                  <c:v>Zlínský kraj</c:v>
                </c:pt>
                <c:pt idx="10">
                  <c:v>Olomoucký kraj</c:v>
                </c:pt>
                <c:pt idx="11">
                  <c:v>Jihočeský kraj</c:v>
                </c:pt>
                <c:pt idx="12">
                  <c:v>Středočeský kraj</c:v>
                </c:pt>
                <c:pt idx="13">
                  <c:v>Ústecký kraj</c:v>
                </c:pt>
                <c:pt idx="14">
                  <c:v>Karlovarský kraj</c:v>
                </c:pt>
              </c:strCache>
            </c:strRef>
          </c:cat>
          <c:val>
            <c:numRef>
              <c:f>List1!$B$2:$B$16</c:f>
              <c:numCache>
                <c:formatCode>General</c:formatCode>
                <c:ptCount val="15"/>
                <c:pt idx="0" formatCode="0.0">
                  <c:v>6.6784353940814718</c:v>
                </c:pt>
              </c:numCache>
            </c:numRef>
          </c:val>
          <c:extLst>
            <c:ext xmlns:c16="http://schemas.microsoft.com/office/drawing/2014/chart" uri="{C3380CC4-5D6E-409C-BE32-E72D297353CC}">
              <c16:uniqueId val="{00000002-7B1C-4EC7-9882-2A7B8ADCD8FD}"/>
            </c:ext>
          </c:extLst>
        </c:ser>
        <c:ser>
          <c:idx val="1"/>
          <c:order val="1"/>
          <c:tx>
            <c:strRef>
              <c:f>List1!$C$1</c:f>
              <c:strCache>
                <c:ptCount val="1"/>
                <c:pt idx="0">
                  <c:v>Řada 2</c:v>
                </c:pt>
              </c:strCache>
            </c:strRef>
          </c:tx>
          <c:spPr>
            <a:solidFill>
              <a:srgbClr val="7191D1"/>
            </a:solidFill>
            <a:ln w="3175">
              <a:solidFill>
                <a:schemeClr val="bg1">
                  <a:lumMod val="75000"/>
                </a:schemeClr>
              </a:solidFill>
            </a:ln>
            <a:effectLst/>
          </c:spPr>
          <c:invertIfNegative val="0"/>
          <c:dPt>
            <c:idx val="1"/>
            <c:invertIfNegative val="0"/>
            <c:bubble3D val="0"/>
            <c:spPr>
              <a:solidFill>
                <a:srgbClr val="7191D1"/>
              </a:solidFill>
              <a:ln w="3175">
                <a:solidFill>
                  <a:schemeClr val="bg1">
                    <a:lumMod val="75000"/>
                  </a:schemeClr>
                </a:solidFill>
              </a:ln>
              <a:effectLst/>
            </c:spPr>
            <c:extLst>
              <c:ext xmlns:c16="http://schemas.microsoft.com/office/drawing/2014/chart" uri="{C3380CC4-5D6E-409C-BE32-E72D297353CC}">
                <c16:uniqueId val="{0000000C-32B0-4587-916D-F88E6C5E652F}"/>
              </c:ext>
            </c:extLst>
          </c:dPt>
          <c:dPt>
            <c:idx val="3"/>
            <c:invertIfNegative val="0"/>
            <c:bubble3D val="0"/>
            <c:spPr>
              <a:solidFill>
                <a:srgbClr val="7191D1"/>
              </a:solidFill>
              <a:ln w="3175">
                <a:solidFill>
                  <a:schemeClr val="bg1">
                    <a:lumMod val="75000"/>
                  </a:schemeClr>
                </a:solidFill>
              </a:ln>
              <a:effectLst/>
            </c:spPr>
            <c:extLst>
              <c:ext xmlns:c16="http://schemas.microsoft.com/office/drawing/2014/chart" uri="{C3380CC4-5D6E-409C-BE32-E72D297353CC}">
                <c16:uniqueId val="{0000000E-EE66-4BCB-8890-0589C3EA2206}"/>
              </c:ext>
            </c:extLst>
          </c:dPt>
          <c:dPt>
            <c:idx val="7"/>
            <c:invertIfNegative val="0"/>
            <c:bubble3D val="0"/>
            <c:spPr>
              <a:solidFill>
                <a:srgbClr val="7191D1"/>
              </a:solidFill>
              <a:ln w="3175">
                <a:solidFill>
                  <a:schemeClr val="bg1">
                    <a:lumMod val="75000"/>
                  </a:schemeClr>
                </a:solidFill>
              </a:ln>
              <a:effectLst/>
            </c:spPr>
            <c:extLst>
              <c:ext xmlns:c16="http://schemas.microsoft.com/office/drawing/2014/chart" uri="{C3380CC4-5D6E-409C-BE32-E72D297353CC}">
                <c16:uniqueId val="{00000003-2353-4B15-B850-DA05AEE0A691}"/>
              </c:ext>
            </c:extLst>
          </c:dPt>
          <c:dPt>
            <c:idx val="8"/>
            <c:invertIfNegative val="0"/>
            <c:bubble3D val="0"/>
            <c:spPr>
              <a:solidFill>
                <a:srgbClr val="E7B13D"/>
              </a:solidFill>
              <a:ln w="3175">
                <a:solidFill>
                  <a:schemeClr val="bg1">
                    <a:lumMod val="75000"/>
                  </a:schemeClr>
                </a:solidFill>
              </a:ln>
              <a:effectLst/>
            </c:spPr>
            <c:extLst>
              <c:ext xmlns:c16="http://schemas.microsoft.com/office/drawing/2014/chart" uri="{C3380CC4-5D6E-409C-BE32-E72D297353CC}">
                <c16:uniqueId val="{00000004-7B1C-4EC7-9882-2A7B8ADCD8FD}"/>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000000"/>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Královéhradecký kraj</c:v>
                </c:pt>
                <c:pt idx="1">
                  <c:v>Jihomoravský kraj</c:v>
                </c:pt>
                <c:pt idx="2">
                  <c:v>Plzeňský kraj</c:v>
                </c:pt>
                <c:pt idx="3">
                  <c:v>Hlavní město Praha</c:v>
                </c:pt>
                <c:pt idx="4">
                  <c:v>Moravskoslezský kraj</c:v>
                </c:pt>
                <c:pt idx="5">
                  <c:v>Celkem ČR</c:v>
                </c:pt>
                <c:pt idx="6">
                  <c:v>Liberecký kraj</c:v>
                </c:pt>
                <c:pt idx="7">
                  <c:v>Pardubický kraj</c:v>
                </c:pt>
                <c:pt idx="8">
                  <c:v>Kraj Vysočina</c:v>
                </c:pt>
                <c:pt idx="9">
                  <c:v>Zlínský kraj</c:v>
                </c:pt>
                <c:pt idx="10">
                  <c:v>Olomoucký kraj</c:v>
                </c:pt>
                <c:pt idx="11">
                  <c:v>Jihočeský kraj</c:v>
                </c:pt>
                <c:pt idx="12">
                  <c:v>Středočeský kraj</c:v>
                </c:pt>
                <c:pt idx="13">
                  <c:v>Ústecký kraj</c:v>
                </c:pt>
                <c:pt idx="14">
                  <c:v>Karlovarský kraj</c:v>
                </c:pt>
              </c:strCache>
            </c:strRef>
          </c:cat>
          <c:val>
            <c:numRef>
              <c:f>List1!$C$2:$C$16</c:f>
              <c:numCache>
                <c:formatCode>0.0</c:formatCode>
                <c:ptCount val="15"/>
                <c:pt idx="1">
                  <c:v>6.3528479031920764</c:v>
                </c:pt>
                <c:pt idx="2">
                  <c:v>6.2489465880119788</c:v>
                </c:pt>
                <c:pt idx="3">
                  <c:v>6.0000376411543375</c:v>
                </c:pt>
              </c:numCache>
            </c:numRef>
          </c:val>
          <c:extLst>
            <c:ext xmlns:c16="http://schemas.microsoft.com/office/drawing/2014/chart" uri="{C3380CC4-5D6E-409C-BE32-E72D297353CC}">
              <c16:uniqueId val="{00000007-7B1C-4EC7-9882-2A7B8ADCD8FD}"/>
            </c:ext>
          </c:extLst>
        </c:ser>
        <c:ser>
          <c:idx val="2"/>
          <c:order val="2"/>
          <c:tx>
            <c:strRef>
              <c:f>List1!$D$1</c:f>
              <c:strCache>
                <c:ptCount val="1"/>
                <c:pt idx="0">
                  <c:v>Řada 3</c:v>
                </c:pt>
              </c:strCache>
            </c:strRef>
          </c:tx>
          <c:spPr>
            <a:solidFill>
              <a:schemeClr val="accent2">
                <a:lumMod val="40000"/>
                <a:lumOff val="60000"/>
              </a:schemeClr>
            </a:solidFill>
            <a:ln w="3175">
              <a:solidFill>
                <a:schemeClr val="bg1">
                  <a:lumMod val="75000"/>
                </a:schemeClr>
              </a:solidFill>
            </a:ln>
            <a:effectLst/>
          </c:spPr>
          <c:invertIfNegative val="0"/>
          <c:dPt>
            <c:idx val="5"/>
            <c:invertIfNegative val="0"/>
            <c:bubble3D val="0"/>
            <c:spPr>
              <a:solidFill>
                <a:srgbClr val="E7B13D"/>
              </a:solidFill>
              <a:ln w="3175">
                <a:solidFill>
                  <a:schemeClr val="bg1">
                    <a:lumMod val="75000"/>
                  </a:schemeClr>
                </a:solidFill>
              </a:ln>
              <a:effectLst/>
            </c:spPr>
            <c:extLst>
              <c:ext xmlns:c16="http://schemas.microsoft.com/office/drawing/2014/chart" uri="{C3380CC4-5D6E-409C-BE32-E72D297353CC}">
                <c16:uniqueId val="{0000000C-85BC-48DB-9D33-B3FEA49E48F9}"/>
              </c:ext>
            </c:extLst>
          </c:dPt>
          <c:dPt>
            <c:idx val="6"/>
            <c:invertIfNegative val="0"/>
            <c:bubble3D val="0"/>
            <c:spPr>
              <a:solidFill>
                <a:srgbClr val="B0C2E5"/>
              </a:solidFill>
              <a:ln w="3175">
                <a:solidFill>
                  <a:schemeClr val="bg1">
                    <a:lumMod val="75000"/>
                  </a:schemeClr>
                </a:solidFill>
              </a:ln>
              <a:effectLst/>
            </c:spPr>
            <c:extLst>
              <c:ext xmlns:c16="http://schemas.microsoft.com/office/drawing/2014/chart" uri="{C3380CC4-5D6E-409C-BE32-E72D297353CC}">
                <c16:uniqueId val="{00000007-2353-4B15-B850-DA05AEE0A691}"/>
              </c:ext>
            </c:extLst>
          </c:dPt>
          <c:dPt>
            <c:idx val="7"/>
            <c:invertIfNegative val="0"/>
            <c:bubble3D val="0"/>
            <c:spPr>
              <a:solidFill>
                <a:srgbClr val="B0C2E5"/>
              </a:solidFill>
              <a:ln w="3175">
                <a:solidFill>
                  <a:schemeClr val="bg1">
                    <a:lumMod val="75000"/>
                  </a:schemeClr>
                </a:solidFill>
              </a:ln>
              <a:effectLst/>
            </c:spPr>
            <c:extLst>
              <c:ext xmlns:c16="http://schemas.microsoft.com/office/drawing/2014/chart" uri="{C3380CC4-5D6E-409C-BE32-E72D297353CC}">
                <c16:uniqueId val="{00000009-7B1C-4EC7-9882-2A7B8ADCD8FD}"/>
              </c:ext>
            </c:extLst>
          </c:dPt>
          <c:dPt>
            <c:idx val="8"/>
            <c:invertIfNegative val="0"/>
            <c:bubble3D val="0"/>
            <c:spPr>
              <a:solidFill>
                <a:srgbClr val="B0C2E5"/>
              </a:solidFill>
              <a:ln w="3175">
                <a:solidFill>
                  <a:schemeClr val="bg1">
                    <a:lumMod val="75000"/>
                  </a:schemeClr>
                </a:solidFill>
              </a:ln>
              <a:effectLst/>
            </c:spPr>
            <c:extLst>
              <c:ext xmlns:c16="http://schemas.microsoft.com/office/drawing/2014/chart" uri="{C3380CC4-5D6E-409C-BE32-E72D297353CC}">
                <c16:uniqueId val="{0000000B-7B1C-4EC7-9882-2A7B8ADCD8FD}"/>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000000"/>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Královéhradecký kraj</c:v>
                </c:pt>
                <c:pt idx="1">
                  <c:v>Jihomoravský kraj</c:v>
                </c:pt>
                <c:pt idx="2">
                  <c:v>Plzeňský kraj</c:v>
                </c:pt>
                <c:pt idx="3">
                  <c:v>Hlavní město Praha</c:v>
                </c:pt>
                <c:pt idx="4">
                  <c:v>Moravskoslezský kraj</c:v>
                </c:pt>
                <c:pt idx="5">
                  <c:v>Celkem ČR</c:v>
                </c:pt>
                <c:pt idx="6">
                  <c:v>Liberecký kraj</c:v>
                </c:pt>
                <c:pt idx="7">
                  <c:v>Pardubický kraj</c:v>
                </c:pt>
                <c:pt idx="8">
                  <c:v>Kraj Vysočina</c:v>
                </c:pt>
                <c:pt idx="9">
                  <c:v>Zlínský kraj</c:v>
                </c:pt>
                <c:pt idx="10">
                  <c:v>Olomoucký kraj</c:v>
                </c:pt>
                <c:pt idx="11">
                  <c:v>Jihočeský kraj</c:v>
                </c:pt>
                <c:pt idx="12">
                  <c:v>Středočeský kraj</c:v>
                </c:pt>
                <c:pt idx="13">
                  <c:v>Ústecký kraj</c:v>
                </c:pt>
                <c:pt idx="14">
                  <c:v>Karlovarský kraj</c:v>
                </c:pt>
              </c:strCache>
            </c:strRef>
          </c:cat>
          <c:val>
            <c:numRef>
              <c:f>List1!$D$2:$D$16</c:f>
              <c:numCache>
                <c:formatCode>General</c:formatCode>
                <c:ptCount val="15"/>
                <c:pt idx="4" formatCode="0.0">
                  <c:v>5.8649832976765399</c:v>
                </c:pt>
                <c:pt idx="5" formatCode="0.0">
                  <c:v>5.7776696927287841</c:v>
                </c:pt>
                <c:pt idx="6" formatCode="0.0">
                  <c:v>5.722713473240475</c:v>
                </c:pt>
                <c:pt idx="7" formatCode="0.0">
                  <c:v>5.7043736501078781</c:v>
                </c:pt>
                <c:pt idx="8" formatCode="0.0">
                  <c:v>5.625736238430548</c:v>
                </c:pt>
                <c:pt idx="9" formatCode="0.0">
                  <c:v>5.5778093743871535</c:v>
                </c:pt>
                <c:pt idx="10" formatCode="0.0">
                  <c:v>5.5508474576271034</c:v>
                </c:pt>
                <c:pt idx="11" formatCode="0.0">
                  <c:v>5.5454192751961511</c:v>
                </c:pt>
              </c:numCache>
            </c:numRef>
          </c:val>
          <c:extLst>
            <c:ext xmlns:c16="http://schemas.microsoft.com/office/drawing/2014/chart" uri="{C3380CC4-5D6E-409C-BE32-E72D297353CC}">
              <c16:uniqueId val="{0000000E-7B1C-4EC7-9882-2A7B8ADCD8FD}"/>
            </c:ext>
          </c:extLst>
        </c:ser>
        <c:ser>
          <c:idx val="3"/>
          <c:order val="3"/>
          <c:tx>
            <c:strRef>
              <c:f>List1!$E$1</c:f>
              <c:strCache>
                <c:ptCount val="1"/>
                <c:pt idx="0">
                  <c:v>Řada 4</c:v>
                </c:pt>
              </c:strCache>
            </c:strRef>
          </c:tx>
          <c:spPr>
            <a:solidFill>
              <a:schemeClr val="accent2">
                <a:lumMod val="20000"/>
                <a:lumOff val="80000"/>
              </a:schemeClr>
            </a:solidFill>
            <a:ln w="3175">
              <a:solidFill>
                <a:schemeClr val="bg1">
                  <a:lumMod val="75000"/>
                </a:schemeClr>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Královéhradecký kraj</c:v>
                </c:pt>
                <c:pt idx="1">
                  <c:v>Jihomoravský kraj</c:v>
                </c:pt>
                <c:pt idx="2">
                  <c:v>Plzeňský kraj</c:v>
                </c:pt>
                <c:pt idx="3">
                  <c:v>Hlavní město Praha</c:v>
                </c:pt>
                <c:pt idx="4">
                  <c:v>Moravskoslezský kraj</c:v>
                </c:pt>
                <c:pt idx="5">
                  <c:v>Celkem ČR</c:v>
                </c:pt>
                <c:pt idx="6">
                  <c:v>Liberecký kraj</c:v>
                </c:pt>
                <c:pt idx="7">
                  <c:v>Pardubický kraj</c:v>
                </c:pt>
                <c:pt idx="8">
                  <c:v>Kraj Vysočina</c:v>
                </c:pt>
                <c:pt idx="9">
                  <c:v>Zlínský kraj</c:v>
                </c:pt>
                <c:pt idx="10">
                  <c:v>Olomoucký kraj</c:v>
                </c:pt>
                <c:pt idx="11">
                  <c:v>Jihočeský kraj</c:v>
                </c:pt>
                <c:pt idx="12">
                  <c:v>Středočeský kraj</c:v>
                </c:pt>
                <c:pt idx="13">
                  <c:v>Ústecký kraj</c:v>
                </c:pt>
                <c:pt idx="14">
                  <c:v>Karlovarský kraj</c:v>
                </c:pt>
              </c:strCache>
            </c:strRef>
          </c:cat>
          <c:val>
            <c:numRef>
              <c:f>List1!$E$2:$E$16</c:f>
              <c:numCache>
                <c:formatCode>General</c:formatCode>
                <c:ptCount val="15"/>
                <c:pt idx="12" formatCode="0.0">
                  <c:v>5.3864851268694824</c:v>
                </c:pt>
                <c:pt idx="13" formatCode="0.0">
                  <c:v>5.3404163997438232</c:v>
                </c:pt>
                <c:pt idx="14" formatCode="0.0">
                  <c:v>5.2943937685764642</c:v>
                </c:pt>
              </c:numCache>
            </c:numRef>
          </c:val>
          <c:extLst>
            <c:ext xmlns:c16="http://schemas.microsoft.com/office/drawing/2014/chart" uri="{C3380CC4-5D6E-409C-BE32-E72D297353CC}">
              <c16:uniqueId val="{0000000F-7B1C-4EC7-9882-2A7B8ADCD8FD}"/>
            </c:ext>
          </c:extLst>
        </c:ser>
        <c:dLbls>
          <c:dLblPos val="outEnd"/>
          <c:showLegendKey val="0"/>
          <c:showVal val="1"/>
          <c:showCatName val="0"/>
          <c:showSerName val="0"/>
          <c:showPercent val="0"/>
          <c:showBubbleSize val="0"/>
        </c:dLbls>
        <c:gapWidth val="50"/>
        <c:overlap val="100"/>
        <c:axId val="399564752"/>
        <c:axId val="399562008"/>
      </c:barChart>
      <c:catAx>
        <c:axId val="39956475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99562008"/>
        <c:crosses val="autoZero"/>
        <c:auto val="1"/>
        <c:lblAlgn val="ctr"/>
        <c:lblOffset val="100"/>
        <c:noMultiLvlLbl val="0"/>
      </c:catAx>
      <c:valAx>
        <c:axId val="399562008"/>
        <c:scaling>
          <c:orientation val="minMax"/>
          <c:max val="10"/>
        </c:scaling>
        <c:delete val="0"/>
        <c:axPos val="t"/>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sz="1400" b="1" i="0" baseline="0" dirty="0">
                    <a:effectLst/>
                  </a:rPr>
                  <a:t>Průměrná délka akutních hospitalizací</a:t>
                </a:r>
                <a:br>
                  <a:rPr lang="cs-CZ" sz="1400" b="1" i="0" baseline="0" dirty="0">
                    <a:effectLst/>
                  </a:rPr>
                </a:br>
                <a:r>
                  <a:rPr lang="cs-CZ" sz="1400" b="1" i="0" u="none" strike="noStrike" baseline="0" dirty="0">
                    <a:effectLst/>
                  </a:rPr>
                  <a:t>s vyloučením diagnóz O00–O99 a Z30–Z39</a:t>
                </a:r>
                <a:endParaRPr lang="cs-CZ" sz="1100" dirty="0">
                  <a:effectLst/>
                </a:endParaRPr>
              </a:p>
            </c:rich>
          </c:tx>
          <c:layout>
            <c:manualLayout>
              <c:xMode val="edge"/>
              <c:yMode val="edge"/>
              <c:x val="0.31624616712585879"/>
              <c:y val="2.4302266746136374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99564752"/>
        <c:crosses val="autoZero"/>
        <c:crossBetween val="between"/>
        <c:majorUnit val="2"/>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828986</c:v>
                </c:pt>
                <c:pt idx="1">
                  <c:v>858789</c:v>
                </c:pt>
                <c:pt idx="2">
                  <c:v>862525</c:v>
                </c:pt>
                <c:pt idx="3">
                  <c:v>867028</c:v>
                </c:pt>
                <c:pt idx="4">
                  <c:v>883399</c:v>
                </c:pt>
                <c:pt idx="5">
                  <c:v>935631</c:v>
                </c:pt>
                <c:pt idx="6">
                  <c:v>956712</c:v>
                </c:pt>
                <c:pt idx="7">
                  <c:v>990060</c:v>
                </c:pt>
                <c:pt idx="8">
                  <c:v>993034</c:v>
                </c:pt>
                <c:pt idx="9">
                  <c:v>997217</c:v>
                </c:pt>
                <c:pt idx="10">
                  <c:v>997870</c:v>
                </c:pt>
                <c:pt idx="11" formatCode="#,##0">
                  <c:v>1002863</c:v>
                </c:pt>
              </c:numCache>
            </c:numRef>
          </c:val>
          <c:smooth val="0"/>
          <c:extLst>
            <c:ext xmlns:c16="http://schemas.microsoft.com/office/drawing/2014/chart" uri="{C3380CC4-5D6E-409C-BE32-E72D297353CC}">
              <c16:uniqueId val="{00000000-8DB4-445A-84FB-F752E3CA4660}"/>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8DB4-445A-84FB-F752E3CA4660}"/>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707506</c:v>
                </c:pt>
                <c:pt idx="1">
                  <c:v>693410</c:v>
                </c:pt>
                <c:pt idx="2">
                  <c:v>687141</c:v>
                </c:pt>
                <c:pt idx="3">
                  <c:v>674606</c:v>
                </c:pt>
                <c:pt idx="4">
                  <c:v>652936</c:v>
                </c:pt>
                <c:pt idx="5">
                  <c:v>650891</c:v>
                </c:pt>
                <c:pt idx="6">
                  <c:v>651847</c:v>
                </c:pt>
                <c:pt idx="7">
                  <c:v>648042</c:v>
                </c:pt>
                <c:pt idx="8">
                  <c:v>633495</c:v>
                </c:pt>
                <c:pt idx="9">
                  <c:v>626360</c:v>
                </c:pt>
                <c:pt idx="10">
                  <c:v>607892</c:v>
                </c:pt>
                <c:pt idx="11" formatCode="#,##0">
                  <c:v>594036</c:v>
                </c:pt>
              </c:numCache>
            </c:numRef>
          </c:val>
          <c:smooth val="0"/>
          <c:extLst>
            <c:ext xmlns:c16="http://schemas.microsoft.com/office/drawing/2014/chart" uri="{C3380CC4-5D6E-409C-BE32-E72D297353CC}">
              <c16:uniqueId val="{00000000-6467-43EB-B84F-0F7A925DFC20}"/>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6467-43EB-B84F-0F7A925DFC20}"/>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538553</c:v>
                </c:pt>
                <c:pt idx="1">
                  <c:v>507503</c:v>
                </c:pt>
                <c:pt idx="2">
                  <c:v>497065</c:v>
                </c:pt>
                <c:pt idx="3">
                  <c:v>478989</c:v>
                </c:pt>
                <c:pt idx="4">
                  <c:v>451869</c:v>
                </c:pt>
                <c:pt idx="5">
                  <c:v>437650</c:v>
                </c:pt>
                <c:pt idx="6">
                  <c:v>421606</c:v>
                </c:pt>
                <c:pt idx="7">
                  <c:v>415475</c:v>
                </c:pt>
                <c:pt idx="8">
                  <c:v>407189</c:v>
                </c:pt>
                <c:pt idx="9">
                  <c:v>394909</c:v>
                </c:pt>
                <c:pt idx="10">
                  <c:v>382622</c:v>
                </c:pt>
                <c:pt idx="11" formatCode="#,##0">
                  <c:v>375650</c:v>
                </c:pt>
              </c:numCache>
            </c:numRef>
          </c:val>
          <c:smooth val="0"/>
          <c:extLst>
            <c:ext xmlns:c16="http://schemas.microsoft.com/office/drawing/2014/chart" uri="{C3380CC4-5D6E-409C-BE32-E72D297353CC}">
              <c16:uniqueId val="{00000000-ADAF-4BBD-A87E-3E10AF0AF0A5}"/>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ADAF-4BBD-A87E-3E10AF0AF0A5}"/>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53978751105289968"/>
          <c:y val="0.13228122651256632"/>
          <c:w val="0.37482525210664458"/>
          <c:h val="0.84624594349326288"/>
        </c:manualLayout>
      </c:layout>
      <c:barChart>
        <c:barDir val="bar"/>
        <c:grouping val="clustered"/>
        <c:varyColors val="0"/>
        <c:ser>
          <c:idx val="0"/>
          <c:order val="0"/>
          <c:tx>
            <c:strRef>
              <c:f>List1!$B$1</c:f>
              <c:strCache>
                <c:ptCount val="1"/>
                <c:pt idx="0">
                  <c:v>Královéhradecký kraj</c:v>
                </c:pt>
              </c:strCache>
            </c:strRef>
          </c:tx>
          <c:spPr>
            <a:solidFill>
              <a:schemeClr val="accent2">
                <a:tint val="77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List1!$A$2:$A$23</c:f>
              <c:strCache>
                <c:ptCount val="22"/>
                <c:pt idx="0">
                  <c:v>IX. Nemoci oběhové soustavy</c:v>
                </c:pt>
                <c:pt idx="1">
                  <c:v>XIX. Poranění, otravy a některé jiné následky vnějších příčin</c:v>
                </c:pt>
                <c:pt idx="2">
                  <c:v>XI. Nemoci trávicí soustavy</c:v>
                </c:pt>
                <c:pt idx="3">
                  <c:v>XIV. Nemoci močové a pohlavní soustavy</c:v>
                </c:pt>
                <c:pt idx="4">
                  <c:v>XV. Těhotenství, porod a šestinedělí</c:v>
                </c:pt>
                <c:pt idx="5">
                  <c:v>II. Novotvary</c:v>
                </c:pt>
                <c:pt idx="6">
                  <c:v>XIII. Nemoci svalové a kosterní soustavy a pojivové tkáně</c:v>
                </c:pt>
                <c:pt idx="7">
                  <c:v>XXIc. Jiné faktory ovlivňující zdravotní stav a kontakt se zdrav. službami</c:v>
                </c:pt>
                <c:pt idx="8">
                  <c:v>X. Nemoci dýchací soustavy</c:v>
                </c:pt>
                <c:pt idx="9">
                  <c:v>XXIb. Živě narozené děti</c:v>
                </c:pt>
                <c:pt idx="10">
                  <c:v>VI. Nemoci nervové soustavy</c:v>
                </c:pt>
                <c:pt idx="11">
                  <c:v>XXIa. Zdravá osoba doprovázející nemocnou osobu</c:v>
                </c:pt>
                <c:pt idx="12">
                  <c:v>XVIII. Příznaky, znaky a abnormální klinické a laboratorní nálezy</c:v>
                </c:pt>
                <c:pt idx="13">
                  <c:v>IV. Nemoci endokrinní, výživy a přeměny látek</c:v>
                </c:pt>
                <c:pt idx="14">
                  <c:v>I. Některé infekční a parazitární nemoci</c:v>
                </c:pt>
                <c:pt idx="15">
                  <c:v>V. Poruchy duševní a poruchy chování</c:v>
                </c:pt>
                <c:pt idx="16">
                  <c:v>XII. Nemoci kůže a podkožního vaziva</c:v>
                </c:pt>
                <c:pt idx="17">
                  <c:v>VII. Nemoci oka a očních adnex</c:v>
                </c:pt>
                <c:pt idx="18">
                  <c:v>XVI. Některé stavy vzniklé v perinatálním období</c:v>
                </c:pt>
                <c:pt idx="19">
                  <c:v>VIII. Nemoci ucha a bradavkového výběžku</c:v>
                </c:pt>
                <c:pt idx="20">
                  <c:v>XVII. Vrozené vady, deformace a chromozomální abnormality</c:v>
                </c:pt>
                <c:pt idx="21">
                  <c:v>III. Nemoci krve a krvetvorných orgánů, poruchy mechanismu imunity</c:v>
                </c:pt>
              </c:strCache>
            </c:strRef>
          </c:cat>
          <c:val>
            <c:numRef>
              <c:f>List1!$B$2:$B$23</c:f>
              <c:numCache>
                <c:formatCode>General</c:formatCode>
                <c:ptCount val="22"/>
                <c:pt idx="0">
                  <c:v>1886.9123714335506</c:v>
                </c:pt>
                <c:pt idx="1">
                  <c:v>1594.0060433494086</c:v>
                </c:pt>
                <c:pt idx="2">
                  <c:v>1580.2051252251717</c:v>
                </c:pt>
                <c:pt idx="3">
                  <c:v>1523.1855424487173</c:v>
                </c:pt>
                <c:pt idx="4">
                  <c:v>1371.9202161659584</c:v>
                </c:pt>
                <c:pt idx="5">
                  <c:v>1258.2442326689511</c:v>
                </c:pt>
                <c:pt idx="6">
                  <c:v>1220.1101167993481</c:v>
                </c:pt>
                <c:pt idx="7">
                  <c:v>1184.3366842931014</c:v>
                </c:pt>
                <c:pt idx="8">
                  <c:v>1007.4670230693233</c:v>
                </c:pt>
                <c:pt idx="9">
                  <c:v>909.04468592015735</c:v>
                </c:pt>
                <c:pt idx="10">
                  <c:v>575.09878551920451</c:v>
                </c:pt>
                <c:pt idx="11">
                  <c:v>551.12876982973978</c:v>
                </c:pt>
                <c:pt idx="12">
                  <c:v>532.9696670346907</c:v>
                </c:pt>
                <c:pt idx="13">
                  <c:v>429.28119007496036</c:v>
                </c:pt>
                <c:pt idx="14">
                  <c:v>416.75140914637649</c:v>
                </c:pt>
                <c:pt idx="15">
                  <c:v>364.09001104073423</c:v>
                </c:pt>
                <c:pt idx="16">
                  <c:v>159.43692254053099</c:v>
                </c:pt>
                <c:pt idx="17">
                  <c:v>126.02417339764067</c:v>
                </c:pt>
                <c:pt idx="18">
                  <c:v>125.29780928583871</c:v>
                </c:pt>
                <c:pt idx="19">
                  <c:v>122.21076181068037</c:v>
                </c:pt>
                <c:pt idx="20">
                  <c:v>119.48689639142299</c:v>
                </c:pt>
                <c:pt idx="21">
                  <c:v>117.48939508396758</c:v>
                </c:pt>
              </c:numCache>
            </c:numRef>
          </c:val>
          <c:extLst>
            <c:ext xmlns:c16="http://schemas.microsoft.com/office/drawing/2014/chart" uri="{C3380CC4-5D6E-409C-BE32-E72D297353CC}">
              <c16:uniqueId val="{00000000-C91D-4D93-A8C1-EB60FB296749}"/>
            </c:ext>
          </c:extLst>
        </c:ser>
        <c:ser>
          <c:idx val="1"/>
          <c:order val="1"/>
          <c:tx>
            <c:strRef>
              <c:f>List1!$C$1</c:f>
              <c:strCache>
                <c:ptCount val="1"/>
                <c:pt idx="0">
                  <c:v>ČR</c:v>
                </c:pt>
              </c:strCache>
            </c:strRef>
          </c:tx>
          <c:spPr>
            <a:solidFill>
              <a:schemeClr val="accent2">
                <a:shade val="76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List1!$A$2:$A$23</c:f>
              <c:strCache>
                <c:ptCount val="22"/>
                <c:pt idx="0">
                  <c:v>IX. Nemoci oběhové soustavy</c:v>
                </c:pt>
                <c:pt idx="1">
                  <c:v>XIX. Poranění, otravy a některé jiné následky vnějších příčin</c:v>
                </c:pt>
                <c:pt idx="2">
                  <c:v>XI. Nemoci trávicí soustavy</c:v>
                </c:pt>
                <c:pt idx="3">
                  <c:v>XIV. Nemoci močové a pohlavní soustavy</c:v>
                </c:pt>
                <c:pt idx="4">
                  <c:v>XV. Těhotenství, porod a šestinedělí</c:v>
                </c:pt>
                <c:pt idx="5">
                  <c:v>II. Novotvary</c:v>
                </c:pt>
                <c:pt idx="6">
                  <c:v>XIII. Nemoci svalové a kosterní soustavy a pojivové tkáně</c:v>
                </c:pt>
                <c:pt idx="7">
                  <c:v>XXIc. Jiné faktory ovlivňující zdravotní stav a kontakt se zdrav. službami</c:v>
                </c:pt>
                <c:pt idx="8">
                  <c:v>X. Nemoci dýchací soustavy</c:v>
                </c:pt>
                <c:pt idx="9">
                  <c:v>XXIb. Živě narozené děti</c:v>
                </c:pt>
                <c:pt idx="10">
                  <c:v>VI. Nemoci nervové soustavy</c:v>
                </c:pt>
                <c:pt idx="11">
                  <c:v>XXIa. Zdravá osoba doprovázející nemocnou osobu</c:v>
                </c:pt>
                <c:pt idx="12">
                  <c:v>XVIII. Příznaky, znaky a abnormální klinické a laboratorní nálezy</c:v>
                </c:pt>
                <c:pt idx="13">
                  <c:v>IV. Nemoci endokrinní, výživy a přeměny látek</c:v>
                </c:pt>
                <c:pt idx="14">
                  <c:v>I. Některé infekční a parazitární nemoci</c:v>
                </c:pt>
                <c:pt idx="15">
                  <c:v>V. Poruchy duševní a poruchy chování</c:v>
                </c:pt>
                <c:pt idx="16">
                  <c:v>XII. Nemoci kůže a podkožního vaziva</c:v>
                </c:pt>
                <c:pt idx="17">
                  <c:v>VII. Nemoci oka a očních adnex</c:v>
                </c:pt>
                <c:pt idx="18">
                  <c:v>XVI. Některé stavy vzniklé v perinatálním období</c:v>
                </c:pt>
                <c:pt idx="19">
                  <c:v>VIII. Nemoci ucha a bradavkového výběžku</c:v>
                </c:pt>
                <c:pt idx="20">
                  <c:v>XVII. Vrozené vady, deformace a chromozomální abnormality</c:v>
                </c:pt>
                <c:pt idx="21">
                  <c:v>III. Nemoci krve a krvetvorných orgánů, poruchy mechanismu imunity</c:v>
                </c:pt>
              </c:strCache>
            </c:strRef>
          </c:cat>
          <c:val>
            <c:numRef>
              <c:f>List1!$C$2:$C$23</c:f>
              <c:numCache>
                <c:formatCode>General</c:formatCode>
                <c:ptCount val="22"/>
                <c:pt idx="0">
                  <c:v>2358.6943122008061</c:v>
                </c:pt>
                <c:pt idx="1">
                  <c:v>1611.9148199348235</c:v>
                </c:pt>
                <c:pt idx="2">
                  <c:v>1738.5142517289444</c:v>
                </c:pt>
                <c:pt idx="3">
                  <c:v>1563.0461029715534</c:v>
                </c:pt>
                <c:pt idx="4">
                  <c:v>1462.9748655004555</c:v>
                </c:pt>
                <c:pt idx="5">
                  <c:v>1353.9071917850119</c:v>
                </c:pt>
                <c:pt idx="6">
                  <c:v>1349.3713316701851</c:v>
                </c:pt>
                <c:pt idx="7">
                  <c:v>1119.1717255936383</c:v>
                </c:pt>
                <c:pt idx="8">
                  <c:v>1191.1338050502384</c:v>
                </c:pt>
                <c:pt idx="9">
                  <c:v>946.28205333305766</c:v>
                </c:pt>
                <c:pt idx="10">
                  <c:v>538.93922982600952</c:v>
                </c:pt>
                <c:pt idx="11">
                  <c:v>653.35206649834447</c:v>
                </c:pt>
                <c:pt idx="12">
                  <c:v>691.58692053681273</c:v>
                </c:pt>
                <c:pt idx="13">
                  <c:v>490.9174576974583</c:v>
                </c:pt>
                <c:pt idx="14">
                  <c:v>495.07689788574356</c:v>
                </c:pt>
                <c:pt idx="15">
                  <c:v>320.11691602918393</c:v>
                </c:pt>
                <c:pt idx="16">
                  <c:v>223.24524793368994</c:v>
                </c:pt>
                <c:pt idx="17">
                  <c:v>187.56063889754139</c:v>
                </c:pt>
                <c:pt idx="18">
                  <c:v>130.78710347689682</c:v>
                </c:pt>
                <c:pt idx="19">
                  <c:v>145.34514413589517</c:v>
                </c:pt>
                <c:pt idx="20">
                  <c:v>108.48422282930396</c:v>
                </c:pt>
                <c:pt idx="21">
                  <c:v>134.61717622945812</c:v>
                </c:pt>
              </c:numCache>
            </c:numRef>
          </c:val>
          <c:extLst>
            <c:ext xmlns:c16="http://schemas.microsoft.com/office/drawing/2014/chart" uri="{C3380CC4-5D6E-409C-BE32-E72D297353CC}">
              <c16:uniqueId val="{00000001-C91D-4D93-A8C1-EB60FB296749}"/>
            </c:ext>
          </c:extLst>
        </c:ser>
        <c:dLbls>
          <c:dLblPos val="outEnd"/>
          <c:showLegendKey val="0"/>
          <c:showVal val="1"/>
          <c:showCatName val="0"/>
          <c:showSerName val="0"/>
          <c:showPercent val="0"/>
          <c:showBubbleSize val="0"/>
        </c:dLbls>
        <c:gapWidth val="50"/>
        <c:axId val="711293032"/>
        <c:axId val="711293816"/>
      </c:barChart>
      <c:catAx>
        <c:axId val="71129303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711293816"/>
        <c:crosses val="autoZero"/>
        <c:auto val="1"/>
        <c:lblAlgn val="ctr"/>
        <c:lblOffset val="100"/>
        <c:noMultiLvlLbl val="0"/>
      </c:catAx>
      <c:valAx>
        <c:axId val="711293816"/>
        <c:scaling>
          <c:orientation val="minMax"/>
        </c:scaling>
        <c:delete val="0"/>
        <c:axPos val="t"/>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sz="1400" b="1" i="0" baseline="0" dirty="0">
                    <a:effectLst/>
                  </a:rPr>
                  <a:t>Počet na 100tis. obyvatel</a:t>
                </a:r>
                <a:endParaRPr lang="cs-CZ" sz="1100" dirty="0">
                  <a:effectLst/>
                </a:endParaRPr>
              </a:p>
            </c:rich>
          </c:tx>
          <c:layout>
            <c:manualLayout>
              <c:xMode val="edge"/>
              <c:yMode val="edge"/>
              <c:x val="0.65165431432454057"/>
              <c:y val="2.6388380512691025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11293032"/>
        <c:crosses val="autoZero"/>
        <c:crossBetween val="between"/>
      </c:valAx>
      <c:spPr>
        <a:noFill/>
        <a:ln>
          <a:noFill/>
        </a:ln>
        <a:effectLst/>
      </c:spPr>
    </c:plotArea>
    <c:legend>
      <c:legendPos val="r"/>
      <c:layout>
        <c:manualLayout>
          <c:xMode val="edge"/>
          <c:yMode val="edge"/>
          <c:x val="0.63450932770490587"/>
          <c:y val="0.87328249310887462"/>
          <c:w val="0.25614754704009607"/>
          <c:h val="8.7034302751393372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###0</c:formatCode>
                <c:ptCount val="12"/>
                <c:pt idx="0">
                  <c:v>43072</c:v>
                </c:pt>
                <c:pt idx="1">
                  <c:v>39651</c:v>
                </c:pt>
                <c:pt idx="2">
                  <c:v>38883</c:v>
                </c:pt>
                <c:pt idx="3">
                  <c:v>36766</c:v>
                </c:pt>
                <c:pt idx="4">
                  <c:v>34207</c:v>
                </c:pt>
                <c:pt idx="5">
                  <c:v>30953</c:v>
                </c:pt>
                <c:pt idx="6">
                  <c:v>30031</c:v>
                </c:pt>
                <c:pt idx="7">
                  <c:v>30604</c:v>
                </c:pt>
                <c:pt idx="8">
                  <c:v>29347</c:v>
                </c:pt>
                <c:pt idx="9">
                  <c:v>28946</c:v>
                </c:pt>
                <c:pt idx="10">
                  <c:v>26695</c:v>
                </c:pt>
                <c:pt idx="11" formatCode="#,##0">
                  <c:v>26818</c:v>
                </c:pt>
              </c:numCache>
            </c:numRef>
          </c:val>
          <c:smooth val="0"/>
          <c:extLst>
            <c:ext xmlns:c16="http://schemas.microsoft.com/office/drawing/2014/chart" uri="{C3380CC4-5D6E-409C-BE32-E72D297353CC}">
              <c16:uniqueId val="{00000000-BB35-44B9-8B04-C316661E4301}"/>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BB35-44B9-8B04-C316661E4301}"/>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41396</c:v>
                </c:pt>
                <c:pt idx="1">
                  <c:v>42230</c:v>
                </c:pt>
                <c:pt idx="2">
                  <c:v>39841</c:v>
                </c:pt>
                <c:pt idx="3">
                  <c:v>40022</c:v>
                </c:pt>
                <c:pt idx="4">
                  <c:v>39633</c:v>
                </c:pt>
                <c:pt idx="5">
                  <c:v>40562</c:v>
                </c:pt>
                <c:pt idx="6">
                  <c:v>40849</c:v>
                </c:pt>
                <c:pt idx="7">
                  <c:v>41790</c:v>
                </c:pt>
                <c:pt idx="8">
                  <c:v>42920</c:v>
                </c:pt>
                <c:pt idx="9">
                  <c:v>42143</c:v>
                </c:pt>
                <c:pt idx="10">
                  <c:v>42209</c:v>
                </c:pt>
                <c:pt idx="11">
                  <c:v>42700</c:v>
                </c:pt>
              </c:numCache>
            </c:numRef>
          </c:val>
          <c:smooth val="0"/>
          <c:extLst>
            <c:ext xmlns:c16="http://schemas.microsoft.com/office/drawing/2014/chart" uri="{C3380CC4-5D6E-409C-BE32-E72D297353CC}">
              <c16:uniqueId val="{00000000-AB65-4EE9-B570-0755DC31F35B}"/>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AB65-4EE9-B570-0755DC31F35B}"/>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35867</c:v>
                </c:pt>
                <c:pt idx="1">
                  <c:v>34971</c:v>
                </c:pt>
                <c:pt idx="2">
                  <c:v>34450</c:v>
                </c:pt>
                <c:pt idx="3">
                  <c:v>34064</c:v>
                </c:pt>
                <c:pt idx="4">
                  <c:v>32162</c:v>
                </c:pt>
                <c:pt idx="5">
                  <c:v>32464</c:v>
                </c:pt>
                <c:pt idx="6">
                  <c:v>32157</c:v>
                </c:pt>
                <c:pt idx="7">
                  <c:v>32211</c:v>
                </c:pt>
                <c:pt idx="8">
                  <c:v>32249</c:v>
                </c:pt>
                <c:pt idx="9">
                  <c:v>31146</c:v>
                </c:pt>
                <c:pt idx="10">
                  <c:v>29845</c:v>
                </c:pt>
                <c:pt idx="11">
                  <c:v>29177</c:v>
                </c:pt>
              </c:numCache>
            </c:numRef>
          </c:val>
          <c:smooth val="0"/>
          <c:extLst>
            <c:ext xmlns:c16="http://schemas.microsoft.com/office/drawing/2014/chart" uri="{C3380CC4-5D6E-409C-BE32-E72D297353CC}">
              <c16:uniqueId val="{00000000-4DDD-4520-810C-782477C6EFD5}"/>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4DDD-4520-810C-782477C6EFD5}"/>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28372</c:v>
                </c:pt>
                <c:pt idx="1">
                  <c:v>26895</c:v>
                </c:pt>
                <c:pt idx="2">
                  <c:v>26753</c:v>
                </c:pt>
                <c:pt idx="3">
                  <c:v>26323</c:v>
                </c:pt>
                <c:pt idx="4">
                  <c:v>25194</c:v>
                </c:pt>
                <c:pt idx="5">
                  <c:v>24494</c:v>
                </c:pt>
                <c:pt idx="6">
                  <c:v>24227</c:v>
                </c:pt>
                <c:pt idx="7">
                  <c:v>23568</c:v>
                </c:pt>
                <c:pt idx="8">
                  <c:v>23036</c:v>
                </c:pt>
                <c:pt idx="9">
                  <c:v>22518</c:v>
                </c:pt>
                <c:pt idx="10">
                  <c:v>21240</c:v>
                </c:pt>
                <c:pt idx="11">
                  <c:v>20869</c:v>
                </c:pt>
              </c:numCache>
            </c:numRef>
          </c:val>
          <c:smooth val="0"/>
          <c:extLst>
            <c:ext xmlns:c16="http://schemas.microsoft.com/office/drawing/2014/chart" uri="{C3380CC4-5D6E-409C-BE32-E72D297353CC}">
              <c16:uniqueId val="{00000000-515A-428C-9EA4-2DCA899DC3F5}"/>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515A-428C-9EA4-2DCA899DC3F5}"/>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9305555555556"/>
          <c:y val="3.9247139343385737E-2"/>
          <c:w val="0.76677222222222208"/>
          <c:h val="0.78179713176358434"/>
        </c:manualLayout>
      </c:layout>
      <c:lineChart>
        <c:grouping val="standard"/>
        <c:varyColors val="0"/>
        <c:ser>
          <c:idx val="0"/>
          <c:order val="0"/>
          <c:tx>
            <c:strRef>
              <c:f>Sheet1!$B$1</c:f>
              <c:strCache>
                <c:ptCount val="1"/>
                <c:pt idx="0">
                  <c:v>&lt;= 3</c:v>
                </c:pt>
              </c:strCache>
            </c:strRef>
          </c:tx>
          <c:spPr>
            <a:ln w="28575" cap="rnd">
              <a:solidFill>
                <a:schemeClr val="accent1"/>
              </a:solidFill>
              <a:round/>
            </a:ln>
            <a:effectLst/>
          </c:spPr>
          <c:marker>
            <c:symbol val="circle"/>
            <c:size val="7"/>
            <c:spPr>
              <a:solidFill>
                <a:schemeClr val="accent1"/>
              </a:solidFill>
              <a:ln w="9525">
                <a:solidFill>
                  <a:schemeClr val="tx2"/>
                </a:solidFill>
              </a:ln>
              <a:effectLst/>
            </c:spPr>
          </c:marker>
          <c:dLbls>
            <c:numFmt formatCode="#,##0" sourceLinked="0"/>
            <c:spPr>
              <a:noFill/>
              <a:ln>
                <a:noFill/>
              </a:ln>
              <a:effectLst/>
            </c:spPr>
            <c:txPr>
              <a:bodyPr rot="-5400000" spcFirstLastPara="1" vertOverflow="ellipsis" wrap="square" anchor="ctr" anchorCtr="1"/>
              <a:lstStyle/>
              <a:p>
                <a:pPr>
                  <a:defRPr sz="8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Sheet1!$B$2:$B$13</c:f>
              <c:numCache>
                <c:formatCode>General</c:formatCode>
                <c:ptCount val="12"/>
                <c:pt idx="0">
                  <c:v>2486</c:v>
                </c:pt>
                <c:pt idx="1">
                  <c:v>2383</c:v>
                </c:pt>
                <c:pt idx="2">
                  <c:v>2507</c:v>
                </c:pt>
                <c:pt idx="3">
                  <c:v>2490</c:v>
                </c:pt>
                <c:pt idx="4">
                  <c:v>2346</c:v>
                </c:pt>
                <c:pt idx="5">
                  <c:v>2156</c:v>
                </c:pt>
                <c:pt idx="6">
                  <c:v>2040</c:v>
                </c:pt>
                <c:pt idx="7">
                  <c:v>2164</c:v>
                </c:pt>
                <c:pt idx="8">
                  <c:v>2190</c:v>
                </c:pt>
                <c:pt idx="9">
                  <c:v>2139</c:v>
                </c:pt>
                <c:pt idx="10">
                  <c:v>1887</c:v>
                </c:pt>
                <c:pt idx="11">
                  <c:v>1833</c:v>
                </c:pt>
              </c:numCache>
            </c:numRef>
          </c:val>
          <c:smooth val="0"/>
          <c:extLst>
            <c:ext xmlns:c16="http://schemas.microsoft.com/office/drawing/2014/chart" uri="{C3380CC4-5D6E-409C-BE32-E72D297353CC}">
              <c16:uniqueId val="{00000000-928A-4D7E-B692-0D918F8B7839}"/>
            </c:ext>
          </c:extLst>
        </c:ser>
        <c:ser>
          <c:idx val="1"/>
          <c:order val="1"/>
          <c:tx>
            <c:strRef>
              <c:f>Sheet1!$C$1</c:f>
              <c:strCache>
                <c:ptCount val="1"/>
                <c:pt idx="0">
                  <c:v>hospitalizovaní</c:v>
                </c:pt>
              </c:strCache>
            </c:strRef>
          </c:tx>
          <c:spPr>
            <a:ln w="28575" cap="rnd">
              <a:solidFill>
                <a:schemeClr val="accent2"/>
              </a:solidFill>
              <a:round/>
            </a:ln>
            <a:effectLst/>
          </c:spPr>
          <c:marker>
            <c:symbol val="circle"/>
            <c:size val="7"/>
            <c:spPr>
              <a:solidFill>
                <a:schemeClr val="accent2"/>
              </a:solidFill>
              <a:ln w="9525">
                <a:solidFill>
                  <a:schemeClr val="tx2"/>
                </a:solidFill>
              </a:ln>
              <a:effectLst/>
            </c:spPr>
          </c:marker>
          <c:dLbls>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Sheet1!$C$2:$C$13</c:f>
              <c:numCache>
                <c:formatCode>General</c:formatCode>
                <c:ptCount val="12"/>
              </c:numCache>
            </c:numRef>
          </c:val>
          <c:smooth val="0"/>
          <c:extLst>
            <c:ext xmlns:c16="http://schemas.microsoft.com/office/drawing/2014/chart" uri="{C3380CC4-5D6E-409C-BE32-E72D297353CC}">
              <c16:uniqueId val="{00000001-928A-4D7E-B692-0D918F8B7839}"/>
            </c:ext>
          </c:extLst>
        </c:ser>
        <c:dLbls>
          <c:showLegendKey val="0"/>
          <c:showVal val="0"/>
          <c:showCatName val="0"/>
          <c:showSerName val="0"/>
          <c:showPercent val="0"/>
          <c:showBubbleSize val="0"/>
        </c:dLbls>
        <c:marker val="1"/>
        <c:smooth val="0"/>
        <c:axId val="450838112"/>
        <c:axId val="450840464"/>
      </c:lineChart>
      <c:catAx>
        <c:axId val="4508381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900" b="0" i="0" u="none" strike="noStrike" kern="1200" baseline="0">
                <a:solidFill>
                  <a:schemeClr val="tx1"/>
                </a:solidFill>
                <a:latin typeface="+mn-lt"/>
                <a:ea typeface="+mn-ea"/>
                <a:cs typeface="+mn-cs"/>
              </a:defRPr>
            </a:pPr>
            <a:endParaRPr lang="cs-CZ"/>
          </a:p>
        </c:txPr>
        <c:crossAx val="450840464"/>
        <c:crosses val="autoZero"/>
        <c:auto val="1"/>
        <c:lblAlgn val="ctr"/>
        <c:lblOffset val="100"/>
        <c:noMultiLvlLbl val="0"/>
      </c:catAx>
      <c:valAx>
        <c:axId val="450840464"/>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cs-CZ"/>
          </a:p>
        </c:txPr>
        <c:crossAx val="45083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cs-CZ" sz="1400" b="1" dirty="0">
                <a:solidFill>
                  <a:schemeClr val="tx1"/>
                </a:solidFill>
              </a:rPr>
              <a:t>Průměrná</a:t>
            </a:r>
            <a:r>
              <a:rPr lang="cs-CZ" sz="1400" b="1" baseline="0" dirty="0">
                <a:solidFill>
                  <a:schemeClr val="tx1"/>
                </a:solidFill>
              </a:rPr>
              <a:t> d</a:t>
            </a:r>
            <a:r>
              <a:rPr lang="cs-CZ" sz="1400" b="1" dirty="0">
                <a:solidFill>
                  <a:schemeClr val="tx1"/>
                </a:solidFill>
              </a:rPr>
              <a:t>élka</a:t>
            </a:r>
            <a:r>
              <a:rPr lang="cs-CZ" sz="1400" b="1" baseline="0" dirty="0">
                <a:solidFill>
                  <a:schemeClr val="tx1"/>
                </a:solidFill>
              </a:rPr>
              <a:t> akutních hospitalizací v roce 2016</a:t>
            </a:r>
            <a:endParaRPr lang="en-US" sz="1400" b="1" dirty="0">
              <a:solidFill>
                <a:schemeClr val="tx1"/>
              </a:solidFill>
            </a:endParaRPr>
          </a:p>
        </c:rich>
      </c:tx>
      <c:layout>
        <c:manualLayout>
          <c:xMode val="edge"/>
          <c:yMode val="edge"/>
          <c:x val="0.25024120899563213"/>
          <c:y val="7.1875443252533588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cs-CZ"/>
        </a:p>
      </c:txPr>
    </c:title>
    <c:autoTitleDeleted val="0"/>
    <c:plotArea>
      <c:layout/>
      <c:barChart>
        <c:barDir val="col"/>
        <c:grouping val="stacked"/>
        <c:varyColors val="0"/>
        <c:ser>
          <c:idx val="0"/>
          <c:order val="0"/>
          <c:tx>
            <c:strRef>
              <c:f>List1!$B$1</c:f>
              <c:strCache>
                <c:ptCount val="1"/>
                <c:pt idx="0">
                  <c:v>Řada 1</c:v>
                </c:pt>
              </c:strCache>
            </c:strRef>
          </c:tx>
          <c:spPr>
            <a:solidFill>
              <a:srgbClr val="ED7D31"/>
            </a:solidFill>
            <a:ln>
              <a:noFill/>
            </a:ln>
            <a:effectLst/>
          </c:spPr>
          <c:invertIfNegative val="0"/>
          <c:dPt>
            <c:idx val="9"/>
            <c:invertIfNegative val="0"/>
            <c:bubble3D val="0"/>
            <c:spPr>
              <a:pattFill prst="wdUpDiag">
                <a:fgClr>
                  <a:schemeClr val="bg1">
                    <a:lumMod val="65000"/>
                  </a:schemeClr>
                </a:fgClr>
                <a:bgClr>
                  <a:schemeClr val="bg1"/>
                </a:bgClr>
              </a:pattFill>
              <a:ln>
                <a:noFill/>
              </a:ln>
              <a:effectLst/>
            </c:spPr>
            <c:extLst>
              <c:ext xmlns:c16="http://schemas.microsoft.com/office/drawing/2014/chart" uri="{C3380CC4-5D6E-409C-BE32-E72D297353CC}">
                <c16:uniqueId val="{00000001-F615-4ECD-BEDF-BC4C646D71F5}"/>
              </c:ext>
            </c:extLst>
          </c:dPt>
          <c:dPt>
            <c:idx val="13"/>
            <c:invertIfNegative val="0"/>
            <c:bubble3D val="0"/>
            <c:spPr>
              <a:solidFill>
                <a:srgbClr val="ED7D31"/>
              </a:solidFill>
              <a:ln>
                <a:noFill/>
              </a:ln>
              <a:effectLst/>
            </c:spPr>
            <c:extLst>
              <c:ext xmlns:c16="http://schemas.microsoft.com/office/drawing/2014/chart" uri="{C3380CC4-5D6E-409C-BE32-E72D297353CC}">
                <c16:uniqueId val="{00000003-F615-4ECD-BEDF-BC4C646D71F5}"/>
              </c:ext>
            </c:extLst>
          </c:dPt>
          <c:dPt>
            <c:idx val="22"/>
            <c:invertIfNegative val="0"/>
            <c:bubble3D val="0"/>
            <c:spPr>
              <a:solidFill>
                <a:srgbClr val="ED7D31"/>
              </a:solidFill>
              <a:ln>
                <a:noFill/>
              </a:ln>
              <a:effectLst/>
            </c:spPr>
            <c:extLst>
              <c:ext xmlns:c16="http://schemas.microsoft.com/office/drawing/2014/chart" uri="{C3380CC4-5D6E-409C-BE32-E72D297353CC}">
                <c16:uniqueId val="{00000005-F615-4ECD-BEDF-BC4C646D71F5}"/>
              </c:ext>
            </c:extLst>
          </c:dPt>
          <c:dPt>
            <c:idx val="25"/>
            <c:invertIfNegative val="0"/>
            <c:bubble3D val="0"/>
            <c:spPr>
              <a:solidFill>
                <a:schemeClr val="bg1">
                  <a:lumMod val="75000"/>
                </a:schemeClr>
              </a:solidFill>
              <a:ln>
                <a:noFill/>
              </a:ln>
              <a:effectLst/>
            </c:spPr>
            <c:extLst>
              <c:ext xmlns:c16="http://schemas.microsoft.com/office/drawing/2014/chart" uri="{C3380CC4-5D6E-409C-BE32-E72D297353CC}">
                <c16:uniqueId val="{00000007-F615-4ECD-BEDF-BC4C646D71F5}"/>
              </c:ext>
            </c:extLst>
          </c:dPt>
          <c:dPt>
            <c:idx val="26"/>
            <c:invertIfNegative val="0"/>
            <c:bubble3D val="0"/>
            <c:spPr>
              <a:solidFill>
                <a:srgbClr val="ED7D31"/>
              </a:solidFill>
              <a:ln>
                <a:noFill/>
              </a:ln>
              <a:effectLst/>
            </c:spPr>
            <c:extLst>
              <c:ext xmlns:c16="http://schemas.microsoft.com/office/drawing/2014/chart" uri="{C3380CC4-5D6E-409C-BE32-E72D297353CC}">
                <c16:uniqueId val="{00000009-F615-4ECD-BEDF-BC4C646D71F5}"/>
              </c:ext>
            </c:extLst>
          </c:dPt>
          <c:dLbls>
            <c:numFmt formatCode="#,##0.0" sourceLinked="0"/>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in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List1!$A$2:$A$33</c:f>
              <c:strCache>
                <c:ptCount val="32"/>
                <c:pt idx="0">
                  <c:v>Serbia</c:v>
                </c:pt>
                <c:pt idx="1">
                  <c:v>Germany</c:v>
                </c:pt>
                <c:pt idx="2">
                  <c:v>Luxembourg</c:v>
                </c:pt>
                <c:pt idx="3">
                  <c:v>Portugal</c:v>
                </c:pt>
                <c:pt idx="4">
                  <c:v>Lithuania</c:v>
                </c:pt>
                <c:pt idx="5">
                  <c:v>Italy</c:v>
                </c:pt>
                <c:pt idx="6">
                  <c:v>Slovakia</c:v>
                </c:pt>
                <c:pt idx="7">
                  <c:v>Belgium</c:v>
                </c:pt>
                <c:pt idx="8">
                  <c:v>Poland</c:v>
                </c:pt>
                <c:pt idx="9">
                  <c:v>Královéhradecký kraj</c:v>
                </c:pt>
                <c:pt idx="10">
                  <c:v>Slovenia</c:v>
                </c:pt>
                <c:pt idx="11">
                  <c:v>Austria</c:v>
                </c:pt>
                <c:pt idx="12">
                  <c:v>Croatia</c:v>
                </c:pt>
                <c:pt idx="13">
                  <c:v>Finland</c:v>
                </c:pt>
                <c:pt idx="14">
                  <c:v>Romania</c:v>
                </c:pt>
                <c:pt idx="15">
                  <c:v>Estonia</c:v>
                </c:pt>
                <c:pt idx="16">
                  <c:v>Norway</c:v>
                </c:pt>
                <c:pt idx="17">
                  <c:v>United Kingdom</c:v>
                </c:pt>
                <c:pt idx="18">
                  <c:v>Latvia</c:v>
                </c:pt>
                <c:pt idx="19">
                  <c:v>Spain</c:v>
                </c:pt>
                <c:pt idx="20">
                  <c:v>Ireland</c:v>
                </c:pt>
                <c:pt idx="21">
                  <c:v>Iceland</c:v>
                </c:pt>
                <c:pt idx="22">
                  <c:v>Cyprus</c:v>
                </c:pt>
                <c:pt idx="23">
                  <c:v>Liechtenstein</c:v>
                </c:pt>
                <c:pt idx="24">
                  <c:v>Former Yugoslav Republic of Macedonia, the</c:v>
                </c:pt>
                <c:pt idx="25">
                  <c:v>Czechia</c:v>
                </c:pt>
                <c:pt idx="26">
                  <c:v>Sweden</c:v>
                </c:pt>
                <c:pt idx="27">
                  <c:v>Switzerland</c:v>
                </c:pt>
                <c:pt idx="28">
                  <c:v>Hungary</c:v>
                </c:pt>
                <c:pt idx="29">
                  <c:v>Malta</c:v>
                </c:pt>
                <c:pt idx="30">
                  <c:v>Netherlands</c:v>
                </c:pt>
                <c:pt idx="31">
                  <c:v>Turkey</c:v>
                </c:pt>
              </c:strCache>
            </c:strRef>
          </c:cat>
          <c:val>
            <c:numRef>
              <c:f>List1!$B$2:$B$33</c:f>
              <c:numCache>
                <c:formatCode>###0</c:formatCode>
                <c:ptCount val="32"/>
                <c:pt idx="0">
                  <c:v>9.1199999999999992</c:v>
                </c:pt>
                <c:pt idx="1">
                  <c:v>7.5</c:v>
                </c:pt>
                <c:pt idx="2">
                  <c:v>7.46</c:v>
                </c:pt>
                <c:pt idx="3">
                  <c:v>7.24</c:v>
                </c:pt>
                <c:pt idx="4">
                  <c:v>7.08</c:v>
                </c:pt>
                <c:pt idx="5">
                  <c:v>6.9</c:v>
                </c:pt>
                <c:pt idx="6">
                  <c:v>6.8</c:v>
                </c:pt>
                <c:pt idx="7">
                  <c:v>6.7</c:v>
                </c:pt>
                <c:pt idx="8" formatCode="General">
                  <c:v>6.69</c:v>
                </c:pt>
                <c:pt idx="9" formatCode="General">
                  <c:v>6.6</c:v>
                </c:pt>
                <c:pt idx="10" formatCode="General">
                  <c:v>6.48</c:v>
                </c:pt>
                <c:pt idx="11" formatCode="General">
                  <c:v>6.4</c:v>
                </c:pt>
                <c:pt idx="12" formatCode="General">
                  <c:v>6.36</c:v>
                </c:pt>
                <c:pt idx="13" formatCode="General">
                  <c:v>6.33</c:v>
                </c:pt>
                <c:pt idx="14" formatCode="General">
                  <c:v>6.15</c:v>
                </c:pt>
                <c:pt idx="15" formatCode="General">
                  <c:v>6.1</c:v>
                </c:pt>
                <c:pt idx="16" formatCode="General">
                  <c:v>6.1</c:v>
                </c:pt>
                <c:pt idx="17" formatCode="General">
                  <c:v>6.04</c:v>
                </c:pt>
                <c:pt idx="18" formatCode="General">
                  <c:v>5.93</c:v>
                </c:pt>
                <c:pt idx="19" formatCode="General">
                  <c:v>5.91</c:v>
                </c:pt>
                <c:pt idx="20" formatCode="General">
                  <c:v>5.9</c:v>
                </c:pt>
                <c:pt idx="21" formatCode="General">
                  <c:v>5.9</c:v>
                </c:pt>
                <c:pt idx="22" formatCode="General">
                  <c:v>5.8</c:v>
                </c:pt>
                <c:pt idx="23" formatCode="General">
                  <c:v>5.78</c:v>
                </c:pt>
                <c:pt idx="24" formatCode="General">
                  <c:v>5.76</c:v>
                </c:pt>
                <c:pt idx="25" formatCode="General">
                  <c:v>5.7</c:v>
                </c:pt>
                <c:pt idx="26" formatCode="General">
                  <c:v>5.63</c:v>
                </c:pt>
                <c:pt idx="27" formatCode="General">
                  <c:v>5.61</c:v>
                </c:pt>
                <c:pt idx="28" formatCode="General">
                  <c:v>5.51</c:v>
                </c:pt>
                <c:pt idx="29" formatCode="General">
                  <c:v>5.33</c:v>
                </c:pt>
                <c:pt idx="30" formatCode="General">
                  <c:v>5</c:v>
                </c:pt>
                <c:pt idx="31" formatCode="General">
                  <c:v>3.98</c:v>
                </c:pt>
              </c:numCache>
            </c:numRef>
          </c:val>
          <c:extLst>
            <c:ext xmlns:c16="http://schemas.microsoft.com/office/drawing/2014/chart" uri="{C3380CC4-5D6E-409C-BE32-E72D297353CC}">
              <c16:uniqueId val="{0000000A-F615-4ECD-BEDF-BC4C646D71F5}"/>
            </c:ext>
          </c:extLst>
        </c:ser>
        <c:dLbls>
          <c:showLegendKey val="0"/>
          <c:showVal val="0"/>
          <c:showCatName val="0"/>
          <c:showSerName val="0"/>
          <c:showPercent val="0"/>
          <c:showBubbleSize val="0"/>
        </c:dLbls>
        <c:gapWidth val="50"/>
        <c:overlap val="100"/>
        <c:axId val="502407656"/>
        <c:axId val="502401752"/>
      </c:barChart>
      <c:catAx>
        <c:axId val="50240765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1752"/>
        <c:crosses val="autoZero"/>
        <c:auto val="1"/>
        <c:lblAlgn val="ctr"/>
        <c:lblOffset val="100"/>
        <c:noMultiLvlLbl val="0"/>
      </c:catAx>
      <c:valAx>
        <c:axId val="502401752"/>
        <c:scaling>
          <c:orientation val="minMax"/>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76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336099749712684"/>
          <c:y val="5.4868417576390868E-2"/>
          <c:w val="0.57160367854307181"/>
          <c:h val="0.74066671578319065"/>
        </c:manualLayout>
      </c:layout>
      <c:barChart>
        <c:barDir val="bar"/>
        <c:grouping val="percentStacked"/>
        <c:varyColors val="0"/>
        <c:ser>
          <c:idx val="0"/>
          <c:order val="0"/>
          <c:tx>
            <c:strRef>
              <c:f>List1!$B$1</c:f>
              <c:strCache>
                <c:ptCount val="1"/>
                <c:pt idx="0">
                  <c:v>Narození v nemocnici</c:v>
                </c:pt>
              </c:strCache>
            </c:strRef>
          </c:tx>
          <c:spPr>
            <a:solidFill>
              <a:srgbClr val="CC99FF"/>
            </a:solidFill>
            <a:ln w="3175">
              <a:solidFill>
                <a:schemeClr val="bg1">
                  <a:lumMod val="50000"/>
                </a:schemeClr>
              </a:solidFill>
            </a:ln>
            <a:effectLst/>
          </c:spPr>
          <c:invertIfNegative val="0"/>
          <c:dLbls>
            <c:dLbl>
              <c:idx val="1"/>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03F4-4667-9489-A1DA985D4541}"/>
                </c:ext>
              </c:extLst>
            </c:dLbl>
            <c:dLbl>
              <c:idx val="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03F4-4667-9489-A1DA985D4541}"/>
                </c:ext>
              </c:extLst>
            </c:dLbl>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3F4-4667-9489-A1DA985D4541}"/>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JMK</c:v>
                </c:pt>
                <c:pt idx="2">
                  <c:v>Jiný</c:v>
                </c:pt>
                <c:pt idx="3">
                  <c:v>I. Některé infekční a parazitární nemoci</c:v>
                </c:pt>
                <c:pt idx="4">
                  <c:v>JMK</c:v>
                </c:pt>
                <c:pt idx="5">
                  <c:v>Jiný</c:v>
                </c:pt>
                <c:pt idx="6">
                  <c:v>II. Novotvary</c:v>
                </c:pt>
                <c:pt idx="7">
                  <c:v>JMK</c:v>
                </c:pt>
                <c:pt idx="8">
                  <c:v>Jiný</c:v>
                </c:pt>
                <c:pt idx="9">
                  <c:v>III. Nemoci krve a krvetvorných orgánů, poruchy mechanismu imunity</c:v>
                </c:pt>
                <c:pt idx="10">
                  <c:v>JMK</c:v>
                </c:pt>
                <c:pt idx="11">
                  <c:v>Jiný</c:v>
                </c:pt>
                <c:pt idx="12">
                  <c:v>IV. Nemoci endokrinní, výživy a přeměny látek</c:v>
                </c:pt>
                <c:pt idx="13">
                  <c:v>JMK</c:v>
                </c:pt>
                <c:pt idx="14">
                  <c:v>Jiný</c:v>
                </c:pt>
                <c:pt idx="15">
                  <c:v>V. Poruchy duševní a poruchy chování</c:v>
                </c:pt>
                <c:pt idx="16">
                  <c:v>JMK</c:v>
                </c:pt>
                <c:pt idx="17">
                  <c:v>Jiný</c:v>
                </c:pt>
                <c:pt idx="18">
                  <c:v>VI. Nemoci nervové soustavy</c:v>
                </c:pt>
                <c:pt idx="19">
                  <c:v>JMK</c:v>
                </c:pt>
                <c:pt idx="20">
                  <c:v>Jiný</c:v>
                </c:pt>
                <c:pt idx="21">
                  <c:v>VII. Nemoci oka a očních adnex</c:v>
                </c:pt>
                <c:pt idx="22">
                  <c:v>JMK</c:v>
                </c:pt>
                <c:pt idx="23">
                  <c:v>Jiný</c:v>
                </c:pt>
              </c:strCache>
            </c:strRef>
          </c:cat>
          <c:val>
            <c:numRef>
              <c:f>List1!$B$2:$B$25</c:f>
              <c:numCache>
                <c:formatCode>General</c:formatCode>
                <c:ptCount val="24"/>
                <c:pt idx="1">
                  <c:v>5.1471999999999997E-2</c:v>
                </c:pt>
                <c:pt idx="2">
                  <c:v>5.6433999999999998E-2</c:v>
                </c:pt>
                <c:pt idx="4" formatCode="0.0\ %">
                  <c:v>4.8099999999999998E-4</c:v>
                </c:pt>
                <c:pt idx="5" formatCode="0.0\ %">
                  <c:v>0</c:v>
                </c:pt>
                <c:pt idx="7" formatCode="0.0\ %">
                  <c:v>0</c:v>
                </c:pt>
                <c:pt idx="8" formatCode="0.0\ %">
                  <c:v>0</c:v>
                </c:pt>
                <c:pt idx="10" formatCode="0.0\ %">
                  <c:v>0</c:v>
                </c:pt>
                <c:pt idx="11" formatCode="0.0\ %">
                  <c:v>0</c:v>
                </c:pt>
                <c:pt idx="13" formatCode="0.0\ %">
                  <c:v>0</c:v>
                </c:pt>
                <c:pt idx="14" formatCode="0.0\ %">
                  <c:v>0</c:v>
                </c:pt>
                <c:pt idx="16" formatCode="0.0\ %">
                  <c:v>0</c:v>
                </c:pt>
                <c:pt idx="17" formatCode="0.0\ %">
                  <c:v>0</c:v>
                </c:pt>
                <c:pt idx="19" formatCode="0.0\ %">
                  <c:v>0</c:v>
                </c:pt>
                <c:pt idx="20" formatCode="0.0\ %">
                  <c:v>0</c:v>
                </c:pt>
                <c:pt idx="22" formatCode="0.0\ %">
                  <c:v>0</c:v>
                </c:pt>
                <c:pt idx="23" formatCode="0.0\ %">
                  <c:v>0</c:v>
                </c:pt>
              </c:numCache>
            </c:numRef>
          </c:val>
          <c:extLst>
            <c:ext xmlns:c16="http://schemas.microsoft.com/office/drawing/2014/chart" uri="{C3380CC4-5D6E-409C-BE32-E72D297353CC}">
              <c16:uniqueId val="{00000003-03F4-4667-9489-A1DA985D4541}"/>
            </c:ext>
          </c:extLst>
        </c:ser>
        <c:ser>
          <c:idx val="1"/>
          <c:order val="1"/>
          <c:tx>
            <c:strRef>
              <c:f>List1!$C$1</c:f>
              <c:strCache>
                <c:ptCount val="1"/>
                <c:pt idx="0">
                  <c:v>Praktický lékař</c:v>
                </c:pt>
              </c:strCache>
            </c:strRef>
          </c:tx>
          <c:spPr>
            <a:solidFill>
              <a:schemeClr val="accent3">
                <a:lumMod val="20000"/>
                <a:lumOff val="80000"/>
              </a:schemeClr>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JMK</c:v>
                </c:pt>
                <c:pt idx="2">
                  <c:v>Jiný</c:v>
                </c:pt>
                <c:pt idx="3">
                  <c:v>I. Některé infekční a parazitární nemoci</c:v>
                </c:pt>
                <c:pt idx="4">
                  <c:v>JMK</c:v>
                </c:pt>
                <c:pt idx="5">
                  <c:v>Jiný</c:v>
                </c:pt>
                <c:pt idx="6">
                  <c:v>II. Novotvary</c:v>
                </c:pt>
                <c:pt idx="7">
                  <c:v>JMK</c:v>
                </c:pt>
                <c:pt idx="8">
                  <c:v>Jiný</c:v>
                </c:pt>
                <c:pt idx="9">
                  <c:v>III. Nemoci krve a krvetvorných orgánů, poruchy mechanismu imunity</c:v>
                </c:pt>
                <c:pt idx="10">
                  <c:v>JMK</c:v>
                </c:pt>
                <c:pt idx="11">
                  <c:v>Jiný</c:v>
                </c:pt>
                <c:pt idx="12">
                  <c:v>IV. Nemoci endokrinní, výživy a přeměny látek</c:v>
                </c:pt>
                <c:pt idx="13">
                  <c:v>JMK</c:v>
                </c:pt>
                <c:pt idx="14">
                  <c:v>Jiný</c:v>
                </c:pt>
                <c:pt idx="15">
                  <c:v>V. Poruchy duševní a poruchy chování</c:v>
                </c:pt>
                <c:pt idx="16">
                  <c:v>JMK</c:v>
                </c:pt>
                <c:pt idx="17">
                  <c:v>Jiný</c:v>
                </c:pt>
                <c:pt idx="18">
                  <c:v>VI. Nemoci nervové soustavy</c:v>
                </c:pt>
                <c:pt idx="19">
                  <c:v>JMK</c:v>
                </c:pt>
                <c:pt idx="20">
                  <c:v>Jiný</c:v>
                </c:pt>
                <c:pt idx="21">
                  <c:v>VII. Nemoci oka a očních adnex</c:v>
                </c:pt>
                <c:pt idx="22">
                  <c:v>JMK</c:v>
                </c:pt>
                <c:pt idx="23">
                  <c:v>Jiný</c:v>
                </c:pt>
              </c:strCache>
            </c:strRef>
          </c:cat>
          <c:val>
            <c:numRef>
              <c:f>List1!$C$2:$C$25</c:f>
              <c:numCache>
                <c:formatCode>General</c:formatCode>
                <c:ptCount val="24"/>
                <c:pt idx="1">
                  <c:v>6.7791000000000004E-2</c:v>
                </c:pt>
                <c:pt idx="2">
                  <c:v>4.011E-2</c:v>
                </c:pt>
                <c:pt idx="4" formatCode="0.0\ %">
                  <c:v>0.13137599999999999</c:v>
                </c:pt>
                <c:pt idx="5" formatCode="0.0\ %">
                  <c:v>3.6900000000000002E-2</c:v>
                </c:pt>
                <c:pt idx="7" formatCode="0.0\ %">
                  <c:v>4.9626999999999998E-2</c:v>
                </c:pt>
                <c:pt idx="8" formatCode="0.0\ %">
                  <c:v>1.259E-2</c:v>
                </c:pt>
                <c:pt idx="10" formatCode="0.0\ %">
                  <c:v>0.24679499999999999</c:v>
                </c:pt>
                <c:pt idx="11" formatCode="0.0\ %">
                  <c:v>5.1020000000000003E-2</c:v>
                </c:pt>
                <c:pt idx="13" formatCode="0.0\ %">
                  <c:v>0.11547</c:v>
                </c:pt>
                <c:pt idx="14" formatCode="0.0\ %">
                  <c:v>3.5928000000000002E-2</c:v>
                </c:pt>
                <c:pt idx="16" formatCode="0.0\ %">
                  <c:v>5.9730999999999999E-2</c:v>
                </c:pt>
                <c:pt idx="17" formatCode="0.0\ %">
                  <c:v>4.1871999999999999E-2</c:v>
                </c:pt>
                <c:pt idx="19" formatCode="0.0\ %">
                  <c:v>0.104048</c:v>
                </c:pt>
                <c:pt idx="20" formatCode="0.0\ %">
                  <c:v>0.245863</c:v>
                </c:pt>
                <c:pt idx="22" formatCode="0.0\ %">
                  <c:v>7.7279999999999996E-3</c:v>
                </c:pt>
                <c:pt idx="23" formatCode="0.0\ %">
                  <c:v>1.145E-2</c:v>
                </c:pt>
              </c:numCache>
            </c:numRef>
          </c:val>
          <c:extLst>
            <c:ext xmlns:c16="http://schemas.microsoft.com/office/drawing/2014/chart" uri="{C3380CC4-5D6E-409C-BE32-E72D297353CC}">
              <c16:uniqueId val="{00000004-03F4-4667-9489-A1DA985D4541}"/>
            </c:ext>
          </c:extLst>
        </c:ser>
        <c:ser>
          <c:idx val="2"/>
          <c:order val="2"/>
          <c:tx>
            <c:strRef>
              <c:f>List1!$D$1</c:f>
              <c:strCache>
                <c:ptCount val="1"/>
                <c:pt idx="0">
                  <c:v>Ambulantní specialista</c:v>
                </c:pt>
              </c:strCache>
            </c:strRef>
          </c:tx>
          <c:spPr>
            <a:solidFill>
              <a:schemeClr val="accent3">
                <a:lumMod val="60000"/>
                <a:lumOff val="40000"/>
              </a:schemeClr>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JMK</c:v>
                </c:pt>
                <c:pt idx="2">
                  <c:v>Jiný</c:v>
                </c:pt>
                <c:pt idx="3">
                  <c:v>I. Některé infekční a parazitární nemoci</c:v>
                </c:pt>
                <c:pt idx="4">
                  <c:v>JMK</c:v>
                </c:pt>
                <c:pt idx="5">
                  <c:v>Jiný</c:v>
                </c:pt>
                <c:pt idx="6">
                  <c:v>II. Novotvary</c:v>
                </c:pt>
                <c:pt idx="7">
                  <c:v>JMK</c:v>
                </c:pt>
                <c:pt idx="8">
                  <c:v>Jiný</c:v>
                </c:pt>
                <c:pt idx="9">
                  <c:v>III. Nemoci krve a krvetvorných orgánů, poruchy mechanismu imunity</c:v>
                </c:pt>
                <c:pt idx="10">
                  <c:v>JMK</c:v>
                </c:pt>
                <c:pt idx="11">
                  <c:v>Jiný</c:v>
                </c:pt>
                <c:pt idx="12">
                  <c:v>IV. Nemoci endokrinní, výživy a přeměny látek</c:v>
                </c:pt>
                <c:pt idx="13">
                  <c:v>JMK</c:v>
                </c:pt>
                <c:pt idx="14">
                  <c:v>Jiný</c:v>
                </c:pt>
                <c:pt idx="15">
                  <c:v>V. Poruchy duševní a poruchy chování</c:v>
                </c:pt>
                <c:pt idx="16">
                  <c:v>JMK</c:v>
                </c:pt>
                <c:pt idx="17">
                  <c:v>Jiný</c:v>
                </c:pt>
                <c:pt idx="18">
                  <c:v>VI. Nemoci nervové soustavy</c:v>
                </c:pt>
                <c:pt idx="19">
                  <c:v>JMK</c:v>
                </c:pt>
                <c:pt idx="20">
                  <c:v>Jiný</c:v>
                </c:pt>
                <c:pt idx="21">
                  <c:v>VII. Nemoci oka a očních adnex</c:v>
                </c:pt>
                <c:pt idx="22">
                  <c:v>JMK</c:v>
                </c:pt>
                <c:pt idx="23">
                  <c:v>Jiný</c:v>
                </c:pt>
              </c:strCache>
            </c:strRef>
          </c:cat>
          <c:val>
            <c:numRef>
              <c:f>List1!$D$2:$D$25</c:f>
              <c:numCache>
                <c:formatCode>0.0\ %</c:formatCode>
                <c:ptCount val="24"/>
                <c:pt idx="1">
                  <c:v>0.56208599999999997</c:v>
                </c:pt>
                <c:pt idx="2">
                  <c:v>0.65516700000000005</c:v>
                </c:pt>
                <c:pt idx="4">
                  <c:v>0.43166500000000002</c:v>
                </c:pt>
                <c:pt idx="5">
                  <c:v>0.560886</c:v>
                </c:pt>
                <c:pt idx="7">
                  <c:v>0.80895099999999998</c:v>
                </c:pt>
                <c:pt idx="8">
                  <c:v>0.89508399999999999</c:v>
                </c:pt>
                <c:pt idx="10">
                  <c:v>0.44871800000000001</c:v>
                </c:pt>
                <c:pt idx="11">
                  <c:v>0.60204100000000005</c:v>
                </c:pt>
                <c:pt idx="13">
                  <c:v>0.49977700000000003</c:v>
                </c:pt>
                <c:pt idx="14">
                  <c:v>0.65568899999999997</c:v>
                </c:pt>
                <c:pt idx="16">
                  <c:v>0.43305100000000002</c:v>
                </c:pt>
                <c:pt idx="17">
                  <c:v>0.50492599999999999</c:v>
                </c:pt>
                <c:pt idx="19">
                  <c:v>0.57611199999999996</c:v>
                </c:pt>
                <c:pt idx="20">
                  <c:v>0.59574499999999997</c:v>
                </c:pt>
                <c:pt idx="22">
                  <c:v>0.97217900000000002</c:v>
                </c:pt>
                <c:pt idx="23">
                  <c:v>0.98091600000000001</c:v>
                </c:pt>
              </c:numCache>
            </c:numRef>
          </c:val>
          <c:extLst>
            <c:ext xmlns:c16="http://schemas.microsoft.com/office/drawing/2014/chart" uri="{C3380CC4-5D6E-409C-BE32-E72D297353CC}">
              <c16:uniqueId val="{00000005-03F4-4667-9489-A1DA985D4541}"/>
            </c:ext>
          </c:extLst>
        </c:ser>
        <c:ser>
          <c:idx val="3"/>
          <c:order val="3"/>
          <c:tx>
            <c:strRef>
              <c:f>List1!$E$1</c:f>
              <c:strCache>
                <c:ptCount val="1"/>
                <c:pt idx="0">
                  <c:v>Lékař LSPP</c:v>
                </c:pt>
              </c:strCache>
            </c:strRef>
          </c:tx>
          <c:spPr>
            <a:solidFill>
              <a:srgbClr val="92D050"/>
            </a:solidFill>
            <a:ln w="3175">
              <a:solidFill>
                <a:schemeClr val="bg1">
                  <a:lumMod val="50000"/>
                </a:schemeClr>
              </a:solidFill>
            </a:ln>
            <a:effectLst/>
          </c:spPr>
          <c:invertIfNegative val="0"/>
          <c:dLbls>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03F4-4667-9489-A1DA985D4541}"/>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3F4-4667-9489-A1DA985D4541}"/>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JMK</c:v>
                </c:pt>
                <c:pt idx="2">
                  <c:v>Jiný</c:v>
                </c:pt>
                <c:pt idx="3">
                  <c:v>I. Některé infekční a parazitární nemoci</c:v>
                </c:pt>
                <c:pt idx="4">
                  <c:v>JMK</c:v>
                </c:pt>
                <c:pt idx="5">
                  <c:v>Jiný</c:v>
                </c:pt>
                <c:pt idx="6">
                  <c:v>II. Novotvary</c:v>
                </c:pt>
                <c:pt idx="7">
                  <c:v>JMK</c:v>
                </c:pt>
                <c:pt idx="8">
                  <c:v>Jiný</c:v>
                </c:pt>
                <c:pt idx="9">
                  <c:v>III. Nemoci krve a krvetvorných orgánů, poruchy mechanismu imunity</c:v>
                </c:pt>
                <c:pt idx="10">
                  <c:v>JMK</c:v>
                </c:pt>
                <c:pt idx="11">
                  <c:v>Jiný</c:v>
                </c:pt>
                <c:pt idx="12">
                  <c:v>IV. Nemoci endokrinní, výživy a přeměny látek</c:v>
                </c:pt>
                <c:pt idx="13">
                  <c:v>JMK</c:v>
                </c:pt>
                <c:pt idx="14">
                  <c:v>Jiný</c:v>
                </c:pt>
                <c:pt idx="15">
                  <c:v>V. Poruchy duševní a poruchy chování</c:v>
                </c:pt>
                <c:pt idx="16">
                  <c:v>JMK</c:v>
                </c:pt>
                <c:pt idx="17">
                  <c:v>Jiný</c:v>
                </c:pt>
                <c:pt idx="18">
                  <c:v>VI. Nemoci nervové soustavy</c:v>
                </c:pt>
                <c:pt idx="19">
                  <c:v>JMK</c:v>
                </c:pt>
                <c:pt idx="20">
                  <c:v>Jiný</c:v>
                </c:pt>
                <c:pt idx="21">
                  <c:v>VII. Nemoci oka a očních adnex</c:v>
                </c:pt>
                <c:pt idx="22">
                  <c:v>JMK</c:v>
                </c:pt>
                <c:pt idx="23">
                  <c:v>Jiný</c:v>
                </c:pt>
              </c:strCache>
            </c:strRef>
          </c:cat>
          <c:val>
            <c:numRef>
              <c:f>List1!$E$2:$E$25</c:f>
              <c:numCache>
                <c:formatCode>0.0\ %</c:formatCode>
                <c:ptCount val="24"/>
                <c:pt idx="1">
                  <c:v>2.7404999999999999E-2</c:v>
                </c:pt>
                <c:pt idx="2">
                  <c:v>1.8456E-2</c:v>
                </c:pt>
                <c:pt idx="4">
                  <c:v>9.0953000000000006E-2</c:v>
                </c:pt>
                <c:pt idx="5">
                  <c:v>0.103321</c:v>
                </c:pt>
                <c:pt idx="7">
                  <c:v>9.2860000000000009E-3</c:v>
                </c:pt>
                <c:pt idx="8">
                  <c:v>5.9950000000000003E-3</c:v>
                </c:pt>
                <c:pt idx="10">
                  <c:v>3.3654000000000003E-2</c:v>
                </c:pt>
                <c:pt idx="11">
                  <c:v>2.0407999999999999E-2</c:v>
                </c:pt>
                <c:pt idx="13">
                  <c:v>7.4008000000000004E-2</c:v>
                </c:pt>
                <c:pt idx="14">
                  <c:v>0.101796</c:v>
                </c:pt>
                <c:pt idx="16">
                  <c:v>1.1946E-2</c:v>
                </c:pt>
                <c:pt idx="17">
                  <c:v>2.2166999999999999E-2</c:v>
                </c:pt>
                <c:pt idx="19">
                  <c:v>2.1076999999999999E-2</c:v>
                </c:pt>
                <c:pt idx="20">
                  <c:v>3.5460000000000001E-3</c:v>
                </c:pt>
                <c:pt idx="22">
                  <c:v>6.182E-3</c:v>
                </c:pt>
                <c:pt idx="23">
                  <c:v>0</c:v>
                </c:pt>
              </c:numCache>
            </c:numRef>
          </c:val>
          <c:extLst>
            <c:ext xmlns:c16="http://schemas.microsoft.com/office/drawing/2014/chart" uri="{C3380CC4-5D6E-409C-BE32-E72D297353CC}">
              <c16:uniqueId val="{00000008-03F4-4667-9489-A1DA985D4541}"/>
            </c:ext>
          </c:extLst>
        </c:ser>
        <c:ser>
          <c:idx val="4"/>
          <c:order val="4"/>
          <c:tx>
            <c:strRef>
              <c:f>List1!$F$1</c:f>
              <c:strCache>
                <c:ptCount val="1"/>
                <c:pt idx="0">
                  <c:v>Lékař RZP</c:v>
                </c:pt>
              </c:strCache>
            </c:strRef>
          </c:tx>
          <c:spPr>
            <a:solidFill>
              <a:srgbClr val="00B050"/>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JMK</c:v>
                </c:pt>
                <c:pt idx="2">
                  <c:v>Jiný</c:v>
                </c:pt>
                <c:pt idx="3">
                  <c:v>I. Některé infekční a parazitární nemoci</c:v>
                </c:pt>
                <c:pt idx="4">
                  <c:v>JMK</c:v>
                </c:pt>
                <c:pt idx="5">
                  <c:v>Jiný</c:v>
                </c:pt>
                <c:pt idx="6">
                  <c:v>II. Novotvary</c:v>
                </c:pt>
                <c:pt idx="7">
                  <c:v>JMK</c:v>
                </c:pt>
                <c:pt idx="8">
                  <c:v>Jiný</c:v>
                </c:pt>
                <c:pt idx="9">
                  <c:v>III. Nemoci krve a krvetvorných orgánů, poruchy mechanismu imunity</c:v>
                </c:pt>
                <c:pt idx="10">
                  <c:v>JMK</c:v>
                </c:pt>
                <c:pt idx="11">
                  <c:v>Jiný</c:v>
                </c:pt>
                <c:pt idx="12">
                  <c:v>IV. Nemoci endokrinní, výživy a přeměny látek</c:v>
                </c:pt>
                <c:pt idx="13">
                  <c:v>JMK</c:v>
                </c:pt>
                <c:pt idx="14">
                  <c:v>Jiný</c:v>
                </c:pt>
                <c:pt idx="15">
                  <c:v>V. Poruchy duševní a poruchy chování</c:v>
                </c:pt>
                <c:pt idx="16">
                  <c:v>JMK</c:v>
                </c:pt>
                <c:pt idx="17">
                  <c:v>Jiný</c:v>
                </c:pt>
                <c:pt idx="18">
                  <c:v>VI. Nemoci nervové soustavy</c:v>
                </c:pt>
                <c:pt idx="19">
                  <c:v>JMK</c:v>
                </c:pt>
                <c:pt idx="20">
                  <c:v>Jiný</c:v>
                </c:pt>
                <c:pt idx="21">
                  <c:v>VII. Nemoci oka a očních adnex</c:v>
                </c:pt>
                <c:pt idx="22">
                  <c:v>JMK</c:v>
                </c:pt>
                <c:pt idx="23">
                  <c:v>Jiný</c:v>
                </c:pt>
              </c:strCache>
            </c:strRef>
          </c:cat>
          <c:val>
            <c:numRef>
              <c:f>List1!$F$2:$F$25</c:f>
              <c:numCache>
                <c:formatCode>0.0\ %</c:formatCode>
                <c:ptCount val="24"/>
                <c:pt idx="1">
                  <c:v>9.8083000000000004E-2</c:v>
                </c:pt>
                <c:pt idx="2">
                  <c:v>5.9575999999999997E-2</c:v>
                </c:pt>
                <c:pt idx="4">
                  <c:v>0.130414</c:v>
                </c:pt>
                <c:pt idx="5">
                  <c:v>8.1181000000000003E-2</c:v>
                </c:pt>
                <c:pt idx="7">
                  <c:v>3.5774E-2</c:v>
                </c:pt>
                <c:pt idx="8">
                  <c:v>8.3929999999999994E-3</c:v>
                </c:pt>
                <c:pt idx="10">
                  <c:v>8.3333000000000004E-2</c:v>
                </c:pt>
                <c:pt idx="11">
                  <c:v>3.0612E-2</c:v>
                </c:pt>
                <c:pt idx="13">
                  <c:v>0.147124</c:v>
                </c:pt>
                <c:pt idx="14">
                  <c:v>6.8862000000000007E-2</c:v>
                </c:pt>
                <c:pt idx="16">
                  <c:v>0.170234</c:v>
                </c:pt>
                <c:pt idx="17">
                  <c:v>0.12561600000000001</c:v>
                </c:pt>
                <c:pt idx="19">
                  <c:v>0.17397099999999999</c:v>
                </c:pt>
                <c:pt idx="20">
                  <c:v>8.2741999999999996E-2</c:v>
                </c:pt>
                <c:pt idx="22">
                  <c:v>0</c:v>
                </c:pt>
                <c:pt idx="23">
                  <c:v>0</c:v>
                </c:pt>
              </c:numCache>
            </c:numRef>
          </c:val>
          <c:extLst>
            <c:ext xmlns:c16="http://schemas.microsoft.com/office/drawing/2014/chart" uri="{C3380CC4-5D6E-409C-BE32-E72D297353CC}">
              <c16:uniqueId val="{00000009-03F4-4667-9489-A1DA985D4541}"/>
            </c:ext>
          </c:extLst>
        </c:ser>
        <c:ser>
          <c:idx val="5"/>
          <c:order val="5"/>
          <c:tx>
            <c:strRef>
              <c:f>List1!$G$1</c:f>
              <c:strCache>
                <c:ptCount val="1"/>
                <c:pt idx="0">
                  <c:v>Překlad z jiného ZZ</c:v>
                </c:pt>
              </c:strCache>
            </c:strRef>
          </c:tx>
          <c:spPr>
            <a:solidFill>
              <a:schemeClr val="accent1"/>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JMK</c:v>
                </c:pt>
                <c:pt idx="2">
                  <c:v>Jiný</c:v>
                </c:pt>
                <c:pt idx="3">
                  <c:v>I. Některé infekční a parazitární nemoci</c:v>
                </c:pt>
                <c:pt idx="4">
                  <c:v>JMK</c:v>
                </c:pt>
                <c:pt idx="5">
                  <c:v>Jiný</c:v>
                </c:pt>
                <c:pt idx="6">
                  <c:v>II. Novotvary</c:v>
                </c:pt>
                <c:pt idx="7">
                  <c:v>JMK</c:v>
                </c:pt>
                <c:pt idx="8">
                  <c:v>Jiný</c:v>
                </c:pt>
                <c:pt idx="9">
                  <c:v>III. Nemoci krve a krvetvorných orgánů, poruchy mechanismu imunity</c:v>
                </c:pt>
                <c:pt idx="10">
                  <c:v>JMK</c:v>
                </c:pt>
                <c:pt idx="11">
                  <c:v>Jiný</c:v>
                </c:pt>
                <c:pt idx="12">
                  <c:v>IV. Nemoci endokrinní, výživy a přeměny látek</c:v>
                </c:pt>
                <c:pt idx="13">
                  <c:v>JMK</c:v>
                </c:pt>
                <c:pt idx="14">
                  <c:v>Jiný</c:v>
                </c:pt>
                <c:pt idx="15">
                  <c:v>V. Poruchy duševní a poruchy chování</c:v>
                </c:pt>
                <c:pt idx="16">
                  <c:v>JMK</c:v>
                </c:pt>
                <c:pt idx="17">
                  <c:v>Jiný</c:v>
                </c:pt>
                <c:pt idx="18">
                  <c:v>VI. Nemoci nervové soustavy</c:v>
                </c:pt>
                <c:pt idx="19">
                  <c:v>JMK</c:v>
                </c:pt>
                <c:pt idx="20">
                  <c:v>Jiný</c:v>
                </c:pt>
                <c:pt idx="21">
                  <c:v>VII. Nemoci oka a očních adnex</c:v>
                </c:pt>
                <c:pt idx="22">
                  <c:v>JMK</c:v>
                </c:pt>
                <c:pt idx="23">
                  <c:v>Jiný</c:v>
                </c:pt>
              </c:strCache>
            </c:strRef>
          </c:cat>
          <c:val>
            <c:numRef>
              <c:f>List1!$G$2:$G$25</c:f>
              <c:numCache>
                <c:formatCode>0.0\ %</c:formatCode>
                <c:ptCount val="24"/>
                <c:pt idx="1">
                  <c:v>6.2825000000000006E-2</c:v>
                </c:pt>
                <c:pt idx="2">
                  <c:v>6.8720000000000003E-2</c:v>
                </c:pt>
                <c:pt idx="4">
                  <c:v>6.7372000000000001E-2</c:v>
                </c:pt>
                <c:pt idx="5">
                  <c:v>0.121771</c:v>
                </c:pt>
                <c:pt idx="7">
                  <c:v>6.9721000000000005E-2</c:v>
                </c:pt>
                <c:pt idx="8">
                  <c:v>6.5348000000000003E-2</c:v>
                </c:pt>
                <c:pt idx="10">
                  <c:v>8.1730999999999998E-2</c:v>
                </c:pt>
                <c:pt idx="11">
                  <c:v>0.20408200000000001</c:v>
                </c:pt>
                <c:pt idx="13">
                  <c:v>5.7512000000000001E-2</c:v>
                </c:pt>
                <c:pt idx="14">
                  <c:v>7.1856000000000003E-2</c:v>
                </c:pt>
                <c:pt idx="16">
                  <c:v>0.112494</c:v>
                </c:pt>
                <c:pt idx="17">
                  <c:v>0.16995099999999999</c:v>
                </c:pt>
                <c:pt idx="19">
                  <c:v>7.0927000000000004E-2</c:v>
                </c:pt>
                <c:pt idx="20">
                  <c:v>5.5556000000000001E-2</c:v>
                </c:pt>
                <c:pt idx="22">
                  <c:v>9.2739999999999993E-3</c:v>
                </c:pt>
                <c:pt idx="23">
                  <c:v>7.6340000000000002E-3</c:v>
                </c:pt>
              </c:numCache>
            </c:numRef>
          </c:val>
          <c:extLst>
            <c:ext xmlns:c16="http://schemas.microsoft.com/office/drawing/2014/chart" uri="{C3380CC4-5D6E-409C-BE32-E72D297353CC}">
              <c16:uniqueId val="{0000000A-03F4-4667-9489-A1DA985D4541}"/>
            </c:ext>
          </c:extLst>
        </c:ser>
        <c:ser>
          <c:idx val="6"/>
          <c:order val="6"/>
          <c:tx>
            <c:strRef>
              <c:f>List1!$H$1</c:f>
              <c:strCache>
                <c:ptCount val="1"/>
                <c:pt idx="0">
                  <c:v>Jiné oddělení téhož ZZ</c:v>
                </c:pt>
              </c:strCache>
            </c:strRef>
          </c:tx>
          <c:spPr>
            <a:solidFill>
              <a:schemeClr val="accent1">
                <a:lumMod val="60000"/>
                <a:lumOff val="40000"/>
              </a:schemeClr>
            </a:solidFill>
            <a:ln w="3175">
              <a:solidFill>
                <a:schemeClr val="bg1">
                  <a:lumMod val="50000"/>
                </a:schemeClr>
              </a:solidFill>
            </a:ln>
            <a:effectLst/>
          </c:spPr>
          <c:invertIfNegative val="0"/>
          <c:dLbls>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03F4-4667-9489-A1DA985D4541}"/>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03F4-4667-9489-A1DA985D4541}"/>
                </c:ext>
              </c:extLst>
            </c:dLbl>
            <c:dLbl>
              <c:idx val="17"/>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03F4-4667-9489-A1DA985D4541}"/>
                </c:ext>
              </c:extLst>
            </c:dLbl>
            <c:dLbl>
              <c:idx val="2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03F4-4667-9489-A1DA985D4541}"/>
                </c:ext>
              </c:extLst>
            </c:dLbl>
            <c:dLbl>
              <c:idx val="2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03F4-4667-9489-A1DA985D4541}"/>
                </c:ext>
              </c:extLst>
            </c:dLbl>
            <c:dLbl>
              <c:idx val="23"/>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03F4-4667-9489-A1DA985D4541}"/>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JMK</c:v>
                </c:pt>
                <c:pt idx="2">
                  <c:v>Jiný</c:v>
                </c:pt>
                <c:pt idx="3">
                  <c:v>I. Některé infekční a parazitární nemoci</c:v>
                </c:pt>
                <c:pt idx="4">
                  <c:v>JMK</c:v>
                </c:pt>
                <c:pt idx="5">
                  <c:v>Jiný</c:v>
                </c:pt>
                <c:pt idx="6">
                  <c:v>II. Novotvary</c:v>
                </c:pt>
                <c:pt idx="7">
                  <c:v>JMK</c:v>
                </c:pt>
                <c:pt idx="8">
                  <c:v>Jiný</c:v>
                </c:pt>
                <c:pt idx="9">
                  <c:v>III. Nemoci krve a krvetvorných orgánů, poruchy mechanismu imunity</c:v>
                </c:pt>
                <c:pt idx="10">
                  <c:v>JMK</c:v>
                </c:pt>
                <c:pt idx="11">
                  <c:v>Jiný</c:v>
                </c:pt>
                <c:pt idx="12">
                  <c:v>IV. Nemoci endokrinní, výživy a přeměny látek</c:v>
                </c:pt>
                <c:pt idx="13">
                  <c:v>JMK</c:v>
                </c:pt>
                <c:pt idx="14">
                  <c:v>Jiný</c:v>
                </c:pt>
                <c:pt idx="15">
                  <c:v>V. Poruchy duševní a poruchy chování</c:v>
                </c:pt>
                <c:pt idx="16">
                  <c:v>JMK</c:v>
                </c:pt>
                <c:pt idx="17">
                  <c:v>Jiný</c:v>
                </c:pt>
                <c:pt idx="18">
                  <c:v>VI. Nemoci nervové soustavy</c:v>
                </c:pt>
                <c:pt idx="19">
                  <c:v>JMK</c:v>
                </c:pt>
                <c:pt idx="20">
                  <c:v>Jiný</c:v>
                </c:pt>
                <c:pt idx="21">
                  <c:v>VII. Nemoci oka a očních adnex</c:v>
                </c:pt>
                <c:pt idx="22">
                  <c:v>JMK</c:v>
                </c:pt>
                <c:pt idx="23">
                  <c:v>Jiný</c:v>
                </c:pt>
              </c:strCache>
            </c:strRef>
          </c:cat>
          <c:val>
            <c:numRef>
              <c:f>List1!$H$2:$H$25</c:f>
              <c:numCache>
                <c:formatCode>0.0\ %</c:formatCode>
                <c:ptCount val="24"/>
                <c:pt idx="1">
                  <c:v>7.2760000000000003E-3</c:v>
                </c:pt>
                <c:pt idx="2">
                  <c:v>5.3290000000000004E-3</c:v>
                </c:pt>
                <c:pt idx="4">
                  <c:v>1.2031E-2</c:v>
                </c:pt>
                <c:pt idx="5">
                  <c:v>1.4760000000000001E-2</c:v>
                </c:pt>
                <c:pt idx="7">
                  <c:v>6.5459999999999997E-3</c:v>
                </c:pt>
                <c:pt idx="8">
                  <c:v>5.9950000000000003E-3</c:v>
                </c:pt>
                <c:pt idx="10">
                  <c:v>9.6150000000000003E-3</c:v>
                </c:pt>
                <c:pt idx="11">
                  <c:v>0</c:v>
                </c:pt>
                <c:pt idx="13">
                  <c:v>7.5789999999999998E-3</c:v>
                </c:pt>
                <c:pt idx="14">
                  <c:v>2.9940000000000001E-3</c:v>
                </c:pt>
                <c:pt idx="16">
                  <c:v>1.2942E-2</c:v>
                </c:pt>
                <c:pt idx="17">
                  <c:v>4.9259999999999998E-3</c:v>
                </c:pt>
                <c:pt idx="19">
                  <c:v>7.3600000000000002E-3</c:v>
                </c:pt>
                <c:pt idx="20">
                  <c:v>2.3640000000000002E-3</c:v>
                </c:pt>
                <c:pt idx="22">
                  <c:v>0</c:v>
                </c:pt>
                <c:pt idx="23">
                  <c:v>0</c:v>
                </c:pt>
              </c:numCache>
            </c:numRef>
          </c:val>
          <c:extLst>
            <c:ext xmlns:c16="http://schemas.microsoft.com/office/drawing/2014/chart" uri="{C3380CC4-5D6E-409C-BE32-E72D297353CC}">
              <c16:uniqueId val="{00000011-03F4-4667-9489-A1DA985D4541}"/>
            </c:ext>
          </c:extLst>
        </c:ser>
        <c:ser>
          <c:idx val="7"/>
          <c:order val="7"/>
          <c:tx>
            <c:strRef>
              <c:f>List1!$I$1</c:f>
              <c:strCache>
                <c:ptCount val="1"/>
                <c:pt idx="0">
                  <c:v>Bez doporučení lékaře</c:v>
                </c:pt>
              </c:strCache>
            </c:strRef>
          </c:tx>
          <c:spPr>
            <a:solidFill>
              <a:srgbClr val="FF9999"/>
            </a:solidFill>
            <a:ln w="3175">
              <a:solidFill>
                <a:schemeClr val="bg1">
                  <a:lumMod val="50000"/>
                </a:schemeClr>
              </a:solidFill>
            </a:ln>
            <a:effectLst/>
          </c:spPr>
          <c:invertIfNegative val="0"/>
          <c:dLbls>
            <c:dLbl>
              <c:idx val="11"/>
              <c:delete val="1"/>
              <c:extLst>
                <c:ext xmlns:c15="http://schemas.microsoft.com/office/drawing/2012/chart" uri="{CE6537A1-D6FC-4f65-9D91-7224C49458BB}"/>
                <c:ext xmlns:c16="http://schemas.microsoft.com/office/drawing/2014/chart" uri="{C3380CC4-5D6E-409C-BE32-E72D297353CC}">
                  <c16:uniqueId val="{00000012-03F4-4667-9489-A1DA985D4541}"/>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CELKEM</c:v>
                </c:pt>
                <c:pt idx="1">
                  <c:v>JMK</c:v>
                </c:pt>
                <c:pt idx="2">
                  <c:v>Jiný</c:v>
                </c:pt>
                <c:pt idx="3">
                  <c:v>I. Některé infekční a parazitární nemoci</c:v>
                </c:pt>
                <c:pt idx="4">
                  <c:v>JMK</c:v>
                </c:pt>
                <c:pt idx="5">
                  <c:v>Jiný</c:v>
                </c:pt>
                <c:pt idx="6">
                  <c:v>II. Novotvary</c:v>
                </c:pt>
                <c:pt idx="7">
                  <c:v>JMK</c:v>
                </c:pt>
                <c:pt idx="8">
                  <c:v>Jiný</c:v>
                </c:pt>
                <c:pt idx="9">
                  <c:v>III. Nemoci krve a krvetvorných orgánů, poruchy mechanismu imunity</c:v>
                </c:pt>
                <c:pt idx="10">
                  <c:v>JMK</c:v>
                </c:pt>
                <c:pt idx="11">
                  <c:v>Jiný</c:v>
                </c:pt>
                <c:pt idx="12">
                  <c:v>IV. Nemoci endokrinní, výživy a přeměny látek</c:v>
                </c:pt>
                <c:pt idx="13">
                  <c:v>JMK</c:v>
                </c:pt>
                <c:pt idx="14">
                  <c:v>Jiný</c:v>
                </c:pt>
                <c:pt idx="15">
                  <c:v>V. Poruchy duševní a poruchy chování</c:v>
                </c:pt>
                <c:pt idx="16">
                  <c:v>JMK</c:v>
                </c:pt>
                <c:pt idx="17">
                  <c:v>Jiný</c:v>
                </c:pt>
                <c:pt idx="18">
                  <c:v>VI. Nemoci nervové soustavy</c:v>
                </c:pt>
                <c:pt idx="19">
                  <c:v>JMK</c:v>
                </c:pt>
                <c:pt idx="20">
                  <c:v>Jiný</c:v>
                </c:pt>
                <c:pt idx="21">
                  <c:v>VII. Nemoci oka a očních adnex</c:v>
                </c:pt>
                <c:pt idx="22">
                  <c:v>JMK</c:v>
                </c:pt>
                <c:pt idx="23">
                  <c:v>Jiný</c:v>
                </c:pt>
              </c:strCache>
            </c:strRef>
          </c:cat>
          <c:val>
            <c:numRef>
              <c:f>List1!$I$2:$I$25</c:f>
              <c:numCache>
                <c:formatCode>0.0\ %</c:formatCode>
                <c:ptCount val="24"/>
                <c:pt idx="1">
                  <c:v>0.121781</c:v>
                </c:pt>
                <c:pt idx="2">
                  <c:v>9.4974000000000003E-2</c:v>
                </c:pt>
                <c:pt idx="4">
                  <c:v>0.134745</c:v>
                </c:pt>
                <c:pt idx="5">
                  <c:v>7.7491000000000004E-2</c:v>
                </c:pt>
                <c:pt idx="7">
                  <c:v>1.9332999999999999E-2</c:v>
                </c:pt>
                <c:pt idx="8">
                  <c:v>6.5950000000000002E-3</c:v>
                </c:pt>
                <c:pt idx="10">
                  <c:v>9.4550999999999996E-2</c:v>
                </c:pt>
                <c:pt idx="11">
                  <c:v>9.1837000000000002E-2</c:v>
                </c:pt>
                <c:pt idx="13">
                  <c:v>9.7191E-2</c:v>
                </c:pt>
                <c:pt idx="14">
                  <c:v>6.2873999999999999E-2</c:v>
                </c:pt>
                <c:pt idx="16">
                  <c:v>0.19611700000000001</c:v>
                </c:pt>
                <c:pt idx="17">
                  <c:v>0.123153</c:v>
                </c:pt>
                <c:pt idx="19">
                  <c:v>4.5165999999999998E-2</c:v>
                </c:pt>
                <c:pt idx="20">
                  <c:v>1.4184E-2</c:v>
                </c:pt>
                <c:pt idx="22">
                  <c:v>4.6369999999999996E-3</c:v>
                </c:pt>
                <c:pt idx="23">
                  <c:v>0</c:v>
                </c:pt>
              </c:numCache>
            </c:numRef>
          </c:val>
          <c:extLst>
            <c:ext xmlns:c16="http://schemas.microsoft.com/office/drawing/2014/chart" uri="{C3380CC4-5D6E-409C-BE32-E72D297353CC}">
              <c16:uniqueId val="{00000013-03F4-4667-9489-A1DA985D4541}"/>
            </c:ext>
          </c:extLst>
        </c:ser>
        <c:ser>
          <c:idx val="8"/>
          <c:order val="8"/>
          <c:tx>
            <c:strRef>
              <c:f>List1!$J$1</c:f>
              <c:strCache>
                <c:ptCount val="1"/>
                <c:pt idx="0">
                  <c:v>Sociální pracovník</c:v>
                </c:pt>
              </c:strCache>
            </c:strRef>
          </c:tx>
          <c:spPr>
            <a:solidFill>
              <a:srgbClr val="C00000"/>
            </a:solidFill>
            <a:ln w="3175">
              <a:solidFill>
                <a:schemeClr val="bg1">
                  <a:lumMod val="50000"/>
                </a:schemeClr>
              </a:solidFill>
            </a:ln>
            <a:effectLst/>
          </c:spPr>
          <c:invertIfNegative val="0"/>
          <c:dLbls>
            <c:delete val="1"/>
          </c:dLbls>
          <c:cat>
            <c:strRef>
              <c:f>List1!$A$2:$A$25</c:f>
              <c:strCache>
                <c:ptCount val="24"/>
                <c:pt idx="0">
                  <c:v>CELKEM</c:v>
                </c:pt>
                <c:pt idx="1">
                  <c:v>JMK</c:v>
                </c:pt>
                <c:pt idx="2">
                  <c:v>Jiný</c:v>
                </c:pt>
                <c:pt idx="3">
                  <c:v>I. Některé infekční a parazitární nemoci</c:v>
                </c:pt>
                <c:pt idx="4">
                  <c:v>JMK</c:v>
                </c:pt>
                <c:pt idx="5">
                  <c:v>Jiný</c:v>
                </c:pt>
                <c:pt idx="6">
                  <c:v>II. Novotvary</c:v>
                </c:pt>
                <c:pt idx="7">
                  <c:v>JMK</c:v>
                </c:pt>
                <c:pt idx="8">
                  <c:v>Jiný</c:v>
                </c:pt>
                <c:pt idx="9">
                  <c:v>III. Nemoci krve a krvetvorných orgánů, poruchy mechanismu imunity</c:v>
                </c:pt>
                <c:pt idx="10">
                  <c:v>JMK</c:v>
                </c:pt>
                <c:pt idx="11">
                  <c:v>Jiný</c:v>
                </c:pt>
                <c:pt idx="12">
                  <c:v>IV. Nemoci endokrinní, výživy a přeměny látek</c:v>
                </c:pt>
                <c:pt idx="13">
                  <c:v>JMK</c:v>
                </c:pt>
                <c:pt idx="14">
                  <c:v>Jiný</c:v>
                </c:pt>
                <c:pt idx="15">
                  <c:v>V. Poruchy duševní a poruchy chování</c:v>
                </c:pt>
                <c:pt idx="16">
                  <c:v>JMK</c:v>
                </c:pt>
                <c:pt idx="17">
                  <c:v>Jiný</c:v>
                </c:pt>
                <c:pt idx="18">
                  <c:v>VI. Nemoci nervové soustavy</c:v>
                </c:pt>
                <c:pt idx="19">
                  <c:v>JMK</c:v>
                </c:pt>
                <c:pt idx="20">
                  <c:v>Jiný</c:v>
                </c:pt>
                <c:pt idx="21">
                  <c:v>VII. Nemoci oka a očních adnex</c:v>
                </c:pt>
                <c:pt idx="22">
                  <c:v>JMK</c:v>
                </c:pt>
                <c:pt idx="23">
                  <c:v>Jiný</c:v>
                </c:pt>
              </c:strCache>
            </c:strRef>
          </c:cat>
          <c:val>
            <c:numRef>
              <c:f>List1!$J$2:$J$25</c:f>
              <c:numCache>
                <c:formatCode>0.0\ %</c:formatCode>
                <c:ptCount val="24"/>
                <c:pt idx="1">
                  <c:v>2.0799999999999999E-4</c:v>
                </c:pt>
                <c:pt idx="2">
                  <c:v>3.9300000000000001E-4</c:v>
                </c:pt>
                <c:pt idx="4">
                  <c:v>0</c:v>
                </c:pt>
                <c:pt idx="5">
                  <c:v>0</c:v>
                </c:pt>
                <c:pt idx="7">
                  <c:v>0</c:v>
                </c:pt>
                <c:pt idx="8">
                  <c:v>0</c:v>
                </c:pt>
                <c:pt idx="10">
                  <c:v>0</c:v>
                </c:pt>
                <c:pt idx="11">
                  <c:v>0</c:v>
                </c:pt>
                <c:pt idx="13">
                  <c:v>4.46E-4</c:v>
                </c:pt>
                <c:pt idx="14">
                  <c:v>0</c:v>
                </c:pt>
                <c:pt idx="16">
                  <c:v>2.4889999999999999E-3</c:v>
                </c:pt>
                <c:pt idx="17">
                  <c:v>7.3889999999999997E-3</c:v>
                </c:pt>
                <c:pt idx="19">
                  <c:v>0</c:v>
                </c:pt>
                <c:pt idx="20">
                  <c:v>0</c:v>
                </c:pt>
                <c:pt idx="22">
                  <c:v>0</c:v>
                </c:pt>
                <c:pt idx="23">
                  <c:v>0</c:v>
                </c:pt>
              </c:numCache>
            </c:numRef>
          </c:val>
          <c:extLst>
            <c:ext xmlns:c16="http://schemas.microsoft.com/office/drawing/2014/chart" uri="{C3380CC4-5D6E-409C-BE32-E72D297353CC}">
              <c16:uniqueId val="{00000014-03F4-4667-9489-A1DA985D4541}"/>
            </c:ext>
          </c:extLst>
        </c:ser>
        <c:ser>
          <c:idx val="9"/>
          <c:order val="9"/>
          <c:tx>
            <c:strRef>
              <c:f>List1!$K$1</c:f>
              <c:strCache>
                <c:ptCount val="1"/>
                <c:pt idx="0">
                  <c:v>Pokračování hospitalizace</c:v>
                </c:pt>
              </c:strCache>
            </c:strRef>
          </c:tx>
          <c:spPr>
            <a:solidFill>
              <a:schemeClr val="bg1">
                <a:lumMod val="50000"/>
              </a:schemeClr>
            </a:solidFill>
            <a:ln w="3175">
              <a:solidFill>
                <a:schemeClr val="bg1">
                  <a:lumMod val="50000"/>
                </a:schemeClr>
              </a:solidFill>
            </a:ln>
            <a:effectLst/>
          </c:spPr>
          <c:invertIfNegative val="0"/>
          <c:dLbls>
            <c:delete val="1"/>
          </c:dLbls>
          <c:cat>
            <c:strRef>
              <c:f>List1!$A$2:$A$25</c:f>
              <c:strCache>
                <c:ptCount val="24"/>
                <c:pt idx="0">
                  <c:v>CELKEM</c:v>
                </c:pt>
                <c:pt idx="1">
                  <c:v>JMK</c:v>
                </c:pt>
                <c:pt idx="2">
                  <c:v>Jiný</c:v>
                </c:pt>
                <c:pt idx="3">
                  <c:v>I. Některé infekční a parazitární nemoci</c:v>
                </c:pt>
                <c:pt idx="4">
                  <c:v>JMK</c:v>
                </c:pt>
                <c:pt idx="5">
                  <c:v>Jiný</c:v>
                </c:pt>
                <c:pt idx="6">
                  <c:v>II. Novotvary</c:v>
                </c:pt>
                <c:pt idx="7">
                  <c:v>JMK</c:v>
                </c:pt>
                <c:pt idx="8">
                  <c:v>Jiný</c:v>
                </c:pt>
                <c:pt idx="9">
                  <c:v>III. Nemoci krve a krvetvorných orgánů, poruchy mechanismu imunity</c:v>
                </c:pt>
                <c:pt idx="10">
                  <c:v>JMK</c:v>
                </c:pt>
                <c:pt idx="11">
                  <c:v>Jiný</c:v>
                </c:pt>
                <c:pt idx="12">
                  <c:v>IV. Nemoci endokrinní, výživy a přeměny látek</c:v>
                </c:pt>
                <c:pt idx="13">
                  <c:v>JMK</c:v>
                </c:pt>
                <c:pt idx="14">
                  <c:v>Jiný</c:v>
                </c:pt>
                <c:pt idx="15">
                  <c:v>V. Poruchy duševní a poruchy chování</c:v>
                </c:pt>
                <c:pt idx="16">
                  <c:v>JMK</c:v>
                </c:pt>
                <c:pt idx="17">
                  <c:v>Jiný</c:v>
                </c:pt>
                <c:pt idx="18">
                  <c:v>VI. Nemoci nervové soustavy</c:v>
                </c:pt>
                <c:pt idx="19">
                  <c:v>JMK</c:v>
                </c:pt>
                <c:pt idx="20">
                  <c:v>Jiný</c:v>
                </c:pt>
                <c:pt idx="21">
                  <c:v>VII. Nemoci oka a očních adnex</c:v>
                </c:pt>
                <c:pt idx="22">
                  <c:v>JMK</c:v>
                </c:pt>
                <c:pt idx="23">
                  <c:v>Jiný</c:v>
                </c:pt>
              </c:strCache>
            </c:strRef>
          </c:cat>
          <c:val>
            <c:numRef>
              <c:f>List1!$K$2:$K$25</c:f>
              <c:numCache>
                <c:formatCode>0.0\ %</c:formatCode>
                <c:ptCount val="24"/>
                <c:pt idx="1">
                  <c:v>1.0740000000000001E-3</c:v>
                </c:pt>
                <c:pt idx="2">
                  <c:v>8.4099999999999995E-4</c:v>
                </c:pt>
                <c:pt idx="4">
                  <c:v>9.6199999999999996E-4</c:v>
                </c:pt>
                <c:pt idx="5">
                  <c:v>3.6900000000000001E-3</c:v>
                </c:pt>
                <c:pt idx="7">
                  <c:v>7.6099999999999996E-4</c:v>
                </c:pt>
                <c:pt idx="8">
                  <c:v>0</c:v>
                </c:pt>
                <c:pt idx="10">
                  <c:v>1.603E-3</c:v>
                </c:pt>
                <c:pt idx="11">
                  <c:v>0</c:v>
                </c:pt>
                <c:pt idx="13">
                  <c:v>8.92E-4</c:v>
                </c:pt>
                <c:pt idx="14">
                  <c:v>0</c:v>
                </c:pt>
                <c:pt idx="16">
                  <c:v>9.9599999999999992E-4</c:v>
                </c:pt>
                <c:pt idx="17">
                  <c:v>0</c:v>
                </c:pt>
                <c:pt idx="19">
                  <c:v>1.338E-3</c:v>
                </c:pt>
                <c:pt idx="20">
                  <c:v>0</c:v>
                </c:pt>
                <c:pt idx="22">
                  <c:v>0</c:v>
                </c:pt>
                <c:pt idx="23">
                  <c:v>0</c:v>
                </c:pt>
              </c:numCache>
            </c:numRef>
          </c:val>
          <c:extLst>
            <c:ext xmlns:c16="http://schemas.microsoft.com/office/drawing/2014/chart" uri="{C3380CC4-5D6E-409C-BE32-E72D297353CC}">
              <c16:uniqueId val="{00000015-03F4-4667-9489-A1DA985D4541}"/>
            </c:ext>
          </c:extLst>
        </c:ser>
        <c:dLbls>
          <c:dLblPos val="ctr"/>
          <c:showLegendKey val="0"/>
          <c:showVal val="1"/>
          <c:showCatName val="0"/>
          <c:showSerName val="0"/>
          <c:showPercent val="0"/>
          <c:showBubbleSize val="0"/>
        </c:dLbls>
        <c:gapWidth val="40"/>
        <c:overlap val="100"/>
        <c:axId val="480483352"/>
        <c:axId val="480488840"/>
      </c:barChart>
      <c:catAx>
        <c:axId val="480483352"/>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480488840"/>
        <c:crosses val="autoZero"/>
        <c:auto val="1"/>
        <c:lblAlgn val="ctr"/>
        <c:lblOffset val="100"/>
        <c:tickMarkSkip val="1"/>
        <c:noMultiLvlLbl val="0"/>
      </c:catAx>
      <c:valAx>
        <c:axId val="480488840"/>
        <c:scaling>
          <c:orientation val="minMax"/>
        </c:scaling>
        <c:delete val="0"/>
        <c:axPos val="t"/>
        <c:numFmt formatCode="0\ %"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480483352"/>
        <c:crosses val="autoZero"/>
        <c:crossBetween val="between"/>
        <c:majorUnit val="0.2"/>
      </c:valAx>
      <c:spPr>
        <a:noFill/>
        <a:ln>
          <a:noFill/>
        </a:ln>
        <a:effectLst/>
      </c:spPr>
    </c:plotArea>
    <c:legend>
      <c:legendPos val="b"/>
      <c:layout>
        <c:manualLayout>
          <c:xMode val="edge"/>
          <c:yMode val="edge"/>
          <c:x val="3.5394116376074571E-2"/>
          <c:y val="0.81383291379140255"/>
          <c:w val="0.91579376495666498"/>
          <c:h val="0.14368972627735968"/>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800">
          <a:solidFill>
            <a:schemeClr val="tx1"/>
          </a:solidFill>
        </a:defRPr>
      </a:pPr>
      <a:endParaRPr lang="cs-CZ"/>
    </a:p>
  </c:txPr>
  <c:externalData r:id="rId4">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336099749712684"/>
          <c:y val="5.4868417576390868E-2"/>
          <c:w val="0.57160367854307181"/>
          <c:h val="0.74066671578319065"/>
        </c:manualLayout>
      </c:layout>
      <c:barChart>
        <c:barDir val="bar"/>
        <c:grouping val="percentStacked"/>
        <c:varyColors val="0"/>
        <c:ser>
          <c:idx val="0"/>
          <c:order val="0"/>
          <c:tx>
            <c:strRef>
              <c:f>List1!$B$1</c:f>
              <c:strCache>
                <c:ptCount val="1"/>
                <c:pt idx="0">
                  <c:v>Narození v nemocnici</c:v>
                </c:pt>
              </c:strCache>
            </c:strRef>
          </c:tx>
          <c:spPr>
            <a:solidFill>
              <a:srgbClr val="CC99FF"/>
            </a:solidFill>
            <a:ln w="3175">
              <a:solidFill>
                <a:schemeClr val="bg1">
                  <a:lumMod val="50000"/>
                </a:schemeClr>
              </a:solidFill>
            </a:ln>
            <a:effectLst/>
          </c:spPr>
          <c:invertIfNegative val="0"/>
          <c:dLbls>
            <c:dLbl>
              <c:idx val="1"/>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DF96-489C-A890-B9AA8ED78522}"/>
                </c:ext>
              </c:extLst>
            </c:dLbl>
            <c:dLbl>
              <c:idx val="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DF96-489C-A890-B9AA8ED78522}"/>
                </c:ext>
              </c:extLst>
            </c:dLbl>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F96-489C-A890-B9AA8ED78522}"/>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JMK</c:v>
                </c:pt>
                <c:pt idx="2">
                  <c:v>Jiný</c:v>
                </c:pt>
                <c:pt idx="3">
                  <c:v>IX</c:v>
                </c:pt>
                <c:pt idx="4">
                  <c:v>JMK</c:v>
                </c:pt>
                <c:pt idx="5">
                  <c:v>Jiný</c:v>
                </c:pt>
                <c:pt idx="6">
                  <c:v>X</c:v>
                </c:pt>
                <c:pt idx="7">
                  <c:v>JMK</c:v>
                </c:pt>
                <c:pt idx="8">
                  <c:v>Jiný</c:v>
                </c:pt>
                <c:pt idx="9">
                  <c:v>XI</c:v>
                </c:pt>
                <c:pt idx="10">
                  <c:v>JMK</c:v>
                </c:pt>
                <c:pt idx="11">
                  <c:v>Jiný</c:v>
                </c:pt>
                <c:pt idx="12">
                  <c:v>XII</c:v>
                </c:pt>
                <c:pt idx="13">
                  <c:v>JMK</c:v>
                </c:pt>
                <c:pt idx="14">
                  <c:v>Jiný</c:v>
                </c:pt>
                <c:pt idx="15">
                  <c:v>XIII</c:v>
                </c:pt>
                <c:pt idx="16">
                  <c:v>JMK</c:v>
                </c:pt>
                <c:pt idx="17">
                  <c:v>Jiný</c:v>
                </c:pt>
                <c:pt idx="18">
                  <c:v>XIV</c:v>
                </c:pt>
                <c:pt idx="19">
                  <c:v>JMK</c:v>
                </c:pt>
                <c:pt idx="20">
                  <c:v>Jiný</c:v>
                </c:pt>
                <c:pt idx="21">
                  <c:v>XV</c:v>
                </c:pt>
                <c:pt idx="22">
                  <c:v>JMK</c:v>
                </c:pt>
                <c:pt idx="23">
                  <c:v>Jiný</c:v>
                </c:pt>
              </c:strCache>
            </c:strRef>
          </c:cat>
          <c:val>
            <c:numRef>
              <c:f>List1!$B$2:$B$25</c:f>
              <c:numCache>
                <c:formatCode>0.0\ %</c:formatCode>
                <c:ptCount val="24"/>
                <c:pt idx="1">
                  <c:v>0</c:v>
                </c:pt>
                <c:pt idx="2">
                  <c:v>0</c:v>
                </c:pt>
                <c:pt idx="4">
                  <c:v>0</c:v>
                </c:pt>
                <c:pt idx="5">
                  <c:v>0</c:v>
                </c:pt>
                <c:pt idx="7">
                  <c:v>0</c:v>
                </c:pt>
                <c:pt idx="8">
                  <c:v>0</c:v>
                </c:pt>
                <c:pt idx="10">
                  <c:v>2.5300000000000002E-4</c:v>
                </c:pt>
                <c:pt idx="11">
                  <c:v>0</c:v>
                </c:pt>
                <c:pt idx="13">
                  <c:v>0</c:v>
                </c:pt>
                <c:pt idx="14">
                  <c:v>0</c:v>
                </c:pt>
                <c:pt idx="16">
                  <c:v>0</c:v>
                </c:pt>
                <c:pt idx="17">
                  <c:v>0</c:v>
                </c:pt>
                <c:pt idx="19">
                  <c:v>0</c:v>
                </c:pt>
                <c:pt idx="20">
                  <c:v>0</c:v>
                </c:pt>
                <c:pt idx="22">
                  <c:v>0</c:v>
                </c:pt>
                <c:pt idx="23">
                  <c:v>0</c:v>
                </c:pt>
              </c:numCache>
            </c:numRef>
          </c:val>
          <c:extLst>
            <c:ext xmlns:c16="http://schemas.microsoft.com/office/drawing/2014/chart" uri="{C3380CC4-5D6E-409C-BE32-E72D297353CC}">
              <c16:uniqueId val="{00000003-DF96-489C-A890-B9AA8ED78522}"/>
            </c:ext>
          </c:extLst>
        </c:ser>
        <c:ser>
          <c:idx val="1"/>
          <c:order val="1"/>
          <c:tx>
            <c:strRef>
              <c:f>List1!$C$1</c:f>
              <c:strCache>
                <c:ptCount val="1"/>
                <c:pt idx="0">
                  <c:v>Praktický lékař</c:v>
                </c:pt>
              </c:strCache>
            </c:strRef>
          </c:tx>
          <c:spPr>
            <a:solidFill>
              <a:schemeClr val="accent3">
                <a:lumMod val="20000"/>
                <a:lumOff val="80000"/>
              </a:schemeClr>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JMK</c:v>
                </c:pt>
                <c:pt idx="2">
                  <c:v>Jiný</c:v>
                </c:pt>
                <c:pt idx="3">
                  <c:v>IX</c:v>
                </c:pt>
                <c:pt idx="4">
                  <c:v>JMK</c:v>
                </c:pt>
                <c:pt idx="5">
                  <c:v>Jiný</c:v>
                </c:pt>
                <c:pt idx="6">
                  <c:v>X</c:v>
                </c:pt>
                <c:pt idx="7">
                  <c:v>JMK</c:v>
                </c:pt>
                <c:pt idx="8">
                  <c:v>Jiný</c:v>
                </c:pt>
                <c:pt idx="9">
                  <c:v>XI</c:v>
                </c:pt>
                <c:pt idx="10">
                  <c:v>JMK</c:v>
                </c:pt>
                <c:pt idx="11">
                  <c:v>Jiný</c:v>
                </c:pt>
                <c:pt idx="12">
                  <c:v>XII</c:v>
                </c:pt>
                <c:pt idx="13">
                  <c:v>JMK</c:v>
                </c:pt>
                <c:pt idx="14">
                  <c:v>Jiný</c:v>
                </c:pt>
                <c:pt idx="15">
                  <c:v>XIII</c:v>
                </c:pt>
                <c:pt idx="16">
                  <c:v>JMK</c:v>
                </c:pt>
                <c:pt idx="17">
                  <c:v>Jiný</c:v>
                </c:pt>
                <c:pt idx="18">
                  <c:v>XIV</c:v>
                </c:pt>
                <c:pt idx="19">
                  <c:v>JMK</c:v>
                </c:pt>
                <c:pt idx="20">
                  <c:v>Jiný</c:v>
                </c:pt>
                <c:pt idx="21">
                  <c:v>XV</c:v>
                </c:pt>
                <c:pt idx="22">
                  <c:v>JMK</c:v>
                </c:pt>
                <c:pt idx="23">
                  <c:v>Jiný</c:v>
                </c:pt>
              </c:strCache>
            </c:strRef>
          </c:cat>
          <c:val>
            <c:numRef>
              <c:f>List1!$C$2:$C$25</c:f>
              <c:numCache>
                <c:formatCode>0.0\ %</c:formatCode>
                <c:ptCount val="24"/>
                <c:pt idx="1">
                  <c:v>6.5216999999999997E-2</c:v>
                </c:pt>
                <c:pt idx="2">
                  <c:v>5.8139999999999997E-3</c:v>
                </c:pt>
                <c:pt idx="4">
                  <c:v>9.7087999999999994E-2</c:v>
                </c:pt>
                <c:pt idx="5">
                  <c:v>5.9846000000000003E-2</c:v>
                </c:pt>
                <c:pt idx="7">
                  <c:v>0.10484599999999999</c:v>
                </c:pt>
                <c:pt idx="8">
                  <c:v>3.4738999999999999E-2</c:v>
                </c:pt>
                <c:pt idx="10">
                  <c:v>5.8020000000000002E-2</c:v>
                </c:pt>
                <c:pt idx="11">
                  <c:v>2.1222000000000001E-2</c:v>
                </c:pt>
                <c:pt idx="13">
                  <c:v>6.4362000000000003E-2</c:v>
                </c:pt>
                <c:pt idx="14">
                  <c:v>1.9231000000000002E-2</c:v>
                </c:pt>
                <c:pt idx="16">
                  <c:v>0.13297600000000001</c:v>
                </c:pt>
                <c:pt idx="17">
                  <c:v>8.2327999999999998E-2</c:v>
                </c:pt>
                <c:pt idx="19">
                  <c:v>3.8547999999999999E-2</c:v>
                </c:pt>
                <c:pt idx="20">
                  <c:v>9.9419999999999994E-3</c:v>
                </c:pt>
                <c:pt idx="22">
                  <c:v>3.7469999999999999E-3</c:v>
                </c:pt>
                <c:pt idx="23">
                  <c:v>7.2499999999999995E-4</c:v>
                </c:pt>
              </c:numCache>
            </c:numRef>
          </c:val>
          <c:extLst>
            <c:ext xmlns:c16="http://schemas.microsoft.com/office/drawing/2014/chart" uri="{C3380CC4-5D6E-409C-BE32-E72D297353CC}">
              <c16:uniqueId val="{00000004-DF96-489C-A890-B9AA8ED78522}"/>
            </c:ext>
          </c:extLst>
        </c:ser>
        <c:ser>
          <c:idx val="2"/>
          <c:order val="2"/>
          <c:tx>
            <c:strRef>
              <c:f>List1!$D$1</c:f>
              <c:strCache>
                <c:ptCount val="1"/>
                <c:pt idx="0">
                  <c:v>Ambulantní specialista</c:v>
                </c:pt>
              </c:strCache>
            </c:strRef>
          </c:tx>
          <c:spPr>
            <a:solidFill>
              <a:schemeClr val="accent3">
                <a:lumMod val="60000"/>
                <a:lumOff val="40000"/>
              </a:schemeClr>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JMK</c:v>
                </c:pt>
                <c:pt idx="2">
                  <c:v>Jiný</c:v>
                </c:pt>
                <c:pt idx="3">
                  <c:v>IX</c:v>
                </c:pt>
                <c:pt idx="4">
                  <c:v>JMK</c:v>
                </c:pt>
                <c:pt idx="5">
                  <c:v>Jiný</c:v>
                </c:pt>
                <c:pt idx="6">
                  <c:v>X</c:v>
                </c:pt>
                <c:pt idx="7">
                  <c:v>JMK</c:v>
                </c:pt>
                <c:pt idx="8">
                  <c:v>Jiný</c:v>
                </c:pt>
                <c:pt idx="9">
                  <c:v>XI</c:v>
                </c:pt>
                <c:pt idx="10">
                  <c:v>JMK</c:v>
                </c:pt>
                <c:pt idx="11">
                  <c:v>Jiný</c:v>
                </c:pt>
                <c:pt idx="12">
                  <c:v>XII</c:v>
                </c:pt>
                <c:pt idx="13">
                  <c:v>JMK</c:v>
                </c:pt>
                <c:pt idx="14">
                  <c:v>Jiný</c:v>
                </c:pt>
                <c:pt idx="15">
                  <c:v>XIII</c:v>
                </c:pt>
                <c:pt idx="16">
                  <c:v>JMK</c:v>
                </c:pt>
                <c:pt idx="17">
                  <c:v>Jiný</c:v>
                </c:pt>
                <c:pt idx="18">
                  <c:v>XIV</c:v>
                </c:pt>
                <c:pt idx="19">
                  <c:v>JMK</c:v>
                </c:pt>
                <c:pt idx="20">
                  <c:v>Jiný</c:v>
                </c:pt>
                <c:pt idx="21">
                  <c:v>XV</c:v>
                </c:pt>
                <c:pt idx="22">
                  <c:v>JMK</c:v>
                </c:pt>
                <c:pt idx="23">
                  <c:v>Jiný</c:v>
                </c:pt>
              </c:strCache>
            </c:strRef>
          </c:cat>
          <c:val>
            <c:numRef>
              <c:f>List1!$D$2:$D$25</c:f>
              <c:numCache>
                <c:formatCode>0.0\ %</c:formatCode>
                <c:ptCount val="24"/>
                <c:pt idx="1">
                  <c:v>0.59601400000000004</c:v>
                </c:pt>
                <c:pt idx="2">
                  <c:v>0.90116300000000005</c:v>
                </c:pt>
                <c:pt idx="4">
                  <c:v>0.50348400000000004</c:v>
                </c:pt>
                <c:pt idx="5">
                  <c:v>0.62934400000000001</c:v>
                </c:pt>
                <c:pt idx="7">
                  <c:v>0.47904999999999998</c:v>
                </c:pt>
                <c:pt idx="8">
                  <c:v>0.74069499999999999</c:v>
                </c:pt>
                <c:pt idx="10">
                  <c:v>0.69776300000000002</c:v>
                </c:pt>
                <c:pt idx="11">
                  <c:v>0.775891</c:v>
                </c:pt>
                <c:pt idx="13">
                  <c:v>0.707986</c:v>
                </c:pt>
                <c:pt idx="14">
                  <c:v>0.87019199999999997</c:v>
                </c:pt>
                <c:pt idx="16">
                  <c:v>0.76084399999999996</c:v>
                </c:pt>
                <c:pt idx="17">
                  <c:v>0.867282</c:v>
                </c:pt>
                <c:pt idx="19">
                  <c:v>0.80646899999999999</c:v>
                </c:pt>
                <c:pt idx="20">
                  <c:v>0.90058000000000005</c:v>
                </c:pt>
                <c:pt idx="22">
                  <c:v>0.39263599999999999</c:v>
                </c:pt>
                <c:pt idx="23">
                  <c:v>0.39057999999999998</c:v>
                </c:pt>
              </c:numCache>
            </c:numRef>
          </c:val>
          <c:extLst>
            <c:ext xmlns:c16="http://schemas.microsoft.com/office/drawing/2014/chart" uri="{C3380CC4-5D6E-409C-BE32-E72D297353CC}">
              <c16:uniqueId val="{00000005-DF96-489C-A890-B9AA8ED78522}"/>
            </c:ext>
          </c:extLst>
        </c:ser>
        <c:ser>
          <c:idx val="3"/>
          <c:order val="3"/>
          <c:tx>
            <c:strRef>
              <c:f>List1!$E$1</c:f>
              <c:strCache>
                <c:ptCount val="1"/>
                <c:pt idx="0">
                  <c:v>Lékař LSPP</c:v>
                </c:pt>
              </c:strCache>
            </c:strRef>
          </c:tx>
          <c:spPr>
            <a:solidFill>
              <a:srgbClr val="92D050"/>
            </a:solidFill>
            <a:ln w="3175">
              <a:solidFill>
                <a:schemeClr val="bg1">
                  <a:lumMod val="50000"/>
                </a:schemeClr>
              </a:solidFill>
            </a:ln>
            <a:effectLst/>
          </c:spPr>
          <c:invertIfNegative val="0"/>
          <c:dLbls>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DF96-489C-A890-B9AA8ED78522}"/>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F96-489C-A890-B9AA8ED78522}"/>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JMK</c:v>
                </c:pt>
                <c:pt idx="2">
                  <c:v>Jiný</c:v>
                </c:pt>
                <c:pt idx="3">
                  <c:v>IX</c:v>
                </c:pt>
                <c:pt idx="4">
                  <c:v>JMK</c:v>
                </c:pt>
                <c:pt idx="5">
                  <c:v>Jiný</c:v>
                </c:pt>
                <c:pt idx="6">
                  <c:v>X</c:v>
                </c:pt>
                <c:pt idx="7">
                  <c:v>JMK</c:v>
                </c:pt>
                <c:pt idx="8">
                  <c:v>Jiný</c:v>
                </c:pt>
                <c:pt idx="9">
                  <c:v>XI</c:v>
                </c:pt>
                <c:pt idx="10">
                  <c:v>JMK</c:v>
                </c:pt>
                <c:pt idx="11">
                  <c:v>Jiný</c:v>
                </c:pt>
                <c:pt idx="12">
                  <c:v>XII</c:v>
                </c:pt>
                <c:pt idx="13">
                  <c:v>JMK</c:v>
                </c:pt>
                <c:pt idx="14">
                  <c:v>Jiný</c:v>
                </c:pt>
                <c:pt idx="15">
                  <c:v>XIII</c:v>
                </c:pt>
                <c:pt idx="16">
                  <c:v>JMK</c:v>
                </c:pt>
                <c:pt idx="17">
                  <c:v>Jiný</c:v>
                </c:pt>
                <c:pt idx="18">
                  <c:v>XIV</c:v>
                </c:pt>
                <c:pt idx="19">
                  <c:v>JMK</c:v>
                </c:pt>
                <c:pt idx="20">
                  <c:v>Jiný</c:v>
                </c:pt>
                <c:pt idx="21">
                  <c:v>XV</c:v>
                </c:pt>
                <c:pt idx="22">
                  <c:v>JMK</c:v>
                </c:pt>
                <c:pt idx="23">
                  <c:v>Jiný</c:v>
                </c:pt>
              </c:strCache>
            </c:strRef>
          </c:cat>
          <c:val>
            <c:numRef>
              <c:f>List1!$E$2:$E$25</c:f>
              <c:numCache>
                <c:formatCode>0.0\ %</c:formatCode>
                <c:ptCount val="24"/>
                <c:pt idx="1">
                  <c:v>4.5289999999999997E-2</c:v>
                </c:pt>
                <c:pt idx="2">
                  <c:v>4.0697999999999998E-2</c:v>
                </c:pt>
                <c:pt idx="4">
                  <c:v>2.2339000000000001E-2</c:v>
                </c:pt>
                <c:pt idx="5">
                  <c:v>1.094E-2</c:v>
                </c:pt>
                <c:pt idx="7">
                  <c:v>7.0476999999999998E-2</c:v>
                </c:pt>
                <c:pt idx="8">
                  <c:v>4.3423999999999997E-2</c:v>
                </c:pt>
                <c:pt idx="10">
                  <c:v>4.2092999999999998E-2</c:v>
                </c:pt>
                <c:pt idx="11">
                  <c:v>3.7351000000000002E-2</c:v>
                </c:pt>
                <c:pt idx="13">
                  <c:v>4.1716000000000003E-2</c:v>
                </c:pt>
                <c:pt idx="14">
                  <c:v>1.9231000000000002E-2</c:v>
                </c:pt>
                <c:pt idx="16">
                  <c:v>1.457E-2</c:v>
                </c:pt>
                <c:pt idx="17">
                  <c:v>9.2259999999999998E-3</c:v>
                </c:pt>
                <c:pt idx="19">
                  <c:v>2.2442E-2</c:v>
                </c:pt>
                <c:pt idx="20">
                  <c:v>1.5741999999999999E-2</c:v>
                </c:pt>
                <c:pt idx="22">
                  <c:v>7.6569999999999997E-3</c:v>
                </c:pt>
                <c:pt idx="23">
                  <c:v>1.0869999999999999E-2</c:v>
                </c:pt>
              </c:numCache>
            </c:numRef>
          </c:val>
          <c:extLst>
            <c:ext xmlns:c16="http://schemas.microsoft.com/office/drawing/2014/chart" uri="{C3380CC4-5D6E-409C-BE32-E72D297353CC}">
              <c16:uniqueId val="{00000008-DF96-489C-A890-B9AA8ED78522}"/>
            </c:ext>
          </c:extLst>
        </c:ser>
        <c:ser>
          <c:idx val="4"/>
          <c:order val="4"/>
          <c:tx>
            <c:strRef>
              <c:f>List1!$F$1</c:f>
              <c:strCache>
                <c:ptCount val="1"/>
                <c:pt idx="0">
                  <c:v>Lékař RZP</c:v>
                </c:pt>
              </c:strCache>
            </c:strRef>
          </c:tx>
          <c:spPr>
            <a:solidFill>
              <a:srgbClr val="00B050"/>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JMK</c:v>
                </c:pt>
                <c:pt idx="2">
                  <c:v>Jiný</c:v>
                </c:pt>
                <c:pt idx="3">
                  <c:v>IX</c:v>
                </c:pt>
                <c:pt idx="4">
                  <c:v>JMK</c:v>
                </c:pt>
                <c:pt idx="5">
                  <c:v>Jiný</c:v>
                </c:pt>
                <c:pt idx="6">
                  <c:v>X</c:v>
                </c:pt>
                <c:pt idx="7">
                  <c:v>JMK</c:v>
                </c:pt>
                <c:pt idx="8">
                  <c:v>Jiný</c:v>
                </c:pt>
                <c:pt idx="9">
                  <c:v>XI</c:v>
                </c:pt>
                <c:pt idx="10">
                  <c:v>JMK</c:v>
                </c:pt>
                <c:pt idx="11">
                  <c:v>Jiný</c:v>
                </c:pt>
                <c:pt idx="12">
                  <c:v>XII</c:v>
                </c:pt>
                <c:pt idx="13">
                  <c:v>JMK</c:v>
                </c:pt>
                <c:pt idx="14">
                  <c:v>Jiný</c:v>
                </c:pt>
                <c:pt idx="15">
                  <c:v>XIII</c:v>
                </c:pt>
                <c:pt idx="16">
                  <c:v>JMK</c:v>
                </c:pt>
                <c:pt idx="17">
                  <c:v>Jiný</c:v>
                </c:pt>
                <c:pt idx="18">
                  <c:v>XIV</c:v>
                </c:pt>
                <c:pt idx="19">
                  <c:v>JMK</c:v>
                </c:pt>
                <c:pt idx="20">
                  <c:v>Jiný</c:v>
                </c:pt>
                <c:pt idx="21">
                  <c:v>XV</c:v>
                </c:pt>
                <c:pt idx="22">
                  <c:v>JMK</c:v>
                </c:pt>
                <c:pt idx="23">
                  <c:v>Jiný</c:v>
                </c:pt>
              </c:strCache>
            </c:strRef>
          </c:cat>
          <c:val>
            <c:numRef>
              <c:f>List1!$F$2:$F$25</c:f>
              <c:numCache>
                <c:formatCode>0.0\ %</c:formatCode>
                <c:ptCount val="24"/>
                <c:pt idx="1">
                  <c:v>0.20652200000000001</c:v>
                </c:pt>
                <c:pt idx="2">
                  <c:v>4.6511999999999998E-2</c:v>
                </c:pt>
                <c:pt idx="4">
                  <c:v>0.166492</c:v>
                </c:pt>
                <c:pt idx="5">
                  <c:v>7.9794000000000004E-2</c:v>
                </c:pt>
                <c:pt idx="7">
                  <c:v>0.181695</c:v>
                </c:pt>
                <c:pt idx="8">
                  <c:v>6.4516000000000004E-2</c:v>
                </c:pt>
                <c:pt idx="10">
                  <c:v>6.8259E-2</c:v>
                </c:pt>
                <c:pt idx="11">
                  <c:v>4.4143000000000002E-2</c:v>
                </c:pt>
                <c:pt idx="13">
                  <c:v>3.3373E-2</c:v>
                </c:pt>
                <c:pt idx="14">
                  <c:v>1.4423E-2</c:v>
                </c:pt>
                <c:pt idx="16">
                  <c:v>3.3662999999999998E-2</c:v>
                </c:pt>
                <c:pt idx="17">
                  <c:v>9.2259999999999998E-3</c:v>
                </c:pt>
                <c:pt idx="19">
                  <c:v>4.0660000000000002E-2</c:v>
                </c:pt>
                <c:pt idx="20">
                  <c:v>1.6570000000000001E-2</c:v>
                </c:pt>
                <c:pt idx="22">
                  <c:v>3.3887E-2</c:v>
                </c:pt>
                <c:pt idx="23">
                  <c:v>3.4783000000000001E-2</c:v>
                </c:pt>
              </c:numCache>
            </c:numRef>
          </c:val>
          <c:extLst>
            <c:ext xmlns:c16="http://schemas.microsoft.com/office/drawing/2014/chart" uri="{C3380CC4-5D6E-409C-BE32-E72D297353CC}">
              <c16:uniqueId val="{00000009-DF96-489C-A890-B9AA8ED78522}"/>
            </c:ext>
          </c:extLst>
        </c:ser>
        <c:ser>
          <c:idx val="5"/>
          <c:order val="5"/>
          <c:tx>
            <c:strRef>
              <c:f>List1!$G$1</c:f>
              <c:strCache>
                <c:ptCount val="1"/>
                <c:pt idx="0">
                  <c:v>Překlad z jiného ZZ</c:v>
                </c:pt>
              </c:strCache>
            </c:strRef>
          </c:tx>
          <c:spPr>
            <a:solidFill>
              <a:schemeClr val="accent1"/>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JMK</c:v>
                </c:pt>
                <c:pt idx="2">
                  <c:v>Jiný</c:v>
                </c:pt>
                <c:pt idx="3">
                  <c:v>IX</c:v>
                </c:pt>
                <c:pt idx="4">
                  <c:v>JMK</c:v>
                </c:pt>
                <c:pt idx="5">
                  <c:v>Jiný</c:v>
                </c:pt>
                <c:pt idx="6">
                  <c:v>X</c:v>
                </c:pt>
                <c:pt idx="7">
                  <c:v>JMK</c:v>
                </c:pt>
                <c:pt idx="8">
                  <c:v>Jiný</c:v>
                </c:pt>
                <c:pt idx="9">
                  <c:v>XI</c:v>
                </c:pt>
                <c:pt idx="10">
                  <c:v>JMK</c:v>
                </c:pt>
                <c:pt idx="11">
                  <c:v>Jiný</c:v>
                </c:pt>
                <c:pt idx="12">
                  <c:v>XII</c:v>
                </c:pt>
                <c:pt idx="13">
                  <c:v>JMK</c:v>
                </c:pt>
                <c:pt idx="14">
                  <c:v>Jiný</c:v>
                </c:pt>
                <c:pt idx="15">
                  <c:v>XIII</c:v>
                </c:pt>
                <c:pt idx="16">
                  <c:v>JMK</c:v>
                </c:pt>
                <c:pt idx="17">
                  <c:v>Jiný</c:v>
                </c:pt>
                <c:pt idx="18">
                  <c:v>XIV</c:v>
                </c:pt>
                <c:pt idx="19">
                  <c:v>JMK</c:v>
                </c:pt>
                <c:pt idx="20">
                  <c:v>Jiný</c:v>
                </c:pt>
                <c:pt idx="21">
                  <c:v>XV</c:v>
                </c:pt>
                <c:pt idx="22">
                  <c:v>JMK</c:v>
                </c:pt>
                <c:pt idx="23">
                  <c:v>Jiný</c:v>
                </c:pt>
              </c:strCache>
            </c:strRef>
          </c:cat>
          <c:val>
            <c:numRef>
              <c:f>List1!$G$2:$G$25</c:f>
              <c:numCache>
                <c:formatCode>0.0\ %</c:formatCode>
                <c:ptCount val="24"/>
                <c:pt idx="1">
                  <c:v>9.0580000000000001E-3</c:v>
                </c:pt>
                <c:pt idx="2">
                  <c:v>0</c:v>
                </c:pt>
                <c:pt idx="4">
                  <c:v>0.134797</c:v>
                </c:pt>
                <c:pt idx="5">
                  <c:v>0.18468499999999999</c:v>
                </c:pt>
                <c:pt idx="7">
                  <c:v>5.5223000000000001E-2</c:v>
                </c:pt>
                <c:pt idx="8">
                  <c:v>7.6923000000000005E-2</c:v>
                </c:pt>
                <c:pt idx="10">
                  <c:v>3.2738999999999997E-2</c:v>
                </c:pt>
                <c:pt idx="11">
                  <c:v>5.1783000000000003E-2</c:v>
                </c:pt>
                <c:pt idx="13">
                  <c:v>7.1513999999999994E-2</c:v>
                </c:pt>
                <c:pt idx="14">
                  <c:v>2.8846E-2</c:v>
                </c:pt>
                <c:pt idx="16">
                  <c:v>2.7299E-2</c:v>
                </c:pt>
                <c:pt idx="17">
                  <c:v>2.2710999999999999E-2</c:v>
                </c:pt>
                <c:pt idx="19">
                  <c:v>3.3266999999999998E-2</c:v>
                </c:pt>
                <c:pt idx="20">
                  <c:v>3.0655000000000002E-2</c:v>
                </c:pt>
                <c:pt idx="22">
                  <c:v>1.5803000000000001E-2</c:v>
                </c:pt>
                <c:pt idx="23">
                  <c:v>0.05</c:v>
                </c:pt>
              </c:numCache>
            </c:numRef>
          </c:val>
          <c:extLst>
            <c:ext xmlns:c16="http://schemas.microsoft.com/office/drawing/2014/chart" uri="{C3380CC4-5D6E-409C-BE32-E72D297353CC}">
              <c16:uniqueId val="{0000000A-DF96-489C-A890-B9AA8ED78522}"/>
            </c:ext>
          </c:extLst>
        </c:ser>
        <c:ser>
          <c:idx val="6"/>
          <c:order val="6"/>
          <c:tx>
            <c:strRef>
              <c:f>List1!$H$1</c:f>
              <c:strCache>
                <c:ptCount val="1"/>
                <c:pt idx="0">
                  <c:v>Jiné oddělení téhož ZZ</c:v>
                </c:pt>
              </c:strCache>
            </c:strRef>
          </c:tx>
          <c:spPr>
            <a:solidFill>
              <a:schemeClr val="accent1">
                <a:lumMod val="60000"/>
                <a:lumOff val="40000"/>
              </a:schemeClr>
            </a:solidFill>
            <a:ln w="3175">
              <a:solidFill>
                <a:schemeClr val="bg1">
                  <a:lumMod val="50000"/>
                </a:schemeClr>
              </a:solidFill>
            </a:ln>
            <a:effectLst/>
          </c:spPr>
          <c:invertIfNegative val="0"/>
          <c:dLbls>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DF96-489C-A890-B9AA8ED78522}"/>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F96-489C-A890-B9AA8ED78522}"/>
                </c:ext>
              </c:extLst>
            </c:dLbl>
            <c:dLbl>
              <c:idx val="17"/>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DF96-489C-A890-B9AA8ED78522}"/>
                </c:ext>
              </c:extLst>
            </c:dLbl>
            <c:dLbl>
              <c:idx val="2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DF96-489C-A890-B9AA8ED78522}"/>
                </c:ext>
              </c:extLst>
            </c:dLbl>
            <c:dLbl>
              <c:idx val="2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DF96-489C-A890-B9AA8ED78522}"/>
                </c:ext>
              </c:extLst>
            </c:dLbl>
            <c:dLbl>
              <c:idx val="23"/>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DF96-489C-A890-B9AA8ED78522}"/>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JMK</c:v>
                </c:pt>
                <c:pt idx="2">
                  <c:v>Jiný</c:v>
                </c:pt>
                <c:pt idx="3">
                  <c:v>IX</c:v>
                </c:pt>
                <c:pt idx="4">
                  <c:v>JMK</c:v>
                </c:pt>
                <c:pt idx="5">
                  <c:v>Jiný</c:v>
                </c:pt>
                <c:pt idx="6">
                  <c:v>X</c:v>
                </c:pt>
                <c:pt idx="7">
                  <c:v>JMK</c:v>
                </c:pt>
                <c:pt idx="8">
                  <c:v>Jiný</c:v>
                </c:pt>
                <c:pt idx="9">
                  <c:v>XI</c:v>
                </c:pt>
                <c:pt idx="10">
                  <c:v>JMK</c:v>
                </c:pt>
                <c:pt idx="11">
                  <c:v>Jiný</c:v>
                </c:pt>
                <c:pt idx="12">
                  <c:v>XII</c:v>
                </c:pt>
                <c:pt idx="13">
                  <c:v>JMK</c:v>
                </c:pt>
                <c:pt idx="14">
                  <c:v>Jiný</c:v>
                </c:pt>
                <c:pt idx="15">
                  <c:v>XIII</c:v>
                </c:pt>
                <c:pt idx="16">
                  <c:v>JMK</c:v>
                </c:pt>
                <c:pt idx="17">
                  <c:v>Jiný</c:v>
                </c:pt>
                <c:pt idx="18">
                  <c:v>XIV</c:v>
                </c:pt>
                <c:pt idx="19">
                  <c:v>JMK</c:v>
                </c:pt>
                <c:pt idx="20">
                  <c:v>Jiný</c:v>
                </c:pt>
                <c:pt idx="21">
                  <c:v>XV</c:v>
                </c:pt>
                <c:pt idx="22">
                  <c:v>JMK</c:v>
                </c:pt>
                <c:pt idx="23">
                  <c:v>Jiný</c:v>
                </c:pt>
              </c:strCache>
            </c:strRef>
          </c:cat>
          <c:val>
            <c:numRef>
              <c:f>List1!$H$2:$H$25</c:f>
              <c:numCache>
                <c:formatCode>0.0\ %</c:formatCode>
                <c:ptCount val="24"/>
                <c:pt idx="1">
                  <c:v>1.4493000000000001E-2</c:v>
                </c:pt>
                <c:pt idx="2">
                  <c:v>0</c:v>
                </c:pt>
                <c:pt idx="4">
                  <c:v>1.0119E-2</c:v>
                </c:pt>
                <c:pt idx="5">
                  <c:v>9.6530000000000001E-3</c:v>
                </c:pt>
                <c:pt idx="7">
                  <c:v>9.0749999999999997E-3</c:v>
                </c:pt>
                <c:pt idx="8">
                  <c:v>4.9630000000000004E-3</c:v>
                </c:pt>
                <c:pt idx="10">
                  <c:v>1.125E-2</c:v>
                </c:pt>
                <c:pt idx="11">
                  <c:v>1.528E-2</c:v>
                </c:pt>
                <c:pt idx="13">
                  <c:v>7.1510000000000002E-3</c:v>
                </c:pt>
                <c:pt idx="14">
                  <c:v>4.8079999999999998E-3</c:v>
                </c:pt>
                <c:pt idx="16">
                  <c:v>2.6800000000000001E-3</c:v>
                </c:pt>
                <c:pt idx="17">
                  <c:v>1.4189999999999999E-3</c:v>
                </c:pt>
                <c:pt idx="19">
                  <c:v>4.3559999999999996E-3</c:v>
                </c:pt>
                <c:pt idx="20">
                  <c:v>1.6570000000000001E-3</c:v>
                </c:pt>
                <c:pt idx="22">
                  <c:v>6.5200000000000002E-4</c:v>
                </c:pt>
                <c:pt idx="23">
                  <c:v>1.449E-3</c:v>
                </c:pt>
              </c:numCache>
            </c:numRef>
          </c:val>
          <c:extLst>
            <c:ext xmlns:c16="http://schemas.microsoft.com/office/drawing/2014/chart" uri="{C3380CC4-5D6E-409C-BE32-E72D297353CC}">
              <c16:uniqueId val="{00000011-DF96-489C-A890-B9AA8ED78522}"/>
            </c:ext>
          </c:extLst>
        </c:ser>
        <c:ser>
          <c:idx val="7"/>
          <c:order val="7"/>
          <c:tx>
            <c:strRef>
              <c:f>List1!$I$1</c:f>
              <c:strCache>
                <c:ptCount val="1"/>
                <c:pt idx="0">
                  <c:v>Bez doporučení lékaře</c:v>
                </c:pt>
              </c:strCache>
            </c:strRef>
          </c:tx>
          <c:spPr>
            <a:solidFill>
              <a:srgbClr val="FF9999"/>
            </a:solidFill>
            <a:ln w="3175">
              <a:solidFill>
                <a:schemeClr val="bg1">
                  <a:lumMod val="50000"/>
                </a:schemeClr>
              </a:solidFill>
            </a:ln>
            <a:effectLst/>
          </c:spPr>
          <c:invertIfNegative val="0"/>
          <c:dLbls>
            <c:dLbl>
              <c:idx val="11"/>
              <c:delete val="1"/>
              <c:extLst>
                <c:ext xmlns:c15="http://schemas.microsoft.com/office/drawing/2012/chart" uri="{CE6537A1-D6FC-4f65-9D91-7224C49458BB}"/>
                <c:ext xmlns:c16="http://schemas.microsoft.com/office/drawing/2014/chart" uri="{C3380CC4-5D6E-409C-BE32-E72D297353CC}">
                  <c16:uniqueId val="{00000012-DF96-489C-A890-B9AA8ED78522}"/>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List1!$A$2:$A$25</c:f>
              <c:strCache>
                <c:ptCount val="24"/>
                <c:pt idx="0">
                  <c:v>VIII</c:v>
                </c:pt>
                <c:pt idx="1">
                  <c:v>JMK</c:v>
                </c:pt>
                <c:pt idx="2">
                  <c:v>Jiný</c:v>
                </c:pt>
                <c:pt idx="3">
                  <c:v>IX</c:v>
                </c:pt>
                <c:pt idx="4">
                  <c:v>JMK</c:v>
                </c:pt>
                <c:pt idx="5">
                  <c:v>Jiný</c:v>
                </c:pt>
                <c:pt idx="6">
                  <c:v>X</c:v>
                </c:pt>
                <c:pt idx="7">
                  <c:v>JMK</c:v>
                </c:pt>
                <c:pt idx="8">
                  <c:v>Jiný</c:v>
                </c:pt>
                <c:pt idx="9">
                  <c:v>XI</c:v>
                </c:pt>
                <c:pt idx="10">
                  <c:v>JMK</c:v>
                </c:pt>
                <c:pt idx="11">
                  <c:v>Jiný</c:v>
                </c:pt>
                <c:pt idx="12">
                  <c:v>XII</c:v>
                </c:pt>
                <c:pt idx="13">
                  <c:v>JMK</c:v>
                </c:pt>
                <c:pt idx="14">
                  <c:v>Jiný</c:v>
                </c:pt>
                <c:pt idx="15">
                  <c:v>XIII</c:v>
                </c:pt>
                <c:pt idx="16">
                  <c:v>JMK</c:v>
                </c:pt>
                <c:pt idx="17">
                  <c:v>Jiný</c:v>
                </c:pt>
                <c:pt idx="18">
                  <c:v>XIV</c:v>
                </c:pt>
                <c:pt idx="19">
                  <c:v>JMK</c:v>
                </c:pt>
                <c:pt idx="20">
                  <c:v>Jiný</c:v>
                </c:pt>
                <c:pt idx="21">
                  <c:v>XV</c:v>
                </c:pt>
                <c:pt idx="22">
                  <c:v>JMK</c:v>
                </c:pt>
                <c:pt idx="23">
                  <c:v>Jiný</c:v>
                </c:pt>
              </c:strCache>
            </c:strRef>
          </c:cat>
          <c:val>
            <c:numRef>
              <c:f>List1!$I$2:$I$25</c:f>
              <c:numCache>
                <c:formatCode>0.0\ %</c:formatCode>
                <c:ptCount val="24"/>
                <c:pt idx="1">
                  <c:v>6.1594000000000003E-2</c:v>
                </c:pt>
                <c:pt idx="2">
                  <c:v>5.8139999999999997E-3</c:v>
                </c:pt>
                <c:pt idx="4">
                  <c:v>6.4630000000000007E-2</c:v>
                </c:pt>
                <c:pt idx="5">
                  <c:v>2.4452999999999999E-2</c:v>
                </c:pt>
                <c:pt idx="7">
                  <c:v>9.8087999999999995E-2</c:v>
                </c:pt>
                <c:pt idx="8">
                  <c:v>3.4738999999999999E-2</c:v>
                </c:pt>
                <c:pt idx="10">
                  <c:v>8.9243000000000003E-2</c:v>
                </c:pt>
                <c:pt idx="11">
                  <c:v>5.4329000000000002E-2</c:v>
                </c:pt>
                <c:pt idx="13">
                  <c:v>7.2706000000000007E-2</c:v>
                </c:pt>
                <c:pt idx="14">
                  <c:v>4.3269000000000002E-2</c:v>
                </c:pt>
                <c:pt idx="16">
                  <c:v>2.7299E-2</c:v>
                </c:pt>
                <c:pt idx="17">
                  <c:v>7.8069999999999997E-3</c:v>
                </c:pt>
                <c:pt idx="19">
                  <c:v>5.3200999999999998E-2</c:v>
                </c:pt>
                <c:pt idx="20">
                  <c:v>2.4854999999999999E-2</c:v>
                </c:pt>
                <c:pt idx="22">
                  <c:v>0.54333699999999996</c:v>
                </c:pt>
                <c:pt idx="23">
                  <c:v>0.51087000000000005</c:v>
                </c:pt>
              </c:numCache>
            </c:numRef>
          </c:val>
          <c:extLst>
            <c:ext xmlns:c16="http://schemas.microsoft.com/office/drawing/2014/chart" uri="{C3380CC4-5D6E-409C-BE32-E72D297353CC}">
              <c16:uniqueId val="{00000013-DF96-489C-A890-B9AA8ED78522}"/>
            </c:ext>
          </c:extLst>
        </c:ser>
        <c:ser>
          <c:idx val="8"/>
          <c:order val="8"/>
          <c:tx>
            <c:strRef>
              <c:f>List1!$J$1</c:f>
              <c:strCache>
                <c:ptCount val="1"/>
                <c:pt idx="0">
                  <c:v>Sociální pracovník</c:v>
                </c:pt>
              </c:strCache>
            </c:strRef>
          </c:tx>
          <c:spPr>
            <a:solidFill>
              <a:srgbClr val="C00000"/>
            </a:solidFill>
            <a:ln w="3175">
              <a:solidFill>
                <a:schemeClr val="bg1">
                  <a:lumMod val="50000"/>
                </a:schemeClr>
              </a:solidFill>
            </a:ln>
            <a:effectLst/>
          </c:spPr>
          <c:invertIfNegative val="0"/>
          <c:dLbls>
            <c:delete val="1"/>
          </c:dLbls>
          <c:cat>
            <c:strRef>
              <c:f>List1!$A$2:$A$25</c:f>
              <c:strCache>
                <c:ptCount val="24"/>
                <c:pt idx="0">
                  <c:v>VIII</c:v>
                </c:pt>
                <c:pt idx="1">
                  <c:v>JMK</c:v>
                </c:pt>
                <c:pt idx="2">
                  <c:v>Jiný</c:v>
                </c:pt>
                <c:pt idx="3">
                  <c:v>IX</c:v>
                </c:pt>
                <c:pt idx="4">
                  <c:v>JMK</c:v>
                </c:pt>
                <c:pt idx="5">
                  <c:v>Jiný</c:v>
                </c:pt>
                <c:pt idx="6">
                  <c:v>X</c:v>
                </c:pt>
                <c:pt idx="7">
                  <c:v>JMK</c:v>
                </c:pt>
                <c:pt idx="8">
                  <c:v>Jiný</c:v>
                </c:pt>
                <c:pt idx="9">
                  <c:v>XI</c:v>
                </c:pt>
                <c:pt idx="10">
                  <c:v>JMK</c:v>
                </c:pt>
                <c:pt idx="11">
                  <c:v>Jiný</c:v>
                </c:pt>
                <c:pt idx="12">
                  <c:v>XII</c:v>
                </c:pt>
                <c:pt idx="13">
                  <c:v>JMK</c:v>
                </c:pt>
                <c:pt idx="14">
                  <c:v>Jiný</c:v>
                </c:pt>
                <c:pt idx="15">
                  <c:v>XIII</c:v>
                </c:pt>
                <c:pt idx="16">
                  <c:v>JMK</c:v>
                </c:pt>
                <c:pt idx="17">
                  <c:v>Jiný</c:v>
                </c:pt>
                <c:pt idx="18">
                  <c:v>XIV</c:v>
                </c:pt>
                <c:pt idx="19">
                  <c:v>JMK</c:v>
                </c:pt>
                <c:pt idx="20">
                  <c:v>Jiný</c:v>
                </c:pt>
                <c:pt idx="21">
                  <c:v>XV</c:v>
                </c:pt>
                <c:pt idx="22">
                  <c:v>JMK</c:v>
                </c:pt>
                <c:pt idx="23">
                  <c:v>Jiný</c:v>
                </c:pt>
              </c:strCache>
            </c:strRef>
          </c:cat>
          <c:val>
            <c:numRef>
              <c:f>List1!$J$2:$J$25</c:f>
              <c:numCache>
                <c:formatCode>0.0\ %</c:formatCode>
                <c:ptCount val="24"/>
                <c:pt idx="1">
                  <c:v>0</c:v>
                </c:pt>
                <c:pt idx="2">
                  <c:v>0</c:v>
                </c:pt>
                <c:pt idx="4">
                  <c:v>0</c:v>
                </c:pt>
                <c:pt idx="5">
                  <c:v>0</c:v>
                </c:pt>
                <c:pt idx="7">
                  <c:v>7.7200000000000001E-4</c:v>
                </c:pt>
                <c:pt idx="8">
                  <c:v>0</c:v>
                </c:pt>
                <c:pt idx="10">
                  <c:v>0</c:v>
                </c:pt>
                <c:pt idx="11">
                  <c:v>0</c:v>
                </c:pt>
                <c:pt idx="13">
                  <c:v>0</c:v>
                </c:pt>
                <c:pt idx="14">
                  <c:v>0</c:v>
                </c:pt>
                <c:pt idx="16">
                  <c:v>0</c:v>
                </c:pt>
                <c:pt idx="17">
                  <c:v>0</c:v>
                </c:pt>
                <c:pt idx="19">
                  <c:v>0</c:v>
                </c:pt>
                <c:pt idx="20">
                  <c:v>0</c:v>
                </c:pt>
                <c:pt idx="22">
                  <c:v>4.8899999999999996E-4</c:v>
                </c:pt>
                <c:pt idx="23">
                  <c:v>0</c:v>
                </c:pt>
              </c:numCache>
            </c:numRef>
          </c:val>
          <c:extLst>
            <c:ext xmlns:c16="http://schemas.microsoft.com/office/drawing/2014/chart" uri="{C3380CC4-5D6E-409C-BE32-E72D297353CC}">
              <c16:uniqueId val="{00000014-DF96-489C-A890-B9AA8ED78522}"/>
            </c:ext>
          </c:extLst>
        </c:ser>
        <c:ser>
          <c:idx val="9"/>
          <c:order val="9"/>
          <c:tx>
            <c:strRef>
              <c:f>List1!$K$1</c:f>
              <c:strCache>
                <c:ptCount val="1"/>
                <c:pt idx="0">
                  <c:v>Pokračování hospitalizace</c:v>
                </c:pt>
              </c:strCache>
            </c:strRef>
          </c:tx>
          <c:spPr>
            <a:solidFill>
              <a:schemeClr val="bg1">
                <a:lumMod val="50000"/>
              </a:schemeClr>
            </a:solidFill>
            <a:ln w="3175">
              <a:solidFill>
                <a:schemeClr val="bg1">
                  <a:lumMod val="50000"/>
                </a:schemeClr>
              </a:solidFill>
            </a:ln>
            <a:effectLst/>
          </c:spPr>
          <c:invertIfNegative val="0"/>
          <c:dLbls>
            <c:delete val="1"/>
          </c:dLbls>
          <c:cat>
            <c:strRef>
              <c:f>List1!$A$2:$A$25</c:f>
              <c:strCache>
                <c:ptCount val="24"/>
                <c:pt idx="0">
                  <c:v>VIII</c:v>
                </c:pt>
                <c:pt idx="1">
                  <c:v>JMK</c:v>
                </c:pt>
                <c:pt idx="2">
                  <c:v>Jiný</c:v>
                </c:pt>
                <c:pt idx="3">
                  <c:v>IX</c:v>
                </c:pt>
                <c:pt idx="4">
                  <c:v>JMK</c:v>
                </c:pt>
                <c:pt idx="5">
                  <c:v>Jiný</c:v>
                </c:pt>
                <c:pt idx="6">
                  <c:v>X</c:v>
                </c:pt>
                <c:pt idx="7">
                  <c:v>JMK</c:v>
                </c:pt>
                <c:pt idx="8">
                  <c:v>Jiný</c:v>
                </c:pt>
                <c:pt idx="9">
                  <c:v>XI</c:v>
                </c:pt>
                <c:pt idx="10">
                  <c:v>JMK</c:v>
                </c:pt>
                <c:pt idx="11">
                  <c:v>Jiný</c:v>
                </c:pt>
                <c:pt idx="12">
                  <c:v>XII</c:v>
                </c:pt>
                <c:pt idx="13">
                  <c:v>JMK</c:v>
                </c:pt>
                <c:pt idx="14">
                  <c:v>Jiný</c:v>
                </c:pt>
                <c:pt idx="15">
                  <c:v>XIII</c:v>
                </c:pt>
                <c:pt idx="16">
                  <c:v>JMK</c:v>
                </c:pt>
                <c:pt idx="17">
                  <c:v>Jiný</c:v>
                </c:pt>
                <c:pt idx="18">
                  <c:v>XIV</c:v>
                </c:pt>
                <c:pt idx="19">
                  <c:v>JMK</c:v>
                </c:pt>
                <c:pt idx="20">
                  <c:v>Jiný</c:v>
                </c:pt>
                <c:pt idx="21">
                  <c:v>XV</c:v>
                </c:pt>
                <c:pt idx="22">
                  <c:v>JMK</c:v>
                </c:pt>
                <c:pt idx="23">
                  <c:v>Jiný</c:v>
                </c:pt>
              </c:strCache>
            </c:strRef>
          </c:cat>
          <c:val>
            <c:numRef>
              <c:f>List1!$K$2:$K$25</c:f>
              <c:numCache>
                <c:formatCode>0.0\ %</c:formatCode>
                <c:ptCount val="24"/>
                <c:pt idx="1">
                  <c:v>1.812E-3</c:v>
                </c:pt>
                <c:pt idx="2">
                  <c:v>0</c:v>
                </c:pt>
                <c:pt idx="4">
                  <c:v>1.0499999999999999E-3</c:v>
                </c:pt>
                <c:pt idx="5">
                  <c:v>1.2869999999999999E-3</c:v>
                </c:pt>
                <c:pt idx="7">
                  <c:v>7.7200000000000001E-4</c:v>
                </c:pt>
                <c:pt idx="8">
                  <c:v>0</c:v>
                </c:pt>
                <c:pt idx="10">
                  <c:v>3.79E-4</c:v>
                </c:pt>
                <c:pt idx="11">
                  <c:v>0</c:v>
                </c:pt>
                <c:pt idx="13">
                  <c:v>1.1919999999999999E-3</c:v>
                </c:pt>
                <c:pt idx="14">
                  <c:v>0</c:v>
                </c:pt>
                <c:pt idx="16">
                  <c:v>6.7000000000000002E-4</c:v>
                </c:pt>
                <c:pt idx="17">
                  <c:v>0</c:v>
                </c:pt>
                <c:pt idx="19">
                  <c:v>1.0560000000000001E-3</c:v>
                </c:pt>
                <c:pt idx="20">
                  <c:v>0</c:v>
                </c:pt>
                <c:pt idx="22">
                  <c:v>1.792E-3</c:v>
                </c:pt>
                <c:pt idx="23">
                  <c:v>7.2499999999999995E-4</c:v>
                </c:pt>
              </c:numCache>
            </c:numRef>
          </c:val>
          <c:extLst>
            <c:ext xmlns:c16="http://schemas.microsoft.com/office/drawing/2014/chart" uri="{C3380CC4-5D6E-409C-BE32-E72D297353CC}">
              <c16:uniqueId val="{00000015-DF96-489C-A890-B9AA8ED78522}"/>
            </c:ext>
          </c:extLst>
        </c:ser>
        <c:dLbls>
          <c:dLblPos val="ctr"/>
          <c:showLegendKey val="0"/>
          <c:showVal val="1"/>
          <c:showCatName val="0"/>
          <c:showSerName val="0"/>
          <c:showPercent val="0"/>
          <c:showBubbleSize val="0"/>
        </c:dLbls>
        <c:gapWidth val="40"/>
        <c:overlap val="100"/>
        <c:axId val="1088605952"/>
        <c:axId val="1088601640"/>
      </c:barChart>
      <c:catAx>
        <c:axId val="1088605952"/>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088601640"/>
        <c:crosses val="autoZero"/>
        <c:auto val="1"/>
        <c:lblAlgn val="ctr"/>
        <c:lblOffset val="100"/>
        <c:tickMarkSkip val="1"/>
        <c:noMultiLvlLbl val="0"/>
      </c:catAx>
      <c:valAx>
        <c:axId val="1088601640"/>
        <c:scaling>
          <c:orientation val="minMax"/>
        </c:scaling>
        <c:delete val="0"/>
        <c:axPos val="t"/>
        <c:numFmt formatCode="0\ %"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1088605952"/>
        <c:crosses val="autoZero"/>
        <c:crossBetween val="between"/>
        <c:majorUnit val="0.2"/>
      </c:valAx>
      <c:spPr>
        <a:noFill/>
        <a:ln>
          <a:noFill/>
        </a:ln>
        <a:effectLst/>
      </c:spPr>
    </c:plotArea>
    <c:legend>
      <c:legendPos val="b"/>
      <c:layout>
        <c:manualLayout>
          <c:xMode val="edge"/>
          <c:yMode val="edge"/>
          <c:x val="3.5394116376074571E-2"/>
          <c:y val="0.81383291379140255"/>
          <c:w val="0.91579376495666498"/>
          <c:h val="0.14076924545123615"/>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800">
          <a:solidFill>
            <a:schemeClr val="tx1"/>
          </a:solidFill>
        </a:defRPr>
      </a:pPr>
      <a:endParaRPr lang="cs-CZ"/>
    </a:p>
  </c:txPr>
  <c:externalData r:id="rId4">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336099749712684"/>
          <c:y val="6.947088016163365E-2"/>
          <c:w val="0.57160367854307181"/>
          <c:h val="0.62968855026641912"/>
        </c:manualLayout>
      </c:layout>
      <c:barChart>
        <c:barDir val="bar"/>
        <c:grouping val="percentStacked"/>
        <c:varyColors val="0"/>
        <c:ser>
          <c:idx val="0"/>
          <c:order val="0"/>
          <c:tx>
            <c:strRef>
              <c:f>List1!$B$1</c:f>
              <c:strCache>
                <c:ptCount val="1"/>
                <c:pt idx="0">
                  <c:v>Narození v nemocnici</c:v>
                </c:pt>
              </c:strCache>
            </c:strRef>
          </c:tx>
          <c:spPr>
            <a:solidFill>
              <a:srgbClr val="CC99FF"/>
            </a:solidFill>
            <a:ln w="3175">
              <a:solidFill>
                <a:schemeClr val="bg1">
                  <a:lumMod val="50000"/>
                </a:schemeClr>
              </a:solidFill>
            </a:ln>
            <a:effectLst/>
          </c:spPr>
          <c:invertIfNegative val="0"/>
          <c:dLbls>
            <c:dLbl>
              <c:idx val="1"/>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52D2-4333-8252-817C94832965}"/>
                </c:ext>
              </c:extLst>
            </c:dLbl>
            <c:dLbl>
              <c:idx val="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52D2-4333-8252-817C94832965}"/>
                </c:ext>
              </c:extLst>
            </c:dLbl>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2D2-4333-8252-817C94832965}"/>
                </c:ext>
              </c:extLst>
            </c:dLbl>
            <c:dLbl>
              <c:idx val="16"/>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52D2-4333-8252-817C94832965}"/>
                </c:ext>
              </c:extLst>
            </c:dLbl>
            <c:dLbl>
              <c:idx val="17"/>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52D2-4333-8252-817C94832965}"/>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JMK</c:v>
                </c:pt>
                <c:pt idx="2">
                  <c:v>Jiný</c:v>
                </c:pt>
                <c:pt idx="3">
                  <c:v>XVII</c:v>
                </c:pt>
                <c:pt idx="4">
                  <c:v>JMK</c:v>
                </c:pt>
                <c:pt idx="5">
                  <c:v>Jiný</c:v>
                </c:pt>
                <c:pt idx="6">
                  <c:v>XVIII</c:v>
                </c:pt>
                <c:pt idx="7">
                  <c:v>JMK</c:v>
                </c:pt>
                <c:pt idx="8">
                  <c:v>Jiný</c:v>
                </c:pt>
                <c:pt idx="9">
                  <c:v>XIX</c:v>
                </c:pt>
                <c:pt idx="10">
                  <c:v>JMK</c:v>
                </c:pt>
                <c:pt idx="11">
                  <c:v>Jiný</c:v>
                </c:pt>
                <c:pt idx="12">
                  <c:v>XXIa</c:v>
                </c:pt>
                <c:pt idx="13">
                  <c:v>JMK</c:v>
                </c:pt>
                <c:pt idx="14">
                  <c:v>Jiný</c:v>
                </c:pt>
                <c:pt idx="15">
                  <c:v>XXIb</c:v>
                </c:pt>
                <c:pt idx="16">
                  <c:v>JMK</c:v>
                </c:pt>
                <c:pt idx="17">
                  <c:v>Jiný</c:v>
                </c:pt>
                <c:pt idx="18">
                  <c:v>XXIc</c:v>
                </c:pt>
                <c:pt idx="19">
                  <c:v>JMK</c:v>
                </c:pt>
                <c:pt idx="20">
                  <c:v>Jiný</c:v>
                </c:pt>
              </c:strCache>
            </c:strRef>
          </c:cat>
          <c:val>
            <c:numRef>
              <c:f>List1!$B$2:$B$22</c:f>
              <c:numCache>
                <c:formatCode>0.0\ %</c:formatCode>
                <c:ptCount val="21"/>
                <c:pt idx="1">
                  <c:v>0.33</c:v>
                </c:pt>
                <c:pt idx="2">
                  <c:v>0.25</c:v>
                </c:pt>
                <c:pt idx="4">
                  <c:v>0.01</c:v>
                </c:pt>
                <c:pt idx="5">
                  <c:v>0</c:v>
                </c:pt>
                <c:pt idx="7">
                  <c:v>0</c:v>
                </c:pt>
                <c:pt idx="8">
                  <c:v>0</c:v>
                </c:pt>
                <c:pt idx="10">
                  <c:v>0</c:v>
                </c:pt>
                <c:pt idx="11">
                  <c:v>0</c:v>
                </c:pt>
                <c:pt idx="13">
                  <c:v>0</c:v>
                </c:pt>
                <c:pt idx="14">
                  <c:v>0</c:v>
                </c:pt>
                <c:pt idx="16">
                  <c:v>1</c:v>
                </c:pt>
                <c:pt idx="17">
                  <c:v>1</c:v>
                </c:pt>
                <c:pt idx="19">
                  <c:v>0</c:v>
                </c:pt>
                <c:pt idx="20">
                  <c:v>0</c:v>
                </c:pt>
              </c:numCache>
            </c:numRef>
          </c:val>
          <c:extLst>
            <c:ext xmlns:c16="http://schemas.microsoft.com/office/drawing/2014/chart" uri="{C3380CC4-5D6E-409C-BE32-E72D297353CC}">
              <c16:uniqueId val="{00000005-52D2-4333-8252-817C94832965}"/>
            </c:ext>
          </c:extLst>
        </c:ser>
        <c:ser>
          <c:idx val="1"/>
          <c:order val="1"/>
          <c:tx>
            <c:strRef>
              <c:f>List1!$C$1</c:f>
              <c:strCache>
                <c:ptCount val="1"/>
                <c:pt idx="0">
                  <c:v>Praktický lékař</c:v>
                </c:pt>
              </c:strCache>
            </c:strRef>
          </c:tx>
          <c:spPr>
            <a:solidFill>
              <a:schemeClr val="accent3">
                <a:lumMod val="20000"/>
                <a:lumOff val="80000"/>
              </a:schemeClr>
            </a:solidFill>
            <a:ln w="3175">
              <a:solidFill>
                <a:schemeClr val="bg1">
                  <a:lumMod val="50000"/>
                </a:schemeClr>
              </a:solidFill>
            </a:ln>
            <a:effectLst/>
          </c:spPr>
          <c:invertIfNegative val="0"/>
          <c:dLbls>
            <c:dLbl>
              <c:idx val="16"/>
              <c:delete val="1"/>
              <c:extLst>
                <c:ext xmlns:c15="http://schemas.microsoft.com/office/drawing/2012/chart" uri="{CE6537A1-D6FC-4f65-9D91-7224C49458BB}"/>
                <c:ext xmlns:c16="http://schemas.microsoft.com/office/drawing/2014/chart" uri="{C3380CC4-5D6E-409C-BE32-E72D297353CC}">
                  <c16:uniqueId val="{00000006-52D2-4333-8252-817C94832965}"/>
                </c:ext>
              </c:extLst>
            </c:dLbl>
            <c:dLbl>
              <c:idx val="17"/>
              <c:delete val="1"/>
              <c:extLst>
                <c:ext xmlns:c15="http://schemas.microsoft.com/office/drawing/2012/chart" uri="{CE6537A1-D6FC-4f65-9D91-7224C49458BB}"/>
                <c:ext xmlns:c16="http://schemas.microsoft.com/office/drawing/2014/chart" uri="{C3380CC4-5D6E-409C-BE32-E72D297353CC}">
                  <c16:uniqueId val="{00000007-52D2-4333-8252-817C94832965}"/>
                </c:ext>
              </c:extLst>
            </c:dLbl>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JMK</c:v>
                </c:pt>
                <c:pt idx="2">
                  <c:v>Jiný</c:v>
                </c:pt>
                <c:pt idx="3">
                  <c:v>XVII</c:v>
                </c:pt>
                <c:pt idx="4">
                  <c:v>JMK</c:v>
                </c:pt>
                <c:pt idx="5">
                  <c:v>Jiný</c:v>
                </c:pt>
                <c:pt idx="6">
                  <c:v>XVIII</c:v>
                </c:pt>
                <c:pt idx="7">
                  <c:v>JMK</c:v>
                </c:pt>
                <c:pt idx="8">
                  <c:v>Jiný</c:v>
                </c:pt>
                <c:pt idx="9">
                  <c:v>XIX</c:v>
                </c:pt>
                <c:pt idx="10">
                  <c:v>JMK</c:v>
                </c:pt>
                <c:pt idx="11">
                  <c:v>Jiný</c:v>
                </c:pt>
                <c:pt idx="12">
                  <c:v>XXIa</c:v>
                </c:pt>
                <c:pt idx="13">
                  <c:v>JMK</c:v>
                </c:pt>
                <c:pt idx="14">
                  <c:v>Jiný</c:v>
                </c:pt>
                <c:pt idx="15">
                  <c:v>XXIb</c:v>
                </c:pt>
                <c:pt idx="16">
                  <c:v>JMK</c:v>
                </c:pt>
                <c:pt idx="17">
                  <c:v>Jiný</c:v>
                </c:pt>
                <c:pt idx="18">
                  <c:v>XXIc</c:v>
                </c:pt>
                <c:pt idx="19">
                  <c:v>JMK</c:v>
                </c:pt>
                <c:pt idx="20">
                  <c:v>Jiný</c:v>
                </c:pt>
              </c:strCache>
            </c:strRef>
          </c:cat>
          <c:val>
            <c:numRef>
              <c:f>List1!$C$2:$C$22</c:f>
              <c:numCache>
                <c:formatCode>0.0\ %</c:formatCode>
                <c:ptCount val="21"/>
                <c:pt idx="1">
                  <c:v>0.08</c:v>
                </c:pt>
                <c:pt idx="2">
                  <c:v>0.03</c:v>
                </c:pt>
                <c:pt idx="4">
                  <c:v>0.04</c:v>
                </c:pt>
                <c:pt idx="5">
                  <c:v>0.04</c:v>
                </c:pt>
                <c:pt idx="7">
                  <c:v>0.1</c:v>
                </c:pt>
                <c:pt idx="8">
                  <c:v>0.09</c:v>
                </c:pt>
                <c:pt idx="10">
                  <c:v>0.03</c:v>
                </c:pt>
                <c:pt idx="11">
                  <c:v>0.02</c:v>
                </c:pt>
                <c:pt idx="13">
                  <c:v>0.04</c:v>
                </c:pt>
                <c:pt idx="14">
                  <c:v>0.28999999999999998</c:v>
                </c:pt>
                <c:pt idx="16">
                  <c:v>0</c:v>
                </c:pt>
                <c:pt idx="17">
                  <c:v>0</c:v>
                </c:pt>
                <c:pt idx="19">
                  <c:v>0.03</c:v>
                </c:pt>
                <c:pt idx="20">
                  <c:v>0.01</c:v>
                </c:pt>
              </c:numCache>
            </c:numRef>
          </c:val>
          <c:extLst>
            <c:ext xmlns:c16="http://schemas.microsoft.com/office/drawing/2014/chart" uri="{C3380CC4-5D6E-409C-BE32-E72D297353CC}">
              <c16:uniqueId val="{00000008-52D2-4333-8252-817C94832965}"/>
            </c:ext>
          </c:extLst>
        </c:ser>
        <c:ser>
          <c:idx val="2"/>
          <c:order val="2"/>
          <c:tx>
            <c:strRef>
              <c:f>List1!$D$1</c:f>
              <c:strCache>
                <c:ptCount val="1"/>
                <c:pt idx="0">
                  <c:v>Ambulantní specialista</c:v>
                </c:pt>
              </c:strCache>
            </c:strRef>
          </c:tx>
          <c:spPr>
            <a:solidFill>
              <a:schemeClr val="accent3">
                <a:lumMod val="60000"/>
                <a:lumOff val="40000"/>
              </a:schemeClr>
            </a:solidFill>
            <a:ln w="3175">
              <a:solidFill>
                <a:schemeClr val="bg1">
                  <a:lumMod val="50000"/>
                </a:schemeClr>
              </a:solidFill>
            </a:ln>
            <a:effectLst/>
          </c:spPr>
          <c:invertIfNegative val="0"/>
          <c:dLbls>
            <c:dLbl>
              <c:idx val="16"/>
              <c:delete val="1"/>
              <c:extLst>
                <c:ext xmlns:c15="http://schemas.microsoft.com/office/drawing/2012/chart" uri="{CE6537A1-D6FC-4f65-9D91-7224C49458BB}"/>
                <c:ext xmlns:c16="http://schemas.microsoft.com/office/drawing/2014/chart" uri="{C3380CC4-5D6E-409C-BE32-E72D297353CC}">
                  <c16:uniqueId val="{00000009-52D2-4333-8252-817C94832965}"/>
                </c:ext>
              </c:extLst>
            </c:dLbl>
            <c:dLbl>
              <c:idx val="17"/>
              <c:delete val="1"/>
              <c:extLst>
                <c:ext xmlns:c15="http://schemas.microsoft.com/office/drawing/2012/chart" uri="{CE6537A1-D6FC-4f65-9D91-7224C49458BB}"/>
                <c:ext xmlns:c16="http://schemas.microsoft.com/office/drawing/2014/chart" uri="{C3380CC4-5D6E-409C-BE32-E72D297353CC}">
                  <c16:uniqueId val="{0000000A-52D2-4333-8252-817C94832965}"/>
                </c:ext>
              </c:extLst>
            </c:dLbl>
            <c:numFmt formatCode="0\ %" sourceLinked="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JMK</c:v>
                </c:pt>
                <c:pt idx="2">
                  <c:v>Jiný</c:v>
                </c:pt>
                <c:pt idx="3">
                  <c:v>XVII</c:v>
                </c:pt>
                <c:pt idx="4">
                  <c:v>JMK</c:v>
                </c:pt>
                <c:pt idx="5">
                  <c:v>Jiný</c:v>
                </c:pt>
                <c:pt idx="6">
                  <c:v>XVIII</c:v>
                </c:pt>
                <c:pt idx="7">
                  <c:v>JMK</c:v>
                </c:pt>
                <c:pt idx="8">
                  <c:v>Jiný</c:v>
                </c:pt>
                <c:pt idx="9">
                  <c:v>XIX</c:v>
                </c:pt>
                <c:pt idx="10">
                  <c:v>JMK</c:v>
                </c:pt>
                <c:pt idx="11">
                  <c:v>Jiný</c:v>
                </c:pt>
                <c:pt idx="12">
                  <c:v>XXIa</c:v>
                </c:pt>
                <c:pt idx="13">
                  <c:v>JMK</c:v>
                </c:pt>
                <c:pt idx="14">
                  <c:v>Jiný</c:v>
                </c:pt>
                <c:pt idx="15">
                  <c:v>XXIb</c:v>
                </c:pt>
                <c:pt idx="16">
                  <c:v>JMK</c:v>
                </c:pt>
                <c:pt idx="17">
                  <c:v>Jiný</c:v>
                </c:pt>
                <c:pt idx="18">
                  <c:v>XXIc</c:v>
                </c:pt>
                <c:pt idx="19">
                  <c:v>JMK</c:v>
                </c:pt>
                <c:pt idx="20">
                  <c:v>Jiný</c:v>
                </c:pt>
              </c:strCache>
            </c:strRef>
          </c:cat>
          <c:val>
            <c:numRef>
              <c:f>List1!$D$2:$D$22</c:f>
              <c:numCache>
                <c:formatCode>0.0\ %</c:formatCode>
                <c:ptCount val="21"/>
                <c:pt idx="1">
                  <c:v>0.42</c:v>
                </c:pt>
                <c:pt idx="2">
                  <c:v>0.56000000000000005</c:v>
                </c:pt>
                <c:pt idx="4">
                  <c:v>0.92</c:v>
                </c:pt>
                <c:pt idx="5">
                  <c:v>0.94</c:v>
                </c:pt>
                <c:pt idx="7">
                  <c:v>0.49</c:v>
                </c:pt>
                <c:pt idx="8">
                  <c:v>0.64</c:v>
                </c:pt>
                <c:pt idx="10">
                  <c:v>0.54</c:v>
                </c:pt>
                <c:pt idx="11">
                  <c:v>0.56999999999999995</c:v>
                </c:pt>
                <c:pt idx="13">
                  <c:v>0.25</c:v>
                </c:pt>
                <c:pt idx="14">
                  <c:v>0.21</c:v>
                </c:pt>
                <c:pt idx="16">
                  <c:v>0</c:v>
                </c:pt>
                <c:pt idx="17">
                  <c:v>0</c:v>
                </c:pt>
                <c:pt idx="19">
                  <c:v>0.84</c:v>
                </c:pt>
                <c:pt idx="20">
                  <c:v>0.95</c:v>
                </c:pt>
              </c:numCache>
            </c:numRef>
          </c:val>
          <c:extLst>
            <c:ext xmlns:c16="http://schemas.microsoft.com/office/drawing/2014/chart" uri="{C3380CC4-5D6E-409C-BE32-E72D297353CC}">
              <c16:uniqueId val="{0000000B-52D2-4333-8252-817C94832965}"/>
            </c:ext>
          </c:extLst>
        </c:ser>
        <c:ser>
          <c:idx val="3"/>
          <c:order val="3"/>
          <c:tx>
            <c:strRef>
              <c:f>List1!$E$1</c:f>
              <c:strCache>
                <c:ptCount val="1"/>
                <c:pt idx="0">
                  <c:v>Lékař LSPP</c:v>
                </c:pt>
              </c:strCache>
            </c:strRef>
          </c:tx>
          <c:spPr>
            <a:solidFill>
              <a:srgbClr val="92D050"/>
            </a:solidFill>
            <a:ln w="3175">
              <a:solidFill>
                <a:schemeClr val="bg1">
                  <a:lumMod val="50000"/>
                </a:schemeClr>
              </a:solidFill>
            </a:ln>
            <a:effectLst/>
          </c:spPr>
          <c:invertIfNegative val="0"/>
          <c:dLbls>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52D2-4333-8252-817C94832965}"/>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52D2-4333-8252-817C94832965}"/>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JMK</c:v>
                </c:pt>
                <c:pt idx="2">
                  <c:v>Jiný</c:v>
                </c:pt>
                <c:pt idx="3">
                  <c:v>XVII</c:v>
                </c:pt>
                <c:pt idx="4">
                  <c:v>JMK</c:v>
                </c:pt>
                <c:pt idx="5">
                  <c:v>Jiný</c:v>
                </c:pt>
                <c:pt idx="6">
                  <c:v>XVIII</c:v>
                </c:pt>
                <c:pt idx="7">
                  <c:v>JMK</c:v>
                </c:pt>
                <c:pt idx="8">
                  <c:v>Jiný</c:v>
                </c:pt>
                <c:pt idx="9">
                  <c:v>XIX</c:v>
                </c:pt>
                <c:pt idx="10">
                  <c:v>JMK</c:v>
                </c:pt>
                <c:pt idx="11">
                  <c:v>Jiný</c:v>
                </c:pt>
                <c:pt idx="12">
                  <c:v>XXIa</c:v>
                </c:pt>
                <c:pt idx="13">
                  <c:v>JMK</c:v>
                </c:pt>
                <c:pt idx="14">
                  <c:v>Jiný</c:v>
                </c:pt>
                <c:pt idx="15">
                  <c:v>XXIb</c:v>
                </c:pt>
                <c:pt idx="16">
                  <c:v>JMK</c:v>
                </c:pt>
                <c:pt idx="17">
                  <c:v>Jiný</c:v>
                </c:pt>
                <c:pt idx="18">
                  <c:v>XXIc</c:v>
                </c:pt>
                <c:pt idx="19">
                  <c:v>JMK</c:v>
                </c:pt>
                <c:pt idx="20">
                  <c:v>Jiný</c:v>
                </c:pt>
              </c:strCache>
            </c:strRef>
          </c:cat>
          <c:val>
            <c:numRef>
              <c:f>List1!$E$2:$E$22</c:f>
              <c:numCache>
                <c:formatCode>0.0\ %</c:formatCode>
                <c:ptCount val="21"/>
                <c:pt idx="1">
                  <c:v>0.04</c:v>
                </c:pt>
                <c:pt idx="2">
                  <c:v>0</c:v>
                </c:pt>
                <c:pt idx="4">
                  <c:v>0</c:v>
                </c:pt>
                <c:pt idx="5">
                  <c:v>0</c:v>
                </c:pt>
                <c:pt idx="7">
                  <c:v>0.03</c:v>
                </c:pt>
                <c:pt idx="8">
                  <c:v>0.02</c:v>
                </c:pt>
                <c:pt idx="10">
                  <c:v>0.04</c:v>
                </c:pt>
                <c:pt idx="11">
                  <c:v>0.04</c:v>
                </c:pt>
                <c:pt idx="13">
                  <c:v>0</c:v>
                </c:pt>
                <c:pt idx="14">
                  <c:v>0</c:v>
                </c:pt>
                <c:pt idx="16">
                  <c:v>0</c:v>
                </c:pt>
                <c:pt idx="17">
                  <c:v>0</c:v>
                </c:pt>
                <c:pt idx="19">
                  <c:v>0</c:v>
                </c:pt>
                <c:pt idx="20">
                  <c:v>0</c:v>
                </c:pt>
              </c:numCache>
            </c:numRef>
          </c:val>
          <c:extLst>
            <c:ext xmlns:c16="http://schemas.microsoft.com/office/drawing/2014/chart" uri="{C3380CC4-5D6E-409C-BE32-E72D297353CC}">
              <c16:uniqueId val="{0000000E-52D2-4333-8252-817C94832965}"/>
            </c:ext>
          </c:extLst>
        </c:ser>
        <c:ser>
          <c:idx val="4"/>
          <c:order val="4"/>
          <c:tx>
            <c:strRef>
              <c:f>List1!$F$1</c:f>
              <c:strCache>
                <c:ptCount val="1"/>
                <c:pt idx="0">
                  <c:v>Lékař RZP</c:v>
                </c:pt>
              </c:strCache>
            </c:strRef>
          </c:tx>
          <c:spPr>
            <a:solidFill>
              <a:srgbClr val="00B050"/>
            </a:solidFill>
            <a:ln w="3175">
              <a:solidFill>
                <a:schemeClr val="bg1">
                  <a:lumMod val="50000"/>
                </a:schemeClr>
              </a:solid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JMK</c:v>
                </c:pt>
                <c:pt idx="2">
                  <c:v>Jiný</c:v>
                </c:pt>
                <c:pt idx="3">
                  <c:v>XVII</c:v>
                </c:pt>
                <c:pt idx="4">
                  <c:v>JMK</c:v>
                </c:pt>
                <c:pt idx="5">
                  <c:v>Jiný</c:v>
                </c:pt>
                <c:pt idx="6">
                  <c:v>XVIII</c:v>
                </c:pt>
                <c:pt idx="7">
                  <c:v>JMK</c:v>
                </c:pt>
                <c:pt idx="8">
                  <c:v>Jiný</c:v>
                </c:pt>
                <c:pt idx="9">
                  <c:v>XIX</c:v>
                </c:pt>
                <c:pt idx="10">
                  <c:v>JMK</c:v>
                </c:pt>
                <c:pt idx="11">
                  <c:v>Jiný</c:v>
                </c:pt>
                <c:pt idx="12">
                  <c:v>XXIa</c:v>
                </c:pt>
                <c:pt idx="13">
                  <c:v>JMK</c:v>
                </c:pt>
                <c:pt idx="14">
                  <c:v>Jiný</c:v>
                </c:pt>
                <c:pt idx="15">
                  <c:v>XXIb</c:v>
                </c:pt>
                <c:pt idx="16">
                  <c:v>JMK</c:v>
                </c:pt>
                <c:pt idx="17">
                  <c:v>Jiný</c:v>
                </c:pt>
                <c:pt idx="18">
                  <c:v>XXIc</c:v>
                </c:pt>
                <c:pt idx="19">
                  <c:v>JMK</c:v>
                </c:pt>
                <c:pt idx="20">
                  <c:v>Jiný</c:v>
                </c:pt>
              </c:strCache>
            </c:strRef>
          </c:cat>
          <c:val>
            <c:numRef>
              <c:f>List1!$F$2:$F$22</c:f>
              <c:numCache>
                <c:formatCode>0.0\ %</c:formatCode>
                <c:ptCount val="21"/>
                <c:pt idx="1">
                  <c:v>0.04</c:v>
                </c:pt>
                <c:pt idx="2">
                  <c:v>0.04</c:v>
                </c:pt>
                <c:pt idx="4">
                  <c:v>0.01</c:v>
                </c:pt>
                <c:pt idx="5">
                  <c:v>0</c:v>
                </c:pt>
                <c:pt idx="7">
                  <c:v>0.27</c:v>
                </c:pt>
                <c:pt idx="8">
                  <c:v>0.14000000000000001</c:v>
                </c:pt>
                <c:pt idx="10">
                  <c:v>0.23</c:v>
                </c:pt>
                <c:pt idx="11">
                  <c:v>0.24</c:v>
                </c:pt>
                <c:pt idx="13">
                  <c:v>0</c:v>
                </c:pt>
                <c:pt idx="14">
                  <c:v>0</c:v>
                </c:pt>
                <c:pt idx="16">
                  <c:v>0</c:v>
                </c:pt>
                <c:pt idx="17">
                  <c:v>0</c:v>
                </c:pt>
                <c:pt idx="19">
                  <c:v>0.03</c:v>
                </c:pt>
                <c:pt idx="20">
                  <c:v>0.01</c:v>
                </c:pt>
              </c:numCache>
            </c:numRef>
          </c:val>
          <c:extLst>
            <c:ext xmlns:c16="http://schemas.microsoft.com/office/drawing/2014/chart" uri="{C3380CC4-5D6E-409C-BE32-E72D297353CC}">
              <c16:uniqueId val="{0000000F-52D2-4333-8252-817C94832965}"/>
            </c:ext>
          </c:extLst>
        </c:ser>
        <c:ser>
          <c:idx val="5"/>
          <c:order val="5"/>
          <c:tx>
            <c:strRef>
              <c:f>List1!$G$1</c:f>
              <c:strCache>
                <c:ptCount val="1"/>
                <c:pt idx="0">
                  <c:v>Překlad z jiného ZZ</c:v>
                </c:pt>
              </c:strCache>
            </c:strRef>
          </c:tx>
          <c:spPr>
            <a:solidFill>
              <a:schemeClr val="accent1"/>
            </a:solidFill>
            <a:ln w="3175">
              <a:solidFill>
                <a:schemeClr val="bg1">
                  <a:lumMod val="50000"/>
                </a:schemeClr>
              </a:solidFill>
            </a:ln>
            <a:effectLst/>
          </c:spPr>
          <c:invertIfNegative val="0"/>
          <c:dLbls>
            <c:dLbl>
              <c:idx val="1"/>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52D2-4333-8252-817C94832965}"/>
                </c:ext>
              </c:extLst>
            </c:dLbl>
            <c:dLbl>
              <c:idx val="2"/>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52D2-4333-8252-817C94832965}"/>
                </c:ext>
              </c:extLst>
            </c:dLbl>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52D2-4333-8252-817C94832965}"/>
                </c:ext>
              </c:extLst>
            </c:dLbl>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3-52D2-4333-8252-817C94832965}"/>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52D2-4333-8252-817C94832965}"/>
                </c:ext>
              </c:extLst>
            </c:dLbl>
            <c:dLbl>
              <c:idx val="7"/>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5-52D2-4333-8252-817C94832965}"/>
                </c:ext>
              </c:extLst>
            </c:dLbl>
            <c:dLbl>
              <c:idx val="9"/>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52D2-4333-8252-817C94832965}"/>
                </c:ext>
              </c:extLst>
            </c:dLbl>
            <c:dLbl>
              <c:idx val="10"/>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7-52D2-4333-8252-817C94832965}"/>
                </c:ext>
              </c:extLst>
            </c:dLbl>
            <c:dLbl>
              <c:idx val="11"/>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8-52D2-4333-8252-817C94832965}"/>
                </c:ext>
              </c:extLst>
            </c:dLbl>
            <c:dLbl>
              <c:idx val="13"/>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9-52D2-4333-8252-817C94832965}"/>
                </c:ext>
              </c:extLst>
            </c:dLbl>
            <c:dLbl>
              <c:idx val="14"/>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A-52D2-4333-8252-817C94832965}"/>
                </c:ext>
              </c:extLst>
            </c:dLbl>
            <c:dLbl>
              <c:idx val="15"/>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52D2-4333-8252-817C94832965}"/>
                </c:ext>
              </c:extLst>
            </c:dLbl>
            <c:dLbl>
              <c:idx val="18"/>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52D2-4333-8252-817C94832965}"/>
                </c:ext>
              </c:extLst>
            </c:dLbl>
            <c:dLbl>
              <c:idx val="19"/>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D-52D2-4333-8252-817C94832965}"/>
                </c:ext>
              </c:extLst>
            </c:dLbl>
            <c:dLbl>
              <c:idx val="2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52D2-4333-8252-817C94832965}"/>
                </c:ext>
              </c:extLst>
            </c:dLbl>
            <c:dLbl>
              <c:idx val="22"/>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52D2-4333-8252-817C94832965}"/>
                </c:ext>
              </c:extLst>
            </c:dLbl>
            <c:dLbl>
              <c:idx val="2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0-52D2-4333-8252-817C94832965}"/>
                </c:ext>
              </c:extLst>
            </c:dLbl>
            <c:dLbl>
              <c:idx val="25"/>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1-52D2-4333-8252-817C94832965}"/>
                </c:ext>
              </c:extLst>
            </c:dLbl>
            <c:dLbl>
              <c:idx val="2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52D2-4333-8252-817C94832965}"/>
                </c:ext>
              </c:extLst>
            </c:dLbl>
            <c:dLbl>
              <c:idx val="27"/>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52D2-4333-8252-817C94832965}"/>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JMK</c:v>
                </c:pt>
                <c:pt idx="2">
                  <c:v>Jiný</c:v>
                </c:pt>
                <c:pt idx="3">
                  <c:v>XVII</c:v>
                </c:pt>
                <c:pt idx="4">
                  <c:v>JMK</c:v>
                </c:pt>
                <c:pt idx="5">
                  <c:v>Jiný</c:v>
                </c:pt>
                <c:pt idx="6">
                  <c:v>XVIII</c:v>
                </c:pt>
                <c:pt idx="7">
                  <c:v>JMK</c:v>
                </c:pt>
                <c:pt idx="8">
                  <c:v>Jiný</c:v>
                </c:pt>
                <c:pt idx="9">
                  <c:v>XIX</c:v>
                </c:pt>
                <c:pt idx="10">
                  <c:v>JMK</c:v>
                </c:pt>
                <c:pt idx="11">
                  <c:v>Jiný</c:v>
                </c:pt>
                <c:pt idx="12">
                  <c:v>XXIa</c:v>
                </c:pt>
                <c:pt idx="13">
                  <c:v>JMK</c:v>
                </c:pt>
                <c:pt idx="14">
                  <c:v>Jiný</c:v>
                </c:pt>
                <c:pt idx="15">
                  <c:v>XXIb</c:v>
                </c:pt>
                <c:pt idx="16">
                  <c:v>JMK</c:v>
                </c:pt>
                <c:pt idx="17">
                  <c:v>Jiný</c:v>
                </c:pt>
                <c:pt idx="18">
                  <c:v>XXIc</c:v>
                </c:pt>
                <c:pt idx="19">
                  <c:v>JMK</c:v>
                </c:pt>
                <c:pt idx="20">
                  <c:v>Jiný</c:v>
                </c:pt>
              </c:strCache>
            </c:strRef>
          </c:cat>
          <c:val>
            <c:numRef>
              <c:f>List1!$G$2:$G$22</c:f>
              <c:numCache>
                <c:formatCode>0.0\ %</c:formatCode>
                <c:ptCount val="21"/>
                <c:pt idx="1">
                  <c:v>0.06</c:v>
                </c:pt>
                <c:pt idx="2">
                  <c:v>0.08</c:v>
                </c:pt>
                <c:pt idx="4">
                  <c:v>0.01</c:v>
                </c:pt>
                <c:pt idx="5">
                  <c:v>0</c:v>
                </c:pt>
                <c:pt idx="7">
                  <c:v>0.03</c:v>
                </c:pt>
                <c:pt idx="8">
                  <c:v>0.03</c:v>
                </c:pt>
                <c:pt idx="10">
                  <c:v>7.0000000000000007E-2</c:v>
                </c:pt>
                <c:pt idx="11">
                  <c:v>0.06</c:v>
                </c:pt>
                <c:pt idx="13">
                  <c:v>0</c:v>
                </c:pt>
                <c:pt idx="14">
                  <c:v>0</c:v>
                </c:pt>
                <c:pt idx="16">
                  <c:v>0</c:v>
                </c:pt>
                <c:pt idx="17">
                  <c:v>0</c:v>
                </c:pt>
                <c:pt idx="19">
                  <c:v>7.0000000000000007E-2</c:v>
                </c:pt>
                <c:pt idx="20">
                  <c:v>0.01</c:v>
                </c:pt>
              </c:numCache>
            </c:numRef>
          </c:val>
          <c:extLst>
            <c:ext xmlns:c16="http://schemas.microsoft.com/office/drawing/2014/chart" uri="{C3380CC4-5D6E-409C-BE32-E72D297353CC}">
              <c16:uniqueId val="{00000024-52D2-4333-8252-817C94832965}"/>
            </c:ext>
          </c:extLst>
        </c:ser>
        <c:ser>
          <c:idx val="6"/>
          <c:order val="6"/>
          <c:tx>
            <c:strRef>
              <c:f>List1!$H$1</c:f>
              <c:strCache>
                <c:ptCount val="1"/>
                <c:pt idx="0">
                  <c:v>Jiné oddělení téhož ZZ</c:v>
                </c:pt>
              </c:strCache>
            </c:strRef>
          </c:tx>
          <c:spPr>
            <a:solidFill>
              <a:schemeClr val="accent1">
                <a:lumMod val="60000"/>
                <a:lumOff val="40000"/>
              </a:schemeClr>
            </a:solidFill>
            <a:ln w="3175">
              <a:solidFill>
                <a:schemeClr val="bg1">
                  <a:lumMod val="50000"/>
                </a:schemeClr>
              </a:solidFill>
            </a:ln>
            <a:effectLst/>
          </c:spPr>
          <c:invertIfNegative val="0"/>
          <c:dLbls>
            <c:dLbl>
              <c:idx val="5"/>
              <c:layout/>
              <c:dLblPos val="ctr"/>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25-52D2-4333-8252-817C94832965}"/>
                </c:ext>
              </c:extLst>
            </c:dLbl>
            <c:dLbl>
              <c:idx val="6"/>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6-52D2-4333-8252-817C94832965}"/>
                </c:ext>
              </c:extLst>
            </c:dLbl>
            <c:dLbl>
              <c:idx val="2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7-52D2-4333-8252-817C94832965}"/>
                </c:ext>
              </c:extLst>
            </c:dLbl>
            <c:dLbl>
              <c:idx val="22"/>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52D2-4333-8252-817C94832965}"/>
                </c:ext>
              </c:extLst>
            </c:dLbl>
            <c:dLbl>
              <c:idx val="2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52D2-4333-8252-817C94832965}"/>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JMK</c:v>
                </c:pt>
                <c:pt idx="2">
                  <c:v>Jiný</c:v>
                </c:pt>
                <c:pt idx="3">
                  <c:v>XVII</c:v>
                </c:pt>
                <c:pt idx="4">
                  <c:v>JMK</c:v>
                </c:pt>
                <c:pt idx="5">
                  <c:v>Jiný</c:v>
                </c:pt>
                <c:pt idx="6">
                  <c:v>XVIII</c:v>
                </c:pt>
                <c:pt idx="7">
                  <c:v>JMK</c:v>
                </c:pt>
                <c:pt idx="8">
                  <c:v>Jiný</c:v>
                </c:pt>
                <c:pt idx="9">
                  <c:v>XIX</c:v>
                </c:pt>
                <c:pt idx="10">
                  <c:v>JMK</c:v>
                </c:pt>
                <c:pt idx="11">
                  <c:v>Jiný</c:v>
                </c:pt>
                <c:pt idx="12">
                  <c:v>XXIa</c:v>
                </c:pt>
                <c:pt idx="13">
                  <c:v>JMK</c:v>
                </c:pt>
                <c:pt idx="14">
                  <c:v>Jiný</c:v>
                </c:pt>
                <c:pt idx="15">
                  <c:v>XXIb</c:v>
                </c:pt>
                <c:pt idx="16">
                  <c:v>JMK</c:v>
                </c:pt>
                <c:pt idx="17">
                  <c:v>Jiný</c:v>
                </c:pt>
                <c:pt idx="18">
                  <c:v>XXIc</c:v>
                </c:pt>
                <c:pt idx="19">
                  <c:v>JMK</c:v>
                </c:pt>
                <c:pt idx="20">
                  <c:v>Jiný</c:v>
                </c:pt>
              </c:strCache>
            </c:strRef>
          </c:cat>
          <c:val>
            <c:numRef>
              <c:f>List1!$H$2:$H$22</c:f>
              <c:numCache>
                <c:formatCode>0.0\ %</c:formatCode>
                <c:ptCount val="21"/>
                <c:pt idx="1">
                  <c:v>0.01</c:v>
                </c:pt>
                <c:pt idx="2">
                  <c:v>0.03</c:v>
                </c:pt>
                <c:pt idx="4">
                  <c:v>0</c:v>
                </c:pt>
                <c:pt idx="5">
                  <c:v>0</c:v>
                </c:pt>
                <c:pt idx="7">
                  <c:v>0</c:v>
                </c:pt>
                <c:pt idx="8">
                  <c:v>0</c:v>
                </c:pt>
                <c:pt idx="10">
                  <c:v>0.01</c:v>
                </c:pt>
                <c:pt idx="11">
                  <c:v>0</c:v>
                </c:pt>
                <c:pt idx="13">
                  <c:v>0</c:v>
                </c:pt>
                <c:pt idx="14">
                  <c:v>0</c:v>
                </c:pt>
                <c:pt idx="16">
                  <c:v>0</c:v>
                </c:pt>
                <c:pt idx="17">
                  <c:v>0</c:v>
                </c:pt>
                <c:pt idx="19">
                  <c:v>0.01</c:v>
                </c:pt>
                <c:pt idx="20">
                  <c:v>0</c:v>
                </c:pt>
              </c:numCache>
            </c:numRef>
          </c:val>
          <c:extLst>
            <c:ext xmlns:c16="http://schemas.microsoft.com/office/drawing/2014/chart" uri="{C3380CC4-5D6E-409C-BE32-E72D297353CC}">
              <c16:uniqueId val="{0000002A-52D2-4333-8252-817C94832965}"/>
            </c:ext>
          </c:extLst>
        </c:ser>
        <c:ser>
          <c:idx val="7"/>
          <c:order val="7"/>
          <c:tx>
            <c:strRef>
              <c:f>List1!$I$1</c:f>
              <c:strCache>
                <c:ptCount val="1"/>
                <c:pt idx="0">
                  <c:v>Bez doporučení lékaře</c:v>
                </c:pt>
              </c:strCache>
            </c:strRef>
          </c:tx>
          <c:spPr>
            <a:solidFill>
              <a:srgbClr val="FF9999"/>
            </a:solidFill>
            <a:ln w="3175">
              <a:solidFill>
                <a:schemeClr val="bg1">
                  <a:lumMod val="50000"/>
                </a:schemeClr>
              </a:solidFill>
            </a:ln>
            <a:effectLst/>
          </c:spPr>
          <c:invertIfNegative val="0"/>
          <c:dLbls>
            <c:dLbl>
              <c:idx val="11"/>
              <c:delete val="1"/>
              <c:extLst>
                <c:ext xmlns:c15="http://schemas.microsoft.com/office/drawing/2012/chart" uri="{CE6537A1-D6FC-4f65-9D91-7224C49458BB}"/>
                <c:ext xmlns:c16="http://schemas.microsoft.com/office/drawing/2014/chart" uri="{C3380CC4-5D6E-409C-BE32-E72D297353CC}">
                  <c16:uniqueId val="{0000002B-52D2-4333-8252-817C94832965}"/>
                </c:ext>
              </c:extLst>
            </c:dLbl>
            <c:dLbl>
              <c:idx val="16"/>
              <c:delete val="1"/>
              <c:extLst>
                <c:ext xmlns:c15="http://schemas.microsoft.com/office/drawing/2012/chart" uri="{CE6537A1-D6FC-4f65-9D91-7224C49458BB}"/>
                <c:ext xmlns:c16="http://schemas.microsoft.com/office/drawing/2014/chart" uri="{C3380CC4-5D6E-409C-BE32-E72D297353CC}">
                  <c16:uniqueId val="{0000002C-52D2-4333-8252-817C94832965}"/>
                </c:ext>
              </c:extLst>
            </c:dLbl>
            <c:dLbl>
              <c:idx val="17"/>
              <c:delete val="1"/>
              <c:extLst>
                <c:ext xmlns:c15="http://schemas.microsoft.com/office/drawing/2012/chart" uri="{CE6537A1-D6FC-4f65-9D91-7224C49458BB}"/>
                <c:ext xmlns:c16="http://schemas.microsoft.com/office/drawing/2014/chart" uri="{C3380CC4-5D6E-409C-BE32-E72D297353CC}">
                  <c16:uniqueId val="{0000002D-52D2-4333-8252-817C94832965}"/>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List1!$A$2:$A$22</c:f>
              <c:strCache>
                <c:ptCount val="21"/>
                <c:pt idx="0">
                  <c:v>XVI</c:v>
                </c:pt>
                <c:pt idx="1">
                  <c:v>JMK</c:v>
                </c:pt>
                <c:pt idx="2">
                  <c:v>Jiný</c:v>
                </c:pt>
                <c:pt idx="3">
                  <c:v>XVII</c:v>
                </c:pt>
                <c:pt idx="4">
                  <c:v>JMK</c:v>
                </c:pt>
                <c:pt idx="5">
                  <c:v>Jiný</c:v>
                </c:pt>
                <c:pt idx="6">
                  <c:v>XVIII</c:v>
                </c:pt>
                <c:pt idx="7">
                  <c:v>JMK</c:v>
                </c:pt>
                <c:pt idx="8">
                  <c:v>Jiný</c:v>
                </c:pt>
                <c:pt idx="9">
                  <c:v>XIX</c:v>
                </c:pt>
                <c:pt idx="10">
                  <c:v>JMK</c:v>
                </c:pt>
                <c:pt idx="11">
                  <c:v>Jiný</c:v>
                </c:pt>
                <c:pt idx="12">
                  <c:v>XXIa</c:v>
                </c:pt>
                <c:pt idx="13">
                  <c:v>JMK</c:v>
                </c:pt>
                <c:pt idx="14">
                  <c:v>Jiný</c:v>
                </c:pt>
                <c:pt idx="15">
                  <c:v>XXIb</c:v>
                </c:pt>
                <c:pt idx="16">
                  <c:v>JMK</c:v>
                </c:pt>
                <c:pt idx="17">
                  <c:v>Jiný</c:v>
                </c:pt>
                <c:pt idx="18">
                  <c:v>XXIc</c:v>
                </c:pt>
                <c:pt idx="19">
                  <c:v>JMK</c:v>
                </c:pt>
                <c:pt idx="20">
                  <c:v>Jiný</c:v>
                </c:pt>
              </c:strCache>
            </c:strRef>
          </c:cat>
          <c:val>
            <c:numRef>
              <c:f>List1!$I$2:$I$22</c:f>
              <c:numCache>
                <c:formatCode>0.0\ %</c:formatCode>
                <c:ptCount val="21"/>
                <c:pt idx="1">
                  <c:v>0.03</c:v>
                </c:pt>
                <c:pt idx="2">
                  <c:v>0</c:v>
                </c:pt>
                <c:pt idx="4">
                  <c:v>0.01</c:v>
                </c:pt>
                <c:pt idx="5">
                  <c:v>0.02</c:v>
                </c:pt>
                <c:pt idx="7">
                  <c:v>0.08</c:v>
                </c:pt>
                <c:pt idx="8">
                  <c:v>0.08</c:v>
                </c:pt>
                <c:pt idx="10">
                  <c:v>0.09</c:v>
                </c:pt>
                <c:pt idx="11">
                  <c:v>7.0000000000000007E-2</c:v>
                </c:pt>
                <c:pt idx="13">
                  <c:v>0.71</c:v>
                </c:pt>
                <c:pt idx="14">
                  <c:v>0.49</c:v>
                </c:pt>
                <c:pt idx="16">
                  <c:v>0</c:v>
                </c:pt>
                <c:pt idx="17">
                  <c:v>0</c:v>
                </c:pt>
                <c:pt idx="19">
                  <c:v>0.01</c:v>
                </c:pt>
                <c:pt idx="20">
                  <c:v>0.01</c:v>
                </c:pt>
              </c:numCache>
            </c:numRef>
          </c:val>
          <c:extLst>
            <c:ext xmlns:c16="http://schemas.microsoft.com/office/drawing/2014/chart" uri="{C3380CC4-5D6E-409C-BE32-E72D297353CC}">
              <c16:uniqueId val="{0000002E-52D2-4333-8252-817C94832965}"/>
            </c:ext>
          </c:extLst>
        </c:ser>
        <c:ser>
          <c:idx val="8"/>
          <c:order val="8"/>
          <c:tx>
            <c:strRef>
              <c:f>List1!$J$1</c:f>
              <c:strCache>
                <c:ptCount val="1"/>
                <c:pt idx="0">
                  <c:v>Sociální pracovník</c:v>
                </c:pt>
              </c:strCache>
            </c:strRef>
          </c:tx>
          <c:spPr>
            <a:solidFill>
              <a:srgbClr val="C00000"/>
            </a:solidFill>
            <a:ln w="3175">
              <a:solidFill>
                <a:schemeClr val="bg1">
                  <a:lumMod val="50000"/>
                </a:schemeClr>
              </a:solidFill>
            </a:ln>
            <a:effectLst/>
          </c:spPr>
          <c:invertIfNegative val="0"/>
          <c:dLbls>
            <c:delete val="1"/>
          </c:dLbls>
          <c:cat>
            <c:strRef>
              <c:f>List1!$A$2:$A$22</c:f>
              <c:strCache>
                <c:ptCount val="21"/>
                <c:pt idx="0">
                  <c:v>XVI</c:v>
                </c:pt>
                <c:pt idx="1">
                  <c:v>JMK</c:v>
                </c:pt>
                <c:pt idx="2">
                  <c:v>Jiný</c:v>
                </c:pt>
                <c:pt idx="3">
                  <c:v>XVII</c:v>
                </c:pt>
                <c:pt idx="4">
                  <c:v>JMK</c:v>
                </c:pt>
                <c:pt idx="5">
                  <c:v>Jiný</c:v>
                </c:pt>
                <c:pt idx="6">
                  <c:v>XVIII</c:v>
                </c:pt>
                <c:pt idx="7">
                  <c:v>JMK</c:v>
                </c:pt>
                <c:pt idx="8">
                  <c:v>Jiný</c:v>
                </c:pt>
                <c:pt idx="9">
                  <c:v>XIX</c:v>
                </c:pt>
                <c:pt idx="10">
                  <c:v>JMK</c:v>
                </c:pt>
                <c:pt idx="11">
                  <c:v>Jiný</c:v>
                </c:pt>
                <c:pt idx="12">
                  <c:v>XXIa</c:v>
                </c:pt>
                <c:pt idx="13">
                  <c:v>JMK</c:v>
                </c:pt>
                <c:pt idx="14">
                  <c:v>Jiný</c:v>
                </c:pt>
                <c:pt idx="15">
                  <c:v>XXIb</c:v>
                </c:pt>
                <c:pt idx="16">
                  <c:v>JMK</c:v>
                </c:pt>
                <c:pt idx="17">
                  <c:v>Jiný</c:v>
                </c:pt>
                <c:pt idx="18">
                  <c:v>XXIc</c:v>
                </c:pt>
                <c:pt idx="19">
                  <c:v>JMK</c:v>
                </c:pt>
                <c:pt idx="20">
                  <c:v>Jiný</c:v>
                </c:pt>
              </c:strCache>
            </c:strRef>
          </c:cat>
          <c:val>
            <c:numRef>
              <c:f>List1!$J$2:$J$22</c:f>
              <c:numCache>
                <c:formatCode>0.0\ %</c:formatCode>
                <c:ptCount val="21"/>
                <c:pt idx="1">
                  <c:v>0</c:v>
                </c:pt>
                <c:pt idx="2">
                  <c:v>0</c:v>
                </c:pt>
                <c:pt idx="4">
                  <c:v>0</c:v>
                </c:pt>
                <c:pt idx="5">
                  <c:v>0</c:v>
                </c:pt>
                <c:pt idx="7">
                  <c:v>0</c:v>
                </c:pt>
                <c:pt idx="8">
                  <c:v>0</c:v>
                </c:pt>
                <c:pt idx="10">
                  <c:v>0</c:v>
                </c:pt>
                <c:pt idx="11">
                  <c:v>0</c:v>
                </c:pt>
                <c:pt idx="13">
                  <c:v>0</c:v>
                </c:pt>
                <c:pt idx="14">
                  <c:v>0</c:v>
                </c:pt>
                <c:pt idx="16">
                  <c:v>0</c:v>
                </c:pt>
                <c:pt idx="17">
                  <c:v>0</c:v>
                </c:pt>
                <c:pt idx="19">
                  <c:v>0</c:v>
                </c:pt>
                <c:pt idx="20">
                  <c:v>0</c:v>
                </c:pt>
              </c:numCache>
            </c:numRef>
          </c:val>
          <c:extLst>
            <c:ext xmlns:c16="http://schemas.microsoft.com/office/drawing/2014/chart" uri="{C3380CC4-5D6E-409C-BE32-E72D297353CC}">
              <c16:uniqueId val="{0000002F-52D2-4333-8252-817C94832965}"/>
            </c:ext>
          </c:extLst>
        </c:ser>
        <c:ser>
          <c:idx val="9"/>
          <c:order val="9"/>
          <c:tx>
            <c:strRef>
              <c:f>List1!$K$1</c:f>
              <c:strCache>
                <c:ptCount val="1"/>
                <c:pt idx="0">
                  <c:v>Pokračování hospitalizace</c:v>
                </c:pt>
              </c:strCache>
            </c:strRef>
          </c:tx>
          <c:spPr>
            <a:solidFill>
              <a:schemeClr val="bg1">
                <a:lumMod val="50000"/>
              </a:schemeClr>
            </a:solidFill>
            <a:ln w="3175">
              <a:solidFill>
                <a:schemeClr val="bg1">
                  <a:lumMod val="50000"/>
                </a:schemeClr>
              </a:solidFill>
            </a:ln>
            <a:effectLst/>
          </c:spPr>
          <c:invertIfNegative val="0"/>
          <c:dLbls>
            <c:delete val="1"/>
          </c:dLbls>
          <c:cat>
            <c:strRef>
              <c:f>List1!$A$2:$A$22</c:f>
              <c:strCache>
                <c:ptCount val="21"/>
                <c:pt idx="0">
                  <c:v>XVI</c:v>
                </c:pt>
                <c:pt idx="1">
                  <c:v>JMK</c:v>
                </c:pt>
                <c:pt idx="2">
                  <c:v>Jiný</c:v>
                </c:pt>
                <c:pt idx="3">
                  <c:v>XVII</c:v>
                </c:pt>
                <c:pt idx="4">
                  <c:v>JMK</c:v>
                </c:pt>
                <c:pt idx="5">
                  <c:v>Jiný</c:v>
                </c:pt>
                <c:pt idx="6">
                  <c:v>XVIII</c:v>
                </c:pt>
                <c:pt idx="7">
                  <c:v>JMK</c:v>
                </c:pt>
                <c:pt idx="8">
                  <c:v>Jiný</c:v>
                </c:pt>
                <c:pt idx="9">
                  <c:v>XIX</c:v>
                </c:pt>
                <c:pt idx="10">
                  <c:v>JMK</c:v>
                </c:pt>
                <c:pt idx="11">
                  <c:v>Jiný</c:v>
                </c:pt>
                <c:pt idx="12">
                  <c:v>XXIa</c:v>
                </c:pt>
                <c:pt idx="13">
                  <c:v>JMK</c:v>
                </c:pt>
                <c:pt idx="14">
                  <c:v>Jiný</c:v>
                </c:pt>
                <c:pt idx="15">
                  <c:v>XXIb</c:v>
                </c:pt>
                <c:pt idx="16">
                  <c:v>JMK</c:v>
                </c:pt>
                <c:pt idx="17">
                  <c:v>Jiný</c:v>
                </c:pt>
                <c:pt idx="18">
                  <c:v>XXIc</c:v>
                </c:pt>
                <c:pt idx="19">
                  <c:v>JMK</c:v>
                </c:pt>
                <c:pt idx="20">
                  <c:v>Jiný</c:v>
                </c:pt>
              </c:strCache>
            </c:strRef>
          </c:cat>
          <c:val>
            <c:numRef>
              <c:f>List1!$K$2:$K$22</c:f>
              <c:numCache>
                <c:formatCode>0.0\ %</c:formatCode>
                <c:ptCount val="21"/>
                <c:pt idx="1">
                  <c:v>0</c:v>
                </c:pt>
                <c:pt idx="2">
                  <c:v>0</c:v>
                </c:pt>
                <c:pt idx="4">
                  <c:v>0</c:v>
                </c:pt>
                <c:pt idx="5">
                  <c:v>0</c:v>
                </c:pt>
                <c:pt idx="7">
                  <c:v>0</c:v>
                </c:pt>
                <c:pt idx="8">
                  <c:v>0</c:v>
                </c:pt>
                <c:pt idx="10">
                  <c:v>0</c:v>
                </c:pt>
                <c:pt idx="11">
                  <c:v>0</c:v>
                </c:pt>
                <c:pt idx="13">
                  <c:v>0</c:v>
                </c:pt>
                <c:pt idx="14">
                  <c:v>0</c:v>
                </c:pt>
                <c:pt idx="16">
                  <c:v>0</c:v>
                </c:pt>
                <c:pt idx="17">
                  <c:v>0</c:v>
                </c:pt>
                <c:pt idx="19">
                  <c:v>0.01</c:v>
                </c:pt>
                <c:pt idx="20">
                  <c:v>0.01</c:v>
                </c:pt>
              </c:numCache>
            </c:numRef>
          </c:val>
          <c:extLst>
            <c:ext xmlns:c16="http://schemas.microsoft.com/office/drawing/2014/chart" uri="{C3380CC4-5D6E-409C-BE32-E72D297353CC}">
              <c16:uniqueId val="{00000030-52D2-4333-8252-817C94832965}"/>
            </c:ext>
          </c:extLst>
        </c:ser>
        <c:dLbls>
          <c:dLblPos val="ctr"/>
          <c:showLegendKey val="0"/>
          <c:showVal val="1"/>
          <c:showCatName val="0"/>
          <c:showSerName val="0"/>
          <c:showPercent val="0"/>
          <c:showBubbleSize val="0"/>
        </c:dLbls>
        <c:gapWidth val="40"/>
        <c:overlap val="100"/>
        <c:axId val="495628288"/>
        <c:axId val="495634168"/>
      </c:barChart>
      <c:catAx>
        <c:axId val="495628288"/>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495634168"/>
        <c:crosses val="autoZero"/>
        <c:auto val="1"/>
        <c:lblAlgn val="ctr"/>
        <c:lblOffset val="100"/>
        <c:tickMarkSkip val="1"/>
        <c:noMultiLvlLbl val="0"/>
      </c:catAx>
      <c:valAx>
        <c:axId val="495634168"/>
        <c:scaling>
          <c:orientation val="minMax"/>
        </c:scaling>
        <c:delete val="0"/>
        <c:axPos val="t"/>
        <c:numFmt formatCode="0\ %"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495628288"/>
        <c:crosses val="autoZero"/>
        <c:crossBetween val="between"/>
        <c:majorUnit val="0.2"/>
      </c:valAx>
      <c:spPr>
        <a:noFill/>
        <a:ln>
          <a:noFill/>
        </a:ln>
        <a:effectLst/>
      </c:spPr>
    </c:plotArea>
    <c:legend>
      <c:legendPos val="b"/>
      <c:layout>
        <c:manualLayout>
          <c:xMode val="edge"/>
          <c:yMode val="edge"/>
          <c:x val="3.5394116376074571E-2"/>
          <c:y val="0.81383291379140255"/>
          <c:w val="0.91579376495666498"/>
          <c:h val="0.1378487646251125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800">
          <a:solidFill>
            <a:schemeClr val="tx1"/>
          </a:solidFill>
        </a:defRPr>
      </a:pPr>
      <a:endParaRPr lang="cs-CZ"/>
    </a:p>
  </c:txPr>
  <c:externalData r:id="rId4">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HKK</c:v>
                </c:pt>
              </c:strCache>
            </c:strRef>
          </c:tx>
          <c:spPr>
            <a:solidFill>
              <a:schemeClr val="accent1"/>
            </a:solidFill>
            <a:ln>
              <a:solidFill>
                <a:schemeClr val="bg1"/>
              </a:solidFill>
            </a:ln>
          </c:spPr>
          <c:invertIfNegative val="0"/>
          <c:dLbls>
            <c:numFmt formatCode="#,##0" sourceLinked="0"/>
            <c:spPr>
              <a:noFill/>
              <a:ln>
                <a:noFill/>
              </a:ln>
              <a:effectLst/>
            </c:spPr>
            <c:txPr>
              <a:bodyPr rot="-5400000" vert="horz" wrap="square" lIns="38100" tIns="19050" rIns="38100" bIns="19050" anchor="ctr">
                <a:spAutoFit/>
              </a:bodyPr>
              <a:lstStyle/>
              <a:p>
                <a:pPr>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List1!$A$2:$A$13</c:f>
              <c:numCache>
                <c:formatCode>###0</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formatCode="General">
                  <c:v>2018</c:v>
                </c:pt>
              </c:numCache>
            </c:numRef>
          </c:cat>
          <c:val>
            <c:numRef>
              <c:f>List1!$B$2:$B$13</c:f>
              <c:numCache>
                <c:formatCode>###0</c:formatCode>
                <c:ptCount val="12"/>
                <c:pt idx="0">
                  <c:v>8756</c:v>
                </c:pt>
                <c:pt idx="1">
                  <c:v>8956</c:v>
                </c:pt>
                <c:pt idx="2">
                  <c:v>9273</c:v>
                </c:pt>
                <c:pt idx="3">
                  <c:v>9692</c:v>
                </c:pt>
                <c:pt idx="4">
                  <c:v>10143</c:v>
                </c:pt>
                <c:pt idx="5">
                  <c:v>10444</c:v>
                </c:pt>
                <c:pt idx="6">
                  <c:v>10390</c:v>
                </c:pt>
                <c:pt idx="7">
                  <c:v>9954</c:v>
                </c:pt>
                <c:pt idx="8">
                  <c:v>10024</c:v>
                </c:pt>
                <c:pt idx="9">
                  <c:v>9746</c:v>
                </c:pt>
                <c:pt idx="10">
                  <c:v>9354</c:v>
                </c:pt>
                <c:pt idx="11">
                  <c:v>9551</c:v>
                </c:pt>
              </c:numCache>
            </c:numRef>
          </c:val>
          <c:extLst>
            <c:ext xmlns:c16="http://schemas.microsoft.com/office/drawing/2014/chart" uri="{C3380CC4-5D6E-409C-BE32-E72D297353CC}">
              <c16:uniqueId val="{00000000-BC6E-4485-9948-9FDF6D155D97}"/>
            </c:ext>
          </c:extLst>
        </c:ser>
        <c:dLbls>
          <c:showLegendKey val="0"/>
          <c:showVal val="0"/>
          <c:showCatName val="0"/>
          <c:showSerName val="0"/>
          <c:showPercent val="0"/>
          <c:showBubbleSize val="0"/>
        </c:dLbls>
        <c:gapWidth val="20"/>
        <c:axId val="467363064"/>
        <c:axId val="467354048"/>
      </c:barChart>
      <c:catAx>
        <c:axId val="467363064"/>
        <c:scaling>
          <c:orientation val="minMax"/>
        </c:scaling>
        <c:delete val="0"/>
        <c:axPos val="b"/>
        <c:numFmt formatCode="###0" sourceLinked="1"/>
        <c:majorTickMark val="none"/>
        <c:minorTickMark val="none"/>
        <c:tickLblPos val="nextTo"/>
        <c:spPr>
          <a:ln>
            <a:solidFill>
              <a:schemeClr val="tx1"/>
            </a:solidFill>
          </a:ln>
        </c:spPr>
        <c:txPr>
          <a:bodyPr rot="-2700000"/>
          <a:lstStyle/>
          <a:p>
            <a:pPr>
              <a:defRPr/>
            </a:pPr>
            <a:endParaRPr lang="cs-CZ"/>
          </a:p>
        </c:txPr>
        <c:crossAx val="467354048"/>
        <c:crosses val="autoZero"/>
        <c:auto val="1"/>
        <c:lblAlgn val="ctr"/>
        <c:lblOffset val="0"/>
        <c:tickLblSkip val="1"/>
        <c:tickMarkSkip val="30"/>
        <c:noMultiLvlLbl val="0"/>
      </c:catAx>
      <c:valAx>
        <c:axId val="467354048"/>
        <c:scaling>
          <c:orientation val="minMax"/>
          <c:min val="0"/>
        </c:scaling>
        <c:delete val="0"/>
        <c:axPos val="l"/>
        <c:majorGridlines>
          <c:spPr>
            <a:ln>
              <a:noFill/>
            </a:ln>
          </c:spPr>
        </c:majorGridlines>
        <c:numFmt formatCode="#,##0" sourceLinked="0"/>
        <c:majorTickMark val="out"/>
        <c:minorTickMark val="none"/>
        <c:tickLblPos val="nextTo"/>
        <c:spPr>
          <a:ln>
            <a:solidFill>
              <a:schemeClr val="tx1"/>
            </a:solidFill>
          </a:ln>
        </c:spPr>
        <c:crossAx val="467363064"/>
        <c:crosses val="autoZero"/>
        <c:crossBetween val="between"/>
      </c:valAx>
    </c:plotArea>
    <c:plotVisOnly val="1"/>
    <c:dispBlanksAs val="gap"/>
    <c:showDLblsOverMax val="0"/>
  </c:chart>
  <c:txPr>
    <a:bodyPr/>
    <a:lstStyle/>
    <a:p>
      <a:pPr>
        <a:defRPr sz="1000">
          <a:solidFill>
            <a:schemeClr val="tx1"/>
          </a:solidFill>
        </a:defRPr>
      </a:pPr>
      <a:endParaRPr lang="cs-CZ"/>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List1!$A$2</c:f>
              <c:strCache>
                <c:ptCount val="1"/>
                <c:pt idx="0">
                  <c:v>Ostatní</c:v>
                </c:pt>
              </c:strCache>
            </c:strRef>
          </c:tx>
          <c:spPr>
            <a:solidFill>
              <a:srgbClr val="BFBFB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List1!$B$2:$K$2</c:f>
              <c:numCache>
                <c:formatCode>#,##0.0</c:formatCode>
                <c:ptCount val="10"/>
                <c:pt idx="0">
                  <c:v>67.400000000000006</c:v>
                </c:pt>
                <c:pt idx="1">
                  <c:v>42.3</c:v>
                </c:pt>
                <c:pt idx="2">
                  <c:v>29</c:v>
                </c:pt>
                <c:pt idx="3">
                  <c:v>31.7</c:v>
                </c:pt>
                <c:pt idx="4">
                  <c:v>26.4</c:v>
                </c:pt>
                <c:pt idx="5">
                  <c:v>23.6</c:v>
                </c:pt>
                <c:pt idx="6">
                  <c:v>23.5</c:v>
                </c:pt>
                <c:pt idx="7">
                  <c:v>24.7</c:v>
                </c:pt>
                <c:pt idx="8">
                  <c:v>28.6</c:v>
                </c:pt>
                <c:pt idx="9">
                  <c:v>31.7</c:v>
                </c:pt>
              </c:numCache>
            </c:numRef>
          </c:val>
          <c:extLst>
            <c:ext xmlns:c16="http://schemas.microsoft.com/office/drawing/2014/chart" uri="{C3380CC4-5D6E-409C-BE32-E72D297353CC}">
              <c16:uniqueId val="{00000000-4FE2-420D-B406-D0DDB13E5701}"/>
            </c:ext>
          </c:extLst>
        </c:ser>
        <c:ser>
          <c:idx val="1"/>
          <c:order val="1"/>
          <c:tx>
            <c:strRef>
              <c:f>List1!$A$3</c:f>
              <c:strCache>
                <c:ptCount val="1"/>
                <c:pt idx="0">
                  <c:v>Nemoci nervové soustavy, oka a ucha</c:v>
                </c:pt>
              </c:strCache>
            </c:strRef>
          </c:tx>
          <c:spPr>
            <a:solidFill>
              <a:srgbClr val="666699"/>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List1!$B$3:$K$3</c:f>
              <c:numCache>
                <c:formatCode>#,##0.0</c:formatCode>
                <c:ptCount val="10"/>
                <c:pt idx="0">
                  <c:v>4.0999999999999996</c:v>
                </c:pt>
                <c:pt idx="1">
                  <c:v>6.5</c:v>
                </c:pt>
                <c:pt idx="2">
                  <c:v>2.8</c:v>
                </c:pt>
                <c:pt idx="3">
                  <c:v>4</c:v>
                </c:pt>
                <c:pt idx="4">
                  <c:v>6.8</c:v>
                </c:pt>
                <c:pt idx="5">
                  <c:v>7.1</c:v>
                </c:pt>
                <c:pt idx="6">
                  <c:v>6.2</c:v>
                </c:pt>
                <c:pt idx="7">
                  <c:v>6.3</c:v>
                </c:pt>
                <c:pt idx="8">
                  <c:v>5.0999999999999996</c:v>
                </c:pt>
                <c:pt idx="9">
                  <c:v>3</c:v>
                </c:pt>
              </c:numCache>
            </c:numRef>
          </c:val>
          <c:extLst>
            <c:ext xmlns:c16="http://schemas.microsoft.com/office/drawing/2014/chart" uri="{C3380CC4-5D6E-409C-BE32-E72D297353CC}">
              <c16:uniqueId val="{00000001-4FE2-420D-B406-D0DDB13E5701}"/>
            </c:ext>
          </c:extLst>
        </c:ser>
        <c:ser>
          <c:idx val="2"/>
          <c:order val="2"/>
          <c:tx>
            <c:strRef>
              <c:f>List1!$A$4</c:f>
              <c:strCache>
                <c:ptCount val="1"/>
                <c:pt idx="0">
                  <c:v>Těhotenství, porod, šestinedělí</c:v>
                </c:pt>
              </c:strCache>
            </c:strRef>
          </c:tx>
          <c:spPr>
            <a:solidFill>
              <a:srgbClr val="800080"/>
            </a:solidFill>
            <a:ln>
              <a:solidFill>
                <a:schemeClr val="tx1"/>
              </a:solidFill>
            </a:ln>
            <a:effectLst/>
          </c:spPr>
          <c:invertIfNegative val="0"/>
          <c:dLbls>
            <c:dLbl>
              <c:idx val="5"/>
              <c:delete val="1"/>
              <c:extLst>
                <c:ext xmlns:c15="http://schemas.microsoft.com/office/drawing/2012/chart" uri="{CE6537A1-D6FC-4f65-9D91-7224C49458BB}"/>
                <c:ext xmlns:c16="http://schemas.microsoft.com/office/drawing/2014/chart" uri="{C3380CC4-5D6E-409C-BE32-E72D297353CC}">
                  <c16:uniqueId val="{00000002-4FE2-420D-B406-D0DDB13E5701}"/>
                </c:ext>
              </c:extLst>
            </c:dLbl>
            <c:dLbl>
              <c:idx val="6"/>
              <c:delete val="1"/>
              <c:extLst>
                <c:ext xmlns:c15="http://schemas.microsoft.com/office/drawing/2012/chart" uri="{CE6537A1-D6FC-4f65-9D91-7224C49458BB}"/>
                <c:ext xmlns:c16="http://schemas.microsoft.com/office/drawing/2014/chart" uri="{C3380CC4-5D6E-409C-BE32-E72D297353CC}">
                  <c16:uniqueId val="{00000003-4FE2-420D-B406-D0DDB13E5701}"/>
                </c:ext>
              </c:extLst>
            </c:dLbl>
            <c:dLbl>
              <c:idx val="7"/>
              <c:delete val="1"/>
              <c:extLst>
                <c:ext xmlns:c15="http://schemas.microsoft.com/office/drawing/2012/chart" uri="{CE6537A1-D6FC-4f65-9D91-7224C49458BB}"/>
                <c:ext xmlns:c16="http://schemas.microsoft.com/office/drawing/2014/chart" uri="{C3380CC4-5D6E-409C-BE32-E72D297353CC}">
                  <c16:uniqueId val="{00000004-4FE2-420D-B406-D0DDB13E5701}"/>
                </c:ext>
              </c:extLst>
            </c:dLbl>
            <c:dLbl>
              <c:idx val="8"/>
              <c:delete val="1"/>
              <c:extLst>
                <c:ext xmlns:c15="http://schemas.microsoft.com/office/drawing/2012/chart" uri="{CE6537A1-D6FC-4f65-9D91-7224C49458BB}"/>
                <c:ext xmlns:c16="http://schemas.microsoft.com/office/drawing/2014/chart" uri="{C3380CC4-5D6E-409C-BE32-E72D297353CC}">
                  <c16:uniqueId val="{00000005-4FE2-420D-B406-D0DDB13E5701}"/>
                </c:ext>
              </c:extLst>
            </c:dLbl>
            <c:dLbl>
              <c:idx val="9"/>
              <c:delete val="1"/>
              <c:extLst>
                <c:ext xmlns:c15="http://schemas.microsoft.com/office/drawing/2012/chart" uri="{CE6537A1-D6FC-4f65-9D91-7224C49458BB}"/>
                <c:ext xmlns:c16="http://schemas.microsoft.com/office/drawing/2014/chart" uri="{C3380CC4-5D6E-409C-BE32-E72D297353CC}">
                  <c16:uniqueId val="{00000006-4FE2-420D-B406-D0DDB13E5701}"/>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List1!$B$4:$K$4</c:f>
              <c:numCache>
                <c:formatCode>#,##0.0</c:formatCode>
                <c:ptCount val="10"/>
                <c:pt idx="0">
                  <c:v>0</c:v>
                </c:pt>
                <c:pt idx="1">
                  <c:v>8</c:v>
                </c:pt>
                <c:pt idx="2">
                  <c:v>39.299999999999997</c:v>
                </c:pt>
                <c:pt idx="3">
                  <c:v>27.4</c:v>
                </c:pt>
                <c:pt idx="4">
                  <c:v>2.2999999999999998</c:v>
                </c:pt>
                <c:pt idx="5">
                  <c:v>0</c:v>
                </c:pt>
                <c:pt idx="6">
                  <c:v>0</c:v>
                </c:pt>
                <c:pt idx="7">
                  <c:v>0</c:v>
                </c:pt>
                <c:pt idx="8">
                  <c:v>0</c:v>
                </c:pt>
                <c:pt idx="9">
                  <c:v>0</c:v>
                </c:pt>
              </c:numCache>
            </c:numRef>
          </c:val>
          <c:extLst>
            <c:ext xmlns:c16="http://schemas.microsoft.com/office/drawing/2014/chart" uri="{C3380CC4-5D6E-409C-BE32-E72D297353CC}">
              <c16:uniqueId val="{00000007-4FE2-420D-B406-D0DDB13E5701}"/>
            </c:ext>
          </c:extLst>
        </c:ser>
        <c:ser>
          <c:idx val="3"/>
          <c:order val="3"/>
          <c:tx>
            <c:strRef>
              <c:f>List1!$A$5</c:f>
              <c:strCache>
                <c:ptCount val="1"/>
                <c:pt idx="0">
                  <c:v>Novotvary</c:v>
                </c:pt>
              </c:strCache>
            </c:strRef>
          </c:tx>
          <c:spPr>
            <a:solidFill>
              <a:srgbClr val="CC99F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List1!$B$5:$K$5</c:f>
              <c:numCache>
                <c:formatCode>#,##0.0</c:formatCode>
                <c:ptCount val="10"/>
                <c:pt idx="0">
                  <c:v>1</c:v>
                </c:pt>
                <c:pt idx="1">
                  <c:v>2.4</c:v>
                </c:pt>
                <c:pt idx="2">
                  <c:v>1.8</c:v>
                </c:pt>
                <c:pt idx="3">
                  <c:v>3.4</c:v>
                </c:pt>
                <c:pt idx="4">
                  <c:v>9</c:v>
                </c:pt>
                <c:pt idx="5">
                  <c:v>11.1</c:v>
                </c:pt>
                <c:pt idx="6">
                  <c:v>13.7</c:v>
                </c:pt>
                <c:pt idx="7">
                  <c:v>12</c:v>
                </c:pt>
                <c:pt idx="8">
                  <c:v>7.9</c:v>
                </c:pt>
                <c:pt idx="9">
                  <c:v>5</c:v>
                </c:pt>
              </c:numCache>
            </c:numRef>
          </c:val>
          <c:extLst>
            <c:ext xmlns:c16="http://schemas.microsoft.com/office/drawing/2014/chart" uri="{C3380CC4-5D6E-409C-BE32-E72D297353CC}">
              <c16:uniqueId val="{00000008-4FE2-420D-B406-D0DDB13E5701}"/>
            </c:ext>
          </c:extLst>
        </c:ser>
        <c:ser>
          <c:idx val="4"/>
          <c:order val="4"/>
          <c:tx>
            <c:strRef>
              <c:f>List1!$A$6</c:f>
              <c:strCache>
                <c:ptCount val="1"/>
                <c:pt idx="0">
                  <c:v>Nemoci svalové, kosterní soustavy a kůže</c:v>
                </c:pt>
              </c:strCache>
            </c:strRef>
          </c:tx>
          <c:spPr>
            <a:solidFill>
              <a:srgbClr val="33CCF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List1!$B$6:$K$6</c:f>
              <c:numCache>
                <c:formatCode>#,##0.0</c:formatCode>
                <c:ptCount val="10"/>
                <c:pt idx="0">
                  <c:v>1.9</c:v>
                </c:pt>
                <c:pt idx="1">
                  <c:v>9.1999999999999993</c:v>
                </c:pt>
                <c:pt idx="2">
                  <c:v>5.2</c:v>
                </c:pt>
                <c:pt idx="3">
                  <c:v>7</c:v>
                </c:pt>
                <c:pt idx="4">
                  <c:v>13.8</c:v>
                </c:pt>
                <c:pt idx="5">
                  <c:v>15.8</c:v>
                </c:pt>
                <c:pt idx="6">
                  <c:v>11.9</c:v>
                </c:pt>
                <c:pt idx="7">
                  <c:v>10.3</c:v>
                </c:pt>
                <c:pt idx="8">
                  <c:v>6.2</c:v>
                </c:pt>
                <c:pt idx="9">
                  <c:v>3.7</c:v>
                </c:pt>
              </c:numCache>
            </c:numRef>
          </c:val>
          <c:extLst>
            <c:ext xmlns:c16="http://schemas.microsoft.com/office/drawing/2014/chart" uri="{C3380CC4-5D6E-409C-BE32-E72D297353CC}">
              <c16:uniqueId val="{00000009-4FE2-420D-B406-D0DDB13E5701}"/>
            </c:ext>
          </c:extLst>
        </c:ser>
        <c:ser>
          <c:idx val="5"/>
          <c:order val="5"/>
          <c:tx>
            <c:strRef>
              <c:f>List1!$A$7</c:f>
              <c:strCache>
                <c:ptCount val="1"/>
                <c:pt idx="0">
                  <c:v>Nemoci trávící, močové a pohlavní soustavy</c:v>
                </c:pt>
              </c:strCache>
            </c:strRef>
          </c:tx>
          <c:spPr>
            <a:solidFill>
              <a:srgbClr val="92D05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List1!$B$7:$K$7</c:f>
              <c:numCache>
                <c:formatCode>#,##0.0</c:formatCode>
                <c:ptCount val="10"/>
                <c:pt idx="0">
                  <c:v>6.5</c:v>
                </c:pt>
                <c:pt idx="1">
                  <c:v>16.2</c:v>
                </c:pt>
                <c:pt idx="2">
                  <c:v>13.3</c:v>
                </c:pt>
                <c:pt idx="3">
                  <c:v>16.100000000000001</c:v>
                </c:pt>
                <c:pt idx="4">
                  <c:v>23.9</c:v>
                </c:pt>
                <c:pt idx="5">
                  <c:v>20.3</c:v>
                </c:pt>
                <c:pt idx="6">
                  <c:v>18.600000000000001</c:v>
                </c:pt>
                <c:pt idx="7">
                  <c:v>15.9</c:v>
                </c:pt>
                <c:pt idx="8">
                  <c:v>14.3</c:v>
                </c:pt>
                <c:pt idx="9">
                  <c:v>13</c:v>
                </c:pt>
              </c:numCache>
            </c:numRef>
          </c:val>
          <c:extLst>
            <c:ext xmlns:c16="http://schemas.microsoft.com/office/drawing/2014/chart" uri="{C3380CC4-5D6E-409C-BE32-E72D297353CC}">
              <c16:uniqueId val="{0000000A-4FE2-420D-B406-D0DDB13E5701}"/>
            </c:ext>
          </c:extLst>
        </c:ser>
        <c:ser>
          <c:idx val="6"/>
          <c:order val="6"/>
          <c:tx>
            <c:strRef>
              <c:f>List1!$A$8</c:f>
              <c:strCache>
                <c:ptCount val="1"/>
                <c:pt idx="0">
                  <c:v>Nemoci cévní a dýchací soustavy</c:v>
                </c:pt>
              </c:strCache>
            </c:strRef>
          </c:tx>
          <c:spPr>
            <a:solidFill>
              <a:srgbClr val="FF99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List1!$B$8:$K$8</c:f>
              <c:numCache>
                <c:formatCode>#,##0.0</c:formatCode>
                <c:ptCount val="10"/>
                <c:pt idx="0">
                  <c:v>18.100000000000001</c:v>
                </c:pt>
                <c:pt idx="1">
                  <c:v>9.5</c:v>
                </c:pt>
                <c:pt idx="2">
                  <c:v>3.9</c:v>
                </c:pt>
                <c:pt idx="3">
                  <c:v>5.7</c:v>
                </c:pt>
                <c:pt idx="4">
                  <c:v>11.6</c:v>
                </c:pt>
                <c:pt idx="5">
                  <c:v>18.2</c:v>
                </c:pt>
                <c:pt idx="6">
                  <c:v>24.3</c:v>
                </c:pt>
                <c:pt idx="7">
                  <c:v>29.3</c:v>
                </c:pt>
                <c:pt idx="8">
                  <c:v>36</c:v>
                </c:pt>
                <c:pt idx="9">
                  <c:v>41.4</c:v>
                </c:pt>
              </c:numCache>
            </c:numRef>
          </c:val>
          <c:extLst>
            <c:ext xmlns:c16="http://schemas.microsoft.com/office/drawing/2014/chart" uri="{C3380CC4-5D6E-409C-BE32-E72D297353CC}">
              <c16:uniqueId val="{0000000B-4FE2-420D-B406-D0DDB13E5701}"/>
            </c:ext>
          </c:extLst>
        </c:ser>
        <c:ser>
          <c:idx val="7"/>
          <c:order val="7"/>
          <c:tx>
            <c:strRef>
              <c:f>List1!$A$9</c:f>
              <c:strCache>
                <c:ptCount val="1"/>
                <c:pt idx="0">
                  <c:v>Psychiatrické diagnózy</c:v>
                </c:pt>
              </c:strCache>
            </c:strRef>
          </c:tx>
          <c:spPr>
            <a:solidFill>
              <a:srgbClr val="FF00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List1!$B$9:$K$9</c:f>
              <c:numCache>
                <c:formatCode>#,##0.0</c:formatCode>
                <c:ptCount val="10"/>
                <c:pt idx="0">
                  <c:v>1</c:v>
                </c:pt>
                <c:pt idx="1">
                  <c:v>5.9</c:v>
                </c:pt>
                <c:pt idx="2">
                  <c:v>4.8</c:v>
                </c:pt>
                <c:pt idx="3">
                  <c:v>4.8</c:v>
                </c:pt>
                <c:pt idx="4">
                  <c:v>6.3</c:v>
                </c:pt>
                <c:pt idx="5">
                  <c:v>3.8</c:v>
                </c:pt>
                <c:pt idx="6">
                  <c:v>1.7</c:v>
                </c:pt>
                <c:pt idx="7">
                  <c:v>1.5</c:v>
                </c:pt>
                <c:pt idx="8">
                  <c:v>1.9</c:v>
                </c:pt>
                <c:pt idx="9">
                  <c:v>2.2000000000000002</c:v>
                </c:pt>
              </c:numCache>
            </c:numRef>
          </c:val>
          <c:extLst>
            <c:ext xmlns:c16="http://schemas.microsoft.com/office/drawing/2014/chart" uri="{C3380CC4-5D6E-409C-BE32-E72D297353CC}">
              <c16:uniqueId val="{0000000C-4FE2-420D-B406-D0DDB13E5701}"/>
            </c:ext>
          </c:extLst>
        </c:ser>
        <c:dLbls>
          <c:dLblPos val="ctr"/>
          <c:showLegendKey val="0"/>
          <c:showVal val="1"/>
          <c:showCatName val="0"/>
          <c:showSerName val="0"/>
          <c:showPercent val="0"/>
          <c:showBubbleSize val="0"/>
        </c:dLbls>
        <c:gapWidth val="29"/>
        <c:overlap val="100"/>
        <c:axId val="1111326664"/>
        <c:axId val="1111325024"/>
      </c:barChart>
      <c:catAx>
        <c:axId val="111132666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11325024"/>
        <c:crosses val="autoZero"/>
        <c:auto val="1"/>
        <c:lblAlgn val="ctr"/>
        <c:lblOffset val="100"/>
        <c:noMultiLvlLbl val="0"/>
      </c:catAx>
      <c:valAx>
        <c:axId val="1111325024"/>
        <c:scaling>
          <c:orientation val="minMax"/>
        </c:scaling>
        <c:delete val="0"/>
        <c:axPos val="l"/>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113266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cs-CZ"/>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cr</c:v>
                </c:pt>
              </c:strCache>
            </c:strRef>
          </c:tx>
          <c:spPr>
            <a:solidFill>
              <a:schemeClr val="accent1"/>
            </a:solidFill>
            <a:ln>
              <a:solidFill>
                <a:schemeClr val="bg1"/>
              </a:solidFill>
            </a:ln>
          </c:spPr>
          <c:invertIfNegative val="0"/>
          <c:dLbls>
            <c:numFmt formatCode="#,##0" sourceLinked="0"/>
            <c:spPr>
              <a:noFill/>
              <a:ln>
                <a:noFill/>
              </a:ln>
              <a:effectLst/>
            </c:spPr>
            <c:txPr>
              <a:bodyPr rot="-5400000" vert="horz" wrap="square" lIns="38100" tIns="19050" rIns="38100" bIns="19050" anchor="ctr">
                <a:spAutoFit/>
              </a:bodyPr>
              <a:lstStyle/>
              <a:p>
                <a:pPr>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List1!$A$2:$A$13</c:f>
              <c:numCache>
                <c:formatCode>###0</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formatCode="General">
                  <c:v>2018</c:v>
                </c:pt>
              </c:numCache>
            </c:numRef>
          </c:cat>
          <c:val>
            <c:numRef>
              <c:f>List1!$B$2:$B$13</c:f>
              <c:numCache>
                <c:formatCode>###0</c:formatCode>
                <c:ptCount val="12"/>
                <c:pt idx="0">
                  <c:v>197457</c:v>
                </c:pt>
                <c:pt idx="1">
                  <c:v>202323</c:v>
                </c:pt>
                <c:pt idx="2">
                  <c:v>208046</c:v>
                </c:pt>
                <c:pt idx="3">
                  <c:v>207497</c:v>
                </c:pt>
                <c:pt idx="4">
                  <c:v>213160</c:v>
                </c:pt>
                <c:pt idx="5">
                  <c:v>232102</c:v>
                </c:pt>
                <c:pt idx="6">
                  <c:v>241557</c:v>
                </c:pt>
                <c:pt idx="7">
                  <c:v>241706</c:v>
                </c:pt>
                <c:pt idx="8">
                  <c:v>244934</c:v>
                </c:pt>
                <c:pt idx="9">
                  <c:v>241144</c:v>
                </c:pt>
                <c:pt idx="10">
                  <c:v>241342</c:v>
                </c:pt>
                <c:pt idx="11">
                  <c:v>244553</c:v>
                </c:pt>
              </c:numCache>
            </c:numRef>
          </c:val>
          <c:extLst>
            <c:ext xmlns:c16="http://schemas.microsoft.com/office/drawing/2014/chart" uri="{C3380CC4-5D6E-409C-BE32-E72D297353CC}">
              <c16:uniqueId val="{00000000-A9FC-4EB5-8FEC-BC6BFE58596C}"/>
            </c:ext>
          </c:extLst>
        </c:ser>
        <c:dLbls>
          <c:showLegendKey val="0"/>
          <c:showVal val="0"/>
          <c:showCatName val="0"/>
          <c:showSerName val="0"/>
          <c:showPercent val="0"/>
          <c:showBubbleSize val="0"/>
        </c:dLbls>
        <c:gapWidth val="20"/>
        <c:axId val="493217616"/>
        <c:axId val="493214480"/>
      </c:barChart>
      <c:catAx>
        <c:axId val="493217616"/>
        <c:scaling>
          <c:orientation val="minMax"/>
        </c:scaling>
        <c:delete val="0"/>
        <c:axPos val="b"/>
        <c:numFmt formatCode="###0" sourceLinked="1"/>
        <c:majorTickMark val="none"/>
        <c:minorTickMark val="none"/>
        <c:tickLblPos val="nextTo"/>
        <c:spPr>
          <a:ln>
            <a:solidFill>
              <a:schemeClr val="tx1"/>
            </a:solidFill>
          </a:ln>
        </c:spPr>
        <c:txPr>
          <a:bodyPr rot="-2700000"/>
          <a:lstStyle/>
          <a:p>
            <a:pPr>
              <a:defRPr/>
            </a:pPr>
            <a:endParaRPr lang="cs-CZ"/>
          </a:p>
        </c:txPr>
        <c:crossAx val="493214480"/>
        <c:crosses val="autoZero"/>
        <c:auto val="1"/>
        <c:lblAlgn val="ctr"/>
        <c:lblOffset val="0"/>
        <c:tickLblSkip val="1"/>
        <c:tickMarkSkip val="30"/>
        <c:noMultiLvlLbl val="0"/>
      </c:catAx>
      <c:valAx>
        <c:axId val="493214480"/>
        <c:scaling>
          <c:orientation val="minMax"/>
          <c:max val="350000"/>
          <c:min val="0"/>
        </c:scaling>
        <c:delete val="0"/>
        <c:axPos val="l"/>
        <c:majorGridlines>
          <c:spPr>
            <a:ln>
              <a:noFill/>
            </a:ln>
          </c:spPr>
        </c:majorGridlines>
        <c:numFmt formatCode="#,##0" sourceLinked="0"/>
        <c:majorTickMark val="out"/>
        <c:minorTickMark val="none"/>
        <c:tickLblPos val="nextTo"/>
        <c:spPr>
          <a:ln>
            <a:solidFill>
              <a:schemeClr val="tx1"/>
            </a:solidFill>
          </a:ln>
        </c:spPr>
        <c:crossAx val="493217616"/>
        <c:crosses val="autoZero"/>
        <c:crossBetween val="between"/>
      </c:valAx>
    </c:plotArea>
    <c:plotVisOnly val="1"/>
    <c:dispBlanksAs val="gap"/>
    <c:showDLblsOverMax val="0"/>
  </c:chart>
  <c:txPr>
    <a:bodyPr/>
    <a:lstStyle/>
    <a:p>
      <a:pPr>
        <a:defRPr sz="1000">
          <a:solidFill>
            <a:schemeClr val="tx1"/>
          </a:solidFill>
        </a:defRPr>
      </a:pPr>
      <a:endParaRPr lang="cs-CZ"/>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1850533807829182E-2"/>
          <c:y val="8.5271317829457363E-2"/>
          <c:w val="0.80782918149466187"/>
          <c:h val="0.90503875968992253"/>
        </c:manualLayout>
      </c:layout>
      <c:barChart>
        <c:barDir val="bar"/>
        <c:grouping val="clustered"/>
        <c:varyColors val="0"/>
        <c:ser>
          <c:idx val="0"/>
          <c:order val="0"/>
          <c:tx>
            <c:strRef>
              <c:f>Sheet1!$B$1</c:f>
              <c:strCache>
                <c:ptCount val="1"/>
                <c:pt idx="0">
                  <c:v>Brno (5 nemocnic) celkem</c:v>
                </c:pt>
              </c:strCache>
            </c:strRef>
          </c:tx>
          <c:spPr>
            <a:solidFill>
              <a:schemeClr val="accent1">
                <a:lumMod val="75000"/>
              </a:schemeClr>
            </a:solidFill>
            <a:ln w="25552">
              <a:noFill/>
            </a:ln>
          </c:spPr>
          <c:invertIfNegative val="0"/>
          <c:dPt>
            <c:idx val="1"/>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1-11C1-409D-B2F6-D394E765E7D7}"/>
              </c:ext>
            </c:extLst>
          </c:dPt>
          <c:dPt>
            <c:idx val="2"/>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3-11C1-409D-B2F6-D394E765E7D7}"/>
              </c:ext>
            </c:extLst>
          </c:dPt>
          <c:dPt>
            <c:idx val="3"/>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5-11C1-409D-B2F6-D394E765E7D7}"/>
              </c:ext>
            </c:extLst>
          </c:dPt>
          <c:dPt>
            <c:idx val="4"/>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7-11C1-409D-B2F6-D394E765E7D7}"/>
              </c:ext>
            </c:extLst>
          </c:dPt>
          <c:dPt>
            <c:idx val="5"/>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9-11C1-409D-B2F6-D394E765E7D7}"/>
              </c:ext>
            </c:extLst>
          </c:dPt>
          <c:dPt>
            <c:idx val="6"/>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B-11C1-409D-B2F6-D394E765E7D7}"/>
              </c:ext>
            </c:extLst>
          </c:dPt>
          <c:dPt>
            <c:idx val="7"/>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D-11C1-409D-B2F6-D394E765E7D7}"/>
              </c:ext>
            </c:extLst>
          </c:dPt>
          <c:dLbls>
            <c:numFmt formatCode="0.0" sourceLinked="0"/>
            <c:spPr>
              <a:noFill/>
              <a:ln w="25552">
                <a:noFill/>
              </a:ln>
            </c:spPr>
            <c:txPr>
              <a:bodyPr wrap="square" lIns="38100" tIns="19050" rIns="38100" bIns="19050" anchor="ctr">
                <a:spAutoFit/>
              </a:bodyPr>
              <a:lstStyle/>
              <a:p>
                <a:pPr>
                  <a:defRPr sz="1000" b="0" i="0" u="none" strike="noStrike" baseline="0">
                    <a:solidFill>
                      <a:schemeClr val="tx1"/>
                    </a:solidFill>
                    <a:latin typeface="Calibri" panose="020F0502020204030204" pitchFamily="34" charset="0"/>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Sheet1!$A$2:$A$22</c:f>
              <c:strCache>
                <c:ptCount val="21"/>
                <c:pt idx="0">
                  <c:v>Královéhradecký kraj</c:v>
                </c:pt>
                <c:pt idx="1">
                  <c:v>Náchod</c:v>
                </c:pt>
                <c:pt idx="2">
                  <c:v>Jičín</c:v>
                </c:pt>
                <c:pt idx="3">
                  <c:v>Trutnov</c:v>
                </c:pt>
                <c:pt idx="4">
                  <c:v>Hradec Králové</c:v>
                </c:pt>
                <c:pt idx="5">
                  <c:v>Rychnov nad Kněžnou</c:v>
                </c:pt>
                <c:pt idx="6">
                  <c:v>Pardubický kraj</c:v>
                </c:pt>
                <c:pt idx="7">
                  <c:v>Hlavní město Praha</c:v>
                </c:pt>
                <c:pt idx="8">
                  <c:v>Liberecký kraj</c:v>
                </c:pt>
                <c:pt idx="9">
                  <c:v>Středočeský kraj</c:v>
                </c:pt>
                <c:pt idx="10">
                  <c:v>Ústecký kraj</c:v>
                </c:pt>
                <c:pt idx="11">
                  <c:v>Kraj Vysočina</c:v>
                </c:pt>
                <c:pt idx="12">
                  <c:v>Jihomoravský kraj</c:v>
                </c:pt>
                <c:pt idx="13">
                  <c:v>Moravskoslezský kraj</c:v>
                </c:pt>
                <c:pt idx="14">
                  <c:v>Olomoucký kraj</c:v>
                </c:pt>
                <c:pt idx="15">
                  <c:v>Jihočeský kraj</c:v>
                </c:pt>
                <c:pt idx="16">
                  <c:v>Plzeňský kraj</c:v>
                </c:pt>
                <c:pt idx="17">
                  <c:v>Karlovarský kraj</c:v>
                </c:pt>
                <c:pt idx="18">
                  <c:v>Zlínský kraj</c:v>
                </c:pt>
                <c:pt idx="19">
                  <c:v>bezdomovci</c:v>
                </c:pt>
                <c:pt idx="20">
                  <c:v>cizinci</c:v>
                </c:pt>
              </c:strCache>
            </c:strRef>
          </c:cat>
          <c:val>
            <c:numRef>
              <c:f>Sheet1!$B$2:$B$22</c:f>
              <c:numCache>
                <c:formatCode>General</c:formatCode>
                <c:ptCount val="21"/>
                <c:pt idx="0">
                  <c:v>88.880745469999994</c:v>
                </c:pt>
                <c:pt idx="1">
                  <c:v>24.17547901</c:v>
                </c:pt>
                <c:pt idx="2">
                  <c:v>21.641712909999999</c:v>
                </c:pt>
                <c:pt idx="3">
                  <c:v>19.809444039999999</c:v>
                </c:pt>
                <c:pt idx="4">
                  <c:v>11.747460999999999</c:v>
                </c:pt>
                <c:pt idx="5">
                  <c:v>11.506648520000001</c:v>
                </c:pt>
                <c:pt idx="6">
                  <c:v>2.6384671759999998</c:v>
                </c:pt>
                <c:pt idx="7">
                  <c:v>1.8846194119999999</c:v>
                </c:pt>
                <c:pt idx="8">
                  <c:v>1.6542770389999999</c:v>
                </c:pt>
                <c:pt idx="9">
                  <c:v>1.4029944510000001</c:v>
                </c:pt>
                <c:pt idx="10">
                  <c:v>0.33504345099999999</c:v>
                </c:pt>
                <c:pt idx="11">
                  <c:v>0.32457334399999999</c:v>
                </c:pt>
                <c:pt idx="12">
                  <c:v>0.32457334300000001</c:v>
                </c:pt>
                <c:pt idx="13">
                  <c:v>0.31410323499999998</c:v>
                </c:pt>
                <c:pt idx="14">
                  <c:v>0.27222280399999998</c:v>
                </c:pt>
                <c:pt idx="15">
                  <c:v>0.17799183299999999</c:v>
                </c:pt>
                <c:pt idx="16">
                  <c:v>0.157051618</c:v>
                </c:pt>
                <c:pt idx="17">
                  <c:v>0.104701078</c:v>
                </c:pt>
                <c:pt idx="18">
                  <c:v>7.3290754999999999E-2</c:v>
                </c:pt>
                <c:pt idx="19">
                  <c:v>0</c:v>
                </c:pt>
                <c:pt idx="20">
                  <c:v>1.4553449899999999</c:v>
                </c:pt>
              </c:numCache>
            </c:numRef>
          </c:val>
          <c:extLst>
            <c:ext xmlns:c16="http://schemas.microsoft.com/office/drawing/2014/chart" uri="{C3380CC4-5D6E-409C-BE32-E72D297353CC}">
              <c16:uniqueId val="{00000010-11C1-409D-B2F6-D394E765E7D7}"/>
            </c:ext>
          </c:extLst>
        </c:ser>
        <c:ser>
          <c:idx val="1"/>
          <c:order val="1"/>
          <c:tx>
            <c:strRef>
              <c:f>Sheet1!$C$1</c:f>
              <c:strCache>
                <c:ptCount val="1"/>
              </c:strCache>
            </c:strRef>
          </c:tx>
          <c:spPr>
            <a:solidFill>
              <a:schemeClr val="accent5">
                <a:lumMod val="40000"/>
                <a:lumOff val="60000"/>
              </a:schemeClr>
            </a:solidFill>
          </c:spPr>
          <c:invertIfNegative val="0"/>
          <c:cat>
            <c:strRef>
              <c:f>Sheet1!$A$2:$A$22</c:f>
              <c:strCache>
                <c:ptCount val="21"/>
                <c:pt idx="0">
                  <c:v>Královéhradecký kraj</c:v>
                </c:pt>
                <c:pt idx="1">
                  <c:v>Náchod</c:v>
                </c:pt>
                <c:pt idx="2">
                  <c:v>Jičín</c:v>
                </c:pt>
                <c:pt idx="3">
                  <c:v>Trutnov</c:v>
                </c:pt>
                <c:pt idx="4">
                  <c:v>Hradec Králové</c:v>
                </c:pt>
                <c:pt idx="5">
                  <c:v>Rychnov nad Kněžnou</c:v>
                </c:pt>
                <c:pt idx="6">
                  <c:v>Pardubický kraj</c:v>
                </c:pt>
                <c:pt idx="7">
                  <c:v>Hlavní město Praha</c:v>
                </c:pt>
                <c:pt idx="8">
                  <c:v>Liberecký kraj</c:v>
                </c:pt>
                <c:pt idx="9">
                  <c:v>Středočeský kraj</c:v>
                </c:pt>
                <c:pt idx="10">
                  <c:v>Ústecký kraj</c:v>
                </c:pt>
                <c:pt idx="11">
                  <c:v>Kraj Vysočina</c:v>
                </c:pt>
                <c:pt idx="12">
                  <c:v>Jihomoravský kraj</c:v>
                </c:pt>
                <c:pt idx="13">
                  <c:v>Moravskoslezský kraj</c:v>
                </c:pt>
                <c:pt idx="14">
                  <c:v>Olomoucký kraj</c:v>
                </c:pt>
                <c:pt idx="15">
                  <c:v>Jihočeský kraj</c:v>
                </c:pt>
                <c:pt idx="16">
                  <c:v>Plzeňský kraj</c:v>
                </c:pt>
                <c:pt idx="17">
                  <c:v>Karlovarský kraj</c:v>
                </c:pt>
                <c:pt idx="18">
                  <c:v>Zlínský kraj</c:v>
                </c:pt>
                <c:pt idx="19">
                  <c:v>bezdomovci</c:v>
                </c:pt>
                <c:pt idx="20">
                  <c:v>cizinci</c:v>
                </c:pt>
              </c:strCache>
            </c:strRef>
          </c:cat>
          <c:val>
            <c:numRef>
              <c:f>Sheet1!$C$2:$C$22</c:f>
              <c:numCache>
                <c:formatCode>General</c:formatCode>
                <c:ptCount val="21"/>
                <c:pt idx="0">
                  <c:v>82.980499120000005</c:v>
                </c:pt>
                <c:pt idx="1">
                  <c:v>18.754834509999998</c:v>
                </c:pt>
                <c:pt idx="2">
                  <c:v>12.646053009999999</c:v>
                </c:pt>
                <c:pt idx="3">
                  <c:v>19.028620279999998</c:v>
                </c:pt>
                <c:pt idx="4">
                  <c:v>21.393966540000001</c:v>
                </c:pt>
                <c:pt idx="5">
                  <c:v>11.157024789999999</c:v>
                </c:pt>
                <c:pt idx="6">
                  <c:v>7.8868623539999998</c:v>
                </c:pt>
                <c:pt idx="7">
                  <c:v>1.0025241220000001</c:v>
                </c:pt>
                <c:pt idx="8">
                  <c:v>2.8711883729999998</c:v>
                </c:pt>
                <c:pt idx="9">
                  <c:v>1.9358384559999999</c:v>
                </c:pt>
                <c:pt idx="10">
                  <c:v>0.41932988599999999</c:v>
                </c:pt>
                <c:pt idx="11">
                  <c:v>0.68191996099999996</c:v>
                </c:pt>
                <c:pt idx="12">
                  <c:v>0.27989252100000001</c:v>
                </c:pt>
                <c:pt idx="13">
                  <c:v>0.25139437399999998</c:v>
                </c:pt>
                <c:pt idx="14">
                  <c:v>0.217807271</c:v>
                </c:pt>
                <c:pt idx="15">
                  <c:v>0.18116679599999999</c:v>
                </c:pt>
                <c:pt idx="16">
                  <c:v>0.34808451699999998</c:v>
                </c:pt>
                <c:pt idx="17">
                  <c:v>0.10381468100000001</c:v>
                </c:pt>
                <c:pt idx="18">
                  <c:v>0.122134918</c:v>
                </c:pt>
                <c:pt idx="19">
                  <c:v>1.0177910000000001E-3</c:v>
                </c:pt>
                <c:pt idx="20">
                  <c:v>0.71652485399999999</c:v>
                </c:pt>
              </c:numCache>
            </c:numRef>
          </c:val>
          <c:extLst>
            <c:ext xmlns:c16="http://schemas.microsoft.com/office/drawing/2014/chart" uri="{C3380CC4-5D6E-409C-BE32-E72D297353CC}">
              <c16:uniqueId val="{00000011-11C1-409D-B2F6-D394E765E7D7}"/>
            </c:ext>
          </c:extLst>
        </c:ser>
        <c:dLbls>
          <c:showLegendKey val="0"/>
          <c:showVal val="0"/>
          <c:showCatName val="0"/>
          <c:showSerName val="0"/>
          <c:showPercent val="0"/>
          <c:showBubbleSize val="0"/>
        </c:dLbls>
        <c:gapWidth val="30"/>
        <c:axId val="495401032"/>
        <c:axId val="495395936"/>
      </c:barChart>
      <c:catAx>
        <c:axId val="495401032"/>
        <c:scaling>
          <c:orientation val="maxMin"/>
        </c:scaling>
        <c:delete val="1"/>
        <c:axPos val="l"/>
        <c:numFmt formatCode="General" sourceLinked="1"/>
        <c:majorTickMark val="out"/>
        <c:minorTickMark val="none"/>
        <c:tickLblPos val="nextTo"/>
        <c:crossAx val="495395936"/>
        <c:crosses val="autoZero"/>
        <c:auto val="1"/>
        <c:lblAlgn val="ctr"/>
        <c:lblOffset val="100"/>
        <c:noMultiLvlLbl val="0"/>
      </c:catAx>
      <c:valAx>
        <c:axId val="495395936"/>
        <c:scaling>
          <c:orientation val="minMax"/>
          <c:max val="100"/>
        </c:scaling>
        <c:delete val="0"/>
        <c:axPos val="t"/>
        <c:numFmt formatCode="0" sourceLinked="0"/>
        <c:majorTickMark val="out"/>
        <c:minorTickMark val="none"/>
        <c:tickLblPos val="nextTo"/>
        <c:spPr>
          <a:ln w="3194">
            <a:solidFill>
              <a:schemeClr val="tx1"/>
            </a:solidFill>
            <a:prstDash val="solid"/>
          </a:ln>
        </c:spPr>
        <c:txPr>
          <a:bodyPr rot="0" vert="horz"/>
          <a:lstStyle/>
          <a:p>
            <a:pPr>
              <a:defRPr sz="1000" b="0" i="0" u="none" strike="noStrike" baseline="0">
                <a:solidFill>
                  <a:schemeClr val="tx1"/>
                </a:solidFill>
                <a:latin typeface="Calibri" panose="020F0502020204030204" pitchFamily="34" charset="0"/>
                <a:ea typeface="Arial"/>
                <a:cs typeface="Arial"/>
              </a:defRPr>
            </a:pPr>
            <a:endParaRPr lang="cs-CZ"/>
          </a:p>
        </c:txPr>
        <c:crossAx val="495401032"/>
        <c:crosses val="autoZero"/>
        <c:crossBetween val="between"/>
        <c:majorUnit val="20"/>
      </c:valAx>
      <c:spPr>
        <a:noFill/>
        <a:ln w="25552">
          <a:noFill/>
        </a:ln>
      </c:spPr>
    </c:plotArea>
    <c:plotVisOnly val="1"/>
    <c:dispBlanksAs val="gap"/>
    <c:showDLblsOverMax val="0"/>
  </c:chart>
  <c:spPr>
    <a:noFill/>
    <a:ln>
      <a:noFill/>
    </a:ln>
  </c:spPr>
  <c:txPr>
    <a:bodyPr/>
    <a:lstStyle/>
    <a:p>
      <a:pPr>
        <a:defRPr sz="1006" b="0" i="0" u="none" strike="noStrike" baseline="0">
          <a:solidFill>
            <a:schemeClr val="tx1"/>
          </a:solidFill>
          <a:latin typeface="Arial"/>
          <a:ea typeface="Arial"/>
          <a:cs typeface="Arial"/>
        </a:defRPr>
      </a:pPr>
      <a:endParaRPr lang="cs-CZ"/>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Brno</c:v>
                </c:pt>
              </c:strCache>
            </c:strRef>
          </c:tx>
          <c:spPr>
            <a:solidFill>
              <a:schemeClr val="accent1"/>
            </a:solidFill>
            <a:ln>
              <a:solidFill>
                <a:schemeClr val="bg1"/>
              </a:solidFill>
            </a:ln>
          </c:spPr>
          <c:invertIfNegative val="0"/>
          <c:dLbls>
            <c:numFmt formatCode="#,##0" sourceLinked="0"/>
            <c:spPr>
              <a:noFill/>
              <a:ln>
                <a:noFill/>
              </a:ln>
              <a:effectLst/>
            </c:spPr>
            <c:txPr>
              <a:bodyPr rot="-5400000" vert="horz" wrap="square" lIns="38100" tIns="19050" rIns="38100" bIns="19050" anchor="ctr">
                <a:spAutoFit/>
              </a:bodyPr>
              <a:lstStyle/>
              <a:p>
                <a:pPr>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List1!$A$2:$A$13</c:f>
              <c:numCache>
                <c:formatCode>###0</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formatCode="General">
                  <c:v>2018</c:v>
                </c:pt>
              </c:numCache>
            </c:numRef>
          </c:cat>
          <c:val>
            <c:numRef>
              <c:f>List1!$B$2:$B$13</c:f>
              <c:numCache>
                <c:formatCode>###0</c:formatCode>
                <c:ptCount val="12"/>
                <c:pt idx="0">
                  <c:v>2783</c:v>
                </c:pt>
                <c:pt idx="1">
                  <c:v>2325</c:v>
                </c:pt>
                <c:pt idx="2">
                  <c:v>2088</c:v>
                </c:pt>
                <c:pt idx="3">
                  <c:v>1900</c:v>
                </c:pt>
                <c:pt idx="4">
                  <c:v>2304</c:v>
                </c:pt>
                <c:pt idx="5">
                  <c:v>2399</c:v>
                </c:pt>
                <c:pt idx="6">
                  <c:v>2395</c:v>
                </c:pt>
                <c:pt idx="7">
                  <c:v>2355</c:v>
                </c:pt>
                <c:pt idx="8">
                  <c:v>2019</c:v>
                </c:pt>
                <c:pt idx="9">
                  <c:v>1653</c:v>
                </c:pt>
                <c:pt idx="10">
                  <c:v>1580</c:v>
                </c:pt>
                <c:pt idx="11">
                  <c:v>1527</c:v>
                </c:pt>
              </c:numCache>
            </c:numRef>
          </c:val>
          <c:extLst>
            <c:ext xmlns:c16="http://schemas.microsoft.com/office/drawing/2014/chart" uri="{C3380CC4-5D6E-409C-BE32-E72D297353CC}">
              <c16:uniqueId val="{00000000-4E8C-4785-B3BD-5C20ECD6527A}"/>
            </c:ext>
          </c:extLst>
        </c:ser>
        <c:dLbls>
          <c:showLegendKey val="0"/>
          <c:showVal val="0"/>
          <c:showCatName val="0"/>
          <c:showSerName val="0"/>
          <c:showPercent val="0"/>
          <c:showBubbleSize val="0"/>
        </c:dLbls>
        <c:gapWidth val="20"/>
        <c:axId val="467363064"/>
        <c:axId val="467354048"/>
      </c:barChart>
      <c:catAx>
        <c:axId val="467363064"/>
        <c:scaling>
          <c:orientation val="minMax"/>
        </c:scaling>
        <c:delete val="0"/>
        <c:axPos val="b"/>
        <c:numFmt formatCode="###0" sourceLinked="1"/>
        <c:majorTickMark val="none"/>
        <c:minorTickMark val="none"/>
        <c:tickLblPos val="nextTo"/>
        <c:spPr>
          <a:ln>
            <a:solidFill>
              <a:schemeClr val="tx1"/>
            </a:solidFill>
          </a:ln>
        </c:spPr>
        <c:txPr>
          <a:bodyPr rot="-2700000"/>
          <a:lstStyle/>
          <a:p>
            <a:pPr>
              <a:defRPr/>
            </a:pPr>
            <a:endParaRPr lang="cs-CZ"/>
          </a:p>
        </c:txPr>
        <c:crossAx val="467354048"/>
        <c:crosses val="autoZero"/>
        <c:auto val="1"/>
        <c:lblAlgn val="ctr"/>
        <c:lblOffset val="0"/>
        <c:tickLblSkip val="1"/>
        <c:tickMarkSkip val="30"/>
        <c:noMultiLvlLbl val="0"/>
      </c:catAx>
      <c:valAx>
        <c:axId val="467354048"/>
        <c:scaling>
          <c:orientation val="minMax"/>
          <c:max val="4000"/>
          <c:min val="0"/>
        </c:scaling>
        <c:delete val="0"/>
        <c:axPos val="l"/>
        <c:majorGridlines>
          <c:spPr>
            <a:ln>
              <a:noFill/>
            </a:ln>
          </c:spPr>
        </c:majorGridlines>
        <c:numFmt formatCode="#,##0" sourceLinked="0"/>
        <c:majorTickMark val="out"/>
        <c:minorTickMark val="none"/>
        <c:tickLblPos val="nextTo"/>
        <c:spPr>
          <a:ln>
            <a:solidFill>
              <a:schemeClr val="tx1"/>
            </a:solidFill>
          </a:ln>
        </c:spPr>
        <c:crossAx val="467363064"/>
        <c:crosses val="autoZero"/>
        <c:crossBetween val="between"/>
      </c:valAx>
    </c:plotArea>
    <c:plotVisOnly val="1"/>
    <c:dispBlanksAs val="gap"/>
    <c:showDLblsOverMax val="0"/>
  </c:chart>
  <c:txPr>
    <a:bodyPr/>
    <a:lstStyle/>
    <a:p>
      <a:pPr>
        <a:defRPr sz="1000">
          <a:solidFill>
            <a:schemeClr val="tx1"/>
          </a:solidFill>
        </a:defRPr>
      </a:pPr>
      <a:endParaRPr lang="cs-CZ"/>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cr</c:v>
                </c:pt>
              </c:strCache>
            </c:strRef>
          </c:tx>
          <c:spPr>
            <a:solidFill>
              <a:schemeClr val="accent1"/>
            </a:solidFill>
            <a:ln>
              <a:solidFill>
                <a:schemeClr val="bg1"/>
              </a:solidFill>
            </a:ln>
          </c:spPr>
          <c:invertIfNegative val="0"/>
          <c:dLbls>
            <c:numFmt formatCode="#,##0" sourceLinked="0"/>
            <c:spPr>
              <a:noFill/>
              <a:ln>
                <a:noFill/>
              </a:ln>
              <a:effectLst/>
            </c:spPr>
            <c:txPr>
              <a:bodyPr rot="-5400000" vert="horz" wrap="square" lIns="38100" tIns="19050" rIns="38100" bIns="19050" anchor="ctr">
                <a:spAutoFit/>
              </a:bodyPr>
              <a:lstStyle/>
              <a:p>
                <a:pPr>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List1!$A$2:$A$13</c:f>
              <c:numCache>
                <c:formatCode>###0</c:formatCode>
                <c:ptCount val="12"/>
                <c:pt idx="0">
                  <c:v>2007</c:v>
                </c:pt>
                <c:pt idx="1">
                  <c:v>2008</c:v>
                </c:pt>
                <c:pt idx="2">
                  <c:v>2009</c:v>
                </c:pt>
                <c:pt idx="3">
                  <c:v>2010</c:v>
                </c:pt>
                <c:pt idx="4">
                  <c:v>2011</c:v>
                </c:pt>
                <c:pt idx="5">
                  <c:v>2012</c:v>
                </c:pt>
                <c:pt idx="6">
                  <c:v>2013</c:v>
                </c:pt>
                <c:pt idx="7">
                  <c:v>2014</c:v>
                </c:pt>
                <c:pt idx="8">
                  <c:v>2015</c:v>
                </c:pt>
                <c:pt idx="9">
                  <c:v>2016</c:v>
                </c:pt>
                <c:pt idx="10">
                  <c:v>2017</c:v>
                </c:pt>
                <c:pt idx="11" formatCode="General">
                  <c:v>2018</c:v>
                </c:pt>
              </c:numCache>
            </c:numRef>
          </c:cat>
          <c:val>
            <c:numRef>
              <c:f>List1!$B$2:$B$13</c:f>
              <c:numCache>
                <c:formatCode>###0</c:formatCode>
                <c:ptCount val="12"/>
                <c:pt idx="0">
                  <c:v>197457</c:v>
                </c:pt>
                <c:pt idx="1">
                  <c:v>202323</c:v>
                </c:pt>
                <c:pt idx="2">
                  <c:v>208046</c:v>
                </c:pt>
                <c:pt idx="3">
                  <c:v>207497</c:v>
                </c:pt>
                <c:pt idx="4">
                  <c:v>213160</c:v>
                </c:pt>
                <c:pt idx="5">
                  <c:v>232102</c:v>
                </c:pt>
                <c:pt idx="6">
                  <c:v>241557</c:v>
                </c:pt>
                <c:pt idx="7">
                  <c:v>241706</c:v>
                </c:pt>
                <c:pt idx="8">
                  <c:v>244934</c:v>
                </c:pt>
                <c:pt idx="9">
                  <c:v>241144</c:v>
                </c:pt>
                <c:pt idx="10">
                  <c:v>241342</c:v>
                </c:pt>
                <c:pt idx="11">
                  <c:v>244553</c:v>
                </c:pt>
              </c:numCache>
            </c:numRef>
          </c:val>
          <c:extLst>
            <c:ext xmlns:c16="http://schemas.microsoft.com/office/drawing/2014/chart" uri="{C3380CC4-5D6E-409C-BE32-E72D297353CC}">
              <c16:uniqueId val="{00000000-1FF4-40A6-A577-E8E85BF4D771}"/>
            </c:ext>
          </c:extLst>
        </c:ser>
        <c:dLbls>
          <c:showLegendKey val="0"/>
          <c:showVal val="0"/>
          <c:showCatName val="0"/>
          <c:showSerName val="0"/>
          <c:showPercent val="0"/>
          <c:showBubbleSize val="0"/>
        </c:dLbls>
        <c:gapWidth val="20"/>
        <c:axId val="493217616"/>
        <c:axId val="493214480"/>
      </c:barChart>
      <c:catAx>
        <c:axId val="493217616"/>
        <c:scaling>
          <c:orientation val="minMax"/>
        </c:scaling>
        <c:delete val="0"/>
        <c:axPos val="b"/>
        <c:numFmt formatCode="###0" sourceLinked="1"/>
        <c:majorTickMark val="none"/>
        <c:minorTickMark val="none"/>
        <c:tickLblPos val="nextTo"/>
        <c:spPr>
          <a:ln>
            <a:solidFill>
              <a:schemeClr val="tx1"/>
            </a:solidFill>
          </a:ln>
        </c:spPr>
        <c:txPr>
          <a:bodyPr rot="-2700000"/>
          <a:lstStyle/>
          <a:p>
            <a:pPr>
              <a:defRPr/>
            </a:pPr>
            <a:endParaRPr lang="cs-CZ"/>
          </a:p>
        </c:txPr>
        <c:crossAx val="493214480"/>
        <c:crosses val="autoZero"/>
        <c:auto val="1"/>
        <c:lblAlgn val="ctr"/>
        <c:lblOffset val="0"/>
        <c:tickLblSkip val="1"/>
        <c:tickMarkSkip val="30"/>
        <c:noMultiLvlLbl val="0"/>
      </c:catAx>
      <c:valAx>
        <c:axId val="493214480"/>
        <c:scaling>
          <c:orientation val="minMax"/>
          <c:max val="350000"/>
          <c:min val="0"/>
        </c:scaling>
        <c:delete val="0"/>
        <c:axPos val="l"/>
        <c:majorGridlines>
          <c:spPr>
            <a:ln>
              <a:noFill/>
            </a:ln>
          </c:spPr>
        </c:majorGridlines>
        <c:numFmt formatCode="#,##0" sourceLinked="0"/>
        <c:majorTickMark val="out"/>
        <c:minorTickMark val="none"/>
        <c:tickLblPos val="nextTo"/>
        <c:spPr>
          <a:ln>
            <a:solidFill>
              <a:schemeClr val="tx1"/>
            </a:solidFill>
          </a:ln>
        </c:spPr>
        <c:crossAx val="493217616"/>
        <c:crosses val="autoZero"/>
        <c:crossBetween val="between"/>
      </c:valAx>
    </c:plotArea>
    <c:plotVisOnly val="1"/>
    <c:dispBlanksAs val="gap"/>
    <c:showDLblsOverMax val="0"/>
  </c:chart>
  <c:txPr>
    <a:bodyPr/>
    <a:lstStyle/>
    <a:p>
      <a:pPr>
        <a:defRPr sz="1000">
          <a:solidFill>
            <a:schemeClr val="tx1"/>
          </a:solidFill>
        </a:defRPr>
      </a:pPr>
      <a:endParaRPr lang="cs-CZ"/>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1850533807829182E-2"/>
          <c:y val="8.5271317829457363E-2"/>
          <c:w val="0.80782918149466187"/>
          <c:h val="0.90503875968992253"/>
        </c:manualLayout>
      </c:layout>
      <c:barChart>
        <c:barDir val="bar"/>
        <c:grouping val="clustered"/>
        <c:varyColors val="0"/>
        <c:ser>
          <c:idx val="0"/>
          <c:order val="0"/>
          <c:tx>
            <c:strRef>
              <c:f>Sheet1!$B$1</c:f>
              <c:strCache>
                <c:ptCount val="1"/>
                <c:pt idx="0">
                  <c:v>zzs</c:v>
                </c:pt>
              </c:strCache>
            </c:strRef>
          </c:tx>
          <c:spPr>
            <a:solidFill>
              <a:schemeClr val="accent1">
                <a:lumMod val="75000"/>
              </a:schemeClr>
            </a:solidFill>
            <a:ln w="25552">
              <a:noFill/>
            </a:ln>
          </c:spPr>
          <c:invertIfNegative val="0"/>
          <c:dPt>
            <c:idx val="1"/>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1-2AD4-4DCA-ABA6-17BC045B3F56}"/>
              </c:ext>
            </c:extLst>
          </c:dPt>
          <c:dPt>
            <c:idx val="2"/>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3-2AD4-4DCA-ABA6-17BC045B3F56}"/>
              </c:ext>
            </c:extLst>
          </c:dPt>
          <c:dPt>
            <c:idx val="3"/>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5-2AD4-4DCA-ABA6-17BC045B3F56}"/>
              </c:ext>
            </c:extLst>
          </c:dPt>
          <c:dPt>
            <c:idx val="4"/>
            <c:invertIfNegative val="0"/>
            <c:bubble3D val="0"/>
            <c:spPr>
              <a:solidFill>
                <a:schemeClr val="accent1">
                  <a:lumMod val="60000"/>
                  <a:lumOff val="40000"/>
                </a:schemeClr>
              </a:solidFill>
              <a:ln w="25552">
                <a:noFill/>
              </a:ln>
            </c:spPr>
            <c:extLst>
              <c:ext xmlns:c16="http://schemas.microsoft.com/office/drawing/2014/chart" uri="{C3380CC4-5D6E-409C-BE32-E72D297353CC}">
                <c16:uniqueId val="{00000007-2AD4-4DCA-ABA6-17BC045B3F56}"/>
              </c:ext>
            </c:extLst>
          </c:dPt>
          <c:dPt>
            <c:idx val="5"/>
            <c:invertIfNegative val="0"/>
            <c:bubble3D val="0"/>
            <c:spPr>
              <a:solidFill>
                <a:srgbClr val="2F5597"/>
              </a:solidFill>
              <a:ln w="25552">
                <a:noFill/>
              </a:ln>
            </c:spPr>
            <c:extLst>
              <c:ext xmlns:c16="http://schemas.microsoft.com/office/drawing/2014/chart" uri="{C3380CC4-5D6E-409C-BE32-E72D297353CC}">
                <c16:uniqueId val="{00000009-2AD4-4DCA-ABA6-17BC045B3F56}"/>
              </c:ext>
            </c:extLst>
          </c:dPt>
          <c:dPt>
            <c:idx val="6"/>
            <c:invertIfNegative val="0"/>
            <c:bubble3D val="0"/>
            <c:spPr>
              <a:solidFill>
                <a:srgbClr val="2F5597"/>
              </a:solidFill>
              <a:ln w="25552">
                <a:noFill/>
              </a:ln>
            </c:spPr>
            <c:extLst>
              <c:ext xmlns:c16="http://schemas.microsoft.com/office/drawing/2014/chart" uri="{C3380CC4-5D6E-409C-BE32-E72D297353CC}">
                <c16:uniqueId val="{0000000B-2AD4-4DCA-ABA6-17BC045B3F56}"/>
              </c:ext>
            </c:extLst>
          </c:dPt>
          <c:dPt>
            <c:idx val="7"/>
            <c:invertIfNegative val="0"/>
            <c:bubble3D val="0"/>
            <c:spPr>
              <a:solidFill>
                <a:srgbClr val="2F5597"/>
              </a:solidFill>
              <a:ln w="25552">
                <a:noFill/>
              </a:ln>
            </c:spPr>
            <c:extLst>
              <c:ext xmlns:c16="http://schemas.microsoft.com/office/drawing/2014/chart" uri="{C3380CC4-5D6E-409C-BE32-E72D297353CC}">
                <c16:uniqueId val="{0000000D-2AD4-4DCA-ABA6-17BC045B3F56}"/>
              </c:ext>
            </c:extLst>
          </c:dPt>
          <c:dLbls>
            <c:numFmt formatCode="0.0" sourceLinked="0"/>
            <c:spPr>
              <a:noFill/>
              <a:ln w="25552">
                <a:noFill/>
              </a:ln>
            </c:spPr>
            <c:txPr>
              <a:bodyPr wrap="square" lIns="38100" tIns="19050" rIns="38100" bIns="19050" anchor="ctr">
                <a:spAutoFit/>
              </a:bodyPr>
              <a:lstStyle/>
              <a:p>
                <a:pPr>
                  <a:defRPr sz="1000" b="0" i="0" u="none" strike="noStrike" baseline="0">
                    <a:solidFill>
                      <a:schemeClr val="tx1"/>
                    </a:solidFill>
                    <a:latin typeface="Calibri" panose="020F0502020204030204" pitchFamily="34" charset="0"/>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Sheet1!$A$2:$A$22</c:f>
              <c:strCache>
                <c:ptCount val="21"/>
                <c:pt idx="0">
                  <c:v>Královéhradecký kraj</c:v>
                </c:pt>
                <c:pt idx="1">
                  <c:v>Hradec Králové</c:v>
                </c:pt>
                <c:pt idx="2">
                  <c:v>Trutnov</c:v>
                </c:pt>
                <c:pt idx="3">
                  <c:v>Náchod</c:v>
                </c:pt>
                <c:pt idx="4">
                  <c:v>Rychnov nad Kněžnou</c:v>
                </c:pt>
                <c:pt idx="5">
                  <c:v>Jičín</c:v>
                </c:pt>
                <c:pt idx="6">
                  <c:v>Pardubický kraj</c:v>
                </c:pt>
                <c:pt idx="7">
                  <c:v>Liberecký kraj</c:v>
                </c:pt>
                <c:pt idx="8">
                  <c:v>Středočeský kraj</c:v>
                </c:pt>
                <c:pt idx="9">
                  <c:v>Hlavní město Praha</c:v>
                </c:pt>
                <c:pt idx="10">
                  <c:v>Kraj Vysočina</c:v>
                </c:pt>
                <c:pt idx="11">
                  <c:v>Ústecký kraj</c:v>
                </c:pt>
                <c:pt idx="12">
                  <c:v>Plzeňský kraj</c:v>
                </c:pt>
                <c:pt idx="13">
                  <c:v>Jihomoravský kraj</c:v>
                </c:pt>
                <c:pt idx="14">
                  <c:v>Olomoucký kraj</c:v>
                </c:pt>
                <c:pt idx="15">
                  <c:v>Moravskoslezský kraj</c:v>
                </c:pt>
                <c:pt idx="16">
                  <c:v>Karlovarský kraj</c:v>
                </c:pt>
                <c:pt idx="17">
                  <c:v>Zlínský kraj</c:v>
                </c:pt>
                <c:pt idx="18">
                  <c:v>Jihočeský kraj</c:v>
                </c:pt>
                <c:pt idx="19">
                  <c:v>bezdomovci</c:v>
                </c:pt>
                <c:pt idx="20">
                  <c:v>cizinci</c:v>
                </c:pt>
              </c:strCache>
            </c:strRef>
          </c:cat>
          <c:val>
            <c:numRef>
              <c:f>Sheet1!$B$2:$B$22</c:f>
              <c:numCache>
                <c:formatCode>General</c:formatCode>
                <c:ptCount val="21"/>
                <c:pt idx="0">
                  <c:v>77.603143418467582</c:v>
                </c:pt>
                <c:pt idx="1">
                  <c:v>43.352979698755725</c:v>
                </c:pt>
                <c:pt idx="2">
                  <c:v>10.216110019646365</c:v>
                </c:pt>
                <c:pt idx="3">
                  <c:v>8.4479371316306473</c:v>
                </c:pt>
                <c:pt idx="4">
                  <c:v>7.9240340537000655</c:v>
                </c:pt>
                <c:pt idx="5">
                  <c:v>7.6620825147347738</c:v>
                </c:pt>
                <c:pt idx="6">
                  <c:v>11.722331368696791</c:v>
                </c:pt>
                <c:pt idx="7">
                  <c:v>1.9646365422396856</c:v>
                </c:pt>
                <c:pt idx="8">
                  <c:v>1.8336607727570402</c:v>
                </c:pt>
                <c:pt idx="9">
                  <c:v>1.768172888015717</c:v>
                </c:pt>
                <c:pt idx="10">
                  <c:v>1.0478061558611658</c:v>
                </c:pt>
                <c:pt idx="11">
                  <c:v>0.45841519318926005</c:v>
                </c:pt>
                <c:pt idx="12">
                  <c:v>0.39292730844793711</c:v>
                </c:pt>
                <c:pt idx="13">
                  <c:v>0.39292730844793711</c:v>
                </c:pt>
                <c:pt idx="14">
                  <c:v>0.39292730844793711</c:v>
                </c:pt>
                <c:pt idx="15">
                  <c:v>0.39292730844793711</c:v>
                </c:pt>
                <c:pt idx="16">
                  <c:v>0.13097576948264572</c:v>
                </c:pt>
                <c:pt idx="17">
                  <c:v>0.13097576948264572</c:v>
                </c:pt>
                <c:pt idx="18">
                  <c:v>6.548788474132286E-2</c:v>
                </c:pt>
                <c:pt idx="19">
                  <c:v>0</c:v>
                </c:pt>
                <c:pt idx="20">
                  <c:v>1.7026850032743943</c:v>
                </c:pt>
              </c:numCache>
            </c:numRef>
          </c:val>
          <c:extLst>
            <c:ext xmlns:c16="http://schemas.microsoft.com/office/drawing/2014/chart" uri="{C3380CC4-5D6E-409C-BE32-E72D297353CC}">
              <c16:uniqueId val="{00000010-2AD4-4DCA-ABA6-17BC045B3F56}"/>
            </c:ext>
          </c:extLst>
        </c:ser>
        <c:ser>
          <c:idx val="1"/>
          <c:order val="1"/>
          <c:tx>
            <c:strRef>
              <c:f>Sheet1!$C$1</c:f>
              <c:strCache>
                <c:ptCount val="1"/>
                <c:pt idx="0">
                  <c:v>akut</c:v>
                </c:pt>
              </c:strCache>
            </c:strRef>
          </c:tx>
          <c:spPr>
            <a:solidFill>
              <a:schemeClr val="accent5">
                <a:lumMod val="40000"/>
                <a:lumOff val="60000"/>
              </a:schemeClr>
            </a:solidFill>
          </c:spPr>
          <c:invertIfNegative val="0"/>
          <c:cat>
            <c:strRef>
              <c:f>Sheet1!$A$2:$A$22</c:f>
              <c:strCache>
                <c:ptCount val="21"/>
                <c:pt idx="0">
                  <c:v>Královéhradecký kraj</c:v>
                </c:pt>
                <c:pt idx="1">
                  <c:v>Hradec Králové</c:v>
                </c:pt>
                <c:pt idx="2">
                  <c:v>Trutnov</c:v>
                </c:pt>
                <c:pt idx="3">
                  <c:v>Náchod</c:v>
                </c:pt>
                <c:pt idx="4">
                  <c:v>Rychnov nad Kněžnou</c:v>
                </c:pt>
                <c:pt idx="5">
                  <c:v>Jičín</c:v>
                </c:pt>
                <c:pt idx="6">
                  <c:v>Pardubický kraj</c:v>
                </c:pt>
                <c:pt idx="7">
                  <c:v>Liberecký kraj</c:v>
                </c:pt>
                <c:pt idx="8">
                  <c:v>Středočeský kraj</c:v>
                </c:pt>
                <c:pt idx="9">
                  <c:v>Hlavní město Praha</c:v>
                </c:pt>
                <c:pt idx="10">
                  <c:v>Kraj Vysočina</c:v>
                </c:pt>
                <c:pt idx="11">
                  <c:v>Ústecký kraj</c:v>
                </c:pt>
                <c:pt idx="12">
                  <c:v>Plzeňský kraj</c:v>
                </c:pt>
                <c:pt idx="13">
                  <c:v>Jihomoravský kraj</c:v>
                </c:pt>
                <c:pt idx="14">
                  <c:v>Olomoucký kraj</c:v>
                </c:pt>
                <c:pt idx="15">
                  <c:v>Moravskoslezský kraj</c:v>
                </c:pt>
                <c:pt idx="16">
                  <c:v>Karlovarský kraj</c:v>
                </c:pt>
                <c:pt idx="17">
                  <c:v>Zlínský kraj</c:v>
                </c:pt>
                <c:pt idx="18">
                  <c:v>Jihočeský kraj</c:v>
                </c:pt>
                <c:pt idx="19">
                  <c:v>bezdomovci</c:v>
                </c:pt>
                <c:pt idx="20">
                  <c:v>cizinci</c:v>
                </c:pt>
              </c:strCache>
            </c:strRef>
          </c:cat>
          <c:val>
            <c:numRef>
              <c:f>Sheet1!$C$2:$C$22</c:f>
              <c:numCache>
                <c:formatCode>General</c:formatCode>
                <c:ptCount val="21"/>
                <c:pt idx="0">
                  <c:v>74.489279081546513</c:v>
                </c:pt>
                <c:pt idx="1">
                  <c:v>43.6337763199151</c:v>
                </c:pt>
                <c:pt idx="2">
                  <c:v>7.8073370155085504</c:v>
                </c:pt>
                <c:pt idx="3">
                  <c:v>9.2255372518752559</c:v>
                </c:pt>
                <c:pt idx="4">
                  <c:v>7.4069607583029828</c:v>
                </c:pt>
                <c:pt idx="5">
                  <c:v>6.4156677359446235</c:v>
                </c:pt>
                <c:pt idx="6">
                  <c:v>16.473312269361568</c:v>
                </c:pt>
                <c:pt idx="7">
                  <c:v>1.9271122259472757</c:v>
                </c:pt>
                <c:pt idx="8">
                  <c:v>1.866814596850052</c:v>
                </c:pt>
                <c:pt idx="9">
                  <c:v>0.84175490219724569</c:v>
                </c:pt>
                <c:pt idx="10">
                  <c:v>1.3579026072694822</c:v>
                </c:pt>
                <c:pt idx="11">
                  <c:v>0.35455005909167653</c:v>
                </c:pt>
                <c:pt idx="12">
                  <c:v>0.59815248064446114</c:v>
                </c:pt>
                <c:pt idx="13">
                  <c:v>0.36902149007501023</c:v>
                </c:pt>
                <c:pt idx="14">
                  <c:v>0.24842623188056243</c:v>
                </c:pt>
                <c:pt idx="15">
                  <c:v>0.35455005909167653</c:v>
                </c:pt>
                <c:pt idx="16">
                  <c:v>0.18571669761944962</c:v>
                </c:pt>
                <c:pt idx="17">
                  <c:v>0.17848098212778274</c:v>
                </c:pt>
                <c:pt idx="18">
                  <c:v>0.24842623188056243</c:v>
                </c:pt>
                <c:pt idx="19">
                  <c:v>0</c:v>
                </c:pt>
                <c:pt idx="20">
                  <c:v>0.50650008441668082</c:v>
                </c:pt>
              </c:numCache>
            </c:numRef>
          </c:val>
          <c:extLst>
            <c:ext xmlns:c16="http://schemas.microsoft.com/office/drawing/2014/chart" uri="{C3380CC4-5D6E-409C-BE32-E72D297353CC}">
              <c16:uniqueId val="{00000011-2AD4-4DCA-ABA6-17BC045B3F56}"/>
            </c:ext>
          </c:extLst>
        </c:ser>
        <c:dLbls>
          <c:showLegendKey val="0"/>
          <c:showVal val="0"/>
          <c:showCatName val="0"/>
          <c:showSerName val="0"/>
          <c:showPercent val="0"/>
          <c:showBubbleSize val="0"/>
        </c:dLbls>
        <c:gapWidth val="30"/>
        <c:axId val="495401032"/>
        <c:axId val="495395936"/>
      </c:barChart>
      <c:catAx>
        <c:axId val="495401032"/>
        <c:scaling>
          <c:orientation val="maxMin"/>
        </c:scaling>
        <c:delete val="1"/>
        <c:axPos val="l"/>
        <c:numFmt formatCode="General" sourceLinked="1"/>
        <c:majorTickMark val="out"/>
        <c:minorTickMark val="none"/>
        <c:tickLblPos val="nextTo"/>
        <c:crossAx val="495395936"/>
        <c:crosses val="autoZero"/>
        <c:auto val="1"/>
        <c:lblAlgn val="ctr"/>
        <c:lblOffset val="100"/>
        <c:noMultiLvlLbl val="0"/>
      </c:catAx>
      <c:valAx>
        <c:axId val="495395936"/>
        <c:scaling>
          <c:orientation val="minMax"/>
          <c:max val="100"/>
        </c:scaling>
        <c:delete val="0"/>
        <c:axPos val="t"/>
        <c:numFmt formatCode="0" sourceLinked="0"/>
        <c:majorTickMark val="out"/>
        <c:minorTickMark val="none"/>
        <c:tickLblPos val="nextTo"/>
        <c:spPr>
          <a:ln w="3194">
            <a:solidFill>
              <a:schemeClr val="tx1"/>
            </a:solidFill>
            <a:prstDash val="solid"/>
          </a:ln>
        </c:spPr>
        <c:txPr>
          <a:bodyPr rot="0" vert="horz"/>
          <a:lstStyle/>
          <a:p>
            <a:pPr>
              <a:defRPr sz="1000" b="0" i="0" u="none" strike="noStrike" baseline="0">
                <a:solidFill>
                  <a:schemeClr val="tx1"/>
                </a:solidFill>
                <a:latin typeface="Calibri" panose="020F0502020204030204" pitchFamily="34" charset="0"/>
                <a:ea typeface="Arial"/>
                <a:cs typeface="Arial"/>
              </a:defRPr>
            </a:pPr>
            <a:endParaRPr lang="cs-CZ"/>
          </a:p>
        </c:txPr>
        <c:crossAx val="495401032"/>
        <c:crosses val="autoZero"/>
        <c:crossBetween val="between"/>
        <c:majorUnit val="20"/>
      </c:valAx>
      <c:spPr>
        <a:noFill/>
        <a:ln w="25552">
          <a:noFill/>
        </a:ln>
      </c:spPr>
    </c:plotArea>
    <c:plotVisOnly val="1"/>
    <c:dispBlanksAs val="gap"/>
    <c:showDLblsOverMax val="0"/>
  </c:chart>
  <c:spPr>
    <a:noFill/>
    <a:ln>
      <a:noFill/>
    </a:ln>
  </c:spPr>
  <c:txPr>
    <a:bodyPr/>
    <a:lstStyle/>
    <a:p>
      <a:pPr>
        <a:defRPr sz="1006" b="0" i="0" u="none" strike="noStrike" baseline="0">
          <a:solidFill>
            <a:schemeClr val="tx1"/>
          </a:solidFill>
          <a:latin typeface="Arial"/>
          <a:ea typeface="Arial"/>
          <a:cs typeface="Arial"/>
        </a:defRPr>
      </a:pPr>
      <a:endParaRPr lang="cs-CZ"/>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501761532640392"/>
          <c:y val="3.9247189839883727E-2"/>
          <c:w val="0.5877487290788953"/>
          <c:h val="0.76887668964029787"/>
        </c:manualLayout>
      </c:layout>
      <c:lineChart>
        <c:grouping val="standard"/>
        <c:varyColors val="0"/>
        <c:ser>
          <c:idx val="0"/>
          <c:order val="0"/>
          <c:tx>
            <c:strRef>
              <c:f>Sheet1!$A$2</c:f>
              <c:strCache>
                <c:ptCount val="1"/>
                <c:pt idx="0">
                  <c:v>Královéhradecký kraj</c:v>
                </c:pt>
              </c:strCache>
            </c:strRef>
          </c:tx>
          <c:spPr>
            <a:ln w="28575" cap="rnd">
              <a:solidFill>
                <a:srgbClr val="00B050"/>
              </a:solidFill>
              <a:round/>
            </a:ln>
            <a:effectLst/>
          </c:spPr>
          <c:marker>
            <c:symbol val="circle"/>
            <c:size val="5"/>
            <c:spPr>
              <a:solidFill>
                <a:srgbClr val="00B050"/>
              </a:solidFill>
              <a:ln w="9525">
                <a:solidFill>
                  <a:srgbClr val="00B050"/>
                </a:solidFill>
              </a:ln>
              <a:effectLst/>
            </c:spPr>
          </c:marker>
          <c:cat>
            <c:strRef>
              <c:f>Sheet1!$B$1:$M$1</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Sheet1!$B$2:$M$2</c:f>
              <c:numCache>
                <c:formatCode>###0.0%</c:formatCode>
                <c:ptCount val="12"/>
                <c:pt idx="0">
                  <c:v>7.8E-2</c:v>
                </c:pt>
                <c:pt idx="1">
                  <c:v>8.1000000000000003E-2</c:v>
                </c:pt>
                <c:pt idx="2">
                  <c:v>8.5999999999999993E-2</c:v>
                </c:pt>
                <c:pt idx="3">
                  <c:v>0.09</c:v>
                </c:pt>
                <c:pt idx="4">
                  <c:v>9.8000000000000004E-2</c:v>
                </c:pt>
                <c:pt idx="5">
                  <c:v>0.1</c:v>
                </c:pt>
                <c:pt idx="6">
                  <c:v>0.1</c:v>
                </c:pt>
                <c:pt idx="7">
                  <c:v>9.7000000000000003E-2</c:v>
                </c:pt>
                <c:pt idx="8">
                  <c:v>9.7000000000000003E-2</c:v>
                </c:pt>
                <c:pt idx="9">
                  <c:v>9.6000000000000002E-2</c:v>
                </c:pt>
                <c:pt idx="10">
                  <c:v>9.4E-2</c:v>
                </c:pt>
                <c:pt idx="11">
                  <c:v>9.7000000000000003E-2</c:v>
                </c:pt>
              </c:numCache>
            </c:numRef>
          </c:val>
          <c:smooth val="0"/>
          <c:extLst>
            <c:ext xmlns:c16="http://schemas.microsoft.com/office/drawing/2014/chart" uri="{C3380CC4-5D6E-409C-BE32-E72D297353CC}">
              <c16:uniqueId val="{00000000-EF4C-4622-92E0-015498EBE069}"/>
            </c:ext>
          </c:extLst>
        </c:ser>
        <c:ser>
          <c:idx val="1"/>
          <c:order val="1"/>
          <c:tx>
            <c:strRef>
              <c:f>Sheet1!$A$3</c:f>
              <c:strCache>
                <c:ptCount val="1"/>
                <c:pt idx="0">
                  <c:v>ČR</c:v>
                </c:pt>
              </c:strCache>
            </c:strRef>
          </c:tx>
          <c:spPr>
            <a:ln w="28575" cap="rnd">
              <a:solidFill>
                <a:schemeClr val="tx1"/>
              </a:solidFill>
              <a:round/>
            </a:ln>
            <a:effectLst/>
          </c:spPr>
          <c:marker>
            <c:symbol val="circle"/>
            <c:size val="5"/>
            <c:spPr>
              <a:solidFill>
                <a:schemeClr val="tx1"/>
              </a:solidFill>
              <a:ln w="9525">
                <a:solidFill>
                  <a:schemeClr val="tx1"/>
                </a:solidFill>
              </a:ln>
              <a:effectLst/>
            </c:spPr>
          </c:marker>
          <c:cat>
            <c:strRef>
              <c:f>Sheet1!$B$1:$M$1</c:f>
              <c:strCache>
                <c:ptCount val="12"/>
                <c:pt idx="0">
                  <c:v>2007</c:v>
                </c:pt>
                <c:pt idx="1">
                  <c:v>2008</c:v>
                </c:pt>
                <c:pt idx="2">
                  <c:v>2009</c:v>
                </c:pt>
                <c:pt idx="3">
                  <c:v>2010</c:v>
                </c:pt>
                <c:pt idx="4">
                  <c:v>2011</c:v>
                </c:pt>
                <c:pt idx="5">
                  <c:v>2012</c:v>
                </c:pt>
                <c:pt idx="6">
                  <c:v>2013</c:v>
                </c:pt>
                <c:pt idx="7">
                  <c:v>2014</c:v>
                </c:pt>
                <c:pt idx="8">
                  <c:v>2015</c:v>
                </c:pt>
                <c:pt idx="9">
                  <c:v>2016</c:v>
                </c:pt>
                <c:pt idx="10">
                  <c:v>2017</c:v>
                </c:pt>
                <c:pt idx="11">
                  <c:v>2018</c:v>
                </c:pt>
              </c:strCache>
            </c:strRef>
          </c:cat>
          <c:val>
            <c:numRef>
              <c:f>Sheet1!$B$3:$M$3</c:f>
              <c:numCache>
                <c:formatCode>###0.0%</c:formatCode>
                <c:ptCount val="12"/>
                <c:pt idx="0">
                  <c:v>9.3222895619080537E-2</c:v>
                </c:pt>
                <c:pt idx="1">
                  <c:v>9.6373978078007849E-2</c:v>
                </c:pt>
                <c:pt idx="2">
                  <c:v>9.9752878528816938E-2</c:v>
                </c:pt>
                <c:pt idx="3">
                  <c:v>0.10085452969759244</c:v>
                </c:pt>
                <c:pt idx="4">
                  <c:v>0.10539895204288346</c:v>
                </c:pt>
                <c:pt idx="5">
                  <c:v>0.11293814244875616</c:v>
                </c:pt>
                <c:pt idx="6">
                  <c:v>0.1172495238317131</c:v>
                </c:pt>
                <c:pt idx="7">
                  <c:v>0.11597169343737419</c:v>
                </c:pt>
                <c:pt idx="8">
                  <c:v>0.11872335578374894</c:v>
                </c:pt>
                <c:pt idx="9">
                  <c:v>0.11777875895267828</c:v>
                </c:pt>
                <c:pt idx="10">
                  <c:v>0.11976800909542504</c:v>
                </c:pt>
                <c:pt idx="11">
                  <c:v>0.12231521276484009</c:v>
                </c:pt>
              </c:numCache>
            </c:numRef>
          </c:val>
          <c:smooth val="0"/>
          <c:extLst>
            <c:ext xmlns:c16="http://schemas.microsoft.com/office/drawing/2014/chart" uri="{C3380CC4-5D6E-409C-BE32-E72D297353CC}">
              <c16:uniqueId val="{00000001-EF4C-4622-92E0-015498EBE069}"/>
            </c:ext>
          </c:extLst>
        </c:ser>
        <c:dLbls>
          <c:showLegendKey val="0"/>
          <c:showVal val="0"/>
          <c:showCatName val="0"/>
          <c:showSerName val="0"/>
          <c:showPercent val="0"/>
          <c:showBubbleSize val="0"/>
        </c:dLbls>
        <c:marker val="1"/>
        <c:smooth val="0"/>
        <c:axId val="481662096"/>
        <c:axId val="481654648"/>
      </c:lineChart>
      <c:catAx>
        <c:axId val="48166209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0" spcFirstLastPara="1" vertOverflow="ellipsis" wrap="square" anchor="ctr" anchorCtr="1"/>
          <a:lstStyle/>
          <a:p>
            <a:pPr>
              <a:defRPr sz="1200" b="0" i="0" u="none" strike="noStrike" kern="1200" baseline="0">
                <a:solidFill>
                  <a:schemeClr val="tx1"/>
                </a:solidFill>
                <a:latin typeface="+mn-lt"/>
                <a:ea typeface="+mn-ea"/>
                <a:cs typeface="+mn-cs"/>
              </a:defRPr>
            </a:pPr>
            <a:endParaRPr lang="cs-CZ"/>
          </a:p>
        </c:txPr>
        <c:crossAx val="481654648"/>
        <c:crosses val="autoZero"/>
        <c:auto val="1"/>
        <c:lblAlgn val="ctr"/>
        <c:lblOffset val="0"/>
        <c:noMultiLvlLbl val="0"/>
      </c:catAx>
      <c:valAx>
        <c:axId val="48165464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481662096"/>
        <c:crosses val="autoZero"/>
        <c:crossBetween val="between"/>
      </c:valAx>
      <c:spPr>
        <a:noFill/>
        <a:ln>
          <a:noFill/>
        </a:ln>
        <a:effectLst/>
      </c:spPr>
    </c:plotArea>
    <c:legend>
      <c:legendPos val="r"/>
      <c:layout>
        <c:manualLayout>
          <c:xMode val="edge"/>
          <c:yMode val="edge"/>
          <c:x val="0.76017055708267112"/>
          <c:y val="2.8848335555925603E-2"/>
          <c:w val="0.2233586425985476"/>
          <c:h val="0.5289339529231844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userShapes r:id="rId4"/>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2018</c:v>
                </c:pt>
              </c:strCache>
            </c:strRef>
          </c:tx>
          <c:spPr>
            <a:solidFill>
              <a:srgbClr val="037BC1"/>
            </a:solidFill>
            <a:ln>
              <a:solidFill>
                <a:srgbClr val="3D67BC"/>
              </a:solidFill>
            </a:ln>
            <a:effectLst/>
          </c:spPr>
          <c:invertIfNegative val="0"/>
          <c:dPt>
            <c:idx val="0"/>
            <c:invertIfNegative val="0"/>
            <c:bubble3D val="0"/>
            <c:spPr>
              <a:solidFill>
                <a:srgbClr val="3D67BC"/>
              </a:solidFill>
              <a:ln>
                <a:solidFill>
                  <a:srgbClr val="3D67BC"/>
                </a:solidFill>
              </a:ln>
              <a:effectLst/>
            </c:spPr>
            <c:extLst>
              <c:ext xmlns:c16="http://schemas.microsoft.com/office/drawing/2014/chart" uri="{C3380CC4-5D6E-409C-BE32-E72D297353CC}">
                <c16:uniqueId val="{00000001-0732-4C40-BC2C-FD2C0FC0F299}"/>
              </c:ext>
            </c:extLst>
          </c:dPt>
          <c:dPt>
            <c:idx val="1"/>
            <c:invertIfNegative val="0"/>
            <c:bubble3D val="0"/>
            <c:spPr>
              <a:solidFill>
                <a:srgbClr val="3D67BC"/>
              </a:solidFill>
              <a:ln>
                <a:solidFill>
                  <a:srgbClr val="3D67BC"/>
                </a:solidFill>
              </a:ln>
              <a:effectLst/>
            </c:spPr>
            <c:extLst>
              <c:ext xmlns:c16="http://schemas.microsoft.com/office/drawing/2014/chart" uri="{C3380CC4-5D6E-409C-BE32-E72D297353CC}">
                <c16:uniqueId val="{00000003-0732-4C40-BC2C-FD2C0FC0F299}"/>
              </c:ext>
            </c:extLst>
          </c:dPt>
          <c:dPt>
            <c:idx val="2"/>
            <c:invertIfNegative val="0"/>
            <c:bubble3D val="0"/>
            <c:spPr>
              <a:solidFill>
                <a:srgbClr val="3D67BC"/>
              </a:solidFill>
              <a:ln>
                <a:solidFill>
                  <a:srgbClr val="3D67BC"/>
                </a:solidFill>
              </a:ln>
              <a:effectLst/>
            </c:spPr>
            <c:extLst>
              <c:ext xmlns:c16="http://schemas.microsoft.com/office/drawing/2014/chart" uri="{C3380CC4-5D6E-409C-BE32-E72D297353CC}">
                <c16:uniqueId val="{00000005-0732-4C40-BC2C-FD2C0FC0F299}"/>
              </c:ext>
            </c:extLst>
          </c:dPt>
          <c:dPt>
            <c:idx val="3"/>
            <c:invertIfNegative val="0"/>
            <c:bubble3D val="0"/>
            <c:spPr>
              <a:solidFill>
                <a:srgbClr val="3D67BC"/>
              </a:solidFill>
              <a:ln>
                <a:solidFill>
                  <a:srgbClr val="3D67BC"/>
                </a:solidFill>
              </a:ln>
              <a:effectLst/>
            </c:spPr>
            <c:extLst>
              <c:ext xmlns:c16="http://schemas.microsoft.com/office/drawing/2014/chart" uri="{C3380CC4-5D6E-409C-BE32-E72D297353CC}">
                <c16:uniqueId val="{00000007-0732-4C40-BC2C-FD2C0FC0F299}"/>
              </c:ext>
            </c:extLst>
          </c:dPt>
          <c:dPt>
            <c:idx val="4"/>
            <c:invertIfNegative val="0"/>
            <c:bubble3D val="0"/>
            <c:spPr>
              <a:solidFill>
                <a:srgbClr val="7191D1"/>
              </a:solidFill>
              <a:ln>
                <a:solidFill>
                  <a:srgbClr val="3D67BC"/>
                </a:solidFill>
              </a:ln>
              <a:effectLst/>
            </c:spPr>
            <c:extLst>
              <c:ext xmlns:c16="http://schemas.microsoft.com/office/drawing/2014/chart" uri="{C3380CC4-5D6E-409C-BE32-E72D297353CC}">
                <c16:uniqueId val="{00000009-0732-4C40-BC2C-FD2C0FC0F299}"/>
              </c:ext>
            </c:extLst>
          </c:dPt>
          <c:dPt>
            <c:idx val="5"/>
            <c:invertIfNegative val="0"/>
            <c:bubble3D val="0"/>
            <c:spPr>
              <a:solidFill>
                <a:srgbClr val="7191D1"/>
              </a:solidFill>
              <a:ln>
                <a:solidFill>
                  <a:srgbClr val="3D67BC"/>
                </a:solidFill>
              </a:ln>
              <a:effectLst/>
            </c:spPr>
            <c:extLst>
              <c:ext xmlns:c16="http://schemas.microsoft.com/office/drawing/2014/chart" uri="{C3380CC4-5D6E-409C-BE32-E72D297353CC}">
                <c16:uniqueId val="{0000000B-0732-4C40-BC2C-FD2C0FC0F299}"/>
              </c:ext>
            </c:extLst>
          </c:dPt>
          <c:dPt>
            <c:idx val="6"/>
            <c:invertIfNegative val="0"/>
            <c:bubble3D val="0"/>
            <c:spPr>
              <a:solidFill>
                <a:srgbClr val="7191D1"/>
              </a:solidFill>
              <a:ln>
                <a:solidFill>
                  <a:srgbClr val="3D67BC"/>
                </a:solidFill>
              </a:ln>
              <a:effectLst/>
            </c:spPr>
            <c:extLst>
              <c:ext xmlns:c16="http://schemas.microsoft.com/office/drawing/2014/chart" uri="{C3380CC4-5D6E-409C-BE32-E72D297353CC}">
                <c16:uniqueId val="{0000000D-0732-4C40-BC2C-FD2C0FC0F299}"/>
              </c:ext>
            </c:extLst>
          </c:dPt>
          <c:dPt>
            <c:idx val="7"/>
            <c:invertIfNegative val="0"/>
            <c:bubble3D val="0"/>
            <c:spPr>
              <a:solidFill>
                <a:schemeClr val="accent4"/>
              </a:solidFill>
              <a:ln>
                <a:solidFill>
                  <a:srgbClr val="3D67BC"/>
                </a:solidFill>
              </a:ln>
              <a:effectLst/>
            </c:spPr>
            <c:extLst>
              <c:ext xmlns:c16="http://schemas.microsoft.com/office/drawing/2014/chart" uri="{C3380CC4-5D6E-409C-BE32-E72D297353CC}">
                <c16:uniqueId val="{0000000F-0732-4C40-BC2C-FD2C0FC0F299}"/>
              </c:ext>
            </c:extLst>
          </c:dPt>
          <c:dPt>
            <c:idx val="8"/>
            <c:invertIfNegative val="0"/>
            <c:bubble3D val="0"/>
            <c:spPr>
              <a:solidFill>
                <a:srgbClr val="B0C2E5"/>
              </a:solidFill>
              <a:ln>
                <a:solidFill>
                  <a:srgbClr val="3D67BC"/>
                </a:solidFill>
              </a:ln>
              <a:effectLst/>
            </c:spPr>
            <c:extLst>
              <c:ext xmlns:c16="http://schemas.microsoft.com/office/drawing/2014/chart" uri="{C3380CC4-5D6E-409C-BE32-E72D297353CC}">
                <c16:uniqueId val="{00000011-0732-4C40-BC2C-FD2C0FC0F299}"/>
              </c:ext>
            </c:extLst>
          </c:dPt>
          <c:dPt>
            <c:idx val="9"/>
            <c:invertIfNegative val="0"/>
            <c:bubble3D val="0"/>
            <c:spPr>
              <a:solidFill>
                <a:srgbClr val="B0C2E5"/>
              </a:solidFill>
              <a:ln>
                <a:solidFill>
                  <a:srgbClr val="3D67BC"/>
                </a:solidFill>
              </a:ln>
              <a:effectLst/>
            </c:spPr>
            <c:extLst>
              <c:ext xmlns:c16="http://schemas.microsoft.com/office/drawing/2014/chart" uri="{C3380CC4-5D6E-409C-BE32-E72D297353CC}">
                <c16:uniqueId val="{00000013-0732-4C40-BC2C-FD2C0FC0F299}"/>
              </c:ext>
            </c:extLst>
          </c:dPt>
          <c:dPt>
            <c:idx val="10"/>
            <c:invertIfNegative val="0"/>
            <c:bubble3D val="0"/>
            <c:spPr>
              <a:solidFill>
                <a:srgbClr val="B0C2E5"/>
              </a:solidFill>
              <a:ln>
                <a:solidFill>
                  <a:srgbClr val="3D67BC"/>
                </a:solidFill>
              </a:ln>
              <a:effectLst/>
            </c:spPr>
            <c:extLst>
              <c:ext xmlns:c16="http://schemas.microsoft.com/office/drawing/2014/chart" uri="{C3380CC4-5D6E-409C-BE32-E72D297353CC}">
                <c16:uniqueId val="{00000015-0732-4C40-BC2C-FD2C0FC0F299}"/>
              </c:ext>
            </c:extLst>
          </c:dPt>
          <c:dPt>
            <c:idx val="11"/>
            <c:invertIfNegative val="0"/>
            <c:bubble3D val="0"/>
            <c:spPr>
              <a:solidFill>
                <a:srgbClr val="B0C2E5"/>
              </a:solidFill>
              <a:ln>
                <a:solidFill>
                  <a:srgbClr val="3D67BC"/>
                </a:solidFill>
              </a:ln>
              <a:effectLst/>
            </c:spPr>
            <c:extLst>
              <c:ext xmlns:c16="http://schemas.microsoft.com/office/drawing/2014/chart" uri="{C3380CC4-5D6E-409C-BE32-E72D297353CC}">
                <c16:uniqueId val="{00000017-0732-4C40-BC2C-FD2C0FC0F299}"/>
              </c:ext>
            </c:extLst>
          </c:dPt>
          <c:dPt>
            <c:idx val="12"/>
            <c:invertIfNegative val="0"/>
            <c:bubble3D val="0"/>
            <c:spPr>
              <a:solidFill>
                <a:srgbClr val="DA2128"/>
              </a:solidFill>
              <a:ln>
                <a:solidFill>
                  <a:srgbClr val="3D67BC"/>
                </a:solidFill>
              </a:ln>
              <a:effectLst/>
            </c:spPr>
            <c:extLst>
              <c:ext xmlns:c16="http://schemas.microsoft.com/office/drawing/2014/chart" uri="{C3380CC4-5D6E-409C-BE32-E72D297353CC}">
                <c16:uniqueId val="{00000019-0732-4C40-BC2C-FD2C0FC0F299}"/>
              </c:ext>
            </c:extLst>
          </c:dPt>
          <c:dPt>
            <c:idx val="13"/>
            <c:invertIfNegative val="0"/>
            <c:bubble3D val="0"/>
            <c:spPr>
              <a:solidFill>
                <a:srgbClr val="D8E0F2"/>
              </a:solidFill>
              <a:ln>
                <a:solidFill>
                  <a:srgbClr val="3D67BC"/>
                </a:solidFill>
              </a:ln>
              <a:effectLst/>
            </c:spPr>
            <c:extLst>
              <c:ext xmlns:c16="http://schemas.microsoft.com/office/drawing/2014/chart" uri="{C3380CC4-5D6E-409C-BE32-E72D297353CC}">
                <c16:uniqueId val="{0000001B-0732-4C40-BC2C-FD2C0FC0F299}"/>
              </c:ext>
            </c:extLst>
          </c:dPt>
          <c:dPt>
            <c:idx val="14"/>
            <c:invertIfNegative val="0"/>
            <c:bubble3D val="0"/>
            <c:spPr>
              <a:solidFill>
                <a:srgbClr val="D8E0F2"/>
              </a:solidFill>
              <a:ln>
                <a:solidFill>
                  <a:srgbClr val="3D67BC"/>
                </a:solidFill>
              </a:ln>
              <a:effectLst/>
            </c:spPr>
            <c:extLst>
              <c:ext xmlns:c16="http://schemas.microsoft.com/office/drawing/2014/chart" uri="{C3380CC4-5D6E-409C-BE32-E72D297353CC}">
                <c16:uniqueId val="{0000001D-0732-4C40-BC2C-FD2C0FC0F299}"/>
              </c:ext>
            </c:extLst>
          </c:dPt>
          <c:dLbls>
            <c:numFmt formatCode="#,##0.0" sourceLinked="0"/>
            <c:spPr>
              <a:noFill/>
              <a:ln>
                <a:noFill/>
              </a:ln>
              <a:effectLst/>
            </c:spPr>
            <c:txPr>
              <a:bodyPr rot="0" spcFirstLastPara="1" vertOverflow="ellipsis" vert="horz" wrap="square" anchor="ctr" anchorCtr="1"/>
              <a:lstStyle/>
              <a:p>
                <a:pPr>
                  <a:defRPr sz="1400" b="0" i="0" u="none" strike="noStrike" kern="1200" baseline="0">
                    <a:solidFill>
                      <a:srgbClr val="000000"/>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Karlovarský kraj</c:v>
                </c:pt>
                <c:pt idx="1">
                  <c:v>Liberecký kraj</c:v>
                </c:pt>
                <c:pt idx="2">
                  <c:v>Jihočeský kraj</c:v>
                </c:pt>
                <c:pt idx="3">
                  <c:v>Ústecký kraj</c:v>
                </c:pt>
                <c:pt idx="4">
                  <c:v>Moravskoslezský kraj</c:v>
                </c:pt>
                <c:pt idx="5">
                  <c:v>Zlínský kraj</c:v>
                </c:pt>
                <c:pt idx="6">
                  <c:v>Plzeňský kraj</c:v>
                </c:pt>
                <c:pt idx="7">
                  <c:v>Česká republika</c:v>
                </c:pt>
                <c:pt idx="8">
                  <c:v>Pardubický kraj</c:v>
                </c:pt>
                <c:pt idx="9">
                  <c:v>Olomoucký kraj</c:v>
                </c:pt>
                <c:pt idx="10">
                  <c:v>Kraj Vysočina</c:v>
                </c:pt>
                <c:pt idx="11">
                  <c:v>Hl. m. Praha</c:v>
                </c:pt>
                <c:pt idx="12">
                  <c:v>Královéhradecký kraj</c:v>
                </c:pt>
                <c:pt idx="13">
                  <c:v>Jihomoravský kraj</c:v>
                </c:pt>
                <c:pt idx="14">
                  <c:v>Středočeský kraj</c:v>
                </c:pt>
              </c:strCache>
            </c:strRef>
          </c:cat>
          <c:val>
            <c:numRef>
              <c:f>List1!$B$2:$B$16</c:f>
              <c:numCache>
                <c:formatCode>General</c:formatCode>
                <c:ptCount val="15"/>
                <c:pt idx="0">
                  <c:v>123.26735188038668</c:v>
                </c:pt>
                <c:pt idx="1">
                  <c:v>111.66464375645381</c:v>
                </c:pt>
                <c:pt idx="2">
                  <c:v>106.42228459890579</c:v>
                </c:pt>
                <c:pt idx="3">
                  <c:v>105.82271076555618</c:v>
                </c:pt>
                <c:pt idx="4">
                  <c:v>94.438807452343482</c:v>
                </c:pt>
                <c:pt idx="5">
                  <c:v>92.691212297978851</c:v>
                </c:pt>
                <c:pt idx="6">
                  <c:v>90.773960223205918</c:v>
                </c:pt>
                <c:pt idx="7">
                  <c:v>89.995322982412503</c:v>
                </c:pt>
                <c:pt idx="8">
                  <c:v>87.327714904888168</c:v>
                </c:pt>
                <c:pt idx="9">
                  <c:v>84.817412777232533</c:v>
                </c:pt>
                <c:pt idx="10">
                  <c:v>82.880992654498272</c:v>
                </c:pt>
                <c:pt idx="11">
                  <c:v>82.843056254731422</c:v>
                </c:pt>
                <c:pt idx="12">
                  <c:v>81.970190016851575</c:v>
                </c:pt>
                <c:pt idx="13">
                  <c:v>78.953077032806561</c:v>
                </c:pt>
                <c:pt idx="14">
                  <c:v>78.828918190915829</c:v>
                </c:pt>
              </c:numCache>
            </c:numRef>
          </c:val>
          <c:extLst>
            <c:ext xmlns:c16="http://schemas.microsoft.com/office/drawing/2014/chart" uri="{C3380CC4-5D6E-409C-BE32-E72D297353CC}">
              <c16:uniqueId val="{0000001E-0732-4C40-BC2C-FD2C0FC0F299}"/>
            </c:ext>
          </c:extLst>
        </c:ser>
        <c:dLbls>
          <c:dLblPos val="ctr"/>
          <c:showLegendKey val="0"/>
          <c:showVal val="1"/>
          <c:showCatName val="0"/>
          <c:showSerName val="0"/>
          <c:showPercent val="0"/>
          <c:showBubbleSize val="0"/>
        </c:dLbls>
        <c:gapWidth val="50"/>
        <c:axId val="461709400"/>
        <c:axId val="461709792"/>
      </c:barChart>
      <c:catAx>
        <c:axId val="461709400"/>
        <c:scaling>
          <c:orientation val="maxMin"/>
        </c:scaling>
        <c:delete val="0"/>
        <c:axPos val="l"/>
        <c:numFmt formatCode="General" sourceLinked="1"/>
        <c:majorTickMark val="none"/>
        <c:minorTickMark val="none"/>
        <c:tickLblPos val="nextTo"/>
        <c:spPr>
          <a:noFill/>
          <a:ln w="9525" cap="flat" cmpd="sng" algn="ctr">
            <a:solidFill>
              <a:srgbClr val="000000"/>
            </a:solidFill>
            <a:round/>
          </a:ln>
          <a:effectLst/>
        </c:spPr>
        <c:txPr>
          <a:bodyPr rot="-60000000" spcFirstLastPara="1" vertOverflow="ellipsis" vert="horz" wrap="square" anchor="ctr" anchorCtr="1"/>
          <a:lstStyle/>
          <a:p>
            <a:pPr>
              <a:defRPr sz="1400" b="0" i="0" u="none" strike="noStrike" kern="1200" baseline="0">
                <a:solidFill>
                  <a:srgbClr val="000000"/>
                </a:solidFill>
                <a:latin typeface="+mn-lt"/>
                <a:ea typeface="+mn-ea"/>
                <a:cs typeface="+mn-cs"/>
              </a:defRPr>
            </a:pPr>
            <a:endParaRPr lang="cs-CZ"/>
          </a:p>
        </c:txPr>
        <c:crossAx val="461709792"/>
        <c:crosses val="autoZero"/>
        <c:auto val="1"/>
        <c:lblAlgn val="ctr"/>
        <c:lblOffset val="100"/>
        <c:noMultiLvlLbl val="0"/>
      </c:catAx>
      <c:valAx>
        <c:axId val="461709792"/>
        <c:scaling>
          <c:orientation val="minMax"/>
          <c:min val="0"/>
        </c:scaling>
        <c:delete val="0"/>
        <c:axPos val="t"/>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400" b="0" i="0" u="none" strike="noStrike" kern="1200" baseline="0">
                <a:solidFill>
                  <a:srgbClr val="000000"/>
                </a:solidFill>
                <a:latin typeface="+mn-lt"/>
                <a:ea typeface="+mn-ea"/>
                <a:cs typeface="+mn-cs"/>
              </a:defRPr>
            </a:pPr>
            <a:endParaRPr lang="cs-CZ"/>
          </a:p>
        </c:txPr>
        <c:crossAx val="461709400"/>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rgbClr val="DA2128"/>
            </a:solidFill>
            <a:ln>
              <a:solidFill>
                <a:srgbClr val="DA2128"/>
              </a:solidFill>
            </a:ln>
          </c:spPr>
          <c:invertIfNegative val="0"/>
          <c:dLbls>
            <c:numFmt formatCode="#,##0" sourceLinked="0"/>
            <c:spPr>
              <a:noFill/>
              <a:ln>
                <a:noFill/>
              </a:ln>
              <a:effectLst/>
            </c:spPr>
            <c:txPr>
              <a:bodyPr rot="-5400000" vert="horz" wrap="square" lIns="38100" tIns="19050" rIns="38100" bIns="19050" anchor="ctr">
                <a:spAutoFit/>
              </a:bodyPr>
              <a:lstStyle/>
              <a:p>
                <a:pPr>
                  <a:defRPr>
                    <a:solidFill>
                      <a:schemeClr val="bg1"/>
                    </a:solidFill>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Sheet1!$B$2:$B$10</c:f>
              <c:numCache>
                <c:formatCode>General</c:formatCode>
                <c:ptCount val="9"/>
                <c:pt idx="0">
                  <c:v>726120</c:v>
                </c:pt>
                <c:pt idx="1">
                  <c:v>744490</c:v>
                </c:pt>
                <c:pt idx="2">
                  <c:v>791302</c:v>
                </c:pt>
                <c:pt idx="3">
                  <c:v>824900</c:v>
                </c:pt>
                <c:pt idx="4">
                  <c:v>860262</c:v>
                </c:pt>
                <c:pt idx="5">
                  <c:v>908993</c:v>
                </c:pt>
                <c:pt idx="6">
                  <c:v>911316</c:v>
                </c:pt>
                <c:pt idx="7">
                  <c:v>919775</c:v>
                </c:pt>
                <c:pt idx="8">
                  <c:v>956329</c:v>
                </c:pt>
              </c:numCache>
            </c:numRef>
          </c:val>
          <c:extLst>
            <c:ext xmlns:c16="http://schemas.microsoft.com/office/drawing/2014/chart" uri="{C3380CC4-5D6E-409C-BE32-E72D297353CC}">
              <c16:uniqueId val="{00000000-2392-4A87-9653-F89484AA6538}"/>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0" vert="horz"/>
          <a:lstStyle/>
          <a:p>
            <a:pPr>
              <a:defRPr/>
            </a:pPr>
            <a:endParaRPr lang="cs-CZ"/>
          </a:p>
        </c:txPr>
        <c:crossAx val="461714496"/>
        <c:crosses val="autoZero"/>
        <c:auto val="1"/>
        <c:lblAlgn val="ctr"/>
        <c:lblOffset val="100"/>
        <c:noMultiLvlLbl val="0"/>
      </c:catAx>
      <c:valAx>
        <c:axId val="461714496"/>
        <c:scaling>
          <c:orientation val="minMax"/>
          <c:max val="1000000"/>
          <c:min val="0"/>
        </c:scaling>
        <c:delete val="0"/>
        <c:axPos val="l"/>
        <c:title>
          <c:tx>
            <c:rich>
              <a:bodyPr/>
              <a:lstStyle/>
              <a:p>
                <a:pPr>
                  <a:defRPr/>
                </a:pPr>
                <a:r>
                  <a:rPr lang="cs-CZ" dirty="0"/>
                  <a:t>Počet ošetřených osob</a:t>
                </a:r>
              </a:p>
            </c:rich>
          </c:tx>
          <c:layout>
            <c:manualLayout>
              <c:xMode val="edge"/>
              <c:yMode val="edge"/>
              <c:x val="0"/>
              <c:y val="9.6179748216822597E-2"/>
            </c:manualLayout>
          </c:layout>
          <c:overlay val="0"/>
        </c:title>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rgbClr val="DA2128"/>
            </a:solidFill>
            <a:ln>
              <a:solidFill>
                <a:srgbClr val="DA2128"/>
              </a:solidFill>
            </a:ln>
          </c:spPr>
          <c:invertIfNegative val="0"/>
          <c:dLbls>
            <c:numFmt formatCode="#,##0" sourceLinked="0"/>
            <c:spPr>
              <a:noFill/>
              <a:ln>
                <a:noFill/>
              </a:ln>
              <a:effectLst/>
            </c:spPr>
            <c:txPr>
              <a:bodyPr rot="-5400000" vert="horz" wrap="square" lIns="38100" tIns="19050" rIns="38100" bIns="19050" anchor="ctr">
                <a:spAutoFit/>
              </a:bodyPr>
              <a:lstStyle/>
              <a:p>
                <a:pPr>
                  <a:defRPr>
                    <a:solidFill>
                      <a:schemeClr val="bg1"/>
                    </a:solidFill>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Sheet1!$B$2:$B$10</c:f>
              <c:numCache>
                <c:formatCode>#,##0</c:formatCode>
                <c:ptCount val="9"/>
                <c:pt idx="0">
                  <c:v>36773</c:v>
                </c:pt>
                <c:pt idx="1">
                  <c:v>35470</c:v>
                </c:pt>
                <c:pt idx="2">
                  <c:v>36330</c:v>
                </c:pt>
                <c:pt idx="3">
                  <c:v>38262</c:v>
                </c:pt>
                <c:pt idx="4">
                  <c:v>39972</c:v>
                </c:pt>
                <c:pt idx="5">
                  <c:v>41618</c:v>
                </c:pt>
                <c:pt idx="6">
                  <c:v>40974</c:v>
                </c:pt>
                <c:pt idx="7">
                  <c:v>42947</c:v>
                </c:pt>
                <c:pt idx="8">
                  <c:v>45140</c:v>
                </c:pt>
              </c:numCache>
            </c:numRef>
          </c:val>
          <c:extLst>
            <c:ext xmlns:c16="http://schemas.microsoft.com/office/drawing/2014/chart" uri="{C3380CC4-5D6E-409C-BE32-E72D297353CC}">
              <c16:uniqueId val="{00000000-5059-4FE3-8E39-92D90B7ECEE4}"/>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0" vert="horz"/>
          <a:lstStyle/>
          <a:p>
            <a:pPr>
              <a:defRPr/>
            </a:pPr>
            <a:endParaRPr lang="cs-CZ"/>
          </a:p>
        </c:txPr>
        <c:crossAx val="461714496"/>
        <c:crosses val="autoZero"/>
        <c:auto val="1"/>
        <c:lblAlgn val="ctr"/>
        <c:lblOffset val="100"/>
        <c:noMultiLvlLbl val="0"/>
      </c:catAx>
      <c:valAx>
        <c:axId val="461714496"/>
        <c:scaling>
          <c:orientation val="minMax"/>
          <c:min val="0"/>
        </c:scaling>
        <c:delete val="0"/>
        <c:axPos val="l"/>
        <c:title>
          <c:tx>
            <c:rich>
              <a:bodyPr/>
              <a:lstStyle/>
              <a:p>
                <a:pPr>
                  <a:defRPr/>
                </a:pPr>
                <a:r>
                  <a:rPr lang="cs-CZ" dirty="0"/>
                  <a:t>Počet ošetřených osob</a:t>
                </a:r>
              </a:p>
            </c:rich>
          </c:tx>
          <c:layout>
            <c:manualLayout>
              <c:xMode val="edge"/>
              <c:yMode val="edge"/>
              <c:x val="3.2985776104899743E-2"/>
              <c:y val="6.4964926337936088E-2"/>
            </c:manualLayout>
          </c:layout>
          <c:overlay val="0"/>
        </c:title>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rgbClr val="DA2128"/>
            </a:solidFill>
            <a:ln>
              <a:solidFill>
                <a:srgbClr val="DA2128"/>
              </a:solidFill>
            </a:ln>
          </c:spPr>
          <c:invertIfNegative val="0"/>
          <c:dLbls>
            <c:numFmt formatCode="#,##0.00" sourceLinked="0"/>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Sheet1!$B$2:$B$10</c:f>
              <c:numCache>
                <c:formatCode>General</c:formatCode>
                <c:ptCount val="9"/>
                <c:pt idx="0">
                  <c:v>20.53124800000025</c:v>
                </c:pt>
                <c:pt idx="1">
                  <c:v>21.757395000000088</c:v>
                </c:pt>
                <c:pt idx="2">
                  <c:v>23.170611000000079</c:v>
                </c:pt>
                <c:pt idx="3">
                  <c:v>24.823579000000041</c:v>
                </c:pt>
                <c:pt idx="4">
                  <c:v>26.463160000000713</c:v>
                </c:pt>
                <c:pt idx="5">
                  <c:v>27.637203999999638</c:v>
                </c:pt>
                <c:pt idx="6">
                  <c:v>28.301633000000979</c:v>
                </c:pt>
                <c:pt idx="7">
                  <c:v>28.803994999998864</c:v>
                </c:pt>
                <c:pt idx="8">
                  <c:v>30.053411999999312</c:v>
                </c:pt>
              </c:numCache>
            </c:numRef>
          </c:val>
          <c:extLst>
            <c:ext xmlns:c16="http://schemas.microsoft.com/office/drawing/2014/chart" uri="{C3380CC4-5D6E-409C-BE32-E72D297353CC}">
              <c16:uniqueId val="{00000000-410B-419A-AF59-A37002D88C8A}"/>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0" vert="horz"/>
          <a:lstStyle/>
          <a:p>
            <a:pPr>
              <a:defRPr/>
            </a:pPr>
            <a:endParaRPr lang="cs-CZ"/>
          </a:p>
        </c:txPr>
        <c:crossAx val="461714496"/>
        <c:crosses val="autoZero"/>
        <c:auto val="1"/>
        <c:lblAlgn val="ctr"/>
        <c:lblOffset val="100"/>
        <c:noMultiLvlLbl val="0"/>
      </c:catAx>
      <c:valAx>
        <c:axId val="461714496"/>
        <c:scaling>
          <c:orientation val="minMax"/>
          <c:min val="0"/>
        </c:scaling>
        <c:delete val="0"/>
        <c:axPos val="l"/>
        <c:title>
          <c:tx>
            <c:rich>
              <a:bodyPr/>
              <a:lstStyle/>
              <a:p>
                <a:pPr>
                  <a:defRPr/>
                </a:pPr>
                <a:r>
                  <a:rPr lang="cs-CZ" dirty="0"/>
                  <a:t>Ujeté mil. km</a:t>
                </a:r>
              </a:p>
            </c:rich>
          </c:tx>
          <c:layout>
            <c:manualLayout>
              <c:xMode val="edge"/>
              <c:yMode val="edge"/>
              <c:x val="6.8581627150816241E-2"/>
              <c:y val="4.1553809928771224E-2"/>
            </c:manualLayout>
          </c:layout>
          <c:overlay val="0"/>
        </c:title>
        <c:numFmt formatCode="0&quot; mil.&quot;"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List1!$A$2</c:f>
              <c:strCache>
                <c:ptCount val="1"/>
                <c:pt idx="0">
                  <c:v>Ostatní</c:v>
                </c:pt>
              </c:strCache>
            </c:strRef>
          </c:tx>
          <c:spPr>
            <a:solidFill>
              <a:srgbClr val="BFBFB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List1!$B$2:$K$2</c:f>
              <c:numCache>
                <c:formatCode>#,##0.0</c:formatCode>
                <c:ptCount val="10"/>
                <c:pt idx="0">
                  <c:v>66.400000000000006</c:v>
                </c:pt>
                <c:pt idx="1">
                  <c:v>41</c:v>
                </c:pt>
                <c:pt idx="2">
                  <c:v>29.4</c:v>
                </c:pt>
                <c:pt idx="3">
                  <c:v>31.4</c:v>
                </c:pt>
                <c:pt idx="4">
                  <c:v>25.9</c:v>
                </c:pt>
                <c:pt idx="5">
                  <c:v>23</c:v>
                </c:pt>
                <c:pt idx="6">
                  <c:v>22.6</c:v>
                </c:pt>
                <c:pt idx="7">
                  <c:v>23.2</c:v>
                </c:pt>
                <c:pt idx="8">
                  <c:v>26.7</c:v>
                </c:pt>
                <c:pt idx="9">
                  <c:v>30.5</c:v>
                </c:pt>
              </c:numCache>
            </c:numRef>
          </c:val>
          <c:extLst>
            <c:ext xmlns:c16="http://schemas.microsoft.com/office/drawing/2014/chart" uri="{C3380CC4-5D6E-409C-BE32-E72D297353CC}">
              <c16:uniqueId val="{00000000-0D3A-4856-86BC-5A6F4FF3152D}"/>
            </c:ext>
          </c:extLst>
        </c:ser>
        <c:ser>
          <c:idx val="1"/>
          <c:order val="1"/>
          <c:tx>
            <c:strRef>
              <c:f>List1!$A$3</c:f>
              <c:strCache>
                <c:ptCount val="1"/>
                <c:pt idx="0">
                  <c:v>Nemoci nervové soustavy, oka a ucha</c:v>
                </c:pt>
              </c:strCache>
            </c:strRef>
          </c:tx>
          <c:spPr>
            <a:solidFill>
              <a:srgbClr val="666699"/>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List1!$B$3:$K$3</c:f>
              <c:numCache>
                <c:formatCode>#,##0.0</c:formatCode>
                <c:ptCount val="10"/>
                <c:pt idx="0">
                  <c:v>3.9</c:v>
                </c:pt>
                <c:pt idx="1">
                  <c:v>5.0999999999999996</c:v>
                </c:pt>
                <c:pt idx="2">
                  <c:v>2.6</c:v>
                </c:pt>
                <c:pt idx="3">
                  <c:v>3.5</c:v>
                </c:pt>
                <c:pt idx="4">
                  <c:v>6.1</c:v>
                </c:pt>
                <c:pt idx="5">
                  <c:v>6.4</c:v>
                </c:pt>
                <c:pt idx="6">
                  <c:v>6</c:v>
                </c:pt>
                <c:pt idx="7">
                  <c:v>6.4</c:v>
                </c:pt>
                <c:pt idx="8">
                  <c:v>5.4</c:v>
                </c:pt>
                <c:pt idx="9">
                  <c:v>3.1</c:v>
                </c:pt>
              </c:numCache>
            </c:numRef>
          </c:val>
          <c:extLst>
            <c:ext xmlns:c16="http://schemas.microsoft.com/office/drawing/2014/chart" uri="{C3380CC4-5D6E-409C-BE32-E72D297353CC}">
              <c16:uniqueId val="{00000001-0D3A-4856-86BC-5A6F4FF3152D}"/>
            </c:ext>
          </c:extLst>
        </c:ser>
        <c:ser>
          <c:idx val="2"/>
          <c:order val="2"/>
          <c:tx>
            <c:strRef>
              <c:f>List1!$A$4</c:f>
              <c:strCache>
                <c:ptCount val="1"/>
                <c:pt idx="0">
                  <c:v>Těhotenství, porod, šestinedělí</c:v>
                </c:pt>
              </c:strCache>
            </c:strRef>
          </c:tx>
          <c:spPr>
            <a:solidFill>
              <a:srgbClr val="800080"/>
            </a:solidFill>
            <a:ln>
              <a:solidFill>
                <a:schemeClr val="tx1"/>
              </a:solidFill>
            </a:ln>
            <a:effectLst/>
          </c:spPr>
          <c:invertIfNegative val="0"/>
          <c:dLbls>
            <c:dLbl>
              <c:idx val="5"/>
              <c:delete val="1"/>
              <c:extLst>
                <c:ext xmlns:c15="http://schemas.microsoft.com/office/drawing/2012/chart" uri="{CE6537A1-D6FC-4f65-9D91-7224C49458BB}"/>
                <c:ext xmlns:c16="http://schemas.microsoft.com/office/drawing/2014/chart" uri="{C3380CC4-5D6E-409C-BE32-E72D297353CC}">
                  <c16:uniqueId val="{00000002-0D3A-4856-86BC-5A6F4FF3152D}"/>
                </c:ext>
              </c:extLst>
            </c:dLbl>
            <c:dLbl>
              <c:idx val="6"/>
              <c:delete val="1"/>
              <c:extLst>
                <c:ext xmlns:c15="http://schemas.microsoft.com/office/drawing/2012/chart" uri="{CE6537A1-D6FC-4f65-9D91-7224C49458BB}"/>
                <c:ext xmlns:c16="http://schemas.microsoft.com/office/drawing/2014/chart" uri="{C3380CC4-5D6E-409C-BE32-E72D297353CC}">
                  <c16:uniqueId val="{00000003-0D3A-4856-86BC-5A6F4FF3152D}"/>
                </c:ext>
              </c:extLst>
            </c:dLbl>
            <c:dLbl>
              <c:idx val="7"/>
              <c:delete val="1"/>
              <c:extLst>
                <c:ext xmlns:c15="http://schemas.microsoft.com/office/drawing/2012/chart" uri="{CE6537A1-D6FC-4f65-9D91-7224C49458BB}"/>
                <c:ext xmlns:c16="http://schemas.microsoft.com/office/drawing/2014/chart" uri="{C3380CC4-5D6E-409C-BE32-E72D297353CC}">
                  <c16:uniqueId val="{00000004-0D3A-4856-86BC-5A6F4FF3152D}"/>
                </c:ext>
              </c:extLst>
            </c:dLbl>
            <c:dLbl>
              <c:idx val="8"/>
              <c:delete val="1"/>
              <c:extLst>
                <c:ext xmlns:c15="http://schemas.microsoft.com/office/drawing/2012/chart" uri="{CE6537A1-D6FC-4f65-9D91-7224C49458BB}"/>
                <c:ext xmlns:c16="http://schemas.microsoft.com/office/drawing/2014/chart" uri="{C3380CC4-5D6E-409C-BE32-E72D297353CC}">
                  <c16:uniqueId val="{00000005-0D3A-4856-86BC-5A6F4FF3152D}"/>
                </c:ext>
              </c:extLst>
            </c:dLbl>
            <c:dLbl>
              <c:idx val="9"/>
              <c:delete val="1"/>
              <c:extLst>
                <c:ext xmlns:c15="http://schemas.microsoft.com/office/drawing/2012/chart" uri="{CE6537A1-D6FC-4f65-9D91-7224C49458BB}"/>
                <c:ext xmlns:c16="http://schemas.microsoft.com/office/drawing/2014/chart" uri="{C3380CC4-5D6E-409C-BE32-E72D297353CC}">
                  <c16:uniqueId val="{00000006-0D3A-4856-86BC-5A6F4FF3152D}"/>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List1!$B$4:$K$4</c:f>
              <c:numCache>
                <c:formatCode>#,##0.0</c:formatCode>
                <c:ptCount val="10"/>
                <c:pt idx="0">
                  <c:v>0</c:v>
                </c:pt>
                <c:pt idx="1">
                  <c:v>8.1</c:v>
                </c:pt>
                <c:pt idx="2">
                  <c:v>37.700000000000003</c:v>
                </c:pt>
                <c:pt idx="3">
                  <c:v>27</c:v>
                </c:pt>
                <c:pt idx="4">
                  <c:v>2.2000000000000002</c:v>
                </c:pt>
                <c:pt idx="5">
                  <c:v>0</c:v>
                </c:pt>
                <c:pt idx="6">
                  <c:v>0</c:v>
                </c:pt>
                <c:pt idx="7">
                  <c:v>0</c:v>
                </c:pt>
                <c:pt idx="8">
                  <c:v>0</c:v>
                </c:pt>
                <c:pt idx="9">
                  <c:v>0</c:v>
                </c:pt>
              </c:numCache>
            </c:numRef>
          </c:val>
          <c:extLst>
            <c:ext xmlns:c16="http://schemas.microsoft.com/office/drawing/2014/chart" uri="{C3380CC4-5D6E-409C-BE32-E72D297353CC}">
              <c16:uniqueId val="{00000007-0D3A-4856-86BC-5A6F4FF3152D}"/>
            </c:ext>
          </c:extLst>
        </c:ser>
        <c:ser>
          <c:idx val="3"/>
          <c:order val="3"/>
          <c:tx>
            <c:strRef>
              <c:f>List1!$A$5</c:f>
              <c:strCache>
                <c:ptCount val="1"/>
                <c:pt idx="0">
                  <c:v>Novotvary</c:v>
                </c:pt>
              </c:strCache>
            </c:strRef>
          </c:tx>
          <c:spPr>
            <a:solidFill>
              <a:srgbClr val="CC99F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List1!$B$5:$K$5</c:f>
              <c:numCache>
                <c:formatCode>#,##0.0</c:formatCode>
                <c:ptCount val="10"/>
                <c:pt idx="0">
                  <c:v>1.1000000000000001</c:v>
                </c:pt>
                <c:pt idx="1">
                  <c:v>2.2000000000000002</c:v>
                </c:pt>
                <c:pt idx="2">
                  <c:v>1.8</c:v>
                </c:pt>
                <c:pt idx="3">
                  <c:v>3.5</c:v>
                </c:pt>
                <c:pt idx="4">
                  <c:v>9.3000000000000007</c:v>
                </c:pt>
                <c:pt idx="5">
                  <c:v>11.2</c:v>
                </c:pt>
                <c:pt idx="6">
                  <c:v>13.2</c:v>
                </c:pt>
                <c:pt idx="7">
                  <c:v>11.1</c:v>
                </c:pt>
                <c:pt idx="8">
                  <c:v>7.2</c:v>
                </c:pt>
                <c:pt idx="9">
                  <c:v>4.2</c:v>
                </c:pt>
              </c:numCache>
            </c:numRef>
          </c:val>
          <c:extLst>
            <c:ext xmlns:c16="http://schemas.microsoft.com/office/drawing/2014/chart" uri="{C3380CC4-5D6E-409C-BE32-E72D297353CC}">
              <c16:uniqueId val="{00000008-0D3A-4856-86BC-5A6F4FF3152D}"/>
            </c:ext>
          </c:extLst>
        </c:ser>
        <c:ser>
          <c:idx val="4"/>
          <c:order val="4"/>
          <c:tx>
            <c:strRef>
              <c:f>List1!$A$6</c:f>
              <c:strCache>
                <c:ptCount val="1"/>
                <c:pt idx="0">
                  <c:v>Nemoci svalové, kosterní soustavy a kůže</c:v>
                </c:pt>
              </c:strCache>
            </c:strRef>
          </c:tx>
          <c:spPr>
            <a:solidFill>
              <a:srgbClr val="33CCF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List1!$B$6:$K$6</c:f>
              <c:numCache>
                <c:formatCode>#,##0.0</c:formatCode>
                <c:ptCount val="10"/>
                <c:pt idx="0">
                  <c:v>1.9</c:v>
                </c:pt>
                <c:pt idx="1">
                  <c:v>8.6999999999999993</c:v>
                </c:pt>
                <c:pt idx="2">
                  <c:v>5.2</c:v>
                </c:pt>
                <c:pt idx="3">
                  <c:v>7.3</c:v>
                </c:pt>
                <c:pt idx="4">
                  <c:v>13.6</c:v>
                </c:pt>
                <c:pt idx="5">
                  <c:v>14.9</c:v>
                </c:pt>
                <c:pt idx="6">
                  <c:v>11.7</c:v>
                </c:pt>
                <c:pt idx="7">
                  <c:v>10</c:v>
                </c:pt>
                <c:pt idx="8">
                  <c:v>6.5</c:v>
                </c:pt>
                <c:pt idx="9">
                  <c:v>4</c:v>
                </c:pt>
              </c:numCache>
            </c:numRef>
          </c:val>
          <c:extLst>
            <c:ext xmlns:c16="http://schemas.microsoft.com/office/drawing/2014/chart" uri="{C3380CC4-5D6E-409C-BE32-E72D297353CC}">
              <c16:uniqueId val="{00000009-0D3A-4856-86BC-5A6F4FF3152D}"/>
            </c:ext>
          </c:extLst>
        </c:ser>
        <c:ser>
          <c:idx val="5"/>
          <c:order val="5"/>
          <c:tx>
            <c:strRef>
              <c:f>List1!$A$7</c:f>
              <c:strCache>
                <c:ptCount val="1"/>
                <c:pt idx="0">
                  <c:v>Nemoci trávící, močové a pohlavní soustavy</c:v>
                </c:pt>
              </c:strCache>
            </c:strRef>
          </c:tx>
          <c:spPr>
            <a:solidFill>
              <a:srgbClr val="92D05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List1!$B$7:$K$7</c:f>
              <c:numCache>
                <c:formatCode>#,##0.0</c:formatCode>
                <c:ptCount val="10"/>
                <c:pt idx="0">
                  <c:v>7.2</c:v>
                </c:pt>
                <c:pt idx="1">
                  <c:v>17.3</c:v>
                </c:pt>
                <c:pt idx="2">
                  <c:v>13.7</c:v>
                </c:pt>
                <c:pt idx="3">
                  <c:v>16.100000000000001</c:v>
                </c:pt>
                <c:pt idx="4">
                  <c:v>24.6</c:v>
                </c:pt>
                <c:pt idx="5">
                  <c:v>21</c:v>
                </c:pt>
                <c:pt idx="6">
                  <c:v>18.3</c:v>
                </c:pt>
                <c:pt idx="7">
                  <c:v>15.7</c:v>
                </c:pt>
                <c:pt idx="8">
                  <c:v>14</c:v>
                </c:pt>
                <c:pt idx="9">
                  <c:v>13.5</c:v>
                </c:pt>
              </c:numCache>
            </c:numRef>
          </c:val>
          <c:extLst>
            <c:ext xmlns:c16="http://schemas.microsoft.com/office/drawing/2014/chart" uri="{C3380CC4-5D6E-409C-BE32-E72D297353CC}">
              <c16:uniqueId val="{0000000A-0D3A-4856-86BC-5A6F4FF3152D}"/>
            </c:ext>
          </c:extLst>
        </c:ser>
        <c:ser>
          <c:idx val="6"/>
          <c:order val="6"/>
          <c:tx>
            <c:strRef>
              <c:f>List1!$A$8</c:f>
              <c:strCache>
                <c:ptCount val="1"/>
                <c:pt idx="0">
                  <c:v>Nemoci cévní a dýchací soustavy</c:v>
                </c:pt>
              </c:strCache>
            </c:strRef>
          </c:tx>
          <c:spPr>
            <a:solidFill>
              <a:srgbClr val="FF99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List1!$B$8:$K$8</c:f>
              <c:numCache>
                <c:formatCode>#,##0.0</c:formatCode>
                <c:ptCount val="10"/>
                <c:pt idx="0">
                  <c:v>18.600000000000001</c:v>
                </c:pt>
                <c:pt idx="1">
                  <c:v>10</c:v>
                </c:pt>
                <c:pt idx="2">
                  <c:v>4.3</c:v>
                </c:pt>
                <c:pt idx="3">
                  <c:v>6.1</c:v>
                </c:pt>
                <c:pt idx="4">
                  <c:v>12.3</c:v>
                </c:pt>
                <c:pt idx="5">
                  <c:v>19.600000000000001</c:v>
                </c:pt>
                <c:pt idx="6">
                  <c:v>26.4</c:v>
                </c:pt>
                <c:pt idx="7">
                  <c:v>32.1</c:v>
                </c:pt>
                <c:pt idx="8">
                  <c:v>38.200000000000003</c:v>
                </c:pt>
                <c:pt idx="9">
                  <c:v>42.1</c:v>
                </c:pt>
              </c:numCache>
            </c:numRef>
          </c:val>
          <c:extLst>
            <c:ext xmlns:c16="http://schemas.microsoft.com/office/drawing/2014/chart" uri="{C3380CC4-5D6E-409C-BE32-E72D297353CC}">
              <c16:uniqueId val="{0000000B-0D3A-4856-86BC-5A6F4FF3152D}"/>
            </c:ext>
          </c:extLst>
        </c:ser>
        <c:ser>
          <c:idx val="7"/>
          <c:order val="7"/>
          <c:tx>
            <c:strRef>
              <c:f>List1!$A$9</c:f>
              <c:strCache>
                <c:ptCount val="1"/>
                <c:pt idx="0">
                  <c:v>Psychiatrické diagnózy</c:v>
                </c:pt>
              </c:strCache>
            </c:strRef>
          </c:tx>
          <c:spPr>
            <a:solidFill>
              <a:srgbClr val="FF00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List1!$B$1:$K$1</c:f>
              <c:strCache>
                <c:ptCount val="10"/>
                <c:pt idx="0">
                  <c:v>&lt;=10</c:v>
                </c:pt>
                <c:pt idx="1">
                  <c:v>11-20</c:v>
                </c:pt>
                <c:pt idx="2">
                  <c:v>21-30</c:v>
                </c:pt>
                <c:pt idx="3">
                  <c:v>31-40</c:v>
                </c:pt>
                <c:pt idx="4">
                  <c:v>41-50</c:v>
                </c:pt>
                <c:pt idx="5">
                  <c:v>51-60</c:v>
                </c:pt>
                <c:pt idx="6">
                  <c:v>61-70</c:v>
                </c:pt>
                <c:pt idx="7">
                  <c:v>71-80</c:v>
                </c:pt>
                <c:pt idx="8">
                  <c:v>81-90</c:v>
                </c:pt>
                <c:pt idx="9">
                  <c:v>91+</c:v>
                </c:pt>
              </c:strCache>
            </c:strRef>
          </c:cat>
          <c:val>
            <c:numRef>
              <c:f>List1!$B$9:$K$9</c:f>
              <c:numCache>
                <c:formatCode>#,##0.0</c:formatCode>
                <c:ptCount val="10"/>
                <c:pt idx="0">
                  <c:v>1</c:v>
                </c:pt>
                <c:pt idx="1">
                  <c:v>7.5</c:v>
                </c:pt>
                <c:pt idx="2">
                  <c:v>5.3</c:v>
                </c:pt>
                <c:pt idx="3">
                  <c:v>5.0999999999999996</c:v>
                </c:pt>
                <c:pt idx="4">
                  <c:v>6.1</c:v>
                </c:pt>
                <c:pt idx="5">
                  <c:v>3.9</c:v>
                </c:pt>
                <c:pt idx="6">
                  <c:v>1.8</c:v>
                </c:pt>
                <c:pt idx="7">
                  <c:v>1.5</c:v>
                </c:pt>
                <c:pt idx="8">
                  <c:v>2.1</c:v>
                </c:pt>
                <c:pt idx="9">
                  <c:v>2.6</c:v>
                </c:pt>
              </c:numCache>
            </c:numRef>
          </c:val>
          <c:extLst>
            <c:ext xmlns:c16="http://schemas.microsoft.com/office/drawing/2014/chart" uri="{C3380CC4-5D6E-409C-BE32-E72D297353CC}">
              <c16:uniqueId val="{0000000C-0D3A-4856-86BC-5A6F4FF3152D}"/>
            </c:ext>
          </c:extLst>
        </c:ser>
        <c:dLbls>
          <c:dLblPos val="ctr"/>
          <c:showLegendKey val="0"/>
          <c:showVal val="1"/>
          <c:showCatName val="0"/>
          <c:showSerName val="0"/>
          <c:showPercent val="0"/>
          <c:showBubbleSize val="0"/>
        </c:dLbls>
        <c:gapWidth val="29"/>
        <c:overlap val="100"/>
        <c:axId val="1111326664"/>
        <c:axId val="1111325024"/>
      </c:barChart>
      <c:catAx>
        <c:axId val="111132666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11325024"/>
        <c:crosses val="autoZero"/>
        <c:auto val="1"/>
        <c:lblAlgn val="ctr"/>
        <c:lblOffset val="100"/>
        <c:noMultiLvlLbl val="0"/>
      </c:catAx>
      <c:valAx>
        <c:axId val="1111325024"/>
        <c:scaling>
          <c:orientation val="minMax"/>
        </c:scaling>
        <c:delete val="0"/>
        <c:axPos val="l"/>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1113266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cs-CZ"/>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02269730376348"/>
          <c:y val="2.7832328679253865E-2"/>
          <c:w val="0.74097388996170899"/>
          <c:h val="0.8785643039710741"/>
        </c:manualLayout>
      </c:layout>
      <c:barChart>
        <c:barDir val="col"/>
        <c:grouping val="clustered"/>
        <c:varyColors val="0"/>
        <c:ser>
          <c:idx val="0"/>
          <c:order val="0"/>
          <c:tx>
            <c:strRef>
              <c:f>Sheet1!$B$1</c:f>
              <c:strCache>
                <c:ptCount val="1"/>
                <c:pt idx="0">
                  <c:v>N</c:v>
                </c:pt>
              </c:strCache>
            </c:strRef>
          </c:tx>
          <c:spPr>
            <a:solidFill>
              <a:srgbClr val="DA2128"/>
            </a:solidFill>
            <a:ln>
              <a:solidFill>
                <a:srgbClr val="DA2128"/>
              </a:solidFill>
            </a:ln>
          </c:spPr>
          <c:invertIfNegative val="0"/>
          <c:dLbls>
            <c:numFmt formatCode="#,##0.00" sourceLinked="0"/>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numRef>
              <c:f>Sheet1!$A$2:$A$10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Sheet1!$B$2:$B$10</c:f>
              <c:numCache>
                <c:formatCode>0.00</c:formatCode>
                <c:ptCount val="9"/>
                <c:pt idx="0">
                  <c:v>0.96890299999999563</c:v>
                </c:pt>
                <c:pt idx="1">
                  <c:v>1.1200559999999982</c:v>
                </c:pt>
                <c:pt idx="2">
                  <c:v>1.1950640000000059</c:v>
                </c:pt>
                <c:pt idx="3">
                  <c:v>1.2339090000000039</c:v>
                </c:pt>
                <c:pt idx="4">
                  <c:v>1.2914350000000019</c:v>
                </c:pt>
                <c:pt idx="5">
                  <c:v>1.3354189999999933</c:v>
                </c:pt>
                <c:pt idx="6">
                  <c:v>1.3481430000000014</c:v>
                </c:pt>
                <c:pt idx="7">
                  <c:v>1.4175489999999933</c:v>
                </c:pt>
                <c:pt idx="8">
                  <c:v>1.4828070000000029</c:v>
                </c:pt>
              </c:numCache>
            </c:numRef>
          </c:val>
          <c:extLst>
            <c:ext xmlns:c16="http://schemas.microsoft.com/office/drawing/2014/chart" uri="{C3380CC4-5D6E-409C-BE32-E72D297353CC}">
              <c16:uniqueId val="{00000000-0305-47EE-BEB7-D162E549B8F0}"/>
            </c:ext>
          </c:extLst>
        </c:ser>
        <c:dLbls>
          <c:showLegendKey val="0"/>
          <c:showVal val="0"/>
          <c:showCatName val="0"/>
          <c:showSerName val="0"/>
          <c:showPercent val="0"/>
          <c:showBubbleSize val="0"/>
        </c:dLbls>
        <c:gapWidth val="50"/>
        <c:axId val="461714104"/>
        <c:axId val="461714496"/>
      </c:bar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0" vert="horz"/>
          <a:lstStyle/>
          <a:p>
            <a:pPr>
              <a:defRPr/>
            </a:pPr>
            <a:endParaRPr lang="cs-CZ"/>
          </a:p>
        </c:txPr>
        <c:crossAx val="461714496"/>
        <c:crosses val="autoZero"/>
        <c:auto val="1"/>
        <c:lblAlgn val="ctr"/>
        <c:lblOffset val="100"/>
        <c:noMultiLvlLbl val="0"/>
      </c:catAx>
      <c:valAx>
        <c:axId val="461714496"/>
        <c:scaling>
          <c:orientation val="minMax"/>
          <c:max val="3"/>
          <c:min val="0"/>
        </c:scaling>
        <c:delete val="0"/>
        <c:axPos val="l"/>
        <c:title>
          <c:tx>
            <c:rich>
              <a:bodyPr/>
              <a:lstStyle/>
              <a:p>
                <a:pPr>
                  <a:defRPr/>
                </a:pPr>
                <a:r>
                  <a:rPr lang="cs-CZ" sz="1200" b="0" i="0" baseline="0" dirty="0">
                    <a:effectLst/>
                  </a:rPr>
                  <a:t>Ujeté mil. km</a:t>
                </a:r>
                <a:endParaRPr lang="cs-CZ" sz="1200" dirty="0">
                  <a:effectLst/>
                </a:endParaRPr>
              </a:p>
            </c:rich>
          </c:tx>
          <c:layout>
            <c:manualLayout>
              <c:xMode val="edge"/>
              <c:yMode val="edge"/>
              <c:x val="6.8581627150816241E-2"/>
              <c:y val="7.2768631807657705E-2"/>
            </c:manualLayout>
          </c:layout>
          <c:overlay val="0"/>
        </c:title>
        <c:numFmt formatCode="0&quot; mil.&quot;"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55188325420378"/>
          <c:y val="2.7832328679253865E-2"/>
          <c:w val="0.84365703188727814"/>
          <c:h val="0.7532084450262867"/>
        </c:manualLayout>
      </c:layout>
      <c:lineChart>
        <c:grouping val="standard"/>
        <c:varyColors val="0"/>
        <c:ser>
          <c:idx val="0"/>
          <c:order val="0"/>
          <c:tx>
            <c:strRef>
              <c:f>Sheet1!$B$1</c:f>
              <c:strCache>
                <c:ptCount val="1"/>
                <c:pt idx="0">
                  <c:v>ZZS – celá ČR</c:v>
                </c:pt>
              </c:strCache>
            </c:strRef>
          </c:tx>
          <c:spPr>
            <a:ln>
              <a:solidFill>
                <a:srgbClr val="DA2128"/>
              </a:solidFill>
            </a:ln>
          </c:spPr>
          <c:marker>
            <c:symbol val="circle"/>
            <c:size val="7"/>
            <c:spPr>
              <a:solidFill>
                <a:srgbClr val="DA2128"/>
              </a:solidFill>
              <a:ln>
                <a:solidFill>
                  <a:srgbClr val="DA2128"/>
                </a:solidFill>
                <a:prstDash val="solid"/>
              </a:ln>
            </c:spPr>
          </c:marker>
          <c:cat>
            <c:strRef>
              <c:f>Sheet1!$A$2:$A$61</c:f>
              <c:strCache>
                <c:ptCount val="60"/>
                <c:pt idx="0">
                  <c:v>2014-01</c:v>
                </c:pt>
                <c:pt idx="1">
                  <c:v>2014-02</c:v>
                </c:pt>
                <c:pt idx="2">
                  <c:v>2014-03</c:v>
                </c:pt>
                <c:pt idx="3">
                  <c:v>2014-04</c:v>
                </c:pt>
                <c:pt idx="4">
                  <c:v>2014-05</c:v>
                </c:pt>
                <c:pt idx="5">
                  <c:v>2014-06</c:v>
                </c:pt>
                <c:pt idx="6">
                  <c:v>2014-07</c:v>
                </c:pt>
                <c:pt idx="7">
                  <c:v>2014-08</c:v>
                </c:pt>
                <c:pt idx="8">
                  <c:v>2014-09</c:v>
                </c:pt>
                <c:pt idx="9">
                  <c:v>2014-10</c:v>
                </c:pt>
                <c:pt idx="10">
                  <c:v>2014-11</c:v>
                </c:pt>
                <c:pt idx="11">
                  <c:v>2014-12</c:v>
                </c:pt>
                <c:pt idx="12">
                  <c:v>2015-01</c:v>
                </c:pt>
                <c:pt idx="13">
                  <c:v>2015-02</c:v>
                </c:pt>
                <c:pt idx="14">
                  <c:v>2015-03</c:v>
                </c:pt>
                <c:pt idx="15">
                  <c:v>2015-04</c:v>
                </c:pt>
                <c:pt idx="16">
                  <c:v>2015-05</c:v>
                </c:pt>
                <c:pt idx="17">
                  <c:v>2015-06</c:v>
                </c:pt>
                <c:pt idx="18">
                  <c:v>2015-07</c:v>
                </c:pt>
                <c:pt idx="19">
                  <c:v>2015-08</c:v>
                </c:pt>
                <c:pt idx="20">
                  <c:v>2015-09</c:v>
                </c:pt>
                <c:pt idx="21">
                  <c:v>2015-10</c:v>
                </c:pt>
                <c:pt idx="22">
                  <c:v>2015-11</c:v>
                </c:pt>
                <c:pt idx="23">
                  <c:v>2015-12</c:v>
                </c:pt>
                <c:pt idx="24">
                  <c:v>2016-01</c:v>
                </c:pt>
                <c:pt idx="25">
                  <c:v>2016-02</c:v>
                </c:pt>
                <c:pt idx="26">
                  <c:v>2016-03</c:v>
                </c:pt>
                <c:pt idx="27">
                  <c:v>2016-04</c:v>
                </c:pt>
                <c:pt idx="28">
                  <c:v>2016-05</c:v>
                </c:pt>
                <c:pt idx="29">
                  <c:v>2016-06</c:v>
                </c:pt>
                <c:pt idx="30">
                  <c:v>2016-07</c:v>
                </c:pt>
                <c:pt idx="31">
                  <c:v>2016-08</c:v>
                </c:pt>
                <c:pt idx="32">
                  <c:v>2016-09</c:v>
                </c:pt>
                <c:pt idx="33">
                  <c:v>2016-10</c:v>
                </c:pt>
                <c:pt idx="34">
                  <c:v>2016-11</c:v>
                </c:pt>
                <c:pt idx="35">
                  <c:v>2016-12</c:v>
                </c:pt>
                <c:pt idx="36">
                  <c:v>2017-01</c:v>
                </c:pt>
                <c:pt idx="37">
                  <c:v>2017-02</c:v>
                </c:pt>
                <c:pt idx="38">
                  <c:v>2017-03</c:v>
                </c:pt>
                <c:pt idx="39">
                  <c:v>2017-04</c:v>
                </c:pt>
                <c:pt idx="40">
                  <c:v>2017-05</c:v>
                </c:pt>
                <c:pt idx="41">
                  <c:v>2017-06</c:v>
                </c:pt>
                <c:pt idx="42">
                  <c:v>2017-07</c:v>
                </c:pt>
                <c:pt idx="43">
                  <c:v>2017-08</c:v>
                </c:pt>
                <c:pt idx="44">
                  <c:v>2017-09</c:v>
                </c:pt>
                <c:pt idx="45">
                  <c:v>2017-10</c:v>
                </c:pt>
                <c:pt idx="46">
                  <c:v>2017-11</c:v>
                </c:pt>
                <c:pt idx="47">
                  <c:v>2017-12</c:v>
                </c:pt>
                <c:pt idx="48">
                  <c:v>2018-01</c:v>
                </c:pt>
                <c:pt idx="49">
                  <c:v>2018-02</c:v>
                </c:pt>
                <c:pt idx="50">
                  <c:v>2018-03</c:v>
                </c:pt>
                <c:pt idx="51">
                  <c:v>2018-04</c:v>
                </c:pt>
                <c:pt idx="52">
                  <c:v>2018-05</c:v>
                </c:pt>
                <c:pt idx="53">
                  <c:v>2018-06</c:v>
                </c:pt>
                <c:pt idx="54">
                  <c:v>2018-07</c:v>
                </c:pt>
                <c:pt idx="55">
                  <c:v>2018-08</c:v>
                </c:pt>
                <c:pt idx="56">
                  <c:v>2018-09</c:v>
                </c:pt>
                <c:pt idx="57">
                  <c:v>2018-10</c:v>
                </c:pt>
                <c:pt idx="58">
                  <c:v>2018-11</c:v>
                </c:pt>
                <c:pt idx="59">
                  <c:v>2018-12</c:v>
                </c:pt>
              </c:strCache>
            </c:strRef>
          </c:cat>
          <c:val>
            <c:numRef>
              <c:f>Sheet1!$B$2:$B$61</c:f>
              <c:numCache>
                <c:formatCode>#,##0</c:formatCode>
                <c:ptCount val="60"/>
                <c:pt idx="0">
                  <c:v>68076</c:v>
                </c:pt>
                <c:pt idx="1">
                  <c:v>62861</c:v>
                </c:pt>
                <c:pt idx="2">
                  <c:v>70457</c:v>
                </c:pt>
                <c:pt idx="3">
                  <c:v>69943</c:v>
                </c:pt>
                <c:pt idx="4">
                  <c:v>71293</c:v>
                </c:pt>
                <c:pt idx="5">
                  <c:v>73853</c:v>
                </c:pt>
                <c:pt idx="6">
                  <c:v>77138</c:v>
                </c:pt>
                <c:pt idx="7">
                  <c:v>74105</c:v>
                </c:pt>
                <c:pt idx="8">
                  <c:v>71094</c:v>
                </c:pt>
                <c:pt idx="9">
                  <c:v>73164</c:v>
                </c:pt>
                <c:pt idx="10">
                  <c:v>70296</c:v>
                </c:pt>
                <c:pt idx="11">
                  <c:v>77982</c:v>
                </c:pt>
                <c:pt idx="12">
                  <c:v>79253</c:v>
                </c:pt>
                <c:pt idx="13">
                  <c:v>74339</c:v>
                </c:pt>
                <c:pt idx="14">
                  <c:v>78369</c:v>
                </c:pt>
                <c:pt idx="15">
                  <c:v>74171</c:v>
                </c:pt>
                <c:pt idx="16">
                  <c:v>74856</c:v>
                </c:pt>
                <c:pt idx="17">
                  <c:v>75246</c:v>
                </c:pt>
                <c:pt idx="18">
                  <c:v>80998</c:v>
                </c:pt>
                <c:pt idx="19">
                  <c:v>82287</c:v>
                </c:pt>
                <c:pt idx="20">
                  <c:v>71641</c:v>
                </c:pt>
                <c:pt idx="21">
                  <c:v>73012</c:v>
                </c:pt>
                <c:pt idx="22">
                  <c:v>70357</c:v>
                </c:pt>
                <c:pt idx="23">
                  <c:v>74464</c:v>
                </c:pt>
                <c:pt idx="24">
                  <c:v>77356</c:v>
                </c:pt>
                <c:pt idx="25">
                  <c:v>72808</c:v>
                </c:pt>
                <c:pt idx="26">
                  <c:v>76916</c:v>
                </c:pt>
                <c:pt idx="27">
                  <c:v>73040</c:v>
                </c:pt>
                <c:pt idx="28">
                  <c:v>77024</c:v>
                </c:pt>
                <c:pt idx="29">
                  <c:v>75652</c:v>
                </c:pt>
                <c:pt idx="30">
                  <c:v>78957</c:v>
                </c:pt>
                <c:pt idx="31">
                  <c:v>76112</c:v>
                </c:pt>
                <c:pt idx="32">
                  <c:v>73985</c:v>
                </c:pt>
                <c:pt idx="33">
                  <c:v>74677</c:v>
                </c:pt>
                <c:pt idx="34">
                  <c:v>71922</c:v>
                </c:pt>
                <c:pt idx="35">
                  <c:v>82867</c:v>
                </c:pt>
                <c:pt idx="36">
                  <c:v>85327</c:v>
                </c:pt>
                <c:pt idx="37">
                  <c:v>74239</c:v>
                </c:pt>
                <c:pt idx="38">
                  <c:v>76124</c:v>
                </c:pt>
                <c:pt idx="39">
                  <c:v>72964</c:v>
                </c:pt>
                <c:pt idx="40">
                  <c:v>76870</c:v>
                </c:pt>
                <c:pt idx="41">
                  <c:v>77988</c:v>
                </c:pt>
                <c:pt idx="42">
                  <c:v>78463</c:v>
                </c:pt>
                <c:pt idx="43">
                  <c:v>77612</c:v>
                </c:pt>
                <c:pt idx="44">
                  <c:v>73175</c:v>
                </c:pt>
                <c:pt idx="45">
                  <c:v>75125</c:v>
                </c:pt>
                <c:pt idx="46">
                  <c:v>73362</c:v>
                </c:pt>
                <c:pt idx="47">
                  <c:v>78526</c:v>
                </c:pt>
                <c:pt idx="48">
                  <c:v>78682</c:v>
                </c:pt>
                <c:pt idx="49">
                  <c:v>77018</c:v>
                </c:pt>
                <c:pt idx="50">
                  <c:v>87556</c:v>
                </c:pt>
                <c:pt idx="51">
                  <c:v>77697</c:v>
                </c:pt>
                <c:pt idx="52">
                  <c:v>80549</c:v>
                </c:pt>
                <c:pt idx="53">
                  <c:v>78823</c:v>
                </c:pt>
                <c:pt idx="54">
                  <c:v>82023</c:v>
                </c:pt>
                <c:pt idx="55">
                  <c:v>82743</c:v>
                </c:pt>
                <c:pt idx="56">
                  <c:v>76935</c:v>
                </c:pt>
                <c:pt idx="57">
                  <c:v>77511</c:v>
                </c:pt>
                <c:pt idx="58">
                  <c:v>74222</c:v>
                </c:pt>
                <c:pt idx="59">
                  <c:v>82570</c:v>
                </c:pt>
              </c:numCache>
            </c:numRef>
          </c:val>
          <c:smooth val="0"/>
          <c:extLst>
            <c:ext xmlns:c16="http://schemas.microsoft.com/office/drawing/2014/chart" uri="{C3380CC4-5D6E-409C-BE32-E72D297353CC}">
              <c16:uniqueId val="{00000000-A8C5-43B3-8CD3-8BE91CA1B009}"/>
            </c:ext>
          </c:extLst>
        </c:ser>
        <c:dLbls>
          <c:showLegendKey val="0"/>
          <c:showVal val="0"/>
          <c:showCatName val="0"/>
          <c:showSerName val="0"/>
          <c:showPercent val="0"/>
          <c:showBubbleSize val="0"/>
        </c:dLbls>
        <c:marker val="1"/>
        <c:smooth val="0"/>
        <c:axId val="461714104"/>
        <c:axId val="461714496"/>
      </c:lineChart>
      <c:lineChart>
        <c:grouping val="standard"/>
        <c:varyColors val="0"/>
        <c:ser>
          <c:idx val="1"/>
          <c:order val="1"/>
          <c:tx>
            <c:strRef>
              <c:f>Sheet1!$C$1</c:f>
              <c:strCache>
                <c:ptCount val="1"/>
                <c:pt idx="0">
                  <c:v>ZZS – HKK</c:v>
                </c:pt>
              </c:strCache>
            </c:strRef>
          </c:tx>
          <c:marker>
            <c:symbol val="circle"/>
            <c:size val="7"/>
          </c:marker>
          <c:cat>
            <c:strRef>
              <c:f>Sheet1!$A$2:$A$61</c:f>
              <c:strCache>
                <c:ptCount val="60"/>
                <c:pt idx="0">
                  <c:v>2014-01</c:v>
                </c:pt>
                <c:pt idx="1">
                  <c:v>2014-02</c:v>
                </c:pt>
                <c:pt idx="2">
                  <c:v>2014-03</c:v>
                </c:pt>
                <c:pt idx="3">
                  <c:v>2014-04</c:v>
                </c:pt>
                <c:pt idx="4">
                  <c:v>2014-05</c:v>
                </c:pt>
                <c:pt idx="5">
                  <c:v>2014-06</c:v>
                </c:pt>
                <c:pt idx="6">
                  <c:v>2014-07</c:v>
                </c:pt>
                <c:pt idx="7">
                  <c:v>2014-08</c:v>
                </c:pt>
                <c:pt idx="8">
                  <c:v>2014-09</c:v>
                </c:pt>
                <c:pt idx="9">
                  <c:v>2014-10</c:v>
                </c:pt>
                <c:pt idx="10">
                  <c:v>2014-11</c:v>
                </c:pt>
                <c:pt idx="11">
                  <c:v>2014-12</c:v>
                </c:pt>
                <c:pt idx="12">
                  <c:v>2015-01</c:v>
                </c:pt>
                <c:pt idx="13">
                  <c:v>2015-02</c:v>
                </c:pt>
                <c:pt idx="14">
                  <c:v>2015-03</c:v>
                </c:pt>
                <c:pt idx="15">
                  <c:v>2015-04</c:v>
                </c:pt>
                <c:pt idx="16">
                  <c:v>2015-05</c:v>
                </c:pt>
                <c:pt idx="17">
                  <c:v>2015-06</c:v>
                </c:pt>
                <c:pt idx="18">
                  <c:v>2015-07</c:v>
                </c:pt>
                <c:pt idx="19">
                  <c:v>2015-08</c:v>
                </c:pt>
                <c:pt idx="20">
                  <c:v>2015-09</c:v>
                </c:pt>
                <c:pt idx="21">
                  <c:v>2015-10</c:v>
                </c:pt>
                <c:pt idx="22">
                  <c:v>2015-11</c:v>
                </c:pt>
                <c:pt idx="23">
                  <c:v>2015-12</c:v>
                </c:pt>
                <c:pt idx="24">
                  <c:v>2016-01</c:v>
                </c:pt>
                <c:pt idx="25">
                  <c:v>2016-02</c:v>
                </c:pt>
                <c:pt idx="26">
                  <c:v>2016-03</c:v>
                </c:pt>
                <c:pt idx="27">
                  <c:v>2016-04</c:v>
                </c:pt>
                <c:pt idx="28">
                  <c:v>2016-05</c:v>
                </c:pt>
                <c:pt idx="29">
                  <c:v>2016-06</c:v>
                </c:pt>
                <c:pt idx="30">
                  <c:v>2016-07</c:v>
                </c:pt>
                <c:pt idx="31">
                  <c:v>2016-08</c:v>
                </c:pt>
                <c:pt idx="32">
                  <c:v>2016-09</c:v>
                </c:pt>
                <c:pt idx="33">
                  <c:v>2016-10</c:v>
                </c:pt>
                <c:pt idx="34">
                  <c:v>2016-11</c:v>
                </c:pt>
                <c:pt idx="35">
                  <c:v>2016-12</c:v>
                </c:pt>
                <c:pt idx="36">
                  <c:v>2017-01</c:v>
                </c:pt>
                <c:pt idx="37">
                  <c:v>2017-02</c:v>
                </c:pt>
                <c:pt idx="38">
                  <c:v>2017-03</c:v>
                </c:pt>
                <c:pt idx="39">
                  <c:v>2017-04</c:v>
                </c:pt>
                <c:pt idx="40">
                  <c:v>2017-05</c:v>
                </c:pt>
                <c:pt idx="41">
                  <c:v>2017-06</c:v>
                </c:pt>
                <c:pt idx="42">
                  <c:v>2017-07</c:v>
                </c:pt>
                <c:pt idx="43">
                  <c:v>2017-08</c:v>
                </c:pt>
                <c:pt idx="44">
                  <c:v>2017-09</c:v>
                </c:pt>
                <c:pt idx="45">
                  <c:v>2017-10</c:v>
                </c:pt>
                <c:pt idx="46">
                  <c:v>2017-11</c:v>
                </c:pt>
                <c:pt idx="47">
                  <c:v>2017-12</c:v>
                </c:pt>
                <c:pt idx="48">
                  <c:v>2018-01</c:v>
                </c:pt>
                <c:pt idx="49">
                  <c:v>2018-02</c:v>
                </c:pt>
                <c:pt idx="50">
                  <c:v>2018-03</c:v>
                </c:pt>
                <c:pt idx="51">
                  <c:v>2018-04</c:v>
                </c:pt>
                <c:pt idx="52">
                  <c:v>2018-05</c:v>
                </c:pt>
                <c:pt idx="53">
                  <c:v>2018-06</c:v>
                </c:pt>
                <c:pt idx="54">
                  <c:v>2018-07</c:v>
                </c:pt>
                <c:pt idx="55">
                  <c:v>2018-08</c:v>
                </c:pt>
                <c:pt idx="56">
                  <c:v>2018-09</c:v>
                </c:pt>
                <c:pt idx="57">
                  <c:v>2018-10</c:v>
                </c:pt>
                <c:pt idx="58">
                  <c:v>2018-11</c:v>
                </c:pt>
                <c:pt idx="59">
                  <c:v>2018-12</c:v>
                </c:pt>
              </c:strCache>
            </c:strRef>
          </c:cat>
          <c:val>
            <c:numRef>
              <c:f>Sheet1!$C$2:$C$61</c:f>
              <c:numCache>
                <c:formatCode>#,##0</c:formatCode>
                <c:ptCount val="60"/>
                <c:pt idx="0">
                  <c:v>3139</c:v>
                </c:pt>
                <c:pt idx="1">
                  <c:v>3061</c:v>
                </c:pt>
                <c:pt idx="2">
                  <c:v>3311</c:v>
                </c:pt>
                <c:pt idx="3">
                  <c:v>3197</c:v>
                </c:pt>
                <c:pt idx="4">
                  <c:v>3318</c:v>
                </c:pt>
                <c:pt idx="5">
                  <c:v>3415</c:v>
                </c:pt>
                <c:pt idx="6">
                  <c:v>3667</c:v>
                </c:pt>
                <c:pt idx="7">
                  <c:v>3602</c:v>
                </c:pt>
                <c:pt idx="8">
                  <c:v>3263</c:v>
                </c:pt>
                <c:pt idx="9">
                  <c:v>3319</c:v>
                </c:pt>
                <c:pt idx="10">
                  <c:v>3137</c:v>
                </c:pt>
                <c:pt idx="11">
                  <c:v>3543</c:v>
                </c:pt>
                <c:pt idx="12">
                  <c:v>4145</c:v>
                </c:pt>
                <c:pt idx="13">
                  <c:v>3424</c:v>
                </c:pt>
                <c:pt idx="14">
                  <c:v>3596</c:v>
                </c:pt>
                <c:pt idx="15">
                  <c:v>3301</c:v>
                </c:pt>
                <c:pt idx="16">
                  <c:v>3324</c:v>
                </c:pt>
                <c:pt idx="17">
                  <c:v>3353</c:v>
                </c:pt>
                <c:pt idx="18">
                  <c:v>3899</c:v>
                </c:pt>
                <c:pt idx="19">
                  <c:v>3893</c:v>
                </c:pt>
                <c:pt idx="20">
                  <c:v>3203</c:v>
                </c:pt>
                <c:pt idx="21">
                  <c:v>3224</c:v>
                </c:pt>
                <c:pt idx="22">
                  <c:v>3066</c:v>
                </c:pt>
                <c:pt idx="23">
                  <c:v>3190</c:v>
                </c:pt>
                <c:pt idx="24">
                  <c:v>3332</c:v>
                </c:pt>
                <c:pt idx="25">
                  <c:v>3204</c:v>
                </c:pt>
                <c:pt idx="26">
                  <c:v>3402</c:v>
                </c:pt>
                <c:pt idx="27">
                  <c:v>3155</c:v>
                </c:pt>
                <c:pt idx="28">
                  <c:v>3425</c:v>
                </c:pt>
                <c:pt idx="29">
                  <c:v>3445</c:v>
                </c:pt>
                <c:pt idx="30">
                  <c:v>3712</c:v>
                </c:pt>
                <c:pt idx="31">
                  <c:v>3539</c:v>
                </c:pt>
                <c:pt idx="32">
                  <c:v>3369</c:v>
                </c:pt>
                <c:pt idx="33">
                  <c:v>3345</c:v>
                </c:pt>
                <c:pt idx="34">
                  <c:v>3161</c:v>
                </c:pt>
                <c:pt idx="35">
                  <c:v>3885</c:v>
                </c:pt>
                <c:pt idx="36">
                  <c:v>3985</c:v>
                </c:pt>
                <c:pt idx="37">
                  <c:v>3515</c:v>
                </c:pt>
                <c:pt idx="38">
                  <c:v>3486</c:v>
                </c:pt>
                <c:pt idx="39">
                  <c:v>3392</c:v>
                </c:pt>
                <c:pt idx="40">
                  <c:v>3524</c:v>
                </c:pt>
                <c:pt idx="41">
                  <c:v>3620</c:v>
                </c:pt>
                <c:pt idx="42">
                  <c:v>3677</c:v>
                </c:pt>
                <c:pt idx="43">
                  <c:v>3848</c:v>
                </c:pt>
                <c:pt idx="44">
                  <c:v>3452</c:v>
                </c:pt>
                <c:pt idx="45">
                  <c:v>3430</c:v>
                </c:pt>
                <c:pt idx="46">
                  <c:v>3395</c:v>
                </c:pt>
                <c:pt idx="47">
                  <c:v>3623</c:v>
                </c:pt>
                <c:pt idx="48">
                  <c:v>3750</c:v>
                </c:pt>
                <c:pt idx="49">
                  <c:v>3701</c:v>
                </c:pt>
                <c:pt idx="50">
                  <c:v>4069</c:v>
                </c:pt>
                <c:pt idx="51">
                  <c:v>3690</c:v>
                </c:pt>
                <c:pt idx="52">
                  <c:v>3883</c:v>
                </c:pt>
                <c:pt idx="53">
                  <c:v>3720</c:v>
                </c:pt>
                <c:pt idx="54">
                  <c:v>3972</c:v>
                </c:pt>
                <c:pt idx="55">
                  <c:v>4022</c:v>
                </c:pt>
                <c:pt idx="56">
                  <c:v>3610</c:v>
                </c:pt>
                <c:pt idx="57">
                  <c:v>3502</c:v>
                </c:pt>
                <c:pt idx="58">
                  <c:v>3420</c:v>
                </c:pt>
                <c:pt idx="59">
                  <c:v>3801</c:v>
                </c:pt>
              </c:numCache>
            </c:numRef>
          </c:val>
          <c:smooth val="0"/>
          <c:extLst>
            <c:ext xmlns:c16="http://schemas.microsoft.com/office/drawing/2014/chart" uri="{C3380CC4-5D6E-409C-BE32-E72D297353CC}">
              <c16:uniqueId val="{00000001-A8C5-43B3-8CD3-8BE91CA1B009}"/>
            </c:ext>
          </c:extLst>
        </c:ser>
        <c:dLbls>
          <c:showLegendKey val="0"/>
          <c:showVal val="0"/>
          <c:showCatName val="0"/>
          <c:showSerName val="0"/>
          <c:showPercent val="0"/>
          <c:showBubbleSize val="0"/>
        </c:dLbls>
        <c:marker val="1"/>
        <c:smooth val="0"/>
        <c:axId val="1126889696"/>
        <c:axId val="1432772960"/>
      </c:lineChart>
      <c:catAx>
        <c:axId val="461714104"/>
        <c:scaling>
          <c:orientation val="minMax"/>
        </c:scaling>
        <c:delete val="0"/>
        <c:axPos val="b"/>
        <c:numFmt formatCode="General" sourceLinked="1"/>
        <c:majorTickMark val="out"/>
        <c:minorTickMark val="none"/>
        <c:tickLblPos val="nextTo"/>
        <c:spPr>
          <a:ln w="4001">
            <a:solidFill>
              <a:schemeClr val="tx1"/>
            </a:solidFill>
            <a:prstDash val="solid"/>
          </a:ln>
        </c:spPr>
        <c:txPr>
          <a:bodyPr rot="-5400000" vert="horz"/>
          <a:lstStyle/>
          <a:p>
            <a:pPr>
              <a:defRPr/>
            </a:pPr>
            <a:endParaRPr lang="cs-CZ"/>
          </a:p>
        </c:txPr>
        <c:crossAx val="461714496"/>
        <c:crosses val="autoZero"/>
        <c:auto val="1"/>
        <c:lblAlgn val="ctr"/>
        <c:lblOffset val="100"/>
        <c:tickLblSkip val="1"/>
        <c:noMultiLvlLbl val="0"/>
      </c:catAx>
      <c:valAx>
        <c:axId val="461714496"/>
        <c:scaling>
          <c:orientation val="minMax"/>
          <c:min val="0"/>
        </c:scaling>
        <c:delete val="0"/>
        <c:axPos val="l"/>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461714104"/>
        <c:crosses val="autoZero"/>
        <c:crossBetween val="between"/>
      </c:valAx>
      <c:valAx>
        <c:axId val="1432772960"/>
        <c:scaling>
          <c:orientation val="minMax"/>
          <c:max val="5000"/>
        </c:scaling>
        <c:delete val="0"/>
        <c:axPos val="r"/>
        <c:numFmt formatCode="#,##0" sourceLinked="1"/>
        <c:majorTickMark val="out"/>
        <c:minorTickMark val="none"/>
        <c:tickLblPos val="nextTo"/>
        <c:spPr>
          <a:ln>
            <a:solidFill>
              <a:sysClr val="windowText" lastClr="000000"/>
            </a:solidFill>
          </a:ln>
        </c:spPr>
        <c:crossAx val="1126889696"/>
        <c:crosses val="max"/>
        <c:crossBetween val="between"/>
      </c:valAx>
      <c:catAx>
        <c:axId val="1126889696"/>
        <c:scaling>
          <c:orientation val="minMax"/>
        </c:scaling>
        <c:delete val="1"/>
        <c:axPos val="b"/>
        <c:numFmt formatCode="General" sourceLinked="1"/>
        <c:majorTickMark val="out"/>
        <c:minorTickMark val="none"/>
        <c:tickLblPos val="nextTo"/>
        <c:crossAx val="1432772960"/>
        <c:crosses val="autoZero"/>
        <c:auto val="1"/>
        <c:lblAlgn val="ctr"/>
        <c:lblOffset val="100"/>
        <c:noMultiLvlLbl val="0"/>
      </c:catAx>
      <c:spPr>
        <a:noFill/>
        <a:ln w="32008">
          <a:noFill/>
        </a:ln>
      </c:spPr>
    </c:plotArea>
    <c:legend>
      <c:legendPos val="t"/>
      <c:layout>
        <c:manualLayout>
          <c:xMode val="edge"/>
          <c:yMode val="edge"/>
          <c:x val="0.14335485034838633"/>
          <c:y val="0.43544666791347175"/>
          <c:w val="0.10762859750619345"/>
          <c:h val="0.17320070444486005"/>
        </c:manualLayout>
      </c:layout>
      <c:overlay val="0"/>
    </c:legend>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userShapes r:id="rId3"/>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89335705527753"/>
          <c:y val="0.10216858409583313"/>
          <c:w val="0.44195422975522886"/>
          <c:h val="0.62155491999871448"/>
        </c:manualLayout>
      </c:layout>
      <c:pieChart>
        <c:varyColors val="1"/>
        <c:ser>
          <c:idx val="0"/>
          <c:order val="0"/>
          <c:tx>
            <c:strRef>
              <c:f>Sheet1!$B$1</c:f>
              <c:strCache>
                <c:ptCount val="1"/>
                <c:pt idx="0">
                  <c:v>Podíl</c:v>
                </c:pt>
              </c:strCache>
            </c:strRef>
          </c:tx>
          <c:spPr>
            <a:solidFill>
              <a:srgbClr val="FF7C80"/>
            </a:solidFill>
          </c:spPr>
          <c:dPt>
            <c:idx val="0"/>
            <c:bubble3D val="0"/>
            <c:spPr>
              <a:solidFill>
                <a:srgbClr val="5F82C9"/>
              </a:solidFill>
              <a:ln w="19050">
                <a:solidFill>
                  <a:schemeClr val="lt1"/>
                </a:solidFill>
              </a:ln>
              <a:effectLst/>
            </c:spPr>
            <c:extLst>
              <c:ext xmlns:c16="http://schemas.microsoft.com/office/drawing/2014/chart" uri="{C3380CC4-5D6E-409C-BE32-E72D297353CC}">
                <c16:uniqueId val="{00000001-F0DB-4746-848C-003B1E01284C}"/>
              </c:ext>
            </c:extLst>
          </c:dPt>
          <c:dPt>
            <c:idx val="1"/>
            <c:bubble3D val="0"/>
            <c:spPr>
              <a:solidFill>
                <a:srgbClr val="FF7C80"/>
              </a:solidFill>
              <a:ln w="19050">
                <a:solidFill>
                  <a:schemeClr val="lt1"/>
                </a:solidFill>
              </a:ln>
              <a:effectLst/>
            </c:spPr>
            <c:extLst>
              <c:ext xmlns:c16="http://schemas.microsoft.com/office/drawing/2014/chart" uri="{C3380CC4-5D6E-409C-BE32-E72D297353CC}">
                <c16:uniqueId val="{00000003-F0DB-4746-848C-003B1E01284C}"/>
              </c:ext>
            </c:extLst>
          </c:dPt>
          <c:dLbls>
            <c:numFmt formatCode="0.0\ %" sourceLinked="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Sheet1!$A$2:$A$3</c:f>
              <c:strCache>
                <c:ptCount val="2"/>
                <c:pt idx="0">
                  <c:v>Muži</c:v>
                </c:pt>
                <c:pt idx="1">
                  <c:v>Ženy</c:v>
                </c:pt>
              </c:strCache>
            </c:strRef>
          </c:cat>
          <c:val>
            <c:numRef>
              <c:f>Sheet1!$B$2:$B$3</c:f>
              <c:numCache>
                <c:formatCode>0.0\ %</c:formatCode>
                <c:ptCount val="2"/>
                <c:pt idx="0">
                  <c:v>0.50127901878103454</c:v>
                </c:pt>
                <c:pt idx="1">
                  <c:v>0.49872098121896546</c:v>
                </c:pt>
              </c:numCache>
            </c:numRef>
          </c:val>
          <c:extLst>
            <c:ext xmlns:c16="http://schemas.microsoft.com/office/drawing/2014/chart" uri="{C3380CC4-5D6E-409C-BE32-E72D297353CC}">
              <c16:uniqueId val="{00000004-F0DB-4746-848C-003B1E01284C}"/>
            </c:ext>
          </c:extLst>
        </c:ser>
        <c:dLbls>
          <c:showLegendKey val="0"/>
          <c:showVal val="0"/>
          <c:showCatName val="0"/>
          <c:showSerName val="0"/>
          <c:showPercent val="0"/>
          <c:showBubbleSize val="0"/>
          <c:showLeaderLines val="1"/>
        </c:dLbls>
        <c:firstSliceAng val="180"/>
      </c:pieChart>
      <c:spPr>
        <a:noFill/>
        <a:ln>
          <a:noFill/>
        </a:ln>
        <a:effectLst/>
      </c:spPr>
    </c:plotArea>
    <c:legend>
      <c:legendPos val="b"/>
      <c:layout>
        <c:manualLayout>
          <c:xMode val="edge"/>
          <c:yMode val="edge"/>
          <c:x val="9.1999588027457377E-2"/>
          <c:y val="0.72091532059143859"/>
          <c:w val="0.61872285926181936"/>
          <c:h val="0.15812295761699724"/>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89335705527753"/>
          <c:y val="0.10216858409583313"/>
          <c:w val="0.44195422975522886"/>
          <c:h val="0.62155491999871448"/>
        </c:manualLayout>
      </c:layout>
      <c:pieChart>
        <c:varyColors val="1"/>
        <c:ser>
          <c:idx val="0"/>
          <c:order val="0"/>
          <c:tx>
            <c:strRef>
              <c:f>Sheet1!$B$1</c:f>
              <c:strCache>
                <c:ptCount val="1"/>
                <c:pt idx="0">
                  <c:v>Podíl</c:v>
                </c:pt>
              </c:strCache>
            </c:strRef>
          </c:tx>
          <c:spPr>
            <a:solidFill>
              <a:srgbClr val="FF7C80"/>
            </a:solidFill>
          </c:spPr>
          <c:dPt>
            <c:idx val="0"/>
            <c:bubble3D val="0"/>
            <c:spPr>
              <a:solidFill>
                <a:srgbClr val="5F82C9"/>
              </a:solidFill>
              <a:ln w="19050">
                <a:solidFill>
                  <a:schemeClr val="lt1"/>
                </a:solidFill>
              </a:ln>
              <a:effectLst/>
            </c:spPr>
            <c:extLst>
              <c:ext xmlns:c16="http://schemas.microsoft.com/office/drawing/2014/chart" uri="{C3380CC4-5D6E-409C-BE32-E72D297353CC}">
                <c16:uniqueId val="{00000001-A150-4D31-BA50-F739771EBB3E}"/>
              </c:ext>
            </c:extLst>
          </c:dPt>
          <c:dPt>
            <c:idx val="1"/>
            <c:bubble3D val="0"/>
            <c:spPr>
              <a:solidFill>
                <a:srgbClr val="FF7C80"/>
              </a:solidFill>
              <a:ln w="19050">
                <a:solidFill>
                  <a:schemeClr val="lt1"/>
                </a:solidFill>
              </a:ln>
              <a:effectLst/>
            </c:spPr>
            <c:extLst>
              <c:ext xmlns:c16="http://schemas.microsoft.com/office/drawing/2014/chart" uri="{C3380CC4-5D6E-409C-BE32-E72D297353CC}">
                <c16:uniqueId val="{00000003-A150-4D31-BA50-F739771EBB3E}"/>
              </c:ext>
            </c:extLst>
          </c:dPt>
          <c:dLbls>
            <c:numFmt formatCode="0.0\ %" sourceLinked="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Sheet1!$A$2:$A$3</c:f>
              <c:strCache>
                <c:ptCount val="2"/>
                <c:pt idx="0">
                  <c:v>Muži</c:v>
                </c:pt>
                <c:pt idx="1">
                  <c:v>Ženy</c:v>
                </c:pt>
              </c:strCache>
            </c:strRef>
          </c:cat>
          <c:val>
            <c:numRef>
              <c:f>Sheet1!$B$2:$B$3</c:f>
              <c:numCache>
                <c:formatCode>0.0\ %</c:formatCode>
                <c:ptCount val="2"/>
                <c:pt idx="0">
                  <c:v>0.50320911464514595</c:v>
                </c:pt>
                <c:pt idx="1">
                  <c:v>0.49679088535485405</c:v>
                </c:pt>
              </c:numCache>
            </c:numRef>
          </c:val>
          <c:extLst>
            <c:ext xmlns:c16="http://schemas.microsoft.com/office/drawing/2014/chart" uri="{C3380CC4-5D6E-409C-BE32-E72D297353CC}">
              <c16:uniqueId val="{00000004-A150-4D31-BA50-F739771EBB3E}"/>
            </c:ext>
          </c:extLst>
        </c:ser>
        <c:dLbls>
          <c:showLegendKey val="0"/>
          <c:showVal val="0"/>
          <c:showCatName val="0"/>
          <c:showSerName val="0"/>
          <c:showPercent val="0"/>
          <c:showBubbleSize val="0"/>
          <c:showLeaderLines val="1"/>
        </c:dLbls>
        <c:firstSliceAng val="180"/>
      </c:pieChart>
      <c:spPr>
        <a:noFill/>
        <a:ln>
          <a:noFill/>
        </a:ln>
        <a:effectLst/>
      </c:spPr>
    </c:plotArea>
    <c:legend>
      <c:legendPos val="b"/>
      <c:layout>
        <c:manualLayout>
          <c:xMode val="edge"/>
          <c:yMode val="edge"/>
          <c:x val="9.1999588027457377E-2"/>
          <c:y val="0.72091532059143859"/>
          <c:w val="0.61872285926181936"/>
          <c:h val="0.15812295761699724"/>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112548597806034"/>
          <c:y val="6.5351465868973127E-2"/>
          <c:w val="0.8132822804706682"/>
          <c:h val="0.69965124705059234"/>
        </c:manualLayout>
      </c:layout>
      <c:lineChart>
        <c:grouping val="standard"/>
        <c:varyColors val="0"/>
        <c:ser>
          <c:idx val="0"/>
          <c:order val="0"/>
          <c:tx>
            <c:strRef>
              <c:f>Sheet1!$B$1</c:f>
              <c:strCache>
                <c:ptCount val="1"/>
                <c:pt idx="0">
                  <c:v>ZZS – celá ČR</c:v>
                </c:pt>
              </c:strCache>
            </c:strRef>
          </c:tx>
          <c:spPr>
            <a:ln w="19050" cap="rnd">
              <a:solidFill>
                <a:schemeClr val="accent1"/>
              </a:solidFill>
              <a:prstDash val="sysDot"/>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Sheet1!$B$2:$B$21</c:f>
              <c:numCache>
                <c:formatCode>0.0\ %</c:formatCode>
                <c:ptCount val="20"/>
                <c:pt idx="0">
                  <c:v>3.0751247189855242E-2</c:v>
                </c:pt>
                <c:pt idx="1">
                  <c:v>1.4772769560468186E-2</c:v>
                </c:pt>
                <c:pt idx="2">
                  <c:v>1.5372996779962655E-2</c:v>
                </c:pt>
                <c:pt idx="3">
                  <c:v>2.5761174361410337E-2</c:v>
                </c:pt>
                <c:pt idx="4">
                  <c:v>4.0503297747287267E-2</c:v>
                </c:pt>
                <c:pt idx="5">
                  <c:v>4.2855610548413296E-2</c:v>
                </c:pt>
                <c:pt idx="6">
                  <c:v>4.3893640262068573E-2</c:v>
                </c:pt>
                <c:pt idx="7">
                  <c:v>5.0021999575331579E-2</c:v>
                </c:pt>
                <c:pt idx="8">
                  <c:v>5.473844584492598E-2</c:v>
                </c:pt>
                <c:pt idx="9">
                  <c:v>5.1812173973955128E-2</c:v>
                </c:pt>
                <c:pt idx="10">
                  <c:v>5.7412981281754365E-2</c:v>
                </c:pt>
                <c:pt idx="11">
                  <c:v>6.3318936927983682E-2</c:v>
                </c:pt>
                <c:pt idx="12">
                  <c:v>8.4530905572569051E-2</c:v>
                </c:pt>
                <c:pt idx="13">
                  <c:v>9.8379036265369604E-2</c:v>
                </c:pt>
                <c:pt idx="14">
                  <c:v>9.7178581826380658E-2</c:v>
                </c:pt>
                <c:pt idx="15">
                  <c:v>8.0630523152090391E-2</c:v>
                </c:pt>
                <c:pt idx="16">
                  <c:v>7.0930571091463501E-2</c:v>
                </c:pt>
                <c:pt idx="17">
                  <c:v>5.2877347442248382E-2</c:v>
                </c:pt>
                <c:pt idx="18">
                  <c:v>2.0825826844735534E-2</c:v>
                </c:pt>
                <c:pt idx="19">
                  <c:v>3.4319337517265836E-3</c:v>
                </c:pt>
              </c:numCache>
            </c:numRef>
          </c:val>
          <c:smooth val="0"/>
          <c:extLst>
            <c:ext xmlns:c16="http://schemas.microsoft.com/office/drawing/2014/chart" uri="{C3380CC4-5D6E-409C-BE32-E72D297353CC}">
              <c16:uniqueId val="{00000000-433D-4C4A-A74C-C3C3C1578D13}"/>
            </c:ext>
          </c:extLst>
        </c:ser>
        <c:ser>
          <c:idx val="1"/>
          <c:order val="1"/>
          <c:tx>
            <c:strRef>
              <c:f>Sheet1!$C$1</c:f>
              <c:strCache>
                <c:ptCount val="1"/>
                <c:pt idx="0">
                  <c:v>ZZS – HKK</c:v>
                </c:pt>
              </c:strCache>
            </c:strRef>
          </c:tx>
          <c:spPr>
            <a:ln w="19050" cap="rnd">
              <a:solidFill>
                <a:srgbClr val="5F82C9"/>
              </a:solidFill>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Sheet1!$C$2:$C$21</c:f>
              <c:numCache>
                <c:formatCode>0.0\ %</c:formatCode>
                <c:ptCount val="20"/>
                <c:pt idx="0">
                  <c:v>3.4112885727493138E-2</c:v>
                </c:pt>
                <c:pt idx="1">
                  <c:v>1.3999867925774285E-2</c:v>
                </c:pt>
                <c:pt idx="2">
                  <c:v>1.639607173517231E-2</c:v>
                </c:pt>
                <c:pt idx="3">
                  <c:v>2.7962000358487185E-2</c:v>
                </c:pt>
                <c:pt idx="4">
                  <c:v>3.853737228894067E-2</c:v>
                </c:pt>
                <c:pt idx="5">
                  <c:v>3.7593984962406013E-2</c:v>
                </c:pt>
                <c:pt idx="6">
                  <c:v>3.742417524362978E-2</c:v>
                </c:pt>
                <c:pt idx="7">
                  <c:v>4.281091687814266E-2</c:v>
                </c:pt>
                <c:pt idx="8">
                  <c:v>5.0461788096338715E-2</c:v>
                </c:pt>
                <c:pt idx="9">
                  <c:v>4.7603324496938708E-2</c:v>
                </c:pt>
                <c:pt idx="10">
                  <c:v>5.0716502674503068E-2</c:v>
                </c:pt>
                <c:pt idx="11">
                  <c:v>5.9254157979641703E-2</c:v>
                </c:pt>
                <c:pt idx="12">
                  <c:v>8.4546372204035811E-2</c:v>
                </c:pt>
                <c:pt idx="13">
                  <c:v>0.10035754379675664</c:v>
                </c:pt>
                <c:pt idx="14">
                  <c:v>0.10253676852105169</c:v>
                </c:pt>
                <c:pt idx="15">
                  <c:v>8.3857699455665513E-2</c:v>
                </c:pt>
                <c:pt idx="16">
                  <c:v>7.9621890359524911E-2</c:v>
                </c:pt>
                <c:pt idx="17">
                  <c:v>6.32258186243526E-2</c:v>
                </c:pt>
                <c:pt idx="18">
                  <c:v>2.5018631899699058E-2</c:v>
                </c:pt>
                <c:pt idx="19">
                  <c:v>3.9622267714455525E-3</c:v>
                </c:pt>
              </c:numCache>
            </c:numRef>
          </c:val>
          <c:smooth val="0"/>
          <c:extLst>
            <c:ext xmlns:c16="http://schemas.microsoft.com/office/drawing/2014/chart" uri="{C3380CC4-5D6E-409C-BE32-E72D297353CC}">
              <c16:uniqueId val="{00000001-433D-4C4A-A74C-C3C3C1578D13}"/>
            </c:ext>
          </c:extLst>
        </c:ser>
        <c:dLbls>
          <c:showLegendKey val="0"/>
          <c:showVal val="0"/>
          <c:showCatName val="0"/>
          <c:showSerName val="0"/>
          <c:showPercent val="0"/>
          <c:showBubbleSize val="0"/>
        </c:dLbls>
        <c:smooth val="0"/>
        <c:axId val="370506360"/>
        <c:axId val="370505184"/>
      </c:lineChart>
      <c:catAx>
        <c:axId val="370506360"/>
        <c:scaling>
          <c:orientation val="minMax"/>
        </c:scaling>
        <c:delete val="0"/>
        <c:axPos val="b"/>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Věk:</a:t>
                </a:r>
              </a:p>
            </c:rich>
          </c:tx>
          <c:layout>
            <c:manualLayout>
              <c:xMode val="edge"/>
              <c:yMode val="edge"/>
              <c:x val="8.8204372756649926E-2"/>
              <c:y val="0.855041488058090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chemeClr val="tx1"/>
                </a:solidFill>
                <a:latin typeface="+mn-lt"/>
                <a:ea typeface="+mn-ea"/>
                <a:cs typeface="+mn-cs"/>
              </a:defRPr>
            </a:pPr>
            <a:endParaRPr lang="cs-CZ"/>
          </a:p>
        </c:txPr>
        <c:crossAx val="370505184"/>
        <c:crosses val="autoZero"/>
        <c:auto val="1"/>
        <c:lblAlgn val="ctr"/>
        <c:lblOffset val="0"/>
        <c:tickLblSkip val="1"/>
        <c:noMultiLvlLbl val="0"/>
      </c:catAx>
      <c:valAx>
        <c:axId val="370505184"/>
        <c:scaling>
          <c:orientation val="minMax"/>
          <c:max val="0.2"/>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Podíl osob</a:t>
                </a:r>
              </a:p>
            </c:rich>
          </c:tx>
          <c:layout>
            <c:manualLayout>
              <c:xMode val="edge"/>
              <c:yMode val="edge"/>
              <c:x val="5.323690128416843E-3"/>
              <c:y val="0.1808913849245733"/>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70506360"/>
        <c:crosses val="autoZero"/>
        <c:crossBetween val="between"/>
      </c:valAx>
      <c:spPr>
        <a:noFill/>
        <a:ln>
          <a:noFill/>
        </a:ln>
        <a:effectLst/>
      </c:spPr>
    </c:plotArea>
    <c:legend>
      <c:legendPos val="t"/>
      <c:layout>
        <c:manualLayout>
          <c:xMode val="edge"/>
          <c:yMode val="edge"/>
          <c:x val="0.14175246762847785"/>
          <c:y val="0.10669671701036267"/>
          <c:w val="0.32879400651659296"/>
          <c:h val="0.2593033508126265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112548597806034"/>
          <c:y val="6.5351465868973127E-2"/>
          <c:w val="0.8132822804706682"/>
          <c:h val="0.69965124705059234"/>
        </c:manualLayout>
      </c:layout>
      <c:lineChart>
        <c:grouping val="standard"/>
        <c:varyColors val="0"/>
        <c:ser>
          <c:idx val="0"/>
          <c:order val="0"/>
          <c:tx>
            <c:strRef>
              <c:f>Sheet1!$B$1</c:f>
              <c:strCache>
                <c:ptCount val="1"/>
                <c:pt idx="0">
                  <c:v>ZZS – celá ČR</c:v>
                </c:pt>
              </c:strCache>
            </c:strRef>
          </c:tx>
          <c:spPr>
            <a:ln w="19050" cap="rnd">
              <a:solidFill>
                <a:srgbClr val="FF7C80"/>
              </a:solidFill>
              <a:prstDash val="sysDot"/>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Sheet1!$B$2:$B$21</c:f>
              <c:numCache>
                <c:formatCode>0.0\ %</c:formatCode>
                <c:ptCount val="20"/>
                <c:pt idx="0">
                  <c:v>2.4035844524112632E-2</c:v>
                </c:pt>
                <c:pt idx="1">
                  <c:v>1.0411528193195015E-2</c:v>
                </c:pt>
                <c:pt idx="2">
                  <c:v>1.3288999996039571E-2</c:v>
                </c:pt>
                <c:pt idx="3">
                  <c:v>3.159542368010998E-2</c:v>
                </c:pt>
                <c:pt idx="4">
                  <c:v>3.8429804253588919E-2</c:v>
                </c:pt>
                <c:pt idx="5">
                  <c:v>3.8519573981036587E-2</c:v>
                </c:pt>
                <c:pt idx="6">
                  <c:v>3.7233314601970269E-2</c:v>
                </c:pt>
                <c:pt idx="7">
                  <c:v>3.9983172576580399E-2</c:v>
                </c:pt>
                <c:pt idx="8">
                  <c:v>3.9742906541352818E-2</c:v>
                </c:pt>
                <c:pt idx="9">
                  <c:v>3.5706349139992807E-2</c:v>
                </c:pt>
                <c:pt idx="10">
                  <c:v>3.8411322250879107E-2</c:v>
                </c:pt>
                <c:pt idx="11">
                  <c:v>4.187537761591846E-2</c:v>
                </c:pt>
                <c:pt idx="12">
                  <c:v>5.6964612685430592E-2</c:v>
                </c:pt>
                <c:pt idx="13">
                  <c:v>7.7612090046077387E-2</c:v>
                </c:pt>
                <c:pt idx="14">
                  <c:v>9.3450726320704114E-2</c:v>
                </c:pt>
                <c:pt idx="15">
                  <c:v>9.9630315941035372E-2</c:v>
                </c:pt>
                <c:pt idx="16">
                  <c:v>0.11409512334756594</c:v>
                </c:pt>
                <c:pt idx="17">
                  <c:v>0.10498657634541279</c:v>
                </c:pt>
                <c:pt idx="18">
                  <c:v>5.315335969805688E-2</c:v>
                </c:pt>
                <c:pt idx="19">
                  <c:v>1.0873578260940356E-2</c:v>
                </c:pt>
              </c:numCache>
            </c:numRef>
          </c:val>
          <c:smooth val="0"/>
          <c:extLst>
            <c:ext xmlns:c16="http://schemas.microsoft.com/office/drawing/2014/chart" uri="{C3380CC4-5D6E-409C-BE32-E72D297353CC}">
              <c16:uniqueId val="{00000000-15BF-4C16-A3AE-D98C577610E9}"/>
            </c:ext>
          </c:extLst>
        </c:ser>
        <c:ser>
          <c:idx val="1"/>
          <c:order val="1"/>
          <c:tx>
            <c:strRef>
              <c:f>Sheet1!$C$1</c:f>
              <c:strCache>
                <c:ptCount val="1"/>
                <c:pt idx="0">
                  <c:v>ZZS – HKK</c:v>
                </c:pt>
              </c:strCache>
            </c:strRef>
          </c:tx>
          <c:spPr>
            <a:ln w="19050" cap="rnd">
              <a:solidFill>
                <a:srgbClr val="FF7C80"/>
              </a:solidFill>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Sheet1!$C$2:$C$21</c:f>
              <c:numCache>
                <c:formatCode>0.0\ %</c:formatCode>
                <c:ptCount val="20"/>
                <c:pt idx="0">
                  <c:v>2.6689218243843706E-2</c:v>
                </c:pt>
                <c:pt idx="1">
                  <c:v>1.0176876988791102E-2</c:v>
                </c:pt>
                <c:pt idx="2">
                  <c:v>1.4390964079924318E-2</c:v>
                </c:pt>
                <c:pt idx="3">
                  <c:v>3.2766677177995009E-2</c:v>
                </c:pt>
                <c:pt idx="4">
                  <c:v>3.4066259591587114E-2</c:v>
                </c:pt>
                <c:pt idx="5">
                  <c:v>3.3043794016187449E-2</c:v>
                </c:pt>
                <c:pt idx="6">
                  <c:v>3.1419315999197318E-2</c:v>
                </c:pt>
                <c:pt idx="7">
                  <c:v>3.5881852669399611E-2</c:v>
                </c:pt>
                <c:pt idx="8">
                  <c:v>3.7620999722883165E-2</c:v>
                </c:pt>
                <c:pt idx="9">
                  <c:v>3.4190484381121655E-2</c:v>
                </c:pt>
                <c:pt idx="10">
                  <c:v>3.6416974839702243E-2</c:v>
                </c:pt>
                <c:pt idx="11">
                  <c:v>4.1070626570726909E-2</c:v>
                </c:pt>
                <c:pt idx="12">
                  <c:v>5.7267627975422605E-2</c:v>
                </c:pt>
                <c:pt idx="13">
                  <c:v>7.8920964366596916E-2</c:v>
                </c:pt>
                <c:pt idx="14">
                  <c:v>9.6044873816281087E-2</c:v>
                </c:pt>
                <c:pt idx="15">
                  <c:v>9.8252252768779441E-2</c:v>
                </c:pt>
                <c:pt idx="16">
                  <c:v>0.12022092901031066</c:v>
                </c:pt>
                <c:pt idx="17">
                  <c:v>0.1144301426673929</c:v>
                </c:pt>
                <c:pt idx="18">
                  <c:v>5.6589169509503198E-2</c:v>
                </c:pt>
                <c:pt idx="19">
                  <c:v>1.0539995604353602E-2</c:v>
                </c:pt>
              </c:numCache>
            </c:numRef>
          </c:val>
          <c:smooth val="0"/>
          <c:extLst>
            <c:ext xmlns:c16="http://schemas.microsoft.com/office/drawing/2014/chart" uri="{C3380CC4-5D6E-409C-BE32-E72D297353CC}">
              <c16:uniqueId val="{00000001-15BF-4C16-A3AE-D98C577610E9}"/>
            </c:ext>
          </c:extLst>
        </c:ser>
        <c:dLbls>
          <c:showLegendKey val="0"/>
          <c:showVal val="0"/>
          <c:showCatName val="0"/>
          <c:showSerName val="0"/>
          <c:showPercent val="0"/>
          <c:showBubbleSize val="0"/>
        </c:dLbls>
        <c:smooth val="0"/>
        <c:axId val="370506360"/>
        <c:axId val="370505184"/>
      </c:lineChart>
      <c:catAx>
        <c:axId val="370506360"/>
        <c:scaling>
          <c:orientation val="minMax"/>
        </c:scaling>
        <c:delete val="0"/>
        <c:axPos val="b"/>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Věk:</a:t>
                </a:r>
              </a:p>
            </c:rich>
          </c:tx>
          <c:layout>
            <c:manualLayout>
              <c:xMode val="edge"/>
              <c:yMode val="edge"/>
              <c:x val="8.8204372756649926E-2"/>
              <c:y val="0.855041488058090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chemeClr val="tx1"/>
                </a:solidFill>
                <a:latin typeface="+mn-lt"/>
                <a:ea typeface="+mn-ea"/>
                <a:cs typeface="+mn-cs"/>
              </a:defRPr>
            </a:pPr>
            <a:endParaRPr lang="cs-CZ"/>
          </a:p>
        </c:txPr>
        <c:crossAx val="370505184"/>
        <c:crosses val="autoZero"/>
        <c:auto val="1"/>
        <c:lblAlgn val="ctr"/>
        <c:lblOffset val="0"/>
        <c:tickLblSkip val="1"/>
        <c:noMultiLvlLbl val="0"/>
      </c:catAx>
      <c:valAx>
        <c:axId val="370505184"/>
        <c:scaling>
          <c:orientation val="minMax"/>
          <c:max val="0.2"/>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Podíl osob</a:t>
                </a:r>
              </a:p>
            </c:rich>
          </c:tx>
          <c:layout>
            <c:manualLayout>
              <c:xMode val="edge"/>
              <c:yMode val="edge"/>
              <c:x val="1.9718865888703391E-4"/>
              <c:y val="0.15465960129754383"/>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70506360"/>
        <c:crosses val="autoZero"/>
        <c:crossBetween val="between"/>
      </c:valAx>
      <c:spPr>
        <a:noFill/>
        <a:ln>
          <a:noFill/>
        </a:ln>
        <a:effectLst/>
      </c:spPr>
    </c:plotArea>
    <c:legend>
      <c:legendPos val="t"/>
      <c:layout>
        <c:manualLayout>
          <c:xMode val="edge"/>
          <c:yMode val="edge"/>
          <c:x val="0.14175246762847785"/>
          <c:y val="0.10669671701036267"/>
          <c:w val="0.32879400651659296"/>
          <c:h val="0.2593033508126265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112548597806034"/>
          <c:y val="6.5351465868973127E-2"/>
          <c:w val="0.8132822804706682"/>
          <c:h val="0.69965124705059234"/>
        </c:manualLayout>
      </c:layout>
      <c:lineChart>
        <c:grouping val="standard"/>
        <c:varyColors val="0"/>
        <c:ser>
          <c:idx val="0"/>
          <c:order val="0"/>
          <c:tx>
            <c:strRef>
              <c:f>Sheet1!$B$1</c:f>
              <c:strCache>
                <c:ptCount val="1"/>
                <c:pt idx="0">
                  <c:v>ZZS – celá ČR</c:v>
                </c:pt>
              </c:strCache>
            </c:strRef>
          </c:tx>
          <c:spPr>
            <a:ln w="19050" cap="rnd">
              <a:solidFill>
                <a:schemeClr val="tx1"/>
              </a:solidFill>
              <a:prstDash val="sysDot"/>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Sheet1!$B$2:$B$21</c:f>
              <c:numCache>
                <c:formatCode>0.0\ %</c:formatCode>
                <c:ptCount val="20"/>
                <c:pt idx="0">
                  <c:v>2.7402449111446004E-2</c:v>
                </c:pt>
                <c:pt idx="1">
                  <c:v>1.2597787903586673E-2</c:v>
                </c:pt>
                <c:pt idx="2">
                  <c:v>1.4333484101229121E-2</c:v>
                </c:pt>
                <c:pt idx="3">
                  <c:v>2.8670698994639289E-2</c:v>
                </c:pt>
                <c:pt idx="4">
                  <c:v>3.9469806150232857E-2</c:v>
                </c:pt>
                <c:pt idx="5">
                  <c:v>4.069262815216277E-2</c:v>
                </c:pt>
                <c:pt idx="6">
                  <c:v>4.0571706593824045E-2</c:v>
                </c:pt>
                <c:pt idx="7">
                  <c:v>4.5015518998181347E-2</c:v>
                </c:pt>
                <c:pt idx="8">
                  <c:v>4.7259700224264505E-2</c:v>
                </c:pt>
                <c:pt idx="9">
                  <c:v>4.3780407327890326E-2</c:v>
                </c:pt>
                <c:pt idx="10">
                  <c:v>4.7936070900852445E-2</c:v>
                </c:pt>
                <c:pt idx="11">
                  <c:v>5.2624579380613885E-2</c:v>
                </c:pt>
                <c:pt idx="12">
                  <c:v>7.0783881134327611E-2</c:v>
                </c:pt>
                <c:pt idx="13">
                  <c:v>8.8021457760958488E-2</c:v>
                </c:pt>
                <c:pt idx="14">
                  <c:v>9.5318448350364404E-2</c:v>
                </c:pt>
                <c:pt idx="15">
                  <c:v>9.0105653839983688E-2</c:v>
                </c:pt>
                <c:pt idx="16">
                  <c:v>9.2456930747499333E-2</c:v>
                </c:pt>
                <c:pt idx="17">
                  <c:v>7.8865435373571907E-2</c:v>
                </c:pt>
                <c:pt idx="18">
                  <c:v>3.6950204677842803E-2</c:v>
                </c:pt>
                <c:pt idx="19">
                  <c:v>7.143150276528511E-3</c:v>
                </c:pt>
              </c:numCache>
            </c:numRef>
          </c:val>
          <c:smooth val="0"/>
          <c:extLst>
            <c:ext xmlns:c16="http://schemas.microsoft.com/office/drawing/2014/chart" uri="{C3380CC4-5D6E-409C-BE32-E72D297353CC}">
              <c16:uniqueId val="{00000000-ECB2-4F10-AEFD-6574817CA10B}"/>
            </c:ext>
          </c:extLst>
        </c:ser>
        <c:ser>
          <c:idx val="1"/>
          <c:order val="1"/>
          <c:tx>
            <c:strRef>
              <c:f>Sheet1!$C$1</c:f>
              <c:strCache>
                <c:ptCount val="1"/>
                <c:pt idx="0">
                  <c:v>ZZS – HKK</c:v>
                </c:pt>
              </c:strCache>
            </c:strRef>
          </c:tx>
          <c:spPr>
            <a:ln w="19050" cap="rnd">
              <a:solidFill>
                <a:schemeClr val="tx1"/>
              </a:solidFill>
              <a:round/>
            </a:ln>
            <a:effectLst/>
          </c:spPr>
          <c:marker>
            <c:symbol val="none"/>
          </c:marker>
          <c:cat>
            <c:strRef>
              <c:f>Sheet1!$A$2:$A$21</c:f>
              <c:strCache>
                <c:ptCount val="20"/>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c:v>
                </c:pt>
              </c:strCache>
            </c:strRef>
          </c:cat>
          <c:val>
            <c:numRef>
              <c:f>Sheet1!$C$2:$C$21</c:f>
              <c:numCache>
                <c:formatCode>0.0\ %</c:formatCode>
                <c:ptCount val="20"/>
                <c:pt idx="0">
                  <c:v>3.0424730953093032E-2</c:v>
                </c:pt>
                <c:pt idx="1">
                  <c:v>1.21005834294639E-2</c:v>
                </c:pt>
                <c:pt idx="2">
                  <c:v>1.5399879421412669E-2</c:v>
                </c:pt>
                <c:pt idx="3">
                  <c:v>3.0348775937451045E-2</c:v>
                </c:pt>
                <c:pt idx="4">
                  <c:v>3.6315991853824572E-2</c:v>
                </c:pt>
                <c:pt idx="5">
                  <c:v>3.5333323838956376E-2</c:v>
                </c:pt>
                <c:pt idx="6">
                  <c:v>3.4440852405163043E-2</c:v>
                </c:pt>
                <c:pt idx="7">
                  <c:v>3.9368434044936888E-2</c:v>
                </c:pt>
                <c:pt idx="8">
                  <c:v>4.4082392203217642E-2</c:v>
                </c:pt>
                <c:pt idx="9">
                  <c:v>4.0944500619508099E-2</c:v>
                </c:pt>
                <c:pt idx="10">
                  <c:v>4.3612420543932856E-2</c:v>
                </c:pt>
                <c:pt idx="11">
                  <c:v>5.022050690478564E-2</c:v>
                </c:pt>
                <c:pt idx="12">
                  <c:v>7.0994203682868823E-2</c:v>
                </c:pt>
                <c:pt idx="13">
                  <c:v>8.9707620661663129E-2</c:v>
                </c:pt>
                <c:pt idx="14">
                  <c:v>9.931118295189674E-2</c:v>
                </c:pt>
                <c:pt idx="15">
                  <c:v>9.1008350304532137E-2</c:v>
                </c:pt>
                <c:pt idx="16">
                  <c:v>9.9790648988136776E-2</c:v>
                </c:pt>
                <c:pt idx="17">
                  <c:v>8.8663239196585822E-2</c:v>
                </c:pt>
                <c:pt idx="18">
                  <c:v>4.0702394007149263E-2</c:v>
                </c:pt>
                <c:pt idx="19">
                  <c:v>7.2299680514215457E-3</c:v>
                </c:pt>
              </c:numCache>
            </c:numRef>
          </c:val>
          <c:smooth val="0"/>
          <c:extLst>
            <c:ext xmlns:c16="http://schemas.microsoft.com/office/drawing/2014/chart" uri="{C3380CC4-5D6E-409C-BE32-E72D297353CC}">
              <c16:uniqueId val="{00000001-ECB2-4F10-AEFD-6574817CA10B}"/>
            </c:ext>
          </c:extLst>
        </c:ser>
        <c:dLbls>
          <c:showLegendKey val="0"/>
          <c:showVal val="0"/>
          <c:showCatName val="0"/>
          <c:showSerName val="0"/>
          <c:showPercent val="0"/>
          <c:showBubbleSize val="0"/>
        </c:dLbls>
        <c:smooth val="0"/>
        <c:axId val="370506360"/>
        <c:axId val="370505184"/>
      </c:lineChart>
      <c:catAx>
        <c:axId val="370506360"/>
        <c:scaling>
          <c:orientation val="minMax"/>
        </c:scaling>
        <c:delete val="0"/>
        <c:axPos val="b"/>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Věk:</a:t>
                </a:r>
              </a:p>
            </c:rich>
          </c:tx>
          <c:layout>
            <c:manualLayout>
              <c:xMode val="edge"/>
              <c:yMode val="edge"/>
              <c:x val="8.8204372756649926E-2"/>
              <c:y val="0.855041488058090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chemeClr val="tx1"/>
                </a:solidFill>
                <a:latin typeface="+mn-lt"/>
                <a:ea typeface="+mn-ea"/>
                <a:cs typeface="+mn-cs"/>
              </a:defRPr>
            </a:pPr>
            <a:endParaRPr lang="cs-CZ"/>
          </a:p>
        </c:txPr>
        <c:crossAx val="370505184"/>
        <c:crosses val="autoZero"/>
        <c:auto val="1"/>
        <c:lblAlgn val="ctr"/>
        <c:lblOffset val="0"/>
        <c:tickLblSkip val="1"/>
        <c:noMultiLvlLbl val="0"/>
      </c:catAx>
      <c:valAx>
        <c:axId val="370505184"/>
        <c:scaling>
          <c:orientation val="minMax"/>
          <c:max val="0.2"/>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dirty="0"/>
                  <a:t>Podíl osob</a:t>
                </a:r>
              </a:p>
            </c:rich>
          </c:tx>
          <c:layout>
            <c:manualLayout>
              <c:xMode val="edge"/>
              <c:yMode val="edge"/>
              <c:x val="5.323690128416843E-3"/>
              <c:y val="0.1808913849245733"/>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70506360"/>
        <c:crosses val="autoZero"/>
        <c:crossBetween val="between"/>
      </c:valAx>
      <c:spPr>
        <a:noFill/>
        <a:ln>
          <a:noFill/>
        </a:ln>
        <a:effectLst/>
      </c:spPr>
    </c:plotArea>
    <c:legend>
      <c:legendPos val="t"/>
      <c:layout>
        <c:manualLayout>
          <c:xMode val="edge"/>
          <c:yMode val="edge"/>
          <c:x val="0.14175246762847785"/>
          <c:y val="0.10669671701036267"/>
          <c:w val="0.32879400651659296"/>
          <c:h val="0.2593033508126265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4101434381692012"/>
          <c:y val="0.15573556917754688"/>
          <c:w val="0.50773207925063424"/>
          <c:h val="0.82154124498910663"/>
        </c:manualLayout>
      </c:layout>
      <c:barChart>
        <c:barDir val="bar"/>
        <c:grouping val="clustered"/>
        <c:varyColors val="0"/>
        <c:ser>
          <c:idx val="0"/>
          <c:order val="0"/>
          <c:tx>
            <c:strRef>
              <c:f>List1!$B$1</c:f>
              <c:strCache>
                <c:ptCount val="1"/>
                <c:pt idx="0">
                  <c:v>ZZS – HKK</c:v>
                </c:pt>
              </c:strCache>
            </c:strRef>
          </c:tx>
          <c:spPr>
            <a:solidFill>
              <a:srgbClr val="037BC1"/>
            </a:solidFill>
            <a:ln w="3175">
              <a:solidFill>
                <a:sysClr val="windowText" lastClr="000000"/>
              </a:solidFill>
            </a:ln>
            <a:effectLst/>
          </c:spPr>
          <c:invertIfNegative val="0"/>
          <c:dPt>
            <c:idx val="7"/>
            <c:invertIfNegative val="0"/>
            <c:bubble3D val="0"/>
            <c:extLst>
              <c:ext xmlns:c16="http://schemas.microsoft.com/office/drawing/2014/chart" uri="{C3380CC4-5D6E-409C-BE32-E72D297353CC}">
                <c16:uniqueId val="{00000000-31C9-4D08-AE67-31F3B333DE33}"/>
              </c:ext>
            </c:extLst>
          </c:dPt>
          <c:dLbls>
            <c:numFmt formatCode="0.0\ %" sourceLinked="0"/>
            <c:spPr>
              <a:noFill/>
              <a:ln>
                <a:noFill/>
              </a:ln>
              <a:effectLst/>
            </c:spPr>
            <c:txPr>
              <a:bodyPr rot="0" vert="horz"/>
              <a:lstStyle/>
              <a:p>
                <a:pPr>
                  <a:defRPr sz="1200"/>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List1!$A$2:$A$14</c:f>
              <c:strCache>
                <c:ptCount val="13"/>
                <c:pt idx="0">
                  <c:v>XVIII. Příznaky, znaky a abnormální klinické a laboratorní nálezy (R00–R99)</c:v>
                </c:pt>
                <c:pt idx="1">
                  <c:v>XIX. Poranění, otravy a některé jiné následky vnějších příčin (S00–T98)</c:v>
                </c:pt>
                <c:pt idx="2">
                  <c:v>IX. Nemoci oběhové soustavy (I00–I99)</c:v>
                </c:pt>
                <c:pt idx="3">
                  <c:v>V. Poruchy duševní a poruchy chování (F00–F99)</c:v>
                </c:pt>
                <c:pt idx="4">
                  <c:v>XIII. Nemoci svalové a kosterní soustavy a pojivové tkáně (M00–M99)</c:v>
                </c:pt>
                <c:pt idx="5">
                  <c:v>X. Nemoci dýchací soustavy</c:v>
                </c:pt>
                <c:pt idx="6">
                  <c:v>VI. Nemoci nervové soustavy (G00–G99)</c:v>
                </c:pt>
                <c:pt idx="7">
                  <c:v>XI. Nemoci trávicí soustavy (K00–K93)</c:v>
                </c:pt>
                <c:pt idx="8">
                  <c:v>IV. Nemoci endokrinní, výživy a přeměny látek (E00–E90)</c:v>
                </c:pt>
                <c:pt idx="9">
                  <c:v>XIV. Nemoci močové a pohlavní soustavy</c:v>
                </c:pt>
                <c:pt idx="10">
                  <c:v>XV. Těhotenství, porod a šestinedělí (O00–O99)</c:v>
                </c:pt>
                <c:pt idx="11">
                  <c:v>II. Novotvary (C00–D48)</c:v>
                </c:pt>
                <c:pt idx="12">
                  <c:v>Ostatní kapitoly MKN-10</c:v>
                </c:pt>
              </c:strCache>
            </c:strRef>
          </c:cat>
          <c:val>
            <c:numRef>
              <c:f>List1!$B$2:$B$14</c:f>
              <c:numCache>
                <c:formatCode>0.0\ %</c:formatCode>
                <c:ptCount val="13"/>
                <c:pt idx="0">
                  <c:v>0.36726623657139057</c:v>
                </c:pt>
                <c:pt idx="1">
                  <c:v>0.25706975044030173</c:v>
                </c:pt>
                <c:pt idx="2">
                  <c:v>0.14174155356490117</c:v>
                </c:pt>
                <c:pt idx="3">
                  <c:v>3.9017142097592702E-2</c:v>
                </c:pt>
                <c:pt idx="4">
                  <c:v>2.7547934735652809E-2</c:v>
                </c:pt>
                <c:pt idx="5">
                  <c:v>3.8238603187262341E-2</c:v>
                </c:pt>
                <c:pt idx="6">
                  <c:v>4.3237392654200547E-2</c:v>
                </c:pt>
                <c:pt idx="7">
                  <c:v>1.3368082752989542E-2</c:v>
                </c:pt>
                <c:pt idx="8">
                  <c:v>2.2387740860475385E-2</c:v>
                </c:pt>
                <c:pt idx="9">
                  <c:v>1.9781534386259739E-2</c:v>
                </c:pt>
                <c:pt idx="10">
                  <c:v>1.1274572634357301E-2</c:v>
                </c:pt>
                <c:pt idx="11">
                  <c:v>6.4276931987030678E-3</c:v>
                </c:pt>
                <c:pt idx="12">
                  <c:v>1.2641762915913051E-2</c:v>
                </c:pt>
              </c:numCache>
            </c:numRef>
          </c:val>
          <c:extLst>
            <c:ext xmlns:c16="http://schemas.microsoft.com/office/drawing/2014/chart" uri="{C3380CC4-5D6E-409C-BE32-E72D297353CC}">
              <c16:uniqueId val="{00000001-31C9-4D08-AE67-31F3B333DE33}"/>
            </c:ext>
          </c:extLst>
        </c:ser>
        <c:ser>
          <c:idx val="1"/>
          <c:order val="1"/>
          <c:tx>
            <c:strRef>
              <c:f>List1!$C$1</c:f>
              <c:strCache>
                <c:ptCount val="1"/>
                <c:pt idx="0">
                  <c:v>ZZS – celá ČR</c:v>
                </c:pt>
              </c:strCache>
            </c:strRef>
          </c:tx>
          <c:spPr>
            <a:solidFill>
              <a:srgbClr val="DA2128"/>
            </a:solidFill>
            <a:ln>
              <a:solidFill>
                <a:sysClr val="windowText" lastClr="000000"/>
              </a:solidFill>
            </a:ln>
          </c:spPr>
          <c:invertIfNegative val="0"/>
          <c:dLbls>
            <c:spPr>
              <a:noFill/>
              <a:ln>
                <a:noFill/>
              </a:ln>
              <a:effectLst/>
            </c:spPr>
            <c:txPr>
              <a:bodyPr wrap="square" lIns="38100" tIns="19050" rIns="38100" bIns="19050" anchor="ctr">
                <a:spAutoFit/>
              </a:bodyPr>
              <a:lstStyle/>
              <a:p>
                <a:pPr>
                  <a:defRPr sz="12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strRef>
              <c:f>List1!$A$2:$A$14</c:f>
              <c:strCache>
                <c:ptCount val="13"/>
                <c:pt idx="0">
                  <c:v>XVIII. Příznaky, znaky a abnormální klinické a laboratorní nálezy (R00–R99)</c:v>
                </c:pt>
                <c:pt idx="1">
                  <c:v>XIX. Poranění, otravy a některé jiné následky vnějších příčin (S00–T98)</c:v>
                </c:pt>
                <c:pt idx="2">
                  <c:v>IX. Nemoci oběhové soustavy (I00–I99)</c:v>
                </c:pt>
                <c:pt idx="3">
                  <c:v>V. Poruchy duševní a poruchy chování (F00–F99)</c:v>
                </c:pt>
                <c:pt idx="4">
                  <c:v>XIII. Nemoci svalové a kosterní soustavy a pojivové tkáně (M00–M99)</c:v>
                </c:pt>
                <c:pt idx="5">
                  <c:v>X. Nemoci dýchací soustavy</c:v>
                </c:pt>
                <c:pt idx="6">
                  <c:v>VI. Nemoci nervové soustavy (G00–G99)</c:v>
                </c:pt>
                <c:pt idx="7">
                  <c:v>XI. Nemoci trávicí soustavy (K00–K93)</c:v>
                </c:pt>
                <c:pt idx="8">
                  <c:v>IV. Nemoci endokrinní, výživy a přeměny látek (E00–E90)</c:v>
                </c:pt>
                <c:pt idx="9">
                  <c:v>XIV. Nemoci močové a pohlavní soustavy</c:v>
                </c:pt>
                <c:pt idx="10">
                  <c:v>XV. Těhotenství, porod a šestinedělí (O00–O99)</c:v>
                </c:pt>
                <c:pt idx="11">
                  <c:v>II. Novotvary (C00–D48)</c:v>
                </c:pt>
                <c:pt idx="12">
                  <c:v>Ostatní kapitoly MKN-10</c:v>
                </c:pt>
              </c:strCache>
            </c:strRef>
          </c:cat>
          <c:val>
            <c:numRef>
              <c:f>List1!$C$2:$C$14</c:f>
              <c:numCache>
                <c:formatCode>0.0\ %</c:formatCode>
                <c:ptCount val="13"/>
                <c:pt idx="0">
                  <c:v>0.35763897804455347</c:v>
                </c:pt>
                <c:pt idx="1">
                  <c:v>0.23523313355880665</c:v>
                </c:pt>
                <c:pt idx="2">
                  <c:v>0.14673409358700287</c:v>
                </c:pt>
                <c:pt idx="3">
                  <c:v>4.8875519379753096E-2</c:v>
                </c:pt>
                <c:pt idx="4">
                  <c:v>3.8209100264076333E-2</c:v>
                </c:pt>
                <c:pt idx="5">
                  <c:v>3.4803957392261005E-2</c:v>
                </c:pt>
                <c:pt idx="6">
                  <c:v>3.2549443811302065E-2</c:v>
                </c:pt>
                <c:pt idx="7">
                  <c:v>2.4758829812425259E-2</c:v>
                </c:pt>
                <c:pt idx="8">
                  <c:v>2.07286645831125E-2</c:v>
                </c:pt>
                <c:pt idx="9">
                  <c:v>1.6273405145066415E-2</c:v>
                </c:pt>
                <c:pt idx="10">
                  <c:v>1.3863294355025427E-2</c:v>
                </c:pt>
                <c:pt idx="11">
                  <c:v>1.1932703877881867E-2</c:v>
                </c:pt>
                <c:pt idx="12">
                  <c:v>1.8398876188733052E-2</c:v>
                </c:pt>
              </c:numCache>
            </c:numRef>
          </c:val>
          <c:extLst>
            <c:ext xmlns:c16="http://schemas.microsoft.com/office/drawing/2014/chart" uri="{C3380CC4-5D6E-409C-BE32-E72D297353CC}">
              <c16:uniqueId val="{00000002-31C9-4D08-AE67-31F3B333DE33}"/>
            </c:ext>
          </c:extLst>
        </c:ser>
        <c:dLbls>
          <c:showLegendKey val="0"/>
          <c:showVal val="1"/>
          <c:showCatName val="0"/>
          <c:showSerName val="0"/>
          <c:showPercent val="0"/>
          <c:showBubbleSize val="0"/>
        </c:dLbls>
        <c:gapWidth val="50"/>
        <c:overlap val="-20"/>
        <c:axId val="470978072"/>
        <c:axId val="470981600"/>
      </c:barChart>
      <c:catAx>
        <c:axId val="470978072"/>
        <c:scaling>
          <c:orientation val="maxMin"/>
        </c:scaling>
        <c:delete val="0"/>
        <c:axPos val="l"/>
        <c:numFmt formatCode="General" sourceLinked="1"/>
        <c:majorTickMark val="out"/>
        <c:minorTickMark val="none"/>
        <c:tickLblPos val="none"/>
        <c:spPr>
          <a:noFill/>
          <a:ln w="9525" cap="flat" cmpd="sng" algn="ctr">
            <a:solidFill>
              <a:schemeClr val="tx1"/>
            </a:solidFill>
            <a:round/>
          </a:ln>
          <a:effectLst/>
        </c:spPr>
        <c:txPr>
          <a:bodyPr rot="-60000000" vert="horz"/>
          <a:lstStyle/>
          <a:p>
            <a:pPr>
              <a:defRPr/>
            </a:pPr>
            <a:endParaRPr lang="cs-CZ"/>
          </a:p>
        </c:txPr>
        <c:crossAx val="470981600"/>
        <c:crosses val="autoZero"/>
        <c:auto val="1"/>
        <c:lblAlgn val="ctr"/>
        <c:lblOffset val="100"/>
        <c:tickLblSkip val="1"/>
        <c:noMultiLvlLbl val="0"/>
      </c:catAx>
      <c:valAx>
        <c:axId val="470981600"/>
        <c:scaling>
          <c:orientation val="minMax"/>
          <c:max val="0.5"/>
        </c:scaling>
        <c:delete val="0"/>
        <c:axPos val="t"/>
        <c:title>
          <c:tx>
            <c:rich>
              <a:bodyPr/>
              <a:lstStyle/>
              <a:p>
                <a:pPr>
                  <a:defRPr/>
                </a:pPr>
                <a:r>
                  <a:rPr lang="cs-CZ" b="0" dirty="0"/>
                  <a:t>Podíl ošetřených osob</a:t>
                </a:r>
              </a:p>
            </c:rich>
          </c:tx>
          <c:layout>
            <c:manualLayout>
              <c:xMode val="edge"/>
              <c:yMode val="edge"/>
              <c:x val="0.50555372841640622"/>
              <c:y val="3.0771170674004495E-2"/>
            </c:manualLayout>
          </c:layout>
          <c:overlay val="0"/>
        </c:title>
        <c:numFmt formatCode="0\ %" sourceLinked="0"/>
        <c:majorTickMark val="out"/>
        <c:minorTickMark val="none"/>
        <c:tickLblPos val="nextTo"/>
        <c:spPr>
          <a:noFill/>
          <a:ln>
            <a:solidFill>
              <a:schemeClr val="tx1"/>
            </a:solidFill>
          </a:ln>
          <a:effectLst/>
        </c:spPr>
        <c:txPr>
          <a:bodyPr rot="-60000000" vert="horz"/>
          <a:lstStyle/>
          <a:p>
            <a:pPr>
              <a:defRPr/>
            </a:pPr>
            <a:endParaRPr lang="cs-CZ"/>
          </a:p>
        </c:txPr>
        <c:crossAx val="470978072"/>
        <c:crosses val="autoZero"/>
        <c:crossBetween val="between"/>
        <c:majorUnit val="0.25"/>
      </c:valAx>
      <c:spPr>
        <a:noFill/>
        <a:ln>
          <a:noFill/>
        </a:ln>
        <a:effectLst/>
      </c:spPr>
    </c:plotArea>
    <c:legend>
      <c:legendPos val="t"/>
      <c:layout>
        <c:manualLayout>
          <c:xMode val="edge"/>
          <c:yMode val="edge"/>
          <c:x val="6.1130790447734744E-3"/>
          <c:y val="4.2011811176075803E-2"/>
          <c:w val="0.32758430434486335"/>
          <c:h val="7.8880824030833824E-2"/>
        </c:manualLayout>
      </c:layout>
      <c:overlay val="0"/>
    </c:legend>
    <c:plotVisOnly val="1"/>
    <c:dispBlanksAs val="gap"/>
    <c:showDLblsOverMax val="0"/>
  </c:chart>
  <c:spPr>
    <a:noFill/>
    <a:ln>
      <a:noFill/>
    </a:ln>
    <a:effectLst/>
  </c:spPr>
  <c:txPr>
    <a:bodyPr/>
    <a:lstStyle/>
    <a:p>
      <a:pPr>
        <a:defRPr sz="1400"/>
      </a:pPr>
      <a:endParaRPr lang="cs-CZ"/>
    </a:p>
  </c:txPr>
  <c:externalData r:id="rId2">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891878997699014"/>
          <c:y val="9.5743871918607976E-2"/>
          <c:w val="0.86748871672542271"/>
          <c:h val="0.87636223973284078"/>
        </c:manualLayout>
      </c:layout>
      <c:barChart>
        <c:barDir val="bar"/>
        <c:grouping val="percentStacked"/>
        <c:varyColors val="0"/>
        <c:ser>
          <c:idx val="0"/>
          <c:order val="0"/>
          <c:tx>
            <c:strRef>
              <c:f>List1!$B$1</c:f>
              <c:strCache>
                <c:ptCount val="1"/>
                <c:pt idx="0">
                  <c:v>Příznaky, znaky a abnormální klinické a laboratorní nálezy (R00–R99)</c:v>
                </c:pt>
              </c:strCache>
            </c:strRef>
          </c:tx>
          <c:spPr>
            <a:solidFill>
              <a:srgbClr val="037BC1"/>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Celkem</c:v>
                </c:pt>
                <c:pt idx="2">
                  <c:v>Jihočeský kraj</c:v>
                </c:pt>
                <c:pt idx="3">
                  <c:v>Karlovarský kraj</c:v>
                </c:pt>
                <c:pt idx="4">
                  <c:v>Hl. m. Praha</c:v>
                </c:pt>
                <c:pt idx="5">
                  <c:v>Olomoucký kraj</c:v>
                </c:pt>
                <c:pt idx="6">
                  <c:v>Královéhradecký kraj</c:v>
                </c:pt>
                <c:pt idx="7">
                  <c:v>Plzeňský kraj</c:v>
                </c:pt>
                <c:pt idx="8">
                  <c:v>Moravskoslezský kraj</c:v>
                </c:pt>
                <c:pt idx="9">
                  <c:v>Středočeský kraj</c:v>
                </c:pt>
                <c:pt idx="10">
                  <c:v>Kraj Vysočina</c:v>
                </c:pt>
                <c:pt idx="11">
                  <c:v>Pardubický kraj</c:v>
                </c:pt>
                <c:pt idx="12">
                  <c:v>Jihomoravský kraj</c:v>
                </c:pt>
                <c:pt idx="13">
                  <c:v>Ústecký kraj</c:v>
                </c:pt>
                <c:pt idx="14">
                  <c:v>Liberecký kraj</c:v>
                </c:pt>
                <c:pt idx="15">
                  <c:v>Zlínský kraj</c:v>
                </c:pt>
              </c:strCache>
            </c:strRef>
          </c:cat>
          <c:val>
            <c:numRef>
              <c:f>List1!$B$2:$B$17</c:f>
              <c:numCache>
                <c:formatCode>General</c:formatCode>
                <c:ptCount val="16"/>
                <c:pt idx="0" formatCode="0.0">
                  <c:v>35.763897804455347</c:v>
                </c:pt>
                <c:pt idx="2" formatCode="0.0">
                  <c:v>38.796152324092219</c:v>
                </c:pt>
                <c:pt idx="3" formatCode="0.0">
                  <c:v>37.963311791810355</c:v>
                </c:pt>
                <c:pt idx="4" formatCode="0.0">
                  <c:v>37.458829325276788</c:v>
                </c:pt>
                <c:pt idx="5" formatCode="0.0">
                  <c:v>37.397345541433246</c:v>
                </c:pt>
                <c:pt idx="6" formatCode="0.0">
                  <c:v>36.726623657139058</c:v>
                </c:pt>
                <c:pt idx="7" formatCode="0.0">
                  <c:v>36.687111530492935</c:v>
                </c:pt>
                <c:pt idx="8" formatCode="0.0">
                  <c:v>36.238288678757115</c:v>
                </c:pt>
                <c:pt idx="9" formatCode="0.0">
                  <c:v>35.963459503538523</c:v>
                </c:pt>
                <c:pt idx="10" formatCode="0.0">
                  <c:v>35.242652288745532</c:v>
                </c:pt>
                <c:pt idx="11" formatCode="0.0">
                  <c:v>34.42902193679074</c:v>
                </c:pt>
                <c:pt idx="12" formatCode="0.0">
                  <c:v>34.001169835891886</c:v>
                </c:pt>
                <c:pt idx="13" formatCode="0.0">
                  <c:v>33.910953887689502</c:v>
                </c:pt>
                <c:pt idx="14" formatCode="0.0">
                  <c:v>33.106906516646433</c:v>
                </c:pt>
                <c:pt idx="15" formatCode="0.0">
                  <c:v>32.406901610687974</c:v>
                </c:pt>
              </c:numCache>
            </c:numRef>
          </c:val>
          <c:extLst>
            <c:ext xmlns:c16="http://schemas.microsoft.com/office/drawing/2014/chart" uri="{C3380CC4-5D6E-409C-BE32-E72D297353CC}">
              <c16:uniqueId val="{00000000-9568-4568-AE29-2394F50649A9}"/>
            </c:ext>
          </c:extLst>
        </c:ser>
        <c:ser>
          <c:idx val="1"/>
          <c:order val="1"/>
          <c:tx>
            <c:strRef>
              <c:f>List1!$C$1</c:f>
              <c:strCache>
                <c:ptCount val="1"/>
                <c:pt idx="0">
                  <c:v>Poranění, otravy a některé jiné následky vnějších příčin (S00–T98)</c:v>
                </c:pt>
              </c:strCache>
            </c:strRef>
          </c:tx>
          <c:spPr>
            <a:solidFill>
              <a:srgbClr val="8CC841"/>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Celkem</c:v>
                </c:pt>
                <c:pt idx="2">
                  <c:v>Jihočeský kraj</c:v>
                </c:pt>
                <c:pt idx="3">
                  <c:v>Karlovarský kraj</c:v>
                </c:pt>
                <c:pt idx="4">
                  <c:v>Hl. m. Praha</c:v>
                </c:pt>
                <c:pt idx="5">
                  <c:v>Olomoucký kraj</c:v>
                </c:pt>
                <c:pt idx="6">
                  <c:v>Královéhradecký kraj</c:v>
                </c:pt>
                <c:pt idx="7">
                  <c:v>Plzeňský kraj</c:v>
                </c:pt>
                <c:pt idx="8">
                  <c:v>Moravskoslezský kraj</c:v>
                </c:pt>
                <c:pt idx="9">
                  <c:v>Středočeský kraj</c:v>
                </c:pt>
                <c:pt idx="10">
                  <c:v>Kraj Vysočina</c:v>
                </c:pt>
                <c:pt idx="11">
                  <c:v>Pardubický kraj</c:v>
                </c:pt>
                <c:pt idx="12">
                  <c:v>Jihomoravský kraj</c:v>
                </c:pt>
                <c:pt idx="13">
                  <c:v>Ústecký kraj</c:v>
                </c:pt>
                <c:pt idx="14">
                  <c:v>Liberecký kraj</c:v>
                </c:pt>
                <c:pt idx="15">
                  <c:v>Zlínský kraj</c:v>
                </c:pt>
              </c:strCache>
            </c:strRef>
          </c:cat>
          <c:val>
            <c:numRef>
              <c:f>List1!$C$2:$C$17</c:f>
              <c:numCache>
                <c:formatCode>General</c:formatCode>
                <c:ptCount val="16"/>
                <c:pt idx="0" formatCode="0.0">
                  <c:v>23.523313355880664</c:v>
                </c:pt>
                <c:pt idx="2" formatCode="0.0">
                  <c:v>23.950131029131779</c:v>
                </c:pt>
                <c:pt idx="3" formatCode="0.0">
                  <c:v>19.961746891934968</c:v>
                </c:pt>
                <c:pt idx="4" formatCode="0.0">
                  <c:v>27.215285540205901</c:v>
                </c:pt>
                <c:pt idx="5" formatCode="0.0">
                  <c:v>22.988574985442646</c:v>
                </c:pt>
                <c:pt idx="6" formatCode="0.0">
                  <c:v>25.706975044030173</c:v>
                </c:pt>
                <c:pt idx="7" formatCode="0.0">
                  <c:v>22.318406531416031</c:v>
                </c:pt>
                <c:pt idx="8" formatCode="0.0">
                  <c:v>22.128991197505613</c:v>
                </c:pt>
                <c:pt idx="9" formatCode="0.0">
                  <c:v>23.243017600403849</c:v>
                </c:pt>
                <c:pt idx="10" formatCode="0.0">
                  <c:v>22.567135374958344</c:v>
                </c:pt>
                <c:pt idx="11" formatCode="0.0">
                  <c:v>23.577561402297263</c:v>
                </c:pt>
                <c:pt idx="12" formatCode="0.0">
                  <c:v>23.559832691395087</c:v>
                </c:pt>
                <c:pt idx="13" formatCode="0.0">
                  <c:v>22.596133133559597</c:v>
                </c:pt>
                <c:pt idx="14" formatCode="0.0">
                  <c:v>23.554231288794654</c:v>
                </c:pt>
                <c:pt idx="15" formatCode="0.0">
                  <c:v>23.104476214258959</c:v>
                </c:pt>
              </c:numCache>
            </c:numRef>
          </c:val>
          <c:extLst>
            <c:ext xmlns:c16="http://schemas.microsoft.com/office/drawing/2014/chart" uri="{C3380CC4-5D6E-409C-BE32-E72D297353CC}">
              <c16:uniqueId val="{00000001-9568-4568-AE29-2394F50649A9}"/>
            </c:ext>
          </c:extLst>
        </c:ser>
        <c:ser>
          <c:idx val="2"/>
          <c:order val="2"/>
          <c:tx>
            <c:strRef>
              <c:f>List1!$D$1</c:f>
              <c:strCache>
                <c:ptCount val="1"/>
                <c:pt idx="0">
                  <c:v>Nemoci oběhové soustavy (I00–I99)</c:v>
                </c:pt>
              </c:strCache>
            </c:strRef>
          </c:tx>
          <c:spPr>
            <a:solidFill>
              <a:srgbClr val="FFC00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Celkem</c:v>
                </c:pt>
                <c:pt idx="2">
                  <c:v>Jihočeský kraj</c:v>
                </c:pt>
                <c:pt idx="3">
                  <c:v>Karlovarský kraj</c:v>
                </c:pt>
                <c:pt idx="4">
                  <c:v>Hl. m. Praha</c:v>
                </c:pt>
                <c:pt idx="5">
                  <c:v>Olomoucký kraj</c:v>
                </c:pt>
                <c:pt idx="6">
                  <c:v>Královéhradecký kraj</c:v>
                </c:pt>
                <c:pt idx="7">
                  <c:v>Plzeňský kraj</c:v>
                </c:pt>
                <c:pt idx="8">
                  <c:v>Moravskoslezský kraj</c:v>
                </c:pt>
                <c:pt idx="9">
                  <c:v>Středočeský kraj</c:v>
                </c:pt>
                <c:pt idx="10">
                  <c:v>Kraj Vysočina</c:v>
                </c:pt>
                <c:pt idx="11">
                  <c:v>Pardubický kraj</c:v>
                </c:pt>
                <c:pt idx="12">
                  <c:v>Jihomoravský kraj</c:v>
                </c:pt>
                <c:pt idx="13">
                  <c:v>Ústecký kraj</c:v>
                </c:pt>
                <c:pt idx="14">
                  <c:v>Liberecký kraj</c:v>
                </c:pt>
                <c:pt idx="15">
                  <c:v>Zlínský kraj</c:v>
                </c:pt>
              </c:strCache>
            </c:strRef>
          </c:cat>
          <c:val>
            <c:numRef>
              <c:f>List1!$D$2:$D$17</c:f>
              <c:numCache>
                <c:formatCode>General</c:formatCode>
                <c:ptCount val="16"/>
                <c:pt idx="0" formatCode="0.0">
                  <c:v>14.673409358700287</c:v>
                </c:pt>
                <c:pt idx="2" formatCode="0.0">
                  <c:v>14.819846628921136</c:v>
                </c:pt>
                <c:pt idx="3" formatCode="0.0">
                  <c:v>15.021879618628104</c:v>
                </c:pt>
                <c:pt idx="4" formatCode="0.0">
                  <c:v>11.186480530119674</c:v>
                </c:pt>
                <c:pt idx="5" formatCode="0.0">
                  <c:v>14.561371804911349</c:v>
                </c:pt>
                <c:pt idx="6" formatCode="0.0">
                  <c:v>14.174155356490118</c:v>
                </c:pt>
                <c:pt idx="7" formatCode="0.0">
                  <c:v>15.974481527826212</c:v>
                </c:pt>
                <c:pt idx="8" formatCode="0.0">
                  <c:v>15.549499630790034</c:v>
                </c:pt>
                <c:pt idx="9" formatCode="0.0">
                  <c:v>13.844809676824354</c:v>
                </c:pt>
                <c:pt idx="10" formatCode="0.0">
                  <c:v>15.985655238275246</c:v>
                </c:pt>
                <c:pt idx="11" formatCode="0.0">
                  <c:v>14.345694358124438</c:v>
                </c:pt>
                <c:pt idx="12" formatCode="0.0">
                  <c:v>17.119113573407201</c:v>
                </c:pt>
                <c:pt idx="13" formatCode="0.0">
                  <c:v>15.215674260302627</c:v>
                </c:pt>
                <c:pt idx="14" formatCode="0.0">
                  <c:v>13.552264838152562</c:v>
                </c:pt>
                <c:pt idx="15" formatCode="0.0">
                  <c:v>15.747518416781119</c:v>
                </c:pt>
              </c:numCache>
            </c:numRef>
          </c:val>
          <c:extLst>
            <c:ext xmlns:c16="http://schemas.microsoft.com/office/drawing/2014/chart" uri="{C3380CC4-5D6E-409C-BE32-E72D297353CC}">
              <c16:uniqueId val="{00000002-9568-4568-AE29-2394F50649A9}"/>
            </c:ext>
          </c:extLst>
        </c:ser>
        <c:ser>
          <c:idx val="3"/>
          <c:order val="3"/>
          <c:tx>
            <c:strRef>
              <c:f>List1!$E$1</c:f>
              <c:strCache>
                <c:ptCount val="1"/>
                <c:pt idx="0">
                  <c:v>Poruchy duševní a poruchy chování (F00–F99)</c:v>
                </c:pt>
              </c:strCache>
            </c:strRef>
          </c:tx>
          <c:spPr>
            <a:solidFill>
              <a:srgbClr val="DA2128"/>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Celkem</c:v>
                </c:pt>
                <c:pt idx="2">
                  <c:v>Jihočeský kraj</c:v>
                </c:pt>
                <c:pt idx="3">
                  <c:v>Karlovarský kraj</c:v>
                </c:pt>
                <c:pt idx="4">
                  <c:v>Hl. m. Praha</c:v>
                </c:pt>
                <c:pt idx="5">
                  <c:v>Olomoucký kraj</c:v>
                </c:pt>
                <c:pt idx="6">
                  <c:v>Královéhradecký kraj</c:v>
                </c:pt>
                <c:pt idx="7">
                  <c:v>Plzeňský kraj</c:v>
                </c:pt>
                <c:pt idx="8">
                  <c:v>Moravskoslezský kraj</c:v>
                </c:pt>
                <c:pt idx="9">
                  <c:v>Středočeský kraj</c:v>
                </c:pt>
                <c:pt idx="10">
                  <c:v>Kraj Vysočina</c:v>
                </c:pt>
                <c:pt idx="11">
                  <c:v>Pardubický kraj</c:v>
                </c:pt>
                <c:pt idx="12">
                  <c:v>Jihomoravský kraj</c:v>
                </c:pt>
                <c:pt idx="13">
                  <c:v>Ústecký kraj</c:v>
                </c:pt>
                <c:pt idx="14">
                  <c:v>Liberecký kraj</c:v>
                </c:pt>
                <c:pt idx="15">
                  <c:v>Zlínský kraj</c:v>
                </c:pt>
              </c:strCache>
            </c:strRef>
          </c:cat>
          <c:val>
            <c:numRef>
              <c:f>List1!$E$2:$E$17</c:f>
              <c:numCache>
                <c:formatCode>General</c:formatCode>
                <c:ptCount val="16"/>
                <c:pt idx="0" formatCode="0.0">
                  <c:v>4.8875519379753101</c:v>
                </c:pt>
                <c:pt idx="2" formatCode="0.0">
                  <c:v>5.2405420648695475</c:v>
                </c:pt>
                <c:pt idx="3" formatCode="0.0">
                  <c:v>4.0177355319210593</c:v>
                </c:pt>
                <c:pt idx="4" formatCode="0.0">
                  <c:v>4.7150569438250054</c:v>
                </c:pt>
                <c:pt idx="5" formatCode="0.0">
                  <c:v>5.1109370921430433</c:v>
                </c:pt>
                <c:pt idx="6" formatCode="0.0">
                  <c:v>3.9017142097592701</c:v>
                </c:pt>
                <c:pt idx="7" formatCode="0.0">
                  <c:v>4.672095837863341</c:v>
                </c:pt>
                <c:pt idx="8" formatCode="0.0">
                  <c:v>4.6061540030481067</c:v>
                </c:pt>
                <c:pt idx="9" formatCode="0.0">
                  <c:v>5.4179731868089203</c:v>
                </c:pt>
                <c:pt idx="10" formatCode="0.0">
                  <c:v>3.8861173146844799</c:v>
                </c:pt>
                <c:pt idx="11" formatCode="0.0">
                  <c:v>4.8615427111387337</c:v>
                </c:pt>
                <c:pt idx="12" formatCode="0.0">
                  <c:v>5.5587070002538326</c:v>
                </c:pt>
                <c:pt idx="13" formatCode="0.0">
                  <c:v>4.0329722407050159</c:v>
                </c:pt>
                <c:pt idx="14" formatCode="0.0">
                  <c:v>3.785417486021101</c:v>
                </c:pt>
                <c:pt idx="15" formatCode="0.0">
                  <c:v>7.7256836059433134</c:v>
                </c:pt>
              </c:numCache>
            </c:numRef>
          </c:val>
          <c:extLst>
            <c:ext xmlns:c16="http://schemas.microsoft.com/office/drawing/2014/chart" uri="{C3380CC4-5D6E-409C-BE32-E72D297353CC}">
              <c16:uniqueId val="{00000003-9568-4568-AE29-2394F50649A9}"/>
            </c:ext>
          </c:extLst>
        </c:ser>
        <c:ser>
          <c:idx val="4"/>
          <c:order val="4"/>
          <c:tx>
            <c:strRef>
              <c:f>List1!$F$1</c:f>
              <c:strCache>
                <c:ptCount val="1"/>
                <c:pt idx="0">
                  <c:v>Jiné</c:v>
                </c:pt>
              </c:strCache>
            </c:strRef>
          </c:tx>
          <c:spPr>
            <a:solidFill>
              <a:srgbClr val="7F050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Celkem</c:v>
                </c:pt>
                <c:pt idx="2">
                  <c:v>Jihočeský kraj</c:v>
                </c:pt>
                <c:pt idx="3">
                  <c:v>Karlovarský kraj</c:v>
                </c:pt>
                <c:pt idx="4">
                  <c:v>Hl. m. Praha</c:v>
                </c:pt>
                <c:pt idx="5">
                  <c:v>Olomoucký kraj</c:v>
                </c:pt>
                <c:pt idx="6">
                  <c:v>Královéhradecký kraj</c:v>
                </c:pt>
                <c:pt idx="7">
                  <c:v>Plzeňský kraj</c:v>
                </c:pt>
                <c:pt idx="8">
                  <c:v>Moravskoslezský kraj</c:v>
                </c:pt>
                <c:pt idx="9">
                  <c:v>Středočeský kraj</c:v>
                </c:pt>
                <c:pt idx="10">
                  <c:v>Kraj Vysočina</c:v>
                </c:pt>
                <c:pt idx="11">
                  <c:v>Pardubický kraj</c:v>
                </c:pt>
                <c:pt idx="12">
                  <c:v>Jihomoravský kraj</c:v>
                </c:pt>
                <c:pt idx="13">
                  <c:v>Ústecký kraj</c:v>
                </c:pt>
                <c:pt idx="14">
                  <c:v>Liberecký kraj</c:v>
                </c:pt>
                <c:pt idx="15">
                  <c:v>Zlínský kraj</c:v>
                </c:pt>
              </c:strCache>
            </c:strRef>
          </c:cat>
          <c:val>
            <c:numRef>
              <c:f>List1!$F$2:$F$17</c:f>
              <c:numCache>
                <c:formatCode>General</c:formatCode>
                <c:ptCount val="16"/>
                <c:pt idx="0" formatCode="0.0">
                  <c:v>21.151827542988393</c:v>
                </c:pt>
                <c:pt idx="2" formatCode="0.0">
                  <c:v>17.193327952985314</c:v>
                </c:pt>
                <c:pt idx="3" formatCode="0.0">
                  <c:v>23.035326165705509</c:v>
                </c:pt>
                <c:pt idx="4" formatCode="0.0">
                  <c:v>19.424347660572629</c:v>
                </c:pt>
                <c:pt idx="5" formatCode="0.0">
                  <c:v>19.941770576069715</c:v>
                </c:pt>
                <c:pt idx="6" formatCode="0.0">
                  <c:v>19.490531732581378</c:v>
                </c:pt>
                <c:pt idx="7" formatCode="0.0">
                  <c:v>20.347904572401486</c:v>
                </c:pt>
                <c:pt idx="8" formatCode="0.0">
                  <c:v>21.477066489899133</c:v>
                </c:pt>
                <c:pt idx="9" formatCode="0.0">
                  <c:v>21.530740032424351</c:v>
                </c:pt>
                <c:pt idx="10" formatCode="0.0">
                  <c:v>22.318439783336398</c:v>
                </c:pt>
                <c:pt idx="11" formatCode="0.0">
                  <c:v>22.786179591648828</c:v>
                </c:pt>
                <c:pt idx="12" formatCode="0.0">
                  <c:v>19.761176899051989</c:v>
                </c:pt>
                <c:pt idx="13" formatCode="0.0">
                  <c:v>24.24426647774326</c:v>
                </c:pt>
                <c:pt idx="14" formatCode="0.0">
                  <c:v>26.001179870385254</c:v>
                </c:pt>
                <c:pt idx="15" formatCode="0.0">
                  <c:v>21.01542015232863</c:v>
                </c:pt>
              </c:numCache>
            </c:numRef>
          </c:val>
          <c:extLst>
            <c:ext xmlns:c16="http://schemas.microsoft.com/office/drawing/2014/chart" uri="{C3380CC4-5D6E-409C-BE32-E72D297353CC}">
              <c16:uniqueId val="{00000004-9568-4568-AE29-2394F50649A9}"/>
            </c:ext>
          </c:extLst>
        </c:ser>
        <c:dLbls>
          <c:showLegendKey val="0"/>
          <c:showVal val="0"/>
          <c:showCatName val="0"/>
          <c:showSerName val="0"/>
          <c:showPercent val="0"/>
          <c:showBubbleSize val="0"/>
        </c:dLbls>
        <c:gapWidth val="30"/>
        <c:overlap val="100"/>
        <c:axId val="470976504"/>
        <c:axId val="470976112"/>
      </c:barChart>
      <c:catAx>
        <c:axId val="470976504"/>
        <c:scaling>
          <c:orientation val="maxMin"/>
        </c:scaling>
        <c:delete val="0"/>
        <c:axPos val="l"/>
        <c:numFmt formatCode="General" sourceLinked="1"/>
        <c:majorTickMark val="out"/>
        <c:minorTickMark val="none"/>
        <c:tickLblPos val="nextTo"/>
        <c:spPr>
          <a:noFill/>
          <a:ln w="9525" cap="flat" cmpd="sng" algn="ctr">
            <a:no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70976112"/>
        <c:crosses val="autoZero"/>
        <c:auto val="1"/>
        <c:lblAlgn val="ctr"/>
        <c:lblOffset val="100"/>
        <c:noMultiLvlLbl val="0"/>
      </c:catAx>
      <c:valAx>
        <c:axId val="470976112"/>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70976504"/>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6011018972873016"/>
          <c:y val="0.15573556917754688"/>
          <c:w val="0.58863611543893879"/>
          <c:h val="0.78115749287813241"/>
        </c:manualLayout>
      </c:layout>
      <c:barChart>
        <c:barDir val="bar"/>
        <c:grouping val="clustered"/>
        <c:varyColors val="0"/>
        <c:ser>
          <c:idx val="0"/>
          <c:order val="0"/>
          <c:tx>
            <c:strRef>
              <c:f>List1!$B$1</c:f>
              <c:strCache>
                <c:ptCount val="1"/>
                <c:pt idx="0">
                  <c:v>ZZS – HKK</c:v>
                </c:pt>
              </c:strCache>
            </c:strRef>
          </c:tx>
          <c:spPr>
            <a:solidFill>
              <a:srgbClr val="037BC1"/>
            </a:solidFill>
            <a:ln w="3175">
              <a:solidFill>
                <a:sysClr val="windowText" lastClr="000000"/>
              </a:solidFill>
            </a:ln>
            <a:effectLst/>
          </c:spPr>
          <c:invertIfNegative val="0"/>
          <c:dPt>
            <c:idx val="7"/>
            <c:invertIfNegative val="0"/>
            <c:bubble3D val="0"/>
            <c:extLst>
              <c:ext xmlns:c16="http://schemas.microsoft.com/office/drawing/2014/chart" uri="{C3380CC4-5D6E-409C-BE32-E72D297353CC}">
                <c16:uniqueId val="{00000000-6880-4BD2-9962-7BFAF0CA9F50}"/>
              </c:ext>
            </c:extLst>
          </c:dPt>
          <c:dLbls>
            <c:numFmt formatCode="0.0\ %" sourceLinked="0"/>
            <c:spPr>
              <a:noFill/>
              <a:ln>
                <a:noFill/>
              </a:ln>
              <a:effectLst/>
            </c:spPr>
            <c:txPr>
              <a:bodyPr rot="0" vert="horz"/>
              <a:lstStyle/>
              <a:p>
                <a:pPr>
                  <a:defRPr sz="1050"/>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List1!$A$2:$A$20</c:f>
              <c:strCache>
                <c:ptCount val="19"/>
                <c:pt idx="0">
                  <c:v>R10 Břišní a pánevní bolest</c:v>
                </c:pt>
                <c:pt idx="1">
                  <c:v>R55 Mdloba (synkopa) a zhroucení (kolaps)</c:v>
                </c:pt>
                <c:pt idx="2">
                  <c:v>R06 Nepravidelnosti dýchání</c:v>
                </c:pt>
                <c:pt idx="3">
                  <c:v>I10 Esenciální (primární) hypertenze</c:v>
                </c:pt>
                <c:pt idx="4">
                  <c:v>R07 Bolest v hrdle a na hrudi</c:v>
                </c:pt>
                <c:pt idx="5">
                  <c:v>M54 Dorzalgie</c:v>
                </c:pt>
                <c:pt idx="6">
                  <c:v>S00 Povrchní poranění hlavy</c:v>
                </c:pt>
                <c:pt idx="7">
                  <c:v>I64 Cévní mozková příhoda (mrtvice) neurčená jako krvácení nebo infarkt</c:v>
                </c:pt>
                <c:pt idx="8">
                  <c:v>G40 Epilepsie – padoucnice</c:v>
                </c:pt>
                <c:pt idx="9">
                  <c:v>R50 Horečka jiného a neznámého původu</c:v>
                </c:pt>
                <c:pt idx="10">
                  <c:v>S01 Otevřená rána hlavy</c:v>
                </c:pt>
                <c:pt idx="11">
                  <c:v>R42 Závrať (vertigo)</c:v>
                </c:pt>
                <c:pt idx="12">
                  <c:v>S09 Jiná a neurčená poranění hlavy</c:v>
                </c:pt>
                <c:pt idx="13">
                  <c:v>S06 Nitrolební poranění</c:v>
                </c:pt>
                <c:pt idx="14">
                  <c:v>R53 Nevolnost a únava</c:v>
                </c:pt>
                <c:pt idx="15">
                  <c:v>F10 Poruchy duševní a poruchy chování způsobené užíváním alkoholu</c:v>
                </c:pt>
                <c:pt idx="16">
                  <c:v>I21 Akutní infarkt myokardu</c:v>
                </c:pt>
                <c:pt idx="17">
                  <c:v>R11 Nauzea a zvracení</c:v>
                </c:pt>
                <c:pt idx="18">
                  <c:v>S72 Zlomenina kosti stehenní [fractura femoris]</c:v>
                </c:pt>
              </c:strCache>
            </c:strRef>
          </c:cat>
          <c:val>
            <c:numRef>
              <c:f>List1!$B$2:$B$20</c:f>
              <c:numCache>
                <c:formatCode>0.0\ %</c:formatCode>
                <c:ptCount val="19"/>
                <c:pt idx="0">
                  <c:v>5.2935898713987177E-2</c:v>
                </c:pt>
                <c:pt idx="1">
                  <c:v>5.8100839777642292E-2</c:v>
                </c:pt>
                <c:pt idx="2">
                  <c:v>6.0222833027140293E-2</c:v>
                </c:pt>
                <c:pt idx="3">
                  <c:v>3.0329787183540857E-2</c:v>
                </c:pt>
                <c:pt idx="4">
                  <c:v>4.0669163687806313E-2</c:v>
                </c:pt>
                <c:pt idx="5">
                  <c:v>2.5582598705916681E-2</c:v>
                </c:pt>
                <c:pt idx="6">
                  <c:v>3.9971326981595558E-3</c:v>
                </c:pt>
                <c:pt idx="7">
                  <c:v>3.2973971165577529E-2</c:v>
                </c:pt>
                <c:pt idx="8">
                  <c:v>2.5131615800542385E-2</c:v>
                </c:pt>
                <c:pt idx="9">
                  <c:v>1.8908051706377094E-2</c:v>
                </c:pt>
                <c:pt idx="10">
                  <c:v>1.2105330617941648E-3</c:v>
                </c:pt>
                <c:pt idx="11">
                  <c:v>1.5433109740756196E-2</c:v>
                </c:pt>
                <c:pt idx="12">
                  <c:v>6.7984486188055818E-2</c:v>
                </c:pt>
                <c:pt idx="13">
                  <c:v>1.5271705332516972E-2</c:v>
                </c:pt>
                <c:pt idx="14">
                  <c:v>3.0543410665033945E-2</c:v>
                </c:pt>
                <c:pt idx="15">
                  <c:v>2.6014592857380482E-3</c:v>
                </c:pt>
                <c:pt idx="16">
                  <c:v>1.3325358056691061E-2</c:v>
                </c:pt>
                <c:pt idx="17">
                  <c:v>1.215280250271789E-3</c:v>
                </c:pt>
                <c:pt idx="18">
                  <c:v>9.1146018770384173E-4</c:v>
                </c:pt>
              </c:numCache>
            </c:numRef>
          </c:val>
          <c:extLst>
            <c:ext xmlns:c16="http://schemas.microsoft.com/office/drawing/2014/chart" uri="{C3380CC4-5D6E-409C-BE32-E72D297353CC}">
              <c16:uniqueId val="{00000001-6880-4BD2-9962-7BFAF0CA9F50}"/>
            </c:ext>
          </c:extLst>
        </c:ser>
        <c:ser>
          <c:idx val="1"/>
          <c:order val="1"/>
          <c:tx>
            <c:strRef>
              <c:f>List1!$C$1</c:f>
              <c:strCache>
                <c:ptCount val="1"/>
                <c:pt idx="0">
                  <c:v>ZZS – celá ČR</c:v>
                </c:pt>
              </c:strCache>
            </c:strRef>
          </c:tx>
          <c:spPr>
            <a:solidFill>
              <a:srgbClr val="DA2128"/>
            </a:solidFill>
            <a:ln>
              <a:solidFill>
                <a:sysClr val="windowText" lastClr="000000"/>
              </a:solidFill>
            </a:ln>
          </c:spPr>
          <c:invertIfNegative val="0"/>
          <c:dLbls>
            <c:spPr>
              <a:noFill/>
              <a:ln>
                <a:noFill/>
              </a:ln>
              <a:effectLst/>
            </c:spPr>
            <c:txPr>
              <a:bodyPr wrap="square" lIns="38100" tIns="19050" rIns="38100" bIns="19050" anchor="ctr">
                <a:spAutoFit/>
              </a:bodyPr>
              <a:lstStyle/>
              <a:p>
                <a:pPr>
                  <a:defRPr sz="105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ext>
            </c:extLst>
          </c:dLbls>
          <c:cat>
            <c:strRef>
              <c:f>List1!$A$2:$A$20</c:f>
              <c:strCache>
                <c:ptCount val="19"/>
                <c:pt idx="0">
                  <c:v>R10 Břišní a pánevní bolest</c:v>
                </c:pt>
                <c:pt idx="1">
                  <c:v>R55 Mdloba (synkopa) a zhroucení (kolaps)</c:v>
                </c:pt>
                <c:pt idx="2">
                  <c:v>R06 Nepravidelnosti dýchání</c:v>
                </c:pt>
                <c:pt idx="3">
                  <c:v>I10 Esenciální (primární) hypertenze</c:v>
                </c:pt>
                <c:pt idx="4">
                  <c:v>R07 Bolest v hrdle a na hrudi</c:v>
                </c:pt>
                <c:pt idx="5">
                  <c:v>M54 Dorzalgie</c:v>
                </c:pt>
                <c:pt idx="6">
                  <c:v>S00 Povrchní poranění hlavy</c:v>
                </c:pt>
                <c:pt idx="7">
                  <c:v>I64 Cévní mozková příhoda (mrtvice) neurčená jako krvácení nebo infarkt</c:v>
                </c:pt>
                <c:pt idx="8">
                  <c:v>G40 Epilepsie – padoucnice</c:v>
                </c:pt>
                <c:pt idx="9">
                  <c:v>R50 Horečka jiného a neznámého původu</c:v>
                </c:pt>
                <c:pt idx="10">
                  <c:v>S01 Otevřená rána hlavy</c:v>
                </c:pt>
                <c:pt idx="11">
                  <c:v>R42 Závrať (vertigo)</c:v>
                </c:pt>
                <c:pt idx="12">
                  <c:v>S09 Jiná a neurčená poranění hlavy</c:v>
                </c:pt>
                <c:pt idx="13">
                  <c:v>S06 Nitrolební poranění</c:v>
                </c:pt>
                <c:pt idx="14">
                  <c:v>R53 Nevolnost a únava</c:v>
                </c:pt>
                <c:pt idx="15">
                  <c:v>F10 Poruchy duševní a poruchy chování způsobené užíváním alkoholu</c:v>
                </c:pt>
                <c:pt idx="16">
                  <c:v>I21 Akutní infarkt myokardu</c:v>
                </c:pt>
                <c:pt idx="17">
                  <c:v>R11 Nauzea a zvracení</c:v>
                </c:pt>
                <c:pt idx="18">
                  <c:v>S72 Zlomenina kosti stehenní [fractura femoris]</c:v>
                </c:pt>
              </c:strCache>
            </c:strRef>
          </c:cat>
          <c:val>
            <c:numRef>
              <c:f>List1!$C$2:$C$20</c:f>
              <c:numCache>
                <c:formatCode>0.0\ %</c:formatCode>
                <c:ptCount val="19"/>
                <c:pt idx="0">
                  <c:v>6.1305886419373776E-2</c:v>
                </c:pt>
                <c:pt idx="1">
                  <c:v>5.4829014577515406E-2</c:v>
                </c:pt>
                <c:pt idx="2">
                  <c:v>5.2411462305299368E-2</c:v>
                </c:pt>
                <c:pt idx="3">
                  <c:v>4.2310456637789616E-2</c:v>
                </c:pt>
                <c:pt idx="4">
                  <c:v>3.7472279677615808E-2</c:v>
                </c:pt>
                <c:pt idx="5">
                  <c:v>2.8948081660421246E-2</c:v>
                </c:pt>
                <c:pt idx="6">
                  <c:v>2.8802580829223063E-2</c:v>
                </c:pt>
                <c:pt idx="7">
                  <c:v>2.5191614499607717E-2</c:v>
                </c:pt>
                <c:pt idx="8">
                  <c:v>2.3298128569625879E-2</c:v>
                </c:pt>
                <c:pt idx="9">
                  <c:v>2.29428256349202E-2</c:v>
                </c:pt>
                <c:pt idx="10">
                  <c:v>2.0648608908908361E-2</c:v>
                </c:pt>
                <c:pt idx="11">
                  <c:v>2.0634783038070523E-2</c:v>
                </c:pt>
                <c:pt idx="12">
                  <c:v>1.7900333027920576E-2</c:v>
                </c:pt>
                <c:pt idx="13">
                  <c:v>1.7231863145824533E-2</c:v>
                </c:pt>
                <c:pt idx="14">
                  <c:v>1.6393313106596367E-2</c:v>
                </c:pt>
                <c:pt idx="15">
                  <c:v>1.5673270531692516E-2</c:v>
                </c:pt>
                <c:pt idx="16">
                  <c:v>1.2946282102629658E-2</c:v>
                </c:pt>
                <c:pt idx="17">
                  <c:v>1.0848261067554741E-2</c:v>
                </c:pt>
                <c:pt idx="18">
                  <c:v>9.5179050513806672E-3</c:v>
                </c:pt>
              </c:numCache>
            </c:numRef>
          </c:val>
          <c:extLst>
            <c:ext xmlns:c16="http://schemas.microsoft.com/office/drawing/2014/chart" uri="{C3380CC4-5D6E-409C-BE32-E72D297353CC}">
              <c16:uniqueId val="{00000002-6880-4BD2-9962-7BFAF0CA9F50}"/>
            </c:ext>
          </c:extLst>
        </c:ser>
        <c:dLbls>
          <c:showLegendKey val="0"/>
          <c:showVal val="1"/>
          <c:showCatName val="0"/>
          <c:showSerName val="0"/>
          <c:showPercent val="0"/>
          <c:showBubbleSize val="0"/>
        </c:dLbls>
        <c:gapWidth val="50"/>
        <c:overlap val="-20"/>
        <c:axId val="470978072"/>
        <c:axId val="470981600"/>
      </c:barChart>
      <c:catAx>
        <c:axId val="470978072"/>
        <c:scaling>
          <c:orientation val="maxMin"/>
        </c:scaling>
        <c:delete val="0"/>
        <c:axPos val="l"/>
        <c:numFmt formatCode="General" sourceLinked="1"/>
        <c:majorTickMark val="out"/>
        <c:minorTickMark val="none"/>
        <c:tickLblPos val="none"/>
        <c:spPr>
          <a:noFill/>
          <a:ln w="9525" cap="flat" cmpd="sng" algn="ctr">
            <a:solidFill>
              <a:schemeClr val="tx1"/>
            </a:solidFill>
            <a:round/>
          </a:ln>
          <a:effectLst/>
        </c:spPr>
        <c:txPr>
          <a:bodyPr rot="-60000000" vert="horz"/>
          <a:lstStyle/>
          <a:p>
            <a:pPr>
              <a:defRPr/>
            </a:pPr>
            <a:endParaRPr lang="cs-CZ"/>
          </a:p>
        </c:txPr>
        <c:crossAx val="470981600"/>
        <c:crosses val="autoZero"/>
        <c:auto val="1"/>
        <c:lblAlgn val="ctr"/>
        <c:lblOffset val="100"/>
        <c:tickLblSkip val="1"/>
        <c:noMultiLvlLbl val="0"/>
      </c:catAx>
      <c:valAx>
        <c:axId val="470981600"/>
        <c:scaling>
          <c:orientation val="minMax"/>
        </c:scaling>
        <c:delete val="0"/>
        <c:axPos val="t"/>
        <c:title>
          <c:tx>
            <c:rich>
              <a:bodyPr/>
              <a:lstStyle/>
              <a:p>
                <a:pPr>
                  <a:defRPr/>
                </a:pPr>
                <a:r>
                  <a:rPr lang="cs-CZ" b="0" dirty="0"/>
                  <a:t>Podíl ošetřených osob</a:t>
                </a:r>
              </a:p>
            </c:rich>
          </c:tx>
          <c:layout>
            <c:manualLayout>
              <c:xMode val="edge"/>
              <c:yMode val="edge"/>
              <c:x val="0.50555368825869784"/>
              <c:y val="2.1269085950608002E-2"/>
            </c:manualLayout>
          </c:layout>
          <c:overlay val="0"/>
        </c:title>
        <c:numFmt formatCode="0\ %" sourceLinked="0"/>
        <c:majorTickMark val="out"/>
        <c:minorTickMark val="none"/>
        <c:tickLblPos val="nextTo"/>
        <c:spPr>
          <a:noFill/>
          <a:ln>
            <a:solidFill>
              <a:schemeClr val="tx1"/>
            </a:solidFill>
          </a:ln>
          <a:effectLst/>
        </c:spPr>
        <c:txPr>
          <a:bodyPr rot="-60000000" vert="horz"/>
          <a:lstStyle/>
          <a:p>
            <a:pPr>
              <a:defRPr/>
            </a:pPr>
            <a:endParaRPr lang="cs-CZ"/>
          </a:p>
        </c:txPr>
        <c:crossAx val="470978072"/>
        <c:crosses val="autoZero"/>
        <c:crossBetween val="between"/>
      </c:valAx>
      <c:spPr>
        <a:noFill/>
        <a:ln>
          <a:noFill/>
        </a:ln>
        <a:effectLst/>
      </c:spPr>
    </c:plotArea>
    <c:legend>
      <c:legendPos val="t"/>
      <c:layout>
        <c:manualLayout>
          <c:xMode val="edge"/>
          <c:yMode val="edge"/>
          <c:x val="0"/>
          <c:y val="5.626490541897905E-2"/>
          <c:w val="0.32758430434486335"/>
          <c:h val="7.8880824030833824E-2"/>
        </c:manualLayout>
      </c:layout>
      <c:overlay val="0"/>
    </c:legend>
    <c:plotVisOnly val="1"/>
    <c:dispBlanksAs val="gap"/>
    <c:showDLblsOverMax val="0"/>
  </c:chart>
  <c:spPr>
    <a:noFill/>
    <a:ln>
      <a:noFill/>
    </a:ln>
    <a:effectLst/>
  </c:spPr>
  <c:txPr>
    <a:bodyPr/>
    <a:lstStyle/>
    <a:p>
      <a:pPr>
        <a:defRPr sz="1400"/>
      </a:pPr>
      <a:endParaRPr lang="cs-CZ"/>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List1!$B$1</c:f>
              <c:strCache>
                <c:ptCount val="1"/>
                <c:pt idx="0">
                  <c:v>ČR</c:v>
                </c:pt>
              </c:strCache>
            </c:strRef>
          </c:tx>
          <c:dPt>
            <c:idx val="0"/>
            <c:bubble3D val="0"/>
            <c:spPr>
              <a:solidFill>
                <a:srgbClr val="BFBFBF"/>
              </a:solidFill>
              <a:ln w="19050">
                <a:solidFill>
                  <a:schemeClr val="lt1"/>
                </a:solidFill>
              </a:ln>
              <a:effectLst/>
            </c:spPr>
            <c:extLst>
              <c:ext xmlns:c16="http://schemas.microsoft.com/office/drawing/2014/chart" uri="{C3380CC4-5D6E-409C-BE32-E72D297353CC}">
                <c16:uniqueId val="{00000002-9401-4671-A5AE-5999B775C6F6}"/>
              </c:ext>
            </c:extLst>
          </c:dPt>
          <c:dPt>
            <c:idx val="1"/>
            <c:bubble3D val="0"/>
            <c:spPr>
              <a:solidFill>
                <a:srgbClr val="666699"/>
              </a:solidFill>
              <a:ln w="19050">
                <a:solidFill>
                  <a:schemeClr val="lt1"/>
                </a:solidFill>
              </a:ln>
              <a:effectLst/>
            </c:spPr>
            <c:extLst>
              <c:ext xmlns:c16="http://schemas.microsoft.com/office/drawing/2014/chart" uri="{C3380CC4-5D6E-409C-BE32-E72D297353CC}">
                <c16:uniqueId val="{00000003-9401-4671-A5AE-5999B775C6F6}"/>
              </c:ext>
            </c:extLst>
          </c:dPt>
          <c:dPt>
            <c:idx val="2"/>
            <c:bubble3D val="0"/>
            <c:spPr>
              <a:solidFill>
                <a:srgbClr val="800080"/>
              </a:solidFill>
              <a:ln w="19050">
                <a:solidFill>
                  <a:schemeClr val="lt1"/>
                </a:solidFill>
              </a:ln>
              <a:effectLst/>
            </c:spPr>
            <c:extLst>
              <c:ext xmlns:c16="http://schemas.microsoft.com/office/drawing/2014/chart" uri="{C3380CC4-5D6E-409C-BE32-E72D297353CC}">
                <c16:uniqueId val="{00000004-9401-4671-A5AE-5999B775C6F6}"/>
              </c:ext>
            </c:extLst>
          </c:dPt>
          <c:dPt>
            <c:idx val="3"/>
            <c:bubble3D val="0"/>
            <c:spPr>
              <a:solidFill>
                <a:srgbClr val="CC99FF"/>
              </a:solidFill>
              <a:ln w="19050">
                <a:solidFill>
                  <a:schemeClr val="lt1"/>
                </a:solidFill>
              </a:ln>
              <a:effectLst/>
            </c:spPr>
            <c:extLst>
              <c:ext xmlns:c16="http://schemas.microsoft.com/office/drawing/2014/chart" uri="{C3380CC4-5D6E-409C-BE32-E72D297353CC}">
                <c16:uniqueId val="{00000006-9401-4671-A5AE-5999B775C6F6}"/>
              </c:ext>
            </c:extLst>
          </c:dPt>
          <c:dPt>
            <c:idx val="4"/>
            <c:bubble3D val="0"/>
            <c:spPr>
              <a:solidFill>
                <a:srgbClr val="33CCFF"/>
              </a:solidFill>
              <a:ln w="19050">
                <a:solidFill>
                  <a:schemeClr val="lt1"/>
                </a:solidFill>
              </a:ln>
              <a:effectLst/>
            </c:spPr>
            <c:extLst>
              <c:ext xmlns:c16="http://schemas.microsoft.com/office/drawing/2014/chart" uri="{C3380CC4-5D6E-409C-BE32-E72D297353CC}">
                <c16:uniqueId val="{00000007-9401-4671-A5AE-5999B775C6F6}"/>
              </c:ext>
            </c:extLst>
          </c:dPt>
          <c:dPt>
            <c:idx val="5"/>
            <c:bubble3D val="0"/>
            <c:spPr>
              <a:solidFill>
                <a:srgbClr val="92D050"/>
              </a:solidFill>
              <a:ln w="19050">
                <a:solidFill>
                  <a:schemeClr val="lt1"/>
                </a:solidFill>
              </a:ln>
              <a:effectLst/>
            </c:spPr>
            <c:extLst>
              <c:ext xmlns:c16="http://schemas.microsoft.com/office/drawing/2014/chart" uri="{C3380CC4-5D6E-409C-BE32-E72D297353CC}">
                <c16:uniqueId val="{00000008-9401-4671-A5AE-5999B775C6F6}"/>
              </c:ext>
            </c:extLst>
          </c:dPt>
          <c:dPt>
            <c:idx val="6"/>
            <c:bubble3D val="0"/>
            <c:spPr>
              <a:solidFill>
                <a:srgbClr val="FF9900"/>
              </a:solidFill>
              <a:ln w="19050">
                <a:solidFill>
                  <a:schemeClr val="lt1"/>
                </a:solidFill>
              </a:ln>
              <a:effectLst/>
            </c:spPr>
            <c:extLst>
              <c:ext xmlns:c16="http://schemas.microsoft.com/office/drawing/2014/chart" uri="{C3380CC4-5D6E-409C-BE32-E72D297353CC}">
                <c16:uniqueId val="{00000009-9401-4671-A5AE-5999B775C6F6}"/>
              </c:ext>
            </c:extLst>
          </c:dPt>
          <c:dPt>
            <c:idx val="7"/>
            <c:bubble3D val="0"/>
            <c:spPr>
              <a:solidFill>
                <a:srgbClr val="FF0000"/>
              </a:solidFill>
              <a:ln w="19050">
                <a:solidFill>
                  <a:schemeClr val="lt1"/>
                </a:solidFill>
              </a:ln>
              <a:effectLst/>
            </c:spPr>
            <c:extLst>
              <c:ext xmlns:c16="http://schemas.microsoft.com/office/drawing/2014/chart" uri="{C3380CC4-5D6E-409C-BE32-E72D297353CC}">
                <c16:uniqueId val="{0000000A-9401-4671-A5AE-5999B775C6F6}"/>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List1!$A$2:$A$9</c:f>
              <c:strCache>
                <c:ptCount val="8"/>
                <c:pt idx="0">
                  <c:v>Ostatní</c:v>
                </c:pt>
                <c:pt idx="1">
                  <c:v>Nemoci nervové soustavy, oka a ucha</c:v>
                </c:pt>
                <c:pt idx="2">
                  <c:v>Těhotenství, porod, šestinedělí</c:v>
                </c:pt>
                <c:pt idx="3">
                  <c:v>Novotvary</c:v>
                </c:pt>
                <c:pt idx="4">
                  <c:v>Nemoci svalové, kosterní soustavy a kůže</c:v>
                </c:pt>
                <c:pt idx="5">
                  <c:v>Nemoci trávící, močové a pohlavní soustavy</c:v>
                </c:pt>
                <c:pt idx="6">
                  <c:v>Nemoci cévní a dýchací soustavy</c:v>
                </c:pt>
                <c:pt idx="7">
                  <c:v>Psychiatrické diagnózy</c:v>
                </c:pt>
              </c:strCache>
            </c:strRef>
          </c:cat>
          <c:val>
            <c:numRef>
              <c:f>List1!$B$2:$B$9</c:f>
              <c:numCache>
                <c:formatCode>0.0%</c:formatCode>
                <c:ptCount val="8"/>
                <c:pt idx="0">
                  <c:v>0.3135457608302486</c:v>
                </c:pt>
                <c:pt idx="1">
                  <c:v>5.1201370094610912E-2</c:v>
                </c:pt>
                <c:pt idx="2">
                  <c:v>7.3193792724669943E-2</c:v>
                </c:pt>
                <c:pt idx="3">
                  <c:v>7.4691805492112323E-2</c:v>
                </c:pt>
                <c:pt idx="4">
                  <c:v>9.0134987536242508E-2</c:v>
                </c:pt>
                <c:pt idx="5">
                  <c:v>0.16279562444747481</c:v>
                </c:pt>
                <c:pt idx="6">
                  <c:v>0.20120050042922982</c:v>
                </c:pt>
                <c:pt idx="7">
                  <c:v>3.3236158445411064E-2</c:v>
                </c:pt>
              </c:numCache>
            </c:numRef>
          </c:val>
          <c:extLst>
            <c:ext xmlns:c16="http://schemas.microsoft.com/office/drawing/2014/chart" uri="{C3380CC4-5D6E-409C-BE32-E72D297353CC}">
              <c16:uniqueId val="{00000000-9401-4671-A5AE-5999B775C6F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S1</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60340933</c:v>
                </c:pt>
                <c:pt idx="1">
                  <c:v>59797128</c:v>
                </c:pt>
                <c:pt idx="2">
                  <c:v>60164523</c:v>
                </c:pt>
                <c:pt idx="3">
                  <c:v>61167346</c:v>
                </c:pt>
                <c:pt idx="4">
                  <c:v>62303909</c:v>
                </c:pt>
                <c:pt idx="5">
                  <c:v>63799600</c:v>
                </c:pt>
                <c:pt idx="6">
                  <c:v>63507337</c:v>
                </c:pt>
                <c:pt idx="7">
                  <c:v>63171086</c:v>
                </c:pt>
                <c:pt idx="8">
                  <c:v>64939346</c:v>
                </c:pt>
              </c:numCache>
            </c:numRef>
          </c:val>
          <c:extLst>
            <c:ext xmlns:c16="http://schemas.microsoft.com/office/drawing/2014/chart" uri="{C3380CC4-5D6E-409C-BE32-E72D297353CC}">
              <c16:uniqueId val="{00000000-68C7-4AC3-9733-190179504005}"/>
            </c:ext>
          </c:extLst>
        </c:ser>
        <c:dLbls>
          <c:dLblPos val="ctr"/>
          <c:showLegendKey val="0"/>
          <c:showVal val="1"/>
          <c:showCatName val="0"/>
          <c:showSerName val="0"/>
          <c:showPercent val="0"/>
          <c:showBubbleSize val="0"/>
        </c:dLbls>
        <c:gapWidth val="50"/>
        <c:axId val="955764208"/>
        <c:axId val="955757152"/>
      </c:barChart>
      <c:catAx>
        <c:axId val="95576420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955757152"/>
        <c:crosses val="autoZero"/>
        <c:auto val="1"/>
        <c:lblAlgn val="ctr"/>
        <c:lblOffset val="100"/>
        <c:noMultiLvlLbl val="0"/>
      </c:catAx>
      <c:valAx>
        <c:axId val="955757152"/>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955764208"/>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995925777834474"/>
          <c:y val="0.1224541800083299"/>
          <c:w val="0.80203200133210839"/>
          <c:h val="0.87754581999167014"/>
        </c:manualLayout>
      </c:layout>
      <c:barChart>
        <c:barDir val="bar"/>
        <c:grouping val="clustered"/>
        <c:varyColors val="0"/>
        <c:ser>
          <c:idx val="0"/>
          <c:order val="0"/>
          <c:tx>
            <c:strRef>
              <c:f>List1!$B$1</c:f>
              <c:strCache>
                <c:ptCount val="1"/>
                <c:pt idx="0">
                  <c:v>KRAJ</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0</c:formatCode>
                <c:ptCount val="9"/>
                <c:pt idx="0">
                  <c:v>3340803</c:v>
                </c:pt>
                <c:pt idx="1">
                  <c:v>3276582</c:v>
                </c:pt>
                <c:pt idx="2">
                  <c:v>3274991</c:v>
                </c:pt>
                <c:pt idx="3">
                  <c:v>3303869</c:v>
                </c:pt>
                <c:pt idx="4">
                  <c:v>3343291</c:v>
                </c:pt>
                <c:pt idx="5">
                  <c:v>3368518</c:v>
                </c:pt>
                <c:pt idx="6">
                  <c:v>3338547</c:v>
                </c:pt>
                <c:pt idx="7">
                  <c:v>3332220</c:v>
                </c:pt>
                <c:pt idx="8">
                  <c:v>3287237</c:v>
                </c:pt>
              </c:numCache>
            </c:numRef>
          </c:val>
          <c:extLst>
            <c:ext xmlns:c16="http://schemas.microsoft.com/office/drawing/2014/chart" uri="{C3380CC4-5D6E-409C-BE32-E72D297353CC}">
              <c16:uniqueId val="{00000000-1737-45B2-A087-D488DAE5AC89}"/>
            </c:ext>
          </c:extLst>
        </c:ser>
        <c:dLbls>
          <c:dLblPos val="ctr"/>
          <c:showLegendKey val="0"/>
          <c:showVal val="1"/>
          <c:showCatName val="0"/>
          <c:showSerName val="0"/>
          <c:showPercent val="0"/>
          <c:showBubbleSize val="0"/>
        </c:dLbls>
        <c:gapWidth val="50"/>
        <c:axId val="693964744"/>
        <c:axId val="758069488"/>
      </c:barChart>
      <c:catAx>
        <c:axId val="693964744"/>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8069488"/>
        <c:crosses val="autoZero"/>
        <c:auto val="1"/>
        <c:lblAlgn val="ctr"/>
        <c:lblOffset val="100"/>
        <c:noMultiLvlLbl val="0"/>
      </c:catAx>
      <c:valAx>
        <c:axId val="758069488"/>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693964744"/>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5"/>
    </mc:Choice>
    <mc:Fallback>
      <c:style val="5"/>
    </mc:Fallback>
  </mc:AlternateContent>
  <c:clrMapOvr bg1="lt1" tx1="dk1" bg2="lt2" tx2="dk2" accent1="accent1" accent2="accent2" accent3="accent3" accent4="accent4" accent5="accent5" accent6="accent6" hlink="hlink" folHlink="folHlink"/>
  <c:chart>
    <c:autoTitleDeleted val="1"/>
    <c:plotArea>
      <c:layout/>
      <c:barChart>
        <c:barDir val="bar"/>
        <c:grouping val="stacked"/>
        <c:varyColors val="0"/>
        <c:ser>
          <c:idx val="0"/>
          <c:order val="0"/>
          <c:tx>
            <c:strRef>
              <c:f>Sheet1!$B$1</c:f>
              <c:strCache>
                <c:ptCount val="1"/>
                <c:pt idx="0">
                  <c:v>Ambulantní péče – mimo nemocnice</c:v>
                </c:pt>
              </c:strCache>
            </c:strRef>
          </c:tx>
          <c:spPr>
            <a:solidFill>
              <a:srgbClr val="FF7C8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Olomoucký kraj</c:v>
                </c:pt>
                <c:pt idx="2">
                  <c:v>Moravskoslezský kraj</c:v>
                </c:pt>
                <c:pt idx="3">
                  <c:v>Česká republika</c:v>
                </c:pt>
                <c:pt idx="4">
                  <c:v>Středočeský kraj</c:v>
                </c:pt>
                <c:pt idx="5">
                  <c:v>Zlínský kraj</c:v>
                </c:pt>
                <c:pt idx="6">
                  <c:v>Plzeňský kraj</c:v>
                </c:pt>
                <c:pt idx="7">
                  <c:v>Jihomoravský kraj</c:v>
                </c:pt>
                <c:pt idx="8">
                  <c:v>Královéhradecký kraj</c:v>
                </c:pt>
                <c:pt idx="9">
                  <c:v>Pardubický kraj</c:v>
                </c:pt>
                <c:pt idx="10">
                  <c:v>Ústecký kraj</c:v>
                </c:pt>
                <c:pt idx="11">
                  <c:v>Jihočeský kraj</c:v>
                </c:pt>
                <c:pt idx="12">
                  <c:v>Vysočina</c:v>
                </c:pt>
                <c:pt idx="13">
                  <c:v>Karlovarský kraj</c:v>
                </c:pt>
                <c:pt idx="14">
                  <c:v>Liberecký kraj</c:v>
                </c:pt>
              </c:strCache>
            </c:strRef>
          </c:cat>
          <c:val>
            <c:numRef>
              <c:f>Sheet1!$B$2:$B$16</c:f>
              <c:numCache>
                <c:formatCode>0.00</c:formatCode>
                <c:ptCount val="15"/>
                <c:pt idx="0">
                  <c:v>4.651110760989436</c:v>
                </c:pt>
                <c:pt idx="1">
                  <c:v>4.1326620788652937</c:v>
                </c:pt>
                <c:pt idx="2">
                  <c:v>3.9793813405782088</c:v>
                </c:pt>
                <c:pt idx="3">
                  <c:v>3.8788436944485705</c:v>
                </c:pt>
                <c:pt idx="4">
                  <c:v>3.6137731282485439</c:v>
                </c:pt>
                <c:pt idx="5">
                  <c:v>3.8120646467419181</c:v>
                </c:pt>
                <c:pt idx="6">
                  <c:v>3.9529575129462802</c:v>
                </c:pt>
                <c:pt idx="7">
                  <c:v>3.7615893592543101</c:v>
                </c:pt>
                <c:pt idx="8">
                  <c:v>3.7283725085710824</c:v>
                </c:pt>
                <c:pt idx="9">
                  <c:v>4.0686944377558412</c:v>
                </c:pt>
                <c:pt idx="10">
                  <c:v>3.675864632333234</c:v>
                </c:pt>
                <c:pt idx="11">
                  <c:v>3.4407630412429815</c:v>
                </c:pt>
                <c:pt idx="12">
                  <c:v>3.4645779430630355</c:v>
                </c:pt>
                <c:pt idx="13">
                  <c:v>3.9797788577137174</c:v>
                </c:pt>
                <c:pt idx="14">
                  <c:v>3.1570669009619454</c:v>
                </c:pt>
              </c:numCache>
            </c:numRef>
          </c:val>
          <c:extLst>
            <c:ext xmlns:c16="http://schemas.microsoft.com/office/drawing/2014/chart" uri="{C3380CC4-5D6E-409C-BE32-E72D297353CC}">
              <c16:uniqueId val="{00000000-48E1-41B8-B60E-0FB9BDA8E29C}"/>
            </c:ext>
          </c:extLst>
        </c:ser>
        <c:ser>
          <c:idx val="1"/>
          <c:order val="1"/>
          <c:tx>
            <c:strRef>
              <c:f>Sheet1!$C$1</c:f>
              <c:strCache>
                <c:ptCount val="1"/>
                <c:pt idx="0">
                  <c:v>Ambulantní péče – nemocnice</c:v>
                </c:pt>
              </c:strCache>
            </c:strRef>
          </c:tx>
          <c:spPr>
            <a:solidFill>
              <a:srgbClr val="9BC2E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Olomoucký kraj</c:v>
                </c:pt>
                <c:pt idx="2">
                  <c:v>Moravskoslezský kraj</c:v>
                </c:pt>
                <c:pt idx="3">
                  <c:v>Česká republika</c:v>
                </c:pt>
                <c:pt idx="4">
                  <c:v>Středočeský kraj</c:v>
                </c:pt>
                <c:pt idx="5">
                  <c:v>Zlínský kraj</c:v>
                </c:pt>
                <c:pt idx="6">
                  <c:v>Plzeňský kraj</c:v>
                </c:pt>
                <c:pt idx="7">
                  <c:v>Jihomoravský kraj</c:v>
                </c:pt>
                <c:pt idx="8">
                  <c:v>Královéhradecký kraj</c:v>
                </c:pt>
                <c:pt idx="9">
                  <c:v>Pardubický kraj</c:v>
                </c:pt>
                <c:pt idx="10">
                  <c:v>Ústecký kraj</c:v>
                </c:pt>
                <c:pt idx="11">
                  <c:v>Jihočeský kraj</c:v>
                </c:pt>
                <c:pt idx="12">
                  <c:v>Vysočina</c:v>
                </c:pt>
                <c:pt idx="13">
                  <c:v>Karlovarský kraj</c:v>
                </c:pt>
                <c:pt idx="14">
                  <c:v>Liberecký kraj</c:v>
                </c:pt>
              </c:strCache>
            </c:strRef>
          </c:cat>
          <c:val>
            <c:numRef>
              <c:f>Sheet1!$C$2:$C$16</c:f>
              <c:numCache>
                <c:formatCode>0.00</c:formatCode>
                <c:ptCount val="15"/>
                <c:pt idx="0">
                  <c:v>2.243359067275879</c:v>
                </c:pt>
                <c:pt idx="1">
                  <c:v>2.7316815983634473</c:v>
                </c:pt>
                <c:pt idx="2">
                  <c:v>2.6414510447994197</c:v>
                </c:pt>
                <c:pt idx="3">
                  <c:v>2.3938991740405684</c:v>
                </c:pt>
                <c:pt idx="4">
                  <c:v>2.6470964689147247</c:v>
                </c:pt>
                <c:pt idx="5">
                  <c:v>2.4306299969117768</c:v>
                </c:pt>
                <c:pt idx="6">
                  <c:v>2.2511341381151082</c:v>
                </c:pt>
                <c:pt idx="7">
                  <c:v>2.423438609167158</c:v>
                </c:pt>
                <c:pt idx="8">
                  <c:v>2.3864129961066878</c:v>
                </c:pt>
                <c:pt idx="9">
                  <c:v>1.9261642186371328</c:v>
                </c:pt>
                <c:pt idx="10">
                  <c:v>2.2462404640620077</c:v>
                </c:pt>
                <c:pt idx="11">
                  <c:v>2.3561628873989942</c:v>
                </c:pt>
                <c:pt idx="12">
                  <c:v>2.3138704056233701</c:v>
                </c:pt>
                <c:pt idx="13">
                  <c:v>1.653338300286163</c:v>
                </c:pt>
                <c:pt idx="14">
                  <c:v>2.0891922247785377</c:v>
                </c:pt>
              </c:numCache>
            </c:numRef>
          </c:val>
          <c:extLst>
            <c:ext xmlns:c16="http://schemas.microsoft.com/office/drawing/2014/chart" uri="{C3380CC4-5D6E-409C-BE32-E72D297353CC}">
              <c16:uniqueId val="{00000001-48E1-41B8-B60E-0FB9BDA8E29C}"/>
            </c:ext>
          </c:extLst>
        </c:ser>
        <c:dLbls>
          <c:showLegendKey val="0"/>
          <c:showVal val="0"/>
          <c:showCatName val="0"/>
          <c:showSerName val="0"/>
          <c:showPercent val="0"/>
          <c:showBubbleSize val="0"/>
        </c:dLbls>
        <c:gapWidth val="50"/>
        <c:overlap val="100"/>
        <c:axId val="613171976"/>
        <c:axId val="613172304"/>
      </c:barChart>
      <c:catAx>
        <c:axId val="61317197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613172304"/>
        <c:crosses val="autoZero"/>
        <c:auto val="1"/>
        <c:lblAlgn val="ctr"/>
        <c:lblOffset val="100"/>
        <c:noMultiLvlLbl val="0"/>
      </c:catAx>
      <c:valAx>
        <c:axId val="613172304"/>
        <c:scaling>
          <c:orientation val="minMax"/>
        </c:scaling>
        <c:delete val="0"/>
        <c:axPos val="t"/>
        <c:numFmt formatCode="0" sourceLinked="0"/>
        <c:majorTickMark val="out"/>
        <c:minorTickMark val="none"/>
        <c:tickLblPos val="nextTo"/>
        <c:spPr>
          <a:noFill/>
          <a:ln>
            <a:solidFill>
              <a:sysClr val="windowText" lastClr="000000"/>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61317197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Praktičtí lékaři pro dospělé</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11009873</c:v>
                </c:pt>
                <c:pt idx="1">
                  <c:v>11562382</c:v>
                </c:pt>
                <c:pt idx="2">
                  <c:v>12672199</c:v>
                </c:pt>
                <c:pt idx="3">
                  <c:v>13102334</c:v>
                </c:pt>
                <c:pt idx="4">
                  <c:v>12205909</c:v>
                </c:pt>
                <c:pt idx="5">
                  <c:v>17166694</c:v>
                </c:pt>
                <c:pt idx="6">
                  <c:v>17798877</c:v>
                </c:pt>
                <c:pt idx="7">
                  <c:v>18023304</c:v>
                </c:pt>
                <c:pt idx="8">
                  <c:v>18958069</c:v>
                </c:pt>
              </c:numCache>
            </c:numRef>
          </c:val>
          <c:extLst>
            <c:ext xmlns:c16="http://schemas.microsoft.com/office/drawing/2014/chart" uri="{C3380CC4-5D6E-409C-BE32-E72D297353CC}">
              <c16:uniqueId val="{00000000-68C7-4AC3-9733-190179504005}"/>
            </c:ext>
          </c:extLst>
        </c:ser>
        <c:dLbls>
          <c:dLblPos val="ctr"/>
          <c:showLegendKey val="0"/>
          <c:showVal val="1"/>
          <c:showCatName val="0"/>
          <c:showSerName val="0"/>
          <c:showPercent val="0"/>
          <c:showBubbleSize val="0"/>
        </c:dLbls>
        <c:gapWidth val="50"/>
        <c:axId val="641544992"/>
        <c:axId val="641541464"/>
      </c:barChart>
      <c:catAx>
        <c:axId val="641544992"/>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641541464"/>
        <c:crosses val="autoZero"/>
        <c:auto val="1"/>
        <c:lblAlgn val="ctr"/>
        <c:lblOffset val="100"/>
        <c:noMultiLvlLbl val="0"/>
      </c:catAx>
      <c:valAx>
        <c:axId val="641541464"/>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64154499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List1!$B$1</c:f>
              <c:strCache>
                <c:ptCount val="1"/>
                <c:pt idx="0">
                  <c:v>Praktičtí lékaři pro dospělé</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3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11009873</c:v>
                </c:pt>
                <c:pt idx="1">
                  <c:v>11562382</c:v>
                </c:pt>
                <c:pt idx="2">
                  <c:v>12672199</c:v>
                </c:pt>
                <c:pt idx="3">
                  <c:v>13102334</c:v>
                </c:pt>
                <c:pt idx="4">
                  <c:v>12205909</c:v>
                </c:pt>
                <c:pt idx="5">
                  <c:v>17166694</c:v>
                </c:pt>
                <c:pt idx="6">
                  <c:v>17798877</c:v>
                </c:pt>
                <c:pt idx="7">
                  <c:v>18023304</c:v>
                </c:pt>
                <c:pt idx="8">
                  <c:v>18958069</c:v>
                </c:pt>
              </c:numCache>
            </c:numRef>
          </c:val>
          <c:extLst>
            <c:ext xmlns:c16="http://schemas.microsoft.com/office/drawing/2014/chart" uri="{C3380CC4-5D6E-409C-BE32-E72D297353CC}">
              <c16:uniqueId val="{00000000-44FF-41DB-B79A-433FFD090B81}"/>
            </c:ext>
          </c:extLst>
        </c:ser>
        <c:ser>
          <c:idx val="1"/>
          <c:order val="1"/>
          <c:tx>
            <c:strRef>
              <c:f>List1!$C$1</c:f>
              <c:strCache>
                <c:ptCount val="1"/>
                <c:pt idx="0">
                  <c:v>Praktičtí lékaři pro děti a dorost</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3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General</c:formatCode>
                <c:ptCount val="9"/>
                <c:pt idx="0">
                  <c:v>4568236</c:v>
                </c:pt>
                <c:pt idx="1">
                  <c:v>4565250</c:v>
                </c:pt>
                <c:pt idx="2">
                  <c:v>4677547</c:v>
                </c:pt>
                <c:pt idx="3">
                  <c:v>4569882</c:v>
                </c:pt>
                <c:pt idx="4">
                  <c:v>4490349</c:v>
                </c:pt>
                <c:pt idx="5">
                  <c:v>4477612</c:v>
                </c:pt>
                <c:pt idx="6">
                  <c:v>4529009</c:v>
                </c:pt>
                <c:pt idx="7">
                  <c:v>4582552</c:v>
                </c:pt>
                <c:pt idx="8">
                  <c:v>4696087</c:v>
                </c:pt>
              </c:numCache>
            </c:numRef>
          </c:val>
          <c:extLst>
            <c:ext xmlns:c16="http://schemas.microsoft.com/office/drawing/2014/chart" uri="{C3380CC4-5D6E-409C-BE32-E72D297353CC}">
              <c16:uniqueId val="{00000001-44FF-41DB-B79A-433FFD090B81}"/>
            </c:ext>
          </c:extLst>
        </c:ser>
        <c:dLbls>
          <c:dLblPos val="ctr"/>
          <c:showLegendKey val="0"/>
          <c:showVal val="1"/>
          <c:showCatName val="0"/>
          <c:showSerName val="0"/>
          <c:showPercent val="0"/>
          <c:showBubbleSize val="0"/>
        </c:dLbls>
        <c:gapWidth val="50"/>
        <c:axId val="955743432"/>
        <c:axId val="955734024"/>
      </c:barChart>
      <c:catAx>
        <c:axId val="955743432"/>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955734024"/>
        <c:crosses val="autoZero"/>
        <c:auto val="1"/>
        <c:lblAlgn val="ctr"/>
        <c:lblOffset val="100"/>
        <c:noMultiLvlLbl val="0"/>
      </c:catAx>
      <c:valAx>
        <c:axId val="955734024"/>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95574343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List1!$B$1</c:f>
              <c:strCache>
                <c:ptCount val="1"/>
                <c:pt idx="0">
                  <c:v>Praktičtí lékaři pro dospělé</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3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0</c:formatCode>
                <c:ptCount val="9"/>
                <c:pt idx="0">
                  <c:v>604887</c:v>
                </c:pt>
                <c:pt idx="1">
                  <c:v>609898</c:v>
                </c:pt>
                <c:pt idx="2">
                  <c:v>690761</c:v>
                </c:pt>
                <c:pt idx="3">
                  <c:v>718966</c:v>
                </c:pt>
                <c:pt idx="4">
                  <c:v>720922</c:v>
                </c:pt>
                <c:pt idx="5">
                  <c:v>950713</c:v>
                </c:pt>
                <c:pt idx="6">
                  <c:v>996947</c:v>
                </c:pt>
                <c:pt idx="7">
                  <c:v>1008336</c:v>
                </c:pt>
                <c:pt idx="8">
                  <c:v>1035458</c:v>
                </c:pt>
              </c:numCache>
            </c:numRef>
          </c:val>
          <c:extLst>
            <c:ext xmlns:c16="http://schemas.microsoft.com/office/drawing/2014/chart" uri="{C3380CC4-5D6E-409C-BE32-E72D297353CC}">
              <c16:uniqueId val="{00000000-9ED4-401F-BDC7-1AFD760FB297}"/>
            </c:ext>
          </c:extLst>
        </c:ser>
        <c:ser>
          <c:idx val="1"/>
          <c:order val="1"/>
          <c:tx>
            <c:strRef>
              <c:f>List1!$C$1</c:f>
              <c:strCache>
                <c:ptCount val="1"/>
                <c:pt idx="0">
                  <c:v>Praktičtí lékaři pro děti a dorost</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3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0</c:formatCode>
                <c:ptCount val="9"/>
                <c:pt idx="0">
                  <c:v>260591</c:v>
                </c:pt>
                <c:pt idx="1">
                  <c:v>262436</c:v>
                </c:pt>
                <c:pt idx="2">
                  <c:v>275129</c:v>
                </c:pt>
                <c:pt idx="3">
                  <c:v>270264</c:v>
                </c:pt>
                <c:pt idx="4">
                  <c:v>265437</c:v>
                </c:pt>
                <c:pt idx="5">
                  <c:v>258535</c:v>
                </c:pt>
                <c:pt idx="6">
                  <c:v>266928</c:v>
                </c:pt>
                <c:pt idx="7">
                  <c:v>269091</c:v>
                </c:pt>
                <c:pt idx="8">
                  <c:v>265586</c:v>
                </c:pt>
              </c:numCache>
            </c:numRef>
          </c:val>
          <c:extLst>
            <c:ext xmlns:c16="http://schemas.microsoft.com/office/drawing/2014/chart" uri="{C3380CC4-5D6E-409C-BE32-E72D297353CC}">
              <c16:uniqueId val="{00000001-9ED4-401F-BDC7-1AFD760FB297}"/>
            </c:ext>
          </c:extLst>
        </c:ser>
        <c:dLbls>
          <c:dLblPos val="ctr"/>
          <c:showLegendKey val="0"/>
          <c:showVal val="1"/>
          <c:showCatName val="0"/>
          <c:showSerName val="0"/>
          <c:showPercent val="0"/>
          <c:showBubbleSize val="0"/>
        </c:dLbls>
        <c:gapWidth val="50"/>
        <c:axId val="758070664"/>
        <c:axId val="758078112"/>
      </c:barChart>
      <c:catAx>
        <c:axId val="758070664"/>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8078112"/>
        <c:crosses val="autoZero"/>
        <c:auto val="1"/>
        <c:lblAlgn val="ctr"/>
        <c:lblOffset val="100"/>
        <c:noMultiLvlLbl val="0"/>
      </c:catAx>
      <c:valAx>
        <c:axId val="758078112"/>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8070664"/>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S1</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15880294</c:v>
                </c:pt>
                <c:pt idx="1">
                  <c:v>16088212</c:v>
                </c:pt>
                <c:pt idx="2">
                  <c:v>16094045</c:v>
                </c:pt>
                <c:pt idx="3">
                  <c:v>16075013</c:v>
                </c:pt>
                <c:pt idx="4">
                  <c:v>16247199</c:v>
                </c:pt>
                <c:pt idx="5">
                  <c:v>16611982</c:v>
                </c:pt>
                <c:pt idx="6">
                  <c:v>16689858</c:v>
                </c:pt>
                <c:pt idx="7">
                  <c:v>16717803</c:v>
                </c:pt>
                <c:pt idx="8">
                  <c:v>16767257</c:v>
                </c:pt>
              </c:numCache>
            </c:numRef>
          </c:val>
          <c:extLst>
            <c:ext xmlns:c16="http://schemas.microsoft.com/office/drawing/2014/chart" uri="{C3380CC4-5D6E-409C-BE32-E72D297353CC}">
              <c16:uniqueId val="{00000000-5E92-4B2F-8863-77CA1BB0290E}"/>
            </c:ext>
          </c:extLst>
        </c:ser>
        <c:dLbls>
          <c:dLblPos val="ctr"/>
          <c:showLegendKey val="0"/>
          <c:showVal val="1"/>
          <c:showCatName val="0"/>
          <c:showSerName val="0"/>
          <c:showPercent val="0"/>
          <c:showBubbleSize val="0"/>
        </c:dLbls>
        <c:gapWidth val="50"/>
        <c:axId val="770500888"/>
        <c:axId val="770497752"/>
      </c:barChart>
      <c:catAx>
        <c:axId val="77050088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70497752"/>
        <c:crosses val="autoZero"/>
        <c:auto val="1"/>
        <c:lblAlgn val="ctr"/>
        <c:lblOffset val="100"/>
        <c:noMultiLvlLbl val="0"/>
      </c:catAx>
      <c:valAx>
        <c:axId val="770497752"/>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70500888"/>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List1!$B$1</c:f>
              <c:strCache>
                <c:ptCount val="1"/>
                <c:pt idx="0">
                  <c:v>S1</c:v>
                </c:pt>
              </c:strCache>
            </c:strRef>
          </c:tx>
          <c:spPr>
            <a:solidFill>
              <a:srgbClr val="037BC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0</c:formatCode>
                <c:ptCount val="9"/>
                <c:pt idx="0">
                  <c:v>906495</c:v>
                </c:pt>
                <c:pt idx="1">
                  <c:v>908805</c:v>
                </c:pt>
                <c:pt idx="2">
                  <c:v>909256</c:v>
                </c:pt>
                <c:pt idx="3">
                  <c:v>905561</c:v>
                </c:pt>
                <c:pt idx="4">
                  <c:v>909585</c:v>
                </c:pt>
                <c:pt idx="5">
                  <c:v>929600</c:v>
                </c:pt>
                <c:pt idx="6">
                  <c:v>929737</c:v>
                </c:pt>
                <c:pt idx="7">
                  <c:v>930178</c:v>
                </c:pt>
                <c:pt idx="8">
                  <c:v>907430</c:v>
                </c:pt>
              </c:numCache>
            </c:numRef>
          </c:val>
          <c:extLst>
            <c:ext xmlns:c16="http://schemas.microsoft.com/office/drawing/2014/chart" uri="{C3380CC4-5D6E-409C-BE32-E72D297353CC}">
              <c16:uniqueId val="{00000000-917E-46D4-94E0-779A0C8A301D}"/>
            </c:ext>
          </c:extLst>
        </c:ser>
        <c:dLbls>
          <c:dLblPos val="ctr"/>
          <c:showLegendKey val="0"/>
          <c:showVal val="1"/>
          <c:showCatName val="0"/>
          <c:showSerName val="0"/>
          <c:showPercent val="0"/>
          <c:showBubbleSize val="0"/>
        </c:dLbls>
        <c:gapWidth val="50"/>
        <c:axId val="758079288"/>
        <c:axId val="758074584"/>
      </c:barChart>
      <c:catAx>
        <c:axId val="75807928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8074584"/>
        <c:crosses val="autoZero"/>
        <c:auto val="1"/>
        <c:lblAlgn val="ctr"/>
        <c:lblOffset val="100"/>
        <c:noMultiLvlLbl val="0"/>
      </c:catAx>
      <c:valAx>
        <c:axId val="758074584"/>
        <c:scaling>
          <c:orientation val="minMax"/>
          <c:min val="0"/>
        </c:scaling>
        <c:delete val="0"/>
        <c:axPos val="t"/>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58079288"/>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List1!$B$1</c:f>
              <c:strCache>
                <c:ptCount val="1"/>
                <c:pt idx="0">
                  <c:v>JMK</c:v>
                </c:pt>
              </c:strCache>
            </c:strRef>
          </c:tx>
          <c:dPt>
            <c:idx val="0"/>
            <c:bubble3D val="0"/>
            <c:spPr>
              <a:solidFill>
                <a:srgbClr val="BFBFBF"/>
              </a:solidFill>
              <a:ln w="19050">
                <a:solidFill>
                  <a:schemeClr val="lt1"/>
                </a:solidFill>
              </a:ln>
              <a:effectLst/>
            </c:spPr>
            <c:extLst>
              <c:ext xmlns:c16="http://schemas.microsoft.com/office/drawing/2014/chart" uri="{C3380CC4-5D6E-409C-BE32-E72D297353CC}">
                <c16:uniqueId val="{00000001-0FE7-40C1-9C0B-2B91AC331712}"/>
              </c:ext>
            </c:extLst>
          </c:dPt>
          <c:dPt>
            <c:idx val="1"/>
            <c:bubble3D val="0"/>
            <c:spPr>
              <a:solidFill>
                <a:srgbClr val="666699"/>
              </a:solidFill>
              <a:ln w="19050">
                <a:solidFill>
                  <a:schemeClr val="lt1"/>
                </a:solidFill>
              </a:ln>
              <a:effectLst/>
            </c:spPr>
            <c:extLst>
              <c:ext xmlns:c16="http://schemas.microsoft.com/office/drawing/2014/chart" uri="{C3380CC4-5D6E-409C-BE32-E72D297353CC}">
                <c16:uniqueId val="{00000003-0FE7-40C1-9C0B-2B91AC331712}"/>
              </c:ext>
            </c:extLst>
          </c:dPt>
          <c:dPt>
            <c:idx val="2"/>
            <c:bubble3D val="0"/>
            <c:spPr>
              <a:solidFill>
                <a:srgbClr val="800080"/>
              </a:solidFill>
              <a:ln w="19050">
                <a:solidFill>
                  <a:schemeClr val="lt1"/>
                </a:solidFill>
              </a:ln>
              <a:effectLst/>
            </c:spPr>
            <c:extLst>
              <c:ext xmlns:c16="http://schemas.microsoft.com/office/drawing/2014/chart" uri="{C3380CC4-5D6E-409C-BE32-E72D297353CC}">
                <c16:uniqueId val="{00000005-0FE7-40C1-9C0B-2B91AC331712}"/>
              </c:ext>
            </c:extLst>
          </c:dPt>
          <c:dPt>
            <c:idx val="3"/>
            <c:bubble3D val="0"/>
            <c:spPr>
              <a:solidFill>
                <a:srgbClr val="CC99FF"/>
              </a:solidFill>
              <a:ln w="19050">
                <a:solidFill>
                  <a:schemeClr val="lt1"/>
                </a:solidFill>
              </a:ln>
              <a:effectLst/>
            </c:spPr>
            <c:extLst>
              <c:ext xmlns:c16="http://schemas.microsoft.com/office/drawing/2014/chart" uri="{C3380CC4-5D6E-409C-BE32-E72D297353CC}">
                <c16:uniqueId val="{00000007-0FE7-40C1-9C0B-2B91AC331712}"/>
              </c:ext>
            </c:extLst>
          </c:dPt>
          <c:dPt>
            <c:idx val="4"/>
            <c:bubble3D val="0"/>
            <c:spPr>
              <a:solidFill>
                <a:srgbClr val="33CCFF"/>
              </a:solidFill>
              <a:ln w="19050">
                <a:solidFill>
                  <a:schemeClr val="lt1"/>
                </a:solidFill>
              </a:ln>
              <a:effectLst/>
            </c:spPr>
            <c:extLst>
              <c:ext xmlns:c16="http://schemas.microsoft.com/office/drawing/2014/chart" uri="{C3380CC4-5D6E-409C-BE32-E72D297353CC}">
                <c16:uniqueId val="{00000009-0FE7-40C1-9C0B-2B91AC331712}"/>
              </c:ext>
            </c:extLst>
          </c:dPt>
          <c:dPt>
            <c:idx val="5"/>
            <c:bubble3D val="0"/>
            <c:spPr>
              <a:solidFill>
                <a:srgbClr val="92D050"/>
              </a:solidFill>
              <a:ln w="19050">
                <a:solidFill>
                  <a:schemeClr val="lt1"/>
                </a:solidFill>
              </a:ln>
              <a:effectLst/>
            </c:spPr>
            <c:extLst>
              <c:ext xmlns:c16="http://schemas.microsoft.com/office/drawing/2014/chart" uri="{C3380CC4-5D6E-409C-BE32-E72D297353CC}">
                <c16:uniqueId val="{0000000B-0FE7-40C1-9C0B-2B91AC331712}"/>
              </c:ext>
            </c:extLst>
          </c:dPt>
          <c:dPt>
            <c:idx val="6"/>
            <c:bubble3D val="0"/>
            <c:spPr>
              <a:solidFill>
                <a:srgbClr val="FF9900"/>
              </a:solidFill>
              <a:ln w="19050">
                <a:solidFill>
                  <a:schemeClr val="lt1"/>
                </a:solidFill>
              </a:ln>
              <a:effectLst/>
            </c:spPr>
            <c:extLst>
              <c:ext xmlns:c16="http://schemas.microsoft.com/office/drawing/2014/chart" uri="{C3380CC4-5D6E-409C-BE32-E72D297353CC}">
                <c16:uniqueId val="{0000000D-0FE7-40C1-9C0B-2B91AC331712}"/>
              </c:ext>
            </c:extLst>
          </c:dPt>
          <c:dPt>
            <c:idx val="7"/>
            <c:bubble3D val="0"/>
            <c:spPr>
              <a:solidFill>
                <a:srgbClr val="FF0000"/>
              </a:solidFill>
              <a:ln w="19050">
                <a:solidFill>
                  <a:schemeClr val="lt1"/>
                </a:solidFill>
              </a:ln>
              <a:effectLst/>
            </c:spPr>
            <c:extLst>
              <c:ext xmlns:c16="http://schemas.microsoft.com/office/drawing/2014/chart" uri="{C3380CC4-5D6E-409C-BE32-E72D297353CC}">
                <c16:uniqueId val="{0000000F-0FE7-40C1-9C0B-2B91AC331712}"/>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List1!$A$2:$A$9</c:f>
              <c:strCache>
                <c:ptCount val="8"/>
                <c:pt idx="0">
                  <c:v>Ostatní</c:v>
                </c:pt>
                <c:pt idx="1">
                  <c:v>Nemoci nervové soustavy, oka a ucha</c:v>
                </c:pt>
                <c:pt idx="2">
                  <c:v>Těhotenství, porod, šestinedělí</c:v>
                </c:pt>
                <c:pt idx="3">
                  <c:v>Novotvary</c:v>
                </c:pt>
                <c:pt idx="4">
                  <c:v>Nemoci svalové, kosterní soustavy a kůže</c:v>
                </c:pt>
                <c:pt idx="5">
                  <c:v>Nemoci trávící, močové a pohlavní soustavy</c:v>
                </c:pt>
                <c:pt idx="6">
                  <c:v>Nemoci cévní a dýchací soustavy</c:v>
                </c:pt>
                <c:pt idx="7">
                  <c:v>Psychiatrické diagnózy</c:v>
                </c:pt>
              </c:strCache>
            </c:strRef>
          </c:cat>
          <c:val>
            <c:numRef>
              <c:f>List1!$B$2:$B$9</c:f>
              <c:numCache>
                <c:formatCode>0.0%</c:formatCode>
                <c:ptCount val="8"/>
                <c:pt idx="0">
                  <c:v>0.32252354583018028</c:v>
                </c:pt>
                <c:pt idx="1">
                  <c:v>5.4226690360196103E-2</c:v>
                </c:pt>
                <c:pt idx="2">
                  <c:v>7.2661098789996312E-2</c:v>
                </c:pt>
                <c:pt idx="3">
                  <c:v>7.7358705753797927E-2</c:v>
                </c:pt>
                <c:pt idx="4">
                  <c:v>9.1351348019006198E-2</c:v>
                </c:pt>
                <c:pt idx="5">
                  <c:v>0.16018408207866025</c:v>
                </c:pt>
                <c:pt idx="6">
                  <c:v>0.19086648346821489</c:v>
                </c:pt>
                <c:pt idx="7">
                  <c:v>3.082804569994806E-2</c:v>
                </c:pt>
              </c:numCache>
            </c:numRef>
          </c:val>
          <c:extLst>
            <c:ext xmlns:c16="http://schemas.microsoft.com/office/drawing/2014/chart" uri="{C3380CC4-5D6E-409C-BE32-E72D297353CC}">
              <c16:uniqueId val="{00000010-0FE7-40C1-9C0B-2B91AC33171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olors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Reversed" id="22">
  <a:schemeClr val="accent2"/>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Reversed" id="22">
  <a:schemeClr val="accent2"/>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withinLinear" id="15">
  <a:schemeClr val="accent2"/>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withinLinear" id="16">
  <a:schemeClr val="accent3"/>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0.03585</cdr:x>
      <cdr:y>0.00914</cdr:y>
    </cdr:from>
    <cdr:to>
      <cdr:x>0.08575</cdr:x>
      <cdr:y>0.86503</cdr:y>
    </cdr:to>
    <cdr:sp macro="" textlink="">
      <cdr:nvSpPr>
        <cdr:cNvPr id="2" name="TextBox 16">
          <a:extLst xmlns:a="http://schemas.openxmlformats.org/drawingml/2006/main">
            <a:ext uri="{FF2B5EF4-FFF2-40B4-BE49-F238E27FC236}">
              <a16:creationId xmlns:a16="http://schemas.microsoft.com/office/drawing/2014/main" id="{1BDED9EC-259B-4953-9DF6-22A9B676C7A7}"/>
            </a:ext>
          </a:extLst>
        </cdr:cNvPr>
        <cdr:cNvSpPr txBox="1"/>
      </cdr:nvSpPr>
      <cdr:spPr>
        <a:xfrm xmlns:a="http://schemas.openxmlformats.org/drawingml/2006/main" rot="16200000">
          <a:off x="-1251833" y="1622322"/>
          <a:ext cx="3628814" cy="461665"/>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0" i="0" u="none" strike="noStrike" kern="1200" cap="none" spc="0" normalizeH="0" baseline="0" noProof="0" dirty="0">
              <a:ln>
                <a:noFill/>
              </a:ln>
              <a:solidFill>
                <a:srgbClr val="000000"/>
              </a:solidFill>
              <a:effectLst/>
              <a:uLnTx/>
              <a:uFillTx/>
              <a:latin typeface="Calibri"/>
              <a:ea typeface="+mn-ea"/>
              <a:cs typeface="+mn-cs"/>
            </a:rPr>
            <a:t>Podíl hosp. případů z příjmu ZZS na celkovém objemu</a:t>
          </a:r>
          <a:br>
            <a:rPr kumimoji="0" lang="pl-PL" sz="1200" b="0" i="0" u="none" strike="noStrike" kern="1200" cap="none" spc="0" normalizeH="0" baseline="0" noProof="0" dirty="0">
              <a:ln>
                <a:noFill/>
              </a:ln>
              <a:solidFill>
                <a:srgbClr val="000000"/>
              </a:solidFill>
              <a:effectLst/>
              <a:uLnTx/>
              <a:uFillTx/>
              <a:latin typeface="Calibri"/>
              <a:ea typeface="+mn-ea"/>
              <a:cs typeface="+mn-cs"/>
            </a:rPr>
          </a:br>
          <a:r>
            <a:rPr kumimoji="0" lang="pl-PL" sz="1200" b="0" i="0" u="none" strike="noStrike" kern="1200" cap="none" spc="0" normalizeH="0" baseline="0" noProof="0" dirty="0">
              <a:ln>
                <a:noFill/>
              </a:ln>
              <a:solidFill>
                <a:srgbClr val="000000"/>
              </a:solidFill>
              <a:effectLst/>
              <a:uLnTx/>
              <a:uFillTx/>
              <a:latin typeface="Calibri"/>
              <a:ea typeface="+mn-ea"/>
              <a:cs typeface="+mn-cs"/>
            </a:rPr>
            <a:t> akutních hosp. případů v letech 2007–2018</a:t>
          </a:r>
        </a:p>
      </cdr:txBody>
    </cdr:sp>
  </cdr:relSizeAnchor>
</c:userShapes>
</file>

<file path=ppt/drawings/drawing2.xml><?xml version="1.0" encoding="utf-8"?>
<c:userShapes xmlns:c="http://schemas.openxmlformats.org/drawingml/2006/chart">
  <cdr:relSizeAnchor xmlns:cdr="http://schemas.openxmlformats.org/drawingml/2006/chartDrawing">
    <cdr:from>
      <cdr:x>0.2739</cdr:x>
      <cdr:y>0</cdr:y>
    </cdr:from>
    <cdr:to>
      <cdr:x>0.2739</cdr:x>
      <cdr:y>0.77733</cdr:y>
    </cdr:to>
    <cdr:cxnSp macro="">
      <cdr:nvCxnSpPr>
        <cdr:cNvPr id="3" name="Přímá spojnice 2">
          <a:extLst xmlns:a="http://schemas.openxmlformats.org/drawingml/2006/main">
            <a:ext uri="{FF2B5EF4-FFF2-40B4-BE49-F238E27FC236}">
              <a16:creationId xmlns:a16="http://schemas.microsoft.com/office/drawing/2014/main" id="{18B6DBCB-CC90-4F0A-BCBC-6D81C2C105F5}"/>
            </a:ext>
          </a:extLst>
        </cdr:cNvPr>
        <cdr:cNvCxnSpPr/>
      </cdr:nvCxnSpPr>
      <cdr:spPr>
        <a:xfrm xmlns:a="http://schemas.openxmlformats.org/drawingml/2006/main" flipV="1">
          <a:off x="3067002" y="0"/>
          <a:ext cx="0" cy="2992596"/>
        </a:xfrm>
        <a:prstGeom xmlns:a="http://schemas.openxmlformats.org/drawingml/2006/main" prst="line">
          <a:avLst/>
        </a:prstGeom>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0.77975</cdr:x>
      <cdr:y>0</cdr:y>
    </cdr:from>
    <cdr:to>
      <cdr:x>0.77975</cdr:x>
      <cdr:y>0.77733</cdr:y>
    </cdr:to>
    <cdr:cxnSp macro="">
      <cdr:nvCxnSpPr>
        <cdr:cNvPr id="4" name="Přímá spojnice 3">
          <a:extLst xmlns:a="http://schemas.openxmlformats.org/drawingml/2006/main">
            <a:ext uri="{FF2B5EF4-FFF2-40B4-BE49-F238E27FC236}">
              <a16:creationId xmlns:a16="http://schemas.microsoft.com/office/drawing/2014/main" id="{5A13354C-E0DE-4086-887F-B0B8EC565DE8}"/>
            </a:ext>
          </a:extLst>
        </cdr:cNvPr>
        <cdr:cNvCxnSpPr/>
      </cdr:nvCxnSpPr>
      <cdr:spPr>
        <a:xfrm xmlns:a="http://schemas.openxmlformats.org/drawingml/2006/main" flipV="1">
          <a:off x="8731153" y="0"/>
          <a:ext cx="0" cy="2992596"/>
        </a:xfrm>
        <a:prstGeom xmlns:a="http://schemas.openxmlformats.org/drawingml/2006/main" prst="line">
          <a:avLst/>
        </a:prstGeom>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0.61066</cdr:x>
      <cdr:y>0</cdr:y>
    </cdr:from>
    <cdr:to>
      <cdr:x>0.61066</cdr:x>
      <cdr:y>0.77733</cdr:y>
    </cdr:to>
    <cdr:cxnSp macro="">
      <cdr:nvCxnSpPr>
        <cdr:cNvPr id="5" name="Přímá spojnice 4">
          <a:extLst xmlns:a="http://schemas.openxmlformats.org/drawingml/2006/main">
            <a:ext uri="{FF2B5EF4-FFF2-40B4-BE49-F238E27FC236}">
              <a16:creationId xmlns:a16="http://schemas.microsoft.com/office/drawing/2014/main" id="{2D71F2DA-CE1B-44ED-AD6B-9B0C8D5FDE50}"/>
            </a:ext>
          </a:extLst>
        </cdr:cNvPr>
        <cdr:cNvCxnSpPr/>
      </cdr:nvCxnSpPr>
      <cdr:spPr>
        <a:xfrm xmlns:a="http://schemas.openxmlformats.org/drawingml/2006/main" flipV="1">
          <a:off x="6837760" y="0"/>
          <a:ext cx="0" cy="2992596"/>
        </a:xfrm>
        <a:prstGeom xmlns:a="http://schemas.openxmlformats.org/drawingml/2006/main" prst="line">
          <a:avLst/>
        </a:prstGeom>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0.44214</cdr:x>
      <cdr:y>0</cdr:y>
    </cdr:from>
    <cdr:to>
      <cdr:x>0.44214</cdr:x>
      <cdr:y>0.77733</cdr:y>
    </cdr:to>
    <cdr:cxnSp macro="">
      <cdr:nvCxnSpPr>
        <cdr:cNvPr id="6" name="Přímá spojnice 5">
          <a:extLst xmlns:a="http://schemas.openxmlformats.org/drawingml/2006/main">
            <a:ext uri="{FF2B5EF4-FFF2-40B4-BE49-F238E27FC236}">
              <a16:creationId xmlns:a16="http://schemas.microsoft.com/office/drawing/2014/main" id="{1DAA673F-B54F-4572-9BC2-DC4C138AC5BA}"/>
            </a:ext>
          </a:extLst>
        </cdr:cNvPr>
        <cdr:cNvCxnSpPr/>
      </cdr:nvCxnSpPr>
      <cdr:spPr>
        <a:xfrm xmlns:a="http://schemas.openxmlformats.org/drawingml/2006/main" flipV="1">
          <a:off x="4950748" y="0"/>
          <a:ext cx="0" cy="2992596"/>
        </a:xfrm>
        <a:prstGeom xmlns:a="http://schemas.openxmlformats.org/drawingml/2006/main" prst="line">
          <a:avLst/>
        </a:prstGeom>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72D506B-1505-43AC-B30D-84DC013D12A1}" type="datetimeFigureOut">
              <a:rPr lang="en-US" smtClean="0"/>
              <a:t>2/16/2020</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C934335-66F5-423D-B4A5-85D5B3635B95}" type="slidenum">
              <a:rPr lang="en-US" smtClean="0"/>
              <a:t>‹#›</a:t>
            </a:fld>
            <a:endParaRPr lang="en-US"/>
          </a:p>
        </p:txBody>
      </p:sp>
    </p:spTree>
    <p:extLst>
      <p:ext uri="{BB962C8B-B14F-4D97-AF65-F5344CB8AC3E}">
        <p14:creationId xmlns:p14="http://schemas.microsoft.com/office/powerpoint/2010/main" val="159711996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1715494-898A-4609-973F-F31EEEAEE1B9}" type="datetimeFigureOut">
              <a:rPr lang="en-US" smtClean="0"/>
              <a:t>2/16/2020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852C68A-7414-47CD-B786-53FC7BDEE6B0}" type="slidenum">
              <a:rPr lang="en-US" smtClean="0"/>
              <a:t>‹#›</a:t>
            </a:fld>
            <a:endParaRPr lang="en-US"/>
          </a:p>
        </p:txBody>
      </p:sp>
    </p:spTree>
    <p:extLst>
      <p:ext uri="{BB962C8B-B14F-4D97-AF65-F5344CB8AC3E}">
        <p14:creationId xmlns:p14="http://schemas.microsoft.com/office/powerpoint/2010/main" val="224816197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2</a:t>
            </a:fld>
            <a:endParaRPr lang="cs-CZ">
              <a:solidFill>
                <a:prstClr val="black"/>
              </a:solidFill>
            </a:endParaRPr>
          </a:p>
        </p:txBody>
      </p:sp>
    </p:spTree>
    <p:extLst>
      <p:ext uri="{BB962C8B-B14F-4D97-AF65-F5344CB8AC3E}">
        <p14:creationId xmlns:p14="http://schemas.microsoft.com/office/powerpoint/2010/main" val="303659098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11</a:t>
            </a:fld>
            <a:endParaRPr lang="cs-CZ">
              <a:solidFill>
                <a:prstClr val="black"/>
              </a:solidFill>
            </a:endParaRPr>
          </a:p>
        </p:txBody>
      </p:sp>
    </p:spTree>
    <p:extLst>
      <p:ext uri="{BB962C8B-B14F-4D97-AF65-F5344CB8AC3E}">
        <p14:creationId xmlns:p14="http://schemas.microsoft.com/office/powerpoint/2010/main" val="37352728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12</a:t>
            </a:fld>
            <a:endParaRPr lang="cs-CZ">
              <a:solidFill>
                <a:prstClr val="black"/>
              </a:solidFill>
            </a:endParaRPr>
          </a:p>
        </p:txBody>
      </p:sp>
    </p:spTree>
    <p:extLst>
      <p:ext uri="{BB962C8B-B14F-4D97-AF65-F5344CB8AC3E}">
        <p14:creationId xmlns:p14="http://schemas.microsoft.com/office/powerpoint/2010/main" val="11349101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0B3843A1-A00A-4A9E-979C-6778C0D76F64}" type="slidenum">
              <a:rPr lang="cs-CZ" smtClean="0"/>
              <a:t>45</a:t>
            </a:fld>
            <a:endParaRPr lang="cs-CZ" dirty="0"/>
          </a:p>
        </p:txBody>
      </p:sp>
    </p:spTree>
    <p:extLst>
      <p:ext uri="{BB962C8B-B14F-4D97-AF65-F5344CB8AC3E}">
        <p14:creationId xmlns:p14="http://schemas.microsoft.com/office/powerpoint/2010/main" val="3833753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215942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87447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462291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719336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54384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85003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40566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3</a:t>
            </a:fld>
            <a:endParaRPr lang="cs-CZ">
              <a:solidFill>
                <a:prstClr val="black"/>
              </a:solidFill>
            </a:endParaRPr>
          </a:p>
        </p:txBody>
      </p:sp>
    </p:spTree>
    <p:extLst>
      <p:ext uri="{BB962C8B-B14F-4D97-AF65-F5344CB8AC3E}">
        <p14:creationId xmlns:p14="http://schemas.microsoft.com/office/powerpoint/2010/main" val="42713887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685800" y="1143000"/>
            <a:ext cx="5486400" cy="3086100"/>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55</a:t>
            </a:fld>
            <a:endParaRPr lang="cs-CZ"/>
          </a:p>
        </p:txBody>
      </p:sp>
    </p:spTree>
    <p:extLst>
      <p:ext uri="{BB962C8B-B14F-4D97-AF65-F5344CB8AC3E}">
        <p14:creationId xmlns:p14="http://schemas.microsoft.com/office/powerpoint/2010/main" val="16643277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685800" y="1143000"/>
            <a:ext cx="5486400" cy="3086100"/>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77F5C0A-D15A-40B7-9AD0-1092460FC3E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4698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685800" y="1143000"/>
            <a:ext cx="5486400" cy="3086100"/>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59</a:t>
            </a:fld>
            <a:endParaRPr lang="cs-CZ"/>
          </a:p>
        </p:txBody>
      </p:sp>
    </p:spTree>
    <p:extLst>
      <p:ext uri="{BB962C8B-B14F-4D97-AF65-F5344CB8AC3E}">
        <p14:creationId xmlns:p14="http://schemas.microsoft.com/office/powerpoint/2010/main" val="18255176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4</a:t>
            </a:fld>
            <a:endParaRPr lang="cs-CZ"/>
          </a:p>
        </p:txBody>
      </p:sp>
    </p:spTree>
    <p:extLst>
      <p:ext uri="{BB962C8B-B14F-4D97-AF65-F5344CB8AC3E}">
        <p14:creationId xmlns:p14="http://schemas.microsoft.com/office/powerpoint/2010/main" val="20465472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5</a:t>
            </a:fld>
            <a:endParaRPr lang="cs-CZ">
              <a:solidFill>
                <a:prstClr val="black"/>
              </a:solidFill>
            </a:endParaRPr>
          </a:p>
        </p:txBody>
      </p:sp>
    </p:spTree>
    <p:extLst>
      <p:ext uri="{BB962C8B-B14F-4D97-AF65-F5344CB8AC3E}">
        <p14:creationId xmlns:p14="http://schemas.microsoft.com/office/powerpoint/2010/main" val="7487128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6</a:t>
            </a:fld>
            <a:endParaRPr lang="cs-CZ"/>
          </a:p>
        </p:txBody>
      </p:sp>
    </p:spTree>
    <p:extLst>
      <p:ext uri="{BB962C8B-B14F-4D97-AF65-F5344CB8AC3E}">
        <p14:creationId xmlns:p14="http://schemas.microsoft.com/office/powerpoint/2010/main" val="40474627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7</a:t>
            </a:fld>
            <a:endParaRPr lang="cs-CZ">
              <a:solidFill>
                <a:prstClr val="black"/>
              </a:solidFill>
            </a:endParaRPr>
          </a:p>
        </p:txBody>
      </p:sp>
    </p:spTree>
    <p:extLst>
      <p:ext uri="{BB962C8B-B14F-4D97-AF65-F5344CB8AC3E}">
        <p14:creationId xmlns:p14="http://schemas.microsoft.com/office/powerpoint/2010/main" val="3707932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8</a:t>
            </a:fld>
            <a:endParaRPr lang="cs-CZ"/>
          </a:p>
        </p:txBody>
      </p:sp>
    </p:spTree>
    <p:extLst>
      <p:ext uri="{BB962C8B-B14F-4D97-AF65-F5344CB8AC3E}">
        <p14:creationId xmlns:p14="http://schemas.microsoft.com/office/powerpoint/2010/main" val="2853733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9</a:t>
            </a:fld>
            <a:endParaRPr lang="cs-CZ">
              <a:solidFill>
                <a:prstClr val="black"/>
              </a:solidFill>
            </a:endParaRPr>
          </a:p>
        </p:txBody>
      </p:sp>
    </p:spTree>
    <p:extLst>
      <p:ext uri="{BB962C8B-B14F-4D97-AF65-F5344CB8AC3E}">
        <p14:creationId xmlns:p14="http://schemas.microsoft.com/office/powerpoint/2010/main" val="39140390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solidFill>
                  <a:prstClr val="black"/>
                </a:solidFill>
              </a:rPr>
              <a:pPr/>
              <a:t>10</a:t>
            </a:fld>
            <a:endParaRPr lang="cs-CZ">
              <a:solidFill>
                <a:prstClr val="black"/>
              </a:solidFill>
            </a:endParaRPr>
          </a:p>
        </p:txBody>
      </p:sp>
    </p:spTree>
    <p:extLst>
      <p:ext uri="{BB962C8B-B14F-4D97-AF65-F5344CB8AC3E}">
        <p14:creationId xmlns:p14="http://schemas.microsoft.com/office/powerpoint/2010/main" val="3885382264"/>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6.emf"/><Relationship Id="rId13" Type="http://schemas.openxmlformats.org/officeDocument/2006/relationships/image" Target="../media/image11.emf"/><Relationship Id="rId3" Type="http://schemas.openxmlformats.org/officeDocument/2006/relationships/image" Target="../media/image1.emf"/><Relationship Id="rId7" Type="http://schemas.openxmlformats.org/officeDocument/2006/relationships/image" Target="../media/image5.emf"/><Relationship Id="rId12" Type="http://schemas.openxmlformats.org/officeDocument/2006/relationships/image" Target="../media/image10.emf"/><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emf"/><Relationship Id="rId11" Type="http://schemas.openxmlformats.org/officeDocument/2006/relationships/image" Target="../media/image9.emf"/><Relationship Id="rId5" Type="http://schemas.openxmlformats.org/officeDocument/2006/relationships/image" Target="../media/image3.png"/><Relationship Id="rId15" Type="http://schemas.openxmlformats.org/officeDocument/2006/relationships/image" Target="../media/image13.png"/><Relationship Id="rId10" Type="http://schemas.openxmlformats.org/officeDocument/2006/relationships/image" Target="../media/image8.emf"/><Relationship Id="rId4" Type="http://schemas.openxmlformats.org/officeDocument/2006/relationships/image" Target="../media/image2.emf"/><Relationship Id="rId9" Type="http://schemas.openxmlformats.org/officeDocument/2006/relationships/image" Target="../media/image7.emf"/><Relationship Id="rId14" Type="http://schemas.openxmlformats.org/officeDocument/2006/relationships/image" Target="../media/image12.jpeg"/></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image" Target="../media/image15.tiff"/><Relationship Id="rId7" Type="http://schemas.openxmlformats.org/officeDocument/2006/relationships/image" Target="../media/image17.gif"/><Relationship Id="rId2"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16.png"/><Relationship Id="rId5" Type="http://schemas.openxmlformats.org/officeDocument/2006/relationships/image" Target="../media/image1.emf"/><Relationship Id="rId4" Type="http://schemas.openxmlformats.org/officeDocument/2006/relationships/image" Target="../media/image2.emf"/></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9.png"/><Relationship Id="rId1" Type="http://schemas.openxmlformats.org/officeDocument/2006/relationships/slideMaster" Target="../slideMasters/slideMaster1.xml"/><Relationship Id="rId6" Type="http://schemas.openxmlformats.org/officeDocument/2006/relationships/image" Target="../media/image20.jpeg"/><Relationship Id="rId5" Type="http://schemas.openxmlformats.org/officeDocument/2006/relationships/image" Target="../media/image17.gif"/><Relationship Id="rId4" Type="http://schemas.openxmlformats.org/officeDocument/2006/relationships/image" Target="../media/image2.emf"/></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9.png"/><Relationship Id="rId1" Type="http://schemas.openxmlformats.org/officeDocument/2006/relationships/slideMaster" Target="../slideMasters/slideMaster1.xml"/><Relationship Id="rId6" Type="http://schemas.openxmlformats.org/officeDocument/2006/relationships/image" Target="../media/image20.jpeg"/><Relationship Id="rId5" Type="http://schemas.openxmlformats.org/officeDocument/2006/relationships/image" Target="../media/image17.gif"/><Relationship Id="rId4" Type="http://schemas.openxmlformats.org/officeDocument/2006/relationships/image" Target="../media/image2.emf"/></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9.png"/><Relationship Id="rId1" Type="http://schemas.openxmlformats.org/officeDocument/2006/relationships/slideMaster" Target="../slideMasters/slideMaster1.xml"/><Relationship Id="rId6" Type="http://schemas.openxmlformats.org/officeDocument/2006/relationships/image" Target="../media/image20.jpeg"/><Relationship Id="rId5" Type="http://schemas.openxmlformats.org/officeDocument/2006/relationships/image" Target="../media/image17.gif"/><Relationship Id="rId4" Type="http://schemas.openxmlformats.org/officeDocument/2006/relationships/image" Target="../media/image2.emf"/></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21.png"/><Relationship Id="rId1" Type="http://schemas.openxmlformats.org/officeDocument/2006/relationships/slideMaster" Target="../slideMasters/slideMaster2.xml"/><Relationship Id="rId6" Type="http://schemas.openxmlformats.org/officeDocument/2006/relationships/image" Target="../media/image20.jpeg"/><Relationship Id="rId5" Type="http://schemas.openxmlformats.org/officeDocument/2006/relationships/image" Target="../media/image17.gif"/><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dirty="0">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6845605"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10421592"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13"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14" cstate="hq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dirty="0"/>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dirty="0"/>
              <a:t>KLIKNUTÍM LZE UPRAVIT STYL.</a:t>
            </a:r>
          </a:p>
        </p:txBody>
      </p:sp>
      <p:grpSp>
        <p:nvGrpSpPr>
          <p:cNvPr id="22" name="Skupina 21">
            <a:extLst>
              <a:ext uri="{FF2B5EF4-FFF2-40B4-BE49-F238E27FC236}">
                <a16:creationId xmlns:a16="http://schemas.microsoft.com/office/drawing/2014/main" id="{EBD5D83B-FBC8-45BE-9EE7-668B3C420462}"/>
              </a:ext>
            </a:extLst>
          </p:cNvPr>
          <p:cNvGrpSpPr/>
          <p:nvPr userDrawn="1"/>
        </p:nvGrpSpPr>
        <p:grpSpPr>
          <a:xfrm>
            <a:off x="8139289" y="752121"/>
            <a:ext cx="1747911" cy="1747911"/>
            <a:chOff x="8128000" y="752121"/>
            <a:chExt cx="1747911" cy="1747911"/>
          </a:xfrm>
        </p:grpSpPr>
        <p:sp>
          <p:nvSpPr>
            <p:cNvPr id="27" name="Ovál 26">
              <a:extLst>
                <a:ext uri="{FF2B5EF4-FFF2-40B4-BE49-F238E27FC236}">
                  <a16:creationId xmlns:a16="http://schemas.microsoft.com/office/drawing/2014/main" id="{7B20D032-19A3-4C22-B3CB-696C6A96EEC9}"/>
                </a:ext>
              </a:extLst>
            </p:cNvPr>
            <p:cNvSpPr/>
            <p:nvPr userDrawn="1"/>
          </p:nvSpPr>
          <p:spPr>
            <a:xfrm>
              <a:off x="8128000"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8" name="Ovál 27">
              <a:extLst>
                <a:ext uri="{FF2B5EF4-FFF2-40B4-BE49-F238E27FC236}">
                  <a16:creationId xmlns:a16="http://schemas.microsoft.com/office/drawing/2014/main" id="{A8B10EF5-6A05-459A-A97D-AEDF1B68D962}"/>
                </a:ext>
              </a:extLst>
            </p:cNvPr>
            <p:cNvSpPr/>
            <p:nvPr userDrawn="1"/>
          </p:nvSpPr>
          <p:spPr>
            <a:xfrm>
              <a:off x="8245370"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pic>
        <p:nvPicPr>
          <p:cNvPr id="24" name="Obrázek 23">
            <a:extLst>
              <a:ext uri="{FF2B5EF4-FFF2-40B4-BE49-F238E27FC236}">
                <a16:creationId xmlns:a16="http://schemas.microsoft.com/office/drawing/2014/main" id="{43AE4B32-16AD-4ECE-96B2-B70FD6F634C9}"/>
              </a:ext>
            </a:extLst>
          </p:cNvPr>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8260729" y="1265655"/>
            <a:ext cx="1500937" cy="864000"/>
          </a:xfrm>
          <a:prstGeom prst="rect">
            <a:avLst/>
          </a:prstGeom>
        </p:spPr>
      </p:pic>
    </p:spTree>
    <p:extLst>
      <p:ext uri="{BB962C8B-B14F-4D97-AF65-F5344CB8AC3E}">
        <p14:creationId xmlns:p14="http://schemas.microsoft.com/office/powerpoint/2010/main" val="1357439400"/>
      </p:ext>
    </p:extLst>
  </p:cSld>
  <p:clrMapOvr>
    <a:masterClrMapping/>
  </p:clrMapOvr>
  <p:extLst>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pic>
        <p:nvPicPr>
          <p:cNvPr id="65"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76"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69"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9"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10"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dirty="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dirty="0">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11"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8"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2"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dirty="0"/>
              <a:t>Kliknutím lze upravit styl.</a:t>
            </a:r>
          </a:p>
        </p:txBody>
      </p:sp>
      <p:sp>
        <p:nvSpPr>
          <p:cNvPr id="4"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dirty="0"/>
              <a:t>Vložte podnadpis</a:t>
            </a:r>
          </a:p>
        </p:txBody>
      </p:sp>
      <p:sp>
        <p:nvSpPr>
          <p:cNvPr id="18" name="Rovnoramenný trojúhelník 17">
            <a:extLst>
              <a:ext uri="{FF2B5EF4-FFF2-40B4-BE49-F238E27FC236}">
                <a16:creationId xmlns:a16="http://schemas.microsoft.com/office/drawing/2014/main" id="{8048F0E6-CC22-4A2F-A57B-BCE0D857403D}"/>
              </a:ext>
            </a:extLst>
          </p:cNvPr>
          <p:cNvSpPr/>
          <p:nvPr userDrawn="1"/>
        </p:nvSpPr>
        <p:spPr>
          <a:xfrm rot="1106797">
            <a:off x="9887333" y="3816493"/>
            <a:ext cx="962460" cy="1401667"/>
          </a:xfrm>
          <a:prstGeom prst="triangle">
            <a:avLst>
              <a:gd name="adj" fmla="val 44358"/>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Ovál 23">
            <a:extLst>
              <a:ext uri="{FF2B5EF4-FFF2-40B4-BE49-F238E27FC236}">
                <a16:creationId xmlns:a16="http://schemas.microsoft.com/office/drawing/2014/main" id="{2AEB8AD2-53CB-4BDC-8425-41B2F9AAAB83}"/>
              </a:ext>
            </a:extLst>
          </p:cNvPr>
          <p:cNvSpPr/>
          <p:nvPr userDrawn="1"/>
        </p:nvSpPr>
        <p:spPr>
          <a:xfrm>
            <a:off x="9573906" y="4835335"/>
            <a:ext cx="1029600" cy="1029600"/>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5" name="Ovál 24">
            <a:extLst>
              <a:ext uri="{FF2B5EF4-FFF2-40B4-BE49-F238E27FC236}">
                <a16:creationId xmlns:a16="http://schemas.microsoft.com/office/drawing/2014/main" id="{166C7F70-7A72-4739-8858-8894C459FCCC}"/>
              </a:ext>
            </a:extLst>
          </p:cNvPr>
          <p:cNvSpPr/>
          <p:nvPr userDrawn="1"/>
        </p:nvSpPr>
        <p:spPr>
          <a:xfrm>
            <a:off x="9643042" y="4904471"/>
            <a:ext cx="891327" cy="891327"/>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6" name="Obrázek 25">
            <a:extLst>
              <a:ext uri="{FF2B5EF4-FFF2-40B4-BE49-F238E27FC236}">
                <a16:creationId xmlns:a16="http://schemas.microsoft.com/office/drawing/2014/main" id="{0938FDAB-7DFA-4C67-B7A3-A3249B764A02}"/>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9643042" y="4999085"/>
            <a:ext cx="856076" cy="670674"/>
          </a:xfrm>
          <a:prstGeom prst="rect">
            <a:avLst/>
          </a:prstGeom>
        </p:spPr>
      </p:pic>
      <p:pic>
        <p:nvPicPr>
          <p:cNvPr id="27" name="Obrázek 26">
            <a:extLst>
              <a:ext uri="{FF2B5EF4-FFF2-40B4-BE49-F238E27FC236}">
                <a16:creationId xmlns:a16="http://schemas.microsoft.com/office/drawing/2014/main" id="{E4080E85-924A-4027-8627-308DFEB2824F}"/>
              </a:ext>
            </a:extLst>
          </p:cNvPr>
          <p:cNvPicPr>
            <a:picLocks noChangeAspect="1"/>
          </p:cNvPicPr>
          <p:nvPr userDrawn="1"/>
        </p:nvPicPr>
        <p:blipFill>
          <a:blip r:embed="rId7" cstate="hqprint">
            <a:extLst>
              <a:ext uri="{28A0092B-C50C-407E-A947-70E740481C1C}">
                <a14:useLocalDpi xmlns:a14="http://schemas.microsoft.com/office/drawing/2010/main" val="0"/>
              </a:ext>
            </a:extLst>
          </a:blip>
          <a:stretch>
            <a:fillRect/>
          </a:stretch>
        </p:blipFill>
        <p:spPr>
          <a:xfrm>
            <a:off x="10071080" y="154085"/>
            <a:ext cx="367200" cy="411266"/>
          </a:xfrm>
          <a:prstGeom prst="rect">
            <a:avLst/>
          </a:prstGeom>
        </p:spPr>
      </p:pic>
      <p:pic>
        <p:nvPicPr>
          <p:cNvPr id="29" name="Obrázek 28">
            <a:extLst>
              <a:ext uri="{FF2B5EF4-FFF2-40B4-BE49-F238E27FC236}">
                <a16:creationId xmlns:a16="http://schemas.microsoft.com/office/drawing/2014/main" id="{0E5FA62E-9686-4E7E-B6F4-F046E9D20606}"/>
              </a:ext>
            </a:extLst>
          </p:cNvPr>
          <p:cNvPicPr>
            <a:picLocks noChangeAspect="1"/>
          </p:cNvPicPr>
          <p:nvPr userDrawn="1"/>
        </p:nvPicPr>
        <p:blipFill>
          <a:blip r:embed="rId8" cstate="hqprint">
            <a:extLst>
              <a:ext uri="{28A0092B-C50C-407E-A947-70E740481C1C}">
                <a14:useLocalDpi xmlns:a14="http://schemas.microsoft.com/office/drawing/2010/main" val="0"/>
              </a:ext>
            </a:extLst>
          </a:blip>
          <a:stretch>
            <a:fillRect/>
          </a:stretch>
        </p:blipFill>
        <p:spPr>
          <a:xfrm>
            <a:off x="10518041" y="102811"/>
            <a:ext cx="1100002" cy="486943"/>
          </a:xfrm>
          <a:prstGeom prst="rect">
            <a:avLst/>
          </a:prstGeom>
        </p:spPr>
      </p:pic>
    </p:spTree>
    <p:extLst>
      <p:ext uri="{BB962C8B-B14F-4D97-AF65-F5344CB8AC3E}">
        <p14:creationId xmlns:p14="http://schemas.microsoft.com/office/powerpoint/2010/main" val="3987630041"/>
      </p:ext>
    </p:extLst>
  </p:cSld>
  <p:clrMapOvr>
    <a:masterClrMapping/>
  </p:clrMapOvr>
  <p:extLst>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2" name="Obdélník 14">
            <a:extLst>
              <a:ext uri="{FF2B5EF4-FFF2-40B4-BE49-F238E27FC236}">
                <a16:creationId xmlns:a16="http://schemas.microsoft.com/office/drawing/2014/main" id="{ACC372D8-5196-4047-9A69-14A2F224919B}"/>
              </a:ext>
            </a:extLst>
          </p:cNvPr>
          <p:cNvSpPr/>
          <p:nvPr userDrawn="1"/>
        </p:nvSpPr>
        <p:spPr>
          <a:xfrm>
            <a:off x="1535268" y="6539370"/>
            <a:ext cx="7505773"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a:t>
            </a:r>
            <a:r>
              <a:rPr lang="cs-CZ" sz="1200" b="1" i="0" baseline="0" dirty="0">
                <a:solidFill>
                  <a:schemeClr val="accent5">
                    <a:lumMod val="50000"/>
                  </a:schemeClr>
                </a:solidFill>
              </a:rPr>
              <a:t> studie pro regiony ČR – září 2019</a:t>
            </a:r>
            <a:endParaRPr lang="en-US" sz="1200" b="1" i="0" dirty="0">
              <a:solidFill>
                <a:schemeClr val="accent5">
                  <a:lumMod val="50000"/>
                </a:schemeClr>
              </a:solidFill>
            </a:endParaRPr>
          </a:p>
        </p:txBody>
      </p:sp>
      <p:pic>
        <p:nvPicPr>
          <p:cNvPr id="16" name="Obrázek 18">
            <a:extLst>
              <a:ext uri="{FF2B5EF4-FFF2-40B4-BE49-F238E27FC236}">
                <a16:creationId xmlns:a16="http://schemas.microsoft.com/office/drawing/2014/main" id="{864FC4F3-47DA-4F13-A46A-D9D5CDF89BA7}"/>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0689262" y="196614"/>
            <a:ext cx="258909" cy="289979"/>
          </a:xfrm>
          <a:prstGeom prst="rect">
            <a:avLst/>
          </a:prstGeom>
        </p:spPr>
      </p:pic>
      <p:pic>
        <p:nvPicPr>
          <p:cNvPr id="17" name="Obrázek 16">
            <a:extLst>
              <a:ext uri="{FF2B5EF4-FFF2-40B4-BE49-F238E27FC236}">
                <a16:creationId xmlns:a16="http://schemas.microsoft.com/office/drawing/2014/main" id="{9A8684AE-F9F8-4B9B-A618-94E2EA43F2E7}"/>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11068347" y="160257"/>
            <a:ext cx="775601" cy="343339"/>
          </a:xfrm>
          <a:prstGeom prst="rect">
            <a:avLst/>
          </a:prstGeom>
        </p:spPr>
      </p:pic>
    </p:spTree>
    <p:extLst>
      <p:ext uri="{BB962C8B-B14F-4D97-AF65-F5344CB8AC3E}">
        <p14:creationId xmlns:p14="http://schemas.microsoft.com/office/powerpoint/2010/main" val="27220895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4"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6"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7"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0" name="Přímá spojnice 9"/>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1" name="Obdélník 14">
            <a:extLst>
              <a:ext uri="{FF2B5EF4-FFF2-40B4-BE49-F238E27FC236}">
                <a16:creationId xmlns:a16="http://schemas.microsoft.com/office/drawing/2014/main" id="{ACC372D8-5196-4047-9A69-14A2F224919B}"/>
              </a:ext>
            </a:extLst>
          </p:cNvPr>
          <p:cNvSpPr/>
          <p:nvPr userDrawn="1"/>
        </p:nvSpPr>
        <p:spPr>
          <a:xfrm>
            <a:off x="1535268" y="6539370"/>
            <a:ext cx="7505773"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a:t>
            </a:r>
            <a:r>
              <a:rPr lang="cs-CZ" sz="1200" b="1" i="0" baseline="0" dirty="0">
                <a:solidFill>
                  <a:schemeClr val="accent5">
                    <a:lumMod val="50000"/>
                  </a:schemeClr>
                </a:solidFill>
              </a:rPr>
              <a:t> studie pro regiony ČR – září 2019</a:t>
            </a:r>
            <a:endParaRPr lang="en-US" sz="1200" b="1" i="0" dirty="0">
              <a:solidFill>
                <a:schemeClr val="accent5">
                  <a:lumMod val="50000"/>
                </a:schemeClr>
              </a:solidFill>
            </a:endParaRPr>
          </a:p>
        </p:txBody>
      </p:sp>
      <p:pic>
        <p:nvPicPr>
          <p:cNvPr id="12" name="Obrázek 18">
            <a:extLst>
              <a:ext uri="{FF2B5EF4-FFF2-40B4-BE49-F238E27FC236}">
                <a16:creationId xmlns:a16="http://schemas.microsoft.com/office/drawing/2014/main" id="{7D26A53F-6068-425D-810F-438E3AD2CDDA}"/>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0689262" y="196614"/>
            <a:ext cx="258909" cy="289979"/>
          </a:xfrm>
          <a:prstGeom prst="rect">
            <a:avLst/>
          </a:prstGeom>
        </p:spPr>
      </p:pic>
      <p:pic>
        <p:nvPicPr>
          <p:cNvPr id="15" name="Obrázek 14">
            <a:extLst>
              <a:ext uri="{FF2B5EF4-FFF2-40B4-BE49-F238E27FC236}">
                <a16:creationId xmlns:a16="http://schemas.microsoft.com/office/drawing/2014/main" id="{52441918-B7DE-450D-9DD6-BA3FED782C12}"/>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11068347" y="160257"/>
            <a:ext cx="775601" cy="343339"/>
          </a:xfrm>
          <a:prstGeom prst="rect">
            <a:avLst/>
          </a:prstGeom>
        </p:spPr>
      </p:pic>
    </p:spTree>
    <p:extLst>
      <p:ext uri="{BB962C8B-B14F-4D97-AF65-F5344CB8AC3E}">
        <p14:creationId xmlns:p14="http://schemas.microsoft.com/office/powerpoint/2010/main" val="36348466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13"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1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17"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18" name="Přímá spojnice 17"/>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bdélník 14">
            <a:extLst>
              <a:ext uri="{FF2B5EF4-FFF2-40B4-BE49-F238E27FC236}">
                <a16:creationId xmlns:a16="http://schemas.microsoft.com/office/drawing/2014/main" id="{ACC372D8-5196-4047-9A69-14A2F224919B}"/>
              </a:ext>
            </a:extLst>
          </p:cNvPr>
          <p:cNvSpPr/>
          <p:nvPr userDrawn="1"/>
        </p:nvSpPr>
        <p:spPr>
          <a:xfrm>
            <a:off x="1535268" y="6539370"/>
            <a:ext cx="7505773"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a:t>
            </a:r>
            <a:r>
              <a:rPr lang="cs-CZ" sz="1200" b="1" i="0" baseline="0" dirty="0">
                <a:solidFill>
                  <a:schemeClr val="accent5">
                    <a:lumMod val="50000"/>
                  </a:schemeClr>
                </a:solidFill>
              </a:rPr>
              <a:t> studie pro regiony ČR – září 2019</a:t>
            </a:r>
            <a:endParaRPr lang="en-US" sz="1200" b="1" i="0" dirty="0">
              <a:solidFill>
                <a:schemeClr val="accent5">
                  <a:lumMod val="50000"/>
                </a:schemeClr>
              </a:solidFill>
            </a:endParaRPr>
          </a:p>
        </p:txBody>
      </p:sp>
      <p:pic>
        <p:nvPicPr>
          <p:cNvPr id="12" name="Obrázek 18">
            <a:extLst>
              <a:ext uri="{FF2B5EF4-FFF2-40B4-BE49-F238E27FC236}">
                <a16:creationId xmlns:a16="http://schemas.microsoft.com/office/drawing/2014/main" id="{86DAB450-F567-4E47-8CF0-CA400EABAEF5}"/>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0689262" y="196614"/>
            <a:ext cx="258909" cy="289979"/>
          </a:xfrm>
          <a:prstGeom prst="rect">
            <a:avLst/>
          </a:prstGeom>
        </p:spPr>
      </p:pic>
      <p:pic>
        <p:nvPicPr>
          <p:cNvPr id="20" name="Obrázek 19">
            <a:extLst>
              <a:ext uri="{FF2B5EF4-FFF2-40B4-BE49-F238E27FC236}">
                <a16:creationId xmlns:a16="http://schemas.microsoft.com/office/drawing/2014/main" id="{6DE6C051-26C5-4ACB-A23C-043F0BEFCAD2}"/>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11068347" y="160257"/>
            <a:ext cx="775601" cy="343339"/>
          </a:xfrm>
          <a:prstGeom prst="rect">
            <a:avLst/>
          </a:prstGeom>
        </p:spPr>
      </p:pic>
    </p:spTree>
    <p:extLst>
      <p:ext uri="{BB962C8B-B14F-4D97-AF65-F5344CB8AC3E}">
        <p14:creationId xmlns:p14="http://schemas.microsoft.com/office/powerpoint/2010/main" val="25367591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2" name="Obdélník 14">
            <a:extLst>
              <a:ext uri="{FF2B5EF4-FFF2-40B4-BE49-F238E27FC236}">
                <a16:creationId xmlns:a16="http://schemas.microsoft.com/office/drawing/2014/main" id="{E9BDE39F-24C5-492B-BE14-D4F4A34897CE}"/>
              </a:ext>
            </a:extLst>
          </p:cNvPr>
          <p:cNvSpPr/>
          <p:nvPr userDrawn="1"/>
        </p:nvSpPr>
        <p:spPr>
          <a:xfrm>
            <a:off x="1535268" y="6539370"/>
            <a:ext cx="7505773"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a:t>
            </a:r>
            <a:r>
              <a:rPr lang="cs-CZ" sz="1200" b="1" i="0" baseline="0" dirty="0">
                <a:solidFill>
                  <a:schemeClr val="accent5">
                    <a:lumMod val="50000"/>
                  </a:schemeClr>
                </a:solidFill>
              </a:rPr>
              <a:t> studie pro regiony ČR – září 2019</a:t>
            </a:r>
            <a:endParaRPr lang="en-US" sz="1200" b="1" i="0" dirty="0">
              <a:solidFill>
                <a:schemeClr val="accent5">
                  <a:lumMod val="50000"/>
                </a:schemeClr>
              </a:solidFill>
            </a:endParaRPr>
          </a:p>
        </p:txBody>
      </p:sp>
      <p:pic>
        <p:nvPicPr>
          <p:cNvPr id="13" name="Obrázek 18">
            <a:extLst>
              <a:ext uri="{FF2B5EF4-FFF2-40B4-BE49-F238E27FC236}">
                <a16:creationId xmlns:a16="http://schemas.microsoft.com/office/drawing/2014/main" id="{CA8F34EC-A7BF-43A4-A70F-672785069898}"/>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0689262" y="196614"/>
            <a:ext cx="258909" cy="289979"/>
          </a:xfrm>
          <a:prstGeom prst="rect">
            <a:avLst/>
          </a:prstGeom>
        </p:spPr>
      </p:pic>
      <p:pic>
        <p:nvPicPr>
          <p:cNvPr id="15" name="Obrázek 14">
            <a:extLst>
              <a:ext uri="{FF2B5EF4-FFF2-40B4-BE49-F238E27FC236}">
                <a16:creationId xmlns:a16="http://schemas.microsoft.com/office/drawing/2014/main" id="{85105A20-DAB8-49BF-A8FF-F32EA760D62C}"/>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11068347" y="160257"/>
            <a:ext cx="775601" cy="343339"/>
          </a:xfrm>
          <a:prstGeom prst="rect">
            <a:avLst/>
          </a:prstGeom>
        </p:spPr>
      </p:pic>
    </p:spTree>
    <p:extLst>
      <p:ext uri="{BB962C8B-B14F-4D97-AF65-F5344CB8AC3E}">
        <p14:creationId xmlns:p14="http://schemas.microsoft.com/office/powerpoint/2010/main" val="10098759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Nadpis a obsah">
    <p:spTree>
      <p:nvGrpSpPr>
        <p:cNvPr id="1" name=""/>
        <p:cNvGrpSpPr/>
        <p:nvPr/>
      </p:nvGrpSpPr>
      <p:grpSpPr>
        <a:xfrm>
          <a:off x="0" y="0"/>
          <a:ext cx="0" cy="0"/>
          <a:chOff x="0" y="0"/>
          <a:chExt cx="0" cy="0"/>
        </a:xfrm>
      </p:grpSpPr>
      <p:sp>
        <p:nvSpPr>
          <p:cNvPr id="22" name="Volný tvar 17">
            <a:extLst>
              <a:ext uri="{FF2B5EF4-FFF2-40B4-BE49-F238E27FC236}">
                <a16:creationId xmlns:a16="http://schemas.microsoft.com/office/drawing/2014/main" id="{F9DF11D7-C1A0-46F5-B20A-EE3A4700E45D}"/>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FFC1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DA5EF6B5-1015-4E5F-BC7C-2B0B40DC4C74}"/>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27292211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Pouze nadpis">
    <p:spTree>
      <p:nvGrpSpPr>
        <p:cNvPr id="1" name=""/>
        <p:cNvGrpSpPr/>
        <p:nvPr/>
      </p:nvGrpSpPr>
      <p:grpSpPr>
        <a:xfrm>
          <a:off x="0" y="0"/>
          <a:ext cx="0" cy="0"/>
          <a:chOff x="0" y="0"/>
          <a:chExt cx="0" cy="0"/>
        </a:xfrm>
      </p:grpSpPr>
      <p:sp>
        <p:nvSpPr>
          <p:cNvPr id="7" name="Nadpis 1"/>
          <p:cNvSpPr>
            <a:spLocks noGrp="1"/>
          </p:cNvSpPr>
          <p:nvPr>
            <p:ph type="title" hasCustomPrompt="1"/>
          </p:nvPr>
        </p:nvSpPr>
        <p:spPr>
          <a:xfrm>
            <a:off x="623392" y="188640"/>
            <a:ext cx="10945216" cy="648072"/>
          </a:xfrm>
          <a:prstGeom prst="rect">
            <a:avLst/>
          </a:prstGeom>
        </p:spPr>
        <p:txBody>
          <a:bodyPr anchor="t"/>
          <a:lstStyle>
            <a:lvl1pPr algn="l">
              <a:defRPr sz="2000" b="1">
                <a:solidFill>
                  <a:schemeClr val="accent2"/>
                </a:solidFill>
              </a:defRPr>
            </a:lvl1pPr>
          </a:lstStyle>
          <a:p>
            <a:r>
              <a:rPr lang="cs-CZ" dirty="0"/>
              <a:t>KLIKNUTÍM LZE UPRAVIT STYL.</a:t>
            </a:r>
          </a:p>
        </p:txBody>
      </p:sp>
      <p:sp>
        <p:nvSpPr>
          <p:cNvPr id="10" name="Zástupný symbol pro datum 3"/>
          <p:cNvSpPr>
            <a:spLocks noGrp="1"/>
          </p:cNvSpPr>
          <p:nvPr>
            <p:ph type="dt" sz="half" idx="2"/>
          </p:nvPr>
        </p:nvSpPr>
        <p:spPr>
          <a:xfrm>
            <a:off x="482985" y="6070634"/>
            <a:ext cx="1200000" cy="203079"/>
          </a:xfrm>
          <a:prstGeom prst="rect">
            <a:avLst/>
          </a:prstGeom>
        </p:spPr>
        <p:txBody>
          <a:bodyPr anchor="ctr"/>
          <a:lstStyle>
            <a:lvl1pPr>
              <a:defRPr sz="1050"/>
            </a:lvl1pPr>
          </a:lstStyle>
          <a:p>
            <a:fld id="{E4EC567F-E7DA-47BB-AEB1-9930A46F27B5}" type="datetimeFigureOut">
              <a:rPr lang="cs-CZ" smtClean="0"/>
              <a:pPr/>
              <a:t>16.02.2020</a:t>
            </a:fld>
            <a:endParaRPr lang="cs-CZ" dirty="0"/>
          </a:p>
        </p:txBody>
      </p:sp>
      <p:sp>
        <p:nvSpPr>
          <p:cNvPr id="11" name="Zástupný symbol pro zápatí 4"/>
          <p:cNvSpPr>
            <a:spLocks noGrp="1"/>
          </p:cNvSpPr>
          <p:nvPr>
            <p:ph type="ftr" sz="quarter" idx="3"/>
          </p:nvPr>
        </p:nvSpPr>
        <p:spPr>
          <a:xfrm>
            <a:off x="1843916" y="6068291"/>
            <a:ext cx="8403411" cy="193324"/>
          </a:xfrm>
          <a:prstGeom prst="rect">
            <a:avLst/>
          </a:prstGeom>
        </p:spPr>
        <p:txBody>
          <a:bodyPr anchor="ctr"/>
          <a:lstStyle>
            <a:lvl1pPr algn="ctr">
              <a:defRPr sz="1050"/>
            </a:lvl1pPr>
          </a:lstStyle>
          <a:p>
            <a:endParaRPr lang="cs-CZ" dirty="0"/>
          </a:p>
        </p:txBody>
      </p:sp>
      <p:sp>
        <p:nvSpPr>
          <p:cNvPr id="12" name="Zástupný symbol pro číslo snímku 5"/>
          <p:cNvSpPr>
            <a:spLocks noGrp="1"/>
          </p:cNvSpPr>
          <p:nvPr>
            <p:ph type="sldNum" sz="quarter" idx="4"/>
          </p:nvPr>
        </p:nvSpPr>
        <p:spPr>
          <a:xfrm>
            <a:off x="10408541" y="6065813"/>
            <a:ext cx="1200000" cy="211101"/>
          </a:xfrm>
          <a:prstGeom prst="rect">
            <a:avLst/>
          </a:prstGeom>
        </p:spPr>
        <p:txBody>
          <a:bodyPr anchor="ctr"/>
          <a:lstStyle>
            <a:lvl1pPr algn="r">
              <a:defRPr sz="1050"/>
            </a:lvl1pPr>
          </a:lstStyle>
          <a:p>
            <a:fld id="{84C9401D-42AF-4231-A83B-9F6747628248}" type="slidenum">
              <a:rPr lang="cs-CZ" smtClean="0"/>
              <a:pPr/>
              <a:t>‹#›</a:t>
            </a:fld>
            <a:endParaRPr lang="cs-CZ" dirty="0"/>
          </a:p>
        </p:txBody>
      </p:sp>
      <p:sp>
        <p:nvSpPr>
          <p:cNvPr id="2" name="Obdélník 1"/>
          <p:cNvSpPr/>
          <p:nvPr userDrawn="1"/>
        </p:nvSpPr>
        <p:spPr>
          <a:xfrm>
            <a:off x="4699467" y="6450685"/>
            <a:ext cx="1995055" cy="2992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sz="1800"/>
          </a:p>
        </p:txBody>
      </p:sp>
    </p:spTree>
    <p:extLst>
      <p:ext uri="{BB962C8B-B14F-4D97-AF65-F5344CB8AC3E}">
        <p14:creationId xmlns:p14="http://schemas.microsoft.com/office/powerpoint/2010/main" val="3436724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16.02.2020</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2379724444"/>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16.02.2020</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3693521598"/>
      </p:ext>
    </p:extLst>
  </p:cSld>
  <p:clrMap bg1="lt1" tx1="dk1" bg2="lt2" tx2="dk2" accent1="accent1" accent2="accent2" accent3="accent3" accent4="accent4" accent5="accent5" accent6="accent6" hlink="hlink" folHlink="folHlink"/>
  <p:sldLayoutIdLst>
    <p:sldLayoutId id="2147483705" r:id="rId1"/>
    <p:sldLayoutId id="2147483706" r:id="rId2"/>
    <p:sldLayoutId id="2147483707"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chart" Target="../charts/chart12.xml"/><Relationship Id="rId1" Type="http://schemas.openxmlformats.org/officeDocument/2006/relationships/slideLayout" Target="../slideLayouts/slideLayout3.xml"/><Relationship Id="rId4" Type="http://schemas.openxmlformats.org/officeDocument/2006/relationships/chart" Target="../charts/chart14.xml"/></Relationships>
</file>

<file path=ppt/slides/_rels/slide25.xml.rels><?xml version="1.0" encoding="UTF-8" standalone="yes"?>
<Relationships xmlns="http://schemas.openxmlformats.org/package/2006/relationships"><Relationship Id="rId3" Type="http://schemas.openxmlformats.org/officeDocument/2006/relationships/chart" Target="../charts/chart16.xml"/><Relationship Id="rId7" Type="http://schemas.openxmlformats.org/officeDocument/2006/relationships/chart" Target="../charts/chart20.xml"/><Relationship Id="rId2" Type="http://schemas.openxmlformats.org/officeDocument/2006/relationships/chart" Target="../charts/chart15.xml"/><Relationship Id="rId1" Type="http://schemas.openxmlformats.org/officeDocument/2006/relationships/slideLayout" Target="../slideLayouts/slideLayout3.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26.xml.rels><?xml version="1.0" encoding="UTF-8" standalone="yes"?>
<Relationships xmlns="http://schemas.openxmlformats.org/package/2006/relationships"><Relationship Id="rId3" Type="http://schemas.openxmlformats.org/officeDocument/2006/relationships/chart" Target="../charts/chart22.xml"/><Relationship Id="rId7" Type="http://schemas.openxmlformats.org/officeDocument/2006/relationships/chart" Target="../charts/chart26.xml"/><Relationship Id="rId2" Type="http://schemas.openxmlformats.org/officeDocument/2006/relationships/chart" Target="../charts/chart21.xml"/><Relationship Id="rId1" Type="http://schemas.openxmlformats.org/officeDocument/2006/relationships/slideLayout" Target="../slideLayouts/slideLayout3.xml"/><Relationship Id="rId6" Type="http://schemas.openxmlformats.org/officeDocument/2006/relationships/chart" Target="../charts/chart25.xml"/><Relationship Id="rId5" Type="http://schemas.openxmlformats.org/officeDocument/2006/relationships/chart" Target="../charts/chart24.xml"/><Relationship Id="rId4" Type="http://schemas.openxmlformats.org/officeDocument/2006/relationships/chart" Target="../charts/chart23.xml"/></Relationships>
</file>

<file path=ppt/slides/_rels/slide27.xml.rels><?xml version="1.0" encoding="UTF-8" standalone="yes"?>
<Relationships xmlns="http://schemas.openxmlformats.org/package/2006/relationships"><Relationship Id="rId3" Type="http://schemas.openxmlformats.org/officeDocument/2006/relationships/chart" Target="../charts/chart28.xml"/><Relationship Id="rId7" Type="http://schemas.openxmlformats.org/officeDocument/2006/relationships/chart" Target="../charts/chart32.xml"/><Relationship Id="rId2" Type="http://schemas.openxmlformats.org/officeDocument/2006/relationships/chart" Target="../charts/chart27.xml"/><Relationship Id="rId1" Type="http://schemas.openxmlformats.org/officeDocument/2006/relationships/slideLayout" Target="../slideLayouts/slideLayout3.xml"/><Relationship Id="rId6" Type="http://schemas.openxmlformats.org/officeDocument/2006/relationships/chart" Target="../charts/chart31.xml"/><Relationship Id="rId5" Type="http://schemas.openxmlformats.org/officeDocument/2006/relationships/chart" Target="../charts/chart30.xml"/><Relationship Id="rId4" Type="http://schemas.openxmlformats.org/officeDocument/2006/relationships/chart" Target="../charts/chart29.xml"/></Relationships>
</file>

<file path=ppt/slides/_rels/slide28.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chart" Target="../charts/chart33.xml"/><Relationship Id="rId1" Type="http://schemas.openxmlformats.org/officeDocument/2006/relationships/slideLayout" Target="../slideLayouts/slideLayout3.xml"/><Relationship Id="rId5" Type="http://schemas.openxmlformats.org/officeDocument/2006/relationships/chart" Target="../charts/chart36.xml"/><Relationship Id="rId4" Type="http://schemas.openxmlformats.org/officeDocument/2006/relationships/chart" Target="../charts/chart35.xml"/></Relationships>
</file>

<file path=ppt/slides/_rels/slide29.xml.rels><?xml version="1.0" encoding="UTF-8" standalone="yes"?>
<Relationships xmlns="http://schemas.openxmlformats.org/package/2006/relationships"><Relationship Id="rId2" Type="http://schemas.openxmlformats.org/officeDocument/2006/relationships/chart" Target="../charts/chart37.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chart" Target="../charts/chart38.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chart" Target="../charts/chart40.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chart" Target="../charts/chart4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chart" Target="../charts/chart46.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chart" Target="../charts/chart48.xml"/><Relationship Id="rId7" Type="http://schemas.openxmlformats.org/officeDocument/2006/relationships/chart" Target="../charts/chart52.xml"/><Relationship Id="rId2" Type="http://schemas.openxmlformats.org/officeDocument/2006/relationships/chart" Target="../charts/chart47.xml"/><Relationship Id="rId1" Type="http://schemas.openxmlformats.org/officeDocument/2006/relationships/slideLayout" Target="../slideLayouts/slideLayout3.xml"/><Relationship Id="rId6" Type="http://schemas.openxmlformats.org/officeDocument/2006/relationships/chart" Target="../charts/chart51.xml"/><Relationship Id="rId5" Type="http://schemas.openxmlformats.org/officeDocument/2006/relationships/chart" Target="../charts/chart50.xml"/><Relationship Id="rId4" Type="http://schemas.openxmlformats.org/officeDocument/2006/relationships/chart" Target="../charts/chart49.xml"/><Relationship Id="rId9" Type="http://schemas.openxmlformats.org/officeDocument/2006/relationships/chart" Target="../charts/chart54.xml"/></Relationships>
</file>

<file path=ppt/slides/_rels/slide37.xml.rels><?xml version="1.0" encoding="UTF-8" standalone="yes"?>
<Relationships xmlns="http://schemas.openxmlformats.org/package/2006/relationships"><Relationship Id="rId2" Type="http://schemas.openxmlformats.org/officeDocument/2006/relationships/chart" Target="../charts/chart55.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chart" Target="../charts/chart59.xml"/><Relationship Id="rId1" Type="http://schemas.openxmlformats.org/officeDocument/2006/relationships/slideLayout" Target="../slideLayouts/slideLayout3.xml"/><Relationship Id="rId4" Type="http://schemas.openxmlformats.org/officeDocument/2006/relationships/chart" Target="../charts/chart61.xml"/></Relationships>
</file>

<file path=ppt/slides/_rels/slide43.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chart" Target="../charts/chart62.xml"/><Relationship Id="rId1" Type="http://schemas.openxmlformats.org/officeDocument/2006/relationships/slideLayout" Target="../slideLayouts/slideLayout3.xml"/><Relationship Id="rId4" Type="http://schemas.openxmlformats.org/officeDocument/2006/relationships/chart" Target="../charts/chart64.xml"/></Relationships>
</file>

<file path=ppt/slides/_rels/slide44.xml.rels><?xml version="1.0" encoding="UTF-8" standalone="yes"?>
<Relationships xmlns="http://schemas.openxmlformats.org/package/2006/relationships"><Relationship Id="rId2" Type="http://schemas.openxmlformats.org/officeDocument/2006/relationships/chart" Target="../charts/chart65.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chart" Target="../charts/chart68.xml"/></Relationships>
</file>

<file path=ppt/slides/_rels/slide47.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chart" Target="../charts/chart70.xml"/></Relationships>
</file>

<file path=ppt/slides/_rels/slide48.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chart" Target="../charts/chart72.xml"/><Relationship Id="rId7" Type="http://schemas.openxmlformats.org/officeDocument/2006/relationships/chart" Target="../charts/chart76.xml"/><Relationship Id="rId2" Type="http://schemas.openxmlformats.org/officeDocument/2006/relationships/notesSlide" Target="../notesSlides/notesSlide16.xml"/><Relationship Id="rId1" Type="http://schemas.openxmlformats.org/officeDocument/2006/relationships/slideLayout" Target="../slideLayouts/slideLayout5.xml"/><Relationship Id="rId6" Type="http://schemas.openxmlformats.org/officeDocument/2006/relationships/chart" Target="../charts/chart75.xml"/><Relationship Id="rId5" Type="http://schemas.openxmlformats.org/officeDocument/2006/relationships/chart" Target="../charts/chart74.xml"/><Relationship Id="rId4" Type="http://schemas.openxmlformats.org/officeDocument/2006/relationships/chart" Target="../charts/chart7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chart" Target="../charts/chart80.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slideLayout" Target="../slideLayouts/slideLayout3.xml"/><Relationship Id="rId1" Type="http://schemas.openxmlformats.org/officeDocument/2006/relationships/tags" Target="../tags/tag2.xml"/><Relationship Id="rId4" Type="http://schemas.openxmlformats.org/officeDocument/2006/relationships/image" Target="../media/image11.emf"/></Relationships>
</file>

<file path=ppt/slides/_rels/slide58.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chart" Target="../charts/chart84.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chart" Target="../charts/chart8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p:txBody>
          <a:bodyPr/>
          <a:lstStyle/>
          <a:p>
            <a:r>
              <a:rPr lang="cs-CZ" dirty="0"/>
              <a:t>Objem poskytované zdravotní péče </a:t>
            </a:r>
          </a:p>
          <a:p>
            <a:r>
              <a:rPr lang="cs-CZ" dirty="0"/>
              <a:t>- zátěž segmentu lůžkové péče</a:t>
            </a:r>
          </a:p>
        </p:txBody>
      </p:sp>
    </p:spTree>
    <p:extLst>
      <p:ext uri="{BB962C8B-B14F-4D97-AF65-F5344CB8AC3E}">
        <p14:creationId xmlns:p14="http://schemas.microsoft.com/office/powerpoint/2010/main" val="13373622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Dlouhodobé hospitalizace (nad 30 dní) u osob 65+ v HKK a celé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8" name="Group 744"/>
          <p:cNvGraphicFramePr>
            <a:graphicFrameLocks noGrp="1"/>
          </p:cNvGraphicFramePr>
          <p:nvPr>
            <p:extLst>
              <p:ext uri="{D42A27DB-BD31-4B8C-83A1-F6EECF244321}">
                <p14:modId xmlns:p14="http://schemas.microsoft.com/office/powerpoint/2010/main" val="2080142584"/>
              </p:ext>
            </p:extLst>
          </p:nvPr>
        </p:nvGraphicFramePr>
        <p:xfrm>
          <a:off x="356657" y="928887"/>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56 003</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3 050 (5,4 %)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64 813</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3 368 (5,2 %)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90,4 %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9,6 %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5 238 454</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289 824 (5,5 %)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93,3 %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6,7 %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54 071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2 946 (5,4 %)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62 680</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3 301 (5,3 %)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91,5 %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8,5 %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4 995 602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272 737 (5,5 %)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93,2 %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55 394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3 225 (5,8 %)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63 823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3 603 (5,6 %)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92,0 %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5 007 083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290 799 (5,8 %)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93,7 %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6,3 %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55 822</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3 283 (5,9 %)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89,9 %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10,1 %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64 191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3 654 (5,7 %)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10,3 %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5 053 448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269 857 (5,3 %)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92,1 %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55 665</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3 316 (6,0 %)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89,0 %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64 214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3 682 (5,7 %)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11,2 %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5 148 489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281 350 (5,5 %)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55 368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3 145 (5,7 %)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64 216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3 580 (5,6 %)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5 044 721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265 221 (5,3 %)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92,1 %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57 115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3 240 (5,7 %)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88,9 %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11,1 %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66 379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3 631 (5,5 %)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11,2 %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5 142 289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278 542 (5,4 %)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58 650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3 414 (5,8 %)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87,9 %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12,1 %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68 481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3 897 (5,7 %)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88,3 %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11,7 %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5 195 085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294 199 (5,7 %)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90,4 %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59 098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3 598 (6,1 %)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88,3 %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11,7 %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68 450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4 050 (5,9 %)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5 079 795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291 007 (5,7 %)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58 998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3 615 (6,1 %)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89,1 %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10,9 %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68 732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4 077 (5,9 %)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89,0 %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11,0 %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5 058 941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310 667 (6,1 %)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91,5 %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60 145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3 610 (6,0 %)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87,1 %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70 022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4 042 (5,8 %)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87,6 %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5 221 220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298 437 (5,7 %)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61 309</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3 777 (6,2 %)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88,7 %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11,3 %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71 050</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4 234 (6,0 %)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89,0 %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11,0 %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5 343 083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294 847 (5,5 %)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91,0 %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9,0 %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9" name="Rectangle 740"/>
          <p:cNvSpPr>
            <a:spLocks noChangeArrowheads="1"/>
          </p:cNvSpPr>
          <p:nvPr/>
        </p:nvSpPr>
        <p:spPr bwMode="auto">
          <a:xfrm>
            <a:off x="272591" y="3833797"/>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372195"/>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TextovéPole 9"/>
          <p:cNvSpPr txBox="1"/>
          <p:nvPr/>
        </p:nvSpPr>
        <p:spPr>
          <a:xfrm>
            <a:off x="356657" y="5372195"/>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32" name="TextovéPole 31"/>
          <p:cNvSpPr txBox="1"/>
          <p:nvPr/>
        </p:nvSpPr>
        <p:spPr>
          <a:xfrm>
            <a:off x="272590" y="4078224"/>
            <a:ext cx="11473146" cy="738664"/>
          </a:xfrm>
          <a:prstGeom prst="rect">
            <a:avLst/>
          </a:prstGeom>
          <a:noFill/>
        </p:spPr>
        <p:txBody>
          <a:bodyPr wrap="square" rtlCol="0">
            <a:spAutoFit/>
          </a:bodyPr>
          <a:lstStyle/>
          <a:p>
            <a:r>
              <a:rPr lang="cs-CZ" sz="1400" dirty="0"/>
              <a:t>Dlouhodobé hospitalizace u seniorů starších než 65 let vykazují opačný trend než dlouhodobé hospitalizace celkem, a tedy postupně v čase rostou jak v absolutním počtu, tak v objemu ošetřovacích dní. Nárůst v počtu těchto hospitalizací je v HKK významně vyšší ve srovnání s celou ČR (Od roku 2007 celá ČR + 9,6%, HKK+ 25,7%), v objemu ošetřovacích dní je růst srovnatelný (+ 1,7% vs. +2% v celé ČR). Jde o péči poskytovanou z více než 89% obyvatelům HKK. </a:t>
            </a:r>
          </a:p>
        </p:txBody>
      </p:sp>
      <p:sp>
        <p:nvSpPr>
          <p:cNvPr id="33" name="TextovéPole 32"/>
          <p:cNvSpPr txBox="1"/>
          <p:nvPr/>
        </p:nvSpPr>
        <p:spPr>
          <a:xfrm>
            <a:off x="4425735" y="5203810"/>
            <a:ext cx="490649" cy="338554"/>
          </a:xfrm>
          <a:prstGeom prst="rect">
            <a:avLst/>
          </a:prstGeom>
          <a:noFill/>
        </p:spPr>
        <p:txBody>
          <a:bodyPr wrap="square" rtlCol="0">
            <a:spAutoFit/>
          </a:bodyPr>
          <a:lstStyle/>
          <a:p>
            <a:r>
              <a:rPr lang="cs-CZ" sz="1600" b="1" dirty="0"/>
              <a:t>ČR:</a:t>
            </a:r>
          </a:p>
        </p:txBody>
      </p:sp>
      <p:sp>
        <p:nvSpPr>
          <p:cNvPr id="34" name="TextovéPole 33"/>
          <p:cNvSpPr txBox="1"/>
          <p:nvPr/>
        </p:nvSpPr>
        <p:spPr>
          <a:xfrm>
            <a:off x="4307105" y="5952052"/>
            <a:ext cx="685759" cy="338554"/>
          </a:xfrm>
          <a:prstGeom prst="rect">
            <a:avLst/>
          </a:prstGeom>
          <a:noFill/>
        </p:spPr>
        <p:txBody>
          <a:bodyPr wrap="square" rtlCol="0">
            <a:spAutoFit/>
          </a:bodyPr>
          <a:lstStyle/>
          <a:p>
            <a:pPr algn="r"/>
            <a:r>
              <a:rPr lang="cs-CZ" sz="1600" b="1" dirty="0"/>
              <a:t>HKK:</a:t>
            </a:r>
          </a:p>
        </p:txBody>
      </p:sp>
      <p:sp>
        <p:nvSpPr>
          <p:cNvPr id="35" name="TextovéPole 34"/>
          <p:cNvSpPr txBox="1"/>
          <p:nvPr/>
        </p:nvSpPr>
        <p:spPr>
          <a:xfrm>
            <a:off x="2508624" y="5417914"/>
            <a:ext cx="1901911" cy="584775"/>
          </a:xfrm>
          <a:prstGeom prst="rect">
            <a:avLst/>
          </a:prstGeom>
          <a:noFill/>
        </p:spPr>
        <p:txBody>
          <a:bodyPr wrap="square" rtlCol="0">
            <a:spAutoFit/>
          </a:bodyPr>
          <a:lstStyle/>
          <a:p>
            <a:pPr algn="r"/>
            <a:r>
              <a:rPr lang="cs-CZ" sz="1600" b="1" dirty="0"/>
              <a:t>Počet hospitalizovaných</a:t>
            </a:r>
          </a:p>
        </p:txBody>
      </p:sp>
      <p:sp>
        <p:nvSpPr>
          <p:cNvPr id="36" name="TextovéPole 35"/>
          <p:cNvSpPr txBox="1"/>
          <p:nvPr/>
        </p:nvSpPr>
        <p:spPr>
          <a:xfrm>
            <a:off x="7269559" y="5203810"/>
            <a:ext cx="685759" cy="338554"/>
          </a:xfrm>
          <a:prstGeom prst="rect">
            <a:avLst/>
          </a:prstGeom>
          <a:noFill/>
        </p:spPr>
        <p:txBody>
          <a:bodyPr wrap="square" rtlCol="0">
            <a:spAutoFit/>
          </a:bodyPr>
          <a:lstStyle/>
          <a:p>
            <a:r>
              <a:rPr lang="cs-CZ" sz="1600" b="1" dirty="0"/>
              <a:t>ČR:</a:t>
            </a:r>
          </a:p>
        </p:txBody>
      </p:sp>
      <p:sp>
        <p:nvSpPr>
          <p:cNvPr id="37" name="TextovéPole 36"/>
          <p:cNvSpPr txBox="1"/>
          <p:nvPr/>
        </p:nvSpPr>
        <p:spPr>
          <a:xfrm>
            <a:off x="7269558" y="5973472"/>
            <a:ext cx="685759" cy="338554"/>
          </a:xfrm>
          <a:prstGeom prst="rect">
            <a:avLst/>
          </a:prstGeom>
          <a:noFill/>
        </p:spPr>
        <p:txBody>
          <a:bodyPr wrap="square" rtlCol="0">
            <a:spAutoFit/>
          </a:bodyPr>
          <a:lstStyle/>
          <a:p>
            <a:r>
              <a:rPr lang="cs-CZ" sz="1600" b="1" dirty="0"/>
              <a:t>HKK:</a:t>
            </a:r>
          </a:p>
        </p:txBody>
      </p:sp>
      <p:sp>
        <p:nvSpPr>
          <p:cNvPr id="38" name="TextovéPole 37"/>
          <p:cNvSpPr txBox="1"/>
          <p:nvPr/>
        </p:nvSpPr>
        <p:spPr>
          <a:xfrm>
            <a:off x="5361592" y="5414783"/>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39" name="TextovéPole 38"/>
          <p:cNvSpPr txBox="1"/>
          <p:nvPr/>
        </p:nvSpPr>
        <p:spPr>
          <a:xfrm>
            <a:off x="10476055" y="5206941"/>
            <a:ext cx="685759" cy="338554"/>
          </a:xfrm>
          <a:prstGeom prst="rect">
            <a:avLst/>
          </a:prstGeom>
          <a:noFill/>
        </p:spPr>
        <p:txBody>
          <a:bodyPr wrap="square" rtlCol="0">
            <a:spAutoFit/>
          </a:bodyPr>
          <a:lstStyle/>
          <a:p>
            <a:r>
              <a:rPr lang="cs-CZ" sz="1600" b="1" dirty="0"/>
              <a:t>ČR:</a:t>
            </a:r>
          </a:p>
        </p:txBody>
      </p:sp>
      <p:sp>
        <p:nvSpPr>
          <p:cNvPr id="40" name="TextovéPole 39"/>
          <p:cNvSpPr txBox="1"/>
          <p:nvPr/>
        </p:nvSpPr>
        <p:spPr>
          <a:xfrm>
            <a:off x="10476054" y="5976603"/>
            <a:ext cx="685759" cy="338554"/>
          </a:xfrm>
          <a:prstGeom prst="rect">
            <a:avLst/>
          </a:prstGeom>
          <a:noFill/>
        </p:spPr>
        <p:txBody>
          <a:bodyPr wrap="square" rtlCol="0">
            <a:spAutoFit/>
          </a:bodyPr>
          <a:lstStyle/>
          <a:p>
            <a:r>
              <a:rPr lang="cs-CZ" sz="1600" b="1" dirty="0"/>
              <a:t>HKK:</a:t>
            </a:r>
          </a:p>
        </p:txBody>
      </p:sp>
      <p:sp>
        <p:nvSpPr>
          <p:cNvPr id="41" name="TextovéPole 40"/>
          <p:cNvSpPr txBox="1"/>
          <p:nvPr/>
        </p:nvSpPr>
        <p:spPr>
          <a:xfrm>
            <a:off x="8513224" y="5417914"/>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42" name="TextovéPole 41"/>
          <p:cNvSpPr txBox="1"/>
          <p:nvPr/>
        </p:nvSpPr>
        <p:spPr>
          <a:xfrm>
            <a:off x="4916384" y="5056182"/>
            <a:ext cx="1173520" cy="307777"/>
          </a:xfrm>
          <a:prstGeom prst="rect">
            <a:avLst/>
          </a:prstGeom>
          <a:noFill/>
        </p:spPr>
        <p:txBody>
          <a:bodyPr wrap="square" rtlCol="0">
            <a:spAutoFit/>
          </a:bodyPr>
          <a:lstStyle/>
          <a:p>
            <a:r>
              <a:rPr lang="cs-CZ" sz="1400" dirty="0"/>
              <a:t>+ 5 306</a:t>
            </a:r>
          </a:p>
        </p:txBody>
      </p:sp>
      <p:sp>
        <p:nvSpPr>
          <p:cNvPr id="43" name="TextovéPole 42"/>
          <p:cNvSpPr txBox="1"/>
          <p:nvPr/>
        </p:nvSpPr>
        <p:spPr>
          <a:xfrm>
            <a:off x="4887530" y="5318561"/>
            <a:ext cx="772726" cy="307777"/>
          </a:xfrm>
          <a:prstGeom prst="rect">
            <a:avLst/>
          </a:prstGeom>
          <a:noFill/>
        </p:spPr>
        <p:txBody>
          <a:bodyPr wrap="square" rtlCol="0">
            <a:spAutoFit/>
          </a:bodyPr>
          <a:lstStyle/>
          <a:p>
            <a:pPr algn="ctr"/>
            <a:r>
              <a:rPr lang="cs-CZ" sz="1400" dirty="0"/>
              <a:t>+ 9,5%</a:t>
            </a:r>
          </a:p>
        </p:txBody>
      </p:sp>
      <p:sp>
        <p:nvSpPr>
          <p:cNvPr id="44" name="TextovéPole 43"/>
          <p:cNvSpPr txBox="1"/>
          <p:nvPr/>
        </p:nvSpPr>
        <p:spPr>
          <a:xfrm>
            <a:off x="4970611" y="5838424"/>
            <a:ext cx="1173520" cy="307777"/>
          </a:xfrm>
          <a:prstGeom prst="rect">
            <a:avLst/>
          </a:prstGeom>
          <a:noFill/>
        </p:spPr>
        <p:txBody>
          <a:bodyPr wrap="square" rtlCol="0">
            <a:spAutoFit/>
          </a:bodyPr>
          <a:lstStyle/>
          <a:p>
            <a:r>
              <a:rPr lang="cs-CZ" sz="1400" dirty="0"/>
              <a:t>+ 727</a:t>
            </a:r>
          </a:p>
        </p:txBody>
      </p:sp>
      <p:sp>
        <p:nvSpPr>
          <p:cNvPr id="45" name="TextovéPole 44"/>
          <p:cNvSpPr txBox="1"/>
          <p:nvPr/>
        </p:nvSpPr>
        <p:spPr>
          <a:xfrm>
            <a:off x="4941757" y="6100803"/>
            <a:ext cx="772726" cy="307777"/>
          </a:xfrm>
          <a:prstGeom prst="rect">
            <a:avLst/>
          </a:prstGeom>
          <a:noFill/>
        </p:spPr>
        <p:txBody>
          <a:bodyPr wrap="square" rtlCol="0">
            <a:spAutoFit/>
          </a:bodyPr>
          <a:lstStyle/>
          <a:p>
            <a:pPr algn="ctr"/>
            <a:r>
              <a:rPr lang="cs-CZ" sz="1400" dirty="0"/>
              <a:t>+ 23,8%</a:t>
            </a:r>
          </a:p>
        </p:txBody>
      </p:sp>
      <p:sp>
        <p:nvSpPr>
          <p:cNvPr id="46" name="TextovéPole 45"/>
          <p:cNvSpPr txBox="1"/>
          <p:nvPr/>
        </p:nvSpPr>
        <p:spPr>
          <a:xfrm>
            <a:off x="7768278" y="5049921"/>
            <a:ext cx="1173520" cy="307777"/>
          </a:xfrm>
          <a:prstGeom prst="rect">
            <a:avLst/>
          </a:prstGeom>
          <a:noFill/>
        </p:spPr>
        <p:txBody>
          <a:bodyPr wrap="square" rtlCol="0">
            <a:spAutoFit/>
          </a:bodyPr>
          <a:lstStyle/>
          <a:p>
            <a:r>
              <a:rPr lang="cs-CZ" sz="1400" dirty="0"/>
              <a:t>+ 6 237</a:t>
            </a:r>
          </a:p>
        </p:txBody>
      </p:sp>
      <p:sp>
        <p:nvSpPr>
          <p:cNvPr id="47" name="TextovéPole 46"/>
          <p:cNvSpPr txBox="1"/>
          <p:nvPr/>
        </p:nvSpPr>
        <p:spPr>
          <a:xfrm>
            <a:off x="7739424" y="5312300"/>
            <a:ext cx="772726" cy="307777"/>
          </a:xfrm>
          <a:prstGeom prst="rect">
            <a:avLst/>
          </a:prstGeom>
          <a:noFill/>
        </p:spPr>
        <p:txBody>
          <a:bodyPr wrap="square" rtlCol="0">
            <a:spAutoFit/>
          </a:bodyPr>
          <a:lstStyle/>
          <a:p>
            <a:pPr algn="ctr"/>
            <a:r>
              <a:rPr lang="cs-CZ" sz="1400" dirty="0"/>
              <a:t>+ 9,6%</a:t>
            </a:r>
          </a:p>
        </p:txBody>
      </p:sp>
      <p:sp>
        <p:nvSpPr>
          <p:cNvPr id="48" name="TextovéPole 47"/>
          <p:cNvSpPr txBox="1"/>
          <p:nvPr/>
        </p:nvSpPr>
        <p:spPr>
          <a:xfrm>
            <a:off x="7822505" y="5832163"/>
            <a:ext cx="1173520" cy="307777"/>
          </a:xfrm>
          <a:prstGeom prst="rect">
            <a:avLst/>
          </a:prstGeom>
          <a:noFill/>
        </p:spPr>
        <p:txBody>
          <a:bodyPr wrap="square" rtlCol="0">
            <a:spAutoFit/>
          </a:bodyPr>
          <a:lstStyle/>
          <a:p>
            <a:r>
              <a:rPr lang="cs-CZ" sz="1400" dirty="0"/>
              <a:t>+ 866</a:t>
            </a:r>
          </a:p>
        </p:txBody>
      </p:sp>
      <p:sp>
        <p:nvSpPr>
          <p:cNvPr id="49" name="TextovéPole 48"/>
          <p:cNvSpPr txBox="1"/>
          <p:nvPr/>
        </p:nvSpPr>
        <p:spPr>
          <a:xfrm>
            <a:off x="7793651" y="6094542"/>
            <a:ext cx="772726" cy="307777"/>
          </a:xfrm>
          <a:prstGeom prst="rect">
            <a:avLst/>
          </a:prstGeom>
          <a:noFill/>
        </p:spPr>
        <p:txBody>
          <a:bodyPr wrap="square" rtlCol="0">
            <a:spAutoFit/>
          </a:bodyPr>
          <a:lstStyle/>
          <a:p>
            <a:pPr algn="ctr"/>
            <a:r>
              <a:rPr lang="cs-CZ" sz="1400" dirty="0"/>
              <a:t>+ 25,7%</a:t>
            </a:r>
          </a:p>
        </p:txBody>
      </p:sp>
      <p:sp>
        <p:nvSpPr>
          <p:cNvPr id="50" name="TextovéPole 49"/>
          <p:cNvSpPr txBox="1"/>
          <p:nvPr/>
        </p:nvSpPr>
        <p:spPr>
          <a:xfrm>
            <a:off x="10947637" y="5096997"/>
            <a:ext cx="1173520" cy="307777"/>
          </a:xfrm>
          <a:prstGeom prst="rect">
            <a:avLst/>
          </a:prstGeom>
          <a:noFill/>
        </p:spPr>
        <p:txBody>
          <a:bodyPr wrap="square" rtlCol="0">
            <a:spAutoFit/>
          </a:bodyPr>
          <a:lstStyle/>
          <a:p>
            <a:r>
              <a:rPr lang="cs-CZ" sz="1400" dirty="0"/>
              <a:t>+ 104 629</a:t>
            </a:r>
          </a:p>
        </p:txBody>
      </p:sp>
      <p:sp>
        <p:nvSpPr>
          <p:cNvPr id="51" name="TextovéPole 50"/>
          <p:cNvSpPr txBox="1"/>
          <p:nvPr/>
        </p:nvSpPr>
        <p:spPr>
          <a:xfrm>
            <a:off x="10918783" y="5359376"/>
            <a:ext cx="772726" cy="307777"/>
          </a:xfrm>
          <a:prstGeom prst="rect">
            <a:avLst/>
          </a:prstGeom>
          <a:noFill/>
        </p:spPr>
        <p:txBody>
          <a:bodyPr wrap="square" rtlCol="0">
            <a:spAutoFit/>
          </a:bodyPr>
          <a:lstStyle/>
          <a:p>
            <a:pPr algn="ctr"/>
            <a:r>
              <a:rPr lang="cs-CZ" sz="1400" dirty="0"/>
              <a:t>+ 2,0%</a:t>
            </a:r>
          </a:p>
        </p:txBody>
      </p:sp>
      <p:sp>
        <p:nvSpPr>
          <p:cNvPr id="52" name="TextovéPole 51"/>
          <p:cNvSpPr txBox="1"/>
          <p:nvPr/>
        </p:nvSpPr>
        <p:spPr>
          <a:xfrm>
            <a:off x="11001864" y="5879239"/>
            <a:ext cx="1173520" cy="307777"/>
          </a:xfrm>
          <a:prstGeom prst="rect">
            <a:avLst/>
          </a:prstGeom>
          <a:noFill/>
        </p:spPr>
        <p:txBody>
          <a:bodyPr wrap="square" rtlCol="0">
            <a:spAutoFit/>
          </a:bodyPr>
          <a:lstStyle/>
          <a:p>
            <a:r>
              <a:rPr lang="cs-CZ" sz="1400" dirty="0"/>
              <a:t>+ 5 023</a:t>
            </a:r>
          </a:p>
        </p:txBody>
      </p:sp>
      <p:sp>
        <p:nvSpPr>
          <p:cNvPr id="53" name="TextovéPole 52"/>
          <p:cNvSpPr txBox="1"/>
          <p:nvPr/>
        </p:nvSpPr>
        <p:spPr>
          <a:xfrm>
            <a:off x="10973010" y="6141618"/>
            <a:ext cx="772726" cy="307777"/>
          </a:xfrm>
          <a:prstGeom prst="rect">
            <a:avLst/>
          </a:prstGeom>
          <a:noFill/>
        </p:spPr>
        <p:txBody>
          <a:bodyPr wrap="square" rtlCol="0">
            <a:spAutoFit/>
          </a:bodyPr>
          <a:lstStyle/>
          <a:p>
            <a:pPr algn="ctr"/>
            <a:r>
              <a:rPr lang="cs-CZ" sz="1400" dirty="0"/>
              <a:t>+ 1,7%</a:t>
            </a:r>
          </a:p>
        </p:txBody>
      </p:sp>
    </p:spTree>
    <p:extLst>
      <p:ext uri="{BB962C8B-B14F-4D97-AF65-F5344CB8AC3E}">
        <p14:creationId xmlns:p14="http://schemas.microsoft.com/office/powerpoint/2010/main" val="127249989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Jakékoli hospitalizace končící úmrtím pacienta </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5" name="Group 744"/>
          <p:cNvGraphicFramePr>
            <a:graphicFrameLocks noGrp="1"/>
          </p:cNvGraphicFramePr>
          <p:nvPr>
            <p:extLst>
              <p:ext uri="{D42A27DB-BD31-4B8C-83A1-F6EECF244321}">
                <p14:modId xmlns:p14="http://schemas.microsoft.com/office/powerpoint/2010/main" val="3532343922"/>
              </p:ext>
            </p:extLst>
          </p:nvPr>
        </p:nvGraphicFramePr>
        <p:xfrm>
          <a:off x="356657" y="864879"/>
          <a:ext cx="7566823"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69 756</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3 838 (5,5 %)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90,9 %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2 037 815</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108 200 (5,3 %)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92,3 %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7,7 %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69 514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3 773 (5,4 %)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2 073 558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95 673 (4,6 %)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93,1 %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71 229</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3 979 (5,6 %)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91,6 %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1 981 278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98 162 (5,0 %)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93,2 %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70 211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3 616 (5,2 %)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2 015 962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88 404 (4,4 %)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94,3 %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5,7 %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69 227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3 765 (5,4 %)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8,9 %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1 941 042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85 025 (4,4 %)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69 001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3 753 (5,4 %)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dirty="0">
                          <a:solidFill>
                            <a:srgbClr val="000000"/>
                          </a:solidFill>
                          <a:effectLst/>
                          <a:latin typeface="Calibri" panose="020F0502020204030204" pitchFamily="34" charset="0"/>
                        </a:rPr>
                        <a:t>8,2 %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1 768 251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80 744 (4,6 %)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94,3 %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70 507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3 902 (5,5 %)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1 764 071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82 744 (4,7 %)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89,7 %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67 652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3 582 (5,3 %)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8,5 %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1 700 093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83 723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70 839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3 771 (5,3 %)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1 783 817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82 958 (4,7 %)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93,1 %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68 750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3 519 (5,1 %)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91,6 %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1 683 823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71 705 (4,3 %)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93,8 %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70 001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3 469 (5,0 %)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1 678 212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67 609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92,4 %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70 179</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3 645 (5,2 %)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92,5 %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7,5 %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1 700 571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69 033 (4,1 %)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93,6 %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6,4 %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8" name="Rectangle 740"/>
          <p:cNvSpPr>
            <a:spLocks noChangeArrowheads="1"/>
          </p:cNvSpPr>
          <p:nvPr/>
        </p:nvSpPr>
        <p:spPr bwMode="auto">
          <a:xfrm>
            <a:off x="272591" y="3769789"/>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390483"/>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TextovéPole 8"/>
          <p:cNvSpPr txBox="1"/>
          <p:nvPr/>
        </p:nvSpPr>
        <p:spPr>
          <a:xfrm>
            <a:off x="356657" y="5390483"/>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0" name="TextovéPole 9"/>
          <p:cNvSpPr txBox="1"/>
          <p:nvPr/>
        </p:nvSpPr>
        <p:spPr>
          <a:xfrm>
            <a:off x="272591" y="4170890"/>
            <a:ext cx="9109154" cy="738664"/>
          </a:xfrm>
          <a:prstGeom prst="rect">
            <a:avLst/>
          </a:prstGeom>
          <a:noFill/>
        </p:spPr>
        <p:txBody>
          <a:bodyPr wrap="square" rtlCol="0">
            <a:spAutoFit/>
          </a:bodyPr>
          <a:lstStyle/>
          <a:p>
            <a:r>
              <a:rPr lang="cs-CZ" sz="1400" dirty="0"/>
              <a:t>Jakékoli hospitalizace končící úmrtím pacienta v absolutním počtu v čase spíše stagnují pro ČR (změna počtu za posledních 10 let cca + 1%), v HKK klesají (-5,0%) jejich objem ošetřovacích dní v čase v ČR klesá (od roku 2007 ČR pokles o 16,5%) a v HKK kde klesají rychleji (-36,2%). </a:t>
            </a:r>
          </a:p>
        </p:txBody>
      </p:sp>
      <p:sp>
        <p:nvSpPr>
          <p:cNvPr id="11" name="TextovéPole 10"/>
          <p:cNvSpPr txBox="1"/>
          <p:nvPr/>
        </p:nvSpPr>
        <p:spPr>
          <a:xfrm>
            <a:off x="4425735" y="5222098"/>
            <a:ext cx="490649" cy="338554"/>
          </a:xfrm>
          <a:prstGeom prst="rect">
            <a:avLst/>
          </a:prstGeom>
          <a:noFill/>
        </p:spPr>
        <p:txBody>
          <a:bodyPr wrap="square" rtlCol="0">
            <a:spAutoFit/>
          </a:bodyPr>
          <a:lstStyle/>
          <a:p>
            <a:r>
              <a:rPr lang="cs-CZ" sz="1600" b="1" dirty="0"/>
              <a:t>ČR:</a:t>
            </a:r>
          </a:p>
        </p:txBody>
      </p:sp>
      <p:sp>
        <p:nvSpPr>
          <p:cNvPr id="12" name="TextovéPole 11"/>
          <p:cNvSpPr txBox="1"/>
          <p:nvPr/>
        </p:nvSpPr>
        <p:spPr>
          <a:xfrm>
            <a:off x="4307105" y="5970340"/>
            <a:ext cx="685759" cy="338554"/>
          </a:xfrm>
          <a:prstGeom prst="rect">
            <a:avLst/>
          </a:prstGeom>
          <a:noFill/>
        </p:spPr>
        <p:txBody>
          <a:bodyPr wrap="square" rtlCol="0">
            <a:spAutoFit/>
          </a:bodyPr>
          <a:lstStyle/>
          <a:p>
            <a:pPr algn="r"/>
            <a:r>
              <a:rPr lang="cs-CZ" sz="1600" b="1" dirty="0"/>
              <a:t>HKK:</a:t>
            </a:r>
          </a:p>
        </p:txBody>
      </p:sp>
      <p:sp>
        <p:nvSpPr>
          <p:cNvPr id="13" name="TextovéPole 12"/>
          <p:cNvSpPr txBox="1"/>
          <p:nvPr/>
        </p:nvSpPr>
        <p:spPr>
          <a:xfrm>
            <a:off x="2508624" y="5436202"/>
            <a:ext cx="1901911" cy="584775"/>
          </a:xfrm>
          <a:prstGeom prst="rect">
            <a:avLst/>
          </a:prstGeom>
          <a:noFill/>
        </p:spPr>
        <p:txBody>
          <a:bodyPr wrap="square" rtlCol="0">
            <a:spAutoFit/>
          </a:bodyPr>
          <a:lstStyle/>
          <a:p>
            <a:pPr algn="r"/>
            <a:r>
              <a:rPr lang="cs-CZ" sz="1600" b="1" dirty="0"/>
              <a:t>Počet hospitalizovaných</a:t>
            </a:r>
          </a:p>
        </p:txBody>
      </p:sp>
      <p:sp>
        <p:nvSpPr>
          <p:cNvPr id="17" name="TextovéPole 16"/>
          <p:cNvSpPr txBox="1"/>
          <p:nvPr/>
        </p:nvSpPr>
        <p:spPr>
          <a:xfrm>
            <a:off x="8007175" y="5225229"/>
            <a:ext cx="685759" cy="338554"/>
          </a:xfrm>
          <a:prstGeom prst="rect">
            <a:avLst/>
          </a:prstGeom>
          <a:noFill/>
        </p:spPr>
        <p:txBody>
          <a:bodyPr wrap="square" rtlCol="0">
            <a:spAutoFit/>
          </a:bodyPr>
          <a:lstStyle/>
          <a:p>
            <a:r>
              <a:rPr lang="cs-CZ" sz="1600" b="1" dirty="0"/>
              <a:t>ČR:</a:t>
            </a:r>
          </a:p>
        </p:txBody>
      </p:sp>
      <p:sp>
        <p:nvSpPr>
          <p:cNvPr id="18" name="TextovéPole 17"/>
          <p:cNvSpPr txBox="1"/>
          <p:nvPr/>
        </p:nvSpPr>
        <p:spPr>
          <a:xfrm>
            <a:off x="8007174" y="5994891"/>
            <a:ext cx="685759" cy="338554"/>
          </a:xfrm>
          <a:prstGeom prst="rect">
            <a:avLst/>
          </a:prstGeom>
          <a:noFill/>
        </p:spPr>
        <p:txBody>
          <a:bodyPr wrap="square" rtlCol="0">
            <a:spAutoFit/>
          </a:bodyPr>
          <a:lstStyle/>
          <a:p>
            <a:r>
              <a:rPr lang="cs-CZ" sz="1600" b="1" dirty="0"/>
              <a:t>HKK:</a:t>
            </a:r>
          </a:p>
        </p:txBody>
      </p:sp>
      <p:sp>
        <p:nvSpPr>
          <p:cNvPr id="19" name="TextovéPole 18"/>
          <p:cNvSpPr txBox="1"/>
          <p:nvPr/>
        </p:nvSpPr>
        <p:spPr>
          <a:xfrm>
            <a:off x="6044344" y="5436202"/>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20" name="TextovéPole 19"/>
          <p:cNvSpPr txBox="1"/>
          <p:nvPr/>
        </p:nvSpPr>
        <p:spPr>
          <a:xfrm>
            <a:off x="4916384" y="5074470"/>
            <a:ext cx="1173520" cy="307777"/>
          </a:xfrm>
          <a:prstGeom prst="rect">
            <a:avLst/>
          </a:prstGeom>
          <a:noFill/>
        </p:spPr>
        <p:txBody>
          <a:bodyPr wrap="square" rtlCol="0">
            <a:spAutoFit/>
          </a:bodyPr>
          <a:lstStyle/>
          <a:p>
            <a:r>
              <a:rPr lang="cs-CZ" sz="1400" dirty="0"/>
              <a:t>+ 423</a:t>
            </a:r>
          </a:p>
        </p:txBody>
      </p:sp>
      <p:sp>
        <p:nvSpPr>
          <p:cNvPr id="21" name="TextovéPole 20"/>
          <p:cNvSpPr txBox="1"/>
          <p:nvPr/>
        </p:nvSpPr>
        <p:spPr>
          <a:xfrm>
            <a:off x="4887530" y="5336849"/>
            <a:ext cx="772726" cy="307777"/>
          </a:xfrm>
          <a:prstGeom prst="rect">
            <a:avLst/>
          </a:prstGeom>
          <a:noFill/>
        </p:spPr>
        <p:txBody>
          <a:bodyPr wrap="square" rtlCol="0">
            <a:spAutoFit/>
          </a:bodyPr>
          <a:lstStyle/>
          <a:p>
            <a:pPr algn="ctr"/>
            <a:r>
              <a:rPr lang="cs-CZ" sz="1400" dirty="0"/>
              <a:t>+ 0,6%</a:t>
            </a:r>
          </a:p>
        </p:txBody>
      </p:sp>
      <p:sp>
        <p:nvSpPr>
          <p:cNvPr id="22" name="TextovéPole 21"/>
          <p:cNvSpPr txBox="1"/>
          <p:nvPr/>
        </p:nvSpPr>
        <p:spPr>
          <a:xfrm>
            <a:off x="4970611" y="5856712"/>
            <a:ext cx="1173520" cy="307777"/>
          </a:xfrm>
          <a:prstGeom prst="rect">
            <a:avLst/>
          </a:prstGeom>
          <a:noFill/>
        </p:spPr>
        <p:txBody>
          <a:bodyPr wrap="square" rtlCol="0">
            <a:spAutoFit/>
          </a:bodyPr>
          <a:lstStyle/>
          <a:p>
            <a:r>
              <a:rPr lang="cs-CZ" sz="1400" dirty="0"/>
              <a:t>- 193</a:t>
            </a:r>
          </a:p>
        </p:txBody>
      </p:sp>
      <p:sp>
        <p:nvSpPr>
          <p:cNvPr id="23" name="TextovéPole 22"/>
          <p:cNvSpPr txBox="1"/>
          <p:nvPr/>
        </p:nvSpPr>
        <p:spPr>
          <a:xfrm>
            <a:off x="4941757" y="6119091"/>
            <a:ext cx="772726" cy="307777"/>
          </a:xfrm>
          <a:prstGeom prst="rect">
            <a:avLst/>
          </a:prstGeom>
          <a:noFill/>
        </p:spPr>
        <p:txBody>
          <a:bodyPr wrap="square" rtlCol="0">
            <a:spAutoFit/>
          </a:bodyPr>
          <a:lstStyle/>
          <a:p>
            <a:pPr algn="ctr"/>
            <a:r>
              <a:rPr lang="cs-CZ" sz="1400" dirty="0"/>
              <a:t>- 5,0%</a:t>
            </a:r>
          </a:p>
        </p:txBody>
      </p:sp>
      <p:sp>
        <p:nvSpPr>
          <p:cNvPr id="28" name="TextovéPole 27"/>
          <p:cNvSpPr txBox="1"/>
          <p:nvPr/>
        </p:nvSpPr>
        <p:spPr>
          <a:xfrm>
            <a:off x="8478757" y="5115285"/>
            <a:ext cx="1173520" cy="307777"/>
          </a:xfrm>
          <a:prstGeom prst="rect">
            <a:avLst/>
          </a:prstGeom>
          <a:noFill/>
        </p:spPr>
        <p:txBody>
          <a:bodyPr wrap="square" rtlCol="0">
            <a:spAutoFit/>
          </a:bodyPr>
          <a:lstStyle/>
          <a:p>
            <a:r>
              <a:rPr lang="cs-CZ" sz="1400" dirty="0"/>
              <a:t>- 337 244</a:t>
            </a:r>
          </a:p>
        </p:txBody>
      </p:sp>
      <p:sp>
        <p:nvSpPr>
          <p:cNvPr id="29" name="TextovéPole 28"/>
          <p:cNvSpPr txBox="1"/>
          <p:nvPr/>
        </p:nvSpPr>
        <p:spPr>
          <a:xfrm>
            <a:off x="8449903" y="5377664"/>
            <a:ext cx="772726" cy="307777"/>
          </a:xfrm>
          <a:prstGeom prst="rect">
            <a:avLst/>
          </a:prstGeom>
          <a:noFill/>
        </p:spPr>
        <p:txBody>
          <a:bodyPr wrap="square" rtlCol="0">
            <a:spAutoFit/>
          </a:bodyPr>
          <a:lstStyle/>
          <a:p>
            <a:pPr algn="ctr"/>
            <a:r>
              <a:rPr lang="cs-CZ" sz="1400" dirty="0"/>
              <a:t>- 16,5%</a:t>
            </a:r>
          </a:p>
        </p:txBody>
      </p:sp>
      <p:sp>
        <p:nvSpPr>
          <p:cNvPr id="30" name="TextovéPole 29"/>
          <p:cNvSpPr txBox="1"/>
          <p:nvPr/>
        </p:nvSpPr>
        <p:spPr>
          <a:xfrm>
            <a:off x="8532984" y="5897527"/>
            <a:ext cx="1173520" cy="307777"/>
          </a:xfrm>
          <a:prstGeom prst="rect">
            <a:avLst/>
          </a:prstGeom>
          <a:noFill/>
        </p:spPr>
        <p:txBody>
          <a:bodyPr wrap="square" rtlCol="0">
            <a:spAutoFit/>
          </a:bodyPr>
          <a:lstStyle/>
          <a:p>
            <a:r>
              <a:rPr lang="cs-CZ" sz="1400" dirty="0"/>
              <a:t>- 39 167</a:t>
            </a:r>
          </a:p>
        </p:txBody>
      </p:sp>
      <p:sp>
        <p:nvSpPr>
          <p:cNvPr id="31" name="TextovéPole 30"/>
          <p:cNvSpPr txBox="1"/>
          <p:nvPr/>
        </p:nvSpPr>
        <p:spPr>
          <a:xfrm>
            <a:off x="8504130" y="6159906"/>
            <a:ext cx="772726" cy="307777"/>
          </a:xfrm>
          <a:prstGeom prst="rect">
            <a:avLst/>
          </a:prstGeom>
          <a:noFill/>
        </p:spPr>
        <p:txBody>
          <a:bodyPr wrap="square" rtlCol="0">
            <a:spAutoFit/>
          </a:bodyPr>
          <a:lstStyle/>
          <a:p>
            <a:pPr algn="ctr"/>
            <a:r>
              <a:rPr lang="cs-CZ" sz="1400" dirty="0"/>
              <a:t>- 36,2%</a:t>
            </a:r>
          </a:p>
        </p:txBody>
      </p:sp>
      <p:sp>
        <p:nvSpPr>
          <p:cNvPr id="32" name="TextovéPole 31"/>
          <p:cNvSpPr txBox="1"/>
          <p:nvPr/>
        </p:nvSpPr>
        <p:spPr>
          <a:xfrm>
            <a:off x="8350053" y="1594251"/>
            <a:ext cx="3516132" cy="2246769"/>
          </a:xfrm>
          <a:prstGeom prst="rect">
            <a:avLst/>
          </a:prstGeom>
          <a:noFill/>
        </p:spPr>
        <p:txBody>
          <a:bodyPr wrap="square" rtlCol="0">
            <a:spAutoFit/>
          </a:bodyPr>
          <a:lstStyle/>
          <a:p>
            <a:r>
              <a:rPr lang="cs-CZ" sz="1400" dirty="0"/>
              <a:t>Vysoký počet hospitalizací končících úmrtím pacienta potvrzuje fakt, že v ČR je nemocniční lůžko nejčastějším místem úmrtí. V roce 2018 bylo v ČR evidováno 112 900 zemřelých a v nemocnicích tedy došlo přibližně k 57% úmrtí. V HKK bylo v roce 2018 evidováno 6 024 úmrtí a 3 645 hospitalizací končilo úmrtím pacienta. Na nemocničním lůžku v HKK tedy umírá 61,1% všech zemřelých, což je vyšší podíl ve srovnání s celou ČR. </a:t>
            </a:r>
          </a:p>
        </p:txBody>
      </p:sp>
    </p:spTree>
    <p:extLst>
      <p:ext uri="{BB962C8B-B14F-4D97-AF65-F5344CB8AC3E}">
        <p14:creationId xmlns:p14="http://schemas.microsoft.com/office/powerpoint/2010/main" val="58770912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Akutní hospitalizace končící úmrtím pacienta </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5" name="Group 744"/>
          <p:cNvGraphicFramePr>
            <a:graphicFrameLocks noGrp="1"/>
          </p:cNvGraphicFramePr>
          <p:nvPr>
            <p:extLst>
              <p:ext uri="{D42A27DB-BD31-4B8C-83A1-F6EECF244321}">
                <p14:modId xmlns:p14="http://schemas.microsoft.com/office/powerpoint/2010/main" val="4042767939"/>
              </p:ext>
            </p:extLst>
          </p:nvPr>
        </p:nvGraphicFramePr>
        <p:xfrm>
          <a:off x="356657" y="910599"/>
          <a:ext cx="7566823"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52 580</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2 831 (5,4 %)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91,5 %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645 137</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35 627 (5,5 %)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89,1 %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10,9 %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52 390</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2 838 (5,4 %)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659 345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33 528 (5,1 %)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53 493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3 015 (5,6 %)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91,9 %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633 361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34 943 (5,5 %)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89,7 %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10,3 %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52 183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2 750 (5,3 %)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dirty="0">
                          <a:solidFill>
                            <a:srgbClr val="000000"/>
                          </a:solidFill>
                          <a:effectLst/>
                          <a:latin typeface="Calibri" panose="020F0502020204030204" pitchFamily="34" charset="0"/>
                        </a:rPr>
                        <a:t>8,8 %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636 009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30 455 (4,8 %)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10,6 %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51 010</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2 853 (5,6 %)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569 068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31 323 (5,5 %)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89,2 %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50 945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2 868 (5,6 %)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538 388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32 179 (6,0 %)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51 690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2 990 (5,8 %)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528 140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31 624 (6,0 %)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49 493</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2 662 (5,4 %)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91,1 %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8,9 %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518 461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31 281 (6,0 %)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86,3 %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52 136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2 852 (5,5 %)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564 679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30 228 (5,4 %)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49 932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2 659 (5,3 %)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90,7 %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492 381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27 946 (5,7 %)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90,1 %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50 925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2 618 (5,1 %)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91,7 %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490 394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25 778 (5,3 %)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90,0 %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51 396</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2 756 (5,4 %)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91,8 %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8,2 %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496 612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26 924 (5,4 %)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89,3 %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10,7 %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8" name="Rectangle 740"/>
          <p:cNvSpPr>
            <a:spLocks noChangeArrowheads="1"/>
          </p:cNvSpPr>
          <p:nvPr/>
        </p:nvSpPr>
        <p:spPr bwMode="auto">
          <a:xfrm>
            <a:off x="272591" y="3815509"/>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390483"/>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TextovéPole 8"/>
          <p:cNvSpPr txBox="1"/>
          <p:nvPr/>
        </p:nvSpPr>
        <p:spPr>
          <a:xfrm>
            <a:off x="356657" y="5390483"/>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0" name="TextovéPole 9"/>
          <p:cNvSpPr txBox="1"/>
          <p:nvPr/>
        </p:nvSpPr>
        <p:spPr>
          <a:xfrm>
            <a:off x="272591" y="4170890"/>
            <a:ext cx="9109154" cy="738664"/>
          </a:xfrm>
          <a:prstGeom prst="rect">
            <a:avLst/>
          </a:prstGeom>
          <a:noFill/>
        </p:spPr>
        <p:txBody>
          <a:bodyPr wrap="square" rtlCol="0">
            <a:spAutoFit/>
          </a:bodyPr>
          <a:lstStyle/>
          <a:p>
            <a:r>
              <a:rPr lang="cs-CZ" sz="1400" dirty="0"/>
              <a:t>Absolutní počet akutních hospitalizací končících úmrtím pacienta je v čase víceméně stabilní. Ačkoli v objemu ošetřovacích dní tyto hospitalizace významně v čase klesají, jejich vysoký počet potvrzuje, že akutní lůžko je v ČR stabilně velmi častým místem úmrtí širokého spektra pacientů, včetně pacientů chronických. </a:t>
            </a:r>
          </a:p>
        </p:txBody>
      </p:sp>
      <p:sp>
        <p:nvSpPr>
          <p:cNvPr id="11" name="TextovéPole 10"/>
          <p:cNvSpPr txBox="1"/>
          <p:nvPr/>
        </p:nvSpPr>
        <p:spPr>
          <a:xfrm>
            <a:off x="4425735" y="5222098"/>
            <a:ext cx="490649" cy="338554"/>
          </a:xfrm>
          <a:prstGeom prst="rect">
            <a:avLst/>
          </a:prstGeom>
          <a:noFill/>
        </p:spPr>
        <p:txBody>
          <a:bodyPr wrap="square" rtlCol="0">
            <a:spAutoFit/>
          </a:bodyPr>
          <a:lstStyle/>
          <a:p>
            <a:r>
              <a:rPr lang="cs-CZ" sz="1600" b="1" dirty="0"/>
              <a:t>ČR:</a:t>
            </a:r>
          </a:p>
        </p:txBody>
      </p:sp>
      <p:sp>
        <p:nvSpPr>
          <p:cNvPr id="12" name="TextovéPole 11"/>
          <p:cNvSpPr txBox="1"/>
          <p:nvPr/>
        </p:nvSpPr>
        <p:spPr>
          <a:xfrm>
            <a:off x="4307105" y="5970340"/>
            <a:ext cx="685759" cy="338554"/>
          </a:xfrm>
          <a:prstGeom prst="rect">
            <a:avLst/>
          </a:prstGeom>
          <a:noFill/>
        </p:spPr>
        <p:txBody>
          <a:bodyPr wrap="square" rtlCol="0">
            <a:spAutoFit/>
          </a:bodyPr>
          <a:lstStyle/>
          <a:p>
            <a:pPr algn="r"/>
            <a:r>
              <a:rPr lang="cs-CZ" sz="1600" b="1" dirty="0"/>
              <a:t>HKK:</a:t>
            </a:r>
          </a:p>
        </p:txBody>
      </p:sp>
      <p:sp>
        <p:nvSpPr>
          <p:cNvPr id="13" name="TextovéPole 12"/>
          <p:cNvSpPr txBox="1"/>
          <p:nvPr/>
        </p:nvSpPr>
        <p:spPr>
          <a:xfrm>
            <a:off x="2508624" y="5436202"/>
            <a:ext cx="1901911" cy="584775"/>
          </a:xfrm>
          <a:prstGeom prst="rect">
            <a:avLst/>
          </a:prstGeom>
          <a:noFill/>
        </p:spPr>
        <p:txBody>
          <a:bodyPr wrap="square" rtlCol="0">
            <a:spAutoFit/>
          </a:bodyPr>
          <a:lstStyle/>
          <a:p>
            <a:pPr algn="r"/>
            <a:r>
              <a:rPr lang="cs-CZ" sz="1600" b="1" dirty="0"/>
              <a:t>Počet hospitalizovaných</a:t>
            </a:r>
          </a:p>
        </p:txBody>
      </p:sp>
      <p:sp>
        <p:nvSpPr>
          <p:cNvPr id="14" name="TextovéPole 13"/>
          <p:cNvSpPr txBox="1"/>
          <p:nvPr/>
        </p:nvSpPr>
        <p:spPr>
          <a:xfrm>
            <a:off x="8007175" y="5225229"/>
            <a:ext cx="685759" cy="338554"/>
          </a:xfrm>
          <a:prstGeom prst="rect">
            <a:avLst/>
          </a:prstGeom>
          <a:noFill/>
        </p:spPr>
        <p:txBody>
          <a:bodyPr wrap="square" rtlCol="0">
            <a:spAutoFit/>
          </a:bodyPr>
          <a:lstStyle/>
          <a:p>
            <a:r>
              <a:rPr lang="cs-CZ" sz="1600" b="1" dirty="0"/>
              <a:t>ČR:</a:t>
            </a:r>
          </a:p>
        </p:txBody>
      </p:sp>
      <p:sp>
        <p:nvSpPr>
          <p:cNvPr id="15" name="TextovéPole 14"/>
          <p:cNvSpPr txBox="1"/>
          <p:nvPr/>
        </p:nvSpPr>
        <p:spPr>
          <a:xfrm>
            <a:off x="8007174" y="5994891"/>
            <a:ext cx="685759" cy="338554"/>
          </a:xfrm>
          <a:prstGeom prst="rect">
            <a:avLst/>
          </a:prstGeom>
          <a:noFill/>
        </p:spPr>
        <p:txBody>
          <a:bodyPr wrap="square" rtlCol="0">
            <a:spAutoFit/>
          </a:bodyPr>
          <a:lstStyle/>
          <a:p>
            <a:r>
              <a:rPr lang="cs-CZ" sz="1600" b="1" dirty="0"/>
              <a:t>HKK:</a:t>
            </a:r>
          </a:p>
        </p:txBody>
      </p:sp>
      <p:sp>
        <p:nvSpPr>
          <p:cNvPr id="16" name="TextovéPole 15"/>
          <p:cNvSpPr txBox="1"/>
          <p:nvPr/>
        </p:nvSpPr>
        <p:spPr>
          <a:xfrm>
            <a:off x="6044344" y="5436202"/>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17" name="TextovéPole 16"/>
          <p:cNvSpPr txBox="1"/>
          <p:nvPr/>
        </p:nvSpPr>
        <p:spPr>
          <a:xfrm>
            <a:off x="4916384" y="5074470"/>
            <a:ext cx="1173520" cy="307777"/>
          </a:xfrm>
          <a:prstGeom prst="rect">
            <a:avLst/>
          </a:prstGeom>
          <a:noFill/>
        </p:spPr>
        <p:txBody>
          <a:bodyPr wrap="square" rtlCol="0">
            <a:spAutoFit/>
          </a:bodyPr>
          <a:lstStyle/>
          <a:p>
            <a:r>
              <a:rPr lang="cs-CZ" sz="1400" dirty="0"/>
              <a:t>- 1 184</a:t>
            </a:r>
          </a:p>
        </p:txBody>
      </p:sp>
      <p:sp>
        <p:nvSpPr>
          <p:cNvPr id="18" name="TextovéPole 17"/>
          <p:cNvSpPr txBox="1"/>
          <p:nvPr/>
        </p:nvSpPr>
        <p:spPr>
          <a:xfrm>
            <a:off x="4887530" y="5336849"/>
            <a:ext cx="772726" cy="307777"/>
          </a:xfrm>
          <a:prstGeom prst="rect">
            <a:avLst/>
          </a:prstGeom>
          <a:noFill/>
        </p:spPr>
        <p:txBody>
          <a:bodyPr wrap="square" rtlCol="0">
            <a:spAutoFit/>
          </a:bodyPr>
          <a:lstStyle/>
          <a:p>
            <a:pPr algn="ctr"/>
            <a:r>
              <a:rPr lang="cs-CZ" sz="1400" dirty="0"/>
              <a:t>- 2,3%</a:t>
            </a:r>
          </a:p>
        </p:txBody>
      </p:sp>
      <p:sp>
        <p:nvSpPr>
          <p:cNvPr id="19" name="TextovéPole 18"/>
          <p:cNvSpPr txBox="1"/>
          <p:nvPr/>
        </p:nvSpPr>
        <p:spPr>
          <a:xfrm>
            <a:off x="4970611" y="5856712"/>
            <a:ext cx="1173520" cy="307777"/>
          </a:xfrm>
          <a:prstGeom prst="rect">
            <a:avLst/>
          </a:prstGeom>
          <a:noFill/>
        </p:spPr>
        <p:txBody>
          <a:bodyPr wrap="square" rtlCol="0">
            <a:spAutoFit/>
          </a:bodyPr>
          <a:lstStyle/>
          <a:p>
            <a:r>
              <a:rPr lang="cs-CZ" sz="1400" dirty="0"/>
              <a:t>- 75</a:t>
            </a:r>
          </a:p>
        </p:txBody>
      </p:sp>
      <p:sp>
        <p:nvSpPr>
          <p:cNvPr id="20" name="TextovéPole 19"/>
          <p:cNvSpPr txBox="1"/>
          <p:nvPr/>
        </p:nvSpPr>
        <p:spPr>
          <a:xfrm>
            <a:off x="4941757" y="6119091"/>
            <a:ext cx="772726" cy="307777"/>
          </a:xfrm>
          <a:prstGeom prst="rect">
            <a:avLst/>
          </a:prstGeom>
          <a:noFill/>
        </p:spPr>
        <p:txBody>
          <a:bodyPr wrap="square" rtlCol="0">
            <a:spAutoFit/>
          </a:bodyPr>
          <a:lstStyle/>
          <a:p>
            <a:pPr algn="ctr"/>
            <a:r>
              <a:rPr lang="cs-CZ" sz="1400" dirty="0"/>
              <a:t>- 2,6%</a:t>
            </a:r>
          </a:p>
        </p:txBody>
      </p:sp>
      <p:sp>
        <p:nvSpPr>
          <p:cNvPr id="21" name="TextovéPole 20"/>
          <p:cNvSpPr txBox="1"/>
          <p:nvPr/>
        </p:nvSpPr>
        <p:spPr>
          <a:xfrm>
            <a:off x="8478757" y="5115285"/>
            <a:ext cx="1173520" cy="307777"/>
          </a:xfrm>
          <a:prstGeom prst="rect">
            <a:avLst/>
          </a:prstGeom>
          <a:noFill/>
        </p:spPr>
        <p:txBody>
          <a:bodyPr wrap="square" rtlCol="0">
            <a:spAutoFit/>
          </a:bodyPr>
          <a:lstStyle/>
          <a:p>
            <a:r>
              <a:rPr lang="cs-CZ" sz="1400" dirty="0"/>
              <a:t>- 148 525</a:t>
            </a:r>
          </a:p>
        </p:txBody>
      </p:sp>
      <p:sp>
        <p:nvSpPr>
          <p:cNvPr id="22" name="TextovéPole 21"/>
          <p:cNvSpPr txBox="1"/>
          <p:nvPr/>
        </p:nvSpPr>
        <p:spPr>
          <a:xfrm>
            <a:off x="8449903" y="5377664"/>
            <a:ext cx="772726" cy="307777"/>
          </a:xfrm>
          <a:prstGeom prst="rect">
            <a:avLst/>
          </a:prstGeom>
          <a:noFill/>
        </p:spPr>
        <p:txBody>
          <a:bodyPr wrap="square" rtlCol="0">
            <a:spAutoFit/>
          </a:bodyPr>
          <a:lstStyle/>
          <a:p>
            <a:pPr algn="ctr"/>
            <a:r>
              <a:rPr lang="cs-CZ" sz="1400" dirty="0"/>
              <a:t>- 23,0%</a:t>
            </a:r>
          </a:p>
        </p:txBody>
      </p:sp>
      <p:sp>
        <p:nvSpPr>
          <p:cNvPr id="23" name="TextovéPole 22"/>
          <p:cNvSpPr txBox="1"/>
          <p:nvPr/>
        </p:nvSpPr>
        <p:spPr>
          <a:xfrm>
            <a:off x="8532984" y="5897527"/>
            <a:ext cx="1173520" cy="307777"/>
          </a:xfrm>
          <a:prstGeom prst="rect">
            <a:avLst/>
          </a:prstGeom>
          <a:noFill/>
        </p:spPr>
        <p:txBody>
          <a:bodyPr wrap="square" rtlCol="0">
            <a:spAutoFit/>
          </a:bodyPr>
          <a:lstStyle/>
          <a:p>
            <a:r>
              <a:rPr lang="cs-CZ" sz="1400" dirty="0"/>
              <a:t>- 8 703</a:t>
            </a:r>
          </a:p>
        </p:txBody>
      </p:sp>
      <p:sp>
        <p:nvSpPr>
          <p:cNvPr id="24" name="TextovéPole 23"/>
          <p:cNvSpPr txBox="1"/>
          <p:nvPr/>
        </p:nvSpPr>
        <p:spPr>
          <a:xfrm>
            <a:off x="8504130" y="6159906"/>
            <a:ext cx="772726" cy="307777"/>
          </a:xfrm>
          <a:prstGeom prst="rect">
            <a:avLst/>
          </a:prstGeom>
          <a:noFill/>
        </p:spPr>
        <p:txBody>
          <a:bodyPr wrap="square" rtlCol="0">
            <a:spAutoFit/>
          </a:bodyPr>
          <a:lstStyle/>
          <a:p>
            <a:pPr algn="ctr"/>
            <a:r>
              <a:rPr lang="cs-CZ" sz="1400" dirty="0"/>
              <a:t>- 24,4%</a:t>
            </a:r>
          </a:p>
        </p:txBody>
      </p:sp>
      <p:sp>
        <p:nvSpPr>
          <p:cNvPr id="25" name="TextovéPole 24"/>
          <p:cNvSpPr txBox="1"/>
          <p:nvPr/>
        </p:nvSpPr>
        <p:spPr>
          <a:xfrm>
            <a:off x="8193024" y="989332"/>
            <a:ext cx="3682305" cy="2893100"/>
          </a:xfrm>
          <a:prstGeom prst="rect">
            <a:avLst/>
          </a:prstGeom>
          <a:noFill/>
        </p:spPr>
        <p:txBody>
          <a:bodyPr wrap="square" rtlCol="0">
            <a:spAutoFit/>
          </a:bodyPr>
          <a:lstStyle/>
          <a:p>
            <a:r>
              <a:rPr lang="cs-CZ" sz="1400" dirty="0"/>
              <a:t>Akutní lůžka nemocnic jsou v ČR dlouhodobě významným místem úmrtí pacientů, v celé ČR na akutních lůžkách umírá cca 42% zemřelých (73% ze všech zemřelých v nemocnicích). V HKK je tento podíl vyšší, celkem jde přibližně o 46% všech zemřelých a 76% všech zemřelých v nemocnicích. Rovněž časové trendy  v poklesu úmrtí na akutních lůžkách jsou v HKK podobné jako v celé ČR. Tato situace indikuje nedostatečnou kapacitu následné a dlouhodobé péče, domácí péče a komunitní paliativní péče a sníženou dostupnost těchto forem péče pro chronicky nemocné pacienty. </a:t>
            </a:r>
          </a:p>
        </p:txBody>
      </p:sp>
    </p:spTree>
    <p:extLst>
      <p:ext uri="{BB962C8B-B14F-4D97-AF65-F5344CB8AC3E}">
        <p14:creationId xmlns:p14="http://schemas.microsoft.com/office/powerpoint/2010/main" val="38119161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adpis 1">
            <a:extLst>
              <a:ext uri="{FF2B5EF4-FFF2-40B4-BE49-F238E27FC236}">
                <a16:creationId xmlns:a16="http://schemas.microsoft.com/office/drawing/2014/main" id="{EA328CEC-C272-456D-B936-D7E722870E2A}"/>
              </a:ext>
            </a:extLst>
          </p:cNvPr>
          <p:cNvSpPr txBox="1">
            <a:spLocks/>
          </p:cNvSpPr>
          <p:nvPr/>
        </p:nvSpPr>
        <p:spPr>
          <a:xfrm>
            <a:off x="102111" y="422493"/>
            <a:ext cx="11934441" cy="57543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defRPr/>
            </a:pPr>
            <a:r>
              <a:rPr kumimoji="0" lang="cs-CZ" sz="3200" b="1" i="0" u="none" strike="noStrike" kern="1200" cap="none" spc="0" normalizeH="0" baseline="0" noProof="0" dirty="0">
                <a:ln>
                  <a:noFill/>
                </a:ln>
                <a:solidFill>
                  <a:srgbClr val="C00000"/>
                </a:solidFill>
                <a:uLnTx/>
                <a:uFillTx/>
                <a:latin typeface="Calibri" panose="020F0502020204030204" pitchFamily="34" charset="0"/>
                <a:cs typeface="Calibri" panose="020F0502020204030204" pitchFamily="34" charset="0"/>
              </a:rPr>
              <a:t>Akutní lůžka nemocnic jako místo</a:t>
            </a:r>
            <a:r>
              <a:rPr kumimoji="0" lang="cs-CZ" sz="3200" b="1" i="0" u="none" strike="noStrike" kern="1200" cap="none" spc="0" normalizeH="0" noProof="0" dirty="0">
                <a:ln>
                  <a:noFill/>
                </a:ln>
                <a:solidFill>
                  <a:srgbClr val="C00000"/>
                </a:solidFill>
                <a:uLnTx/>
                <a:uFillTx/>
                <a:latin typeface="Calibri" panose="020F0502020204030204" pitchFamily="34" charset="0"/>
                <a:cs typeface="Calibri" panose="020F0502020204030204" pitchFamily="34" charset="0"/>
              </a:rPr>
              <a:t> úmrtí pacientů - obyvatel HKK</a:t>
            </a:r>
            <a:endParaRPr kumimoji="0" lang="cs-CZ" sz="3200" i="0" u="none" strike="noStrike" kern="1200" cap="none" spc="0" normalizeH="0" baseline="0" noProof="0" dirty="0">
              <a:ln>
                <a:noFill/>
              </a:ln>
              <a:solidFill>
                <a:srgbClr val="C00000"/>
              </a:solidFill>
              <a:uLnTx/>
              <a:uFillTx/>
              <a:latin typeface="Calibri" panose="020F0502020204030204" pitchFamily="34" charset="0"/>
              <a:cs typeface="Calibri" panose="020F0502020204030204" pitchFamily="34" charset="0"/>
            </a:endParaRPr>
          </a:p>
        </p:txBody>
      </p:sp>
      <p:sp>
        <p:nvSpPr>
          <p:cNvPr id="24" name="Obdélník 18"/>
          <p:cNvSpPr/>
          <p:nvPr/>
        </p:nvSpPr>
        <p:spPr>
          <a:xfrm>
            <a:off x="2238963" y="1625010"/>
            <a:ext cx="2108269" cy="30777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Místo úmrtí obyvatel HKK</a:t>
            </a:r>
          </a:p>
        </p:txBody>
      </p:sp>
      <p:sp>
        <p:nvSpPr>
          <p:cNvPr id="27" name="Obdélník 9"/>
          <p:cNvSpPr/>
          <p:nvPr/>
        </p:nvSpPr>
        <p:spPr>
          <a:xfrm>
            <a:off x="5047238" y="1193139"/>
            <a:ext cx="2013693" cy="52322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Typ lůžka,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 na kterém došlo k úmrtí</a:t>
            </a:r>
          </a:p>
        </p:txBody>
      </p:sp>
      <p:sp>
        <p:nvSpPr>
          <p:cNvPr id="11" name="TextBox 6"/>
          <p:cNvSpPr txBox="1"/>
          <p:nvPr/>
        </p:nvSpPr>
        <p:spPr>
          <a:xfrm>
            <a:off x="119809" y="850979"/>
            <a:ext cx="1876796" cy="307777"/>
          </a:xfrm>
          <a:prstGeom prst="rect">
            <a:avLst/>
          </a:prstGeom>
          <a:noFill/>
        </p:spPr>
        <p:txBody>
          <a:bodyPr wrap="none" rtlCol="0">
            <a:spAutoFit/>
          </a:bodyPr>
          <a:lstStyle/>
          <a:p>
            <a:r>
              <a:rPr lang="cs-CZ" sz="1400" dirty="0">
                <a:solidFill>
                  <a:prstClr val="black"/>
                </a:solidFill>
              </a:rPr>
              <a:t>Zdroj: LPZ 2007 – 2018 </a:t>
            </a:r>
            <a:endParaRPr lang="en-US" sz="1400" dirty="0">
              <a:solidFill>
                <a:prstClr val="black"/>
              </a:solidFill>
            </a:endParaRPr>
          </a:p>
        </p:txBody>
      </p:sp>
      <p:sp>
        <p:nvSpPr>
          <p:cNvPr id="12" name="Obdélník 9"/>
          <p:cNvSpPr/>
          <p:nvPr/>
        </p:nvSpPr>
        <p:spPr>
          <a:xfrm>
            <a:off x="7397776" y="1184086"/>
            <a:ext cx="1832553" cy="52322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Průměrná délka (dny)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poslední hospitalizace</a:t>
            </a:r>
          </a:p>
        </p:txBody>
      </p:sp>
      <p:sp>
        <p:nvSpPr>
          <p:cNvPr id="13" name="TextovéPole 12"/>
          <p:cNvSpPr txBox="1"/>
          <p:nvPr/>
        </p:nvSpPr>
        <p:spPr>
          <a:xfrm>
            <a:off x="9245956" y="1390703"/>
            <a:ext cx="2869844" cy="4401205"/>
          </a:xfrm>
          <a:prstGeom prst="rect">
            <a:avLst/>
          </a:prstGeom>
          <a:noFill/>
        </p:spPr>
        <p:txBody>
          <a:bodyPr wrap="square" rtlCol="0">
            <a:spAutoFit/>
          </a:bodyPr>
          <a:lstStyle/>
          <a:p>
            <a:r>
              <a:rPr lang="cs-CZ" sz="1400" dirty="0"/>
              <a:t>Záznamy z listů o prohlídce zemřelého potvrzují velmi vysoký podíl nemocnic HKK na péči o umírající pacienty. V HKK na lůžkách nemocnic umírá téměř 50% všech zemřelých a tento stav se dlouhodobě nemění. V naprosté většině probíhají tyto poslední hospitalizace pacientů na akutních lůžkách, v případě fakultních nemocnic dokonce z 98%. Nadto průměrně se jedná o poměrně dlouhodobé hospitalizace. Tato data potvrzují, že nedostatečná kapacita následné/dlouhodobé péče a komunitně poskytované domácí a paliativní péče je v kraji velkým problémem, který v konečném důsledku vyčerpává kapacitu akutní lůžkové péče. </a:t>
            </a:r>
          </a:p>
        </p:txBody>
      </p:sp>
      <p:graphicFrame>
        <p:nvGraphicFramePr>
          <p:cNvPr id="19" name="Graf 18">
            <a:extLst>
              <a:ext uri="{FF2B5EF4-FFF2-40B4-BE49-F238E27FC236}">
                <a16:creationId xmlns:a16="http://schemas.microsoft.com/office/drawing/2014/main" id="{782ADDB6-9CAF-49EA-8507-4F1C75F73D7D}"/>
              </a:ext>
            </a:extLst>
          </p:cNvPr>
          <p:cNvGraphicFramePr/>
          <p:nvPr>
            <p:extLst>
              <p:ext uri="{D42A27DB-BD31-4B8C-83A1-F6EECF244321}">
                <p14:modId xmlns:p14="http://schemas.microsoft.com/office/powerpoint/2010/main" val="995605246"/>
              </p:ext>
            </p:extLst>
          </p:nvPr>
        </p:nvGraphicFramePr>
        <p:xfrm>
          <a:off x="2290439" y="1965467"/>
          <a:ext cx="3195961" cy="40837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0" name="Tabulka 19">
            <a:extLst>
              <a:ext uri="{FF2B5EF4-FFF2-40B4-BE49-F238E27FC236}">
                <a16:creationId xmlns:a16="http://schemas.microsoft.com/office/drawing/2014/main" id="{F05E1DAD-058E-4D5A-AFD6-0CD0805D9FDA}"/>
              </a:ext>
            </a:extLst>
          </p:cNvPr>
          <p:cNvGraphicFramePr>
            <a:graphicFrameLocks noGrp="1"/>
          </p:cNvGraphicFramePr>
          <p:nvPr>
            <p:extLst>
              <p:ext uri="{D42A27DB-BD31-4B8C-83A1-F6EECF244321}">
                <p14:modId xmlns:p14="http://schemas.microsoft.com/office/powerpoint/2010/main" val="4139733566"/>
              </p:ext>
            </p:extLst>
          </p:nvPr>
        </p:nvGraphicFramePr>
        <p:xfrm>
          <a:off x="0" y="2134132"/>
          <a:ext cx="2503503" cy="3707537"/>
        </p:xfrm>
        <a:graphic>
          <a:graphicData uri="http://schemas.openxmlformats.org/drawingml/2006/table">
            <a:tbl>
              <a:tblPr/>
              <a:tblGrid>
                <a:gridCol w="2503503">
                  <a:extLst>
                    <a:ext uri="{9D8B030D-6E8A-4147-A177-3AD203B41FA5}">
                      <a16:colId xmlns:a16="http://schemas.microsoft.com/office/drawing/2014/main" val="20000"/>
                    </a:ext>
                  </a:extLst>
                </a:gridCol>
              </a:tblGrid>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Nemocnice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Doma, v zařízení sociálních služeb</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Fakultní nemocnice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Léčebna pro dlouhodobě nemocné (LDN)</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dirty="0">
                          <a:solidFill>
                            <a:srgbClr val="000000"/>
                          </a:solidFill>
                          <a:effectLst/>
                          <a:latin typeface="Calibri" panose="020F0502020204030204" pitchFamily="34" charset="0"/>
                        </a:rPr>
                        <a:t>Na ulici, při převozu</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Nemocnice následné péče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Hospic</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Psychiatrická léčebna</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Ostatní ZZ</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dirty="0">
                          <a:solidFill>
                            <a:srgbClr val="000000"/>
                          </a:solidFill>
                          <a:effectLst/>
                          <a:latin typeface="Calibri" panose="020F0502020204030204" pitchFamily="34" charset="0"/>
                        </a:rPr>
                        <a:t>Jiné, nezjištěno</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graphicFrame>
        <p:nvGraphicFramePr>
          <p:cNvPr id="21" name="Tabulka 20">
            <a:extLst>
              <a:ext uri="{FF2B5EF4-FFF2-40B4-BE49-F238E27FC236}">
                <a16:creationId xmlns:a16="http://schemas.microsoft.com/office/drawing/2014/main" id="{FA05995D-293E-46CF-A592-17D0ECA41998}"/>
              </a:ext>
            </a:extLst>
          </p:cNvPr>
          <p:cNvGraphicFramePr>
            <a:graphicFrameLocks noGrp="1"/>
          </p:cNvGraphicFramePr>
          <p:nvPr>
            <p:extLst>
              <p:ext uri="{D42A27DB-BD31-4B8C-83A1-F6EECF244321}">
                <p14:modId xmlns:p14="http://schemas.microsoft.com/office/powerpoint/2010/main" val="3901475442"/>
              </p:ext>
            </p:extLst>
          </p:nvPr>
        </p:nvGraphicFramePr>
        <p:xfrm>
          <a:off x="4774127" y="1785843"/>
          <a:ext cx="2408286" cy="4054318"/>
        </p:xfrm>
        <a:graphic>
          <a:graphicData uri="http://schemas.openxmlformats.org/drawingml/2006/table">
            <a:tbl>
              <a:tblPr/>
              <a:tblGrid>
                <a:gridCol w="802762">
                  <a:extLst>
                    <a:ext uri="{9D8B030D-6E8A-4147-A177-3AD203B41FA5}">
                      <a16:colId xmlns:a16="http://schemas.microsoft.com/office/drawing/2014/main" val="3539414143"/>
                    </a:ext>
                  </a:extLst>
                </a:gridCol>
                <a:gridCol w="802762">
                  <a:extLst>
                    <a:ext uri="{9D8B030D-6E8A-4147-A177-3AD203B41FA5}">
                      <a16:colId xmlns:a16="http://schemas.microsoft.com/office/drawing/2014/main" val="4157275695"/>
                    </a:ext>
                  </a:extLst>
                </a:gridCol>
                <a:gridCol w="802762">
                  <a:extLst>
                    <a:ext uri="{9D8B030D-6E8A-4147-A177-3AD203B41FA5}">
                      <a16:colId xmlns:a16="http://schemas.microsoft.com/office/drawing/2014/main" val="3753281464"/>
                    </a:ext>
                  </a:extLst>
                </a:gridCol>
              </a:tblGrid>
              <a:tr h="3384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Akutní</a:t>
                      </a:r>
                      <a:endParaRPr lang="cs-CZ" sz="1000" b="0"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Následné</a:t>
                      </a:r>
                      <a:endParaRPr lang="cs-CZ" sz="1000" b="0"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Neuvedeno</a:t>
                      </a:r>
                      <a:endParaRPr lang="cs-CZ" sz="1000" b="0"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solidFill>
                  </a:tcPr>
                </a:tc>
                <a:extLst>
                  <a:ext uri="{0D108BD9-81ED-4DB2-BD59-A6C34878D82A}">
                    <a16:rowId xmlns:a16="http://schemas.microsoft.com/office/drawing/2014/main" val="2739121434"/>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82,1%</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15,0%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2,9%</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1293014536"/>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654450955"/>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97,5%</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0,7%</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1,8%</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810225143"/>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86,6%</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13,4%</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8538846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51,0%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6,5%</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42,5%</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4362809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02321621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100,0%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86634798"/>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100,0%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14193382"/>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54,0%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27,9%</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18,0%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33994179"/>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82964982"/>
                  </a:ext>
                </a:extLst>
              </a:tr>
            </a:tbl>
          </a:graphicData>
        </a:graphic>
      </p:graphicFrame>
      <p:graphicFrame>
        <p:nvGraphicFramePr>
          <p:cNvPr id="22" name="Tabulka 21">
            <a:extLst>
              <a:ext uri="{FF2B5EF4-FFF2-40B4-BE49-F238E27FC236}">
                <a16:creationId xmlns:a16="http://schemas.microsoft.com/office/drawing/2014/main" id="{2D2EEA09-7F89-4D13-AF7D-57540F923A65}"/>
              </a:ext>
            </a:extLst>
          </p:cNvPr>
          <p:cNvGraphicFramePr>
            <a:graphicFrameLocks noGrp="1"/>
          </p:cNvGraphicFramePr>
          <p:nvPr>
            <p:extLst>
              <p:ext uri="{D42A27DB-BD31-4B8C-83A1-F6EECF244321}">
                <p14:modId xmlns:p14="http://schemas.microsoft.com/office/powerpoint/2010/main" val="74803099"/>
              </p:ext>
            </p:extLst>
          </p:nvPr>
        </p:nvGraphicFramePr>
        <p:xfrm>
          <a:off x="7485294" y="1785845"/>
          <a:ext cx="1605524" cy="4054318"/>
        </p:xfrm>
        <a:graphic>
          <a:graphicData uri="http://schemas.openxmlformats.org/drawingml/2006/table">
            <a:tbl>
              <a:tblPr/>
              <a:tblGrid>
                <a:gridCol w="802762">
                  <a:extLst>
                    <a:ext uri="{9D8B030D-6E8A-4147-A177-3AD203B41FA5}">
                      <a16:colId xmlns:a16="http://schemas.microsoft.com/office/drawing/2014/main" val="3539414143"/>
                    </a:ext>
                  </a:extLst>
                </a:gridCol>
                <a:gridCol w="802762">
                  <a:extLst>
                    <a:ext uri="{9D8B030D-6E8A-4147-A177-3AD203B41FA5}">
                      <a16:colId xmlns:a16="http://schemas.microsoft.com/office/drawing/2014/main" val="4157275695"/>
                    </a:ext>
                  </a:extLst>
                </a:gridCol>
              </a:tblGrid>
              <a:tr h="3384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Průměr</a:t>
                      </a:r>
                      <a:endParaRPr lang="cs-CZ" sz="1000" b="0"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Medián</a:t>
                      </a:r>
                      <a:endParaRPr lang="cs-CZ" sz="1000" b="0"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solidFill>
                  </a:tcPr>
                </a:tc>
                <a:extLst>
                  <a:ext uri="{0D108BD9-81ED-4DB2-BD59-A6C34878D82A}">
                    <a16:rowId xmlns:a16="http://schemas.microsoft.com/office/drawing/2014/main" val="2739121434"/>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20,6</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7</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1293014536"/>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654450955"/>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11,9</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6</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810225143"/>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53,1</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25</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8538846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14,2</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6</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4362809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02321621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20,4</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86634798"/>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455,3</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61</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14193382"/>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26,8</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9</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33994179"/>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82964982"/>
                  </a:ext>
                </a:extLst>
              </a:tr>
            </a:tbl>
          </a:graphicData>
        </a:graphic>
      </p:graphicFrame>
    </p:spTree>
    <p:extLst>
      <p:ext uri="{BB962C8B-B14F-4D97-AF65-F5344CB8AC3E}">
        <p14:creationId xmlns:p14="http://schemas.microsoft.com/office/powerpoint/2010/main" val="347511359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639000"/>
            <a:ext cx="4644220" cy="523220"/>
          </a:xfrm>
          <a:prstGeom prst="rect">
            <a:avLst/>
          </a:prstGeom>
          <a:noFill/>
        </p:spPr>
        <p:txBody>
          <a:bodyPr wrap="none" rtlCol="0">
            <a:spAutoFit/>
          </a:bodyPr>
          <a:lstStyle/>
          <a:p>
            <a:r>
              <a:rPr lang="cs-CZ" sz="1400" dirty="0"/>
              <a:t>Zdroj: </a:t>
            </a:r>
            <a:r>
              <a:rPr lang="cs-CZ" sz="1400" kern="0" dirty="0">
                <a:solidFill>
                  <a:srgbClr val="000000"/>
                </a:solidFill>
              </a:rPr>
              <a:t>NRHOSP 2010 – </a:t>
            </a:r>
            <a:r>
              <a:rPr lang="cs-CZ" sz="1400" kern="0" dirty="0"/>
              <a:t>2018, </a:t>
            </a:r>
            <a:r>
              <a:rPr lang="cs-CZ" sz="1400" b="1" kern="0" dirty="0"/>
              <a:t>Královehradecký kraj</a:t>
            </a:r>
          </a:p>
          <a:p>
            <a:r>
              <a:rPr lang="cs-CZ" sz="1400" kern="0" dirty="0">
                <a:solidFill>
                  <a:srgbClr val="000000"/>
                </a:solidFill>
              </a:rPr>
              <a:t>Počet všech osob hospitalizovaných při akutních hospitalizací.</a:t>
            </a:r>
          </a:p>
        </p:txBody>
      </p:sp>
      <p:sp>
        <p:nvSpPr>
          <p:cNvPr id="8" name="TextBox 7"/>
          <p:cNvSpPr txBox="1"/>
          <p:nvPr/>
        </p:nvSpPr>
        <p:spPr>
          <a:xfrm>
            <a:off x="7723633" y="1462744"/>
            <a:ext cx="4264152" cy="3323987"/>
          </a:xfrm>
          <a:prstGeom prst="rect">
            <a:avLst/>
          </a:prstGeom>
          <a:noFill/>
          <a:ln>
            <a:noFill/>
          </a:ln>
        </p:spPr>
        <p:txBody>
          <a:bodyPr wrap="square" rtlCol="0">
            <a:spAutoFit/>
          </a:bodyPr>
          <a:lstStyle/>
          <a:p>
            <a:r>
              <a:rPr lang="cs-CZ" sz="1400" kern="0" dirty="0"/>
              <a:t>Za poslední roky počet akutních hospitalizací mírně klesá.</a:t>
            </a:r>
          </a:p>
          <a:p>
            <a:endParaRPr lang="cs-CZ" sz="1400" kern="0" dirty="0"/>
          </a:p>
          <a:p>
            <a:r>
              <a:rPr lang="cs-CZ" sz="1400" kern="0" dirty="0"/>
              <a:t>V roce 2018 bylo zaznamenáno v ČR 1 999 367 akutních hospitalizací, což je o 15 712 méně než v roce 2017 a o 84 818 méně než v roce 2014. meziroční pokles objemu této péče činí přibližně </a:t>
            </a:r>
          </a:p>
          <a:p>
            <a:r>
              <a:rPr lang="cs-CZ" sz="1400" kern="0" dirty="0"/>
              <a:t>-0,8% až – 1,6%. </a:t>
            </a:r>
          </a:p>
          <a:p>
            <a:endParaRPr lang="cs-CZ" sz="1400" kern="0" dirty="0"/>
          </a:p>
          <a:p>
            <a:r>
              <a:rPr lang="cs-CZ" sz="1400" kern="0" dirty="0"/>
              <a:t>V Královéhradeckém kraji bylo roce 2018 zaznamenáno </a:t>
            </a:r>
          </a:p>
          <a:p>
            <a:r>
              <a:rPr lang="cs-CZ" sz="1400" kern="0" dirty="0"/>
              <a:t>94 579 akutních hospitalizací a došlo tak oproti minulému roku k mírnému poklesu. Meziroční pokles objemu této péče činí mezi roky 2018  a 2017 0,6 %. </a:t>
            </a:r>
          </a:p>
          <a:p>
            <a:r>
              <a:rPr lang="cs-CZ" sz="1400" kern="0" dirty="0"/>
              <a:t>V přepočtu na 100 tisíc obyvatel se Královéhradecký kraj nachází pod průměrem ČR.</a:t>
            </a:r>
          </a:p>
        </p:txBody>
      </p:sp>
      <p:sp>
        <p:nvSpPr>
          <p:cNvPr id="2" name="Title 1"/>
          <p:cNvSpPr>
            <a:spLocks noGrp="1"/>
          </p:cNvSpPr>
          <p:nvPr>
            <p:ph type="title"/>
          </p:nvPr>
        </p:nvSpPr>
        <p:spPr>
          <a:xfrm>
            <a:off x="272591" y="160257"/>
            <a:ext cx="10515600" cy="631595"/>
          </a:xfrm>
        </p:spPr>
        <p:txBody>
          <a:bodyPr>
            <a:normAutofit/>
          </a:bodyPr>
          <a:lstStyle/>
          <a:p>
            <a:r>
              <a:rPr lang="cs-CZ" dirty="0"/>
              <a:t>P</a:t>
            </a:r>
            <a:r>
              <a:rPr lang="en-US" dirty="0" err="1"/>
              <a:t>očet</a:t>
            </a:r>
            <a:r>
              <a:rPr lang="en-US" dirty="0"/>
              <a:t> </a:t>
            </a:r>
            <a:r>
              <a:rPr lang="cs-CZ" dirty="0"/>
              <a:t>akutně </a:t>
            </a:r>
            <a:r>
              <a:rPr lang="en-US" dirty="0" err="1"/>
              <a:t>hospitalizovaných</a:t>
            </a:r>
            <a:r>
              <a:rPr lang="en-US" dirty="0"/>
              <a:t> </a:t>
            </a:r>
            <a:r>
              <a:rPr lang="cs-CZ" dirty="0"/>
              <a:t>obyvatel HKK </a:t>
            </a:r>
            <a:endParaRPr lang="en-US" dirty="0"/>
          </a:p>
        </p:txBody>
      </p:sp>
      <p:sp>
        <p:nvSpPr>
          <p:cNvPr id="16" name="TextBox 6">
            <a:extLst>
              <a:ext uri="{FF2B5EF4-FFF2-40B4-BE49-F238E27FC236}">
                <a16:creationId xmlns:a16="http://schemas.microsoft.com/office/drawing/2014/main" id="{C76D6536-2856-4FBA-897F-0A20CD578268}"/>
              </a:ext>
            </a:extLst>
          </p:cNvPr>
          <p:cNvSpPr txBox="1"/>
          <p:nvPr/>
        </p:nvSpPr>
        <p:spPr>
          <a:xfrm>
            <a:off x="2241540" y="4891424"/>
            <a:ext cx="3823483" cy="307777"/>
          </a:xfrm>
          <a:prstGeom prst="rect">
            <a:avLst/>
          </a:prstGeom>
          <a:noFill/>
        </p:spPr>
        <p:txBody>
          <a:bodyPr wrap="none" rtlCol="0">
            <a:spAutoFit/>
          </a:bodyPr>
          <a:lstStyle/>
          <a:p>
            <a:r>
              <a:rPr lang="cs-CZ" sz="1400" b="1" kern="0" dirty="0">
                <a:solidFill>
                  <a:srgbClr val="000000"/>
                </a:solidFill>
              </a:rPr>
              <a:t>Počet akutních hospitalizací na 100 tisíc obyvatel</a:t>
            </a:r>
          </a:p>
        </p:txBody>
      </p:sp>
      <p:graphicFrame>
        <p:nvGraphicFramePr>
          <p:cNvPr id="11" name="Graf 10">
            <a:extLst>
              <a:ext uri="{FF2B5EF4-FFF2-40B4-BE49-F238E27FC236}">
                <a16:creationId xmlns:a16="http://schemas.microsoft.com/office/drawing/2014/main" id="{68333983-6B96-44D9-BD94-A0B170AE4A1F}"/>
              </a:ext>
            </a:extLst>
          </p:cNvPr>
          <p:cNvGraphicFramePr/>
          <p:nvPr>
            <p:extLst>
              <p:ext uri="{D42A27DB-BD31-4B8C-83A1-F6EECF244321}">
                <p14:modId xmlns:p14="http://schemas.microsoft.com/office/powerpoint/2010/main" val="3969635220"/>
              </p:ext>
            </p:extLst>
          </p:nvPr>
        </p:nvGraphicFramePr>
        <p:xfrm>
          <a:off x="470013" y="1176945"/>
          <a:ext cx="6940550" cy="346032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Tabulka 11">
            <a:extLst>
              <a:ext uri="{FF2B5EF4-FFF2-40B4-BE49-F238E27FC236}">
                <a16:creationId xmlns:a16="http://schemas.microsoft.com/office/drawing/2014/main" id="{243541CB-E28D-4DDC-95C5-D59B0324D729}"/>
              </a:ext>
            </a:extLst>
          </p:cNvPr>
          <p:cNvGraphicFramePr>
            <a:graphicFrameLocks noGrp="1"/>
          </p:cNvGraphicFramePr>
          <p:nvPr>
            <p:extLst>
              <p:ext uri="{D42A27DB-BD31-4B8C-83A1-F6EECF244321}">
                <p14:modId xmlns:p14="http://schemas.microsoft.com/office/powerpoint/2010/main" val="1614659228"/>
              </p:ext>
            </p:extLst>
          </p:nvPr>
        </p:nvGraphicFramePr>
        <p:xfrm>
          <a:off x="1298637" y="1679820"/>
          <a:ext cx="5931351" cy="410351"/>
        </p:xfrm>
        <a:graphic>
          <a:graphicData uri="http://schemas.openxmlformats.org/drawingml/2006/table">
            <a:tbl>
              <a:tblPr firstRow="1" bandRow="1">
                <a:tableStyleId>{2D5ABB26-0587-4C30-8999-92F81FD0307C}</a:tableStyleId>
              </a:tblPr>
              <a:tblGrid>
                <a:gridCol w="659039">
                  <a:extLst>
                    <a:ext uri="{9D8B030D-6E8A-4147-A177-3AD203B41FA5}">
                      <a16:colId xmlns:a16="http://schemas.microsoft.com/office/drawing/2014/main" val="153523026"/>
                    </a:ext>
                  </a:extLst>
                </a:gridCol>
                <a:gridCol w="659039">
                  <a:extLst>
                    <a:ext uri="{9D8B030D-6E8A-4147-A177-3AD203B41FA5}">
                      <a16:colId xmlns:a16="http://schemas.microsoft.com/office/drawing/2014/main" val="2003258456"/>
                    </a:ext>
                  </a:extLst>
                </a:gridCol>
                <a:gridCol w="659039">
                  <a:extLst>
                    <a:ext uri="{9D8B030D-6E8A-4147-A177-3AD203B41FA5}">
                      <a16:colId xmlns:a16="http://schemas.microsoft.com/office/drawing/2014/main" val="673700185"/>
                    </a:ext>
                  </a:extLst>
                </a:gridCol>
                <a:gridCol w="659039">
                  <a:extLst>
                    <a:ext uri="{9D8B030D-6E8A-4147-A177-3AD203B41FA5}">
                      <a16:colId xmlns:a16="http://schemas.microsoft.com/office/drawing/2014/main" val="3836836819"/>
                    </a:ext>
                  </a:extLst>
                </a:gridCol>
                <a:gridCol w="659039">
                  <a:extLst>
                    <a:ext uri="{9D8B030D-6E8A-4147-A177-3AD203B41FA5}">
                      <a16:colId xmlns:a16="http://schemas.microsoft.com/office/drawing/2014/main" val="4184359134"/>
                    </a:ext>
                  </a:extLst>
                </a:gridCol>
                <a:gridCol w="659039">
                  <a:extLst>
                    <a:ext uri="{9D8B030D-6E8A-4147-A177-3AD203B41FA5}">
                      <a16:colId xmlns:a16="http://schemas.microsoft.com/office/drawing/2014/main" val="297618691"/>
                    </a:ext>
                  </a:extLst>
                </a:gridCol>
                <a:gridCol w="659039">
                  <a:extLst>
                    <a:ext uri="{9D8B030D-6E8A-4147-A177-3AD203B41FA5}">
                      <a16:colId xmlns:a16="http://schemas.microsoft.com/office/drawing/2014/main" val="1616585500"/>
                    </a:ext>
                  </a:extLst>
                </a:gridCol>
                <a:gridCol w="659039">
                  <a:extLst>
                    <a:ext uri="{9D8B030D-6E8A-4147-A177-3AD203B41FA5}">
                      <a16:colId xmlns:a16="http://schemas.microsoft.com/office/drawing/2014/main" val="3639039927"/>
                    </a:ext>
                  </a:extLst>
                </a:gridCol>
                <a:gridCol w="659039">
                  <a:extLst>
                    <a:ext uri="{9D8B030D-6E8A-4147-A177-3AD203B41FA5}">
                      <a16:colId xmlns:a16="http://schemas.microsoft.com/office/drawing/2014/main" val="3465488524"/>
                    </a:ext>
                  </a:extLst>
                </a:gridCol>
              </a:tblGrid>
              <a:tr h="410351">
                <a:tc>
                  <a:txBody>
                    <a:bodyPr/>
                    <a:lstStyle/>
                    <a:p>
                      <a:endParaRPr lang="cs-CZ" dirty="0">
                        <a:solidFill>
                          <a:schemeClr val="tx1"/>
                        </a:solidFill>
                      </a:endParaRPr>
                    </a:p>
                  </a:txBody>
                  <a:tcPr/>
                </a:tc>
                <a:tc>
                  <a:txBody>
                    <a:bodyPr/>
                    <a:lstStyle/>
                    <a:p>
                      <a:pPr algn="l" fontAlgn="t"/>
                      <a:r>
                        <a:rPr lang="el-GR" sz="1400" b="0" i="0" u="none" strike="noStrike" dirty="0">
                          <a:solidFill>
                            <a:srgbClr val="000000"/>
                          </a:solidFill>
                          <a:effectLst/>
                          <a:latin typeface="Calibri" panose="020F0502020204030204" pitchFamily="34" charset="0"/>
                        </a:rPr>
                        <a:t>Δ -3,5 %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0,3 %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-0,4 %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0,5 %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0,7 %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-2,4 %</a:t>
                      </a:r>
                    </a:p>
                  </a:txBody>
                  <a:tcPr marL="9525" marR="9525" marT="9525" marB="0"/>
                </a:tc>
                <a:tc>
                  <a:txBody>
                    <a:bodyPr/>
                    <a:lstStyle/>
                    <a:p>
                      <a:pPr algn="l" fontAlgn="t"/>
                      <a:r>
                        <a:rPr lang="el-GR" sz="1400" b="0" i="0" u="none" strike="noStrike">
                          <a:solidFill>
                            <a:srgbClr val="000000"/>
                          </a:solidFill>
                          <a:effectLst/>
                          <a:latin typeface="Calibri" panose="020F0502020204030204" pitchFamily="34" charset="0"/>
                        </a:rPr>
                        <a:t>Δ -2,8 %</a:t>
                      </a:r>
                    </a:p>
                  </a:txBody>
                  <a:tcPr marL="9525" marR="9525" marT="9525" marB="0"/>
                </a:tc>
                <a:tc>
                  <a:txBody>
                    <a:bodyPr/>
                    <a:lstStyle/>
                    <a:p>
                      <a:pPr algn="l" fontAlgn="t"/>
                      <a:r>
                        <a:rPr lang="el-GR" sz="1400" b="0" i="0" u="none" strike="noStrike" dirty="0">
                          <a:solidFill>
                            <a:srgbClr val="000000"/>
                          </a:solidFill>
                          <a:effectLst/>
                          <a:latin typeface="Calibri" panose="020F0502020204030204" pitchFamily="34" charset="0"/>
                        </a:rPr>
                        <a:t>Δ -0,6 %</a:t>
                      </a:r>
                    </a:p>
                  </a:txBody>
                  <a:tcPr marL="9525" marR="9525" marT="9525" marB="0"/>
                </a:tc>
                <a:extLst>
                  <a:ext uri="{0D108BD9-81ED-4DB2-BD59-A6C34878D82A}">
                    <a16:rowId xmlns:a16="http://schemas.microsoft.com/office/drawing/2014/main" val="223233907"/>
                  </a:ext>
                </a:extLst>
              </a:tr>
            </a:tbl>
          </a:graphicData>
        </a:graphic>
      </p:graphicFrame>
      <p:graphicFrame>
        <p:nvGraphicFramePr>
          <p:cNvPr id="13" name="Tabulka 12">
            <a:extLst>
              <a:ext uri="{FF2B5EF4-FFF2-40B4-BE49-F238E27FC236}">
                <a16:creationId xmlns:a16="http://schemas.microsoft.com/office/drawing/2014/main" id="{96F4ABF1-0345-4585-86DC-8663C400374E}"/>
              </a:ext>
            </a:extLst>
          </p:cNvPr>
          <p:cNvGraphicFramePr>
            <a:graphicFrameLocks noGrp="1"/>
          </p:cNvGraphicFramePr>
          <p:nvPr>
            <p:extLst>
              <p:ext uri="{D42A27DB-BD31-4B8C-83A1-F6EECF244321}">
                <p14:modId xmlns:p14="http://schemas.microsoft.com/office/powerpoint/2010/main" val="1364431751"/>
              </p:ext>
            </p:extLst>
          </p:nvPr>
        </p:nvGraphicFramePr>
        <p:xfrm>
          <a:off x="470013" y="5232160"/>
          <a:ext cx="6820470" cy="917538"/>
        </p:xfrm>
        <a:graphic>
          <a:graphicData uri="http://schemas.openxmlformats.org/drawingml/2006/table">
            <a:tbl>
              <a:tblPr firstRow="1" bandRow="1">
                <a:tableStyleId>{2D5ABB26-0587-4C30-8999-92F81FD0307C}</a:tableStyleId>
              </a:tblPr>
              <a:tblGrid>
                <a:gridCol w="682047">
                  <a:extLst>
                    <a:ext uri="{9D8B030D-6E8A-4147-A177-3AD203B41FA5}">
                      <a16:colId xmlns:a16="http://schemas.microsoft.com/office/drawing/2014/main" val="3719629711"/>
                    </a:ext>
                  </a:extLst>
                </a:gridCol>
                <a:gridCol w="682047">
                  <a:extLst>
                    <a:ext uri="{9D8B030D-6E8A-4147-A177-3AD203B41FA5}">
                      <a16:colId xmlns:a16="http://schemas.microsoft.com/office/drawing/2014/main" val="153523026"/>
                    </a:ext>
                  </a:extLst>
                </a:gridCol>
                <a:gridCol w="682047">
                  <a:extLst>
                    <a:ext uri="{9D8B030D-6E8A-4147-A177-3AD203B41FA5}">
                      <a16:colId xmlns:a16="http://schemas.microsoft.com/office/drawing/2014/main" val="2003258456"/>
                    </a:ext>
                  </a:extLst>
                </a:gridCol>
                <a:gridCol w="682047">
                  <a:extLst>
                    <a:ext uri="{9D8B030D-6E8A-4147-A177-3AD203B41FA5}">
                      <a16:colId xmlns:a16="http://schemas.microsoft.com/office/drawing/2014/main" val="673700185"/>
                    </a:ext>
                  </a:extLst>
                </a:gridCol>
                <a:gridCol w="682047">
                  <a:extLst>
                    <a:ext uri="{9D8B030D-6E8A-4147-A177-3AD203B41FA5}">
                      <a16:colId xmlns:a16="http://schemas.microsoft.com/office/drawing/2014/main" val="3836836819"/>
                    </a:ext>
                  </a:extLst>
                </a:gridCol>
                <a:gridCol w="682047">
                  <a:extLst>
                    <a:ext uri="{9D8B030D-6E8A-4147-A177-3AD203B41FA5}">
                      <a16:colId xmlns:a16="http://schemas.microsoft.com/office/drawing/2014/main" val="4184359134"/>
                    </a:ext>
                  </a:extLst>
                </a:gridCol>
                <a:gridCol w="682047">
                  <a:extLst>
                    <a:ext uri="{9D8B030D-6E8A-4147-A177-3AD203B41FA5}">
                      <a16:colId xmlns:a16="http://schemas.microsoft.com/office/drawing/2014/main" val="297618691"/>
                    </a:ext>
                  </a:extLst>
                </a:gridCol>
                <a:gridCol w="682047">
                  <a:extLst>
                    <a:ext uri="{9D8B030D-6E8A-4147-A177-3AD203B41FA5}">
                      <a16:colId xmlns:a16="http://schemas.microsoft.com/office/drawing/2014/main" val="1616585500"/>
                    </a:ext>
                  </a:extLst>
                </a:gridCol>
                <a:gridCol w="682047">
                  <a:extLst>
                    <a:ext uri="{9D8B030D-6E8A-4147-A177-3AD203B41FA5}">
                      <a16:colId xmlns:a16="http://schemas.microsoft.com/office/drawing/2014/main" val="3639039927"/>
                    </a:ext>
                  </a:extLst>
                </a:gridCol>
                <a:gridCol w="682047">
                  <a:extLst>
                    <a:ext uri="{9D8B030D-6E8A-4147-A177-3AD203B41FA5}">
                      <a16:colId xmlns:a16="http://schemas.microsoft.com/office/drawing/2014/main" val="398991580"/>
                    </a:ext>
                  </a:extLst>
                </a:gridCol>
              </a:tblGrid>
              <a:tr h="305846">
                <a:tc>
                  <a:txBody>
                    <a:bodyPr/>
                    <a:lstStyle/>
                    <a:p>
                      <a:pPr algn="ctr"/>
                      <a:endParaRPr lang="cs-CZ" sz="1400" dirty="0">
                        <a:solidFill>
                          <a:schemeClr val="tx1"/>
                        </a:solidFill>
                      </a:endParaRPr>
                    </a:p>
                  </a:txBody>
                  <a:tcPr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2010</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2011</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2012</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2013</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2014</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2015</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2016</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2017</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2018</a:t>
                      </a:r>
                    </a:p>
                  </a:txBody>
                  <a:tcPr marL="9525" marR="9525" marT="952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08285124"/>
                  </a:ext>
                </a:extLst>
              </a:tr>
              <a:tr h="305846">
                <a:tc>
                  <a:txBody>
                    <a:bodyPr/>
                    <a:lstStyle/>
                    <a:p>
                      <a:pPr algn="r"/>
                      <a:r>
                        <a:rPr lang="cs-CZ" sz="1400" b="1" i="1" dirty="0">
                          <a:solidFill>
                            <a:schemeClr val="tx1"/>
                          </a:solidFill>
                        </a:rPr>
                        <a:t>ČR</a:t>
                      </a:r>
                    </a:p>
                  </a:txBody>
                  <a:tcPr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dirty="0">
                          <a:solidFill>
                            <a:srgbClr val="000000"/>
                          </a:solidFill>
                          <a:effectLst/>
                          <a:latin typeface="Calibri" panose="020F0502020204030204" pitchFamily="34" charset="0"/>
                        </a:rPr>
                        <a:t>19 562,0</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19 267,2</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19 555,3</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19 600,9</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19 802,6</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19 568,2</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19 378,9</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19 029,0</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18 815,0</a:t>
                      </a:r>
                    </a:p>
                  </a:txBody>
                  <a:tcPr marL="9525" marR="9525" marT="9525"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23233907"/>
                  </a:ext>
                </a:extLst>
              </a:tr>
              <a:tr h="305846">
                <a:tc>
                  <a:txBody>
                    <a:bodyPr/>
                    <a:lstStyle/>
                    <a:p>
                      <a:pPr algn="r"/>
                      <a:r>
                        <a:rPr lang="cs-CZ" sz="1400" b="1" i="1" dirty="0">
                          <a:solidFill>
                            <a:schemeClr val="tx1"/>
                          </a:solidFill>
                        </a:rPr>
                        <a:t>HKK</a:t>
                      </a:r>
                    </a:p>
                  </a:txBody>
                  <a:tcPr anchor="ctr"/>
                </a:tc>
                <a:tc>
                  <a:txBody>
                    <a:bodyPr/>
                    <a:lstStyle/>
                    <a:p>
                      <a:pPr algn="ctr" fontAlgn="ctr"/>
                      <a:r>
                        <a:rPr lang="cs-CZ" sz="1400" b="0" i="0" u="none" strike="noStrike">
                          <a:solidFill>
                            <a:srgbClr val="000000"/>
                          </a:solidFill>
                          <a:effectLst/>
                          <a:latin typeface="Calibri" panose="020F0502020204030204" pitchFamily="34" charset="0"/>
                        </a:rPr>
                        <a:t>18 563,9</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17 928,9</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18 015,1</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17 982,5</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18 076,4</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18 211,6</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17 770,3</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17 279,0</a:t>
                      </a:r>
                    </a:p>
                  </a:txBody>
                  <a:tcPr marL="9525" marR="9525" marT="9525" marB="0" anchor="ctr"/>
                </a:tc>
                <a:tc>
                  <a:txBody>
                    <a:bodyPr/>
                    <a:lstStyle/>
                    <a:p>
                      <a:pPr algn="ctr" fontAlgn="ctr"/>
                      <a:r>
                        <a:rPr lang="cs-CZ" sz="1400" b="0" i="0" u="none" strike="noStrike" dirty="0">
                          <a:solidFill>
                            <a:srgbClr val="000000"/>
                          </a:solidFill>
                          <a:effectLst/>
                          <a:latin typeface="Calibri" panose="020F0502020204030204" pitchFamily="34" charset="0"/>
                        </a:rPr>
                        <a:t>17 174,7</a:t>
                      </a:r>
                    </a:p>
                  </a:txBody>
                  <a:tcPr marL="9525" marR="9525" marT="9525" marB="0" anchor="ctr"/>
                </a:tc>
                <a:extLst>
                  <a:ext uri="{0D108BD9-81ED-4DB2-BD59-A6C34878D82A}">
                    <a16:rowId xmlns:a16="http://schemas.microsoft.com/office/drawing/2014/main" val="4191835807"/>
                  </a:ext>
                </a:extLst>
              </a:tr>
            </a:tbl>
          </a:graphicData>
        </a:graphic>
      </p:graphicFrame>
    </p:spTree>
    <p:extLst>
      <p:ext uri="{BB962C8B-B14F-4D97-AF65-F5344CB8AC3E}">
        <p14:creationId xmlns:p14="http://schemas.microsoft.com/office/powerpoint/2010/main" val="178423941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4815742" cy="523220"/>
          </a:xfrm>
          <a:prstGeom prst="rect">
            <a:avLst/>
          </a:prstGeom>
          <a:noFill/>
        </p:spPr>
        <p:txBody>
          <a:bodyPr wrap="none" rtlCol="0">
            <a:spAutoFit/>
          </a:bodyPr>
          <a:lstStyle/>
          <a:p>
            <a:r>
              <a:rPr lang="cs-CZ" sz="1400" dirty="0"/>
              <a:t>Zdroj: </a:t>
            </a:r>
            <a:r>
              <a:rPr lang="cs-CZ" sz="1400" kern="0" dirty="0">
                <a:solidFill>
                  <a:srgbClr val="000000"/>
                </a:solidFill>
              </a:rPr>
              <a:t>NRHOSP 2010 </a:t>
            </a:r>
            <a:r>
              <a:rPr lang="cs-CZ" sz="1400" kern="0" dirty="0"/>
              <a:t>– 2018, </a:t>
            </a:r>
            <a:r>
              <a:rPr lang="cs-CZ" sz="1400" b="1" kern="0" dirty="0"/>
              <a:t>Královehradecký kraj</a:t>
            </a:r>
          </a:p>
          <a:p>
            <a:r>
              <a:rPr lang="cs-CZ" sz="1400" kern="0" dirty="0">
                <a:solidFill>
                  <a:srgbClr val="000000"/>
                </a:solidFill>
              </a:rPr>
              <a:t>Počet všech akutních hospitalizací u pacientů s bydlištěm v HKK.</a:t>
            </a:r>
          </a:p>
        </p:txBody>
      </p:sp>
      <p:sp>
        <p:nvSpPr>
          <p:cNvPr id="8" name="TextBox 7"/>
          <p:cNvSpPr txBox="1"/>
          <p:nvPr/>
        </p:nvSpPr>
        <p:spPr>
          <a:xfrm>
            <a:off x="7697344" y="1219989"/>
            <a:ext cx="4058516" cy="2893100"/>
          </a:xfrm>
          <a:prstGeom prst="rect">
            <a:avLst/>
          </a:prstGeom>
          <a:noFill/>
          <a:ln>
            <a:noFill/>
          </a:ln>
        </p:spPr>
        <p:txBody>
          <a:bodyPr wrap="square" rtlCol="0">
            <a:spAutoFit/>
          </a:bodyPr>
          <a:lstStyle/>
          <a:p>
            <a:r>
              <a:rPr lang="cs-CZ" sz="1400" kern="0" dirty="0">
                <a:solidFill>
                  <a:srgbClr val="000000"/>
                </a:solidFill>
              </a:rPr>
              <a:t>Za poslední roky počet pacientů s akutními</a:t>
            </a:r>
          </a:p>
          <a:p>
            <a:r>
              <a:rPr lang="cs-CZ" sz="1400" kern="0" dirty="0"/>
              <a:t>hospitalizacemi klesá.</a:t>
            </a:r>
          </a:p>
          <a:p>
            <a:endParaRPr lang="cs-CZ" sz="1400" kern="0" dirty="0"/>
          </a:p>
          <a:p>
            <a:r>
              <a:rPr lang="cs-CZ" sz="1400" kern="0" dirty="0"/>
              <a:t>V roce 2018 bylo v ČR zaznamenáno 1 442 169 </a:t>
            </a:r>
          </a:p>
          <a:p>
            <a:r>
              <a:rPr lang="cs-CZ" sz="1400" kern="0" dirty="0"/>
              <a:t>pacientů s akutní hospitalizací, což je o 8 463 </a:t>
            </a:r>
          </a:p>
          <a:p>
            <a:r>
              <a:rPr lang="cs-CZ" sz="1400" kern="0" dirty="0"/>
              <a:t>méně než  v roce 2016 a o 37 359 méně než </a:t>
            </a:r>
          </a:p>
          <a:p>
            <a:r>
              <a:rPr lang="cs-CZ" sz="1400" kern="0" dirty="0"/>
              <a:t>v roce 2014.</a:t>
            </a:r>
          </a:p>
          <a:p>
            <a:endParaRPr lang="cs-CZ" sz="1400" kern="0" dirty="0"/>
          </a:p>
          <a:p>
            <a:r>
              <a:rPr lang="cs-CZ" sz="1400" kern="0" dirty="0"/>
              <a:t>V Královéhradeckém kraji bylo v roce 2018 zaznamenáno </a:t>
            </a:r>
          </a:p>
          <a:p>
            <a:r>
              <a:rPr lang="cs-CZ" sz="1400" kern="0" dirty="0"/>
              <a:t>70 469 pacientů s akutní hospitalizací, což je o 274</a:t>
            </a:r>
            <a:br>
              <a:rPr lang="cs-CZ" sz="1400" kern="0" dirty="0"/>
            </a:br>
            <a:r>
              <a:rPr lang="cs-CZ" sz="1400" kern="0" dirty="0"/>
              <a:t>méně než v roce 2017.</a:t>
            </a:r>
          </a:p>
          <a:p>
            <a:endParaRPr lang="cs-CZ" sz="1400" kern="0" dirty="0">
              <a:solidFill>
                <a:srgbClr val="000000"/>
              </a:solidFill>
            </a:endParaRPr>
          </a:p>
        </p:txBody>
      </p:sp>
      <p:sp>
        <p:nvSpPr>
          <p:cNvPr id="2" name="Title 1"/>
          <p:cNvSpPr>
            <a:spLocks noGrp="1"/>
          </p:cNvSpPr>
          <p:nvPr>
            <p:ph type="title"/>
          </p:nvPr>
        </p:nvSpPr>
        <p:spPr>
          <a:xfrm>
            <a:off x="272591" y="160257"/>
            <a:ext cx="10515600" cy="631595"/>
          </a:xfrm>
        </p:spPr>
        <p:txBody>
          <a:bodyPr>
            <a:normAutofit/>
          </a:bodyPr>
          <a:lstStyle/>
          <a:p>
            <a:r>
              <a:rPr lang="cs-CZ" dirty="0"/>
              <a:t>P</a:t>
            </a:r>
            <a:r>
              <a:rPr lang="en-US" dirty="0" err="1"/>
              <a:t>očet</a:t>
            </a:r>
            <a:r>
              <a:rPr lang="en-US" dirty="0"/>
              <a:t> </a:t>
            </a:r>
            <a:r>
              <a:rPr lang="en-US" dirty="0" err="1"/>
              <a:t>akutních</a:t>
            </a:r>
            <a:r>
              <a:rPr lang="en-US" dirty="0"/>
              <a:t> </a:t>
            </a:r>
            <a:r>
              <a:rPr lang="en-US" dirty="0" err="1"/>
              <a:t>hospitalizací</a:t>
            </a:r>
            <a:r>
              <a:rPr lang="cs-CZ" dirty="0"/>
              <a:t> obyvatel HKK </a:t>
            </a:r>
            <a:endParaRPr lang="en-US" dirty="0"/>
          </a:p>
        </p:txBody>
      </p:sp>
      <p:sp>
        <p:nvSpPr>
          <p:cNvPr id="15" name="TextBox 6">
            <a:extLst>
              <a:ext uri="{FF2B5EF4-FFF2-40B4-BE49-F238E27FC236}">
                <a16:creationId xmlns:a16="http://schemas.microsoft.com/office/drawing/2014/main" id="{4B22C949-8A9F-4A35-B0D1-6F41C1FE0BC4}"/>
              </a:ext>
            </a:extLst>
          </p:cNvPr>
          <p:cNvSpPr txBox="1"/>
          <p:nvPr/>
        </p:nvSpPr>
        <p:spPr>
          <a:xfrm>
            <a:off x="1532241" y="4924383"/>
            <a:ext cx="5295039" cy="307777"/>
          </a:xfrm>
          <a:prstGeom prst="rect">
            <a:avLst/>
          </a:prstGeom>
          <a:noFill/>
        </p:spPr>
        <p:txBody>
          <a:bodyPr wrap="none" rtlCol="0">
            <a:spAutoFit/>
          </a:bodyPr>
          <a:lstStyle/>
          <a:p>
            <a:r>
              <a:rPr lang="cs-CZ" sz="1400" b="1" kern="0" dirty="0">
                <a:solidFill>
                  <a:srgbClr val="000000"/>
                </a:solidFill>
              </a:rPr>
              <a:t>Počet pacientů s akutní hospitalizací v přepočtu na 100 tisíc obyvatel</a:t>
            </a:r>
          </a:p>
        </p:txBody>
      </p:sp>
      <p:graphicFrame>
        <p:nvGraphicFramePr>
          <p:cNvPr id="11" name="Graf 10">
            <a:extLst>
              <a:ext uri="{FF2B5EF4-FFF2-40B4-BE49-F238E27FC236}">
                <a16:creationId xmlns:a16="http://schemas.microsoft.com/office/drawing/2014/main" id="{2D83A864-FF64-4804-881B-5756F5F63B81}"/>
              </a:ext>
            </a:extLst>
          </p:cNvPr>
          <p:cNvGraphicFramePr/>
          <p:nvPr>
            <p:extLst>
              <p:ext uri="{D42A27DB-BD31-4B8C-83A1-F6EECF244321}">
                <p14:modId xmlns:p14="http://schemas.microsoft.com/office/powerpoint/2010/main" val="1081515125"/>
              </p:ext>
            </p:extLst>
          </p:nvPr>
        </p:nvGraphicFramePr>
        <p:xfrm>
          <a:off x="403225" y="1246547"/>
          <a:ext cx="6940550" cy="346032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Tabulka 12">
            <a:extLst>
              <a:ext uri="{FF2B5EF4-FFF2-40B4-BE49-F238E27FC236}">
                <a16:creationId xmlns:a16="http://schemas.microsoft.com/office/drawing/2014/main" id="{D294D81B-8AC0-44C5-A6D9-2423FCDDE008}"/>
              </a:ext>
            </a:extLst>
          </p:cNvPr>
          <p:cNvGraphicFramePr>
            <a:graphicFrameLocks noGrp="1"/>
          </p:cNvGraphicFramePr>
          <p:nvPr>
            <p:extLst>
              <p:ext uri="{D42A27DB-BD31-4B8C-83A1-F6EECF244321}">
                <p14:modId xmlns:p14="http://schemas.microsoft.com/office/powerpoint/2010/main" val="874235629"/>
              </p:ext>
            </p:extLst>
          </p:nvPr>
        </p:nvGraphicFramePr>
        <p:xfrm>
          <a:off x="470013" y="5232160"/>
          <a:ext cx="6873760" cy="917538"/>
        </p:xfrm>
        <a:graphic>
          <a:graphicData uri="http://schemas.openxmlformats.org/drawingml/2006/table">
            <a:tbl>
              <a:tblPr firstRow="1" bandRow="1">
                <a:tableStyleId>{2D5ABB26-0587-4C30-8999-92F81FD0307C}</a:tableStyleId>
              </a:tblPr>
              <a:tblGrid>
                <a:gridCol w="687376">
                  <a:extLst>
                    <a:ext uri="{9D8B030D-6E8A-4147-A177-3AD203B41FA5}">
                      <a16:colId xmlns:a16="http://schemas.microsoft.com/office/drawing/2014/main" val="3719629711"/>
                    </a:ext>
                  </a:extLst>
                </a:gridCol>
                <a:gridCol w="687376">
                  <a:extLst>
                    <a:ext uri="{9D8B030D-6E8A-4147-A177-3AD203B41FA5}">
                      <a16:colId xmlns:a16="http://schemas.microsoft.com/office/drawing/2014/main" val="153523026"/>
                    </a:ext>
                  </a:extLst>
                </a:gridCol>
                <a:gridCol w="687376">
                  <a:extLst>
                    <a:ext uri="{9D8B030D-6E8A-4147-A177-3AD203B41FA5}">
                      <a16:colId xmlns:a16="http://schemas.microsoft.com/office/drawing/2014/main" val="2003258456"/>
                    </a:ext>
                  </a:extLst>
                </a:gridCol>
                <a:gridCol w="687376">
                  <a:extLst>
                    <a:ext uri="{9D8B030D-6E8A-4147-A177-3AD203B41FA5}">
                      <a16:colId xmlns:a16="http://schemas.microsoft.com/office/drawing/2014/main" val="673700185"/>
                    </a:ext>
                  </a:extLst>
                </a:gridCol>
                <a:gridCol w="687376">
                  <a:extLst>
                    <a:ext uri="{9D8B030D-6E8A-4147-A177-3AD203B41FA5}">
                      <a16:colId xmlns:a16="http://schemas.microsoft.com/office/drawing/2014/main" val="3836836819"/>
                    </a:ext>
                  </a:extLst>
                </a:gridCol>
                <a:gridCol w="687376">
                  <a:extLst>
                    <a:ext uri="{9D8B030D-6E8A-4147-A177-3AD203B41FA5}">
                      <a16:colId xmlns:a16="http://schemas.microsoft.com/office/drawing/2014/main" val="4184359134"/>
                    </a:ext>
                  </a:extLst>
                </a:gridCol>
                <a:gridCol w="687376">
                  <a:extLst>
                    <a:ext uri="{9D8B030D-6E8A-4147-A177-3AD203B41FA5}">
                      <a16:colId xmlns:a16="http://schemas.microsoft.com/office/drawing/2014/main" val="297618691"/>
                    </a:ext>
                  </a:extLst>
                </a:gridCol>
                <a:gridCol w="687376">
                  <a:extLst>
                    <a:ext uri="{9D8B030D-6E8A-4147-A177-3AD203B41FA5}">
                      <a16:colId xmlns:a16="http://schemas.microsoft.com/office/drawing/2014/main" val="1616585500"/>
                    </a:ext>
                  </a:extLst>
                </a:gridCol>
                <a:gridCol w="687376">
                  <a:extLst>
                    <a:ext uri="{9D8B030D-6E8A-4147-A177-3AD203B41FA5}">
                      <a16:colId xmlns:a16="http://schemas.microsoft.com/office/drawing/2014/main" val="3639039927"/>
                    </a:ext>
                  </a:extLst>
                </a:gridCol>
                <a:gridCol w="687376">
                  <a:extLst>
                    <a:ext uri="{9D8B030D-6E8A-4147-A177-3AD203B41FA5}">
                      <a16:colId xmlns:a16="http://schemas.microsoft.com/office/drawing/2014/main" val="4126467283"/>
                    </a:ext>
                  </a:extLst>
                </a:gridCol>
              </a:tblGrid>
              <a:tr h="305846">
                <a:tc>
                  <a:txBody>
                    <a:bodyPr/>
                    <a:lstStyle/>
                    <a:p>
                      <a:pPr algn="ctr"/>
                      <a:endParaRPr lang="cs-CZ" sz="1400" dirty="0">
                        <a:solidFill>
                          <a:schemeClr val="tx1"/>
                        </a:solidFill>
                      </a:endParaRPr>
                    </a:p>
                  </a:txBody>
                  <a:tcPr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2010</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2011</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2012</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2013</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2014</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2015</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2016</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2017</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1" i="0" u="none" strike="noStrike" dirty="0">
                          <a:solidFill>
                            <a:srgbClr val="000000"/>
                          </a:solidFill>
                          <a:effectLst/>
                          <a:latin typeface="Calibri" panose="020F0502020204030204" pitchFamily="34" charset="0"/>
                        </a:rPr>
                        <a:t>2018</a:t>
                      </a:r>
                    </a:p>
                  </a:txBody>
                  <a:tcPr marL="9525" marR="9525" marT="952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08285124"/>
                  </a:ext>
                </a:extLst>
              </a:tr>
              <a:tr h="305846">
                <a:tc>
                  <a:txBody>
                    <a:bodyPr/>
                    <a:lstStyle/>
                    <a:p>
                      <a:pPr algn="r"/>
                      <a:r>
                        <a:rPr lang="cs-CZ" sz="1400" b="1" i="1" dirty="0">
                          <a:solidFill>
                            <a:schemeClr val="tx1"/>
                          </a:solidFill>
                        </a:rPr>
                        <a:t>ČR</a:t>
                      </a:r>
                    </a:p>
                  </a:txBody>
                  <a:tcPr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dirty="0">
                          <a:solidFill>
                            <a:srgbClr val="000000"/>
                          </a:solidFill>
                          <a:effectLst/>
                          <a:latin typeface="Calibri" panose="020F0502020204030204" pitchFamily="34" charset="0"/>
                        </a:rPr>
                        <a:t>14 090,5</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13 902,7</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13 986,9</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14 025,1</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14 138,0</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14 021,9</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13 918,2</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13 698,7</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cs-CZ" sz="1400" b="0" i="0" u="none" strike="noStrike">
                          <a:solidFill>
                            <a:srgbClr val="000000"/>
                          </a:solidFill>
                          <a:effectLst/>
                          <a:latin typeface="Calibri" panose="020F0502020204030204" pitchFamily="34" charset="0"/>
                        </a:rPr>
                        <a:t>13 571,5</a:t>
                      </a:r>
                    </a:p>
                  </a:txBody>
                  <a:tcPr marL="9525" marR="9525" marT="9525"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23233907"/>
                  </a:ext>
                </a:extLst>
              </a:tr>
              <a:tr h="305846">
                <a:tc>
                  <a:txBody>
                    <a:bodyPr/>
                    <a:lstStyle/>
                    <a:p>
                      <a:pPr algn="r"/>
                      <a:r>
                        <a:rPr lang="cs-CZ" sz="1400" b="1" i="1" dirty="0">
                          <a:solidFill>
                            <a:schemeClr val="tx1"/>
                          </a:solidFill>
                        </a:rPr>
                        <a:t>HKK</a:t>
                      </a:r>
                    </a:p>
                  </a:txBody>
                  <a:tcPr anchor="ctr"/>
                </a:tc>
                <a:tc>
                  <a:txBody>
                    <a:bodyPr/>
                    <a:lstStyle/>
                    <a:p>
                      <a:pPr algn="ctr" fontAlgn="ctr"/>
                      <a:r>
                        <a:rPr lang="cs-CZ" sz="1400" b="0" i="0" u="none" strike="noStrike">
                          <a:solidFill>
                            <a:srgbClr val="000000"/>
                          </a:solidFill>
                          <a:effectLst/>
                          <a:latin typeface="Calibri" panose="020F0502020204030204" pitchFamily="34" charset="0"/>
                        </a:rPr>
                        <a:t>13 622,3</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13 225,3</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13 187,7</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13 179,2</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13 201,9</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13 341,2</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13 111,2</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12 842,6</a:t>
                      </a:r>
                    </a:p>
                  </a:txBody>
                  <a:tcPr marL="9525" marR="9525" marT="9525" marB="0" anchor="ctr"/>
                </a:tc>
                <a:tc>
                  <a:txBody>
                    <a:bodyPr/>
                    <a:lstStyle/>
                    <a:p>
                      <a:pPr algn="ctr" fontAlgn="ctr"/>
                      <a:r>
                        <a:rPr lang="cs-CZ" sz="1400" b="0" i="0" u="none" strike="noStrike" dirty="0">
                          <a:solidFill>
                            <a:srgbClr val="000000"/>
                          </a:solidFill>
                          <a:effectLst/>
                          <a:latin typeface="Calibri" panose="020F0502020204030204" pitchFamily="34" charset="0"/>
                        </a:rPr>
                        <a:t>12 796,5</a:t>
                      </a:r>
                    </a:p>
                  </a:txBody>
                  <a:tcPr marL="9525" marR="9525" marT="9525" marB="0" anchor="ctr"/>
                </a:tc>
                <a:extLst>
                  <a:ext uri="{0D108BD9-81ED-4DB2-BD59-A6C34878D82A}">
                    <a16:rowId xmlns:a16="http://schemas.microsoft.com/office/drawing/2014/main" val="4191835807"/>
                  </a:ext>
                </a:extLst>
              </a:tr>
            </a:tbl>
          </a:graphicData>
        </a:graphic>
      </p:graphicFrame>
      <p:graphicFrame>
        <p:nvGraphicFramePr>
          <p:cNvPr id="14" name="Tabulka 13">
            <a:extLst>
              <a:ext uri="{FF2B5EF4-FFF2-40B4-BE49-F238E27FC236}">
                <a16:creationId xmlns:a16="http://schemas.microsoft.com/office/drawing/2014/main" id="{390A0263-A975-4B1E-8029-6A344F245BCF}"/>
              </a:ext>
            </a:extLst>
          </p:cNvPr>
          <p:cNvGraphicFramePr>
            <a:graphicFrameLocks noGrp="1"/>
          </p:cNvGraphicFramePr>
          <p:nvPr>
            <p:extLst>
              <p:ext uri="{D42A27DB-BD31-4B8C-83A1-F6EECF244321}">
                <p14:modId xmlns:p14="http://schemas.microsoft.com/office/powerpoint/2010/main" val="1411396989"/>
              </p:ext>
            </p:extLst>
          </p:nvPr>
        </p:nvGraphicFramePr>
        <p:xfrm>
          <a:off x="1240971" y="1679820"/>
          <a:ext cx="5931351" cy="410351"/>
        </p:xfrm>
        <a:graphic>
          <a:graphicData uri="http://schemas.openxmlformats.org/drawingml/2006/table">
            <a:tbl>
              <a:tblPr firstRow="1" bandRow="1">
                <a:tableStyleId>{2D5ABB26-0587-4C30-8999-92F81FD0307C}</a:tableStyleId>
              </a:tblPr>
              <a:tblGrid>
                <a:gridCol w="659039">
                  <a:extLst>
                    <a:ext uri="{9D8B030D-6E8A-4147-A177-3AD203B41FA5}">
                      <a16:colId xmlns:a16="http://schemas.microsoft.com/office/drawing/2014/main" val="153523026"/>
                    </a:ext>
                  </a:extLst>
                </a:gridCol>
                <a:gridCol w="659039">
                  <a:extLst>
                    <a:ext uri="{9D8B030D-6E8A-4147-A177-3AD203B41FA5}">
                      <a16:colId xmlns:a16="http://schemas.microsoft.com/office/drawing/2014/main" val="2003258456"/>
                    </a:ext>
                  </a:extLst>
                </a:gridCol>
                <a:gridCol w="659039">
                  <a:extLst>
                    <a:ext uri="{9D8B030D-6E8A-4147-A177-3AD203B41FA5}">
                      <a16:colId xmlns:a16="http://schemas.microsoft.com/office/drawing/2014/main" val="673700185"/>
                    </a:ext>
                  </a:extLst>
                </a:gridCol>
                <a:gridCol w="659039">
                  <a:extLst>
                    <a:ext uri="{9D8B030D-6E8A-4147-A177-3AD203B41FA5}">
                      <a16:colId xmlns:a16="http://schemas.microsoft.com/office/drawing/2014/main" val="3836836819"/>
                    </a:ext>
                  </a:extLst>
                </a:gridCol>
                <a:gridCol w="659039">
                  <a:extLst>
                    <a:ext uri="{9D8B030D-6E8A-4147-A177-3AD203B41FA5}">
                      <a16:colId xmlns:a16="http://schemas.microsoft.com/office/drawing/2014/main" val="4184359134"/>
                    </a:ext>
                  </a:extLst>
                </a:gridCol>
                <a:gridCol w="659039">
                  <a:extLst>
                    <a:ext uri="{9D8B030D-6E8A-4147-A177-3AD203B41FA5}">
                      <a16:colId xmlns:a16="http://schemas.microsoft.com/office/drawing/2014/main" val="297618691"/>
                    </a:ext>
                  </a:extLst>
                </a:gridCol>
                <a:gridCol w="659039">
                  <a:extLst>
                    <a:ext uri="{9D8B030D-6E8A-4147-A177-3AD203B41FA5}">
                      <a16:colId xmlns:a16="http://schemas.microsoft.com/office/drawing/2014/main" val="1616585500"/>
                    </a:ext>
                  </a:extLst>
                </a:gridCol>
                <a:gridCol w="659039">
                  <a:extLst>
                    <a:ext uri="{9D8B030D-6E8A-4147-A177-3AD203B41FA5}">
                      <a16:colId xmlns:a16="http://schemas.microsoft.com/office/drawing/2014/main" val="3639039927"/>
                    </a:ext>
                  </a:extLst>
                </a:gridCol>
                <a:gridCol w="659039">
                  <a:extLst>
                    <a:ext uri="{9D8B030D-6E8A-4147-A177-3AD203B41FA5}">
                      <a16:colId xmlns:a16="http://schemas.microsoft.com/office/drawing/2014/main" val="2528516970"/>
                    </a:ext>
                  </a:extLst>
                </a:gridCol>
              </a:tblGrid>
              <a:tr h="410351">
                <a:tc>
                  <a:txBody>
                    <a:bodyPr/>
                    <a:lstStyle/>
                    <a:p>
                      <a:endParaRPr lang="cs-CZ" dirty="0">
                        <a:solidFill>
                          <a:schemeClr val="tx1"/>
                        </a:solidFill>
                      </a:endParaRPr>
                    </a:p>
                  </a:txBody>
                  <a:tcPr/>
                </a:tc>
                <a:tc>
                  <a:txBody>
                    <a:bodyPr/>
                    <a:lstStyle/>
                    <a:p>
                      <a:pPr algn="ctr" fontAlgn="t"/>
                      <a:r>
                        <a:rPr lang="el-GR" sz="1400" b="0" i="0" u="none" strike="noStrike" dirty="0">
                          <a:solidFill>
                            <a:srgbClr val="000000"/>
                          </a:solidFill>
                          <a:effectLst/>
                          <a:latin typeface="Calibri" panose="020F0502020204030204" pitchFamily="34" charset="0"/>
                        </a:rPr>
                        <a:t>Δ -3,0 %</a:t>
                      </a:r>
                    </a:p>
                  </a:txBody>
                  <a:tcPr marL="9525" marR="9525" marT="9525" marB="0"/>
                </a:tc>
                <a:tc>
                  <a:txBody>
                    <a:bodyPr/>
                    <a:lstStyle/>
                    <a:p>
                      <a:pPr algn="ctr" fontAlgn="t"/>
                      <a:r>
                        <a:rPr lang="el-GR" sz="1400" b="0" i="0" u="none" strike="noStrike">
                          <a:solidFill>
                            <a:srgbClr val="000000"/>
                          </a:solidFill>
                          <a:effectLst/>
                          <a:latin typeface="Calibri" panose="020F0502020204030204" pitchFamily="34" charset="0"/>
                        </a:rPr>
                        <a:t>Δ -0,4 %</a:t>
                      </a:r>
                    </a:p>
                  </a:txBody>
                  <a:tcPr marL="9525" marR="9525" marT="9525" marB="0"/>
                </a:tc>
                <a:tc>
                  <a:txBody>
                    <a:bodyPr/>
                    <a:lstStyle/>
                    <a:p>
                      <a:pPr algn="ctr" fontAlgn="t"/>
                      <a:r>
                        <a:rPr lang="el-GR" sz="1400" b="0" i="0" u="none" strike="noStrike" dirty="0">
                          <a:solidFill>
                            <a:srgbClr val="000000"/>
                          </a:solidFill>
                          <a:effectLst/>
                          <a:latin typeface="Calibri" panose="020F0502020204030204" pitchFamily="34" charset="0"/>
                        </a:rPr>
                        <a:t>Δ -0,3 %</a:t>
                      </a:r>
                    </a:p>
                  </a:txBody>
                  <a:tcPr marL="9525" marR="9525" marT="9525" marB="0"/>
                </a:tc>
                <a:tc>
                  <a:txBody>
                    <a:bodyPr/>
                    <a:lstStyle/>
                    <a:p>
                      <a:pPr algn="ctr" fontAlgn="t"/>
                      <a:r>
                        <a:rPr lang="el-GR" sz="1400" b="0" i="0" u="none" strike="noStrike">
                          <a:solidFill>
                            <a:srgbClr val="000000"/>
                          </a:solidFill>
                          <a:effectLst/>
                          <a:latin typeface="Calibri" panose="020F0502020204030204" pitchFamily="34" charset="0"/>
                        </a:rPr>
                        <a:t>Δ 0,1 %</a:t>
                      </a:r>
                    </a:p>
                  </a:txBody>
                  <a:tcPr marL="9525" marR="9525" marT="9525" marB="0"/>
                </a:tc>
                <a:tc>
                  <a:txBody>
                    <a:bodyPr/>
                    <a:lstStyle/>
                    <a:p>
                      <a:pPr algn="ctr" fontAlgn="t"/>
                      <a:r>
                        <a:rPr lang="el-GR" sz="1400" b="0" i="0" u="none" strike="noStrike">
                          <a:solidFill>
                            <a:srgbClr val="000000"/>
                          </a:solidFill>
                          <a:effectLst/>
                          <a:latin typeface="Calibri" panose="020F0502020204030204" pitchFamily="34" charset="0"/>
                        </a:rPr>
                        <a:t>Δ 1,0 %</a:t>
                      </a:r>
                    </a:p>
                  </a:txBody>
                  <a:tcPr marL="9525" marR="9525" marT="9525" marB="0"/>
                </a:tc>
                <a:tc>
                  <a:txBody>
                    <a:bodyPr/>
                    <a:lstStyle/>
                    <a:p>
                      <a:pPr algn="ctr" fontAlgn="t"/>
                      <a:r>
                        <a:rPr lang="el-GR" sz="1400" b="0" i="0" u="none" strike="noStrike">
                          <a:solidFill>
                            <a:srgbClr val="000000"/>
                          </a:solidFill>
                          <a:effectLst/>
                          <a:latin typeface="Calibri" panose="020F0502020204030204" pitchFamily="34" charset="0"/>
                        </a:rPr>
                        <a:t>Δ -1,7 %</a:t>
                      </a:r>
                    </a:p>
                  </a:txBody>
                  <a:tcPr marL="9525" marR="9525" marT="9525" marB="0"/>
                </a:tc>
                <a:tc>
                  <a:txBody>
                    <a:bodyPr/>
                    <a:lstStyle/>
                    <a:p>
                      <a:pPr algn="ctr" fontAlgn="t"/>
                      <a:r>
                        <a:rPr lang="el-GR" sz="1400" b="0" i="0" u="none" strike="noStrike">
                          <a:solidFill>
                            <a:srgbClr val="000000"/>
                          </a:solidFill>
                          <a:effectLst/>
                          <a:latin typeface="Calibri" panose="020F0502020204030204" pitchFamily="34" charset="0"/>
                        </a:rPr>
                        <a:t>Δ -2,1 %</a:t>
                      </a:r>
                    </a:p>
                  </a:txBody>
                  <a:tcPr marL="9525" marR="9525" marT="9525" marB="0"/>
                </a:tc>
                <a:tc>
                  <a:txBody>
                    <a:bodyPr/>
                    <a:lstStyle/>
                    <a:p>
                      <a:pPr algn="ctr" fontAlgn="t"/>
                      <a:r>
                        <a:rPr lang="el-GR" sz="1400" b="0" i="0" u="none" strike="noStrike" dirty="0">
                          <a:solidFill>
                            <a:srgbClr val="000000"/>
                          </a:solidFill>
                          <a:effectLst/>
                          <a:latin typeface="Calibri" panose="020F0502020204030204" pitchFamily="34" charset="0"/>
                        </a:rPr>
                        <a:t>Δ -0,4 %</a:t>
                      </a:r>
                    </a:p>
                  </a:txBody>
                  <a:tcPr marL="9525" marR="9525" marT="9525" marB="0"/>
                </a:tc>
                <a:extLst>
                  <a:ext uri="{0D108BD9-81ED-4DB2-BD59-A6C34878D82A}">
                    <a16:rowId xmlns:a16="http://schemas.microsoft.com/office/drawing/2014/main" val="223233907"/>
                  </a:ext>
                </a:extLst>
              </a:tr>
            </a:tbl>
          </a:graphicData>
        </a:graphic>
      </p:graphicFrame>
    </p:spTree>
    <p:extLst>
      <p:ext uri="{BB962C8B-B14F-4D97-AF65-F5344CB8AC3E}">
        <p14:creationId xmlns:p14="http://schemas.microsoft.com/office/powerpoint/2010/main" val="156415060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adpis 1">
            <a:extLst>
              <a:ext uri="{FF2B5EF4-FFF2-40B4-BE49-F238E27FC236}">
                <a16:creationId xmlns:a16="http://schemas.microsoft.com/office/drawing/2014/main" id="{EA328CEC-C272-456D-B936-D7E722870E2A}"/>
              </a:ext>
            </a:extLst>
          </p:cNvPr>
          <p:cNvSpPr txBox="1">
            <a:spLocks/>
          </p:cNvSpPr>
          <p:nvPr/>
        </p:nvSpPr>
        <p:spPr>
          <a:xfrm>
            <a:off x="257558" y="219455"/>
            <a:ext cx="11829667" cy="53181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defRPr/>
            </a:pPr>
            <a:r>
              <a:rPr kumimoji="0" lang="cs-CZ" sz="3200" b="1" i="0" u="none" strike="noStrike" kern="1200" cap="none" spc="0" normalizeH="0" baseline="0" noProof="0" dirty="0">
                <a:ln>
                  <a:noFill/>
                </a:ln>
                <a:solidFill>
                  <a:srgbClr val="C00000"/>
                </a:solidFill>
                <a:uLnTx/>
                <a:uFillTx/>
                <a:latin typeface="Calibri" panose="020F0502020204030204" pitchFamily="34" charset="0"/>
                <a:cs typeface="Calibri" panose="020F0502020204030204" pitchFamily="34" charset="0"/>
              </a:rPr>
              <a:t>Dlouhodobý časový trend v objemu lůžkové péče – ČR</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endParaRPr>
          </a:p>
        </p:txBody>
      </p:sp>
      <p:sp>
        <p:nvSpPr>
          <p:cNvPr id="17" name="Pravá složená závorka 16">
            <a:extLst>
              <a:ext uri="{FF2B5EF4-FFF2-40B4-BE49-F238E27FC236}">
                <a16:creationId xmlns:a16="http://schemas.microsoft.com/office/drawing/2014/main" id="{06B13607-9571-4D94-ADC8-BF8492779069}"/>
              </a:ext>
            </a:extLst>
          </p:cNvPr>
          <p:cNvSpPr/>
          <p:nvPr/>
        </p:nvSpPr>
        <p:spPr>
          <a:xfrm>
            <a:off x="6730395" y="3919629"/>
            <a:ext cx="329184" cy="250164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sp>
        <p:nvSpPr>
          <p:cNvPr id="21" name="TextovéPole 20">
            <a:extLst>
              <a:ext uri="{FF2B5EF4-FFF2-40B4-BE49-F238E27FC236}">
                <a16:creationId xmlns:a16="http://schemas.microsoft.com/office/drawing/2014/main" id="{C987A98A-C9ED-430B-AD8F-ACD060A12F60}"/>
              </a:ext>
            </a:extLst>
          </p:cNvPr>
          <p:cNvSpPr txBox="1"/>
          <p:nvPr/>
        </p:nvSpPr>
        <p:spPr>
          <a:xfrm>
            <a:off x="7416993" y="4648504"/>
            <a:ext cx="4199274" cy="923330"/>
          </a:xfrm>
          <a:prstGeom prst="rect">
            <a:avLst/>
          </a:prstGeom>
          <a:noFill/>
        </p:spPr>
        <p:txBody>
          <a:bodyPr wrap="square" rtlCol="0">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cs-CZ" dirty="0"/>
              <a:t>Hospitalizace celkem: pokles </a:t>
            </a:r>
            <a:r>
              <a:rPr lang="cs-CZ" dirty="0" smtClean="0"/>
              <a:t>o 13,0 </a:t>
            </a:r>
            <a:r>
              <a:rPr lang="en-US" dirty="0"/>
              <a:t>%</a:t>
            </a:r>
            <a:endParaRPr lang="cs-CZ" dirty="0"/>
          </a:p>
          <a:p>
            <a:r>
              <a:rPr lang="cs-CZ" dirty="0"/>
              <a:t>     Akutní hospitalizace: pokles </a:t>
            </a:r>
            <a:r>
              <a:rPr lang="cs-CZ" dirty="0" smtClean="0"/>
              <a:t>o 23,3 </a:t>
            </a:r>
            <a:r>
              <a:rPr lang="en-US" dirty="0"/>
              <a:t>%</a:t>
            </a:r>
            <a:r>
              <a:rPr lang="cs-CZ" dirty="0"/>
              <a:t> </a:t>
            </a:r>
            <a:br>
              <a:rPr lang="cs-CZ" dirty="0"/>
            </a:br>
            <a:r>
              <a:rPr lang="cs-CZ" dirty="0"/>
              <a:t>     Následné hospitalizace: nárůst </a:t>
            </a:r>
            <a:r>
              <a:rPr lang="cs-CZ" dirty="0" smtClean="0"/>
              <a:t>o 4,3 </a:t>
            </a:r>
            <a:r>
              <a:rPr lang="en-US" dirty="0"/>
              <a:t>%</a:t>
            </a:r>
          </a:p>
        </p:txBody>
      </p:sp>
      <p:sp>
        <p:nvSpPr>
          <p:cNvPr id="22" name="TextBox 7">
            <a:extLst>
              <a:ext uri="{FF2B5EF4-FFF2-40B4-BE49-F238E27FC236}">
                <a16:creationId xmlns:a16="http://schemas.microsoft.com/office/drawing/2014/main" id="{62456F34-AC5F-427A-A95F-D6F3224CB6AF}"/>
              </a:ext>
            </a:extLst>
          </p:cNvPr>
          <p:cNvSpPr txBox="1"/>
          <p:nvPr/>
        </p:nvSpPr>
        <p:spPr>
          <a:xfrm>
            <a:off x="6854952" y="1615412"/>
            <a:ext cx="4897080" cy="1169551"/>
          </a:xfrm>
          <a:prstGeom prst="rect">
            <a:avLst/>
          </a:prstGeom>
          <a:noFill/>
          <a:ln>
            <a:noFill/>
          </a:ln>
        </p:spPr>
        <p:txBody>
          <a:bodyPr wrap="square" rtlCol="0">
            <a:spAutoFit/>
          </a:bodyPr>
          <a:lstStyle/>
          <a:p>
            <a:r>
              <a:rPr lang="cs-CZ" sz="1400" kern="0" dirty="0"/>
              <a:t>Dlouhodobé trendy v počtu ošetřovacích dní (OD) potvrzují progresivní pokles objemu akutní lůžkové péče v ČR, a to přibližně o 1,5% až 2% ročně. Objem následných hospitalizací roste, avšak významně menší rychlostí. </a:t>
            </a:r>
          </a:p>
          <a:p>
            <a:endParaRPr lang="cs-CZ" sz="1400" kern="0" dirty="0"/>
          </a:p>
        </p:txBody>
      </p:sp>
      <p:graphicFrame>
        <p:nvGraphicFramePr>
          <p:cNvPr id="23" name="Group 744">
            <a:extLst>
              <a:ext uri="{FF2B5EF4-FFF2-40B4-BE49-F238E27FC236}">
                <a16:creationId xmlns:a16="http://schemas.microsoft.com/office/drawing/2014/main" id="{E4D9DC86-5749-422B-BB1D-8B96FF4F34FC}"/>
              </a:ext>
            </a:extLst>
          </p:cNvPr>
          <p:cNvGraphicFramePr>
            <a:graphicFrameLocks noGrp="1"/>
          </p:cNvGraphicFramePr>
          <p:nvPr/>
        </p:nvGraphicFramePr>
        <p:xfrm>
          <a:off x="438076" y="822012"/>
          <a:ext cx="5835126" cy="5599262"/>
        </p:xfrm>
        <a:graphic>
          <a:graphicData uri="http://schemas.openxmlformats.org/drawingml/2006/table">
            <a:tbl>
              <a:tblPr/>
              <a:tblGrid>
                <a:gridCol w="1497711">
                  <a:extLst>
                    <a:ext uri="{9D8B030D-6E8A-4147-A177-3AD203B41FA5}">
                      <a16:colId xmlns:a16="http://schemas.microsoft.com/office/drawing/2014/main" val="20000"/>
                    </a:ext>
                  </a:extLst>
                </a:gridCol>
                <a:gridCol w="1429588">
                  <a:extLst>
                    <a:ext uri="{9D8B030D-6E8A-4147-A177-3AD203B41FA5}">
                      <a16:colId xmlns:a16="http://schemas.microsoft.com/office/drawing/2014/main" val="20001"/>
                    </a:ext>
                  </a:extLst>
                </a:gridCol>
                <a:gridCol w="1429588">
                  <a:extLst>
                    <a:ext uri="{9D8B030D-6E8A-4147-A177-3AD203B41FA5}">
                      <a16:colId xmlns:a16="http://schemas.microsoft.com/office/drawing/2014/main" val="20002"/>
                    </a:ext>
                  </a:extLst>
                </a:gridCol>
                <a:gridCol w="1478239">
                  <a:extLst>
                    <a:ext uri="{9D8B030D-6E8A-4147-A177-3AD203B41FA5}">
                      <a16:colId xmlns:a16="http://schemas.microsoft.com/office/drawing/2014/main" val="20004"/>
                    </a:ext>
                  </a:extLst>
                </a:gridCol>
              </a:tblGrid>
              <a:tr h="224375">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Celková délka pobytů (dny)</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endParaRPr lang="cs-CZ"/>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3138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Akutní h.</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Následné</a:t>
                      </a:r>
                      <a:r>
                        <a:rPr lang="cs-CZ" sz="1400" b="1" i="0" u="none" strike="noStrike" baseline="0" dirty="0">
                          <a:solidFill>
                            <a:srgbClr val="0B1107"/>
                          </a:solidFill>
                          <a:effectLst/>
                          <a:latin typeface="Calibri" panose="020F0502020204030204" pitchFamily="34" charset="0"/>
                        </a:rPr>
                        <a:t> </a:t>
                      </a:r>
                      <a:r>
                        <a:rPr lang="cs-CZ" sz="1400" b="1" i="0" u="none" strike="noStrike" dirty="0">
                          <a:solidFill>
                            <a:srgbClr val="0B1107"/>
                          </a:solidFill>
                          <a:effectLst/>
                          <a:latin typeface="Calibri" panose="020F0502020204030204" pitchFamily="34" charset="0"/>
                        </a:rPr>
                        <a:t>h.</a:t>
                      </a:r>
                    </a:p>
                  </a:txBody>
                  <a:tcPr marL="7620" marR="7620" marT="762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26 474 433</a:t>
                      </a:r>
                    </a:p>
                  </a:txBody>
                  <a:tcPr marL="7620" marR="7620" marT="7620" marB="0" anchor="ctr">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fontAlgn="b"/>
                      <a:r>
                        <a:rPr lang="cs-CZ" sz="1300" b="0" i="0" u="none" strike="noStrike" dirty="0">
                          <a:solidFill>
                            <a:srgbClr val="000000"/>
                          </a:solidFill>
                          <a:effectLst/>
                          <a:latin typeface="Calibri" panose="020F0502020204030204" pitchFamily="34" charset="0"/>
                        </a:rPr>
                        <a:t>18 112 636</a:t>
                      </a:r>
                    </a:p>
                  </a:txBody>
                  <a:tcPr marL="7620" marR="7620" marT="762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fontAlgn="b"/>
                      <a:r>
                        <a:rPr lang="cs-CZ" sz="1300" b="0" i="0" u="none" strike="noStrike" dirty="0">
                          <a:solidFill>
                            <a:srgbClr val="000000"/>
                          </a:solidFill>
                          <a:effectLst/>
                          <a:latin typeface="Calibri" panose="020F0502020204030204" pitchFamily="34" charset="0"/>
                        </a:rPr>
                        <a:t>8 361 797</a:t>
                      </a:r>
                    </a:p>
                  </a:txBody>
                  <a:tcPr marL="7620" marR="7620" marT="762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2"/>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26 462 395</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000000"/>
                          </a:solidFill>
                          <a:effectLst/>
                          <a:latin typeface="Calibri" panose="020F0502020204030204" pitchFamily="34" charset="0"/>
                        </a:rPr>
                        <a:t>17 951 623</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000000"/>
                          </a:solidFill>
                          <a:effectLst/>
                          <a:latin typeface="Calibri" panose="020F0502020204030204" pitchFamily="34" charset="0"/>
                        </a:rPr>
                        <a:t>8 510 772</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3"/>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25 840 487</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000000"/>
                          </a:solidFill>
                          <a:effectLst/>
                          <a:latin typeface="Calibri" panose="020F0502020204030204" pitchFamily="34" charset="0"/>
                        </a:rPr>
                        <a:t>17 262 729</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000000"/>
                          </a:solidFill>
                          <a:effectLst/>
                          <a:latin typeface="Calibri" panose="020F0502020204030204" pitchFamily="34" charset="0"/>
                        </a:rPr>
                        <a:t>8 577 758</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4"/>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24 690 687</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dirty="0">
                          <a:solidFill>
                            <a:srgbClr val="000000"/>
                          </a:solidFill>
                          <a:effectLst/>
                          <a:latin typeface="Calibri" panose="020F0502020204030204" pitchFamily="34" charset="0"/>
                        </a:rPr>
                        <a:t>16 293 084</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000000"/>
                          </a:solidFill>
                          <a:effectLst/>
                          <a:latin typeface="Calibri" panose="020F0502020204030204" pitchFamily="34" charset="0"/>
                        </a:rPr>
                        <a:t>8 397 603</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5"/>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24 131 331</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000000"/>
                          </a:solidFill>
                          <a:effectLst/>
                          <a:latin typeface="Calibri" panose="020F0502020204030204" pitchFamily="34" charset="0"/>
                        </a:rPr>
                        <a:t>15 743 142</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000000"/>
                          </a:solidFill>
                          <a:effectLst/>
                          <a:latin typeface="Calibri" panose="020F0502020204030204" pitchFamily="34" charset="0"/>
                        </a:rPr>
                        <a:t>8 388 189</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6"/>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1999</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23 312 722</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dirty="0">
                          <a:solidFill>
                            <a:srgbClr val="000000"/>
                          </a:solidFill>
                          <a:effectLst/>
                          <a:latin typeface="Calibri" panose="020F0502020204030204" pitchFamily="34" charset="0"/>
                        </a:rPr>
                        <a:t>15 070 035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000000"/>
                          </a:solidFill>
                          <a:effectLst/>
                          <a:latin typeface="Calibri" panose="020F0502020204030204" pitchFamily="34" charset="0"/>
                        </a:rPr>
                        <a:t>8 242 687</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7"/>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2000</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23 320 675</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15 075 176</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8 245 499</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8"/>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2001</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23 459 786</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15 025 001</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8 434 785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9"/>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2002</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23 672 885</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14 997 543</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8 675 342</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0"/>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2003</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24 371 099</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a:solidFill>
                            <a:schemeClr val="tx1"/>
                          </a:solidFill>
                          <a:effectLst/>
                          <a:latin typeface="Calibri" panose="020F0502020204030204" pitchFamily="34" charset="0"/>
                          <a:ea typeface="+mn-ea"/>
                          <a:cs typeface="+mn-cs"/>
                        </a:rPr>
                        <a:t>15 423 415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8 947 684</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1"/>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24 464 660</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15 351 077</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9 113 583</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2"/>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t"/>
                      <a:r>
                        <a:rPr lang="cs-CZ" sz="1300" b="0" i="0" u="none" strike="noStrike" dirty="0">
                          <a:solidFill>
                            <a:schemeClr val="tx1"/>
                          </a:solidFill>
                          <a:effectLst/>
                          <a:latin typeface="Calibri" panose="020F0502020204030204" pitchFamily="34" charset="0"/>
                        </a:rPr>
                        <a:t>24 540 510</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a:solidFill>
                            <a:schemeClr val="tx1"/>
                          </a:solidFill>
                          <a:effectLst/>
                          <a:latin typeface="Calibri" panose="020F0502020204030204" pitchFamily="34" charset="0"/>
                          <a:ea typeface="+mn-ea"/>
                          <a:cs typeface="+mn-cs"/>
                        </a:rPr>
                        <a:t>15 391 422</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9 149 088</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3"/>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t"/>
                      <a:r>
                        <a:rPr lang="cs-CZ" sz="1300" b="0" i="0" u="none" strike="noStrike" dirty="0">
                          <a:solidFill>
                            <a:schemeClr val="tx1"/>
                          </a:solidFill>
                          <a:effectLst/>
                          <a:latin typeface="Calibri" panose="020F0502020204030204" pitchFamily="34" charset="0"/>
                        </a:rPr>
                        <a:t>23 325 080</a:t>
                      </a:r>
                    </a:p>
                  </a:txBody>
                  <a:tcPr marL="7620" marR="7620" marT="7620" marB="0" anchor="ctr">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14 461 675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kern="1200" dirty="0">
                          <a:solidFill>
                            <a:schemeClr val="tx1"/>
                          </a:solidFill>
                          <a:effectLst/>
                          <a:latin typeface="Calibri" panose="020F0502020204030204" pitchFamily="34" charset="0"/>
                          <a:ea typeface="+mn-ea"/>
                          <a:cs typeface="+mn-cs"/>
                        </a:rPr>
                        <a:t>8 863 405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4"/>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23 101 567</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14 448 100</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8 653 467</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5"/>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22 468 977</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13 855 477</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8 613 500</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6"/>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2009</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22 203 143</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13 577 604</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8 625 539</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2010</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22 152 063</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dirty="0">
                          <a:solidFill>
                            <a:srgbClr val="C00000"/>
                          </a:solidFill>
                          <a:effectLst/>
                          <a:latin typeface="Calibri" panose="020F0502020204030204" pitchFamily="34" charset="0"/>
                        </a:rPr>
                        <a:t>13 192 295</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8 959 768</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2011</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21 764 859</a:t>
                      </a:r>
                    </a:p>
                  </a:txBody>
                  <a:tcPr marL="7620" marR="7620" marT="762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12 576 886</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9 187 973</a:t>
                      </a:r>
                    </a:p>
                  </a:txBody>
                  <a:tcPr marL="7620" marR="7620" marT="762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8931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2012</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21 276 683</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dirty="0">
                          <a:solidFill>
                            <a:srgbClr val="C00000"/>
                          </a:solidFill>
                          <a:effectLst/>
                          <a:latin typeface="Calibri" panose="020F0502020204030204" pitchFamily="34" charset="0"/>
                        </a:rPr>
                        <a:t>12 279 590</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8 997 093</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2013</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20 886 392</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12 027 085</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8 859 307</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dirty="0">
                          <a:solidFill>
                            <a:srgbClr val="C00000"/>
                          </a:solidFill>
                          <a:effectLst/>
                          <a:latin typeface="Calibri" panose="020F0502020204030204" pitchFamily="34" charset="0"/>
                        </a:rPr>
                        <a:t>21 028 562</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dirty="0">
                          <a:solidFill>
                            <a:srgbClr val="C00000"/>
                          </a:solidFill>
                          <a:effectLst/>
                          <a:latin typeface="Calibri" panose="020F0502020204030204" pitchFamily="34" charset="0"/>
                        </a:rPr>
                        <a:t>12 022 778</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9 005 784</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20 668 710</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11 866 408</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8 802 302</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20 390 760</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11 588 615</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b"/>
                      <a:r>
                        <a:rPr lang="cs-CZ" sz="1300" b="0" i="0" u="none" strike="noStrike">
                          <a:solidFill>
                            <a:srgbClr val="C00000"/>
                          </a:solidFill>
                          <a:effectLst/>
                          <a:latin typeface="Calibri" panose="020F0502020204030204" pitchFamily="34" charset="0"/>
                        </a:rPr>
                        <a:t>8 802 145</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20 236 054</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dirty="0">
                          <a:solidFill>
                            <a:srgbClr val="C00000"/>
                          </a:solidFill>
                          <a:effectLst/>
                          <a:latin typeface="Calibri" panose="020F0502020204030204" pitchFamily="34" charset="0"/>
                        </a:rPr>
                        <a:t>11 241 896</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b"/>
                      <a:r>
                        <a:rPr lang="cs-CZ" sz="1300" b="0" i="0" u="none" strike="noStrike">
                          <a:solidFill>
                            <a:srgbClr val="C00000"/>
                          </a:solidFill>
                          <a:effectLst/>
                          <a:latin typeface="Calibri" panose="020F0502020204030204" pitchFamily="34" charset="0"/>
                        </a:rPr>
                        <a:t>8 994 158</a:t>
                      </a:r>
                    </a:p>
                  </a:txBody>
                  <a:tcPr marL="7620" marR="7620" marT="762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89317">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b"/>
                      <a:r>
                        <a:rPr lang="cs-CZ" sz="1300" b="0" i="0" u="none" strike="noStrike" dirty="0">
                          <a:solidFill>
                            <a:srgbClr val="C00000"/>
                          </a:solidFill>
                          <a:effectLst/>
                          <a:latin typeface="Calibri" panose="020F0502020204030204" pitchFamily="34" charset="0"/>
                        </a:rPr>
                        <a:t>20 106 410</a:t>
                      </a:r>
                    </a:p>
                  </a:txBody>
                  <a:tcPr marL="7620" marR="7620" marT="7620" marB="0" anchor="b">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b"/>
                      <a:r>
                        <a:rPr lang="cs-CZ" sz="1300" b="0" i="0" u="none" strike="noStrike" dirty="0">
                          <a:solidFill>
                            <a:srgbClr val="C00000"/>
                          </a:solidFill>
                          <a:effectLst/>
                          <a:latin typeface="Calibri" panose="020F0502020204030204" pitchFamily="34" charset="0"/>
                        </a:rPr>
                        <a:t>11 082 287</a:t>
                      </a:r>
                    </a:p>
                  </a:txBody>
                  <a:tcPr marL="7620" marR="7620" marT="7620" marB="0" anchor="b">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b"/>
                      <a:r>
                        <a:rPr lang="cs-CZ" sz="1300" b="0" i="0" u="none" strike="noStrike" dirty="0">
                          <a:solidFill>
                            <a:srgbClr val="C00000"/>
                          </a:solidFill>
                          <a:effectLst/>
                          <a:latin typeface="Calibri" panose="020F0502020204030204" pitchFamily="34" charset="0"/>
                        </a:rPr>
                        <a:t>9 024 123</a:t>
                      </a:r>
                    </a:p>
                  </a:txBody>
                  <a:tcPr marL="7620" marR="7620" marT="7620" marB="0" anchor="b">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bl>
          </a:graphicData>
        </a:graphic>
      </p:graphicFrame>
      <p:sp>
        <p:nvSpPr>
          <p:cNvPr id="8" name="Obdélník 7">
            <a:extLst>
              <a:ext uri="{FF2B5EF4-FFF2-40B4-BE49-F238E27FC236}">
                <a16:creationId xmlns:a16="http://schemas.microsoft.com/office/drawing/2014/main" id="{679E432A-B3C4-4C3D-B77C-CB3AAB427BFC}"/>
              </a:ext>
            </a:extLst>
          </p:cNvPr>
          <p:cNvSpPr/>
          <p:nvPr/>
        </p:nvSpPr>
        <p:spPr>
          <a:xfrm>
            <a:off x="7416993" y="4279172"/>
            <a:ext cx="3649133" cy="369332"/>
          </a:xfrm>
          <a:prstGeom prst="rect">
            <a:avLst/>
          </a:prstGeom>
        </p:spPr>
        <p:txBody>
          <a:bodyPr wrap="square">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cs-CZ" b="1" dirty="0"/>
              <a:t>Změna objemu péče 2007 -&gt; 2018:</a:t>
            </a:r>
          </a:p>
        </p:txBody>
      </p:sp>
    </p:spTree>
    <p:extLst>
      <p:ext uri="{BB962C8B-B14F-4D97-AF65-F5344CB8AC3E}">
        <p14:creationId xmlns:p14="http://schemas.microsoft.com/office/powerpoint/2010/main" val="23239880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adpis 1">
            <a:extLst>
              <a:ext uri="{FF2B5EF4-FFF2-40B4-BE49-F238E27FC236}">
                <a16:creationId xmlns:a16="http://schemas.microsoft.com/office/drawing/2014/main" id="{EA328CEC-C272-456D-B936-D7E722870E2A}"/>
              </a:ext>
            </a:extLst>
          </p:cNvPr>
          <p:cNvSpPr txBox="1">
            <a:spLocks/>
          </p:cNvSpPr>
          <p:nvPr/>
        </p:nvSpPr>
        <p:spPr>
          <a:xfrm>
            <a:off x="257558" y="142207"/>
            <a:ext cx="11829667"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defRPr/>
            </a:pPr>
            <a:r>
              <a:rPr lang="cs-CZ" sz="3200" b="1" dirty="0">
                <a:solidFill>
                  <a:srgbClr val="C00000"/>
                </a:solidFill>
                <a:latin typeface="Calibri" panose="020F0502020204030204" pitchFamily="34" charset="0"/>
                <a:cs typeface="Calibri" panose="020F0502020204030204" pitchFamily="34" charset="0"/>
              </a:rPr>
              <a:t>Dlouhodobý časový trend v objemu lůžkové péče – HKK</a:t>
            </a:r>
          </a:p>
        </p:txBody>
      </p:sp>
      <p:sp>
        <p:nvSpPr>
          <p:cNvPr id="22" name="TextBox 7">
            <a:extLst>
              <a:ext uri="{FF2B5EF4-FFF2-40B4-BE49-F238E27FC236}">
                <a16:creationId xmlns:a16="http://schemas.microsoft.com/office/drawing/2014/main" id="{7182713C-66AE-4B05-A696-54D3C63FE6C3}"/>
              </a:ext>
            </a:extLst>
          </p:cNvPr>
          <p:cNvSpPr txBox="1"/>
          <p:nvPr/>
        </p:nvSpPr>
        <p:spPr>
          <a:xfrm>
            <a:off x="6702552" y="1192416"/>
            <a:ext cx="4897080" cy="1169551"/>
          </a:xfrm>
          <a:prstGeom prst="rect">
            <a:avLst/>
          </a:prstGeom>
          <a:noFill/>
          <a:ln>
            <a:noFill/>
          </a:ln>
        </p:spPr>
        <p:txBody>
          <a:bodyPr wrap="square" rtlCol="0">
            <a:spAutoFit/>
          </a:bodyPr>
          <a:lstStyle/>
          <a:p>
            <a:r>
              <a:rPr lang="cs-CZ" sz="1400" kern="0" dirty="0"/>
              <a:t>Dlouhodobé trendy v počtu ošetřovacích dní (OD) potvrzují progresivní pokles objemu akutní lůžkové péče v HKK, a to přibližně o 2 % ročně. Objem následných hospitalizací roste, avšak významně menší rychlostí. </a:t>
            </a:r>
          </a:p>
          <a:p>
            <a:endParaRPr lang="cs-CZ" sz="1400" kern="0" dirty="0"/>
          </a:p>
        </p:txBody>
      </p:sp>
      <p:graphicFrame>
        <p:nvGraphicFramePr>
          <p:cNvPr id="23" name="Group 744">
            <a:extLst>
              <a:ext uri="{FF2B5EF4-FFF2-40B4-BE49-F238E27FC236}">
                <a16:creationId xmlns:a16="http://schemas.microsoft.com/office/drawing/2014/main" id="{2854081D-072C-49B4-ACAD-D14967E1B8A2}"/>
              </a:ext>
            </a:extLst>
          </p:cNvPr>
          <p:cNvGraphicFramePr>
            <a:graphicFrameLocks noGrp="1"/>
          </p:cNvGraphicFramePr>
          <p:nvPr/>
        </p:nvGraphicFramePr>
        <p:xfrm>
          <a:off x="378222" y="812798"/>
          <a:ext cx="5835126" cy="5425404"/>
        </p:xfrm>
        <a:graphic>
          <a:graphicData uri="http://schemas.openxmlformats.org/drawingml/2006/table">
            <a:tbl>
              <a:tblPr/>
              <a:tblGrid>
                <a:gridCol w="1497711">
                  <a:extLst>
                    <a:ext uri="{9D8B030D-6E8A-4147-A177-3AD203B41FA5}">
                      <a16:colId xmlns:a16="http://schemas.microsoft.com/office/drawing/2014/main" val="20000"/>
                    </a:ext>
                  </a:extLst>
                </a:gridCol>
                <a:gridCol w="1429588">
                  <a:extLst>
                    <a:ext uri="{9D8B030D-6E8A-4147-A177-3AD203B41FA5}">
                      <a16:colId xmlns:a16="http://schemas.microsoft.com/office/drawing/2014/main" val="20001"/>
                    </a:ext>
                  </a:extLst>
                </a:gridCol>
                <a:gridCol w="1429588">
                  <a:extLst>
                    <a:ext uri="{9D8B030D-6E8A-4147-A177-3AD203B41FA5}">
                      <a16:colId xmlns:a16="http://schemas.microsoft.com/office/drawing/2014/main" val="20002"/>
                    </a:ext>
                  </a:extLst>
                </a:gridCol>
                <a:gridCol w="1478239">
                  <a:extLst>
                    <a:ext uri="{9D8B030D-6E8A-4147-A177-3AD203B41FA5}">
                      <a16:colId xmlns:a16="http://schemas.microsoft.com/office/drawing/2014/main" val="20004"/>
                    </a:ext>
                  </a:extLst>
                </a:gridCol>
              </a:tblGrid>
              <a:tr h="205347">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cap="flat">
                      <a:noFill/>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sng" strike="noStrike" kern="1200" cap="none" normalizeH="0" baseline="0" dirty="0">
                          <a:ln>
                            <a:noFill/>
                          </a:ln>
                          <a:solidFill>
                            <a:schemeClr val="accent6">
                              <a:lumMod val="10000"/>
                            </a:schemeClr>
                          </a:solidFill>
                          <a:effectLst/>
                          <a:latin typeface="+mn-lt"/>
                          <a:ea typeface="+mn-ea"/>
                          <a:cs typeface="Arial" charset="0"/>
                        </a:rPr>
                        <a:t>Celková délka pobytů (dny)</a:t>
                      </a:r>
                    </a:p>
                  </a:txBody>
                  <a:tcPr marL="36000" marR="36000" marT="0" marB="0" anchor="ctr" horzOverflow="overflow">
                    <a:lnL w="1270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C0C0C0"/>
                    </a:solidFill>
                  </a:tcPr>
                </a:tc>
                <a:tc hMerge="1">
                  <a:txBody>
                    <a:bodyPr/>
                    <a:lstStyle/>
                    <a:p>
                      <a:endParaRPr lang="cs-CZ"/>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200" b="1" i="0" u="none" strike="noStrike" kern="1200" cap="none" normalizeH="0" baseline="0" dirty="0">
                        <a:ln>
                          <a:noFill/>
                        </a:ln>
                        <a:solidFill>
                          <a:schemeClr val="accent6">
                            <a:lumMod val="10000"/>
                          </a:schemeClr>
                        </a:solidFill>
                        <a:effectLst/>
                        <a:latin typeface="+mj-lt"/>
                        <a:ea typeface="+mn-ea"/>
                        <a:cs typeface="Arial" charset="0"/>
                      </a:endParaRPr>
                    </a:p>
                  </a:txBody>
                  <a:tcPr marL="36000" marR="36000" marT="0" marB="0" anchor="ctr" horzOverflow="overflow">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0"/>
                  </a:ext>
                </a:extLst>
              </a:tr>
              <a:tr h="259044">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400" b="1" i="0" u="none" strike="noStrike" kern="1200" cap="none" normalizeH="0" baseline="0" dirty="0">
                          <a:ln>
                            <a:noFill/>
                          </a:ln>
                          <a:solidFill>
                            <a:schemeClr val="accent6">
                              <a:lumMod val="10000"/>
                            </a:schemeClr>
                          </a:solidFill>
                          <a:effectLst/>
                          <a:latin typeface="+mj-lt"/>
                          <a:ea typeface="+mn-ea"/>
                          <a:cs typeface="Arial" charset="0"/>
                        </a:rPr>
                        <a:t>Rok</a:t>
                      </a:r>
                    </a:p>
                  </a:txBody>
                  <a:tcPr marL="36000" marR="36000" marT="0" marB="0" anchor="ctr" horzOverflow="overflow">
                    <a:lnL cap="flat">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Celkem</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marL="0" algn="l" defTabSz="914400" rtl="0" eaLnBrk="0" latinLnBrk="0" hangingPunct="0">
                        <a:lnSpc>
                          <a:spcPct val="90000"/>
                        </a:lnSpc>
                        <a:spcBef>
                          <a:spcPts val="1200"/>
                        </a:spcBef>
                        <a:spcAft>
                          <a:spcPts val="200"/>
                        </a:spcAft>
                        <a:buClr>
                          <a:schemeClr val="accent1"/>
                        </a:buClr>
                        <a:buSzPct val="100000"/>
                        <a:buFont typeface="Calibri" pitchFamily="34" charset="0"/>
                        <a:defRPr sz="1800" kern="1200">
                          <a:solidFill>
                            <a:srgbClr val="404040"/>
                          </a:solidFill>
                          <a:latin typeface="Arial" charset="0"/>
                        </a:defRPr>
                      </a:lvl1pPr>
                      <a:lvl2pPr marL="457200" algn="l" defTabSz="914400" rtl="0" eaLnBrk="0" latinLnBrk="0" hangingPunct="0">
                        <a:lnSpc>
                          <a:spcPct val="90000"/>
                        </a:lnSpc>
                        <a:spcBef>
                          <a:spcPts val="200"/>
                        </a:spcBef>
                        <a:spcAft>
                          <a:spcPts val="400"/>
                        </a:spcAft>
                        <a:buClr>
                          <a:schemeClr val="accent1"/>
                        </a:buClr>
                        <a:buFont typeface="Calibri" pitchFamily="34" charset="0"/>
                        <a:defRPr sz="1600" kern="1200">
                          <a:solidFill>
                            <a:srgbClr val="404040"/>
                          </a:solidFill>
                          <a:latin typeface="Arial" charset="0"/>
                        </a:defRPr>
                      </a:lvl2pPr>
                      <a:lvl3pPr marL="9144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3pPr>
                      <a:lvl4pPr marL="13716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4pPr>
                      <a:lvl5pPr marL="1828800" algn="l" defTabSz="914400" rtl="0" eaLnBrk="0"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5pPr>
                      <a:lvl6pPr marL="22860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6pPr>
                      <a:lvl7pPr marL="27432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7pPr>
                      <a:lvl8pPr marL="32004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8pPr>
                      <a:lvl9pPr marL="3657600" algn="l" defTabSz="914400" rtl="0" eaLnBrk="0" fontAlgn="base" latinLnBrk="0" hangingPunct="0">
                        <a:lnSpc>
                          <a:spcPct val="90000"/>
                        </a:lnSpc>
                        <a:spcBef>
                          <a:spcPts val="200"/>
                        </a:spcBef>
                        <a:spcAft>
                          <a:spcPts val="400"/>
                        </a:spcAft>
                        <a:buClr>
                          <a:schemeClr val="accent1"/>
                        </a:buClr>
                        <a:buFont typeface="Calibri" pitchFamily="34" charset="0"/>
                        <a:defRPr sz="1200" kern="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accent6">
                              <a:lumMod val="10000"/>
                            </a:schemeClr>
                          </a:solidFill>
                          <a:effectLst/>
                          <a:latin typeface="+mn-lt"/>
                          <a:ea typeface="+mn-ea"/>
                          <a:cs typeface="Arial" charset="0"/>
                        </a:rPr>
                        <a:t>Akutní h.</a:t>
                      </a:r>
                    </a:p>
                  </a:txBody>
                  <a:tcPr marL="36000" marR="36000" marT="0" marB="0" anchor="ctr" horzOverflow="overflow">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algn="ctr" rtl="0" fontAlgn="b"/>
                      <a:r>
                        <a:rPr lang="cs-CZ" sz="1400" b="1" i="0" u="none" strike="noStrike" dirty="0">
                          <a:solidFill>
                            <a:srgbClr val="0B1107"/>
                          </a:solidFill>
                          <a:effectLst/>
                          <a:latin typeface="Calibri" panose="020F0502020204030204" pitchFamily="34" charset="0"/>
                        </a:rPr>
                        <a:t>Následné</a:t>
                      </a:r>
                      <a:r>
                        <a:rPr lang="cs-CZ" sz="1400" b="1" i="0" u="none" strike="noStrike" baseline="0" dirty="0">
                          <a:solidFill>
                            <a:srgbClr val="0B1107"/>
                          </a:solidFill>
                          <a:effectLst/>
                          <a:latin typeface="Calibri" panose="020F0502020204030204" pitchFamily="34" charset="0"/>
                        </a:rPr>
                        <a:t> </a:t>
                      </a:r>
                      <a:r>
                        <a:rPr lang="cs-CZ" sz="1400" b="1" i="0" u="none" strike="noStrike" dirty="0">
                          <a:solidFill>
                            <a:srgbClr val="0B1107"/>
                          </a:solidFill>
                          <a:effectLst/>
                          <a:latin typeface="Calibri" panose="020F0502020204030204" pitchFamily="34" charset="0"/>
                        </a:rPr>
                        <a:t>h.</a:t>
                      </a:r>
                    </a:p>
                  </a:txBody>
                  <a:tcPr marL="7620" marR="7620" marT="7620" marB="0" anchor="b">
                    <a:lnL w="28575"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rtl="0" fontAlgn="b"/>
                      <a:r>
                        <a:rPr lang="cs-CZ" sz="1300" b="0" i="0" u="none" strike="noStrike" dirty="0">
                          <a:solidFill>
                            <a:schemeClr val="tx1"/>
                          </a:solidFill>
                          <a:effectLst/>
                          <a:latin typeface="Calibri" panose="020F0502020204030204" pitchFamily="34" charset="0"/>
                        </a:rPr>
                        <a:t>1 303 612</a:t>
                      </a:r>
                    </a:p>
                  </a:txBody>
                  <a:tcPr marL="0" marR="0" marT="0" marB="0" anchor="b">
                    <a:lnL w="28575" cap="flat" cmpd="sng" algn="ctr">
                      <a:solidFill>
                        <a:schemeClr val="bg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965 439</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338 173</a:t>
                      </a:r>
                    </a:p>
                  </a:txBody>
                  <a:tcPr marL="0" marR="0" marT="0" marB="0" anchor="b">
                    <a:lnL w="28575"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2"/>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dirty="0">
                          <a:solidFill>
                            <a:schemeClr val="tx1"/>
                          </a:solidFill>
                          <a:effectLst/>
                          <a:latin typeface="Calibri" panose="020F0502020204030204" pitchFamily="34" charset="0"/>
                        </a:rPr>
                        <a:t>1 263 169</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932 961</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330 208</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3"/>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1 260 624</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928 560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332 064</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4"/>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1 253 069</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dirty="0">
                          <a:solidFill>
                            <a:schemeClr val="tx1"/>
                          </a:solidFill>
                          <a:effectLst/>
                          <a:latin typeface="Calibri" panose="020F0502020204030204" pitchFamily="34" charset="0"/>
                        </a:rPr>
                        <a:t>920 489</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332 580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5"/>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1 155 096</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dirty="0">
                          <a:solidFill>
                            <a:schemeClr val="tx1"/>
                          </a:solidFill>
                          <a:effectLst/>
                          <a:latin typeface="Calibri" panose="020F0502020204030204" pitchFamily="34" charset="0"/>
                        </a:rPr>
                        <a:t>846 209</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308 887</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6"/>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accent6">
                              <a:lumMod val="10000"/>
                            </a:schemeClr>
                          </a:solidFill>
                          <a:effectLst/>
                          <a:latin typeface="+mj-lt"/>
                          <a:cs typeface="Arial" charset="0"/>
                        </a:rPr>
                        <a:t>1999</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1 118 843</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817 413</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301 430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7"/>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2000</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1 137 896</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dirty="0">
                          <a:solidFill>
                            <a:schemeClr val="tx1"/>
                          </a:solidFill>
                          <a:effectLst/>
                          <a:latin typeface="Calibri" panose="020F0502020204030204" pitchFamily="34" charset="0"/>
                        </a:rPr>
                        <a:t>829 057</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308 839</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08"/>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2001</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1 111 312</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dirty="0">
                          <a:solidFill>
                            <a:schemeClr val="tx1"/>
                          </a:solidFill>
                          <a:effectLst/>
                          <a:latin typeface="Calibri" panose="020F0502020204030204" pitchFamily="34" charset="0"/>
                        </a:rPr>
                        <a:t>807 465</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303 847</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09"/>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2002</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1 116 516</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809 013</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307 503</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0"/>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2003</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1 150 693</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831 476</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319 217</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1"/>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1 149 271</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828 150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dirty="0">
                          <a:solidFill>
                            <a:schemeClr val="tx1"/>
                          </a:solidFill>
                          <a:effectLst/>
                          <a:latin typeface="Calibri" panose="020F0502020204030204" pitchFamily="34" charset="0"/>
                        </a:rPr>
                        <a:t>321 121</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2"/>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1 166 160</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chemeClr val="tx1"/>
                          </a:solidFill>
                          <a:effectLst/>
                          <a:latin typeface="Calibri" panose="020F0502020204030204" pitchFamily="34" charset="0"/>
                        </a:rPr>
                        <a:t>837 988</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dirty="0">
                          <a:solidFill>
                            <a:schemeClr val="tx1"/>
                          </a:solidFill>
                          <a:effectLst/>
                          <a:latin typeface="Calibri" panose="020F0502020204030204" pitchFamily="34" charset="0"/>
                        </a:rPr>
                        <a:t>328 172</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3"/>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chemeClr val="tx1"/>
                          </a:solidFill>
                          <a:effectLst/>
                          <a:latin typeface="+mj-lt"/>
                          <a:cs typeface="Arial" charset="0"/>
                        </a:rPr>
                        <a:t>2006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1 143 772</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chemeClr val="tx1"/>
                          </a:solidFill>
                          <a:effectLst/>
                          <a:latin typeface="Calibri" panose="020F0502020204030204" pitchFamily="34" charset="0"/>
                        </a:rPr>
                        <a:t>819 613</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dirty="0">
                          <a:solidFill>
                            <a:schemeClr val="tx1"/>
                          </a:solidFill>
                          <a:effectLst/>
                          <a:latin typeface="Calibri" panose="020F0502020204030204" pitchFamily="34" charset="0"/>
                        </a:rPr>
                        <a:t>324 159</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4"/>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1 149 217</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821 216</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328 001</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5"/>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1 102 511</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793 963</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308 548</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6"/>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2009</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1 125 297</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788 189</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337 108</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2010</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1 092 726</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781 223</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311 503</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noFill/>
                  </a:tcPr>
                </a:tc>
                <a:extLst>
                  <a:ext uri="{0D108BD9-81ED-4DB2-BD59-A6C34878D82A}">
                    <a16:rowId xmlns:a16="http://schemas.microsoft.com/office/drawing/2014/main" val="10018"/>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2011</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1 074 992</a:t>
                      </a:r>
                    </a:p>
                  </a:txBody>
                  <a:tcPr marL="0" marR="0" marT="0" marB="0" anchor="b">
                    <a:lnL w="28575"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748 150</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326 842</a:t>
                      </a:r>
                    </a:p>
                  </a:txBody>
                  <a:tcPr marL="0" marR="0" marT="0" marB="0" anchor="b">
                    <a:lnL w="28575" cap="flat" cmpd="sng" algn="ctr">
                      <a:noFill/>
                      <a:prstDash val="solid"/>
                      <a:round/>
                      <a:headEnd type="none" w="med" len="med"/>
                      <a:tailEnd type="none" w="med" len="med"/>
                    </a:lnL>
                    <a:lnR>
                      <a:noFill/>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198013">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2012</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1 047 726</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737 874</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309 852</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2013</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1 045 625</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723 375</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322 250</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2014</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1 068 611</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712 857</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355 754</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2015</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1 053 840</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707 703</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346 137</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2016</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1 056 238</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692 569</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rtl="0" fontAlgn="b"/>
                      <a:r>
                        <a:rPr lang="cs-CZ" sz="1300" b="0" i="0" u="none" strike="noStrike">
                          <a:solidFill>
                            <a:srgbClr val="C00000"/>
                          </a:solidFill>
                          <a:effectLst/>
                          <a:latin typeface="Calibri" panose="020F0502020204030204" pitchFamily="34" charset="0"/>
                        </a:rPr>
                        <a:t>363 669</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2017</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1 017 950</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661 901</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rtl="0" fontAlgn="b"/>
                      <a:r>
                        <a:rPr lang="cs-CZ" sz="1300" b="0" i="0" u="none" strike="noStrike">
                          <a:solidFill>
                            <a:srgbClr val="C00000"/>
                          </a:solidFill>
                          <a:effectLst/>
                          <a:latin typeface="Calibri" panose="020F0502020204030204" pitchFamily="34" charset="0"/>
                        </a:rPr>
                        <a:t>356 049</a:t>
                      </a:r>
                    </a:p>
                  </a:txBody>
                  <a:tcPr marL="0" marR="0" marT="0" marB="0" anchor="b">
                    <a:lnL w="28575"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26"/>
                  </a:ext>
                </a:extLst>
              </a:tr>
              <a:tr h="198013">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300" b="0" i="1" u="none" strike="noStrike" cap="none" normalizeH="0" baseline="0" dirty="0">
                          <a:ln>
                            <a:noFill/>
                          </a:ln>
                          <a:solidFill>
                            <a:srgbClr val="C00000"/>
                          </a:solidFill>
                          <a:effectLst/>
                          <a:latin typeface="+mj-lt"/>
                          <a:cs typeface="Arial" charset="0"/>
                        </a:rPr>
                        <a:t>2018</a:t>
                      </a:r>
                    </a:p>
                  </a:txBody>
                  <a:tcPr marL="36000" marR="36000" marT="0" marB="0" anchor="ctr" horzOverflow="overflow">
                    <a:lnL cap="flat">
                      <a:noFill/>
                    </a:lnL>
                    <a:lnR w="28575" cap="flat" cmpd="sng" algn="ctr">
                      <a:solidFill>
                        <a:schemeClr val="bg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rtl="0" fontAlgn="b"/>
                      <a:r>
                        <a:rPr lang="cs-CZ" sz="1300" b="0" i="0" u="none" strike="noStrike">
                          <a:solidFill>
                            <a:srgbClr val="C00000"/>
                          </a:solidFill>
                          <a:effectLst/>
                          <a:latin typeface="Calibri" panose="020F0502020204030204" pitchFamily="34" charset="0"/>
                        </a:rPr>
                        <a:t>998 347</a:t>
                      </a:r>
                    </a:p>
                  </a:txBody>
                  <a:tcPr marL="0" marR="0" marT="0" marB="0" anchor="b">
                    <a:lnL w="28575" cap="flat" cmpd="sng" algn="ctr">
                      <a:solidFill>
                        <a:schemeClr val="bg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rtl="0" fontAlgn="b"/>
                      <a:r>
                        <a:rPr lang="cs-CZ" sz="1300" b="0" i="0" u="none" strike="noStrike">
                          <a:solidFill>
                            <a:srgbClr val="C00000"/>
                          </a:solidFill>
                          <a:effectLst/>
                          <a:latin typeface="Calibri" panose="020F0502020204030204" pitchFamily="34" charset="0"/>
                        </a:rPr>
                        <a:t>639 660</a:t>
                      </a:r>
                    </a:p>
                  </a:txBody>
                  <a:tcPr marL="0" marR="0" marT="0" marB="0" anchor="b">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rtl="0" fontAlgn="b"/>
                      <a:r>
                        <a:rPr lang="cs-CZ" sz="1300" b="0" i="0" u="none" strike="noStrike" dirty="0">
                          <a:solidFill>
                            <a:srgbClr val="C00000"/>
                          </a:solidFill>
                          <a:effectLst/>
                          <a:latin typeface="Calibri" panose="020F0502020204030204" pitchFamily="34" charset="0"/>
                        </a:rPr>
                        <a:t>358 687</a:t>
                      </a:r>
                    </a:p>
                  </a:txBody>
                  <a:tcPr marL="0" marR="0" marT="0" marB="0" anchor="b">
                    <a:lnL w="28575"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bl>
          </a:graphicData>
        </a:graphic>
      </p:graphicFrame>
      <p:sp>
        <p:nvSpPr>
          <p:cNvPr id="24" name="Pravá složená závorka 23">
            <a:extLst>
              <a:ext uri="{FF2B5EF4-FFF2-40B4-BE49-F238E27FC236}">
                <a16:creationId xmlns:a16="http://schemas.microsoft.com/office/drawing/2014/main" id="{524D910C-6958-4310-A671-288546BF0104}"/>
              </a:ext>
            </a:extLst>
          </p:cNvPr>
          <p:cNvSpPr/>
          <p:nvPr/>
        </p:nvSpPr>
        <p:spPr>
          <a:xfrm>
            <a:off x="6730395" y="3919629"/>
            <a:ext cx="329184" cy="250164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US"/>
          </a:p>
        </p:txBody>
      </p:sp>
      <p:sp>
        <p:nvSpPr>
          <p:cNvPr id="25" name="TextovéPole 24">
            <a:extLst>
              <a:ext uri="{FF2B5EF4-FFF2-40B4-BE49-F238E27FC236}">
                <a16:creationId xmlns:a16="http://schemas.microsoft.com/office/drawing/2014/main" id="{C9DBE933-D377-433D-A7F9-26D952DB54DC}"/>
              </a:ext>
            </a:extLst>
          </p:cNvPr>
          <p:cNvSpPr txBox="1"/>
          <p:nvPr/>
        </p:nvSpPr>
        <p:spPr>
          <a:xfrm>
            <a:off x="7416993" y="4648504"/>
            <a:ext cx="4199274" cy="923330"/>
          </a:xfrm>
          <a:prstGeom prst="rect">
            <a:avLst/>
          </a:prstGeom>
          <a:noFill/>
        </p:spPr>
        <p:txBody>
          <a:bodyPr wrap="square" rtlCol="0">
            <a:sp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cs-CZ" dirty="0"/>
              <a:t>Hospitalizace celkem: pokles </a:t>
            </a:r>
            <a:r>
              <a:rPr lang="cs-CZ" dirty="0" smtClean="0"/>
              <a:t>o 13,1 </a:t>
            </a:r>
            <a:r>
              <a:rPr lang="en-US" dirty="0"/>
              <a:t>%</a:t>
            </a:r>
            <a:endParaRPr lang="cs-CZ" dirty="0"/>
          </a:p>
          <a:p>
            <a:r>
              <a:rPr lang="cs-CZ" dirty="0"/>
              <a:t>     Akutní hospitalizace: pokles </a:t>
            </a:r>
            <a:r>
              <a:rPr lang="cs-CZ" dirty="0" smtClean="0"/>
              <a:t>o 22,1 </a:t>
            </a:r>
            <a:r>
              <a:rPr lang="en-US" dirty="0"/>
              <a:t>%</a:t>
            </a:r>
            <a:r>
              <a:rPr lang="cs-CZ" dirty="0"/>
              <a:t> </a:t>
            </a:r>
            <a:br>
              <a:rPr lang="cs-CZ" dirty="0"/>
            </a:br>
            <a:r>
              <a:rPr lang="cs-CZ" dirty="0"/>
              <a:t>     Následné hospitalizace: </a:t>
            </a:r>
            <a:r>
              <a:rPr lang="cs-CZ" dirty="0" smtClean="0"/>
              <a:t>nárůst o 9,4 </a:t>
            </a:r>
            <a:r>
              <a:rPr lang="en-US" dirty="0"/>
              <a:t>%</a:t>
            </a:r>
          </a:p>
        </p:txBody>
      </p:sp>
      <p:sp>
        <p:nvSpPr>
          <p:cNvPr id="8" name="Obdélník 7"/>
          <p:cNvSpPr/>
          <p:nvPr/>
        </p:nvSpPr>
        <p:spPr>
          <a:xfrm>
            <a:off x="7416993" y="4045088"/>
            <a:ext cx="3649133" cy="369332"/>
          </a:xfrm>
          <a:prstGeom prst="rect">
            <a:avLst/>
          </a:prstGeom>
        </p:spPr>
        <p:txBody>
          <a:bodyPr wrap="square">
            <a:spAutoFit/>
          </a:bodyPr>
          <a:lstStyle/>
          <a:p>
            <a:r>
              <a:rPr lang="cs-CZ" b="1" dirty="0"/>
              <a:t>Změna objemu péče 2007 -&gt; 2018:</a:t>
            </a:r>
          </a:p>
        </p:txBody>
      </p:sp>
    </p:spTree>
    <p:extLst>
      <p:ext uri="{BB962C8B-B14F-4D97-AF65-F5344CB8AC3E}">
        <p14:creationId xmlns:p14="http://schemas.microsoft.com/office/powerpoint/2010/main" val="165805416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p:txBody>
          <a:bodyPr/>
          <a:lstStyle/>
          <a:p>
            <a:r>
              <a:rPr lang="cs-CZ" dirty="0"/>
              <a:t>Objem poskytované zdravotní péče </a:t>
            </a:r>
          </a:p>
          <a:p>
            <a:r>
              <a:rPr lang="cs-CZ" dirty="0"/>
              <a:t>- vybrané charakteristiky lůžkové péče</a:t>
            </a:r>
          </a:p>
        </p:txBody>
      </p:sp>
    </p:spTree>
    <p:extLst>
      <p:ext uri="{BB962C8B-B14F-4D97-AF65-F5344CB8AC3E}">
        <p14:creationId xmlns:p14="http://schemas.microsoft.com/office/powerpoint/2010/main" val="225829152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4243469" cy="523220"/>
          </a:xfrm>
          <a:prstGeom prst="rect">
            <a:avLst/>
          </a:prstGeom>
          <a:noFill/>
        </p:spPr>
        <p:txBody>
          <a:bodyPr wrap="none" rtlCol="0">
            <a:spAutoFit/>
          </a:bodyPr>
          <a:lstStyle/>
          <a:p>
            <a:r>
              <a:rPr lang="cs-CZ" sz="1400" dirty="0"/>
              <a:t>Zdroj: </a:t>
            </a:r>
            <a:r>
              <a:rPr lang="cs-CZ" sz="1400" kern="0" dirty="0">
                <a:solidFill>
                  <a:srgbClr val="000000"/>
                </a:solidFill>
              </a:rPr>
              <a:t>NRHOSP 2018 </a:t>
            </a:r>
          </a:p>
          <a:p>
            <a:r>
              <a:rPr lang="cs-CZ" sz="1400" kern="0" dirty="0">
                <a:solidFill>
                  <a:srgbClr val="000000"/>
                </a:solidFill>
              </a:rPr>
              <a:t>Příčiny akutních hospitalizací na úrovni kapitol MKN-10.</a:t>
            </a:r>
          </a:p>
        </p:txBody>
      </p:sp>
      <p:sp>
        <p:nvSpPr>
          <p:cNvPr id="8" name="TextBox 7"/>
          <p:cNvSpPr txBox="1"/>
          <p:nvPr/>
        </p:nvSpPr>
        <p:spPr>
          <a:xfrm>
            <a:off x="7786558" y="1728151"/>
            <a:ext cx="3937126" cy="3108543"/>
          </a:xfrm>
          <a:prstGeom prst="rect">
            <a:avLst/>
          </a:prstGeom>
          <a:noFill/>
          <a:ln>
            <a:noFill/>
          </a:ln>
        </p:spPr>
        <p:txBody>
          <a:bodyPr wrap="square" rtlCol="0">
            <a:spAutoFit/>
          </a:bodyPr>
          <a:lstStyle/>
          <a:p>
            <a:r>
              <a:rPr lang="cs-CZ" sz="1400" kern="0" dirty="0"/>
              <a:t>V roce 2018 bylo v celé ČR vykázáno celkem 1 999 367 akutních hospitalizací. Hodnoceno dle obecných kapitol MKN byly jejich nejčetnější příčinou nemoci oběhové soustavy, které představují poměrně velkou zátěž pro zdravotní systém. V roce 2018 nemoci oběhové soustavy tvořily 12,5 % všech příčin akutních hospitalizací v ČR.</a:t>
            </a:r>
          </a:p>
          <a:p>
            <a:endParaRPr lang="cs-CZ" sz="1400" kern="0" dirty="0"/>
          </a:p>
          <a:p>
            <a:r>
              <a:rPr lang="cs-CZ" sz="1400" kern="0" dirty="0"/>
              <a:t>Pro pacienty s bydlištěm v Královéhradeckém kraji</a:t>
            </a:r>
          </a:p>
          <a:p>
            <a:r>
              <a:rPr lang="cs-CZ" sz="1400" kern="0" dirty="0"/>
              <a:t>bylo v roce 2018 vykázáno 94 579 hospitalizací a</a:t>
            </a:r>
          </a:p>
          <a:p>
            <a:r>
              <a:rPr lang="cs-CZ" sz="1400" kern="0" dirty="0"/>
              <a:t>stejně jako na úrovni celé ČR byly nejčetnější</a:t>
            </a:r>
          </a:p>
          <a:p>
            <a:r>
              <a:rPr lang="cs-CZ" sz="1400" kern="0" dirty="0"/>
              <a:t>nemoci oběhové soustavy.</a:t>
            </a:r>
          </a:p>
          <a:p>
            <a:endParaRPr lang="cs-CZ" sz="1400" kern="0" dirty="0"/>
          </a:p>
        </p:txBody>
      </p:sp>
      <p:sp>
        <p:nvSpPr>
          <p:cNvPr id="2" name="Title 1"/>
          <p:cNvSpPr>
            <a:spLocks noGrp="1"/>
          </p:cNvSpPr>
          <p:nvPr>
            <p:ph type="title"/>
          </p:nvPr>
        </p:nvSpPr>
        <p:spPr/>
        <p:txBody>
          <a:bodyPr>
            <a:normAutofit/>
          </a:bodyPr>
          <a:lstStyle/>
          <a:p>
            <a:r>
              <a:rPr lang="cs-CZ" dirty="0"/>
              <a:t>P</a:t>
            </a:r>
            <a:r>
              <a:rPr lang="en-US" dirty="0" err="1"/>
              <a:t>říčiny</a:t>
            </a:r>
            <a:r>
              <a:rPr lang="en-US" dirty="0"/>
              <a:t> </a:t>
            </a:r>
            <a:r>
              <a:rPr lang="en-US" dirty="0" err="1"/>
              <a:t>akutních</a:t>
            </a:r>
            <a:r>
              <a:rPr lang="en-US" dirty="0"/>
              <a:t> </a:t>
            </a:r>
            <a:r>
              <a:rPr lang="en-US" dirty="0" err="1"/>
              <a:t>hospitalizací</a:t>
            </a:r>
            <a:r>
              <a:rPr lang="en-US" dirty="0"/>
              <a:t> v </a:t>
            </a:r>
            <a:r>
              <a:rPr lang="en-US" dirty="0" err="1"/>
              <a:t>roce</a:t>
            </a:r>
            <a:r>
              <a:rPr lang="en-US" dirty="0"/>
              <a:t> 201</a:t>
            </a:r>
            <a:r>
              <a:rPr lang="cs-CZ" dirty="0"/>
              <a:t>8 – relativní podíl</a:t>
            </a:r>
            <a:endParaRPr lang="en-US" dirty="0"/>
          </a:p>
        </p:txBody>
      </p:sp>
      <p:graphicFrame>
        <p:nvGraphicFramePr>
          <p:cNvPr id="9" name="Graf 8">
            <a:extLst>
              <a:ext uri="{FF2B5EF4-FFF2-40B4-BE49-F238E27FC236}">
                <a16:creationId xmlns:a16="http://schemas.microsoft.com/office/drawing/2014/main" id="{E02BEECF-4A71-4A60-BA92-7A74A70E3A69}"/>
              </a:ext>
            </a:extLst>
          </p:cNvPr>
          <p:cNvGraphicFramePr/>
          <p:nvPr>
            <p:extLst>
              <p:ext uri="{D42A27DB-BD31-4B8C-83A1-F6EECF244321}">
                <p14:modId xmlns:p14="http://schemas.microsoft.com/office/powerpoint/2010/main" val="406820727"/>
              </p:ext>
            </p:extLst>
          </p:nvPr>
        </p:nvGraphicFramePr>
        <p:xfrm>
          <a:off x="-314325" y="819151"/>
          <a:ext cx="7781925" cy="597217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97436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ětiúhelník 4"/>
          <p:cNvSpPr/>
          <p:nvPr/>
        </p:nvSpPr>
        <p:spPr>
          <a:xfrm>
            <a:off x="356657" y="5427059"/>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p:cNvSpPr>
            <a:spLocks noGrp="1"/>
          </p:cNvSpPr>
          <p:nvPr>
            <p:ph type="title"/>
          </p:nvPr>
        </p:nvSpPr>
        <p:spPr/>
        <p:txBody>
          <a:bodyPr>
            <a:normAutofit/>
          </a:bodyPr>
          <a:lstStyle/>
          <a:p>
            <a:r>
              <a:rPr lang="cs-CZ" altLang="cs-CZ" sz="2800" dirty="0"/>
              <a:t>Počet hospitalizací a počet hospitalizovaných v HKK a v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sp>
        <p:nvSpPr>
          <p:cNvPr id="11" name="Rectangle 740"/>
          <p:cNvSpPr>
            <a:spLocks noChangeArrowheads="1"/>
          </p:cNvSpPr>
          <p:nvPr/>
        </p:nvSpPr>
        <p:spPr bwMode="auto">
          <a:xfrm>
            <a:off x="272591" y="3943525"/>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graphicFrame>
        <p:nvGraphicFramePr>
          <p:cNvPr id="12" name="Group 744"/>
          <p:cNvGraphicFramePr>
            <a:graphicFrameLocks noGrp="1"/>
          </p:cNvGraphicFramePr>
          <p:nvPr>
            <p:extLst>
              <p:ext uri="{D42A27DB-BD31-4B8C-83A1-F6EECF244321}">
                <p14:modId xmlns:p14="http://schemas.microsoft.com/office/powerpoint/2010/main" val="3955921533"/>
              </p:ext>
            </p:extLst>
          </p:nvPr>
        </p:nvGraphicFramePr>
        <p:xfrm>
          <a:off x="356657" y="1002039"/>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1 580 467</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86 754 (5,5 %)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83,8 %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16,2 %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2 258 366</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116 634 (5,2 %)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85,1 %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14,9 %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23 101 567</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1 149 217 (5,0 %)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84,9 %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15,1 %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1 564 631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85 741 (5,5 %)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2 239 026</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115 556 (5,2 %)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15,6 %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22 468 977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1 102 511 (4,9 %)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15,4 %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1 553 665</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84 024 (5,4 %)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82,3 %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17,7 %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2 228 806</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113 103 (5,1 %)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16,2 %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22 203 143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1 125 297 (5,1 %)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15,3 %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1 534 723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83 139 (5,4 %)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2 205 851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dirty="0">
                          <a:solidFill>
                            <a:srgbClr val="000000"/>
                          </a:solidFill>
                          <a:effectLst/>
                          <a:latin typeface="Calibri" panose="020F0502020204030204" pitchFamily="34" charset="0"/>
                        </a:rPr>
                        <a:t>112 187 (5,1 %)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16,0 %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22 152 063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1 092 726 (4,9 %)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16,0 %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1 513 445</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81 110 (5,4 %)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81,8 %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18,2 %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2 174 851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109 078 (5,0 %)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83,4 %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16,6 %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21 764 859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1 074 992 (4,9 %)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16,2 %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1 520 231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80 785 (5,3 %)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81,6 %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2 204 168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109 680 (5,0 %)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16,8 %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21 276 683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1 047 726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1 521 613</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79 915 (5,3 %)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2 210 154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108 658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16,8 %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20 886 392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1 045 625 (5,0 %)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1 538 459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79 552 (5,2 %)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81,6 %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2 241 632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108 887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21 028 562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1 068 611 (5,1 %)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1 527 707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80 622 (5,3 %)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2 216 227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109 829 (5,0 %)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20 668 710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1 053 840 (5,1 %)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1 519 908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79 354 (5,2 %)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18,4 %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2 202 075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107 481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83,4 %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16,6 %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20 390 760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1 056 238 (5,2 %)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16,0 %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1 500 588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78 101 (5,2 %)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2 169 648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105 212 (4,8 %)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17,1 %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20 236 054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1 017 950 (5,0 %)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1 492 101</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77 570 (5,2 %)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19,0 %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2 154 030</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104 416 (4,8 %)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82,9 %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17,1 %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20 106 410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998 347 (5,0 %)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83,8 %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16,2 %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3" name="TextovéPole 2"/>
          <p:cNvSpPr txBox="1"/>
          <p:nvPr/>
        </p:nvSpPr>
        <p:spPr>
          <a:xfrm>
            <a:off x="272590" y="4178808"/>
            <a:ext cx="11473146" cy="954107"/>
          </a:xfrm>
          <a:prstGeom prst="rect">
            <a:avLst/>
          </a:prstGeom>
          <a:noFill/>
        </p:spPr>
        <p:txBody>
          <a:bodyPr wrap="square" rtlCol="0">
            <a:spAutoFit/>
          </a:bodyPr>
          <a:lstStyle/>
          <a:p>
            <a:r>
              <a:rPr lang="cs-CZ" sz="1400" dirty="0"/>
              <a:t>Celkový počet hospitalizací, počet hospitalizovaných osob a objem konzumovaných ošetřovacích dnů v HKK v čase klesá. Jde o trend, který je v souladu s vývojem objemu hospitalizační péče v celé ČR. Relativní pokles objemu lůžkové péče je v HKK rychlejší ve srovnání s celou ČR. Přibližně 81% – 84% hospitalizační péče v nemocnicích HKK je konzumováno obyvateli kraje, 16% - 19% je poskytováno obyvatelům jiných krajů. Podíl osob s bydlištěm mimo HKK hospitalizovaných v nemocnicích HKK v čase mírně roste, a to z 16,4% v roce 2007 na 19,0% v roce 2018. </a:t>
            </a:r>
          </a:p>
        </p:txBody>
      </p:sp>
      <p:sp>
        <p:nvSpPr>
          <p:cNvPr id="4" name="TextovéPole 3"/>
          <p:cNvSpPr txBox="1"/>
          <p:nvPr/>
        </p:nvSpPr>
        <p:spPr>
          <a:xfrm>
            <a:off x="4425735" y="5222098"/>
            <a:ext cx="490649" cy="338554"/>
          </a:xfrm>
          <a:prstGeom prst="rect">
            <a:avLst/>
          </a:prstGeom>
          <a:noFill/>
        </p:spPr>
        <p:txBody>
          <a:bodyPr wrap="square" rtlCol="0">
            <a:spAutoFit/>
          </a:bodyPr>
          <a:lstStyle/>
          <a:p>
            <a:r>
              <a:rPr lang="cs-CZ" sz="1600" b="1" dirty="0"/>
              <a:t>ČR:</a:t>
            </a:r>
          </a:p>
        </p:txBody>
      </p:sp>
      <p:sp>
        <p:nvSpPr>
          <p:cNvPr id="10" name="TextovéPole 9"/>
          <p:cNvSpPr txBox="1"/>
          <p:nvPr/>
        </p:nvSpPr>
        <p:spPr>
          <a:xfrm>
            <a:off x="4307105" y="5970340"/>
            <a:ext cx="685759" cy="338554"/>
          </a:xfrm>
          <a:prstGeom prst="rect">
            <a:avLst/>
          </a:prstGeom>
          <a:noFill/>
        </p:spPr>
        <p:txBody>
          <a:bodyPr wrap="square" rtlCol="0">
            <a:spAutoFit/>
          </a:bodyPr>
          <a:lstStyle/>
          <a:p>
            <a:pPr algn="r"/>
            <a:r>
              <a:rPr lang="cs-CZ" sz="1600" b="1" dirty="0"/>
              <a:t>HKK:</a:t>
            </a:r>
          </a:p>
        </p:txBody>
      </p:sp>
      <p:sp>
        <p:nvSpPr>
          <p:cNvPr id="13" name="TextovéPole 12"/>
          <p:cNvSpPr txBox="1"/>
          <p:nvPr/>
        </p:nvSpPr>
        <p:spPr>
          <a:xfrm>
            <a:off x="356657" y="5427059"/>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4" name="TextovéPole 13"/>
          <p:cNvSpPr txBox="1"/>
          <p:nvPr/>
        </p:nvSpPr>
        <p:spPr>
          <a:xfrm>
            <a:off x="2508624" y="5436202"/>
            <a:ext cx="1901911" cy="584775"/>
          </a:xfrm>
          <a:prstGeom prst="rect">
            <a:avLst/>
          </a:prstGeom>
          <a:noFill/>
        </p:spPr>
        <p:txBody>
          <a:bodyPr wrap="square" rtlCol="0">
            <a:spAutoFit/>
          </a:bodyPr>
          <a:lstStyle/>
          <a:p>
            <a:pPr algn="r"/>
            <a:r>
              <a:rPr lang="cs-CZ" sz="1600" b="1" dirty="0"/>
              <a:t>Počet hospitalizovaných</a:t>
            </a:r>
          </a:p>
        </p:txBody>
      </p:sp>
      <p:sp>
        <p:nvSpPr>
          <p:cNvPr id="16" name="TextovéPole 15"/>
          <p:cNvSpPr txBox="1"/>
          <p:nvPr/>
        </p:nvSpPr>
        <p:spPr>
          <a:xfrm>
            <a:off x="7269559" y="5222098"/>
            <a:ext cx="685759" cy="338554"/>
          </a:xfrm>
          <a:prstGeom prst="rect">
            <a:avLst/>
          </a:prstGeom>
          <a:noFill/>
        </p:spPr>
        <p:txBody>
          <a:bodyPr wrap="square" rtlCol="0">
            <a:spAutoFit/>
          </a:bodyPr>
          <a:lstStyle/>
          <a:p>
            <a:r>
              <a:rPr lang="cs-CZ" sz="1600" b="1" dirty="0"/>
              <a:t>ČR:</a:t>
            </a:r>
          </a:p>
        </p:txBody>
      </p:sp>
      <p:sp>
        <p:nvSpPr>
          <p:cNvPr id="17" name="TextovéPole 16"/>
          <p:cNvSpPr txBox="1"/>
          <p:nvPr/>
        </p:nvSpPr>
        <p:spPr>
          <a:xfrm>
            <a:off x="7269558" y="5991760"/>
            <a:ext cx="685759" cy="338554"/>
          </a:xfrm>
          <a:prstGeom prst="rect">
            <a:avLst/>
          </a:prstGeom>
          <a:noFill/>
        </p:spPr>
        <p:txBody>
          <a:bodyPr wrap="square" rtlCol="0">
            <a:spAutoFit/>
          </a:bodyPr>
          <a:lstStyle/>
          <a:p>
            <a:r>
              <a:rPr lang="cs-CZ" sz="1600" b="1" dirty="0"/>
              <a:t>HKK:</a:t>
            </a:r>
          </a:p>
        </p:txBody>
      </p:sp>
      <p:sp>
        <p:nvSpPr>
          <p:cNvPr id="18" name="TextovéPole 17"/>
          <p:cNvSpPr txBox="1"/>
          <p:nvPr/>
        </p:nvSpPr>
        <p:spPr>
          <a:xfrm>
            <a:off x="5361592" y="5433071"/>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19" name="TextovéPole 18"/>
          <p:cNvSpPr txBox="1"/>
          <p:nvPr/>
        </p:nvSpPr>
        <p:spPr>
          <a:xfrm>
            <a:off x="10476055" y="5225229"/>
            <a:ext cx="685759" cy="338554"/>
          </a:xfrm>
          <a:prstGeom prst="rect">
            <a:avLst/>
          </a:prstGeom>
          <a:noFill/>
        </p:spPr>
        <p:txBody>
          <a:bodyPr wrap="square" rtlCol="0">
            <a:spAutoFit/>
          </a:bodyPr>
          <a:lstStyle/>
          <a:p>
            <a:r>
              <a:rPr lang="cs-CZ" sz="1600" b="1" dirty="0"/>
              <a:t>ČR:</a:t>
            </a:r>
          </a:p>
        </p:txBody>
      </p:sp>
      <p:sp>
        <p:nvSpPr>
          <p:cNvPr id="20" name="TextovéPole 19"/>
          <p:cNvSpPr txBox="1"/>
          <p:nvPr/>
        </p:nvSpPr>
        <p:spPr>
          <a:xfrm>
            <a:off x="10476054" y="5994891"/>
            <a:ext cx="685759" cy="338554"/>
          </a:xfrm>
          <a:prstGeom prst="rect">
            <a:avLst/>
          </a:prstGeom>
          <a:noFill/>
        </p:spPr>
        <p:txBody>
          <a:bodyPr wrap="square" rtlCol="0">
            <a:spAutoFit/>
          </a:bodyPr>
          <a:lstStyle/>
          <a:p>
            <a:r>
              <a:rPr lang="cs-CZ" sz="1600" b="1" dirty="0"/>
              <a:t>HKK:</a:t>
            </a:r>
          </a:p>
        </p:txBody>
      </p:sp>
      <p:sp>
        <p:nvSpPr>
          <p:cNvPr id="21" name="TextovéPole 20"/>
          <p:cNvSpPr txBox="1"/>
          <p:nvPr/>
        </p:nvSpPr>
        <p:spPr>
          <a:xfrm>
            <a:off x="8513224" y="5436202"/>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8" name="TextovéPole 7"/>
          <p:cNvSpPr txBox="1"/>
          <p:nvPr/>
        </p:nvSpPr>
        <p:spPr>
          <a:xfrm>
            <a:off x="4916384" y="5074470"/>
            <a:ext cx="1173520" cy="307777"/>
          </a:xfrm>
          <a:prstGeom prst="rect">
            <a:avLst/>
          </a:prstGeom>
          <a:noFill/>
        </p:spPr>
        <p:txBody>
          <a:bodyPr wrap="square" rtlCol="0">
            <a:spAutoFit/>
          </a:bodyPr>
          <a:lstStyle/>
          <a:p>
            <a:r>
              <a:rPr lang="cs-CZ" sz="1400" dirty="0"/>
              <a:t>- 88 366</a:t>
            </a:r>
          </a:p>
        </p:txBody>
      </p:sp>
      <p:sp>
        <p:nvSpPr>
          <p:cNvPr id="22" name="TextovéPole 21"/>
          <p:cNvSpPr txBox="1"/>
          <p:nvPr/>
        </p:nvSpPr>
        <p:spPr>
          <a:xfrm>
            <a:off x="4887530" y="5336849"/>
            <a:ext cx="772726" cy="307777"/>
          </a:xfrm>
          <a:prstGeom prst="rect">
            <a:avLst/>
          </a:prstGeom>
          <a:noFill/>
        </p:spPr>
        <p:txBody>
          <a:bodyPr wrap="square" rtlCol="0">
            <a:spAutoFit/>
          </a:bodyPr>
          <a:lstStyle/>
          <a:p>
            <a:pPr algn="ctr"/>
            <a:r>
              <a:rPr lang="cs-CZ" sz="1400" dirty="0"/>
              <a:t>- 5,6%</a:t>
            </a:r>
          </a:p>
        </p:txBody>
      </p:sp>
      <p:sp>
        <p:nvSpPr>
          <p:cNvPr id="23" name="TextovéPole 22"/>
          <p:cNvSpPr txBox="1"/>
          <p:nvPr/>
        </p:nvSpPr>
        <p:spPr>
          <a:xfrm>
            <a:off x="4970611" y="5856712"/>
            <a:ext cx="1173520" cy="307777"/>
          </a:xfrm>
          <a:prstGeom prst="rect">
            <a:avLst/>
          </a:prstGeom>
          <a:noFill/>
        </p:spPr>
        <p:txBody>
          <a:bodyPr wrap="square" rtlCol="0">
            <a:spAutoFit/>
          </a:bodyPr>
          <a:lstStyle/>
          <a:p>
            <a:r>
              <a:rPr lang="cs-CZ" sz="1400" dirty="0"/>
              <a:t>- 9 184</a:t>
            </a:r>
          </a:p>
        </p:txBody>
      </p:sp>
      <p:sp>
        <p:nvSpPr>
          <p:cNvPr id="24" name="TextovéPole 23"/>
          <p:cNvSpPr txBox="1"/>
          <p:nvPr/>
        </p:nvSpPr>
        <p:spPr>
          <a:xfrm>
            <a:off x="4941757" y="6119091"/>
            <a:ext cx="772726" cy="307777"/>
          </a:xfrm>
          <a:prstGeom prst="rect">
            <a:avLst/>
          </a:prstGeom>
          <a:noFill/>
        </p:spPr>
        <p:txBody>
          <a:bodyPr wrap="square" rtlCol="0">
            <a:spAutoFit/>
          </a:bodyPr>
          <a:lstStyle/>
          <a:p>
            <a:pPr algn="ctr"/>
            <a:r>
              <a:rPr lang="cs-CZ" sz="1400" dirty="0"/>
              <a:t>- 10,6%</a:t>
            </a:r>
          </a:p>
        </p:txBody>
      </p:sp>
      <p:sp>
        <p:nvSpPr>
          <p:cNvPr id="25" name="TextovéPole 24"/>
          <p:cNvSpPr txBox="1"/>
          <p:nvPr/>
        </p:nvSpPr>
        <p:spPr>
          <a:xfrm>
            <a:off x="7768278" y="5068209"/>
            <a:ext cx="1173520" cy="307777"/>
          </a:xfrm>
          <a:prstGeom prst="rect">
            <a:avLst/>
          </a:prstGeom>
          <a:noFill/>
        </p:spPr>
        <p:txBody>
          <a:bodyPr wrap="square" rtlCol="0">
            <a:spAutoFit/>
          </a:bodyPr>
          <a:lstStyle/>
          <a:p>
            <a:r>
              <a:rPr lang="cs-CZ" sz="1400" dirty="0"/>
              <a:t>- 104 336</a:t>
            </a:r>
          </a:p>
        </p:txBody>
      </p:sp>
      <p:sp>
        <p:nvSpPr>
          <p:cNvPr id="26" name="TextovéPole 25"/>
          <p:cNvSpPr txBox="1"/>
          <p:nvPr/>
        </p:nvSpPr>
        <p:spPr>
          <a:xfrm>
            <a:off x="7739424" y="5330588"/>
            <a:ext cx="772726" cy="307777"/>
          </a:xfrm>
          <a:prstGeom prst="rect">
            <a:avLst/>
          </a:prstGeom>
          <a:noFill/>
        </p:spPr>
        <p:txBody>
          <a:bodyPr wrap="square" rtlCol="0">
            <a:spAutoFit/>
          </a:bodyPr>
          <a:lstStyle/>
          <a:p>
            <a:pPr algn="ctr"/>
            <a:r>
              <a:rPr lang="cs-CZ" sz="1400" dirty="0"/>
              <a:t>- 4,6%</a:t>
            </a:r>
          </a:p>
        </p:txBody>
      </p:sp>
      <p:sp>
        <p:nvSpPr>
          <p:cNvPr id="27" name="TextovéPole 26"/>
          <p:cNvSpPr txBox="1"/>
          <p:nvPr/>
        </p:nvSpPr>
        <p:spPr>
          <a:xfrm>
            <a:off x="7822505" y="5850451"/>
            <a:ext cx="1173520" cy="307777"/>
          </a:xfrm>
          <a:prstGeom prst="rect">
            <a:avLst/>
          </a:prstGeom>
          <a:noFill/>
        </p:spPr>
        <p:txBody>
          <a:bodyPr wrap="square" rtlCol="0">
            <a:spAutoFit/>
          </a:bodyPr>
          <a:lstStyle/>
          <a:p>
            <a:r>
              <a:rPr lang="cs-CZ" sz="1400" dirty="0"/>
              <a:t>- 12 218</a:t>
            </a:r>
          </a:p>
        </p:txBody>
      </p:sp>
      <p:sp>
        <p:nvSpPr>
          <p:cNvPr id="28" name="TextovéPole 27"/>
          <p:cNvSpPr txBox="1"/>
          <p:nvPr/>
        </p:nvSpPr>
        <p:spPr>
          <a:xfrm>
            <a:off x="7793651" y="6112830"/>
            <a:ext cx="772726" cy="307777"/>
          </a:xfrm>
          <a:prstGeom prst="rect">
            <a:avLst/>
          </a:prstGeom>
          <a:noFill/>
        </p:spPr>
        <p:txBody>
          <a:bodyPr wrap="square" rtlCol="0">
            <a:spAutoFit/>
          </a:bodyPr>
          <a:lstStyle/>
          <a:p>
            <a:pPr algn="ctr"/>
            <a:r>
              <a:rPr lang="cs-CZ" sz="1400" dirty="0"/>
              <a:t>- 10,5%</a:t>
            </a:r>
          </a:p>
        </p:txBody>
      </p:sp>
      <p:sp>
        <p:nvSpPr>
          <p:cNvPr id="29" name="TextovéPole 28"/>
          <p:cNvSpPr txBox="1"/>
          <p:nvPr/>
        </p:nvSpPr>
        <p:spPr>
          <a:xfrm>
            <a:off x="10947637" y="5115285"/>
            <a:ext cx="1173520" cy="307777"/>
          </a:xfrm>
          <a:prstGeom prst="rect">
            <a:avLst/>
          </a:prstGeom>
          <a:noFill/>
        </p:spPr>
        <p:txBody>
          <a:bodyPr wrap="square" rtlCol="0">
            <a:spAutoFit/>
          </a:bodyPr>
          <a:lstStyle/>
          <a:p>
            <a:r>
              <a:rPr lang="cs-CZ" sz="1400" dirty="0"/>
              <a:t>- 2 995 157</a:t>
            </a:r>
          </a:p>
        </p:txBody>
      </p:sp>
      <p:sp>
        <p:nvSpPr>
          <p:cNvPr id="30" name="TextovéPole 29"/>
          <p:cNvSpPr txBox="1"/>
          <p:nvPr/>
        </p:nvSpPr>
        <p:spPr>
          <a:xfrm>
            <a:off x="10918783" y="5377664"/>
            <a:ext cx="772726" cy="307777"/>
          </a:xfrm>
          <a:prstGeom prst="rect">
            <a:avLst/>
          </a:prstGeom>
          <a:noFill/>
        </p:spPr>
        <p:txBody>
          <a:bodyPr wrap="square" rtlCol="0">
            <a:spAutoFit/>
          </a:bodyPr>
          <a:lstStyle/>
          <a:p>
            <a:pPr algn="ctr"/>
            <a:r>
              <a:rPr lang="cs-CZ" sz="1400" dirty="0"/>
              <a:t>- 13,0%</a:t>
            </a:r>
          </a:p>
        </p:txBody>
      </p:sp>
      <p:sp>
        <p:nvSpPr>
          <p:cNvPr id="31" name="TextovéPole 30"/>
          <p:cNvSpPr txBox="1"/>
          <p:nvPr/>
        </p:nvSpPr>
        <p:spPr>
          <a:xfrm>
            <a:off x="11001864" y="5897527"/>
            <a:ext cx="1173520" cy="307777"/>
          </a:xfrm>
          <a:prstGeom prst="rect">
            <a:avLst/>
          </a:prstGeom>
          <a:noFill/>
        </p:spPr>
        <p:txBody>
          <a:bodyPr wrap="square" rtlCol="0">
            <a:spAutoFit/>
          </a:bodyPr>
          <a:lstStyle/>
          <a:p>
            <a:r>
              <a:rPr lang="cs-CZ" sz="1400" dirty="0"/>
              <a:t>- 150 870</a:t>
            </a:r>
          </a:p>
        </p:txBody>
      </p:sp>
      <p:sp>
        <p:nvSpPr>
          <p:cNvPr id="32" name="TextovéPole 31"/>
          <p:cNvSpPr txBox="1"/>
          <p:nvPr/>
        </p:nvSpPr>
        <p:spPr>
          <a:xfrm>
            <a:off x="10973010" y="6159906"/>
            <a:ext cx="772726" cy="307777"/>
          </a:xfrm>
          <a:prstGeom prst="rect">
            <a:avLst/>
          </a:prstGeom>
          <a:noFill/>
        </p:spPr>
        <p:txBody>
          <a:bodyPr wrap="square" rtlCol="0">
            <a:spAutoFit/>
          </a:bodyPr>
          <a:lstStyle/>
          <a:p>
            <a:pPr algn="ctr"/>
            <a:r>
              <a:rPr lang="cs-CZ" sz="1400" dirty="0"/>
              <a:t>- 13,1%</a:t>
            </a:r>
          </a:p>
        </p:txBody>
      </p:sp>
    </p:spTree>
    <p:extLst>
      <p:ext uri="{BB962C8B-B14F-4D97-AF65-F5344CB8AC3E}">
        <p14:creationId xmlns:p14="http://schemas.microsoft.com/office/powerpoint/2010/main" val="18323549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4243469" cy="523220"/>
          </a:xfrm>
          <a:prstGeom prst="rect">
            <a:avLst/>
          </a:prstGeom>
          <a:noFill/>
        </p:spPr>
        <p:txBody>
          <a:bodyPr wrap="none" rtlCol="0">
            <a:spAutoFit/>
          </a:bodyPr>
          <a:lstStyle/>
          <a:p>
            <a:r>
              <a:rPr lang="cs-CZ" sz="1400" dirty="0"/>
              <a:t>Zdroj: </a:t>
            </a:r>
            <a:r>
              <a:rPr lang="cs-CZ" sz="1400" kern="0" dirty="0">
                <a:solidFill>
                  <a:srgbClr val="000000"/>
                </a:solidFill>
              </a:rPr>
              <a:t>NRHOSP 2018</a:t>
            </a:r>
          </a:p>
          <a:p>
            <a:r>
              <a:rPr lang="cs-CZ" sz="1400" kern="0" dirty="0">
                <a:solidFill>
                  <a:srgbClr val="000000"/>
                </a:solidFill>
              </a:rPr>
              <a:t>Příčiny akutních hospitalizací na úrovni kapitol MKN-10.</a:t>
            </a:r>
          </a:p>
        </p:txBody>
      </p:sp>
      <p:sp>
        <p:nvSpPr>
          <p:cNvPr id="2" name="Title 1"/>
          <p:cNvSpPr>
            <a:spLocks noGrp="1"/>
          </p:cNvSpPr>
          <p:nvPr>
            <p:ph type="title"/>
          </p:nvPr>
        </p:nvSpPr>
        <p:spPr/>
        <p:txBody>
          <a:bodyPr>
            <a:normAutofit/>
          </a:bodyPr>
          <a:lstStyle/>
          <a:p>
            <a:r>
              <a:rPr lang="cs-CZ" dirty="0"/>
              <a:t>P</a:t>
            </a:r>
            <a:r>
              <a:rPr lang="en-US" dirty="0" err="1"/>
              <a:t>říčiny</a:t>
            </a:r>
            <a:r>
              <a:rPr lang="en-US" dirty="0"/>
              <a:t> </a:t>
            </a:r>
            <a:r>
              <a:rPr lang="en-US" dirty="0" err="1"/>
              <a:t>akutních</a:t>
            </a:r>
            <a:r>
              <a:rPr lang="en-US" dirty="0"/>
              <a:t> </a:t>
            </a:r>
            <a:r>
              <a:rPr lang="en-US" dirty="0" err="1"/>
              <a:t>hospitalizací</a:t>
            </a:r>
            <a:r>
              <a:rPr lang="en-US" dirty="0"/>
              <a:t> v </a:t>
            </a:r>
            <a:r>
              <a:rPr lang="en-US" dirty="0" err="1"/>
              <a:t>roce</a:t>
            </a:r>
            <a:r>
              <a:rPr lang="en-US" dirty="0"/>
              <a:t> 201</a:t>
            </a:r>
            <a:r>
              <a:rPr lang="cs-CZ" dirty="0"/>
              <a:t>8 - počet</a:t>
            </a:r>
            <a:endParaRPr lang="en-US" dirty="0"/>
          </a:p>
        </p:txBody>
      </p:sp>
      <p:sp>
        <p:nvSpPr>
          <p:cNvPr id="3" name="Rectangle 2"/>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ovéPole 11">
            <a:extLst>
              <a:ext uri="{FF2B5EF4-FFF2-40B4-BE49-F238E27FC236}">
                <a16:creationId xmlns:a16="http://schemas.microsoft.com/office/drawing/2014/main" id="{0C72FAF5-9EEB-4901-A1DC-9B016A42793B}"/>
              </a:ext>
            </a:extLst>
          </p:cNvPr>
          <p:cNvSpPr txBox="1"/>
          <p:nvPr/>
        </p:nvSpPr>
        <p:spPr>
          <a:xfrm>
            <a:off x="7076814" y="872239"/>
            <a:ext cx="2133600" cy="461665"/>
          </a:xfrm>
          <a:prstGeom prst="rect">
            <a:avLst/>
          </a:prstGeom>
          <a:noFill/>
        </p:spPr>
        <p:txBody>
          <a:bodyPr wrap="square" rtlCol="0">
            <a:spAutoFit/>
          </a:bodyPr>
          <a:lstStyle/>
          <a:p>
            <a:r>
              <a:rPr lang="cs-CZ" sz="1200" b="1" dirty="0"/>
              <a:t>Průměrná roční procentuální změna za posledních 5 let</a:t>
            </a:r>
          </a:p>
        </p:txBody>
      </p:sp>
      <p:sp>
        <p:nvSpPr>
          <p:cNvPr id="13" name="TextBox 7">
            <a:extLst>
              <a:ext uri="{FF2B5EF4-FFF2-40B4-BE49-F238E27FC236}">
                <a16:creationId xmlns:a16="http://schemas.microsoft.com/office/drawing/2014/main" id="{C1AF19C7-4F42-4A23-B01F-90AB0FB59A71}"/>
              </a:ext>
            </a:extLst>
          </p:cNvPr>
          <p:cNvSpPr txBox="1"/>
          <p:nvPr/>
        </p:nvSpPr>
        <p:spPr>
          <a:xfrm>
            <a:off x="8819628" y="1662468"/>
            <a:ext cx="3262305" cy="1600438"/>
          </a:xfrm>
          <a:prstGeom prst="rect">
            <a:avLst/>
          </a:prstGeom>
          <a:noFill/>
          <a:ln>
            <a:noFill/>
          </a:ln>
        </p:spPr>
        <p:txBody>
          <a:bodyPr wrap="square" rtlCol="0">
            <a:spAutoFit/>
          </a:bodyPr>
          <a:lstStyle/>
          <a:p>
            <a:r>
              <a:rPr lang="cs-CZ" sz="1400" kern="0" dirty="0"/>
              <a:t>Pro pacienty s bydlištěm v Královéhradeckém kraji bylo v roce 2018 vykázáno 94 579 hospitalizací a stejně jako na úrovni celé ČR byly nejčetnější nemoci oběhové soustavy.</a:t>
            </a:r>
          </a:p>
          <a:p>
            <a:endParaRPr lang="cs-CZ" sz="1400" kern="0" dirty="0"/>
          </a:p>
          <a:p>
            <a:endParaRPr lang="cs-CZ" sz="1400" kern="0" dirty="0"/>
          </a:p>
        </p:txBody>
      </p:sp>
      <p:graphicFrame>
        <p:nvGraphicFramePr>
          <p:cNvPr id="10" name="Graf 9">
            <a:extLst>
              <a:ext uri="{FF2B5EF4-FFF2-40B4-BE49-F238E27FC236}">
                <a16:creationId xmlns:a16="http://schemas.microsoft.com/office/drawing/2014/main" id="{8D5BA729-7AD1-432D-B08E-B57C6A32D4F1}"/>
              </a:ext>
            </a:extLst>
          </p:cNvPr>
          <p:cNvGraphicFramePr/>
          <p:nvPr>
            <p:extLst>
              <p:ext uri="{D42A27DB-BD31-4B8C-83A1-F6EECF244321}">
                <p14:modId xmlns:p14="http://schemas.microsoft.com/office/powerpoint/2010/main" val="1289504991"/>
              </p:ext>
            </p:extLst>
          </p:nvPr>
        </p:nvGraphicFramePr>
        <p:xfrm>
          <a:off x="-314325" y="819151"/>
          <a:ext cx="7781925" cy="597217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Tabulka 4">
            <a:extLst>
              <a:ext uri="{FF2B5EF4-FFF2-40B4-BE49-F238E27FC236}">
                <a16:creationId xmlns:a16="http://schemas.microsoft.com/office/drawing/2014/main" id="{D0953D51-5CF9-441A-93AB-2E24E5916F5E}"/>
              </a:ext>
            </a:extLst>
          </p:cNvPr>
          <p:cNvGraphicFramePr>
            <a:graphicFrameLocks noGrp="1"/>
          </p:cNvGraphicFramePr>
          <p:nvPr>
            <p:extLst>
              <p:ext uri="{D42A27DB-BD31-4B8C-83A1-F6EECF244321}">
                <p14:modId xmlns:p14="http://schemas.microsoft.com/office/powerpoint/2010/main" val="264436859"/>
              </p:ext>
            </p:extLst>
          </p:nvPr>
        </p:nvGraphicFramePr>
        <p:xfrm>
          <a:off x="7282730" y="1333904"/>
          <a:ext cx="1363134" cy="5306154"/>
        </p:xfrm>
        <a:graphic>
          <a:graphicData uri="http://schemas.openxmlformats.org/drawingml/2006/table">
            <a:tbl>
              <a:tblPr firstRow="1" bandRow="1">
                <a:tableStyleId>{2D5ABB26-0587-4C30-8999-92F81FD0307C}</a:tableStyleId>
              </a:tblPr>
              <a:tblGrid>
                <a:gridCol w="681567">
                  <a:extLst>
                    <a:ext uri="{9D8B030D-6E8A-4147-A177-3AD203B41FA5}">
                      <a16:colId xmlns:a16="http://schemas.microsoft.com/office/drawing/2014/main" val="300996764"/>
                    </a:ext>
                  </a:extLst>
                </a:gridCol>
                <a:gridCol w="681567">
                  <a:extLst>
                    <a:ext uri="{9D8B030D-6E8A-4147-A177-3AD203B41FA5}">
                      <a16:colId xmlns:a16="http://schemas.microsoft.com/office/drawing/2014/main" val="571222844"/>
                    </a:ext>
                  </a:extLst>
                </a:gridCol>
              </a:tblGrid>
              <a:tr h="281266">
                <a:tc>
                  <a:txBody>
                    <a:bodyPr/>
                    <a:lstStyle/>
                    <a:p>
                      <a:pPr algn="ctr"/>
                      <a:r>
                        <a:rPr lang="cs-CZ" sz="1050" b="1" dirty="0"/>
                        <a:t>HKK</a:t>
                      </a:r>
                    </a:p>
                  </a:txBody>
                  <a:tcPr>
                    <a:lnB w="12700" cap="flat" cmpd="sng" algn="ctr">
                      <a:solidFill>
                        <a:schemeClr val="tx1"/>
                      </a:solidFill>
                      <a:prstDash val="solid"/>
                      <a:round/>
                      <a:headEnd type="none" w="med" len="med"/>
                      <a:tailEnd type="none" w="med" len="med"/>
                    </a:lnB>
                  </a:tcPr>
                </a:tc>
                <a:tc>
                  <a:txBody>
                    <a:bodyPr/>
                    <a:lstStyle/>
                    <a:p>
                      <a:pPr algn="ctr"/>
                      <a:r>
                        <a:rPr lang="cs-CZ" sz="1050" b="1"/>
                        <a:t>ČR</a:t>
                      </a:r>
                      <a:endParaRPr lang="cs-CZ" sz="1050" b="1" dirty="0"/>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227678321"/>
                  </a:ext>
                </a:extLst>
              </a:tr>
              <a:tr h="228404">
                <a:tc>
                  <a:txBody>
                    <a:bodyPr/>
                    <a:lstStyle/>
                    <a:p>
                      <a:pPr algn="ctr" fontAlgn="b"/>
                      <a:r>
                        <a:rPr lang="cs-CZ" sz="1100" b="0" i="0" u="none" strike="noStrike" dirty="0">
                          <a:solidFill>
                            <a:srgbClr val="FF0000"/>
                          </a:solidFill>
                          <a:effectLst/>
                          <a:latin typeface="Calibri" panose="020F0502020204030204" pitchFamily="34" charset="0"/>
                        </a:rPr>
                        <a:t>-5,2%</a:t>
                      </a: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b"/>
                      <a:r>
                        <a:rPr lang="cs-CZ" sz="1100" b="0" i="0" u="none" strike="noStrike" dirty="0">
                          <a:solidFill>
                            <a:srgbClr val="FF0000"/>
                          </a:solidFill>
                          <a:effectLst/>
                          <a:latin typeface="Calibri" panose="020F0502020204030204" pitchFamily="34" charset="0"/>
                        </a:rPr>
                        <a:t>-2,4%</a:t>
                      </a:r>
                    </a:p>
                  </a:txBody>
                  <a:tcPr marL="9525" marR="9525" marT="9525"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092614452"/>
                  </a:ext>
                </a:extLst>
              </a:tr>
              <a:tr h="228404">
                <a:tc>
                  <a:txBody>
                    <a:bodyPr/>
                    <a:lstStyle/>
                    <a:p>
                      <a:pPr algn="ctr" fontAlgn="b"/>
                      <a:r>
                        <a:rPr lang="cs-CZ" sz="1100" b="0" i="0" u="none" strike="noStrike" dirty="0">
                          <a:solidFill>
                            <a:srgbClr val="FF0000"/>
                          </a:solidFill>
                          <a:effectLst/>
                          <a:latin typeface="Calibri" panose="020F0502020204030204" pitchFamily="34" charset="0"/>
                        </a:rPr>
                        <a:t>0,4%</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-0,6%</a:t>
                      </a:r>
                    </a:p>
                  </a:txBody>
                  <a:tcPr marL="9525" marR="9525" marT="9525" marB="0" anchor="ctr"/>
                </a:tc>
                <a:extLst>
                  <a:ext uri="{0D108BD9-81ED-4DB2-BD59-A6C34878D82A}">
                    <a16:rowId xmlns:a16="http://schemas.microsoft.com/office/drawing/2014/main" val="1312947295"/>
                  </a:ext>
                </a:extLst>
              </a:tr>
              <a:tr h="228404">
                <a:tc>
                  <a:txBody>
                    <a:bodyPr/>
                    <a:lstStyle/>
                    <a:p>
                      <a:pPr algn="ctr" fontAlgn="b"/>
                      <a:r>
                        <a:rPr lang="cs-CZ" sz="1100" b="0" i="0" u="none" strike="noStrike" dirty="0">
                          <a:solidFill>
                            <a:srgbClr val="FF0000"/>
                          </a:solidFill>
                          <a:effectLst/>
                          <a:latin typeface="Calibri" panose="020F0502020204030204" pitchFamily="34" charset="0"/>
                        </a:rPr>
                        <a:t>-1,0%</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-1,4%</a:t>
                      </a:r>
                    </a:p>
                  </a:txBody>
                  <a:tcPr marL="9525" marR="9525" marT="9525" marB="0" anchor="ctr"/>
                </a:tc>
                <a:extLst>
                  <a:ext uri="{0D108BD9-81ED-4DB2-BD59-A6C34878D82A}">
                    <a16:rowId xmlns:a16="http://schemas.microsoft.com/office/drawing/2014/main" val="1765507418"/>
                  </a:ext>
                </a:extLst>
              </a:tr>
              <a:tr h="228404">
                <a:tc>
                  <a:txBody>
                    <a:bodyPr/>
                    <a:lstStyle/>
                    <a:p>
                      <a:pPr algn="ctr" fontAlgn="b"/>
                      <a:r>
                        <a:rPr lang="cs-CZ" sz="1100" b="0" i="0" u="none" strike="noStrike" dirty="0">
                          <a:solidFill>
                            <a:srgbClr val="00B050"/>
                          </a:solidFill>
                          <a:effectLst/>
                          <a:latin typeface="Calibri" panose="020F0502020204030204" pitchFamily="34" charset="0"/>
                        </a:rPr>
                        <a:t>0,1%</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-1,4%</a:t>
                      </a:r>
                    </a:p>
                  </a:txBody>
                  <a:tcPr marL="9525" marR="9525" marT="9525" marB="0" anchor="ctr"/>
                </a:tc>
                <a:extLst>
                  <a:ext uri="{0D108BD9-81ED-4DB2-BD59-A6C34878D82A}">
                    <a16:rowId xmlns:a16="http://schemas.microsoft.com/office/drawing/2014/main" val="2948882420"/>
                  </a:ext>
                </a:extLst>
              </a:tr>
              <a:tr h="228404">
                <a:tc>
                  <a:txBody>
                    <a:bodyPr/>
                    <a:lstStyle/>
                    <a:p>
                      <a:pPr algn="ctr" fontAlgn="b"/>
                      <a:r>
                        <a:rPr lang="cs-CZ" sz="1100" b="0" i="0" u="none" strike="noStrike">
                          <a:solidFill>
                            <a:srgbClr val="FF0000"/>
                          </a:solidFill>
                          <a:effectLst/>
                          <a:latin typeface="Calibri" panose="020F0502020204030204" pitchFamily="34" charset="0"/>
                        </a:rPr>
                        <a:t>-0,3%</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-0,9%</a:t>
                      </a:r>
                    </a:p>
                  </a:txBody>
                  <a:tcPr marL="9525" marR="9525" marT="9525" marB="0" anchor="ctr"/>
                </a:tc>
                <a:extLst>
                  <a:ext uri="{0D108BD9-81ED-4DB2-BD59-A6C34878D82A}">
                    <a16:rowId xmlns:a16="http://schemas.microsoft.com/office/drawing/2014/main" val="1403998216"/>
                  </a:ext>
                </a:extLst>
              </a:tr>
              <a:tr h="228404">
                <a:tc>
                  <a:txBody>
                    <a:bodyPr/>
                    <a:lstStyle/>
                    <a:p>
                      <a:pPr algn="ctr" fontAlgn="b"/>
                      <a:r>
                        <a:rPr lang="cs-CZ" sz="1100" b="0" i="0" u="none" strike="noStrike">
                          <a:solidFill>
                            <a:srgbClr val="FF0000"/>
                          </a:solidFill>
                          <a:effectLst/>
                          <a:latin typeface="Calibri" panose="020F0502020204030204" pitchFamily="34" charset="0"/>
                        </a:rPr>
                        <a:t>-1,1%</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-1,8%</a:t>
                      </a:r>
                    </a:p>
                  </a:txBody>
                  <a:tcPr marL="9525" marR="9525" marT="9525" marB="0" anchor="ctr"/>
                </a:tc>
                <a:extLst>
                  <a:ext uri="{0D108BD9-81ED-4DB2-BD59-A6C34878D82A}">
                    <a16:rowId xmlns:a16="http://schemas.microsoft.com/office/drawing/2014/main" val="3041732008"/>
                  </a:ext>
                </a:extLst>
              </a:tr>
              <a:tr h="228404">
                <a:tc>
                  <a:txBody>
                    <a:bodyPr/>
                    <a:lstStyle/>
                    <a:p>
                      <a:pPr algn="ctr" fontAlgn="b"/>
                      <a:r>
                        <a:rPr lang="cs-CZ" sz="1100" b="0" i="0" u="none" strike="noStrike" dirty="0">
                          <a:solidFill>
                            <a:srgbClr val="00B050"/>
                          </a:solidFill>
                          <a:effectLst/>
                          <a:latin typeface="Calibri" panose="020F0502020204030204" pitchFamily="34" charset="0"/>
                        </a:rPr>
                        <a:t>0,7%</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-1,1%</a:t>
                      </a:r>
                    </a:p>
                  </a:txBody>
                  <a:tcPr marL="9525" marR="9525" marT="9525" marB="0" anchor="ctr"/>
                </a:tc>
                <a:extLst>
                  <a:ext uri="{0D108BD9-81ED-4DB2-BD59-A6C34878D82A}">
                    <a16:rowId xmlns:a16="http://schemas.microsoft.com/office/drawing/2014/main" val="4228224652"/>
                  </a:ext>
                </a:extLst>
              </a:tr>
              <a:tr h="228404">
                <a:tc>
                  <a:txBody>
                    <a:bodyPr/>
                    <a:lstStyle/>
                    <a:p>
                      <a:pPr algn="ctr" fontAlgn="b"/>
                      <a:r>
                        <a:rPr lang="cs-CZ" sz="1100" b="0" i="0" u="none" strike="noStrike">
                          <a:solidFill>
                            <a:srgbClr val="FF0000"/>
                          </a:solidFill>
                          <a:effectLst/>
                          <a:latin typeface="Calibri" panose="020F0502020204030204" pitchFamily="34" charset="0"/>
                        </a:rPr>
                        <a:t>-0,9%</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-0,2%</a:t>
                      </a:r>
                    </a:p>
                  </a:txBody>
                  <a:tcPr marL="9525" marR="9525" marT="9525" marB="0" anchor="ctr"/>
                </a:tc>
                <a:extLst>
                  <a:ext uri="{0D108BD9-81ED-4DB2-BD59-A6C34878D82A}">
                    <a16:rowId xmlns:a16="http://schemas.microsoft.com/office/drawing/2014/main" val="2109939761"/>
                  </a:ext>
                </a:extLst>
              </a:tr>
              <a:tr h="228404">
                <a:tc>
                  <a:txBody>
                    <a:bodyPr/>
                    <a:lstStyle/>
                    <a:p>
                      <a:pPr algn="ctr" fontAlgn="b"/>
                      <a:r>
                        <a:rPr lang="cs-CZ" sz="1100" b="0" i="0" u="none" strike="noStrike">
                          <a:solidFill>
                            <a:srgbClr val="FF0000"/>
                          </a:solidFill>
                          <a:effectLst/>
                          <a:latin typeface="Calibri" panose="020F0502020204030204" pitchFamily="34" charset="0"/>
                        </a:rPr>
                        <a:t>-3,2%</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-1,7%</a:t>
                      </a:r>
                    </a:p>
                  </a:txBody>
                  <a:tcPr marL="9525" marR="9525" marT="9525" marB="0" anchor="ctr"/>
                </a:tc>
                <a:extLst>
                  <a:ext uri="{0D108BD9-81ED-4DB2-BD59-A6C34878D82A}">
                    <a16:rowId xmlns:a16="http://schemas.microsoft.com/office/drawing/2014/main" val="2422419360"/>
                  </a:ext>
                </a:extLst>
              </a:tr>
              <a:tr h="228404">
                <a:tc>
                  <a:txBody>
                    <a:bodyPr/>
                    <a:lstStyle/>
                    <a:p>
                      <a:pPr algn="ctr" fontAlgn="b"/>
                      <a:r>
                        <a:rPr lang="cs-CZ" sz="1100" b="0" i="0" u="none" strike="noStrike" dirty="0">
                          <a:solidFill>
                            <a:srgbClr val="00B050"/>
                          </a:solidFill>
                          <a:effectLst/>
                          <a:latin typeface="Calibri" panose="020F0502020204030204" pitchFamily="34" charset="0"/>
                        </a:rPr>
                        <a:t>2,4%</a:t>
                      </a:r>
                    </a:p>
                  </a:txBody>
                  <a:tcPr marL="9525" marR="9525" marT="9525" marB="0" anchor="ctr"/>
                </a:tc>
                <a:tc>
                  <a:txBody>
                    <a:bodyPr/>
                    <a:lstStyle/>
                    <a:p>
                      <a:pPr algn="ctr" fontAlgn="b"/>
                      <a:r>
                        <a:rPr lang="cs-CZ" sz="1100" b="0" i="0" u="none" strike="noStrike" dirty="0">
                          <a:solidFill>
                            <a:srgbClr val="00B050"/>
                          </a:solidFill>
                          <a:effectLst/>
                          <a:latin typeface="Calibri" panose="020F0502020204030204" pitchFamily="34" charset="0"/>
                        </a:rPr>
                        <a:t>2,4%</a:t>
                      </a:r>
                    </a:p>
                  </a:txBody>
                  <a:tcPr marL="9525" marR="9525" marT="9525" marB="0" anchor="ctr"/>
                </a:tc>
                <a:extLst>
                  <a:ext uri="{0D108BD9-81ED-4DB2-BD59-A6C34878D82A}">
                    <a16:rowId xmlns:a16="http://schemas.microsoft.com/office/drawing/2014/main" val="2315831993"/>
                  </a:ext>
                </a:extLst>
              </a:tr>
              <a:tr h="228404">
                <a:tc>
                  <a:txBody>
                    <a:bodyPr/>
                    <a:lstStyle/>
                    <a:p>
                      <a:pPr algn="ctr" fontAlgn="b"/>
                      <a:r>
                        <a:rPr lang="cs-CZ" sz="1100" b="0" i="0" u="none" strike="noStrike" dirty="0">
                          <a:solidFill>
                            <a:srgbClr val="00B050"/>
                          </a:solidFill>
                          <a:effectLst/>
                          <a:latin typeface="Calibri" panose="020F0502020204030204" pitchFamily="34" charset="0"/>
                        </a:rPr>
                        <a:t>0,4%</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-1,0%</a:t>
                      </a:r>
                    </a:p>
                  </a:txBody>
                  <a:tcPr marL="9525" marR="9525" marT="9525" marB="0" anchor="ctr"/>
                </a:tc>
                <a:extLst>
                  <a:ext uri="{0D108BD9-81ED-4DB2-BD59-A6C34878D82A}">
                    <a16:rowId xmlns:a16="http://schemas.microsoft.com/office/drawing/2014/main" val="587830025"/>
                  </a:ext>
                </a:extLst>
              </a:tr>
              <a:tr h="228404">
                <a:tc>
                  <a:txBody>
                    <a:bodyPr/>
                    <a:lstStyle/>
                    <a:p>
                      <a:pPr algn="ctr" fontAlgn="b"/>
                      <a:r>
                        <a:rPr lang="cs-CZ" sz="1100" b="0" i="0" u="none" strike="noStrike">
                          <a:solidFill>
                            <a:srgbClr val="FF0000"/>
                          </a:solidFill>
                          <a:effectLst/>
                          <a:latin typeface="Calibri" panose="020F0502020204030204" pitchFamily="34" charset="0"/>
                        </a:rPr>
                        <a:t>-4,4%</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640497348"/>
                  </a:ext>
                </a:extLst>
              </a:tr>
              <a:tr h="228404">
                <a:tc>
                  <a:txBody>
                    <a:bodyPr/>
                    <a:lstStyle/>
                    <a:p>
                      <a:pPr algn="ctr" fontAlgn="b"/>
                      <a:r>
                        <a:rPr lang="cs-CZ" sz="1100" b="0" i="0" u="none" strike="noStrike">
                          <a:solidFill>
                            <a:srgbClr val="FF0000"/>
                          </a:solidFill>
                          <a:effectLst/>
                          <a:latin typeface="Calibri" panose="020F0502020204030204" pitchFamily="34" charset="0"/>
                        </a:rPr>
                        <a:t>-0,7%</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1441094117"/>
                  </a:ext>
                </a:extLst>
              </a:tr>
              <a:tr h="228404">
                <a:tc>
                  <a:txBody>
                    <a:bodyPr/>
                    <a:lstStyle/>
                    <a:p>
                      <a:pPr algn="ctr" fontAlgn="b"/>
                      <a:r>
                        <a:rPr lang="cs-CZ" sz="1100" b="0" i="0" u="none" strike="noStrike" dirty="0">
                          <a:solidFill>
                            <a:srgbClr val="00B050"/>
                          </a:solidFill>
                          <a:effectLst/>
                          <a:latin typeface="Calibri" panose="020F0502020204030204" pitchFamily="34" charset="0"/>
                        </a:rPr>
                        <a:t>1,0%</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-2,2%</a:t>
                      </a:r>
                    </a:p>
                  </a:txBody>
                  <a:tcPr marL="9525" marR="9525" marT="9525" marB="0" anchor="ctr"/>
                </a:tc>
                <a:extLst>
                  <a:ext uri="{0D108BD9-81ED-4DB2-BD59-A6C34878D82A}">
                    <a16:rowId xmlns:a16="http://schemas.microsoft.com/office/drawing/2014/main" val="2683666618"/>
                  </a:ext>
                </a:extLst>
              </a:tr>
              <a:tr h="228404">
                <a:tc>
                  <a:txBody>
                    <a:bodyPr/>
                    <a:lstStyle/>
                    <a:p>
                      <a:pPr algn="ctr" fontAlgn="b"/>
                      <a:r>
                        <a:rPr lang="cs-CZ" sz="1100" b="0" i="0" u="none" strike="noStrike">
                          <a:solidFill>
                            <a:srgbClr val="FF0000"/>
                          </a:solidFill>
                          <a:effectLst/>
                          <a:latin typeface="Calibri" panose="020F0502020204030204" pitchFamily="34" charset="0"/>
                        </a:rPr>
                        <a:t>-3,8%</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-0,2%</a:t>
                      </a:r>
                    </a:p>
                  </a:txBody>
                  <a:tcPr marL="9525" marR="9525" marT="9525" marB="0" anchor="ctr"/>
                </a:tc>
                <a:extLst>
                  <a:ext uri="{0D108BD9-81ED-4DB2-BD59-A6C34878D82A}">
                    <a16:rowId xmlns:a16="http://schemas.microsoft.com/office/drawing/2014/main" val="2493244830"/>
                  </a:ext>
                </a:extLst>
              </a:tr>
              <a:tr h="228404">
                <a:tc>
                  <a:txBody>
                    <a:bodyPr/>
                    <a:lstStyle/>
                    <a:p>
                      <a:pPr algn="ctr" fontAlgn="b"/>
                      <a:r>
                        <a:rPr lang="cs-CZ" sz="1100" b="0" i="0" u="none" strike="noStrike" dirty="0">
                          <a:solidFill>
                            <a:srgbClr val="00B050"/>
                          </a:solidFill>
                          <a:effectLst/>
                          <a:latin typeface="Calibri" panose="020F0502020204030204" pitchFamily="34" charset="0"/>
                        </a:rPr>
                        <a:t>1,1%</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-0,7%</a:t>
                      </a:r>
                    </a:p>
                  </a:txBody>
                  <a:tcPr marL="9525" marR="9525" marT="9525" marB="0" anchor="ctr"/>
                </a:tc>
                <a:extLst>
                  <a:ext uri="{0D108BD9-81ED-4DB2-BD59-A6C34878D82A}">
                    <a16:rowId xmlns:a16="http://schemas.microsoft.com/office/drawing/2014/main" val="363721528"/>
                  </a:ext>
                </a:extLst>
              </a:tr>
              <a:tr h="228404">
                <a:tc>
                  <a:txBody>
                    <a:bodyPr/>
                    <a:lstStyle/>
                    <a:p>
                      <a:pPr algn="ctr" fontAlgn="b"/>
                      <a:r>
                        <a:rPr lang="cs-CZ" sz="1100" b="0" i="0" u="none" strike="noStrike">
                          <a:solidFill>
                            <a:srgbClr val="FF0000"/>
                          </a:solidFill>
                          <a:effectLst/>
                          <a:latin typeface="Calibri" panose="020F0502020204030204" pitchFamily="34" charset="0"/>
                        </a:rPr>
                        <a:t>-4,5%</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-3,0%</a:t>
                      </a:r>
                    </a:p>
                  </a:txBody>
                  <a:tcPr marL="9525" marR="9525" marT="9525" marB="0" anchor="ctr"/>
                </a:tc>
                <a:extLst>
                  <a:ext uri="{0D108BD9-81ED-4DB2-BD59-A6C34878D82A}">
                    <a16:rowId xmlns:a16="http://schemas.microsoft.com/office/drawing/2014/main" val="2866662084"/>
                  </a:ext>
                </a:extLst>
              </a:tr>
              <a:tr h="228404">
                <a:tc>
                  <a:txBody>
                    <a:bodyPr/>
                    <a:lstStyle/>
                    <a:p>
                      <a:pPr algn="ctr" fontAlgn="b"/>
                      <a:r>
                        <a:rPr lang="cs-CZ" sz="1100" b="0" i="0" u="none" strike="noStrike" dirty="0">
                          <a:solidFill>
                            <a:srgbClr val="00B050"/>
                          </a:solidFill>
                          <a:effectLst/>
                          <a:latin typeface="Calibri" panose="020F0502020204030204" pitchFamily="34" charset="0"/>
                        </a:rPr>
                        <a:t>0,1%</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-3,7%</a:t>
                      </a:r>
                    </a:p>
                  </a:txBody>
                  <a:tcPr marL="9525" marR="9525" marT="9525" marB="0" anchor="ctr"/>
                </a:tc>
                <a:extLst>
                  <a:ext uri="{0D108BD9-81ED-4DB2-BD59-A6C34878D82A}">
                    <a16:rowId xmlns:a16="http://schemas.microsoft.com/office/drawing/2014/main" val="887278846"/>
                  </a:ext>
                </a:extLst>
              </a:tr>
              <a:tr h="228404">
                <a:tc>
                  <a:txBody>
                    <a:bodyPr/>
                    <a:lstStyle/>
                    <a:p>
                      <a:pPr algn="ctr" fontAlgn="b"/>
                      <a:r>
                        <a:rPr lang="cs-CZ" sz="1100" b="0" i="0" u="none" strike="noStrike">
                          <a:solidFill>
                            <a:srgbClr val="FF0000"/>
                          </a:solidFill>
                          <a:effectLst/>
                          <a:latin typeface="Calibri" panose="020F0502020204030204" pitchFamily="34" charset="0"/>
                        </a:rPr>
                        <a:t>-6,0%</a:t>
                      </a:r>
                    </a:p>
                  </a:txBody>
                  <a:tcPr marL="9525" marR="9525" marT="9525" marB="0" anchor="ctr"/>
                </a:tc>
                <a:tc>
                  <a:txBody>
                    <a:bodyPr/>
                    <a:lstStyle/>
                    <a:p>
                      <a:pPr algn="ctr" fontAlgn="b"/>
                      <a:r>
                        <a:rPr lang="cs-CZ" sz="1100" b="0" i="0" u="none" strike="noStrike">
                          <a:solidFill>
                            <a:srgbClr val="FF0000"/>
                          </a:solidFill>
                          <a:effectLst/>
                          <a:latin typeface="Calibri" panose="020F0502020204030204" pitchFamily="34" charset="0"/>
                        </a:rPr>
                        <a:t>-6,6%</a:t>
                      </a:r>
                    </a:p>
                  </a:txBody>
                  <a:tcPr marL="9525" marR="9525" marT="9525" marB="0" anchor="ctr"/>
                </a:tc>
                <a:extLst>
                  <a:ext uri="{0D108BD9-81ED-4DB2-BD59-A6C34878D82A}">
                    <a16:rowId xmlns:a16="http://schemas.microsoft.com/office/drawing/2014/main" val="1388753858"/>
                  </a:ext>
                </a:extLst>
              </a:tr>
              <a:tr h="228404">
                <a:tc>
                  <a:txBody>
                    <a:bodyPr/>
                    <a:lstStyle/>
                    <a:p>
                      <a:pPr algn="ctr" fontAlgn="b"/>
                      <a:r>
                        <a:rPr lang="cs-CZ" sz="1100" b="0" i="0" u="none" strike="noStrike">
                          <a:solidFill>
                            <a:srgbClr val="FF0000"/>
                          </a:solidFill>
                          <a:effectLst/>
                          <a:latin typeface="Calibri" panose="020F0502020204030204" pitchFamily="34" charset="0"/>
                        </a:rPr>
                        <a:t>-4,4%</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-3,0%</a:t>
                      </a:r>
                    </a:p>
                  </a:txBody>
                  <a:tcPr marL="9525" marR="9525" marT="9525" marB="0" anchor="ctr"/>
                </a:tc>
                <a:extLst>
                  <a:ext uri="{0D108BD9-81ED-4DB2-BD59-A6C34878D82A}">
                    <a16:rowId xmlns:a16="http://schemas.microsoft.com/office/drawing/2014/main" val="2568178334"/>
                  </a:ext>
                </a:extLst>
              </a:tr>
              <a:tr h="228404">
                <a:tc>
                  <a:txBody>
                    <a:bodyPr/>
                    <a:lstStyle/>
                    <a:p>
                      <a:pPr algn="ctr" fontAlgn="b"/>
                      <a:r>
                        <a:rPr lang="cs-CZ" sz="1100" b="0" i="0" u="none" strike="noStrike">
                          <a:solidFill>
                            <a:srgbClr val="FF0000"/>
                          </a:solidFill>
                          <a:effectLst/>
                          <a:latin typeface="Calibri" panose="020F0502020204030204" pitchFamily="34" charset="0"/>
                        </a:rPr>
                        <a:t>-2,1%</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4098355871"/>
                  </a:ext>
                </a:extLst>
              </a:tr>
              <a:tr h="228404">
                <a:tc>
                  <a:txBody>
                    <a:bodyPr/>
                    <a:lstStyle/>
                    <a:p>
                      <a:pPr algn="ctr" fontAlgn="b"/>
                      <a:r>
                        <a:rPr lang="cs-CZ" sz="1100" b="0" i="0" u="none" strike="noStrike" dirty="0">
                          <a:solidFill>
                            <a:srgbClr val="00B050"/>
                          </a:solidFill>
                          <a:effectLst/>
                          <a:latin typeface="Calibri" panose="020F0502020204030204" pitchFamily="34" charset="0"/>
                        </a:rPr>
                        <a:t>3,0%</a:t>
                      </a:r>
                    </a:p>
                  </a:txBody>
                  <a:tcPr marL="9525" marR="9525" marT="9525" marB="0" anchor="ctr"/>
                </a:tc>
                <a:tc>
                  <a:txBody>
                    <a:bodyPr/>
                    <a:lstStyle/>
                    <a:p>
                      <a:pPr algn="ctr" fontAlgn="b"/>
                      <a:r>
                        <a:rPr lang="cs-CZ" sz="1100" b="0" i="0" u="none" strike="noStrike" dirty="0">
                          <a:solidFill>
                            <a:srgbClr val="FF0000"/>
                          </a:solidFill>
                          <a:effectLst/>
                          <a:latin typeface="Calibri" panose="020F0502020204030204" pitchFamily="34" charset="0"/>
                        </a:rPr>
                        <a:t>-0,2%</a:t>
                      </a:r>
                    </a:p>
                  </a:txBody>
                  <a:tcPr marL="9525" marR="9525" marT="9525" marB="0" anchor="ctr"/>
                </a:tc>
                <a:extLst>
                  <a:ext uri="{0D108BD9-81ED-4DB2-BD59-A6C34878D82A}">
                    <a16:rowId xmlns:a16="http://schemas.microsoft.com/office/drawing/2014/main" val="2592639236"/>
                  </a:ext>
                </a:extLst>
              </a:tr>
            </a:tbl>
          </a:graphicData>
        </a:graphic>
      </p:graphicFrame>
    </p:spTree>
    <p:extLst>
      <p:ext uri="{BB962C8B-B14F-4D97-AF65-F5344CB8AC3E}">
        <p14:creationId xmlns:p14="http://schemas.microsoft.com/office/powerpoint/2010/main" val="133554598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132048" y="668957"/>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a:t>
            </a:r>
            <a:r>
              <a:rPr lang="cs-CZ" sz="1400" dirty="0">
                <a:latin typeface="Arial" panose="020B0604020202020204" pitchFamily="34" charset="0"/>
                <a:cs typeface="Arial" panose="020B0604020202020204" pitchFamily="34" charset="0"/>
              </a:rPr>
              <a:t>2007-2018, </a:t>
            </a:r>
            <a:r>
              <a:rPr lang="cs-CZ" sz="1400" b="1" dirty="0">
                <a:latin typeface="Arial" panose="020B0604020202020204" pitchFamily="34" charset="0"/>
                <a:cs typeface="Arial" panose="020B0604020202020204" pitchFamily="34" charset="0"/>
              </a:rPr>
              <a:t>Královehradecký kraj</a:t>
            </a:r>
          </a:p>
        </p:txBody>
      </p:sp>
      <p:sp>
        <p:nvSpPr>
          <p:cNvPr id="24" name="Rectangle 8">
            <a:extLst>
              <a:ext uri="{FF2B5EF4-FFF2-40B4-BE49-F238E27FC236}">
                <a16:creationId xmlns:a16="http://schemas.microsoft.com/office/drawing/2014/main" id="{EBEC60C4-6AAF-4C5F-AA68-B12A879E6C93}"/>
              </a:ext>
            </a:extLst>
          </p:cNvPr>
          <p:cNvSpPr/>
          <p:nvPr/>
        </p:nvSpPr>
        <p:spPr>
          <a:xfrm>
            <a:off x="1820679" y="5896498"/>
            <a:ext cx="1625218" cy="307777"/>
          </a:xfrm>
          <a:prstGeom prst="rect">
            <a:avLst/>
          </a:prstGeom>
        </p:spPr>
        <p:txBody>
          <a:bodyPr wrap="square">
            <a:spAutoFit/>
          </a:bodyPr>
          <a:lstStyle/>
          <a:p>
            <a:r>
              <a:rPr kumimoji="1" lang="en-US" sz="1400" dirty="0">
                <a:solidFill>
                  <a:prstClr val="black"/>
                </a:solidFill>
                <a:latin typeface="Arial" pitchFamily="34" charset="0"/>
                <a:cs typeface="Arial" pitchFamily="34" charset="0"/>
              </a:rPr>
              <a:t>V</a:t>
            </a:r>
            <a:r>
              <a:rPr kumimoji="1" lang="cs-CZ" sz="1400" dirty="0">
                <a:solidFill>
                  <a:prstClr val="black"/>
                </a:solidFill>
                <a:latin typeface="Arial" pitchFamily="34" charset="0"/>
                <a:cs typeface="Arial" pitchFamily="34" charset="0"/>
              </a:rPr>
              <a:t>ěk pacientů</a:t>
            </a:r>
            <a:endParaRPr lang="cs-CZ" sz="1400" dirty="0">
              <a:solidFill>
                <a:prstClr val="black"/>
              </a:solidFill>
            </a:endParaRPr>
          </a:p>
        </p:txBody>
      </p:sp>
      <p:graphicFrame>
        <p:nvGraphicFramePr>
          <p:cNvPr id="25" name="Table 3">
            <a:extLst>
              <a:ext uri="{FF2B5EF4-FFF2-40B4-BE49-F238E27FC236}">
                <a16:creationId xmlns:a16="http://schemas.microsoft.com/office/drawing/2014/main" id="{62637C3B-8E7C-4288-A10E-43E018F6F7D4}"/>
              </a:ext>
            </a:extLst>
          </p:cNvPr>
          <p:cNvGraphicFramePr>
            <a:graphicFrameLocks noGrp="1"/>
          </p:cNvGraphicFramePr>
          <p:nvPr/>
        </p:nvGraphicFramePr>
        <p:xfrm>
          <a:off x="4781536" y="1706360"/>
          <a:ext cx="2975667" cy="1929512"/>
        </p:xfrm>
        <a:graphic>
          <a:graphicData uri="http://schemas.openxmlformats.org/drawingml/2006/table">
            <a:tbl>
              <a:tblPr>
                <a:tableStyleId>{5C22544A-7EE6-4342-B048-85BDC9FD1C3A}</a:tableStyleId>
              </a:tblPr>
              <a:tblGrid>
                <a:gridCol w="2975667">
                  <a:extLst>
                    <a:ext uri="{9D8B030D-6E8A-4147-A177-3AD203B41FA5}">
                      <a16:colId xmlns:a16="http://schemas.microsoft.com/office/drawing/2014/main" val="253769227"/>
                    </a:ext>
                  </a:extLst>
                </a:gridCol>
              </a:tblGrid>
              <a:tr h="241189">
                <a:tc>
                  <a:txBody>
                    <a:bodyPr/>
                    <a:lstStyle/>
                    <a:p>
                      <a:pPr algn="l" fontAlgn="t"/>
                      <a:r>
                        <a:rPr lang="cs-CZ" sz="1000" b="1" u="none" strike="noStrike" dirty="0">
                          <a:effectLst/>
                          <a:latin typeface="Arial" panose="020B0604020202020204" pitchFamily="34" charset="0"/>
                          <a:cs typeface="Arial" panose="020B0604020202020204" pitchFamily="34" charset="0"/>
                        </a:rPr>
                        <a:t>Psychiatrické diagnózy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667420032"/>
                  </a:ext>
                </a:extLst>
              </a:tr>
              <a:tr h="241189">
                <a:tc>
                  <a:txBody>
                    <a:bodyPr/>
                    <a:lstStyle/>
                    <a:p>
                      <a:pPr algn="l" fontAlgn="t"/>
                      <a:r>
                        <a:rPr lang="pt-BR" sz="1000" b="1" u="none" strike="noStrike" dirty="0">
                          <a:effectLst/>
                          <a:latin typeface="Arial" panose="020B0604020202020204" pitchFamily="34" charset="0"/>
                          <a:cs typeface="Arial" panose="020B0604020202020204" pitchFamily="34" charset="0"/>
                        </a:rPr>
                        <a:t>Nemoci cévní a dýchací soustavy</a:t>
                      </a:r>
                      <a:endParaRPr lang="pt-BR"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1522286709"/>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trávící, močové a pohlavní soustavy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108454012"/>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svalové, kosterní soustavy a kůže</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3879223125"/>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Novotvary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631995471"/>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Těhotenství, porod, šestinedělí</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91195923"/>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nervové soustavy, oka a ucha</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437263809"/>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Ostatní</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2174451007"/>
                  </a:ext>
                </a:extLst>
              </a:tr>
            </a:tbl>
          </a:graphicData>
        </a:graphic>
      </p:graphicFrame>
      <p:sp>
        <p:nvSpPr>
          <p:cNvPr id="26" name="Rectangle 9">
            <a:extLst>
              <a:ext uri="{FF2B5EF4-FFF2-40B4-BE49-F238E27FC236}">
                <a16:creationId xmlns:a16="http://schemas.microsoft.com/office/drawing/2014/main" id="{DB7BB5BF-90D0-4E83-B588-6F24133D1EF2}"/>
              </a:ext>
            </a:extLst>
          </p:cNvPr>
          <p:cNvSpPr/>
          <p:nvPr/>
        </p:nvSpPr>
        <p:spPr>
          <a:xfrm rot="16200000">
            <a:off x="-503702" y="3378620"/>
            <a:ext cx="1579278" cy="307777"/>
          </a:xfrm>
          <a:prstGeom prst="rect">
            <a:avLst/>
          </a:prstGeom>
        </p:spPr>
        <p:txBody>
          <a:bodyPr wrap="none">
            <a:spAutoFit/>
          </a:bodyPr>
          <a:lstStyle/>
          <a:p>
            <a:r>
              <a:rPr kumimoji="1" lang="pl-PL" sz="1400" dirty="0">
                <a:solidFill>
                  <a:prstClr val="black"/>
                </a:solidFill>
                <a:latin typeface="Arial" pitchFamily="34" charset="0"/>
                <a:cs typeface="Arial" pitchFamily="34" charset="0"/>
              </a:rPr>
              <a:t>Hospitalizace (%)</a:t>
            </a:r>
            <a:endParaRPr lang="cs-CZ" sz="1400" dirty="0">
              <a:solidFill>
                <a:prstClr val="black"/>
              </a:solidFill>
            </a:endParaRPr>
          </a:p>
        </p:txBody>
      </p:sp>
      <p:sp>
        <p:nvSpPr>
          <p:cNvPr id="27" name="Rectangle 2">
            <a:extLst>
              <a:ext uri="{FF2B5EF4-FFF2-40B4-BE49-F238E27FC236}">
                <a16:creationId xmlns:a16="http://schemas.microsoft.com/office/drawing/2014/main" id="{89857F28-5F6E-4568-B154-03C4D622BA99}"/>
              </a:ext>
            </a:extLst>
          </p:cNvPr>
          <p:cNvSpPr/>
          <p:nvPr/>
        </p:nvSpPr>
        <p:spPr>
          <a:xfrm>
            <a:off x="4584971" y="1746838"/>
            <a:ext cx="144000" cy="144000"/>
          </a:xfrm>
          <a:prstGeom prst="rect">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8" name="Rectangle 11">
            <a:extLst>
              <a:ext uri="{FF2B5EF4-FFF2-40B4-BE49-F238E27FC236}">
                <a16:creationId xmlns:a16="http://schemas.microsoft.com/office/drawing/2014/main" id="{9247709C-6037-4AE6-B850-86E518D26D26}"/>
              </a:ext>
            </a:extLst>
          </p:cNvPr>
          <p:cNvSpPr/>
          <p:nvPr/>
        </p:nvSpPr>
        <p:spPr>
          <a:xfrm>
            <a:off x="4584971" y="1987935"/>
            <a:ext cx="144000" cy="144000"/>
          </a:xfrm>
          <a:prstGeom prst="rect">
            <a:avLst/>
          </a:prstGeom>
          <a:solidFill>
            <a:srgbClr val="FF99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9" name="Rectangle 12">
            <a:extLst>
              <a:ext uri="{FF2B5EF4-FFF2-40B4-BE49-F238E27FC236}">
                <a16:creationId xmlns:a16="http://schemas.microsoft.com/office/drawing/2014/main" id="{45A5DE93-9D30-4E9C-8FE3-A069D1576B23}"/>
              </a:ext>
            </a:extLst>
          </p:cNvPr>
          <p:cNvSpPr/>
          <p:nvPr/>
        </p:nvSpPr>
        <p:spPr>
          <a:xfrm>
            <a:off x="4584971" y="2229032"/>
            <a:ext cx="144000" cy="144000"/>
          </a:xfrm>
          <a:prstGeom prst="rect">
            <a:avLst/>
          </a:prstGeom>
          <a:solidFill>
            <a:srgbClr val="92D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0" name="Rectangle 14">
            <a:extLst>
              <a:ext uri="{FF2B5EF4-FFF2-40B4-BE49-F238E27FC236}">
                <a16:creationId xmlns:a16="http://schemas.microsoft.com/office/drawing/2014/main" id="{54B07891-CD11-4D28-9913-0EDC976486F5}"/>
              </a:ext>
            </a:extLst>
          </p:cNvPr>
          <p:cNvSpPr/>
          <p:nvPr/>
        </p:nvSpPr>
        <p:spPr>
          <a:xfrm>
            <a:off x="4584971" y="2470129"/>
            <a:ext cx="144000" cy="144000"/>
          </a:xfrm>
          <a:prstGeom prst="rect">
            <a:avLst/>
          </a:prstGeom>
          <a:solidFill>
            <a:srgbClr val="33CCF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1" name="Rectangle 15">
            <a:extLst>
              <a:ext uri="{FF2B5EF4-FFF2-40B4-BE49-F238E27FC236}">
                <a16:creationId xmlns:a16="http://schemas.microsoft.com/office/drawing/2014/main" id="{A05FCD98-2E01-4511-A919-19D7AE2FE761}"/>
              </a:ext>
            </a:extLst>
          </p:cNvPr>
          <p:cNvSpPr/>
          <p:nvPr/>
        </p:nvSpPr>
        <p:spPr>
          <a:xfrm>
            <a:off x="4584971" y="2711226"/>
            <a:ext cx="144000" cy="144000"/>
          </a:xfrm>
          <a:prstGeom prst="rect">
            <a:avLst/>
          </a:prstGeom>
          <a:solidFill>
            <a:srgbClr val="CC99F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2" name="Rectangle 16">
            <a:extLst>
              <a:ext uri="{FF2B5EF4-FFF2-40B4-BE49-F238E27FC236}">
                <a16:creationId xmlns:a16="http://schemas.microsoft.com/office/drawing/2014/main" id="{A8403E54-E21D-4197-B2B2-1E1484E9D639}"/>
              </a:ext>
            </a:extLst>
          </p:cNvPr>
          <p:cNvSpPr/>
          <p:nvPr/>
        </p:nvSpPr>
        <p:spPr>
          <a:xfrm>
            <a:off x="4584971" y="2952323"/>
            <a:ext cx="144000" cy="144000"/>
          </a:xfrm>
          <a:prstGeom prst="rect">
            <a:avLst/>
          </a:prstGeom>
          <a:solidFill>
            <a:srgbClr val="80008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3" name="Rectangle 17">
            <a:extLst>
              <a:ext uri="{FF2B5EF4-FFF2-40B4-BE49-F238E27FC236}">
                <a16:creationId xmlns:a16="http://schemas.microsoft.com/office/drawing/2014/main" id="{2B8823C2-D526-4793-9B96-871E9D146B20}"/>
              </a:ext>
            </a:extLst>
          </p:cNvPr>
          <p:cNvSpPr/>
          <p:nvPr/>
        </p:nvSpPr>
        <p:spPr>
          <a:xfrm>
            <a:off x="4584971" y="3193420"/>
            <a:ext cx="144000" cy="144000"/>
          </a:xfrm>
          <a:prstGeom prst="rect">
            <a:avLst/>
          </a:prstGeom>
          <a:solidFill>
            <a:srgbClr val="66669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4" name="Rectangle 19">
            <a:extLst>
              <a:ext uri="{FF2B5EF4-FFF2-40B4-BE49-F238E27FC236}">
                <a16:creationId xmlns:a16="http://schemas.microsoft.com/office/drawing/2014/main" id="{D31857BE-0497-41F6-B858-BD17679B7B79}"/>
              </a:ext>
            </a:extLst>
          </p:cNvPr>
          <p:cNvSpPr/>
          <p:nvPr/>
        </p:nvSpPr>
        <p:spPr>
          <a:xfrm>
            <a:off x="4584971" y="3434519"/>
            <a:ext cx="144000" cy="144000"/>
          </a:xfrm>
          <a:prstGeom prst="rect">
            <a:avLst/>
          </a:prstGeom>
          <a:solidFill>
            <a:schemeClr val="bg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 name="Title 1"/>
          <p:cNvSpPr>
            <a:spLocks noGrp="1"/>
          </p:cNvSpPr>
          <p:nvPr>
            <p:ph type="title"/>
          </p:nvPr>
        </p:nvSpPr>
        <p:spPr>
          <a:xfrm>
            <a:off x="132048" y="199524"/>
            <a:ext cx="10515600" cy="631595"/>
          </a:xfrm>
        </p:spPr>
        <p:txBody>
          <a:bodyPr>
            <a:normAutofit/>
          </a:bodyPr>
          <a:lstStyle/>
          <a:p>
            <a:r>
              <a:rPr lang="en-US" sz="3000" dirty="0" err="1"/>
              <a:t>Příčiny</a:t>
            </a:r>
            <a:r>
              <a:rPr lang="en-US" sz="3000" dirty="0"/>
              <a:t> </a:t>
            </a:r>
            <a:r>
              <a:rPr lang="en-US" sz="3000" dirty="0" err="1"/>
              <a:t>hospitalizací</a:t>
            </a:r>
            <a:r>
              <a:rPr lang="en-US" sz="3000" dirty="0"/>
              <a:t> (</a:t>
            </a:r>
            <a:r>
              <a:rPr lang="en-US" sz="3000" dirty="0" err="1"/>
              <a:t>hlavní</a:t>
            </a:r>
            <a:r>
              <a:rPr lang="en-US" sz="3000" dirty="0"/>
              <a:t> </a:t>
            </a:r>
            <a:r>
              <a:rPr lang="en-US" sz="3000" dirty="0" err="1"/>
              <a:t>diagnóza</a:t>
            </a:r>
            <a:r>
              <a:rPr lang="en-US" sz="3000" dirty="0"/>
              <a:t>) </a:t>
            </a:r>
            <a:r>
              <a:rPr lang="en-US" sz="3000" dirty="0" err="1"/>
              <a:t>obyvatel</a:t>
            </a:r>
            <a:r>
              <a:rPr lang="en-US" sz="3000" dirty="0"/>
              <a:t> </a:t>
            </a:r>
            <a:r>
              <a:rPr lang="cs-CZ" sz="3000" dirty="0"/>
              <a:t>HKK</a:t>
            </a:r>
            <a:r>
              <a:rPr lang="en-US" sz="3000" dirty="0"/>
              <a:t> </a:t>
            </a:r>
            <a:r>
              <a:rPr lang="en-US" sz="3000" dirty="0" err="1"/>
              <a:t>dle</a:t>
            </a:r>
            <a:r>
              <a:rPr lang="en-US" sz="3000" dirty="0"/>
              <a:t> </a:t>
            </a:r>
            <a:r>
              <a:rPr lang="en-US" sz="3000" dirty="0" err="1"/>
              <a:t>věku</a:t>
            </a:r>
            <a:endParaRPr lang="en-US" sz="3000" dirty="0"/>
          </a:p>
        </p:txBody>
      </p:sp>
      <p:sp>
        <p:nvSpPr>
          <p:cNvPr id="21" name="Rectangle 8">
            <a:extLst>
              <a:ext uri="{FF2B5EF4-FFF2-40B4-BE49-F238E27FC236}">
                <a16:creationId xmlns:a16="http://schemas.microsoft.com/office/drawing/2014/main" id="{5050C738-6833-4C14-996D-3E2AAC37DADA}"/>
              </a:ext>
            </a:extLst>
          </p:cNvPr>
          <p:cNvSpPr/>
          <p:nvPr/>
        </p:nvSpPr>
        <p:spPr>
          <a:xfrm>
            <a:off x="9222345" y="5884138"/>
            <a:ext cx="1625218" cy="307777"/>
          </a:xfrm>
          <a:prstGeom prst="rect">
            <a:avLst/>
          </a:prstGeom>
        </p:spPr>
        <p:txBody>
          <a:bodyPr wrap="square">
            <a:spAutoFit/>
          </a:bodyPr>
          <a:lstStyle/>
          <a:p>
            <a:r>
              <a:rPr kumimoji="1" lang="en-US" sz="1400" dirty="0">
                <a:solidFill>
                  <a:prstClr val="black"/>
                </a:solidFill>
                <a:latin typeface="Arial" pitchFamily="34" charset="0"/>
                <a:cs typeface="Arial" pitchFamily="34" charset="0"/>
              </a:rPr>
              <a:t>V</a:t>
            </a:r>
            <a:r>
              <a:rPr kumimoji="1" lang="cs-CZ" sz="1400" dirty="0">
                <a:solidFill>
                  <a:prstClr val="black"/>
                </a:solidFill>
                <a:latin typeface="Arial" pitchFamily="34" charset="0"/>
                <a:cs typeface="Arial" pitchFamily="34" charset="0"/>
              </a:rPr>
              <a:t>ěk pacientů</a:t>
            </a:r>
            <a:endParaRPr lang="cs-CZ" sz="1400" dirty="0">
              <a:solidFill>
                <a:prstClr val="black"/>
              </a:solidFill>
            </a:endParaRPr>
          </a:p>
        </p:txBody>
      </p:sp>
      <p:sp>
        <p:nvSpPr>
          <p:cNvPr id="22" name="Rectangle 9">
            <a:extLst>
              <a:ext uri="{FF2B5EF4-FFF2-40B4-BE49-F238E27FC236}">
                <a16:creationId xmlns:a16="http://schemas.microsoft.com/office/drawing/2014/main" id="{715FBE71-D621-4D2A-B7BA-AEA771700501}"/>
              </a:ext>
            </a:extLst>
          </p:cNvPr>
          <p:cNvSpPr/>
          <p:nvPr/>
        </p:nvSpPr>
        <p:spPr>
          <a:xfrm rot="16200000">
            <a:off x="6897964" y="3366260"/>
            <a:ext cx="1579278" cy="307777"/>
          </a:xfrm>
          <a:prstGeom prst="rect">
            <a:avLst/>
          </a:prstGeom>
        </p:spPr>
        <p:txBody>
          <a:bodyPr wrap="none">
            <a:spAutoFit/>
          </a:bodyPr>
          <a:lstStyle/>
          <a:p>
            <a:r>
              <a:rPr kumimoji="1" lang="pl-PL" sz="1400" dirty="0">
                <a:solidFill>
                  <a:prstClr val="black"/>
                </a:solidFill>
                <a:latin typeface="Arial" pitchFamily="34" charset="0"/>
                <a:cs typeface="Arial" pitchFamily="34" charset="0"/>
              </a:rPr>
              <a:t>Hospitalizace (%)</a:t>
            </a:r>
            <a:endParaRPr lang="cs-CZ" sz="1400" dirty="0">
              <a:solidFill>
                <a:prstClr val="black"/>
              </a:solidFill>
            </a:endParaRPr>
          </a:p>
        </p:txBody>
      </p:sp>
      <p:sp>
        <p:nvSpPr>
          <p:cNvPr id="41" name="TextovéPole 40">
            <a:extLst>
              <a:ext uri="{FF2B5EF4-FFF2-40B4-BE49-F238E27FC236}">
                <a16:creationId xmlns:a16="http://schemas.microsoft.com/office/drawing/2014/main" id="{724C285D-38CE-4468-8A18-0247AB91D45B}"/>
              </a:ext>
            </a:extLst>
          </p:cNvPr>
          <p:cNvSpPr txBox="1"/>
          <p:nvPr/>
        </p:nvSpPr>
        <p:spPr>
          <a:xfrm>
            <a:off x="9222345" y="1151485"/>
            <a:ext cx="1894285" cy="369332"/>
          </a:xfrm>
          <a:prstGeom prst="rect">
            <a:avLst/>
          </a:prstGeom>
          <a:noFill/>
        </p:spPr>
        <p:txBody>
          <a:bodyPr wrap="square" rtlCol="0">
            <a:spAutoFit/>
          </a:bodyPr>
          <a:lstStyle/>
          <a:p>
            <a:r>
              <a:rPr lang="cs-CZ" b="1" dirty="0"/>
              <a:t>Česká republika</a:t>
            </a:r>
          </a:p>
        </p:txBody>
      </p:sp>
      <p:sp>
        <p:nvSpPr>
          <p:cNvPr id="42" name="TextovéPole 41">
            <a:extLst>
              <a:ext uri="{FF2B5EF4-FFF2-40B4-BE49-F238E27FC236}">
                <a16:creationId xmlns:a16="http://schemas.microsoft.com/office/drawing/2014/main" id="{2AA68EB3-216F-42D7-BC89-5C42DBD53B83}"/>
              </a:ext>
            </a:extLst>
          </p:cNvPr>
          <p:cNvSpPr txBox="1"/>
          <p:nvPr/>
        </p:nvSpPr>
        <p:spPr>
          <a:xfrm>
            <a:off x="1704885" y="1140184"/>
            <a:ext cx="2294122" cy="369332"/>
          </a:xfrm>
          <a:prstGeom prst="rect">
            <a:avLst/>
          </a:prstGeom>
          <a:noFill/>
        </p:spPr>
        <p:txBody>
          <a:bodyPr wrap="square" rtlCol="0">
            <a:spAutoFit/>
          </a:bodyPr>
          <a:lstStyle/>
          <a:p>
            <a:r>
              <a:rPr lang="cs-CZ" b="1" dirty="0"/>
              <a:t>Královehradecký kraj</a:t>
            </a:r>
          </a:p>
        </p:txBody>
      </p:sp>
      <p:sp>
        <p:nvSpPr>
          <p:cNvPr id="23" name="TextBox 7">
            <a:extLst>
              <a:ext uri="{FF2B5EF4-FFF2-40B4-BE49-F238E27FC236}">
                <a16:creationId xmlns:a16="http://schemas.microsoft.com/office/drawing/2014/main" id="{9F3469C8-F9EA-475C-AB28-C0EC4649E5D8}"/>
              </a:ext>
            </a:extLst>
          </p:cNvPr>
          <p:cNvSpPr txBox="1"/>
          <p:nvPr/>
        </p:nvSpPr>
        <p:spPr>
          <a:xfrm>
            <a:off x="4634032" y="4309788"/>
            <a:ext cx="3164484" cy="2031325"/>
          </a:xfrm>
          <a:prstGeom prst="rect">
            <a:avLst/>
          </a:prstGeom>
          <a:noFill/>
          <a:ln>
            <a:solidFill>
              <a:schemeClr val="bg1"/>
            </a:solidFill>
          </a:ln>
        </p:spPr>
        <p:txBody>
          <a:bodyPr wrap="square" rtlCol="0">
            <a:spAutoFit/>
          </a:bodyPr>
          <a:lstStyle/>
          <a:p>
            <a:r>
              <a:rPr lang="cs-CZ" sz="1400" dirty="0"/>
              <a:t>V zastoupení příčin hospitalizací dle  věkových kategorií pacientů se HKK výrazně neliší od ČR. S rostoucím věkem pacientů narůstá podíl hospitalizací pro nemoci oběhové a dýchací soustavy a naopak relativně ustupují zhoubné nádory. Malignity tvoří největší podíl  hospitalizací ve věkových třídách 50 – 70 let. </a:t>
            </a:r>
          </a:p>
        </p:txBody>
      </p:sp>
      <p:graphicFrame>
        <p:nvGraphicFramePr>
          <p:cNvPr id="35" name="Graf 34">
            <a:extLst>
              <a:ext uri="{FF2B5EF4-FFF2-40B4-BE49-F238E27FC236}">
                <a16:creationId xmlns:a16="http://schemas.microsoft.com/office/drawing/2014/main" id="{787910CB-7693-4A56-8450-D61A0C9DFDBC}"/>
              </a:ext>
            </a:extLst>
          </p:cNvPr>
          <p:cNvGraphicFramePr/>
          <p:nvPr>
            <p:extLst>
              <p:ext uri="{D42A27DB-BD31-4B8C-83A1-F6EECF244321}">
                <p14:modId xmlns:p14="http://schemas.microsoft.com/office/powerpoint/2010/main" val="1038113797"/>
              </p:ext>
            </p:extLst>
          </p:nvPr>
        </p:nvGraphicFramePr>
        <p:xfrm>
          <a:off x="331304" y="1459203"/>
          <a:ext cx="4186992" cy="455107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6" name="Graf 35">
            <a:extLst>
              <a:ext uri="{FF2B5EF4-FFF2-40B4-BE49-F238E27FC236}">
                <a16:creationId xmlns:a16="http://schemas.microsoft.com/office/drawing/2014/main" id="{58724677-7F16-4832-84A8-8FE73B41B2CE}"/>
              </a:ext>
            </a:extLst>
          </p:cNvPr>
          <p:cNvGraphicFramePr/>
          <p:nvPr>
            <p:extLst>
              <p:ext uri="{D42A27DB-BD31-4B8C-83A1-F6EECF244321}">
                <p14:modId xmlns:p14="http://schemas.microsoft.com/office/powerpoint/2010/main" val="84978558"/>
              </p:ext>
            </p:extLst>
          </p:nvPr>
        </p:nvGraphicFramePr>
        <p:xfrm>
          <a:off x="7713179" y="1459203"/>
          <a:ext cx="4186992" cy="455107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2223243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graphicFrame>
        <p:nvGraphicFramePr>
          <p:cNvPr id="18" name="Table 3">
            <a:extLst>
              <a:ext uri="{FF2B5EF4-FFF2-40B4-BE49-F238E27FC236}">
                <a16:creationId xmlns:a16="http://schemas.microsoft.com/office/drawing/2014/main" id="{09CAC415-47AB-47B5-A1CC-89FC4E9F2A60}"/>
              </a:ext>
            </a:extLst>
          </p:cNvPr>
          <p:cNvGraphicFramePr>
            <a:graphicFrameLocks noGrp="1"/>
          </p:cNvGraphicFramePr>
          <p:nvPr>
            <p:extLst>
              <p:ext uri="{D42A27DB-BD31-4B8C-83A1-F6EECF244321}">
                <p14:modId xmlns:p14="http://schemas.microsoft.com/office/powerpoint/2010/main" val="291727063"/>
              </p:ext>
            </p:extLst>
          </p:nvPr>
        </p:nvGraphicFramePr>
        <p:xfrm>
          <a:off x="3324551" y="4183523"/>
          <a:ext cx="2975667" cy="1929512"/>
        </p:xfrm>
        <a:graphic>
          <a:graphicData uri="http://schemas.openxmlformats.org/drawingml/2006/table">
            <a:tbl>
              <a:tblPr>
                <a:tableStyleId>{5C22544A-7EE6-4342-B048-85BDC9FD1C3A}</a:tableStyleId>
              </a:tblPr>
              <a:tblGrid>
                <a:gridCol w="2975667">
                  <a:extLst>
                    <a:ext uri="{9D8B030D-6E8A-4147-A177-3AD203B41FA5}">
                      <a16:colId xmlns:a16="http://schemas.microsoft.com/office/drawing/2014/main" val="253769227"/>
                    </a:ext>
                  </a:extLst>
                </a:gridCol>
              </a:tblGrid>
              <a:tr h="241189">
                <a:tc>
                  <a:txBody>
                    <a:bodyPr/>
                    <a:lstStyle/>
                    <a:p>
                      <a:pPr algn="l" fontAlgn="t"/>
                      <a:r>
                        <a:rPr lang="cs-CZ" sz="1000" b="1" u="none" strike="noStrike" dirty="0">
                          <a:effectLst/>
                          <a:latin typeface="Arial" panose="020B0604020202020204" pitchFamily="34" charset="0"/>
                          <a:cs typeface="Arial" panose="020B0604020202020204" pitchFamily="34" charset="0"/>
                        </a:rPr>
                        <a:t>Psychiatrické diagnózy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667420032"/>
                  </a:ext>
                </a:extLst>
              </a:tr>
              <a:tr h="241189">
                <a:tc>
                  <a:txBody>
                    <a:bodyPr/>
                    <a:lstStyle/>
                    <a:p>
                      <a:pPr algn="l" fontAlgn="t"/>
                      <a:r>
                        <a:rPr lang="pt-BR" sz="1000" b="1" u="none" strike="noStrike" dirty="0">
                          <a:effectLst/>
                          <a:latin typeface="Arial" panose="020B0604020202020204" pitchFamily="34" charset="0"/>
                          <a:cs typeface="Arial" panose="020B0604020202020204" pitchFamily="34" charset="0"/>
                        </a:rPr>
                        <a:t>Nemoci cévní a dýchací soustavy</a:t>
                      </a:r>
                      <a:endParaRPr lang="pt-BR"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1522286709"/>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trávící, močové a pohlavní soustavy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108454012"/>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svalové, kosterní soustavy a kůže</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3879223125"/>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Novotvary</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631995471"/>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Těhotenství, porod, šestinedělí</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91195923"/>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Nemoci nervové soustavy, oka a ucha</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437263809"/>
                  </a:ext>
                </a:extLst>
              </a:tr>
              <a:tr h="241189">
                <a:tc>
                  <a:txBody>
                    <a:bodyPr/>
                    <a:lstStyle/>
                    <a:p>
                      <a:pPr algn="l" fontAlgn="t"/>
                      <a:r>
                        <a:rPr lang="cs-CZ" sz="1000" b="1" u="none" strike="noStrike" dirty="0">
                          <a:effectLst/>
                          <a:latin typeface="Arial" panose="020B0604020202020204" pitchFamily="34" charset="0"/>
                          <a:cs typeface="Arial" panose="020B0604020202020204" pitchFamily="34" charset="0"/>
                        </a:rPr>
                        <a:t>Ostatní</a:t>
                      </a:r>
                      <a:endParaRPr lang="cs-CZ"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noFill/>
                  </a:tcPr>
                </a:tc>
                <a:extLst>
                  <a:ext uri="{0D108BD9-81ED-4DB2-BD59-A6C34878D82A}">
                    <a16:rowId xmlns:a16="http://schemas.microsoft.com/office/drawing/2014/main" val="2174451007"/>
                  </a:ext>
                </a:extLst>
              </a:tr>
            </a:tbl>
          </a:graphicData>
        </a:graphic>
      </p:graphicFrame>
      <p:sp>
        <p:nvSpPr>
          <p:cNvPr id="19" name="Rectangle 2">
            <a:extLst>
              <a:ext uri="{FF2B5EF4-FFF2-40B4-BE49-F238E27FC236}">
                <a16:creationId xmlns:a16="http://schemas.microsoft.com/office/drawing/2014/main" id="{6A8C1BB4-DA1F-4B16-B7C7-81527E690E4D}"/>
              </a:ext>
            </a:extLst>
          </p:cNvPr>
          <p:cNvSpPr/>
          <p:nvPr/>
        </p:nvSpPr>
        <p:spPr>
          <a:xfrm>
            <a:off x="3127986" y="4224001"/>
            <a:ext cx="144000" cy="144000"/>
          </a:xfrm>
          <a:prstGeom prst="rect">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0" name="Rectangle 11">
            <a:extLst>
              <a:ext uri="{FF2B5EF4-FFF2-40B4-BE49-F238E27FC236}">
                <a16:creationId xmlns:a16="http://schemas.microsoft.com/office/drawing/2014/main" id="{4A56156F-D36A-427E-BBCF-A96DFB760C9D}"/>
              </a:ext>
            </a:extLst>
          </p:cNvPr>
          <p:cNvSpPr/>
          <p:nvPr/>
        </p:nvSpPr>
        <p:spPr>
          <a:xfrm>
            <a:off x="3127986" y="4465098"/>
            <a:ext cx="144000" cy="144000"/>
          </a:xfrm>
          <a:prstGeom prst="rect">
            <a:avLst/>
          </a:prstGeom>
          <a:solidFill>
            <a:srgbClr val="FF99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1" name="Rectangle 12">
            <a:extLst>
              <a:ext uri="{FF2B5EF4-FFF2-40B4-BE49-F238E27FC236}">
                <a16:creationId xmlns:a16="http://schemas.microsoft.com/office/drawing/2014/main" id="{871EE77D-6D58-4EEF-B106-F9749FD07028}"/>
              </a:ext>
            </a:extLst>
          </p:cNvPr>
          <p:cNvSpPr/>
          <p:nvPr/>
        </p:nvSpPr>
        <p:spPr>
          <a:xfrm>
            <a:off x="3127986" y="4706195"/>
            <a:ext cx="144000" cy="144000"/>
          </a:xfrm>
          <a:prstGeom prst="rect">
            <a:avLst/>
          </a:prstGeom>
          <a:solidFill>
            <a:srgbClr val="92D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22" name="Rectangle 14">
            <a:extLst>
              <a:ext uri="{FF2B5EF4-FFF2-40B4-BE49-F238E27FC236}">
                <a16:creationId xmlns:a16="http://schemas.microsoft.com/office/drawing/2014/main" id="{6A94E461-C40B-4FAC-8486-8C79A530F700}"/>
              </a:ext>
            </a:extLst>
          </p:cNvPr>
          <p:cNvSpPr/>
          <p:nvPr/>
        </p:nvSpPr>
        <p:spPr>
          <a:xfrm>
            <a:off x="3127986" y="4947292"/>
            <a:ext cx="144000" cy="144000"/>
          </a:xfrm>
          <a:prstGeom prst="rect">
            <a:avLst/>
          </a:prstGeom>
          <a:solidFill>
            <a:srgbClr val="33CCF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6" name="Rectangle 15">
            <a:extLst>
              <a:ext uri="{FF2B5EF4-FFF2-40B4-BE49-F238E27FC236}">
                <a16:creationId xmlns:a16="http://schemas.microsoft.com/office/drawing/2014/main" id="{529B30EE-ABC8-4721-B57D-30193064CFC3}"/>
              </a:ext>
            </a:extLst>
          </p:cNvPr>
          <p:cNvSpPr/>
          <p:nvPr/>
        </p:nvSpPr>
        <p:spPr>
          <a:xfrm>
            <a:off x="3127986" y="5188389"/>
            <a:ext cx="144000" cy="144000"/>
          </a:xfrm>
          <a:prstGeom prst="rect">
            <a:avLst/>
          </a:prstGeom>
          <a:solidFill>
            <a:srgbClr val="CC99F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7" name="Rectangle 16">
            <a:extLst>
              <a:ext uri="{FF2B5EF4-FFF2-40B4-BE49-F238E27FC236}">
                <a16:creationId xmlns:a16="http://schemas.microsoft.com/office/drawing/2014/main" id="{4636BA64-175D-470A-9D56-9046CD65D02A}"/>
              </a:ext>
            </a:extLst>
          </p:cNvPr>
          <p:cNvSpPr/>
          <p:nvPr/>
        </p:nvSpPr>
        <p:spPr>
          <a:xfrm>
            <a:off x="3127986" y="5429486"/>
            <a:ext cx="144000" cy="144000"/>
          </a:xfrm>
          <a:prstGeom prst="rect">
            <a:avLst/>
          </a:prstGeom>
          <a:solidFill>
            <a:srgbClr val="80008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8" name="Rectangle 17">
            <a:extLst>
              <a:ext uri="{FF2B5EF4-FFF2-40B4-BE49-F238E27FC236}">
                <a16:creationId xmlns:a16="http://schemas.microsoft.com/office/drawing/2014/main" id="{1B26420C-F880-4C97-8DBF-A2C602B1EB2E}"/>
              </a:ext>
            </a:extLst>
          </p:cNvPr>
          <p:cNvSpPr/>
          <p:nvPr/>
        </p:nvSpPr>
        <p:spPr>
          <a:xfrm>
            <a:off x="3127986" y="5670583"/>
            <a:ext cx="144000" cy="144000"/>
          </a:xfrm>
          <a:prstGeom prst="rect">
            <a:avLst/>
          </a:prstGeom>
          <a:solidFill>
            <a:srgbClr val="66669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sp>
        <p:nvSpPr>
          <p:cNvPr id="39" name="Rectangle 19">
            <a:extLst>
              <a:ext uri="{FF2B5EF4-FFF2-40B4-BE49-F238E27FC236}">
                <a16:creationId xmlns:a16="http://schemas.microsoft.com/office/drawing/2014/main" id="{C0C13E91-ED37-4626-B1D9-616344F99B26}"/>
              </a:ext>
            </a:extLst>
          </p:cNvPr>
          <p:cNvSpPr/>
          <p:nvPr/>
        </p:nvSpPr>
        <p:spPr>
          <a:xfrm>
            <a:off x="3127986" y="5911682"/>
            <a:ext cx="144000" cy="144000"/>
          </a:xfrm>
          <a:prstGeom prst="rect">
            <a:avLst/>
          </a:prstGeom>
          <a:solidFill>
            <a:schemeClr val="bg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solidFill>
                <a:prstClr val="white"/>
              </a:solidFill>
            </a:endParaRPr>
          </a:p>
        </p:txBody>
      </p:sp>
      <p:graphicFrame>
        <p:nvGraphicFramePr>
          <p:cNvPr id="4" name="Graf 3">
            <a:extLst>
              <a:ext uri="{FF2B5EF4-FFF2-40B4-BE49-F238E27FC236}">
                <a16:creationId xmlns:a16="http://schemas.microsoft.com/office/drawing/2014/main" id="{C2AC31B7-B64E-4F0A-ABBB-061DCEFAFABD}"/>
              </a:ext>
            </a:extLst>
          </p:cNvPr>
          <p:cNvGraphicFramePr/>
          <p:nvPr>
            <p:extLst>
              <p:ext uri="{D42A27DB-BD31-4B8C-83A1-F6EECF244321}">
                <p14:modId xmlns:p14="http://schemas.microsoft.com/office/powerpoint/2010/main" val="2299545318"/>
              </p:ext>
            </p:extLst>
          </p:nvPr>
        </p:nvGraphicFramePr>
        <p:xfrm>
          <a:off x="-294896" y="1459203"/>
          <a:ext cx="4805937" cy="2493283"/>
        </p:xfrm>
        <a:graphic>
          <a:graphicData uri="http://schemas.openxmlformats.org/drawingml/2006/chart">
            <c:chart xmlns:c="http://schemas.openxmlformats.org/drawingml/2006/chart" xmlns:r="http://schemas.openxmlformats.org/officeDocument/2006/relationships" r:id="rId2"/>
          </a:graphicData>
        </a:graphic>
      </p:graphicFrame>
      <p:sp>
        <p:nvSpPr>
          <p:cNvPr id="41" name="TextBox 6">
            <a:extLst>
              <a:ext uri="{FF2B5EF4-FFF2-40B4-BE49-F238E27FC236}">
                <a16:creationId xmlns:a16="http://schemas.microsoft.com/office/drawing/2014/main" id="{6638EAB3-AF4A-4D4F-BEB7-A9517DB3301E}"/>
              </a:ext>
            </a:extLst>
          </p:cNvPr>
          <p:cNvSpPr txBox="1"/>
          <p:nvPr/>
        </p:nvSpPr>
        <p:spPr>
          <a:xfrm>
            <a:off x="1516373" y="1054325"/>
            <a:ext cx="1083951" cy="338554"/>
          </a:xfrm>
          <a:prstGeom prst="rect">
            <a:avLst/>
          </a:prstGeom>
          <a:noFill/>
        </p:spPr>
        <p:txBody>
          <a:bodyPr wrap="none" rtlCol="0">
            <a:spAutoFit/>
          </a:bodyPr>
          <a:lstStyle/>
          <a:p>
            <a:r>
              <a:rPr lang="cs-CZ" sz="1600" b="1" kern="0" dirty="0">
                <a:solidFill>
                  <a:srgbClr val="000000"/>
                </a:solidFill>
              </a:rPr>
              <a:t>Celkem ČR</a:t>
            </a:r>
          </a:p>
        </p:txBody>
      </p:sp>
      <p:sp>
        <p:nvSpPr>
          <p:cNvPr id="44" name="TextBox 7">
            <a:extLst>
              <a:ext uri="{FF2B5EF4-FFF2-40B4-BE49-F238E27FC236}">
                <a16:creationId xmlns:a16="http://schemas.microsoft.com/office/drawing/2014/main" id="{40C8DB1F-2F13-46E6-8552-73CC1D4F44C9}"/>
              </a:ext>
            </a:extLst>
          </p:cNvPr>
          <p:cNvSpPr txBox="1"/>
          <p:nvPr/>
        </p:nvSpPr>
        <p:spPr>
          <a:xfrm>
            <a:off x="8109857" y="2352231"/>
            <a:ext cx="3823855" cy="3022525"/>
          </a:xfrm>
          <a:prstGeom prst="rect">
            <a:avLst/>
          </a:prstGeom>
          <a:noFill/>
          <a:ln>
            <a:noFill/>
          </a:ln>
        </p:spPr>
        <p:txBody>
          <a:bodyPr wrap="none" rtlCol="0">
            <a:noAutofit/>
          </a:bodyPr>
          <a:lstStyle/>
          <a:p>
            <a:r>
              <a:rPr lang="cs-CZ" sz="1400" kern="0" dirty="0">
                <a:solidFill>
                  <a:srgbClr val="000000"/>
                </a:solidFill>
              </a:rPr>
              <a:t>Struktura jednotlivých skupin příčin hospitalizací</a:t>
            </a:r>
          </a:p>
          <a:p>
            <a:r>
              <a:rPr lang="cs-CZ" sz="1400" kern="0" dirty="0">
                <a:solidFill>
                  <a:srgbClr val="000000"/>
                </a:solidFill>
              </a:rPr>
              <a:t>není u pacientů s bydlištěm v HKK</a:t>
            </a:r>
          </a:p>
          <a:p>
            <a:r>
              <a:rPr lang="cs-CZ" sz="1400" kern="0" dirty="0">
                <a:solidFill>
                  <a:srgbClr val="000000"/>
                </a:solidFill>
              </a:rPr>
              <a:t>výrazně odlišná od celé ČR.</a:t>
            </a:r>
          </a:p>
        </p:txBody>
      </p:sp>
      <p:sp>
        <p:nvSpPr>
          <p:cNvPr id="2" name="Title 1"/>
          <p:cNvSpPr>
            <a:spLocks noGrp="1"/>
          </p:cNvSpPr>
          <p:nvPr>
            <p:ph type="title"/>
          </p:nvPr>
        </p:nvSpPr>
        <p:spPr/>
        <p:txBody>
          <a:bodyPr>
            <a:normAutofit/>
          </a:bodyPr>
          <a:lstStyle/>
          <a:p>
            <a:r>
              <a:rPr lang="en-US" dirty="0" err="1"/>
              <a:t>Příčiny</a:t>
            </a:r>
            <a:r>
              <a:rPr lang="en-US" dirty="0"/>
              <a:t> </a:t>
            </a:r>
            <a:r>
              <a:rPr lang="en-US" dirty="0" err="1"/>
              <a:t>hospitalizací</a:t>
            </a:r>
            <a:r>
              <a:rPr lang="en-US" dirty="0"/>
              <a:t> (</a:t>
            </a:r>
            <a:r>
              <a:rPr lang="en-US" dirty="0" err="1"/>
              <a:t>hlavní</a:t>
            </a:r>
            <a:r>
              <a:rPr lang="en-US" dirty="0"/>
              <a:t> </a:t>
            </a:r>
            <a:r>
              <a:rPr lang="en-US" dirty="0" err="1"/>
              <a:t>diagnóza</a:t>
            </a:r>
            <a:r>
              <a:rPr lang="en-US" dirty="0"/>
              <a:t>)</a:t>
            </a:r>
          </a:p>
        </p:txBody>
      </p:sp>
      <p:graphicFrame>
        <p:nvGraphicFramePr>
          <p:cNvPr id="26" name="Graf 25">
            <a:extLst>
              <a:ext uri="{FF2B5EF4-FFF2-40B4-BE49-F238E27FC236}">
                <a16:creationId xmlns:a16="http://schemas.microsoft.com/office/drawing/2014/main" id="{2074E68B-38AD-4325-8C81-C25F4027F2CD}"/>
              </a:ext>
            </a:extLst>
          </p:cNvPr>
          <p:cNvGraphicFramePr/>
          <p:nvPr>
            <p:extLst>
              <p:ext uri="{D42A27DB-BD31-4B8C-83A1-F6EECF244321}">
                <p14:modId xmlns:p14="http://schemas.microsoft.com/office/powerpoint/2010/main" val="3015887467"/>
              </p:ext>
            </p:extLst>
          </p:nvPr>
        </p:nvGraphicFramePr>
        <p:xfrm>
          <a:off x="3963595" y="1435693"/>
          <a:ext cx="4805937" cy="2493283"/>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Box 6">
            <a:extLst>
              <a:ext uri="{FF2B5EF4-FFF2-40B4-BE49-F238E27FC236}">
                <a16:creationId xmlns:a16="http://schemas.microsoft.com/office/drawing/2014/main" id="{CFA3EC49-5D1C-455E-A8C6-543E5A6EC59B}"/>
              </a:ext>
            </a:extLst>
          </p:cNvPr>
          <p:cNvSpPr txBox="1"/>
          <p:nvPr/>
        </p:nvSpPr>
        <p:spPr>
          <a:xfrm>
            <a:off x="5516811" y="1054325"/>
            <a:ext cx="2433680" cy="307777"/>
          </a:xfrm>
          <a:prstGeom prst="rect">
            <a:avLst/>
          </a:prstGeom>
          <a:noFill/>
        </p:spPr>
        <p:txBody>
          <a:bodyPr wrap="none" rtlCol="0">
            <a:spAutoFit/>
          </a:bodyPr>
          <a:lstStyle/>
          <a:p>
            <a:r>
              <a:rPr lang="cs-CZ" sz="1400" b="1" kern="0" dirty="0">
                <a:solidFill>
                  <a:srgbClr val="000000"/>
                </a:solidFill>
              </a:rPr>
              <a:t>Bydliště  Královéhradecký kraj</a:t>
            </a:r>
          </a:p>
        </p:txBody>
      </p:sp>
    </p:spTree>
    <p:extLst>
      <p:ext uri="{BB962C8B-B14F-4D97-AF65-F5344CB8AC3E}">
        <p14:creationId xmlns:p14="http://schemas.microsoft.com/office/powerpoint/2010/main" val="81362956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normAutofit/>
          </a:bodyPr>
          <a:lstStyle/>
          <a:p>
            <a:r>
              <a:rPr lang="cs-CZ" dirty="0"/>
              <a:t>Počet akutních hospitalizací a hospitalizací s operací</a:t>
            </a:r>
            <a:endParaRPr lang="en-US" dirty="0"/>
          </a:p>
        </p:txBody>
      </p:sp>
      <p:sp>
        <p:nvSpPr>
          <p:cNvPr id="31" name="Obdélník 30"/>
          <p:cNvSpPr/>
          <p:nvPr/>
        </p:nvSpPr>
        <p:spPr>
          <a:xfrm>
            <a:off x="620063" y="1231396"/>
            <a:ext cx="4085432" cy="52322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000000"/>
                </a:solidFill>
                <a:effectLst/>
                <a:uLnTx/>
                <a:uFillTx/>
              </a:rPr>
              <a:t>Celkový roční počet akutních hospitalizací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000000"/>
                </a:solidFill>
                <a:effectLst/>
                <a:uLnTx/>
                <a:uFillTx/>
              </a:rPr>
              <a:t>obyvatel HKK a obyvatel ČR v letech 2007–2018</a:t>
            </a:r>
            <a:endParaRPr kumimoji="0" lang="cs-CZ" sz="1400" b="0" i="1" u="none" strike="noStrike" kern="0" cap="none" spc="0" normalizeH="0" baseline="0" noProof="0" dirty="0">
              <a:ln>
                <a:noFill/>
              </a:ln>
              <a:solidFill>
                <a:srgbClr val="000000"/>
              </a:solidFill>
              <a:effectLst/>
              <a:uLnTx/>
              <a:uFillTx/>
            </a:endParaRPr>
          </a:p>
        </p:txBody>
      </p:sp>
      <p:sp>
        <p:nvSpPr>
          <p:cNvPr id="32" name="Obdélník 31"/>
          <p:cNvSpPr/>
          <p:nvPr/>
        </p:nvSpPr>
        <p:spPr>
          <a:xfrm>
            <a:off x="4823906" y="1217226"/>
            <a:ext cx="4085432" cy="52322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000000"/>
                </a:solidFill>
                <a:effectLst/>
                <a:uLnTx/>
                <a:uFillTx/>
              </a:rPr>
              <a:t>Celkový roční počet akutních hospitalizací s operací  obyvatel HKK a obyvatel ČR v letech 2007–2018</a:t>
            </a:r>
            <a:endParaRPr kumimoji="0" lang="cs-CZ" sz="1400" b="0" i="1" u="none" strike="noStrike" kern="0" cap="none" spc="0" normalizeH="0" baseline="0" noProof="0" dirty="0">
              <a:ln>
                <a:noFill/>
              </a:ln>
              <a:solidFill>
                <a:srgbClr val="000000"/>
              </a:solidFill>
              <a:effectLst/>
              <a:uLnTx/>
              <a:uFillTx/>
            </a:endParaRPr>
          </a:p>
        </p:txBody>
      </p:sp>
      <p:sp>
        <p:nvSpPr>
          <p:cNvPr id="35" name="TextBox 7"/>
          <p:cNvSpPr txBox="1"/>
          <p:nvPr/>
        </p:nvSpPr>
        <p:spPr>
          <a:xfrm>
            <a:off x="8803708" y="2489053"/>
            <a:ext cx="3164574" cy="1815882"/>
          </a:xfrm>
          <a:prstGeom prst="rect">
            <a:avLst/>
          </a:prstGeom>
          <a:noFill/>
          <a:ln>
            <a:noFill/>
          </a:ln>
        </p:spPr>
        <p:txBody>
          <a:bodyPr wrap="square" rtlCol="0">
            <a:spAutoFit/>
          </a:bodyPr>
          <a:lstStyle/>
          <a:p>
            <a:r>
              <a:rPr lang="cs-CZ" sz="1400" dirty="0"/>
              <a:t>Počet hospitalizací obyvatel HKK i obyvatel ČR je víceméně stabilní v čase, podíl hospitalizací obyvatel HKK na celkovém počtu hospitalizací v ČR se pohybuje okolo 5 %. V případě počtu hospitalizací, během kterých byla provedena operace, je podíl obyvatel HKK obdobný.</a:t>
            </a:r>
          </a:p>
        </p:txBody>
      </p:sp>
      <p:graphicFrame>
        <p:nvGraphicFramePr>
          <p:cNvPr id="16" name="Chart 7">
            <a:extLst>
              <a:ext uri="{FF2B5EF4-FFF2-40B4-BE49-F238E27FC236}">
                <a16:creationId xmlns:a16="http://schemas.microsoft.com/office/drawing/2014/main" id="{A56AB9EB-DB57-432D-A7DF-C7878E9460D4}"/>
              </a:ext>
            </a:extLst>
          </p:cNvPr>
          <p:cNvGraphicFramePr/>
          <p:nvPr>
            <p:extLst>
              <p:ext uri="{D42A27DB-BD31-4B8C-83A1-F6EECF244321}">
                <p14:modId xmlns:p14="http://schemas.microsoft.com/office/powerpoint/2010/main" val="3496416007"/>
              </p:ext>
            </p:extLst>
          </p:nvPr>
        </p:nvGraphicFramePr>
        <p:xfrm>
          <a:off x="4481794" y="2101052"/>
          <a:ext cx="4021048" cy="298700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Chart 7">
            <a:extLst>
              <a:ext uri="{FF2B5EF4-FFF2-40B4-BE49-F238E27FC236}">
                <a16:creationId xmlns:a16="http://schemas.microsoft.com/office/drawing/2014/main" id="{B87EA80E-9C2E-4DC4-85D2-E2AC484A7FC2}"/>
              </a:ext>
            </a:extLst>
          </p:cNvPr>
          <p:cNvGraphicFramePr/>
          <p:nvPr>
            <p:extLst>
              <p:ext uri="{D42A27DB-BD31-4B8C-83A1-F6EECF244321}">
                <p14:modId xmlns:p14="http://schemas.microsoft.com/office/powerpoint/2010/main" val="3371015612"/>
              </p:ext>
            </p:extLst>
          </p:nvPr>
        </p:nvGraphicFramePr>
        <p:xfrm>
          <a:off x="358987" y="2101052"/>
          <a:ext cx="4021048" cy="298700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Tabulka 17">
            <a:extLst>
              <a:ext uri="{FF2B5EF4-FFF2-40B4-BE49-F238E27FC236}">
                <a16:creationId xmlns:a16="http://schemas.microsoft.com/office/drawing/2014/main" id="{3AF8E54D-FC85-4B7C-B80D-086EC34E751A}"/>
              </a:ext>
            </a:extLst>
          </p:cNvPr>
          <p:cNvGraphicFramePr>
            <a:graphicFrameLocks noGrp="1"/>
          </p:cNvGraphicFramePr>
          <p:nvPr>
            <p:extLst>
              <p:ext uri="{D42A27DB-BD31-4B8C-83A1-F6EECF244321}">
                <p14:modId xmlns:p14="http://schemas.microsoft.com/office/powerpoint/2010/main" val="3204312423"/>
              </p:ext>
            </p:extLst>
          </p:nvPr>
        </p:nvGraphicFramePr>
        <p:xfrm>
          <a:off x="4573927" y="5054951"/>
          <a:ext cx="3928914" cy="161925"/>
        </p:xfrm>
        <a:graphic>
          <a:graphicData uri="http://schemas.openxmlformats.org/drawingml/2006/table">
            <a:tbl>
              <a:tblPr/>
              <a:tblGrid>
                <a:gridCol w="675522">
                  <a:extLst>
                    <a:ext uri="{9D8B030D-6E8A-4147-A177-3AD203B41FA5}">
                      <a16:colId xmlns:a16="http://schemas.microsoft.com/office/drawing/2014/main" val="20000"/>
                    </a:ext>
                  </a:extLst>
                </a:gridCol>
                <a:gridCol w="271116">
                  <a:extLst>
                    <a:ext uri="{9D8B030D-6E8A-4147-A177-3AD203B41FA5}">
                      <a16:colId xmlns:a16="http://schemas.microsoft.com/office/drawing/2014/main" val="20001"/>
                    </a:ext>
                  </a:extLst>
                </a:gridCol>
                <a:gridCol w="271116">
                  <a:extLst>
                    <a:ext uri="{9D8B030D-6E8A-4147-A177-3AD203B41FA5}">
                      <a16:colId xmlns:a16="http://schemas.microsoft.com/office/drawing/2014/main" val="20002"/>
                    </a:ext>
                  </a:extLst>
                </a:gridCol>
                <a:gridCol w="271116">
                  <a:extLst>
                    <a:ext uri="{9D8B030D-6E8A-4147-A177-3AD203B41FA5}">
                      <a16:colId xmlns:a16="http://schemas.microsoft.com/office/drawing/2014/main" val="20003"/>
                    </a:ext>
                  </a:extLst>
                </a:gridCol>
                <a:gridCol w="271116">
                  <a:extLst>
                    <a:ext uri="{9D8B030D-6E8A-4147-A177-3AD203B41FA5}">
                      <a16:colId xmlns:a16="http://schemas.microsoft.com/office/drawing/2014/main" val="20004"/>
                    </a:ext>
                  </a:extLst>
                </a:gridCol>
                <a:gridCol w="271116">
                  <a:extLst>
                    <a:ext uri="{9D8B030D-6E8A-4147-A177-3AD203B41FA5}">
                      <a16:colId xmlns:a16="http://schemas.microsoft.com/office/drawing/2014/main" val="20005"/>
                    </a:ext>
                  </a:extLst>
                </a:gridCol>
                <a:gridCol w="271116">
                  <a:extLst>
                    <a:ext uri="{9D8B030D-6E8A-4147-A177-3AD203B41FA5}">
                      <a16:colId xmlns:a16="http://schemas.microsoft.com/office/drawing/2014/main" val="20006"/>
                    </a:ext>
                  </a:extLst>
                </a:gridCol>
                <a:gridCol w="271116">
                  <a:extLst>
                    <a:ext uri="{9D8B030D-6E8A-4147-A177-3AD203B41FA5}">
                      <a16:colId xmlns:a16="http://schemas.microsoft.com/office/drawing/2014/main" val="20007"/>
                    </a:ext>
                  </a:extLst>
                </a:gridCol>
                <a:gridCol w="271116">
                  <a:extLst>
                    <a:ext uri="{9D8B030D-6E8A-4147-A177-3AD203B41FA5}">
                      <a16:colId xmlns:a16="http://schemas.microsoft.com/office/drawing/2014/main" val="20008"/>
                    </a:ext>
                  </a:extLst>
                </a:gridCol>
                <a:gridCol w="271116">
                  <a:extLst>
                    <a:ext uri="{9D8B030D-6E8A-4147-A177-3AD203B41FA5}">
                      <a16:colId xmlns:a16="http://schemas.microsoft.com/office/drawing/2014/main" val="20009"/>
                    </a:ext>
                  </a:extLst>
                </a:gridCol>
                <a:gridCol w="271116">
                  <a:extLst>
                    <a:ext uri="{9D8B030D-6E8A-4147-A177-3AD203B41FA5}">
                      <a16:colId xmlns:a16="http://schemas.microsoft.com/office/drawing/2014/main" val="20010"/>
                    </a:ext>
                  </a:extLst>
                </a:gridCol>
                <a:gridCol w="271116">
                  <a:extLst>
                    <a:ext uri="{9D8B030D-6E8A-4147-A177-3AD203B41FA5}">
                      <a16:colId xmlns:a16="http://schemas.microsoft.com/office/drawing/2014/main" val="20011"/>
                    </a:ext>
                  </a:extLst>
                </a:gridCol>
                <a:gridCol w="271116">
                  <a:extLst>
                    <a:ext uri="{9D8B030D-6E8A-4147-A177-3AD203B41FA5}">
                      <a16:colId xmlns:a16="http://schemas.microsoft.com/office/drawing/2014/main" val="20012"/>
                    </a:ext>
                  </a:extLst>
                </a:gridCol>
              </a:tblGrid>
              <a:tr h="13716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000" b="0" u="none" strike="noStrike" dirty="0">
                          <a:effectLst/>
                        </a:rPr>
                        <a:t>% HKK z ČR:</a:t>
                      </a:r>
                      <a:endParaRPr lang="cs-CZ" sz="10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0000"/>
                          </a:solidFill>
                          <a:effectLst/>
                          <a:latin typeface="Calibri" panose="020F0502020204030204" pitchFamily="34" charset="0"/>
                        </a:rPr>
                        <a:t>5,2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5,1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4,5</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0000"/>
                          </a:solidFill>
                          <a:effectLst/>
                          <a:latin typeface="Calibri" panose="020F0502020204030204" pitchFamily="34" charset="0"/>
                        </a:rPr>
                        <a:t>4,7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9" name="Tabulka 18">
            <a:extLst>
              <a:ext uri="{FF2B5EF4-FFF2-40B4-BE49-F238E27FC236}">
                <a16:creationId xmlns:a16="http://schemas.microsoft.com/office/drawing/2014/main" id="{20AE016C-0F94-4CAE-B372-1275D24F8788}"/>
              </a:ext>
            </a:extLst>
          </p:cNvPr>
          <p:cNvGraphicFramePr>
            <a:graphicFrameLocks noGrp="1"/>
          </p:cNvGraphicFramePr>
          <p:nvPr>
            <p:extLst>
              <p:ext uri="{D42A27DB-BD31-4B8C-83A1-F6EECF244321}">
                <p14:modId xmlns:p14="http://schemas.microsoft.com/office/powerpoint/2010/main" val="2444204899"/>
              </p:ext>
            </p:extLst>
          </p:nvPr>
        </p:nvGraphicFramePr>
        <p:xfrm>
          <a:off x="536871" y="5054951"/>
          <a:ext cx="3698921" cy="161925"/>
        </p:xfrm>
        <a:graphic>
          <a:graphicData uri="http://schemas.openxmlformats.org/drawingml/2006/table">
            <a:tbl>
              <a:tblPr/>
              <a:tblGrid>
                <a:gridCol w="652013">
                  <a:extLst>
                    <a:ext uri="{9D8B030D-6E8A-4147-A177-3AD203B41FA5}">
                      <a16:colId xmlns:a16="http://schemas.microsoft.com/office/drawing/2014/main" val="20000"/>
                    </a:ext>
                  </a:extLst>
                </a:gridCol>
                <a:gridCol w="253909">
                  <a:extLst>
                    <a:ext uri="{9D8B030D-6E8A-4147-A177-3AD203B41FA5}">
                      <a16:colId xmlns:a16="http://schemas.microsoft.com/office/drawing/2014/main" val="20001"/>
                    </a:ext>
                  </a:extLst>
                </a:gridCol>
                <a:gridCol w="253909">
                  <a:extLst>
                    <a:ext uri="{9D8B030D-6E8A-4147-A177-3AD203B41FA5}">
                      <a16:colId xmlns:a16="http://schemas.microsoft.com/office/drawing/2014/main" val="20002"/>
                    </a:ext>
                  </a:extLst>
                </a:gridCol>
                <a:gridCol w="253909">
                  <a:extLst>
                    <a:ext uri="{9D8B030D-6E8A-4147-A177-3AD203B41FA5}">
                      <a16:colId xmlns:a16="http://schemas.microsoft.com/office/drawing/2014/main" val="20003"/>
                    </a:ext>
                  </a:extLst>
                </a:gridCol>
                <a:gridCol w="253909">
                  <a:extLst>
                    <a:ext uri="{9D8B030D-6E8A-4147-A177-3AD203B41FA5}">
                      <a16:colId xmlns:a16="http://schemas.microsoft.com/office/drawing/2014/main" val="20004"/>
                    </a:ext>
                  </a:extLst>
                </a:gridCol>
                <a:gridCol w="253909">
                  <a:extLst>
                    <a:ext uri="{9D8B030D-6E8A-4147-A177-3AD203B41FA5}">
                      <a16:colId xmlns:a16="http://schemas.microsoft.com/office/drawing/2014/main" val="20005"/>
                    </a:ext>
                  </a:extLst>
                </a:gridCol>
                <a:gridCol w="253909">
                  <a:extLst>
                    <a:ext uri="{9D8B030D-6E8A-4147-A177-3AD203B41FA5}">
                      <a16:colId xmlns:a16="http://schemas.microsoft.com/office/drawing/2014/main" val="20006"/>
                    </a:ext>
                  </a:extLst>
                </a:gridCol>
                <a:gridCol w="253909">
                  <a:extLst>
                    <a:ext uri="{9D8B030D-6E8A-4147-A177-3AD203B41FA5}">
                      <a16:colId xmlns:a16="http://schemas.microsoft.com/office/drawing/2014/main" val="20007"/>
                    </a:ext>
                  </a:extLst>
                </a:gridCol>
                <a:gridCol w="253909">
                  <a:extLst>
                    <a:ext uri="{9D8B030D-6E8A-4147-A177-3AD203B41FA5}">
                      <a16:colId xmlns:a16="http://schemas.microsoft.com/office/drawing/2014/main" val="20008"/>
                    </a:ext>
                  </a:extLst>
                </a:gridCol>
                <a:gridCol w="253909">
                  <a:extLst>
                    <a:ext uri="{9D8B030D-6E8A-4147-A177-3AD203B41FA5}">
                      <a16:colId xmlns:a16="http://schemas.microsoft.com/office/drawing/2014/main" val="20009"/>
                    </a:ext>
                  </a:extLst>
                </a:gridCol>
                <a:gridCol w="253909">
                  <a:extLst>
                    <a:ext uri="{9D8B030D-6E8A-4147-A177-3AD203B41FA5}">
                      <a16:colId xmlns:a16="http://schemas.microsoft.com/office/drawing/2014/main" val="20010"/>
                    </a:ext>
                  </a:extLst>
                </a:gridCol>
                <a:gridCol w="253909">
                  <a:extLst>
                    <a:ext uri="{9D8B030D-6E8A-4147-A177-3AD203B41FA5}">
                      <a16:colId xmlns:a16="http://schemas.microsoft.com/office/drawing/2014/main" val="20011"/>
                    </a:ext>
                  </a:extLst>
                </a:gridCol>
                <a:gridCol w="253909">
                  <a:extLst>
                    <a:ext uri="{9D8B030D-6E8A-4147-A177-3AD203B41FA5}">
                      <a16:colId xmlns:a16="http://schemas.microsoft.com/office/drawing/2014/main" val="20012"/>
                    </a:ext>
                  </a:extLst>
                </a:gridCol>
              </a:tblGrid>
              <a:tr h="13716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000" b="0" u="none" strike="noStrike" dirty="0">
                          <a:effectLst/>
                        </a:rPr>
                        <a:t>% HKK z ČR:</a:t>
                      </a:r>
                      <a:endParaRPr lang="cs-CZ" sz="10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0000"/>
                          </a:solidFill>
                          <a:effectLst/>
                          <a:latin typeface="Calibri" panose="020F0502020204030204" pitchFamily="34" charset="0"/>
                        </a:rPr>
                        <a:t>5,1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5,1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5,0</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5,0</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a:solidFill>
                            <a:srgbClr val="000000"/>
                          </a:solidFill>
                          <a:effectLst/>
                          <a:latin typeface="Calibri" panose="020F0502020204030204" pitchFamily="34" charset="0"/>
                        </a:rPr>
                        <a:t>4,7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0" i="0" u="none" strike="noStrike" dirty="0">
                          <a:solidFill>
                            <a:srgbClr val="000000"/>
                          </a:solidFill>
                          <a:effectLst/>
                          <a:latin typeface="Calibri" panose="020F0502020204030204" pitchFamily="34" charset="0"/>
                        </a:rPr>
                        <a:t>4,7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9766563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ulka 11">
            <a:extLst>
              <a:ext uri="{FF2B5EF4-FFF2-40B4-BE49-F238E27FC236}">
                <a16:creationId xmlns:a16="http://schemas.microsoft.com/office/drawing/2014/main" id="{B7F214CC-5479-4316-98D5-058852F999A1}"/>
              </a:ext>
            </a:extLst>
          </p:cNvPr>
          <p:cNvGraphicFramePr>
            <a:graphicFrameLocks noGrp="1"/>
          </p:cNvGraphicFramePr>
          <p:nvPr>
            <p:extLst>
              <p:ext uri="{D42A27DB-BD31-4B8C-83A1-F6EECF244321}">
                <p14:modId xmlns:p14="http://schemas.microsoft.com/office/powerpoint/2010/main" val="169804937"/>
              </p:ext>
            </p:extLst>
          </p:nvPr>
        </p:nvGraphicFramePr>
        <p:xfrm>
          <a:off x="811401" y="3019516"/>
          <a:ext cx="8172000" cy="3409950"/>
        </p:xfrm>
        <a:graphic>
          <a:graphicData uri="http://schemas.openxmlformats.org/drawingml/2006/table">
            <a:tbl>
              <a:tblPr/>
              <a:tblGrid>
                <a:gridCol w="3327982">
                  <a:extLst>
                    <a:ext uri="{9D8B030D-6E8A-4147-A177-3AD203B41FA5}">
                      <a16:colId xmlns:a16="http://schemas.microsoft.com/office/drawing/2014/main" val="20000"/>
                    </a:ext>
                  </a:extLst>
                </a:gridCol>
                <a:gridCol w="1732212">
                  <a:extLst>
                    <a:ext uri="{9D8B030D-6E8A-4147-A177-3AD203B41FA5}">
                      <a16:colId xmlns:a16="http://schemas.microsoft.com/office/drawing/2014/main" val="20001"/>
                    </a:ext>
                  </a:extLst>
                </a:gridCol>
                <a:gridCol w="3111806">
                  <a:extLst>
                    <a:ext uri="{9D8B030D-6E8A-4147-A177-3AD203B41FA5}">
                      <a16:colId xmlns:a16="http://schemas.microsoft.com/office/drawing/2014/main" val="3961560574"/>
                    </a:ext>
                  </a:extLst>
                </a:gridCol>
              </a:tblGrid>
              <a:tr h="17776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200" b="1" i="0" u="none" strike="noStrike" dirty="0">
                          <a:solidFill>
                            <a:srgbClr val="000000"/>
                          </a:solidFill>
                          <a:effectLst/>
                          <a:latin typeface="Calibri" panose="020F0502020204030204" pitchFamily="34" charset="0"/>
                        </a:rPr>
                        <a:t>Operační</a:t>
                      </a:r>
                      <a:r>
                        <a:rPr lang="cs-CZ" sz="1200" b="1" i="0" u="none" strike="noStrike" baseline="0" dirty="0">
                          <a:solidFill>
                            <a:srgbClr val="000000"/>
                          </a:solidFill>
                          <a:effectLst/>
                          <a:latin typeface="Calibri" panose="020F0502020204030204" pitchFamily="34" charset="0"/>
                        </a:rPr>
                        <a:t> diagnóza (kapitoly MKN-10):</a:t>
                      </a:r>
                      <a:endParaRPr lang="cs-CZ" sz="1200" b="1" i="0" u="none" strike="noStrike" dirty="0">
                        <a:solidFill>
                          <a:srgbClr val="000000"/>
                        </a:solidFill>
                        <a:effectLst/>
                        <a:latin typeface="Calibri" panose="020F0502020204030204" pitchFamily="34" charset="0"/>
                      </a:endParaRPr>
                    </a:p>
                  </a:txBody>
                  <a:tcPr marL="0" marR="0" marT="0" marB="0" anchor="b">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endParaRPr lang="cs-CZ" sz="900" b="1" i="0" u="none" strike="noStrike" dirty="0">
                        <a:solidFill>
                          <a:srgbClr val="000000"/>
                        </a:solidFill>
                        <a:effectLst/>
                        <a:latin typeface="Calibri" panose="020F0502020204030204" pitchFamily="34" charset="0"/>
                      </a:endParaRPr>
                    </a:p>
                  </a:txBody>
                  <a:tcPr marL="0" marR="0" marT="0"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endParaRPr lang="cs-CZ" sz="900" b="1" i="0" u="none" strike="noStrike" dirty="0">
                        <a:solidFill>
                          <a:srgbClr val="000000"/>
                        </a:solidFill>
                        <a:effectLst/>
                        <a:latin typeface="Calibri" panose="020F0502020204030204" pitchFamily="34" charset="0"/>
                      </a:endParaRPr>
                    </a:p>
                  </a:txBody>
                  <a:tcPr marL="0" marR="0" marT="0" marB="0" anchor="b">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1"/>
                  </a:ext>
                </a:extLst>
              </a:tr>
              <a:tr h="142584">
                <a:tc>
                  <a:txBody>
                    <a:bodyPr/>
                    <a:lstStyle/>
                    <a:p>
                      <a:pPr algn="r" fontAlgn="b"/>
                      <a:r>
                        <a:rPr lang="cs-CZ" sz="900" b="0" i="0" u="none" strike="noStrike" dirty="0">
                          <a:solidFill>
                            <a:srgbClr val="000000"/>
                          </a:solidFill>
                          <a:effectLst/>
                          <a:latin typeface="Calibri" panose="020F0502020204030204" pitchFamily="34" charset="0"/>
                        </a:rPr>
                        <a:t>XIV. Nemoci močové a pohlavní soustavy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dirty="0">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dirty="0">
                          <a:solidFill>
                            <a:srgbClr val="000000"/>
                          </a:solidFill>
                          <a:effectLst/>
                          <a:latin typeface="Calibri" panose="020F0502020204030204" pitchFamily="34" charset="0"/>
                        </a:rPr>
                        <a:t>5 255 / 104 749</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0"/>
                  </a:ext>
                </a:extLst>
              </a:tr>
              <a:tr h="142584">
                <a:tc>
                  <a:txBody>
                    <a:bodyPr/>
                    <a:lstStyle/>
                    <a:p>
                      <a:pPr algn="r" fontAlgn="b"/>
                      <a:r>
                        <a:rPr lang="cs-CZ" sz="900" b="0" i="0" u="none" strike="noStrike" dirty="0">
                          <a:solidFill>
                            <a:srgbClr val="000000"/>
                          </a:solidFill>
                          <a:effectLst/>
                          <a:latin typeface="Calibri" panose="020F0502020204030204" pitchFamily="34" charset="0"/>
                        </a:rPr>
                        <a:t>XI. Nemoci trávicí soustavy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4 459 / 89 157</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232721084"/>
                  </a:ext>
                </a:extLst>
              </a:tr>
              <a:tr h="142584">
                <a:tc>
                  <a:txBody>
                    <a:bodyPr/>
                    <a:lstStyle/>
                    <a:p>
                      <a:pPr algn="r" fontAlgn="b"/>
                      <a:r>
                        <a:rPr lang="cs-CZ" sz="900" b="0" i="0" u="none" strike="noStrike" dirty="0">
                          <a:solidFill>
                            <a:srgbClr val="000000"/>
                          </a:solidFill>
                          <a:effectLst/>
                          <a:latin typeface="Calibri" panose="020F0502020204030204" pitchFamily="34" charset="0"/>
                        </a:rPr>
                        <a:t>XIX. Poranění, otravy a některé jiné následky vnějších příčin</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4 148 / 83 828</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565303239"/>
                  </a:ext>
                </a:extLst>
              </a:tr>
              <a:tr h="142584">
                <a:tc>
                  <a:txBody>
                    <a:bodyPr/>
                    <a:lstStyle/>
                    <a:p>
                      <a:pPr algn="r" fontAlgn="b"/>
                      <a:r>
                        <a:rPr lang="cs-CZ" sz="900" b="0" i="0" u="none" strike="noStrike" dirty="0">
                          <a:solidFill>
                            <a:srgbClr val="000000"/>
                          </a:solidFill>
                          <a:effectLst/>
                          <a:latin typeface="Calibri" panose="020F0502020204030204" pitchFamily="34" charset="0"/>
                        </a:rPr>
                        <a:t>XIII. Nemoci svalové a kosterní soustavy a pojivové tkáně</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4 113 / 87 957</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4"/>
                  </a:ext>
                </a:extLst>
              </a:tr>
              <a:tr h="142584">
                <a:tc>
                  <a:txBody>
                    <a:bodyPr/>
                    <a:lstStyle/>
                    <a:p>
                      <a:pPr algn="r" fontAlgn="b"/>
                      <a:r>
                        <a:rPr lang="cs-CZ" sz="900" b="0" i="0" u="none" strike="noStrike" dirty="0">
                          <a:solidFill>
                            <a:srgbClr val="000000"/>
                          </a:solidFill>
                          <a:effectLst/>
                          <a:latin typeface="Calibri" panose="020F0502020204030204" pitchFamily="34" charset="0"/>
                        </a:rPr>
                        <a:t>II. Novotvary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4 026 / 79 636</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5"/>
                  </a:ext>
                </a:extLst>
              </a:tr>
              <a:tr h="142584">
                <a:tc>
                  <a:txBody>
                    <a:bodyPr/>
                    <a:lstStyle/>
                    <a:p>
                      <a:pPr algn="r" fontAlgn="b"/>
                      <a:r>
                        <a:rPr lang="cs-CZ" sz="900" b="0" i="0" u="none" strike="noStrike" dirty="0">
                          <a:solidFill>
                            <a:srgbClr val="000000"/>
                          </a:solidFill>
                          <a:effectLst/>
                          <a:latin typeface="Calibri" panose="020F0502020204030204" pitchFamily="34" charset="0"/>
                        </a:rPr>
                        <a:t>XV. Těhotenství, porod a šestinedělí</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1 973 / 52 663</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6"/>
                  </a:ext>
                </a:extLst>
              </a:tr>
              <a:tr h="142584">
                <a:tc>
                  <a:txBody>
                    <a:bodyPr/>
                    <a:lstStyle/>
                    <a:p>
                      <a:pPr algn="l" fontAlgn="b"/>
                      <a:r>
                        <a:rPr lang="cs-CZ" sz="900" b="0" i="0" u="none" strike="noStrike" dirty="0" err="1">
                          <a:solidFill>
                            <a:srgbClr val="000000"/>
                          </a:solidFill>
                          <a:effectLst/>
                          <a:latin typeface="Calibri" panose="020F0502020204030204" pitchFamily="34" charset="0"/>
                        </a:rPr>
                        <a:t>XXIc</a:t>
                      </a:r>
                      <a:r>
                        <a:rPr lang="cs-CZ" sz="900" b="0" i="0" u="none" strike="noStrike" dirty="0">
                          <a:solidFill>
                            <a:srgbClr val="000000"/>
                          </a:solidFill>
                          <a:effectLst/>
                          <a:latin typeface="Calibri" panose="020F0502020204030204" pitchFamily="34" charset="0"/>
                        </a:rPr>
                        <a:t>. Jiné faktory ovlivňující zdravotní stav a kontakt se zdrav. službami</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1 800 / 37 333</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7"/>
                  </a:ext>
                </a:extLst>
              </a:tr>
              <a:tr h="142584">
                <a:tc>
                  <a:txBody>
                    <a:bodyPr/>
                    <a:lstStyle/>
                    <a:p>
                      <a:pPr algn="r" fontAlgn="b"/>
                      <a:r>
                        <a:rPr lang="cs-CZ" sz="900" b="0" i="0" u="none" strike="noStrike" dirty="0">
                          <a:solidFill>
                            <a:srgbClr val="000000"/>
                          </a:solidFill>
                          <a:effectLst/>
                          <a:latin typeface="Calibri" panose="020F0502020204030204" pitchFamily="34" charset="0"/>
                        </a:rPr>
                        <a:t>IX. Nemoci oběhové soustavy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1 677 / 43 245</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8"/>
                  </a:ext>
                </a:extLst>
              </a:tr>
              <a:tr h="142584">
                <a:tc>
                  <a:txBody>
                    <a:bodyPr/>
                    <a:lstStyle/>
                    <a:p>
                      <a:pPr algn="r" fontAlgn="b"/>
                      <a:r>
                        <a:rPr lang="cs-CZ" sz="900" b="0" i="0" u="none" strike="noStrike" dirty="0">
                          <a:solidFill>
                            <a:srgbClr val="000000"/>
                          </a:solidFill>
                          <a:effectLst/>
                          <a:latin typeface="Calibri" panose="020F0502020204030204" pitchFamily="34" charset="0"/>
                        </a:rPr>
                        <a:t>X. Nemoci dýchací soustavy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1 189 / 29 811</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9"/>
                  </a:ext>
                </a:extLst>
              </a:tr>
              <a:tr h="142584">
                <a:tc>
                  <a:txBody>
                    <a:bodyPr/>
                    <a:lstStyle/>
                    <a:p>
                      <a:pPr algn="r" fontAlgn="b"/>
                      <a:r>
                        <a:rPr lang="pl-PL" sz="900" b="0" i="0" u="none" strike="noStrike" dirty="0">
                          <a:solidFill>
                            <a:srgbClr val="000000"/>
                          </a:solidFill>
                          <a:effectLst/>
                          <a:latin typeface="Calibri" panose="020F0502020204030204" pitchFamily="34" charset="0"/>
                        </a:rPr>
                        <a:t>VII. Nemoci oka a očních adnex</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539 / 11 308</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20"/>
                  </a:ext>
                </a:extLst>
              </a:tr>
              <a:tr h="142584">
                <a:tc>
                  <a:txBody>
                    <a:bodyPr/>
                    <a:lstStyle/>
                    <a:p>
                      <a:pPr algn="r" fontAlgn="b"/>
                      <a:r>
                        <a:rPr lang="cs-CZ" sz="900" b="0" i="0" u="none" strike="noStrike" dirty="0">
                          <a:solidFill>
                            <a:srgbClr val="000000"/>
                          </a:solidFill>
                          <a:effectLst/>
                          <a:latin typeface="Calibri" panose="020F0502020204030204" pitchFamily="34" charset="0"/>
                        </a:rPr>
                        <a:t>XVII. Vrozené vady, deformace a chromozomální abnormality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456 / 8 041</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2"/>
                  </a:ext>
                </a:extLst>
              </a:tr>
              <a:tr h="142584">
                <a:tc>
                  <a:txBody>
                    <a:bodyPr/>
                    <a:lstStyle/>
                    <a:p>
                      <a:pPr algn="r" fontAlgn="b"/>
                      <a:r>
                        <a:rPr lang="cs-CZ" sz="900" b="0" i="0" u="none" strike="noStrike" dirty="0">
                          <a:solidFill>
                            <a:srgbClr val="000000"/>
                          </a:solidFill>
                          <a:effectLst/>
                          <a:latin typeface="Calibri" panose="020F0502020204030204" pitchFamily="34" charset="0"/>
                        </a:rPr>
                        <a:t>VI. Nemoci nervové soustavy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353 / 6 254</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3"/>
                  </a:ext>
                </a:extLst>
              </a:tr>
              <a:tr h="142584">
                <a:tc>
                  <a:txBody>
                    <a:bodyPr/>
                    <a:lstStyle/>
                    <a:p>
                      <a:pPr algn="r" fontAlgn="b"/>
                      <a:r>
                        <a:rPr lang="cs-CZ" sz="900" b="0" i="0" u="none" strike="noStrike" dirty="0">
                          <a:solidFill>
                            <a:srgbClr val="000000"/>
                          </a:solidFill>
                          <a:effectLst/>
                          <a:latin typeface="Calibri" panose="020F0502020204030204" pitchFamily="34" charset="0"/>
                        </a:rPr>
                        <a:t>IV. Nemoci endokrinní, výživy a přeměny látek</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327 / 9 517</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142584">
                <a:tc>
                  <a:txBody>
                    <a:bodyPr/>
                    <a:lstStyle/>
                    <a:p>
                      <a:pPr algn="r" fontAlgn="b"/>
                      <a:r>
                        <a:rPr lang="cs-CZ" sz="900" b="0" i="0" u="none" strike="noStrike" dirty="0">
                          <a:solidFill>
                            <a:srgbClr val="000000"/>
                          </a:solidFill>
                          <a:effectLst/>
                          <a:latin typeface="Calibri" panose="020F0502020204030204" pitchFamily="34" charset="0"/>
                        </a:rPr>
                        <a:t>XII. Nemoci kůže a podkožního vaziva</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283 / 7 602</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142584">
                <a:tc>
                  <a:txBody>
                    <a:bodyPr/>
                    <a:lstStyle/>
                    <a:p>
                      <a:pPr algn="r" fontAlgn="b"/>
                      <a:r>
                        <a:rPr lang="cs-CZ" sz="900" b="0" i="0" u="none" strike="noStrike" dirty="0">
                          <a:solidFill>
                            <a:srgbClr val="000000"/>
                          </a:solidFill>
                          <a:effectLst/>
                          <a:latin typeface="Calibri" panose="020F0502020204030204" pitchFamily="34" charset="0"/>
                        </a:rPr>
                        <a:t>XVIII. Příznaky, znaky a abnormální klinické a laboratorní nálezy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219 / 6 561</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142584">
                <a:tc>
                  <a:txBody>
                    <a:bodyPr/>
                    <a:lstStyle/>
                    <a:p>
                      <a:pPr algn="r" fontAlgn="b"/>
                      <a:r>
                        <a:rPr lang="cs-CZ" sz="900" b="0" i="0" u="none" strike="noStrike" dirty="0">
                          <a:solidFill>
                            <a:srgbClr val="000000"/>
                          </a:solidFill>
                          <a:effectLst/>
                          <a:latin typeface="Calibri" panose="020F0502020204030204" pitchFamily="34" charset="0"/>
                        </a:rPr>
                        <a:t>VIII. Nemoci ucha a bradavkového výběžku</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160 / 4 005</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142584">
                <a:tc>
                  <a:txBody>
                    <a:bodyPr/>
                    <a:lstStyle/>
                    <a:p>
                      <a:pPr algn="r" fontAlgn="b"/>
                      <a:r>
                        <a:rPr lang="cs-CZ" sz="900" b="0" i="0" u="none" strike="noStrike" dirty="0">
                          <a:solidFill>
                            <a:srgbClr val="000000"/>
                          </a:solidFill>
                          <a:effectLst/>
                          <a:latin typeface="Calibri" panose="020F0502020204030204" pitchFamily="34" charset="0"/>
                        </a:rPr>
                        <a:t>I. Některé infekční a parazitární nemoci</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78 / 2 718</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142584">
                <a:tc>
                  <a:txBody>
                    <a:bodyPr/>
                    <a:lstStyle/>
                    <a:p>
                      <a:pPr algn="r" fontAlgn="b"/>
                      <a:r>
                        <a:rPr lang="cs-CZ" sz="900" b="0" i="0" u="none" strike="noStrike" dirty="0">
                          <a:solidFill>
                            <a:srgbClr val="000000"/>
                          </a:solidFill>
                          <a:effectLst/>
                          <a:latin typeface="Calibri" panose="020F0502020204030204" pitchFamily="34" charset="0"/>
                        </a:rPr>
                        <a:t>III. Nemoci krve a krvetvorných orgánů, poruchy mechanismu imunity</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24 / 420</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142584">
                <a:tc>
                  <a:txBody>
                    <a:bodyPr/>
                    <a:lstStyle/>
                    <a:p>
                      <a:pPr algn="r" fontAlgn="b"/>
                      <a:r>
                        <a:rPr lang="cs-CZ" sz="900" b="0" i="0" u="none" strike="noStrike" dirty="0">
                          <a:solidFill>
                            <a:srgbClr val="000000"/>
                          </a:solidFill>
                          <a:effectLst/>
                          <a:latin typeface="Calibri" panose="020F0502020204030204" pitchFamily="34" charset="0"/>
                        </a:rPr>
                        <a:t>XVI. Některé stavy vzniklé v perinatálním období</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15 / 134</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142584">
                <a:tc>
                  <a:txBody>
                    <a:bodyPr/>
                    <a:lstStyle/>
                    <a:p>
                      <a:pPr algn="r" fontAlgn="b"/>
                      <a:r>
                        <a:rPr lang="pl-PL" sz="900" b="0" i="0" u="none" strike="noStrike" dirty="0">
                          <a:solidFill>
                            <a:srgbClr val="000000"/>
                          </a:solidFill>
                          <a:effectLst/>
                          <a:latin typeface="Calibri" panose="020F0502020204030204" pitchFamily="34" charset="0"/>
                        </a:rPr>
                        <a:t>V. Poruchy duševní a poruchy chování</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12 / 331</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142584">
                <a:tc>
                  <a:txBody>
                    <a:bodyPr/>
                    <a:lstStyle/>
                    <a:p>
                      <a:pPr algn="r" fontAlgn="b"/>
                      <a:r>
                        <a:rPr lang="cs-CZ" sz="900" b="0" i="0" u="none" strike="noStrike" dirty="0" err="1">
                          <a:solidFill>
                            <a:srgbClr val="000000"/>
                          </a:solidFill>
                          <a:effectLst/>
                          <a:latin typeface="Calibri" panose="020F0502020204030204" pitchFamily="34" charset="0"/>
                        </a:rPr>
                        <a:t>XXIa</a:t>
                      </a:r>
                      <a:r>
                        <a:rPr lang="cs-CZ" sz="900" b="0" i="0" u="none" strike="noStrike" dirty="0">
                          <a:solidFill>
                            <a:srgbClr val="000000"/>
                          </a:solidFill>
                          <a:effectLst/>
                          <a:latin typeface="Calibri" panose="020F0502020204030204" pitchFamily="34" charset="0"/>
                        </a:rPr>
                        <a:t>. Zdravá osoba doprovázející nemocnou osobu</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a:solidFill>
                            <a:srgbClr val="000000"/>
                          </a:solidFill>
                          <a:effectLst/>
                          <a:latin typeface="Calibri" panose="020F0502020204030204" pitchFamily="34" charset="0"/>
                        </a:rPr>
                        <a:t>7 / 919</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6350" cap="flat" cmpd="sng" algn="ctr">
                      <a:solidFill>
                        <a:srgbClr val="3D67BC">
                          <a:lumMod val="60000"/>
                          <a:lumOff val="40000"/>
                        </a:srgbClr>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9"/>
                  </a:ext>
                </a:extLst>
              </a:tr>
              <a:tr h="142584">
                <a:tc>
                  <a:txBody>
                    <a:bodyPr/>
                    <a:lstStyle/>
                    <a:p>
                      <a:pPr algn="r" fontAlgn="b"/>
                      <a:r>
                        <a:rPr lang="cs-CZ" sz="900" b="0" i="0" u="none" strike="noStrike" dirty="0" err="1">
                          <a:solidFill>
                            <a:srgbClr val="000000"/>
                          </a:solidFill>
                          <a:effectLst/>
                          <a:latin typeface="Calibri" panose="020F0502020204030204" pitchFamily="34" charset="0"/>
                        </a:rPr>
                        <a:t>XXIb</a:t>
                      </a:r>
                      <a:r>
                        <a:rPr lang="cs-CZ" sz="900" b="0" i="0" u="none" strike="noStrike" dirty="0">
                          <a:solidFill>
                            <a:srgbClr val="000000"/>
                          </a:solidFill>
                          <a:effectLst/>
                          <a:latin typeface="Calibri" panose="020F0502020204030204" pitchFamily="34" charset="0"/>
                        </a:rPr>
                        <a:t>. Živě narozené děti</a:t>
                      </a: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p>
                      <a:pPr algn="l" fontAlgn="b"/>
                      <a:r>
                        <a:rPr lang="cs-CZ" sz="900" b="0" i="0" u="none" strike="noStrike">
                          <a:solidFill>
                            <a:srgbClr val="000000"/>
                          </a:solidFill>
                          <a:effectLst/>
                          <a:latin typeface="Calibri" panose="020F0502020204030204" pitchFamily="34" charset="0"/>
                        </a:rPr>
                        <a:t> </a:t>
                      </a:r>
                    </a:p>
                  </a:txBody>
                  <a:tcPr marL="9525" marR="9525" marT="9525" marB="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6350" cap="flat" cmpd="sng" algn="ctr">
                      <a:solidFill>
                        <a:srgbClr val="3D67BC">
                          <a:lumMod val="60000"/>
                          <a:lumOff val="40000"/>
                        </a:srgb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p>
                      <a:pPr algn="r" fontAlgn="ctr"/>
                      <a:r>
                        <a:rPr lang="cs-CZ" sz="900" b="0" i="0" u="none" strike="noStrike" dirty="0">
                          <a:solidFill>
                            <a:srgbClr val="000000"/>
                          </a:solidFill>
                          <a:effectLst/>
                          <a:latin typeface="Calibri" panose="020F0502020204030204" pitchFamily="34" charset="0"/>
                        </a:rPr>
                        <a:t>1 / 81</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6350" cap="flat" cmpd="sng" algn="ctr">
                      <a:solidFill>
                        <a:srgbClr val="3D67BC">
                          <a:lumMod val="60000"/>
                          <a:lumOff val="40000"/>
                        </a:srgb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10"/>
                  </a:ext>
                </a:extLst>
              </a:tr>
            </a:tbl>
          </a:graphicData>
        </a:graphic>
      </p:graphicFrame>
      <p:sp>
        <p:nvSpPr>
          <p:cNvPr id="2" name="Title 1"/>
          <p:cNvSpPr>
            <a:spLocks noGrp="1"/>
          </p:cNvSpPr>
          <p:nvPr>
            <p:ph type="title"/>
          </p:nvPr>
        </p:nvSpPr>
        <p:spPr/>
        <p:txBody>
          <a:bodyPr>
            <a:normAutofit/>
          </a:bodyPr>
          <a:lstStyle/>
          <a:p>
            <a:r>
              <a:rPr lang="cs-CZ" dirty="0"/>
              <a:t>Akutní hospitalizace s operací v roce 2018</a:t>
            </a:r>
            <a:endParaRPr lang="en-US" dirty="0"/>
          </a:p>
        </p:txBody>
      </p:sp>
      <p:sp>
        <p:nvSpPr>
          <p:cNvPr id="3" name="Obdélník 2">
            <a:extLst>
              <a:ext uri="{FF2B5EF4-FFF2-40B4-BE49-F238E27FC236}">
                <a16:creationId xmlns:a16="http://schemas.microsoft.com/office/drawing/2014/main" id="{EA96C58E-21C3-4830-942D-0C0B968BDC4F}"/>
              </a:ext>
            </a:extLst>
          </p:cNvPr>
          <p:cNvSpPr/>
          <p:nvPr/>
        </p:nvSpPr>
        <p:spPr>
          <a:xfrm>
            <a:off x="7469161" y="3019516"/>
            <a:ext cx="1616148" cy="230832"/>
          </a:xfrm>
          <a:prstGeom prst="rect">
            <a:avLst/>
          </a:prstGeom>
        </p:spPr>
        <p:txBody>
          <a:bodyPr wrap="none">
            <a:spAutoFit/>
          </a:bodyPr>
          <a:lstStyle/>
          <a:p>
            <a:pPr fontAlgn="b"/>
            <a:r>
              <a:rPr lang="cs-CZ" sz="900" b="1" dirty="0">
                <a:solidFill>
                  <a:srgbClr val="000000"/>
                </a:solidFill>
                <a:latin typeface="Calibri" panose="020F0502020204030204" pitchFamily="34" charset="0"/>
              </a:rPr>
              <a:t>Počet operací 2018 (HKK / ČR)</a:t>
            </a:r>
          </a:p>
        </p:txBody>
      </p:sp>
      <p:graphicFrame>
        <p:nvGraphicFramePr>
          <p:cNvPr id="13" name="Graf 12">
            <a:extLst>
              <a:ext uri="{FF2B5EF4-FFF2-40B4-BE49-F238E27FC236}">
                <a16:creationId xmlns:a16="http://schemas.microsoft.com/office/drawing/2014/main" id="{C89A9E50-1F36-47CB-9F24-6A82BDB95D7F}"/>
              </a:ext>
            </a:extLst>
          </p:cNvPr>
          <p:cNvGraphicFramePr/>
          <p:nvPr>
            <p:extLst>
              <p:ext uri="{D42A27DB-BD31-4B8C-83A1-F6EECF244321}">
                <p14:modId xmlns:p14="http://schemas.microsoft.com/office/powerpoint/2010/main" val="2740045781"/>
              </p:ext>
            </p:extLst>
          </p:nvPr>
        </p:nvGraphicFramePr>
        <p:xfrm>
          <a:off x="3928142" y="2771981"/>
          <a:ext cx="4042322" cy="376555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Chart 24">
            <a:extLst>
              <a:ext uri="{FF2B5EF4-FFF2-40B4-BE49-F238E27FC236}">
                <a16:creationId xmlns:a16="http://schemas.microsoft.com/office/drawing/2014/main" id="{1B92AC81-2B92-42D0-BFB9-A2F676C6B07D}"/>
              </a:ext>
            </a:extLst>
          </p:cNvPr>
          <p:cNvGraphicFramePr/>
          <p:nvPr>
            <p:extLst>
              <p:ext uri="{D42A27DB-BD31-4B8C-83A1-F6EECF244321}">
                <p14:modId xmlns:p14="http://schemas.microsoft.com/office/powerpoint/2010/main" val="1118347776"/>
              </p:ext>
            </p:extLst>
          </p:nvPr>
        </p:nvGraphicFramePr>
        <p:xfrm>
          <a:off x="523759" y="989554"/>
          <a:ext cx="5556070" cy="179268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24">
            <a:extLst>
              <a:ext uri="{FF2B5EF4-FFF2-40B4-BE49-F238E27FC236}">
                <a16:creationId xmlns:a16="http://schemas.microsoft.com/office/drawing/2014/main" id="{4FDE1ACB-0253-4783-9437-558D82768A2E}"/>
              </a:ext>
            </a:extLst>
          </p:cNvPr>
          <p:cNvGraphicFramePr/>
          <p:nvPr>
            <p:extLst>
              <p:ext uri="{D42A27DB-BD31-4B8C-83A1-F6EECF244321}">
                <p14:modId xmlns:p14="http://schemas.microsoft.com/office/powerpoint/2010/main" val="3128137936"/>
              </p:ext>
            </p:extLst>
          </p:nvPr>
        </p:nvGraphicFramePr>
        <p:xfrm>
          <a:off x="-205084" y="1205164"/>
          <a:ext cx="6105223" cy="1643607"/>
        </p:xfrm>
        <a:graphic>
          <a:graphicData uri="http://schemas.openxmlformats.org/drawingml/2006/chart">
            <c:chart xmlns:c="http://schemas.openxmlformats.org/drawingml/2006/chart" xmlns:r="http://schemas.openxmlformats.org/officeDocument/2006/relationships" r:id="rId4"/>
          </a:graphicData>
        </a:graphic>
      </p:graphicFrame>
      <p:sp>
        <p:nvSpPr>
          <p:cNvPr id="20" name="TextBox 7">
            <a:extLst>
              <a:ext uri="{FF2B5EF4-FFF2-40B4-BE49-F238E27FC236}">
                <a16:creationId xmlns:a16="http://schemas.microsoft.com/office/drawing/2014/main" id="{C8B842EA-7BF2-4E87-86D8-BD4CBA52213F}"/>
              </a:ext>
            </a:extLst>
          </p:cNvPr>
          <p:cNvSpPr txBox="1"/>
          <p:nvPr/>
        </p:nvSpPr>
        <p:spPr>
          <a:xfrm>
            <a:off x="7562839" y="1079867"/>
            <a:ext cx="3977519" cy="523220"/>
          </a:xfrm>
          <a:prstGeom prst="rect">
            <a:avLst/>
          </a:prstGeom>
          <a:noFill/>
          <a:ln>
            <a:noFill/>
          </a:ln>
        </p:spPr>
        <p:txBody>
          <a:bodyPr wrap="square" rtlCol="0">
            <a:spAutoFit/>
          </a:bodyPr>
          <a:lstStyle/>
          <a:p>
            <a:r>
              <a:rPr lang="cs-CZ" sz="1400" dirty="0"/>
              <a:t>U hospitalizací obyvatel HKK dochází k operaci u  podobného podílu hospitalizací jako v ČR  (32,9 %). </a:t>
            </a:r>
          </a:p>
        </p:txBody>
      </p:sp>
      <p:sp>
        <p:nvSpPr>
          <p:cNvPr id="21" name="Obdélník 20">
            <a:extLst>
              <a:ext uri="{FF2B5EF4-FFF2-40B4-BE49-F238E27FC236}">
                <a16:creationId xmlns:a16="http://schemas.microsoft.com/office/drawing/2014/main" id="{721AD57F-C617-47AC-9CBE-F2AB45F494E3}"/>
              </a:ext>
            </a:extLst>
          </p:cNvPr>
          <p:cNvSpPr/>
          <p:nvPr/>
        </p:nvSpPr>
        <p:spPr>
          <a:xfrm>
            <a:off x="1656411" y="791852"/>
            <a:ext cx="4572000" cy="276999"/>
          </a:xfrm>
          <a:prstGeom prst="rect">
            <a:avLst/>
          </a:prstGeom>
        </p:spPr>
        <p:txBody>
          <a:bodyP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rPr>
              <a:t>Operační léčba:</a:t>
            </a:r>
          </a:p>
        </p:txBody>
      </p:sp>
    </p:spTree>
    <p:extLst>
      <p:ext uri="{BB962C8B-B14F-4D97-AF65-F5344CB8AC3E}">
        <p14:creationId xmlns:p14="http://schemas.microsoft.com/office/powerpoint/2010/main" val="41396358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normAutofit fontScale="90000"/>
          </a:bodyPr>
          <a:lstStyle/>
          <a:p>
            <a:r>
              <a:rPr lang="cs-CZ" dirty="0"/>
              <a:t>Počet akutních hospitalizací dle skupin diagnóz – vývoj v čase I </a:t>
            </a:r>
            <a:endParaRPr lang="en-US" dirty="0"/>
          </a:p>
        </p:txBody>
      </p:sp>
      <p:sp>
        <p:nvSpPr>
          <p:cNvPr id="38" name="Rectangle 8"/>
          <p:cNvSpPr/>
          <p:nvPr/>
        </p:nvSpPr>
        <p:spPr>
          <a:xfrm>
            <a:off x="1584758" y="1025649"/>
            <a:ext cx="2379177"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I. Některé infekční a parazitární nemoci</a:t>
            </a:r>
          </a:p>
        </p:txBody>
      </p:sp>
      <p:sp>
        <p:nvSpPr>
          <p:cNvPr id="42" name="Rectangle 45"/>
          <p:cNvSpPr/>
          <p:nvPr/>
        </p:nvSpPr>
        <p:spPr>
          <a:xfrm>
            <a:off x="1584758" y="3769637"/>
            <a:ext cx="2773516" cy="4154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IV. Nemoci endokrinní, výživy a přeměny látek</a:t>
            </a:r>
            <a:br>
              <a:rPr kumimoji="0" lang="cs-CZ" sz="1050" b="1" i="0" u="none" strike="noStrike" kern="0" cap="none" spc="0" normalizeH="0" baseline="0" noProof="0" dirty="0">
                <a:ln>
                  <a:noFill/>
                </a:ln>
                <a:solidFill>
                  <a:srgbClr val="000000"/>
                </a:solidFill>
                <a:effectLst/>
                <a:uLnTx/>
                <a:uFillTx/>
              </a:rPr>
            </a:br>
            <a:endParaRPr kumimoji="0" lang="cs-CZ" sz="1050" b="1" i="0" u="none" strike="noStrike" kern="0" cap="none" spc="0" normalizeH="0" baseline="0" noProof="0" dirty="0">
              <a:ln>
                <a:noFill/>
              </a:ln>
              <a:solidFill>
                <a:srgbClr val="000000"/>
              </a:solidFill>
              <a:effectLst/>
              <a:uLnTx/>
              <a:uFillTx/>
            </a:endParaRPr>
          </a:p>
        </p:txBody>
      </p:sp>
      <p:sp>
        <p:nvSpPr>
          <p:cNvPr id="45" name="Rectangle 48"/>
          <p:cNvSpPr/>
          <p:nvPr/>
        </p:nvSpPr>
        <p:spPr>
          <a:xfrm>
            <a:off x="4503046" y="1025649"/>
            <a:ext cx="906017"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II. Novotvary</a:t>
            </a:r>
          </a:p>
        </p:txBody>
      </p:sp>
      <p:sp>
        <p:nvSpPr>
          <p:cNvPr id="48" name="Rectangle 51"/>
          <p:cNvSpPr/>
          <p:nvPr/>
        </p:nvSpPr>
        <p:spPr>
          <a:xfrm>
            <a:off x="4503046" y="3769637"/>
            <a:ext cx="2303836"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V. Poruchy duševní a poruchy chování</a:t>
            </a:r>
            <a:endParaRPr kumimoji="0" lang="cs-CZ" sz="1050" b="1" i="0" u="none" strike="noStrike" kern="0" cap="none" spc="0" normalizeH="0" baseline="0" noProof="0" dirty="0">
              <a:ln>
                <a:noFill/>
              </a:ln>
              <a:solidFill>
                <a:srgbClr val="000000"/>
              </a:solidFill>
              <a:effectLst/>
              <a:uLnTx/>
              <a:uFillTx/>
            </a:endParaRPr>
          </a:p>
        </p:txBody>
      </p:sp>
      <p:sp>
        <p:nvSpPr>
          <p:cNvPr id="51" name="Rectangle 54"/>
          <p:cNvSpPr/>
          <p:nvPr/>
        </p:nvSpPr>
        <p:spPr>
          <a:xfrm>
            <a:off x="7521709" y="1025649"/>
            <a:ext cx="2862512" cy="415498"/>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10" normalizeH="0" baseline="0" noProof="0" dirty="0">
                <a:ln>
                  <a:noFill/>
                </a:ln>
                <a:solidFill>
                  <a:srgbClr val="000000"/>
                </a:solidFill>
                <a:effectLst/>
                <a:uLnTx/>
                <a:uFillTx/>
              </a:rPr>
              <a:t>III. Nemoci krve a krvetvorných orgánů, poruchy mechanismu imunity </a:t>
            </a:r>
            <a:endParaRPr kumimoji="0" lang="cs-CZ" sz="1050" b="1" i="0" u="none" strike="noStrike" kern="0" cap="none" spc="0" normalizeH="0" baseline="0" noProof="0" dirty="0">
              <a:ln>
                <a:noFill/>
              </a:ln>
              <a:solidFill>
                <a:srgbClr val="000000"/>
              </a:solidFill>
              <a:effectLst/>
              <a:uLnTx/>
              <a:uFillTx/>
            </a:endParaRPr>
          </a:p>
        </p:txBody>
      </p:sp>
      <p:sp>
        <p:nvSpPr>
          <p:cNvPr id="54" name="Rectangle 57"/>
          <p:cNvSpPr/>
          <p:nvPr/>
        </p:nvSpPr>
        <p:spPr>
          <a:xfrm>
            <a:off x="7521709" y="3769637"/>
            <a:ext cx="1802096"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VI. Nemoci nervové soustavy</a:t>
            </a:r>
          </a:p>
        </p:txBody>
      </p:sp>
      <p:sp>
        <p:nvSpPr>
          <p:cNvPr id="23" name="Rectangle 9"/>
          <p:cNvSpPr/>
          <p:nvPr/>
        </p:nvSpPr>
        <p:spPr>
          <a:xfrm rot="16200000">
            <a:off x="-221833" y="3491532"/>
            <a:ext cx="3097515" cy="307777"/>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sz="11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a:rPr>
              <a:t>Počet hospitalizací na 100 000 obyvatel</a:t>
            </a:r>
          </a:p>
        </p:txBody>
      </p:sp>
      <p:graphicFrame>
        <p:nvGraphicFramePr>
          <p:cNvPr id="24" name="Chart 47">
            <a:extLst>
              <a:ext uri="{FF2B5EF4-FFF2-40B4-BE49-F238E27FC236}">
                <a16:creationId xmlns:a16="http://schemas.microsoft.com/office/drawing/2014/main" id="{451C564A-69B5-42BC-95BB-427D21059418}"/>
              </a:ext>
            </a:extLst>
          </p:cNvPr>
          <p:cNvGraphicFramePr/>
          <p:nvPr>
            <p:extLst>
              <p:ext uri="{D42A27DB-BD31-4B8C-83A1-F6EECF244321}">
                <p14:modId xmlns:p14="http://schemas.microsoft.com/office/powerpoint/2010/main" val="3187395804"/>
              </p:ext>
            </p:extLst>
          </p:nvPr>
        </p:nvGraphicFramePr>
        <p:xfrm>
          <a:off x="7423391" y="1362010"/>
          <a:ext cx="2751813" cy="229765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6">
            <a:extLst>
              <a:ext uri="{FF2B5EF4-FFF2-40B4-BE49-F238E27FC236}">
                <a16:creationId xmlns:a16="http://schemas.microsoft.com/office/drawing/2014/main" id="{F3B0220A-AD61-4465-BF06-9AF532F6765A}"/>
              </a:ext>
            </a:extLst>
          </p:cNvPr>
          <p:cNvGraphicFramePr/>
          <p:nvPr>
            <p:extLst>
              <p:ext uri="{D42A27DB-BD31-4B8C-83A1-F6EECF244321}">
                <p14:modId xmlns:p14="http://schemas.microsoft.com/office/powerpoint/2010/main" val="3122845691"/>
              </p:ext>
            </p:extLst>
          </p:nvPr>
        </p:nvGraphicFramePr>
        <p:xfrm>
          <a:off x="1486440" y="1362010"/>
          <a:ext cx="2751813" cy="22976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Table 10">
            <a:extLst>
              <a:ext uri="{FF2B5EF4-FFF2-40B4-BE49-F238E27FC236}">
                <a16:creationId xmlns:a16="http://schemas.microsoft.com/office/drawing/2014/main" id="{275DDA0A-57AF-41E0-9DB6-9C6059B58744}"/>
              </a:ext>
            </a:extLst>
          </p:cNvPr>
          <p:cNvGraphicFramePr>
            <a:graphicFrameLocks noGrp="1"/>
          </p:cNvGraphicFramePr>
          <p:nvPr>
            <p:extLst>
              <p:ext uri="{D42A27DB-BD31-4B8C-83A1-F6EECF244321}">
                <p14:modId xmlns:p14="http://schemas.microsoft.com/office/powerpoint/2010/main" val="2671494968"/>
              </p:ext>
            </p:extLst>
          </p:nvPr>
        </p:nvGraphicFramePr>
        <p:xfrm>
          <a:off x="2122716" y="2448254"/>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1,3 %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2,7 %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-3,8 %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27" name="Chart 44">
            <a:extLst>
              <a:ext uri="{FF2B5EF4-FFF2-40B4-BE49-F238E27FC236}">
                <a16:creationId xmlns:a16="http://schemas.microsoft.com/office/drawing/2014/main" id="{D87DC31D-2D7A-4FC8-83F3-3611E995B34B}"/>
              </a:ext>
            </a:extLst>
          </p:cNvPr>
          <p:cNvGraphicFramePr/>
          <p:nvPr>
            <p:extLst>
              <p:ext uri="{D42A27DB-BD31-4B8C-83A1-F6EECF244321}">
                <p14:modId xmlns:p14="http://schemas.microsoft.com/office/powerpoint/2010/main" val="272096568"/>
              </p:ext>
            </p:extLst>
          </p:nvPr>
        </p:nvGraphicFramePr>
        <p:xfrm>
          <a:off x="1486440" y="4105998"/>
          <a:ext cx="2751813" cy="229765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Table 46">
            <a:extLst>
              <a:ext uri="{FF2B5EF4-FFF2-40B4-BE49-F238E27FC236}">
                <a16:creationId xmlns:a16="http://schemas.microsoft.com/office/drawing/2014/main" id="{F74FECA2-C4CC-4681-9DA3-339E1093400E}"/>
              </a:ext>
            </a:extLst>
          </p:cNvPr>
          <p:cNvGraphicFramePr>
            <a:graphicFrameLocks noGrp="1"/>
          </p:cNvGraphicFramePr>
          <p:nvPr>
            <p:extLst>
              <p:ext uri="{D42A27DB-BD31-4B8C-83A1-F6EECF244321}">
                <p14:modId xmlns:p14="http://schemas.microsoft.com/office/powerpoint/2010/main" val="4136671166"/>
              </p:ext>
            </p:extLst>
          </p:nvPr>
        </p:nvGraphicFramePr>
        <p:xfrm>
          <a:off x="2168897" y="5192242"/>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29" name="Chart 47">
            <a:extLst>
              <a:ext uri="{FF2B5EF4-FFF2-40B4-BE49-F238E27FC236}">
                <a16:creationId xmlns:a16="http://schemas.microsoft.com/office/drawing/2014/main" id="{B54E364F-5805-44DE-B2CF-4AB5C655A296}"/>
              </a:ext>
            </a:extLst>
          </p:cNvPr>
          <p:cNvGraphicFramePr/>
          <p:nvPr>
            <p:extLst>
              <p:ext uri="{D42A27DB-BD31-4B8C-83A1-F6EECF244321}">
                <p14:modId xmlns:p14="http://schemas.microsoft.com/office/powerpoint/2010/main" val="4085772944"/>
              </p:ext>
            </p:extLst>
          </p:nvPr>
        </p:nvGraphicFramePr>
        <p:xfrm>
          <a:off x="4404728" y="1362010"/>
          <a:ext cx="2751813" cy="229765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0" name="Table 49">
            <a:extLst>
              <a:ext uri="{FF2B5EF4-FFF2-40B4-BE49-F238E27FC236}">
                <a16:creationId xmlns:a16="http://schemas.microsoft.com/office/drawing/2014/main" id="{88F9C269-9A14-40A6-9706-BD868C9C181E}"/>
              </a:ext>
            </a:extLst>
          </p:cNvPr>
          <p:cNvGraphicFramePr>
            <a:graphicFrameLocks noGrp="1"/>
          </p:cNvGraphicFramePr>
          <p:nvPr>
            <p:extLst>
              <p:ext uri="{D42A27DB-BD31-4B8C-83A1-F6EECF244321}">
                <p14:modId xmlns:p14="http://schemas.microsoft.com/office/powerpoint/2010/main" val="3762374878"/>
              </p:ext>
            </p:extLst>
          </p:nvPr>
        </p:nvGraphicFramePr>
        <p:xfrm>
          <a:off x="5106977" y="2448254"/>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-3,1 %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-1,1 %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1" name="Chart 50">
            <a:extLst>
              <a:ext uri="{FF2B5EF4-FFF2-40B4-BE49-F238E27FC236}">
                <a16:creationId xmlns:a16="http://schemas.microsoft.com/office/drawing/2014/main" id="{ABE7BBFD-5191-429E-9836-04B40A72289F}"/>
              </a:ext>
            </a:extLst>
          </p:cNvPr>
          <p:cNvGraphicFramePr/>
          <p:nvPr>
            <p:extLst>
              <p:ext uri="{D42A27DB-BD31-4B8C-83A1-F6EECF244321}">
                <p14:modId xmlns:p14="http://schemas.microsoft.com/office/powerpoint/2010/main" val="2312286807"/>
              </p:ext>
            </p:extLst>
          </p:nvPr>
        </p:nvGraphicFramePr>
        <p:xfrm>
          <a:off x="4404728" y="4105998"/>
          <a:ext cx="2751813" cy="229765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2" name="Table 52">
            <a:extLst>
              <a:ext uri="{FF2B5EF4-FFF2-40B4-BE49-F238E27FC236}">
                <a16:creationId xmlns:a16="http://schemas.microsoft.com/office/drawing/2014/main" id="{AE2C80EC-825B-4937-9D9A-580073BD6F69}"/>
              </a:ext>
            </a:extLst>
          </p:cNvPr>
          <p:cNvGraphicFramePr>
            <a:graphicFrameLocks noGrp="1"/>
          </p:cNvGraphicFramePr>
          <p:nvPr>
            <p:extLst>
              <p:ext uri="{D42A27DB-BD31-4B8C-83A1-F6EECF244321}">
                <p14:modId xmlns:p14="http://schemas.microsoft.com/office/powerpoint/2010/main" val="3022784489"/>
              </p:ext>
            </p:extLst>
          </p:nvPr>
        </p:nvGraphicFramePr>
        <p:xfrm>
          <a:off x="5106977" y="5203176"/>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3,8 %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0,9 %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-0,7 %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3" name="Table 55">
            <a:extLst>
              <a:ext uri="{FF2B5EF4-FFF2-40B4-BE49-F238E27FC236}">
                <a16:creationId xmlns:a16="http://schemas.microsoft.com/office/drawing/2014/main" id="{F5B8FB50-A39C-45B2-B325-66130918694A}"/>
              </a:ext>
            </a:extLst>
          </p:cNvPr>
          <p:cNvGraphicFramePr>
            <a:graphicFrameLocks noGrp="1"/>
          </p:cNvGraphicFramePr>
          <p:nvPr>
            <p:extLst>
              <p:ext uri="{D42A27DB-BD31-4B8C-83A1-F6EECF244321}">
                <p14:modId xmlns:p14="http://schemas.microsoft.com/office/powerpoint/2010/main" val="2157544043"/>
              </p:ext>
            </p:extLst>
          </p:nvPr>
        </p:nvGraphicFramePr>
        <p:xfrm>
          <a:off x="8083306" y="2448254"/>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13,7 %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0,1 %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3,0 %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4" name="Chart 56">
            <a:extLst>
              <a:ext uri="{FF2B5EF4-FFF2-40B4-BE49-F238E27FC236}">
                <a16:creationId xmlns:a16="http://schemas.microsoft.com/office/drawing/2014/main" id="{CBAD3DC1-F3E1-452B-B3DF-AC1B745DBC5E}"/>
              </a:ext>
            </a:extLst>
          </p:cNvPr>
          <p:cNvGraphicFramePr/>
          <p:nvPr>
            <p:extLst>
              <p:ext uri="{D42A27DB-BD31-4B8C-83A1-F6EECF244321}">
                <p14:modId xmlns:p14="http://schemas.microsoft.com/office/powerpoint/2010/main" val="485971879"/>
              </p:ext>
            </p:extLst>
          </p:nvPr>
        </p:nvGraphicFramePr>
        <p:xfrm>
          <a:off x="7423391" y="4105998"/>
          <a:ext cx="2751813" cy="2297657"/>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5" name="Table 58">
            <a:extLst>
              <a:ext uri="{FF2B5EF4-FFF2-40B4-BE49-F238E27FC236}">
                <a16:creationId xmlns:a16="http://schemas.microsoft.com/office/drawing/2014/main" id="{A6FF30AD-2EBC-4601-BEF7-8453EFD27AE6}"/>
              </a:ext>
            </a:extLst>
          </p:cNvPr>
          <p:cNvGraphicFramePr>
            <a:graphicFrameLocks noGrp="1"/>
          </p:cNvGraphicFramePr>
          <p:nvPr>
            <p:extLst>
              <p:ext uri="{D42A27DB-BD31-4B8C-83A1-F6EECF244321}">
                <p14:modId xmlns:p14="http://schemas.microsoft.com/office/powerpoint/2010/main" val="337645964"/>
              </p:ext>
            </p:extLst>
          </p:nvPr>
        </p:nvGraphicFramePr>
        <p:xfrm>
          <a:off x="8083306" y="5203176"/>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2,3 %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-1,6 %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-1,0 %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spTree>
    <p:extLst>
      <p:ext uri="{BB962C8B-B14F-4D97-AF65-F5344CB8AC3E}">
        <p14:creationId xmlns:p14="http://schemas.microsoft.com/office/powerpoint/2010/main" val="382070405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normAutofit fontScale="90000"/>
          </a:bodyPr>
          <a:lstStyle/>
          <a:p>
            <a:r>
              <a:rPr lang="cs-CZ" dirty="0"/>
              <a:t>Počet akutních hospitalizací dle skupin diagnóz – vývoj v čase II </a:t>
            </a:r>
            <a:endParaRPr lang="en-US" dirty="0"/>
          </a:p>
        </p:txBody>
      </p:sp>
      <p:sp>
        <p:nvSpPr>
          <p:cNvPr id="62" name="Rectangle 8"/>
          <p:cNvSpPr/>
          <p:nvPr/>
        </p:nvSpPr>
        <p:spPr>
          <a:xfrm>
            <a:off x="1626799" y="961502"/>
            <a:ext cx="1919115"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VII. Nemoci oka a očních adnex</a:t>
            </a:r>
            <a:endParaRPr kumimoji="0" lang="cs-CZ" sz="1050" b="1" i="0" u="none" strike="noStrike" kern="0" cap="none" spc="0" normalizeH="0" baseline="0" noProof="0" dirty="0">
              <a:ln>
                <a:noFill/>
              </a:ln>
              <a:solidFill>
                <a:srgbClr val="000000"/>
              </a:solidFill>
              <a:effectLst/>
              <a:uLnTx/>
              <a:uFillTx/>
            </a:endParaRPr>
          </a:p>
        </p:txBody>
      </p:sp>
      <p:sp>
        <p:nvSpPr>
          <p:cNvPr id="66" name="Rectangle 45"/>
          <p:cNvSpPr/>
          <p:nvPr/>
        </p:nvSpPr>
        <p:spPr>
          <a:xfrm>
            <a:off x="1626799" y="3705490"/>
            <a:ext cx="1725152" cy="4154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 Nemoci dýchací soustavy</a:t>
            </a:r>
            <a:br>
              <a:rPr kumimoji="0" lang="cs-CZ" sz="1050" b="1" i="0" u="none" strike="noStrike" kern="0" cap="none" spc="0" normalizeH="0" baseline="0" noProof="0" dirty="0">
                <a:ln>
                  <a:noFill/>
                </a:ln>
                <a:solidFill>
                  <a:srgbClr val="000000"/>
                </a:solidFill>
                <a:effectLst/>
                <a:uLnTx/>
                <a:uFillTx/>
              </a:rPr>
            </a:br>
            <a:endParaRPr kumimoji="0" lang="cs-CZ" sz="1050" b="1" i="0" u="none" strike="noStrike" kern="0" cap="none" spc="0" normalizeH="0" baseline="0" noProof="0" dirty="0">
              <a:ln>
                <a:noFill/>
              </a:ln>
              <a:solidFill>
                <a:srgbClr val="000000"/>
              </a:solidFill>
              <a:effectLst/>
              <a:uLnTx/>
              <a:uFillTx/>
            </a:endParaRPr>
          </a:p>
        </p:txBody>
      </p:sp>
      <p:sp>
        <p:nvSpPr>
          <p:cNvPr id="69" name="Rectangle 48"/>
          <p:cNvSpPr/>
          <p:nvPr/>
        </p:nvSpPr>
        <p:spPr>
          <a:xfrm>
            <a:off x="4545087" y="961502"/>
            <a:ext cx="2573140"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VIII. Nemoci ucha a bradavkového výběžku</a:t>
            </a:r>
          </a:p>
        </p:txBody>
      </p:sp>
      <p:sp>
        <p:nvSpPr>
          <p:cNvPr id="72" name="Rectangle 51"/>
          <p:cNvSpPr/>
          <p:nvPr/>
        </p:nvSpPr>
        <p:spPr>
          <a:xfrm>
            <a:off x="4545087" y="3705490"/>
            <a:ext cx="1688283"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XI. Nemoci trávicí soustavy</a:t>
            </a:r>
            <a:endParaRPr kumimoji="0" lang="cs-CZ" sz="1050" b="1" i="0" u="none" strike="noStrike" kern="0" cap="none" spc="0" normalizeH="0" baseline="0" noProof="0" dirty="0">
              <a:ln>
                <a:noFill/>
              </a:ln>
              <a:solidFill>
                <a:srgbClr val="000000"/>
              </a:solidFill>
              <a:effectLst/>
              <a:uLnTx/>
              <a:uFillTx/>
            </a:endParaRPr>
          </a:p>
        </p:txBody>
      </p:sp>
      <p:sp>
        <p:nvSpPr>
          <p:cNvPr id="75" name="Rectangle 54"/>
          <p:cNvSpPr/>
          <p:nvPr/>
        </p:nvSpPr>
        <p:spPr>
          <a:xfrm>
            <a:off x="7563750" y="961502"/>
            <a:ext cx="2862512" cy="253916"/>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IX. Nemoci oběhové soustavy</a:t>
            </a:r>
            <a:r>
              <a:rPr kumimoji="0" lang="cs-CZ" sz="1050" b="1" i="0" u="none" strike="noStrike" kern="0" cap="none" spc="-10" normalizeH="0" baseline="0" noProof="0" dirty="0">
                <a:ln>
                  <a:noFill/>
                </a:ln>
                <a:solidFill>
                  <a:srgbClr val="000000"/>
                </a:solidFill>
                <a:effectLst/>
                <a:uLnTx/>
                <a:uFillTx/>
              </a:rPr>
              <a:t> </a:t>
            </a:r>
            <a:endParaRPr kumimoji="0" lang="cs-CZ" sz="1050" b="1" i="0" u="none" strike="noStrike" kern="0" cap="none" spc="0" normalizeH="0" baseline="0" noProof="0" dirty="0">
              <a:ln>
                <a:noFill/>
              </a:ln>
              <a:solidFill>
                <a:srgbClr val="000000"/>
              </a:solidFill>
              <a:effectLst/>
              <a:uLnTx/>
              <a:uFillTx/>
            </a:endParaRPr>
          </a:p>
        </p:txBody>
      </p:sp>
      <p:sp>
        <p:nvSpPr>
          <p:cNvPr id="78" name="Rectangle 57"/>
          <p:cNvSpPr/>
          <p:nvPr/>
        </p:nvSpPr>
        <p:spPr>
          <a:xfrm>
            <a:off x="7563750" y="3705490"/>
            <a:ext cx="2266967"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XII. Nemoci kůže a podkožního vaziva</a:t>
            </a:r>
          </a:p>
        </p:txBody>
      </p:sp>
      <p:sp>
        <p:nvSpPr>
          <p:cNvPr id="23" name="Rectangle 9"/>
          <p:cNvSpPr/>
          <p:nvPr/>
        </p:nvSpPr>
        <p:spPr>
          <a:xfrm rot="16200000">
            <a:off x="-240121" y="3464100"/>
            <a:ext cx="3097515" cy="307777"/>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sz="11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a:rPr>
              <a:t>Počet hospitalizací na 100 000 obyvatel</a:t>
            </a:r>
          </a:p>
        </p:txBody>
      </p:sp>
      <p:graphicFrame>
        <p:nvGraphicFramePr>
          <p:cNvPr id="37" name="Chart 6">
            <a:extLst>
              <a:ext uri="{FF2B5EF4-FFF2-40B4-BE49-F238E27FC236}">
                <a16:creationId xmlns:a16="http://schemas.microsoft.com/office/drawing/2014/main" id="{1959DB25-EDE4-4CC2-A9BA-92AA240EE39A}"/>
              </a:ext>
            </a:extLst>
          </p:cNvPr>
          <p:cNvGraphicFramePr/>
          <p:nvPr>
            <p:extLst>
              <p:ext uri="{D42A27DB-BD31-4B8C-83A1-F6EECF244321}">
                <p14:modId xmlns:p14="http://schemas.microsoft.com/office/powerpoint/2010/main" val="1670659864"/>
              </p:ext>
            </p:extLst>
          </p:nvPr>
        </p:nvGraphicFramePr>
        <p:xfrm>
          <a:off x="1528481" y="1297863"/>
          <a:ext cx="2751813" cy="229765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8" name="Table 10">
            <a:extLst>
              <a:ext uri="{FF2B5EF4-FFF2-40B4-BE49-F238E27FC236}">
                <a16:creationId xmlns:a16="http://schemas.microsoft.com/office/drawing/2014/main" id="{4716A11D-8144-4E55-9340-DD0583CDAA60}"/>
              </a:ext>
            </a:extLst>
          </p:cNvPr>
          <p:cNvGraphicFramePr>
            <a:graphicFrameLocks noGrp="1"/>
          </p:cNvGraphicFramePr>
          <p:nvPr>
            <p:extLst>
              <p:ext uri="{D42A27DB-BD31-4B8C-83A1-F6EECF244321}">
                <p14:modId xmlns:p14="http://schemas.microsoft.com/office/powerpoint/2010/main" val="2809833771"/>
              </p:ext>
            </p:extLst>
          </p:nvPr>
        </p:nvGraphicFramePr>
        <p:xfrm>
          <a:off x="2413499" y="1325388"/>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-4,9 %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-0,7 %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-3,7 %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9" name="Chart 44">
            <a:extLst>
              <a:ext uri="{FF2B5EF4-FFF2-40B4-BE49-F238E27FC236}">
                <a16:creationId xmlns:a16="http://schemas.microsoft.com/office/drawing/2014/main" id="{DB08B75D-7485-4E58-8014-F95EC5FEDA5D}"/>
              </a:ext>
            </a:extLst>
          </p:cNvPr>
          <p:cNvGraphicFramePr/>
          <p:nvPr>
            <p:extLst>
              <p:ext uri="{D42A27DB-BD31-4B8C-83A1-F6EECF244321}">
                <p14:modId xmlns:p14="http://schemas.microsoft.com/office/powerpoint/2010/main" val="1126972263"/>
              </p:ext>
            </p:extLst>
          </p:nvPr>
        </p:nvGraphicFramePr>
        <p:xfrm>
          <a:off x="1528481" y="4041851"/>
          <a:ext cx="2751813" cy="22976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0" name="Table 46">
            <a:extLst>
              <a:ext uri="{FF2B5EF4-FFF2-40B4-BE49-F238E27FC236}">
                <a16:creationId xmlns:a16="http://schemas.microsoft.com/office/drawing/2014/main" id="{9845C503-5894-4D3B-A535-84C75A36ACAB}"/>
              </a:ext>
            </a:extLst>
          </p:cNvPr>
          <p:cNvGraphicFramePr>
            <a:graphicFrameLocks noGrp="1"/>
          </p:cNvGraphicFramePr>
          <p:nvPr>
            <p:extLst>
              <p:ext uri="{D42A27DB-BD31-4B8C-83A1-F6EECF244321}">
                <p14:modId xmlns:p14="http://schemas.microsoft.com/office/powerpoint/2010/main" val="63877702"/>
              </p:ext>
            </p:extLst>
          </p:nvPr>
        </p:nvGraphicFramePr>
        <p:xfrm>
          <a:off x="2250016" y="5128095"/>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-3,2 %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-1,7 %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41" name="Chart 47">
            <a:extLst>
              <a:ext uri="{FF2B5EF4-FFF2-40B4-BE49-F238E27FC236}">
                <a16:creationId xmlns:a16="http://schemas.microsoft.com/office/drawing/2014/main" id="{FEE6064F-D8FE-4355-8AE9-F865DE6EE266}"/>
              </a:ext>
            </a:extLst>
          </p:cNvPr>
          <p:cNvGraphicFramePr/>
          <p:nvPr>
            <p:extLst>
              <p:ext uri="{D42A27DB-BD31-4B8C-83A1-F6EECF244321}">
                <p14:modId xmlns:p14="http://schemas.microsoft.com/office/powerpoint/2010/main" val="1230456663"/>
              </p:ext>
            </p:extLst>
          </p:nvPr>
        </p:nvGraphicFramePr>
        <p:xfrm>
          <a:off x="4446769" y="1297863"/>
          <a:ext cx="2751813" cy="229765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2" name="Table 49">
            <a:extLst>
              <a:ext uri="{FF2B5EF4-FFF2-40B4-BE49-F238E27FC236}">
                <a16:creationId xmlns:a16="http://schemas.microsoft.com/office/drawing/2014/main" id="{EC815080-9D93-4939-BB04-F6D93D5F9CB7}"/>
              </a:ext>
            </a:extLst>
          </p:cNvPr>
          <p:cNvGraphicFramePr>
            <a:graphicFrameLocks noGrp="1"/>
          </p:cNvGraphicFramePr>
          <p:nvPr>
            <p:extLst>
              <p:ext uri="{D42A27DB-BD31-4B8C-83A1-F6EECF244321}">
                <p14:modId xmlns:p14="http://schemas.microsoft.com/office/powerpoint/2010/main" val="291155028"/>
              </p:ext>
            </p:extLst>
          </p:nvPr>
        </p:nvGraphicFramePr>
        <p:xfrm>
          <a:off x="5123179" y="2439904"/>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5,4 %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-2,6 %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-4,4 %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-3,0 %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43" name="Chart 50">
            <a:extLst>
              <a:ext uri="{FF2B5EF4-FFF2-40B4-BE49-F238E27FC236}">
                <a16:creationId xmlns:a16="http://schemas.microsoft.com/office/drawing/2014/main" id="{6ED8E004-B0DF-4CBE-9B99-83B9F317DA04}"/>
              </a:ext>
            </a:extLst>
          </p:cNvPr>
          <p:cNvGraphicFramePr/>
          <p:nvPr>
            <p:extLst>
              <p:ext uri="{D42A27DB-BD31-4B8C-83A1-F6EECF244321}">
                <p14:modId xmlns:p14="http://schemas.microsoft.com/office/powerpoint/2010/main" val="3128983315"/>
              </p:ext>
            </p:extLst>
          </p:nvPr>
        </p:nvGraphicFramePr>
        <p:xfrm>
          <a:off x="4446769" y="4041851"/>
          <a:ext cx="2751813" cy="229765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Table 52">
            <a:extLst>
              <a:ext uri="{FF2B5EF4-FFF2-40B4-BE49-F238E27FC236}">
                <a16:creationId xmlns:a16="http://schemas.microsoft.com/office/drawing/2014/main" id="{A52BC943-B61A-4B29-8C6A-FBCEF43713D1}"/>
              </a:ext>
            </a:extLst>
          </p:cNvPr>
          <p:cNvGraphicFramePr>
            <a:graphicFrameLocks noGrp="1"/>
          </p:cNvGraphicFramePr>
          <p:nvPr>
            <p:extLst>
              <p:ext uri="{D42A27DB-BD31-4B8C-83A1-F6EECF244321}">
                <p14:modId xmlns:p14="http://schemas.microsoft.com/office/powerpoint/2010/main" val="2123673244"/>
              </p:ext>
            </p:extLst>
          </p:nvPr>
        </p:nvGraphicFramePr>
        <p:xfrm>
          <a:off x="5123179" y="5274387"/>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45" name="Chart 53">
            <a:extLst>
              <a:ext uri="{FF2B5EF4-FFF2-40B4-BE49-F238E27FC236}">
                <a16:creationId xmlns:a16="http://schemas.microsoft.com/office/drawing/2014/main" id="{2C06BD54-846D-483E-A436-ED014A41E554}"/>
              </a:ext>
            </a:extLst>
          </p:cNvPr>
          <p:cNvGraphicFramePr/>
          <p:nvPr>
            <p:extLst>
              <p:ext uri="{D42A27DB-BD31-4B8C-83A1-F6EECF244321}">
                <p14:modId xmlns:p14="http://schemas.microsoft.com/office/powerpoint/2010/main" val="2101230882"/>
              </p:ext>
            </p:extLst>
          </p:nvPr>
        </p:nvGraphicFramePr>
        <p:xfrm>
          <a:off x="7465432" y="1297863"/>
          <a:ext cx="2751813" cy="229765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6" name="Table 55">
            <a:extLst>
              <a:ext uri="{FF2B5EF4-FFF2-40B4-BE49-F238E27FC236}">
                <a16:creationId xmlns:a16="http://schemas.microsoft.com/office/drawing/2014/main" id="{3F2ABF43-165F-4F3E-9B4A-A3F3EDF3A088}"/>
              </a:ext>
            </a:extLst>
          </p:cNvPr>
          <p:cNvGraphicFramePr>
            <a:graphicFrameLocks noGrp="1"/>
          </p:cNvGraphicFramePr>
          <p:nvPr>
            <p:extLst>
              <p:ext uri="{D42A27DB-BD31-4B8C-83A1-F6EECF244321}">
                <p14:modId xmlns:p14="http://schemas.microsoft.com/office/powerpoint/2010/main" val="1463992493"/>
              </p:ext>
            </p:extLst>
          </p:nvPr>
        </p:nvGraphicFramePr>
        <p:xfrm>
          <a:off x="8161453" y="2439904"/>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-5,5 %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-2,9 %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-5,2 %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47" name="Chart 56">
            <a:extLst>
              <a:ext uri="{FF2B5EF4-FFF2-40B4-BE49-F238E27FC236}">
                <a16:creationId xmlns:a16="http://schemas.microsoft.com/office/drawing/2014/main" id="{6360E785-6EFB-4E31-AFE2-0120AF434FBE}"/>
              </a:ext>
            </a:extLst>
          </p:cNvPr>
          <p:cNvGraphicFramePr/>
          <p:nvPr>
            <p:extLst>
              <p:ext uri="{D42A27DB-BD31-4B8C-83A1-F6EECF244321}">
                <p14:modId xmlns:p14="http://schemas.microsoft.com/office/powerpoint/2010/main" val="2478209221"/>
              </p:ext>
            </p:extLst>
          </p:nvPr>
        </p:nvGraphicFramePr>
        <p:xfrm>
          <a:off x="7465432" y="4041851"/>
          <a:ext cx="2751813" cy="2297657"/>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8" name="Table 58">
            <a:extLst>
              <a:ext uri="{FF2B5EF4-FFF2-40B4-BE49-F238E27FC236}">
                <a16:creationId xmlns:a16="http://schemas.microsoft.com/office/drawing/2014/main" id="{A5692B88-215D-4868-A640-8474E14DA7C3}"/>
              </a:ext>
            </a:extLst>
          </p:cNvPr>
          <p:cNvGraphicFramePr>
            <a:graphicFrameLocks noGrp="1"/>
          </p:cNvGraphicFramePr>
          <p:nvPr>
            <p:extLst>
              <p:ext uri="{D42A27DB-BD31-4B8C-83A1-F6EECF244321}">
                <p14:modId xmlns:p14="http://schemas.microsoft.com/office/powerpoint/2010/main" val="4159742885"/>
              </p:ext>
            </p:extLst>
          </p:nvPr>
        </p:nvGraphicFramePr>
        <p:xfrm>
          <a:off x="8178776" y="5128095"/>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-8,0 %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-4,5 %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-3,0 %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spTree>
    <p:extLst>
      <p:ext uri="{BB962C8B-B14F-4D97-AF65-F5344CB8AC3E}">
        <p14:creationId xmlns:p14="http://schemas.microsoft.com/office/powerpoint/2010/main" val="117334117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5"/>
          <p:cNvSpPr/>
          <p:nvPr/>
        </p:nvSpPr>
        <p:spPr>
          <a:xfrm>
            <a:off x="1826496" y="3767698"/>
            <a:ext cx="2932213" cy="4154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XVI. Některé stavy vzniklé v perinatálním období </a:t>
            </a:r>
            <a:br>
              <a:rPr kumimoji="0" lang="cs-CZ" sz="1050" b="1" i="0" u="none" strike="noStrike" kern="0" cap="none" spc="0" normalizeH="0" baseline="0" noProof="0" dirty="0">
                <a:ln>
                  <a:noFill/>
                </a:ln>
                <a:solidFill>
                  <a:srgbClr val="000000"/>
                </a:solidFill>
                <a:effectLst/>
                <a:uLnTx/>
                <a:uFillTx/>
              </a:rPr>
            </a:br>
            <a:endParaRPr kumimoji="0" lang="cs-CZ" sz="1050" b="1" i="0" u="none" strike="noStrike" kern="0" cap="none" spc="0" normalizeH="0" baseline="0" noProof="0" dirty="0">
              <a:ln>
                <a:noFill/>
              </a:ln>
              <a:solidFill>
                <a:srgbClr val="000000"/>
              </a:solidFill>
              <a:effectLst/>
              <a:uLnTx/>
              <a:uFillTx/>
            </a:endParaRPr>
          </a:p>
        </p:txBody>
      </p:sp>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normAutofit fontScale="90000"/>
          </a:bodyPr>
          <a:lstStyle/>
          <a:p>
            <a:r>
              <a:rPr lang="cs-CZ" dirty="0"/>
              <a:t>Počet akutních hospitalizací dle skupin diagnóz – vývoj v čase III </a:t>
            </a:r>
            <a:endParaRPr lang="en-US" dirty="0"/>
          </a:p>
        </p:txBody>
      </p:sp>
      <p:sp>
        <p:nvSpPr>
          <p:cNvPr id="45" name="Rectangle 8"/>
          <p:cNvSpPr/>
          <p:nvPr/>
        </p:nvSpPr>
        <p:spPr>
          <a:xfrm>
            <a:off x="1826496" y="1023710"/>
            <a:ext cx="2758427" cy="43088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XIII. Nemoci svalové a kosterní soustavy a pojivové tkáně</a:t>
            </a:r>
            <a:endParaRPr kumimoji="0" lang="cs-CZ" sz="1050" b="1" i="0" u="none" strike="noStrike" kern="0" cap="none" spc="0" normalizeH="0" baseline="0" noProof="0" dirty="0">
              <a:ln>
                <a:noFill/>
              </a:ln>
              <a:solidFill>
                <a:srgbClr val="000000"/>
              </a:solidFill>
              <a:effectLst/>
              <a:uLnTx/>
              <a:uFillTx/>
            </a:endParaRPr>
          </a:p>
        </p:txBody>
      </p:sp>
      <p:sp>
        <p:nvSpPr>
          <p:cNvPr id="50" name="Rectangle 48"/>
          <p:cNvSpPr/>
          <p:nvPr/>
        </p:nvSpPr>
        <p:spPr>
          <a:xfrm>
            <a:off x="4744784" y="1023710"/>
            <a:ext cx="2473754" cy="25391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XIV. Nemoci močové a pohlavní soustavy</a:t>
            </a:r>
          </a:p>
        </p:txBody>
      </p:sp>
      <p:sp>
        <p:nvSpPr>
          <p:cNvPr id="53" name="Rectangle 51"/>
          <p:cNvSpPr/>
          <p:nvPr/>
        </p:nvSpPr>
        <p:spPr>
          <a:xfrm>
            <a:off x="4744784" y="3767698"/>
            <a:ext cx="2920345" cy="415498"/>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XVII. Vrozené vady, deformace a chromozomální abnormality </a:t>
            </a:r>
            <a:endParaRPr kumimoji="0" lang="cs-CZ" sz="1050" b="1" i="0" u="none" strike="noStrike" kern="0" cap="none" spc="0" normalizeH="0" baseline="0" noProof="0" dirty="0">
              <a:ln>
                <a:noFill/>
              </a:ln>
              <a:solidFill>
                <a:srgbClr val="000000"/>
              </a:solidFill>
              <a:effectLst/>
              <a:uLnTx/>
              <a:uFillTx/>
            </a:endParaRPr>
          </a:p>
        </p:txBody>
      </p:sp>
      <p:sp>
        <p:nvSpPr>
          <p:cNvPr id="56" name="Rectangle 54"/>
          <p:cNvSpPr/>
          <p:nvPr/>
        </p:nvSpPr>
        <p:spPr>
          <a:xfrm>
            <a:off x="7763447" y="1023710"/>
            <a:ext cx="2862512" cy="26161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XV. Těhotenství, porod a šestinedělí</a:t>
            </a:r>
          </a:p>
        </p:txBody>
      </p:sp>
      <p:sp>
        <p:nvSpPr>
          <p:cNvPr id="59" name="Rectangle 57"/>
          <p:cNvSpPr/>
          <p:nvPr/>
        </p:nvSpPr>
        <p:spPr>
          <a:xfrm>
            <a:off x="7763447" y="3767698"/>
            <a:ext cx="2862512" cy="415498"/>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a:ln>
                  <a:noFill/>
                </a:ln>
                <a:solidFill>
                  <a:srgbClr val="000000"/>
                </a:solidFill>
                <a:effectLst/>
                <a:uLnTx/>
                <a:uFillTx/>
              </a:rPr>
              <a:t>XVIII. Příznaky, znaky a abnormální klinické a laboratorní nálezy </a:t>
            </a:r>
          </a:p>
        </p:txBody>
      </p:sp>
      <p:sp>
        <p:nvSpPr>
          <p:cNvPr id="23" name="Rectangle 9"/>
          <p:cNvSpPr/>
          <p:nvPr/>
        </p:nvSpPr>
        <p:spPr>
          <a:xfrm rot="16200000">
            <a:off x="-29809" y="3464100"/>
            <a:ext cx="3097515" cy="307777"/>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sz="11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a:rPr>
              <a:t>Počet hospitalizací na 100 000 obyvatel</a:t>
            </a:r>
          </a:p>
        </p:txBody>
      </p:sp>
      <p:graphicFrame>
        <p:nvGraphicFramePr>
          <p:cNvPr id="37" name="Chart 44">
            <a:extLst>
              <a:ext uri="{FF2B5EF4-FFF2-40B4-BE49-F238E27FC236}">
                <a16:creationId xmlns:a16="http://schemas.microsoft.com/office/drawing/2014/main" id="{F32D034F-A46D-4F48-BCB3-23224719D59F}"/>
              </a:ext>
            </a:extLst>
          </p:cNvPr>
          <p:cNvGraphicFramePr/>
          <p:nvPr>
            <p:extLst>
              <p:ext uri="{D42A27DB-BD31-4B8C-83A1-F6EECF244321}">
                <p14:modId xmlns:p14="http://schemas.microsoft.com/office/powerpoint/2010/main" val="1420623541"/>
              </p:ext>
            </p:extLst>
          </p:nvPr>
        </p:nvGraphicFramePr>
        <p:xfrm>
          <a:off x="1728178" y="4104059"/>
          <a:ext cx="2751813" cy="229765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8" name="Table 46">
            <a:extLst>
              <a:ext uri="{FF2B5EF4-FFF2-40B4-BE49-F238E27FC236}">
                <a16:creationId xmlns:a16="http://schemas.microsoft.com/office/drawing/2014/main" id="{06FD8EB7-6A06-4B89-A356-273C20A093A0}"/>
              </a:ext>
            </a:extLst>
          </p:cNvPr>
          <p:cNvGraphicFramePr>
            <a:graphicFrameLocks noGrp="1"/>
          </p:cNvGraphicFramePr>
          <p:nvPr>
            <p:extLst>
              <p:ext uri="{D42A27DB-BD31-4B8C-83A1-F6EECF244321}">
                <p14:modId xmlns:p14="http://schemas.microsoft.com/office/powerpoint/2010/main" val="3215670730"/>
              </p:ext>
            </p:extLst>
          </p:nvPr>
        </p:nvGraphicFramePr>
        <p:xfrm>
          <a:off x="2730511" y="3994089"/>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2,6 %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-9,3 %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-6,0 %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-6,6 %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9" name="Chart 6">
            <a:extLst>
              <a:ext uri="{FF2B5EF4-FFF2-40B4-BE49-F238E27FC236}">
                <a16:creationId xmlns:a16="http://schemas.microsoft.com/office/drawing/2014/main" id="{54A2D6A3-E007-4194-B7A2-4DCB16F2101F}"/>
              </a:ext>
            </a:extLst>
          </p:cNvPr>
          <p:cNvGraphicFramePr/>
          <p:nvPr>
            <p:extLst>
              <p:ext uri="{D42A27DB-BD31-4B8C-83A1-F6EECF244321}">
                <p14:modId xmlns:p14="http://schemas.microsoft.com/office/powerpoint/2010/main" val="4263320219"/>
              </p:ext>
            </p:extLst>
          </p:nvPr>
        </p:nvGraphicFramePr>
        <p:xfrm>
          <a:off x="1728178" y="1360071"/>
          <a:ext cx="2751813" cy="22976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0" name="Table 10">
            <a:extLst>
              <a:ext uri="{FF2B5EF4-FFF2-40B4-BE49-F238E27FC236}">
                <a16:creationId xmlns:a16="http://schemas.microsoft.com/office/drawing/2014/main" id="{0506416E-9D17-4F95-90CA-4086B9FA5630}"/>
              </a:ext>
            </a:extLst>
          </p:cNvPr>
          <p:cNvGraphicFramePr>
            <a:graphicFrameLocks noGrp="1"/>
          </p:cNvGraphicFramePr>
          <p:nvPr>
            <p:extLst>
              <p:ext uri="{D42A27DB-BD31-4B8C-83A1-F6EECF244321}">
                <p14:modId xmlns:p14="http://schemas.microsoft.com/office/powerpoint/2010/main" val="92554591"/>
              </p:ext>
            </p:extLst>
          </p:nvPr>
        </p:nvGraphicFramePr>
        <p:xfrm>
          <a:off x="2437013" y="2428047"/>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1,9 %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0,7 %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-1,1 %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41" name="Chart 47">
            <a:extLst>
              <a:ext uri="{FF2B5EF4-FFF2-40B4-BE49-F238E27FC236}">
                <a16:creationId xmlns:a16="http://schemas.microsoft.com/office/drawing/2014/main" id="{7E009FAC-44D0-4E91-A453-9DEB7086F9F6}"/>
              </a:ext>
            </a:extLst>
          </p:cNvPr>
          <p:cNvGraphicFramePr/>
          <p:nvPr>
            <p:extLst>
              <p:ext uri="{D42A27DB-BD31-4B8C-83A1-F6EECF244321}">
                <p14:modId xmlns:p14="http://schemas.microsoft.com/office/powerpoint/2010/main" val="529361570"/>
              </p:ext>
            </p:extLst>
          </p:nvPr>
        </p:nvGraphicFramePr>
        <p:xfrm>
          <a:off x="4646466" y="1360071"/>
          <a:ext cx="2751813" cy="229765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2" name="Table 49">
            <a:extLst>
              <a:ext uri="{FF2B5EF4-FFF2-40B4-BE49-F238E27FC236}">
                <a16:creationId xmlns:a16="http://schemas.microsoft.com/office/drawing/2014/main" id="{299CCCA1-8EE8-4E41-847D-21A39F76D2F9}"/>
              </a:ext>
            </a:extLst>
          </p:cNvPr>
          <p:cNvGraphicFramePr>
            <a:graphicFrameLocks noGrp="1"/>
          </p:cNvGraphicFramePr>
          <p:nvPr>
            <p:extLst>
              <p:ext uri="{D42A27DB-BD31-4B8C-83A1-F6EECF244321}">
                <p14:modId xmlns:p14="http://schemas.microsoft.com/office/powerpoint/2010/main" val="3434786500"/>
              </p:ext>
            </p:extLst>
          </p:nvPr>
        </p:nvGraphicFramePr>
        <p:xfrm>
          <a:off x="5188825" y="2428047"/>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43" name="Chart 50">
            <a:extLst>
              <a:ext uri="{FF2B5EF4-FFF2-40B4-BE49-F238E27FC236}">
                <a16:creationId xmlns:a16="http://schemas.microsoft.com/office/drawing/2014/main" id="{4B824D57-6930-4526-815D-9E41B20634F3}"/>
              </a:ext>
            </a:extLst>
          </p:cNvPr>
          <p:cNvGraphicFramePr/>
          <p:nvPr>
            <p:extLst>
              <p:ext uri="{D42A27DB-BD31-4B8C-83A1-F6EECF244321}">
                <p14:modId xmlns:p14="http://schemas.microsoft.com/office/powerpoint/2010/main" val="2448625472"/>
              </p:ext>
            </p:extLst>
          </p:nvPr>
        </p:nvGraphicFramePr>
        <p:xfrm>
          <a:off x="4646466" y="4104059"/>
          <a:ext cx="2751813" cy="229765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Table 52">
            <a:extLst>
              <a:ext uri="{FF2B5EF4-FFF2-40B4-BE49-F238E27FC236}">
                <a16:creationId xmlns:a16="http://schemas.microsoft.com/office/drawing/2014/main" id="{C772773D-97E3-4F7B-B56B-10774D3927E5}"/>
              </a:ext>
            </a:extLst>
          </p:cNvPr>
          <p:cNvGraphicFramePr>
            <a:graphicFrameLocks noGrp="1"/>
          </p:cNvGraphicFramePr>
          <p:nvPr>
            <p:extLst>
              <p:ext uri="{D42A27DB-BD31-4B8C-83A1-F6EECF244321}">
                <p14:modId xmlns:p14="http://schemas.microsoft.com/office/powerpoint/2010/main" val="1567827037"/>
              </p:ext>
            </p:extLst>
          </p:nvPr>
        </p:nvGraphicFramePr>
        <p:xfrm>
          <a:off x="5351742" y="5252887"/>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0,6 %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-2,1 %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46" name="Chart 53">
            <a:extLst>
              <a:ext uri="{FF2B5EF4-FFF2-40B4-BE49-F238E27FC236}">
                <a16:creationId xmlns:a16="http://schemas.microsoft.com/office/drawing/2014/main" id="{0F72CB88-1EAE-4097-9BB0-2CD6E8F97959}"/>
              </a:ext>
            </a:extLst>
          </p:cNvPr>
          <p:cNvGraphicFramePr/>
          <p:nvPr>
            <p:extLst>
              <p:ext uri="{D42A27DB-BD31-4B8C-83A1-F6EECF244321}">
                <p14:modId xmlns:p14="http://schemas.microsoft.com/office/powerpoint/2010/main" val="4066146528"/>
              </p:ext>
            </p:extLst>
          </p:nvPr>
        </p:nvGraphicFramePr>
        <p:xfrm>
          <a:off x="7665129" y="1360071"/>
          <a:ext cx="2751813" cy="229765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7" name="Table 55">
            <a:extLst>
              <a:ext uri="{FF2B5EF4-FFF2-40B4-BE49-F238E27FC236}">
                <a16:creationId xmlns:a16="http://schemas.microsoft.com/office/drawing/2014/main" id="{C2BC4C84-E152-406C-8DC2-8E060853A83C}"/>
              </a:ext>
            </a:extLst>
          </p:cNvPr>
          <p:cNvGraphicFramePr>
            <a:graphicFrameLocks noGrp="1"/>
          </p:cNvGraphicFramePr>
          <p:nvPr>
            <p:extLst>
              <p:ext uri="{D42A27DB-BD31-4B8C-83A1-F6EECF244321}">
                <p14:modId xmlns:p14="http://schemas.microsoft.com/office/powerpoint/2010/main" val="801500935"/>
              </p:ext>
            </p:extLst>
          </p:nvPr>
        </p:nvGraphicFramePr>
        <p:xfrm>
          <a:off x="8350444" y="2428047"/>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-2,2 %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-0,3 %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-0,9 %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49" name="Chart 56">
            <a:extLst>
              <a:ext uri="{FF2B5EF4-FFF2-40B4-BE49-F238E27FC236}">
                <a16:creationId xmlns:a16="http://schemas.microsoft.com/office/drawing/2014/main" id="{A2B306FB-DA38-4971-9449-BF3DD76DE4DD}"/>
              </a:ext>
            </a:extLst>
          </p:cNvPr>
          <p:cNvGraphicFramePr/>
          <p:nvPr>
            <p:extLst>
              <p:ext uri="{D42A27DB-BD31-4B8C-83A1-F6EECF244321}">
                <p14:modId xmlns:p14="http://schemas.microsoft.com/office/powerpoint/2010/main" val="228932075"/>
              </p:ext>
            </p:extLst>
          </p:nvPr>
        </p:nvGraphicFramePr>
        <p:xfrm>
          <a:off x="7665129" y="4104059"/>
          <a:ext cx="2751813" cy="2297657"/>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1" name="Table 58">
            <a:extLst>
              <a:ext uri="{FF2B5EF4-FFF2-40B4-BE49-F238E27FC236}">
                <a16:creationId xmlns:a16="http://schemas.microsoft.com/office/drawing/2014/main" id="{D8A990AB-1104-4574-B65C-DB2423F419BD}"/>
              </a:ext>
            </a:extLst>
          </p:cNvPr>
          <p:cNvGraphicFramePr>
            <a:graphicFrameLocks noGrp="1"/>
          </p:cNvGraphicFramePr>
          <p:nvPr>
            <p:extLst>
              <p:ext uri="{D42A27DB-BD31-4B8C-83A1-F6EECF244321}">
                <p14:modId xmlns:p14="http://schemas.microsoft.com/office/powerpoint/2010/main" val="1898811537"/>
              </p:ext>
            </p:extLst>
          </p:nvPr>
        </p:nvGraphicFramePr>
        <p:xfrm>
          <a:off x="8350444" y="5324243"/>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-4,6 %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-0,6 %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-0,7 %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spTree>
    <p:extLst>
      <p:ext uri="{BB962C8B-B14F-4D97-AF65-F5344CB8AC3E}">
        <p14:creationId xmlns:p14="http://schemas.microsoft.com/office/powerpoint/2010/main" val="386064052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6">
            <a:extLst>
              <a:ext uri="{FF2B5EF4-FFF2-40B4-BE49-F238E27FC236}">
                <a16:creationId xmlns:a16="http://schemas.microsoft.com/office/drawing/2014/main" id="{DE4BE380-13B7-431C-9254-19085B5DC0B2}"/>
              </a:ext>
            </a:extLst>
          </p:cNvPr>
          <p:cNvSpPr txBox="1"/>
          <p:nvPr/>
        </p:nvSpPr>
        <p:spPr>
          <a:xfrm>
            <a:off x="287053" y="653725"/>
            <a:ext cx="7733918" cy="307777"/>
          </a:xfrm>
          <a:prstGeom prst="rect">
            <a:avLst/>
          </a:prstGeom>
          <a:noFill/>
        </p:spPr>
        <p:txBody>
          <a:bodyPr wrap="square" rtlCol="0">
            <a:spAutoFit/>
          </a:bodyPr>
          <a:lstStyle/>
          <a:p>
            <a:r>
              <a:rPr lang="cs-CZ" sz="1400" dirty="0">
                <a:solidFill>
                  <a:prstClr val="black"/>
                </a:solidFill>
                <a:latin typeface="Arial" panose="020B0604020202020204" pitchFamily="34" charset="0"/>
                <a:cs typeface="Arial" panose="020B0604020202020204" pitchFamily="34" charset="0"/>
              </a:rPr>
              <a:t>Zdroj dat: NRHOSP 2007-2018</a:t>
            </a:r>
            <a:endParaRPr lang="cs-CZ" sz="1400" b="1" dirty="0">
              <a:solidFill>
                <a:schemeClr val="accent3"/>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normAutofit fontScale="90000"/>
          </a:bodyPr>
          <a:lstStyle/>
          <a:p>
            <a:r>
              <a:rPr lang="cs-CZ" dirty="0"/>
              <a:t>Počet akutních hospitalizací dle skupin diagnóz – vývoj v čase IV </a:t>
            </a:r>
            <a:endParaRPr lang="en-US" dirty="0"/>
          </a:p>
        </p:txBody>
      </p:sp>
      <p:sp>
        <p:nvSpPr>
          <p:cNvPr id="61" name="Rectangle 8"/>
          <p:cNvSpPr/>
          <p:nvPr/>
        </p:nvSpPr>
        <p:spPr>
          <a:xfrm>
            <a:off x="2381667" y="1024083"/>
            <a:ext cx="2758427" cy="43088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XIX. Poranění, otravy a některé jiné následky vnějších příčin </a:t>
            </a:r>
            <a:endParaRPr kumimoji="0" lang="cs-CZ" sz="1050" b="1" i="0" u="none" strike="noStrike" kern="0" cap="none" spc="0" normalizeH="0" baseline="0" noProof="0" dirty="0">
              <a:ln>
                <a:noFill/>
              </a:ln>
              <a:solidFill>
                <a:srgbClr val="000000"/>
              </a:solidFill>
              <a:effectLst/>
              <a:uLnTx/>
              <a:uFillTx/>
            </a:endParaRPr>
          </a:p>
        </p:txBody>
      </p:sp>
      <p:sp>
        <p:nvSpPr>
          <p:cNvPr id="62" name="Rectangle 9"/>
          <p:cNvSpPr/>
          <p:nvPr/>
        </p:nvSpPr>
        <p:spPr>
          <a:xfrm rot="16200000">
            <a:off x="390815" y="3464100"/>
            <a:ext cx="3097515" cy="307777"/>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sz="1100" b="0"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a:rPr>
              <a:t>Počet hospitalizací na 100 000 obyvatel</a:t>
            </a:r>
          </a:p>
        </p:txBody>
      </p:sp>
      <p:sp>
        <p:nvSpPr>
          <p:cNvPr id="65" name="Rectangle 45"/>
          <p:cNvSpPr/>
          <p:nvPr/>
        </p:nvSpPr>
        <p:spPr>
          <a:xfrm>
            <a:off x="2394108" y="3691158"/>
            <a:ext cx="1848583" cy="415498"/>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err="1">
                <a:ln>
                  <a:noFill/>
                </a:ln>
                <a:solidFill>
                  <a:srgbClr val="000000"/>
                </a:solidFill>
                <a:effectLst/>
                <a:uLnTx/>
                <a:uFillTx/>
              </a:rPr>
              <a:t>XXIb</a:t>
            </a:r>
            <a:r>
              <a:rPr kumimoji="0" lang="cs-CZ" sz="1050" b="1" i="0" u="none" strike="noStrike" kern="0" cap="none" spc="0" normalizeH="0" baseline="0" noProof="0" dirty="0">
                <a:ln>
                  <a:noFill/>
                </a:ln>
                <a:solidFill>
                  <a:srgbClr val="000000"/>
                </a:solidFill>
                <a:effectLst/>
                <a:uLnTx/>
                <a:uFillTx/>
              </a:rPr>
              <a:t>. Živě narozené děti (Z38)</a:t>
            </a:r>
            <a:br>
              <a:rPr kumimoji="0" lang="cs-CZ" sz="1050" b="1" i="0" u="none" strike="noStrike" kern="0" cap="none" spc="0" normalizeH="0" baseline="0" noProof="0" dirty="0">
                <a:ln>
                  <a:noFill/>
                </a:ln>
                <a:solidFill>
                  <a:srgbClr val="000000"/>
                </a:solidFill>
                <a:effectLst/>
                <a:uLnTx/>
                <a:uFillTx/>
              </a:rPr>
            </a:br>
            <a:endParaRPr kumimoji="0" lang="cs-CZ" sz="1050" b="1" i="0" u="none" strike="noStrike" kern="0" cap="none" spc="0" normalizeH="0" baseline="0" noProof="0" dirty="0">
              <a:ln>
                <a:noFill/>
              </a:ln>
              <a:solidFill>
                <a:srgbClr val="000000"/>
              </a:solidFill>
              <a:effectLst/>
              <a:uLnTx/>
              <a:uFillTx/>
            </a:endParaRPr>
          </a:p>
        </p:txBody>
      </p:sp>
      <p:sp>
        <p:nvSpPr>
          <p:cNvPr id="71" name="Rectangle 51"/>
          <p:cNvSpPr/>
          <p:nvPr/>
        </p:nvSpPr>
        <p:spPr>
          <a:xfrm>
            <a:off x="6568283" y="3691158"/>
            <a:ext cx="2920345" cy="43088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pl-PL" sz="1050" b="1" i="0" u="none" strike="noStrike" kern="0" cap="none" spc="0" normalizeH="0" baseline="0" noProof="0" dirty="0">
                <a:ln>
                  <a:noFill/>
                </a:ln>
                <a:solidFill>
                  <a:srgbClr val="000000"/>
                </a:solidFill>
                <a:effectLst/>
                <a:uLnTx/>
                <a:uFillTx/>
              </a:rPr>
              <a:t>XXIc. Jiné faktory ovlivňující zdravotní stav a kontakt se zdrav. službami </a:t>
            </a:r>
            <a:endParaRPr kumimoji="0" lang="cs-CZ" sz="1050" b="1" i="0" u="none" strike="noStrike" kern="0" cap="none" spc="0" normalizeH="0" baseline="0" noProof="0" dirty="0">
              <a:ln>
                <a:noFill/>
              </a:ln>
              <a:solidFill>
                <a:srgbClr val="000000"/>
              </a:solidFill>
              <a:effectLst/>
              <a:uLnTx/>
              <a:uFillTx/>
            </a:endParaRPr>
          </a:p>
        </p:txBody>
      </p:sp>
      <p:sp>
        <p:nvSpPr>
          <p:cNvPr id="73" name="Rectangle 54"/>
          <p:cNvSpPr/>
          <p:nvPr/>
        </p:nvSpPr>
        <p:spPr>
          <a:xfrm>
            <a:off x="6354027" y="1024083"/>
            <a:ext cx="2862512" cy="43088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50" b="1" i="0" u="none" strike="noStrike" kern="0" cap="none" spc="0" normalizeH="0" baseline="0" noProof="0" dirty="0" err="1">
                <a:ln>
                  <a:noFill/>
                </a:ln>
                <a:solidFill>
                  <a:srgbClr val="000000"/>
                </a:solidFill>
                <a:effectLst/>
                <a:uLnTx/>
                <a:uFillTx/>
              </a:rPr>
              <a:t>XXIa</a:t>
            </a:r>
            <a:r>
              <a:rPr kumimoji="0" lang="cs-CZ" sz="1050" b="1" i="0" u="none" strike="noStrike" kern="0" cap="none" spc="0" normalizeH="0" baseline="0" noProof="0" dirty="0">
                <a:ln>
                  <a:noFill/>
                </a:ln>
                <a:solidFill>
                  <a:srgbClr val="000000"/>
                </a:solidFill>
                <a:effectLst/>
                <a:uLnTx/>
                <a:uFillTx/>
              </a:rPr>
              <a:t>. Zdravá osoba doprovázející nemocnou osobu (Z76.3)</a:t>
            </a:r>
          </a:p>
        </p:txBody>
      </p:sp>
      <p:graphicFrame>
        <p:nvGraphicFramePr>
          <p:cNvPr id="26" name="Chart 53">
            <a:extLst>
              <a:ext uri="{FF2B5EF4-FFF2-40B4-BE49-F238E27FC236}">
                <a16:creationId xmlns:a16="http://schemas.microsoft.com/office/drawing/2014/main" id="{F6741ECD-CF13-47E4-8BFC-A7D55ACA538C}"/>
              </a:ext>
            </a:extLst>
          </p:cNvPr>
          <p:cNvGraphicFramePr/>
          <p:nvPr>
            <p:extLst>
              <p:ext uri="{D42A27DB-BD31-4B8C-83A1-F6EECF244321}">
                <p14:modId xmlns:p14="http://schemas.microsoft.com/office/powerpoint/2010/main" val="2298881724"/>
              </p:ext>
            </p:extLst>
          </p:nvPr>
        </p:nvGraphicFramePr>
        <p:xfrm>
          <a:off x="6255709" y="1360444"/>
          <a:ext cx="2751813" cy="229765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7" name="Table 55">
            <a:extLst>
              <a:ext uri="{FF2B5EF4-FFF2-40B4-BE49-F238E27FC236}">
                <a16:creationId xmlns:a16="http://schemas.microsoft.com/office/drawing/2014/main" id="{46CF023D-F4A2-4C45-A56B-140F4D32558A}"/>
              </a:ext>
            </a:extLst>
          </p:cNvPr>
          <p:cNvGraphicFramePr>
            <a:graphicFrameLocks noGrp="1"/>
          </p:cNvGraphicFramePr>
          <p:nvPr>
            <p:extLst>
              <p:ext uri="{D42A27DB-BD31-4B8C-83A1-F6EECF244321}">
                <p14:modId xmlns:p14="http://schemas.microsoft.com/office/powerpoint/2010/main" val="1454340371"/>
              </p:ext>
            </p:extLst>
          </p:nvPr>
        </p:nvGraphicFramePr>
        <p:xfrm>
          <a:off x="7013638" y="2649199"/>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-1,8 %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-1,8 %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-4,4 %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28" name="Chart 6">
            <a:extLst>
              <a:ext uri="{FF2B5EF4-FFF2-40B4-BE49-F238E27FC236}">
                <a16:creationId xmlns:a16="http://schemas.microsoft.com/office/drawing/2014/main" id="{139120EE-9C19-44C0-9D34-EAB46166F18D}"/>
              </a:ext>
            </a:extLst>
          </p:cNvPr>
          <p:cNvGraphicFramePr/>
          <p:nvPr>
            <p:extLst>
              <p:ext uri="{D42A27DB-BD31-4B8C-83A1-F6EECF244321}">
                <p14:modId xmlns:p14="http://schemas.microsoft.com/office/powerpoint/2010/main" val="150831194"/>
              </p:ext>
            </p:extLst>
          </p:nvPr>
        </p:nvGraphicFramePr>
        <p:xfrm>
          <a:off x="2283349" y="1360444"/>
          <a:ext cx="2751813" cy="22976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9" name="Table 10">
            <a:extLst>
              <a:ext uri="{FF2B5EF4-FFF2-40B4-BE49-F238E27FC236}">
                <a16:creationId xmlns:a16="http://schemas.microsoft.com/office/drawing/2014/main" id="{784F6E5B-54DA-40F5-AA9C-D772A467DD81}"/>
              </a:ext>
            </a:extLst>
          </p:cNvPr>
          <p:cNvGraphicFramePr>
            <a:graphicFrameLocks noGrp="1"/>
          </p:cNvGraphicFramePr>
          <p:nvPr>
            <p:extLst>
              <p:ext uri="{D42A27DB-BD31-4B8C-83A1-F6EECF244321}">
                <p14:modId xmlns:p14="http://schemas.microsoft.com/office/powerpoint/2010/main" val="3436158995"/>
              </p:ext>
            </p:extLst>
          </p:nvPr>
        </p:nvGraphicFramePr>
        <p:xfrm>
          <a:off x="2995787" y="2653449"/>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4,9 %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-0,1 %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-0,6 %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0" name="Chart 44">
            <a:extLst>
              <a:ext uri="{FF2B5EF4-FFF2-40B4-BE49-F238E27FC236}">
                <a16:creationId xmlns:a16="http://schemas.microsoft.com/office/drawing/2014/main" id="{9EB269DA-AD3A-4057-B657-AEC624249696}"/>
              </a:ext>
            </a:extLst>
          </p:cNvPr>
          <p:cNvGraphicFramePr/>
          <p:nvPr>
            <p:extLst>
              <p:ext uri="{D42A27DB-BD31-4B8C-83A1-F6EECF244321}">
                <p14:modId xmlns:p14="http://schemas.microsoft.com/office/powerpoint/2010/main" val="2211352145"/>
              </p:ext>
            </p:extLst>
          </p:nvPr>
        </p:nvGraphicFramePr>
        <p:xfrm>
          <a:off x="2295790" y="4027519"/>
          <a:ext cx="2751813" cy="229765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1" name="Table 46">
            <a:extLst>
              <a:ext uri="{FF2B5EF4-FFF2-40B4-BE49-F238E27FC236}">
                <a16:creationId xmlns:a16="http://schemas.microsoft.com/office/drawing/2014/main" id="{CD0E4C18-1404-4BDB-ABDA-4FCAAC71C586}"/>
              </a:ext>
            </a:extLst>
          </p:cNvPr>
          <p:cNvGraphicFramePr>
            <a:graphicFrameLocks noGrp="1"/>
          </p:cNvGraphicFramePr>
          <p:nvPr>
            <p:extLst>
              <p:ext uri="{D42A27DB-BD31-4B8C-83A1-F6EECF244321}">
                <p14:modId xmlns:p14="http://schemas.microsoft.com/office/powerpoint/2010/main" val="2259414273"/>
              </p:ext>
            </p:extLst>
          </p:nvPr>
        </p:nvGraphicFramePr>
        <p:xfrm>
          <a:off x="3008228" y="5113763"/>
          <a:ext cx="1866796" cy="57150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0,0 %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0,9 %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2,4 %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2,4 %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graphicFrame>
        <p:nvGraphicFramePr>
          <p:cNvPr id="32" name="Chart 50">
            <a:extLst>
              <a:ext uri="{FF2B5EF4-FFF2-40B4-BE49-F238E27FC236}">
                <a16:creationId xmlns:a16="http://schemas.microsoft.com/office/drawing/2014/main" id="{112A1119-1052-4C36-8A68-07354EA887E1}"/>
              </a:ext>
            </a:extLst>
          </p:cNvPr>
          <p:cNvGraphicFramePr/>
          <p:nvPr>
            <p:extLst>
              <p:ext uri="{D42A27DB-BD31-4B8C-83A1-F6EECF244321}">
                <p14:modId xmlns:p14="http://schemas.microsoft.com/office/powerpoint/2010/main" val="1454714435"/>
              </p:ext>
            </p:extLst>
          </p:nvPr>
        </p:nvGraphicFramePr>
        <p:xfrm>
          <a:off x="6469965" y="4027519"/>
          <a:ext cx="2751813" cy="229765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3" name="Table 52">
            <a:extLst>
              <a:ext uri="{FF2B5EF4-FFF2-40B4-BE49-F238E27FC236}">
                <a16:creationId xmlns:a16="http://schemas.microsoft.com/office/drawing/2014/main" id="{4ACE0C9E-037D-4691-93CC-8439F76B03BE}"/>
              </a:ext>
            </a:extLst>
          </p:cNvPr>
          <p:cNvGraphicFramePr>
            <a:graphicFrameLocks noGrp="1"/>
          </p:cNvGraphicFramePr>
          <p:nvPr>
            <p:extLst>
              <p:ext uri="{D42A27DB-BD31-4B8C-83A1-F6EECF244321}">
                <p14:modId xmlns:p14="http://schemas.microsoft.com/office/powerpoint/2010/main" val="494286235"/>
              </p:ext>
            </p:extLst>
          </p:nvPr>
        </p:nvGraphicFramePr>
        <p:xfrm>
          <a:off x="7218523" y="5339895"/>
          <a:ext cx="1866796" cy="550650"/>
        </p:xfrm>
        <a:graphic>
          <a:graphicData uri="http://schemas.openxmlformats.org/drawingml/2006/table">
            <a:tbl>
              <a:tblPr/>
              <a:tblGrid>
                <a:gridCol w="974882">
                  <a:extLst>
                    <a:ext uri="{9D8B030D-6E8A-4147-A177-3AD203B41FA5}">
                      <a16:colId xmlns:a16="http://schemas.microsoft.com/office/drawing/2014/main" val="1417985255"/>
                    </a:ext>
                  </a:extLst>
                </a:gridCol>
                <a:gridCol w="445957">
                  <a:extLst>
                    <a:ext uri="{9D8B030D-6E8A-4147-A177-3AD203B41FA5}">
                      <a16:colId xmlns:a16="http://schemas.microsoft.com/office/drawing/2014/main" val="1766976813"/>
                    </a:ext>
                  </a:extLst>
                </a:gridCol>
                <a:gridCol w="445957">
                  <a:extLst>
                    <a:ext uri="{9D8B030D-6E8A-4147-A177-3AD203B41FA5}">
                      <a16:colId xmlns:a16="http://schemas.microsoft.com/office/drawing/2014/main" val="4042975842"/>
                    </a:ext>
                  </a:extLst>
                </a:gridCol>
              </a:tblGrid>
              <a:tr h="16965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900" b="1" i="0" u="none" strike="noStrike" dirty="0">
                          <a:solidFill>
                            <a:srgbClr val="000000"/>
                          </a:solidFill>
                          <a:effectLst/>
                          <a:latin typeface="+mj-lt"/>
                        </a:rPr>
                        <a:t>Meziroční změna</a:t>
                      </a:r>
                      <a:endParaRPr lang="en-US" sz="900" b="1"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E7B13D"/>
                          </a:solidFill>
                          <a:effectLst>
                            <a:outerShdw blurRad="38100" dist="38100" dir="2700000" algn="tl">
                              <a:srgbClr val="000000">
                                <a:alpha val="43137"/>
                              </a:srgbClr>
                            </a:outerShdw>
                          </a:effectLst>
                          <a:latin typeface="+mj-lt"/>
                        </a:rPr>
                        <a:t>HKK</a:t>
                      </a:r>
                      <a:endParaRPr lang="en-US" sz="900" b="1" i="0" u="none" strike="noStrike" dirty="0">
                        <a:solidFill>
                          <a:srgbClr val="E7B13D"/>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900" b="1" i="0" u="none" strike="noStrike" dirty="0">
                          <a:solidFill>
                            <a:srgbClr val="3D67BC"/>
                          </a:solidFill>
                          <a:effectLst>
                            <a:outerShdw blurRad="38100" dist="38100" dir="2700000" algn="tl">
                              <a:srgbClr val="000000">
                                <a:alpha val="43137"/>
                              </a:srgbClr>
                            </a:outerShdw>
                          </a:effectLst>
                          <a:latin typeface="+mj-lt"/>
                        </a:rPr>
                        <a:t>ČR</a:t>
                      </a:r>
                      <a:endParaRPr lang="en-US" sz="900" b="1" i="0" u="none" strike="noStrike" dirty="0">
                        <a:solidFill>
                          <a:srgbClr val="3D67BC"/>
                        </a:solidFill>
                        <a:effectLst>
                          <a:outerShdw blurRad="38100" dist="38100" dir="2700000" algn="tl">
                            <a:srgbClr val="000000">
                              <a:alpha val="43137"/>
                            </a:srgbClr>
                          </a:outerShdw>
                        </a:effectLst>
                        <a:latin typeface="+mj-lt"/>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290752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201</a:t>
                      </a:r>
                      <a:r>
                        <a:rPr lang="cs-CZ" sz="900" u="none" strike="noStrike" dirty="0">
                          <a:effectLst/>
                          <a:latin typeface="+mj-lt"/>
                        </a:rPr>
                        <a:t>7</a:t>
                      </a:r>
                      <a:r>
                        <a:rPr lang="en-US" sz="900" u="none" strike="noStrike" dirty="0">
                          <a:effectLst/>
                          <a:latin typeface="+mj-lt"/>
                        </a:rPr>
                        <a:t>-&gt;201</a:t>
                      </a:r>
                      <a:r>
                        <a:rPr lang="cs-CZ" sz="900" u="none" strike="noStrike" dirty="0">
                          <a:effectLst/>
                          <a:latin typeface="+mj-lt"/>
                        </a:rPr>
                        <a:t>8</a:t>
                      </a:r>
                      <a:endParaRPr lang="en-US" sz="900" b="0" i="0" u="none" strike="noStrike" dirty="0">
                        <a:solidFill>
                          <a:srgbClr val="000000"/>
                        </a:solidFill>
                        <a:effectLst/>
                        <a:latin typeface="+mj-lt"/>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-1,6 %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-1,0 %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rgbClr val="000000"/>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872542831"/>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en-US" sz="900" u="none" strike="noStrike" dirty="0">
                          <a:effectLst/>
                          <a:latin typeface="+mj-lt"/>
                        </a:rPr>
                        <a:t>5 </a:t>
                      </a:r>
                      <a:r>
                        <a:rPr lang="en-US" sz="900" u="none" strike="noStrike" dirty="0" err="1">
                          <a:effectLst/>
                          <a:latin typeface="+mj-lt"/>
                        </a:rPr>
                        <a:t>leté</a:t>
                      </a:r>
                      <a:r>
                        <a:rPr lang="en-US" sz="900" u="none" strike="noStrike" dirty="0">
                          <a:effectLst/>
                          <a:latin typeface="+mj-lt"/>
                        </a:rPr>
                        <a:t> </a:t>
                      </a:r>
                      <a:r>
                        <a:rPr lang="en-US" sz="900" u="none" strike="noStrike" dirty="0" err="1">
                          <a:effectLst/>
                          <a:latin typeface="+mj-lt"/>
                        </a:rPr>
                        <a:t>průměrné</a:t>
                      </a:r>
                      <a:r>
                        <a:rPr lang="en-US" sz="900" u="none" strike="noStrike" dirty="0">
                          <a:effectLst/>
                          <a:latin typeface="+mj-lt"/>
                        </a:rPr>
                        <a:t> </a:t>
                      </a:r>
                      <a:r>
                        <a:rPr lang="en-US" sz="900" u="none" strike="noStrike" dirty="0">
                          <a:effectLst/>
                          <a:latin typeface="Symbol" panose="05050102010706020507" pitchFamily="18" charset="2"/>
                        </a:rPr>
                        <a:t>D</a:t>
                      </a:r>
                      <a:endParaRPr lang="en-US" sz="900" b="0" i="0" u="none" strike="noStrike" dirty="0">
                        <a:solidFill>
                          <a:srgbClr val="000000"/>
                        </a:solidFill>
                        <a:effectLst/>
                        <a:latin typeface="Symbol" panose="05050102010706020507" pitchFamily="18" charset="2"/>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-0,9 %</a:t>
                      </a: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Calibri Light" panose="020F0302020204030204" pitchFamily="34" charset="0"/>
                        </a:rPr>
                        <a:t>-0,2 %</a:t>
                      </a:r>
                    </a:p>
                  </a:txBody>
                  <a:tcPr marL="9525" marR="9525" marT="9525"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32630120"/>
                  </a:ext>
                </a:extLst>
              </a:tr>
            </a:tbl>
          </a:graphicData>
        </a:graphic>
      </p:graphicFrame>
    </p:spTree>
    <p:extLst>
      <p:ext uri="{BB962C8B-B14F-4D97-AF65-F5344CB8AC3E}">
        <p14:creationId xmlns:p14="http://schemas.microsoft.com/office/powerpoint/2010/main" val="19075846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3863878" cy="307777"/>
          </a:xfrm>
          <a:prstGeom prst="rect">
            <a:avLst/>
          </a:prstGeom>
          <a:noFill/>
        </p:spPr>
        <p:txBody>
          <a:bodyPr wrap="none" rtlCol="0">
            <a:spAutoFit/>
          </a:bodyPr>
          <a:lstStyle/>
          <a:p>
            <a:r>
              <a:rPr lang="cs-CZ" sz="1400" dirty="0"/>
              <a:t>Zdroj: </a:t>
            </a:r>
            <a:r>
              <a:rPr lang="cs-CZ" sz="1400" kern="0" dirty="0">
                <a:solidFill>
                  <a:srgbClr val="000000"/>
                </a:solidFill>
              </a:rPr>
              <a:t>NRHOSP </a:t>
            </a:r>
            <a:r>
              <a:rPr lang="cs-CZ" sz="1400" kern="0" dirty="0"/>
              <a:t>2010 – 2018, </a:t>
            </a:r>
            <a:r>
              <a:rPr lang="cs-CZ" sz="1400" b="1" kern="0" dirty="0"/>
              <a:t>Královehradecký kraj</a:t>
            </a:r>
          </a:p>
        </p:txBody>
      </p:sp>
      <p:sp>
        <p:nvSpPr>
          <p:cNvPr id="20" name="TextBox 3"/>
          <p:cNvSpPr txBox="1"/>
          <p:nvPr/>
        </p:nvSpPr>
        <p:spPr>
          <a:xfrm>
            <a:off x="4552818" y="873051"/>
            <a:ext cx="64985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1-3 dny</a:t>
            </a:r>
          </a:p>
        </p:txBody>
      </p:sp>
      <p:sp>
        <p:nvSpPr>
          <p:cNvPr id="21" name="Rectangle 9"/>
          <p:cNvSpPr/>
          <p:nvPr/>
        </p:nvSpPr>
        <p:spPr>
          <a:xfrm>
            <a:off x="4408818" y="939550"/>
            <a:ext cx="144000" cy="144000"/>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TextBox 41"/>
          <p:cNvSpPr txBox="1"/>
          <p:nvPr/>
        </p:nvSpPr>
        <p:spPr>
          <a:xfrm>
            <a:off x="5360931" y="873051"/>
            <a:ext cx="61908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4-7 dní</a:t>
            </a:r>
          </a:p>
        </p:txBody>
      </p:sp>
      <p:sp>
        <p:nvSpPr>
          <p:cNvPr id="23" name="Rectangle 42"/>
          <p:cNvSpPr/>
          <p:nvPr/>
        </p:nvSpPr>
        <p:spPr>
          <a:xfrm>
            <a:off x="5216931" y="939550"/>
            <a:ext cx="144000" cy="144000"/>
          </a:xfrm>
          <a:prstGeom prst="rect">
            <a:avLst/>
          </a:prstGeom>
          <a:solidFill>
            <a:srgbClr val="CC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Box 43"/>
          <p:cNvSpPr txBox="1"/>
          <p:nvPr/>
        </p:nvSpPr>
        <p:spPr>
          <a:xfrm>
            <a:off x="6238266" y="873051"/>
            <a:ext cx="69762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8-30 dní</a:t>
            </a:r>
          </a:p>
        </p:txBody>
      </p:sp>
      <p:sp>
        <p:nvSpPr>
          <p:cNvPr id="25" name="Rectangle 45"/>
          <p:cNvSpPr/>
          <p:nvPr/>
        </p:nvSpPr>
        <p:spPr>
          <a:xfrm>
            <a:off x="6094266" y="939550"/>
            <a:ext cx="144000" cy="144000"/>
          </a:xfrm>
          <a:prstGeom prst="rect">
            <a:avLst/>
          </a:prstGeom>
          <a:solidFill>
            <a:srgbClr val="99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TextBox 46"/>
          <p:cNvSpPr txBox="1"/>
          <p:nvPr/>
        </p:nvSpPr>
        <p:spPr>
          <a:xfrm>
            <a:off x="7148460" y="873051"/>
            <a:ext cx="96372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31 a více dní</a:t>
            </a:r>
          </a:p>
        </p:txBody>
      </p:sp>
      <p:sp>
        <p:nvSpPr>
          <p:cNvPr id="27" name="Rectangle 47"/>
          <p:cNvSpPr/>
          <p:nvPr/>
        </p:nvSpPr>
        <p:spPr>
          <a:xfrm>
            <a:off x="7004460" y="939550"/>
            <a:ext cx="144000" cy="144000"/>
          </a:xfrm>
          <a:prstGeom prst="rect">
            <a:avLst/>
          </a:prstGeom>
          <a:solidFill>
            <a:srgbClr val="8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TextBox 20"/>
          <p:cNvSpPr txBox="1"/>
          <p:nvPr/>
        </p:nvSpPr>
        <p:spPr>
          <a:xfrm>
            <a:off x="288867" y="1200685"/>
            <a:ext cx="1181734" cy="261610"/>
          </a:xfrm>
          <a:prstGeom prst="rect">
            <a:avLst/>
          </a:prstGeom>
          <a:noFill/>
        </p:spPr>
        <p:txBody>
          <a:bodyPr wrap="none" rtlCol="0">
            <a:spAutoFit/>
          </a:bodyPr>
          <a:lstStyle/>
          <a:p>
            <a:r>
              <a:rPr lang="cs-CZ" sz="1100" b="1" dirty="0"/>
              <a:t>Hospitalizace (%)</a:t>
            </a:r>
            <a:endParaRPr lang="en-US" sz="1100" b="1" dirty="0"/>
          </a:p>
        </p:txBody>
      </p:sp>
      <p:sp>
        <p:nvSpPr>
          <p:cNvPr id="17" name="TextBox 6">
            <a:extLst>
              <a:ext uri="{FF2B5EF4-FFF2-40B4-BE49-F238E27FC236}">
                <a16:creationId xmlns:a16="http://schemas.microsoft.com/office/drawing/2014/main" id="{67409E64-AD8C-4FAC-8288-941C5331DCED}"/>
              </a:ext>
            </a:extLst>
          </p:cNvPr>
          <p:cNvSpPr txBox="1"/>
          <p:nvPr/>
        </p:nvSpPr>
        <p:spPr>
          <a:xfrm>
            <a:off x="8904726" y="952745"/>
            <a:ext cx="340158" cy="261610"/>
          </a:xfrm>
          <a:prstGeom prst="rect">
            <a:avLst/>
          </a:prstGeom>
          <a:noFill/>
        </p:spPr>
        <p:txBody>
          <a:bodyPr wrap="none" rtlCol="0">
            <a:spAutoFit/>
          </a:bodyPr>
          <a:lstStyle/>
          <a:p>
            <a:r>
              <a:rPr lang="cs-CZ" sz="1100" b="1" i="1" dirty="0"/>
              <a:t>ČR</a:t>
            </a:r>
            <a:endParaRPr lang="cs-CZ" sz="1100" b="1" i="1" kern="0" dirty="0">
              <a:solidFill>
                <a:srgbClr val="000000"/>
              </a:solidFill>
            </a:endParaRPr>
          </a:p>
        </p:txBody>
      </p:sp>
      <p:cxnSp>
        <p:nvCxnSpPr>
          <p:cNvPr id="4" name="Přímá spojnice 3">
            <a:extLst>
              <a:ext uri="{FF2B5EF4-FFF2-40B4-BE49-F238E27FC236}">
                <a16:creationId xmlns:a16="http://schemas.microsoft.com/office/drawing/2014/main" id="{0A3B9620-785A-4B2C-B44F-3A710CAB9228}"/>
              </a:ext>
            </a:extLst>
          </p:cNvPr>
          <p:cNvCxnSpPr/>
          <p:nvPr/>
        </p:nvCxnSpPr>
        <p:spPr>
          <a:xfrm>
            <a:off x="8699634" y="1200685"/>
            <a:ext cx="16878" cy="5527196"/>
          </a:xfrm>
          <a:prstGeom prst="line">
            <a:avLst/>
          </a:prstGeom>
        </p:spPr>
        <p:style>
          <a:lnRef idx="2">
            <a:schemeClr val="dk1"/>
          </a:lnRef>
          <a:fillRef idx="0">
            <a:schemeClr val="dk1"/>
          </a:fillRef>
          <a:effectRef idx="1">
            <a:schemeClr val="dk1"/>
          </a:effectRef>
          <a:fontRef idx="minor">
            <a:schemeClr val="tx1"/>
          </a:fontRef>
        </p:style>
      </p:cxnSp>
      <p:sp>
        <p:nvSpPr>
          <p:cNvPr id="3" name="Title 2"/>
          <p:cNvSpPr>
            <a:spLocks noGrp="1"/>
          </p:cNvSpPr>
          <p:nvPr>
            <p:ph type="title"/>
          </p:nvPr>
        </p:nvSpPr>
        <p:spPr/>
        <p:txBody>
          <a:bodyPr>
            <a:normAutofit/>
          </a:bodyPr>
          <a:lstStyle/>
          <a:p>
            <a:r>
              <a:rPr lang="en-US" dirty="0" err="1"/>
              <a:t>Délka</a:t>
            </a:r>
            <a:r>
              <a:rPr lang="en-US" dirty="0"/>
              <a:t> </a:t>
            </a:r>
            <a:r>
              <a:rPr lang="en-US" dirty="0" err="1"/>
              <a:t>hospitalizac</a:t>
            </a:r>
            <a:r>
              <a:rPr lang="cs-CZ" dirty="0"/>
              <a:t>í</a:t>
            </a:r>
            <a:r>
              <a:rPr lang="en-US" dirty="0"/>
              <a:t> v </a:t>
            </a:r>
            <a:r>
              <a:rPr lang="cs-CZ" dirty="0"/>
              <a:t>HKK </a:t>
            </a:r>
            <a:r>
              <a:rPr lang="en-US" dirty="0"/>
              <a:t>– </a:t>
            </a:r>
            <a:r>
              <a:rPr lang="en-US" dirty="0" err="1"/>
              <a:t>vývoj</a:t>
            </a:r>
            <a:r>
              <a:rPr lang="en-US" dirty="0"/>
              <a:t> v </a:t>
            </a:r>
            <a:r>
              <a:rPr lang="en-US" dirty="0" err="1"/>
              <a:t>čase</a:t>
            </a:r>
            <a:endParaRPr lang="en-US" dirty="0"/>
          </a:p>
        </p:txBody>
      </p:sp>
      <p:graphicFrame>
        <p:nvGraphicFramePr>
          <p:cNvPr id="29" name="Table 6">
            <a:extLst>
              <a:ext uri="{FF2B5EF4-FFF2-40B4-BE49-F238E27FC236}">
                <a16:creationId xmlns:a16="http://schemas.microsoft.com/office/drawing/2014/main" id="{12CA9882-5F2D-4275-9C61-6FFC2F6DA345}"/>
              </a:ext>
            </a:extLst>
          </p:cNvPr>
          <p:cNvGraphicFramePr>
            <a:graphicFrameLocks noGrp="1"/>
          </p:cNvGraphicFramePr>
          <p:nvPr>
            <p:extLst>
              <p:ext uri="{D42A27DB-BD31-4B8C-83A1-F6EECF244321}">
                <p14:modId xmlns:p14="http://schemas.microsoft.com/office/powerpoint/2010/main" val="4225184901"/>
              </p:ext>
            </p:extLst>
          </p:nvPr>
        </p:nvGraphicFramePr>
        <p:xfrm>
          <a:off x="162625" y="1069201"/>
          <a:ext cx="8558682" cy="5717736"/>
        </p:xfrm>
        <a:graphic>
          <a:graphicData uri="http://schemas.openxmlformats.org/drawingml/2006/table">
            <a:tbl>
              <a:tblPr>
                <a:tableStyleId>{5C22544A-7EE6-4342-B048-85BDC9FD1C3A}</a:tableStyleId>
              </a:tblPr>
              <a:tblGrid>
                <a:gridCol w="1378943">
                  <a:extLst>
                    <a:ext uri="{9D8B030D-6E8A-4147-A177-3AD203B41FA5}">
                      <a16:colId xmlns:a16="http://schemas.microsoft.com/office/drawing/2014/main" val="1083909627"/>
                    </a:ext>
                  </a:extLst>
                </a:gridCol>
                <a:gridCol w="5765006">
                  <a:extLst>
                    <a:ext uri="{9D8B030D-6E8A-4147-A177-3AD203B41FA5}">
                      <a16:colId xmlns:a16="http://schemas.microsoft.com/office/drawing/2014/main" val="1986877814"/>
                    </a:ext>
                  </a:extLst>
                </a:gridCol>
                <a:gridCol w="595222">
                  <a:extLst>
                    <a:ext uri="{9D8B030D-6E8A-4147-A177-3AD203B41FA5}">
                      <a16:colId xmlns:a16="http://schemas.microsoft.com/office/drawing/2014/main" val="2164060661"/>
                    </a:ext>
                  </a:extLst>
                </a:gridCol>
                <a:gridCol w="362310">
                  <a:extLst>
                    <a:ext uri="{9D8B030D-6E8A-4147-A177-3AD203B41FA5}">
                      <a16:colId xmlns:a16="http://schemas.microsoft.com/office/drawing/2014/main" val="2726991899"/>
                    </a:ext>
                  </a:extLst>
                </a:gridCol>
                <a:gridCol w="457201">
                  <a:extLst>
                    <a:ext uri="{9D8B030D-6E8A-4147-A177-3AD203B41FA5}">
                      <a16:colId xmlns:a16="http://schemas.microsoft.com/office/drawing/2014/main" val="1056689632"/>
                    </a:ext>
                  </a:extLst>
                </a:gridCol>
              </a:tblGrid>
              <a:tr h="417432">
                <a:tc>
                  <a:txBody>
                    <a:bodyPr/>
                    <a:lstStyle/>
                    <a:p>
                      <a:pPr algn="ctr" fontAlgn="b"/>
                      <a:endParaRPr lang="en-US" sz="900" b="0" i="0" u="none" strike="noStrike" dirty="0">
                        <a:solidFill>
                          <a:srgbClr val="333399"/>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a:effectLst/>
                          <a:latin typeface="+mj-lt"/>
                        </a:rPr>
                        <a:t>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Průměr</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Medián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39715000"/>
                  </a:ext>
                </a:extLst>
              </a:tr>
              <a:tr h="220846">
                <a:tc rowSpan="11">
                  <a:txBody>
                    <a:bodyPr/>
                    <a:lstStyle/>
                    <a:p>
                      <a:pPr algn="l" fontAlgn="b"/>
                      <a:r>
                        <a:rPr lang="en-US" sz="1200" b="1" u="none" strike="noStrike" dirty="0" err="1">
                          <a:solidFill>
                            <a:schemeClr val="tx1"/>
                          </a:solidFill>
                          <a:effectLst/>
                          <a:latin typeface="+mj-lt"/>
                        </a:rPr>
                        <a:t>Akutn</a:t>
                      </a:r>
                      <a:r>
                        <a:rPr lang="cs-CZ" sz="1200" b="1" u="none" strike="noStrike" dirty="0">
                          <a:solidFill>
                            <a:schemeClr val="tx1"/>
                          </a:solidFill>
                          <a:effectLst/>
                          <a:latin typeface="+mj-lt"/>
                        </a:rPr>
                        <a:t>í hospitalizace</a:t>
                      </a:r>
                      <a:endParaRPr lang="en-US" sz="12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108 121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6811178"/>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106 479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0195823"/>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103 551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505574"/>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102 899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3567164"/>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99 335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7173218"/>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99 676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3206971"/>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99 273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9057431"/>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99 733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6313190"/>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100 395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8257617"/>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97 946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4802431"/>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95 181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657337"/>
                  </a:ext>
                </a:extLst>
              </a:tr>
              <a:tr h="220846">
                <a:tc>
                  <a:txBody>
                    <a:bodyPr/>
                    <a:lstStyle/>
                    <a:p>
                      <a:pPr algn="l" fontAlgn="b"/>
                      <a:endParaRPr lang="en-US" sz="12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94 579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3245110"/>
                  </a:ext>
                </a:extLst>
              </a:tr>
              <a:tr h="220846">
                <a:tc rowSpan="11">
                  <a:txBody>
                    <a:bodyPr/>
                    <a:lstStyle/>
                    <a:p>
                      <a:pPr algn="l" fontAlgn="t"/>
                      <a:r>
                        <a:rPr lang="cs-CZ" sz="1200" b="1" u="none" strike="noStrike" dirty="0">
                          <a:solidFill>
                            <a:schemeClr val="tx1"/>
                          </a:solidFill>
                          <a:effectLst/>
                          <a:latin typeface="+mj-lt"/>
                        </a:rPr>
                        <a:t>Následné hospitalizace</a:t>
                      </a:r>
                    </a:p>
                    <a:p>
                      <a:pPr algn="l" fontAlgn="t"/>
                      <a:r>
                        <a:rPr lang="cs-CZ" sz="1200" b="1" i="0" u="none" strike="noStrike" dirty="0">
                          <a:solidFill>
                            <a:schemeClr val="tx1"/>
                          </a:solidFill>
                          <a:effectLst/>
                          <a:latin typeface="+mj-lt"/>
                        </a:rPr>
                        <a:t>a</a:t>
                      </a:r>
                    </a:p>
                    <a:p>
                      <a:pPr algn="l" fontAlgn="t"/>
                      <a:r>
                        <a:rPr lang="cs-CZ" sz="1200" b="1" i="0" u="none" strike="noStrike" dirty="0">
                          <a:solidFill>
                            <a:schemeClr val="tx1"/>
                          </a:solidFill>
                          <a:effectLst/>
                          <a:latin typeface="+mj-lt"/>
                        </a:rPr>
                        <a:t>hospitalizace</a:t>
                      </a:r>
                      <a:r>
                        <a:rPr lang="cs-CZ" sz="1200" b="1" i="0" u="none" strike="noStrike" baseline="0" dirty="0">
                          <a:solidFill>
                            <a:schemeClr val="tx1"/>
                          </a:solidFill>
                          <a:effectLst/>
                          <a:latin typeface="+mj-lt"/>
                        </a:rPr>
                        <a:t> dlouhodobé péče</a:t>
                      </a:r>
                      <a:endParaRPr lang="en-US" sz="12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7 968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57,4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22275"/>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7 958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4855464"/>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8 568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59,6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2117678"/>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8 406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54,9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2163562"/>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8 727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8189887"/>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8 342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54,5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0591964"/>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8 245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4984478"/>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9 015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52,0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1492895"/>
                  </a:ext>
                </a:extLst>
              </a:tr>
              <a:tr h="220846">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8 996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432608"/>
                  </a:ext>
                </a:extLst>
              </a:tr>
              <a:tr h="220846">
                <a:tc vMerge="1">
                  <a:txBody>
                    <a:bodyPr/>
                    <a:lstStyle/>
                    <a:p>
                      <a:endParaRPr lang="en-US"/>
                    </a:p>
                  </a:txBody>
                  <a:tcPr/>
                </a:tc>
                <a:tc>
                  <a:txBody>
                    <a:bodyPr/>
                    <a:lstStyle/>
                    <a:p>
                      <a:endParaRPr lang="en-US" sz="900">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9 069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67240321"/>
                  </a:ext>
                </a:extLst>
              </a:tr>
              <a:tr h="220846">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8 960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9902984"/>
                  </a:ext>
                </a:extLst>
              </a:tr>
              <a:tr h="220846">
                <a:tc>
                  <a:txBody>
                    <a:bodyPr/>
                    <a:lstStyle/>
                    <a:p>
                      <a:pPr algn="l" fontAlgn="t"/>
                      <a:endParaRPr lang="en-US" sz="12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9 329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2808359"/>
                  </a:ext>
                </a:extLst>
              </a:tr>
            </a:tbl>
          </a:graphicData>
        </a:graphic>
      </p:graphicFrame>
      <p:graphicFrame>
        <p:nvGraphicFramePr>
          <p:cNvPr id="31" name="Chart 19">
            <a:extLst>
              <a:ext uri="{FF2B5EF4-FFF2-40B4-BE49-F238E27FC236}">
                <a16:creationId xmlns:a16="http://schemas.microsoft.com/office/drawing/2014/main" id="{1DA28F93-312C-45AA-8936-EE6B279E5710}"/>
              </a:ext>
            </a:extLst>
          </p:cNvPr>
          <p:cNvGraphicFramePr/>
          <p:nvPr>
            <p:extLst>
              <p:ext uri="{D42A27DB-BD31-4B8C-83A1-F6EECF244321}">
                <p14:modId xmlns:p14="http://schemas.microsoft.com/office/powerpoint/2010/main" val="85492659"/>
              </p:ext>
            </p:extLst>
          </p:nvPr>
        </p:nvGraphicFramePr>
        <p:xfrm>
          <a:off x="1427631" y="1200685"/>
          <a:ext cx="6096000" cy="5710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5" name="Tabulka 34">
            <a:extLst>
              <a:ext uri="{FF2B5EF4-FFF2-40B4-BE49-F238E27FC236}">
                <a16:creationId xmlns:a16="http://schemas.microsoft.com/office/drawing/2014/main" id="{E7432406-3AD2-4DB5-AA88-7B5FDDB9B708}"/>
              </a:ext>
            </a:extLst>
          </p:cNvPr>
          <p:cNvGraphicFramePr>
            <a:graphicFrameLocks noGrp="1"/>
          </p:cNvGraphicFramePr>
          <p:nvPr>
            <p:extLst>
              <p:ext uri="{D42A27DB-BD31-4B8C-83A1-F6EECF244321}">
                <p14:modId xmlns:p14="http://schemas.microsoft.com/office/powerpoint/2010/main" val="703945728"/>
              </p:ext>
            </p:extLst>
          </p:nvPr>
        </p:nvGraphicFramePr>
        <p:xfrm>
          <a:off x="8716512" y="1072175"/>
          <a:ext cx="819511" cy="5723811"/>
        </p:xfrm>
        <a:graphic>
          <a:graphicData uri="http://schemas.openxmlformats.org/drawingml/2006/table">
            <a:tbl>
              <a:tblPr>
                <a:tableStyleId>{5C22544A-7EE6-4342-B048-85BDC9FD1C3A}</a:tableStyleId>
              </a:tblPr>
              <a:tblGrid>
                <a:gridCol w="362310">
                  <a:extLst>
                    <a:ext uri="{9D8B030D-6E8A-4147-A177-3AD203B41FA5}">
                      <a16:colId xmlns:a16="http://schemas.microsoft.com/office/drawing/2014/main" val="2155212735"/>
                    </a:ext>
                  </a:extLst>
                </a:gridCol>
                <a:gridCol w="457201">
                  <a:extLst>
                    <a:ext uri="{9D8B030D-6E8A-4147-A177-3AD203B41FA5}">
                      <a16:colId xmlns:a16="http://schemas.microsoft.com/office/drawing/2014/main" val="1439775790"/>
                    </a:ext>
                  </a:extLst>
                </a:gridCol>
              </a:tblGrid>
              <a:tr h="412467">
                <a:tc>
                  <a:txBody>
                    <a:bodyPr/>
                    <a:lstStyle/>
                    <a:p>
                      <a:pPr algn="ctr" rtl="0" fontAlgn="b"/>
                      <a:r>
                        <a:rPr lang="en-US" sz="900" b="1" i="1" u="none" strike="noStrike" dirty="0" err="1">
                          <a:effectLst/>
                          <a:latin typeface="+mj-lt"/>
                        </a:rPr>
                        <a:t>Průměr</a:t>
                      </a:r>
                      <a:endParaRPr lang="en-US" sz="900" b="1" i="1"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i="1" u="none" strike="noStrike" dirty="0" err="1">
                          <a:effectLst/>
                          <a:latin typeface="+mj-lt"/>
                        </a:rPr>
                        <a:t>Medián</a:t>
                      </a:r>
                      <a:endParaRPr lang="en-US" sz="900" b="1" i="1"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5537623"/>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686254"/>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5630566"/>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2684106"/>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0938981"/>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2131747"/>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6.0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6328267"/>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1305859"/>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9768592"/>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6066948"/>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43045414"/>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3416407"/>
                  </a:ext>
                </a:extLst>
              </a:tr>
              <a:tr h="221306">
                <a:tc>
                  <a:txBody>
                    <a:bodyPr/>
                    <a:lstStyle/>
                    <a:p>
                      <a:pPr algn="ctr" fontAlgn="ctr"/>
                      <a:r>
                        <a:rPr lang="cs-CZ" sz="900" b="0" i="1" u="none" strike="noStrike" dirty="0">
                          <a:solidFill>
                            <a:srgbClr val="000000"/>
                          </a:solidFill>
                          <a:effectLst/>
                          <a:latin typeface="Arial" panose="020B0604020202020204" pitchFamily="34" charset="0"/>
                        </a:rPr>
                        <a:t>5,5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1" u="none" strike="noStrike" dirty="0">
                          <a:solidFill>
                            <a:srgbClr val="000000"/>
                          </a:solidFill>
                          <a:effectLst/>
                          <a:latin typeface="Arial" panose="020B0604020202020204" pitchFamily="34" charset="0"/>
                        </a:rPr>
                        <a:t>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78415305"/>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4304479"/>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1374623"/>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97534723"/>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7343673"/>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1310401"/>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20165932"/>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52.</a:t>
                      </a:r>
                      <a:r>
                        <a:rPr lang="cs-CZ" sz="900" b="0" i="1" u="none" strike="noStrike" dirty="0">
                          <a:solidFill>
                            <a:srgbClr val="000000"/>
                          </a:solidFill>
                          <a:effectLst/>
                          <a:latin typeface="Arial" panose="020B0604020202020204" pitchFamily="34" charset="0"/>
                          <a:cs typeface="Arial" panose="020B0604020202020204" pitchFamily="34" charset="0"/>
                        </a:rPr>
                        <a:t>2</a:t>
                      </a:r>
                      <a:endParaRPr lang="en-US" sz="900" b="0" i="1"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6953189"/>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50.9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28830746"/>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98131196"/>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50.1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2426173"/>
                  </a:ext>
                </a:extLst>
              </a:tr>
              <a:tr h="221306">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51.0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900" b="0" i="1" u="none" strike="noStrike" dirty="0">
                          <a:solidFill>
                            <a:srgbClr val="000000"/>
                          </a:solidFill>
                          <a:effectLst/>
                          <a:latin typeface="Arial" panose="020B0604020202020204" pitchFamily="34" charset="0"/>
                          <a:cs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9858063"/>
                  </a:ext>
                </a:extLst>
              </a:tr>
              <a:tr h="221306">
                <a:tc>
                  <a:txBody>
                    <a:bodyPr/>
                    <a:lstStyle/>
                    <a:p>
                      <a:pPr algn="ctr" fontAlgn="ctr"/>
                      <a:r>
                        <a:rPr lang="cs-CZ" sz="900" b="0" i="1" u="none" strike="noStrike" dirty="0">
                          <a:solidFill>
                            <a:srgbClr val="000000"/>
                          </a:solidFill>
                          <a:effectLst/>
                          <a:latin typeface="Arial" panose="020B0604020202020204" pitchFamily="34" charset="0"/>
                        </a:rPr>
                        <a:t>50,6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1" u="none" strike="noStrike" dirty="0">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6258218"/>
                  </a:ext>
                </a:extLst>
              </a:tr>
            </a:tbl>
          </a:graphicData>
        </a:graphic>
      </p:graphicFrame>
    </p:spTree>
    <p:extLst>
      <p:ext uri="{BB962C8B-B14F-4D97-AF65-F5344CB8AC3E}">
        <p14:creationId xmlns:p14="http://schemas.microsoft.com/office/powerpoint/2010/main" val="4872393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Hospitalizace s akutní lůžkovou péčí v HKK a v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7" name="Group 744"/>
          <p:cNvGraphicFramePr>
            <a:graphicFrameLocks noGrp="1"/>
          </p:cNvGraphicFramePr>
          <p:nvPr>
            <p:extLst>
              <p:ext uri="{D42A27DB-BD31-4B8C-83A1-F6EECF244321}">
                <p14:modId xmlns:p14="http://schemas.microsoft.com/office/powerpoint/2010/main" val="3751248153"/>
              </p:ext>
            </p:extLst>
          </p:nvPr>
        </p:nvGraphicFramePr>
        <p:xfrm>
          <a:off x="356657" y="974607"/>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1 528 459</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84 632 (5,5 %)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2 118 117</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111 820 (5,3 %)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85,2 %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14,8 %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14 448 100</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821 216 (5,7 %)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83,9 %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16,1 %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1 514 547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83 824 (5,5 %)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2 099 353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110 874 (5,3 %)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84,5 %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15,5 %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13 855 477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793 963 (5,7 %)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1 502 248</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81 929 (5,5 %)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2 085 614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107 943 (5,2 %)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16,2 %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13 577 604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788 189 (5,8 %)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1 481 927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81 145 (5,5 %)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82,8 %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17,2 %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2 057 389</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107 125 (5,2 %)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16,0 %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13 192 295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781 223 (5,9 %)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1 459 323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79 036 (5,4 %)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82,3 %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17,7 %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2 022 411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103 867 (5,1 %)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83,6 %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16,4 %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12 576 886</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748 150 (5,9 %)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17,2 %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1 469 925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78 898 (5,4 %)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2 055 125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104 517 (5,1 %)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12 279 590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737 874 (6,0 %)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1 474 139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77 984 (5,3 %)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82,1 %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17,9 %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2 060 196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103 434 (5,0 %)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12 027 085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723 375 (6,0 %)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1 487 991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77 211 (5,2 %)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2 084 181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102 802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12 022 778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712 857 (5,9 %)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1 478 317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78 223 (5,3 %)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2 063 065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103 875 (5,0 %)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11 866 408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707 703 (6,0 %)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1 470 496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76 909 (5,2 %)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82,0 %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18,0 %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2 047 432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101 489 (5,0 %)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83,4 %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16,6 %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11 588 615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692 569 (6,0 %)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82,9 %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17,1 %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1 450 632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75 620 (5,2 %)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2 015 079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99 314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17,0 %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11 241 896</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661 901 (5,9 %)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1 442 169</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75 091 (5,2 %)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18,4 %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1 999 367</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98 252 (4,9 %)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83,0 %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17,0 %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11 082 287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639 660 (5,8 %)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83,0 %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17,0 %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9" name="Rectangle 740"/>
          <p:cNvSpPr>
            <a:spLocks noChangeArrowheads="1"/>
          </p:cNvSpPr>
          <p:nvPr/>
        </p:nvSpPr>
        <p:spPr bwMode="auto">
          <a:xfrm>
            <a:off x="272591" y="3879517"/>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8" name="Pětiúhelník 7"/>
          <p:cNvSpPr/>
          <p:nvPr/>
        </p:nvSpPr>
        <p:spPr>
          <a:xfrm>
            <a:off x="356657" y="5381339"/>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TextovéPole 9"/>
          <p:cNvSpPr txBox="1"/>
          <p:nvPr/>
        </p:nvSpPr>
        <p:spPr>
          <a:xfrm>
            <a:off x="272590" y="4096512"/>
            <a:ext cx="11473146" cy="954107"/>
          </a:xfrm>
          <a:prstGeom prst="rect">
            <a:avLst/>
          </a:prstGeom>
          <a:noFill/>
        </p:spPr>
        <p:txBody>
          <a:bodyPr wrap="square" rtlCol="0">
            <a:spAutoFit/>
          </a:bodyPr>
          <a:lstStyle/>
          <a:p>
            <a:r>
              <a:rPr lang="cs-CZ" sz="1400" dirty="0"/>
              <a:t>Objem akutní lůžkové péče v ČR i v HKK velmi výrazně klesá a tím se nejvíce podílí na celkovém poklesu hospitalizační péče. Pokles v počtech hospitalizací a hospitalizovaných osob je v HKK progresivnější než v ČR (za posledních 10 let o – 12,1% u hospitalizací a – </a:t>
            </a:r>
            <a:r>
              <a:rPr lang="cs-CZ" sz="1400" dirty="0" smtClean="0"/>
              <a:t>11,3% </a:t>
            </a:r>
            <a:r>
              <a:rPr lang="cs-CZ" sz="1400" dirty="0"/>
              <a:t>u hospitalizovaných pacientů), pokles v objemu ošetřovacích dní je srovnatelný (za posledních 10 let o – 22,1%).  Ve výrazném úbytku celkové sumy ošetřovacích dní se promítá zejména zkracování průměrné doby akutních hospitalizací. Přibližně 17% akutní hospitalizační péče v HKK je poskytováno obyvatelům jiných krajů ČR. </a:t>
            </a:r>
          </a:p>
        </p:txBody>
      </p:sp>
      <p:sp>
        <p:nvSpPr>
          <p:cNvPr id="11" name="TextovéPole 10"/>
          <p:cNvSpPr txBox="1"/>
          <p:nvPr/>
        </p:nvSpPr>
        <p:spPr>
          <a:xfrm>
            <a:off x="4425735" y="5176378"/>
            <a:ext cx="490649" cy="338554"/>
          </a:xfrm>
          <a:prstGeom prst="rect">
            <a:avLst/>
          </a:prstGeom>
          <a:noFill/>
        </p:spPr>
        <p:txBody>
          <a:bodyPr wrap="square" rtlCol="0">
            <a:spAutoFit/>
          </a:bodyPr>
          <a:lstStyle/>
          <a:p>
            <a:r>
              <a:rPr lang="cs-CZ" sz="1600" b="1" dirty="0"/>
              <a:t>ČR:</a:t>
            </a:r>
          </a:p>
        </p:txBody>
      </p:sp>
      <p:sp>
        <p:nvSpPr>
          <p:cNvPr id="12" name="TextovéPole 11"/>
          <p:cNvSpPr txBox="1"/>
          <p:nvPr/>
        </p:nvSpPr>
        <p:spPr>
          <a:xfrm>
            <a:off x="4307105" y="5924620"/>
            <a:ext cx="685759" cy="338554"/>
          </a:xfrm>
          <a:prstGeom prst="rect">
            <a:avLst/>
          </a:prstGeom>
          <a:noFill/>
        </p:spPr>
        <p:txBody>
          <a:bodyPr wrap="square" rtlCol="0">
            <a:spAutoFit/>
          </a:bodyPr>
          <a:lstStyle/>
          <a:p>
            <a:pPr algn="r"/>
            <a:r>
              <a:rPr lang="cs-CZ" sz="1600" b="1" dirty="0"/>
              <a:t>HKK</a:t>
            </a:r>
          </a:p>
        </p:txBody>
      </p:sp>
      <p:sp>
        <p:nvSpPr>
          <p:cNvPr id="13" name="TextovéPole 12"/>
          <p:cNvSpPr txBox="1"/>
          <p:nvPr/>
        </p:nvSpPr>
        <p:spPr>
          <a:xfrm>
            <a:off x="356657" y="5381339"/>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4" name="TextovéPole 13"/>
          <p:cNvSpPr txBox="1"/>
          <p:nvPr/>
        </p:nvSpPr>
        <p:spPr>
          <a:xfrm>
            <a:off x="2508624" y="5390482"/>
            <a:ext cx="1901911" cy="584775"/>
          </a:xfrm>
          <a:prstGeom prst="rect">
            <a:avLst/>
          </a:prstGeom>
          <a:noFill/>
        </p:spPr>
        <p:txBody>
          <a:bodyPr wrap="square" rtlCol="0">
            <a:spAutoFit/>
          </a:bodyPr>
          <a:lstStyle/>
          <a:p>
            <a:pPr algn="r"/>
            <a:r>
              <a:rPr lang="cs-CZ" sz="1600" b="1" dirty="0"/>
              <a:t>Počet hospitalizovaných</a:t>
            </a:r>
          </a:p>
        </p:txBody>
      </p:sp>
      <p:sp>
        <p:nvSpPr>
          <p:cNvPr id="15" name="TextovéPole 14"/>
          <p:cNvSpPr txBox="1"/>
          <p:nvPr/>
        </p:nvSpPr>
        <p:spPr>
          <a:xfrm>
            <a:off x="7269559" y="5176378"/>
            <a:ext cx="685759" cy="338554"/>
          </a:xfrm>
          <a:prstGeom prst="rect">
            <a:avLst/>
          </a:prstGeom>
          <a:noFill/>
        </p:spPr>
        <p:txBody>
          <a:bodyPr wrap="square" rtlCol="0">
            <a:spAutoFit/>
          </a:bodyPr>
          <a:lstStyle/>
          <a:p>
            <a:r>
              <a:rPr lang="cs-CZ" sz="1600" b="1" dirty="0"/>
              <a:t>ČR:</a:t>
            </a:r>
          </a:p>
        </p:txBody>
      </p:sp>
      <p:sp>
        <p:nvSpPr>
          <p:cNvPr id="16" name="TextovéPole 15"/>
          <p:cNvSpPr txBox="1"/>
          <p:nvPr/>
        </p:nvSpPr>
        <p:spPr>
          <a:xfrm>
            <a:off x="7269558" y="5946040"/>
            <a:ext cx="685759" cy="338554"/>
          </a:xfrm>
          <a:prstGeom prst="rect">
            <a:avLst/>
          </a:prstGeom>
          <a:noFill/>
        </p:spPr>
        <p:txBody>
          <a:bodyPr wrap="square" rtlCol="0">
            <a:spAutoFit/>
          </a:bodyPr>
          <a:lstStyle/>
          <a:p>
            <a:r>
              <a:rPr lang="cs-CZ" sz="1600" b="1" dirty="0"/>
              <a:t>HKK:</a:t>
            </a:r>
          </a:p>
        </p:txBody>
      </p:sp>
      <p:sp>
        <p:nvSpPr>
          <p:cNvPr id="17" name="TextovéPole 16"/>
          <p:cNvSpPr txBox="1"/>
          <p:nvPr/>
        </p:nvSpPr>
        <p:spPr>
          <a:xfrm>
            <a:off x="5361592" y="5387351"/>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18" name="TextovéPole 17"/>
          <p:cNvSpPr txBox="1"/>
          <p:nvPr/>
        </p:nvSpPr>
        <p:spPr>
          <a:xfrm>
            <a:off x="10476055" y="5179509"/>
            <a:ext cx="685759" cy="338554"/>
          </a:xfrm>
          <a:prstGeom prst="rect">
            <a:avLst/>
          </a:prstGeom>
          <a:noFill/>
        </p:spPr>
        <p:txBody>
          <a:bodyPr wrap="square" rtlCol="0">
            <a:spAutoFit/>
          </a:bodyPr>
          <a:lstStyle/>
          <a:p>
            <a:r>
              <a:rPr lang="cs-CZ" sz="1600" b="1" dirty="0"/>
              <a:t>ČR:</a:t>
            </a:r>
          </a:p>
        </p:txBody>
      </p:sp>
      <p:sp>
        <p:nvSpPr>
          <p:cNvPr id="19" name="TextovéPole 18"/>
          <p:cNvSpPr txBox="1"/>
          <p:nvPr/>
        </p:nvSpPr>
        <p:spPr>
          <a:xfrm>
            <a:off x="10476054" y="5949171"/>
            <a:ext cx="685759" cy="338554"/>
          </a:xfrm>
          <a:prstGeom prst="rect">
            <a:avLst/>
          </a:prstGeom>
          <a:noFill/>
        </p:spPr>
        <p:txBody>
          <a:bodyPr wrap="square" rtlCol="0">
            <a:spAutoFit/>
          </a:bodyPr>
          <a:lstStyle/>
          <a:p>
            <a:r>
              <a:rPr lang="cs-CZ" sz="1600" b="1" dirty="0"/>
              <a:t>HKK:</a:t>
            </a:r>
          </a:p>
        </p:txBody>
      </p:sp>
      <p:sp>
        <p:nvSpPr>
          <p:cNvPr id="20" name="TextovéPole 19"/>
          <p:cNvSpPr txBox="1"/>
          <p:nvPr/>
        </p:nvSpPr>
        <p:spPr>
          <a:xfrm>
            <a:off x="8513224" y="5390482"/>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21" name="TextovéPole 20"/>
          <p:cNvSpPr txBox="1"/>
          <p:nvPr/>
        </p:nvSpPr>
        <p:spPr>
          <a:xfrm>
            <a:off x="4916384" y="5028750"/>
            <a:ext cx="1173520" cy="307777"/>
          </a:xfrm>
          <a:prstGeom prst="rect">
            <a:avLst/>
          </a:prstGeom>
          <a:noFill/>
        </p:spPr>
        <p:txBody>
          <a:bodyPr wrap="square" rtlCol="0">
            <a:spAutoFit/>
          </a:bodyPr>
          <a:lstStyle/>
          <a:p>
            <a:r>
              <a:rPr lang="cs-CZ" sz="1400" dirty="0"/>
              <a:t>- 86 290</a:t>
            </a:r>
          </a:p>
        </p:txBody>
      </p:sp>
      <p:sp>
        <p:nvSpPr>
          <p:cNvPr id="22" name="TextovéPole 21"/>
          <p:cNvSpPr txBox="1"/>
          <p:nvPr/>
        </p:nvSpPr>
        <p:spPr>
          <a:xfrm>
            <a:off x="4887530" y="5291129"/>
            <a:ext cx="772726" cy="307777"/>
          </a:xfrm>
          <a:prstGeom prst="rect">
            <a:avLst/>
          </a:prstGeom>
          <a:noFill/>
        </p:spPr>
        <p:txBody>
          <a:bodyPr wrap="square" rtlCol="0">
            <a:spAutoFit/>
          </a:bodyPr>
          <a:lstStyle/>
          <a:p>
            <a:pPr algn="ctr"/>
            <a:r>
              <a:rPr lang="cs-CZ" sz="1400" dirty="0"/>
              <a:t>- 5,6%</a:t>
            </a:r>
          </a:p>
        </p:txBody>
      </p:sp>
      <p:sp>
        <p:nvSpPr>
          <p:cNvPr id="23" name="TextovéPole 22"/>
          <p:cNvSpPr txBox="1"/>
          <p:nvPr/>
        </p:nvSpPr>
        <p:spPr>
          <a:xfrm>
            <a:off x="4970611" y="5810992"/>
            <a:ext cx="1173520" cy="307777"/>
          </a:xfrm>
          <a:prstGeom prst="rect">
            <a:avLst/>
          </a:prstGeom>
          <a:noFill/>
        </p:spPr>
        <p:txBody>
          <a:bodyPr wrap="square" rtlCol="0">
            <a:spAutoFit/>
          </a:bodyPr>
          <a:lstStyle/>
          <a:p>
            <a:r>
              <a:rPr lang="cs-CZ" sz="1400" dirty="0"/>
              <a:t>- 9 541</a:t>
            </a:r>
          </a:p>
        </p:txBody>
      </p:sp>
      <p:sp>
        <p:nvSpPr>
          <p:cNvPr id="24" name="TextovéPole 23"/>
          <p:cNvSpPr txBox="1"/>
          <p:nvPr/>
        </p:nvSpPr>
        <p:spPr>
          <a:xfrm>
            <a:off x="4941757" y="6073371"/>
            <a:ext cx="772726" cy="307777"/>
          </a:xfrm>
          <a:prstGeom prst="rect">
            <a:avLst/>
          </a:prstGeom>
          <a:noFill/>
        </p:spPr>
        <p:txBody>
          <a:bodyPr wrap="square" rtlCol="0">
            <a:spAutoFit/>
          </a:bodyPr>
          <a:lstStyle/>
          <a:p>
            <a:pPr algn="ctr"/>
            <a:r>
              <a:rPr lang="cs-CZ" sz="1400" dirty="0"/>
              <a:t>- 11,3%</a:t>
            </a:r>
          </a:p>
        </p:txBody>
      </p:sp>
      <p:sp>
        <p:nvSpPr>
          <p:cNvPr id="25" name="TextovéPole 24"/>
          <p:cNvSpPr txBox="1"/>
          <p:nvPr/>
        </p:nvSpPr>
        <p:spPr>
          <a:xfrm>
            <a:off x="7768278" y="5022489"/>
            <a:ext cx="1173520" cy="307777"/>
          </a:xfrm>
          <a:prstGeom prst="rect">
            <a:avLst/>
          </a:prstGeom>
          <a:noFill/>
        </p:spPr>
        <p:txBody>
          <a:bodyPr wrap="square" rtlCol="0">
            <a:spAutoFit/>
          </a:bodyPr>
          <a:lstStyle/>
          <a:p>
            <a:r>
              <a:rPr lang="cs-CZ" sz="1400" dirty="0"/>
              <a:t>- 118 750</a:t>
            </a:r>
          </a:p>
        </p:txBody>
      </p:sp>
      <p:sp>
        <p:nvSpPr>
          <p:cNvPr id="26" name="TextovéPole 25"/>
          <p:cNvSpPr txBox="1"/>
          <p:nvPr/>
        </p:nvSpPr>
        <p:spPr>
          <a:xfrm>
            <a:off x="7739424" y="5284868"/>
            <a:ext cx="772726" cy="307777"/>
          </a:xfrm>
          <a:prstGeom prst="rect">
            <a:avLst/>
          </a:prstGeom>
          <a:noFill/>
        </p:spPr>
        <p:txBody>
          <a:bodyPr wrap="square" rtlCol="0">
            <a:spAutoFit/>
          </a:bodyPr>
          <a:lstStyle/>
          <a:p>
            <a:pPr algn="ctr"/>
            <a:r>
              <a:rPr lang="cs-CZ" sz="1400" dirty="0"/>
              <a:t>- 5,6%</a:t>
            </a:r>
          </a:p>
        </p:txBody>
      </p:sp>
      <p:sp>
        <p:nvSpPr>
          <p:cNvPr id="27" name="TextovéPole 26"/>
          <p:cNvSpPr txBox="1"/>
          <p:nvPr/>
        </p:nvSpPr>
        <p:spPr>
          <a:xfrm>
            <a:off x="7822505" y="5804731"/>
            <a:ext cx="1173520" cy="307777"/>
          </a:xfrm>
          <a:prstGeom prst="rect">
            <a:avLst/>
          </a:prstGeom>
          <a:noFill/>
        </p:spPr>
        <p:txBody>
          <a:bodyPr wrap="square" rtlCol="0">
            <a:spAutoFit/>
          </a:bodyPr>
          <a:lstStyle/>
          <a:p>
            <a:r>
              <a:rPr lang="cs-CZ" sz="1400" dirty="0"/>
              <a:t>- 13 568</a:t>
            </a:r>
          </a:p>
        </p:txBody>
      </p:sp>
      <p:sp>
        <p:nvSpPr>
          <p:cNvPr id="28" name="TextovéPole 27"/>
          <p:cNvSpPr txBox="1"/>
          <p:nvPr/>
        </p:nvSpPr>
        <p:spPr>
          <a:xfrm>
            <a:off x="7793651" y="6067110"/>
            <a:ext cx="772726" cy="307777"/>
          </a:xfrm>
          <a:prstGeom prst="rect">
            <a:avLst/>
          </a:prstGeom>
          <a:noFill/>
        </p:spPr>
        <p:txBody>
          <a:bodyPr wrap="square" rtlCol="0">
            <a:spAutoFit/>
          </a:bodyPr>
          <a:lstStyle/>
          <a:p>
            <a:pPr algn="ctr"/>
            <a:r>
              <a:rPr lang="cs-CZ" sz="1400" dirty="0"/>
              <a:t>- 12,1%</a:t>
            </a:r>
          </a:p>
        </p:txBody>
      </p:sp>
      <p:sp>
        <p:nvSpPr>
          <p:cNvPr id="29" name="TextovéPole 28"/>
          <p:cNvSpPr txBox="1"/>
          <p:nvPr/>
        </p:nvSpPr>
        <p:spPr>
          <a:xfrm>
            <a:off x="10947637" y="5069565"/>
            <a:ext cx="1173520" cy="307777"/>
          </a:xfrm>
          <a:prstGeom prst="rect">
            <a:avLst/>
          </a:prstGeom>
          <a:noFill/>
        </p:spPr>
        <p:txBody>
          <a:bodyPr wrap="square" rtlCol="0">
            <a:spAutoFit/>
          </a:bodyPr>
          <a:lstStyle/>
          <a:p>
            <a:r>
              <a:rPr lang="cs-CZ" sz="1400" dirty="0"/>
              <a:t>- 3 365 813</a:t>
            </a:r>
          </a:p>
        </p:txBody>
      </p:sp>
      <p:sp>
        <p:nvSpPr>
          <p:cNvPr id="30" name="TextovéPole 29"/>
          <p:cNvSpPr txBox="1"/>
          <p:nvPr/>
        </p:nvSpPr>
        <p:spPr>
          <a:xfrm>
            <a:off x="10918783" y="5331944"/>
            <a:ext cx="772726" cy="307777"/>
          </a:xfrm>
          <a:prstGeom prst="rect">
            <a:avLst/>
          </a:prstGeom>
          <a:noFill/>
        </p:spPr>
        <p:txBody>
          <a:bodyPr wrap="square" rtlCol="0">
            <a:spAutoFit/>
          </a:bodyPr>
          <a:lstStyle/>
          <a:p>
            <a:pPr algn="ctr"/>
            <a:r>
              <a:rPr lang="cs-CZ" sz="1400" dirty="0"/>
              <a:t>- 23,3%</a:t>
            </a:r>
          </a:p>
        </p:txBody>
      </p:sp>
      <p:sp>
        <p:nvSpPr>
          <p:cNvPr id="31" name="TextovéPole 30"/>
          <p:cNvSpPr txBox="1"/>
          <p:nvPr/>
        </p:nvSpPr>
        <p:spPr>
          <a:xfrm>
            <a:off x="11001864" y="5851807"/>
            <a:ext cx="1173520" cy="307777"/>
          </a:xfrm>
          <a:prstGeom prst="rect">
            <a:avLst/>
          </a:prstGeom>
          <a:noFill/>
        </p:spPr>
        <p:txBody>
          <a:bodyPr wrap="square" rtlCol="0">
            <a:spAutoFit/>
          </a:bodyPr>
          <a:lstStyle/>
          <a:p>
            <a:r>
              <a:rPr lang="cs-CZ" sz="1400" dirty="0"/>
              <a:t>- 181 556</a:t>
            </a:r>
          </a:p>
        </p:txBody>
      </p:sp>
      <p:sp>
        <p:nvSpPr>
          <p:cNvPr id="32" name="TextovéPole 31"/>
          <p:cNvSpPr txBox="1"/>
          <p:nvPr/>
        </p:nvSpPr>
        <p:spPr>
          <a:xfrm>
            <a:off x="10973010" y="6114186"/>
            <a:ext cx="772726" cy="307777"/>
          </a:xfrm>
          <a:prstGeom prst="rect">
            <a:avLst/>
          </a:prstGeom>
          <a:noFill/>
        </p:spPr>
        <p:txBody>
          <a:bodyPr wrap="square" rtlCol="0">
            <a:spAutoFit/>
          </a:bodyPr>
          <a:lstStyle/>
          <a:p>
            <a:pPr algn="ctr"/>
            <a:r>
              <a:rPr lang="cs-CZ" sz="1400" dirty="0"/>
              <a:t>- 22,1%</a:t>
            </a:r>
          </a:p>
        </p:txBody>
      </p:sp>
    </p:spTree>
    <p:extLst>
      <p:ext uri="{BB962C8B-B14F-4D97-AF65-F5344CB8AC3E}">
        <p14:creationId xmlns:p14="http://schemas.microsoft.com/office/powerpoint/2010/main" val="390668249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66702" y="598861"/>
            <a:ext cx="3863878" cy="307777"/>
          </a:xfrm>
          <a:prstGeom prst="rect">
            <a:avLst/>
          </a:prstGeom>
          <a:noFill/>
        </p:spPr>
        <p:txBody>
          <a:bodyPr wrap="none" rtlCol="0">
            <a:spAutoFit/>
          </a:bodyPr>
          <a:lstStyle/>
          <a:p>
            <a:r>
              <a:rPr lang="cs-CZ" sz="1400" dirty="0"/>
              <a:t>Zdroj: </a:t>
            </a:r>
            <a:r>
              <a:rPr lang="cs-CZ" sz="1400" kern="0" dirty="0">
                <a:solidFill>
                  <a:srgbClr val="000000"/>
                </a:solidFill>
              </a:rPr>
              <a:t>NRHOSP </a:t>
            </a:r>
            <a:r>
              <a:rPr lang="cs-CZ" sz="1400" kern="0" dirty="0"/>
              <a:t>2010 – 2018, </a:t>
            </a:r>
            <a:r>
              <a:rPr lang="cs-CZ" sz="1400" b="1" kern="0" dirty="0"/>
              <a:t>Královehradecký kraj</a:t>
            </a:r>
          </a:p>
        </p:txBody>
      </p:sp>
      <p:sp>
        <p:nvSpPr>
          <p:cNvPr id="20" name="TextBox 3"/>
          <p:cNvSpPr txBox="1"/>
          <p:nvPr/>
        </p:nvSpPr>
        <p:spPr>
          <a:xfrm>
            <a:off x="4552818" y="873051"/>
            <a:ext cx="64985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1-3 dny</a:t>
            </a:r>
          </a:p>
        </p:txBody>
      </p:sp>
      <p:sp>
        <p:nvSpPr>
          <p:cNvPr id="21" name="Rectangle 9"/>
          <p:cNvSpPr/>
          <p:nvPr/>
        </p:nvSpPr>
        <p:spPr>
          <a:xfrm>
            <a:off x="4408818" y="939550"/>
            <a:ext cx="144000" cy="144000"/>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TextBox 41"/>
          <p:cNvSpPr txBox="1"/>
          <p:nvPr/>
        </p:nvSpPr>
        <p:spPr>
          <a:xfrm>
            <a:off x="5360931" y="873051"/>
            <a:ext cx="61908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4-7 dní</a:t>
            </a:r>
          </a:p>
        </p:txBody>
      </p:sp>
      <p:sp>
        <p:nvSpPr>
          <p:cNvPr id="23" name="Rectangle 42"/>
          <p:cNvSpPr/>
          <p:nvPr/>
        </p:nvSpPr>
        <p:spPr>
          <a:xfrm>
            <a:off x="5216931" y="939550"/>
            <a:ext cx="144000" cy="144000"/>
          </a:xfrm>
          <a:prstGeom prst="rect">
            <a:avLst/>
          </a:prstGeom>
          <a:solidFill>
            <a:srgbClr val="CC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TextBox 43"/>
          <p:cNvSpPr txBox="1"/>
          <p:nvPr/>
        </p:nvSpPr>
        <p:spPr>
          <a:xfrm>
            <a:off x="6238266" y="873051"/>
            <a:ext cx="69762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8-30 dní</a:t>
            </a:r>
          </a:p>
        </p:txBody>
      </p:sp>
      <p:sp>
        <p:nvSpPr>
          <p:cNvPr id="25" name="Rectangle 45"/>
          <p:cNvSpPr/>
          <p:nvPr/>
        </p:nvSpPr>
        <p:spPr>
          <a:xfrm>
            <a:off x="6094266" y="939550"/>
            <a:ext cx="144000" cy="144000"/>
          </a:xfrm>
          <a:prstGeom prst="rect">
            <a:avLst/>
          </a:prstGeom>
          <a:solidFill>
            <a:srgbClr val="99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TextBox 46"/>
          <p:cNvSpPr txBox="1"/>
          <p:nvPr/>
        </p:nvSpPr>
        <p:spPr>
          <a:xfrm>
            <a:off x="7148460" y="873051"/>
            <a:ext cx="96372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31 a více dní</a:t>
            </a:r>
          </a:p>
        </p:txBody>
      </p:sp>
      <p:sp>
        <p:nvSpPr>
          <p:cNvPr id="27" name="Rectangle 47"/>
          <p:cNvSpPr/>
          <p:nvPr/>
        </p:nvSpPr>
        <p:spPr>
          <a:xfrm>
            <a:off x="7004460" y="939550"/>
            <a:ext cx="144000" cy="144000"/>
          </a:xfrm>
          <a:prstGeom prst="rect">
            <a:avLst/>
          </a:prstGeom>
          <a:solidFill>
            <a:srgbClr val="8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TextBox 20"/>
          <p:cNvSpPr txBox="1"/>
          <p:nvPr/>
        </p:nvSpPr>
        <p:spPr>
          <a:xfrm>
            <a:off x="39947" y="1157652"/>
            <a:ext cx="1157689" cy="261610"/>
          </a:xfrm>
          <a:prstGeom prst="rect">
            <a:avLst/>
          </a:prstGeom>
          <a:noFill/>
        </p:spPr>
        <p:txBody>
          <a:bodyPr wrap="none" rtlCol="0">
            <a:spAutoFit/>
          </a:bodyPr>
          <a:lstStyle/>
          <a:p>
            <a:r>
              <a:rPr lang="cs-CZ" sz="1100" dirty="0"/>
              <a:t>Hospitalizace (%)</a:t>
            </a:r>
            <a:endParaRPr lang="en-US" sz="1100" dirty="0"/>
          </a:p>
        </p:txBody>
      </p:sp>
      <p:sp>
        <p:nvSpPr>
          <p:cNvPr id="3" name="Title 2"/>
          <p:cNvSpPr>
            <a:spLocks noGrp="1"/>
          </p:cNvSpPr>
          <p:nvPr>
            <p:ph type="title"/>
          </p:nvPr>
        </p:nvSpPr>
        <p:spPr/>
        <p:txBody>
          <a:bodyPr>
            <a:normAutofit/>
          </a:bodyPr>
          <a:lstStyle/>
          <a:p>
            <a:r>
              <a:rPr lang="en-US" dirty="0" err="1"/>
              <a:t>Délka</a:t>
            </a:r>
            <a:r>
              <a:rPr lang="en-US" dirty="0"/>
              <a:t> </a:t>
            </a:r>
            <a:r>
              <a:rPr lang="en-US" dirty="0" err="1"/>
              <a:t>hospitalizac</a:t>
            </a:r>
            <a:r>
              <a:rPr lang="cs-CZ" dirty="0"/>
              <a:t>í </a:t>
            </a:r>
            <a:r>
              <a:rPr lang="en-US" dirty="0"/>
              <a:t>– </a:t>
            </a:r>
            <a:r>
              <a:rPr lang="en-US" dirty="0" err="1"/>
              <a:t>vývoj</a:t>
            </a:r>
            <a:r>
              <a:rPr lang="en-US" dirty="0"/>
              <a:t> v </a:t>
            </a:r>
            <a:r>
              <a:rPr lang="en-US" dirty="0" err="1"/>
              <a:t>čase</a:t>
            </a:r>
            <a:r>
              <a:rPr lang="cs-CZ" dirty="0"/>
              <a:t> ve srovnání HKK a ČR </a:t>
            </a:r>
            <a:endParaRPr lang="en-US" dirty="0"/>
          </a:p>
        </p:txBody>
      </p:sp>
      <p:sp>
        <p:nvSpPr>
          <p:cNvPr id="39" name="TextBox 20">
            <a:extLst>
              <a:ext uri="{FF2B5EF4-FFF2-40B4-BE49-F238E27FC236}">
                <a16:creationId xmlns:a16="http://schemas.microsoft.com/office/drawing/2014/main" id="{90D4E924-2F31-499E-BB60-63B6AEAB91C6}"/>
              </a:ext>
            </a:extLst>
          </p:cNvPr>
          <p:cNvSpPr txBox="1"/>
          <p:nvPr/>
        </p:nvSpPr>
        <p:spPr>
          <a:xfrm>
            <a:off x="6094266" y="1157652"/>
            <a:ext cx="1157689" cy="261610"/>
          </a:xfrm>
          <a:prstGeom prst="rect">
            <a:avLst/>
          </a:prstGeom>
          <a:noFill/>
        </p:spPr>
        <p:txBody>
          <a:bodyPr wrap="none" rtlCol="0">
            <a:spAutoFit/>
          </a:bodyPr>
          <a:lstStyle/>
          <a:p>
            <a:r>
              <a:rPr lang="cs-CZ" sz="1100" dirty="0"/>
              <a:t>Hospitalizace (%)</a:t>
            </a:r>
            <a:endParaRPr lang="en-US" sz="1100" dirty="0"/>
          </a:p>
        </p:txBody>
      </p:sp>
      <p:sp>
        <p:nvSpPr>
          <p:cNvPr id="40" name="TextovéPole 39">
            <a:extLst>
              <a:ext uri="{FF2B5EF4-FFF2-40B4-BE49-F238E27FC236}">
                <a16:creationId xmlns:a16="http://schemas.microsoft.com/office/drawing/2014/main" id="{D0A5A0F5-5513-417F-BF4B-847853683E25}"/>
              </a:ext>
            </a:extLst>
          </p:cNvPr>
          <p:cNvSpPr txBox="1"/>
          <p:nvPr/>
        </p:nvSpPr>
        <p:spPr>
          <a:xfrm>
            <a:off x="8367778" y="861941"/>
            <a:ext cx="1894285" cy="369332"/>
          </a:xfrm>
          <a:prstGeom prst="rect">
            <a:avLst/>
          </a:prstGeom>
          <a:noFill/>
        </p:spPr>
        <p:txBody>
          <a:bodyPr wrap="square" rtlCol="0">
            <a:spAutoFit/>
          </a:bodyPr>
          <a:lstStyle/>
          <a:p>
            <a:r>
              <a:rPr lang="cs-CZ" dirty="0"/>
              <a:t>Česká republika</a:t>
            </a:r>
          </a:p>
        </p:txBody>
      </p:sp>
      <p:graphicFrame>
        <p:nvGraphicFramePr>
          <p:cNvPr id="28" name="Table 6">
            <a:extLst>
              <a:ext uri="{FF2B5EF4-FFF2-40B4-BE49-F238E27FC236}">
                <a16:creationId xmlns:a16="http://schemas.microsoft.com/office/drawing/2014/main" id="{12694F3F-D02E-46DC-A5D1-07B010DBE2C3}"/>
              </a:ext>
            </a:extLst>
          </p:cNvPr>
          <p:cNvGraphicFramePr>
            <a:graphicFrameLocks noGrp="1"/>
          </p:cNvGraphicFramePr>
          <p:nvPr>
            <p:extLst>
              <p:ext uri="{D42A27DB-BD31-4B8C-83A1-F6EECF244321}">
                <p14:modId xmlns:p14="http://schemas.microsoft.com/office/powerpoint/2010/main" val="1106196287"/>
              </p:ext>
            </p:extLst>
          </p:nvPr>
        </p:nvGraphicFramePr>
        <p:xfrm>
          <a:off x="6098361" y="1067696"/>
          <a:ext cx="5625556" cy="5737797"/>
        </p:xfrm>
        <a:graphic>
          <a:graphicData uri="http://schemas.openxmlformats.org/drawingml/2006/table">
            <a:tbl>
              <a:tblPr>
                <a:tableStyleId>{5C22544A-7EE6-4342-B048-85BDC9FD1C3A}</a:tableStyleId>
              </a:tblPr>
              <a:tblGrid>
                <a:gridCol w="906368">
                  <a:extLst>
                    <a:ext uri="{9D8B030D-6E8A-4147-A177-3AD203B41FA5}">
                      <a16:colId xmlns:a16="http://schemas.microsoft.com/office/drawing/2014/main" val="1083909627"/>
                    </a:ext>
                  </a:extLst>
                </a:gridCol>
                <a:gridCol w="3476218">
                  <a:extLst>
                    <a:ext uri="{9D8B030D-6E8A-4147-A177-3AD203B41FA5}">
                      <a16:colId xmlns:a16="http://schemas.microsoft.com/office/drawing/2014/main" val="1986877814"/>
                    </a:ext>
                  </a:extLst>
                </a:gridCol>
                <a:gridCol w="609548">
                  <a:extLst>
                    <a:ext uri="{9D8B030D-6E8A-4147-A177-3AD203B41FA5}">
                      <a16:colId xmlns:a16="http://schemas.microsoft.com/office/drawing/2014/main" val="2164060661"/>
                    </a:ext>
                  </a:extLst>
                </a:gridCol>
                <a:gridCol w="262551">
                  <a:extLst>
                    <a:ext uri="{9D8B030D-6E8A-4147-A177-3AD203B41FA5}">
                      <a16:colId xmlns:a16="http://schemas.microsoft.com/office/drawing/2014/main" val="2726991899"/>
                    </a:ext>
                  </a:extLst>
                </a:gridCol>
                <a:gridCol w="370871">
                  <a:extLst>
                    <a:ext uri="{9D8B030D-6E8A-4147-A177-3AD203B41FA5}">
                      <a16:colId xmlns:a16="http://schemas.microsoft.com/office/drawing/2014/main" val="1056689632"/>
                    </a:ext>
                  </a:extLst>
                </a:gridCol>
              </a:tblGrid>
              <a:tr h="401805">
                <a:tc>
                  <a:txBody>
                    <a:bodyPr/>
                    <a:lstStyle/>
                    <a:p>
                      <a:pPr algn="ctr" fontAlgn="b"/>
                      <a:endParaRPr lang="en-US" sz="900" b="0" i="0" u="none" strike="noStrike" dirty="0">
                        <a:solidFill>
                          <a:srgbClr val="333399"/>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a:effectLst/>
                          <a:latin typeface="+mj-lt"/>
                        </a:rPr>
                        <a:t>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Průměr</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Medián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39715000"/>
                  </a:ext>
                </a:extLst>
              </a:tr>
              <a:tr h="222333">
                <a:tc rowSpan="11">
                  <a:txBody>
                    <a:bodyPr/>
                    <a:lstStyle/>
                    <a:p>
                      <a:pPr algn="l" fontAlgn="b"/>
                      <a:r>
                        <a:rPr lang="en-US" sz="900" b="1" u="none" strike="noStrike" dirty="0" err="1">
                          <a:solidFill>
                            <a:schemeClr val="tx1"/>
                          </a:solidFill>
                          <a:effectLst/>
                          <a:latin typeface="+mj-lt"/>
                        </a:rPr>
                        <a:t>Akutn</a:t>
                      </a:r>
                      <a:r>
                        <a:rPr lang="cs-CZ" sz="900" b="1" u="none" strike="noStrike" dirty="0">
                          <a:solidFill>
                            <a:schemeClr val="tx1"/>
                          </a:solidFill>
                          <a:effectLst/>
                          <a:latin typeface="+mj-lt"/>
                        </a:rPr>
                        <a:t>í hospitalizace</a:t>
                      </a:r>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2 118 117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6811178"/>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2 099 353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0195823"/>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2 085 614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50557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2 057 389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35671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2 022 411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717321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2 055 125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3206971"/>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2 060 196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905743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2 084 181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6313190"/>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2 063 065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8257617"/>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2 047 432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480243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2 015 079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657337"/>
                  </a:ext>
                </a:extLst>
              </a:tr>
              <a:tr h="222333">
                <a:tc>
                  <a:txBody>
                    <a:bodyPr/>
                    <a:lstStyle/>
                    <a:p>
                      <a:pPr algn="l" fontAlgn="t"/>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1 999 367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7256055"/>
                  </a:ext>
                </a:extLst>
              </a:tr>
              <a:tr h="222333">
                <a:tc rowSpan="11">
                  <a:txBody>
                    <a:bodyPr/>
                    <a:lstStyle/>
                    <a:p>
                      <a:pPr algn="l" fontAlgn="t"/>
                      <a:r>
                        <a:rPr lang="cs-CZ" sz="900" b="1" u="none" strike="noStrike" dirty="0">
                          <a:solidFill>
                            <a:schemeClr val="tx1"/>
                          </a:solidFill>
                          <a:effectLst/>
                          <a:latin typeface="+mj-lt"/>
                        </a:rPr>
                        <a:t>Následné hospitalizace</a:t>
                      </a:r>
                    </a:p>
                    <a:p>
                      <a:pPr algn="l" fontAlgn="t"/>
                      <a:r>
                        <a:rPr lang="cs-CZ" sz="900" b="1" i="0" u="none" strike="noStrike" dirty="0">
                          <a:solidFill>
                            <a:schemeClr val="tx1"/>
                          </a:solidFill>
                          <a:effectLst/>
                          <a:latin typeface="+mj-lt"/>
                        </a:rPr>
                        <a:t>a</a:t>
                      </a:r>
                    </a:p>
                    <a:p>
                      <a:pPr algn="l" fontAlgn="t"/>
                      <a:r>
                        <a:rPr lang="cs-CZ" sz="900" b="1" i="0" u="none" strike="noStrike" dirty="0">
                          <a:solidFill>
                            <a:schemeClr val="tx1"/>
                          </a:solidFill>
                          <a:effectLst/>
                          <a:latin typeface="+mj-lt"/>
                        </a:rPr>
                        <a:t>hospitalizace</a:t>
                      </a:r>
                      <a:r>
                        <a:rPr lang="cs-CZ" sz="900" b="1" i="0" u="none" strike="noStrike" baseline="0" dirty="0">
                          <a:solidFill>
                            <a:schemeClr val="tx1"/>
                          </a:solidFill>
                          <a:effectLst/>
                          <a:latin typeface="+mj-lt"/>
                        </a:rPr>
                        <a:t> dlouhodobé péče</a:t>
                      </a:r>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156 903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22275"/>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156 161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48554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160 657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211767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167 556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2163562"/>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171 074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8189887"/>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168 434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05919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169 714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52,2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498447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177 095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50,9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1492895"/>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174 050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432608"/>
                  </a:ext>
                </a:extLst>
              </a:tr>
              <a:tr h="222333">
                <a:tc vMerge="1">
                  <a:txBody>
                    <a:bodyPr/>
                    <a:lstStyle/>
                    <a:p>
                      <a:endParaRPr lang="en-US"/>
                    </a:p>
                  </a:txBody>
                  <a:tcPr/>
                </a:tc>
                <a:tc>
                  <a:txBody>
                    <a:bodyPr/>
                    <a:lstStyle/>
                    <a:p>
                      <a:endParaRPr lang="en-US" sz="900">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175 532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50,1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6724032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176 282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51,0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9902984"/>
                  </a:ext>
                </a:extLst>
              </a:tr>
              <a:tr h="222333">
                <a:tc>
                  <a:txBody>
                    <a:bodyPr/>
                    <a:lstStyle/>
                    <a:p>
                      <a:pPr algn="l" fontAlgn="t"/>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178 249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1155787"/>
                  </a:ext>
                </a:extLst>
              </a:tr>
            </a:tbl>
          </a:graphicData>
        </a:graphic>
      </p:graphicFrame>
      <p:graphicFrame>
        <p:nvGraphicFramePr>
          <p:cNvPr id="32" name="Chart 19">
            <a:extLst>
              <a:ext uri="{FF2B5EF4-FFF2-40B4-BE49-F238E27FC236}">
                <a16:creationId xmlns:a16="http://schemas.microsoft.com/office/drawing/2014/main" id="{55E1F2C4-4DE3-4B7C-B92A-BAE511B34495}"/>
              </a:ext>
            </a:extLst>
          </p:cNvPr>
          <p:cNvGraphicFramePr/>
          <p:nvPr>
            <p:extLst>
              <p:ext uri="{D42A27DB-BD31-4B8C-83A1-F6EECF244321}">
                <p14:modId xmlns:p14="http://schemas.microsoft.com/office/powerpoint/2010/main" val="2850520163"/>
              </p:ext>
            </p:extLst>
          </p:nvPr>
        </p:nvGraphicFramePr>
        <p:xfrm>
          <a:off x="6846607" y="1199179"/>
          <a:ext cx="3775045" cy="569476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9" name="Table 6">
            <a:extLst>
              <a:ext uri="{FF2B5EF4-FFF2-40B4-BE49-F238E27FC236}">
                <a16:creationId xmlns:a16="http://schemas.microsoft.com/office/drawing/2014/main" id="{5D7BD547-2D19-43B4-A259-24445F120201}"/>
              </a:ext>
            </a:extLst>
          </p:cNvPr>
          <p:cNvGraphicFramePr>
            <a:graphicFrameLocks noGrp="1"/>
          </p:cNvGraphicFramePr>
          <p:nvPr>
            <p:extLst>
              <p:ext uri="{D42A27DB-BD31-4B8C-83A1-F6EECF244321}">
                <p14:modId xmlns:p14="http://schemas.microsoft.com/office/powerpoint/2010/main" val="3899814993"/>
              </p:ext>
            </p:extLst>
          </p:nvPr>
        </p:nvGraphicFramePr>
        <p:xfrm>
          <a:off x="79310" y="1069201"/>
          <a:ext cx="5625556" cy="5737797"/>
        </p:xfrm>
        <a:graphic>
          <a:graphicData uri="http://schemas.openxmlformats.org/drawingml/2006/table">
            <a:tbl>
              <a:tblPr>
                <a:tableStyleId>{5C22544A-7EE6-4342-B048-85BDC9FD1C3A}</a:tableStyleId>
              </a:tblPr>
              <a:tblGrid>
                <a:gridCol w="906368">
                  <a:extLst>
                    <a:ext uri="{9D8B030D-6E8A-4147-A177-3AD203B41FA5}">
                      <a16:colId xmlns:a16="http://schemas.microsoft.com/office/drawing/2014/main" val="1083909627"/>
                    </a:ext>
                  </a:extLst>
                </a:gridCol>
                <a:gridCol w="3476218">
                  <a:extLst>
                    <a:ext uri="{9D8B030D-6E8A-4147-A177-3AD203B41FA5}">
                      <a16:colId xmlns:a16="http://schemas.microsoft.com/office/drawing/2014/main" val="1986877814"/>
                    </a:ext>
                  </a:extLst>
                </a:gridCol>
                <a:gridCol w="476247">
                  <a:extLst>
                    <a:ext uri="{9D8B030D-6E8A-4147-A177-3AD203B41FA5}">
                      <a16:colId xmlns:a16="http://schemas.microsoft.com/office/drawing/2014/main" val="2164060661"/>
                    </a:ext>
                  </a:extLst>
                </a:gridCol>
                <a:gridCol w="388053">
                  <a:extLst>
                    <a:ext uri="{9D8B030D-6E8A-4147-A177-3AD203B41FA5}">
                      <a16:colId xmlns:a16="http://schemas.microsoft.com/office/drawing/2014/main" val="2726991899"/>
                    </a:ext>
                  </a:extLst>
                </a:gridCol>
                <a:gridCol w="378670">
                  <a:extLst>
                    <a:ext uri="{9D8B030D-6E8A-4147-A177-3AD203B41FA5}">
                      <a16:colId xmlns:a16="http://schemas.microsoft.com/office/drawing/2014/main" val="1056689632"/>
                    </a:ext>
                  </a:extLst>
                </a:gridCol>
              </a:tblGrid>
              <a:tr h="401805">
                <a:tc>
                  <a:txBody>
                    <a:bodyPr/>
                    <a:lstStyle/>
                    <a:p>
                      <a:pPr algn="ctr" fontAlgn="b"/>
                      <a:endParaRPr lang="en-US" sz="900" b="0" i="0" u="none" strike="noStrike" dirty="0">
                        <a:solidFill>
                          <a:srgbClr val="333399"/>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a:effectLst/>
                          <a:latin typeface="+mj-lt"/>
                        </a:rPr>
                        <a:t>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Průměr</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
                      <a:r>
                        <a:rPr lang="en-US" sz="900" b="1" u="none" strike="noStrike" dirty="0" err="1">
                          <a:effectLst/>
                          <a:latin typeface="+mj-lt"/>
                        </a:rPr>
                        <a:t>Medián</a:t>
                      </a:r>
                      <a:endParaRPr lang="en-US" sz="900" b="1" i="0" u="none" strike="noStrike" dirty="0">
                        <a:solidFill>
                          <a:srgbClr val="000000"/>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39715000"/>
                  </a:ext>
                </a:extLst>
              </a:tr>
              <a:tr h="222333">
                <a:tc rowSpan="11">
                  <a:txBody>
                    <a:bodyPr/>
                    <a:lstStyle/>
                    <a:p>
                      <a:pPr algn="l" fontAlgn="b"/>
                      <a:r>
                        <a:rPr lang="en-US" sz="900" b="1" u="none" strike="noStrike" dirty="0" err="1">
                          <a:solidFill>
                            <a:schemeClr val="tx1"/>
                          </a:solidFill>
                          <a:effectLst/>
                          <a:latin typeface="+mj-lt"/>
                        </a:rPr>
                        <a:t>Akutn</a:t>
                      </a:r>
                      <a:r>
                        <a:rPr lang="cs-CZ" sz="900" b="1" u="none" strike="noStrike" dirty="0">
                          <a:solidFill>
                            <a:schemeClr val="tx1"/>
                          </a:solidFill>
                          <a:effectLst/>
                          <a:latin typeface="+mj-lt"/>
                        </a:rPr>
                        <a:t>í hospitalizace</a:t>
                      </a:r>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108 121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6811178"/>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106 479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0195823"/>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103 551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7050557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102 899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35671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99 335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717321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99 676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3206971"/>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99 273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905743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99 733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6313190"/>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100 395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8257617"/>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97 946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480243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95 181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657337"/>
                  </a:ext>
                </a:extLst>
              </a:tr>
              <a:tr h="222333">
                <a:tc>
                  <a:txBody>
                    <a:bodyPr/>
                    <a:lstStyle/>
                    <a:p>
                      <a:pPr algn="l" fontAlgn="t"/>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94 579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6,3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7256055"/>
                  </a:ext>
                </a:extLst>
              </a:tr>
              <a:tr h="222333">
                <a:tc rowSpan="11">
                  <a:txBody>
                    <a:bodyPr/>
                    <a:lstStyle/>
                    <a:p>
                      <a:pPr algn="l" fontAlgn="t"/>
                      <a:r>
                        <a:rPr lang="cs-CZ" sz="900" b="1" u="none" strike="noStrike" dirty="0">
                          <a:solidFill>
                            <a:schemeClr val="tx1"/>
                          </a:solidFill>
                          <a:effectLst/>
                          <a:latin typeface="+mj-lt"/>
                        </a:rPr>
                        <a:t>Následné hospitalizace</a:t>
                      </a:r>
                    </a:p>
                    <a:p>
                      <a:pPr algn="l" fontAlgn="t"/>
                      <a:r>
                        <a:rPr lang="cs-CZ" sz="900" b="1" i="0" u="none" strike="noStrike" dirty="0">
                          <a:solidFill>
                            <a:schemeClr val="tx1"/>
                          </a:solidFill>
                          <a:effectLst/>
                          <a:latin typeface="+mj-lt"/>
                        </a:rPr>
                        <a:t>a</a:t>
                      </a:r>
                    </a:p>
                    <a:p>
                      <a:pPr algn="l" fontAlgn="t"/>
                      <a:r>
                        <a:rPr lang="cs-CZ" sz="900" b="1" i="0" u="none" strike="noStrike" dirty="0">
                          <a:solidFill>
                            <a:schemeClr val="tx1"/>
                          </a:solidFill>
                          <a:effectLst/>
                          <a:latin typeface="+mj-lt"/>
                        </a:rPr>
                        <a:t>hospitalizace</a:t>
                      </a:r>
                      <a:r>
                        <a:rPr lang="cs-CZ" sz="900" b="1" i="0" u="none" strike="noStrike" baseline="0" dirty="0">
                          <a:solidFill>
                            <a:schemeClr val="tx1"/>
                          </a:solidFill>
                          <a:effectLst/>
                          <a:latin typeface="+mj-lt"/>
                        </a:rPr>
                        <a:t> dlouhodobé péče</a:t>
                      </a:r>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7 968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57,4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22275"/>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7 958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48554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8 568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59,6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211767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8 406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54,9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2163562"/>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8 727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8189887"/>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8 342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54,5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0591964"/>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8 245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4984478"/>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9 015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52,0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1492895"/>
                  </a:ext>
                </a:extLst>
              </a:tr>
              <a:tr h="222333">
                <a:tc vMerge="1">
                  <a:txBody>
                    <a:bodyPr/>
                    <a:lstStyle/>
                    <a:p>
                      <a:endParaRPr lang="en-US"/>
                    </a:p>
                  </a:txBody>
                  <a:tcPr/>
                </a:tc>
                <a:tc>
                  <a:txBody>
                    <a:bodyPr/>
                    <a:lstStyle/>
                    <a:p>
                      <a:pPr algn="ctr" fontAlgn="b"/>
                      <a:endParaRPr lang="en-US" sz="900" b="0" i="0" u="none" strike="noStrike">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8 996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432608"/>
                  </a:ext>
                </a:extLst>
              </a:tr>
              <a:tr h="222333">
                <a:tc vMerge="1">
                  <a:txBody>
                    <a:bodyPr/>
                    <a:lstStyle/>
                    <a:p>
                      <a:endParaRPr lang="en-US"/>
                    </a:p>
                  </a:txBody>
                  <a:tcPr/>
                </a:tc>
                <a:tc>
                  <a:txBody>
                    <a:bodyPr/>
                    <a:lstStyle/>
                    <a:p>
                      <a:endParaRPr lang="en-US" sz="900">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9 069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67240321"/>
                  </a:ext>
                </a:extLst>
              </a:tr>
              <a:tr h="222333">
                <a:tc vMerge="1">
                  <a:txBody>
                    <a:bodyPr/>
                    <a:lstStyle/>
                    <a:p>
                      <a:endParaRPr lang="en-US"/>
                    </a:p>
                  </a:txBody>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8 960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9902984"/>
                  </a:ext>
                </a:extLst>
              </a:tr>
              <a:tr h="222333">
                <a:tc>
                  <a:txBody>
                    <a:bodyPr/>
                    <a:lstStyle/>
                    <a:p>
                      <a:pPr algn="l" fontAlgn="t"/>
                      <a:endParaRPr lang="en-US" sz="900" b="1" i="0" u="none" strike="noStrike" dirty="0">
                        <a:solidFill>
                          <a:schemeClr val="tx1"/>
                        </a:solidFill>
                        <a:effectLst/>
                        <a:latin typeface="+mj-lt"/>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900" b="0" i="0" u="none" strike="noStrike" dirty="0">
                        <a:solidFill>
                          <a:srgbClr val="000000"/>
                        </a:solidFill>
                        <a:effectLst/>
                        <a:latin typeface="Arial" panose="020B0604020202020204" pitchFamily="34" charset="0"/>
                        <a:cs typeface="Arial" panose="020B0604020202020204" pitchFamily="34" charset="0"/>
                      </a:endParaRPr>
                    </a:p>
                  </a:txBody>
                  <a:tcPr marL="8177" marR="8177" marT="8177"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9 329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a:solidFill>
                            <a:srgbClr val="000000"/>
                          </a:solidFill>
                          <a:effectLst/>
                          <a:latin typeface="Arial" panose="020B0604020202020204" pitchFamily="34" charset="0"/>
                        </a:rPr>
                        <a:t>52,9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900" b="0" i="0" u="none" strike="noStrike" dirty="0">
                          <a:solidFill>
                            <a:srgbClr val="000000"/>
                          </a:solidFill>
                          <a:effectLst/>
                          <a:latin typeface="Arial" panose="020B060402020202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1155787"/>
                  </a:ext>
                </a:extLst>
              </a:tr>
            </a:tbl>
          </a:graphicData>
        </a:graphic>
      </p:graphicFrame>
      <p:graphicFrame>
        <p:nvGraphicFramePr>
          <p:cNvPr id="31" name="Chart 19">
            <a:extLst>
              <a:ext uri="{FF2B5EF4-FFF2-40B4-BE49-F238E27FC236}">
                <a16:creationId xmlns:a16="http://schemas.microsoft.com/office/drawing/2014/main" id="{3E9579B3-DEC7-486A-B128-B25663600779}"/>
              </a:ext>
            </a:extLst>
          </p:cNvPr>
          <p:cNvGraphicFramePr/>
          <p:nvPr>
            <p:extLst>
              <p:ext uri="{D42A27DB-BD31-4B8C-83A1-F6EECF244321}">
                <p14:modId xmlns:p14="http://schemas.microsoft.com/office/powerpoint/2010/main" val="3760080196"/>
              </p:ext>
            </p:extLst>
          </p:nvPr>
        </p:nvGraphicFramePr>
        <p:xfrm>
          <a:off x="827556" y="1200684"/>
          <a:ext cx="3775045" cy="5694763"/>
        </p:xfrm>
        <a:graphic>
          <a:graphicData uri="http://schemas.openxmlformats.org/drawingml/2006/chart">
            <c:chart xmlns:c="http://schemas.openxmlformats.org/drawingml/2006/chart" xmlns:r="http://schemas.openxmlformats.org/officeDocument/2006/relationships" r:id="rId3"/>
          </a:graphicData>
        </a:graphic>
      </p:graphicFrame>
      <p:sp>
        <p:nvSpPr>
          <p:cNvPr id="38" name="TextovéPole 37">
            <a:extLst>
              <a:ext uri="{FF2B5EF4-FFF2-40B4-BE49-F238E27FC236}">
                <a16:creationId xmlns:a16="http://schemas.microsoft.com/office/drawing/2014/main" id="{89700FCA-E9CF-41A6-BBA5-58C3ABF7A02D}"/>
              </a:ext>
            </a:extLst>
          </p:cNvPr>
          <p:cNvSpPr txBox="1"/>
          <p:nvPr/>
        </p:nvSpPr>
        <p:spPr>
          <a:xfrm>
            <a:off x="1868179" y="870931"/>
            <a:ext cx="2147144" cy="369332"/>
          </a:xfrm>
          <a:prstGeom prst="rect">
            <a:avLst/>
          </a:prstGeom>
          <a:noFill/>
        </p:spPr>
        <p:txBody>
          <a:bodyPr wrap="square" rtlCol="0">
            <a:spAutoFit/>
          </a:bodyPr>
          <a:lstStyle/>
          <a:p>
            <a:r>
              <a:rPr lang="cs-CZ" dirty="0"/>
              <a:t>Královéhradecký kraj</a:t>
            </a:r>
          </a:p>
        </p:txBody>
      </p:sp>
    </p:spTree>
    <p:extLst>
      <p:ext uri="{BB962C8B-B14F-4D97-AF65-F5344CB8AC3E}">
        <p14:creationId xmlns:p14="http://schemas.microsoft.com/office/powerpoint/2010/main" val="35102210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Graf 14">
            <a:extLst>
              <a:ext uri="{FF2B5EF4-FFF2-40B4-BE49-F238E27FC236}">
                <a16:creationId xmlns:a16="http://schemas.microsoft.com/office/drawing/2014/main" id="{08C8A966-4B8D-4171-8329-633BA8CBC06C}"/>
              </a:ext>
            </a:extLst>
          </p:cNvPr>
          <p:cNvGraphicFramePr/>
          <p:nvPr>
            <p:extLst>
              <p:ext uri="{D42A27DB-BD31-4B8C-83A1-F6EECF244321}">
                <p14:modId xmlns:p14="http://schemas.microsoft.com/office/powerpoint/2010/main" val="800045883"/>
              </p:ext>
            </p:extLst>
          </p:nvPr>
        </p:nvGraphicFramePr>
        <p:xfrm>
          <a:off x="4329538" y="1847004"/>
          <a:ext cx="3096512" cy="435032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257558" y="653725"/>
            <a:ext cx="3863878" cy="523220"/>
          </a:xfrm>
          <a:prstGeom prst="rect">
            <a:avLst/>
          </a:prstGeom>
          <a:noFill/>
        </p:spPr>
        <p:txBody>
          <a:bodyPr wrap="none" rtlCol="0">
            <a:spAutoFit/>
          </a:bodyPr>
          <a:lstStyle/>
          <a:p>
            <a:r>
              <a:rPr lang="cs-CZ" sz="1400" dirty="0"/>
              <a:t>Zdroj: </a:t>
            </a:r>
            <a:r>
              <a:rPr lang="cs-CZ" sz="1400" kern="0" dirty="0">
                <a:solidFill>
                  <a:srgbClr val="000000"/>
                </a:solidFill>
              </a:rPr>
              <a:t>NRHOSP </a:t>
            </a:r>
            <a:r>
              <a:rPr lang="cs-CZ" sz="1400" kern="0" dirty="0"/>
              <a:t>2010 – 2018, </a:t>
            </a:r>
            <a:r>
              <a:rPr lang="cs-CZ" sz="1400" b="1" kern="0" dirty="0"/>
              <a:t>Královehradecký kraj</a:t>
            </a:r>
          </a:p>
          <a:p>
            <a:r>
              <a:rPr lang="cs-CZ" sz="1400" kern="0" dirty="0">
                <a:solidFill>
                  <a:srgbClr val="000000"/>
                </a:solidFill>
              </a:rPr>
              <a:t>Průměrná délka akutních hospitalizací.</a:t>
            </a:r>
          </a:p>
        </p:txBody>
      </p:sp>
      <p:sp>
        <p:nvSpPr>
          <p:cNvPr id="8" name="TextBox 7"/>
          <p:cNvSpPr txBox="1"/>
          <p:nvPr/>
        </p:nvSpPr>
        <p:spPr>
          <a:xfrm>
            <a:off x="7663367" y="2371846"/>
            <a:ext cx="4223833" cy="2677656"/>
          </a:xfrm>
          <a:prstGeom prst="rect">
            <a:avLst/>
          </a:prstGeom>
          <a:noFill/>
          <a:ln>
            <a:noFill/>
          </a:ln>
        </p:spPr>
        <p:txBody>
          <a:bodyPr wrap="square" rtlCol="0">
            <a:spAutoFit/>
          </a:bodyPr>
          <a:lstStyle/>
          <a:p>
            <a:r>
              <a:rPr lang="cs-CZ" sz="1400" kern="0" dirty="0">
                <a:solidFill>
                  <a:srgbClr val="000000"/>
                </a:solidFill>
              </a:rPr>
              <a:t>V roce 2018 bylo celkem 1 999 367 akutních</a:t>
            </a:r>
          </a:p>
          <a:p>
            <a:r>
              <a:rPr lang="cs-CZ" sz="1400" kern="0" dirty="0"/>
              <a:t>hospitalizací s průměrnou délkou trvání 5,5 dní.</a:t>
            </a:r>
          </a:p>
          <a:p>
            <a:r>
              <a:rPr lang="cs-CZ" sz="1400" kern="0" dirty="0"/>
              <a:t>Délka hospitalizace vykazuje významně klesající trend, </a:t>
            </a:r>
          </a:p>
          <a:p>
            <a:r>
              <a:rPr lang="cs-CZ" sz="1400" kern="0" dirty="0"/>
              <a:t>Od roku 2010 se průměrná délka akutní hospitalizace </a:t>
            </a:r>
          </a:p>
          <a:p>
            <a:r>
              <a:rPr lang="cs-CZ" sz="1400" kern="0" dirty="0"/>
              <a:t>snížila o 0,9 dne. Hospitalizace u mužů jsou </a:t>
            </a:r>
          </a:p>
          <a:p>
            <a:r>
              <a:rPr lang="cs-CZ" sz="1400" kern="0" dirty="0"/>
              <a:t>v průměru o 0,4 dne delší než u žen.</a:t>
            </a:r>
          </a:p>
          <a:p>
            <a:endParaRPr lang="cs-CZ" sz="1400" kern="0" dirty="0"/>
          </a:p>
          <a:p>
            <a:r>
              <a:rPr lang="cs-CZ" sz="1400" kern="0" dirty="0"/>
              <a:t>V Královéhradeckém kraji bylo v roce 2018 celkem </a:t>
            </a:r>
          </a:p>
          <a:p>
            <a:r>
              <a:rPr lang="cs-CZ" sz="1400" kern="0" dirty="0"/>
              <a:t>94 579 akutních hospitalizací s průměrnou délkou </a:t>
            </a:r>
          </a:p>
          <a:p>
            <a:r>
              <a:rPr lang="cs-CZ" sz="1400" kern="0" dirty="0"/>
              <a:t>trvání 6,3 dne. Délka hospitalizace vykazuje klesající trend.</a:t>
            </a:r>
          </a:p>
          <a:p>
            <a:endParaRPr lang="cs-CZ" sz="1400" kern="0" dirty="0">
              <a:solidFill>
                <a:srgbClr val="000000"/>
              </a:solidFill>
            </a:endParaRPr>
          </a:p>
        </p:txBody>
      </p:sp>
      <p:sp>
        <p:nvSpPr>
          <p:cNvPr id="2" name="TextovéPole 1">
            <a:extLst>
              <a:ext uri="{FF2B5EF4-FFF2-40B4-BE49-F238E27FC236}">
                <a16:creationId xmlns:a16="http://schemas.microsoft.com/office/drawing/2014/main" id="{0E5FB5F3-5461-48EE-BE9C-754F64FDF9BA}"/>
              </a:ext>
            </a:extLst>
          </p:cNvPr>
          <p:cNvSpPr txBox="1"/>
          <p:nvPr/>
        </p:nvSpPr>
        <p:spPr>
          <a:xfrm>
            <a:off x="116087" y="3129393"/>
            <a:ext cx="400110" cy="1352549"/>
          </a:xfrm>
          <a:prstGeom prst="rect">
            <a:avLst/>
          </a:prstGeom>
          <a:noFill/>
        </p:spPr>
        <p:txBody>
          <a:bodyPr vert="vert270" wrap="square" rtlCol="0">
            <a:spAutoFit/>
          </a:bodyPr>
          <a:lstStyle/>
          <a:p>
            <a:r>
              <a:rPr lang="cs-CZ" sz="1400" b="1" dirty="0"/>
              <a:t>Průměrná délka</a:t>
            </a:r>
          </a:p>
        </p:txBody>
      </p:sp>
      <p:sp>
        <p:nvSpPr>
          <p:cNvPr id="3" name="Title 2"/>
          <p:cNvSpPr>
            <a:spLocks noGrp="1"/>
          </p:cNvSpPr>
          <p:nvPr>
            <p:ph type="title"/>
          </p:nvPr>
        </p:nvSpPr>
        <p:spPr/>
        <p:txBody>
          <a:bodyPr>
            <a:normAutofit/>
          </a:bodyPr>
          <a:lstStyle/>
          <a:p>
            <a:r>
              <a:rPr lang="cs-CZ" dirty="0"/>
              <a:t>Průměrná d</a:t>
            </a:r>
            <a:r>
              <a:rPr lang="en-US" dirty="0" err="1"/>
              <a:t>élka</a:t>
            </a:r>
            <a:r>
              <a:rPr lang="en-US" dirty="0"/>
              <a:t> </a:t>
            </a:r>
            <a:r>
              <a:rPr lang="en-US" dirty="0" err="1"/>
              <a:t>akutních</a:t>
            </a:r>
            <a:r>
              <a:rPr lang="en-US" dirty="0"/>
              <a:t> </a:t>
            </a:r>
            <a:r>
              <a:rPr lang="en-US" dirty="0" err="1"/>
              <a:t>hospitalizací</a:t>
            </a:r>
            <a:r>
              <a:rPr lang="en-US" dirty="0"/>
              <a:t> </a:t>
            </a:r>
            <a:r>
              <a:rPr lang="cs-CZ" dirty="0"/>
              <a:t>– vývoj v čase</a:t>
            </a:r>
            <a:endParaRPr lang="en-US" dirty="0"/>
          </a:p>
        </p:txBody>
      </p:sp>
      <p:sp>
        <p:nvSpPr>
          <p:cNvPr id="14" name="TextovéPole 13">
            <a:extLst>
              <a:ext uri="{FF2B5EF4-FFF2-40B4-BE49-F238E27FC236}">
                <a16:creationId xmlns:a16="http://schemas.microsoft.com/office/drawing/2014/main" id="{0433F738-00E4-4C20-B10C-A004F3ABD822}"/>
              </a:ext>
            </a:extLst>
          </p:cNvPr>
          <p:cNvSpPr txBox="1"/>
          <p:nvPr/>
        </p:nvSpPr>
        <p:spPr>
          <a:xfrm>
            <a:off x="3930719" y="3138364"/>
            <a:ext cx="400110" cy="1352549"/>
          </a:xfrm>
          <a:prstGeom prst="rect">
            <a:avLst/>
          </a:prstGeom>
          <a:noFill/>
        </p:spPr>
        <p:txBody>
          <a:bodyPr vert="vert270" wrap="square" rtlCol="0">
            <a:spAutoFit/>
          </a:bodyPr>
          <a:lstStyle/>
          <a:p>
            <a:r>
              <a:rPr lang="cs-CZ" sz="1400" b="1" dirty="0"/>
              <a:t>Průměrná délka</a:t>
            </a:r>
          </a:p>
        </p:txBody>
      </p:sp>
      <p:sp>
        <p:nvSpPr>
          <p:cNvPr id="18" name="TextovéPole 17">
            <a:extLst>
              <a:ext uri="{FF2B5EF4-FFF2-40B4-BE49-F238E27FC236}">
                <a16:creationId xmlns:a16="http://schemas.microsoft.com/office/drawing/2014/main" id="{81866765-6632-45FB-B958-F470FF31C5FA}"/>
              </a:ext>
            </a:extLst>
          </p:cNvPr>
          <p:cNvSpPr txBox="1"/>
          <p:nvPr/>
        </p:nvSpPr>
        <p:spPr>
          <a:xfrm>
            <a:off x="5060884" y="1433022"/>
            <a:ext cx="1894285" cy="369332"/>
          </a:xfrm>
          <a:prstGeom prst="rect">
            <a:avLst/>
          </a:prstGeom>
          <a:noFill/>
        </p:spPr>
        <p:txBody>
          <a:bodyPr wrap="square" rtlCol="0">
            <a:spAutoFit/>
          </a:bodyPr>
          <a:lstStyle/>
          <a:p>
            <a:r>
              <a:rPr lang="cs-CZ" dirty="0"/>
              <a:t>Česká republika</a:t>
            </a:r>
          </a:p>
        </p:txBody>
      </p:sp>
      <p:graphicFrame>
        <p:nvGraphicFramePr>
          <p:cNvPr id="16" name="Graf 15">
            <a:extLst>
              <a:ext uri="{FF2B5EF4-FFF2-40B4-BE49-F238E27FC236}">
                <a16:creationId xmlns:a16="http://schemas.microsoft.com/office/drawing/2014/main" id="{C2F17AEB-0093-4753-95FF-F78D588DBD9A}"/>
              </a:ext>
            </a:extLst>
          </p:cNvPr>
          <p:cNvGraphicFramePr/>
          <p:nvPr>
            <p:extLst>
              <p:ext uri="{D42A27DB-BD31-4B8C-83A1-F6EECF244321}">
                <p14:modId xmlns:p14="http://schemas.microsoft.com/office/powerpoint/2010/main" val="2962122247"/>
              </p:ext>
            </p:extLst>
          </p:nvPr>
        </p:nvGraphicFramePr>
        <p:xfrm>
          <a:off x="514906" y="1838033"/>
          <a:ext cx="3096512" cy="4350327"/>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ovéPole 16">
            <a:extLst>
              <a:ext uri="{FF2B5EF4-FFF2-40B4-BE49-F238E27FC236}">
                <a16:creationId xmlns:a16="http://schemas.microsoft.com/office/drawing/2014/main" id="{9C178D8B-6E3B-4905-87A6-D9079902AF05}"/>
              </a:ext>
            </a:extLst>
          </p:cNvPr>
          <p:cNvSpPr txBox="1"/>
          <p:nvPr/>
        </p:nvSpPr>
        <p:spPr>
          <a:xfrm>
            <a:off x="1144483" y="1431946"/>
            <a:ext cx="2299472" cy="369332"/>
          </a:xfrm>
          <a:prstGeom prst="rect">
            <a:avLst/>
          </a:prstGeom>
          <a:noFill/>
        </p:spPr>
        <p:txBody>
          <a:bodyPr wrap="square" rtlCol="0">
            <a:spAutoFit/>
          </a:bodyPr>
          <a:lstStyle/>
          <a:p>
            <a:r>
              <a:rPr lang="cs-CZ" dirty="0"/>
              <a:t>Královéhradecký kraj</a:t>
            </a:r>
          </a:p>
        </p:txBody>
      </p:sp>
    </p:spTree>
    <p:extLst>
      <p:ext uri="{BB962C8B-B14F-4D97-AF65-F5344CB8AC3E}">
        <p14:creationId xmlns:p14="http://schemas.microsoft.com/office/powerpoint/2010/main" val="404804221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3001143" cy="523220"/>
          </a:xfrm>
          <a:prstGeom prst="rect">
            <a:avLst/>
          </a:prstGeom>
          <a:noFill/>
        </p:spPr>
        <p:txBody>
          <a:bodyPr wrap="none" rtlCol="0">
            <a:spAutoFit/>
          </a:bodyPr>
          <a:lstStyle/>
          <a:p>
            <a:r>
              <a:rPr lang="cs-CZ" sz="1400" dirty="0"/>
              <a:t>Zdroj: </a:t>
            </a:r>
            <a:r>
              <a:rPr lang="cs-CZ" sz="1400" kern="0" dirty="0">
                <a:solidFill>
                  <a:srgbClr val="000000"/>
                </a:solidFill>
              </a:rPr>
              <a:t>NRHOSP 2010 – 2018</a:t>
            </a:r>
          </a:p>
          <a:p>
            <a:r>
              <a:rPr lang="cs-CZ" sz="1400" kern="0" dirty="0">
                <a:solidFill>
                  <a:srgbClr val="000000"/>
                </a:solidFill>
              </a:rPr>
              <a:t>Průměrná délka akutních hospitalizací.</a:t>
            </a:r>
          </a:p>
        </p:txBody>
      </p:sp>
      <p:sp>
        <p:nvSpPr>
          <p:cNvPr id="8" name="TextBox 7"/>
          <p:cNvSpPr txBox="1"/>
          <p:nvPr/>
        </p:nvSpPr>
        <p:spPr>
          <a:xfrm>
            <a:off x="7534275" y="1758661"/>
            <a:ext cx="4511545" cy="2462213"/>
          </a:xfrm>
          <a:prstGeom prst="rect">
            <a:avLst/>
          </a:prstGeom>
          <a:noFill/>
          <a:ln>
            <a:noFill/>
          </a:ln>
        </p:spPr>
        <p:txBody>
          <a:bodyPr wrap="square" rtlCol="0">
            <a:spAutoFit/>
          </a:bodyPr>
          <a:lstStyle/>
          <a:p>
            <a:r>
              <a:rPr lang="cs-CZ" sz="1400" kern="0" dirty="0">
                <a:solidFill>
                  <a:srgbClr val="000000"/>
                </a:solidFill>
              </a:rPr>
              <a:t>V roce 2018 bylo celkem 1 999 367 akutních</a:t>
            </a:r>
          </a:p>
          <a:p>
            <a:r>
              <a:rPr lang="cs-CZ" sz="1400" kern="0" dirty="0"/>
              <a:t>hospitalizací s průměrnou délkou trvání 5,5 dní.</a:t>
            </a:r>
          </a:p>
          <a:p>
            <a:r>
              <a:rPr lang="cs-CZ" sz="1400" kern="0" dirty="0"/>
              <a:t>Délka hospitalizace vykazuje významně klesající trend, </a:t>
            </a:r>
          </a:p>
          <a:p>
            <a:r>
              <a:rPr lang="cs-CZ" sz="1400" kern="0" dirty="0"/>
              <a:t>Od roku 2010 se průměrná délka akutní hospitalizace </a:t>
            </a:r>
          </a:p>
          <a:p>
            <a:r>
              <a:rPr lang="cs-CZ" sz="1400" kern="0" dirty="0"/>
              <a:t>snížila o 0,9 dne. Hospitalizace u mužů jsou </a:t>
            </a:r>
          </a:p>
          <a:p>
            <a:r>
              <a:rPr lang="cs-CZ" sz="1400" kern="0" dirty="0"/>
              <a:t>v průměru o 0,4 dne delší než u žen.</a:t>
            </a:r>
          </a:p>
          <a:p>
            <a:endParaRPr lang="cs-CZ" sz="1400" kern="0" dirty="0"/>
          </a:p>
          <a:p>
            <a:r>
              <a:rPr lang="cs-CZ" sz="1400" kern="0" dirty="0"/>
              <a:t>V Královéhradeckém kraji bylo v roce 2018 celkem </a:t>
            </a:r>
          </a:p>
          <a:p>
            <a:r>
              <a:rPr lang="cs-CZ" sz="1400" kern="0" dirty="0"/>
              <a:t>94 579 akutních hospitalizací s průměrnou délkou </a:t>
            </a:r>
          </a:p>
          <a:p>
            <a:r>
              <a:rPr lang="cs-CZ" sz="1400" kern="0" dirty="0"/>
              <a:t>trvání 6,3 dne. Délka hospitalizace vykazuje klesající trend.</a:t>
            </a:r>
          </a:p>
          <a:p>
            <a:endParaRPr lang="cs-CZ" sz="1400" kern="0" dirty="0">
              <a:solidFill>
                <a:srgbClr val="000000"/>
              </a:solidFill>
            </a:endParaRPr>
          </a:p>
        </p:txBody>
      </p:sp>
      <p:sp>
        <p:nvSpPr>
          <p:cNvPr id="12" name="TextBox 9">
            <a:extLst>
              <a:ext uri="{FF2B5EF4-FFF2-40B4-BE49-F238E27FC236}">
                <a16:creationId xmlns:a16="http://schemas.microsoft.com/office/drawing/2014/main" id="{E7DAC5C4-9C84-474D-A63D-3D67FD3ED5E3}"/>
              </a:ext>
            </a:extLst>
          </p:cNvPr>
          <p:cNvSpPr txBox="1"/>
          <p:nvPr/>
        </p:nvSpPr>
        <p:spPr>
          <a:xfrm rot="16200000">
            <a:off x="-448367" y="3701937"/>
            <a:ext cx="2327688" cy="307777"/>
          </a:xfrm>
          <a:prstGeom prst="rect">
            <a:avLst/>
          </a:prstGeom>
          <a:noFill/>
        </p:spPr>
        <p:txBody>
          <a:bodyPr wrap="none" rtlCol="0">
            <a:spAutoFit/>
          </a:bodyPr>
          <a:lstStyle/>
          <a:p>
            <a:pPr algn="ctr">
              <a:defRPr sz="1400" b="0" i="0" u="none" strike="noStrike" kern="1200" baseline="0">
                <a:solidFill>
                  <a:prstClr val="black"/>
                </a:solidFill>
                <a:latin typeface="+mn-lt"/>
                <a:ea typeface="+mn-ea"/>
                <a:cs typeface="+mn-cs"/>
              </a:defRPr>
            </a:pPr>
            <a:r>
              <a:rPr lang="cs-CZ" sz="1400" dirty="0"/>
              <a:t>průměrná délka hospitalizace</a:t>
            </a:r>
          </a:p>
        </p:txBody>
      </p:sp>
      <p:sp>
        <p:nvSpPr>
          <p:cNvPr id="30" name="TextovéPole 29">
            <a:extLst>
              <a:ext uri="{FF2B5EF4-FFF2-40B4-BE49-F238E27FC236}">
                <a16:creationId xmlns:a16="http://schemas.microsoft.com/office/drawing/2014/main" id="{B7E18B87-ABAB-401A-96CD-190789B69C31}"/>
              </a:ext>
            </a:extLst>
          </p:cNvPr>
          <p:cNvSpPr txBox="1">
            <a:spLocks noChangeArrowheads="1"/>
          </p:cNvSpPr>
          <p:nvPr/>
        </p:nvSpPr>
        <p:spPr bwMode="auto">
          <a:xfrm>
            <a:off x="4767013" y="1277355"/>
            <a:ext cx="130267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Česká republika</a:t>
            </a:r>
            <a:endParaRPr kumimoji="0" lang="cs-CZ" altLang="cs-CZ" sz="1400" b="1" i="0" u="none" strike="noStrike" kern="1200" cap="none" spc="0" normalizeH="0" baseline="0" noProof="0" dirty="0">
              <a:ln>
                <a:noFill/>
              </a:ln>
              <a:effectLst/>
              <a:uLnTx/>
              <a:uFillTx/>
              <a:latin typeface="+mn-lt"/>
            </a:endParaRPr>
          </a:p>
        </p:txBody>
      </p:sp>
      <p:sp>
        <p:nvSpPr>
          <p:cNvPr id="31" name="TextovéPole 30">
            <a:extLst>
              <a:ext uri="{FF2B5EF4-FFF2-40B4-BE49-F238E27FC236}">
                <a16:creationId xmlns:a16="http://schemas.microsoft.com/office/drawing/2014/main" id="{1AD31341-BCC6-40E1-8B8C-B13746EAD9B3}"/>
              </a:ext>
            </a:extLst>
          </p:cNvPr>
          <p:cNvSpPr txBox="1">
            <a:spLocks noChangeArrowheads="1"/>
          </p:cNvSpPr>
          <p:nvPr/>
        </p:nvSpPr>
        <p:spPr bwMode="auto">
          <a:xfrm>
            <a:off x="4766033" y="1740468"/>
            <a:ext cx="177041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dirty="0">
                <a:latin typeface="+mn-lt"/>
              </a:rPr>
              <a:t>Rozsah hodnot krajů</a:t>
            </a:r>
            <a:endParaRPr kumimoji="0" lang="cs-CZ" altLang="cs-CZ" sz="1400" i="0" u="none" strike="noStrike" kern="1200" cap="none" spc="0" normalizeH="0" baseline="0" noProof="0" dirty="0">
              <a:ln>
                <a:noFill/>
              </a:ln>
              <a:effectLst/>
              <a:uLnTx/>
              <a:uFillTx/>
              <a:latin typeface="+mn-lt"/>
            </a:endParaRPr>
          </a:p>
        </p:txBody>
      </p:sp>
      <p:sp>
        <p:nvSpPr>
          <p:cNvPr id="32" name="Rectangle 53">
            <a:extLst>
              <a:ext uri="{FF2B5EF4-FFF2-40B4-BE49-F238E27FC236}">
                <a16:creationId xmlns:a16="http://schemas.microsoft.com/office/drawing/2014/main" id="{59687DF5-0B48-4BCA-935E-830FDE67FBAD}"/>
              </a:ext>
            </a:extLst>
          </p:cNvPr>
          <p:cNvSpPr>
            <a:spLocks/>
          </p:cNvSpPr>
          <p:nvPr/>
        </p:nvSpPr>
        <p:spPr>
          <a:xfrm>
            <a:off x="4502600" y="1771245"/>
            <a:ext cx="144000" cy="143777"/>
          </a:xfrm>
          <a:prstGeom prst="rect">
            <a:avLst/>
          </a:prstGeom>
          <a:solidFill>
            <a:schemeClr val="accent1">
              <a:lumMod val="20000"/>
              <a:lumOff val="8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FFCC99"/>
              </a:solidFill>
              <a:effectLst/>
              <a:uLnTx/>
              <a:uFillTx/>
              <a:latin typeface="Calibri"/>
              <a:ea typeface="+mn-ea"/>
              <a:cs typeface="+mn-cs"/>
            </a:endParaRPr>
          </a:p>
        </p:txBody>
      </p:sp>
      <p:grpSp>
        <p:nvGrpSpPr>
          <p:cNvPr id="33" name="Skupina 32">
            <a:extLst>
              <a:ext uri="{FF2B5EF4-FFF2-40B4-BE49-F238E27FC236}">
                <a16:creationId xmlns:a16="http://schemas.microsoft.com/office/drawing/2014/main" id="{56EBC76E-B184-4715-9A29-0E0741068E2E}"/>
              </a:ext>
            </a:extLst>
          </p:cNvPr>
          <p:cNvGrpSpPr/>
          <p:nvPr/>
        </p:nvGrpSpPr>
        <p:grpSpPr>
          <a:xfrm>
            <a:off x="4434615" y="1353728"/>
            <a:ext cx="287338" cy="72000"/>
            <a:chOff x="6212411" y="2060825"/>
            <a:chExt cx="287338" cy="72000"/>
          </a:xfrm>
        </p:grpSpPr>
        <p:cxnSp>
          <p:nvCxnSpPr>
            <p:cNvPr id="34" name="Straight Connector 35">
              <a:extLst>
                <a:ext uri="{FF2B5EF4-FFF2-40B4-BE49-F238E27FC236}">
                  <a16:creationId xmlns:a16="http://schemas.microsoft.com/office/drawing/2014/main" id="{97CDD151-F6C3-4003-979F-0DAD98D266CA}"/>
                </a:ext>
              </a:extLst>
            </p:cNvPr>
            <p:cNvCxnSpPr/>
            <p:nvPr/>
          </p:nvCxnSpPr>
          <p:spPr>
            <a:xfrm>
              <a:off x="6212411" y="2096825"/>
              <a:ext cx="287338" cy="0"/>
            </a:xfrm>
            <a:prstGeom prst="line">
              <a:avLst/>
            </a:prstGeom>
            <a:solidFill>
              <a:srgbClr val="FF6600"/>
            </a:solidFill>
            <a:ln w="19050">
              <a:solidFill>
                <a:srgbClr val="037BC1"/>
              </a:solidFill>
            </a:ln>
          </p:spPr>
          <p:style>
            <a:lnRef idx="1">
              <a:schemeClr val="accent1"/>
            </a:lnRef>
            <a:fillRef idx="0">
              <a:schemeClr val="accent1"/>
            </a:fillRef>
            <a:effectRef idx="0">
              <a:schemeClr val="accent1"/>
            </a:effectRef>
            <a:fontRef idx="minor">
              <a:schemeClr val="tx1"/>
            </a:fontRef>
          </p:style>
        </p:cxnSp>
        <p:sp>
          <p:nvSpPr>
            <p:cNvPr id="35" name="Oval 22">
              <a:extLst>
                <a:ext uri="{FF2B5EF4-FFF2-40B4-BE49-F238E27FC236}">
                  <a16:creationId xmlns:a16="http://schemas.microsoft.com/office/drawing/2014/main" id="{C3A7B489-4F08-4E49-9AF3-4C7A369F0083}"/>
                </a:ext>
              </a:extLst>
            </p:cNvPr>
            <p:cNvSpPr/>
            <p:nvPr/>
          </p:nvSpPr>
          <p:spPr>
            <a:xfrm>
              <a:off x="6320080" y="2060825"/>
              <a:ext cx="72000" cy="72000"/>
            </a:xfrm>
            <a:prstGeom prst="diamond">
              <a:avLst/>
            </a:prstGeom>
            <a:solidFill>
              <a:srgbClr val="037BC1"/>
            </a:solidFill>
            <a:ln w="9525">
              <a:solidFill>
                <a:srgbClr val="037BC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grpSp>
        <p:nvGrpSpPr>
          <p:cNvPr id="37" name="Skupina 36">
            <a:extLst>
              <a:ext uri="{FF2B5EF4-FFF2-40B4-BE49-F238E27FC236}">
                <a16:creationId xmlns:a16="http://schemas.microsoft.com/office/drawing/2014/main" id="{B5F4B9EE-2166-4FEA-88C8-3D9722B0FD27}"/>
              </a:ext>
            </a:extLst>
          </p:cNvPr>
          <p:cNvGrpSpPr/>
          <p:nvPr/>
        </p:nvGrpSpPr>
        <p:grpSpPr>
          <a:xfrm>
            <a:off x="4443080" y="1565397"/>
            <a:ext cx="287338" cy="72000"/>
            <a:chOff x="6212411" y="2060825"/>
            <a:chExt cx="287338" cy="72000"/>
          </a:xfrm>
          <a:solidFill>
            <a:srgbClr val="7F0506"/>
          </a:solidFill>
        </p:grpSpPr>
        <p:cxnSp>
          <p:nvCxnSpPr>
            <p:cNvPr id="38" name="Straight Connector 35">
              <a:extLst>
                <a:ext uri="{FF2B5EF4-FFF2-40B4-BE49-F238E27FC236}">
                  <a16:creationId xmlns:a16="http://schemas.microsoft.com/office/drawing/2014/main" id="{577CDF7E-F886-4589-8396-C22C103DFC43}"/>
                </a:ext>
              </a:extLst>
            </p:cNvPr>
            <p:cNvCxnSpPr/>
            <p:nvPr/>
          </p:nvCxnSpPr>
          <p:spPr>
            <a:xfrm>
              <a:off x="6212411" y="2096825"/>
              <a:ext cx="287338" cy="0"/>
            </a:xfrm>
            <a:prstGeom prst="line">
              <a:avLst/>
            </a:prstGeom>
            <a:grpFill/>
            <a:ln w="19050">
              <a:solidFill>
                <a:srgbClr val="7F0506"/>
              </a:solidFill>
            </a:ln>
          </p:spPr>
          <p:style>
            <a:lnRef idx="1">
              <a:schemeClr val="accent1"/>
            </a:lnRef>
            <a:fillRef idx="0">
              <a:schemeClr val="accent1"/>
            </a:fillRef>
            <a:effectRef idx="0">
              <a:schemeClr val="accent1"/>
            </a:effectRef>
            <a:fontRef idx="minor">
              <a:schemeClr val="tx1"/>
            </a:fontRef>
          </p:style>
        </p:cxnSp>
        <p:sp>
          <p:nvSpPr>
            <p:cNvPr id="39" name="Oval 22">
              <a:extLst>
                <a:ext uri="{FF2B5EF4-FFF2-40B4-BE49-F238E27FC236}">
                  <a16:creationId xmlns:a16="http://schemas.microsoft.com/office/drawing/2014/main" id="{4AF112D5-49B7-4E5A-A00A-9A5807054734}"/>
                </a:ext>
              </a:extLst>
            </p:cNvPr>
            <p:cNvSpPr/>
            <p:nvPr/>
          </p:nvSpPr>
          <p:spPr>
            <a:xfrm>
              <a:off x="6320080" y="2060825"/>
              <a:ext cx="72000" cy="72000"/>
            </a:xfrm>
            <a:prstGeom prst="diamond">
              <a:avLst/>
            </a:prstGeom>
            <a:grpFill/>
            <a:ln w="9525">
              <a:solidFill>
                <a:srgbClr val="7F050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sp>
        <p:nvSpPr>
          <p:cNvPr id="2" name="Title 1"/>
          <p:cNvSpPr>
            <a:spLocks noGrp="1"/>
          </p:cNvSpPr>
          <p:nvPr>
            <p:ph type="title"/>
          </p:nvPr>
        </p:nvSpPr>
        <p:spPr/>
        <p:txBody>
          <a:bodyPr>
            <a:normAutofit/>
          </a:bodyPr>
          <a:lstStyle/>
          <a:p>
            <a:r>
              <a:rPr lang="en-US" dirty="0" err="1"/>
              <a:t>Délka</a:t>
            </a:r>
            <a:r>
              <a:rPr lang="en-US" dirty="0"/>
              <a:t> </a:t>
            </a:r>
            <a:r>
              <a:rPr lang="en-US" dirty="0" err="1"/>
              <a:t>akutních</a:t>
            </a:r>
            <a:r>
              <a:rPr lang="en-US" dirty="0"/>
              <a:t> </a:t>
            </a:r>
            <a:r>
              <a:rPr lang="en-US" dirty="0" err="1"/>
              <a:t>hospitalizací</a:t>
            </a:r>
            <a:endParaRPr lang="en-US" dirty="0"/>
          </a:p>
        </p:txBody>
      </p:sp>
      <p:graphicFrame>
        <p:nvGraphicFramePr>
          <p:cNvPr id="24" name="Object 123">
            <a:extLst>
              <a:ext uri="{FF2B5EF4-FFF2-40B4-BE49-F238E27FC236}">
                <a16:creationId xmlns:a16="http://schemas.microsoft.com/office/drawing/2014/main" id="{97B8F7A1-A2D4-40A9-8FDB-A2CBEB4031EA}"/>
              </a:ext>
            </a:extLst>
          </p:cNvPr>
          <p:cNvGraphicFramePr>
            <a:graphicFrameLocks/>
          </p:cNvGraphicFramePr>
          <p:nvPr>
            <p:extLst>
              <p:ext uri="{D42A27DB-BD31-4B8C-83A1-F6EECF244321}">
                <p14:modId xmlns:p14="http://schemas.microsoft.com/office/powerpoint/2010/main" val="344568097"/>
              </p:ext>
            </p:extLst>
          </p:nvPr>
        </p:nvGraphicFramePr>
        <p:xfrm>
          <a:off x="946150" y="2081276"/>
          <a:ext cx="5413375" cy="3813175"/>
        </p:xfrm>
        <a:graphic>
          <a:graphicData uri="http://schemas.openxmlformats.org/drawingml/2006/chart">
            <c:chart xmlns:c="http://schemas.openxmlformats.org/drawingml/2006/chart" xmlns:r="http://schemas.openxmlformats.org/officeDocument/2006/relationships" r:id="rId2"/>
          </a:graphicData>
        </a:graphic>
      </p:graphicFrame>
      <p:sp>
        <p:nvSpPr>
          <p:cNvPr id="25" name="TextovéPole 7">
            <a:extLst>
              <a:ext uri="{FF2B5EF4-FFF2-40B4-BE49-F238E27FC236}">
                <a16:creationId xmlns:a16="http://schemas.microsoft.com/office/drawing/2014/main" id="{27665B48-15EC-48CA-8DDA-137B148625E3}"/>
              </a:ext>
            </a:extLst>
          </p:cNvPr>
          <p:cNvSpPr txBox="1">
            <a:spLocks noChangeArrowheads="1"/>
          </p:cNvSpPr>
          <p:nvPr/>
        </p:nvSpPr>
        <p:spPr bwMode="auto">
          <a:xfrm>
            <a:off x="6129984" y="3182458"/>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5,5</a:t>
            </a:r>
          </a:p>
        </p:txBody>
      </p:sp>
      <p:sp>
        <p:nvSpPr>
          <p:cNvPr id="26" name="TextovéPole 7">
            <a:extLst>
              <a:ext uri="{FF2B5EF4-FFF2-40B4-BE49-F238E27FC236}">
                <a16:creationId xmlns:a16="http://schemas.microsoft.com/office/drawing/2014/main" id="{2CC365D2-B06E-4F25-ADC5-C04E7E6AC8BD}"/>
              </a:ext>
            </a:extLst>
          </p:cNvPr>
          <p:cNvSpPr txBox="1">
            <a:spLocks noChangeArrowheads="1"/>
          </p:cNvSpPr>
          <p:nvPr/>
        </p:nvSpPr>
        <p:spPr bwMode="auto">
          <a:xfrm>
            <a:off x="6129984" y="2873008"/>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6,3</a:t>
            </a:r>
          </a:p>
        </p:txBody>
      </p:sp>
      <p:sp>
        <p:nvSpPr>
          <p:cNvPr id="27" name="TextovéPole 7">
            <a:extLst>
              <a:ext uri="{FF2B5EF4-FFF2-40B4-BE49-F238E27FC236}">
                <a16:creationId xmlns:a16="http://schemas.microsoft.com/office/drawing/2014/main" id="{CCED5AF0-4A94-4CAF-9CD9-808C2F44B00C}"/>
              </a:ext>
            </a:extLst>
          </p:cNvPr>
          <p:cNvSpPr txBox="1">
            <a:spLocks noChangeArrowheads="1"/>
          </p:cNvSpPr>
          <p:nvPr/>
        </p:nvSpPr>
        <p:spPr bwMode="auto">
          <a:xfrm>
            <a:off x="4775478" y="1489024"/>
            <a:ext cx="17609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Královéhradecký kraj</a:t>
            </a:r>
            <a:endParaRPr kumimoji="0" lang="cs-CZ" altLang="cs-CZ" sz="1400" b="1" i="0" u="none" strike="noStrike" kern="1200" cap="none" spc="0" normalizeH="0" baseline="0" noProof="0" dirty="0">
              <a:ln>
                <a:noFill/>
              </a:ln>
              <a:effectLst/>
              <a:uLnTx/>
              <a:uFillTx/>
              <a:latin typeface="+mn-lt"/>
            </a:endParaRPr>
          </a:p>
        </p:txBody>
      </p:sp>
    </p:spTree>
    <p:extLst>
      <p:ext uri="{BB962C8B-B14F-4D97-AF65-F5344CB8AC3E}">
        <p14:creationId xmlns:p14="http://schemas.microsoft.com/office/powerpoint/2010/main" val="13133006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8715848" cy="523220"/>
          </a:xfrm>
          <a:prstGeom prst="rect">
            <a:avLst/>
          </a:prstGeom>
          <a:noFill/>
        </p:spPr>
        <p:txBody>
          <a:bodyPr wrap="none" rtlCol="0">
            <a:spAutoFit/>
          </a:bodyPr>
          <a:lstStyle/>
          <a:p>
            <a:r>
              <a:rPr lang="cs-CZ" sz="1400" dirty="0"/>
              <a:t>Zdroj: </a:t>
            </a:r>
            <a:r>
              <a:rPr lang="cs-CZ" sz="1400" kern="0" dirty="0">
                <a:solidFill>
                  <a:srgbClr val="000000"/>
                </a:solidFill>
              </a:rPr>
              <a:t>NRHOSP </a:t>
            </a:r>
            <a:r>
              <a:rPr lang="cs-CZ" sz="1400" kern="0" dirty="0"/>
              <a:t>2010 – 2017, </a:t>
            </a:r>
            <a:r>
              <a:rPr lang="cs-CZ" sz="1400" b="1" kern="0" dirty="0"/>
              <a:t>Královehradecký kraj</a:t>
            </a:r>
          </a:p>
          <a:p>
            <a:r>
              <a:rPr lang="cs-CZ" sz="1400" kern="0" dirty="0">
                <a:solidFill>
                  <a:srgbClr val="000000"/>
                </a:solidFill>
              </a:rPr>
              <a:t>Průměrná délka akutních hospitalizací s vyloučením diagnóz O00 – O99 a Z30 – Z39 jako hlavních příčin hospitalizace.</a:t>
            </a:r>
          </a:p>
        </p:txBody>
      </p:sp>
      <p:sp>
        <p:nvSpPr>
          <p:cNvPr id="8" name="TextBox 7"/>
          <p:cNvSpPr txBox="1"/>
          <p:nvPr/>
        </p:nvSpPr>
        <p:spPr>
          <a:xfrm>
            <a:off x="7534275" y="1652132"/>
            <a:ext cx="4147705" cy="4170218"/>
          </a:xfrm>
          <a:prstGeom prst="rect">
            <a:avLst/>
          </a:prstGeom>
          <a:noFill/>
          <a:ln>
            <a:noFill/>
          </a:ln>
        </p:spPr>
        <p:txBody>
          <a:bodyPr wrap="none" rtlCol="0">
            <a:noAutofit/>
          </a:bodyPr>
          <a:lstStyle/>
          <a:p>
            <a:r>
              <a:rPr lang="cs-CZ" sz="1400" kern="0" dirty="0">
                <a:solidFill>
                  <a:srgbClr val="000000"/>
                </a:solidFill>
              </a:rPr>
              <a:t>Průměrná </a:t>
            </a:r>
            <a:r>
              <a:rPr lang="cs-CZ" sz="1400" kern="0" dirty="0"/>
              <a:t>délka akutních hospitalizací i po </a:t>
            </a:r>
          </a:p>
          <a:p>
            <a:r>
              <a:rPr lang="cs-CZ" sz="1400" kern="0" dirty="0"/>
              <a:t>vyloučení diagnóz týkajících se porodů a </a:t>
            </a:r>
          </a:p>
          <a:p>
            <a:r>
              <a:rPr lang="cs-CZ" sz="1400" kern="0" dirty="0"/>
              <a:t>těhotenství v čase klesá. Délka akutních</a:t>
            </a:r>
          </a:p>
          <a:p>
            <a:r>
              <a:rPr lang="cs-CZ" sz="1400" kern="0" dirty="0"/>
              <a:t>hospitalizací u mužů je v průměru o 0,2 dne delší</a:t>
            </a:r>
          </a:p>
          <a:p>
            <a:r>
              <a:rPr lang="cs-CZ" sz="1400" kern="0" dirty="0"/>
              <a:t>než u žen. Celkem byla průměrná délka akutních</a:t>
            </a:r>
          </a:p>
          <a:p>
            <a:r>
              <a:rPr lang="cs-CZ" sz="1400" kern="0" dirty="0"/>
              <a:t>hospitalizací s vyloučením diagnóz O00 – O99 </a:t>
            </a:r>
          </a:p>
          <a:p>
            <a:r>
              <a:rPr lang="cs-CZ" sz="1400" kern="0" dirty="0"/>
              <a:t>a Z30 – Z39 jako hlavních příčin hospitalizací v roce</a:t>
            </a:r>
          </a:p>
          <a:p>
            <a:r>
              <a:rPr lang="cs-CZ" sz="1400" kern="0" dirty="0"/>
              <a:t>2017 5,8 dne. </a:t>
            </a:r>
          </a:p>
          <a:p>
            <a:endParaRPr lang="cs-CZ" sz="1400" kern="0" dirty="0"/>
          </a:p>
          <a:p>
            <a:r>
              <a:rPr lang="cs-CZ" sz="1400" kern="0" dirty="0"/>
              <a:t>U obyvatel Královéhradeckého kraje průměrná délka </a:t>
            </a:r>
          </a:p>
          <a:p>
            <a:r>
              <a:rPr lang="cs-CZ" sz="1400" kern="0" dirty="0"/>
              <a:t>akutních hospitalizací  i po vyloučení diagnóz týkajících </a:t>
            </a:r>
          </a:p>
          <a:p>
            <a:r>
              <a:rPr lang="cs-CZ" sz="1400" kern="0" dirty="0"/>
              <a:t>se porodů a těhotenství v čase klesá.</a:t>
            </a:r>
          </a:p>
          <a:p>
            <a:endParaRPr lang="cs-CZ" sz="1400" kern="0" dirty="0"/>
          </a:p>
          <a:p>
            <a:endParaRPr lang="cs-CZ" sz="1400" kern="0" dirty="0"/>
          </a:p>
        </p:txBody>
      </p:sp>
      <p:sp>
        <p:nvSpPr>
          <p:cNvPr id="3" name="Title 2"/>
          <p:cNvSpPr>
            <a:spLocks noGrp="1"/>
          </p:cNvSpPr>
          <p:nvPr>
            <p:ph type="title"/>
          </p:nvPr>
        </p:nvSpPr>
        <p:spPr/>
        <p:txBody>
          <a:bodyPr>
            <a:normAutofit fontScale="90000"/>
          </a:bodyPr>
          <a:lstStyle/>
          <a:p>
            <a:r>
              <a:rPr lang="en-US" dirty="0" err="1"/>
              <a:t>Délka</a:t>
            </a:r>
            <a:r>
              <a:rPr lang="en-US" dirty="0"/>
              <a:t> </a:t>
            </a:r>
            <a:r>
              <a:rPr lang="en-US" dirty="0" err="1"/>
              <a:t>akutních</a:t>
            </a:r>
            <a:r>
              <a:rPr lang="en-US" dirty="0"/>
              <a:t> </a:t>
            </a:r>
            <a:r>
              <a:rPr lang="en-US" dirty="0" err="1"/>
              <a:t>hospitalizací</a:t>
            </a:r>
            <a:r>
              <a:rPr lang="en-US" dirty="0"/>
              <a:t> </a:t>
            </a:r>
            <a:r>
              <a:rPr lang="en-US" dirty="0" err="1"/>
              <a:t>obyvatel</a:t>
            </a:r>
            <a:r>
              <a:rPr lang="en-US" dirty="0"/>
              <a:t> </a:t>
            </a:r>
            <a:r>
              <a:rPr lang="cs-CZ" dirty="0"/>
              <a:t>HKK</a:t>
            </a:r>
            <a:r>
              <a:rPr lang="en-US" dirty="0"/>
              <a:t> s </a:t>
            </a:r>
            <a:r>
              <a:rPr lang="en-US" dirty="0" err="1"/>
              <a:t>vyloučením</a:t>
            </a:r>
            <a:r>
              <a:rPr lang="en-US" dirty="0"/>
              <a:t> </a:t>
            </a:r>
            <a:r>
              <a:rPr lang="en-US" dirty="0" err="1"/>
              <a:t>porodů</a:t>
            </a:r>
            <a:endParaRPr lang="en-US" dirty="0"/>
          </a:p>
        </p:txBody>
      </p:sp>
      <p:graphicFrame>
        <p:nvGraphicFramePr>
          <p:cNvPr id="13" name="Graf 12">
            <a:extLst>
              <a:ext uri="{FF2B5EF4-FFF2-40B4-BE49-F238E27FC236}">
                <a16:creationId xmlns:a16="http://schemas.microsoft.com/office/drawing/2014/main" id="{0B33641E-D833-4978-B75F-8B6F1A5140ED}"/>
              </a:ext>
            </a:extLst>
          </p:cNvPr>
          <p:cNvGraphicFramePr/>
          <p:nvPr>
            <p:extLst>
              <p:ext uri="{D42A27DB-BD31-4B8C-83A1-F6EECF244321}">
                <p14:modId xmlns:p14="http://schemas.microsoft.com/office/powerpoint/2010/main" val="1172252665"/>
              </p:ext>
            </p:extLst>
          </p:nvPr>
        </p:nvGraphicFramePr>
        <p:xfrm>
          <a:off x="4329538" y="1847004"/>
          <a:ext cx="3096512" cy="4350327"/>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ovéPole 13">
            <a:extLst>
              <a:ext uri="{FF2B5EF4-FFF2-40B4-BE49-F238E27FC236}">
                <a16:creationId xmlns:a16="http://schemas.microsoft.com/office/drawing/2014/main" id="{9BE3F11A-1507-4CE4-BF46-8F65BEEA0540}"/>
              </a:ext>
            </a:extLst>
          </p:cNvPr>
          <p:cNvSpPr txBox="1"/>
          <p:nvPr/>
        </p:nvSpPr>
        <p:spPr>
          <a:xfrm>
            <a:off x="5060884" y="1433022"/>
            <a:ext cx="1894285" cy="369332"/>
          </a:xfrm>
          <a:prstGeom prst="rect">
            <a:avLst/>
          </a:prstGeom>
          <a:noFill/>
        </p:spPr>
        <p:txBody>
          <a:bodyPr wrap="square" rtlCol="0">
            <a:spAutoFit/>
          </a:bodyPr>
          <a:lstStyle/>
          <a:p>
            <a:r>
              <a:rPr lang="cs-CZ" dirty="0"/>
              <a:t>Česká republika</a:t>
            </a:r>
          </a:p>
        </p:txBody>
      </p:sp>
      <p:graphicFrame>
        <p:nvGraphicFramePr>
          <p:cNvPr id="12" name="Graf 11">
            <a:extLst>
              <a:ext uri="{FF2B5EF4-FFF2-40B4-BE49-F238E27FC236}">
                <a16:creationId xmlns:a16="http://schemas.microsoft.com/office/drawing/2014/main" id="{AA81E903-DC66-4D30-AAB9-62E7E591E907}"/>
              </a:ext>
            </a:extLst>
          </p:cNvPr>
          <p:cNvGraphicFramePr/>
          <p:nvPr>
            <p:extLst>
              <p:ext uri="{D42A27DB-BD31-4B8C-83A1-F6EECF244321}">
                <p14:modId xmlns:p14="http://schemas.microsoft.com/office/powerpoint/2010/main" val="2922685540"/>
              </p:ext>
            </p:extLst>
          </p:nvPr>
        </p:nvGraphicFramePr>
        <p:xfrm>
          <a:off x="514906" y="1838033"/>
          <a:ext cx="3096512" cy="4350327"/>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ovéPole 14">
            <a:extLst>
              <a:ext uri="{FF2B5EF4-FFF2-40B4-BE49-F238E27FC236}">
                <a16:creationId xmlns:a16="http://schemas.microsoft.com/office/drawing/2014/main" id="{9A21A9D7-D15B-4BF0-8CD3-AD7BB08966F6}"/>
              </a:ext>
            </a:extLst>
          </p:cNvPr>
          <p:cNvSpPr txBox="1"/>
          <p:nvPr/>
        </p:nvSpPr>
        <p:spPr>
          <a:xfrm>
            <a:off x="1144483" y="1431946"/>
            <a:ext cx="2376383" cy="369332"/>
          </a:xfrm>
          <a:prstGeom prst="rect">
            <a:avLst/>
          </a:prstGeom>
          <a:noFill/>
        </p:spPr>
        <p:txBody>
          <a:bodyPr wrap="square" rtlCol="0">
            <a:spAutoFit/>
          </a:bodyPr>
          <a:lstStyle/>
          <a:p>
            <a:r>
              <a:rPr lang="cs-CZ" dirty="0"/>
              <a:t>Královéhradecký kraj</a:t>
            </a:r>
          </a:p>
        </p:txBody>
      </p:sp>
    </p:spTree>
    <p:extLst>
      <p:ext uri="{BB962C8B-B14F-4D97-AF65-F5344CB8AC3E}">
        <p14:creationId xmlns:p14="http://schemas.microsoft.com/office/powerpoint/2010/main" val="4111244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8715848" cy="523220"/>
          </a:xfrm>
          <a:prstGeom prst="rect">
            <a:avLst/>
          </a:prstGeom>
          <a:noFill/>
        </p:spPr>
        <p:txBody>
          <a:bodyPr wrap="none" rtlCol="0">
            <a:spAutoFit/>
          </a:bodyPr>
          <a:lstStyle/>
          <a:p>
            <a:r>
              <a:rPr lang="cs-CZ" sz="1400" dirty="0"/>
              <a:t>Zdroj: </a:t>
            </a:r>
            <a:r>
              <a:rPr lang="cs-CZ" sz="1400" kern="0" dirty="0">
                <a:solidFill>
                  <a:srgbClr val="000000"/>
                </a:solidFill>
              </a:rPr>
              <a:t>NRHOSP 2010 – 2017</a:t>
            </a:r>
            <a:endParaRPr lang="cs-CZ" sz="1400" b="1" kern="0" dirty="0">
              <a:solidFill>
                <a:schemeClr val="accent3"/>
              </a:solidFill>
            </a:endParaRPr>
          </a:p>
          <a:p>
            <a:r>
              <a:rPr lang="cs-CZ" sz="1400" kern="0" dirty="0">
                <a:solidFill>
                  <a:srgbClr val="000000"/>
                </a:solidFill>
              </a:rPr>
              <a:t>Průměrná délka akutních hospitalizací s vyloučením diagnóz O00 – O99 a Z30 – Z39 jako hlavních příčin hospitalizace.</a:t>
            </a:r>
          </a:p>
        </p:txBody>
      </p:sp>
      <p:sp>
        <p:nvSpPr>
          <p:cNvPr id="8" name="TextBox 7"/>
          <p:cNvSpPr txBox="1"/>
          <p:nvPr/>
        </p:nvSpPr>
        <p:spPr>
          <a:xfrm>
            <a:off x="7534275" y="1652132"/>
            <a:ext cx="4147705" cy="4170218"/>
          </a:xfrm>
          <a:prstGeom prst="rect">
            <a:avLst/>
          </a:prstGeom>
          <a:noFill/>
          <a:ln>
            <a:noFill/>
          </a:ln>
        </p:spPr>
        <p:txBody>
          <a:bodyPr wrap="none" rtlCol="0">
            <a:noAutofit/>
          </a:bodyPr>
          <a:lstStyle/>
          <a:p>
            <a:r>
              <a:rPr lang="cs-CZ" sz="1400" kern="0" dirty="0">
                <a:solidFill>
                  <a:srgbClr val="000000"/>
                </a:solidFill>
              </a:rPr>
              <a:t>Průměrná </a:t>
            </a:r>
            <a:r>
              <a:rPr lang="cs-CZ" sz="1400" kern="0" dirty="0"/>
              <a:t>délka akutních hospitalizací i po </a:t>
            </a:r>
          </a:p>
          <a:p>
            <a:r>
              <a:rPr lang="cs-CZ" sz="1400" kern="0" dirty="0"/>
              <a:t>vyloučení diagnóz týkajících se porodů a </a:t>
            </a:r>
          </a:p>
          <a:p>
            <a:r>
              <a:rPr lang="cs-CZ" sz="1400" kern="0" dirty="0"/>
              <a:t>těhotenství v čase klesá. Délka akutních</a:t>
            </a:r>
          </a:p>
          <a:p>
            <a:r>
              <a:rPr lang="cs-CZ" sz="1400" kern="0" dirty="0"/>
              <a:t>hospitalizací u mužů je v průměru o 0,2 dne delší</a:t>
            </a:r>
          </a:p>
          <a:p>
            <a:r>
              <a:rPr lang="cs-CZ" sz="1400" kern="0" dirty="0"/>
              <a:t>než u žen. Celkem byla průměrná délka akutních</a:t>
            </a:r>
          </a:p>
          <a:p>
            <a:r>
              <a:rPr lang="cs-CZ" sz="1400" kern="0" dirty="0"/>
              <a:t>hospitalizací s vyloučením diagnóz O00 – O99 </a:t>
            </a:r>
          </a:p>
          <a:p>
            <a:r>
              <a:rPr lang="cs-CZ" sz="1400" kern="0" dirty="0"/>
              <a:t>a Z30 – Z39 jako hlavních příčin hospitalizací v roce</a:t>
            </a:r>
          </a:p>
          <a:p>
            <a:r>
              <a:rPr lang="cs-CZ" sz="1400" kern="0" dirty="0"/>
              <a:t>2017 5,8 dne. </a:t>
            </a:r>
          </a:p>
          <a:p>
            <a:endParaRPr lang="cs-CZ" sz="1400" kern="0" dirty="0"/>
          </a:p>
          <a:p>
            <a:r>
              <a:rPr lang="cs-CZ" sz="1400" kern="0" dirty="0"/>
              <a:t>U obyvatel Královéhradeckého kraje průměrná délka </a:t>
            </a:r>
          </a:p>
          <a:p>
            <a:r>
              <a:rPr lang="cs-CZ" sz="1400" kern="0" dirty="0"/>
              <a:t>akutních hospitalizací  i po vyloučení diagnóz týkajících </a:t>
            </a:r>
          </a:p>
          <a:p>
            <a:r>
              <a:rPr lang="cs-CZ" sz="1400" kern="0" dirty="0"/>
              <a:t>se porodů a těhotenství v čase klesá.</a:t>
            </a:r>
          </a:p>
          <a:p>
            <a:endParaRPr lang="cs-CZ" sz="1400" kern="0" dirty="0"/>
          </a:p>
        </p:txBody>
      </p:sp>
      <p:sp>
        <p:nvSpPr>
          <p:cNvPr id="10" name="TextBox 9">
            <a:extLst>
              <a:ext uri="{FF2B5EF4-FFF2-40B4-BE49-F238E27FC236}">
                <a16:creationId xmlns:a16="http://schemas.microsoft.com/office/drawing/2014/main" id="{7DC6A54B-09D3-4C41-931E-0DF6FE829E05}"/>
              </a:ext>
            </a:extLst>
          </p:cNvPr>
          <p:cNvSpPr txBox="1"/>
          <p:nvPr/>
        </p:nvSpPr>
        <p:spPr>
          <a:xfrm rot="16200000">
            <a:off x="-448367" y="3701937"/>
            <a:ext cx="2327688" cy="307777"/>
          </a:xfrm>
          <a:prstGeom prst="rect">
            <a:avLst/>
          </a:prstGeom>
          <a:noFill/>
        </p:spPr>
        <p:txBody>
          <a:bodyPr wrap="none" rtlCol="0">
            <a:spAutoFit/>
          </a:bodyPr>
          <a:lstStyle/>
          <a:p>
            <a:pPr algn="ctr">
              <a:defRPr sz="1400" b="0" i="0" u="none" strike="noStrike" kern="1200" baseline="0">
                <a:solidFill>
                  <a:prstClr val="black"/>
                </a:solidFill>
                <a:latin typeface="+mn-lt"/>
                <a:ea typeface="+mn-ea"/>
                <a:cs typeface="+mn-cs"/>
              </a:defRPr>
            </a:pPr>
            <a:r>
              <a:rPr lang="cs-CZ" sz="1400" dirty="0"/>
              <a:t>průměrná délka hospitalizace</a:t>
            </a:r>
          </a:p>
        </p:txBody>
      </p:sp>
      <p:sp>
        <p:nvSpPr>
          <p:cNvPr id="14" name="TextovéPole 13">
            <a:extLst>
              <a:ext uri="{FF2B5EF4-FFF2-40B4-BE49-F238E27FC236}">
                <a16:creationId xmlns:a16="http://schemas.microsoft.com/office/drawing/2014/main" id="{A43526A1-F44C-4734-8BC4-0CE1B248E660}"/>
              </a:ext>
            </a:extLst>
          </p:cNvPr>
          <p:cNvSpPr txBox="1">
            <a:spLocks noChangeArrowheads="1"/>
          </p:cNvSpPr>
          <p:nvPr/>
        </p:nvSpPr>
        <p:spPr bwMode="auto">
          <a:xfrm>
            <a:off x="4767013" y="1277355"/>
            <a:ext cx="130267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Česká republika</a:t>
            </a:r>
            <a:endParaRPr kumimoji="0" lang="cs-CZ" altLang="cs-CZ" sz="1400" b="1" i="0" u="none" strike="noStrike" kern="1200" cap="none" spc="0" normalizeH="0" baseline="0" noProof="0" dirty="0">
              <a:ln>
                <a:noFill/>
              </a:ln>
              <a:effectLst/>
              <a:uLnTx/>
              <a:uFillTx/>
              <a:latin typeface="+mn-lt"/>
            </a:endParaRPr>
          </a:p>
        </p:txBody>
      </p:sp>
      <p:sp>
        <p:nvSpPr>
          <p:cNvPr id="15" name="TextovéPole 14">
            <a:extLst>
              <a:ext uri="{FF2B5EF4-FFF2-40B4-BE49-F238E27FC236}">
                <a16:creationId xmlns:a16="http://schemas.microsoft.com/office/drawing/2014/main" id="{F4854E34-E1CB-4288-807A-0297A4D5744A}"/>
              </a:ext>
            </a:extLst>
          </p:cNvPr>
          <p:cNvSpPr txBox="1">
            <a:spLocks noChangeArrowheads="1"/>
          </p:cNvSpPr>
          <p:nvPr/>
        </p:nvSpPr>
        <p:spPr bwMode="auto">
          <a:xfrm>
            <a:off x="4775478" y="1705343"/>
            <a:ext cx="177041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dirty="0">
                <a:latin typeface="+mn-lt"/>
              </a:rPr>
              <a:t>Rozsah hodnot krajů</a:t>
            </a:r>
            <a:endParaRPr kumimoji="0" lang="cs-CZ" altLang="cs-CZ" sz="1400" i="0" u="none" strike="noStrike" kern="1200" cap="none" spc="0" normalizeH="0" baseline="0" noProof="0" dirty="0">
              <a:ln>
                <a:noFill/>
              </a:ln>
              <a:effectLst/>
              <a:uLnTx/>
              <a:uFillTx/>
              <a:latin typeface="+mn-lt"/>
            </a:endParaRPr>
          </a:p>
        </p:txBody>
      </p:sp>
      <p:sp>
        <p:nvSpPr>
          <p:cNvPr id="16" name="Rectangle 53">
            <a:extLst>
              <a:ext uri="{FF2B5EF4-FFF2-40B4-BE49-F238E27FC236}">
                <a16:creationId xmlns:a16="http://schemas.microsoft.com/office/drawing/2014/main" id="{482DCF9A-245F-4ED6-8A30-7230DCA69DDB}"/>
              </a:ext>
            </a:extLst>
          </p:cNvPr>
          <p:cNvSpPr>
            <a:spLocks/>
          </p:cNvSpPr>
          <p:nvPr/>
        </p:nvSpPr>
        <p:spPr>
          <a:xfrm>
            <a:off x="4512045" y="1736120"/>
            <a:ext cx="144000" cy="143777"/>
          </a:xfrm>
          <a:prstGeom prst="rect">
            <a:avLst/>
          </a:prstGeom>
          <a:solidFill>
            <a:schemeClr val="accent1">
              <a:lumMod val="20000"/>
              <a:lumOff val="8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FFCC99"/>
              </a:solidFill>
              <a:effectLst/>
              <a:uLnTx/>
              <a:uFillTx/>
              <a:latin typeface="Calibri"/>
              <a:ea typeface="+mn-ea"/>
              <a:cs typeface="+mn-cs"/>
            </a:endParaRPr>
          </a:p>
        </p:txBody>
      </p:sp>
      <p:grpSp>
        <p:nvGrpSpPr>
          <p:cNvPr id="17" name="Skupina 16">
            <a:extLst>
              <a:ext uri="{FF2B5EF4-FFF2-40B4-BE49-F238E27FC236}">
                <a16:creationId xmlns:a16="http://schemas.microsoft.com/office/drawing/2014/main" id="{4F4A4C1C-C1CB-4F4C-9441-06F123A00B8A}"/>
              </a:ext>
            </a:extLst>
          </p:cNvPr>
          <p:cNvGrpSpPr/>
          <p:nvPr/>
        </p:nvGrpSpPr>
        <p:grpSpPr>
          <a:xfrm>
            <a:off x="4434615" y="1353728"/>
            <a:ext cx="287338" cy="72000"/>
            <a:chOff x="6212411" y="2060825"/>
            <a:chExt cx="287338" cy="72000"/>
          </a:xfrm>
        </p:grpSpPr>
        <p:cxnSp>
          <p:nvCxnSpPr>
            <p:cNvPr id="18" name="Straight Connector 35">
              <a:extLst>
                <a:ext uri="{FF2B5EF4-FFF2-40B4-BE49-F238E27FC236}">
                  <a16:creationId xmlns:a16="http://schemas.microsoft.com/office/drawing/2014/main" id="{CFC37B4B-526F-4CBB-BBD8-4853EB451B2F}"/>
                </a:ext>
              </a:extLst>
            </p:cNvPr>
            <p:cNvCxnSpPr/>
            <p:nvPr/>
          </p:nvCxnSpPr>
          <p:spPr>
            <a:xfrm>
              <a:off x="6212411" y="2096825"/>
              <a:ext cx="287338" cy="0"/>
            </a:xfrm>
            <a:prstGeom prst="line">
              <a:avLst/>
            </a:prstGeom>
            <a:solidFill>
              <a:srgbClr val="FF6600"/>
            </a:solidFill>
            <a:ln w="19050">
              <a:solidFill>
                <a:srgbClr val="037BC1"/>
              </a:solidFill>
            </a:ln>
          </p:spPr>
          <p:style>
            <a:lnRef idx="1">
              <a:schemeClr val="accent1"/>
            </a:lnRef>
            <a:fillRef idx="0">
              <a:schemeClr val="accent1"/>
            </a:fillRef>
            <a:effectRef idx="0">
              <a:schemeClr val="accent1"/>
            </a:effectRef>
            <a:fontRef idx="minor">
              <a:schemeClr val="tx1"/>
            </a:fontRef>
          </p:style>
        </p:cxnSp>
        <p:sp>
          <p:nvSpPr>
            <p:cNvPr id="19" name="Oval 22">
              <a:extLst>
                <a:ext uri="{FF2B5EF4-FFF2-40B4-BE49-F238E27FC236}">
                  <a16:creationId xmlns:a16="http://schemas.microsoft.com/office/drawing/2014/main" id="{C9B7447D-62F7-4166-AF30-E1CBCFB115D3}"/>
                </a:ext>
              </a:extLst>
            </p:cNvPr>
            <p:cNvSpPr/>
            <p:nvPr/>
          </p:nvSpPr>
          <p:spPr>
            <a:xfrm>
              <a:off x="6320080" y="2060825"/>
              <a:ext cx="72000" cy="72000"/>
            </a:xfrm>
            <a:prstGeom prst="diamond">
              <a:avLst/>
            </a:prstGeom>
            <a:solidFill>
              <a:srgbClr val="037BC1"/>
            </a:solidFill>
            <a:ln w="9525">
              <a:solidFill>
                <a:srgbClr val="037BC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grpSp>
        <p:nvGrpSpPr>
          <p:cNvPr id="21" name="Skupina 20">
            <a:extLst>
              <a:ext uri="{FF2B5EF4-FFF2-40B4-BE49-F238E27FC236}">
                <a16:creationId xmlns:a16="http://schemas.microsoft.com/office/drawing/2014/main" id="{6BC1DEF3-78B5-4FB4-BDB3-3B0DAB456659}"/>
              </a:ext>
            </a:extLst>
          </p:cNvPr>
          <p:cNvGrpSpPr/>
          <p:nvPr/>
        </p:nvGrpSpPr>
        <p:grpSpPr>
          <a:xfrm>
            <a:off x="4443080" y="1565397"/>
            <a:ext cx="287338" cy="72000"/>
            <a:chOff x="6212411" y="2060825"/>
            <a:chExt cx="287338" cy="72000"/>
          </a:xfrm>
          <a:solidFill>
            <a:srgbClr val="7F0506"/>
          </a:solidFill>
        </p:grpSpPr>
        <p:cxnSp>
          <p:nvCxnSpPr>
            <p:cNvPr id="22" name="Straight Connector 35">
              <a:extLst>
                <a:ext uri="{FF2B5EF4-FFF2-40B4-BE49-F238E27FC236}">
                  <a16:creationId xmlns:a16="http://schemas.microsoft.com/office/drawing/2014/main" id="{CE50DB60-7096-41DD-880B-BDCE704BA44C}"/>
                </a:ext>
              </a:extLst>
            </p:cNvPr>
            <p:cNvCxnSpPr/>
            <p:nvPr/>
          </p:nvCxnSpPr>
          <p:spPr>
            <a:xfrm>
              <a:off x="6212411" y="2096825"/>
              <a:ext cx="287338" cy="0"/>
            </a:xfrm>
            <a:prstGeom prst="line">
              <a:avLst/>
            </a:prstGeom>
            <a:grpFill/>
            <a:ln w="19050">
              <a:solidFill>
                <a:srgbClr val="7F0506"/>
              </a:solidFill>
            </a:ln>
          </p:spPr>
          <p:style>
            <a:lnRef idx="1">
              <a:schemeClr val="accent1"/>
            </a:lnRef>
            <a:fillRef idx="0">
              <a:schemeClr val="accent1"/>
            </a:fillRef>
            <a:effectRef idx="0">
              <a:schemeClr val="accent1"/>
            </a:effectRef>
            <a:fontRef idx="minor">
              <a:schemeClr val="tx1"/>
            </a:fontRef>
          </p:style>
        </p:cxnSp>
        <p:sp>
          <p:nvSpPr>
            <p:cNvPr id="23" name="Oval 22">
              <a:extLst>
                <a:ext uri="{FF2B5EF4-FFF2-40B4-BE49-F238E27FC236}">
                  <a16:creationId xmlns:a16="http://schemas.microsoft.com/office/drawing/2014/main" id="{7683F800-C42C-41EA-9631-17CAEFCD2150}"/>
                </a:ext>
              </a:extLst>
            </p:cNvPr>
            <p:cNvSpPr/>
            <p:nvPr/>
          </p:nvSpPr>
          <p:spPr>
            <a:xfrm>
              <a:off x="6320080" y="2060825"/>
              <a:ext cx="72000" cy="72000"/>
            </a:xfrm>
            <a:prstGeom prst="diamond">
              <a:avLst/>
            </a:prstGeom>
            <a:grpFill/>
            <a:ln w="9525">
              <a:solidFill>
                <a:srgbClr val="7F050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sp>
        <p:nvSpPr>
          <p:cNvPr id="2" name="Title 1"/>
          <p:cNvSpPr>
            <a:spLocks noGrp="1"/>
          </p:cNvSpPr>
          <p:nvPr>
            <p:ph type="title"/>
          </p:nvPr>
        </p:nvSpPr>
        <p:spPr/>
        <p:txBody>
          <a:bodyPr>
            <a:normAutofit/>
          </a:bodyPr>
          <a:lstStyle/>
          <a:p>
            <a:r>
              <a:rPr lang="en-US" dirty="0" err="1"/>
              <a:t>Délka</a:t>
            </a:r>
            <a:r>
              <a:rPr lang="en-US" dirty="0"/>
              <a:t> </a:t>
            </a:r>
            <a:r>
              <a:rPr lang="en-US" dirty="0" err="1"/>
              <a:t>akutních</a:t>
            </a:r>
            <a:r>
              <a:rPr lang="en-US" dirty="0"/>
              <a:t> </a:t>
            </a:r>
            <a:r>
              <a:rPr lang="en-US" dirty="0" err="1"/>
              <a:t>hospitalizací</a:t>
            </a:r>
            <a:r>
              <a:rPr lang="en-US" dirty="0"/>
              <a:t> s </a:t>
            </a:r>
            <a:r>
              <a:rPr lang="en-US" dirty="0" err="1"/>
              <a:t>vyloučením</a:t>
            </a:r>
            <a:r>
              <a:rPr lang="en-US" dirty="0"/>
              <a:t> </a:t>
            </a:r>
            <a:r>
              <a:rPr lang="en-US" dirty="0" err="1"/>
              <a:t>porodů</a:t>
            </a:r>
            <a:endParaRPr lang="en-US" dirty="0"/>
          </a:p>
        </p:txBody>
      </p:sp>
      <p:graphicFrame>
        <p:nvGraphicFramePr>
          <p:cNvPr id="20" name="Object 123">
            <a:extLst>
              <a:ext uri="{FF2B5EF4-FFF2-40B4-BE49-F238E27FC236}">
                <a16:creationId xmlns:a16="http://schemas.microsoft.com/office/drawing/2014/main" id="{A43A5680-CBE5-4A43-90CE-4F0EA5CFBED8}"/>
              </a:ext>
            </a:extLst>
          </p:cNvPr>
          <p:cNvGraphicFramePr>
            <a:graphicFrameLocks/>
          </p:cNvGraphicFramePr>
          <p:nvPr>
            <p:extLst>
              <p:ext uri="{D42A27DB-BD31-4B8C-83A1-F6EECF244321}">
                <p14:modId xmlns:p14="http://schemas.microsoft.com/office/powerpoint/2010/main" val="2126818437"/>
              </p:ext>
            </p:extLst>
          </p:nvPr>
        </p:nvGraphicFramePr>
        <p:xfrm>
          <a:off x="946150" y="2081276"/>
          <a:ext cx="5413375" cy="3813175"/>
        </p:xfrm>
        <a:graphic>
          <a:graphicData uri="http://schemas.openxmlformats.org/drawingml/2006/chart">
            <c:chart xmlns:c="http://schemas.openxmlformats.org/drawingml/2006/chart" xmlns:r="http://schemas.openxmlformats.org/officeDocument/2006/relationships" r:id="rId2"/>
          </a:graphicData>
        </a:graphic>
      </p:graphicFrame>
      <p:sp>
        <p:nvSpPr>
          <p:cNvPr id="28" name="TextovéPole 7">
            <a:extLst>
              <a:ext uri="{FF2B5EF4-FFF2-40B4-BE49-F238E27FC236}">
                <a16:creationId xmlns:a16="http://schemas.microsoft.com/office/drawing/2014/main" id="{6F8E601E-2936-48EB-A722-19333394E9A7}"/>
              </a:ext>
            </a:extLst>
          </p:cNvPr>
          <p:cNvSpPr txBox="1">
            <a:spLocks noChangeArrowheads="1"/>
          </p:cNvSpPr>
          <p:nvPr/>
        </p:nvSpPr>
        <p:spPr bwMode="auto">
          <a:xfrm>
            <a:off x="4775478" y="1489024"/>
            <a:ext cx="17609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Královéhradecký kraj</a:t>
            </a:r>
            <a:endParaRPr kumimoji="0" lang="cs-CZ" altLang="cs-CZ" sz="1400" b="1" i="0" u="none" strike="noStrike" kern="1200" cap="none" spc="0" normalizeH="0" baseline="0" noProof="0" dirty="0">
              <a:ln>
                <a:noFill/>
              </a:ln>
              <a:effectLst/>
              <a:uLnTx/>
              <a:uFillTx/>
              <a:latin typeface="+mn-lt"/>
            </a:endParaRPr>
          </a:p>
        </p:txBody>
      </p:sp>
      <p:sp>
        <p:nvSpPr>
          <p:cNvPr id="29" name="TextovéPole 7">
            <a:extLst>
              <a:ext uri="{FF2B5EF4-FFF2-40B4-BE49-F238E27FC236}">
                <a16:creationId xmlns:a16="http://schemas.microsoft.com/office/drawing/2014/main" id="{4B53411A-D18C-47E0-9DAB-F2C6CCABF1A0}"/>
              </a:ext>
            </a:extLst>
          </p:cNvPr>
          <p:cNvSpPr txBox="1">
            <a:spLocks noChangeArrowheads="1"/>
          </p:cNvSpPr>
          <p:nvPr/>
        </p:nvSpPr>
        <p:spPr bwMode="auto">
          <a:xfrm>
            <a:off x="6129984" y="3039583"/>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5,8</a:t>
            </a:r>
          </a:p>
        </p:txBody>
      </p:sp>
      <p:sp>
        <p:nvSpPr>
          <p:cNvPr id="31" name="TextovéPole 7">
            <a:extLst>
              <a:ext uri="{FF2B5EF4-FFF2-40B4-BE49-F238E27FC236}">
                <a16:creationId xmlns:a16="http://schemas.microsoft.com/office/drawing/2014/main" id="{7F42E63A-5219-4CEA-BD3F-5B36FEADF3E2}"/>
              </a:ext>
            </a:extLst>
          </p:cNvPr>
          <p:cNvSpPr txBox="1">
            <a:spLocks noChangeArrowheads="1"/>
          </p:cNvSpPr>
          <p:nvPr/>
        </p:nvSpPr>
        <p:spPr bwMode="auto">
          <a:xfrm>
            <a:off x="6127629" y="2726678"/>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6,7</a:t>
            </a:r>
          </a:p>
        </p:txBody>
      </p:sp>
    </p:spTree>
    <p:extLst>
      <p:ext uri="{BB962C8B-B14F-4D97-AF65-F5344CB8AC3E}">
        <p14:creationId xmlns:p14="http://schemas.microsoft.com/office/powerpoint/2010/main" val="131699204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Rectangle 105"/>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790460"/>
            <a:ext cx="11070659" cy="523220"/>
          </a:xfrm>
          <a:prstGeom prst="rect">
            <a:avLst/>
          </a:prstGeom>
          <a:noFill/>
        </p:spPr>
        <p:txBody>
          <a:bodyPr wrap="none" rtlCol="0">
            <a:spAutoFit/>
          </a:bodyPr>
          <a:lstStyle/>
          <a:p>
            <a:r>
              <a:rPr lang="cs-CZ" sz="1400" dirty="0"/>
              <a:t>Zdroj: </a:t>
            </a:r>
            <a:r>
              <a:rPr lang="cs-CZ" sz="1400" kern="0" dirty="0">
                <a:solidFill>
                  <a:srgbClr val="000000"/>
                </a:solidFill>
              </a:rPr>
              <a:t>NRHOSP 2018  </a:t>
            </a:r>
          </a:p>
          <a:p>
            <a:r>
              <a:rPr lang="cs-CZ" sz="1400" kern="0" dirty="0">
                <a:solidFill>
                  <a:srgbClr val="000000"/>
                </a:solidFill>
              </a:rPr>
              <a:t>Průměrná délka akutních hospitalizací s vyloučením diagnóz O00 – O99 a Z30 – Z39 jako hlavních příčin hospitalizace v roce 2018 dle bydliště pacienta.</a:t>
            </a:r>
          </a:p>
        </p:txBody>
      </p:sp>
      <p:sp>
        <p:nvSpPr>
          <p:cNvPr id="8" name="TextBox 7"/>
          <p:cNvSpPr txBox="1"/>
          <p:nvPr/>
        </p:nvSpPr>
        <p:spPr>
          <a:xfrm>
            <a:off x="7512799" y="1771844"/>
            <a:ext cx="4398085" cy="2031325"/>
          </a:xfrm>
          <a:prstGeom prst="rect">
            <a:avLst/>
          </a:prstGeom>
          <a:noFill/>
          <a:ln>
            <a:noFill/>
          </a:ln>
        </p:spPr>
        <p:txBody>
          <a:bodyPr wrap="square" rtlCol="0">
            <a:spAutoFit/>
          </a:bodyPr>
          <a:lstStyle/>
          <a:p>
            <a:r>
              <a:rPr lang="cs-CZ" sz="1400" kern="0" dirty="0">
                <a:solidFill>
                  <a:srgbClr val="000000"/>
                </a:solidFill>
              </a:rPr>
              <a:t>Průměrná délka akutních hospitalizací s vyloučením diagnóz O00 – O99 a Z30 – Z39 jako hlavních příčin hospitalizací dosáhla v roce 2018 v ČR hodnoty 5,8 dne. </a:t>
            </a:r>
          </a:p>
          <a:p>
            <a:endParaRPr lang="cs-CZ" sz="1400" kern="0" dirty="0">
              <a:solidFill>
                <a:srgbClr val="000000"/>
              </a:solidFill>
            </a:endParaRPr>
          </a:p>
          <a:p>
            <a:r>
              <a:rPr lang="cs-CZ" sz="1400" kern="0" dirty="0">
                <a:solidFill>
                  <a:srgbClr val="000000"/>
                </a:solidFill>
              </a:rPr>
              <a:t>Pacienti s bydlištěm v Karlovarském kraji měli </a:t>
            </a:r>
          </a:p>
          <a:p>
            <a:r>
              <a:rPr lang="cs-CZ" sz="1400" kern="0" dirty="0">
                <a:solidFill>
                  <a:srgbClr val="000000"/>
                </a:solidFill>
              </a:rPr>
              <a:t>nejkratší průměrnou délku akutních hospitalizací </a:t>
            </a:r>
          </a:p>
          <a:p>
            <a:r>
              <a:rPr lang="cs-CZ" sz="1400" kern="0" dirty="0">
                <a:solidFill>
                  <a:srgbClr val="000000"/>
                </a:solidFill>
              </a:rPr>
              <a:t>(5,3 dne), a to o 1,4 dne kratší, než pacienti </a:t>
            </a:r>
          </a:p>
          <a:p>
            <a:r>
              <a:rPr lang="cs-CZ" sz="1400" kern="0" dirty="0">
                <a:solidFill>
                  <a:srgbClr val="000000"/>
                </a:solidFill>
              </a:rPr>
              <a:t>s bydlištěm v kraji Královéhradeckém, pro které je </a:t>
            </a:r>
          </a:p>
          <a:p>
            <a:r>
              <a:rPr lang="cs-CZ" sz="1400" kern="0" dirty="0">
                <a:solidFill>
                  <a:srgbClr val="000000"/>
                </a:solidFill>
              </a:rPr>
              <a:t>délka akutních hospitalizací nejvyšší (6,7 dne). </a:t>
            </a:r>
          </a:p>
        </p:txBody>
      </p:sp>
      <p:grpSp>
        <p:nvGrpSpPr>
          <p:cNvPr id="10" name="Skupina 9">
            <a:extLst>
              <a:ext uri="{FF2B5EF4-FFF2-40B4-BE49-F238E27FC236}">
                <a16:creationId xmlns:a16="http://schemas.microsoft.com/office/drawing/2014/main" id="{F70B387B-F0A8-4813-A891-AF4D3F009DB6}"/>
              </a:ext>
            </a:extLst>
          </p:cNvPr>
          <p:cNvGrpSpPr/>
          <p:nvPr/>
        </p:nvGrpSpPr>
        <p:grpSpPr>
          <a:xfrm>
            <a:off x="6124625" y="4010974"/>
            <a:ext cx="1168563" cy="722510"/>
            <a:chOff x="7037778" y="1433348"/>
            <a:chExt cx="945464" cy="591754"/>
          </a:xfrm>
        </p:grpSpPr>
        <p:sp>
          <p:nvSpPr>
            <p:cNvPr id="11" name="Text Box 58">
              <a:extLst>
                <a:ext uri="{FF2B5EF4-FFF2-40B4-BE49-F238E27FC236}">
                  <a16:creationId xmlns:a16="http://schemas.microsoft.com/office/drawing/2014/main" id="{F6411166-FB33-4268-BC88-394B9BE2EDE4}"/>
                </a:ext>
              </a:extLst>
            </p:cNvPr>
            <p:cNvSpPr txBox="1">
              <a:spLocks noChangeArrowheads="1"/>
            </p:cNvSpPr>
            <p:nvPr/>
          </p:nvSpPr>
          <p:spPr bwMode="auto">
            <a:xfrm>
              <a:off x="7235994" y="1433348"/>
              <a:ext cx="747248" cy="591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200" b="0" i="0" u="none" strike="noStrike" kern="0" cap="none" spc="0" normalizeH="0" baseline="0" noProof="0" dirty="0">
                  <a:ln>
                    <a:noFill/>
                  </a:ln>
                  <a:solidFill>
                    <a:srgbClr val="000000"/>
                  </a:solidFill>
                  <a:effectLst/>
                  <a:uLnTx/>
                  <a:uFillTx/>
                  <a:latin typeface="Calibri"/>
                </a:rPr>
                <a:t>&gt; </a:t>
              </a:r>
              <a:r>
                <a:rPr lang="cs-CZ" altLang="cs-CZ" sz="1200" kern="0" dirty="0">
                  <a:solidFill>
                    <a:srgbClr val="000000"/>
                  </a:solidFill>
                  <a:latin typeface="Calibri"/>
                </a:rPr>
                <a:t>6,5</a:t>
              </a:r>
              <a:endParaRPr kumimoji="0" lang="cs-CZ" altLang="cs-CZ" sz="1200" b="0" i="0" u="none" strike="noStrike" kern="0" cap="none" spc="0" normalizeH="0" baseline="0" noProof="0" dirty="0">
                <a:ln>
                  <a:noFill/>
                </a:ln>
                <a:solidFill>
                  <a:srgbClr val="000000"/>
                </a:solidFill>
                <a:effectLst/>
                <a:uLnTx/>
                <a:uFillTx/>
                <a:latin typeface="Calibri"/>
              </a:endParaRPr>
            </a:p>
            <a:p>
              <a:pPr marL="0" marR="0" lvl="0" indent="0" algn="l" defTabSz="914400" eaLnBrk="1" fontAlgn="base" latinLnBrk="0" hangingPunct="1">
                <a:lnSpc>
                  <a:spcPct val="100000"/>
                </a:lnSpc>
                <a:spcBef>
                  <a:spcPts val="0"/>
                </a:spcBef>
                <a:spcAft>
                  <a:spcPct val="0"/>
                </a:spcAft>
                <a:buClrTx/>
                <a:buSzTx/>
                <a:buFontTx/>
                <a:buNone/>
                <a:tabLst/>
                <a:defRPr/>
              </a:pPr>
              <a:r>
                <a:rPr lang="cs-CZ" altLang="cs-CZ" sz="1200" kern="0" dirty="0">
                  <a:solidFill>
                    <a:srgbClr val="000000"/>
                  </a:solidFill>
                  <a:latin typeface="Calibri"/>
                </a:rPr>
                <a:t>6,0</a:t>
              </a:r>
              <a:r>
                <a:rPr kumimoji="0" lang="cs-CZ" altLang="cs-CZ" sz="1200" b="0" i="0" u="none" strike="noStrike" kern="0" cap="none" spc="0" normalizeH="0" baseline="0" noProof="0" dirty="0">
                  <a:ln>
                    <a:noFill/>
                  </a:ln>
                  <a:solidFill>
                    <a:srgbClr val="000000"/>
                  </a:solidFill>
                  <a:effectLst/>
                  <a:uLnTx/>
                  <a:uFillTx/>
                  <a:latin typeface="Calibri"/>
                </a:rPr>
                <a:t> – </a:t>
              </a:r>
              <a:r>
                <a:rPr lang="cs-CZ" altLang="cs-CZ" sz="1200" kern="0" dirty="0">
                  <a:solidFill>
                    <a:srgbClr val="000000"/>
                  </a:solidFill>
                  <a:latin typeface="Calibri"/>
                </a:rPr>
                <a:t>6,5</a:t>
              </a:r>
              <a:endParaRPr kumimoji="0" lang="en-US" altLang="cs-CZ" sz="1200" b="0" i="0" u="none" strike="noStrike" kern="0" cap="none" spc="0" normalizeH="0" baseline="0" noProof="0" dirty="0">
                <a:ln>
                  <a:noFill/>
                </a:ln>
                <a:solidFill>
                  <a:srgbClr val="000000"/>
                </a:solidFill>
                <a:effectLst/>
                <a:uLnTx/>
                <a:uFillTx/>
                <a:latin typeface="Calibri"/>
              </a:endParaRPr>
            </a:p>
            <a:p>
              <a:pPr marL="0" marR="0" lvl="0" indent="0" algn="l" defTabSz="914400" eaLnBrk="1" fontAlgn="base" latinLnBrk="0" hangingPunct="1">
                <a:lnSpc>
                  <a:spcPct val="100000"/>
                </a:lnSpc>
                <a:spcBef>
                  <a:spcPts val="0"/>
                </a:spcBef>
                <a:spcAft>
                  <a:spcPct val="0"/>
                </a:spcAft>
                <a:buClrTx/>
                <a:buSzTx/>
                <a:buFontTx/>
                <a:buNone/>
                <a:tabLst/>
                <a:defRPr/>
              </a:pPr>
              <a:r>
                <a:rPr lang="cs-CZ" altLang="cs-CZ" sz="1200" kern="0" dirty="0">
                  <a:solidFill>
                    <a:srgbClr val="000000"/>
                  </a:solidFill>
                  <a:latin typeface="Calibri"/>
                </a:rPr>
                <a:t>5</a:t>
              </a:r>
              <a:r>
                <a:rPr kumimoji="0" lang="cs-CZ" altLang="cs-CZ" sz="1200" b="0" i="0" u="none" strike="noStrike" kern="0" cap="none" spc="0" normalizeH="0" baseline="0" noProof="0" dirty="0">
                  <a:ln>
                    <a:noFill/>
                  </a:ln>
                  <a:solidFill>
                    <a:srgbClr val="000000"/>
                  </a:solidFill>
                  <a:effectLst/>
                  <a:uLnTx/>
                  <a:uFillTx/>
                  <a:latin typeface="Calibri"/>
                </a:rPr>
                <a:t>,5 – 5,9</a:t>
              </a:r>
            </a:p>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200" b="0" i="0" u="none" strike="noStrike" kern="0" cap="none" spc="0" normalizeH="0" baseline="0" noProof="0" dirty="0">
                  <a:ln>
                    <a:noFill/>
                  </a:ln>
                  <a:solidFill>
                    <a:srgbClr val="000000"/>
                  </a:solidFill>
                  <a:effectLst/>
                  <a:uLnTx/>
                  <a:uFillTx/>
                  <a:latin typeface="Calibri"/>
                </a:rPr>
                <a:t>≤ </a:t>
              </a:r>
              <a:r>
                <a:rPr lang="cs-CZ" altLang="cs-CZ" sz="1200" kern="0" dirty="0">
                  <a:solidFill>
                    <a:srgbClr val="000000"/>
                  </a:solidFill>
                  <a:latin typeface="Calibri"/>
                </a:rPr>
                <a:t>5</a:t>
              </a:r>
              <a:r>
                <a:rPr kumimoji="0" lang="cs-CZ" altLang="cs-CZ" sz="1200" b="0" i="0" u="none" strike="noStrike" kern="0" cap="none" spc="0" normalizeH="0" baseline="0" noProof="0" dirty="0">
                  <a:ln>
                    <a:noFill/>
                  </a:ln>
                  <a:solidFill>
                    <a:srgbClr val="000000"/>
                  </a:solidFill>
                  <a:effectLst/>
                  <a:uLnTx/>
                  <a:uFillTx/>
                  <a:latin typeface="Calibri"/>
                </a:rPr>
                <a:t>,4</a:t>
              </a:r>
              <a:endParaRPr kumimoji="0" lang="en-US" altLang="cs-CZ" sz="1200" b="0" i="0" u="none" strike="noStrike" kern="0" cap="none" spc="0" normalizeH="0" baseline="0" noProof="0" dirty="0">
                <a:ln>
                  <a:noFill/>
                </a:ln>
                <a:solidFill>
                  <a:srgbClr val="000000"/>
                </a:solidFill>
                <a:effectLst/>
                <a:uLnTx/>
                <a:uFillTx/>
                <a:latin typeface="Arial"/>
              </a:endParaRPr>
            </a:p>
          </p:txBody>
        </p:sp>
        <p:sp>
          <p:nvSpPr>
            <p:cNvPr id="12" name="Rectangle 56">
              <a:extLst>
                <a:ext uri="{FF2B5EF4-FFF2-40B4-BE49-F238E27FC236}">
                  <a16:creationId xmlns:a16="http://schemas.microsoft.com/office/drawing/2014/main" id="{D5B61E03-5CDD-40A9-80CB-3B350AB77C41}"/>
                </a:ext>
              </a:extLst>
            </p:cNvPr>
            <p:cNvSpPr>
              <a:spLocks noChangeArrowheads="1"/>
            </p:cNvSpPr>
            <p:nvPr/>
          </p:nvSpPr>
          <p:spPr bwMode="auto">
            <a:xfrm>
              <a:off x="7037778" y="1908072"/>
              <a:ext cx="108000" cy="108193"/>
            </a:xfrm>
            <a:prstGeom prst="rect">
              <a:avLst/>
            </a:prstGeom>
            <a:solidFill>
              <a:srgbClr val="3D67BC">
                <a:lumMod val="20000"/>
                <a:lumOff val="8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100" b="0" i="0" u="none" strike="noStrike" kern="0" cap="none" spc="0" normalizeH="0" baseline="0" noProof="0">
                <a:ln>
                  <a:noFill/>
                </a:ln>
                <a:solidFill>
                  <a:srgbClr val="000000"/>
                </a:solidFill>
                <a:effectLst/>
                <a:uLnTx/>
                <a:uFillTx/>
                <a:latin typeface="Arial" charset="0"/>
              </a:endParaRPr>
            </a:p>
          </p:txBody>
        </p:sp>
        <p:sp>
          <p:nvSpPr>
            <p:cNvPr id="13" name="Rectangle 56">
              <a:extLst>
                <a:ext uri="{FF2B5EF4-FFF2-40B4-BE49-F238E27FC236}">
                  <a16:creationId xmlns:a16="http://schemas.microsoft.com/office/drawing/2014/main" id="{C4955019-1382-4235-ACD7-9B97C377AD9A}"/>
                </a:ext>
              </a:extLst>
            </p:cNvPr>
            <p:cNvSpPr>
              <a:spLocks noChangeArrowheads="1"/>
            </p:cNvSpPr>
            <p:nvPr/>
          </p:nvSpPr>
          <p:spPr bwMode="auto">
            <a:xfrm>
              <a:off x="7037778" y="1756270"/>
              <a:ext cx="108000" cy="108193"/>
            </a:xfrm>
            <a:prstGeom prst="rect">
              <a:avLst/>
            </a:prstGeom>
            <a:solidFill>
              <a:srgbClr val="3D67BC">
                <a:lumMod val="40000"/>
                <a:lumOff val="6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100" b="0" i="0" u="none" strike="noStrike" kern="0" cap="none" spc="0" normalizeH="0" baseline="0" noProof="0">
                <a:ln>
                  <a:noFill/>
                </a:ln>
                <a:solidFill>
                  <a:srgbClr val="000000"/>
                </a:solidFill>
                <a:effectLst/>
                <a:uLnTx/>
                <a:uFillTx/>
                <a:latin typeface="Arial" charset="0"/>
              </a:endParaRPr>
            </a:p>
          </p:txBody>
        </p:sp>
        <p:sp>
          <p:nvSpPr>
            <p:cNvPr id="14" name="Rectangle 56">
              <a:extLst>
                <a:ext uri="{FF2B5EF4-FFF2-40B4-BE49-F238E27FC236}">
                  <a16:creationId xmlns:a16="http://schemas.microsoft.com/office/drawing/2014/main" id="{7633B406-C943-48A9-8EBE-07564F180A33}"/>
                </a:ext>
              </a:extLst>
            </p:cNvPr>
            <p:cNvSpPr>
              <a:spLocks noChangeArrowheads="1"/>
            </p:cNvSpPr>
            <p:nvPr/>
          </p:nvSpPr>
          <p:spPr bwMode="auto">
            <a:xfrm>
              <a:off x="7037778" y="1604469"/>
              <a:ext cx="108000" cy="108193"/>
            </a:xfrm>
            <a:prstGeom prst="rect">
              <a:avLst/>
            </a:prstGeom>
            <a:solidFill>
              <a:srgbClr val="7191D1"/>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100" b="0" i="0" u="none" strike="noStrike" kern="0" cap="none" spc="0" normalizeH="0" baseline="0" noProof="0">
                <a:ln>
                  <a:noFill/>
                </a:ln>
                <a:solidFill>
                  <a:srgbClr val="000000"/>
                </a:solidFill>
                <a:effectLst/>
                <a:uLnTx/>
                <a:uFillTx/>
                <a:latin typeface="Arial" charset="0"/>
              </a:endParaRPr>
            </a:p>
          </p:txBody>
        </p:sp>
        <p:sp>
          <p:nvSpPr>
            <p:cNvPr id="15" name="Rectangle 56">
              <a:extLst>
                <a:ext uri="{FF2B5EF4-FFF2-40B4-BE49-F238E27FC236}">
                  <a16:creationId xmlns:a16="http://schemas.microsoft.com/office/drawing/2014/main" id="{CED03418-1863-40FC-8A34-CA3C158CA7A9}"/>
                </a:ext>
              </a:extLst>
            </p:cNvPr>
            <p:cNvSpPr>
              <a:spLocks noChangeArrowheads="1"/>
            </p:cNvSpPr>
            <p:nvPr/>
          </p:nvSpPr>
          <p:spPr bwMode="auto">
            <a:xfrm>
              <a:off x="7037778" y="1452668"/>
              <a:ext cx="108000" cy="108193"/>
            </a:xfrm>
            <a:prstGeom prst="rect">
              <a:avLst/>
            </a:prstGeom>
            <a:solidFill>
              <a:srgbClr val="3D67BC"/>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600" b="0" i="1" u="none" strike="noStrike" kern="0" cap="none" spc="0" normalizeH="0" baseline="0" noProof="0">
                <a:ln>
                  <a:noFill/>
                </a:ln>
                <a:solidFill>
                  <a:srgbClr val="000000"/>
                </a:solidFill>
                <a:effectLst/>
                <a:uLnTx/>
                <a:uFillTx/>
                <a:latin typeface="Arial" charset="0"/>
              </a:endParaRPr>
            </a:p>
          </p:txBody>
        </p:sp>
      </p:grpSp>
      <p:grpSp>
        <p:nvGrpSpPr>
          <p:cNvPr id="16" name="Group 223">
            <a:extLst>
              <a:ext uri="{FF2B5EF4-FFF2-40B4-BE49-F238E27FC236}">
                <a16:creationId xmlns:a16="http://schemas.microsoft.com/office/drawing/2014/main" id="{F368FCD6-77F5-4E86-9656-F7DC909B0E3A}"/>
              </a:ext>
            </a:extLst>
          </p:cNvPr>
          <p:cNvGrpSpPr>
            <a:grpSpLocks noChangeAspect="1"/>
          </p:cNvGrpSpPr>
          <p:nvPr/>
        </p:nvGrpSpPr>
        <p:grpSpPr bwMode="auto">
          <a:xfrm>
            <a:off x="3060000" y="4248000"/>
            <a:ext cx="5444941" cy="2880000"/>
            <a:chOff x="2034" y="1265"/>
            <a:chExt cx="4286" cy="2267"/>
          </a:xfrm>
        </p:grpSpPr>
        <p:sp>
          <p:nvSpPr>
            <p:cNvPr id="17" name="AutoShape 222">
              <a:extLst>
                <a:ext uri="{FF2B5EF4-FFF2-40B4-BE49-F238E27FC236}">
                  <a16:creationId xmlns:a16="http://schemas.microsoft.com/office/drawing/2014/main" id="{9A111FE0-746A-43D6-B9B8-4D41631C54C4}"/>
                </a:ext>
              </a:extLst>
            </p:cNvPr>
            <p:cNvSpPr>
              <a:spLocks noChangeAspect="1" noChangeArrowheads="1" noTextEdit="1"/>
            </p:cNvSpPr>
            <p:nvPr/>
          </p:nvSpPr>
          <p:spPr bwMode="auto">
            <a:xfrm>
              <a:off x="2034" y="1265"/>
              <a:ext cx="4286" cy="2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18" name="Freeform 224">
              <a:extLst>
                <a:ext uri="{FF2B5EF4-FFF2-40B4-BE49-F238E27FC236}">
                  <a16:creationId xmlns:a16="http://schemas.microsoft.com/office/drawing/2014/main" id="{64B0F457-13EB-4A83-806D-6A175A1B7570}"/>
                </a:ext>
              </a:extLst>
            </p:cNvPr>
            <p:cNvSpPr>
              <a:spLocks/>
            </p:cNvSpPr>
            <p:nvPr/>
          </p:nvSpPr>
          <p:spPr bwMode="auto">
            <a:xfrm>
              <a:off x="3633" y="2175"/>
              <a:ext cx="195" cy="150"/>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19" name="Freeform 225">
              <a:extLst>
                <a:ext uri="{FF2B5EF4-FFF2-40B4-BE49-F238E27FC236}">
                  <a16:creationId xmlns:a16="http://schemas.microsoft.com/office/drawing/2014/main" id="{FB020155-F137-40B9-89E2-D7DE985AE5F6}"/>
                </a:ext>
              </a:extLst>
            </p:cNvPr>
            <p:cNvSpPr>
              <a:spLocks noEditPoints="1"/>
            </p:cNvSpPr>
            <p:nvPr/>
          </p:nvSpPr>
          <p:spPr bwMode="auto">
            <a:xfrm>
              <a:off x="3281" y="1886"/>
              <a:ext cx="898" cy="727"/>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0" name="Freeform 226">
              <a:extLst>
                <a:ext uri="{FF2B5EF4-FFF2-40B4-BE49-F238E27FC236}">
                  <a16:creationId xmlns:a16="http://schemas.microsoft.com/office/drawing/2014/main" id="{4E19E593-515E-4AC6-B5EC-DAEDF054AA99}"/>
                </a:ext>
              </a:extLst>
            </p:cNvPr>
            <p:cNvSpPr>
              <a:spLocks/>
            </p:cNvSpPr>
            <p:nvPr/>
          </p:nvSpPr>
          <p:spPr bwMode="auto">
            <a:xfrm>
              <a:off x="3557" y="1886"/>
              <a:ext cx="622" cy="726"/>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1" name="Freeform 227">
              <a:extLst>
                <a:ext uri="{FF2B5EF4-FFF2-40B4-BE49-F238E27FC236}">
                  <a16:creationId xmlns:a16="http://schemas.microsoft.com/office/drawing/2014/main" id="{2A6C4EE4-BF1F-4C41-9ED1-6EC433A62704}"/>
                </a:ext>
              </a:extLst>
            </p:cNvPr>
            <p:cNvSpPr>
              <a:spLocks/>
            </p:cNvSpPr>
            <p:nvPr/>
          </p:nvSpPr>
          <p:spPr bwMode="auto">
            <a:xfrm>
              <a:off x="3281" y="1886"/>
              <a:ext cx="639" cy="727"/>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2" name="Freeform 228">
              <a:extLst>
                <a:ext uri="{FF2B5EF4-FFF2-40B4-BE49-F238E27FC236}">
                  <a16:creationId xmlns:a16="http://schemas.microsoft.com/office/drawing/2014/main" id="{892092EC-8CF7-4DCD-8A80-F4D99022F1FA}"/>
                </a:ext>
              </a:extLst>
            </p:cNvPr>
            <p:cNvSpPr>
              <a:spLocks/>
            </p:cNvSpPr>
            <p:nvPr/>
          </p:nvSpPr>
          <p:spPr bwMode="auto">
            <a:xfrm>
              <a:off x="3633" y="2175"/>
              <a:ext cx="195" cy="150"/>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3" name="Freeform 229">
              <a:extLst>
                <a:ext uri="{FF2B5EF4-FFF2-40B4-BE49-F238E27FC236}">
                  <a16:creationId xmlns:a16="http://schemas.microsoft.com/office/drawing/2014/main" id="{53B23088-E59E-4337-82CA-F30B65DC39AB}"/>
                </a:ext>
              </a:extLst>
            </p:cNvPr>
            <p:cNvSpPr>
              <a:spLocks/>
            </p:cNvSpPr>
            <p:nvPr/>
          </p:nvSpPr>
          <p:spPr bwMode="auto">
            <a:xfrm>
              <a:off x="3326" y="2545"/>
              <a:ext cx="886" cy="690"/>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4" name="Freeform 230">
              <a:extLst>
                <a:ext uri="{FF2B5EF4-FFF2-40B4-BE49-F238E27FC236}">
                  <a16:creationId xmlns:a16="http://schemas.microsoft.com/office/drawing/2014/main" id="{689830A6-B6F0-4031-8049-2D5886047D91}"/>
                </a:ext>
              </a:extLst>
            </p:cNvPr>
            <p:cNvSpPr>
              <a:spLocks/>
            </p:cNvSpPr>
            <p:nvPr/>
          </p:nvSpPr>
          <p:spPr bwMode="auto">
            <a:xfrm>
              <a:off x="3556" y="2545"/>
              <a:ext cx="656" cy="589"/>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5" name="Freeform 231">
              <a:extLst>
                <a:ext uri="{FF2B5EF4-FFF2-40B4-BE49-F238E27FC236}">
                  <a16:creationId xmlns:a16="http://schemas.microsoft.com/office/drawing/2014/main" id="{5B1E9545-3412-47A3-833D-2AC6330C3EC4}"/>
                </a:ext>
              </a:extLst>
            </p:cNvPr>
            <p:cNvSpPr>
              <a:spLocks/>
            </p:cNvSpPr>
            <p:nvPr/>
          </p:nvSpPr>
          <p:spPr bwMode="auto">
            <a:xfrm>
              <a:off x="3326" y="2576"/>
              <a:ext cx="531" cy="659"/>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6" name="Freeform 232">
              <a:extLst>
                <a:ext uri="{FF2B5EF4-FFF2-40B4-BE49-F238E27FC236}">
                  <a16:creationId xmlns:a16="http://schemas.microsoft.com/office/drawing/2014/main" id="{9AC2B6E0-D620-44E4-BC0E-3B9867B29C58}"/>
                </a:ext>
              </a:extLst>
            </p:cNvPr>
            <p:cNvSpPr>
              <a:spLocks/>
            </p:cNvSpPr>
            <p:nvPr/>
          </p:nvSpPr>
          <p:spPr bwMode="auto">
            <a:xfrm>
              <a:off x="2854" y="2216"/>
              <a:ext cx="605" cy="76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7" name="Freeform 233">
              <a:extLst>
                <a:ext uri="{FF2B5EF4-FFF2-40B4-BE49-F238E27FC236}">
                  <a16:creationId xmlns:a16="http://schemas.microsoft.com/office/drawing/2014/main" id="{4E8202D7-FEC8-4BCE-A3D7-3D40F0F5117E}"/>
                </a:ext>
              </a:extLst>
            </p:cNvPr>
            <p:cNvSpPr>
              <a:spLocks/>
            </p:cNvSpPr>
            <p:nvPr/>
          </p:nvSpPr>
          <p:spPr bwMode="auto">
            <a:xfrm>
              <a:off x="2866" y="2216"/>
              <a:ext cx="593" cy="76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8" name="Freeform 234">
              <a:extLst>
                <a:ext uri="{FF2B5EF4-FFF2-40B4-BE49-F238E27FC236}">
                  <a16:creationId xmlns:a16="http://schemas.microsoft.com/office/drawing/2014/main" id="{8CD2DDC9-D05A-4360-9B54-94CDBFEBD6EB}"/>
                </a:ext>
              </a:extLst>
            </p:cNvPr>
            <p:cNvSpPr>
              <a:spLocks/>
            </p:cNvSpPr>
            <p:nvPr/>
          </p:nvSpPr>
          <p:spPr bwMode="auto">
            <a:xfrm>
              <a:off x="2854" y="2216"/>
              <a:ext cx="395" cy="245"/>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29" name="Freeform 235">
              <a:extLst>
                <a:ext uri="{FF2B5EF4-FFF2-40B4-BE49-F238E27FC236}">
                  <a16:creationId xmlns:a16="http://schemas.microsoft.com/office/drawing/2014/main" id="{F1E7014C-ADA7-452D-9623-73DB54E86207}"/>
                </a:ext>
              </a:extLst>
            </p:cNvPr>
            <p:cNvSpPr>
              <a:spLocks/>
            </p:cNvSpPr>
            <p:nvPr/>
          </p:nvSpPr>
          <p:spPr bwMode="auto">
            <a:xfrm>
              <a:off x="2737" y="1977"/>
              <a:ext cx="502" cy="366"/>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0" name="Freeform 236">
              <a:extLst>
                <a:ext uri="{FF2B5EF4-FFF2-40B4-BE49-F238E27FC236}">
                  <a16:creationId xmlns:a16="http://schemas.microsoft.com/office/drawing/2014/main" id="{8B29354E-D50C-4721-835C-7A25AA623440}"/>
                </a:ext>
              </a:extLst>
            </p:cNvPr>
            <p:cNvSpPr>
              <a:spLocks/>
            </p:cNvSpPr>
            <p:nvPr/>
          </p:nvSpPr>
          <p:spPr bwMode="auto">
            <a:xfrm>
              <a:off x="3095" y="1599"/>
              <a:ext cx="715" cy="633"/>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1" name="Freeform 237">
              <a:extLst>
                <a:ext uri="{FF2B5EF4-FFF2-40B4-BE49-F238E27FC236}">
                  <a16:creationId xmlns:a16="http://schemas.microsoft.com/office/drawing/2014/main" id="{A4F27B9E-4E4F-433B-8752-01E13180CCC4}"/>
                </a:ext>
              </a:extLst>
            </p:cNvPr>
            <p:cNvSpPr>
              <a:spLocks/>
            </p:cNvSpPr>
            <p:nvPr/>
          </p:nvSpPr>
          <p:spPr bwMode="auto">
            <a:xfrm>
              <a:off x="3095" y="1599"/>
              <a:ext cx="715" cy="633"/>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2" name="Freeform 238">
              <a:extLst>
                <a:ext uri="{FF2B5EF4-FFF2-40B4-BE49-F238E27FC236}">
                  <a16:creationId xmlns:a16="http://schemas.microsoft.com/office/drawing/2014/main" id="{83762E5D-BAE2-45E2-85B1-C268F8CBA1D8}"/>
                </a:ext>
              </a:extLst>
            </p:cNvPr>
            <p:cNvSpPr>
              <a:spLocks/>
            </p:cNvSpPr>
            <p:nvPr/>
          </p:nvSpPr>
          <p:spPr bwMode="auto">
            <a:xfrm>
              <a:off x="3218" y="1599"/>
              <a:ext cx="487" cy="30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3" name="Freeform 239">
              <a:extLst>
                <a:ext uri="{FF2B5EF4-FFF2-40B4-BE49-F238E27FC236}">
                  <a16:creationId xmlns:a16="http://schemas.microsoft.com/office/drawing/2014/main" id="{06151E7D-FE24-402F-A240-AFE9BFD78C50}"/>
                </a:ext>
              </a:extLst>
            </p:cNvPr>
            <p:cNvSpPr>
              <a:spLocks/>
            </p:cNvSpPr>
            <p:nvPr/>
          </p:nvSpPr>
          <p:spPr bwMode="auto">
            <a:xfrm>
              <a:off x="3684" y="1621"/>
              <a:ext cx="532" cy="35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4" name="Freeform 240">
              <a:extLst>
                <a:ext uri="{FF2B5EF4-FFF2-40B4-BE49-F238E27FC236}">
                  <a16:creationId xmlns:a16="http://schemas.microsoft.com/office/drawing/2014/main" id="{ED487A1C-6C59-40A9-82DE-15B008743E48}"/>
                </a:ext>
              </a:extLst>
            </p:cNvPr>
            <p:cNvSpPr>
              <a:spLocks/>
            </p:cNvSpPr>
            <p:nvPr/>
          </p:nvSpPr>
          <p:spPr bwMode="auto">
            <a:xfrm>
              <a:off x="4003" y="1780"/>
              <a:ext cx="618" cy="479"/>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5" name="Freeform 241">
              <a:extLst>
                <a:ext uri="{FF2B5EF4-FFF2-40B4-BE49-F238E27FC236}">
                  <a16:creationId xmlns:a16="http://schemas.microsoft.com/office/drawing/2014/main" id="{97488270-E0D2-4D1A-A2AB-74A0D7B4FD31}"/>
                </a:ext>
              </a:extLst>
            </p:cNvPr>
            <p:cNvSpPr>
              <a:spLocks/>
            </p:cNvSpPr>
            <p:nvPr/>
          </p:nvSpPr>
          <p:spPr bwMode="auto">
            <a:xfrm>
              <a:off x="4003" y="1780"/>
              <a:ext cx="618" cy="479"/>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6" name="Freeform 242">
              <a:extLst>
                <a:ext uri="{FF2B5EF4-FFF2-40B4-BE49-F238E27FC236}">
                  <a16:creationId xmlns:a16="http://schemas.microsoft.com/office/drawing/2014/main" id="{508292C0-6A0B-4A2D-95D0-E4CCA1A552BB}"/>
                </a:ext>
              </a:extLst>
            </p:cNvPr>
            <p:cNvSpPr>
              <a:spLocks/>
            </p:cNvSpPr>
            <p:nvPr/>
          </p:nvSpPr>
          <p:spPr bwMode="auto">
            <a:xfrm>
              <a:off x="4044" y="1780"/>
              <a:ext cx="172" cy="195"/>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7" name="Freeform 243">
              <a:extLst>
                <a:ext uri="{FF2B5EF4-FFF2-40B4-BE49-F238E27FC236}">
                  <a16:creationId xmlns:a16="http://schemas.microsoft.com/office/drawing/2014/main" id="{660292A6-42E8-4F7C-8ECE-BE9D786C3F2F}"/>
                </a:ext>
              </a:extLst>
            </p:cNvPr>
            <p:cNvSpPr>
              <a:spLocks/>
            </p:cNvSpPr>
            <p:nvPr/>
          </p:nvSpPr>
          <p:spPr bwMode="auto">
            <a:xfrm>
              <a:off x="4113" y="2150"/>
              <a:ext cx="626" cy="412"/>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8" name="Freeform 244">
              <a:extLst>
                <a:ext uri="{FF2B5EF4-FFF2-40B4-BE49-F238E27FC236}">
                  <a16:creationId xmlns:a16="http://schemas.microsoft.com/office/drawing/2014/main" id="{8DA33BFD-34F3-4D97-A1D7-9C02B15812C8}"/>
                </a:ext>
              </a:extLst>
            </p:cNvPr>
            <p:cNvSpPr>
              <a:spLocks/>
            </p:cNvSpPr>
            <p:nvPr/>
          </p:nvSpPr>
          <p:spPr bwMode="auto">
            <a:xfrm>
              <a:off x="4113" y="2150"/>
              <a:ext cx="626" cy="412"/>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39" name="Freeform 245">
              <a:extLst>
                <a:ext uri="{FF2B5EF4-FFF2-40B4-BE49-F238E27FC236}">
                  <a16:creationId xmlns:a16="http://schemas.microsoft.com/office/drawing/2014/main" id="{35196351-423A-43D6-AD09-6B1262F3DB13}"/>
                </a:ext>
              </a:extLst>
            </p:cNvPr>
            <p:cNvSpPr>
              <a:spLocks/>
            </p:cNvSpPr>
            <p:nvPr/>
          </p:nvSpPr>
          <p:spPr bwMode="auto">
            <a:xfrm>
              <a:off x="4172" y="2176"/>
              <a:ext cx="112" cy="3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0" name="Freeform 246">
              <a:extLst>
                <a:ext uri="{FF2B5EF4-FFF2-40B4-BE49-F238E27FC236}">
                  <a16:creationId xmlns:a16="http://schemas.microsoft.com/office/drawing/2014/main" id="{E91A22F3-B920-4ACE-8B91-5EB661BAE97E}"/>
                </a:ext>
              </a:extLst>
            </p:cNvPr>
            <p:cNvSpPr>
              <a:spLocks/>
            </p:cNvSpPr>
            <p:nvPr/>
          </p:nvSpPr>
          <p:spPr bwMode="auto">
            <a:xfrm>
              <a:off x="3910" y="2382"/>
              <a:ext cx="647" cy="601"/>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1" name="Freeform 247">
              <a:extLst>
                <a:ext uri="{FF2B5EF4-FFF2-40B4-BE49-F238E27FC236}">
                  <a16:creationId xmlns:a16="http://schemas.microsoft.com/office/drawing/2014/main" id="{6A1E6376-DAFC-47CA-8521-9D18EE64E52E}"/>
                </a:ext>
              </a:extLst>
            </p:cNvPr>
            <p:cNvSpPr>
              <a:spLocks/>
            </p:cNvSpPr>
            <p:nvPr/>
          </p:nvSpPr>
          <p:spPr bwMode="auto">
            <a:xfrm>
              <a:off x="3992" y="2386"/>
              <a:ext cx="565" cy="597"/>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2" name="Freeform 248">
              <a:extLst>
                <a:ext uri="{FF2B5EF4-FFF2-40B4-BE49-F238E27FC236}">
                  <a16:creationId xmlns:a16="http://schemas.microsoft.com/office/drawing/2014/main" id="{81FCF104-FE21-4103-B476-6E145E4914F2}"/>
                </a:ext>
              </a:extLst>
            </p:cNvPr>
            <p:cNvSpPr>
              <a:spLocks/>
            </p:cNvSpPr>
            <p:nvPr/>
          </p:nvSpPr>
          <p:spPr bwMode="auto">
            <a:xfrm>
              <a:off x="3910" y="2382"/>
              <a:ext cx="262" cy="396"/>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3" name="Freeform 249">
              <a:extLst>
                <a:ext uri="{FF2B5EF4-FFF2-40B4-BE49-F238E27FC236}">
                  <a16:creationId xmlns:a16="http://schemas.microsoft.com/office/drawing/2014/main" id="{8F53AE4E-B1AC-4C81-9465-49C088095260}"/>
                </a:ext>
              </a:extLst>
            </p:cNvPr>
            <p:cNvSpPr>
              <a:spLocks/>
            </p:cNvSpPr>
            <p:nvPr/>
          </p:nvSpPr>
          <p:spPr bwMode="auto">
            <a:xfrm>
              <a:off x="4189" y="2527"/>
              <a:ext cx="911" cy="657"/>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4" name="Freeform 250">
              <a:extLst>
                <a:ext uri="{FF2B5EF4-FFF2-40B4-BE49-F238E27FC236}">
                  <a16:creationId xmlns:a16="http://schemas.microsoft.com/office/drawing/2014/main" id="{37617D2B-1EF6-4EDC-8E3B-9AC277C529F6}"/>
                </a:ext>
              </a:extLst>
            </p:cNvPr>
            <p:cNvSpPr>
              <a:spLocks/>
            </p:cNvSpPr>
            <p:nvPr/>
          </p:nvSpPr>
          <p:spPr bwMode="auto">
            <a:xfrm>
              <a:off x="4323" y="2527"/>
              <a:ext cx="777" cy="657"/>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5" name="Freeform 251">
              <a:extLst>
                <a:ext uri="{FF2B5EF4-FFF2-40B4-BE49-F238E27FC236}">
                  <a16:creationId xmlns:a16="http://schemas.microsoft.com/office/drawing/2014/main" id="{DACC8366-3508-40A4-A507-020730519D40}"/>
                </a:ext>
              </a:extLst>
            </p:cNvPr>
            <p:cNvSpPr>
              <a:spLocks/>
            </p:cNvSpPr>
            <p:nvPr/>
          </p:nvSpPr>
          <p:spPr bwMode="auto">
            <a:xfrm>
              <a:off x="4189" y="2527"/>
              <a:ext cx="430" cy="512"/>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6" name="Freeform 252">
              <a:extLst>
                <a:ext uri="{FF2B5EF4-FFF2-40B4-BE49-F238E27FC236}">
                  <a16:creationId xmlns:a16="http://schemas.microsoft.com/office/drawing/2014/main" id="{BD1998E8-83EF-4B6B-B4BA-467600279FA3}"/>
                </a:ext>
              </a:extLst>
            </p:cNvPr>
            <p:cNvSpPr>
              <a:spLocks/>
            </p:cNvSpPr>
            <p:nvPr/>
          </p:nvSpPr>
          <p:spPr bwMode="auto">
            <a:xfrm>
              <a:off x="4682" y="1987"/>
              <a:ext cx="517" cy="767"/>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7" name="Freeform 253">
              <a:extLst>
                <a:ext uri="{FF2B5EF4-FFF2-40B4-BE49-F238E27FC236}">
                  <a16:creationId xmlns:a16="http://schemas.microsoft.com/office/drawing/2014/main" id="{B5DB6A77-AD6F-475A-945C-6816C8492558}"/>
                </a:ext>
              </a:extLst>
            </p:cNvPr>
            <p:cNvSpPr>
              <a:spLocks/>
            </p:cNvSpPr>
            <p:nvPr/>
          </p:nvSpPr>
          <p:spPr bwMode="auto">
            <a:xfrm>
              <a:off x="4725" y="2064"/>
              <a:ext cx="474" cy="690"/>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8" name="Freeform 254">
              <a:extLst>
                <a:ext uri="{FF2B5EF4-FFF2-40B4-BE49-F238E27FC236}">
                  <a16:creationId xmlns:a16="http://schemas.microsoft.com/office/drawing/2014/main" id="{9C7230E5-BF82-4148-B484-8ECB1343DDB8}"/>
                </a:ext>
              </a:extLst>
            </p:cNvPr>
            <p:cNvSpPr>
              <a:spLocks/>
            </p:cNvSpPr>
            <p:nvPr/>
          </p:nvSpPr>
          <p:spPr bwMode="auto">
            <a:xfrm>
              <a:off x="4682" y="1987"/>
              <a:ext cx="238" cy="676"/>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49" name="Freeform 255">
              <a:extLst>
                <a:ext uri="{FF2B5EF4-FFF2-40B4-BE49-F238E27FC236}">
                  <a16:creationId xmlns:a16="http://schemas.microsoft.com/office/drawing/2014/main" id="{D6306D6E-A828-4ACC-8C5C-7BA70A9AEDBE}"/>
                </a:ext>
              </a:extLst>
            </p:cNvPr>
            <p:cNvSpPr>
              <a:spLocks/>
            </p:cNvSpPr>
            <p:nvPr/>
          </p:nvSpPr>
          <p:spPr bwMode="auto">
            <a:xfrm>
              <a:off x="4866" y="2569"/>
              <a:ext cx="548" cy="453"/>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0" name="Freeform 256">
              <a:extLst>
                <a:ext uri="{FF2B5EF4-FFF2-40B4-BE49-F238E27FC236}">
                  <a16:creationId xmlns:a16="http://schemas.microsoft.com/office/drawing/2014/main" id="{0AA1BDAB-CBDF-4506-A8A1-530349E7882F}"/>
                </a:ext>
              </a:extLst>
            </p:cNvPr>
            <p:cNvSpPr>
              <a:spLocks/>
            </p:cNvSpPr>
            <p:nvPr/>
          </p:nvSpPr>
          <p:spPr bwMode="auto">
            <a:xfrm>
              <a:off x="4867" y="2061"/>
              <a:ext cx="731" cy="593"/>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1" name="Freeform 257">
              <a:extLst>
                <a:ext uri="{FF2B5EF4-FFF2-40B4-BE49-F238E27FC236}">
                  <a16:creationId xmlns:a16="http://schemas.microsoft.com/office/drawing/2014/main" id="{9D3AFEB0-A4DC-4580-AB26-00C8305DB571}"/>
                </a:ext>
              </a:extLst>
            </p:cNvPr>
            <p:cNvSpPr>
              <a:spLocks/>
            </p:cNvSpPr>
            <p:nvPr/>
          </p:nvSpPr>
          <p:spPr bwMode="auto">
            <a:xfrm>
              <a:off x="4963" y="2061"/>
              <a:ext cx="635" cy="593"/>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2" name="Freeform 258">
              <a:extLst>
                <a:ext uri="{FF2B5EF4-FFF2-40B4-BE49-F238E27FC236}">
                  <a16:creationId xmlns:a16="http://schemas.microsoft.com/office/drawing/2014/main" id="{01FBC09A-4313-4487-AE9F-91D7E1820B55}"/>
                </a:ext>
              </a:extLst>
            </p:cNvPr>
            <p:cNvSpPr>
              <a:spLocks/>
            </p:cNvSpPr>
            <p:nvPr/>
          </p:nvSpPr>
          <p:spPr bwMode="auto">
            <a:xfrm>
              <a:off x="4867" y="2061"/>
              <a:ext cx="222" cy="345"/>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3" name="Freeform 259">
              <a:extLst>
                <a:ext uri="{FF2B5EF4-FFF2-40B4-BE49-F238E27FC236}">
                  <a16:creationId xmlns:a16="http://schemas.microsoft.com/office/drawing/2014/main" id="{D50DE63F-0EFE-4E90-9059-699613E65867}"/>
                </a:ext>
              </a:extLst>
            </p:cNvPr>
            <p:cNvSpPr>
              <a:spLocks/>
            </p:cNvSpPr>
            <p:nvPr/>
          </p:nvSpPr>
          <p:spPr bwMode="auto">
            <a:xfrm>
              <a:off x="3633" y="2175"/>
              <a:ext cx="195" cy="150"/>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7191D1"/>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4" name="Freeform 260">
              <a:extLst>
                <a:ext uri="{FF2B5EF4-FFF2-40B4-BE49-F238E27FC236}">
                  <a16:creationId xmlns:a16="http://schemas.microsoft.com/office/drawing/2014/main" id="{07A0932E-5DCC-4C54-9C9D-5062531CAC03}"/>
                </a:ext>
              </a:extLst>
            </p:cNvPr>
            <p:cNvSpPr>
              <a:spLocks noEditPoints="1"/>
            </p:cNvSpPr>
            <p:nvPr/>
          </p:nvSpPr>
          <p:spPr bwMode="auto">
            <a:xfrm>
              <a:off x="3281" y="1886"/>
              <a:ext cx="898" cy="727"/>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D8E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5" name="Freeform 261">
              <a:extLst>
                <a:ext uri="{FF2B5EF4-FFF2-40B4-BE49-F238E27FC236}">
                  <a16:creationId xmlns:a16="http://schemas.microsoft.com/office/drawing/2014/main" id="{1ADC7400-E3A8-4B6D-BAF9-4CD2C17C717F}"/>
                </a:ext>
              </a:extLst>
            </p:cNvPr>
            <p:cNvSpPr>
              <a:spLocks/>
            </p:cNvSpPr>
            <p:nvPr/>
          </p:nvSpPr>
          <p:spPr bwMode="auto">
            <a:xfrm>
              <a:off x="3557" y="1886"/>
              <a:ext cx="622" cy="726"/>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6" name="Freeform 262">
              <a:extLst>
                <a:ext uri="{FF2B5EF4-FFF2-40B4-BE49-F238E27FC236}">
                  <a16:creationId xmlns:a16="http://schemas.microsoft.com/office/drawing/2014/main" id="{E72D562A-2501-47FB-9365-6FCC321BAAB7}"/>
                </a:ext>
              </a:extLst>
            </p:cNvPr>
            <p:cNvSpPr>
              <a:spLocks/>
            </p:cNvSpPr>
            <p:nvPr/>
          </p:nvSpPr>
          <p:spPr bwMode="auto">
            <a:xfrm>
              <a:off x="3281" y="1886"/>
              <a:ext cx="639" cy="727"/>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7" name="Freeform 263">
              <a:extLst>
                <a:ext uri="{FF2B5EF4-FFF2-40B4-BE49-F238E27FC236}">
                  <a16:creationId xmlns:a16="http://schemas.microsoft.com/office/drawing/2014/main" id="{AAB30DF0-8DC0-404C-BC76-A01CC3BA94A1}"/>
                </a:ext>
              </a:extLst>
            </p:cNvPr>
            <p:cNvSpPr>
              <a:spLocks/>
            </p:cNvSpPr>
            <p:nvPr/>
          </p:nvSpPr>
          <p:spPr bwMode="auto">
            <a:xfrm>
              <a:off x="3633" y="2175"/>
              <a:ext cx="195" cy="150"/>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8" name="Freeform 264">
              <a:extLst>
                <a:ext uri="{FF2B5EF4-FFF2-40B4-BE49-F238E27FC236}">
                  <a16:creationId xmlns:a16="http://schemas.microsoft.com/office/drawing/2014/main" id="{AC9012AD-3A5E-4662-A2AF-B4228F965481}"/>
                </a:ext>
              </a:extLst>
            </p:cNvPr>
            <p:cNvSpPr>
              <a:spLocks/>
            </p:cNvSpPr>
            <p:nvPr/>
          </p:nvSpPr>
          <p:spPr bwMode="auto">
            <a:xfrm>
              <a:off x="3326" y="2545"/>
              <a:ext cx="886" cy="690"/>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59" name="Freeform 265">
              <a:extLst>
                <a:ext uri="{FF2B5EF4-FFF2-40B4-BE49-F238E27FC236}">
                  <a16:creationId xmlns:a16="http://schemas.microsoft.com/office/drawing/2014/main" id="{23FFE2CA-352C-4129-9BE9-7EEC3A8966D6}"/>
                </a:ext>
              </a:extLst>
            </p:cNvPr>
            <p:cNvSpPr>
              <a:spLocks/>
            </p:cNvSpPr>
            <p:nvPr/>
          </p:nvSpPr>
          <p:spPr bwMode="auto">
            <a:xfrm>
              <a:off x="3556" y="2545"/>
              <a:ext cx="656" cy="589"/>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0" name="Freeform 266">
              <a:extLst>
                <a:ext uri="{FF2B5EF4-FFF2-40B4-BE49-F238E27FC236}">
                  <a16:creationId xmlns:a16="http://schemas.microsoft.com/office/drawing/2014/main" id="{D1714D27-6E64-45A9-AAA0-320643DE7605}"/>
                </a:ext>
              </a:extLst>
            </p:cNvPr>
            <p:cNvSpPr>
              <a:spLocks/>
            </p:cNvSpPr>
            <p:nvPr/>
          </p:nvSpPr>
          <p:spPr bwMode="auto">
            <a:xfrm>
              <a:off x="3326" y="2576"/>
              <a:ext cx="531" cy="659"/>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1" name="Freeform 267">
              <a:extLst>
                <a:ext uri="{FF2B5EF4-FFF2-40B4-BE49-F238E27FC236}">
                  <a16:creationId xmlns:a16="http://schemas.microsoft.com/office/drawing/2014/main" id="{B07719A0-BEDB-455C-AE42-B48F44CDCF23}"/>
                </a:ext>
              </a:extLst>
            </p:cNvPr>
            <p:cNvSpPr>
              <a:spLocks/>
            </p:cNvSpPr>
            <p:nvPr/>
          </p:nvSpPr>
          <p:spPr bwMode="auto">
            <a:xfrm>
              <a:off x="2854" y="2216"/>
              <a:ext cx="605" cy="76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719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2" name="Freeform 268">
              <a:extLst>
                <a:ext uri="{FF2B5EF4-FFF2-40B4-BE49-F238E27FC236}">
                  <a16:creationId xmlns:a16="http://schemas.microsoft.com/office/drawing/2014/main" id="{C1DD190A-F599-4D4D-8A90-4D93FC6A0913}"/>
                </a:ext>
              </a:extLst>
            </p:cNvPr>
            <p:cNvSpPr>
              <a:spLocks/>
            </p:cNvSpPr>
            <p:nvPr/>
          </p:nvSpPr>
          <p:spPr bwMode="auto">
            <a:xfrm>
              <a:off x="2866" y="2216"/>
              <a:ext cx="593" cy="76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3" name="Freeform 269">
              <a:extLst>
                <a:ext uri="{FF2B5EF4-FFF2-40B4-BE49-F238E27FC236}">
                  <a16:creationId xmlns:a16="http://schemas.microsoft.com/office/drawing/2014/main" id="{22315010-8210-4619-862B-2A47A0411625}"/>
                </a:ext>
              </a:extLst>
            </p:cNvPr>
            <p:cNvSpPr>
              <a:spLocks/>
            </p:cNvSpPr>
            <p:nvPr/>
          </p:nvSpPr>
          <p:spPr bwMode="auto">
            <a:xfrm>
              <a:off x="2854" y="2216"/>
              <a:ext cx="395" cy="245"/>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4" name="Freeform 270">
              <a:extLst>
                <a:ext uri="{FF2B5EF4-FFF2-40B4-BE49-F238E27FC236}">
                  <a16:creationId xmlns:a16="http://schemas.microsoft.com/office/drawing/2014/main" id="{35D5C6A7-AE72-4791-B32B-A388AE0A4794}"/>
                </a:ext>
              </a:extLst>
            </p:cNvPr>
            <p:cNvSpPr>
              <a:spLocks/>
            </p:cNvSpPr>
            <p:nvPr/>
          </p:nvSpPr>
          <p:spPr bwMode="auto">
            <a:xfrm>
              <a:off x="2737" y="1977"/>
              <a:ext cx="502" cy="366"/>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D8E0F2"/>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5" name="Freeform 271">
              <a:extLst>
                <a:ext uri="{FF2B5EF4-FFF2-40B4-BE49-F238E27FC236}">
                  <a16:creationId xmlns:a16="http://schemas.microsoft.com/office/drawing/2014/main" id="{57B9E7D1-6BFD-400A-8937-65504F14E09E}"/>
                </a:ext>
              </a:extLst>
            </p:cNvPr>
            <p:cNvSpPr>
              <a:spLocks/>
            </p:cNvSpPr>
            <p:nvPr/>
          </p:nvSpPr>
          <p:spPr bwMode="auto">
            <a:xfrm>
              <a:off x="3095" y="1599"/>
              <a:ext cx="715" cy="633"/>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D8E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6" name="Freeform 272">
              <a:extLst>
                <a:ext uri="{FF2B5EF4-FFF2-40B4-BE49-F238E27FC236}">
                  <a16:creationId xmlns:a16="http://schemas.microsoft.com/office/drawing/2014/main" id="{53A9B29B-619B-4E12-8059-2D0B8064A3C3}"/>
                </a:ext>
              </a:extLst>
            </p:cNvPr>
            <p:cNvSpPr>
              <a:spLocks/>
            </p:cNvSpPr>
            <p:nvPr/>
          </p:nvSpPr>
          <p:spPr bwMode="auto">
            <a:xfrm>
              <a:off x="3095" y="1599"/>
              <a:ext cx="715" cy="633"/>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7" name="Freeform 273">
              <a:extLst>
                <a:ext uri="{FF2B5EF4-FFF2-40B4-BE49-F238E27FC236}">
                  <a16:creationId xmlns:a16="http://schemas.microsoft.com/office/drawing/2014/main" id="{226A04E6-78DD-4780-BC37-C348216AB37D}"/>
                </a:ext>
              </a:extLst>
            </p:cNvPr>
            <p:cNvSpPr>
              <a:spLocks/>
            </p:cNvSpPr>
            <p:nvPr/>
          </p:nvSpPr>
          <p:spPr bwMode="auto">
            <a:xfrm>
              <a:off x="3218" y="1599"/>
              <a:ext cx="487" cy="30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8" name="Freeform 274">
              <a:extLst>
                <a:ext uri="{FF2B5EF4-FFF2-40B4-BE49-F238E27FC236}">
                  <a16:creationId xmlns:a16="http://schemas.microsoft.com/office/drawing/2014/main" id="{9C9D126F-2967-4125-9705-EA83F026DFE4}"/>
                </a:ext>
              </a:extLst>
            </p:cNvPr>
            <p:cNvSpPr>
              <a:spLocks/>
            </p:cNvSpPr>
            <p:nvPr/>
          </p:nvSpPr>
          <p:spPr bwMode="auto">
            <a:xfrm>
              <a:off x="3684" y="1621"/>
              <a:ext cx="532" cy="35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B0C2E5"/>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69" name="Freeform 275">
              <a:extLst>
                <a:ext uri="{FF2B5EF4-FFF2-40B4-BE49-F238E27FC236}">
                  <a16:creationId xmlns:a16="http://schemas.microsoft.com/office/drawing/2014/main" id="{78302A4D-CD02-489D-83C0-23CBC8750E62}"/>
                </a:ext>
              </a:extLst>
            </p:cNvPr>
            <p:cNvSpPr>
              <a:spLocks/>
            </p:cNvSpPr>
            <p:nvPr/>
          </p:nvSpPr>
          <p:spPr bwMode="auto">
            <a:xfrm>
              <a:off x="4003" y="1780"/>
              <a:ext cx="618" cy="479"/>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3D67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0" name="Freeform 276">
              <a:extLst>
                <a:ext uri="{FF2B5EF4-FFF2-40B4-BE49-F238E27FC236}">
                  <a16:creationId xmlns:a16="http://schemas.microsoft.com/office/drawing/2014/main" id="{74754EBD-B035-45FD-9631-AE3D8650913C}"/>
                </a:ext>
              </a:extLst>
            </p:cNvPr>
            <p:cNvSpPr>
              <a:spLocks/>
            </p:cNvSpPr>
            <p:nvPr/>
          </p:nvSpPr>
          <p:spPr bwMode="auto">
            <a:xfrm>
              <a:off x="4003" y="1780"/>
              <a:ext cx="618" cy="479"/>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1" name="Freeform 277">
              <a:extLst>
                <a:ext uri="{FF2B5EF4-FFF2-40B4-BE49-F238E27FC236}">
                  <a16:creationId xmlns:a16="http://schemas.microsoft.com/office/drawing/2014/main" id="{209F563B-50F2-46A6-B293-1C73915FC179}"/>
                </a:ext>
              </a:extLst>
            </p:cNvPr>
            <p:cNvSpPr>
              <a:spLocks/>
            </p:cNvSpPr>
            <p:nvPr/>
          </p:nvSpPr>
          <p:spPr bwMode="auto">
            <a:xfrm>
              <a:off x="4044" y="1780"/>
              <a:ext cx="172" cy="195"/>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2" name="Freeform 278">
              <a:extLst>
                <a:ext uri="{FF2B5EF4-FFF2-40B4-BE49-F238E27FC236}">
                  <a16:creationId xmlns:a16="http://schemas.microsoft.com/office/drawing/2014/main" id="{C4D3AA2C-25B6-4D4A-BB74-6B7C5DBA3C20}"/>
                </a:ext>
              </a:extLst>
            </p:cNvPr>
            <p:cNvSpPr>
              <a:spLocks/>
            </p:cNvSpPr>
            <p:nvPr/>
          </p:nvSpPr>
          <p:spPr bwMode="auto">
            <a:xfrm>
              <a:off x="4113" y="2150"/>
              <a:ext cx="626" cy="412"/>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3" name="Freeform 279">
              <a:extLst>
                <a:ext uri="{FF2B5EF4-FFF2-40B4-BE49-F238E27FC236}">
                  <a16:creationId xmlns:a16="http://schemas.microsoft.com/office/drawing/2014/main" id="{1772A0DA-1D33-418D-A401-2E5144D2B75C}"/>
                </a:ext>
              </a:extLst>
            </p:cNvPr>
            <p:cNvSpPr>
              <a:spLocks/>
            </p:cNvSpPr>
            <p:nvPr/>
          </p:nvSpPr>
          <p:spPr bwMode="auto">
            <a:xfrm>
              <a:off x="4113" y="2150"/>
              <a:ext cx="626" cy="412"/>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4" name="Freeform 280">
              <a:extLst>
                <a:ext uri="{FF2B5EF4-FFF2-40B4-BE49-F238E27FC236}">
                  <a16:creationId xmlns:a16="http://schemas.microsoft.com/office/drawing/2014/main" id="{014F4A0C-B1DD-4A15-95CE-9FC5E99E4491}"/>
                </a:ext>
              </a:extLst>
            </p:cNvPr>
            <p:cNvSpPr>
              <a:spLocks/>
            </p:cNvSpPr>
            <p:nvPr/>
          </p:nvSpPr>
          <p:spPr bwMode="auto">
            <a:xfrm>
              <a:off x="4172" y="2176"/>
              <a:ext cx="112" cy="3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5" name="Freeform 281">
              <a:extLst>
                <a:ext uri="{FF2B5EF4-FFF2-40B4-BE49-F238E27FC236}">
                  <a16:creationId xmlns:a16="http://schemas.microsoft.com/office/drawing/2014/main" id="{5AC94BF1-3802-470C-A63C-B3EB6D9CAC9B}"/>
                </a:ext>
              </a:extLst>
            </p:cNvPr>
            <p:cNvSpPr>
              <a:spLocks/>
            </p:cNvSpPr>
            <p:nvPr/>
          </p:nvSpPr>
          <p:spPr bwMode="auto">
            <a:xfrm>
              <a:off x="3910" y="2382"/>
              <a:ext cx="647" cy="601"/>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6" name="Freeform 282">
              <a:extLst>
                <a:ext uri="{FF2B5EF4-FFF2-40B4-BE49-F238E27FC236}">
                  <a16:creationId xmlns:a16="http://schemas.microsoft.com/office/drawing/2014/main" id="{23FE9943-A327-4D7A-A52E-1041B6216739}"/>
                </a:ext>
              </a:extLst>
            </p:cNvPr>
            <p:cNvSpPr>
              <a:spLocks/>
            </p:cNvSpPr>
            <p:nvPr/>
          </p:nvSpPr>
          <p:spPr bwMode="auto">
            <a:xfrm>
              <a:off x="3992" y="2386"/>
              <a:ext cx="565" cy="597"/>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7" name="Freeform 283">
              <a:extLst>
                <a:ext uri="{FF2B5EF4-FFF2-40B4-BE49-F238E27FC236}">
                  <a16:creationId xmlns:a16="http://schemas.microsoft.com/office/drawing/2014/main" id="{5AE0CD0E-F6AA-45CF-9CCE-2F46FF733910}"/>
                </a:ext>
              </a:extLst>
            </p:cNvPr>
            <p:cNvSpPr>
              <a:spLocks/>
            </p:cNvSpPr>
            <p:nvPr/>
          </p:nvSpPr>
          <p:spPr bwMode="auto">
            <a:xfrm>
              <a:off x="3910" y="2382"/>
              <a:ext cx="262" cy="396"/>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8" name="Freeform 284">
              <a:extLst>
                <a:ext uri="{FF2B5EF4-FFF2-40B4-BE49-F238E27FC236}">
                  <a16:creationId xmlns:a16="http://schemas.microsoft.com/office/drawing/2014/main" id="{8EF40861-D447-422A-B3BD-4C4C0D8186C2}"/>
                </a:ext>
              </a:extLst>
            </p:cNvPr>
            <p:cNvSpPr>
              <a:spLocks/>
            </p:cNvSpPr>
            <p:nvPr/>
          </p:nvSpPr>
          <p:spPr bwMode="auto">
            <a:xfrm>
              <a:off x="4189" y="2527"/>
              <a:ext cx="911" cy="657"/>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719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79" name="Freeform 285">
              <a:extLst>
                <a:ext uri="{FF2B5EF4-FFF2-40B4-BE49-F238E27FC236}">
                  <a16:creationId xmlns:a16="http://schemas.microsoft.com/office/drawing/2014/main" id="{0B17AB95-F27C-431C-A56B-ABFBD47254D2}"/>
                </a:ext>
              </a:extLst>
            </p:cNvPr>
            <p:cNvSpPr>
              <a:spLocks/>
            </p:cNvSpPr>
            <p:nvPr/>
          </p:nvSpPr>
          <p:spPr bwMode="auto">
            <a:xfrm>
              <a:off x="4323" y="2527"/>
              <a:ext cx="777" cy="657"/>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0" name="Freeform 286">
              <a:extLst>
                <a:ext uri="{FF2B5EF4-FFF2-40B4-BE49-F238E27FC236}">
                  <a16:creationId xmlns:a16="http://schemas.microsoft.com/office/drawing/2014/main" id="{4A0E2347-7D28-4765-BF0A-D2B4EF899801}"/>
                </a:ext>
              </a:extLst>
            </p:cNvPr>
            <p:cNvSpPr>
              <a:spLocks/>
            </p:cNvSpPr>
            <p:nvPr/>
          </p:nvSpPr>
          <p:spPr bwMode="auto">
            <a:xfrm>
              <a:off x="4189" y="2527"/>
              <a:ext cx="430" cy="512"/>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1" name="Freeform 287">
              <a:extLst>
                <a:ext uri="{FF2B5EF4-FFF2-40B4-BE49-F238E27FC236}">
                  <a16:creationId xmlns:a16="http://schemas.microsoft.com/office/drawing/2014/main" id="{BC53B7A8-A575-4502-A996-A15206D0BB10}"/>
                </a:ext>
              </a:extLst>
            </p:cNvPr>
            <p:cNvSpPr>
              <a:spLocks/>
            </p:cNvSpPr>
            <p:nvPr/>
          </p:nvSpPr>
          <p:spPr bwMode="auto">
            <a:xfrm>
              <a:off x="4682" y="1987"/>
              <a:ext cx="517" cy="767"/>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2" name="Freeform 288">
              <a:extLst>
                <a:ext uri="{FF2B5EF4-FFF2-40B4-BE49-F238E27FC236}">
                  <a16:creationId xmlns:a16="http://schemas.microsoft.com/office/drawing/2014/main" id="{0D528577-8F14-429D-8CAF-BAC5DA53E80A}"/>
                </a:ext>
              </a:extLst>
            </p:cNvPr>
            <p:cNvSpPr>
              <a:spLocks/>
            </p:cNvSpPr>
            <p:nvPr/>
          </p:nvSpPr>
          <p:spPr bwMode="auto">
            <a:xfrm>
              <a:off x="4725" y="2064"/>
              <a:ext cx="474" cy="690"/>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3" name="Freeform 289">
              <a:extLst>
                <a:ext uri="{FF2B5EF4-FFF2-40B4-BE49-F238E27FC236}">
                  <a16:creationId xmlns:a16="http://schemas.microsoft.com/office/drawing/2014/main" id="{1B91C473-B495-48C0-A49C-A15C59C93040}"/>
                </a:ext>
              </a:extLst>
            </p:cNvPr>
            <p:cNvSpPr>
              <a:spLocks/>
            </p:cNvSpPr>
            <p:nvPr/>
          </p:nvSpPr>
          <p:spPr bwMode="auto">
            <a:xfrm>
              <a:off x="4682" y="1987"/>
              <a:ext cx="238" cy="676"/>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4" name="Freeform 290">
              <a:extLst>
                <a:ext uri="{FF2B5EF4-FFF2-40B4-BE49-F238E27FC236}">
                  <a16:creationId xmlns:a16="http://schemas.microsoft.com/office/drawing/2014/main" id="{A63C26D3-47A5-4376-8B39-07276C075739}"/>
                </a:ext>
              </a:extLst>
            </p:cNvPr>
            <p:cNvSpPr>
              <a:spLocks/>
            </p:cNvSpPr>
            <p:nvPr/>
          </p:nvSpPr>
          <p:spPr bwMode="auto">
            <a:xfrm>
              <a:off x="4866" y="2569"/>
              <a:ext cx="548" cy="453"/>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B0C2E5"/>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srgbClr val="000000"/>
                </a:solidFill>
                <a:effectLst/>
                <a:uLnTx/>
                <a:uFillTx/>
              </a:endParaRPr>
            </a:p>
          </p:txBody>
        </p:sp>
        <p:sp>
          <p:nvSpPr>
            <p:cNvPr id="85" name="Freeform 291">
              <a:extLst>
                <a:ext uri="{FF2B5EF4-FFF2-40B4-BE49-F238E27FC236}">
                  <a16:creationId xmlns:a16="http://schemas.microsoft.com/office/drawing/2014/main" id="{7500A747-E812-44F8-A13B-644CAF77AD8D}"/>
                </a:ext>
              </a:extLst>
            </p:cNvPr>
            <p:cNvSpPr>
              <a:spLocks/>
            </p:cNvSpPr>
            <p:nvPr/>
          </p:nvSpPr>
          <p:spPr bwMode="auto">
            <a:xfrm>
              <a:off x="4867" y="2061"/>
              <a:ext cx="731" cy="593"/>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6" name="Freeform 292">
              <a:extLst>
                <a:ext uri="{FF2B5EF4-FFF2-40B4-BE49-F238E27FC236}">
                  <a16:creationId xmlns:a16="http://schemas.microsoft.com/office/drawing/2014/main" id="{DC63863E-D805-45C4-8170-529215929674}"/>
                </a:ext>
              </a:extLst>
            </p:cNvPr>
            <p:cNvSpPr>
              <a:spLocks/>
            </p:cNvSpPr>
            <p:nvPr/>
          </p:nvSpPr>
          <p:spPr bwMode="auto">
            <a:xfrm>
              <a:off x="4963" y="2061"/>
              <a:ext cx="635" cy="593"/>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7" name="Freeform 293">
              <a:extLst>
                <a:ext uri="{FF2B5EF4-FFF2-40B4-BE49-F238E27FC236}">
                  <a16:creationId xmlns:a16="http://schemas.microsoft.com/office/drawing/2014/main" id="{349104FC-E429-43A2-80FD-FD22E12D85E2}"/>
                </a:ext>
              </a:extLst>
            </p:cNvPr>
            <p:cNvSpPr>
              <a:spLocks/>
            </p:cNvSpPr>
            <p:nvPr/>
          </p:nvSpPr>
          <p:spPr bwMode="auto">
            <a:xfrm>
              <a:off x="4867" y="2061"/>
              <a:ext cx="222" cy="345"/>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a:ln>
                  <a:noFill/>
                </a:ln>
                <a:solidFill>
                  <a:srgbClr val="000000"/>
                </a:solidFill>
                <a:effectLst/>
                <a:uLnTx/>
                <a:uFillTx/>
              </a:endParaRPr>
            </a:p>
          </p:txBody>
        </p:sp>
        <p:sp>
          <p:nvSpPr>
            <p:cNvPr id="88" name="Rectangle 294">
              <a:extLst>
                <a:ext uri="{FF2B5EF4-FFF2-40B4-BE49-F238E27FC236}">
                  <a16:creationId xmlns:a16="http://schemas.microsoft.com/office/drawing/2014/main" id="{358D538E-48E1-4A55-A17A-45B9DABBA966}"/>
                </a:ext>
              </a:extLst>
            </p:cNvPr>
            <p:cNvSpPr>
              <a:spLocks noChangeArrowheads="1"/>
            </p:cNvSpPr>
            <p:nvPr/>
          </p:nvSpPr>
          <p:spPr bwMode="auto">
            <a:xfrm>
              <a:off x="3655" y="2404"/>
              <a:ext cx="22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a:ln>
                    <a:noFill/>
                  </a:ln>
                  <a:solidFill>
                    <a:srgbClr val="000000"/>
                  </a:solidFill>
                  <a:effectLst/>
                  <a:uLnTx/>
                  <a:uFillTx/>
                  <a:latin typeface="Arial" panose="020B0604020202020204" pitchFamily="34" charset="0"/>
                </a:rPr>
                <a:t>STC</a:t>
              </a:r>
            </a:p>
          </p:txBody>
        </p:sp>
        <p:sp>
          <p:nvSpPr>
            <p:cNvPr id="89" name="Rectangle 295">
              <a:extLst>
                <a:ext uri="{FF2B5EF4-FFF2-40B4-BE49-F238E27FC236}">
                  <a16:creationId xmlns:a16="http://schemas.microsoft.com/office/drawing/2014/main" id="{3CBC00AB-4007-4D82-8583-91D4B53340E7}"/>
                </a:ext>
              </a:extLst>
            </p:cNvPr>
            <p:cNvSpPr>
              <a:spLocks noChangeArrowheads="1"/>
            </p:cNvSpPr>
            <p:nvPr/>
          </p:nvSpPr>
          <p:spPr bwMode="auto">
            <a:xfrm>
              <a:off x="3605" y="2851"/>
              <a:ext cx="217"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JHC</a:t>
              </a:r>
            </a:p>
          </p:txBody>
        </p:sp>
        <p:sp>
          <p:nvSpPr>
            <p:cNvPr id="90" name="Rectangle 296">
              <a:extLst>
                <a:ext uri="{FF2B5EF4-FFF2-40B4-BE49-F238E27FC236}">
                  <a16:creationId xmlns:a16="http://schemas.microsoft.com/office/drawing/2014/main" id="{2101A05C-36FA-4A6F-9821-E5E1AFC1ABA7}"/>
                </a:ext>
              </a:extLst>
            </p:cNvPr>
            <p:cNvSpPr>
              <a:spLocks noChangeArrowheads="1"/>
            </p:cNvSpPr>
            <p:nvPr/>
          </p:nvSpPr>
          <p:spPr bwMode="auto">
            <a:xfrm>
              <a:off x="3101" y="2534"/>
              <a:ext cx="211"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PLK</a:t>
              </a:r>
            </a:p>
          </p:txBody>
        </p:sp>
        <p:sp>
          <p:nvSpPr>
            <p:cNvPr id="91" name="Rectangle 297">
              <a:extLst>
                <a:ext uri="{FF2B5EF4-FFF2-40B4-BE49-F238E27FC236}">
                  <a16:creationId xmlns:a16="http://schemas.microsoft.com/office/drawing/2014/main" id="{257D07B9-767E-40B5-9CBE-D2E584D8C2D9}"/>
                </a:ext>
              </a:extLst>
            </p:cNvPr>
            <p:cNvSpPr>
              <a:spLocks noChangeArrowheads="1"/>
            </p:cNvSpPr>
            <p:nvPr/>
          </p:nvSpPr>
          <p:spPr bwMode="auto">
            <a:xfrm>
              <a:off x="4589" y="2849"/>
              <a:ext cx="228"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JMK</a:t>
              </a:r>
            </a:p>
          </p:txBody>
        </p:sp>
        <p:sp>
          <p:nvSpPr>
            <p:cNvPr id="92" name="Rectangle 298">
              <a:extLst>
                <a:ext uri="{FF2B5EF4-FFF2-40B4-BE49-F238E27FC236}">
                  <a16:creationId xmlns:a16="http://schemas.microsoft.com/office/drawing/2014/main" id="{4BD4D032-FC30-4E68-B22F-2EFF0D3F6625}"/>
                </a:ext>
              </a:extLst>
            </p:cNvPr>
            <p:cNvSpPr>
              <a:spLocks noChangeArrowheads="1"/>
            </p:cNvSpPr>
            <p:nvPr/>
          </p:nvSpPr>
          <p:spPr bwMode="auto">
            <a:xfrm>
              <a:off x="4114" y="2638"/>
              <a:ext cx="22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VYS</a:t>
              </a:r>
            </a:p>
          </p:txBody>
        </p:sp>
        <p:sp>
          <p:nvSpPr>
            <p:cNvPr id="93" name="Rectangle 299">
              <a:extLst>
                <a:ext uri="{FF2B5EF4-FFF2-40B4-BE49-F238E27FC236}">
                  <a16:creationId xmlns:a16="http://schemas.microsoft.com/office/drawing/2014/main" id="{D7FDEB38-AF1B-425D-B961-7A3003A47DB7}"/>
                </a:ext>
              </a:extLst>
            </p:cNvPr>
            <p:cNvSpPr>
              <a:spLocks noChangeArrowheads="1"/>
            </p:cNvSpPr>
            <p:nvPr/>
          </p:nvSpPr>
          <p:spPr bwMode="auto">
            <a:xfrm>
              <a:off x="5030" y="2744"/>
              <a:ext cx="204"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ZLK</a:t>
              </a:r>
            </a:p>
          </p:txBody>
        </p:sp>
        <p:sp>
          <p:nvSpPr>
            <p:cNvPr id="94" name="Rectangle 300">
              <a:extLst>
                <a:ext uri="{FF2B5EF4-FFF2-40B4-BE49-F238E27FC236}">
                  <a16:creationId xmlns:a16="http://schemas.microsoft.com/office/drawing/2014/main" id="{356CB151-8541-4313-86BA-90C2EE1EFE76}"/>
                </a:ext>
              </a:extLst>
            </p:cNvPr>
            <p:cNvSpPr>
              <a:spLocks noChangeArrowheads="1"/>
            </p:cNvSpPr>
            <p:nvPr/>
          </p:nvSpPr>
          <p:spPr bwMode="auto">
            <a:xfrm>
              <a:off x="3373" y="1932"/>
              <a:ext cx="217"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ULK</a:t>
              </a:r>
            </a:p>
          </p:txBody>
        </p:sp>
        <p:sp>
          <p:nvSpPr>
            <p:cNvPr id="95" name="Rectangle 301">
              <a:extLst>
                <a:ext uri="{FF2B5EF4-FFF2-40B4-BE49-F238E27FC236}">
                  <a16:creationId xmlns:a16="http://schemas.microsoft.com/office/drawing/2014/main" id="{204D3402-1F02-4181-AAEF-11C4BB6D6234}"/>
                </a:ext>
              </a:extLst>
            </p:cNvPr>
            <p:cNvSpPr>
              <a:spLocks noChangeArrowheads="1"/>
            </p:cNvSpPr>
            <p:nvPr/>
          </p:nvSpPr>
          <p:spPr bwMode="auto">
            <a:xfrm>
              <a:off x="5157" y="2347"/>
              <a:ext cx="241"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MSK</a:t>
              </a:r>
            </a:p>
          </p:txBody>
        </p:sp>
        <p:sp>
          <p:nvSpPr>
            <p:cNvPr id="96" name="Rectangle 302">
              <a:extLst>
                <a:ext uri="{FF2B5EF4-FFF2-40B4-BE49-F238E27FC236}">
                  <a16:creationId xmlns:a16="http://schemas.microsoft.com/office/drawing/2014/main" id="{374CD7E9-F8E1-42C3-92EE-A811693A5699}"/>
                </a:ext>
              </a:extLst>
            </p:cNvPr>
            <p:cNvSpPr>
              <a:spLocks noChangeArrowheads="1"/>
            </p:cNvSpPr>
            <p:nvPr/>
          </p:nvSpPr>
          <p:spPr bwMode="auto">
            <a:xfrm>
              <a:off x="4850" y="2528"/>
              <a:ext cx="222"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OLK</a:t>
              </a:r>
            </a:p>
          </p:txBody>
        </p:sp>
        <p:sp>
          <p:nvSpPr>
            <p:cNvPr id="97" name="Rectangle 303">
              <a:extLst>
                <a:ext uri="{FF2B5EF4-FFF2-40B4-BE49-F238E27FC236}">
                  <a16:creationId xmlns:a16="http://schemas.microsoft.com/office/drawing/2014/main" id="{C2F255A1-1174-4668-A32D-23133D29D882}"/>
                </a:ext>
              </a:extLst>
            </p:cNvPr>
            <p:cNvSpPr>
              <a:spLocks noChangeArrowheads="1"/>
            </p:cNvSpPr>
            <p:nvPr/>
          </p:nvSpPr>
          <p:spPr bwMode="auto">
            <a:xfrm>
              <a:off x="4344" y="2315"/>
              <a:ext cx="22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PAK</a:t>
              </a:r>
            </a:p>
          </p:txBody>
        </p:sp>
        <p:sp>
          <p:nvSpPr>
            <p:cNvPr id="98" name="Rectangle 304">
              <a:extLst>
                <a:ext uri="{FF2B5EF4-FFF2-40B4-BE49-F238E27FC236}">
                  <a16:creationId xmlns:a16="http://schemas.microsoft.com/office/drawing/2014/main" id="{271E5597-B2B0-439E-8729-BA049A566910}"/>
                </a:ext>
              </a:extLst>
            </p:cNvPr>
            <p:cNvSpPr>
              <a:spLocks noChangeArrowheads="1"/>
            </p:cNvSpPr>
            <p:nvPr/>
          </p:nvSpPr>
          <p:spPr bwMode="auto">
            <a:xfrm>
              <a:off x="4148" y="1983"/>
              <a:ext cx="23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HKK</a:t>
              </a:r>
            </a:p>
          </p:txBody>
        </p:sp>
        <p:sp>
          <p:nvSpPr>
            <p:cNvPr id="99" name="Rectangle 305">
              <a:extLst>
                <a:ext uri="{FF2B5EF4-FFF2-40B4-BE49-F238E27FC236}">
                  <a16:creationId xmlns:a16="http://schemas.microsoft.com/office/drawing/2014/main" id="{EE34C98E-837F-40CF-95EB-8C7DE2B5D4C7}"/>
                </a:ext>
              </a:extLst>
            </p:cNvPr>
            <p:cNvSpPr>
              <a:spLocks noChangeArrowheads="1"/>
            </p:cNvSpPr>
            <p:nvPr/>
          </p:nvSpPr>
          <p:spPr bwMode="auto">
            <a:xfrm>
              <a:off x="3866" y="1769"/>
              <a:ext cx="211"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LBK</a:t>
              </a:r>
            </a:p>
          </p:txBody>
        </p:sp>
        <p:sp>
          <p:nvSpPr>
            <p:cNvPr id="100" name="Rectangle 306">
              <a:extLst>
                <a:ext uri="{FF2B5EF4-FFF2-40B4-BE49-F238E27FC236}">
                  <a16:creationId xmlns:a16="http://schemas.microsoft.com/office/drawing/2014/main" id="{4C107B72-7B49-4851-9B98-C64AECC5C246}"/>
                </a:ext>
              </a:extLst>
            </p:cNvPr>
            <p:cNvSpPr>
              <a:spLocks noChangeArrowheads="1"/>
            </p:cNvSpPr>
            <p:nvPr/>
          </p:nvSpPr>
          <p:spPr bwMode="auto">
            <a:xfrm>
              <a:off x="2932" y="2122"/>
              <a:ext cx="22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KVK</a:t>
              </a:r>
            </a:p>
          </p:txBody>
        </p:sp>
        <p:sp>
          <p:nvSpPr>
            <p:cNvPr id="101" name="Rectangle 307">
              <a:extLst>
                <a:ext uri="{FF2B5EF4-FFF2-40B4-BE49-F238E27FC236}">
                  <a16:creationId xmlns:a16="http://schemas.microsoft.com/office/drawing/2014/main" id="{62F361DA-497A-4974-8B52-1FA3CA7831CD}"/>
                </a:ext>
              </a:extLst>
            </p:cNvPr>
            <p:cNvSpPr>
              <a:spLocks noChangeArrowheads="1"/>
            </p:cNvSpPr>
            <p:nvPr/>
          </p:nvSpPr>
          <p:spPr bwMode="auto">
            <a:xfrm>
              <a:off x="3613" y="2176"/>
              <a:ext cx="246"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cs-CZ" altLang="cs-CZ" sz="1100" b="0" i="0" u="none" strike="noStrike" kern="0" cap="none" spc="0" normalizeH="0" baseline="0" noProof="0" dirty="0">
                  <a:ln>
                    <a:noFill/>
                  </a:ln>
                  <a:solidFill>
                    <a:srgbClr val="000000"/>
                  </a:solidFill>
                  <a:effectLst/>
                  <a:uLnTx/>
                  <a:uFillTx/>
                  <a:latin typeface="Arial" panose="020B0604020202020204" pitchFamily="34" charset="0"/>
                </a:rPr>
                <a:t>PHA</a:t>
              </a:r>
            </a:p>
          </p:txBody>
        </p:sp>
      </p:grpSp>
      <p:sp>
        <p:nvSpPr>
          <p:cNvPr id="102" name="TextovéPole 101">
            <a:extLst>
              <a:ext uri="{FF2B5EF4-FFF2-40B4-BE49-F238E27FC236}">
                <a16:creationId xmlns:a16="http://schemas.microsoft.com/office/drawing/2014/main" id="{54F50156-EEA8-4049-9619-35EE27CF96B4}"/>
              </a:ext>
            </a:extLst>
          </p:cNvPr>
          <p:cNvSpPr txBox="1"/>
          <p:nvPr/>
        </p:nvSpPr>
        <p:spPr>
          <a:xfrm>
            <a:off x="10754" y="2051755"/>
            <a:ext cx="1095375" cy="307777"/>
          </a:xfrm>
          <a:prstGeom prst="rect">
            <a:avLst/>
          </a:prstGeom>
          <a:noFill/>
        </p:spPr>
        <p:txBody>
          <a:bodyPr wrap="square" rtlCol="0">
            <a:spAutoFit/>
          </a:bodyPr>
          <a:lstStyle/>
          <a:p>
            <a:r>
              <a:rPr lang="cs-CZ" sz="1400" b="1" dirty="0"/>
              <a:t>Bydliště</a:t>
            </a:r>
          </a:p>
        </p:txBody>
      </p:sp>
      <p:graphicFrame>
        <p:nvGraphicFramePr>
          <p:cNvPr id="103" name="Graf 102">
            <a:extLst>
              <a:ext uri="{FF2B5EF4-FFF2-40B4-BE49-F238E27FC236}">
                <a16:creationId xmlns:a16="http://schemas.microsoft.com/office/drawing/2014/main" id="{8FD3C53B-BA9B-417E-909C-1F2CB15FDEF1}"/>
              </a:ext>
            </a:extLst>
          </p:cNvPr>
          <p:cNvGraphicFramePr/>
          <p:nvPr>
            <p:extLst>
              <p:ext uri="{D42A27DB-BD31-4B8C-83A1-F6EECF244321}">
                <p14:modId xmlns:p14="http://schemas.microsoft.com/office/powerpoint/2010/main" val="2892040941"/>
              </p:ext>
            </p:extLst>
          </p:nvPr>
        </p:nvGraphicFramePr>
        <p:xfrm>
          <a:off x="67904" y="1330035"/>
          <a:ext cx="5047021" cy="5108865"/>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p:cNvSpPr>
            <a:spLocks noGrp="1"/>
          </p:cNvSpPr>
          <p:nvPr>
            <p:ph type="title"/>
          </p:nvPr>
        </p:nvSpPr>
        <p:spPr>
          <a:xfrm>
            <a:off x="236290" y="355431"/>
            <a:ext cx="10515600" cy="631595"/>
          </a:xfrm>
        </p:spPr>
        <p:txBody>
          <a:bodyPr>
            <a:normAutofit fontScale="90000"/>
          </a:bodyPr>
          <a:lstStyle/>
          <a:p>
            <a:r>
              <a:rPr lang="en-US" dirty="0" err="1"/>
              <a:t>Délka</a:t>
            </a:r>
            <a:r>
              <a:rPr lang="en-US" dirty="0"/>
              <a:t> </a:t>
            </a:r>
            <a:r>
              <a:rPr lang="en-US" dirty="0" err="1"/>
              <a:t>akutních</a:t>
            </a:r>
            <a:r>
              <a:rPr lang="en-US" dirty="0"/>
              <a:t> </a:t>
            </a:r>
            <a:r>
              <a:rPr lang="en-US" dirty="0" err="1"/>
              <a:t>hospitalizací</a:t>
            </a:r>
            <a:r>
              <a:rPr lang="en-US" dirty="0"/>
              <a:t> s </a:t>
            </a:r>
            <a:r>
              <a:rPr lang="en-US" dirty="0" err="1"/>
              <a:t>vyloučením</a:t>
            </a:r>
            <a:r>
              <a:rPr lang="en-US" dirty="0"/>
              <a:t> </a:t>
            </a:r>
            <a:r>
              <a:rPr lang="en-US" dirty="0" err="1"/>
              <a:t>porodů</a:t>
            </a:r>
            <a:r>
              <a:rPr lang="en-US" dirty="0"/>
              <a:t> – </a:t>
            </a:r>
            <a:r>
              <a:rPr lang="en-US" dirty="0" err="1"/>
              <a:t>srovnání</a:t>
            </a:r>
            <a:r>
              <a:rPr lang="en-US" dirty="0"/>
              <a:t> </a:t>
            </a:r>
            <a:r>
              <a:rPr lang="en-US" dirty="0" err="1"/>
              <a:t>krajů</a:t>
            </a:r>
            <a:endParaRPr lang="en-US" dirty="0"/>
          </a:p>
        </p:txBody>
      </p:sp>
    </p:spTree>
    <p:extLst>
      <p:ext uri="{BB962C8B-B14F-4D97-AF65-F5344CB8AC3E}">
        <p14:creationId xmlns:p14="http://schemas.microsoft.com/office/powerpoint/2010/main" val="196041104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p:cNvSpPr/>
          <p:nvPr/>
        </p:nvSpPr>
        <p:spPr>
          <a:xfrm>
            <a:off x="599355" y="6262487"/>
            <a:ext cx="11592645" cy="5955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3" name="Chart 6">
            <a:extLst>
              <a:ext uri="{FF2B5EF4-FFF2-40B4-BE49-F238E27FC236}">
                <a16:creationId xmlns:a16="http://schemas.microsoft.com/office/drawing/2014/main" id="{5E74423F-926A-4A33-A263-275CB2CBD6BA}"/>
              </a:ext>
            </a:extLst>
          </p:cNvPr>
          <p:cNvGraphicFramePr/>
          <p:nvPr>
            <p:extLst>
              <p:ext uri="{D42A27DB-BD31-4B8C-83A1-F6EECF244321}">
                <p14:modId xmlns:p14="http://schemas.microsoft.com/office/powerpoint/2010/main" val="3790455352"/>
              </p:ext>
            </p:extLst>
          </p:nvPr>
        </p:nvGraphicFramePr>
        <p:xfrm>
          <a:off x="1490286" y="1621158"/>
          <a:ext cx="2197057" cy="229271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4" name="Chart 6">
            <a:extLst>
              <a:ext uri="{FF2B5EF4-FFF2-40B4-BE49-F238E27FC236}">
                <a16:creationId xmlns:a16="http://schemas.microsoft.com/office/drawing/2014/main" id="{7C2FE4E5-B885-4608-A6DC-7E8BCE610CAC}"/>
              </a:ext>
            </a:extLst>
          </p:cNvPr>
          <p:cNvGraphicFramePr/>
          <p:nvPr>
            <p:extLst>
              <p:ext uri="{D42A27DB-BD31-4B8C-83A1-F6EECF244321}">
                <p14:modId xmlns:p14="http://schemas.microsoft.com/office/powerpoint/2010/main" val="1483738130"/>
              </p:ext>
            </p:extLst>
          </p:nvPr>
        </p:nvGraphicFramePr>
        <p:xfrm>
          <a:off x="3731881" y="1621158"/>
          <a:ext cx="2197057" cy="22927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6" name="Chart 6">
            <a:extLst>
              <a:ext uri="{FF2B5EF4-FFF2-40B4-BE49-F238E27FC236}">
                <a16:creationId xmlns:a16="http://schemas.microsoft.com/office/drawing/2014/main" id="{C39966EC-4C5B-4A54-B813-49BC268134B9}"/>
              </a:ext>
            </a:extLst>
          </p:cNvPr>
          <p:cNvGraphicFramePr/>
          <p:nvPr>
            <p:extLst>
              <p:ext uri="{D42A27DB-BD31-4B8C-83A1-F6EECF244321}">
                <p14:modId xmlns:p14="http://schemas.microsoft.com/office/powerpoint/2010/main" val="2394680618"/>
              </p:ext>
            </p:extLst>
          </p:nvPr>
        </p:nvGraphicFramePr>
        <p:xfrm>
          <a:off x="5973476" y="1621158"/>
          <a:ext cx="2197057" cy="2292711"/>
        </p:xfrm>
        <a:graphic>
          <a:graphicData uri="http://schemas.openxmlformats.org/drawingml/2006/chart">
            <c:chart xmlns:c="http://schemas.openxmlformats.org/drawingml/2006/chart" xmlns:r="http://schemas.openxmlformats.org/officeDocument/2006/relationships" r:id="rId4"/>
          </a:graphicData>
        </a:graphic>
      </p:graphicFrame>
      <p:sp>
        <p:nvSpPr>
          <p:cNvPr id="7" name="TextBox 6"/>
          <p:cNvSpPr txBox="1"/>
          <p:nvPr/>
        </p:nvSpPr>
        <p:spPr>
          <a:xfrm>
            <a:off x="257558" y="653725"/>
            <a:ext cx="2246449" cy="307777"/>
          </a:xfrm>
          <a:prstGeom prst="rect">
            <a:avLst/>
          </a:prstGeom>
          <a:noFill/>
        </p:spPr>
        <p:txBody>
          <a:bodyPr wrap="none" rtlCol="0">
            <a:spAutoFit/>
          </a:bodyPr>
          <a:lstStyle/>
          <a:p>
            <a:r>
              <a:rPr lang="cs-CZ" sz="1400" dirty="0"/>
              <a:t>Zdroj: </a:t>
            </a:r>
            <a:r>
              <a:rPr lang="cs-CZ" sz="1400" kern="0" dirty="0">
                <a:solidFill>
                  <a:srgbClr val="000000"/>
                </a:solidFill>
              </a:rPr>
              <a:t>NRHOSP 2010 – 2018 </a:t>
            </a:r>
          </a:p>
        </p:txBody>
      </p:sp>
      <p:sp>
        <p:nvSpPr>
          <p:cNvPr id="10" name="TextBox 8">
            <a:extLst>
              <a:ext uri="{FF2B5EF4-FFF2-40B4-BE49-F238E27FC236}">
                <a16:creationId xmlns:a16="http://schemas.microsoft.com/office/drawing/2014/main" id="{6C877048-D8C3-45D3-BE33-7D1AC62512C9}"/>
              </a:ext>
            </a:extLst>
          </p:cNvPr>
          <p:cNvSpPr txBox="1"/>
          <p:nvPr/>
        </p:nvSpPr>
        <p:spPr>
          <a:xfrm rot="16200000">
            <a:off x="956698" y="2577830"/>
            <a:ext cx="91807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Roční počet</a:t>
            </a:r>
          </a:p>
        </p:txBody>
      </p:sp>
      <p:sp>
        <p:nvSpPr>
          <p:cNvPr id="11" name="TextBox 2">
            <a:extLst>
              <a:ext uri="{FF2B5EF4-FFF2-40B4-BE49-F238E27FC236}">
                <a16:creationId xmlns:a16="http://schemas.microsoft.com/office/drawing/2014/main" id="{F528462D-661C-419A-B86F-4B870B50E262}"/>
              </a:ext>
            </a:extLst>
          </p:cNvPr>
          <p:cNvSpPr txBox="1"/>
          <p:nvPr/>
        </p:nvSpPr>
        <p:spPr>
          <a:xfrm>
            <a:off x="2627498" y="961502"/>
            <a:ext cx="65960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a:rPr>
              <a:t>1-</a:t>
            </a:r>
            <a:r>
              <a:rPr lang="cs-CZ" sz="1200" b="1" dirty="0">
                <a:solidFill>
                  <a:srgbClr val="000000"/>
                </a:solidFill>
                <a:latin typeface="Calibri"/>
              </a:rPr>
              <a:t>3</a:t>
            </a:r>
            <a:r>
              <a:rPr kumimoji="0" lang="cs-CZ" sz="1200" b="1" i="0" u="none" strike="noStrike" kern="1200" cap="none" spc="0" normalizeH="0" baseline="0" noProof="0" dirty="0">
                <a:ln>
                  <a:noFill/>
                </a:ln>
                <a:solidFill>
                  <a:srgbClr val="000000"/>
                </a:solidFill>
                <a:effectLst/>
                <a:uLnTx/>
                <a:uFillTx/>
                <a:latin typeface="Calibri"/>
              </a:rPr>
              <a:t> dny</a:t>
            </a:r>
          </a:p>
        </p:txBody>
      </p:sp>
      <p:graphicFrame>
        <p:nvGraphicFramePr>
          <p:cNvPr id="12" name="Tabulka 11">
            <a:extLst>
              <a:ext uri="{FF2B5EF4-FFF2-40B4-BE49-F238E27FC236}">
                <a16:creationId xmlns:a16="http://schemas.microsoft.com/office/drawing/2014/main" id="{2B53FC6A-511F-4FD8-8523-69CD1E795E18}"/>
              </a:ext>
            </a:extLst>
          </p:cNvPr>
          <p:cNvGraphicFramePr>
            <a:graphicFrameLocks noGrp="1"/>
          </p:cNvGraphicFramePr>
          <p:nvPr>
            <p:extLst>
              <p:ext uri="{D42A27DB-BD31-4B8C-83A1-F6EECF244321}">
                <p14:modId xmlns:p14="http://schemas.microsoft.com/office/powerpoint/2010/main" val="725254726"/>
              </p:ext>
            </p:extLst>
          </p:nvPr>
        </p:nvGraphicFramePr>
        <p:xfrm>
          <a:off x="2148067" y="3035015"/>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+0,</a:t>
                      </a:r>
                      <a:r>
                        <a:rPr lang="en-US" sz="900" b="0" i="0" u="none" strike="noStrike" dirty="0">
                          <a:solidFill>
                            <a:srgbClr val="C00000"/>
                          </a:solidFill>
                          <a:effectLst/>
                          <a:latin typeface="Calibri" panose="020F0502020204030204" pitchFamily="34" charset="0"/>
                        </a:rPr>
                        <a:t>3</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sp>
        <p:nvSpPr>
          <p:cNvPr id="13" name="TextBox 2">
            <a:extLst>
              <a:ext uri="{FF2B5EF4-FFF2-40B4-BE49-F238E27FC236}">
                <a16:creationId xmlns:a16="http://schemas.microsoft.com/office/drawing/2014/main" id="{F528462D-661C-419A-B86F-4B870B50E262}"/>
              </a:ext>
            </a:extLst>
          </p:cNvPr>
          <p:cNvSpPr txBox="1"/>
          <p:nvPr/>
        </p:nvSpPr>
        <p:spPr>
          <a:xfrm>
            <a:off x="6870476" y="961502"/>
            <a:ext cx="74251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a:ea typeface="+mn-ea"/>
                <a:cs typeface="+mn-cs"/>
              </a:rPr>
              <a:t> 8-30 dní</a:t>
            </a:r>
          </a:p>
        </p:txBody>
      </p:sp>
      <p:sp>
        <p:nvSpPr>
          <p:cNvPr id="14" name="TextBox 2">
            <a:extLst>
              <a:ext uri="{FF2B5EF4-FFF2-40B4-BE49-F238E27FC236}">
                <a16:creationId xmlns:a16="http://schemas.microsoft.com/office/drawing/2014/main" id="{F528462D-661C-419A-B86F-4B870B50E262}"/>
              </a:ext>
            </a:extLst>
          </p:cNvPr>
          <p:cNvSpPr txBox="1"/>
          <p:nvPr/>
        </p:nvSpPr>
        <p:spPr>
          <a:xfrm>
            <a:off x="9175690" y="961502"/>
            <a:ext cx="97975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a:ea typeface="+mn-ea"/>
                <a:cs typeface="+mn-cs"/>
              </a:rPr>
              <a:t>31 a více dní</a:t>
            </a:r>
          </a:p>
        </p:txBody>
      </p:sp>
      <p:sp>
        <p:nvSpPr>
          <p:cNvPr id="15" name="TextBox 2">
            <a:extLst>
              <a:ext uri="{FF2B5EF4-FFF2-40B4-BE49-F238E27FC236}">
                <a16:creationId xmlns:a16="http://schemas.microsoft.com/office/drawing/2014/main" id="{F528462D-661C-419A-B86F-4B870B50E262}"/>
              </a:ext>
            </a:extLst>
          </p:cNvPr>
          <p:cNvSpPr txBox="1"/>
          <p:nvPr/>
        </p:nvSpPr>
        <p:spPr>
          <a:xfrm>
            <a:off x="4764376" y="961502"/>
            <a:ext cx="62869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000000"/>
                </a:solidFill>
                <a:latin typeface="Calibri"/>
              </a:rPr>
              <a:t>4</a:t>
            </a:r>
            <a:r>
              <a:rPr kumimoji="0" lang="cs-CZ" sz="1200" b="1" i="0" u="none" strike="noStrike" kern="1200" cap="none" spc="0" normalizeH="0" baseline="0" noProof="0" dirty="0">
                <a:ln>
                  <a:noFill/>
                </a:ln>
                <a:solidFill>
                  <a:srgbClr val="000000"/>
                </a:solidFill>
                <a:effectLst/>
                <a:uLnTx/>
                <a:uFillTx/>
                <a:latin typeface="Calibri"/>
              </a:rPr>
              <a:t>-7 dní</a:t>
            </a:r>
          </a:p>
        </p:txBody>
      </p:sp>
      <p:graphicFrame>
        <p:nvGraphicFramePr>
          <p:cNvPr id="18" name="Chart 6">
            <a:extLst>
              <a:ext uri="{FF2B5EF4-FFF2-40B4-BE49-F238E27FC236}">
                <a16:creationId xmlns:a16="http://schemas.microsoft.com/office/drawing/2014/main" id="{BA1BC80C-3DE0-4A23-84CA-D8B8315D9D61}"/>
              </a:ext>
            </a:extLst>
          </p:cNvPr>
          <p:cNvGraphicFramePr/>
          <p:nvPr>
            <p:extLst>
              <p:ext uri="{D42A27DB-BD31-4B8C-83A1-F6EECF244321}">
                <p14:modId xmlns:p14="http://schemas.microsoft.com/office/powerpoint/2010/main" val="2615827504"/>
              </p:ext>
            </p:extLst>
          </p:nvPr>
        </p:nvGraphicFramePr>
        <p:xfrm>
          <a:off x="8215071" y="1621158"/>
          <a:ext cx="2197057" cy="229271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Tabulka 11">
            <a:extLst>
              <a:ext uri="{FF2B5EF4-FFF2-40B4-BE49-F238E27FC236}">
                <a16:creationId xmlns:a16="http://schemas.microsoft.com/office/drawing/2014/main" id="{2B53FC6A-511F-4FD8-8523-69CD1E795E18}"/>
              </a:ext>
            </a:extLst>
          </p:cNvPr>
          <p:cNvGraphicFramePr>
            <a:graphicFrameLocks noGrp="1"/>
          </p:cNvGraphicFramePr>
          <p:nvPr>
            <p:extLst>
              <p:ext uri="{D42A27DB-BD31-4B8C-83A1-F6EECF244321}">
                <p14:modId xmlns:p14="http://schemas.microsoft.com/office/powerpoint/2010/main" val="2302073985"/>
              </p:ext>
            </p:extLst>
          </p:nvPr>
        </p:nvGraphicFramePr>
        <p:xfrm>
          <a:off x="4366736" y="2824760"/>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:-2</a:t>
                      </a:r>
                      <a:r>
                        <a:rPr lang="cs-CZ" sz="900" b="0" i="0" u="none" strike="noStrike" dirty="0">
                          <a:solidFill>
                            <a:srgbClr val="C00000"/>
                          </a:solidFill>
                          <a:effectLst/>
                          <a:latin typeface="Calibri" panose="020F0502020204030204" pitchFamily="34" charset="0"/>
                        </a:rPr>
                        <a:t>,</a:t>
                      </a:r>
                      <a:r>
                        <a:rPr lang="en-US" sz="900" b="0" i="0" u="none" strike="noStrike" dirty="0">
                          <a:solidFill>
                            <a:srgbClr val="C00000"/>
                          </a:solidFill>
                          <a:effectLst/>
                          <a:latin typeface="Calibri" panose="020F0502020204030204" pitchFamily="34" charset="0"/>
                        </a:rPr>
                        <a:t>1</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graphicFrame>
        <p:nvGraphicFramePr>
          <p:cNvPr id="20" name="Tabulka 11">
            <a:extLst>
              <a:ext uri="{FF2B5EF4-FFF2-40B4-BE49-F238E27FC236}">
                <a16:creationId xmlns:a16="http://schemas.microsoft.com/office/drawing/2014/main" id="{2B53FC6A-511F-4FD8-8523-69CD1E795E18}"/>
              </a:ext>
            </a:extLst>
          </p:cNvPr>
          <p:cNvGraphicFramePr>
            <a:graphicFrameLocks noGrp="1"/>
          </p:cNvGraphicFramePr>
          <p:nvPr>
            <p:extLst>
              <p:ext uri="{D42A27DB-BD31-4B8C-83A1-F6EECF244321}">
                <p14:modId xmlns:p14="http://schemas.microsoft.com/office/powerpoint/2010/main" val="1331071923"/>
              </p:ext>
            </p:extLst>
          </p:nvPr>
        </p:nvGraphicFramePr>
        <p:xfrm>
          <a:off x="6586719" y="2824759"/>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:-2,6</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graphicFrame>
        <p:nvGraphicFramePr>
          <p:cNvPr id="21" name="Tabulka 11">
            <a:extLst>
              <a:ext uri="{FF2B5EF4-FFF2-40B4-BE49-F238E27FC236}">
                <a16:creationId xmlns:a16="http://schemas.microsoft.com/office/drawing/2014/main" id="{2B53FC6A-511F-4FD8-8523-69CD1E795E18}"/>
              </a:ext>
            </a:extLst>
          </p:cNvPr>
          <p:cNvGraphicFramePr>
            <a:graphicFrameLocks noGrp="1"/>
          </p:cNvGraphicFramePr>
          <p:nvPr>
            <p:extLst>
              <p:ext uri="{D42A27DB-BD31-4B8C-83A1-F6EECF244321}">
                <p14:modId xmlns:p14="http://schemas.microsoft.com/office/powerpoint/2010/main" val="3986483873"/>
              </p:ext>
            </p:extLst>
          </p:nvPr>
        </p:nvGraphicFramePr>
        <p:xfrm>
          <a:off x="8632658" y="3027127"/>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:-2</a:t>
                      </a:r>
                      <a:r>
                        <a:rPr lang="en-US" sz="900" b="0" i="0" u="none" strike="noStrike" baseline="0" dirty="0">
                          <a:solidFill>
                            <a:srgbClr val="C00000"/>
                          </a:solidFill>
                          <a:effectLst/>
                          <a:latin typeface="Calibri" panose="020F0502020204030204" pitchFamily="34" charset="0"/>
                        </a:rPr>
                        <a:t>,</a:t>
                      </a:r>
                      <a:r>
                        <a:rPr lang="cs-CZ" sz="900" b="0" i="0" u="none" strike="noStrike" baseline="0" dirty="0">
                          <a:solidFill>
                            <a:srgbClr val="C00000"/>
                          </a:solidFill>
                          <a:effectLst/>
                          <a:latin typeface="Calibri" panose="020F0502020204030204" pitchFamily="34" charset="0"/>
                        </a:rPr>
                        <a:t>9</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sp>
        <p:nvSpPr>
          <p:cNvPr id="22" name="Rectangle 1"/>
          <p:cNvSpPr/>
          <p:nvPr/>
        </p:nvSpPr>
        <p:spPr>
          <a:xfrm>
            <a:off x="1336612" y="1323959"/>
            <a:ext cx="2455416" cy="276999"/>
          </a:xfrm>
          <a:prstGeom prst="rect">
            <a:avLst/>
          </a:prstGeom>
        </p:spPr>
        <p:txBody>
          <a:bodyPr wrap="none">
            <a:spAutoFit/>
          </a:bodyPr>
          <a:lstStyle/>
          <a:p>
            <a:r>
              <a:rPr lang="cs-CZ" sz="1200" b="1" dirty="0"/>
              <a:t>Hospitalizace na lůžku akutní péče</a:t>
            </a:r>
            <a:endParaRPr lang="en-US" sz="1200" b="1" dirty="0"/>
          </a:p>
        </p:txBody>
      </p:sp>
      <p:sp>
        <p:nvSpPr>
          <p:cNvPr id="23" name="Rectangle 60"/>
          <p:cNvSpPr/>
          <p:nvPr/>
        </p:nvSpPr>
        <p:spPr>
          <a:xfrm>
            <a:off x="1308857" y="964470"/>
            <a:ext cx="1485940" cy="276999"/>
          </a:xfrm>
          <a:prstGeom prst="rect">
            <a:avLst/>
          </a:prstGeom>
        </p:spPr>
        <p:txBody>
          <a:bodyPr wrap="square">
            <a:spAutoFit/>
          </a:bodyPr>
          <a:lstStyle/>
          <a:p>
            <a:r>
              <a:rPr lang="cs-CZ" sz="1200" i="1" dirty="0"/>
              <a:t>Délka hospitalizace:</a:t>
            </a:r>
            <a:endParaRPr lang="en-US" sz="1200" i="1" dirty="0"/>
          </a:p>
        </p:txBody>
      </p:sp>
      <p:sp>
        <p:nvSpPr>
          <p:cNvPr id="35" name="TextBox 8">
            <a:extLst>
              <a:ext uri="{FF2B5EF4-FFF2-40B4-BE49-F238E27FC236}">
                <a16:creationId xmlns:a16="http://schemas.microsoft.com/office/drawing/2014/main" id="{611A24EE-E004-42A7-90BB-A99476C26240}"/>
              </a:ext>
            </a:extLst>
          </p:cNvPr>
          <p:cNvSpPr txBox="1"/>
          <p:nvPr/>
        </p:nvSpPr>
        <p:spPr>
          <a:xfrm rot="16200000">
            <a:off x="1123760" y="5209083"/>
            <a:ext cx="91807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Roční počet</a:t>
            </a:r>
          </a:p>
        </p:txBody>
      </p:sp>
      <p:sp>
        <p:nvSpPr>
          <p:cNvPr id="43" name="Rectangle 1">
            <a:extLst>
              <a:ext uri="{FF2B5EF4-FFF2-40B4-BE49-F238E27FC236}">
                <a16:creationId xmlns:a16="http://schemas.microsoft.com/office/drawing/2014/main" id="{EF93EA91-E0E6-404A-839D-546217A6F9D6}"/>
              </a:ext>
            </a:extLst>
          </p:cNvPr>
          <p:cNvSpPr/>
          <p:nvPr/>
        </p:nvSpPr>
        <p:spPr>
          <a:xfrm>
            <a:off x="473944" y="1798259"/>
            <a:ext cx="369332" cy="1584665"/>
          </a:xfrm>
          <a:prstGeom prst="rect">
            <a:avLst/>
          </a:prstGeom>
        </p:spPr>
        <p:txBody>
          <a:bodyPr vert="vert270" wrap="none">
            <a:spAutoFit/>
          </a:bodyPr>
          <a:lstStyle/>
          <a:p>
            <a:r>
              <a:rPr lang="cs-CZ" sz="1200" b="1" dirty="0"/>
              <a:t>Česká republika celkem</a:t>
            </a:r>
            <a:endParaRPr lang="en-US" sz="1200" b="1" dirty="0"/>
          </a:p>
        </p:txBody>
      </p:sp>
      <p:sp>
        <p:nvSpPr>
          <p:cNvPr id="2" name="Title 1"/>
          <p:cNvSpPr>
            <a:spLocks noGrp="1"/>
          </p:cNvSpPr>
          <p:nvPr>
            <p:ph type="title"/>
          </p:nvPr>
        </p:nvSpPr>
        <p:spPr/>
        <p:txBody>
          <a:bodyPr>
            <a:normAutofit/>
          </a:bodyPr>
          <a:lstStyle/>
          <a:p>
            <a:r>
              <a:rPr lang="en-US" dirty="0" err="1"/>
              <a:t>Hospitalizace</a:t>
            </a:r>
            <a:r>
              <a:rPr lang="en-US" dirty="0"/>
              <a:t> – </a:t>
            </a:r>
            <a:r>
              <a:rPr lang="en-US" dirty="0" err="1"/>
              <a:t>vývoj</a:t>
            </a:r>
            <a:r>
              <a:rPr lang="en-US" dirty="0"/>
              <a:t> v </a:t>
            </a:r>
            <a:r>
              <a:rPr lang="en-US" dirty="0" err="1"/>
              <a:t>čase</a:t>
            </a:r>
            <a:r>
              <a:rPr lang="en-US" dirty="0"/>
              <a:t> </a:t>
            </a:r>
            <a:r>
              <a:rPr lang="en-US" dirty="0" err="1"/>
              <a:t>dle</a:t>
            </a:r>
            <a:r>
              <a:rPr lang="en-US" dirty="0"/>
              <a:t> </a:t>
            </a:r>
            <a:r>
              <a:rPr lang="en-US" dirty="0" err="1"/>
              <a:t>kategorizované</a:t>
            </a:r>
            <a:r>
              <a:rPr lang="en-US" dirty="0"/>
              <a:t> </a:t>
            </a:r>
            <a:r>
              <a:rPr lang="en-US" dirty="0" err="1"/>
              <a:t>délky</a:t>
            </a:r>
            <a:endParaRPr lang="en-US" dirty="0"/>
          </a:p>
        </p:txBody>
      </p:sp>
      <p:graphicFrame>
        <p:nvGraphicFramePr>
          <p:cNvPr id="56" name="Chart 6">
            <a:extLst>
              <a:ext uri="{FF2B5EF4-FFF2-40B4-BE49-F238E27FC236}">
                <a16:creationId xmlns:a16="http://schemas.microsoft.com/office/drawing/2014/main" id="{4BE3C1BE-A5CF-4DCD-B00D-BCC03F5AAC24}"/>
              </a:ext>
            </a:extLst>
          </p:cNvPr>
          <p:cNvGraphicFramePr/>
          <p:nvPr>
            <p:extLst>
              <p:ext uri="{D42A27DB-BD31-4B8C-83A1-F6EECF244321}">
                <p14:modId xmlns:p14="http://schemas.microsoft.com/office/powerpoint/2010/main" val="1936161701"/>
              </p:ext>
            </p:extLst>
          </p:nvPr>
        </p:nvGraphicFramePr>
        <p:xfrm>
          <a:off x="1657348" y="4252411"/>
          <a:ext cx="2197057" cy="229271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7" name="Tabulka 56">
            <a:extLst>
              <a:ext uri="{FF2B5EF4-FFF2-40B4-BE49-F238E27FC236}">
                <a16:creationId xmlns:a16="http://schemas.microsoft.com/office/drawing/2014/main" id="{9736B71D-E9B3-414D-9E90-B27CAE8FA54F}"/>
              </a:ext>
            </a:extLst>
          </p:cNvPr>
          <p:cNvGraphicFramePr>
            <a:graphicFrameLocks noGrp="1"/>
          </p:cNvGraphicFramePr>
          <p:nvPr>
            <p:extLst>
              <p:ext uri="{D42A27DB-BD31-4B8C-83A1-F6EECF244321}">
                <p14:modId xmlns:p14="http://schemas.microsoft.com/office/powerpoint/2010/main" val="3909292250"/>
              </p:ext>
            </p:extLst>
          </p:nvPr>
        </p:nvGraphicFramePr>
        <p:xfrm>
          <a:off x="2315129" y="5666268"/>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:-0,2</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graphicFrame>
        <p:nvGraphicFramePr>
          <p:cNvPr id="58" name="Chart 6">
            <a:extLst>
              <a:ext uri="{FF2B5EF4-FFF2-40B4-BE49-F238E27FC236}">
                <a16:creationId xmlns:a16="http://schemas.microsoft.com/office/drawing/2014/main" id="{3DE936CD-3B4C-4911-9B87-365E71C15DE3}"/>
              </a:ext>
            </a:extLst>
          </p:cNvPr>
          <p:cNvGraphicFramePr/>
          <p:nvPr>
            <p:extLst>
              <p:ext uri="{D42A27DB-BD31-4B8C-83A1-F6EECF244321}">
                <p14:modId xmlns:p14="http://schemas.microsoft.com/office/powerpoint/2010/main" val="382197312"/>
              </p:ext>
            </p:extLst>
          </p:nvPr>
        </p:nvGraphicFramePr>
        <p:xfrm>
          <a:off x="3898943" y="4252411"/>
          <a:ext cx="2197057" cy="2292711"/>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9" name="Chart 6">
            <a:extLst>
              <a:ext uri="{FF2B5EF4-FFF2-40B4-BE49-F238E27FC236}">
                <a16:creationId xmlns:a16="http://schemas.microsoft.com/office/drawing/2014/main" id="{0E617DB5-82D6-4A46-8852-DEBBA95FFEA8}"/>
              </a:ext>
            </a:extLst>
          </p:cNvPr>
          <p:cNvGraphicFramePr/>
          <p:nvPr>
            <p:extLst>
              <p:ext uri="{D42A27DB-BD31-4B8C-83A1-F6EECF244321}">
                <p14:modId xmlns:p14="http://schemas.microsoft.com/office/powerpoint/2010/main" val="1727802726"/>
              </p:ext>
            </p:extLst>
          </p:nvPr>
        </p:nvGraphicFramePr>
        <p:xfrm>
          <a:off x="6140538" y="4252411"/>
          <a:ext cx="2197057" cy="2292711"/>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0" name="Chart 6">
            <a:extLst>
              <a:ext uri="{FF2B5EF4-FFF2-40B4-BE49-F238E27FC236}">
                <a16:creationId xmlns:a16="http://schemas.microsoft.com/office/drawing/2014/main" id="{91126A6D-9F47-4694-BDF5-ABA19C6DE2F7}"/>
              </a:ext>
            </a:extLst>
          </p:cNvPr>
          <p:cNvGraphicFramePr/>
          <p:nvPr>
            <p:extLst>
              <p:ext uri="{D42A27DB-BD31-4B8C-83A1-F6EECF244321}">
                <p14:modId xmlns:p14="http://schemas.microsoft.com/office/powerpoint/2010/main" val="1514340632"/>
              </p:ext>
            </p:extLst>
          </p:nvPr>
        </p:nvGraphicFramePr>
        <p:xfrm>
          <a:off x="8382133" y="4252411"/>
          <a:ext cx="2197057" cy="2292711"/>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61" name="Tabulka 11">
            <a:extLst>
              <a:ext uri="{FF2B5EF4-FFF2-40B4-BE49-F238E27FC236}">
                <a16:creationId xmlns:a16="http://schemas.microsoft.com/office/drawing/2014/main" id="{1300FDE9-85BC-4B3F-B593-560B9EFAD813}"/>
              </a:ext>
            </a:extLst>
          </p:cNvPr>
          <p:cNvGraphicFramePr>
            <a:graphicFrameLocks noGrp="1"/>
          </p:cNvGraphicFramePr>
          <p:nvPr>
            <p:extLst>
              <p:ext uri="{D42A27DB-BD31-4B8C-83A1-F6EECF244321}">
                <p14:modId xmlns:p14="http://schemas.microsoft.com/office/powerpoint/2010/main" val="1653160247"/>
              </p:ext>
            </p:extLst>
          </p:nvPr>
        </p:nvGraphicFramePr>
        <p:xfrm>
          <a:off x="4533798" y="5456013"/>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:-3,3</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graphicFrame>
        <p:nvGraphicFramePr>
          <p:cNvPr id="62" name="Tabulka 11">
            <a:extLst>
              <a:ext uri="{FF2B5EF4-FFF2-40B4-BE49-F238E27FC236}">
                <a16:creationId xmlns:a16="http://schemas.microsoft.com/office/drawing/2014/main" id="{4B78D28B-8E00-4FBA-AE4C-B281E8BA6DFD}"/>
              </a:ext>
            </a:extLst>
          </p:cNvPr>
          <p:cNvGraphicFramePr>
            <a:graphicFrameLocks noGrp="1"/>
          </p:cNvGraphicFramePr>
          <p:nvPr>
            <p:extLst>
              <p:ext uri="{D42A27DB-BD31-4B8C-83A1-F6EECF244321}">
                <p14:modId xmlns:p14="http://schemas.microsoft.com/office/powerpoint/2010/main" val="2899427198"/>
              </p:ext>
            </p:extLst>
          </p:nvPr>
        </p:nvGraphicFramePr>
        <p:xfrm>
          <a:off x="6753781" y="5456012"/>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:-3,2</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graphicFrame>
        <p:nvGraphicFramePr>
          <p:cNvPr id="63" name="Tabulka 11">
            <a:extLst>
              <a:ext uri="{FF2B5EF4-FFF2-40B4-BE49-F238E27FC236}">
                <a16:creationId xmlns:a16="http://schemas.microsoft.com/office/drawing/2014/main" id="{D1682EF2-A013-4DA0-A383-6871DAA6BFF3}"/>
              </a:ext>
            </a:extLst>
          </p:cNvPr>
          <p:cNvGraphicFramePr>
            <a:graphicFrameLocks noGrp="1"/>
          </p:cNvGraphicFramePr>
          <p:nvPr>
            <p:extLst>
              <p:ext uri="{D42A27DB-BD31-4B8C-83A1-F6EECF244321}">
                <p14:modId xmlns:p14="http://schemas.microsoft.com/office/powerpoint/2010/main" val="935686799"/>
              </p:ext>
            </p:extLst>
          </p:nvPr>
        </p:nvGraphicFramePr>
        <p:xfrm>
          <a:off x="8799720" y="5658380"/>
          <a:ext cx="1522787" cy="558165"/>
        </p:xfrm>
        <a:graphic>
          <a:graphicData uri="http://schemas.openxmlformats.org/drawingml/2006/table">
            <a:tbl>
              <a:tblPr firstRow="1" bandRow="1">
                <a:tableStyleId>{5C22544A-7EE6-4342-B048-85BDC9FD1C3A}</a:tableStyleId>
              </a:tblPr>
              <a:tblGrid>
                <a:gridCol w="1522787">
                  <a:extLst>
                    <a:ext uri="{9D8B030D-6E8A-4147-A177-3AD203B41FA5}">
                      <a16:colId xmlns:a16="http://schemas.microsoft.com/office/drawing/2014/main" val="2795448903"/>
                    </a:ext>
                  </a:extLst>
                </a:gridCol>
              </a:tblGrid>
              <a:tr h="324556">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cs-CZ" sz="900" b="0" i="0" u="none" strike="noStrike" dirty="0">
                          <a:solidFill>
                            <a:srgbClr val="C00000"/>
                          </a:solidFill>
                          <a:effectLst/>
                          <a:latin typeface="Calibri" panose="020F0502020204030204" pitchFamily="34" charset="0"/>
                        </a:rPr>
                        <a:t>Průměrná meziroční změna v období</a:t>
                      </a:r>
                      <a:r>
                        <a:rPr lang="cs-CZ" sz="900" b="0" i="0" u="none" strike="noStrike" baseline="0" dirty="0">
                          <a:solidFill>
                            <a:srgbClr val="C00000"/>
                          </a:solidFill>
                          <a:effectLst/>
                          <a:latin typeface="Calibri" panose="020F0502020204030204" pitchFamily="34" charset="0"/>
                        </a:rPr>
                        <a:t> 2015–2018</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r>
                        <a:rPr lang="cs-CZ" sz="900" b="0" i="0" u="none" strike="noStrike" dirty="0">
                          <a:solidFill>
                            <a:srgbClr val="C00000"/>
                          </a:solidFill>
                          <a:effectLst/>
                          <a:latin typeface="Calibri" panose="020F0502020204030204" pitchFamily="34" charset="0"/>
                        </a:rPr>
                        <a:t> předchozího roku)</a:t>
                      </a:r>
                      <a:r>
                        <a:rPr lang="cs-CZ" sz="900" b="0" i="0" u="none" strike="noStrike" baseline="0" dirty="0">
                          <a:solidFill>
                            <a:srgbClr val="C00000"/>
                          </a:solidFill>
                          <a:effectLst/>
                          <a:latin typeface="Calibri" panose="020F0502020204030204" pitchFamily="34" charset="0"/>
                        </a:rPr>
                        <a:t>:-5</a:t>
                      </a:r>
                      <a:r>
                        <a:rPr lang="en-US" sz="900" b="0" i="0" u="none" strike="noStrike" baseline="0" dirty="0">
                          <a:solidFill>
                            <a:srgbClr val="C00000"/>
                          </a:solidFill>
                          <a:effectLst/>
                          <a:latin typeface="Calibri" panose="020F0502020204030204" pitchFamily="34" charset="0"/>
                        </a:rPr>
                        <a:t>,</a:t>
                      </a:r>
                      <a:r>
                        <a:rPr lang="cs-CZ" sz="900" b="0" i="0" u="none" strike="noStrike" baseline="0" dirty="0">
                          <a:solidFill>
                            <a:srgbClr val="C00000"/>
                          </a:solidFill>
                          <a:effectLst/>
                          <a:latin typeface="Calibri" panose="020F0502020204030204" pitchFamily="34" charset="0"/>
                        </a:rPr>
                        <a:t>7</a:t>
                      </a:r>
                      <a:r>
                        <a:rPr lang="cs-CZ" sz="900" b="0" i="0" u="none" strike="noStrike" dirty="0">
                          <a:solidFill>
                            <a:srgbClr val="C00000"/>
                          </a:solidFill>
                          <a:effectLst/>
                          <a:latin typeface="Calibri" panose="020F0502020204030204" pitchFamily="34" charset="0"/>
                        </a:rPr>
                        <a:t> </a:t>
                      </a:r>
                      <a:r>
                        <a:rPr lang="en-US" sz="900" b="0" i="0" u="none" strike="noStrike" dirty="0">
                          <a:solidFill>
                            <a:srgbClr val="C00000"/>
                          </a:solidFill>
                          <a:effectLst/>
                          <a:latin typeface="Calibri" panose="020F0502020204030204" pitchFamily="34" charset="0"/>
                        </a:rPr>
                        <a:t>%</a:t>
                      </a:r>
                      <a:endParaRPr lang="cs-CZ" sz="900" b="0" i="0" u="none" strike="noStrike" dirty="0">
                        <a:solidFill>
                          <a:srgbClr val="C00000"/>
                        </a:solidFill>
                        <a:effectLst/>
                        <a:latin typeface="Calibri" panose="020F0502020204030204" pitchFamily="34" charset="0"/>
                      </a:endParaRPr>
                    </a:p>
                    <a:p>
                      <a:pPr algn="r" fontAlgn="b"/>
                      <a:endParaRPr lang="cs-CZ" sz="900" b="0" i="0" u="none" strike="noStrike" dirty="0">
                        <a:solidFill>
                          <a:srgbClr val="C00000"/>
                        </a:solidFill>
                        <a:effectLst/>
                        <a:latin typeface="Calibri" panose="020F0502020204030204" pitchFamily="34" charset="0"/>
                      </a:endParaRP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79158205"/>
                  </a:ext>
                </a:extLst>
              </a:tr>
            </a:tbl>
          </a:graphicData>
        </a:graphic>
      </p:graphicFrame>
      <p:sp>
        <p:nvSpPr>
          <p:cNvPr id="64" name="Rectangle 1">
            <a:extLst>
              <a:ext uri="{FF2B5EF4-FFF2-40B4-BE49-F238E27FC236}">
                <a16:creationId xmlns:a16="http://schemas.microsoft.com/office/drawing/2014/main" id="{3B9BB3C3-130F-4C99-AEA3-EA81907EBB26}"/>
              </a:ext>
            </a:extLst>
          </p:cNvPr>
          <p:cNvSpPr/>
          <p:nvPr/>
        </p:nvSpPr>
        <p:spPr>
          <a:xfrm>
            <a:off x="473944" y="3889957"/>
            <a:ext cx="369332" cy="1964961"/>
          </a:xfrm>
          <a:prstGeom prst="rect">
            <a:avLst/>
          </a:prstGeom>
        </p:spPr>
        <p:txBody>
          <a:bodyPr vert="vert270" wrap="none">
            <a:spAutoFit/>
          </a:bodyPr>
          <a:lstStyle/>
          <a:p>
            <a:r>
              <a:rPr lang="cs-CZ" sz="1200" b="1" dirty="0"/>
              <a:t>Bydliště Královéhradecký kraj</a:t>
            </a:r>
            <a:endParaRPr lang="en-US" sz="1200" b="1" dirty="0"/>
          </a:p>
        </p:txBody>
      </p:sp>
    </p:spTree>
    <p:extLst>
      <p:ext uri="{BB962C8B-B14F-4D97-AF65-F5344CB8AC3E}">
        <p14:creationId xmlns:p14="http://schemas.microsoft.com/office/powerpoint/2010/main" val="24470650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8356262" cy="523220"/>
          </a:xfrm>
          <a:prstGeom prst="rect">
            <a:avLst/>
          </a:prstGeom>
          <a:noFill/>
        </p:spPr>
        <p:txBody>
          <a:bodyPr wrap="none" rtlCol="0">
            <a:spAutoFit/>
          </a:bodyPr>
          <a:lstStyle/>
          <a:p>
            <a:r>
              <a:rPr lang="cs-CZ" sz="1400" dirty="0"/>
              <a:t>Zdroj: </a:t>
            </a:r>
            <a:r>
              <a:rPr lang="cs-CZ" sz="1400" kern="0" dirty="0">
                <a:solidFill>
                  <a:srgbClr val="000000"/>
                </a:solidFill>
              </a:rPr>
              <a:t>NRHOSP 2016, </a:t>
            </a:r>
            <a:r>
              <a:rPr lang="cs-CZ" sz="1400" dirty="0"/>
              <a:t>OECD</a:t>
            </a:r>
            <a:r>
              <a:rPr lang="en-US" sz="1400" dirty="0"/>
              <a:t>/Eurostat/WHO-Europe Joint Data Collection</a:t>
            </a:r>
            <a:r>
              <a:rPr lang="cs-CZ" sz="1400" dirty="0"/>
              <a:t> on Non-</a:t>
            </a:r>
            <a:r>
              <a:rPr lang="cs-CZ" sz="1400" dirty="0" err="1"/>
              <a:t>Monetary</a:t>
            </a:r>
            <a:r>
              <a:rPr lang="cs-CZ" sz="1400" dirty="0"/>
              <a:t> </a:t>
            </a:r>
            <a:r>
              <a:rPr lang="cs-CZ" sz="1400" dirty="0" err="1"/>
              <a:t>Health</a:t>
            </a:r>
            <a:r>
              <a:rPr lang="cs-CZ" sz="1400" dirty="0"/>
              <a:t> Care </a:t>
            </a:r>
            <a:r>
              <a:rPr lang="cs-CZ" sz="1400" dirty="0" err="1"/>
              <a:t>Statistics</a:t>
            </a:r>
            <a:endParaRPr lang="cs-CZ" sz="1400" kern="0" dirty="0">
              <a:solidFill>
                <a:srgbClr val="000000"/>
              </a:solidFill>
            </a:endParaRPr>
          </a:p>
          <a:p>
            <a:r>
              <a:rPr lang="cs-CZ" sz="1400" kern="0" dirty="0">
                <a:solidFill>
                  <a:srgbClr val="000000"/>
                </a:solidFill>
              </a:rPr>
              <a:t>Průměrná délka akutních hospitalizací.</a:t>
            </a:r>
          </a:p>
        </p:txBody>
      </p:sp>
      <p:sp>
        <p:nvSpPr>
          <p:cNvPr id="8" name="TextBox 7"/>
          <p:cNvSpPr txBox="1"/>
          <p:nvPr/>
        </p:nvSpPr>
        <p:spPr>
          <a:xfrm>
            <a:off x="7791481" y="3057524"/>
            <a:ext cx="3823855" cy="3014229"/>
          </a:xfrm>
          <a:prstGeom prst="rect">
            <a:avLst/>
          </a:prstGeom>
          <a:noFill/>
          <a:ln>
            <a:noFill/>
          </a:ln>
        </p:spPr>
        <p:txBody>
          <a:bodyPr wrap="none" rtlCol="0">
            <a:noAutofit/>
          </a:bodyPr>
          <a:lstStyle/>
          <a:p>
            <a:r>
              <a:rPr lang="cs-CZ" sz="1400" kern="0" dirty="0">
                <a:solidFill>
                  <a:srgbClr val="000000"/>
                </a:solidFill>
              </a:rPr>
              <a:t>Česká republika se řadí k zemím s nižší průměrnou</a:t>
            </a:r>
          </a:p>
          <a:p>
            <a:r>
              <a:rPr lang="cs-CZ" sz="1400" kern="0" dirty="0">
                <a:solidFill>
                  <a:srgbClr val="000000"/>
                </a:solidFill>
              </a:rPr>
              <a:t>délkou akutních hospitalizací. V roce 2016 byla</a:t>
            </a:r>
          </a:p>
          <a:p>
            <a:r>
              <a:rPr lang="cs-CZ" sz="1400" kern="0" dirty="0">
                <a:solidFill>
                  <a:srgbClr val="000000"/>
                </a:solidFill>
              </a:rPr>
              <a:t>průměrná délka akutní hospitalizace 5,7 dní.</a:t>
            </a:r>
          </a:p>
        </p:txBody>
      </p:sp>
      <p:sp>
        <p:nvSpPr>
          <p:cNvPr id="10" name="TextovéPole 9">
            <a:extLst>
              <a:ext uri="{FF2B5EF4-FFF2-40B4-BE49-F238E27FC236}">
                <a16:creationId xmlns:a16="http://schemas.microsoft.com/office/drawing/2014/main" id="{437C8B54-AC38-4270-BDA9-B28528EDDF9B}"/>
              </a:ext>
            </a:extLst>
          </p:cNvPr>
          <p:cNvSpPr txBox="1"/>
          <p:nvPr/>
        </p:nvSpPr>
        <p:spPr>
          <a:xfrm>
            <a:off x="57503" y="2026905"/>
            <a:ext cx="400110" cy="1352549"/>
          </a:xfrm>
          <a:prstGeom prst="rect">
            <a:avLst/>
          </a:prstGeom>
          <a:noFill/>
        </p:spPr>
        <p:txBody>
          <a:bodyPr vert="vert270" wrap="square" rtlCol="0">
            <a:spAutoFit/>
          </a:bodyPr>
          <a:lstStyle/>
          <a:p>
            <a:r>
              <a:rPr lang="cs-CZ" sz="1400" b="1" dirty="0"/>
              <a:t>Průměrná délka</a:t>
            </a:r>
          </a:p>
        </p:txBody>
      </p:sp>
      <p:sp>
        <p:nvSpPr>
          <p:cNvPr id="2" name="Title 1"/>
          <p:cNvSpPr>
            <a:spLocks noGrp="1"/>
          </p:cNvSpPr>
          <p:nvPr>
            <p:ph type="title"/>
          </p:nvPr>
        </p:nvSpPr>
        <p:spPr/>
        <p:txBody>
          <a:bodyPr>
            <a:normAutofit/>
          </a:bodyPr>
          <a:lstStyle/>
          <a:p>
            <a:r>
              <a:rPr lang="en-US" dirty="0" err="1"/>
              <a:t>Délka</a:t>
            </a:r>
            <a:r>
              <a:rPr lang="en-US" dirty="0"/>
              <a:t> </a:t>
            </a:r>
            <a:r>
              <a:rPr lang="en-US" dirty="0" err="1"/>
              <a:t>akutních</a:t>
            </a:r>
            <a:r>
              <a:rPr lang="en-US" dirty="0"/>
              <a:t> </a:t>
            </a:r>
            <a:r>
              <a:rPr lang="en-US" dirty="0" err="1"/>
              <a:t>hospitalizací</a:t>
            </a:r>
            <a:r>
              <a:rPr lang="en-US" dirty="0"/>
              <a:t> 2016: </a:t>
            </a:r>
            <a:r>
              <a:rPr lang="en-US" dirty="0" err="1"/>
              <a:t>mezinárodní</a:t>
            </a:r>
            <a:r>
              <a:rPr lang="en-US" dirty="0"/>
              <a:t> </a:t>
            </a:r>
            <a:r>
              <a:rPr lang="en-US" dirty="0" err="1"/>
              <a:t>srovnání</a:t>
            </a:r>
            <a:endParaRPr lang="en-US" dirty="0"/>
          </a:p>
        </p:txBody>
      </p:sp>
      <p:graphicFrame>
        <p:nvGraphicFramePr>
          <p:cNvPr id="12" name="Graf 11">
            <a:extLst>
              <a:ext uri="{FF2B5EF4-FFF2-40B4-BE49-F238E27FC236}">
                <a16:creationId xmlns:a16="http://schemas.microsoft.com/office/drawing/2014/main" id="{CFE97C94-9EDB-4D60-9B48-80BF75F475DB}"/>
              </a:ext>
            </a:extLst>
          </p:cNvPr>
          <p:cNvGraphicFramePr/>
          <p:nvPr>
            <p:extLst>
              <p:ext uri="{D42A27DB-BD31-4B8C-83A1-F6EECF244321}">
                <p14:modId xmlns:p14="http://schemas.microsoft.com/office/powerpoint/2010/main" val="2357737007"/>
              </p:ext>
            </p:extLst>
          </p:nvPr>
        </p:nvGraphicFramePr>
        <p:xfrm>
          <a:off x="257557" y="817230"/>
          <a:ext cx="7533923" cy="565422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91466807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730824"/>
            <a:ext cx="2126223"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p>
        </p:txBody>
      </p:sp>
      <p:sp>
        <p:nvSpPr>
          <p:cNvPr id="2" name="Title 1"/>
          <p:cNvSpPr>
            <a:spLocks noGrp="1"/>
          </p:cNvSpPr>
          <p:nvPr>
            <p:ph type="title"/>
          </p:nvPr>
        </p:nvSpPr>
        <p:spPr/>
        <p:txBody>
          <a:bodyPr>
            <a:normAutofit fontScale="90000"/>
          </a:bodyPr>
          <a:lstStyle/>
          <a:p>
            <a:r>
              <a:rPr lang="cs-CZ" dirty="0"/>
              <a:t>Doporučení k hospitalizaci v HKK dle kraje bydliště a diagnózy 1/3</a:t>
            </a:r>
            <a:endParaRPr lang="en-US" dirty="0"/>
          </a:p>
        </p:txBody>
      </p:sp>
      <p:sp>
        <p:nvSpPr>
          <p:cNvPr id="12" name="TextovéPole 11"/>
          <p:cNvSpPr txBox="1"/>
          <p:nvPr/>
        </p:nvSpPr>
        <p:spPr>
          <a:xfrm>
            <a:off x="4982200" y="1239308"/>
            <a:ext cx="2769321" cy="24622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 hospitalizací v HKK dle doporučení</a:t>
            </a:r>
          </a:p>
        </p:txBody>
      </p:sp>
      <p:sp>
        <p:nvSpPr>
          <p:cNvPr id="13" name="TextBox 7"/>
          <p:cNvSpPr txBox="1"/>
          <p:nvPr/>
        </p:nvSpPr>
        <p:spPr>
          <a:xfrm>
            <a:off x="8639175" y="1672685"/>
            <a:ext cx="3234263" cy="3108543"/>
          </a:xfrm>
          <a:prstGeom prst="rect">
            <a:avLst/>
          </a:prstGeom>
          <a:noFill/>
          <a:ln>
            <a:noFill/>
          </a:ln>
        </p:spPr>
        <p:txBody>
          <a:bodyPr wrap="square" rtlCol="0">
            <a:spAutoFit/>
          </a:bodyPr>
          <a:lstStyle/>
          <a:p>
            <a:r>
              <a:rPr lang="cs-CZ" sz="1400" dirty="0"/>
              <a:t>Nejvyšší podíl pacientů se dostává do královéhradeckých nemocnic na základě doporučení praktického lékaře nebo ambulantního specialisty, u obyvatel mimo HKK je tento podíl u většiny diagnostických kategorií nižší (HKK 63 %, ostatní kraje 70 %). </a:t>
            </a:r>
          </a:p>
          <a:p>
            <a:r>
              <a:rPr lang="cs-CZ" sz="1400" dirty="0"/>
              <a:t>Naopak vyšší podíl obyvatel HKK je hospitalizován bez doporučení lékaře nebo lékařem RZP. Forma doporučení k hospitalizaci se výrazně liší </a:t>
            </a:r>
            <a:br>
              <a:rPr lang="cs-CZ" sz="1400" dirty="0"/>
            </a:br>
            <a:r>
              <a:rPr lang="cs-CZ" sz="1400" dirty="0"/>
              <a:t>v závislosti na diagnóze. Očekávatelně odlišná situace je u poruch duševního zdraví. </a:t>
            </a:r>
          </a:p>
        </p:txBody>
      </p:sp>
      <p:graphicFrame>
        <p:nvGraphicFramePr>
          <p:cNvPr id="17" name="Tabulka 16">
            <a:extLst>
              <a:ext uri="{FF2B5EF4-FFF2-40B4-BE49-F238E27FC236}">
                <a16:creationId xmlns:a16="http://schemas.microsoft.com/office/drawing/2014/main" id="{2FA7C6A7-FAAC-404C-9A87-3E620F7BE5B9}"/>
              </a:ext>
            </a:extLst>
          </p:cNvPr>
          <p:cNvGraphicFramePr>
            <a:graphicFrameLocks noGrp="1"/>
          </p:cNvGraphicFramePr>
          <p:nvPr>
            <p:extLst>
              <p:ext uri="{D42A27DB-BD31-4B8C-83A1-F6EECF244321}">
                <p14:modId xmlns:p14="http://schemas.microsoft.com/office/powerpoint/2010/main" val="2651520410"/>
              </p:ext>
            </p:extLst>
          </p:nvPr>
        </p:nvGraphicFramePr>
        <p:xfrm>
          <a:off x="600014" y="1485529"/>
          <a:ext cx="7953641" cy="3578400"/>
        </p:xfrm>
        <a:graphic>
          <a:graphicData uri="http://schemas.openxmlformats.org/drawingml/2006/table">
            <a:tbl>
              <a:tblPr/>
              <a:tblGrid>
                <a:gridCol w="2345321">
                  <a:extLst>
                    <a:ext uri="{9D8B030D-6E8A-4147-A177-3AD203B41FA5}">
                      <a16:colId xmlns:a16="http://schemas.microsoft.com/office/drawing/2014/main" val="20000"/>
                    </a:ext>
                  </a:extLst>
                </a:gridCol>
                <a:gridCol w="823709">
                  <a:extLst>
                    <a:ext uri="{9D8B030D-6E8A-4147-A177-3AD203B41FA5}">
                      <a16:colId xmlns:a16="http://schemas.microsoft.com/office/drawing/2014/main" val="20001"/>
                    </a:ext>
                  </a:extLst>
                </a:gridCol>
                <a:gridCol w="4784611">
                  <a:extLst>
                    <a:ext uri="{9D8B030D-6E8A-4147-A177-3AD203B41FA5}">
                      <a16:colId xmlns:a16="http://schemas.microsoft.com/office/drawing/2014/main" val="20002"/>
                    </a:ext>
                  </a:extLst>
                </a:gridCol>
              </a:tblGrid>
              <a:tr h="468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lnSpc>
                          <a:spcPct val="100000"/>
                        </a:lnSpc>
                      </a:pPr>
                      <a:r>
                        <a:rPr lang="cs-CZ" sz="1000" b="1" u="none" strike="noStrike" dirty="0">
                          <a:solidFill>
                            <a:schemeClr val="tx1"/>
                          </a:solidFill>
                          <a:effectLst/>
                          <a:latin typeface="+mj-lt"/>
                        </a:rPr>
                        <a:t>Hlavní</a:t>
                      </a:r>
                      <a:r>
                        <a:rPr lang="cs-CZ" sz="1000" b="1" u="none" strike="noStrike" baseline="0" dirty="0">
                          <a:solidFill>
                            <a:schemeClr val="tx1"/>
                          </a:solidFill>
                          <a:effectLst/>
                          <a:latin typeface="+mj-lt"/>
                        </a:rPr>
                        <a:t> </a:t>
                      </a:r>
                      <a:r>
                        <a:rPr lang="cs-CZ" sz="1000" b="1" u="none" strike="noStrike" dirty="0">
                          <a:solidFill>
                            <a:schemeClr val="tx1"/>
                          </a:solidFill>
                          <a:effectLst/>
                          <a:latin typeface="+mj-lt"/>
                        </a:rPr>
                        <a:t>hospitalizační diagnóza</a:t>
                      </a:r>
                      <a:br>
                        <a:rPr lang="cs-CZ" sz="1000" b="1" u="none" strike="noStrike" dirty="0">
                          <a:solidFill>
                            <a:schemeClr val="tx1"/>
                          </a:solidFill>
                          <a:effectLst/>
                          <a:latin typeface="+mj-lt"/>
                        </a:rPr>
                      </a:br>
                      <a:r>
                        <a:rPr lang="cs-CZ" sz="1000" b="1" u="none" strike="noStrike" dirty="0">
                          <a:solidFill>
                            <a:schemeClr val="tx1"/>
                          </a:solidFill>
                          <a:effectLst/>
                          <a:latin typeface="+mj-lt"/>
                        </a:rPr>
                        <a:t>podle kapitol MKN-10 </a:t>
                      </a:r>
                      <a:endParaRPr lang="cs-CZ" sz="1000" b="1" i="0" u="none" strike="noStrike" dirty="0">
                        <a:solidFill>
                          <a:schemeClr val="tx1"/>
                        </a:solidFill>
                        <a:effectLst/>
                        <a:latin typeface="+mj-lt"/>
                      </a:endParaRPr>
                    </a:p>
                  </a:txBody>
                  <a:tcPr marL="0" marR="0" marT="0" marB="0" anchor="ctr">
                    <a:lnL w="38100" cap="flat" cmpd="sng" algn="ctr">
                      <a:solidFill>
                        <a:sysClr val="window" lastClr="FFFFFF"/>
                      </a:solidFill>
                      <a:prstDash val="solid"/>
                      <a:round/>
                      <a:headEnd type="none" w="med" len="med"/>
                      <a:tailEnd type="none" w="med" len="med"/>
                    </a:lnL>
                    <a:lnR w="12700" cmpd="sng">
                      <a:no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lnSpc>
                          <a:spcPct val="70000"/>
                        </a:lnSpc>
                      </a:pPr>
                      <a:r>
                        <a:rPr lang="cs-CZ" sz="1000" b="1" i="0" u="none" strike="noStrike" dirty="0">
                          <a:solidFill>
                            <a:schemeClr val="tx1"/>
                          </a:solidFill>
                          <a:effectLst/>
                          <a:latin typeface="+mj-lt"/>
                        </a:rPr>
                        <a:t>N (2018)</a:t>
                      </a:r>
                    </a:p>
                  </a:txBody>
                  <a:tcPr marL="0" marR="0" marT="0" marB="0" anchor="ctr">
                    <a:lnL w="12700" cmpd="sng">
                      <a:noFill/>
                    </a:lnL>
                    <a:lnR w="12700" cmpd="sng">
                      <a:no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CELKEM</a:t>
                      </a:r>
                    </a:p>
                  </a:txBody>
                  <a:tcPr marL="72000" marR="0" marT="0" marB="0" anchor="b">
                    <a:lnL w="12700" cmpd="sng">
                      <a:noFill/>
                    </a:lnL>
                    <a:lnR w="12700" cmpd="sng">
                      <a:noFill/>
                    </a:lnR>
                    <a:lnT w="12700" cap="flat" cmpd="sng" algn="ctr">
                      <a:solidFill>
                        <a:sysClr val="window" lastClr="FFFFF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b">
                    <a:lnL w="12700" cmpd="sng">
                      <a:noFill/>
                    </a:lnL>
                    <a:lnR w="12700" cmpd="sng">
                      <a:noFill/>
                    </a:lnR>
                    <a:lnT w="12700" cap="flat" cmpd="sng" algn="ctr">
                      <a:solidFill>
                        <a:sysClr val="window" lastClr="FFFFF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solidFill>
                        <a:sysClr val="window" lastClr="FFFFF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1"/>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86 590</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35"/>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17 826</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37"/>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I. Některé infekční a parazitární nemoci</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 </a:t>
                      </a:r>
                    </a:p>
                  </a:txBody>
                  <a:tcPr marL="0" marR="18000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8"/>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2 078</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9"/>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271</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1"/>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II. Novotvary</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2"/>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6 569</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3"/>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1 668</a:t>
                      </a:r>
                    </a:p>
                  </a:txBody>
                  <a:tcPr marL="0" marR="18000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9600">
                <a:tc gridSpan="3">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III. Nemoci krve a krvetvorných orgánů, poruchy mechanismu imunity</a:t>
                      </a:r>
                    </a:p>
                  </a:txBody>
                  <a:tcPr marL="72000" marR="180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cs-CZ"/>
                    </a:p>
                  </a:txBody>
                  <a:tcPr/>
                </a:tc>
                <a:tc hMerge="1">
                  <a:txBody>
                    <a:bodyPr/>
                    <a:lstStyle/>
                    <a:p>
                      <a:endParaRPr lang="cs-CZ" dirty="0"/>
                    </a:p>
                  </a:txBody>
                  <a:tcPr/>
                </a:tc>
                <a:extLst>
                  <a:ext uri="{0D108BD9-81ED-4DB2-BD59-A6C34878D82A}">
                    <a16:rowId xmlns:a16="http://schemas.microsoft.com/office/drawing/2014/main" val="10003"/>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624</a:t>
                      </a:r>
                    </a:p>
                  </a:txBody>
                  <a:tcPr marL="0" marR="18000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98</a:t>
                      </a:r>
                    </a:p>
                  </a:txBody>
                  <a:tcPr marL="0" marR="18000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IV. Nemoci endokrinní, výživy a přeměny látek</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2 243</a:t>
                      </a: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334</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pl-PL" sz="800" b="1" i="0" u="none" strike="noStrike" dirty="0">
                          <a:solidFill>
                            <a:srgbClr val="000000"/>
                          </a:solidFill>
                          <a:effectLst/>
                          <a:latin typeface="Calibri" panose="020F0502020204030204" pitchFamily="34" charset="0"/>
                        </a:rPr>
                        <a:t>V. Poruchy duševní a poruchy chování</a:t>
                      </a:r>
                    </a:p>
                  </a:txBody>
                  <a:tcPr marL="72000" marR="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2 009</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406</a:t>
                      </a:r>
                    </a:p>
                  </a:txBody>
                  <a:tcPr marL="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VI. Nemoci nervové soustavy</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2 989</a:t>
                      </a:r>
                    </a:p>
                  </a:txBody>
                  <a:tcPr marL="0" marR="18000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846</a:t>
                      </a: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pl-PL" sz="800" b="1" i="0" u="none" strike="noStrike" dirty="0">
                          <a:solidFill>
                            <a:srgbClr val="000000"/>
                          </a:solidFill>
                          <a:effectLst/>
                          <a:latin typeface="Calibri" panose="020F0502020204030204" pitchFamily="34" charset="0"/>
                        </a:rPr>
                        <a:t>VII. Nemoci oka a očních adnex</a:t>
                      </a:r>
                    </a:p>
                  </a:txBody>
                  <a:tcPr marL="72000" marR="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647</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0"/>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262</a:t>
                      </a:r>
                    </a:p>
                  </a:txBody>
                  <a:tcPr marL="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2"/>
                  </a:ext>
                </a:extLst>
              </a:tr>
            </a:tbl>
          </a:graphicData>
        </a:graphic>
      </p:graphicFrame>
      <p:graphicFrame>
        <p:nvGraphicFramePr>
          <p:cNvPr id="18" name="Graf 17">
            <a:extLst>
              <a:ext uri="{FF2B5EF4-FFF2-40B4-BE49-F238E27FC236}">
                <a16:creationId xmlns:a16="http://schemas.microsoft.com/office/drawing/2014/main" id="{4B2DD324-67DE-492E-BED5-F81556A67649}"/>
              </a:ext>
            </a:extLst>
          </p:cNvPr>
          <p:cNvGraphicFramePr/>
          <p:nvPr>
            <p:extLst>
              <p:ext uri="{D42A27DB-BD31-4B8C-83A1-F6EECF244321}">
                <p14:modId xmlns:p14="http://schemas.microsoft.com/office/powerpoint/2010/main" val="2905767115"/>
              </p:ext>
            </p:extLst>
          </p:nvPr>
        </p:nvGraphicFramePr>
        <p:xfrm>
          <a:off x="600014" y="1636410"/>
          <a:ext cx="8039161" cy="434859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1915857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730824"/>
            <a:ext cx="2126223"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p>
        </p:txBody>
      </p:sp>
      <p:sp>
        <p:nvSpPr>
          <p:cNvPr id="2" name="Title 1"/>
          <p:cNvSpPr>
            <a:spLocks noGrp="1"/>
          </p:cNvSpPr>
          <p:nvPr>
            <p:ph type="title"/>
          </p:nvPr>
        </p:nvSpPr>
        <p:spPr/>
        <p:txBody>
          <a:bodyPr>
            <a:normAutofit fontScale="90000"/>
          </a:bodyPr>
          <a:lstStyle/>
          <a:p>
            <a:r>
              <a:rPr lang="cs-CZ" dirty="0"/>
              <a:t>Doporučení k hospitalizaci v HKK dle kraje bydliště a diagnózy 2/3</a:t>
            </a:r>
            <a:endParaRPr lang="en-US" dirty="0"/>
          </a:p>
        </p:txBody>
      </p:sp>
      <p:sp>
        <p:nvSpPr>
          <p:cNvPr id="13" name="TextBox 7"/>
          <p:cNvSpPr txBox="1"/>
          <p:nvPr/>
        </p:nvSpPr>
        <p:spPr>
          <a:xfrm>
            <a:off x="8639175" y="1863185"/>
            <a:ext cx="3234263" cy="3108543"/>
          </a:xfrm>
          <a:prstGeom prst="rect">
            <a:avLst/>
          </a:prstGeom>
          <a:noFill/>
          <a:ln>
            <a:noFill/>
          </a:ln>
        </p:spPr>
        <p:txBody>
          <a:bodyPr wrap="square" rtlCol="0">
            <a:spAutoFit/>
          </a:bodyPr>
          <a:lstStyle/>
          <a:p>
            <a:r>
              <a:rPr lang="cs-CZ" sz="1400" dirty="0"/>
              <a:t>Nejvyšší podíl pacientů se dostává do královéhradeckých nemocnic na základě doporučení praktického lékaře nebo ambulantního specialisty, u obyvatel mimo HKK je tento podíl u většiny diagnostických kategorií nižší (HKK 63 %, ostatní kraje 70 %). </a:t>
            </a:r>
          </a:p>
          <a:p>
            <a:r>
              <a:rPr lang="cs-CZ" sz="1400" dirty="0"/>
              <a:t>Naopak vyšší podíl obyvatel HKK je hospitalizován bez doporučení lékaře nebo lékařem RZP. Forma doporučení k hospitalizaci se výrazně liší </a:t>
            </a:r>
            <a:br>
              <a:rPr lang="cs-CZ" sz="1400" dirty="0"/>
            </a:br>
            <a:r>
              <a:rPr lang="cs-CZ" sz="1400" dirty="0"/>
              <a:t>v závislosti na diagnóze. Očekávatelně odlišná situace je u těhotenství, porodu a šestinedělí. </a:t>
            </a:r>
          </a:p>
        </p:txBody>
      </p:sp>
      <p:sp>
        <p:nvSpPr>
          <p:cNvPr id="17" name="TextovéPole 16"/>
          <p:cNvSpPr txBox="1"/>
          <p:nvPr/>
        </p:nvSpPr>
        <p:spPr>
          <a:xfrm>
            <a:off x="4963150" y="1398899"/>
            <a:ext cx="2769321" cy="24622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 hospitalizací v </a:t>
            </a:r>
            <a:r>
              <a:rPr lang="cs-CZ" sz="1000" b="1" kern="0" dirty="0">
                <a:solidFill>
                  <a:srgbClr val="000000"/>
                </a:solidFill>
              </a:rPr>
              <a:t>HKK</a:t>
            </a:r>
            <a:r>
              <a:rPr kumimoji="0" lang="cs-CZ" sz="1000" b="1" i="0" u="none" strike="noStrike" kern="0" cap="none" spc="0" normalizeH="0" baseline="0" noProof="0" dirty="0">
                <a:ln>
                  <a:noFill/>
                </a:ln>
                <a:solidFill>
                  <a:srgbClr val="000000"/>
                </a:solidFill>
                <a:effectLst/>
                <a:uLnTx/>
                <a:uFillTx/>
              </a:rPr>
              <a:t> dle doporučení</a:t>
            </a:r>
          </a:p>
        </p:txBody>
      </p:sp>
      <p:graphicFrame>
        <p:nvGraphicFramePr>
          <p:cNvPr id="11" name="Graf 10">
            <a:extLst>
              <a:ext uri="{FF2B5EF4-FFF2-40B4-BE49-F238E27FC236}">
                <a16:creationId xmlns:a16="http://schemas.microsoft.com/office/drawing/2014/main" id="{70F4E5AB-4BBB-46AE-AE76-6C3841FF70DD}"/>
              </a:ext>
            </a:extLst>
          </p:cNvPr>
          <p:cNvGraphicFramePr/>
          <p:nvPr>
            <p:extLst>
              <p:ext uri="{D42A27DB-BD31-4B8C-83A1-F6EECF244321}">
                <p14:modId xmlns:p14="http://schemas.microsoft.com/office/powerpoint/2010/main" val="3089225274"/>
              </p:ext>
            </p:extLst>
          </p:nvPr>
        </p:nvGraphicFramePr>
        <p:xfrm>
          <a:off x="600014" y="1796001"/>
          <a:ext cx="8039161" cy="43485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Tabulka 11">
            <a:extLst>
              <a:ext uri="{FF2B5EF4-FFF2-40B4-BE49-F238E27FC236}">
                <a16:creationId xmlns:a16="http://schemas.microsoft.com/office/drawing/2014/main" id="{89CA49ED-DE4F-456F-BA88-1CFA40CC24D9}"/>
              </a:ext>
            </a:extLst>
          </p:cNvPr>
          <p:cNvGraphicFramePr>
            <a:graphicFrameLocks noGrp="1"/>
          </p:cNvGraphicFramePr>
          <p:nvPr>
            <p:extLst>
              <p:ext uri="{D42A27DB-BD31-4B8C-83A1-F6EECF244321}">
                <p14:modId xmlns:p14="http://schemas.microsoft.com/office/powerpoint/2010/main" val="421133174"/>
              </p:ext>
            </p:extLst>
          </p:nvPr>
        </p:nvGraphicFramePr>
        <p:xfrm>
          <a:off x="600014" y="1645120"/>
          <a:ext cx="7953641" cy="3578400"/>
        </p:xfrm>
        <a:graphic>
          <a:graphicData uri="http://schemas.openxmlformats.org/drawingml/2006/table">
            <a:tbl>
              <a:tblPr/>
              <a:tblGrid>
                <a:gridCol w="2345321">
                  <a:extLst>
                    <a:ext uri="{9D8B030D-6E8A-4147-A177-3AD203B41FA5}">
                      <a16:colId xmlns:a16="http://schemas.microsoft.com/office/drawing/2014/main" val="20000"/>
                    </a:ext>
                  </a:extLst>
                </a:gridCol>
                <a:gridCol w="823709">
                  <a:extLst>
                    <a:ext uri="{9D8B030D-6E8A-4147-A177-3AD203B41FA5}">
                      <a16:colId xmlns:a16="http://schemas.microsoft.com/office/drawing/2014/main" val="20001"/>
                    </a:ext>
                  </a:extLst>
                </a:gridCol>
                <a:gridCol w="4784611">
                  <a:extLst>
                    <a:ext uri="{9D8B030D-6E8A-4147-A177-3AD203B41FA5}">
                      <a16:colId xmlns:a16="http://schemas.microsoft.com/office/drawing/2014/main" val="20002"/>
                    </a:ext>
                  </a:extLst>
                </a:gridCol>
              </a:tblGrid>
              <a:tr h="468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lnSpc>
                          <a:spcPct val="100000"/>
                        </a:lnSpc>
                      </a:pPr>
                      <a:r>
                        <a:rPr lang="cs-CZ" sz="1000" b="1" u="none" strike="noStrike" dirty="0">
                          <a:solidFill>
                            <a:schemeClr val="tx1"/>
                          </a:solidFill>
                          <a:effectLst/>
                          <a:latin typeface="+mj-lt"/>
                        </a:rPr>
                        <a:t>Hlavní</a:t>
                      </a:r>
                      <a:r>
                        <a:rPr lang="cs-CZ" sz="1000" b="1" u="none" strike="noStrike" baseline="0" dirty="0">
                          <a:solidFill>
                            <a:schemeClr val="tx1"/>
                          </a:solidFill>
                          <a:effectLst/>
                          <a:latin typeface="+mj-lt"/>
                        </a:rPr>
                        <a:t> </a:t>
                      </a:r>
                      <a:r>
                        <a:rPr lang="cs-CZ" sz="1000" b="1" u="none" strike="noStrike" dirty="0">
                          <a:solidFill>
                            <a:schemeClr val="tx1"/>
                          </a:solidFill>
                          <a:effectLst/>
                          <a:latin typeface="+mj-lt"/>
                        </a:rPr>
                        <a:t>hospitalizační diagnóza</a:t>
                      </a:r>
                      <a:br>
                        <a:rPr lang="cs-CZ" sz="1000" b="1" u="none" strike="noStrike" dirty="0">
                          <a:solidFill>
                            <a:schemeClr val="tx1"/>
                          </a:solidFill>
                          <a:effectLst/>
                          <a:latin typeface="+mj-lt"/>
                        </a:rPr>
                      </a:br>
                      <a:r>
                        <a:rPr lang="cs-CZ" sz="1000" b="1" u="none" strike="noStrike" dirty="0">
                          <a:solidFill>
                            <a:schemeClr val="tx1"/>
                          </a:solidFill>
                          <a:effectLst/>
                          <a:latin typeface="+mj-lt"/>
                        </a:rPr>
                        <a:t>podle kapitol MKN-10 </a:t>
                      </a:r>
                      <a:endParaRPr lang="cs-CZ" sz="1000" b="1" i="0" u="none" strike="noStrike" dirty="0">
                        <a:solidFill>
                          <a:schemeClr val="tx1"/>
                        </a:solidFill>
                        <a:effectLst/>
                        <a:latin typeface="+mj-lt"/>
                      </a:endParaRPr>
                    </a:p>
                  </a:txBody>
                  <a:tcPr marL="0" marR="0" marT="0" marB="0" anchor="ctr">
                    <a:lnL w="38100" cap="flat" cmpd="sng" algn="ctr">
                      <a:solidFill>
                        <a:sysClr val="window" lastClr="FFFFFF"/>
                      </a:solidFill>
                      <a:prstDash val="solid"/>
                      <a:round/>
                      <a:headEnd type="none" w="med" len="med"/>
                      <a:tailEnd type="none" w="med" len="med"/>
                    </a:lnL>
                    <a:lnR w="12700" cmpd="sng">
                      <a:no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lnSpc>
                          <a:spcPct val="70000"/>
                        </a:lnSpc>
                      </a:pPr>
                      <a:r>
                        <a:rPr lang="cs-CZ" sz="1000" b="1" i="0" u="none" strike="noStrike" dirty="0">
                          <a:solidFill>
                            <a:schemeClr val="tx1"/>
                          </a:solidFill>
                          <a:effectLst/>
                          <a:latin typeface="+mj-lt"/>
                        </a:rPr>
                        <a:t>N (2018)</a:t>
                      </a:r>
                    </a:p>
                  </a:txBody>
                  <a:tcPr marL="0" marR="0" marT="0" marB="0" anchor="ctr">
                    <a:lnL w="12700" cmpd="sng">
                      <a:noFill/>
                    </a:lnL>
                    <a:lnR w="12700" cmpd="sng">
                      <a:no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VIII. Nemoci ucha a bradavkového výběžku</a:t>
                      </a:r>
                    </a:p>
                  </a:txBody>
                  <a:tcPr marL="72000" marR="0" marT="0" marB="0" anchor="b">
                    <a:lnL w="12700" cmpd="sng">
                      <a:noFill/>
                    </a:lnL>
                    <a:lnR w="12700" cmpd="sng">
                      <a:noFill/>
                    </a:lnR>
                    <a:lnT w="12700" cap="flat" cmpd="sng" algn="ctr">
                      <a:solidFill>
                        <a:sysClr val="window" lastClr="FFFFF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b">
                    <a:lnL w="12700" cmpd="sng">
                      <a:noFill/>
                    </a:lnL>
                    <a:lnR w="12700" cmpd="sng">
                      <a:noFill/>
                    </a:lnR>
                    <a:lnT w="12700" cap="flat" cmpd="sng" algn="ctr">
                      <a:solidFill>
                        <a:sysClr val="window" lastClr="FFFFF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solidFill>
                        <a:sysClr val="window" lastClr="FFFFF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552</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5"/>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172</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7"/>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IX. Nemoci oběhové soustavy</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8"/>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10 475</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9"/>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1 554</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1"/>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 Nemoci dýchací soustavy</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2"/>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5 179</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3"/>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806</a:t>
                      </a:r>
                    </a:p>
                  </a:txBody>
                  <a:tcPr marL="0" marR="18000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9600">
                <a:tc gridSpan="3">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kern="1200" dirty="0">
                          <a:solidFill>
                            <a:srgbClr val="000000"/>
                          </a:solidFill>
                          <a:effectLst/>
                          <a:latin typeface="+mn-lt"/>
                          <a:ea typeface="+mn-ea"/>
                          <a:cs typeface="+mn-cs"/>
                        </a:rPr>
                        <a:t>XI. Nemoci trávicí soustavy</a:t>
                      </a:r>
                    </a:p>
                  </a:txBody>
                  <a:tcPr marL="72000" marR="180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03"/>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7 911</a:t>
                      </a:r>
                    </a:p>
                  </a:txBody>
                  <a:tcPr marL="0" marR="18000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1 178</a:t>
                      </a:r>
                    </a:p>
                  </a:txBody>
                  <a:tcPr marL="0" marR="18000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XII. Nemoci kůže a podkožního vaziva</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839</a:t>
                      </a: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208</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29600">
                <a:tc gridSpan="2">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XIII. Nemoci svalové a kosterní soustavy a pojivové tkáně</a:t>
                      </a:r>
                    </a:p>
                  </a:txBody>
                  <a:tcPr marL="72000" marR="180000"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5 971</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1 409</a:t>
                      </a:r>
                    </a:p>
                  </a:txBody>
                  <a:tcPr marL="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XIV. Nemoci močové a pohlavní soustavy</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7 575</a:t>
                      </a:r>
                    </a:p>
                  </a:txBody>
                  <a:tcPr marL="0" marR="18000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1 207</a:t>
                      </a: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XV. Těhotenství, porod a šestinedělí</a:t>
                      </a:r>
                    </a:p>
                  </a:txBody>
                  <a:tcPr marL="72000" marR="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endParaRPr lang="cs-CZ" sz="800" b="0" i="0" u="none" strike="noStrike" dirty="0">
                        <a:solidFill>
                          <a:srgbClr val="000000"/>
                        </a:solidFill>
                        <a:effectLst/>
                        <a:latin typeface="Calibri" panose="020F0502020204030204" pitchFamily="34" charset="0"/>
                      </a:endParaRPr>
                    </a:p>
                  </a:txBody>
                  <a:tcPr marL="0" marR="18000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6 138</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0"/>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1 380</a:t>
                      </a:r>
                    </a:p>
                  </a:txBody>
                  <a:tcPr marL="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20717488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cs-CZ" dirty="0"/>
              <a:t>Nemocnost obyvatel HKK ve srovnání s ČR </a:t>
            </a:r>
            <a:br>
              <a:rPr lang="cs-CZ" dirty="0"/>
            </a:br>
            <a:r>
              <a:rPr lang="cs-CZ" dirty="0"/>
              <a:t>akutní hospitalizace</a:t>
            </a:r>
          </a:p>
        </p:txBody>
      </p:sp>
      <p:graphicFrame>
        <p:nvGraphicFramePr>
          <p:cNvPr id="2" name="Tabulka 1"/>
          <p:cNvGraphicFramePr>
            <a:graphicFrameLocks noGrp="1"/>
          </p:cNvGraphicFramePr>
          <p:nvPr>
            <p:extLst>
              <p:ext uri="{D42A27DB-BD31-4B8C-83A1-F6EECF244321}">
                <p14:modId xmlns:p14="http://schemas.microsoft.com/office/powerpoint/2010/main" val="1948688921"/>
              </p:ext>
            </p:extLst>
          </p:nvPr>
        </p:nvGraphicFramePr>
        <p:xfrm>
          <a:off x="1988855" y="1253349"/>
          <a:ext cx="5257728" cy="4935551"/>
        </p:xfrm>
        <a:graphic>
          <a:graphicData uri="http://schemas.openxmlformats.org/drawingml/2006/table">
            <a:tbl>
              <a:tblPr firstRow="1" bandRow="1">
                <a:tableStyleId>{2D5ABB26-0587-4C30-8999-92F81FD0307C}</a:tableStyleId>
              </a:tblPr>
              <a:tblGrid>
                <a:gridCol w="680355">
                  <a:extLst>
                    <a:ext uri="{9D8B030D-6E8A-4147-A177-3AD203B41FA5}">
                      <a16:colId xmlns:a16="http://schemas.microsoft.com/office/drawing/2014/main" val="20000"/>
                    </a:ext>
                  </a:extLst>
                </a:gridCol>
                <a:gridCol w="471085">
                  <a:extLst>
                    <a:ext uri="{9D8B030D-6E8A-4147-A177-3AD203B41FA5}">
                      <a16:colId xmlns:a16="http://schemas.microsoft.com/office/drawing/2014/main" val="20001"/>
                    </a:ext>
                  </a:extLst>
                </a:gridCol>
                <a:gridCol w="643817">
                  <a:extLst>
                    <a:ext uri="{9D8B030D-6E8A-4147-A177-3AD203B41FA5}">
                      <a16:colId xmlns:a16="http://schemas.microsoft.com/office/drawing/2014/main" val="20002"/>
                    </a:ext>
                  </a:extLst>
                </a:gridCol>
                <a:gridCol w="698775">
                  <a:extLst>
                    <a:ext uri="{9D8B030D-6E8A-4147-A177-3AD203B41FA5}">
                      <a16:colId xmlns:a16="http://schemas.microsoft.com/office/drawing/2014/main" val="20003"/>
                    </a:ext>
                  </a:extLst>
                </a:gridCol>
                <a:gridCol w="690924">
                  <a:extLst>
                    <a:ext uri="{9D8B030D-6E8A-4147-A177-3AD203B41FA5}">
                      <a16:colId xmlns:a16="http://schemas.microsoft.com/office/drawing/2014/main" val="20004"/>
                    </a:ext>
                  </a:extLst>
                </a:gridCol>
                <a:gridCol w="690924">
                  <a:extLst>
                    <a:ext uri="{9D8B030D-6E8A-4147-A177-3AD203B41FA5}">
                      <a16:colId xmlns:a16="http://schemas.microsoft.com/office/drawing/2014/main" val="2845035970"/>
                    </a:ext>
                  </a:extLst>
                </a:gridCol>
                <a:gridCol w="690924">
                  <a:extLst>
                    <a:ext uri="{9D8B030D-6E8A-4147-A177-3AD203B41FA5}">
                      <a16:colId xmlns:a16="http://schemas.microsoft.com/office/drawing/2014/main" val="1946440046"/>
                    </a:ext>
                  </a:extLst>
                </a:gridCol>
                <a:gridCol w="690924">
                  <a:extLst>
                    <a:ext uri="{9D8B030D-6E8A-4147-A177-3AD203B41FA5}">
                      <a16:colId xmlns:a16="http://schemas.microsoft.com/office/drawing/2014/main" val="432594177"/>
                    </a:ext>
                  </a:extLst>
                </a:gridCol>
              </a:tblGrid>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kontaktů s PZS</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člověkodnů na lůžku</a:t>
                      </a: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25868330"/>
                  </a:ext>
                </a:extLst>
              </a:tr>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b="1" dirty="0">
                          <a:latin typeface="+mn-lt"/>
                        </a:rPr>
                        <a:t>HKK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HKK</a:t>
                      </a:r>
                      <a:r>
                        <a:rPr lang="cs-CZ" sz="1100" b="1" dirty="0">
                          <a:latin typeface="+mj-lt"/>
                        </a:rPr>
                        <a:t> z ČR</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t>HKK</a:t>
                      </a:r>
                      <a:endParaRPr lang="cs-CZ" sz="1100" b="1" dirty="0">
                        <a:latin typeface="+mj-lt"/>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HKK</a:t>
                      </a:r>
                      <a:r>
                        <a:rPr lang="cs-CZ" sz="1100" b="1" dirty="0">
                          <a:latin typeface="+mj-lt"/>
                        </a:rPr>
                        <a:t> z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62516">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101 489</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2 047 432</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4,96%</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692 569</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11 588 615</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5,98%</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99 314</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2 015 079</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4,93%</a:t>
                      </a:r>
                    </a:p>
                  </a:txBody>
                  <a:tcPr marL="9525" marR="9525" marT="9525" marB="0" anchor="ctr">
                    <a:lnR w="12700" cap="flat" cmpd="sng" algn="ctr">
                      <a:solidFill>
                        <a:schemeClr val="tx1"/>
                      </a:solidFill>
                      <a:prstDash val="solid"/>
                      <a:round/>
                      <a:headEnd type="none" w="med" len="med"/>
                      <a:tailEnd type="none" w="med" len="med"/>
                    </a:ln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661 901</a:t>
                      </a:r>
                    </a:p>
                  </a:txBody>
                  <a:tcPr marL="9525" marR="9525" marT="9525" marB="0" anchor="ctr">
                    <a:lnL w="12700" cap="flat" cmpd="sng" algn="ctr">
                      <a:solidFill>
                        <a:schemeClr val="tx1"/>
                      </a:solidFill>
                      <a:prstDash val="solid"/>
                      <a:round/>
                      <a:headEnd type="none" w="med" len="med"/>
                      <a:tailEnd type="none" w="med" len="med"/>
                    </a:lnL>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11 241 896</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5,89%</a:t>
                      </a:r>
                    </a:p>
                  </a:txBody>
                  <a:tcPr marL="9525" marR="9525" marT="9525" marB="0" anchor="ctr">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98 252</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1 999 367</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4,91%</a:t>
                      </a:r>
                    </a:p>
                  </a:txBody>
                  <a:tcPr marL="9525" marR="9525" marT="9525" marB="0" anchor="ctr">
                    <a:lnL>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639 660</a:t>
                      </a:r>
                    </a:p>
                  </a:txBody>
                  <a:tcPr marL="9525" marR="9525" marT="9525"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11 082 287</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5,77%</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62516">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7 769</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151 917</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5,11%</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43 219</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767 645</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5,63%</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7 922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154 245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5,14%</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43 573</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762 745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5,71%</a:t>
                      </a:r>
                    </a:p>
                  </a:txBody>
                  <a:tcPr marL="9525" marR="9525" marT="9525" marB="0" anchor="ctr">
                    <a:solidFill>
                      <a:srgbClr val="CFD5EA"/>
                    </a:solidFill>
                  </a:tcPr>
                </a:tc>
                <a:extLst>
                  <a:ext uri="{0D108BD9-81ED-4DB2-BD59-A6C34878D82A}">
                    <a16:rowId xmlns:a16="http://schemas.microsoft.com/office/drawing/2014/main" val="10005"/>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7 581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151 979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4,99%</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39 375</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730 642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5,39%</a:t>
                      </a:r>
                    </a:p>
                  </a:txBody>
                  <a:tcPr marL="9525" marR="9525" marT="9525" marB="0" anchor="ctr">
                    <a:solidFill>
                      <a:srgbClr val="CFD5EA"/>
                    </a:solidFill>
                  </a:tcPr>
                </a:tc>
                <a:extLst>
                  <a:ext uri="{0D108BD9-81ED-4DB2-BD59-A6C34878D82A}">
                    <a16:rowId xmlns:a16="http://schemas.microsoft.com/office/drawing/2014/main" val="10006"/>
                  </a:ext>
                </a:extLst>
              </a:tr>
              <a:tr h="162516">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5 235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107 910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4,85%</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19 849</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370 910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5,35%</a:t>
                      </a:r>
                    </a:p>
                  </a:txBody>
                  <a:tcPr marL="9525" marR="9525" marT="9525" marB="0" anchor="ctr">
                    <a:solidFill>
                      <a:srgbClr val="E9EBF5"/>
                    </a:solidFill>
                  </a:tcPr>
                </a:tc>
                <a:extLst>
                  <a:ext uri="{0D108BD9-81ED-4DB2-BD59-A6C34878D82A}">
                    <a16:rowId xmlns:a16="http://schemas.microsoft.com/office/drawing/2014/main" val="10007"/>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4 967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103 543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4,80%</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18 889</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352 451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5,36%</a:t>
                      </a:r>
                    </a:p>
                  </a:txBody>
                  <a:tcPr marL="9525" marR="9525" marT="9525" marB="0" anchor="ctr">
                    <a:solidFill>
                      <a:srgbClr val="E9EBF5"/>
                    </a:solidFill>
                  </a:tcPr>
                </a:tc>
                <a:extLst>
                  <a:ext uri="{0D108BD9-81ED-4DB2-BD59-A6C34878D82A}">
                    <a16:rowId xmlns:a16="http://schemas.microsoft.com/office/drawing/2014/main" val="10008"/>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4 947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102 532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4,82%</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18 275</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345 620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5,29%</a:t>
                      </a:r>
                    </a:p>
                  </a:txBody>
                  <a:tcPr marL="9525" marR="9525" marT="9525" marB="0" anchor="ctr">
                    <a:solidFill>
                      <a:srgbClr val="E9EBF5"/>
                    </a:solidFill>
                  </a:tcPr>
                </a:tc>
                <a:extLst>
                  <a:ext uri="{0D108BD9-81ED-4DB2-BD59-A6C34878D82A}">
                    <a16:rowId xmlns:a16="http://schemas.microsoft.com/office/drawing/2014/main" val="10009"/>
                  </a:ext>
                </a:extLst>
              </a:tr>
              <a:tr h="162516">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4 190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86 762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4,83%</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20 022</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362 645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5,52%</a:t>
                      </a:r>
                    </a:p>
                  </a:txBody>
                  <a:tcPr marL="9525" marR="9525" marT="9525" marB="0" anchor="ctr">
                    <a:solidFill>
                      <a:srgbClr val="CFD5EA"/>
                    </a:solidFill>
                  </a:tcPr>
                </a:tc>
                <a:extLst>
                  <a:ext uri="{0D108BD9-81ED-4DB2-BD59-A6C34878D82A}">
                    <a16:rowId xmlns:a16="http://schemas.microsoft.com/office/drawing/2014/main" val="10010"/>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4 053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84 862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4,78%</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19 971</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355 018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5,63%</a:t>
                      </a:r>
                    </a:p>
                  </a:txBody>
                  <a:tcPr marL="9525" marR="9525" marT="9525" marB="0" anchor="ctr">
                    <a:solidFill>
                      <a:srgbClr val="CFD5EA"/>
                    </a:solidFill>
                  </a:tcPr>
                </a:tc>
                <a:extLst>
                  <a:ext uri="{0D108BD9-81ED-4DB2-BD59-A6C34878D82A}">
                    <a16:rowId xmlns:a16="http://schemas.microsoft.com/office/drawing/2014/main" val="1001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3 952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84 791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4,66%</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18 030</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354 431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5,09%</a:t>
                      </a:r>
                    </a:p>
                  </a:txBody>
                  <a:tcPr marL="9525" marR="9525" marT="9525" marB="0" anchor="ctr">
                    <a:solidFill>
                      <a:srgbClr val="CFD5EA"/>
                    </a:solidFill>
                  </a:tcPr>
                </a:tc>
                <a:extLst>
                  <a:ext uri="{0D108BD9-81ED-4DB2-BD59-A6C34878D82A}">
                    <a16:rowId xmlns:a16="http://schemas.microsoft.com/office/drawing/2014/main" val="10012"/>
                  </a:ext>
                </a:extLst>
              </a:tr>
              <a:tr h="162516">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12 544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257 093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4,88%</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62 654</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1 111 056</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5,64%</a:t>
                      </a:r>
                    </a:p>
                  </a:txBody>
                  <a:tcPr marL="9525" marR="9525" marT="9525" marB="0" anchor="ctr">
                    <a:solidFill>
                      <a:srgbClr val="E9EBF5"/>
                    </a:solidFill>
                  </a:tcPr>
                </a:tc>
                <a:extLst>
                  <a:ext uri="{0D108BD9-81ED-4DB2-BD59-A6C34878D82A}">
                    <a16:rowId xmlns:a16="http://schemas.microsoft.com/office/drawing/2014/main" val="10013"/>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12 182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249 400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4,88%</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60 227</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1 068 265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5,64%</a:t>
                      </a:r>
                    </a:p>
                  </a:txBody>
                  <a:tcPr marL="9525" marR="9525" marT="9525" marB="0" anchor="ctr">
                    <a:solidFill>
                      <a:srgbClr val="E9EBF5"/>
                    </a:solidFill>
                  </a:tcPr>
                </a:tc>
                <a:extLst>
                  <a:ext uri="{0D108BD9-81ED-4DB2-BD59-A6C34878D82A}">
                    <a16:rowId xmlns:a16="http://schemas.microsoft.com/office/drawing/2014/main" val="10014"/>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11 876</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243 553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4,88%</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57 400</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1 036 807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5,54%</a:t>
                      </a:r>
                    </a:p>
                  </a:txBody>
                  <a:tcPr marL="9525" marR="9525" marT="9525" marB="0" anchor="ctr">
                    <a:solidFill>
                      <a:srgbClr val="E9EBF5"/>
                    </a:solidFill>
                  </a:tcPr>
                </a:tc>
                <a:extLst>
                  <a:ext uri="{0D108BD9-81ED-4DB2-BD59-A6C34878D82A}">
                    <a16:rowId xmlns:a16="http://schemas.microsoft.com/office/drawing/2014/main" val="210874145"/>
                  </a:ext>
                </a:extLst>
              </a:tr>
              <a:tr h="16251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32 230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663 067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4,86%</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209 626</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3 494 944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6,00%</a:t>
                      </a:r>
                    </a:p>
                  </a:txBody>
                  <a:tcPr marL="9525" marR="9525" marT="9525" marB="0" anchor="ctr">
                    <a:solidFill>
                      <a:srgbClr val="CFD5EA"/>
                    </a:solidFill>
                  </a:tcPr>
                </a:tc>
                <a:extLst>
                  <a:ext uri="{0D108BD9-81ED-4DB2-BD59-A6C34878D82A}">
                    <a16:rowId xmlns:a16="http://schemas.microsoft.com/office/drawing/2014/main" val="3227138662"/>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31 238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643 399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4,86%</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196 073</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3 324 338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5,90%</a:t>
                      </a:r>
                    </a:p>
                  </a:txBody>
                  <a:tcPr marL="9525" marR="9525" marT="9525" marB="0" anchor="ctr">
                    <a:solidFill>
                      <a:srgbClr val="CFD5EA"/>
                    </a:solidFill>
                  </a:tcPr>
                </a:tc>
                <a:extLst>
                  <a:ext uri="{0D108BD9-81ED-4DB2-BD59-A6C34878D82A}">
                    <a16:rowId xmlns:a16="http://schemas.microsoft.com/office/drawing/2014/main" val="163001945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30 328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632 254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4,80%</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185 900</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3 244 467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5,73%</a:t>
                      </a:r>
                    </a:p>
                  </a:txBody>
                  <a:tcPr marL="9525" marR="9525" marT="9525" marB="0" anchor="ctr">
                    <a:solidFill>
                      <a:srgbClr val="CFD5EA"/>
                    </a:solidFill>
                  </a:tcPr>
                </a:tc>
                <a:extLst>
                  <a:ext uri="{0D108BD9-81ED-4DB2-BD59-A6C34878D82A}">
                    <a16:rowId xmlns:a16="http://schemas.microsoft.com/office/drawing/2014/main" val="1320495237"/>
                  </a:ext>
                </a:extLst>
              </a:tr>
              <a:tr h="21791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39 522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780 683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5,06%</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337 200</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5 481 415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6,15%</a:t>
                      </a:r>
                    </a:p>
                  </a:txBody>
                  <a:tcPr marL="9525" marR="9525" marT="9525" marB="0" anchor="ctr">
                    <a:solidFill>
                      <a:srgbClr val="E9EBF5"/>
                    </a:solidFill>
                  </a:tcPr>
                </a:tc>
                <a:extLst>
                  <a:ext uri="{0D108BD9-81ED-4DB2-BD59-A6C34878D82A}">
                    <a16:rowId xmlns:a16="http://schemas.microsoft.com/office/drawing/2014/main" val="1269495091"/>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38 952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779 631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5,00%</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323 168</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5 379 079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6,01%</a:t>
                      </a:r>
                    </a:p>
                  </a:txBody>
                  <a:tcPr marL="9525" marR="9525" marT="9525" marB="0" anchor="ctr">
                    <a:solidFill>
                      <a:srgbClr val="E9EBF5"/>
                    </a:solidFill>
                  </a:tcPr>
                </a:tc>
                <a:extLst>
                  <a:ext uri="{0D108BD9-81ED-4DB2-BD59-A6C34878D82A}">
                    <a16:rowId xmlns:a16="http://schemas.microsoft.com/office/drawing/2014/main" val="1860779362"/>
                  </a:ext>
                </a:extLst>
              </a:tr>
              <a:tr h="162516">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39 567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784 257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5,05%</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320 680</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5 370 319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5,97%</a:t>
                      </a:r>
                    </a:p>
                  </a:txBody>
                  <a:tcPr marL="9525" marR="9525" marT="9525" marB="0" anchor="ctr">
                    <a:solidFill>
                      <a:srgbClr val="E9EBF5"/>
                    </a:solidFill>
                  </a:tcPr>
                </a:tc>
                <a:extLst>
                  <a:ext uri="{0D108BD9-81ED-4DB2-BD59-A6C34878D82A}">
                    <a16:rowId xmlns:a16="http://schemas.microsoft.com/office/drawing/2014/main" val="3952336391"/>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19 844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390 642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5,08%</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177 248</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2 891 530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6,13%</a:t>
                      </a:r>
                    </a:p>
                  </a:txBody>
                  <a:tcPr marL="9525" marR="9525" marT="9525" marB="0" anchor="ctr">
                    <a:solidFill>
                      <a:srgbClr val="CFD5EA"/>
                    </a:solidFill>
                  </a:tcPr>
                </a:tc>
                <a:extLst>
                  <a:ext uri="{0D108BD9-81ED-4DB2-BD59-A6C34878D82A}">
                    <a16:rowId xmlns:a16="http://schemas.microsoft.com/office/drawing/2014/main" val="1868431349"/>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solidFill>
                      <a:srgbClr val="CFD5EA"/>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19 260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388 760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4,95%</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165 604</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2 833 210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5,85%</a:t>
                      </a:r>
                    </a:p>
                  </a:txBody>
                  <a:tcPr marL="9525" marR="9525" marT="9525" marB="0" anchor="ctr">
                    <a:solidFill>
                      <a:srgbClr val="CFD5EA"/>
                    </a:solidFill>
                  </a:tcPr>
                </a:tc>
                <a:extLst>
                  <a:ext uri="{0D108BD9-81ED-4DB2-BD59-A6C34878D82A}">
                    <a16:rowId xmlns:a16="http://schemas.microsoft.com/office/drawing/2014/main" val="1428771390"/>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19 820</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396 192</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5,00%</a:t>
                      </a:r>
                    </a:p>
                  </a:txBody>
                  <a:tcPr marL="9525" marR="9525" marT="9525"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165 934</a:t>
                      </a:r>
                    </a:p>
                  </a:txBody>
                  <a:tcPr marL="9525" marR="9525" marT="9525"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2 854 421</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5,81%</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2097392118"/>
                  </a:ext>
                </a:extLst>
              </a:tr>
            </a:tbl>
          </a:graphicData>
        </a:graphic>
      </p:graphicFrame>
      <p:sp>
        <p:nvSpPr>
          <p:cNvPr id="7" name="Obdélník 6"/>
          <p:cNvSpPr/>
          <p:nvPr/>
        </p:nvSpPr>
        <p:spPr>
          <a:xfrm>
            <a:off x="1736709" y="1022977"/>
            <a:ext cx="4085432" cy="261610"/>
          </a:xfrm>
          <a:prstGeom prst="rect">
            <a:avLst/>
          </a:prstGeom>
        </p:spPr>
        <p:txBody>
          <a:bodyPr wrap="square">
            <a:spAutoFit/>
          </a:bodyPr>
          <a:lstStyle/>
          <a:p>
            <a:r>
              <a:rPr lang="cs-CZ" sz="1100" b="1" dirty="0"/>
              <a:t>Počet kontaktů s PZS* vázaných na obyvatele HKK/ČR:</a:t>
            </a:r>
            <a:endParaRPr lang="cs-CZ" sz="1100" i="1" dirty="0"/>
          </a:p>
        </p:txBody>
      </p:sp>
      <p:sp>
        <p:nvSpPr>
          <p:cNvPr id="16" name="Obdélník 15"/>
          <p:cNvSpPr/>
          <p:nvPr/>
        </p:nvSpPr>
        <p:spPr>
          <a:xfrm>
            <a:off x="7498729" y="1078493"/>
            <a:ext cx="2727792" cy="430887"/>
          </a:xfrm>
          <a:prstGeom prst="rect">
            <a:avLst/>
          </a:prstGeom>
        </p:spPr>
        <p:txBody>
          <a:bodyPr wrap="square">
            <a:spAutoFit/>
          </a:bodyPr>
          <a:lstStyle/>
          <a:p>
            <a:r>
              <a:rPr lang="cs-CZ" sz="1100" b="1" dirty="0"/>
              <a:t>Počet kontaktů s PZS* připadající na 1 obyvatele HKK/ČR za rok :</a:t>
            </a:r>
          </a:p>
        </p:txBody>
      </p:sp>
      <p:graphicFrame>
        <p:nvGraphicFramePr>
          <p:cNvPr id="12" name="Tabulka 11"/>
          <p:cNvGraphicFramePr>
            <a:graphicFrameLocks noGrp="1"/>
          </p:cNvGraphicFramePr>
          <p:nvPr>
            <p:extLst>
              <p:ext uri="{D42A27DB-BD31-4B8C-83A1-F6EECF244321}">
                <p14:modId xmlns:p14="http://schemas.microsoft.com/office/powerpoint/2010/main" val="462314125"/>
              </p:ext>
            </p:extLst>
          </p:nvPr>
        </p:nvGraphicFramePr>
        <p:xfrm>
          <a:off x="7552411" y="1563355"/>
          <a:ext cx="2674110" cy="4612377"/>
        </p:xfrm>
        <a:graphic>
          <a:graphicData uri="http://schemas.openxmlformats.org/drawingml/2006/table">
            <a:tbl>
              <a:tblPr firstRow="1" bandRow="1">
                <a:tableStyleId>{2D5ABB26-0587-4C30-8999-92F81FD0307C}</a:tableStyleId>
              </a:tblPr>
              <a:tblGrid>
                <a:gridCol w="642992">
                  <a:extLst>
                    <a:ext uri="{9D8B030D-6E8A-4147-A177-3AD203B41FA5}">
                      <a16:colId xmlns:a16="http://schemas.microsoft.com/office/drawing/2014/main" val="20000"/>
                    </a:ext>
                  </a:extLst>
                </a:gridCol>
                <a:gridCol w="485030">
                  <a:extLst>
                    <a:ext uri="{9D8B030D-6E8A-4147-A177-3AD203B41FA5}">
                      <a16:colId xmlns:a16="http://schemas.microsoft.com/office/drawing/2014/main" val="20001"/>
                    </a:ext>
                  </a:extLst>
                </a:gridCol>
                <a:gridCol w="469127">
                  <a:extLst>
                    <a:ext uri="{9D8B030D-6E8A-4147-A177-3AD203B41FA5}">
                      <a16:colId xmlns:a16="http://schemas.microsoft.com/office/drawing/2014/main" val="20002"/>
                    </a:ext>
                  </a:extLst>
                </a:gridCol>
                <a:gridCol w="365760">
                  <a:extLst>
                    <a:ext uri="{9D8B030D-6E8A-4147-A177-3AD203B41FA5}">
                      <a16:colId xmlns:a16="http://schemas.microsoft.com/office/drawing/2014/main" val="20003"/>
                    </a:ext>
                  </a:extLst>
                </a:gridCol>
                <a:gridCol w="711201">
                  <a:extLst>
                    <a:ext uri="{9D8B030D-6E8A-4147-A177-3AD203B41FA5}">
                      <a16:colId xmlns:a16="http://schemas.microsoft.com/office/drawing/2014/main" val="20004"/>
                    </a:ext>
                  </a:extLst>
                </a:gridCol>
              </a:tblGrid>
              <a:tr h="31231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latin typeface="+mj-lt"/>
                        </a:rPr>
                        <a:t>HKK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kern="1200" dirty="0">
                          <a:solidFill>
                            <a:schemeClr val="tx1"/>
                          </a:solidFill>
                          <a:latin typeface="+mn-lt"/>
                          <a:ea typeface="+mn-ea"/>
                          <a:cs typeface="+mn-cs"/>
                        </a:rPr>
                        <a:t>Rozdíl </a:t>
                      </a:r>
                      <a:br>
                        <a:rPr lang="cs-CZ" sz="1100" b="1" kern="1200" dirty="0">
                          <a:solidFill>
                            <a:schemeClr val="tx1"/>
                          </a:solidFill>
                          <a:latin typeface="+mn-lt"/>
                          <a:ea typeface="+mn-ea"/>
                          <a:cs typeface="+mn-cs"/>
                        </a:rPr>
                      </a:br>
                      <a:r>
                        <a:rPr lang="cs-CZ" sz="1100" b="1" dirty="0"/>
                        <a:t>HKK</a:t>
                      </a:r>
                      <a:r>
                        <a:rPr lang="cs-CZ" sz="1100" b="1" kern="1200" dirty="0">
                          <a:solidFill>
                            <a:schemeClr val="tx1"/>
                          </a:solidFill>
                          <a:latin typeface="+mn-lt"/>
                          <a:ea typeface="+mn-ea"/>
                          <a:cs typeface="+mn-cs"/>
                        </a:rPr>
                        <a:t> vs.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0,18</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0,19</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-0,01</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357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0,17</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0,18</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-0,01</a:t>
                      </a:r>
                    </a:p>
                  </a:txBody>
                  <a:tcPr marL="9525" marR="9525" marT="9525" marB="0" anchor="b">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0,17</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0,18</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-0,01</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22699">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0,68</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0,66</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0,68</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0,66</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extLst>
                  <a:ext uri="{0D108BD9-81ED-4DB2-BD59-A6C34878D82A}">
                    <a16:rowId xmlns:a16="http://schemas.microsoft.com/office/drawing/2014/main" val="10005"/>
                  </a:ext>
                </a:extLst>
              </a:tr>
              <a:tr h="170174">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0,64</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0,64</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06"/>
                  </a:ext>
                </a:extLst>
              </a:tr>
              <a:tr h="122699">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7"/>
                  </a:ext>
                </a:extLst>
              </a:tr>
              <a:tr h="122699">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0,09</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8"/>
                  </a:ext>
                </a:extLst>
              </a:tr>
              <a:tr h="202302">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0,09</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9"/>
                  </a:ext>
                </a:extLst>
              </a:tr>
              <a:tr h="122699">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0,09</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0,08</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0,09</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0,08</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0,09</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10012"/>
                  </a:ext>
                </a:extLst>
              </a:tr>
              <a:tr h="122699">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210874145"/>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0,14</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3227138662"/>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0,14</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163001945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0,14</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1320495237"/>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0,34</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0,38</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-0,04</a:t>
                      </a:r>
                    </a:p>
                  </a:txBody>
                  <a:tcPr marL="9525" marR="9525" marT="9525" marB="0" anchor="b">
                    <a:solidFill>
                      <a:srgbClr val="E9EBF5"/>
                    </a:solidFill>
                  </a:tcPr>
                </a:tc>
                <a:extLst>
                  <a:ext uri="{0D108BD9-81ED-4DB2-BD59-A6C34878D82A}">
                    <a16:rowId xmlns:a16="http://schemas.microsoft.com/office/drawing/2014/main" val="1269495091"/>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0,33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0,37</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-0,04</a:t>
                      </a:r>
                    </a:p>
                  </a:txBody>
                  <a:tcPr marL="9525" marR="9525" marT="9525" marB="0" anchor="b">
                    <a:solidFill>
                      <a:srgbClr val="E9EBF5"/>
                    </a:solidFill>
                  </a:tcPr>
                </a:tc>
                <a:extLst>
                  <a:ext uri="{0D108BD9-81ED-4DB2-BD59-A6C34878D82A}">
                    <a16:rowId xmlns:a16="http://schemas.microsoft.com/office/drawing/2014/main" val="1860779362"/>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0,32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0,36</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-0,04</a:t>
                      </a:r>
                    </a:p>
                  </a:txBody>
                  <a:tcPr marL="9525" marR="9525" marT="9525" marB="0" anchor="b">
                    <a:solidFill>
                      <a:srgbClr val="E9EBF5"/>
                    </a:solidFill>
                  </a:tcPr>
                </a:tc>
                <a:extLst>
                  <a:ext uri="{0D108BD9-81ED-4DB2-BD59-A6C34878D82A}">
                    <a16:rowId xmlns:a16="http://schemas.microsoft.com/office/drawing/2014/main" val="3952336391"/>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0,45</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0,49</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-0,05</a:t>
                      </a:r>
                    </a:p>
                  </a:txBody>
                  <a:tcPr marL="9525" marR="9525" marT="9525" marB="0" anchor="b">
                    <a:solidFill>
                      <a:srgbClr val="CFD5EA"/>
                    </a:solidFill>
                  </a:tcPr>
                </a:tc>
                <a:extLst>
                  <a:ext uri="{0D108BD9-81ED-4DB2-BD59-A6C34878D82A}">
                    <a16:rowId xmlns:a16="http://schemas.microsoft.com/office/drawing/2014/main" val="3818579721"/>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0,42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0,48</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-0,06</a:t>
                      </a:r>
                    </a:p>
                  </a:txBody>
                  <a:tcPr marL="9525" marR="9525" marT="9525" marB="0" anchor="b">
                    <a:solidFill>
                      <a:srgbClr val="CFD5EA"/>
                    </a:solidFill>
                  </a:tcPr>
                </a:tc>
                <a:extLst>
                  <a:ext uri="{0D108BD9-81ED-4DB2-BD59-A6C34878D82A}">
                    <a16:rowId xmlns:a16="http://schemas.microsoft.com/office/drawing/2014/main" val="461472036"/>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0,41</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0,47</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-0,06</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3428223451"/>
                  </a:ext>
                </a:extLst>
              </a:tr>
            </a:tbl>
          </a:graphicData>
        </a:graphic>
      </p:graphicFrame>
      <p:sp>
        <p:nvSpPr>
          <p:cNvPr id="18" name="TextBox 3"/>
          <p:cNvSpPr txBox="1"/>
          <p:nvPr/>
        </p:nvSpPr>
        <p:spPr>
          <a:xfrm>
            <a:off x="6184798" y="6148146"/>
            <a:ext cx="4172553" cy="307777"/>
          </a:xfrm>
          <a:prstGeom prst="rect">
            <a:avLst/>
          </a:prstGeom>
          <a:noFill/>
        </p:spPr>
        <p:txBody>
          <a:bodyPr wrap="none" rtlCol="0">
            <a:spAutoFit/>
          </a:bodyPr>
          <a:lstStyle/>
          <a:p>
            <a:r>
              <a:rPr lang="cs-CZ" sz="1400" dirty="0"/>
              <a:t>Kontakt = vykázaný doklad o provedené zdravotní péči.</a:t>
            </a:r>
          </a:p>
        </p:txBody>
      </p:sp>
    </p:spTree>
    <p:extLst>
      <p:ext uri="{BB962C8B-B14F-4D97-AF65-F5344CB8AC3E}">
        <p14:creationId xmlns:p14="http://schemas.microsoft.com/office/powerpoint/2010/main" val="72261687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730824"/>
            <a:ext cx="2126223"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p>
        </p:txBody>
      </p:sp>
      <p:sp>
        <p:nvSpPr>
          <p:cNvPr id="2" name="Title 1"/>
          <p:cNvSpPr>
            <a:spLocks noGrp="1"/>
          </p:cNvSpPr>
          <p:nvPr>
            <p:ph type="title"/>
          </p:nvPr>
        </p:nvSpPr>
        <p:spPr/>
        <p:txBody>
          <a:bodyPr>
            <a:normAutofit fontScale="90000"/>
          </a:bodyPr>
          <a:lstStyle/>
          <a:p>
            <a:r>
              <a:rPr lang="cs-CZ" dirty="0"/>
              <a:t>Doporučení k hospitalizaci v HKK dle kraje bydliště a diagnózy 3/3</a:t>
            </a:r>
            <a:endParaRPr lang="en-US" dirty="0"/>
          </a:p>
        </p:txBody>
      </p:sp>
      <p:sp>
        <p:nvSpPr>
          <p:cNvPr id="13" name="TextBox 7"/>
          <p:cNvSpPr txBox="1"/>
          <p:nvPr/>
        </p:nvSpPr>
        <p:spPr>
          <a:xfrm>
            <a:off x="8639175" y="1815560"/>
            <a:ext cx="3234263" cy="3108543"/>
          </a:xfrm>
          <a:prstGeom prst="rect">
            <a:avLst/>
          </a:prstGeom>
          <a:noFill/>
          <a:ln>
            <a:noFill/>
          </a:ln>
        </p:spPr>
        <p:txBody>
          <a:bodyPr wrap="square" rtlCol="0">
            <a:spAutoFit/>
          </a:bodyPr>
          <a:lstStyle/>
          <a:p>
            <a:r>
              <a:rPr lang="cs-CZ" sz="1400" dirty="0"/>
              <a:t>Nejvyšší podíl pacientů se dostává do královéhradeckých nemocnic na základě doporučení praktického lékaře nebo ambulantního specialisty, u obyvatel mimo HKK je tento podíl u většiny diagnostických kategorií nižší (HKK 63 %, ostatní kraje 70 %). </a:t>
            </a:r>
          </a:p>
          <a:p>
            <a:r>
              <a:rPr lang="cs-CZ" sz="1400" dirty="0"/>
              <a:t>Naopak vyšší podíl obyvatel HKK je hospitalizován bez doporučení lékaře nebo lékařem RZP. Forma doporučení k hospitalizaci se výrazně liší </a:t>
            </a:r>
            <a:br>
              <a:rPr lang="cs-CZ" sz="1400" dirty="0"/>
            </a:br>
            <a:r>
              <a:rPr lang="cs-CZ" sz="1400" dirty="0"/>
              <a:t>v závislosti na diagnóze. Očekávatelně odlišná situace je např. u živě narozených dětí.</a:t>
            </a:r>
          </a:p>
        </p:txBody>
      </p:sp>
      <p:sp>
        <p:nvSpPr>
          <p:cNvPr id="14" name="TextovéPole 13"/>
          <p:cNvSpPr txBox="1"/>
          <p:nvPr/>
        </p:nvSpPr>
        <p:spPr>
          <a:xfrm>
            <a:off x="5096500" y="1248018"/>
            <a:ext cx="2769321" cy="24622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 hospitalizací v HKK dle doporučení</a:t>
            </a:r>
          </a:p>
        </p:txBody>
      </p:sp>
      <p:graphicFrame>
        <p:nvGraphicFramePr>
          <p:cNvPr id="11" name="Graf 10">
            <a:extLst>
              <a:ext uri="{FF2B5EF4-FFF2-40B4-BE49-F238E27FC236}">
                <a16:creationId xmlns:a16="http://schemas.microsoft.com/office/drawing/2014/main" id="{333DC570-A8B6-4C75-9265-2726674436A6}"/>
              </a:ext>
            </a:extLst>
          </p:cNvPr>
          <p:cNvGraphicFramePr/>
          <p:nvPr>
            <p:extLst>
              <p:ext uri="{D42A27DB-BD31-4B8C-83A1-F6EECF244321}">
                <p14:modId xmlns:p14="http://schemas.microsoft.com/office/powerpoint/2010/main" val="1753979306"/>
              </p:ext>
            </p:extLst>
          </p:nvPr>
        </p:nvGraphicFramePr>
        <p:xfrm>
          <a:off x="600014" y="1645120"/>
          <a:ext cx="8039161" cy="43485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Tabulka 11">
            <a:extLst>
              <a:ext uri="{FF2B5EF4-FFF2-40B4-BE49-F238E27FC236}">
                <a16:creationId xmlns:a16="http://schemas.microsoft.com/office/drawing/2014/main" id="{D9154E7A-713C-49DD-A79A-DC68088D28AD}"/>
              </a:ext>
            </a:extLst>
          </p:cNvPr>
          <p:cNvGraphicFramePr>
            <a:graphicFrameLocks noGrp="1"/>
          </p:cNvGraphicFramePr>
          <p:nvPr>
            <p:extLst>
              <p:ext uri="{D42A27DB-BD31-4B8C-83A1-F6EECF244321}">
                <p14:modId xmlns:p14="http://schemas.microsoft.com/office/powerpoint/2010/main" val="2142842776"/>
              </p:ext>
            </p:extLst>
          </p:nvPr>
        </p:nvGraphicFramePr>
        <p:xfrm>
          <a:off x="600014" y="1494239"/>
          <a:ext cx="7953641" cy="3189600"/>
        </p:xfrm>
        <a:graphic>
          <a:graphicData uri="http://schemas.openxmlformats.org/drawingml/2006/table">
            <a:tbl>
              <a:tblPr/>
              <a:tblGrid>
                <a:gridCol w="2345321">
                  <a:extLst>
                    <a:ext uri="{9D8B030D-6E8A-4147-A177-3AD203B41FA5}">
                      <a16:colId xmlns:a16="http://schemas.microsoft.com/office/drawing/2014/main" val="20000"/>
                    </a:ext>
                  </a:extLst>
                </a:gridCol>
                <a:gridCol w="823709">
                  <a:extLst>
                    <a:ext uri="{9D8B030D-6E8A-4147-A177-3AD203B41FA5}">
                      <a16:colId xmlns:a16="http://schemas.microsoft.com/office/drawing/2014/main" val="20001"/>
                    </a:ext>
                  </a:extLst>
                </a:gridCol>
                <a:gridCol w="4784611">
                  <a:extLst>
                    <a:ext uri="{9D8B030D-6E8A-4147-A177-3AD203B41FA5}">
                      <a16:colId xmlns:a16="http://schemas.microsoft.com/office/drawing/2014/main" val="20002"/>
                    </a:ext>
                  </a:extLst>
                </a:gridCol>
              </a:tblGrid>
              <a:tr h="468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lnSpc>
                          <a:spcPct val="100000"/>
                        </a:lnSpc>
                      </a:pPr>
                      <a:r>
                        <a:rPr lang="cs-CZ" sz="1000" b="1" u="none" strike="noStrike" dirty="0">
                          <a:solidFill>
                            <a:schemeClr val="tx1"/>
                          </a:solidFill>
                          <a:effectLst/>
                          <a:latin typeface="+mj-lt"/>
                        </a:rPr>
                        <a:t>Hlavní</a:t>
                      </a:r>
                      <a:r>
                        <a:rPr lang="cs-CZ" sz="1000" b="1" u="none" strike="noStrike" baseline="0" dirty="0">
                          <a:solidFill>
                            <a:schemeClr val="tx1"/>
                          </a:solidFill>
                          <a:effectLst/>
                          <a:latin typeface="+mj-lt"/>
                        </a:rPr>
                        <a:t> </a:t>
                      </a:r>
                      <a:r>
                        <a:rPr lang="cs-CZ" sz="1000" b="1" u="none" strike="noStrike" dirty="0">
                          <a:solidFill>
                            <a:schemeClr val="tx1"/>
                          </a:solidFill>
                          <a:effectLst/>
                          <a:latin typeface="+mj-lt"/>
                        </a:rPr>
                        <a:t>hospitalizační diagnóza</a:t>
                      </a:r>
                      <a:br>
                        <a:rPr lang="cs-CZ" sz="1000" b="1" u="none" strike="noStrike" dirty="0">
                          <a:solidFill>
                            <a:schemeClr val="tx1"/>
                          </a:solidFill>
                          <a:effectLst/>
                          <a:latin typeface="+mj-lt"/>
                        </a:rPr>
                      </a:br>
                      <a:r>
                        <a:rPr lang="cs-CZ" sz="1000" b="1" u="none" strike="noStrike" dirty="0">
                          <a:solidFill>
                            <a:schemeClr val="tx1"/>
                          </a:solidFill>
                          <a:effectLst/>
                          <a:latin typeface="+mj-lt"/>
                        </a:rPr>
                        <a:t>podle kapitol MKN-10 </a:t>
                      </a:r>
                      <a:endParaRPr lang="cs-CZ" sz="1000" b="1" i="0" u="none" strike="noStrike" dirty="0">
                        <a:solidFill>
                          <a:schemeClr val="tx1"/>
                        </a:solidFill>
                        <a:effectLst/>
                        <a:latin typeface="+mj-lt"/>
                      </a:endParaRPr>
                    </a:p>
                  </a:txBody>
                  <a:tcPr marL="0" marR="0" marT="0" marB="0" anchor="ctr">
                    <a:lnL w="38100" cap="flat" cmpd="sng" algn="ctr">
                      <a:solidFill>
                        <a:sysClr val="window" lastClr="FFFFFF"/>
                      </a:solidFill>
                      <a:prstDash val="solid"/>
                      <a:round/>
                      <a:headEnd type="none" w="med" len="med"/>
                      <a:tailEnd type="none" w="med" len="med"/>
                    </a:lnL>
                    <a:lnR w="12700" cmpd="sng">
                      <a:no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lnSpc>
                          <a:spcPct val="70000"/>
                        </a:lnSpc>
                      </a:pPr>
                      <a:r>
                        <a:rPr lang="cs-CZ" sz="1000" b="1" i="0" u="none" strike="noStrike" dirty="0">
                          <a:solidFill>
                            <a:schemeClr val="tx1"/>
                          </a:solidFill>
                          <a:effectLst/>
                          <a:latin typeface="+mj-lt"/>
                        </a:rPr>
                        <a:t>N (2018)</a:t>
                      </a:r>
                    </a:p>
                  </a:txBody>
                  <a:tcPr marL="0" marR="0" marT="0" marB="0" anchor="ctr">
                    <a:lnL w="12700" cmpd="sng">
                      <a:noFill/>
                    </a:lnL>
                    <a:lnR w="12700" cmpd="sng">
                      <a:no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XVI. Některé stavy vzniklé v perinatálním období</a:t>
                      </a:r>
                    </a:p>
                  </a:txBody>
                  <a:tcPr marL="72000" marR="0" marT="0" marB="0" anchor="b">
                    <a:lnL w="12700" cmpd="sng">
                      <a:noFill/>
                    </a:lnL>
                    <a:lnR w="12700" cmpd="sng">
                      <a:noFill/>
                    </a:lnR>
                    <a:lnT w="12700" cap="flat" cmpd="sng" algn="ctr">
                      <a:solidFill>
                        <a:sysClr val="window" lastClr="FFFFF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b">
                    <a:lnL w="12700" cmpd="sng">
                      <a:noFill/>
                    </a:lnL>
                    <a:lnR w="12700" cmpd="sng">
                      <a:noFill/>
                    </a:lnR>
                    <a:lnT w="12700" cap="flat" cmpd="sng" algn="ctr">
                      <a:solidFill>
                        <a:sysClr val="window" lastClr="FFFFF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solidFill>
                        <a:sysClr val="window" lastClr="FFFFF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613</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5"/>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299</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7"/>
                  </a:ext>
                </a:extLst>
              </a:tr>
              <a:tr h="129600">
                <a:tc gridSpan="2">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XVII. Vrozené vady, deformace a chromozomální abnormality</a:t>
                      </a:r>
                    </a:p>
                  </a:txBody>
                  <a:tcPr marL="72000" marR="18000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8"/>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434</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9"/>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341</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1"/>
                  </a:ext>
                </a:extLst>
              </a:tr>
              <a:tr h="129600">
                <a:tc gridSpan="2">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XVIII. Příznaky, znaky a abnormální klinické a laboratorní nálezy</a:t>
                      </a:r>
                    </a:p>
                  </a:txBody>
                  <a:tcPr marL="72000" marR="18000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2"/>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2 788</a:t>
                      </a:r>
                    </a:p>
                  </a:txBody>
                  <a:tcPr marL="0" marR="180000" marT="0" marB="0" anchor="b">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43"/>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362</a:t>
                      </a:r>
                    </a:p>
                  </a:txBody>
                  <a:tcPr marL="0" marR="18000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9600">
                <a:tc gridSpan="3">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XIX. Poranění, otravy a některé jiné následky vnějších příčin</a:t>
                      </a:r>
                    </a:p>
                  </a:txBody>
                  <a:tcPr marL="72000" marR="180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03"/>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8 339</a:t>
                      </a:r>
                    </a:p>
                  </a:txBody>
                  <a:tcPr marL="0" marR="180000" marT="0" marB="0" anchor="b">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1 866</a:t>
                      </a:r>
                    </a:p>
                  </a:txBody>
                  <a:tcPr marL="0" marR="18000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29600">
                <a:tc gridSpan="2">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XXIa. Zdravá osoba doprovázející nemocnou osobu (Z76.3)</a:t>
                      </a:r>
                    </a:p>
                  </a:txBody>
                  <a:tcPr marL="72000" marR="180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2 502</a:t>
                      </a: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533</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29600">
                <a:tc gridSpan="2">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XXIb. Živě narozené děti (Z38)</a:t>
                      </a:r>
                    </a:p>
                  </a:txBody>
                  <a:tcPr marL="72000" marR="180000" marT="0"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4 034</a:t>
                      </a:r>
                    </a:p>
                  </a:txBody>
                  <a:tcPr marL="0" marR="180000" marT="0" marB="0" anchor="b">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806</a:t>
                      </a:r>
                    </a:p>
                  </a:txBody>
                  <a:tcPr marL="0" marR="18000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129600">
                <a:tc gridSpan="2">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b="1" i="0" u="none" strike="noStrike" dirty="0">
                          <a:solidFill>
                            <a:srgbClr val="000000"/>
                          </a:solidFill>
                          <a:effectLst/>
                          <a:latin typeface="Calibri" panose="020F0502020204030204" pitchFamily="34" charset="0"/>
                        </a:rPr>
                        <a:t>XXIc. Jiné faktory ovliv. zdrav. stav a kontakt se zdrav. službami</a:t>
                      </a:r>
                    </a:p>
                  </a:txBody>
                  <a:tcPr marL="72000" marR="18000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algn="l" fontAlgn="b"/>
                      <a:endParaRPr lang="cs-CZ" sz="800" b="0" i="0" u="none" strike="noStrike" dirty="0">
                        <a:solidFill>
                          <a:srgbClr val="000000"/>
                        </a:solidFill>
                        <a:effectLst/>
                        <a:latin typeface="Calibri" panose="020F0502020204030204" pitchFamily="34" charset="0"/>
                      </a:endParaRPr>
                    </a:p>
                  </a:txBody>
                  <a:tcPr marL="7620" marR="18000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Královéhradecký kraj</a:t>
                      </a:r>
                    </a:p>
                  </a:txBody>
                  <a:tcPr marL="72000" marR="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6 081</a:t>
                      </a:r>
                    </a:p>
                  </a:txBody>
                  <a:tcPr marL="0" marR="180000" marT="0"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1296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Jiný kraj bydliště</a:t>
                      </a:r>
                    </a:p>
                  </a:txBody>
                  <a:tcPr marL="7200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800" b="0" i="0" u="none" strike="noStrike" dirty="0">
                          <a:solidFill>
                            <a:srgbClr val="000000"/>
                          </a:solidFill>
                          <a:effectLst/>
                          <a:latin typeface="Calibri" panose="020F0502020204030204" pitchFamily="34" charset="0"/>
                        </a:rPr>
                        <a:t>1 820</a:t>
                      </a:r>
                    </a:p>
                  </a:txBody>
                  <a:tcPr marL="0" marR="18000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cs-CZ" sz="800" dirty="0"/>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bl>
          </a:graphicData>
        </a:graphic>
      </p:graphicFrame>
    </p:spTree>
    <p:extLst>
      <p:ext uri="{BB962C8B-B14F-4D97-AF65-F5344CB8AC3E}">
        <p14:creationId xmlns:p14="http://schemas.microsoft.com/office/powerpoint/2010/main" val="424330894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p:txBody>
          <a:bodyPr/>
          <a:lstStyle/>
          <a:p>
            <a:r>
              <a:rPr lang="cs-CZ" dirty="0"/>
              <a:t>Objem poskytované zdravotní péče </a:t>
            </a:r>
          </a:p>
          <a:p>
            <a:r>
              <a:rPr lang="cs-CZ" dirty="0"/>
              <a:t>- zdravotnická záchranná služba </a:t>
            </a:r>
          </a:p>
        </p:txBody>
      </p:sp>
    </p:spTree>
    <p:extLst>
      <p:ext uri="{BB962C8B-B14F-4D97-AF65-F5344CB8AC3E}">
        <p14:creationId xmlns:p14="http://schemas.microsoft.com/office/powerpoint/2010/main" val="99057395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977575"/>
            <a:ext cx="4940070"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r>
              <a:rPr lang="en-US" sz="1400" dirty="0"/>
              <a:t>; </a:t>
            </a:r>
            <a:r>
              <a:rPr lang="cs-CZ" sz="1400" dirty="0"/>
              <a:t>hospitalizace na lůžkách akutní péče</a:t>
            </a:r>
          </a:p>
        </p:txBody>
      </p:sp>
      <p:sp>
        <p:nvSpPr>
          <p:cNvPr id="2" name="Title 1"/>
          <p:cNvSpPr>
            <a:spLocks noGrp="1"/>
          </p:cNvSpPr>
          <p:nvPr>
            <p:ph type="title"/>
          </p:nvPr>
        </p:nvSpPr>
        <p:spPr/>
        <p:txBody>
          <a:bodyPr>
            <a:normAutofit fontScale="90000"/>
          </a:bodyPr>
          <a:lstStyle/>
          <a:p>
            <a:r>
              <a:rPr lang="cs-CZ" dirty="0"/>
              <a:t>Vývoj počtu hospitalizací z příjmu ZZS v ZZ se sídlem v HKK </a:t>
            </a:r>
            <a:br>
              <a:rPr lang="cs-CZ" dirty="0"/>
            </a:br>
            <a:r>
              <a:rPr lang="cs-CZ" dirty="0"/>
              <a:t>(2007–2018) v porovnání s celou Českou republikou</a:t>
            </a:r>
            <a:endParaRPr lang="en-US" dirty="0"/>
          </a:p>
        </p:txBody>
      </p:sp>
      <p:graphicFrame>
        <p:nvGraphicFramePr>
          <p:cNvPr id="9" name="Graf 1">
            <a:extLst>
              <a:ext uri="{FF2B5EF4-FFF2-40B4-BE49-F238E27FC236}">
                <a16:creationId xmlns:a16="http://schemas.microsoft.com/office/drawing/2014/main" id="{7FCB325B-B2BA-49E3-86DA-54304B3F0E27}"/>
              </a:ext>
            </a:extLst>
          </p:cNvPr>
          <p:cNvGraphicFramePr/>
          <p:nvPr>
            <p:extLst>
              <p:ext uri="{D42A27DB-BD31-4B8C-83A1-F6EECF244321}">
                <p14:modId xmlns:p14="http://schemas.microsoft.com/office/powerpoint/2010/main" val="279848450"/>
              </p:ext>
            </p:extLst>
          </p:nvPr>
        </p:nvGraphicFramePr>
        <p:xfrm>
          <a:off x="824161" y="2155360"/>
          <a:ext cx="2882983" cy="1584176"/>
        </p:xfrm>
        <a:graphic>
          <a:graphicData uri="http://schemas.openxmlformats.org/drawingml/2006/chart">
            <c:chart xmlns:c="http://schemas.openxmlformats.org/drawingml/2006/chart" xmlns:r="http://schemas.openxmlformats.org/officeDocument/2006/relationships" r:id="rId2"/>
          </a:graphicData>
        </a:graphic>
      </p:graphicFrame>
      <p:sp>
        <p:nvSpPr>
          <p:cNvPr id="11" name="Obdélník 10"/>
          <p:cNvSpPr/>
          <p:nvPr/>
        </p:nvSpPr>
        <p:spPr>
          <a:xfrm>
            <a:off x="1747578" y="1782776"/>
            <a:ext cx="1172117" cy="24622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ZZ se sídlem v HKK</a:t>
            </a:r>
          </a:p>
        </p:txBody>
      </p:sp>
      <p:graphicFrame>
        <p:nvGraphicFramePr>
          <p:cNvPr id="13" name="Graf 1">
            <a:extLst>
              <a:ext uri="{FF2B5EF4-FFF2-40B4-BE49-F238E27FC236}">
                <a16:creationId xmlns:a16="http://schemas.microsoft.com/office/drawing/2014/main" id="{7FCB325B-B2BA-49E3-86DA-54304B3F0E27}"/>
              </a:ext>
            </a:extLst>
          </p:cNvPr>
          <p:cNvGraphicFramePr/>
          <p:nvPr>
            <p:extLst>
              <p:ext uri="{D42A27DB-BD31-4B8C-83A1-F6EECF244321}">
                <p14:modId xmlns:p14="http://schemas.microsoft.com/office/powerpoint/2010/main" val="1460676711"/>
              </p:ext>
            </p:extLst>
          </p:nvPr>
        </p:nvGraphicFramePr>
        <p:xfrm>
          <a:off x="743769" y="4276376"/>
          <a:ext cx="3030981" cy="1584176"/>
        </p:xfrm>
        <a:graphic>
          <a:graphicData uri="http://schemas.openxmlformats.org/drawingml/2006/chart">
            <c:chart xmlns:c="http://schemas.openxmlformats.org/drawingml/2006/chart" xmlns:r="http://schemas.openxmlformats.org/officeDocument/2006/relationships" r:id="rId3"/>
          </a:graphicData>
        </a:graphic>
      </p:graphicFrame>
      <p:sp>
        <p:nvSpPr>
          <p:cNvPr id="14" name="Obdélník 13"/>
          <p:cNvSpPr/>
          <p:nvPr/>
        </p:nvSpPr>
        <p:spPr>
          <a:xfrm>
            <a:off x="1826389" y="3903792"/>
            <a:ext cx="1023037" cy="24622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Česká republika</a:t>
            </a:r>
          </a:p>
        </p:txBody>
      </p:sp>
      <p:graphicFrame>
        <p:nvGraphicFramePr>
          <p:cNvPr id="17" name="Object 1"/>
          <p:cNvGraphicFramePr>
            <a:graphicFrameLocks noChangeAspect="1"/>
          </p:cNvGraphicFramePr>
          <p:nvPr>
            <p:extLst>
              <p:ext uri="{D42A27DB-BD31-4B8C-83A1-F6EECF244321}">
                <p14:modId xmlns:p14="http://schemas.microsoft.com/office/powerpoint/2010/main" val="3957789217"/>
              </p:ext>
            </p:extLst>
          </p:nvPr>
        </p:nvGraphicFramePr>
        <p:xfrm>
          <a:off x="4979595" y="1776860"/>
          <a:ext cx="2687638" cy="4515123"/>
        </p:xfrm>
        <a:graphic>
          <a:graphicData uri="http://schemas.openxmlformats.org/drawingml/2006/chart">
            <c:chart xmlns:c="http://schemas.openxmlformats.org/drawingml/2006/chart" xmlns:r="http://schemas.openxmlformats.org/officeDocument/2006/relationships" r:id="rId4"/>
          </a:graphicData>
        </a:graphic>
      </p:graphicFrame>
      <p:sp>
        <p:nvSpPr>
          <p:cNvPr id="18" name="TextBox 16"/>
          <p:cNvSpPr txBox="1"/>
          <p:nvPr/>
        </p:nvSpPr>
        <p:spPr>
          <a:xfrm rot="16200000">
            <a:off x="-1041633" y="3666648"/>
            <a:ext cx="339813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0" i="0" u="none" strike="noStrike" kern="1200" cap="none" spc="0" normalizeH="0" baseline="0" noProof="0" dirty="0">
                <a:ln>
                  <a:noFill/>
                </a:ln>
                <a:solidFill>
                  <a:srgbClr val="000000"/>
                </a:solidFill>
                <a:effectLst/>
                <a:uLnTx/>
                <a:uFillTx/>
                <a:latin typeface="Calibri"/>
                <a:ea typeface="+mn-ea"/>
                <a:cs typeface="+mn-cs"/>
              </a:rPr>
              <a:t>Počet hospitalizačních případů z příjmu ZZS </a:t>
            </a:r>
          </a:p>
        </p:txBody>
      </p:sp>
      <p:sp>
        <p:nvSpPr>
          <p:cNvPr id="19" name="Obdélník 18"/>
          <p:cNvSpPr/>
          <p:nvPr/>
        </p:nvSpPr>
        <p:spPr>
          <a:xfrm>
            <a:off x="5910494" y="5942680"/>
            <a:ext cx="203200" cy="45719"/>
          </a:xfrm>
          <a:prstGeom prst="rect">
            <a:avLst/>
          </a:prstGeom>
          <a:solidFill>
            <a:schemeClr val="accent1">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Obdélník 19"/>
          <p:cNvSpPr/>
          <p:nvPr/>
        </p:nvSpPr>
        <p:spPr>
          <a:xfrm>
            <a:off x="5910494" y="6131065"/>
            <a:ext cx="203200" cy="45719"/>
          </a:xfrm>
          <a:prstGeom prst="rect">
            <a:avLst/>
          </a:prstGeom>
          <a:solidFill>
            <a:schemeClr val="accent5">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TextovéPole 20"/>
          <p:cNvSpPr txBox="1"/>
          <p:nvPr/>
        </p:nvSpPr>
        <p:spPr>
          <a:xfrm>
            <a:off x="6113694" y="5824164"/>
            <a:ext cx="2544531" cy="461665"/>
          </a:xfrm>
          <a:prstGeom prst="rect">
            <a:avLst/>
          </a:prstGeom>
          <a:noFill/>
        </p:spPr>
        <p:txBody>
          <a:bodyPr wrap="square" rtlCol="0">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Akutní hospitalizace z příjmu ZZS</a:t>
            </a:r>
          </a:p>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Všechny akutní hospitalizace</a:t>
            </a:r>
          </a:p>
        </p:txBody>
      </p:sp>
      <p:sp>
        <p:nvSpPr>
          <p:cNvPr id="22" name="TextBox 11"/>
          <p:cNvSpPr txBox="1"/>
          <p:nvPr/>
        </p:nvSpPr>
        <p:spPr>
          <a:xfrm>
            <a:off x="7054584" y="2294605"/>
            <a:ext cx="238202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1" u="none" strike="noStrike" kern="1200" cap="none" spc="0" normalizeH="0" baseline="0" noProof="0" dirty="0">
                <a:ln>
                  <a:noFill/>
                </a:ln>
                <a:effectLst/>
                <a:uLnTx/>
                <a:uFillTx/>
                <a:latin typeface="Calibri"/>
                <a:ea typeface="+mn-ea"/>
                <a:cs typeface="+mn-cs"/>
              </a:rPr>
              <a:t>100</a:t>
            </a:r>
            <a:r>
              <a:rPr kumimoji="0" lang="en-US" sz="1100" b="0" i="1" u="none" strike="noStrike" kern="1200" cap="none" spc="0" normalizeH="0" baseline="0" noProof="0" dirty="0">
                <a:ln>
                  <a:noFill/>
                </a:ln>
                <a:effectLst/>
                <a:uLnTx/>
                <a:uFillTx/>
                <a:latin typeface="Calibri"/>
                <a:ea typeface="+mn-ea"/>
                <a:cs typeface="+mn-cs"/>
              </a:rPr>
              <a:t>%</a:t>
            </a:r>
            <a:r>
              <a:rPr kumimoji="0" lang="cs-CZ" sz="1100" b="0" i="1" u="none" strike="noStrike" kern="1200" cap="none" spc="0" normalizeH="0" baseline="0" noProof="0" dirty="0">
                <a:ln>
                  <a:noFill/>
                </a:ln>
                <a:effectLst/>
                <a:uLnTx/>
                <a:uFillTx/>
                <a:latin typeface="Calibri"/>
                <a:ea typeface="+mn-ea"/>
                <a:cs typeface="+mn-cs"/>
              </a:rPr>
              <a:t> - všechny akutní hospitalizační případy (z příjmu ZZS / všechny akutní)</a:t>
            </a:r>
          </a:p>
        </p:txBody>
      </p:sp>
      <p:sp>
        <p:nvSpPr>
          <p:cNvPr id="23" name="TextBox 7"/>
          <p:cNvSpPr txBox="1"/>
          <p:nvPr/>
        </p:nvSpPr>
        <p:spPr>
          <a:xfrm>
            <a:off x="7238043" y="3341923"/>
            <a:ext cx="4428641" cy="1384995"/>
          </a:xfrm>
          <a:prstGeom prst="rect">
            <a:avLst/>
          </a:prstGeom>
          <a:noFill/>
          <a:ln>
            <a:noFill/>
          </a:ln>
        </p:spPr>
        <p:txBody>
          <a:bodyPr wrap="square" rtlCol="0">
            <a:spAutoFit/>
          </a:bodyPr>
          <a:lstStyle/>
          <a:p>
            <a:r>
              <a:rPr lang="cs-CZ" sz="1400" dirty="0"/>
              <a:t>Počet akutních hospitalizací z příjmu ZZS v nemocnicích se sídlem v HKK </a:t>
            </a:r>
            <a:r>
              <a:rPr lang="cs-CZ" sz="1400" dirty="0" smtClean="0"/>
              <a:t>dosáhl </a:t>
            </a:r>
            <a:r>
              <a:rPr lang="cs-CZ" sz="1400" dirty="0"/>
              <a:t>v roce 2018 </a:t>
            </a:r>
            <a:r>
              <a:rPr lang="cs-CZ" sz="1400" dirty="0" smtClean="0"/>
              <a:t>hodnoty 9 </a:t>
            </a:r>
            <a:r>
              <a:rPr lang="cs-CZ" sz="1400" dirty="0"/>
              <a:t>551. </a:t>
            </a:r>
          </a:p>
          <a:p>
            <a:r>
              <a:rPr lang="cs-CZ" sz="1400" dirty="0"/>
              <a:t>Celkem 89% akutních hospitalizací z příjmu ZZS se týká obyvatel HKK. Dominantně je takto zdravotnickou záchrannou službou obsluhován okres Náchod (24% hospitalizací z příjmu ZZS), a okres Jičín (nad 20%). </a:t>
            </a:r>
          </a:p>
        </p:txBody>
      </p:sp>
      <p:sp>
        <p:nvSpPr>
          <p:cNvPr id="24" name="Obdélník 23">
            <a:extLst>
              <a:ext uri="{FF2B5EF4-FFF2-40B4-BE49-F238E27FC236}">
                <a16:creationId xmlns:a16="http://schemas.microsoft.com/office/drawing/2014/main" id="{F7F539F9-B29D-454F-A52C-FE65444183A9}"/>
              </a:ext>
            </a:extLst>
          </p:cNvPr>
          <p:cNvSpPr/>
          <p:nvPr/>
        </p:nvSpPr>
        <p:spPr>
          <a:xfrm>
            <a:off x="6652529" y="1178771"/>
            <a:ext cx="5599670" cy="3264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33" name="AutoShape 3">
            <a:extLst>
              <a:ext uri="{FF2B5EF4-FFF2-40B4-BE49-F238E27FC236}">
                <a16:creationId xmlns:a16="http://schemas.microsoft.com/office/drawing/2014/main" id="{508C48CE-6F15-4765-B7E4-1812AE4E79AE}"/>
              </a:ext>
            </a:extLst>
          </p:cNvPr>
          <p:cNvSpPr>
            <a:spLocks noChangeAspect="1" noChangeArrowheads="1" noTextEdit="1"/>
          </p:cNvSpPr>
          <p:nvPr/>
        </p:nvSpPr>
        <p:spPr bwMode="auto">
          <a:xfrm>
            <a:off x="6921200" y="1178771"/>
            <a:ext cx="5330998" cy="3037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cs-CZ"/>
          </a:p>
        </p:txBody>
      </p:sp>
      <p:sp>
        <p:nvSpPr>
          <p:cNvPr id="25" name="TextBox 4">
            <a:extLst>
              <a:ext uri="{FF2B5EF4-FFF2-40B4-BE49-F238E27FC236}">
                <a16:creationId xmlns:a16="http://schemas.microsoft.com/office/drawing/2014/main" id="{AB9BB6D6-6B6B-411A-98C9-BEA6AD20A7B7}"/>
              </a:ext>
            </a:extLst>
          </p:cNvPr>
          <p:cNvSpPr txBox="1"/>
          <p:nvPr/>
        </p:nvSpPr>
        <p:spPr>
          <a:xfrm>
            <a:off x="4437070" y="1307633"/>
            <a:ext cx="3528392"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l-PL" sz="1200" b="1" i="0" u="none" strike="noStrike" kern="0" cap="none" spc="0" normalizeH="0" baseline="0" noProof="0" dirty="0">
                <a:ln>
                  <a:noFill/>
                </a:ln>
                <a:solidFill>
                  <a:prstClr val="black"/>
                </a:solidFill>
                <a:effectLst/>
                <a:uLnTx/>
                <a:uFillTx/>
              </a:rPr>
              <a:t>Spádová oblast ZZ se sídlem v HKK</a:t>
            </a:r>
            <a:r>
              <a:rPr lang="pl-PL" sz="1200" b="1" kern="0" dirty="0">
                <a:solidFill>
                  <a:prstClr val="black"/>
                </a:solidFill>
              </a:rPr>
              <a:t> </a:t>
            </a:r>
            <a:r>
              <a:rPr kumimoji="0" lang="pl-PL" sz="1200" b="1" i="0" u="none" strike="noStrike" kern="0" cap="none" spc="0" normalizeH="0" baseline="0" noProof="0" dirty="0">
                <a:ln>
                  <a:noFill/>
                </a:ln>
                <a:solidFill>
                  <a:prstClr val="black"/>
                </a:solidFill>
                <a:effectLst/>
                <a:uLnTx/>
                <a:uFillTx/>
              </a:rPr>
              <a:t>pro hospitalizace z příjmu ZZS v roce 2018</a:t>
            </a:r>
            <a:r>
              <a:rPr kumimoji="0" lang="cs-CZ" sz="1200" b="1" i="0" u="none" strike="noStrike" kern="0" cap="none" spc="0" normalizeH="0" baseline="0" noProof="0" dirty="0">
                <a:ln>
                  <a:noFill/>
                </a:ln>
                <a:solidFill>
                  <a:prstClr val="black"/>
                </a:solidFill>
                <a:effectLst/>
                <a:uLnTx/>
                <a:uFillTx/>
              </a:rPr>
              <a:t/>
            </a:r>
            <a:br>
              <a:rPr kumimoji="0" lang="cs-CZ" sz="1200" b="1" i="0" u="none" strike="noStrike" kern="0" cap="none" spc="0" normalizeH="0" baseline="0" noProof="0" dirty="0">
                <a:ln>
                  <a:noFill/>
                </a:ln>
                <a:solidFill>
                  <a:prstClr val="black"/>
                </a:solidFill>
                <a:effectLst/>
                <a:uLnTx/>
                <a:uFillTx/>
              </a:rPr>
            </a:br>
            <a:r>
              <a:rPr kumimoji="0" lang="en-US" sz="1200" b="1" i="0" u="none" strike="noStrike" kern="0" cap="none" spc="0" normalizeH="0" baseline="0" noProof="0" dirty="0">
                <a:ln>
                  <a:noFill/>
                </a:ln>
                <a:solidFill>
                  <a:prstClr val="black"/>
                </a:solidFill>
                <a:effectLst/>
                <a:uLnTx/>
                <a:uFillTx/>
              </a:rPr>
              <a:t>N</a:t>
            </a:r>
            <a:r>
              <a:rPr kumimoji="0" lang="cs-CZ" sz="1200" b="1" i="0" u="none" strike="noStrike" kern="0" cap="none" spc="0" normalizeH="0" baseline="0" noProof="0" dirty="0">
                <a:ln>
                  <a:noFill/>
                </a:ln>
                <a:solidFill>
                  <a:prstClr val="black"/>
                </a:solidFill>
                <a:effectLst/>
                <a:uLnTx/>
                <a:uFillTx/>
              </a:rPr>
              <a:t> </a:t>
            </a:r>
            <a:r>
              <a:rPr kumimoji="0" lang="en-US" sz="1200" b="1" i="0" u="none" strike="noStrike" kern="0" cap="none" spc="0" normalizeH="0" baseline="0" noProof="0" dirty="0">
                <a:ln>
                  <a:noFill/>
                </a:ln>
                <a:solidFill>
                  <a:prstClr val="black"/>
                </a:solidFill>
                <a:effectLst/>
                <a:uLnTx/>
                <a:uFillTx/>
              </a:rPr>
              <a:t>=</a:t>
            </a:r>
            <a:r>
              <a:rPr kumimoji="0" lang="cs-CZ" sz="1200" b="1" i="0" u="none" strike="noStrike" kern="0" cap="none" spc="0" normalizeH="0" baseline="0" noProof="0" dirty="0">
                <a:ln>
                  <a:noFill/>
                </a:ln>
                <a:solidFill>
                  <a:prstClr val="black"/>
                </a:solidFill>
                <a:effectLst/>
                <a:uLnTx/>
                <a:uFillTx/>
              </a:rPr>
              <a:t> </a:t>
            </a:r>
            <a:r>
              <a:rPr lang="cs-CZ" sz="1200" b="1" kern="0" dirty="0">
                <a:solidFill>
                  <a:prstClr val="black"/>
                </a:solidFill>
              </a:rPr>
              <a:t>9 551</a:t>
            </a:r>
            <a:r>
              <a:rPr kumimoji="0" lang="cs-CZ" sz="1200" b="1" i="0" u="none" strike="noStrike" kern="0" cap="none" spc="0" normalizeH="0" baseline="0" noProof="0" dirty="0">
                <a:ln>
                  <a:noFill/>
                </a:ln>
                <a:solidFill>
                  <a:prstClr val="black"/>
                </a:solidFill>
                <a:effectLst/>
                <a:uLnTx/>
                <a:uFillTx/>
              </a:rPr>
              <a:t>/ N = 98 252</a:t>
            </a:r>
          </a:p>
        </p:txBody>
      </p:sp>
      <p:graphicFrame>
        <p:nvGraphicFramePr>
          <p:cNvPr id="4" name="Tabulka 3">
            <a:extLst>
              <a:ext uri="{FF2B5EF4-FFF2-40B4-BE49-F238E27FC236}">
                <a16:creationId xmlns:a16="http://schemas.microsoft.com/office/drawing/2014/main" id="{E9ED9C66-BFC1-48FD-BF75-6868BA043954}"/>
              </a:ext>
            </a:extLst>
          </p:cNvPr>
          <p:cNvGraphicFramePr>
            <a:graphicFrameLocks noGrp="1"/>
          </p:cNvGraphicFramePr>
          <p:nvPr>
            <p:extLst>
              <p:ext uri="{D42A27DB-BD31-4B8C-83A1-F6EECF244321}">
                <p14:modId xmlns:p14="http://schemas.microsoft.com/office/powerpoint/2010/main" val="7215269"/>
              </p:ext>
            </p:extLst>
          </p:nvPr>
        </p:nvGraphicFramePr>
        <p:xfrm>
          <a:off x="3958814" y="2155360"/>
          <a:ext cx="1188198" cy="4021415"/>
        </p:xfrm>
        <a:graphic>
          <a:graphicData uri="http://schemas.openxmlformats.org/drawingml/2006/table">
            <a:tbl>
              <a:tblPr firstRow="1" bandRow="1">
                <a:tableStyleId>{5C22544A-7EE6-4342-B048-85BDC9FD1C3A}</a:tableStyleId>
              </a:tblPr>
              <a:tblGrid>
                <a:gridCol w="1188198">
                  <a:extLst>
                    <a:ext uri="{9D8B030D-6E8A-4147-A177-3AD203B41FA5}">
                      <a16:colId xmlns:a16="http://schemas.microsoft.com/office/drawing/2014/main" val="562605122"/>
                    </a:ext>
                  </a:extLst>
                </a:gridCol>
              </a:tblGrid>
              <a:tr h="190787">
                <a:tc>
                  <a:txBody>
                    <a:bodyPr/>
                    <a:lstStyle/>
                    <a:p>
                      <a:pPr algn="r" fontAlgn="b"/>
                      <a:r>
                        <a:rPr lang="cs-CZ" sz="1000" u="none" strike="noStrike" dirty="0">
                          <a:solidFill>
                            <a:sysClr val="windowText" lastClr="000000"/>
                          </a:solidFill>
                          <a:effectLst/>
                        </a:rPr>
                        <a:t>Královéhradecký kraj</a:t>
                      </a:r>
                      <a:endParaRPr lang="cs-CZ" sz="1000" b="0" i="0"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09952350"/>
                  </a:ext>
                </a:extLst>
              </a:tr>
              <a:tr h="190787">
                <a:tc>
                  <a:txBody>
                    <a:bodyPr/>
                    <a:lstStyle/>
                    <a:p>
                      <a:pPr algn="r" fontAlgn="b"/>
                      <a:r>
                        <a:rPr lang="cs-CZ" sz="1000" i="1" u="none" strike="noStrike" dirty="0">
                          <a:solidFill>
                            <a:sysClr val="windowText" lastClr="000000"/>
                          </a:solidFill>
                          <a:effectLst/>
                        </a:rPr>
                        <a:t>Náchod</a:t>
                      </a:r>
                      <a:endParaRPr lang="cs-CZ" sz="1000" b="0" i="1"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179427"/>
                  </a:ext>
                </a:extLst>
              </a:tr>
              <a:tr h="190787">
                <a:tc>
                  <a:txBody>
                    <a:bodyPr/>
                    <a:lstStyle/>
                    <a:p>
                      <a:pPr algn="r" fontAlgn="b"/>
                      <a:r>
                        <a:rPr lang="cs-CZ" sz="1000" i="1" u="none" strike="noStrike" dirty="0">
                          <a:solidFill>
                            <a:sysClr val="windowText" lastClr="000000"/>
                          </a:solidFill>
                          <a:effectLst/>
                        </a:rPr>
                        <a:t>Jičín</a:t>
                      </a:r>
                      <a:endParaRPr lang="cs-CZ" sz="1000" b="0" i="1"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89512714"/>
                  </a:ext>
                </a:extLst>
              </a:tr>
              <a:tr h="190787">
                <a:tc>
                  <a:txBody>
                    <a:bodyPr/>
                    <a:lstStyle/>
                    <a:p>
                      <a:pPr algn="r" fontAlgn="b"/>
                      <a:r>
                        <a:rPr lang="cs-CZ" sz="1000" i="1" u="none" strike="noStrike" dirty="0">
                          <a:solidFill>
                            <a:sysClr val="windowText" lastClr="000000"/>
                          </a:solidFill>
                          <a:effectLst/>
                        </a:rPr>
                        <a:t>Trutnov</a:t>
                      </a:r>
                      <a:endParaRPr lang="cs-CZ" sz="1000" b="0" i="1"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962830618"/>
                  </a:ext>
                </a:extLst>
              </a:tr>
              <a:tr h="190787">
                <a:tc>
                  <a:txBody>
                    <a:bodyPr/>
                    <a:lstStyle/>
                    <a:p>
                      <a:pPr algn="r" fontAlgn="b"/>
                      <a:r>
                        <a:rPr lang="cs-CZ" sz="1000" i="1" u="none" strike="noStrike" dirty="0">
                          <a:solidFill>
                            <a:sysClr val="windowText" lastClr="000000"/>
                          </a:solidFill>
                          <a:effectLst/>
                        </a:rPr>
                        <a:t>Hradec Králové</a:t>
                      </a:r>
                      <a:endParaRPr lang="cs-CZ" sz="1000" b="0" i="1"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14107670"/>
                  </a:ext>
                </a:extLst>
              </a:tr>
              <a:tr h="190787">
                <a:tc>
                  <a:txBody>
                    <a:bodyPr/>
                    <a:lstStyle/>
                    <a:p>
                      <a:pPr algn="r" fontAlgn="b"/>
                      <a:r>
                        <a:rPr lang="cs-CZ" sz="1000" i="1" u="none" strike="noStrike" dirty="0">
                          <a:solidFill>
                            <a:sysClr val="windowText" lastClr="000000"/>
                          </a:solidFill>
                          <a:effectLst/>
                        </a:rPr>
                        <a:t>Rychnov nad Kněžnou</a:t>
                      </a:r>
                      <a:endParaRPr lang="cs-CZ" sz="1000" b="0" i="1"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284269422"/>
                  </a:ext>
                </a:extLst>
              </a:tr>
              <a:tr h="190787">
                <a:tc>
                  <a:txBody>
                    <a:bodyPr/>
                    <a:lstStyle/>
                    <a:p>
                      <a:pPr algn="r" fontAlgn="b"/>
                      <a:r>
                        <a:rPr lang="cs-CZ" sz="1000" b="1" u="none" strike="noStrike" dirty="0">
                          <a:solidFill>
                            <a:sysClr val="windowText" lastClr="000000"/>
                          </a:solidFill>
                          <a:effectLst/>
                        </a:rPr>
                        <a:t>Pardubický kraj</a:t>
                      </a:r>
                      <a:endParaRPr lang="cs-CZ" sz="1000" b="1" i="0"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65275526"/>
                  </a:ext>
                </a:extLst>
              </a:tr>
              <a:tr h="190787">
                <a:tc>
                  <a:txBody>
                    <a:bodyPr/>
                    <a:lstStyle/>
                    <a:p>
                      <a:pPr algn="r" fontAlgn="b"/>
                      <a:r>
                        <a:rPr lang="cs-CZ" sz="1000" b="1" u="none" strike="noStrike" dirty="0">
                          <a:solidFill>
                            <a:sysClr val="windowText" lastClr="000000"/>
                          </a:solidFill>
                          <a:effectLst/>
                        </a:rPr>
                        <a:t>Hlavní město Praha</a:t>
                      </a:r>
                      <a:endParaRPr lang="cs-CZ" sz="1000" b="1" i="0"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38793472"/>
                  </a:ext>
                </a:extLst>
              </a:tr>
              <a:tr h="190787">
                <a:tc>
                  <a:txBody>
                    <a:bodyPr/>
                    <a:lstStyle/>
                    <a:p>
                      <a:pPr algn="r" fontAlgn="b"/>
                      <a:r>
                        <a:rPr lang="cs-CZ" sz="1000" b="1" u="none" strike="noStrike" dirty="0">
                          <a:solidFill>
                            <a:sysClr val="windowText" lastClr="000000"/>
                          </a:solidFill>
                          <a:effectLst/>
                        </a:rPr>
                        <a:t>Liberecký kraj</a:t>
                      </a:r>
                      <a:endParaRPr lang="cs-CZ" sz="1000" b="1" i="0"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65842994"/>
                  </a:ext>
                </a:extLst>
              </a:tr>
              <a:tr h="190787">
                <a:tc>
                  <a:txBody>
                    <a:bodyPr/>
                    <a:lstStyle/>
                    <a:p>
                      <a:pPr algn="r" fontAlgn="b"/>
                      <a:r>
                        <a:rPr lang="cs-CZ" sz="1000" b="1" u="none" strike="noStrike">
                          <a:solidFill>
                            <a:sysClr val="windowText" lastClr="000000"/>
                          </a:solidFill>
                          <a:effectLst/>
                        </a:rPr>
                        <a:t>Středočeský kraj</a:t>
                      </a:r>
                      <a:endParaRPr lang="cs-CZ" sz="1000" b="1" i="0" u="none" strike="noStrike">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40064701"/>
                  </a:ext>
                </a:extLst>
              </a:tr>
              <a:tr h="190787">
                <a:tc>
                  <a:txBody>
                    <a:bodyPr/>
                    <a:lstStyle/>
                    <a:p>
                      <a:pPr algn="r" fontAlgn="b"/>
                      <a:r>
                        <a:rPr lang="cs-CZ" sz="1000" b="1" u="none" strike="noStrike">
                          <a:solidFill>
                            <a:sysClr val="windowText" lastClr="000000"/>
                          </a:solidFill>
                          <a:effectLst/>
                        </a:rPr>
                        <a:t>Ústecký kraj</a:t>
                      </a:r>
                      <a:endParaRPr lang="cs-CZ" sz="1000" b="1" i="0" u="none" strike="noStrike">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87911264"/>
                  </a:ext>
                </a:extLst>
              </a:tr>
              <a:tr h="190787">
                <a:tc>
                  <a:txBody>
                    <a:bodyPr/>
                    <a:lstStyle/>
                    <a:p>
                      <a:pPr algn="r" fontAlgn="b"/>
                      <a:r>
                        <a:rPr lang="cs-CZ" sz="1000" b="1" u="none" strike="noStrike" dirty="0">
                          <a:solidFill>
                            <a:sysClr val="windowText" lastClr="000000"/>
                          </a:solidFill>
                          <a:effectLst/>
                        </a:rPr>
                        <a:t>Kraj Vysočina</a:t>
                      </a:r>
                      <a:endParaRPr lang="cs-CZ" sz="1000" b="1" i="0"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46608737"/>
                  </a:ext>
                </a:extLst>
              </a:tr>
              <a:tr h="190787">
                <a:tc>
                  <a:txBody>
                    <a:bodyPr/>
                    <a:lstStyle/>
                    <a:p>
                      <a:pPr algn="r" fontAlgn="b"/>
                      <a:r>
                        <a:rPr lang="cs-CZ" sz="1000" b="1" u="none" strike="noStrike">
                          <a:solidFill>
                            <a:sysClr val="windowText" lastClr="000000"/>
                          </a:solidFill>
                          <a:effectLst/>
                        </a:rPr>
                        <a:t>Jihomoravský kraj</a:t>
                      </a:r>
                      <a:endParaRPr lang="cs-CZ" sz="1000" b="1" i="0" u="none" strike="noStrike">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55602570"/>
                  </a:ext>
                </a:extLst>
              </a:tr>
              <a:tr h="190787">
                <a:tc>
                  <a:txBody>
                    <a:bodyPr/>
                    <a:lstStyle/>
                    <a:p>
                      <a:pPr algn="r" fontAlgn="b"/>
                      <a:r>
                        <a:rPr lang="cs-CZ" sz="1000" b="1" u="none" strike="noStrike">
                          <a:solidFill>
                            <a:sysClr val="windowText" lastClr="000000"/>
                          </a:solidFill>
                          <a:effectLst/>
                        </a:rPr>
                        <a:t>Moravskoslezský kraj</a:t>
                      </a:r>
                      <a:endParaRPr lang="cs-CZ" sz="1000" b="1" i="0" u="none" strike="noStrike">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3327434"/>
                  </a:ext>
                </a:extLst>
              </a:tr>
              <a:tr h="190787">
                <a:tc>
                  <a:txBody>
                    <a:bodyPr/>
                    <a:lstStyle/>
                    <a:p>
                      <a:pPr algn="r" fontAlgn="b"/>
                      <a:r>
                        <a:rPr lang="cs-CZ" sz="1000" b="1" u="none" strike="noStrike" dirty="0">
                          <a:solidFill>
                            <a:sysClr val="windowText" lastClr="000000"/>
                          </a:solidFill>
                          <a:effectLst/>
                        </a:rPr>
                        <a:t>Olomoucký kraj</a:t>
                      </a:r>
                      <a:endParaRPr lang="cs-CZ" sz="1000" b="1" i="0"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33048374"/>
                  </a:ext>
                </a:extLst>
              </a:tr>
              <a:tr h="190787">
                <a:tc>
                  <a:txBody>
                    <a:bodyPr/>
                    <a:lstStyle/>
                    <a:p>
                      <a:pPr algn="r" fontAlgn="b"/>
                      <a:r>
                        <a:rPr lang="cs-CZ" sz="1000" b="1" u="none" strike="noStrike" dirty="0">
                          <a:solidFill>
                            <a:sysClr val="windowText" lastClr="000000"/>
                          </a:solidFill>
                          <a:effectLst/>
                        </a:rPr>
                        <a:t>Jihočeský kraj</a:t>
                      </a:r>
                      <a:endParaRPr lang="cs-CZ" sz="1000" b="1" i="0"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60358723"/>
                  </a:ext>
                </a:extLst>
              </a:tr>
              <a:tr h="190787">
                <a:tc>
                  <a:txBody>
                    <a:bodyPr/>
                    <a:lstStyle/>
                    <a:p>
                      <a:pPr algn="r" fontAlgn="b"/>
                      <a:r>
                        <a:rPr lang="cs-CZ" sz="1000" b="1" u="none" strike="noStrike" dirty="0">
                          <a:solidFill>
                            <a:sysClr val="windowText" lastClr="000000"/>
                          </a:solidFill>
                          <a:effectLst/>
                        </a:rPr>
                        <a:t>Plzeňský kraj</a:t>
                      </a:r>
                      <a:endParaRPr lang="cs-CZ" sz="1000" b="1" i="0"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80986948"/>
                  </a:ext>
                </a:extLst>
              </a:tr>
              <a:tr h="234189">
                <a:tc>
                  <a:txBody>
                    <a:bodyPr/>
                    <a:lstStyle/>
                    <a:p>
                      <a:pPr algn="r" fontAlgn="b"/>
                      <a:r>
                        <a:rPr lang="cs-CZ" sz="1000" b="1" u="none" strike="noStrike" dirty="0">
                          <a:solidFill>
                            <a:sysClr val="windowText" lastClr="000000"/>
                          </a:solidFill>
                          <a:effectLst/>
                        </a:rPr>
                        <a:t>Karlovarský kraj</a:t>
                      </a:r>
                      <a:endParaRPr lang="cs-CZ" sz="1000" b="1" i="0"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17331466"/>
                  </a:ext>
                </a:extLst>
              </a:tr>
              <a:tr h="190787">
                <a:tc>
                  <a:txBody>
                    <a:bodyPr/>
                    <a:lstStyle/>
                    <a:p>
                      <a:pPr algn="r" fontAlgn="b"/>
                      <a:r>
                        <a:rPr lang="cs-CZ" sz="1000" b="1" u="none" strike="noStrike" dirty="0">
                          <a:solidFill>
                            <a:sysClr val="windowText" lastClr="000000"/>
                          </a:solidFill>
                          <a:effectLst/>
                        </a:rPr>
                        <a:t>Zlínský kraj</a:t>
                      </a:r>
                      <a:endParaRPr lang="cs-CZ" sz="1000" b="1" i="0"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03420580"/>
                  </a:ext>
                </a:extLst>
              </a:tr>
              <a:tr h="190787">
                <a:tc>
                  <a:txBody>
                    <a:bodyPr/>
                    <a:lstStyle/>
                    <a:p>
                      <a:pPr algn="r" fontAlgn="b"/>
                      <a:r>
                        <a:rPr lang="cs-CZ" sz="1000" u="none" strike="noStrike">
                          <a:solidFill>
                            <a:sysClr val="windowText" lastClr="000000"/>
                          </a:solidFill>
                          <a:effectLst/>
                        </a:rPr>
                        <a:t>bezdomovci</a:t>
                      </a:r>
                      <a:endParaRPr lang="cs-CZ" sz="1000" b="0" i="0" u="none" strike="noStrike">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38831300"/>
                  </a:ext>
                </a:extLst>
              </a:tr>
              <a:tr h="162273">
                <a:tc>
                  <a:txBody>
                    <a:bodyPr/>
                    <a:lstStyle/>
                    <a:p>
                      <a:pPr algn="r" fontAlgn="b"/>
                      <a:r>
                        <a:rPr lang="cs-CZ" sz="1000" u="none" strike="noStrike" dirty="0">
                          <a:solidFill>
                            <a:sysClr val="windowText" lastClr="000000"/>
                          </a:solidFill>
                          <a:effectLst/>
                        </a:rPr>
                        <a:t>cizinci</a:t>
                      </a:r>
                      <a:endParaRPr lang="cs-CZ" sz="1000" b="0" i="0" u="none" strike="noStrike" dirty="0">
                        <a:solidFill>
                          <a:sysClr val="windowText" lastClr="000000"/>
                        </a:solidFill>
                        <a:effectLst/>
                        <a:latin typeface="Calibri" panose="020F0502020204030204" pitchFamily="34" charset="0"/>
                      </a:endParaRPr>
                    </a:p>
                  </a:txBody>
                  <a:tcPr marL="6900" marR="6900" marT="690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38426679"/>
                  </a:ext>
                </a:extLst>
              </a:tr>
            </a:tbl>
          </a:graphicData>
        </a:graphic>
      </p:graphicFrame>
    </p:spTree>
    <p:extLst>
      <p:ext uri="{BB962C8B-B14F-4D97-AF65-F5344CB8AC3E}">
        <p14:creationId xmlns:p14="http://schemas.microsoft.com/office/powerpoint/2010/main" val="351018902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977575"/>
            <a:ext cx="4940070"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r>
              <a:rPr lang="en-US" sz="1400" dirty="0"/>
              <a:t>; </a:t>
            </a:r>
            <a:r>
              <a:rPr lang="cs-CZ" sz="1400" dirty="0"/>
              <a:t>hospitalizace na lůžkách akutní péče</a:t>
            </a:r>
          </a:p>
        </p:txBody>
      </p:sp>
      <p:sp>
        <p:nvSpPr>
          <p:cNvPr id="2" name="Title 1"/>
          <p:cNvSpPr>
            <a:spLocks noGrp="1"/>
          </p:cNvSpPr>
          <p:nvPr>
            <p:ph type="title"/>
          </p:nvPr>
        </p:nvSpPr>
        <p:spPr/>
        <p:txBody>
          <a:bodyPr>
            <a:normAutofit fontScale="90000"/>
          </a:bodyPr>
          <a:lstStyle/>
          <a:p>
            <a:r>
              <a:rPr lang="cs-CZ" dirty="0"/>
              <a:t>Vývoj počtu hospitalizací z příjmu ZZS v se sídlem v Hradci Králové</a:t>
            </a:r>
            <a:br>
              <a:rPr lang="cs-CZ" dirty="0"/>
            </a:br>
            <a:r>
              <a:rPr lang="cs-CZ" dirty="0"/>
              <a:t>(2007–2018) v porovnání s celou Českou republikou</a:t>
            </a:r>
            <a:endParaRPr lang="en-US" dirty="0"/>
          </a:p>
        </p:txBody>
      </p:sp>
      <p:graphicFrame>
        <p:nvGraphicFramePr>
          <p:cNvPr id="23" name="Graf 1">
            <a:extLst>
              <a:ext uri="{FF2B5EF4-FFF2-40B4-BE49-F238E27FC236}">
                <a16:creationId xmlns:a16="http://schemas.microsoft.com/office/drawing/2014/main" id="{7FCB325B-B2BA-49E3-86DA-54304B3F0E27}"/>
              </a:ext>
            </a:extLst>
          </p:cNvPr>
          <p:cNvGraphicFramePr/>
          <p:nvPr/>
        </p:nvGraphicFramePr>
        <p:xfrm>
          <a:off x="738436" y="2193583"/>
          <a:ext cx="2882983" cy="1584176"/>
        </p:xfrm>
        <a:graphic>
          <a:graphicData uri="http://schemas.openxmlformats.org/drawingml/2006/chart">
            <c:chart xmlns:c="http://schemas.openxmlformats.org/drawingml/2006/chart" xmlns:r="http://schemas.openxmlformats.org/officeDocument/2006/relationships" r:id="rId2"/>
          </a:graphicData>
        </a:graphic>
      </p:graphicFrame>
      <p:sp>
        <p:nvSpPr>
          <p:cNvPr id="24" name="Obdélník 23"/>
          <p:cNvSpPr/>
          <p:nvPr/>
        </p:nvSpPr>
        <p:spPr>
          <a:xfrm>
            <a:off x="1149697" y="1820999"/>
            <a:ext cx="2196435" cy="24622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000" b="1" dirty="0">
                <a:solidFill>
                  <a:srgbClr val="000000"/>
                </a:solidFill>
                <a:latin typeface="Calibri"/>
              </a:rPr>
              <a:t>Nemocnice se sídlem v Hradci Králové</a:t>
            </a:r>
            <a:endParaRPr kumimoji="0" lang="cs-CZ" sz="1000" b="1" i="0" u="none" strike="noStrike" kern="1200" cap="none" spc="0" normalizeH="0" baseline="0" noProof="0" dirty="0">
              <a:ln>
                <a:noFill/>
              </a:ln>
              <a:solidFill>
                <a:srgbClr val="000000"/>
              </a:solidFill>
              <a:effectLst/>
              <a:uLnTx/>
              <a:uFillTx/>
              <a:latin typeface="Calibri"/>
              <a:ea typeface="+mn-ea"/>
              <a:cs typeface="+mn-cs"/>
            </a:endParaRPr>
          </a:p>
        </p:txBody>
      </p:sp>
      <p:graphicFrame>
        <p:nvGraphicFramePr>
          <p:cNvPr id="25" name="Graf 1">
            <a:extLst>
              <a:ext uri="{FF2B5EF4-FFF2-40B4-BE49-F238E27FC236}">
                <a16:creationId xmlns:a16="http://schemas.microsoft.com/office/drawing/2014/main" id="{7FCB325B-B2BA-49E3-86DA-54304B3F0E27}"/>
              </a:ext>
            </a:extLst>
          </p:cNvPr>
          <p:cNvGraphicFramePr/>
          <p:nvPr/>
        </p:nvGraphicFramePr>
        <p:xfrm>
          <a:off x="658044" y="4314599"/>
          <a:ext cx="3030981" cy="1584176"/>
        </p:xfrm>
        <a:graphic>
          <a:graphicData uri="http://schemas.openxmlformats.org/drawingml/2006/chart">
            <c:chart xmlns:c="http://schemas.openxmlformats.org/drawingml/2006/chart" xmlns:r="http://schemas.openxmlformats.org/officeDocument/2006/relationships" r:id="rId3"/>
          </a:graphicData>
        </a:graphic>
      </p:graphicFrame>
      <p:sp>
        <p:nvSpPr>
          <p:cNvPr id="26" name="Obdélník 25"/>
          <p:cNvSpPr/>
          <p:nvPr/>
        </p:nvSpPr>
        <p:spPr>
          <a:xfrm>
            <a:off x="1740664" y="3942015"/>
            <a:ext cx="1023037" cy="24622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Česká republika</a:t>
            </a:r>
          </a:p>
        </p:txBody>
      </p:sp>
      <p:sp>
        <p:nvSpPr>
          <p:cNvPr id="27" name="TextBox 4"/>
          <p:cNvSpPr txBox="1"/>
          <p:nvPr/>
        </p:nvSpPr>
        <p:spPr>
          <a:xfrm>
            <a:off x="4413156" y="1285352"/>
            <a:ext cx="352839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1" i="0" u="none" strike="noStrike" kern="1200" cap="none" spc="0" normalizeH="0" baseline="0" noProof="0" dirty="0">
                <a:ln>
                  <a:noFill/>
                </a:ln>
                <a:solidFill>
                  <a:prstClr val="black"/>
                </a:solidFill>
                <a:effectLst/>
                <a:uLnTx/>
                <a:uFillTx/>
                <a:latin typeface="Calibri"/>
                <a:ea typeface="+mn-ea"/>
                <a:cs typeface="+mn-cs"/>
              </a:rPr>
              <a:t>Spádová oblast královéhradeckých nemocnic pro hospitalizace z příjmu ZZS v roce 2018</a:t>
            </a:r>
            <a:r>
              <a:rPr kumimoji="0" lang="cs-CZ" sz="1200" b="1" i="0" u="none" strike="noStrike" kern="1200" cap="none" spc="0" normalizeH="0" baseline="0" noProof="0" dirty="0">
                <a:ln>
                  <a:noFill/>
                </a:ln>
                <a:solidFill>
                  <a:prstClr val="black"/>
                </a:solidFill>
                <a:effectLst/>
                <a:uLnTx/>
                <a:uFillTx/>
                <a:latin typeface="Calibri"/>
                <a:ea typeface="+mn-ea"/>
                <a:cs typeface="+mn-cs"/>
              </a:rPr>
              <a:t/>
            </a:r>
            <a:br>
              <a:rPr kumimoji="0" lang="cs-CZ" sz="1200" b="1" i="0" u="none" strike="noStrike" kern="1200" cap="none" spc="0" normalizeH="0" baseline="0" noProof="0" dirty="0">
                <a:ln>
                  <a:noFill/>
                </a:ln>
                <a:solidFill>
                  <a:prstClr val="black"/>
                </a:solidFill>
                <a:effectLst/>
                <a:uLnTx/>
                <a:uFillTx/>
                <a:latin typeface="Calibri"/>
                <a:ea typeface="+mn-ea"/>
                <a:cs typeface="+mn-cs"/>
              </a:rPr>
            </a:br>
            <a:r>
              <a:rPr kumimoji="0" lang="cs-CZ" sz="1200" b="1" i="0" u="none" strike="noStrike" kern="1200" cap="none" spc="0" normalizeH="0" baseline="0" noProof="0" dirty="0">
                <a:ln>
                  <a:noFill/>
                </a:ln>
                <a:solidFill>
                  <a:prstClr val="black"/>
                </a:solidFill>
                <a:effectLst/>
                <a:uLnTx/>
                <a:uFillTx/>
                <a:latin typeface="Calibri"/>
                <a:ea typeface="+mn-ea"/>
                <a:cs typeface="+mn-cs"/>
              </a:rPr>
              <a:t>ZZS: </a:t>
            </a:r>
            <a:r>
              <a:rPr kumimoji="0" lang="en-US" sz="1200" b="1" i="0" u="none" strike="noStrike" kern="1200" cap="none" spc="0" normalizeH="0" baseline="0" noProof="0" dirty="0">
                <a:ln>
                  <a:noFill/>
                </a:ln>
                <a:solidFill>
                  <a:prstClr val="black"/>
                </a:solidFill>
                <a:effectLst/>
                <a:uLnTx/>
                <a:uFillTx/>
                <a:latin typeface="Calibri"/>
                <a:ea typeface="+mn-ea"/>
                <a:cs typeface="+mn-cs"/>
              </a:rPr>
              <a:t>N</a:t>
            </a:r>
            <a:r>
              <a:rPr kumimoji="0" lang="cs-CZ" sz="1200" b="1" i="0" u="none" strike="noStrike" kern="1200" cap="none" spc="0" normalizeH="0" baseline="0" noProof="0" dirty="0">
                <a:ln>
                  <a:noFill/>
                </a:ln>
                <a:solidFill>
                  <a:prstClr val="black"/>
                </a:solidFill>
                <a:effectLst/>
                <a:uLnTx/>
                <a:uFillTx/>
                <a:latin typeface="Calibri"/>
                <a:ea typeface="+mn-ea"/>
                <a:cs typeface="+mn-cs"/>
              </a:rPr>
              <a:t> </a:t>
            </a:r>
            <a:r>
              <a:rPr kumimoji="0" lang="en-US" sz="1200" b="1" i="0" u="none" strike="noStrike" kern="1200" cap="none" spc="0" normalizeH="0" baseline="0" noProof="0" dirty="0">
                <a:ln>
                  <a:noFill/>
                </a:ln>
                <a:solidFill>
                  <a:prstClr val="black"/>
                </a:solidFill>
                <a:effectLst/>
                <a:uLnTx/>
                <a:uFillTx/>
                <a:latin typeface="Calibri"/>
                <a:ea typeface="+mn-ea"/>
                <a:cs typeface="+mn-cs"/>
              </a:rPr>
              <a:t>=</a:t>
            </a:r>
            <a:r>
              <a:rPr kumimoji="0" lang="cs-CZ" sz="1200" b="1" i="0" u="none" strike="noStrike" kern="1200" cap="none" spc="0" normalizeH="0" baseline="0" noProof="0" dirty="0">
                <a:ln>
                  <a:noFill/>
                </a:ln>
                <a:solidFill>
                  <a:prstClr val="black"/>
                </a:solidFill>
                <a:effectLst/>
                <a:uLnTx/>
                <a:uFillTx/>
                <a:latin typeface="Calibri"/>
                <a:ea typeface="+mn-ea"/>
                <a:cs typeface="+mn-cs"/>
              </a:rPr>
              <a:t> 1 527/ Celkem: N = 29 532</a:t>
            </a:r>
          </a:p>
        </p:txBody>
      </p:sp>
      <p:graphicFrame>
        <p:nvGraphicFramePr>
          <p:cNvPr id="28" name="Table 3"/>
          <p:cNvGraphicFramePr>
            <a:graphicFrameLocks noGrp="1"/>
          </p:cNvGraphicFramePr>
          <p:nvPr/>
        </p:nvGraphicFramePr>
        <p:xfrm>
          <a:off x="3689025" y="2190919"/>
          <a:ext cx="1300195" cy="4047960"/>
        </p:xfrm>
        <a:graphic>
          <a:graphicData uri="http://schemas.openxmlformats.org/drawingml/2006/table">
            <a:tbl>
              <a:tblPr>
                <a:tableStyleId>{5C22544A-7EE6-4342-B048-85BDC9FD1C3A}</a:tableStyleId>
              </a:tblPr>
              <a:tblGrid>
                <a:gridCol w="1300195">
                  <a:extLst>
                    <a:ext uri="{9D8B030D-6E8A-4147-A177-3AD203B41FA5}">
                      <a16:colId xmlns:a16="http://schemas.microsoft.com/office/drawing/2014/main" val="20000"/>
                    </a:ext>
                  </a:extLst>
                </a:gridCol>
              </a:tblGrid>
              <a:tr h="192760">
                <a:tc>
                  <a:txBody>
                    <a:bodyPr/>
                    <a:lstStyle/>
                    <a:p>
                      <a:pPr algn="r" fontAlgn="ctr"/>
                      <a:r>
                        <a:rPr lang="cs-CZ" sz="1010" b="1" i="0" u="none" strike="noStrike" dirty="0">
                          <a:solidFill>
                            <a:srgbClr val="000000"/>
                          </a:solidFill>
                          <a:effectLst/>
                          <a:latin typeface="Calibri" panose="020F0502020204030204" pitchFamily="34" charset="0"/>
                        </a:rPr>
                        <a:t>Královéhradecký kraj</a:t>
                      </a:r>
                    </a:p>
                  </a:txBody>
                  <a:tcPr marL="9525" marR="9525" marT="9525" marB="0" anchor="ctr">
                    <a:lnL w="12700" cmpd="sng">
                      <a:noFill/>
                    </a:lnL>
                    <a:lnR w="12700" cmpd="sng">
                      <a:noFill/>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2760">
                <a:tc>
                  <a:txBody>
                    <a:bodyPr/>
                    <a:lstStyle/>
                    <a:p>
                      <a:pPr algn="r" fontAlgn="ctr"/>
                      <a:r>
                        <a:rPr lang="cs-CZ" sz="1010" b="0" i="0" u="none" strike="noStrike">
                          <a:solidFill>
                            <a:srgbClr val="000000"/>
                          </a:solidFill>
                          <a:effectLst/>
                          <a:latin typeface="Calibri" panose="020F0502020204030204" pitchFamily="34" charset="0"/>
                        </a:rPr>
                        <a:t>Hradec Králové</a:t>
                      </a:r>
                    </a:p>
                  </a:txBody>
                  <a:tcPr marL="9525" marR="9525" marT="9525" marB="0" anchor="ctr">
                    <a:lnL w="12700" cmpd="sng">
                      <a:noFill/>
                    </a:lnL>
                    <a:lnR w="12700" cmpd="sng">
                      <a:noFill/>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93324603"/>
                  </a:ext>
                </a:extLst>
              </a:tr>
              <a:tr h="192760">
                <a:tc>
                  <a:txBody>
                    <a:bodyPr/>
                    <a:lstStyle/>
                    <a:p>
                      <a:pPr algn="r" fontAlgn="ctr"/>
                      <a:r>
                        <a:rPr lang="cs-CZ" sz="1010" b="0" i="0" u="none" strike="noStrike">
                          <a:solidFill>
                            <a:srgbClr val="000000"/>
                          </a:solidFill>
                          <a:effectLst/>
                          <a:latin typeface="Calibri" panose="020F0502020204030204" pitchFamily="34" charset="0"/>
                        </a:rPr>
                        <a:t>Trutnov</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2760">
                <a:tc>
                  <a:txBody>
                    <a:bodyPr/>
                    <a:lstStyle/>
                    <a:p>
                      <a:pPr algn="r" fontAlgn="ctr"/>
                      <a:r>
                        <a:rPr lang="cs-CZ" sz="1010" b="0" i="0" u="none" strike="noStrike">
                          <a:solidFill>
                            <a:srgbClr val="000000"/>
                          </a:solidFill>
                          <a:effectLst/>
                          <a:latin typeface="Calibri" panose="020F0502020204030204" pitchFamily="34" charset="0"/>
                        </a:rPr>
                        <a:t>Náchod</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92760">
                <a:tc>
                  <a:txBody>
                    <a:bodyPr/>
                    <a:lstStyle/>
                    <a:p>
                      <a:pPr algn="r" fontAlgn="ctr"/>
                      <a:r>
                        <a:rPr lang="cs-CZ" sz="1010" b="0" i="0" u="none" strike="noStrike">
                          <a:solidFill>
                            <a:srgbClr val="000000"/>
                          </a:solidFill>
                          <a:effectLst/>
                          <a:latin typeface="Calibri" panose="020F0502020204030204" pitchFamily="34" charset="0"/>
                        </a:rPr>
                        <a:t>Rychnov nad Kněžnou</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92760">
                <a:tc>
                  <a:txBody>
                    <a:bodyPr/>
                    <a:lstStyle/>
                    <a:p>
                      <a:pPr algn="r" fontAlgn="ctr"/>
                      <a:r>
                        <a:rPr lang="cs-CZ" sz="1010" b="0" i="0" u="none" strike="noStrike">
                          <a:solidFill>
                            <a:srgbClr val="000000"/>
                          </a:solidFill>
                          <a:effectLst/>
                          <a:latin typeface="Calibri" panose="020F0502020204030204" pitchFamily="34" charset="0"/>
                        </a:rPr>
                        <a:t>Jičín</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2760">
                <a:tc>
                  <a:txBody>
                    <a:bodyPr/>
                    <a:lstStyle/>
                    <a:p>
                      <a:pPr algn="r" fontAlgn="ctr"/>
                      <a:r>
                        <a:rPr lang="cs-CZ" sz="1010" b="1" i="0" u="none" strike="noStrike">
                          <a:solidFill>
                            <a:srgbClr val="000000"/>
                          </a:solidFill>
                          <a:effectLst/>
                          <a:latin typeface="Calibri" panose="020F0502020204030204" pitchFamily="34" charset="0"/>
                        </a:rPr>
                        <a:t>Pardubický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92760">
                <a:tc>
                  <a:txBody>
                    <a:bodyPr/>
                    <a:lstStyle/>
                    <a:p>
                      <a:pPr algn="r" fontAlgn="ctr"/>
                      <a:r>
                        <a:rPr lang="cs-CZ" sz="1010" b="1" i="0" u="none" strike="noStrike">
                          <a:solidFill>
                            <a:srgbClr val="000000"/>
                          </a:solidFill>
                          <a:effectLst/>
                          <a:latin typeface="Calibri" panose="020F0502020204030204" pitchFamily="34" charset="0"/>
                        </a:rPr>
                        <a:t>Liberecký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92760">
                <a:tc>
                  <a:txBody>
                    <a:bodyPr/>
                    <a:lstStyle/>
                    <a:p>
                      <a:pPr algn="r" fontAlgn="ctr"/>
                      <a:r>
                        <a:rPr lang="cs-CZ" sz="1010" b="1" i="0" u="none" strike="noStrike">
                          <a:solidFill>
                            <a:srgbClr val="000000"/>
                          </a:solidFill>
                          <a:effectLst/>
                          <a:latin typeface="Calibri" panose="020F0502020204030204" pitchFamily="34" charset="0"/>
                        </a:rPr>
                        <a:t>Středočeský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92760">
                <a:tc>
                  <a:txBody>
                    <a:bodyPr/>
                    <a:lstStyle/>
                    <a:p>
                      <a:pPr algn="r" fontAlgn="ctr"/>
                      <a:r>
                        <a:rPr lang="cs-CZ" sz="1010" b="1" i="0" u="none" strike="noStrike">
                          <a:solidFill>
                            <a:srgbClr val="000000"/>
                          </a:solidFill>
                          <a:effectLst/>
                          <a:latin typeface="Calibri" panose="020F0502020204030204" pitchFamily="34" charset="0"/>
                        </a:rPr>
                        <a:t>Hlavní město Praha</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92760">
                <a:tc>
                  <a:txBody>
                    <a:bodyPr/>
                    <a:lstStyle/>
                    <a:p>
                      <a:pPr algn="r" fontAlgn="ctr"/>
                      <a:r>
                        <a:rPr lang="cs-CZ" sz="1010" b="1" i="0" u="none" strike="noStrike">
                          <a:solidFill>
                            <a:srgbClr val="000000"/>
                          </a:solidFill>
                          <a:effectLst/>
                          <a:latin typeface="Calibri" panose="020F0502020204030204" pitchFamily="34" charset="0"/>
                        </a:rPr>
                        <a:t>Kraj Vysočina</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192760">
                <a:tc>
                  <a:txBody>
                    <a:bodyPr/>
                    <a:lstStyle/>
                    <a:p>
                      <a:pPr algn="r" fontAlgn="ctr"/>
                      <a:r>
                        <a:rPr lang="cs-CZ" sz="1010" b="1" i="0" u="none" strike="noStrike">
                          <a:solidFill>
                            <a:srgbClr val="000000"/>
                          </a:solidFill>
                          <a:effectLst/>
                          <a:latin typeface="Calibri" panose="020F0502020204030204" pitchFamily="34" charset="0"/>
                        </a:rPr>
                        <a:t>Ústecký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92760">
                <a:tc>
                  <a:txBody>
                    <a:bodyPr/>
                    <a:lstStyle/>
                    <a:p>
                      <a:pPr algn="r" fontAlgn="ctr"/>
                      <a:r>
                        <a:rPr lang="cs-CZ" sz="1010" b="1" i="0" u="none" strike="noStrike">
                          <a:solidFill>
                            <a:srgbClr val="000000"/>
                          </a:solidFill>
                          <a:effectLst/>
                          <a:latin typeface="Calibri" panose="020F0502020204030204" pitchFamily="34" charset="0"/>
                        </a:rPr>
                        <a:t>Plzeňský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92760">
                <a:tc>
                  <a:txBody>
                    <a:bodyPr/>
                    <a:lstStyle/>
                    <a:p>
                      <a:pPr algn="r" fontAlgn="ctr"/>
                      <a:r>
                        <a:rPr lang="cs-CZ" sz="1010" b="1" i="0" u="none" strike="noStrike">
                          <a:solidFill>
                            <a:srgbClr val="000000"/>
                          </a:solidFill>
                          <a:effectLst/>
                          <a:latin typeface="Calibri" panose="020F0502020204030204" pitchFamily="34" charset="0"/>
                        </a:rPr>
                        <a:t>Jihomoravský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92760">
                <a:tc>
                  <a:txBody>
                    <a:bodyPr/>
                    <a:lstStyle/>
                    <a:p>
                      <a:pPr algn="r" fontAlgn="ctr"/>
                      <a:r>
                        <a:rPr lang="cs-CZ" sz="1010" b="1" i="0" u="none" strike="noStrike">
                          <a:solidFill>
                            <a:srgbClr val="000000"/>
                          </a:solidFill>
                          <a:effectLst/>
                          <a:latin typeface="Calibri" panose="020F0502020204030204" pitchFamily="34" charset="0"/>
                        </a:rPr>
                        <a:t>Olomoucký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192760">
                <a:tc>
                  <a:txBody>
                    <a:bodyPr/>
                    <a:lstStyle/>
                    <a:p>
                      <a:pPr algn="r" fontAlgn="ctr"/>
                      <a:r>
                        <a:rPr lang="cs-CZ" sz="1010" b="1" i="0" u="none" strike="noStrike">
                          <a:solidFill>
                            <a:srgbClr val="000000"/>
                          </a:solidFill>
                          <a:effectLst/>
                          <a:latin typeface="Calibri" panose="020F0502020204030204" pitchFamily="34" charset="0"/>
                        </a:rPr>
                        <a:t>Moravskoslezský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192760">
                <a:tc>
                  <a:txBody>
                    <a:bodyPr/>
                    <a:lstStyle/>
                    <a:p>
                      <a:pPr algn="r" fontAlgn="ctr"/>
                      <a:r>
                        <a:rPr lang="cs-CZ" sz="1010" b="1" i="0" u="none" strike="noStrike">
                          <a:solidFill>
                            <a:srgbClr val="000000"/>
                          </a:solidFill>
                          <a:effectLst/>
                          <a:latin typeface="Calibri" panose="020F0502020204030204" pitchFamily="34" charset="0"/>
                        </a:rPr>
                        <a:t>Karlovarský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192760">
                <a:tc>
                  <a:txBody>
                    <a:bodyPr/>
                    <a:lstStyle/>
                    <a:p>
                      <a:pPr algn="r" fontAlgn="ctr"/>
                      <a:r>
                        <a:rPr lang="cs-CZ" sz="1010" b="1" i="0" u="none" strike="noStrike">
                          <a:solidFill>
                            <a:srgbClr val="000000"/>
                          </a:solidFill>
                          <a:effectLst/>
                          <a:latin typeface="Calibri" panose="020F0502020204030204" pitchFamily="34" charset="0"/>
                        </a:rPr>
                        <a:t>Zlínský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192760">
                <a:tc>
                  <a:txBody>
                    <a:bodyPr/>
                    <a:lstStyle/>
                    <a:p>
                      <a:pPr algn="r" fontAlgn="ctr"/>
                      <a:r>
                        <a:rPr lang="cs-CZ" sz="1010" b="1" i="0" u="none" strike="noStrike">
                          <a:solidFill>
                            <a:srgbClr val="000000"/>
                          </a:solidFill>
                          <a:effectLst/>
                          <a:latin typeface="Calibri" panose="020F0502020204030204" pitchFamily="34" charset="0"/>
                        </a:rPr>
                        <a:t>Jihočeský kraj</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7"/>
                  </a:ext>
                </a:extLst>
              </a:tr>
              <a:tr h="192760">
                <a:tc>
                  <a:txBody>
                    <a:bodyPr/>
                    <a:lstStyle/>
                    <a:p>
                      <a:pPr algn="r" fontAlgn="ctr"/>
                      <a:r>
                        <a:rPr lang="cs-CZ" sz="1010" b="0" i="0" u="none" strike="noStrike">
                          <a:solidFill>
                            <a:srgbClr val="000000"/>
                          </a:solidFill>
                          <a:effectLst/>
                          <a:latin typeface="Calibri" panose="020F0502020204030204" pitchFamily="34" charset="0"/>
                        </a:rPr>
                        <a:t>bezdomovci</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192760">
                <a:tc>
                  <a:txBody>
                    <a:bodyPr/>
                    <a:lstStyle/>
                    <a:p>
                      <a:pPr algn="r" fontAlgn="ctr"/>
                      <a:r>
                        <a:rPr lang="cs-CZ" sz="1010" b="0" i="0" u="none" strike="noStrike" dirty="0">
                          <a:solidFill>
                            <a:srgbClr val="000000"/>
                          </a:solidFill>
                          <a:effectLst/>
                          <a:latin typeface="Calibri" panose="020F0502020204030204" pitchFamily="34" charset="0"/>
                        </a:rPr>
                        <a:t>cizinci</a:t>
                      </a:r>
                    </a:p>
                  </a:txBody>
                  <a:tcPr marL="9525" marR="9525" marT="9525" marB="0" anchor="ctr">
                    <a:lnL w="12700" cmpd="sng">
                      <a:noFill/>
                    </a:lnL>
                    <a:lnR w="12700" cmpd="sng">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bl>
          </a:graphicData>
        </a:graphic>
      </p:graphicFrame>
      <p:graphicFrame>
        <p:nvGraphicFramePr>
          <p:cNvPr id="29" name="Object 1"/>
          <p:cNvGraphicFramePr>
            <a:graphicFrameLocks noChangeAspect="1"/>
          </p:cNvGraphicFramePr>
          <p:nvPr/>
        </p:nvGraphicFramePr>
        <p:xfrm>
          <a:off x="4893870" y="1815083"/>
          <a:ext cx="2687638" cy="4515123"/>
        </p:xfrm>
        <a:graphic>
          <a:graphicData uri="http://schemas.openxmlformats.org/drawingml/2006/chart">
            <c:chart xmlns:c="http://schemas.openxmlformats.org/drawingml/2006/chart" xmlns:r="http://schemas.openxmlformats.org/officeDocument/2006/relationships" r:id="rId4"/>
          </a:graphicData>
        </a:graphic>
      </p:graphicFrame>
      <p:sp>
        <p:nvSpPr>
          <p:cNvPr id="30" name="TextBox 16"/>
          <p:cNvSpPr txBox="1"/>
          <p:nvPr/>
        </p:nvSpPr>
        <p:spPr>
          <a:xfrm rot="16200000">
            <a:off x="-1127358" y="3704871"/>
            <a:ext cx="339813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200" b="0" i="0" u="none" strike="noStrike" kern="1200" cap="none" spc="0" normalizeH="0" baseline="0" noProof="0" dirty="0">
                <a:ln>
                  <a:noFill/>
                </a:ln>
                <a:solidFill>
                  <a:srgbClr val="000000"/>
                </a:solidFill>
                <a:effectLst/>
                <a:uLnTx/>
                <a:uFillTx/>
                <a:latin typeface="Calibri"/>
                <a:ea typeface="+mn-ea"/>
                <a:cs typeface="+mn-cs"/>
              </a:rPr>
              <a:t>Počet hospitalizačních případů z příjmu ZZS </a:t>
            </a:r>
          </a:p>
        </p:txBody>
      </p:sp>
      <p:sp>
        <p:nvSpPr>
          <p:cNvPr id="31" name="Obdélník 30"/>
          <p:cNvSpPr/>
          <p:nvPr/>
        </p:nvSpPr>
        <p:spPr>
          <a:xfrm>
            <a:off x="5824769" y="5980903"/>
            <a:ext cx="203200" cy="45719"/>
          </a:xfrm>
          <a:prstGeom prst="rect">
            <a:avLst/>
          </a:prstGeom>
          <a:solidFill>
            <a:schemeClr val="accent1">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Obdélník 31"/>
          <p:cNvSpPr/>
          <p:nvPr/>
        </p:nvSpPr>
        <p:spPr>
          <a:xfrm>
            <a:off x="5824769" y="6169288"/>
            <a:ext cx="203200" cy="45719"/>
          </a:xfrm>
          <a:prstGeom prst="rect">
            <a:avLst/>
          </a:prstGeom>
          <a:solidFill>
            <a:schemeClr val="accent5">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TextovéPole 32"/>
          <p:cNvSpPr txBox="1"/>
          <p:nvPr/>
        </p:nvSpPr>
        <p:spPr>
          <a:xfrm>
            <a:off x="6027969" y="5862387"/>
            <a:ext cx="2544531" cy="461665"/>
          </a:xfrm>
          <a:prstGeom prst="rect">
            <a:avLst/>
          </a:prstGeom>
          <a:noFill/>
        </p:spPr>
        <p:txBody>
          <a:bodyPr wrap="square" rtlCol="0">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Akutní hospitalizace z příjmu ZZS</a:t>
            </a:r>
          </a:p>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a:ea typeface="+mn-ea"/>
                <a:cs typeface="+mn-cs"/>
              </a:rPr>
              <a:t>Všechny akutní hospitalizace</a:t>
            </a:r>
          </a:p>
        </p:txBody>
      </p:sp>
      <p:sp>
        <p:nvSpPr>
          <p:cNvPr id="34" name="TextBox 11"/>
          <p:cNvSpPr txBox="1"/>
          <p:nvPr/>
        </p:nvSpPr>
        <p:spPr>
          <a:xfrm>
            <a:off x="7510357" y="1808573"/>
            <a:ext cx="2687204"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1" u="none" strike="noStrike" kern="1200" cap="none" spc="0" normalizeH="0" baseline="0" noProof="0" dirty="0">
                <a:ln>
                  <a:noFill/>
                </a:ln>
                <a:effectLst/>
                <a:uLnTx/>
                <a:uFillTx/>
                <a:latin typeface="Calibri"/>
                <a:ea typeface="+mn-ea"/>
                <a:cs typeface="+mn-cs"/>
              </a:rPr>
              <a:t>100</a:t>
            </a:r>
            <a:r>
              <a:rPr kumimoji="0" lang="en-US" sz="1100" b="0" i="1" u="none" strike="noStrike" kern="1200" cap="none" spc="0" normalizeH="0" baseline="0" noProof="0" dirty="0">
                <a:ln>
                  <a:noFill/>
                </a:ln>
                <a:effectLst/>
                <a:uLnTx/>
                <a:uFillTx/>
                <a:latin typeface="Calibri"/>
                <a:ea typeface="+mn-ea"/>
                <a:cs typeface="+mn-cs"/>
              </a:rPr>
              <a:t>%</a:t>
            </a:r>
            <a:r>
              <a:rPr kumimoji="0" lang="cs-CZ" sz="1100" b="0" i="1" u="none" strike="noStrike" kern="1200" cap="none" spc="0" normalizeH="0" baseline="0" noProof="0" dirty="0">
                <a:ln>
                  <a:noFill/>
                </a:ln>
                <a:effectLst/>
                <a:uLnTx/>
                <a:uFillTx/>
                <a:latin typeface="Calibri"/>
                <a:ea typeface="+mn-ea"/>
                <a:cs typeface="+mn-cs"/>
              </a:rPr>
              <a:t> - všechny akutní hospitalizační případy (z příjmu ZZS / všechny akutní)</a:t>
            </a:r>
          </a:p>
        </p:txBody>
      </p:sp>
      <p:sp>
        <p:nvSpPr>
          <p:cNvPr id="16" name="TextBox 7"/>
          <p:cNvSpPr txBox="1"/>
          <p:nvPr/>
        </p:nvSpPr>
        <p:spPr>
          <a:xfrm>
            <a:off x="6992219" y="2711657"/>
            <a:ext cx="4362625" cy="2246769"/>
          </a:xfrm>
          <a:prstGeom prst="rect">
            <a:avLst/>
          </a:prstGeom>
          <a:noFill/>
          <a:ln>
            <a:noFill/>
          </a:ln>
        </p:spPr>
        <p:txBody>
          <a:bodyPr wrap="square" rtlCol="0">
            <a:spAutoFit/>
          </a:bodyPr>
          <a:lstStyle/>
          <a:p>
            <a:r>
              <a:rPr lang="cs-CZ" sz="1400" dirty="0"/>
              <a:t>Nemocnice v Hradci Králové se s celkovým počtem 1 527 (2018) hospitalizací z příjmu ZZS podílí na tomto typu akutní hospitalizační péče ve HKK z 16 % (celkem bylo takto v nemocnicích HKK iniciováno 9 551 akutních hospitalizací). Nemocnice města Hradec Králové takto ze ZZS přijímají nejen obyvatele HKK (ti tvoří 77,6 % těchto hospitalizací), podíl mají i obyvatelé PAK (11,7%), LBK (2,0 %) ,STC a PHA (1,0 %). Celkem 1,7% hospitalizací v královéhradeckých nemocnicích z příjmu ZZS konzumují cizinci. </a:t>
            </a:r>
          </a:p>
        </p:txBody>
      </p:sp>
    </p:spTree>
    <p:extLst>
      <p:ext uri="{BB962C8B-B14F-4D97-AF65-F5344CB8AC3E}">
        <p14:creationId xmlns:p14="http://schemas.microsoft.com/office/powerpoint/2010/main" val="43777400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72591" y="977575"/>
            <a:ext cx="4940070" cy="307777"/>
          </a:xfrm>
          <a:prstGeom prst="rect">
            <a:avLst/>
          </a:prstGeom>
          <a:noFill/>
        </p:spPr>
        <p:txBody>
          <a:bodyPr wrap="none" rtlCol="0">
            <a:spAutoFit/>
          </a:bodyPr>
          <a:lstStyle/>
          <a:p>
            <a:pPr lvl="0">
              <a:defRPr/>
            </a:pPr>
            <a:r>
              <a:rPr lang="cs-CZ" sz="1400" dirty="0"/>
              <a:t>Zdroj: </a:t>
            </a:r>
            <a:r>
              <a:rPr lang="en-US" sz="1400" dirty="0"/>
              <a:t>NRHOSP </a:t>
            </a:r>
            <a:r>
              <a:rPr lang="cs-CZ" sz="1400" dirty="0"/>
              <a:t>2007–2018</a:t>
            </a:r>
            <a:r>
              <a:rPr lang="en-US" sz="1400" dirty="0"/>
              <a:t>; </a:t>
            </a:r>
            <a:r>
              <a:rPr lang="cs-CZ" sz="1400" dirty="0"/>
              <a:t>hospitalizace na lůžkách akutní péče</a:t>
            </a:r>
          </a:p>
        </p:txBody>
      </p:sp>
      <p:sp>
        <p:nvSpPr>
          <p:cNvPr id="2" name="Title 1"/>
          <p:cNvSpPr>
            <a:spLocks noGrp="1"/>
          </p:cNvSpPr>
          <p:nvPr>
            <p:ph type="title"/>
          </p:nvPr>
        </p:nvSpPr>
        <p:spPr/>
        <p:txBody>
          <a:bodyPr>
            <a:normAutofit fontScale="90000"/>
          </a:bodyPr>
          <a:lstStyle/>
          <a:p>
            <a:r>
              <a:rPr lang="cs-CZ" dirty="0"/>
              <a:t>Vývoj podílu hospitalizačních případů z příjmu ZZS na celkovém objemu akutních hospitalizačních případů (2007–2018) </a:t>
            </a:r>
            <a:endParaRPr lang="en-US" dirty="0"/>
          </a:p>
        </p:txBody>
      </p:sp>
      <p:graphicFrame>
        <p:nvGraphicFramePr>
          <p:cNvPr id="16" name="Chart 6">
            <a:extLst>
              <a:ext uri="{FF2B5EF4-FFF2-40B4-BE49-F238E27FC236}">
                <a16:creationId xmlns:a16="http://schemas.microsoft.com/office/drawing/2014/main" id="{BA1BC80C-3DE0-4A23-84CA-D8B8315D9D61}"/>
              </a:ext>
            </a:extLst>
          </p:cNvPr>
          <p:cNvGraphicFramePr/>
          <p:nvPr>
            <p:extLst>
              <p:ext uri="{D42A27DB-BD31-4B8C-83A1-F6EECF244321}">
                <p14:modId xmlns:p14="http://schemas.microsoft.com/office/powerpoint/2010/main" val="1632850073"/>
              </p:ext>
            </p:extLst>
          </p:nvPr>
        </p:nvGraphicFramePr>
        <p:xfrm>
          <a:off x="19050" y="2040462"/>
          <a:ext cx="9252738" cy="4239794"/>
        </p:xfrm>
        <a:graphic>
          <a:graphicData uri="http://schemas.openxmlformats.org/drawingml/2006/chart">
            <c:chart xmlns:c="http://schemas.openxmlformats.org/drawingml/2006/chart" xmlns:r="http://schemas.openxmlformats.org/officeDocument/2006/relationships" r:id="rId2"/>
          </a:graphicData>
        </a:graphic>
      </p:graphicFrame>
      <p:sp>
        <p:nvSpPr>
          <p:cNvPr id="17" name="TextBox 11"/>
          <p:cNvSpPr txBox="1"/>
          <p:nvPr/>
        </p:nvSpPr>
        <p:spPr>
          <a:xfrm>
            <a:off x="19050" y="1285352"/>
            <a:ext cx="3143161" cy="2616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1" u="none" strike="noStrike" kern="1200" cap="none" spc="0" normalizeH="0" baseline="0" noProof="0" dirty="0">
                <a:ln>
                  <a:noFill/>
                </a:ln>
                <a:effectLst/>
                <a:uLnTx/>
                <a:uFillTx/>
                <a:latin typeface="Calibri"/>
                <a:ea typeface="+mn-ea"/>
                <a:cs typeface="+mn-cs"/>
              </a:rPr>
              <a:t>100</a:t>
            </a:r>
            <a:r>
              <a:rPr kumimoji="0" lang="en-US" sz="1100" b="0" i="1" u="none" strike="noStrike" kern="1200" cap="none" spc="0" normalizeH="0" baseline="0" noProof="0" dirty="0">
                <a:ln>
                  <a:noFill/>
                </a:ln>
                <a:effectLst/>
                <a:uLnTx/>
                <a:uFillTx/>
                <a:latin typeface="Calibri"/>
                <a:ea typeface="+mn-ea"/>
                <a:cs typeface="+mn-cs"/>
              </a:rPr>
              <a:t>%</a:t>
            </a:r>
            <a:r>
              <a:rPr kumimoji="0" lang="cs-CZ" sz="1100" b="0" i="1" u="none" strike="noStrike" kern="1200" cap="none" spc="0" normalizeH="0" baseline="0" noProof="0" dirty="0">
                <a:ln>
                  <a:noFill/>
                </a:ln>
                <a:effectLst/>
                <a:uLnTx/>
                <a:uFillTx/>
                <a:latin typeface="Calibri"/>
                <a:ea typeface="+mn-ea"/>
                <a:cs typeface="+mn-cs"/>
              </a:rPr>
              <a:t> - všechny akutní hospitalizační případy </a:t>
            </a:r>
          </a:p>
        </p:txBody>
      </p:sp>
      <p:sp>
        <p:nvSpPr>
          <p:cNvPr id="6" name="TextBox 7"/>
          <p:cNvSpPr txBox="1"/>
          <p:nvPr/>
        </p:nvSpPr>
        <p:spPr>
          <a:xfrm>
            <a:off x="7605850" y="4668473"/>
            <a:ext cx="4180765" cy="1169551"/>
          </a:xfrm>
          <a:prstGeom prst="rect">
            <a:avLst/>
          </a:prstGeom>
          <a:noFill/>
          <a:ln>
            <a:noFill/>
          </a:ln>
        </p:spPr>
        <p:txBody>
          <a:bodyPr wrap="square" rtlCol="0">
            <a:spAutoFit/>
          </a:bodyPr>
          <a:lstStyle/>
          <a:p>
            <a:r>
              <a:rPr lang="cs-CZ" sz="1400" dirty="0"/>
              <a:t>Nemocnice se sídlem v Královéhradeckém kraji mají nižší podíl příjmů ze ZZS než obecně celá ČR. V roce 2018 tvořily příjmy k akutním hospitalizacím 9,7 % všech hospitalizací nemocnic Královéhradeckého kraje. Pro všechny nemocnice ČR je to v roce 2018 12,2 %. </a:t>
            </a:r>
          </a:p>
        </p:txBody>
      </p:sp>
    </p:spTree>
    <p:extLst>
      <p:ext uri="{BB962C8B-B14F-4D97-AF65-F5344CB8AC3E}">
        <p14:creationId xmlns:p14="http://schemas.microsoft.com/office/powerpoint/2010/main" val="196499703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2E490483-0C36-45E4-97DB-090D4F126F58}"/>
              </a:ext>
            </a:extLst>
          </p:cNvPr>
          <p:cNvSpPr txBox="1"/>
          <p:nvPr/>
        </p:nvSpPr>
        <p:spPr>
          <a:xfrm>
            <a:off x="360196" y="1495965"/>
            <a:ext cx="1575607" cy="307777"/>
          </a:xfrm>
          <a:prstGeom prst="rect">
            <a:avLst/>
          </a:prstGeom>
          <a:noFill/>
        </p:spPr>
        <p:txBody>
          <a:bodyPr wrap="square" rtlCol="0">
            <a:spAutoFit/>
          </a:bodyPr>
          <a:lstStyle/>
          <a:p>
            <a:r>
              <a:rPr lang="cs-CZ" sz="1400" b="1" dirty="0">
                <a:solidFill>
                  <a:srgbClr val="000000"/>
                </a:solidFill>
              </a:rPr>
              <a:t>Kraj sídla ZZS:</a:t>
            </a:r>
            <a:endParaRPr lang="en-US" sz="1400" b="1" dirty="0">
              <a:solidFill>
                <a:srgbClr val="000000"/>
              </a:solidFill>
            </a:endParaRPr>
          </a:p>
        </p:txBody>
      </p:sp>
      <p:sp>
        <p:nvSpPr>
          <p:cNvPr id="5" name="TextovéPole 4"/>
          <p:cNvSpPr txBox="1"/>
          <p:nvPr/>
        </p:nvSpPr>
        <p:spPr>
          <a:xfrm>
            <a:off x="1847252" y="961502"/>
            <a:ext cx="3064055" cy="523220"/>
          </a:xfrm>
          <a:prstGeom prst="rect">
            <a:avLst/>
          </a:prstGeom>
          <a:noFill/>
        </p:spPr>
        <p:txBody>
          <a:bodyPr wrap="square" rtlCol="0">
            <a:spAutoFit/>
          </a:bodyPr>
          <a:lstStyle/>
          <a:p>
            <a:pPr algn="ctr"/>
            <a:r>
              <a:rPr lang="pl-PL" sz="1400" dirty="0">
                <a:solidFill>
                  <a:srgbClr val="000000"/>
                </a:solidFill>
              </a:rPr>
              <a:t>Počet osob ošetřených ZZS v roce 2018</a:t>
            </a:r>
          </a:p>
          <a:p>
            <a:pPr algn="ctr"/>
            <a:r>
              <a:rPr lang="pl-PL" sz="1400" dirty="0">
                <a:solidFill>
                  <a:srgbClr val="000000"/>
                </a:solidFill>
              </a:rPr>
              <a:t>na tisíc obyvatel daného kraje</a:t>
            </a:r>
          </a:p>
        </p:txBody>
      </p:sp>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cs-CZ" sz="3200" b="1" dirty="0">
                <a:solidFill>
                  <a:srgbClr val="F6063C"/>
                </a:solidFill>
                <a:latin typeface="+mn-lt"/>
              </a:rPr>
              <a:t>Počet osob ošetřených ZZS na tisíc obyvatel (2018)</a:t>
            </a:r>
          </a:p>
        </p:txBody>
      </p:sp>
      <p:sp>
        <p:nvSpPr>
          <p:cNvPr id="98" name="TextBox 6">
            <a:extLst>
              <a:ext uri="{FF2B5EF4-FFF2-40B4-BE49-F238E27FC236}">
                <a16:creationId xmlns:a16="http://schemas.microsoft.com/office/drawing/2014/main" id="{E3068BCB-9740-4486-A668-C806A76C3C1D}"/>
              </a:ext>
            </a:extLst>
          </p:cNvPr>
          <p:cNvSpPr txBox="1"/>
          <p:nvPr/>
        </p:nvSpPr>
        <p:spPr>
          <a:xfrm>
            <a:off x="257558" y="614902"/>
            <a:ext cx="154273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2018</a:t>
            </a:r>
          </a:p>
        </p:txBody>
      </p:sp>
      <p:grpSp>
        <p:nvGrpSpPr>
          <p:cNvPr id="111" name="Skupina 110">
            <a:extLst>
              <a:ext uri="{FF2B5EF4-FFF2-40B4-BE49-F238E27FC236}">
                <a16:creationId xmlns:a16="http://schemas.microsoft.com/office/drawing/2014/main" id="{2CCFBE78-F8E0-49AD-B234-6876D56BDD8E}"/>
              </a:ext>
            </a:extLst>
          </p:cNvPr>
          <p:cNvGrpSpPr/>
          <p:nvPr/>
        </p:nvGrpSpPr>
        <p:grpSpPr>
          <a:xfrm>
            <a:off x="6207071" y="1669584"/>
            <a:ext cx="3430756" cy="2152906"/>
            <a:chOff x="5799136" y="4294600"/>
            <a:chExt cx="3430756" cy="2152906"/>
          </a:xfrm>
        </p:grpSpPr>
        <p:sp>
          <p:nvSpPr>
            <p:cNvPr id="112" name="Freeform 224">
              <a:extLst>
                <a:ext uri="{FF2B5EF4-FFF2-40B4-BE49-F238E27FC236}">
                  <a16:creationId xmlns:a16="http://schemas.microsoft.com/office/drawing/2014/main" id="{21EBAE6B-3778-4B51-BEBE-B08E3A3F5D04}"/>
                </a:ext>
              </a:extLst>
            </p:cNvPr>
            <p:cNvSpPr>
              <a:spLocks/>
            </p:cNvSpPr>
            <p:nvPr/>
          </p:nvSpPr>
          <p:spPr bwMode="auto">
            <a:xfrm>
              <a:off x="6873570" y="5052591"/>
              <a:ext cx="233834" cy="197393"/>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13" name="Freeform 225">
              <a:extLst>
                <a:ext uri="{FF2B5EF4-FFF2-40B4-BE49-F238E27FC236}">
                  <a16:creationId xmlns:a16="http://schemas.microsoft.com/office/drawing/2014/main" id="{21789E1B-25E6-4783-A985-786547AE2B70}"/>
                </a:ext>
              </a:extLst>
            </p:cNvPr>
            <p:cNvSpPr>
              <a:spLocks noEditPoints="1"/>
            </p:cNvSpPr>
            <p:nvPr/>
          </p:nvSpPr>
          <p:spPr bwMode="auto">
            <a:xfrm>
              <a:off x="6451471" y="4672280"/>
              <a:ext cx="1076833" cy="956701"/>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14" name="Freeform 226">
              <a:extLst>
                <a:ext uri="{FF2B5EF4-FFF2-40B4-BE49-F238E27FC236}">
                  <a16:creationId xmlns:a16="http://schemas.microsoft.com/office/drawing/2014/main" id="{8ED1CBE5-82C1-46EB-8E80-8E4A5468D88E}"/>
                </a:ext>
              </a:extLst>
            </p:cNvPr>
            <p:cNvSpPr>
              <a:spLocks/>
            </p:cNvSpPr>
            <p:nvPr/>
          </p:nvSpPr>
          <p:spPr bwMode="auto">
            <a:xfrm>
              <a:off x="6782435" y="4672280"/>
              <a:ext cx="745869" cy="955384"/>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15" name="Freeform 227">
              <a:extLst>
                <a:ext uri="{FF2B5EF4-FFF2-40B4-BE49-F238E27FC236}">
                  <a16:creationId xmlns:a16="http://schemas.microsoft.com/office/drawing/2014/main" id="{7A3B46C3-86FD-4618-BAF5-4BE938E791B5}"/>
                </a:ext>
              </a:extLst>
            </p:cNvPr>
            <p:cNvSpPr>
              <a:spLocks/>
            </p:cNvSpPr>
            <p:nvPr/>
          </p:nvSpPr>
          <p:spPr bwMode="auto">
            <a:xfrm>
              <a:off x="6451471" y="4672280"/>
              <a:ext cx="766254" cy="956701"/>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16" name="Freeform 228">
              <a:extLst>
                <a:ext uri="{FF2B5EF4-FFF2-40B4-BE49-F238E27FC236}">
                  <a16:creationId xmlns:a16="http://schemas.microsoft.com/office/drawing/2014/main" id="{6CD65AFC-B24E-44E3-AD57-41EE7D06D114}"/>
                </a:ext>
              </a:extLst>
            </p:cNvPr>
            <p:cNvSpPr>
              <a:spLocks/>
            </p:cNvSpPr>
            <p:nvPr/>
          </p:nvSpPr>
          <p:spPr bwMode="auto">
            <a:xfrm>
              <a:off x="6873570" y="5052591"/>
              <a:ext cx="233834" cy="197393"/>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17" name="Freeform 229">
              <a:extLst>
                <a:ext uri="{FF2B5EF4-FFF2-40B4-BE49-F238E27FC236}">
                  <a16:creationId xmlns:a16="http://schemas.microsoft.com/office/drawing/2014/main" id="{49E31AC9-2B0E-4F43-B6A1-6424200966F4}"/>
                </a:ext>
              </a:extLst>
            </p:cNvPr>
            <p:cNvSpPr>
              <a:spLocks/>
            </p:cNvSpPr>
            <p:nvPr/>
          </p:nvSpPr>
          <p:spPr bwMode="auto">
            <a:xfrm>
              <a:off x="6505433" y="5539495"/>
              <a:ext cx="1062443" cy="908010"/>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18" name="Freeform 230">
              <a:extLst>
                <a:ext uri="{FF2B5EF4-FFF2-40B4-BE49-F238E27FC236}">
                  <a16:creationId xmlns:a16="http://schemas.microsoft.com/office/drawing/2014/main" id="{B4E694C7-8EC2-437C-B0A8-AA3D1E8E907F}"/>
                </a:ext>
              </a:extLst>
            </p:cNvPr>
            <p:cNvSpPr>
              <a:spLocks/>
            </p:cNvSpPr>
            <p:nvPr/>
          </p:nvSpPr>
          <p:spPr bwMode="auto">
            <a:xfrm>
              <a:off x="6781237" y="5539495"/>
              <a:ext cx="786640" cy="775099"/>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19" name="Freeform 231">
              <a:extLst>
                <a:ext uri="{FF2B5EF4-FFF2-40B4-BE49-F238E27FC236}">
                  <a16:creationId xmlns:a16="http://schemas.microsoft.com/office/drawing/2014/main" id="{54ABA5B6-EFA5-4E53-B64E-FE29D3832AF7}"/>
                </a:ext>
              </a:extLst>
            </p:cNvPr>
            <p:cNvSpPr>
              <a:spLocks/>
            </p:cNvSpPr>
            <p:nvPr/>
          </p:nvSpPr>
          <p:spPr bwMode="auto">
            <a:xfrm>
              <a:off x="6505433" y="5580290"/>
              <a:ext cx="636747" cy="867216"/>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20" name="Freeform 232">
              <a:extLst>
                <a:ext uri="{FF2B5EF4-FFF2-40B4-BE49-F238E27FC236}">
                  <a16:creationId xmlns:a16="http://schemas.microsoft.com/office/drawing/2014/main" id="{3E9CD813-2B69-487D-894A-8567A0F5CAAD}"/>
                </a:ext>
              </a:extLst>
            </p:cNvPr>
            <p:cNvSpPr>
              <a:spLocks/>
            </p:cNvSpPr>
            <p:nvPr/>
          </p:nvSpPr>
          <p:spPr bwMode="auto">
            <a:xfrm>
              <a:off x="5939436" y="5106546"/>
              <a:ext cx="725483" cy="1000127"/>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21" name="Freeform 233">
              <a:extLst>
                <a:ext uri="{FF2B5EF4-FFF2-40B4-BE49-F238E27FC236}">
                  <a16:creationId xmlns:a16="http://schemas.microsoft.com/office/drawing/2014/main" id="{BC5A0860-535F-441C-8789-321C36CFBC8C}"/>
                </a:ext>
              </a:extLst>
            </p:cNvPr>
            <p:cNvSpPr>
              <a:spLocks/>
            </p:cNvSpPr>
            <p:nvPr/>
          </p:nvSpPr>
          <p:spPr bwMode="auto">
            <a:xfrm>
              <a:off x="5953826" y="5106546"/>
              <a:ext cx="711094" cy="1000127"/>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22" name="Freeform 234">
              <a:extLst>
                <a:ext uri="{FF2B5EF4-FFF2-40B4-BE49-F238E27FC236}">
                  <a16:creationId xmlns:a16="http://schemas.microsoft.com/office/drawing/2014/main" id="{B2126CF4-A28B-4827-883B-4EBF07C58D4D}"/>
                </a:ext>
              </a:extLst>
            </p:cNvPr>
            <p:cNvSpPr>
              <a:spLocks/>
            </p:cNvSpPr>
            <p:nvPr/>
          </p:nvSpPr>
          <p:spPr bwMode="auto">
            <a:xfrm>
              <a:off x="5939436" y="5106546"/>
              <a:ext cx="473663" cy="322410"/>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23" name="Freeform 235">
              <a:extLst>
                <a:ext uri="{FF2B5EF4-FFF2-40B4-BE49-F238E27FC236}">
                  <a16:creationId xmlns:a16="http://schemas.microsoft.com/office/drawing/2014/main" id="{0A18422F-6892-40DE-BABC-1E6CB6AF48BF}"/>
                </a:ext>
              </a:extLst>
            </p:cNvPr>
            <p:cNvSpPr>
              <a:spLocks/>
            </p:cNvSpPr>
            <p:nvPr/>
          </p:nvSpPr>
          <p:spPr bwMode="auto">
            <a:xfrm>
              <a:off x="5799136" y="4792032"/>
              <a:ext cx="601971" cy="481640"/>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24" name="Freeform 236">
              <a:extLst>
                <a:ext uri="{FF2B5EF4-FFF2-40B4-BE49-F238E27FC236}">
                  <a16:creationId xmlns:a16="http://schemas.microsoft.com/office/drawing/2014/main" id="{BBAEFA29-6E74-4FDC-9A15-307D7263162E}"/>
                </a:ext>
              </a:extLst>
            </p:cNvPr>
            <p:cNvSpPr>
              <a:spLocks/>
            </p:cNvSpPr>
            <p:nvPr/>
          </p:nvSpPr>
          <p:spPr bwMode="auto">
            <a:xfrm>
              <a:off x="6228430" y="4294600"/>
              <a:ext cx="857389" cy="833001"/>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25" name="Freeform 237">
              <a:extLst>
                <a:ext uri="{FF2B5EF4-FFF2-40B4-BE49-F238E27FC236}">
                  <a16:creationId xmlns:a16="http://schemas.microsoft.com/office/drawing/2014/main" id="{1A0A241F-061E-4E03-BF9E-67233530115A}"/>
                </a:ext>
              </a:extLst>
            </p:cNvPr>
            <p:cNvSpPr>
              <a:spLocks/>
            </p:cNvSpPr>
            <p:nvPr/>
          </p:nvSpPr>
          <p:spPr bwMode="auto">
            <a:xfrm>
              <a:off x="6228430" y="4294600"/>
              <a:ext cx="857389" cy="833001"/>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26" name="Freeform 238">
              <a:extLst>
                <a:ext uri="{FF2B5EF4-FFF2-40B4-BE49-F238E27FC236}">
                  <a16:creationId xmlns:a16="http://schemas.microsoft.com/office/drawing/2014/main" id="{47FF9668-BEFE-4EBA-B578-B09BB6319448}"/>
                </a:ext>
              </a:extLst>
            </p:cNvPr>
            <p:cNvSpPr>
              <a:spLocks/>
            </p:cNvSpPr>
            <p:nvPr/>
          </p:nvSpPr>
          <p:spPr bwMode="auto">
            <a:xfrm>
              <a:off x="6375925" y="4294600"/>
              <a:ext cx="583984" cy="403999"/>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27" name="Freeform 239">
              <a:extLst>
                <a:ext uri="{FF2B5EF4-FFF2-40B4-BE49-F238E27FC236}">
                  <a16:creationId xmlns:a16="http://schemas.microsoft.com/office/drawing/2014/main" id="{34C2FA26-9A60-4762-8F73-278C3AF92FA2}"/>
                </a:ext>
              </a:extLst>
            </p:cNvPr>
            <p:cNvSpPr>
              <a:spLocks/>
            </p:cNvSpPr>
            <p:nvPr/>
          </p:nvSpPr>
          <p:spPr bwMode="auto">
            <a:xfrm>
              <a:off x="6934727" y="4323551"/>
              <a:ext cx="637945" cy="471112"/>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28" name="Freeform 240">
              <a:extLst>
                <a:ext uri="{FF2B5EF4-FFF2-40B4-BE49-F238E27FC236}">
                  <a16:creationId xmlns:a16="http://schemas.microsoft.com/office/drawing/2014/main" id="{A7166F7D-A154-4B47-B5C6-4B7ECB916426}"/>
                </a:ext>
              </a:extLst>
            </p:cNvPr>
            <p:cNvSpPr>
              <a:spLocks/>
            </p:cNvSpPr>
            <p:nvPr/>
          </p:nvSpPr>
          <p:spPr bwMode="auto">
            <a:xfrm>
              <a:off x="7317254" y="4532789"/>
              <a:ext cx="741072" cy="630344"/>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29" name="Freeform 241">
              <a:extLst>
                <a:ext uri="{FF2B5EF4-FFF2-40B4-BE49-F238E27FC236}">
                  <a16:creationId xmlns:a16="http://schemas.microsoft.com/office/drawing/2014/main" id="{6EBAA36E-643D-4B27-ADC8-EB1601830711}"/>
                </a:ext>
              </a:extLst>
            </p:cNvPr>
            <p:cNvSpPr>
              <a:spLocks/>
            </p:cNvSpPr>
            <p:nvPr/>
          </p:nvSpPr>
          <p:spPr bwMode="auto">
            <a:xfrm>
              <a:off x="7317254" y="4532789"/>
              <a:ext cx="741072" cy="630344"/>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0" name="Freeform 242">
              <a:extLst>
                <a:ext uri="{FF2B5EF4-FFF2-40B4-BE49-F238E27FC236}">
                  <a16:creationId xmlns:a16="http://schemas.microsoft.com/office/drawing/2014/main" id="{66B4AE3B-724C-450F-BE11-6E27721BEF03}"/>
                </a:ext>
              </a:extLst>
            </p:cNvPr>
            <p:cNvSpPr>
              <a:spLocks/>
            </p:cNvSpPr>
            <p:nvPr/>
          </p:nvSpPr>
          <p:spPr bwMode="auto">
            <a:xfrm>
              <a:off x="7366420" y="4532789"/>
              <a:ext cx="206253" cy="256612"/>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1" name="Freeform 243">
              <a:extLst>
                <a:ext uri="{FF2B5EF4-FFF2-40B4-BE49-F238E27FC236}">
                  <a16:creationId xmlns:a16="http://schemas.microsoft.com/office/drawing/2014/main" id="{522E3CA1-4E7A-4301-AD75-53337FEE1BBC}"/>
                </a:ext>
              </a:extLst>
            </p:cNvPr>
            <p:cNvSpPr>
              <a:spLocks/>
            </p:cNvSpPr>
            <p:nvPr/>
          </p:nvSpPr>
          <p:spPr bwMode="auto">
            <a:xfrm>
              <a:off x="7449160" y="5019693"/>
              <a:ext cx="750665" cy="542174"/>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32" name="Freeform 244">
              <a:extLst>
                <a:ext uri="{FF2B5EF4-FFF2-40B4-BE49-F238E27FC236}">
                  <a16:creationId xmlns:a16="http://schemas.microsoft.com/office/drawing/2014/main" id="{170782C7-170B-4A61-9696-C813E5479DE0}"/>
                </a:ext>
              </a:extLst>
            </p:cNvPr>
            <p:cNvSpPr>
              <a:spLocks/>
            </p:cNvSpPr>
            <p:nvPr/>
          </p:nvSpPr>
          <p:spPr bwMode="auto">
            <a:xfrm>
              <a:off x="7449160" y="5019693"/>
              <a:ext cx="750665" cy="542174"/>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3" name="Freeform 245">
              <a:extLst>
                <a:ext uri="{FF2B5EF4-FFF2-40B4-BE49-F238E27FC236}">
                  <a16:creationId xmlns:a16="http://schemas.microsoft.com/office/drawing/2014/main" id="{EB586FDF-C688-459D-A451-BE6733AE080C}"/>
                </a:ext>
              </a:extLst>
            </p:cNvPr>
            <p:cNvSpPr>
              <a:spLocks/>
            </p:cNvSpPr>
            <p:nvPr/>
          </p:nvSpPr>
          <p:spPr bwMode="auto">
            <a:xfrm>
              <a:off x="7519910" y="5053908"/>
              <a:ext cx="134304" cy="47374"/>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4" name="Freeform 246">
              <a:extLst>
                <a:ext uri="{FF2B5EF4-FFF2-40B4-BE49-F238E27FC236}">
                  <a16:creationId xmlns:a16="http://schemas.microsoft.com/office/drawing/2014/main" id="{8208EE32-A9CB-424E-BE76-2BC7E493D4C8}"/>
                </a:ext>
              </a:extLst>
            </p:cNvPr>
            <p:cNvSpPr>
              <a:spLocks/>
            </p:cNvSpPr>
            <p:nvPr/>
          </p:nvSpPr>
          <p:spPr bwMode="auto">
            <a:xfrm>
              <a:off x="7205734" y="5324995"/>
              <a:ext cx="775848" cy="790890"/>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35" name="Freeform 247">
              <a:extLst>
                <a:ext uri="{FF2B5EF4-FFF2-40B4-BE49-F238E27FC236}">
                  <a16:creationId xmlns:a16="http://schemas.microsoft.com/office/drawing/2014/main" id="{9387330B-CF93-437C-B241-431A9764E389}"/>
                </a:ext>
              </a:extLst>
            </p:cNvPr>
            <p:cNvSpPr>
              <a:spLocks/>
            </p:cNvSpPr>
            <p:nvPr/>
          </p:nvSpPr>
          <p:spPr bwMode="auto">
            <a:xfrm>
              <a:off x="7304064" y="5330258"/>
              <a:ext cx="677518" cy="785626"/>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6" name="Freeform 248">
              <a:extLst>
                <a:ext uri="{FF2B5EF4-FFF2-40B4-BE49-F238E27FC236}">
                  <a16:creationId xmlns:a16="http://schemas.microsoft.com/office/drawing/2014/main" id="{B3E4E387-72B9-4D11-9AF6-0DF7B1B161B8}"/>
                </a:ext>
              </a:extLst>
            </p:cNvPr>
            <p:cNvSpPr>
              <a:spLocks/>
            </p:cNvSpPr>
            <p:nvPr/>
          </p:nvSpPr>
          <p:spPr bwMode="auto">
            <a:xfrm>
              <a:off x="7205734" y="5324995"/>
              <a:ext cx="314176" cy="521119"/>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7" name="Freeform 249">
              <a:extLst>
                <a:ext uri="{FF2B5EF4-FFF2-40B4-BE49-F238E27FC236}">
                  <a16:creationId xmlns:a16="http://schemas.microsoft.com/office/drawing/2014/main" id="{99FC2F04-4BB9-4511-AD16-BD169FF2F458}"/>
                </a:ext>
              </a:extLst>
            </p:cNvPr>
            <p:cNvSpPr>
              <a:spLocks/>
            </p:cNvSpPr>
            <p:nvPr/>
          </p:nvSpPr>
          <p:spPr bwMode="auto">
            <a:xfrm>
              <a:off x="7540295" y="5515808"/>
              <a:ext cx="1092422" cy="864584"/>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38" name="Freeform 250">
              <a:extLst>
                <a:ext uri="{FF2B5EF4-FFF2-40B4-BE49-F238E27FC236}">
                  <a16:creationId xmlns:a16="http://schemas.microsoft.com/office/drawing/2014/main" id="{AECEC3D3-159C-4C91-B5B9-37222363D2E1}"/>
                </a:ext>
              </a:extLst>
            </p:cNvPr>
            <p:cNvSpPr>
              <a:spLocks/>
            </p:cNvSpPr>
            <p:nvPr/>
          </p:nvSpPr>
          <p:spPr bwMode="auto">
            <a:xfrm>
              <a:off x="7700981" y="5515808"/>
              <a:ext cx="931737" cy="864584"/>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39" name="Freeform 251">
              <a:extLst>
                <a:ext uri="{FF2B5EF4-FFF2-40B4-BE49-F238E27FC236}">
                  <a16:creationId xmlns:a16="http://schemas.microsoft.com/office/drawing/2014/main" id="{B95E4F4C-D9BA-4A90-A10A-D6A500C12A91}"/>
                </a:ext>
              </a:extLst>
            </p:cNvPr>
            <p:cNvSpPr>
              <a:spLocks/>
            </p:cNvSpPr>
            <p:nvPr/>
          </p:nvSpPr>
          <p:spPr bwMode="auto">
            <a:xfrm>
              <a:off x="7540295" y="5515808"/>
              <a:ext cx="515633" cy="67377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40" name="Freeform 252">
              <a:extLst>
                <a:ext uri="{FF2B5EF4-FFF2-40B4-BE49-F238E27FC236}">
                  <a16:creationId xmlns:a16="http://schemas.microsoft.com/office/drawing/2014/main" id="{9E25A492-1F69-43D6-8225-C8D7BD670356}"/>
                </a:ext>
              </a:extLst>
            </p:cNvPr>
            <p:cNvSpPr>
              <a:spLocks/>
            </p:cNvSpPr>
            <p:nvPr/>
          </p:nvSpPr>
          <p:spPr bwMode="auto">
            <a:xfrm>
              <a:off x="8131475" y="4805191"/>
              <a:ext cx="619959" cy="1009339"/>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41" name="Freeform 253">
              <a:extLst>
                <a:ext uri="{FF2B5EF4-FFF2-40B4-BE49-F238E27FC236}">
                  <a16:creationId xmlns:a16="http://schemas.microsoft.com/office/drawing/2014/main" id="{303D07F4-A3C2-46F0-A1F5-53C95A2B5DB0}"/>
                </a:ext>
              </a:extLst>
            </p:cNvPr>
            <p:cNvSpPr>
              <a:spLocks/>
            </p:cNvSpPr>
            <p:nvPr/>
          </p:nvSpPr>
          <p:spPr bwMode="auto">
            <a:xfrm>
              <a:off x="8183037" y="4906520"/>
              <a:ext cx="568395" cy="908010"/>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42" name="Freeform 254">
              <a:extLst>
                <a:ext uri="{FF2B5EF4-FFF2-40B4-BE49-F238E27FC236}">
                  <a16:creationId xmlns:a16="http://schemas.microsoft.com/office/drawing/2014/main" id="{DF3987D7-46F6-440D-A057-96F10442011E}"/>
                </a:ext>
              </a:extLst>
            </p:cNvPr>
            <p:cNvSpPr>
              <a:spLocks/>
            </p:cNvSpPr>
            <p:nvPr/>
          </p:nvSpPr>
          <p:spPr bwMode="auto">
            <a:xfrm>
              <a:off x="8131475" y="4805191"/>
              <a:ext cx="285397" cy="889587"/>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43" name="Freeform 255">
              <a:extLst>
                <a:ext uri="{FF2B5EF4-FFF2-40B4-BE49-F238E27FC236}">
                  <a16:creationId xmlns:a16="http://schemas.microsoft.com/office/drawing/2014/main" id="{609AE266-FD61-46E1-922D-B0712385F96A}"/>
                </a:ext>
              </a:extLst>
            </p:cNvPr>
            <p:cNvSpPr>
              <a:spLocks/>
            </p:cNvSpPr>
            <p:nvPr/>
          </p:nvSpPr>
          <p:spPr bwMode="auto">
            <a:xfrm>
              <a:off x="8352117" y="5571078"/>
              <a:ext cx="657132" cy="596129"/>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44" name="Freeform 256">
              <a:extLst>
                <a:ext uri="{FF2B5EF4-FFF2-40B4-BE49-F238E27FC236}">
                  <a16:creationId xmlns:a16="http://schemas.microsoft.com/office/drawing/2014/main" id="{9BC58C75-DB63-4057-B428-FC194BA0CD27}"/>
                </a:ext>
              </a:extLst>
            </p:cNvPr>
            <p:cNvSpPr>
              <a:spLocks/>
            </p:cNvSpPr>
            <p:nvPr/>
          </p:nvSpPr>
          <p:spPr bwMode="auto">
            <a:xfrm>
              <a:off x="8353316" y="4902572"/>
              <a:ext cx="876576" cy="780363"/>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45" name="Freeform 257">
              <a:extLst>
                <a:ext uri="{FF2B5EF4-FFF2-40B4-BE49-F238E27FC236}">
                  <a16:creationId xmlns:a16="http://schemas.microsoft.com/office/drawing/2014/main" id="{31F66FB8-8328-4FAE-8EE1-F3F74D6B5700}"/>
                </a:ext>
              </a:extLst>
            </p:cNvPr>
            <p:cNvSpPr>
              <a:spLocks/>
            </p:cNvSpPr>
            <p:nvPr/>
          </p:nvSpPr>
          <p:spPr bwMode="auto">
            <a:xfrm>
              <a:off x="8468434" y="4902572"/>
              <a:ext cx="761458" cy="780363"/>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46" name="Freeform 258">
              <a:extLst>
                <a:ext uri="{FF2B5EF4-FFF2-40B4-BE49-F238E27FC236}">
                  <a16:creationId xmlns:a16="http://schemas.microsoft.com/office/drawing/2014/main" id="{1E7E7450-C8D4-4930-BFD6-C5D16A8A0E7E}"/>
                </a:ext>
              </a:extLst>
            </p:cNvPr>
            <p:cNvSpPr>
              <a:spLocks/>
            </p:cNvSpPr>
            <p:nvPr/>
          </p:nvSpPr>
          <p:spPr bwMode="auto">
            <a:xfrm>
              <a:off x="8353316" y="4902572"/>
              <a:ext cx="266210" cy="454005"/>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47" name="Freeform 259">
              <a:extLst>
                <a:ext uri="{FF2B5EF4-FFF2-40B4-BE49-F238E27FC236}">
                  <a16:creationId xmlns:a16="http://schemas.microsoft.com/office/drawing/2014/main" id="{5E305ABE-0C45-4052-9831-CF167A12D43F}"/>
                </a:ext>
              </a:extLst>
            </p:cNvPr>
            <p:cNvSpPr>
              <a:spLocks/>
            </p:cNvSpPr>
            <p:nvPr/>
          </p:nvSpPr>
          <p:spPr bwMode="auto">
            <a:xfrm>
              <a:off x="6873570" y="5052591"/>
              <a:ext cx="233834" cy="197393"/>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48" name="Freeform 260">
              <a:extLst>
                <a:ext uri="{FF2B5EF4-FFF2-40B4-BE49-F238E27FC236}">
                  <a16:creationId xmlns:a16="http://schemas.microsoft.com/office/drawing/2014/main" id="{21F31945-F41B-4BA9-A255-AC364DB8ACFD}"/>
                </a:ext>
              </a:extLst>
            </p:cNvPr>
            <p:cNvSpPr>
              <a:spLocks noEditPoints="1"/>
            </p:cNvSpPr>
            <p:nvPr/>
          </p:nvSpPr>
          <p:spPr bwMode="auto">
            <a:xfrm>
              <a:off x="6451471" y="4672280"/>
              <a:ext cx="1076833" cy="956701"/>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D8E0F2"/>
            </a:solidFill>
            <a:ln>
              <a:noFill/>
            </a:ln>
          </p:spPr>
          <p:txBody>
            <a:bodyPr vert="horz" wrap="square" lIns="91440" tIns="45720" rIns="91440" bIns="45720" numCol="1" anchor="t" anchorCtr="0" compatLnSpc="1">
              <a:prstTxWarp prst="textNoShape">
                <a:avLst/>
              </a:prstTxWarp>
            </a:bodyPr>
            <a:lstStyle/>
            <a:p>
              <a:endParaRPr lang="cs-CZ" dirty="0"/>
            </a:p>
          </p:txBody>
        </p:sp>
        <p:sp>
          <p:nvSpPr>
            <p:cNvPr id="149" name="Freeform 261">
              <a:extLst>
                <a:ext uri="{FF2B5EF4-FFF2-40B4-BE49-F238E27FC236}">
                  <a16:creationId xmlns:a16="http://schemas.microsoft.com/office/drawing/2014/main" id="{21AEE0DB-EC47-4A76-9066-5C7B9EF81DC2}"/>
                </a:ext>
              </a:extLst>
            </p:cNvPr>
            <p:cNvSpPr>
              <a:spLocks/>
            </p:cNvSpPr>
            <p:nvPr/>
          </p:nvSpPr>
          <p:spPr bwMode="auto">
            <a:xfrm>
              <a:off x="6782435" y="4672280"/>
              <a:ext cx="745869" cy="955384"/>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0" name="Freeform 262">
              <a:extLst>
                <a:ext uri="{FF2B5EF4-FFF2-40B4-BE49-F238E27FC236}">
                  <a16:creationId xmlns:a16="http://schemas.microsoft.com/office/drawing/2014/main" id="{A752F98C-C479-4325-B9B3-08D760C7A10F}"/>
                </a:ext>
              </a:extLst>
            </p:cNvPr>
            <p:cNvSpPr>
              <a:spLocks/>
            </p:cNvSpPr>
            <p:nvPr/>
          </p:nvSpPr>
          <p:spPr bwMode="auto">
            <a:xfrm>
              <a:off x="6451471" y="4672280"/>
              <a:ext cx="766254" cy="956701"/>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1" name="Freeform 263">
              <a:extLst>
                <a:ext uri="{FF2B5EF4-FFF2-40B4-BE49-F238E27FC236}">
                  <a16:creationId xmlns:a16="http://schemas.microsoft.com/office/drawing/2014/main" id="{74190E6F-2D28-432C-8A14-BA09E17FE48A}"/>
                </a:ext>
              </a:extLst>
            </p:cNvPr>
            <p:cNvSpPr>
              <a:spLocks/>
            </p:cNvSpPr>
            <p:nvPr/>
          </p:nvSpPr>
          <p:spPr bwMode="auto">
            <a:xfrm>
              <a:off x="6873570" y="5052591"/>
              <a:ext cx="233834" cy="197393"/>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B0C2E5"/>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52" name="Freeform 264">
              <a:extLst>
                <a:ext uri="{FF2B5EF4-FFF2-40B4-BE49-F238E27FC236}">
                  <a16:creationId xmlns:a16="http://schemas.microsoft.com/office/drawing/2014/main" id="{3C1F210D-FB36-40BE-B83E-2AFB87A67574}"/>
                </a:ext>
              </a:extLst>
            </p:cNvPr>
            <p:cNvSpPr>
              <a:spLocks/>
            </p:cNvSpPr>
            <p:nvPr/>
          </p:nvSpPr>
          <p:spPr bwMode="auto">
            <a:xfrm>
              <a:off x="6505433" y="5539495"/>
              <a:ext cx="1062443" cy="908010"/>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3D67BC"/>
            </a:solidFill>
            <a:ln>
              <a:noFill/>
            </a:ln>
          </p:spPr>
          <p:txBody>
            <a:bodyPr vert="horz" wrap="square" lIns="91440" tIns="45720" rIns="91440" bIns="45720" numCol="1" anchor="t" anchorCtr="0" compatLnSpc="1">
              <a:prstTxWarp prst="textNoShape">
                <a:avLst/>
              </a:prstTxWarp>
            </a:bodyPr>
            <a:lstStyle/>
            <a:p>
              <a:endParaRPr lang="cs-CZ" dirty="0"/>
            </a:p>
          </p:txBody>
        </p:sp>
        <p:sp>
          <p:nvSpPr>
            <p:cNvPr id="153" name="Freeform 265">
              <a:extLst>
                <a:ext uri="{FF2B5EF4-FFF2-40B4-BE49-F238E27FC236}">
                  <a16:creationId xmlns:a16="http://schemas.microsoft.com/office/drawing/2014/main" id="{B362B077-3983-4612-A493-1CBB2106B769}"/>
                </a:ext>
              </a:extLst>
            </p:cNvPr>
            <p:cNvSpPr>
              <a:spLocks/>
            </p:cNvSpPr>
            <p:nvPr/>
          </p:nvSpPr>
          <p:spPr bwMode="auto">
            <a:xfrm>
              <a:off x="6781237" y="5539495"/>
              <a:ext cx="786640" cy="775099"/>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4" name="Freeform 266">
              <a:extLst>
                <a:ext uri="{FF2B5EF4-FFF2-40B4-BE49-F238E27FC236}">
                  <a16:creationId xmlns:a16="http://schemas.microsoft.com/office/drawing/2014/main" id="{12A86DBA-5827-4BBD-950C-542914253011}"/>
                </a:ext>
              </a:extLst>
            </p:cNvPr>
            <p:cNvSpPr>
              <a:spLocks/>
            </p:cNvSpPr>
            <p:nvPr/>
          </p:nvSpPr>
          <p:spPr bwMode="auto">
            <a:xfrm>
              <a:off x="6505433" y="5580290"/>
              <a:ext cx="636747" cy="867216"/>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5" name="Freeform 267">
              <a:extLst>
                <a:ext uri="{FF2B5EF4-FFF2-40B4-BE49-F238E27FC236}">
                  <a16:creationId xmlns:a16="http://schemas.microsoft.com/office/drawing/2014/main" id="{B84E1466-9390-498B-947B-25F540CB3F3C}"/>
                </a:ext>
              </a:extLst>
            </p:cNvPr>
            <p:cNvSpPr>
              <a:spLocks/>
            </p:cNvSpPr>
            <p:nvPr/>
          </p:nvSpPr>
          <p:spPr bwMode="auto">
            <a:xfrm>
              <a:off x="5939436" y="5106546"/>
              <a:ext cx="725483" cy="1000127"/>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7191D1"/>
            </a:solidFill>
            <a:ln>
              <a:noFill/>
            </a:ln>
          </p:spPr>
          <p:txBody>
            <a:bodyPr vert="horz" wrap="square" lIns="91440" tIns="45720" rIns="91440" bIns="45720" numCol="1" anchor="t" anchorCtr="0" compatLnSpc="1">
              <a:prstTxWarp prst="textNoShape">
                <a:avLst/>
              </a:prstTxWarp>
            </a:bodyPr>
            <a:lstStyle/>
            <a:p>
              <a:endParaRPr lang="cs-CZ" dirty="0"/>
            </a:p>
          </p:txBody>
        </p:sp>
        <p:sp>
          <p:nvSpPr>
            <p:cNvPr id="156" name="Freeform 268">
              <a:extLst>
                <a:ext uri="{FF2B5EF4-FFF2-40B4-BE49-F238E27FC236}">
                  <a16:creationId xmlns:a16="http://schemas.microsoft.com/office/drawing/2014/main" id="{E96F4FC4-355D-4335-B003-E2044BFBAF86}"/>
                </a:ext>
              </a:extLst>
            </p:cNvPr>
            <p:cNvSpPr>
              <a:spLocks/>
            </p:cNvSpPr>
            <p:nvPr/>
          </p:nvSpPr>
          <p:spPr bwMode="auto">
            <a:xfrm>
              <a:off x="5953826" y="5106546"/>
              <a:ext cx="711094" cy="1000127"/>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7" name="Freeform 269">
              <a:extLst>
                <a:ext uri="{FF2B5EF4-FFF2-40B4-BE49-F238E27FC236}">
                  <a16:creationId xmlns:a16="http://schemas.microsoft.com/office/drawing/2014/main" id="{19FEB691-AE0A-4F3C-9953-C40033FF7785}"/>
                </a:ext>
              </a:extLst>
            </p:cNvPr>
            <p:cNvSpPr>
              <a:spLocks/>
            </p:cNvSpPr>
            <p:nvPr/>
          </p:nvSpPr>
          <p:spPr bwMode="auto">
            <a:xfrm>
              <a:off x="5939436" y="5106546"/>
              <a:ext cx="473663" cy="322410"/>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58" name="Freeform 270">
              <a:extLst>
                <a:ext uri="{FF2B5EF4-FFF2-40B4-BE49-F238E27FC236}">
                  <a16:creationId xmlns:a16="http://schemas.microsoft.com/office/drawing/2014/main" id="{AC335CC2-B995-4FB6-B29E-8C6BFDCC3212}"/>
                </a:ext>
              </a:extLst>
            </p:cNvPr>
            <p:cNvSpPr>
              <a:spLocks/>
            </p:cNvSpPr>
            <p:nvPr/>
          </p:nvSpPr>
          <p:spPr bwMode="auto">
            <a:xfrm>
              <a:off x="5799136" y="4792032"/>
              <a:ext cx="601971" cy="481640"/>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3D67BC"/>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59" name="Freeform 271">
              <a:extLst>
                <a:ext uri="{FF2B5EF4-FFF2-40B4-BE49-F238E27FC236}">
                  <a16:creationId xmlns:a16="http://schemas.microsoft.com/office/drawing/2014/main" id="{CBFC400F-9048-48FC-8B81-22A032400B75}"/>
                </a:ext>
              </a:extLst>
            </p:cNvPr>
            <p:cNvSpPr>
              <a:spLocks/>
            </p:cNvSpPr>
            <p:nvPr/>
          </p:nvSpPr>
          <p:spPr bwMode="auto">
            <a:xfrm>
              <a:off x="6228430" y="4294600"/>
              <a:ext cx="857389" cy="833001"/>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3D67BC"/>
            </a:solidFill>
            <a:ln>
              <a:noFill/>
            </a:ln>
          </p:spPr>
          <p:txBody>
            <a:bodyPr vert="horz" wrap="square" lIns="91440" tIns="45720" rIns="91440" bIns="45720" numCol="1" anchor="t" anchorCtr="0" compatLnSpc="1">
              <a:prstTxWarp prst="textNoShape">
                <a:avLst/>
              </a:prstTxWarp>
            </a:bodyPr>
            <a:lstStyle/>
            <a:p>
              <a:endParaRPr lang="cs-CZ" dirty="0"/>
            </a:p>
          </p:txBody>
        </p:sp>
        <p:sp>
          <p:nvSpPr>
            <p:cNvPr id="160" name="Freeform 272">
              <a:extLst>
                <a:ext uri="{FF2B5EF4-FFF2-40B4-BE49-F238E27FC236}">
                  <a16:creationId xmlns:a16="http://schemas.microsoft.com/office/drawing/2014/main" id="{5F6774F5-9414-40A2-AF6E-6550F3F5F4E0}"/>
                </a:ext>
              </a:extLst>
            </p:cNvPr>
            <p:cNvSpPr>
              <a:spLocks/>
            </p:cNvSpPr>
            <p:nvPr/>
          </p:nvSpPr>
          <p:spPr bwMode="auto">
            <a:xfrm>
              <a:off x="6228430" y="4294600"/>
              <a:ext cx="857389" cy="833001"/>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1" name="Freeform 273">
              <a:extLst>
                <a:ext uri="{FF2B5EF4-FFF2-40B4-BE49-F238E27FC236}">
                  <a16:creationId xmlns:a16="http://schemas.microsoft.com/office/drawing/2014/main" id="{F84BAABB-39A9-4C6A-89D8-739F4ADCBC98}"/>
                </a:ext>
              </a:extLst>
            </p:cNvPr>
            <p:cNvSpPr>
              <a:spLocks/>
            </p:cNvSpPr>
            <p:nvPr/>
          </p:nvSpPr>
          <p:spPr bwMode="auto">
            <a:xfrm>
              <a:off x="6375925" y="4294600"/>
              <a:ext cx="583984" cy="403999"/>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2" name="Freeform 274">
              <a:extLst>
                <a:ext uri="{FF2B5EF4-FFF2-40B4-BE49-F238E27FC236}">
                  <a16:creationId xmlns:a16="http://schemas.microsoft.com/office/drawing/2014/main" id="{5C3E76E6-D232-43B4-8B21-9200BD354C60}"/>
                </a:ext>
              </a:extLst>
            </p:cNvPr>
            <p:cNvSpPr>
              <a:spLocks/>
            </p:cNvSpPr>
            <p:nvPr/>
          </p:nvSpPr>
          <p:spPr bwMode="auto">
            <a:xfrm>
              <a:off x="6934727" y="4323551"/>
              <a:ext cx="637945" cy="471112"/>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3D67BC"/>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63" name="Freeform 275">
              <a:extLst>
                <a:ext uri="{FF2B5EF4-FFF2-40B4-BE49-F238E27FC236}">
                  <a16:creationId xmlns:a16="http://schemas.microsoft.com/office/drawing/2014/main" id="{CD025915-A839-46EE-826D-BE2EC84AB150}"/>
                </a:ext>
              </a:extLst>
            </p:cNvPr>
            <p:cNvSpPr>
              <a:spLocks/>
            </p:cNvSpPr>
            <p:nvPr/>
          </p:nvSpPr>
          <p:spPr bwMode="auto">
            <a:xfrm>
              <a:off x="7317254" y="4532789"/>
              <a:ext cx="741072" cy="630344"/>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B0C2E5"/>
            </a:solidFill>
            <a:ln>
              <a:noFill/>
            </a:ln>
          </p:spPr>
          <p:txBody>
            <a:bodyPr vert="horz" wrap="square" lIns="91440" tIns="45720" rIns="91440" bIns="45720" numCol="1" anchor="t" anchorCtr="0" compatLnSpc="1">
              <a:prstTxWarp prst="textNoShape">
                <a:avLst/>
              </a:prstTxWarp>
            </a:bodyPr>
            <a:lstStyle/>
            <a:p>
              <a:endParaRPr lang="cs-CZ" dirty="0"/>
            </a:p>
          </p:txBody>
        </p:sp>
        <p:sp>
          <p:nvSpPr>
            <p:cNvPr id="164" name="Freeform 276">
              <a:extLst>
                <a:ext uri="{FF2B5EF4-FFF2-40B4-BE49-F238E27FC236}">
                  <a16:creationId xmlns:a16="http://schemas.microsoft.com/office/drawing/2014/main" id="{4E5A067E-EC21-484E-9B44-09DF78F1D5A6}"/>
                </a:ext>
              </a:extLst>
            </p:cNvPr>
            <p:cNvSpPr>
              <a:spLocks/>
            </p:cNvSpPr>
            <p:nvPr/>
          </p:nvSpPr>
          <p:spPr bwMode="auto">
            <a:xfrm>
              <a:off x="7317254" y="4532789"/>
              <a:ext cx="741072" cy="630344"/>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5" name="Freeform 277">
              <a:extLst>
                <a:ext uri="{FF2B5EF4-FFF2-40B4-BE49-F238E27FC236}">
                  <a16:creationId xmlns:a16="http://schemas.microsoft.com/office/drawing/2014/main" id="{CF31CAF2-FFFD-4C39-9D53-9655CC3C3B8A}"/>
                </a:ext>
              </a:extLst>
            </p:cNvPr>
            <p:cNvSpPr>
              <a:spLocks/>
            </p:cNvSpPr>
            <p:nvPr/>
          </p:nvSpPr>
          <p:spPr bwMode="auto">
            <a:xfrm>
              <a:off x="7366420" y="4532789"/>
              <a:ext cx="206253" cy="256612"/>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6" name="Freeform 278">
              <a:extLst>
                <a:ext uri="{FF2B5EF4-FFF2-40B4-BE49-F238E27FC236}">
                  <a16:creationId xmlns:a16="http://schemas.microsoft.com/office/drawing/2014/main" id="{36323C8F-8C39-4346-937B-C4770635F6DB}"/>
                </a:ext>
              </a:extLst>
            </p:cNvPr>
            <p:cNvSpPr>
              <a:spLocks/>
            </p:cNvSpPr>
            <p:nvPr/>
          </p:nvSpPr>
          <p:spPr bwMode="auto">
            <a:xfrm>
              <a:off x="7449160" y="5019693"/>
              <a:ext cx="750665" cy="542174"/>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B0C2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cs-CZ" dirty="0"/>
            </a:p>
          </p:txBody>
        </p:sp>
        <p:sp>
          <p:nvSpPr>
            <p:cNvPr id="167" name="Freeform 279">
              <a:extLst>
                <a:ext uri="{FF2B5EF4-FFF2-40B4-BE49-F238E27FC236}">
                  <a16:creationId xmlns:a16="http://schemas.microsoft.com/office/drawing/2014/main" id="{E8B6F5EE-519E-4C1C-B9FE-31CA54D730D5}"/>
                </a:ext>
              </a:extLst>
            </p:cNvPr>
            <p:cNvSpPr>
              <a:spLocks/>
            </p:cNvSpPr>
            <p:nvPr/>
          </p:nvSpPr>
          <p:spPr bwMode="auto">
            <a:xfrm>
              <a:off x="7449160" y="5019693"/>
              <a:ext cx="750665" cy="542174"/>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8" name="Freeform 280">
              <a:extLst>
                <a:ext uri="{FF2B5EF4-FFF2-40B4-BE49-F238E27FC236}">
                  <a16:creationId xmlns:a16="http://schemas.microsoft.com/office/drawing/2014/main" id="{95B8073E-DF00-42DD-9AF7-263EE760C6D4}"/>
                </a:ext>
              </a:extLst>
            </p:cNvPr>
            <p:cNvSpPr>
              <a:spLocks/>
            </p:cNvSpPr>
            <p:nvPr/>
          </p:nvSpPr>
          <p:spPr bwMode="auto">
            <a:xfrm>
              <a:off x="7519910" y="5053908"/>
              <a:ext cx="134304" cy="47374"/>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69" name="Freeform 281">
              <a:extLst>
                <a:ext uri="{FF2B5EF4-FFF2-40B4-BE49-F238E27FC236}">
                  <a16:creationId xmlns:a16="http://schemas.microsoft.com/office/drawing/2014/main" id="{8DC3A427-EEA4-4679-9B24-5AB2E32497EF}"/>
                </a:ext>
              </a:extLst>
            </p:cNvPr>
            <p:cNvSpPr>
              <a:spLocks/>
            </p:cNvSpPr>
            <p:nvPr/>
          </p:nvSpPr>
          <p:spPr bwMode="auto">
            <a:xfrm>
              <a:off x="7205734" y="5324995"/>
              <a:ext cx="775848" cy="790890"/>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B0C2E5"/>
            </a:solidFill>
            <a:ln>
              <a:noFill/>
            </a:ln>
          </p:spPr>
          <p:txBody>
            <a:bodyPr vert="horz" wrap="square" lIns="91440" tIns="45720" rIns="91440" bIns="45720" numCol="1" anchor="t" anchorCtr="0" compatLnSpc="1">
              <a:prstTxWarp prst="textNoShape">
                <a:avLst/>
              </a:prstTxWarp>
            </a:bodyPr>
            <a:lstStyle/>
            <a:p>
              <a:endParaRPr lang="cs-CZ" dirty="0"/>
            </a:p>
          </p:txBody>
        </p:sp>
        <p:sp>
          <p:nvSpPr>
            <p:cNvPr id="170" name="Freeform 282">
              <a:extLst>
                <a:ext uri="{FF2B5EF4-FFF2-40B4-BE49-F238E27FC236}">
                  <a16:creationId xmlns:a16="http://schemas.microsoft.com/office/drawing/2014/main" id="{F0FB07B6-BBED-48D2-9FAA-7E759AB76BE7}"/>
                </a:ext>
              </a:extLst>
            </p:cNvPr>
            <p:cNvSpPr>
              <a:spLocks/>
            </p:cNvSpPr>
            <p:nvPr/>
          </p:nvSpPr>
          <p:spPr bwMode="auto">
            <a:xfrm>
              <a:off x="7304064" y="5330258"/>
              <a:ext cx="677518" cy="785626"/>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1" name="Freeform 283">
              <a:extLst>
                <a:ext uri="{FF2B5EF4-FFF2-40B4-BE49-F238E27FC236}">
                  <a16:creationId xmlns:a16="http://schemas.microsoft.com/office/drawing/2014/main" id="{64337C43-1922-40E2-8DFA-0B59A27A1C4C}"/>
                </a:ext>
              </a:extLst>
            </p:cNvPr>
            <p:cNvSpPr>
              <a:spLocks/>
            </p:cNvSpPr>
            <p:nvPr/>
          </p:nvSpPr>
          <p:spPr bwMode="auto">
            <a:xfrm>
              <a:off x="7205734" y="5324995"/>
              <a:ext cx="314176" cy="521119"/>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2" name="Freeform 284">
              <a:extLst>
                <a:ext uri="{FF2B5EF4-FFF2-40B4-BE49-F238E27FC236}">
                  <a16:creationId xmlns:a16="http://schemas.microsoft.com/office/drawing/2014/main" id="{6C6DBBF2-6499-492E-993B-846F83D04E83}"/>
                </a:ext>
              </a:extLst>
            </p:cNvPr>
            <p:cNvSpPr>
              <a:spLocks/>
            </p:cNvSpPr>
            <p:nvPr/>
          </p:nvSpPr>
          <p:spPr bwMode="auto">
            <a:xfrm>
              <a:off x="7540295" y="5515808"/>
              <a:ext cx="1092422" cy="864584"/>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D8E0F2"/>
            </a:solidFill>
            <a:ln>
              <a:noFill/>
            </a:ln>
          </p:spPr>
          <p:txBody>
            <a:bodyPr vert="horz" wrap="square" lIns="91440" tIns="45720" rIns="91440" bIns="45720" numCol="1" anchor="t" anchorCtr="0" compatLnSpc="1">
              <a:prstTxWarp prst="textNoShape">
                <a:avLst/>
              </a:prstTxWarp>
            </a:bodyPr>
            <a:lstStyle/>
            <a:p>
              <a:endParaRPr lang="cs-CZ" dirty="0"/>
            </a:p>
          </p:txBody>
        </p:sp>
        <p:sp>
          <p:nvSpPr>
            <p:cNvPr id="173" name="Freeform 285">
              <a:extLst>
                <a:ext uri="{FF2B5EF4-FFF2-40B4-BE49-F238E27FC236}">
                  <a16:creationId xmlns:a16="http://schemas.microsoft.com/office/drawing/2014/main" id="{49C74EB1-7282-47F9-8BE0-4677B4416DDC}"/>
                </a:ext>
              </a:extLst>
            </p:cNvPr>
            <p:cNvSpPr>
              <a:spLocks/>
            </p:cNvSpPr>
            <p:nvPr/>
          </p:nvSpPr>
          <p:spPr bwMode="auto">
            <a:xfrm>
              <a:off x="7700981" y="5515808"/>
              <a:ext cx="931737" cy="864584"/>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4" name="Freeform 286">
              <a:extLst>
                <a:ext uri="{FF2B5EF4-FFF2-40B4-BE49-F238E27FC236}">
                  <a16:creationId xmlns:a16="http://schemas.microsoft.com/office/drawing/2014/main" id="{FACD82FB-656A-4487-A926-37432B1667D6}"/>
                </a:ext>
              </a:extLst>
            </p:cNvPr>
            <p:cNvSpPr>
              <a:spLocks/>
            </p:cNvSpPr>
            <p:nvPr/>
          </p:nvSpPr>
          <p:spPr bwMode="auto">
            <a:xfrm>
              <a:off x="7540295" y="5515808"/>
              <a:ext cx="515633" cy="67377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5" name="Freeform 287">
              <a:extLst>
                <a:ext uri="{FF2B5EF4-FFF2-40B4-BE49-F238E27FC236}">
                  <a16:creationId xmlns:a16="http://schemas.microsoft.com/office/drawing/2014/main" id="{1AF5A973-90CA-4C95-B7BE-10DA68CF8E40}"/>
                </a:ext>
              </a:extLst>
            </p:cNvPr>
            <p:cNvSpPr>
              <a:spLocks/>
            </p:cNvSpPr>
            <p:nvPr/>
          </p:nvSpPr>
          <p:spPr bwMode="auto">
            <a:xfrm>
              <a:off x="8131475" y="4805191"/>
              <a:ext cx="619959" cy="1009339"/>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0C2E5"/>
            </a:solidFill>
            <a:ln>
              <a:noFill/>
            </a:ln>
          </p:spPr>
          <p:txBody>
            <a:bodyPr vert="horz" wrap="square" lIns="91440" tIns="45720" rIns="91440" bIns="45720" numCol="1" anchor="t" anchorCtr="0" compatLnSpc="1">
              <a:prstTxWarp prst="textNoShape">
                <a:avLst/>
              </a:prstTxWarp>
            </a:bodyPr>
            <a:lstStyle/>
            <a:p>
              <a:endParaRPr lang="cs-CZ" dirty="0"/>
            </a:p>
          </p:txBody>
        </p:sp>
        <p:sp>
          <p:nvSpPr>
            <p:cNvPr id="176" name="Freeform 288">
              <a:extLst>
                <a:ext uri="{FF2B5EF4-FFF2-40B4-BE49-F238E27FC236}">
                  <a16:creationId xmlns:a16="http://schemas.microsoft.com/office/drawing/2014/main" id="{908A931C-C8E5-441A-824E-33FE4DB7F5B0}"/>
                </a:ext>
              </a:extLst>
            </p:cNvPr>
            <p:cNvSpPr>
              <a:spLocks/>
            </p:cNvSpPr>
            <p:nvPr/>
          </p:nvSpPr>
          <p:spPr bwMode="auto">
            <a:xfrm>
              <a:off x="8183037" y="4906520"/>
              <a:ext cx="568395" cy="908010"/>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7" name="Freeform 289">
              <a:extLst>
                <a:ext uri="{FF2B5EF4-FFF2-40B4-BE49-F238E27FC236}">
                  <a16:creationId xmlns:a16="http://schemas.microsoft.com/office/drawing/2014/main" id="{3A452BCD-F85A-46F4-B01E-88B0B27E1642}"/>
                </a:ext>
              </a:extLst>
            </p:cNvPr>
            <p:cNvSpPr>
              <a:spLocks/>
            </p:cNvSpPr>
            <p:nvPr/>
          </p:nvSpPr>
          <p:spPr bwMode="auto">
            <a:xfrm>
              <a:off x="8131475" y="4805191"/>
              <a:ext cx="285397" cy="889587"/>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78" name="Freeform 290">
              <a:extLst>
                <a:ext uri="{FF2B5EF4-FFF2-40B4-BE49-F238E27FC236}">
                  <a16:creationId xmlns:a16="http://schemas.microsoft.com/office/drawing/2014/main" id="{2E5069B4-B2A7-42C2-885E-CA68873D4936}"/>
                </a:ext>
              </a:extLst>
            </p:cNvPr>
            <p:cNvSpPr>
              <a:spLocks/>
            </p:cNvSpPr>
            <p:nvPr/>
          </p:nvSpPr>
          <p:spPr bwMode="auto">
            <a:xfrm>
              <a:off x="8352117" y="5571078"/>
              <a:ext cx="657132" cy="596129"/>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7191D1"/>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cs-CZ" dirty="0"/>
            </a:p>
          </p:txBody>
        </p:sp>
        <p:sp>
          <p:nvSpPr>
            <p:cNvPr id="179" name="Freeform 291">
              <a:extLst>
                <a:ext uri="{FF2B5EF4-FFF2-40B4-BE49-F238E27FC236}">
                  <a16:creationId xmlns:a16="http://schemas.microsoft.com/office/drawing/2014/main" id="{AC318B1C-35A6-4F81-AEFD-86D8D961BC74}"/>
                </a:ext>
              </a:extLst>
            </p:cNvPr>
            <p:cNvSpPr>
              <a:spLocks/>
            </p:cNvSpPr>
            <p:nvPr/>
          </p:nvSpPr>
          <p:spPr bwMode="auto">
            <a:xfrm>
              <a:off x="8353316" y="4902572"/>
              <a:ext cx="876576" cy="780363"/>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7191D1"/>
            </a:solidFill>
            <a:ln>
              <a:noFill/>
            </a:ln>
          </p:spPr>
          <p:txBody>
            <a:bodyPr vert="horz" wrap="square" lIns="91440" tIns="45720" rIns="91440" bIns="45720" numCol="1" anchor="t" anchorCtr="0" compatLnSpc="1">
              <a:prstTxWarp prst="textNoShape">
                <a:avLst/>
              </a:prstTxWarp>
            </a:bodyPr>
            <a:lstStyle/>
            <a:p>
              <a:endParaRPr lang="cs-CZ" dirty="0"/>
            </a:p>
          </p:txBody>
        </p:sp>
        <p:sp>
          <p:nvSpPr>
            <p:cNvPr id="180" name="Freeform 292">
              <a:extLst>
                <a:ext uri="{FF2B5EF4-FFF2-40B4-BE49-F238E27FC236}">
                  <a16:creationId xmlns:a16="http://schemas.microsoft.com/office/drawing/2014/main" id="{1E2AE706-F15D-4B10-9891-157B98CBCCC0}"/>
                </a:ext>
              </a:extLst>
            </p:cNvPr>
            <p:cNvSpPr>
              <a:spLocks/>
            </p:cNvSpPr>
            <p:nvPr/>
          </p:nvSpPr>
          <p:spPr bwMode="auto">
            <a:xfrm>
              <a:off x="8468434" y="4902572"/>
              <a:ext cx="761458" cy="780363"/>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81" name="Freeform 293">
              <a:extLst>
                <a:ext uri="{FF2B5EF4-FFF2-40B4-BE49-F238E27FC236}">
                  <a16:creationId xmlns:a16="http://schemas.microsoft.com/office/drawing/2014/main" id="{63982335-C6B4-4603-8E09-E67D01E79EEC}"/>
                </a:ext>
              </a:extLst>
            </p:cNvPr>
            <p:cNvSpPr>
              <a:spLocks/>
            </p:cNvSpPr>
            <p:nvPr/>
          </p:nvSpPr>
          <p:spPr bwMode="auto">
            <a:xfrm>
              <a:off x="8353316" y="4902572"/>
              <a:ext cx="266210" cy="454005"/>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cs-CZ" dirty="0"/>
            </a:p>
          </p:txBody>
        </p:sp>
        <p:sp>
          <p:nvSpPr>
            <p:cNvPr id="182" name="Rectangle 294">
              <a:extLst>
                <a:ext uri="{FF2B5EF4-FFF2-40B4-BE49-F238E27FC236}">
                  <a16:creationId xmlns:a16="http://schemas.microsoft.com/office/drawing/2014/main" id="{EB67170A-0931-4905-9872-B9C7BB31AED9}"/>
                </a:ext>
              </a:extLst>
            </p:cNvPr>
            <p:cNvSpPr>
              <a:spLocks noChangeArrowheads="1"/>
            </p:cNvSpPr>
            <p:nvPr/>
          </p:nvSpPr>
          <p:spPr bwMode="auto">
            <a:xfrm>
              <a:off x="6899952" y="5353946"/>
              <a:ext cx="22345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STC</a:t>
              </a:r>
              <a:endParaRPr kumimoji="0" lang="cs-CZ" altLang="cs-CZ" sz="1200" b="0" i="0" u="none" strike="noStrike" cap="none" normalizeH="0" baseline="0" dirty="0">
                <a:ln>
                  <a:noFill/>
                </a:ln>
                <a:solidFill>
                  <a:schemeClr val="tx1"/>
                </a:solidFill>
                <a:effectLst/>
                <a:latin typeface="+mn-lt"/>
              </a:endParaRPr>
            </a:p>
          </p:txBody>
        </p:sp>
        <p:sp>
          <p:nvSpPr>
            <p:cNvPr id="183" name="Rectangle 295">
              <a:extLst>
                <a:ext uri="{FF2B5EF4-FFF2-40B4-BE49-F238E27FC236}">
                  <a16:creationId xmlns:a16="http://schemas.microsoft.com/office/drawing/2014/main" id="{67829F26-BBEB-4127-8680-12FB0581992B}"/>
                </a:ext>
              </a:extLst>
            </p:cNvPr>
            <p:cNvSpPr>
              <a:spLocks noChangeArrowheads="1"/>
            </p:cNvSpPr>
            <p:nvPr/>
          </p:nvSpPr>
          <p:spPr bwMode="auto">
            <a:xfrm>
              <a:off x="6898753" y="5954022"/>
              <a:ext cx="2276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JHC</a:t>
              </a:r>
              <a:endParaRPr kumimoji="0" lang="cs-CZ" altLang="cs-CZ" sz="1200" b="0" i="0" u="none" strike="noStrike" cap="none" normalizeH="0" baseline="0" dirty="0">
                <a:ln>
                  <a:noFill/>
                </a:ln>
                <a:solidFill>
                  <a:schemeClr val="tx1"/>
                </a:solidFill>
                <a:effectLst/>
                <a:latin typeface="+mn-lt"/>
              </a:endParaRPr>
            </a:p>
          </p:txBody>
        </p:sp>
        <p:sp>
          <p:nvSpPr>
            <p:cNvPr id="184" name="Rectangle 296">
              <a:extLst>
                <a:ext uri="{FF2B5EF4-FFF2-40B4-BE49-F238E27FC236}">
                  <a16:creationId xmlns:a16="http://schemas.microsoft.com/office/drawing/2014/main" id="{4F725140-2B43-4A18-A818-FE49961BE19E}"/>
                </a:ext>
              </a:extLst>
            </p:cNvPr>
            <p:cNvSpPr>
              <a:spLocks noChangeArrowheads="1"/>
            </p:cNvSpPr>
            <p:nvPr/>
          </p:nvSpPr>
          <p:spPr bwMode="auto">
            <a:xfrm>
              <a:off x="6235625" y="5525020"/>
              <a:ext cx="22442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PLK</a:t>
              </a:r>
              <a:endParaRPr kumimoji="0" lang="cs-CZ" altLang="cs-CZ" sz="1200" b="0" i="0" u="none" strike="noStrike" cap="none" normalizeH="0" baseline="0" dirty="0">
                <a:ln>
                  <a:noFill/>
                </a:ln>
                <a:solidFill>
                  <a:schemeClr val="tx1"/>
                </a:solidFill>
                <a:effectLst/>
                <a:latin typeface="+mn-lt"/>
              </a:endParaRPr>
            </a:p>
          </p:txBody>
        </p:sp>
        <p:sp>
          <p:nvSpPr>
            <p:cNvPr id="185" name="Rectangle 297">
              <a:extLst>
                <a:ext uri="{FF2B5EF4-FFF2-40B4-BE49-F238E27FC236}">
                  <a16:creationId xmlns:a16="http://schemas.microsoft.com/office/drawing/2014/main" id="{F3632D7E-AC1B-4FB8-A7E6-EDB0342C3DF4}"/>
                </a:ext>
              </a:extLst>
            </p:cNvPr>
            <p:cNvSpPr>
              <a:spLocks noChangeArrowheads="1"/>
            </p:cNvSpPr>
            <p:nvPr/>
          </p:nvSpPr>
          <p:spPr bwMode="auto">
            <a:xfrm>
              <a:off x="8019954" y="5939546"/>
              <a:ext cx="26129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JMK</a:t>
              </a:r>
              <a:endParaRPr kumimoji="0" lang="cs-CZ" altLang="cs-CZ" sz="1200" b="0" i="0" u="none" strike="noStrike" cap="none" normalizeH="0" baseline="0" dirty="0">
                <a:ln>
                  <a:noFill/>
                </a:ln>
                <a:solidFill>
                  <a:schemeClr val="tx1"/>
                </a:solidFill>
                <a:effectLst/>
                <a:latin typeface="+mn-lt"/>
              </a:endParaRPr>
            </a:p>
          </p:txBody>
        </p:sp>
        <p:sp>
          <p:nvSpPr>
            <p:cNvPr id="186" name="Rectangle 298">
              <a:extLst>
                <a:ext uri="{FF2B5EF4-FFF2-40B4-BE49-F238E27FC236}">
                  <a16:creationId xmlns:a16="http://schemas.microsoft.com/office/drawing/2014/main" id="{BCC7D153-9D2F-4266-A41D-A78BF89D4185}"/>
                </a:ext>
              </a:extLst>
            </p:cNvPr>
            <p:cNvSpPr>
              <a:spLocks noChangeArrowheads="1"/>
            </p:cNvSpPr>
            <p:nvPr/>
          </p:nvSpPr>
          <p:spPr bwMode="auto">
            <a:xfrm>
              <a:off x="7450360" y="5661880"/>
              <a:ext cx="23115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VYS</a:t>
              </a:r>
              <a:endParaRPr kumimoji="0" lang="cs-CZ" altLang="cs-CZ" sz="1200" b="0" i="0" u="none" strike="noStrike" cap="none" normalizeH="0" baseline="0" dirty="0">
                <a:ln>
                  <a:noFill/>
                </a:ln>
                <a:solidFill>
                  <a:schemeClr val="tx1"/>
                </a:solidFill>
                <a:effectLst/>
                <a:latin typeface="+mn-lt"/>
              </a:endParaRPr>
            </a:p>
          </p:txBody>
        </p:sp>
        <p:sp>
          <p:nvSpPr>
            <p:cNvPr id="187" name="Rectangle 299">
              <a:extLst>
                <a:ext uri="{FF2B5EF4-FFF2-40B4-BE49-F238E27FC236}">
                  <a16:creationId xmlns:a16="http://schemas.microsoft.com/office/drawing/2014/main" id="{7AB86971-C80C-4AC2-8AAF-5FF974E8E00D}"/>
                </a:ext>
              </a:extLst>
            </p:cNvPr>
            <p:cNvSpPr>
              <a:spLocks noChangeArrowheads="1"/>
            </p:cNvSpPr>
            <p:nvPr/>
          </p:nvSpPr>
          <p:spPr bwMode="auto">
            <a:xfrm>
              <a:off x="8548777" y="5801371"/>
              <a:ext cx="21640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ZLK</a:t>
              </a:r>
              <a:endParaRPr kumimoji="0" lang="cs-CZ" altLang="cs-CZ" sz="1200" b="0" i="0" u="none" strike="noStrike" cap="none" normalizeH="0" baseline="0" dirty="0">
                <a:ln>
                  <a:noFill/>
                </a:ln>
                <a:solidFill>
                  <a:schemeClr val="tx1"/>
                </a:solidFill>
                <a:effectLst/>
                <a:latin typeface="+mn-lt"/>
              </a:endParaRPr>
            </a:p>
          </p:txBody>
        </p:sp>
        <p:sp>
          <p:nvSpPr>
            <p:cNvPr id="188" name="Rectangle 300">
              <a:extLst>
                <a:ext uri="{FF2B5EF4-FFF2-40B4-BE49-F238E27FC236}">
                  <a16:creationId xmlns:a16="http://schemas.microsoft.com/office/drawing/2014/main" id="{2122AB20-EC41-4ABC-AB66-19C3E17C5CEA}"/>
                </a:ext>
              </a:extLst>
            </p:cNvPr>
            <p:cNvSpPr>
              <a:spLocks noChangeArrowheads="1"/>
            </p:cNvSpPr>
            <p:nvPr/>
          </p:nvSpPr>
          <p:spPr bwMode="auto">
            <a:xfrm>
              <a:off x="6561793" y="4732814"/>
              <a:ext cx="24365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ULK</a:t>
              </a:r>
              <a:endParaRPr kumimoji="0" lang="cs-CZ" altLang="cs-CZ" sz="1200" b="0" i="0" u="none" strike="noStrike" cap="none" normalizeH="0" baseline="0" dirty="0">
                <a:ln>
                  <a:noFill/>
                </a:ln>
                <a:solidFill>
                  <a:schemeClr val="tx1"/>
                </a:solidFill>
                <a:effectLst/>
                <a:latin typeface="+mn-lt"/>
              </a:endParaRPr>
            </a:p>
          </p:txBody>
        </p:sp>
        <p:sp>
          <p:nvSpPr>
            <p:cNvPr id="189" name="Rectangle 301">
              <a:extLst>
                <a:ext uri="{FF2B5EF4-FFF2-40B4-BE49-F238E27FC236}">
                  <a16:creationId xmlns:a16="http://schemas.microsoft.com/office/drawing/2014/main" id="{2900C3E5-7D77-45C8-B59A-9CDD7CD6E64F}"/>
                </a:ext>
              </a:extLst>
            </p:cNvPr>
            <p:cNvSpPr>
              <a:spLocks noChangeArrowheads="1"/>
            </p:cNvSpPr>
            <p:nvPr/>
          </p:nvSpPr>
          <p:spPr bwMode="auto">
            <a:xfrm>
              <a:off x="8701068" y="5278936"/>
              <a:ext cx="28212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MSK</a:t>
              </a:r>
              <a:endParaRPr kumimoji="0" lang="cs-CZ" altLang="cs-CZ" sz="1200" b="0" i="0" u="none" strike="noStrike" cap="none" normalizeH="0" baseline="0" dirty="0">
                <a:ln>
                  <a:noFill/>
                </a:ln>
                <a:solidFill>
                  <a:schemeClr val="tx1"/>
                </a:solidFill>
                <a:effectLst/>
                <a:latin typeface="+mn-lt"/>
              </a:endParaRPr>
            </a:p>
          </p:txBody>
        </p:sp>
        <p:sp>
          <p:nvSpPr>
            <p:cNvPr id="190" name="Rectangle 302">
              <a:extLst>
                <a:ext uri="{FF2B5EF4-FFF2-40B4-BE49-F238E27FC236}">
                  <a16:creationId xmlns:a16="http://schemas.microsoft.com/office/drawing/2014/main" id="{94F2F05D-BE3A-4CA6-B041-44D664418DE9}"/>
                </a:ext>
              </a:extLst>
            </p:cNvPr>
            <p:cNvSpPr>
              <a:spLocks noChangeArrowheads="1"/>
            </p:cNvSpPr>
            <p:nvPr/>
          </p:nvSpPr>
          <p:spPr bwMode="auto">
            <a:xfrm>
              <a:off x="8332931" y="5517124"/>
              <a:ext cx="24686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OLK</a:t>
              </a:r>
              <a:endParaRPr kumimoji="0" lang="cs-CZ" altLang="cs-CZ" sz="1200" b="0" i="0" u="none" strike="noStrike" cap="none" normalizeH="0" baseline="0" dirty="0">
                <a:ln>
                  <a:noFill/>
                </a:ln>
                <a:solidFill>
                  <a:schemeClr val="tx1"/>
                </a:solidFill>
                <a:effectLst/>
                <a:latin typeface="+mn-lt"/>
              </a:endParaRPr>
            </a:p>
          </p:txBody>
        </p:sp>
        <p:sp>
          <p:nvSpPr>
            <p:cNvPr id="191" name="Rectangle 303">
              <a:extLst>
                <a:ext uri="{FF2B5EF4-FFF2-40B4-BE49-F238E27FC236}">
                  <a16:creationId xmlns:a16="http://schemas.microsoft.com/office/drawing/2014/main" id="{CB308DAF-0BF9-41A6-82B2-409AA8A7A167}"/>
                </a:ext>
              </a:extLst>
            </p:cNvPr>
            <p:cNvSpPr>
              <a:spLocks noChangeArrowheads="1"/>
            </p:cNvSpPr>
            <p:nvPr/>
          </p:nvSpPr>
          <p:spPr bwMode="auto">
            <a:xfrm>
              <a:off x="7726163" y="5236825"/>
              <a:ext cx="23872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PAK</a:t>
              </a:r>
              <a:endParaRPr kumimoji="0" lang="cs-CZ" altLang="cs-CZ" sz="1200" b="0" i="0" u="none" strike="noStrike" cap="none" normalizeH="0" baseline="0" dirty="0">
                <a:ln>
                  <a:noFill/>
                </a:ln>
                <a:solidFill>
                  <a:schemeClr val="tx1"/>
                </a:solidFill>
                <a:effectLst/>
                <a:latin typeface="+mn-lt"/>
              </a:endParaRPr>
            </a:p>
          </p:txBody>
        </p:sp>
        <p:sp>
          <p:nvSpPr>
            <p:cNvPr id="192" name="Rectangle 304">
              <a:extLst>
                <a:ext uri="{FF2B5EF4-FFF2-40B4-BE49-F238E27FC236}">
                  <a16:creationId xmlns:a16="http://schemas.microsoft.com/office/drawing/2014/main" id="{7D41440D-0F2B-47DD-8FDB-BD154F7420DF}"/>
                </a:ext>
              </a:extLst>
            </p:cNvPr>
            <p:cNvSpPr>
              <a:spLocks noChangeArrowheads="1"/>
            </p:cNvSpPr>
            <p:nvPr/>
          </p:nvSpPr>
          <p:spPr bwMode="auto">
            <a:xfrm>
              <a:off x="7491131" y="4799928"/>
              <a:ext cx="25648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HKK</a:t>
              </a:r>
              <a:endParaRPr kumimoji="0" lang="cs-CZ" altLang="cs-CZ" sz="1200" b="0" i="0" u="none" strike="noStrike" cap="none" normalizeH="0" baseline="0" dirty="0">
                <a:ln>
                  <a:noFill/>
                </a:ln>
                <a:solidFill>
                  <a:schemeClr val="tx1"/>
                </a:solidFill>
                <a:effectLst/>
                <a:latin typeface="+mn-lt"/>
              </a:endParaRPr>
            </a:p>
          </p:txBody>
        </p:sp>
        <p:sp>
          <p:nvSpPr>
            <p:cNvPr id="193" name="Rectangle 305">
              <a:extLst>
                <a:ext uri="{FF2B5EF4-FFF2-40B4-BE49-F238E27FC236}">
                  <a16:creationId xmlns:a16="http://schemas.microsoft.com/office/drawing/2014/main" id="{6626919A-A212-4B67-A66C-709C3886557A}"/>
                </a:ext>
              </a:extLst>
            </p:cNvPr>
            <p:cNvSpPr>
              <a:spLocks noChangeArrowheads="1"/>
            </p:cNvSpPr>
            <p:nvPr/>
          </p:nvSpPr>
          <p:spPr bwMode="auto">
            <a:xfrm>
              <a:off x="7152972" y="4518313"/>
              <a:ext cx="2276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LBK</a:t>
              </a:r>
              <a:endParaRPr kumimoji="0" lang="cs-CZ" altLang="cs-CZ" sz="1200" b="0" i="0" u="none" strike="noStrike" cap="none" normalizeH="0" baseline="0" dirty="0">
                <a:ln>
                  <a:noFill/>
                </a:ln>
                <a:solidFill>
                  <a:schemeClr val="tx1"/>
                </a:solidFill>
                <a:effectLst/>
                <a:latin typeface="+mn-lt"/>
              </a:endParaRPr>
            </a:p>
          </p:txBody>
        </p:sp>
        <p:sp>
          <p:nvSpPr>
            <p:cNvPr id="194" name="Rectangle 306">
              <a:extLst>
                <a:ext uri="{FF2B5EF4-FFF2-40B4-BE49-F238E27FC236}">
                  <a16:creationId xmlns:a16="http://schemas.microsoft.com/office/drawing/2014/main" id="{28B14B39-A70D-411B-9671-CC3F3DEB33CA}"/>
                </a:ext>
              </a:extLst>
            </p:cNvPr>
            <p:cNvSpPr>
              <a:spLocks noChangeArrowheads="1"/>
            </p:cNvSpPr>
            <p:nvPr/>
          </p:nvSpPr>
          <p:spPr bwMode="auto">
            <a:xfrm>
              <a:off x="6032970" y="4982846"/>
              <a:ext cx="24686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KVK</a:t>
              </a:r>
              <a:endParaRPr kumimoji="0" lang="cs-CZ" altLang="cs-CZ" sz="1200" b="0" i="0" u="none" strike="noStrike" cap="none" normalizeH="0" baseline="0" dirty="0">
                <a:ln>
                  <a:noFill/>
                </a:ln>
                <a:solidFill>
                  <a:schemeClr val="tx1"/>
                </a:solidFill>
                <a:effectLst/>
                <a:latin typeface="+mn-lt"/>
              </a:endParaRPr>
            </a:p>
          </p:txBody>
        </p:sp>
        <p:sp>
          <p:nvSpPr>
            <p:cNvPr id="195" name="Rectangle 307">
              <a:extLst>
                <a:ext uri="{FF2B5EF4-FFF2-40B4-BE49-F238E27FC236}">
                  <a16:creationId xmlns:a16="http://schemas.microsoft.com/office/drawing/2014/main" id="{B5A3A9A0-C859-4982-AEBE-FC2DD55EB2A2}"/>
                </a:ext>
              </a:extLst>
            </p:cNvPr>
            <p:cNvSpPr>
              <a:spLocks noChangeArrowheads="1"/>
            </p:cNvSpPr>
            <p:nvPr/>
          </p:nvSpPr>
          <p:spPr bwMode="auto">
            <a:xfrm>
              <a:off x="6861748" y="5037241"/>
              <a:ext cx="2660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cs-CZ" altLang="cs-CZ" sz="1200" b="0" i="0" u="none" strike="noStrike" cap="none" normalizeH="0" baseline="0" dirty="0">
                  <a:ln>
                    <a:noFill/>
                  </a:ln>
                  <a:solidFill>
                    <a:srgbClr val="000000"/>
                  </a:solidFill>
                  <a:effectLst/>
                  <a:latin typeface="+mn-lt"/>
                </a:rPr>
                <a:t>PHA</a:t>
              </a:r>
              <a:endParaRPr kumimoji="0" lang="cs-CZ" altLang="cs-CZ" sz="1200" b="0" i="0" u="none" strike="noStrike" cap="none" normalizeH="0" baseline="0" dirty="0">
                <a:ln>
                  <a:noFill/>
                </a:ln>
                <a:solidFill>
                  <a:schemeClr val="tx1"/>
                </a:solidFill>
                <a:effectLst/>
                <a:latin typeface="+mn-lt"/>
              </a:endParaRPr>
            </a:p>
          </p:txBody>
        </p:sp>
      </p:grpSp>
      <p:sp>
        <p:nvSpPr>
          <p:cNvPr id="196" name="TextovéPole 195">
            <a:extLst>
              <a:ext uri="{FF2B5EF4-FFF2-40B4-BE49-F238E27FC236}">
                <a16:creationId xmlns:a16="http://schemas.microsoft.com/office/drawing/2014/main" id="{E158E98B-CAC4-4F11-A214-1EAA270F6124}"/>
              </a:ext>
            </a:extLst>
          </p:cNvPr>
          <p:cNvSpPr txBox="1"/>
          <p:nvPr/>
        </p:nvSpPr>
        <p:spPr>
          <a:xfrm>
            <a:off x="9562596" y="1034386"/>
            <a:ext cx="1803515" cy="523220"/>
          </a:xfrm>
          <a:prstGeom prst="rect">
            <a:avLst/>
          </a:prstGeom>
          <a:noFill/>
        </p:spPr>
        <p:txBody>
          <a:bodyPr wrap="square" rtlCol="0">
            <a:spAutoFit/>
          </a:bodyPr>
          <a:lstStyle/>
          <a:p>
            <a:r>
              <a:rPr lang="pl-PL" sz="1400" dirty="0">
                <a:solidFill>
                  <a:srgbClr val="000000"/>
                </a:solidFill>
              </a:rPr>
              <a:t>Počet ošetřených</a:t>
            </a:r>
          </a:p>
          <a:p>
            <a:r>
              <a:rPr lang="pl-PL" sz="1400" dirty="0">
                <a:solidFill>
                  <a:srgbClr val="000000"/>
                </a:solidFill>
              </a:rPr>
              <a:t>na tisíc obyvatel kraje:</a:t>
            </a:r>
          </a:p>
        </p:txBody>
      </p:sp>
      <p:grpSp>
        <p:nvGrpSpPr>
          <p:cNvPr id="197" name="Skupina 284">
            <a:extLst>
              <a:ext uri="{FF2B5EF4-FFF2-40B4-BE49-F238E27FC236}">
                <a16:creationId xmlns:a16="http://schemas.microsoft.com/office/drawing/2014/main" id="{4E32721A-BF16-4EA4-A723-A1727D390268}"/>
              </a:ext>
            </a:extLst>
          </p:cNvPr>
          <p:cNvGrpSpPr/>
          <p:nvPr/>
        </p:nvGrpSpPr>
        <p:grpSpPr>
          <a:xfrm>
            <a:off x="9675911" y="1557606"/>
            <a:ext cx="1840673" cy="819299"/>
            <a:chOff x="7037778" y="1424511"/>
            <a:chExt cx="1840673" cy="820762"/>
          </a:xfrm>
        </p:grpSpPr>
        <p:sp>
          <p:nvSpPr>
            <p:cNvPr id="198" name="Text Box 58">
              <a:extLst>
                <a:ext uri="{FF2B5EF4-FFF2-40B4-BE49-F238E27FC236}">
                  <a16:creationId xmlns:a16="http://schemas.microsoft.com/office/drawing/2014/main" id="{D8072EBC-2709-4AD0-ACA4-2E4C78C77DBF}"/>
                </a:ext>
              </a:extLst>
            </p:cNvPr>
            <p:cNvSpPr txBox="1">
              <a:spLocks noChangeArrowheads="1"/>
            </p:cNvSpPr>
            <p:nvPr/>
          </p:nvSpPr>
          <p:spPr bwMode="auto">
            <a:xfrm>
              <a:off x="7237373" y="1424511"/>
              <a:ext cx="1641078" cy="591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ts val="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rPr>
                <a:t>≥ </a:t>
              </a:r>
              <a:r>
                <a:rPr kumimoji="0" lang="cs-CZ" altLang="cs-CZ" sz="1400" b="0" i="0" u="none" strike="noStrike" kern="0" cap="none" spc="0" normalizeH="0" baseline="0" noProof="0" dirty="0">
                  <a:ln>
                    <a:noFill/>
                  </a:ln>
                  <a:solidFill>
                    <a:srgbClr val="000000"/>
                  </a:solidFill>
                  <a:effectLst/>
                  <a:uLnTx/>
                  <a:uFillTx/>
                  <a:latin typeface="Calibri"/>
                </a:rPr>
                <a:t>100</a:t>
              </a:r>
              <a:endParaRPr kumimoji="0" lang="en-US" altLang="cs-CZ" sz="1400" b="0" i="0" u="none" strike="noStrike" kern="0" cap="none" spc="0" normalizeH="0" baseline="0" noProof="0" dirty="0">
                <a:ln>
                  <a:noFill/>
                </a:ln>
                <a:solidFill>
                  <a:srgbClr val="000000"/>
                </a:solidFill>
                <a:effectLst/>
                <a:uLnTx/>
                <a:uFillTx/>
                <a:latin typeface="Calibri"/>
              </a:endParaRPr>
            </a:p>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rPr>
                <a:t>90–99</a:t>
              </a:r>
              <a:endParaRPr kumimoji="0" lang="en-US" altLang="cs-CZ" sz="1400" b="0" i="0" u="none" strike="noStrike" kern="0" cap="none" spc="0" normalizeH="0" baseline="0" noProof="0" dirty="0">
                <a:ln>
                  <a:noFill/>
                </a:ln>
                <a:solidFill>
                  <a:srgbClr val="000000"/>
                </a:solidFill>
                <a:effectLst/>
                <a:uLnTx/>
                <a:uFillTx/>
                <a:latin typeface="Calibri"/>
              </a:endParaRPr>
            </a:p>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rPr>
                <a:t>80–89</a:t>
              </a:r>
              <a:endParaRPr kumimoji="0" lang="en-US" altLang="cs-CZ" sz="1400" b="0" i="0" u="none" strike="noStrike" kern="0" cap="none" spc="0" normalizeH="0" baseline="0" noProof="0" dirty="0">
                <a:ln>
                  <a:noFill/>
                </a:ln>
                <a:solidFill>
                  <a:srgbClr val="000000"/>
                </a:solidFill>
                <a:effectLst/>
                <a:uLnTx/>
                <a:uFillTx/>
                <a:latin typeface="Calibri"/>
              </a:endParaRPr>
            </a:p>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rPr>
                <a:t>&lt; 80</a:t>
              </a:r>
              <a:endParaRPr kumimoji="0" lang="en-US" altLang="cs-CZ" sz="1400" b="0" i="0" u="none" strike="noStrike" kern="0" cap="none" spc="0" normalizeH="0" baseline="0" noProof="0" dirty="0">
                <a:ln>
                  <a:noFill/>
                </a:ln>
                <a:solidFill>
                  <a:srgbClr val="000000"/>
                </a:solidFill>
                <a:effectLst/>
                <a:uLnTx/>
                <a:uFillTx/>
                <a:latin typeface="Calibri"/>
              </a:endParaRPr>
            </a:p>
          </p:txBody>
        </p:sp>
        <p:sp>
          <p:nvSpPr>
            <p:cNvPr id="199" name="Rectangle 56">
              <a:extLst>
                <a:ext uri="{FF2B5EF4-FFF2-40B4-BE49-F238E27FC236}">
                  <a16:creationId xmlns:a16="http://schemas.microsoft.com/office/drawing/2014/main" id="{856FBFEF-C3B5-4281-9A85-A60C37500D18}"/>
                </a:ext>
              </a:extLst>
            </p:cNvPr>
            <p:cNvSpPr>
              <a:spLocks noChangeArrowheads="1"/>
            </p:cNvSpPr>
            <p:nvPr/>
          </p:nvSpPr>
          <p:spPr bwMode="auto">
            <a:xfrm>
              <a:off x="7037778" y="2137080"/>
              <a:ext cx="108000" cy="108193"/>
            </a:xfrm>
            <a:prstGeom prst="rect">
              <a:avLst/>
            </a:prstGeom>
            <a:solidFill>
              <a:srgbClr val="3D67BC">
                <a:lumMod val="20000"/>
                <a:lumOff val="8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400" b="0" i="0" u="none" strike="noStrike" kern="0" cap="none" spc="0" normalizeH="0" baseline="0" noProof="0" dirty="0">
                <a:ln>
                  <a:noFill/>
                </a:ln>
                <a:solidFill>
                  <a:srgbClr val="000000"/>
                </a:solidFill>
                <a:effectLst/>
                <a:uLnTx/>
                <a:uFillTx/>
                <a:latin typeface="Arial" charset="0"/>
              </a:endParaRPr>
            </a:p>
          </p:txBody>
        </p:sp>
        <p:sp>
          <p:nvSpPr>
            <p:cNvPr id="200" name="Rectangle 56">
              <a:extLst>
                <a:ext uri="{FF2B5EF4-FFF2-40B4-BE49-F238E27FC236}">
                  <a16:creationId xmlns:a16="http://schemas.microsoft.com/office/drawing/2014/main" id="{62614B4B-D576-48F0-AD1F-416286168C74}"/>
                </a:ext>
              </a:extLst>
            </p:cNvPr>
            <p:cNvSpPr>
              <a:spLocks noChangeArrowheads="1"/>
            </p:cNvSpPr>
            <p:nvPr/>
          </p:nvSpPr>
          <p:spPr bwMode="auto">
            <a:xfrm>
              <a:off x="7037778" y="1915305"/>
              <a:ext cx="108000" cy="108193"/>
            </a:xfrm>
            <a:prstGeom prst="rect">
              <a:avLst/>
            </a:prstGeom>
            <a:solidFill>
              <a:srgbClr val="3D67BC">
                <a:lumMod val="40000"/>
                <a:lumOff val="6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400" b="0" i="0" u="none" strike="noStrike" kern="0" cap="none" spc="0" normalizeH="0" baseline="0" noProof="0" dirty="0">
                <a:ln>
                  <a:noFill/>
                </a:ln>
                <a:solidFill>
                  <a:srgbClr val="000000"/>
                </a:solidFill>
                <a:effectLst/>
                <a:uLnTx/>
                <a:uFillTx/>
                <a:latin typeface="Arial" charset="0"/>
              </a:endParaRPr>
            </a:p>
          </p:txBody>
        </p:sp>
        <p:sp>
          <p:nvSpPr>
            <p:cNvPr id="201" name="Rectangle 56">
              <a:extLst>
                <a:ext uri="{FF2B5EF4-FFF2-40B4-BE49-F238E27FC236}">
                  <a16:creationId xmlns:a16="http://schemas.microsoft.com/office/drawing/2014/main" id="{7F2FA5FC-05FF-4CA3-B9F8-6AA5EF00665C}"/>
                </a:ext>
              </a:extLst>
            </p:cNvPr>
            <p:cNvSpPr>
              <a:spLocks noChangeArrowheads="1"/>
            </p:cNvSpPr>
            <p:nvPr/>
          </p:nvSpPr>
          <p:spPr bwMode="auto">
            <a:xfrm>
              <a:off x="7037778" y="1693529"/>
              <a:ext cx="108000" cy="108193"/>
            </a:xfrm>
            <a:prstGeom prst="rect">
              <a:avLst/>
            </a:prstGeom>
            <a:solidFill>
              <a:srgbClr val="7191D1"/>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400" b="0" i="0" u="none" strike="noStrike" kern="0" cap="none" spc="0" normalizeH="0" baseline="0" noProof="0" dirty="0">
                <a:ln>
                  <a:noFill/>
                </a:ln>
                <a:solidFill>
                  <a:srgbClr val="000000"/>
                </a:solidFill>
                <a:effectLst/>
                <a:uLnTx/>
                <a:uFillTx/>
                <a:latin typeface="Arial" charset="0"/>
              </a:endParaRPr>
            </a:p>
          </p:txBody>
        </p:sp>
        <p:sp>
          <p:nvSpPr>
            <p:cNvPr id="202" name="Rectangle 56">
              <a:extLst>
                <a:ext uri="{FF2B5EF4-FFF2-40B4-BE49-F238E27FC236}">
                  <a16:creationId xmlns:a16="http://schemas.microsoft.com/office/drawing/2014/main" id="{4AB317C6-75B5-43D3-89EF-2879BFD15B5B}"/>
                </a:ext>
              </a:extLst>
            </p:cNvPr>
            <p:cNvSpPr>
              <a:spLocks noChangeArrowheads="1"/>
            </p:cNvSpPr>
            <p:nvPr/>
          </p:nvSpPr>
          <p:spPr bwMode="auto">
            <a:xfrm>
              <a:off x="7037778" y="1471752"/>
              <a:ext cx="108000" cy="108193"/>
            </a:xfrm>
            <a:prstGeom prst="rect">
              <a:avLst/>
            </a:prstGeom>
            <a:solidFill>
              <a:srgbClr val="3D67BC"/>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400" b="0" i="1" u="none" strike="noStrike" kern="0" cap="none" spc="0" normalizeH="0" baseline="0" noProof="0" dirty="0">
                <a:ln>
                  <a:noFill/>
                </a:ln>
                <a:solidFill>
                  <a:srgbClr val="000000"/>
                </a:solidFill>
                <a:effectLst/>
                <a:uLnTx/>
                <a:uFillTx/>
                <a:latin typeface="Arial" charset="0"/>
              </a:endParaRPr>
            </a:p>
          </p:txBody>
        </p:sp>
      </p:grpSp>
      <p:graphicFrame>
        <p:nvGraphicFramePr>
          <p:cNvPr id="102" name="Tabulka 101">
            <a:extLst>
              <a:ext uri="{FF2B5EF4-FFF2-40B4-BE49-F238E27FC236}">
                <a16:creationId xmlns:a16="http://schemas.microsoft.com/office/drawing/2014/main" id="{C05E3F93-139E-4EDC-972F-362362B80113}"/>
              </a:ext>
            </a:extLst>
          </p:cNvPr>
          <p:cNvGraphicFramePr>
            <a:graphicFrameLocks noGrp="1"/>
          </p:cNvGraphicFramePr>
          <p:nvPr/>
        </p:nvGraphicFramePr>
        <p:xfrm>
          <a:off x="400698" y="1445898"/>
          <a:ext cx="5113779" cy="4660659"/>
        </p:xfrm>
        <a:graphic>
          <a:graphicData uri="http://schemas.openxmlformats.org/drawingml/2006/table">
            <a:tbl>
              <a:tblPr firstRow="1" bandRow="1">
                <a:tableStyleId>{5C22544A-7EE6-4342-B048-85BDC9FD1C3A}</a:tableStyleId>
              </a:tblPr>
              <a:tblGrid>
                <a:gridCol w="4509099">
                  <a:extLst>
                    <a:ext uri="{9D8B030D-6E8A-4147-A177-3AD203B41FA5}">
                      <a16:colId xmlns:a16="http://schemas.microsoft.com/office/drawing/2014/main" val="20000"/>
                    </a:ext>
                  </a:extLst>
                </a:gridCol>
                <a:gridCol w="604680">
                  <a:extLst>
                    <a:ext uri="{9D8B030D-6E8A-4147-A177-3AD203B41FA5}">
                      <a16:colId xmlns:a16="http://schemas.microsoft.com/office/drawing/2014/main" val="20001"/>
                    </a:ext>
                  </a:extLst>
                </a:gridCol>
              </a:tblGrid>
              <a:tr h="438264">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Počet výjezdů</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1493">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36 399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49 312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68 207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81493">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86 836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81493">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113 737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54 026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52 885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956 329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45 334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1493">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53 651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42 188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107 790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45 140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81493">
                <a:tc>
                  <a:txBody>
                    <a:bodyPr/>
                    <a:lstStyle/>
                    <a:p>
                      <a:pPr algn="ctr" fontAlgn="b"/>
                      <a:endParaRPr lang="cs-CZ" sz="14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93 538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81493">
                <a:tc>
                  <a:txBody>
                    <a:bodyPr/>
                    <a:lstStyle/>
                    <a:p>
                      <a:pPr algn="ctr" fontAlgn="b"/>
                      <a:endParaRPr lang="cs-CZ" sz="14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107 286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bl>
          </a:graphicData>
        </a:graphic>
      </p:graphicFrame>
      <p:graphicFrame>
        <p:nvGraphicFramePr>
          <p:cNvPr id="103" name="Zástupný symbol pro obsah 8">
            <a:extLst>
              <a:ext uri="{FF2B5EF4-FFF2-40B4-BE49-F238E27FC236}">
                <a16:creationId xmlns:a16="http://schemas.microsoft.com/office/drawing/2014/main" id="{3F868C98-C74D-4FFD-AE5C-226A50D4AD20}"/>
              </a:ext>
            </a:extLst>
          </p:cNvPr>
          <p:cNvGraphicFramePr>
            <a:graphicFrameLocks/>
          </p:cNvGraphicFramePr>
          <p:nvPr>
            <p:extLst>
              <p:ext uri="{D42A27DB-BD31-4B8C-83A1-F6EECF244321}">
                <p14:modId xmlns:p14="http://schemas.microsoft.com/office/powerpoint/2010/main" val="3994078164"/>
              </p:ext>
            </p:extLst>
          </p:nvPr>
        </p:nvGraphicFramePr>
        <p:xfrm>
          <a:off x="360197" y="1484722"/>
          <a:ext cx="4551110" cy="4747084"/>
        </p:xfrm>
        <a:graphic>
          <a:graphicData uri="http://schemas.openxmlformats.org/drawingml/2006/chart">
            <c:chart xmlns:c="http://schemas.openxmlformats.org/drawingml/2006/chart" xmlns:r="http://schemas.openxmlformats.org/officeDocument/2006/relationships" r:id="rId3"/>
          </a:graphicData>
        </a:graphic>
      </p:graphicFrame>
      <p:sp>
        <p:nvSpPr>
          <p:cNvPr id="104" name="TextBox 7">
            <a:extLst>
              <a:ext uri="{FF2B5EF4-FFF2-40B4-BE49-F238E27FC236}">
                <a16:creationId xmlns:a16="http://schemas.microsoft.com/office/drawing/2014/main" id="{2BBA5F75-0C41-4DEF-9F32-6DD705DC1D2A}"/>
              </a:ext>
            </a:extLst>
          </p:cNvPr>
          <p:cNvSpPr txBox="1"/>
          <p:nvPr/>
        </p:nvSpPr>
        <p:spPr>
          <a:xfrm>
            <a:off x="6143402" y="4567321"/>
            <a:ext cx="5233300" cy="1600438"/>
          </a:xfrm>
          <a:prstGeom prst="rect">
            <a:avLst/>
          </a:prstGeom>
          <a:noFill/>
          <a:ln>
            <a:noFill/>
          </a:ln>
        </p:spPr>
        <p:txBody>
          <a:bodyPr wrap="square" rtlCol="0">
            <a:spAutoFit/>
          </a:bodyPr>
          <a:lstStyle/>
          <a:p>
            <a:r>
              <a:rPr lang="cs-CZ" sz="1400" dirty="0"/>
              <a:t>Z hlediska počtu osob ošetřených ZZS je v přepočtu na 1000 obyvatel Královéhradecký kraj podprůměrný ve srovnání s ostatními regiony ČR. V absolutním počtu ošetřených během výjezdů ZZS jde o kraj s 3. nejnižším objemem této péče v ČR, konkrétně v roce 2018 dosáhnul počet ošetřených hodnoty 45 140 (4,7 % z celkového objemu ošetřených ZZS v ČR). Počet ošetřených ZZS v Královéhradeckém kraji v čase setrvale narůstá, meziročně průměrně o + 3,1 %. </a:t>
            </a:r>
          </a:p>
        </p:txBody>
      </p:sp>
    </p:spTree>
    <p:extLst>
      <p:ext uri="{BB962C8B-B14F-4D97-AF65-F5344CB8AC3E}">
        <p14:creationId xmlns:p14="http://schemas.microsoft.com/office/powerpoint/2010/main" val="19269232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Počet </a:t>
            </a:r>
            <a:r>
              <a:rPr lang="cs-CZ" sz="3200" b="1" dirty="0">
                <a:solidFill>
                  <a:srgbClr val="F6063C"/>
                </a:solidFill>
                <a:latin typeface="Calibri" panose="020F0502020204030204" pitchFamily="34" charset="0"/>
                <a:cs typeface="Calibri" panose="020F0502020204030204" pitchFamily="34" charset="0"/>
              </a:rPr>
              <a:t>pacientů ošetřených během </a:t>
            </a: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výjezdů</a:t>
            </a:r>
            <a:r>
              <a:rPr kumimoji="0" lang="cs-CZ" sz="3200" b="1" i="0" u="none" strike="noStrike" kern="1200" cap="none" spc="0" normalizeH="0" noProof="0" dirty="0">
                <a:ln>
                  <a:noFill/>
                </a:ln>
                <a:solidFill>
                  <a:srgbClr val="F6063C"/>
                </a:solidFill>
                <a:uLnTx/>
                <a:uFillTx/>
                <a:latin typeface="Calibri" panose="020F0502020204030204" pitchFamily="34" charset="0"/>
                <a:cs typeface="Calibri" panose="020F0502020204030204" pitchFamily="34" charset="0"/>
              </a:rPr>
              <a:t> </a:t>
            </a: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ZZS (2010–2018)</a:t>
            </a:r>
          </a:p>
        </p:txBody>
      </p:sp>
      <p:sp>
        <p:nvSpPr>
          <p:cNvPr id="97" name="TextBox 6"/>
          <p:cNvSpPr txBox="1"/>
          <p:nvPr/>
        </p:nvSpPr>
        <p:spPr>
          <a:xfrm>
            <a:off x="257558" y="614902"/>
            <a:ext cx="199798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2010–2018</a:t>
            </a:r>
          </a:p>
        </p:txBody>
      </p:sp>
      <p:graphicFrame>
        <p:nvGraphicFramePr>
          <p:cNvPr id="7" name="Object 3">
            <a:extLst>
              <a:ext uri="{FF2B5EF4-FFF2-40B4-BE49-F238E27FC236}">
                <a16:creationId xmlns:a16="http://schemas.microsoft.com/office/drawing/2014/main" id="{41113DC7-CC5A-46E0-ACF4-04154FB40972}"/>
              </a:ext>
            </a:extLst>
          </p:cNvPr>
          <p:cNvGraphicFramePr>
            <a:graphicFrameLocks/>
          </p:cNvGraphicFramePr>
          <p:nvPr>
            <p:extLst>
              <p:ext uri="{D42A27DB-BD31-4B8C-83A1-F6EECF244321}">
                <p14:modId xmlns:p14="http://schemas.microsoft.com/office/powerpoint/2010/main" val="2164029860"/>
              </p:ext>
            </p:extLst>
          </p:nvPr>
        </p:nvGraphicFramePr>
        <p:xfrm>
          <a:off x="1289764" y="4819519"/>
          <a:ext cx="4638181" cy="1627432"/>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ovéPole 1">
            <a:extLst>
              <a:ext uri="{FF2B5EF4-FFF2-40B4-BE49-F238E27FC236}">
                <a16:creationId xmlns:a16="http://schemas.microsoft.com/office/drawing/2014/main" id="{4DEB85C5-3DCA-4B26-AECC-BCB5CA46BB2B}"/>
              </a:ext>
            </a:extLst>
          </p:cNvPr>
          <p:cNvSpPr txBox="1"/>
          <p:nvPr/>
        </p:nvSpPr>
        <p:spPr>
          <a:xfrm>
            <a:off x="345563" y="4819519"/>
            <a:ext cx="1089841" cy="523220"/>
          </a:xfrm>
          <a:prstGeom prst="rect">
            <a:avLst/>
          </a:prstGeom>
          <a:noFill/>
        </p:spPr>
        <p:txBody>
          <a:bodyPr wrap="square" rtlCol="0">
            <a:spAutoFit/>
          </a:bodyPr>
          <a:lstStyle/>
          <a:p>
            <a:r>
              <a:rPr lang="cs-CZ" sz="1400" b="1" dirty="0"/>
              <a:t>ZZS</a:t>
            </a:r>
            <a:br>
              <a:rPr lang="cs-CZ" sz="1400" b="1" dirty="0"/>
            </a:br>
            <a:r>
              <a:rPr lang="cs-CZ" sz="1400" b="1" dirty="0"/>
              <a:t> – celá ČR:</a:t>
            </a:r>
          </a:p>
        </p:txBody>
      </p:sp>
      <p:graphicFrame>
        <p:nvGraphicFramePr>
          <p:cNvPr id="11" name="Tabulka 10">
            <a:extLst>
              <a:ext uri="{FF2B5EF4-FFF2-40B4-BE49-F238E27FC236}">
                <a16:creationId xmlns:a16="http://schemas.microsoft.com/office/drawing/2014/main" id="{77A19D94-D680-4997-8BA4-5FA089FDFEC2}"/>
              </a:ext>
            </a:extLst>
          </p:cNvPr>
          <p:cNvGraphicFramePr>
            <a:graphicFrameLocks noGrp="1"/>
          </p:cNvGraphicFramePr>
          <p:nvPr>
            <p:extLst>
              <p:ext uri="{D42A27DB-BD31-4B8C-83A1-F6EECF244321}">
                <p14:modId xmlns:p14="http://schemas.microsoft.com/office/powerpoint/2010/main" val="2010714358"/>
              </p:ext>
            </p:extLst>
          </p:nvPr>
        </p:nvGraphicFramePr>
        <p:xfrm>
          <a:off x="349328" y="987021"/>
          <a:ext cx="11097198" cy="3782991"/>
        </p:xfrm>
        <a:graphic>
          <a:graphicData uri="http://schemas.openxmlformats.org/drawingml/2006/table">
            <a:tbl>
              <a:tblPr>
                <a:tableStyleId>{2D5ABB26-0587-4C30-8999-92F81FD0307C}</a:tableStyleId>
              </a:tblPr>
              <a:tblGrid>
                <a:gridCol w="1620000">
                  <a:extLst>
                    <a:ext uri="{9D8B030D-6E8A-4147-A177-3AD203B41FA5}">
                      <a16:colId xmlns:a16="http://schemas.microsoft.com/office/drawing/2014/main" val="20000"/>
                    </a:ext>
                  </a:extLst>
                </a:gridCol>
                <a:gridCol w="829022">
                  <a:extLst>
                    <a:ext uri="{9D8B030D-6E8A-4147-A177-3AD203B41FA5}">
                      <a16:colId xmlns:a16="http://schemas.microsoft.com/office/drawing/2014/main" val="20001"/>
                    </a:ext>
                  </a:extLst>
                </a:gridCol>
                <a:gridCol w="829022">
                  <a:extLst>
                    <a:ext uri="{9D8B030D-6E8A-4147-A177-3AD203B41FA5}">
                      <a16:colId xmlns:a16="http://schemas.microsoft.com/office/drawing/2014/main" val="20002"/>
                    </a:ext>
                  </a:extLst>
                </a:gridCol>
                <a:gridCol w="829022">
                  <a:extLst>
                    <a:ext uri="{9D8B030D-6E8A-4147-A177-3AD203B41FA5}">
                      <a16:colId xmlns:a16="http://schemas.microsoft.com/office/drawing/2014/main" val="20003"/>
                    </a:ext>
                  </a:extLst>
                </a:gridCol>
                <a:gridCol w="829022">
                  <a:extLst>
                    <a:ext uri="{9D8B030D-6E8A-4147-A177-3AD203B41FA5}">
                      <a16:colId xmlns:a16="http://schemas.microsoft.com/office/drawing/2014/main" val="20004"/>
                    </a:ext>
                  </a:extLst>
                </a:gridCol>
                <a:gridCol w="829022">
                  <a:extLst>
                    <a:ext uri="{9D8B030D-6E8A-4147-A177-3AD203B41FA5}">
                      <a16:colId xmlns:a16="http://schemas.microsoft.com/office/drawing/2014/main" val="20005"/>
                    </a:ext>
                  </a:extLst>
                </a:gridCol>
                <a:gridCol w="829022">
                  <a:extLst>
                    <a:ext uri="{9D8B030D-6E8A-4147-A177-3AD203B41FA5}">
                      <a16:colId xmlns:a16="http://schemas.microsoft.com/office/drawing/2014/main" val="20006"/>
                    </a:ext>
                  </a:extLst>
                </a:gridCol>
                <a:gridCol w="829022">
                  <a:extLst>
                    <a:ext uri="{9D8B030D-6E8A-4147-A177-3AD203B41FA5}">
                      <a16:colId xmlns:a16="http://schemas.microsoft.com/office/drawing/2014/main" val="20007"/>
                    </a:ext>
                  </a:extLst>
                </a:gridCol>
                <a:gridCol w="829022">
                  <a:extLst>
                    <a:ext uri="{9D8B030D-6E8A-4147-A177-3AD203B41FA5}">
                      <a16:colId xmlns:a16="http://schemas.microsoft.com/office/drawing/2014/main" val="20008"/>
                    </a:ext>
                  </a:extLst>
                </a:gridCol>
                <a:gridCol w="829022">
                  <a:extLst>
                    <a:ext uri="{9D8B030D-6E8A-4147-A177-3AD203B41FA5}">
                      <a16:colId xmlns:a16="http://schemas.microsoft.com/office/drawing/2014/main" val="2064293367"/>
                    </a:ext>
                  </a:extLst>
                </a:gridCol>
                <a:gridCol w="2016000">
                  <a:extLst>
                    <a:ext uri="{9D8B030D-6E8A-4147-A177-3AD203B41FA5}">
                      <a16:colId xmlns:a16="http://schemas.microsoft.com/office/drawing/2014/main" val="20009"/>
                    </a:ext>
                  </a:extLst>
                </a:gridCol>
              </a:tblGrid>
              <a:tr h="143646">
                <a:tc rowSpan="2">
                  <a:txBody>
                    <a:bodyPr/>
                    <a:lstStyle/>
                    <a:p>
                      <a:pPr algn="l" fontAlgn="b"/>
                      <a:r>
                        <a:rPr lang="cs-CZ" sz="1400" b="1" i="0" u="none" strike="noStrike" dirty="0">
                          <a:solidFill>
                            <a:srgbClr val="000000"/>
                          </a:solidFill>
                          <a:effectLst/>
                          <a:latin typeface="+mn-lt"/>
                        </a:rPr>
                        <a:t>Sídlo ZZS</a:t>
                      </a:r>
                    </a:p>
                  </a:txBody>
                  <a:tcPr marL="72000" marR="6498" marT="6498"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gridSpan="8">
                  <a:txBody>
                    <a:bodyPr/>
                    <a:lstStyle/>
                    <a:p>
                      <a:pPr algn="ctr" fontAlgn="b"/>
                      <a:r>
                        <a:rPr lang="cs-CZ" sz="1400" b="1" i="0" u="none" strike="noStrike" dirty="0">
                          <a:solidFill>
                            <a:srgbClr val="000000"/>
                          </a:solidFill>
                          <a:effectLst/>
                          <a:latin typeface="+mn-lt"/>
                        </a:rPr>
                        <a:t>Počet pacientů</a:t>
                      </a:r>
                      <a:r>
                        <a:rPr lang="cs-CZ" sz="1400" b="1" i="0" u="none" strike="noStrike" baseline="0" dirty="0">
                          <a:solidFill>
                            <a:srgbClr val="000000"/>
                          </a:solidFill>
                          <a:effectLst/>
                          <a:latin typeface="+mn-lt"/>
                        </a:rPr>
                        <a:t> ošetřených</a:t>
                      </a:r>
                      <a:r>
                        <a:rPr lang="cs-CZ" sz="1400" b="1" i="0" u="none" strike="noStrike" dirty="0">
                          <a:solidFill>
                            <a:srgbClr val="000000"/>
                          </a:solidFill>
                          <a:effectLst/>
                          <a:latin typeface="+mn-lt"/>
                        </a:rPr>
                        <a:t> ZZS</a:t>
                      </a:r>
                    </a:p>
                  </a:txBody>
                  <a:tcPr marL="6498" marR="6498" marT="6498" marB="0" anchor="ctr">
                    <a:lnT w="12700" cap="flat" cmpd="sng" algn="ctr">
                      <a:solidFill>
                        <a:srgbClr val="DA2128"/>
                      </a:solidFill>
                      <a:prstDash val="solid"/>
                      <a:round/>
                      <a:headEnd type="none" w="med" len="med"/>
                      <a:tailEnd type="none" w="med" len="med"/>
                    </a:lnT>
                  </a:tcPr>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a:txBody>
                    <a:bodyPr/>
                    <a:lstStyle/>
                    <a:p>
                      <a:pPr algn="ctr" fontAlgn="b"/>
                      <a:endParaRPr lang="cs-CZ" sz="1400" b="1" i="0" u="none" strike="noStrike" dirty="0">
                        <a:solidFill>
                          <a:srgbClr val="000000"/>
                        </a:solidFill>
                        <a:effectLst/>
                        <a:latin typeface="+mn-lt"/>
                      </a:endParaRPr>
                    </a:p>
                  </a:txBody>
                  <a:tcPr marL="6498" marR="6498" marT="6498" marB="0" anchor="ctr">
                    <a:lnT w="12700" cap="flat" cmpd="sng" algn="ctr">
                      <a:solidFill>
                        <a:srgbClr val="DA2128"/>
                      </a:solidFill>
                      <a:prstDash val="solid"/>
                      <a:round/>
                      <a:headEnd type="none" w="med" len="med"/>
                      <a:tailEnd type="none" w="med" len="med"/>
                    </a:lnT>
                  </a:tcPr>
                </a:tc>
                <a:tc rowSpan="2">
                  <a:txBody>
                    <a:bodyPr/>
                    <a:lstStyle/>
                    <a:p>
                      <a:pPr algn="ctr" fontAlgn="b"/>
                      <a:r>
                        <a:rPr lang="cs-CZ" sz="1400" b="1" u="none" strike="noStrike" dirty="0">
                          <a:effectLst/>
                          <a:latin typeface="+mn-lt"/>
                        </a:rPr>
                        <a:t>Průměrná meziroční změna (2014–2018)</a:t>
                      </a:r>
                      <a:endParaRPr lang="cs-CZ" sz="1400" b="1" i="0" u="none" strike="noStrike" dirty="0">
                        <a:solidFill>
                          <a:srgbClr val="000000"/>
                        </a:solidFill>
                        <a:effectLst/>
                        <a:latin typeface="+mn-lt"/>
                      </a:endParaRPr>
                    </a:p>
                  </a:txBody>
                  <a:tcPr marL="6498" marR="6498" marT="6498"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extLst>
                  <a:ext uri="{0D108BD9-81ED-4DB2-BD59-A6C34878D82A}">
                    <a16:rowId xmlns:a16="http://schemas.microsoft.com/office/drawing/2014/main" val="10000"/>
                  </a:ext>
                </a:extLst>
              </a:tr>
              <a:tr h="143646">
                <a:tc vMerge="1">
                  <a:txBody>
                    <a:bodyPr/>
                    <a:lstStyle/>
                    <a:p>
                      <a:pPr algn="l" fontAlgn="b"/>
                      <a:endParaRPr lang="cs-CZ" sz="1200" b="0" i="0" u="none" strike="noStrike" dirty="0">
                        <a:solidFill>
                          <a:srgbClr val="000000"/>
                        </a:solidFill>
                        <a:effectLst/>
                        <a:latin typeface="+mn-lt"/>
                      </a:endParaRPr>
                    </a:p>
                  </a:txBody>
                  <a:tcPr marL="6498" marR="6498" marT="6498" marB="0" anchor="b"/>
                </a:tc>
                <a:tc>
                  <a:txBody>
                    <a:bodyPr/>
                    <a:lstStyle/>
                    <a:p>
                      <a:pPr algn="r" fontAlgn="b"/>
                      <a:r>
                        <a:rPr lang="cs-CZ" sz="1400" b="1" u="none" strike="noStrike" dirty="0">
                          <a:effectLst/>
                          <a:latin typeface="+mn-lt"/>
                        </a:rPr>
                        <a:t>2010</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2011</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2012</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2013</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2014</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2015</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2016</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u="none" strike="noStrike" dirty="0">
                          <a:effectLst/>
                          <a:latin typeface="+mn-lt"/>
                        </a:rPr>
                        <a:t>2017</a:t>
                      </a:r>
                      <a:endParaRPr lang="cs-CZ" sz="1400" b="1" i="0" u="none" strike="noStrike" dirty="0">
                        <a:solidFill>
                          <a:srgbClr val="000000"/>
                        </a:solidFill>
                        <a:effectLst/>
                        <a:latin typeface="+mn-lt"/>
                      </a:endParaRPr>
                    </a:p>
                  </a:txBody>
                  <a:tcPr marL="6498" marR="7200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dirty="0">
                          <a:solidFill>
                            <a:srgbClr val="000000"/>
                          </a:solidFill>
                          <a:effectLst/>
                          <a:latin typeface="+mn-lt"/>
                        </a:rPr>
                        <a:t>2018</a:t>
                      </a:r>
                    </a:p>
                  </a:txBody>
                  <a:tcPr marL="6498" marR="72000" marT="6498" marB="0" anchor="ctr">
                    <a:lnB w="12700" cap="flat" cmpd="sng" algn="ctr">
                      <a:solidFill>
                        <a:srgbClr val="DA2128"/>
                      </a:solidFill>
                      <a:prstDash val="solid"/>
                      <a:round/>
                      <a:headEnd type="none" w="med" len="med"/>
                      <a:tailEnd type="none" w="med" len="med"/>
                    </a:lnB>
                  </a:tcPr>
                </a:tc>
                <a:tc vMerge="1">
                  <a:txBody>
                    <a:bodyPr/>
                    <a:lstStyle/>
                    <a:p>
                      <a:pPr algn="ctr" fontAlgn="b"/>
                      <a:endParaRPr lang="cs-CZ" sz="1200" b="0" i="0" u="none" strike="noStrike" dirty="0">
                        <a:solidFill>
                          <a:srgbClr val="000000"/>
                        </a:solidFill>
                        <a:effectLst/>
                        <a:latin typeface="+mn-lt"/>
                      </a:endParaRPr>
                    </a:p>
                  </a:txBody>
                  <a:tcPr marL="6498" marR="6498" marT="6498" marB="0" anchor="b"/>
                </a:tc>
                <a:extLst>
                  <a:ext uri="{0D108BD9-81ED-4DB2-BD59-A6C34878D82A}">
                    <a16:rowId xmlns:a16="http://schemas.microsoft.com/office/drawing/2014/main" val="10001"/>
                  </a:ext>
                </a:extLst>
              </a:tr>
              <a:tr h="143646">
                <a:tc>
                  <a:txBody>
                    <a:bodyPr/>
                    <a:lstStyle/>
                    <a:p>
                      <a:pPr algn="l" fontAlgn="b"/>
                      <a:r>
                        <a:rPr lang="cs-CZ" sz="1400" u="none" strike="noStrike" dirty="0">
                          <a:effectLst/>
                          <a:latin typeface="+mn-lt"/>
                        </a:rPr>
                        <a:t>Hl. m. Praha</a:t>
                      </a:r>
                      <a:endParaRPr lang="cs-CZ" sz="1400" b="0" i="0" u="none" strike="noStrike" dirty="0">
                        <a:solidFill>
                          <a:srgbClr val="000000"/>
                        </a:solidFill>
                        <a:effectLst/>
                        <a:latin typeface="+mn-lt"/>
                      </a:endParaRPr>
                    </a:p>
                  </a:txBody>
                  <a:tcPr marL="72000" marR="0" marT="6498"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dirty="0">
                          <a:solidFill>
                            <a:srgbClr val="000000"/>
                          </a:solidFill>
                          <a:effectLst/>
                          <a:latin typeface="Calibri" panose="020F0502020204030204" pitchFamily="34" charset="0"/>
                        </a:rPr>
                        <a:t>92 450</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94 537</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104 129</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103 091</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105 817</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109 970</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107 232</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105 070</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r" fontAlgn="b"/>
                      <a:r>
                        <a:rPr lang="cs-CZ" sz="1400" b="0" i="0" u="none" strike="noStrike">
                          <a:solidFill>
                            <a:srgbClr val="000000"/>
                          </a:solidFill>
                          <a:effectLst/>
                          <a:latin typeface="Calibri" panose="020F0502020204030204" pitchFamily="34" charset="0"/>
                        </a:rPr>
                        <a:t>107 790</a:t>
                      </a:r>
                    </a:p>
                  </a:txBody>
                  <a:tcPr marL="9525" marR="72000" marT="9525" marB="0" anchor="ctr">
                    <a:lnT w="12700" cap="flat" cmpd="sng" algn="ctr">
                      <a:solidFill>
                        <a:srgbClr val="DA2128"/>
                      </a:solidFill>
                      <a:prstDash val="solid"/>
                      <a:round/>
                      <a:headEnd type="none" w="med" len="med"/>
                      <a:tailEnd type="none" w="med" len="med"/>
                    </a:lnT>
                  </a:tcPr>
                </a:tc>
                <a:tc>
                  <a:txBody>
                    <a:bodyPr/>
                    <a:lstStyle/>
                    <a:p>
                      <a:pPr algn="ctr" fontAlgn="b"/>
                      <a:r>
                        <a:rPr lang="cs-CZ" sz="1400" b="0" i="0" u="none" strike="noStrike" dirty="0">
                          <a:solidFill>
                            <a:schemeClr val="tx1"/>
                          </a:solidFill>
                          <a:effectLst/>
                          <a:latin typeface="Calibri" panose="020F0502020204030204" pitchFamily="34" charset="0"/>
                        </a:rPr>
                        <a:t>+0,5 %</a:t>
                      </a:r>
                    </a:p>
                  </a:txBody>
                  <a:tcPr marL="9525" marR="9525" marT="9525" marB="0" anchor="ctr">
                    <a:lnT w="12700" cap="flat" cmpd="sng" algn="ctr">
                      <a:solidFill>
                        <a:srgbClr val="DA2128"/>
                      </a:solidFill>
                      <a:prstDash val="solid"/>
                      <a:round/>
                      <a:headEnd type="none" w="med" len="med"/>
                      <a:tailEnd type="none" w="med" len="med"/>
                    </a:lnT>
                  </a:tcPr>
                </a:tc>
                <a:extLst>
                  <a:ext uri="{0D108BD9-81ED-4DB2-BD59-A6C34878D82A}">
                    <a16:rowId xmlns:a16="http://schemas.microsoft.com/office/drawing/2014/main" val="10002"/>
                  </a:ext>
                </a:extLst>
              </a:tr>
              <a:tr h="143646">
                <a:tc>
                  <a:txBody>
                    <a:bodyPr/>
                    <a:lstStyle/>
                    <a:p>
                      <a:pPr algn="l" fontAlgn="b"/>
                      <a:r>
                        <a:rPr lang="cs-CZ" sz="1400" u="none" strike="noStrike" dirty="0">
                          <a:effectLst/>
                          <a:latin typeface="+mn-lt"/>
                        </a:rPr>
                        <a:t>Středočeský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72 365</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74 590</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79 269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88 949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97 228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101 538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105 487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103 538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107 286</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+2,5 %</a:t>
                      </a:r>
                    </a:p>
                  </a:txBody>
                  <a:tcPr marL="9525" marR="9525" marT="9525" marB="0" anchor="ctr"/>
                </a:tc>
                <a:extLst>
                  <a:ext uri="{0D108BD9-81ED-4DB2-BD59-A6C34878D82A}">
                    <a16:rowId xmlns:a16="http://schemas.microsoft.com/office/drawing/2014/main" val="10003"/>
                  </a:ext>
                </a:extLst>
              </a:tr>
              <a:tr h="143646">
                <a:tc>
                  <a:txBody>
                    <a:bodyPr/>
                    <a:lstStyle/>
                    <a:p>
                      <a:pPr algn="l" fontAlgn="b"/>
                      <a:r>
                        <a:rPr lang="cs-CZ" sz="1400" u="none" strike="noStrike" dirty="0">
                          <a:effectLst/>
                          <a:latin typeface="+mn-lt"/>
                        </a:rPr>
                        <a:t>Jihočeský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51 488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52 464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55 929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58 812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60 826</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64 277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62 952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64 659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68 207</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+3,0 %</a:t>
                      </a:r>
                    </a:p>
                  </a:txBody>
                  <a:tcPr marL="9525" marR="9525" marT="9525" marB="0" anchor="ctr"/>
                </a:tc>
                <a:extLst>
                  <a:ext uri="{0D108BD9-81ED-4DB2-BD59-A6C34878D82A}">
                    <a16:rowId xmlns:a16="http://schemas.microsoft.com/office/drawing/2014/main" val="10004"/>
                  </a:ext>
                </a:extLst>
              </a:tr>
              <a:tr h="143646">
                <a:tc>
                  <a:txBody>
                    <a:bodyPr/>
                    <a:lstStyle/>
                    <a:p>
                      <a:pPr algn="l" fontAlgn="b"/>
                      <a:r>
                        <a:rPr lang="cs-CZ" sz="1400" u="none" strike="noStrike" dirty="0">
                          <a:effectLst/>
                          <a:latin typeface="+mn-lt"/>
                        </a:rPr>
                        <a:t>Plzeňský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34 840</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37 414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40 221</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42 954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44 241</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48 029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48 237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50 353</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52 885</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+4,6 %</a:t>
                      </a:r>
                    </a:p>
                  </a:txBody>
                  <a:tcPr marL="9525" marR="9525" marT="9525" marB="0" anchor="ctr"/>
                </a:tc>
                <a:extLst>
                  <a:ext uri="{0D108BD9-81ED-4DB2-BD59-A6C34878D82A}">
                    <a16:rowId xmlns:a16="http://schemas.microsoft.com/office/drawing/2014/main" val="10005"/>
                  </a:ext>
                </a:extLst>
              </a:tr>
              <a:tr h="143646">
                <a:tc>
                  <a:txBody>
                    <a:bodyPr/>
                    <a:lstStyle/>
                    <a:p>
                      <a:pPr algn="l" fontAlgn="b"/>
                      <a:r>
                        <a:rPr lang="cs-CZ" sz="1400" u="none" strike="noStrike" dirty="0">
                          <a:effectLst/>
                          <a:latin typeface="+mn-lt"/>
                        </a:rPr>
                        <a:t>Karlovarský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22 390</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21 975</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28 465</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31 127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32 938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34 362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33 989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34 848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36 399</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+2,6 %</a:t>
                      </a:r>
                    </a:p>
                  </a:txBody>
                  <a:tcPr marL="9525" marR="9525" marT="9525" marB="0" anchor="ctr"/>
                </a:tc>
                <a:extLst>
                  <a:ext uri="{0D108BD9-81ED-4DB2-BD59-A6C34878D82A}">
                    <a16:rowId xmlns:a16="http://schemas.microsoft.com/office/drawing/2014/main" val="10006"/>
                  </a:ext>
                </a:extLst>
              </a:tr>
              <a:tr h="143646">
                <a:tc>
                  <a:txBody>
                    <a:bodyPr/>
                    <a:lstStyle/>
                    <a:p>
                      <a:pPr algn="l" fontAlgn="b"/>
                      <a:r>
                        <a:rPr lang="cs-CZ" sz="1400" u="none" strike="noStrike" dirty="0">
                          <a:effectLst/>
                          <a:latin typeface="+mn-lt"/>
                        </a:rPr>
                        <a:t>Ústecký kraj</a:t>
                      </a:r>
                      <a:endParaRPr lang="cs-CZ" sz="1400" b="0" i="0" u="none" strike="noStrike" dirty="0">
                        <a:solidFill>
                          <a:srgbClr val="000000"/>
                        </a:solidFill>
                        <a:effectLst/>
                        <a:latin typeface="+mn-lt"/>
                      </a:endParaRPr>
                    </a:p>
                  </a:txBody>
                  <a:tcPr marL="72000" marR="0" marT="6498" marB="0" anchor="ctr">
                    <a:noFill/>
                  </a:tcPr>
                </a:tc>
                <a:tc>
                  <a:txBody>
                    <a:bodyPr/>
                    <a:lstStyle/>
                    <a:p>
                      <a:pPr algn="r" fontAlgn="b"/>
                      <a:r>
                        <a:rPr lang="cs-CZ" sz="1400" b="0" i="0" u="none" strike="noStrike">
                          <a:solidFill>
                            <a:srgbClr val="000000"/>
                          </a:solidFill>
                          <a:effectLst/>
                          <a:latin typeface="Calibri" panose="020F0502020204030204" pitchFamily="34" charset="0"/>
                        </a:rPr>
                        <a:t>62 053</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67 554</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70 942</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75 605</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78 914</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82 445</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84 679</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84 934</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86 836</a:t>
                      </a:r>
                    </a:p>
                  </a:txBody>
                  <a:tcPr marL="9525" marR="72000" marT="9525" marB="0" anchor="ctr">
                    <a:noFill/>
                  </a:tcPr>
                </a:tc>
                <a:tc>
                  <a:txBody>
                    <a:bodyPr/>
                    <a:lstStyle/>
                    <a:p>
                      <a:pPr algn="ctr" fontAlgn="b"/>
                      <a:r>
                        <a:rPr lang="cs-CZ" sz="1400" b="0" i="0" u="none" strike="noStrike" dirty="0">
                          <a:solidFill>
                            <a:schemeClr val="tx1"/>
                          </a:solidFill>
                          <a:effectLst/>
                          <a:latin typeface="Calibri" panose="020F0502020204030204" pitchFamily="34" charset="0"/>
                        </a:rPr>
                        <a:t>+2,4 %</a:t>
                      </a:r>
                    </a:p>
                  </a:txBody>
                  <a:tcPr marL="9525" marR="9525" marT="9525" marB="0" anchor="ctr">
                    <a:noFill/>
                  </a:tcPr>
                </a:tc>
                <a:extLst>
                  <a:ext uri="{0D108BD9-81ED-4DB2-BD59-A6C34878D82A}">
                    <a16:rowId xmlns:a16="http://schemas.microsoft.com/office/drawing/2014/main" val="10007"/>
                  </a:ext>
                </a:extLst>
              </a:tr>
              <a:tr h="143646">
                <a:tc>
                  <a:txBody>
                    <a:bodyPr/>
                    <a:lstStyle/>
                    <a:p>
                      <a:pPr algn="l" fontAlgn="b"/>
                      <a:r>
                        <a:rPr lang="cs-CZ" sz="1400" u="none" strike="noStrike" dirty="0">
                          <a:effectLst/>
                          <a:latin typeface="+mn-lt"/>
                        </a:rPr>
                        <a:t>Liberecký kraj</a:t>
                      </a:r>
                      <a:endParaRPr lang="cs-CZ" sz="1400" b="0" i="0" u="none" strike="noStrike" dirty="0">
                        <a:solidFill>
                          <a:srgbClr val="000000"/>
                        </a:solidFill>
                        <a:effectLst/>
                        <a:latin typeface="+mn-lt"/>
                      </a:endParaRPr>
                    </a:p>
                  </a:txBody>
                  <a:tcPr marL="72000" marR="0" marT="6498" marB="0" anchor="ctr">
                    <a:noFill/>
                  </a:tcPr>
                </a:tc>
                <a:tc>
                  <a:txBody>
                    <a:bodyPr/>
                    <a:lstStyle/>
                    <a:p>
                      <a:pPr algn="r" fontAlgn="b"/>
                      <a:r>
                        <a:rPr lang="cs-CZ" sz="1400" b="0" i="0" u="none" strike="noStrike" dirty="0">
                          <a:solidFill>
                            <a:srgbClr val="000000"/>
                          </a:solidFill>
                          <a:effectLst/>
                          <a:latin typeface="Calibri" panose="020F0502020204030204" pitchFamily="34" charset="0"/>
                        </a:rPr>
                        <a:t>38 862</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40 859</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42 693</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44 729</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45 202</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46 329</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47 028</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46 055</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49 312</a:t>
                      </a:r>
                    </a:p>
                  </a:txBody>
                  <a:tcPr marL="9525" marR="72000" marT="9525" marB="0" anchor="ctr">
                    <a:noFill/>
                  </a:tcPr>
                </a:tc>
                <a:tc>
                  <a:txBody>
                    <a:bodyPr/>
                    <a:lstStyle/>
                    <a:p>
                      <a:pPr algn="ctr" fontAlgn="b"/>
                      <a:r>
                        <a:rPr lang="cs-CZ" sz="1400" b="0" i="0" u="none" strike="noStrike" dirty="0">
                          <a:solidFill>
                            <a:schemeClr val="tx1"/>
                          </a:solidFill>
                          <a:effectLst/>
                          <a:latin typeface="Calibri" panose="020F0502020204030204" pitchFamily="34" charset="0"/>
                        </a:rPr>
                        <a:t>+2,3 %</a:t>
                      </a:r>
                    </a:p>
                  </a:txBody>
                  <a:tcPr marL="9525" marR="9525" marT="9525" marB="0" anchor="ctr">
                    <a:noFill/>
                  </a:tcPr>
                </a:tc>
                <a:extLst>
                  <a:ext uri="{0D108BD9-81ED-4DB2-BD59-A6C34878D82A}">
                    <a16:rowId xmlns:a16="http://schemas.microsoft.com/office/drawing/2014/main" val="10008"/>
                  </a:ext>
                </a:extLst>
              </a:tr>
              <a:tr h="143646">
                <a:tc>
                  <a:txBody>
                    <a:bodyPr/>
                    <a:lstStyle/>
                    <a:p>
                      <a:pPr algn="l" fontAlgn="b"/>
                      <a:r>
                        <a:rPr lang="cs-CZ" sz="1400" u="none" strike="noStrike" dirty="0">
                          <a:effectLst/>
                          <a:latin typeface="+mn-lt"/>
                        </a:rPr>
                        <a:t>Královéhradecký kraj</a:t>
                      </a:r>
                      <a:endParaRPr lang="cs-CZ" sz="1400" b="0" i="0" u="none" strike="noStrike" dirty="0">
                        <a:solidFill>
                          <a:srgbClr val="000000"/>
                        </a:solidFill>
                        <a:effectLst/>
                        <a:latin typeface="+mn-lt"/>
                      </a:endParaRPr>
                    </a:p>
                  </a:txBody>
                  <a:tcPr marL="72000" marR="0" marT="6498" marB="0" anchor="ctr">
                    <a:solidFill>
                      <a:srgbClr val="B0C2E5"/>
                    </a:solidFill>
                  </a:tcPr>
                </a:tc>
                <a:tc>
                  <a:txBody>
                    <a:bodyPr/>
                    <a:lstStyle/>
                    <a:p>
                      <a:pPr algn="r" fontAlgn="b"/>
                      <a:r>
                        <a:rPr lang="cs-CZ" sz="1400" b="0" i="0" u="none" strike="noStrike" dirty="0">
                          <a:solidFill>
                            <a:srgbClr val="000000"/>
                          </a:solidFill>
                          <a:effectLst/>
                          <a:latin typeface="Calibri" panose="020F0502020204030204" pitchFamily="34" charset="0"/>
                        </a:rPr>
                        <a:t>36 773</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35 470</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36 330</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38 262</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39 972</a:t>
                      </a:r>
                    </a:p>
                  </a:txBody>
                  <a:tcPr marL="9525" marR="72000" marT="9525" marB="0" anchor="ctr">
                    <a:solidFill>
                      <a:srgbClr val="B0C2E5"/>
                    </a:solidFill>
                  </a:tcPr>
                </a:tc>
                <a:tc>
                  <a:txBody>
                    <a:bodyPr/>
                    <a:lstStyle/>
                    <a:p>
                      <a:pPr algn="r" fontAlgn="b"/>
                      <a:r>
                        <a:rPr lang="cs-CZ" sz="1400" b="0" i="0" u="none" strike="noStrike" dirty="0">
                          <a:solidFill>
                            <a:srgbClr val="000000"/>
                          </a:solidFill>
                          <a:effectLst/>
                          <a:latin typeface="Calibri" panose="020F0502020204030204" pitchFamily="34" charset="0"/>
                        </a:rPr>
                        <a:t>41 618</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40 974</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42 947</a:t>
                      </a:r>
                    </a:p>
                  </a:txBody>
                  <a:tcPr marL="9525" marR="72000" marT="9525" marB="0" anchor="c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45 140</a:t>
                      </a:r>
                    </a:p>
                  </a:txBody>
                  <a:tcPr marL="9525" marR="72000" marT="9525" marB="0" anchor="ctr">
                    <a:solidFill>
                      <a:srgbClr val="B0C2E5"/>
                    </a:solidFill>
                  </a:tcPr>
                </a:tc>
                <a:tc>
                  <a:txBody>
                    <a:bodyPr/>
                    <a:lstStyle/>
                    <a:p>
                      <a:pPr algn="ctr" fontAlgn="b"/>
                      <a:r>
                        <a:rPr lang="cs-CZ" sz="1400" b="0" i="0" u="none" strike="noStrike" dirty="0">
                          <a:solidFill>
                            <a:schemeClr val="tx1"/>
                          </a:solidFill>
                          <a:effectLst/>
                          <a:latin typeface="Calibri" panose="020F0502020204030204" pitchFamily="34" charset="0"/>
                        </a:rPr>
                        <a:t>+3,1 %</a:t>
                      </a:r>
                    </a:p>
                  </a:txBody>
                  <a:tcPr marL="9525" marR="9525" marT="9525" marB="0" anchor="ctr">
                    <a:solidFill>
                      <a:srgbClr val="B0C2E5"/>
                    </a:solidFill>
                  </a:tcPr>
                </a:tc>
                <a:extLst>
                  <a:ext uri="{0D108BD9-81ED-4DB2-BD59-A6C34878D82A}">
                    <a16:rowId xmlns:a16="http://schemas.microsoft.com/office/drawing/2014/main" val="10009"/>
                  </a:ext>
                </a:extLst>
              </a:tr>
              <a:tr h="143646">
                <a:tc>
                  <a:txBody>
                    <a:bodyPr/>
                    <a:lstStyle/>
                    <a:p>
                      <a:pPr algn="l" fontAlgn="b"/>
                      <a:r>
                        <a:rPr lang="cs-CZ" sz="1400" u="none" strike="noStrike">
                          <a:effectLst/>
                          <a:latin typeface="+mn-lt"/>
                        </a:rPr>
                        <a:t>Pardubický kraj</a:t>
                      </a:r>
                      <a:endParaRPr lang="cs-CZ" sz="1400" b="0" i="0" u="none" strike="noStrike">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35 287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35 622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37 807</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39 963</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40 273</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44 671</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43 439</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43 498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45 334</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+3,1 %</a:t>
                      </a:r>
                    </a:p>
                  </a:txBody>
                  <a:tcPr marL="9525" marR="9525" marT="9525" marB="0" anchor="ctr"/>
                </a:tc>
                <a:extLst>
                  <a:ext uri="{0D108BD9-81ED-4DB2-BD59-A6C34878D82A}">
                    <a16:rowId xmlns:a16="http://schemas.microsoft.com/office/drawing/2014/main" val="10010"/>
                  </a:ext>
                </a:extLst>
              </a:tr>
              <a:tr h="143646">
                <a:tc>
                  <a:txBody>
                    <a:bodyPr/>
                    <a:lstStyle/>
                    <a:p>
                      <a:pPr algn="l" fontAlgn="b"/>
                      <a:r>
                        <a:rPr lang="cs-CZ" sz="1400" u="none" strike="noStrike" dirty="0">
                          <a:effectLst/>
                          <a:latin typeface="+mn-lt"/>
                        </a:rPr>
                        <a:t>Kraj Vysočina</a:t>
                      </a:r>
                      <a:endParaRPr lang="cs-CZ" sz="1400" b="0" i="0" u="none" strike="noStrike" dirty="0">
                        <a:solidFill>
                          <a:srgbClr val="000000"/>
                        </a:solidFill>
                        <a:effectLst/>
                        <a:latin typeface="+mn-lt"/>
                      </a:endParaRPr>
                    </a:p>
                  </a:txBody>
                  <a:tcPr marL="72000" marR="0" marT="6498" marB="0" anchor="ctr">
                    <a:noFill/>
                  </a:tcPr>
                </a:tc>
                <a:tc>
                  <a:txBody>
                    <a:bodyPr/>
                    <a:lstStyle/>
                    <a:p>
                      <a:pPr algn="r" fontAlgn="b"/>
                      <a:r>
                        <a:rPr lang="cs-CZ" sz="1400" b="0" i="0" u="none" strike="noStrike">
                          <a:solidFill>
                            <a:srgbClr val="000000"/>
                          </a:solidFill>
                          <a:effectLst/>
                          <a:latin typeface="Calibri" panose="020F0502020204030204" pitchFamily="34" charset="0"/>
                        </a:rPr>
                        <a:t>31 466</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32 748</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34 296</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35 124</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36 881</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41 445</a:t>
                      </a:r>
                    </a:p>
                  </a:txBody>
                  <a:tcPr marL="9525" marR="72000" marT="9525" marB="0" anchor="ctr">
                    <a:noFill/>
                  </a:tcPr>
                </a:tc>
                <a:tc>
                  <a:txBody>
                    <a:bodyPr/>
                    <a:lstStyle/>
                    <a:p>
                      <a:pPr algn="r" fontAlgn="b"/>
                      <a:r>
                        <a:rPr lang="cs-CZ" sz="1400" b="0" i="0" u="none" strike="noStrike">
                          <a:solidFill>
                            <a:srgbClr val="000000"/>
                          </a:solidFill>
                          <a:effectLst/>
                          <a:latin typeface="Calibri" panose="020F0502020204030204" pitchFamily="34" charset="0"/>
                        </a:rPr>
                        <a:t>40 218</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40 317</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42 188</a:t>
                      </a:r>
                    </a:p>
                  </a:txBody>
                  <a:tcPr marL="9525" marR="72000" marT="9525" marB="0" anchor="ctr">
                    <a:noFill/>
                  </a:tcPr>
                </a:tc>
                <a:tc>
                  <a:txBody>
                    <a:bodyPr/>
                    <a:lstStyle/>
                    <a:p>
                      <a:pPr algn="ctr" fontAlgn="b"/>
                      <a:r>
                        <a:rPr lang="cs-CZ" sz="1400" b="0" i="0" u="none" strike="noStrike" dirty="0">
                          <a:solidFill>
                            <a:schemeClr val="tx1"/>
                          </a:solidFill>
                          <a:effectLst/>
                          <a:latin typeface="Calibri" panose="020F0502020204030204" pitchFamily="34" charset="0"/>
                        </a:rPr>
                        <a:t>+3,6 %</a:t>
                      </a:r>
                    </a:p>
                  </a:txBody>
                  <a:tcPr marL="9525" marR="9525" marT="9525" marB="0" anchor="ctr">
                    <a:noFill/>
                  </a:tcPr>
                </a:tc>
                <a:extLst>
                  <a:ext uri="{0D108BD9-81ED-4DB2-BD59-A6C34878D82A}">
                    <a16:rowId xmlns:a16="http://schemas.microsoft.com/office/drawing/2014/main" val="10011"/>
                  </a:ext>
                </a:extLst>
              </a:tr>
              <a:tr h="143646">
                <a:tc>
                  <a:txBody>
                    <a:bodyPr/>
                    <a:lstStyle/>
                    <a:p>
                      <a:pPr algn="l" fontAlgn="b"/>
                      <a:r>
                        <a:rPr lang="cs-CZ" sz="1400" u="none" strike="noStrike" dirty="0">
                          <a:effectLst/>
                          <a:latin typeface="+mn-lt"/>
                        </a:rPr>
                        <a:t>Jihomoravský kraj</a:t>
                      </a:r>
                      <a:endParaRPr lang="cs-CZ" sz="1400" b="0" i="0" u="none" strike="noStrike" dirty="0">
                        <a:solidFill>
                          <a:srgbClr val="000000"/>
                        </a:solidFill>
                        <a:effectLst/>
                        <a:latin typeface="+mn-lt"/>
                      </a:endParaRPr>
                    </a:p>
                  </a:txBody>
                  <a:tcPr marL="72000" marR="0" marT="6498" marB="0" anchor="ctr">
                    <a:noFill/>
                  </a:tcPr>
                </a:tc>
                <a:tc>
                  <a:txBody>
                    <a:bodyPr/>
                    <a:lstStyle/>
                    <a:p>
                      <a:pPr algn="r" fontAlgn="b"/>
                      <a:r>
                        <a:rPr lang="cs-CZ" sz="1400" b="0" i="0" u="none" strike="noStrike" dirty="0">
                          <a:solidFill>
                            <a:srgbClr val="000000"/>
                          </a:solidFill>
                          <a:effectLst/>
                          <a:latin typeface="Calibri" panose="020F0502020204030204" pitchFamily="34" charset="0"/>
                        </a:rPr>
                        <a:t>72 941</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74 940</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79 750</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79 903</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86 016</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93 362</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89 994</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90 145</a:t>
                      </a:r>
                    </a:p>
                  </a:txBody>
                  <a:tcPr marL="9525" marR="72000" marT="9525" marB="0" anchor="ctr">
                    <a:noFill/>
                  </a:tcPr>
                </a:tc>
                <a:tc>
                  <a:txBody>
                    <a:bodyPr/>
                    <a:lstStyle/>
                    <a:p>
                      <a:pPr algn="r" fontAlgn="b"/>
                      <a:r>
                        <a:rPr lang="cs-CZ" sz="1400" b="0" i="0" u="none" strike="noStrike" dirty="0">
                          <a:solidFill>
                            <a:srgbClr val="000000"/>
                          </a:solidFill>
                          <a:effectLst/>
                          <a:latin typeface="Calibri" panose="020F0502020204030204" pitchFamily="34" charset="0"/>
                        </a:rPr>
                        <a:t>93 538</a:t>
                      </a:r>
                    </a:p>
                  </a:txBody>
                  <a:tcPr marL="9525" marR="72000" marT="9525" marB="0" anchor="ctr">
                    <a:noFill/>
                  </a:tcPr>
                </a:tc>
                <a:tc>
                  <a:txBody>
                    <a:bodyPr/>
                    <a:lstStyle/>
                    <a:p>
                      <a:pPr algn="ctr" fontAlgn="b"/>
                      <a:r>
                        <a:rPr lang="cs-CZ" sz="1400" b="0" i="0" u="none" strike="noStrike" dirty="0">
                          <a:solidFill>
                            <a:schemeClr val="tx1"/>
                          </a:solidFill>
                          <a:effectLst/>
                          <a:latin typeface="Calibri" panose="020F0502020204030204" pitchFamily="34" charset="0"/>
                        </a:rPr>
                        <a:t>+2,2 %</a:t>
                      </a:r>
                    </a:p>
                  </a:txBody>
                  <a:tcPr marL="9525" marR="9525" marT="9525" marB="0" anchor="ctr">
                    <a:noFill/>
                  </a:tcPr>
                </a:tc>
                <a:extLst>
                  <a:ext uri="{0D108BD9-81ED-4DB2-BD59-A6C34878D82A}">
                    <a16:rowId xmlns:a16="http://schemas.microsoft.com/office/drawing/2014/main" val="10012"/>
                  </a:ext>
                </a:extLst>
              </a:tr>
              <a:tr h="143646">
                <a:tc>
                  <a:txBody>
                    <a:bodyPr/>
                    <a:lstStyle/>
                    <a:p>
                      <a:pPr algn="l" fontAlgn="b"/>
                      <a:r>
                        <a:rPr lang="cs-CZ" sz="1400" u="none" strike="noStrike" dirty="0">
                          <a:effectLst/>
                          <a:latin typeface="+mn-lt"/>
                        </a:rPr>
                        <a:t>Olomoucký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42 585</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42 670</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43 626</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45 699</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45 407</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49 082</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50 076</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50 800</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53 651</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+4,3 %</a:t>
                      </a:r>
                    </a:p>
                  </a:txBody>
                  <a:tcPr marL="9525" marR="9525" marT="9525" marB="0" anchor="ctr"/>
                </a:tc>
                <a:extLst>
                  <a:ext uri="{0D108BD9-81ED-4DB2-BD59-A6C34878D82A}">
                    <a16:rowId xmlns:a16="http://schemas.microsoft.com/office/drawing/2014/main" val="10013"/>
                  </a:ext>
                </a:extLst>
              </a:tr>
              <a:tr h="143646">
                <a:tc>
                  <a:txBody>
                    <a:bodyPr/>
                    <a:lstStyle/>
                    <a:p>
                      <a:pPr algn="l" fontAlgn="b"/>
                      <a:r>
                        <a:rPr lang="cs-CZ" sz="1400" u="none" strike="noStrike" dirty="0">
                          <a:effectLst/>
                          <a:latin typeface="+mn-lt"/>
                        </a:rPr>
                        <a:t>Zlínský kraj</a:t>
                      </a:r>
                      <a:endParaRPr lang="cs-CZ" sz="1400" b="0" i="0" u="none" strike="noStrike" dirty="0">
                        <a:solidFill>
                          <a:srgbClr val="000000"/>
                        </a:solidFill>
                        <a:effectLst/>
                        <a:latin typeface="+mn-lt"/>
                      </a:endParaRPr>
                    </a:p>
                  </a:txBody>
                  <a:tcPr marL="72000" marR="0" marT="6498" marB="0" anchor="ctr"/>
                </a:tc>
                <a:tc>
                  <a:txBody>
                    <a:bodyPr/>
                    <a:lstStyle/>
                    <a:p>
                      <a:pPr algn="r" fontAlgn="b"/>
                      <a:r>
                        <a:rPr lang="cs-CZ" sz="1400" b="0" i="0" u="none" strike="noStrike">
                          <a:solidFill>
                            <a:srgbClr val="000000"/>
                          </a:solidFill>
                          <a:effectLst/>
                          <a:latin typeface="Calibri" panose="020F0502020204030204" pitchFamily="34" charset="0"/>
                        </a:rPr>
                        <a:t>41 458</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40 482</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43 364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45 454</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47 133</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50 661</a:t>
                      </a:r>
                    </a:p>
                  </a:txBody>
                  <a:tcPr marL="9525" marR="72000" marT="9525" marB="0" anchor="ctr"/>
                </a:tc>
                <a:tc>
                  <a:txBody>
                    <a:bodyPr/>
                    <a:lstStyle/>
                    <a:p>
                      <a:pPr algn="r" fontAlgn="b"/>
                      <a:r>
                        <a:rPr lang="cs-CZ" sz="1400" b="0" i="0" u="none" strike="noStrike">
                          <a:solidFill>
                            <a:srgbClr val="000000"/>
                          </a:solidFill>
                          <a:effectLst/>
                          <a:latin typeface="Calibri" panose="020F0502020204030204" pitchFamily="34" charset="0"/>
                        </a:rPr>
                        <a:t>51 413</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53 055</a:t>
                      </a:r>
                    </a:p>
                  </a:txBody>
                  <a:tcPr marL="9525" marR="72000" marT="9525" marB="0" anchor="ctr"/>
                </a:tc>
                <a:tc>
                  <a:txBody>
                    <a:bodyPr/>
                    <a:lstStyle/>
                    <a:p>
                      <a:pPr algn="r" fontAlgn="b"/>
                      <a:r>
                        <a:rPr lang="cs-CZ" sz="1400" b="0" i="0" u="none" strike="noStrike" dirty="0">
                          <a:solidFill>
                            <a:srgbClr val="000000"/>
                          </a:solidFill>
                          <a:effectLst/>
                          <a:latin typeface="Calibri" panose="020F0502020204030204" pitchFamily="34" charset="0"/>
                        </a:rPr>
                        <a:t>54 026</a:t>
                      </a:r>
                    </a:p>
                  </a:txBody>
                  <a:tcPr marL="9525" marR="72000" marT="9525" marB="0" anchor="ctr"/>
                </a:tc>
                <a:tc>
                  <a:txBody>
                    <a:bodyPr/>
                    <a:lstStyle/>
                    <a:p>
                      <a:pPr algn="ctr" fontAlgn="b"/>
                      <a:r>
                        <a:rPr lang="cs-CZ" sz="1400" b="0" i="0" u="none" strike="noStrike" dirty="0">
                          <a:solidFill>
                            <a:schemeClr val="tx1"/>
                          </a:solidFill>
                          <a:effectLst/>
                          <a:latin typeface="Calibri" panose="020F0502020204030204" pitchFamily="34" charset="0"/>
                        </a:rPr>
                        <a:t>+3,5 %</a:t>
                      </a:r>
                    </a:p>
                  </a:txBody>
                  <a:tcPr marL="9525" marR="9525" marT="9525" marB="0" anchor="ctr"/>
                </a:tc>
                <a:extLst>
                  <a:ext uri="{0D108BD9-81ED-4DB2-BD59-A6C34878D82A}">
                    <a16:rowId xmlns:a16="http://schemas.microsoft.com/office/drawing/2014/main" val="10014"/>
                  </a:ext>
                </a:extLst>
              </a:tr>
              <a:tr h="143646">
                <a:tc>
                  <a:txBody>
                    <a:bodyPr/>
                    <a:lstStyle/>
                    <a:p>
                      <a:pPr algn="l" fontAlgn="b"/>
                      <a:r>
                        <a:rPr lang="cs-CZ" sz="1400" u="none" strike="noStrike" dirty="0">
                          <a:effectLst/>
                          <a:latin typeface="+mn-lt"/>
                        </a:rPr>
                        <a:t>Moravskoslezský kraj</a:t>
                      </a:r>
                      <a:endParaRPr lang="cs-CZ" sz="1400" b="0" i="0" u="none" strike="noStrike" dirty="0">
                        <a:solidFill>
                          <a:srgbClr val="000000"/>
                        </a:solidFill>
                        <a:effectLst/>
                        <a:latin typeface="+mn-lt"/>
                      </a:endParaRPr>
                    </a:p>
                  </a:txBody>
                  <a:tcPr marL="72000" marR="0" marT="6498"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91 162</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93 165</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94 481</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95 228</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99 414</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101 204</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105 598</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109 556</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r" fontAlgn="b"/>
                      <a:r>
                        <a:rPr lang="cs-CZ" sz="1400" b="0" i="0" u="none" strike="noStrike">
                          <a:solidFill>
                            <a:srgbClr val="000000"/>
                          </a:solidFill>
                          <a:effectLst/>
                          <a:latin typeface="Calibri" panose="020F0502020204030204" pitchFamily="34" charset="0"/>
                        </a:rPr>
                        <a:t>113 737</a:t>
                      </a:r>
                    </a:p>
                  </a:txBody>
                  <a:tcPr marL="9525" marR="72000" marT="9525" marB="0" anchor="ctr">
                    <a:lnB w="12700" cap="flat" cmpd="sng" algn="ctr">
                      <a:solidFill>
                        <a:srgbClr val="DA2128"/>
                      </a:solidFill>
                      <a:prstDash val="solid"/>
                      <a:round/>
                      <a:headEnd type="none" w="med" len="med"/>
                      <a:tailEnd type="none" w="med" len="med"/>
                    </a:lnB>
                  </a:tcPr>
                </a:tc>
                <a:tc>
                  <a:txBody>
                    <a:bodyPr/>
                    <a:lstStyle/>
                    <a:p>
                      <a:pPr algn="ctr" fontAlgn="b"/>
                      <a:r>
                        <a:rPr lang="cs-CZ" sz="1400" b="0" i="0" u="none" strike="noStrike" dirty="0">
                          <a:solidFill>
                            <a:schemeClr val="tx1"/>
                          </a:solidFill>
                          <a:effectLst/>
                          <a:latin typeface="Calibri" panose="020F0502020204030204" pitchFamily="34" charset="0"/>
                        </a:rPr>
                        <a:t>+3,4 %</a:t>
                      </a:r>
                    </a:p>
                  </a:txBody>
                  <a:tcPr marL="9525" marR="9525" marT="9525" marB="0" anchor="ctr">
                    <a:lnB w="12700" cap="flat" cmpd="sng" algn="ctr">
                      <a:solidFill>
                        <a:srgbClr val="DA2128"/>
                      </a:solidFill>
                      <a:prstDash val="solid"/>
                      <a:round/>
                      <a:headEnd type="none" w="med" len="med"/>
                      <a:tailEnd type="none" w="med" len="med"/>
                    </a:lnB>
                  </a:tcPr>
                </a:tc>
                <a:extLst>
                  <a:ext uri="{0D108BD9-81ED-4DB2-BD59-A6C34878D82A}">
                    <a16:rowId xmlns:a16="http://schemas.microsoft.com/office/drawing/2014/main" val="10015"/>
                  </a:ext>
                </a:extLst>
              </a:tr>
              <a:tr h="143646">
                <a:tc>
                  <a:txBody>
                    <a:bodyPr/>
                    <a:lstStyle/>
                    <a:p>
                      <a:pPr algn="l" fontAlgn="b"/>
                      <a:r>
                        <a:rPr lang="cs-CZ" sz="1400" b="1" u="none" strike="noStrike" dirty="0">
                          <a:effectLst/>
                          <a:latin typeface="+mn-lt"/>
                        </a:rPr>
                        <a:t>Celkem</a:t>
                      </a:r>
                      <a:endParaRPr lang="cs-CZ" sz="1400" b="1" i="0" u="none" strike="noStrike" dirty="0">
                        <a:solidFill>
                          <a:srgbClr val="000000"/>
                        </a:solidFill>
                        <a:effectLst/>
                        <a:latin typeface="+mn-lt"/>
                      </a:endParaRPr>
                    </a:p>
                  </a:txBody>
                  <a:tcPr marL="72000" marR="0" marT="6498"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726 120</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dirty="0">
                          <a:solidFill>
                            <a:srgbClr val="000000"/>
                          </a:solidFill>
                          <a:effectLst/>
                          <a:latin typeface="Calibri" panose="020F0502020204030204" pitchFamily="34" charset="0"/>
                        </a:rPr>
                        <a:t>744 490</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791 302</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824 900</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860 262</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908 993</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911 316</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a:solidFill>
                            <a:srgbClr val="000000"/>
                          </a:solidFill>
                          <a:effectLst/>
                          <a:latin typeface="Calibri" panose="020F0502020204030204" pitchFamily="34" charset="0"/>
                        </a:rPr>
                        <a:t>919 775</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r" fontAlgn="b"/>
                      <a:r>
                        <a:rPr lang="cs-CZ" sz="1400" b="1" i="0" u="none" strike="noStrike" dirty="0">
                          <a:solidFill>
                            <a:srgbClr val="000000"/>
                          </a:solidFill>
                          <a:effectLst/>
                          <a:latin typeface="Calibri" panose="020F0502020204030204" pitchFamily="34" charset="0"/>
                        </a:rPr>
                        <a:t>956 329</a:t>
                      </a:r>
                    </a:p>
                  </a:txBody>
                  <a:tcPr marL="9525" marR="72000"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tc>
                  <a:txBody>
                    <a:bodyPr/>
                    <a:lstStyle/>
                    <a:p>
                      <a:pPr algn="ctr" fontAlgn="b"/>
                      <a:r>
                        <a:rPr lang="cs-CZ" sz="1400" b="1" i="0" u="none" strike="noStrike" dirty="0">
                          <a:solidFill>
                            <a:schemeClr val="tx1"/>
                          </a:solidFill>
                          <a:effectLst/>
                          <a:latin typeface="Calibri" panose="020F0502020204030204" pitchFamily="34" charset="0"/>
                        </a:rPr>
                        <a:t>+2,7 %</a:t>
                      </a:r>
                    </a:p>
                  </a:txBody>
                  <a:tcPr marL="9525" marR="9525" marT="9525" marB="0" anchor="ct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graphicFrame>
        <p:nvGraphicFramePr>
          <p:cNvPr id="15" name="Object 3">
            <a:extLst>
              <a:ext uri="{FF2B5EF4-FFF2-40B4-BE49-F238E27FC236}">
                <a16:creationId xmlns:a16="http://schemas.microsoft.com/office/drawing/2014/main" id="{D563047A-7A8C-4652-9B89-A989C70F047D}"/>
              </a:ext>
            </a:extLst>
          </p:cNvPr>
          <p:cNvGraphicFramePr>
            <a:graphicFrameLocks/>
          </p:cNvGraphicFramePr>
          <p:nvPr>
            <p:extLst>
              <p:ext uri="{D42A27DB-BD31-4B8C-83A1-F6EECF244321}">
                <p14:modId xmlns:p14="http://schemas.microsoft.com/office/powerpoint/2010/main" val="3004225030"/>
              </p:ext>
            </p:extLst>
          </p:nvPr>
        </p:nvGraphicFramePr>
        <p:xfrm>
          <a:off x="6670123" y="4819519"/>
          <a:ext cx="4638181" cy="1627432"/>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ovéPole 15">
            <a:extLst>
              <a:ext uri="{FF2B5EF4-FFF2-40B4-BE49-F238E27FC236}">
                <a16:creationId xmlns:a16="http://schemas.microsoft.com/office/drawing/2014/main" id="{CDF549C0-4C41-452A-9D6F-C781F909CEDD}"/>
              </a:ext>
            </a:extLst>
          </p:cNvPr>
          <p:cNvSpPr txBox="1"/>
          <p:nvPr/>
        </p:nvSpPr>
        <p:spPr>
          <a:xfrm>
            <a:off x="6096000" y="4819518"/>
            <a:ext cx="1089841" cy="523220"/>
          </a:xfrm>
          <a:prstGeom prst="rect">
            <a:avLst/>
          </a:prstGeom>
          <a:noFill/>
        </p:spPr>
        <p:txBody>
          <a:bodyPr wrap="square" rtlCol="0">
            <a:spAutoFit/>
          </a:bodyPr>
          <a:lstStyle/>
          <a:p>
            <a:r>
              <a:rPr lang="cs-CZ" sz="1400" b="1" dirty="0"/>
              <a:t>ZZS</a:t>
            </a:r>
            <a:br>
              <a:rPr lang="cs-CZ" sz="1400" b="1" dirty="0"/>
            </a:br>
            <a:r>
              <a:rPr lang="cs-CZ" sz="1400" b="1" dirty="0"/>
              <a:t> – HKK:</a:t>
            </a:r>
          </a:p>
        </p:txBody>
      </p:sp>
    </p:spTree>
    <p:extLst>
      <p:ext uri="{BB962C8B-B14F-4D97-AF65-F5344CB8AC3E}">
        <p14:creationId xmlns:p14="http://schemas.microsoft.com/office/powerpoint/2010/main" val="207636912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Suma km výjezdů ZZS v letech 2010–2018 v krajích</a:t>
            </a:r>
          </a:p>
        </p:txBody>
      </p:sp>
      <p:graphicFrame>
        <p:nvGraphicFramePr>
          <p:cNvPr id="14" name="Object 3">
            <a:extLst>
              <a:ext uri="{FF2B5EF4-FFF2-40B4-BE49-F238E27FC236}">
                <a16:creationId xmlns:a16="http://schemas.microsoft.com/office/drawing/2014/main" id="{B84436BF-E056-4729-AB9D-469AFBA962B0}"/>
              </a:ext>
            </a:extLst>
          </p:cNvPr>
          <p:cNvGraphicFramePr>
            <a:graphicFrameLocks/>
          </p:cNvGraphicFramePr>
          <p:nvPr>
            <p:extLst>
              <p:ext uri="{D42A27DB-BD31-4B8C-83A1-F6EECF244321}">
                <p14:modId xmlns:p14="http://schemas.microsoft.com/office/powerpoint/2010/main" val="2737705791"/>
              </p:ext>
            </p:extLst>
          </p:nvPr>
        </p:nvGraphicFramePr>
        <p:xfrm>
          <a:off x="1140906" y="4837807"/>
          <a:ext cx="4638181" cy="1627432"/>
        </p:xfrm>
        <a:graphic>
          <a:graphicData uri="http://schemas.openxmlformats.org/drawingml/2006/chart">
            <c:chart xmlns:c="http://schemas.openxmlformats.org/drawingml/2006/chart" xmlns:r="http://schemas.openxmlformats.org/officeDocument/2006/relationships" r:id="rId3"/>
          </a:graphicData>
        </a:graphic>
      </p:graphicFrame>
      <p:sp>
        <p:nvSpPr>
          <p:cNvPr id="16" name="TextovéPole 15">
            <a:extLst>
              <a:ext uri="{FF2B5EF4-FFF2-40B4-BE49-F238E27FC236}">
                <a16:creationId xmlns:a16="http://schemas.microsoft.com/office/drawing/2014/main" id="{86CE11DB-1B0F-40DF-82C8-BD7A4DFE6FD8}"/>
              </a:ext>
            </a:extLst>
          </p:cNvPr>
          <p:cNvSpPr txBox="1"/>
          <p:nvPr/>
        </p:nvSpPr>
        <p:spPr>
          <a:xfrm>
            <a:off x="345563" y="4837807"/>
            <a:ext cx="1089841"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prstClr val="black"/>
                </a:solidFill>
                <a:effectLst/>
                <a:uLnTx/>
                <a:uFillTx/>
              </a:rPr>
              <a:t>ZZS</a:t>
            </a:r>
            <a:br>
              <a:rPr kumimoji="0" lang="cs-CZ" sz="1400" b="1" i="0" u="none" strike="noStrike" kern="0" cap="none" spc="0" normalizeH="0" baseline="0" noProof="0" dirty="0">
                <a:ln>
                  <a:noFill/>
                </a:ln>
                <a:solidFill>
                  <a:prstClr val="black"/>
                </a:solidFill>
                <a:effectLst/>
                <a:uLnTx/>
                <a:uFillTx/>
              </a:rPr>
            </a:br>
            <a:r>
              <a:rPr kumimoji="0" lang="cs-CZ" sz="1400" b="1" i="0" u="none" strike="noStrike" kern="0" cap="none" spc="0" normalizeH="0" baseline="0" noProof="0" dirty="0">
                <a:ln>
                  <a:noFill/>
                </a:ln>
                <a:solidFill>
                  <a:prstClr val="black"/>
                </a:solidFill>
                <a:effectLst/>
                <a:uLnTx/>
                <a:uFillTx/>
              </a:rPr>
              <a:t> – celá ČR:</a:t>
            </a:r>
          </a:p>
        </p:txBody>
      </p:sp>
      <p:sp>
        <p:nvSpPr>
          <p:cNvPr id="18" name="TextBox 6">
            <a:extLst>
              <a:ext uri="{FF2B5EF4-FFF2-40B4-BE49-F238E27FC236}">
                <a16:creationId xmlns:a16="http://schemas.microsoft.com/office/drawing/2014/main" id="{79893747-0B21-4431-9241-7F38E5343E35}"/>
              </a:ext>
            </a:extLst>
          </p:cNvPr>
          <p:cNvSpPr txBox="1"/>
          <p:nvPr/>
        </p:nvSpPr>
        <p:spPr>
          <a:xfrm>
            <a:off x="257558" y="614902"/>
            <a:ext cx="1997983"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2010–2018</a:t>
            </a:r>
          </a:p>
        </p:txBody>
      </p:sp>
      <p:graphicFrame>
        <p:nvGraphicFramePr>
          <p:cNvPr id="13" name="Tabulka 12">
            <a:extLst>
              <a:ext uri="{FF2B5EF4-FFF2-40B4-BE49-F238E27FC236}">
                <a16:creationId xmlns:a16="http://schemas.microsoft.com/office/drawing/2014/main" id="{9F1FA50A-0263-45F8-89B7-59AFD92A8E2C}"/>
              </a:ext>
            </a:extLst>
          </p:cNvPr>
          <p:cNvGraphicFramePr>
            <a:graphicFrameLocks noGrp="1"/>
          </p:cNvGraphicFramePr>
          <p:nvPr>
            <p:extLst>
              <p:ext uri="{D42A27DB-BD31-4B8C-83A1-F6EECF244321}">
                <p14:modId xmlns:p14="http://schemas.microsoft.com/office/powerpoint/2010/main" val="2634995287"/>
              </p:ext>
            </p:extLst>
          </p:nvPr>
        </p:nvGraphicFramePr>
        <p:xfrm>
          <a:off x="349328" y="987021"/>
          <a:ext cx="11097198" cy="3782991"/>
        </p:xfrm>
        <a:graphic>
          <a:graphicData uri="http://schemas.openxmlformats.org/drawingml/2006/table">
            <a:tbl>
              <a:tblPr/>
              <a:tblGrid>
                <a:gridCol w="1620000">
                  <a:extLst>
                    <a:ext uri="{9D8B030D-6E8A-4147-A177-3AD203B41FA5}">
                      <a16:colId xmlns:a16="http://schemas.microsoft.com/office/drawing/2014/main" val="20000"/>
                    </a:ext>
                  </a:extLst>
                </a:gridCol>
                <a:gridCol w="829022">
                  <a:extLst>
                    <a:ext uri="{9D8B030D-6E8A-4147-A177-3AD203B41FA5}">
                      <a16:colId xmlns:a16="http://schemas.microsoft.com/office/drawing/2014/main" val="20001"/>
                    </a:ext>
                  </a:extLst>
                </a:gridCol>
                <a:gridCol w="829022">
                  <a:extLst>
                    <a:ext uri="{9D8B030D-6E8A-4147-A177-3AD203B41FA5}">
                      <a16:colId xmlns:a16="http://schemas.microsoft.com/office/drawing/2014/main" val="20002"/>
                    </a:ext>
                  </a:extLst>
                </a:gridCol>
                <a:gridCol w="829022">
                  <a:extLst>
                    <a:ext uri="{9D8B030D-6E8A-4147-A177-3AD203B41FA5}">
                      <a16:colId xmlns:a16="http://schemas.microsoft.com/office/drawing/2014/main" val="20003"/>
                    </a:ext>
                  </a:extLst>
                </a:gridCol>
                <a:gridCol w="829022">
                  <a:extLst>
                    <a:ext uri="{9D8B030D-6E8A-4147-A177-3AD203B41FA5}">
                      <a16:colId xmlns:a16="http://schemas.microsoft.com/office/drawing/2014/main" val="20004"/>
                    </a:ext>
                  </a:extLst>
                </a:gridCol>
                <a:gridCol w="829022">
                  <a:extLst>
                    <a:ext uri="{9D8B030D-6E8A-4147-A177-3AD203B41FA5}">
                      <a16:colId xmlns:a16="http://schemas.microsoft.com/office/drawing/2014/main" val="20005"/>
                    </a:ext>
                  </a:extLst>
                </a:gridCol>
                <a:gridCol w="829022">
                  <a:extLst>
                    <a:ext uri="{9D8B030D-6E8A-4147-A177-3AD203B41FA5}">
                      <a16:colId xmlns:a16="http://schemas.microsoft.com/office/drawing/2014/main" val="20006"/>
                    </a:ext>
                  </a:extLst>
                </a:gridCol>
                <a:gridCol w="829022">
                  <a:extLst>
                    <a:ext uri="{9D8B030D-6E8A-4147-A177-3AD203B41FA5}">
                      <a16:colId xmlns:a16="http://schemas.microsoft.com/office/drawing/2014/main" val="20007"/>
                    </a:ext>
                  </a:extLst>
                </a:gridCol>
                <a:gridCol w="829022">
                  <a:extLst>
                    <a:ext uri="{9D8B030D-6E8A-4147-A177-3AD203B41FA5}">
                      <a16:colId xmlns:a16="http://schemas.microsoft.com/office/drawing/2014/main" val="20008"/>
                    </a:ext>
                  </a:extLst>
                </a:gridCol>
                <a:gridCol w="829022">
                  <a:extLst>
                    <a:ext uri="{9D8B030D-6E8A-4147-A177-3AD203B41FA5}">
                      <a16:colId xmlns:a16="http://schemas.microsoft.com/office/drawing/2014/main" val="2064293367"/>
                    </a:ext>
                  </a:extLst>
                </a:gridCol>
                <a:gridCol w="2016000">
                  <a:extLst>
                    <a:ext uri="{9D8B030D-6E8A-4147-A177-3AD203B41FA5}">
                      <a16:colId xmlns:a16="http://schemas.microsoft.com/office/drawing/2014/main" val="20009"/>
                    </a:ext>
                  </a:extLst>
                </a:gridCol>
              </a:tblGrid>
              <a:tr h="143646">
                <a:tc rowSpan="2">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b="1" i="0" u="none" strike="noStrike" dirty="0">
                          <a:solidFill>
                            <a:srgbClr val="000000"/>
                          </a:solidFill>
                          <a:effectLst/>
                          <a:latin typeface="+mn-lt"/>
                        </a:rPr>
                        <a:t>Sídlo ZZS</a:t>
                      </a:r>
                    </a:p>
                  </a:txBody>
                  <a:tcPr marL="72000" marR="6498" marT="6498"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gridSpan="8">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400" b="1" i="0" u="none" strike="noStrike" dirty="0">
                          <a:solidFill>
                            <a:srgbClr val="000000"/>
                          </a:solidFill>
                          <a:effectLst/>
                          <a:latin typeface="+mn-lt"/>
                        </a:rPr>
                        <a:t>Suma km vykázaných ZZS (v milionech)</a:t>
                      </a:r>
                    </a:p>
                  </a:txBody>
                  <a:tcPr marL="6498" marR="6498" marT="6498"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hMerge="1">
                  <a:txBody>
                    <a:bodyPr/>
                    <a:lstStyle/>
                    <a:p>
                      <a:pPr algn="r" fontAlgn="b"/>
                      <a:endParaRPr lang="cs-CZ" sz="1200" b="0" i="0" u="none" strike="noStrike" dirty="0">
                        <a:solidFill>
                          <a:srgbClr val="000000"/>
                        </a:solidFill>
                        <a:effectLst/>
                        <a:latin typeface="+mn-lt"/>
                      </a:endParaRPr>
                    </a:p>
                  </a:txBody>
                  <a:tcPr marL="6498" marR="6498" marT="6498" marB="0" anchor="b"/>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endParaRPr lang="cs-CZ" sz="1400" b="1" i="0" u="none" strike="noStrike" dirty="0">
                        <a:solidFill>
                          <a:srgbClr val="000000"/>
                        </a:solidFill>
                        <a:effectLst/>
                        <a:latin typeface="+mn-lt"/>
                      </a:endParaRPr>
                    </a:p>
                  </a:txBody>
                  <a:tcPr marL="6498" marR="6498" marT="6498"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rowSpan="2">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400" b="1" u="none" strike="noStrike" dirty="0">
                          <a:solidFill>
                            <a:srgbClr val="000000"/>
                          </a:solidFill>
                          <a:effectLst/>
                          <a:latin typeface="+mn-lt"/>
                        </a:rPr>
                        <a:t>Průměrná meziroční změna (2014–2018)</a:t>
                      </a:r>
                      <a:endParaRPr lang="cs-CZ" sz="1400" b="1" i="0" u="none" strike="noStrike" dirty="0">
                        <a:solidFill>
                          <a:srgbClr val="000000"/>
                        </a:solidFill>
                        <a:effectLst/>
                        <a:latin typeface="+mn-lt"/>
                      </a:endParaRPr>
                    </a:p>
                  </a:txBody>
                  <a:tcPr marL="6498" marR="6498" marT="6498"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3646">
                <a:tc vMerge="1">
                  <a:txBody>
                    <a:bodyPr/>
                    <a:lstStyle/>
                    <a:p>
                      <a:pPr algn="l" fontAlgn="b"/>
                      <a:endParaRPr lang="cs-CZ" sz="1200" b="0" i="0" u="none" strike="noStrike" dirty="0">
                        <a:solidFill>
                          <a:srgbClr val="000000"/>
                        </a:solidFill>
                        <a:effectLst/>
                        <a:latin typeface="+mn-lt"/>
                      </a:endParaRPr>
                    </a:p>
                  </a:txBody>
                  <a:tcPr marL="6498" marR="6498" marT="6498" marB="0" anchor="b"/>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2010</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2011</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2012</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2013</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2014</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2015</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2016</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u="none" strike="noStrike" dirty="0">
                          <a:solidFill>
                            <a:srgbClr val="000000"/>
                          </a:solidFill>
                          <a:effectLst/>
                          <a:latin typeface="+mn-lt"/>
                        </a:rPr>
                        <a:t>2017</a:t>
                      </a:r>
                      <a:endParaRPr lang="cs-CZ" sz="1400" b="1" i="0" u="none" strike="noStrike" dirty="0">
                        <a:solidFill>
                          <a:srgbClr val="000000"/>
                        </a:solidFill>
                        <a:effectLst/>
                        <a:latin typeface="+mn-lt"/>
                      </a:endParaRP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r" fontAlgn="b"/>
                      <a:r>
                        <a:rPr lang="cs-CZ" sz="1400" b="1" i="0" u="none" strike="noStrike" dirty="0">
                          <a:solidFill>
                            <a:srgbClr val="000000"/>
                          </a:solidFill>
                          <a:effectLst/>
                          <a:latin typeface="+mn-lt"/>
                        </a:rPr>
                        <a:t>2018</a:t>
                      </a:r>
                    </a:p>
                  </a:txBody>
                  <a:tcPr marL="6498" marR="7200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fontAlgn="b"/>
                      <a:endParaRPr lang="cs-CZ" sz="1200" b="0" i="0" u="none" strike="noStrike" dirty="0">
                        <a:solidFill>
                          <a:srgbClr val="000000"/>
                        </a:solidFill>
                        <a:effectLst/>
                        <a:latin typeface="+mn-lt"/>
                      </a:endParaRPr>
                    </a:p>
                  </a:txBody>
                  <a:tcPr marL="6498" marR="6498" marT="6498" marB="0" anchor="b"/>
                </a:tc>
                <a:extLst>
                  <a:ext uri="{0D108BD9-81ED-4DB2-BD59-A6C34878D82A}">
                    <a16:rowId xmlns:a16="http://schemas.microsoft.com/office/drawing/2014/main" val="10001"/>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Hl. m. Praha</a:t>
                      </a:r>
                      <a:endParaRPr lang="cs-CZ" sz="1400" b="0" i="0" u="none" strike="noStrike" dirty="0">
                        <a:solidFill>
                          <a:srgbClr val="000000"/>
                        </a:solidFill>
                        <a:effectLst/>
                        <a:latin typeface="+mn-lt"/>
                      </a:endParaRPr>
                    </a:p>
                  </a:txBody>
                  <a:tcPr marL="72000" marR="0" marT="6498"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1,56</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1,62</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1,71</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1,79</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1,82</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1,86</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1,86</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1,77</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1,78</a:t>
                      </a:r>
                    </a:p>
                  </a:txBody>
                  <a:tcPr marL="9525" marR="72000"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-0,5 %</a:t>
                      </a:r>
                    </a:p>
                  </a:txBody>
                  <a:tcPr marL="9525" marR="9525" marT="9525" marB="0" anchor="ctr">
                    <a:lnL>
                      <a:noFill/>
                    </a:lnL>
                    <a:lnR>
                      <a:noFill/>
                    </a:lnR>
                    <a:lnT w="12700" cap="flat" cmpd="sng" algn="ctr">
                      <a:solidFill>
                        <a:srgbClr val="DA2128"/>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Středočeský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2,50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2,76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2,97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3,57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4,01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4,03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4,29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4,26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4,38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+2,2 %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Jihočeský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1,99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2,14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2,25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2,45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2,43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2,52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2,68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+4,5 %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Plzeňský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1,79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1,95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2,02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2,19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2,40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+7,6 %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Karlovarský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0,84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0,90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1,17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+0,8 %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Ústecký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1,92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1,98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2,01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+3,3 %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Liberecký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1,30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1,39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1,41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1,54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+2,9 %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Královéhradecký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dirty="0">
                          <a:solidFill>
                            <a:srgbClr val="000000"/>
                          </a:solidFill>
                          <a:effectLst/>
                          <a:latin typeface="Calibri" panose="020F0502020204030204" pitchFamily="34" charset="0"/>
                        </a:rPr>
                        <a:t>0,97</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1,12</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1,20</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1,23</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1,29</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1,34</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1,35</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dirty="0">
                          <a:solidFill>
                            <a:srgbClr val="000000"/>
                          </a:solidFill>
                          <a:effectLst/>
                          <a:latin typeface="Calibri" panose="020F0502020204030204" pitchFamily="34" charset="0"/>
                        </a:rPr>
                        <a:t>1,42</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r" fontAlgn="b"/>
                      <a:r>
                        <a:rPr lang="cs-CZ" sz="1400" b="0" i="0" u="none" strike="noStrike">
                          <a:solidFill>
                            <a:srgbClr val="000000"/>
                          </a:solidFill>
                          <a:effectLst/>
                          <a:latin typeface="Calibri" panose="020F0502020204030204" pitchFamily="34" charset="0"/>
                        </a:rPr>
                        <a:t>1,48</a:t>
                      </a:r>
                    </a:p>
                  </a:txBody>
                  <a:tcPr marL="9525" marR="72000" marT="9525" marB="0" anchor="ctr">
                    <a:lnL>
                      <a:noFill/>
                    </a:lnL>
                    <a:lnR>
                      <a:noFill/>
                    </a:lnR>
                    <a:lnT>
                      <a:noFill/>
                    </a:lnT>
                    <a:lnB>
                      <a:noFill/>
                    </a:lnB>
                    <a:lnTlToBr w="12700" cmpd="sng">
                      <a:noFill/>
                      <a:prstDash val="solid"/>
                    </a:lnTlToBr>
                    <a:lnBlToTr w="12700" cmpd="sng">
                      <a:noFill/>
                      <a:prstDash val="solid"/>
                    </a:lnBlToTr>
                    <a:solidFill>
                      <a:srgbClr val="B0C2E5"/>
                    </a:solidFill>
                  </a:tcPr>
                </a:tc>
                <a:tc>
                  <a:txBody>
                    <a:bodyPr/>
                    <a:lstStyle/>
                    <a:p>
                      <a:pPr algn="ctr" fontAlgn="b"/>
                      <a:r>
                        <a:rPr lang="cs-CZ" sz="1400" b="0" i="0" u="none" strike="noStrike" dirty="0">
                          <a:solidFill>
                            <a:schemeClr val="tx1"/>
                          </a:solidFill>
                          <a:effectLst/>
                          <a:latin typeface="Calibri" panose="020F0502020204030204" pitchFamily="34" charset="0"/>
                        </a:rPr>
                        <a:t>+3,5 %</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B0C2E5"/>
                    </a:solidFill>
                  </a:tcPr>
                </a:tc>
                <a:extLst>
                  <a:ext uri="{0D108BD9-81ED-4DB2-BD59-A6C34878D82A}">
                    <a16:rowId xmlns:a16="http://schemas.microsoft.com/office/drawing/2014/main" val="10009"/>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Pardubický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1,01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1,08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1,18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+5,5 %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Kraj Vysočina</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1,16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1,22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1,48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1,71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+3,8 %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Jihomoravský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2,04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2,11</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2,15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2,24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2,48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2,56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2,58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2,60</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dirty="0">
                          <a:solidFill>
                            <a:srgbClr val="000000"/>
                          </a:solidFill>
                          <a:effectLst/>
                          <a:latin typeface="Calibri" panose="020F0502020204030204" pitchFamily="34" charset="0"/>
                        </a:rPr>
                        <a:t>2,72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+2,3 %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Olomoucký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1,19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1,35</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1,42</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+3,8 %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Zlínský kraj</a:t>
                      </a:r>
                      <a:endParaRPr lang="cs-CZ" sz="1400" b="0" i="0" u="none" strike="noStrike" dirty="0">
                        <a:solidFill>
                          <a:srgbClr val="000000"/>
                        </a:solidFill>
                        <a:effectLst/>
                        <a:latin typeface="+mn-lt"/>
                      </a:endParaRPr>
                    </a:p>
                  </a:txBody>
                  <a:tcPr marL="72000" marR="0" marT="6498"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1,23</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1,29</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1,38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1,46</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1,54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1,64</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1,68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1,77</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1,88</a:t>
                      </a:r>
                    </a:p>
                  </a:txBody>
                  <a:tcPr marL="9525" marR="72000"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+5,1 %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u="none" strike="noStrike" dirty="0">
                          <a:solidFill>
                            <a:srgbClr val="000000"/>
                          </a:solidFill>
                          <a:effectLst/>
                          <a:latin typeface="+mn-lt"/>
                        </a:rPr>
                        <a:t>Moravskoslezský kraj</a:t>
                      </a:r>
                      <a:endParaRPr lang="cs-CZ" sz="1400" b="0" i="0" u="none" strike="noStrike" dirty="0">
                        <a:solidFill>
                          <a:srgbClr val="000000"/>
                        </a:solidFill>
                        <a:effectLst/>
                        <a:latin typeface="+mn-lt"/>
                      </a:endParaRPr>
                    </a:p>
                  </a:txBody>
                  <a:tcPr marL="72000" marR="0" marT="6498"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2,30</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2,39</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2,40</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2,43</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2,52</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2,52</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2,59</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2,68</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0" i="0" u="none" strike="noStrike">
                          <a:solidFill>
                            <a:srgbClr val="000000"/>
                          </a:solidFill>
                          <a:effectLst/>
                          <a:latin typeface="Calibri" panose="020F0502020204030204" pitchFamily="34" charset="0"/>
                        </a:rPr>
                        <a:t>2,76</a:t>
                      </a:r>
                    </a:p>
                  </a:txBody>
                  <a:tcPr marL="9525" marR="72000"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Calibri" panose="020F0502020204030204" pitchFamily="34" charset="0"/>
                        </a:rPr>
                        <a:t>+2,4 %</a:t>
                      </a:r>
                    </a:p>
                  </a:txBody>
                  <a:tcPr marL="9525" marR="9525" marT="9525" marB="0" anchor="ctr">
                    <a:lnL>
                      <a:noFill/>
                    </a:lnL>
                    <a:lnR>
                      <a:noFill/>
                    </a:lnR>
                    <a:lnT>
                      <a:noFill/>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14364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l" fontAlgn="b"/>
                      <a:r>
                        <a:rPr lang="cs-CZ" sz="1400" b="1" u="none" strike="noStrike" dirty="0">
                          <a:solidFill>
                            <a:srgbClr val="000000"/>
                          </a:solidFill>
                          <a:effectLst/>
                          <a:latin typeface="+mn-lt"/>
                        </a:rPr>
                        <a:t>Celkem</a:t>
                      </a:r>
                      <a:endParaRPr lang="cs-CZ" sz="1400" b="1" i="0" u="none" strike="noStrike" dirty="0">
                        <a:solidFill>
                          <a:srgbClr val="000000"/>
                        </a:solidFill>
                        <a:effectLst/>
                        <a:latin typeface="+mn-lt"/>
                      </a:endParaRPr>
                    </a:p>
                  </a:txBody>
                  <a:tcPr marL="72000" marR="0" marT="6498"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dirty="0">
                          <a:solidFill>
                            <a:srgbClr val="000000"/>
                          </a:solidFill>
                          <a:effectLst/>
                          <a:latin typeface="Calibri" panose="020F0502020204030204" pitchFamily="34" charset="0"/>
                        </a:rPr>
                        <a:t>20,53</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21,76</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23,17</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24,82</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26,46</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27,64</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28,30</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a:solidFill>
                            <a:srgbClr val="000000"/>
                          </a:solidFill>
                          <a:effectLst/>
                          <a:latin typeface="Calibri" panose="020F0502020204030204" pitchFamily="34" charset="0"/>
                        </a:rPr>
                        <a:t>28,80</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400" b="1" i="0" u="none" strike="noStrike" dirty="0">
                          <a:solidFill>
                            <a:srgbClr val="000000"/>
                          </a:solidFill>
                          <a:effectLst/>
                          <a:latin typeface="Calibri" panose="020F0502020204030204" pitchFamily="34" charset="0"/>
                        </a:rPr>
                        <a:t>30,05</a:t>
                      </a:r>
                    </a:p>
                  </a:txBody>
                  <a:tcPr marL="9525" marR="72000"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1" i="0" u="none" strike="noStrike" dirty="0">
                          <a:solidFill>
                            <a:schemeClr val="tx1"/>
                          </a:solidFill>
                          <a:effectLst/>
                          <a:latin typeface="Calibri" panose="020F0502020204030204" pitchFamily="34" charset="0"/>
                        </a:rPr>
                        <a:t>+3,2 %</a:t>
                      </a:r>
                    </a:p>
                  </a:txBody>
                  <a:tcPr marL="9525" marR="9525" marT="9525" marB="0" anchor="ctr">
                    <a:lnL>
                      <a:noFill/>
                    </a:lnL>
                    <a:lnR>
                      <a:noFill/>
                    </a:lnR>
                    <a:lnT w="12700" cap="flat" cmpd="sng" algn="ctr">
                      <a:solidFill>
                        <a:srgbClr val="DA2128"/>
                      </a:solidFill>
                      <a:prstDash val="solid"/>
                      <a:round/>
                      <a:headEnd type="none" w="med" len="med"/>
                      <a:tailEnd type="none" w="med" len="med"/>
                    </a:lnT>
                    <a:lnB w="12700" cap="flat" cmpd="sng" algn="ctr">
                      <a:solidFill>
                        <a:srgbClr val="DA2128"/>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graphicFrame>
        <p:nvGraphicFramePr>
          <p:cNvPr id="15" name="Object 3">
            <a:extLst>
              <a:ext uri="{FF2B5EF4-FFF2-40B4-BE49-F238E27FC236}">
                <a16:creationId xmlns:a16="http://schemas.microsoft.com/office/drawing/2014/main" id="{40D28BC9-5859-471F-9092-5A035281074F}"/>
              </a:ext>
            </a:extLst>
          </p:cNvPr>
          <p:cNvGraphicFramePr>
            <a:graphicFrameLocks/>
          </p:cNvGraphicFramePr>
          <p:nvPr>
            <p:extLst>
              <p:ext uri="{D42A27DB-BD31-4B8C-83A1-F6EECF244321}">
                <p14:modId xmlns:p14="http://schemas.microsoft.com/office/powerpoint/2010/main" val="758553377"/>
              </p:ext>
            </p:extLst>
          </p:nvPr>
        </p:nvGraphicFramePr>
        <p:xfrm>
          <a:off x="6808345" y="4837807"/>
          <a:ext cx="4638181" cy="1627432"/>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ovéPole 16">
            <a:extLst>
              <a:ext uri="{FF2B5EF4-FFF2-40B4-BE49-F238E27FC236}">
                <a16:creationId xmlns:a16="http://schemas.microsoft.com/office/drawing/2014/main" id="{50FE6709-DBED-499F-9F5A-C2FF52FBFBF8}"/>
              </a:ext>
            </a:extLst>
          </p:cNvPr>
          <p:cNvSpPr txBox="1"/>
          <p:nvPr/>
        </p:nvSpPr>
        <p:spPr>
          <a:xfrm>
            <a:off x="6255494" y="4837806"/>
            <a:ext cx="1089841"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prstClr val="black"/>
                </a:solidFill>
                <a:effectLst/>
                <a:uLnTx/>
                <a:uFillTx/>
              </a:rPr>
              <a:t>ZZS</a:t>
            </a:r>
            <a:br>
              <a:rPr kumimoji="0" lang="cs-CZ" sz="1400" b="1" i="0" u="none" strike="noStrike" kern="0" cap="none" spc="0" normalizeH="0" baseline="0" noProof="0" dirty="0">
                <a:ln>
                  <a:noFill/>
                </a:ln>
                <a:solidFill>
                  <a:prstClr val="black"/>
                </a:solidFill>
                <a:effectLst/>
                <a:uLnTx/>
                <a:uFillTx/>
              </a:rPr>
            </a:br>
            <a:r>
              <a:rPr kumimoji="0" lang="cs-CZ" sz="1400" b="1" i="0" u="none" strike="noStrike" kern="0" cap="none" spc="0" normalizeH="0" baseline="0" noProof="0" dirty="0">
                <a:ln>
                  <a:noFill/>
                </a:ln>
                <a:solidFill>
                  <a:prstClr val="black"/>
                </a:solidFill>
                <a:effectLst/>
                <a:uLnTx/>
                <a:uFillTx/>
              </a:rPr>
              <a:t> – HKK:</a:t>
            </a:r>
          </a:p>
        </p:txBody>
      </p:sp>
    </p:spTree>
    <p:extLst>
      <p:ext uri="{BB962C8B-B14F-4D97-AF65-F5344CB8AC3E}">
        <p14:creationId xmlns:p14="http://schemas.microsoft.com/office/powerpoint/2010/main" val="261101957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Počet ošetřených pacientů v jednotlivých měsících</a:t>
            </a:r>
          </a:p>
        </p:txBody>
      </p:sp>
      <p:sp>
        <p:nvSpPr>
          <p:cNvPr id="97" name="TextBox 6"/>
          <p:cNvSpPr txBox="1"/>
          <p:nvPr/>
        </p:nvSpPr>
        <p:spPr>
          <a:xfrm>
            <a:off x="257558" y="653725"/>
            <a:ext cx="39839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ošetření pacienti v období 2014–2018</a:t>
            </a:r>
          </a:p>
        </p:txBody>
      </p:sp>
      <p:sp>
        <p:nvSpPr>
          <p:cNvPr id="8" name="TextBox 2"/>
          <p:cNvSpPr txBox="1"/>
          <p:nvPr/>
        </p:nvSpPr>
        <p:spPr>
          <a:xfrm>
            <a:off x="288249" y="1195025"/>
            <a:ext cx="940820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Počet pacientů ošetřených ZZS v jednotlivých měsících v recentním 5letém období 2014–2018:</a:t>
            </a:r>
          </a:p>
        </p:txBody>
      </p:sp>
      <p:sp>
        <p:nvSpPr>
          <p:cNvPr id="3" name="Obdélník 2">
            <a:extLst>
              <a:ext uri="{FF2B5EF4-FFF2-40B4-BE49-F238E27FC236}">
                <a16:creationId xmlns:a16="http://schemas.microsoft.com/office/drawing/2014/main" id="{DC9F9447-FA46-40CA-9420-8A48F71D0ECD}"/>
              </a:ext>
            </a:extLst>
          </p:cNvPr>
          <p:cNvSpPr/>
          <p:nvPr/>
        </p:nvSpPr>
        <p:spPr>
          <a:xfrm rot="16200000">
            <a:off x="-515132" y="3040040"/>
            <a:ext cx="2154372" cy="276999"/>
          </a:xfrm>
          <a:prstGeom prst="rect">
            <a:avLst/>
          </a:prstGeom>
        </p:spPr>
        <p:txBody>
          <a:bodyPr wrap="none">
            <a:spAutoFit/>
          </a:bodyPr>
          <a:lstStyle/>
          <a:p>
            <a:pPr algn="ctr">
              <a:defRPr sz="1200" b="0" i="0" u="none" strike="noStrike" kern="1200" baseline="0">
                <a:solidFill>
                  <a:srgbClr val="000000"/>
                </a:solidFill>
                <a:latin typeface="Calibri"/>
                <a:ea typeface="Calibri"/>
                <a:cs typeface="Calibri"/>
              </a:defRPr>
            </a:pPr>
            <a:r>
              <a:rPr lang="cs-CZ" dirty="0"/>
              <a:t>Počet ošetřených osob ZZS v ČR</a:t>
            </a:r>
          </a:p>
        </p:txBody>
      </p:sp>
      <p:graphicFrame>
        <p:nvGraphicFramePr>
          <p:cNvPr id="14" name="Object 3">
            <a:extLst>
              <a:ext uri="{FF2B5EF4-FFF2-40B4-BE49-F238E27FC236}">
                <a16:creationId xmlns:a16="http://schemas.microsoft.com/office/drawing/2014/main" id="{FBC390B0-175B-4B9E-BB83-006D9908B8FA}"/>
              </a:ext>
            </a:extLst>
          </p:cNvPr>
          <p:cNvGraphicFramePr>
            <a:graphicFrameLocks/>
          </p:cNvGraphicFramePr>
          <p:nvPr>
            <p:extLst>
              <p:ext uri="{D42A27DB-BD31-4B8C-83A1-F6EECF244321}">
                <p14:modId xmlns:p14="http://schemas.microsoft.com/office/powerpoint/2010/main" val="4000878540"/>
              </p:ext>
            </p:extLst>
          </p:nvPr>
        </p:nvGraphicFramePr>
        <p:xfrm>
          <a:off x="137600" y="1760385"/>
          <a:ext cx="11197340" cy="3849840"/>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Box 7">
            <a:extLst>
              <a:ext uri="{FF2B5EF4-FFF2-40B4-BE49-F238E27FC236}">
                <a16:creationId xmlns:a16="http://schemas.microsoft.com/office/drawing/2014/main" id="{98F86675-C667-445C-B7BA-2F792EE737E3}"/>
              </a:ext>
            </a:extLst>
          </p:cNvPr>
          <p:cNvSpPr txBox="1"/>
          <p:nvPr/>
        </p:nvSpPr>
        <p:spPr>
          <a:xfrm>
            <a:off x="336772" y="5464454"/>
            <a:ext cx="11431675" cy="823020"/>
          </a:xfrm>
          <a:prstGeom prst="rect">
            <a:avLst/>
          </a:prstGeom>
          <a:noFill/>
          <a:ln>
            <a:solidFill>
              <a:schemeClr val="bg1"/>
            </a:solidFill>
          </a:ln>
        </p:spPr>
        <p:txBody>
          <a:bodyPr wrap="square" rtlCol="0" anchor="ctr">
            <a:no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ju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Celkový počet ošetřených pacientů nevykazuje v průběhu roku výrazný sezonní</a:t>
            </a:r>
            <a:r>
              <a:rPr kumimoji="0" lang="cs-CZ" sz="1400"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trend, zohledníme-li navíc počet dní v jednotlivých měsících. Mírně zvýšený počet ošetřených pacientů bývá v průběhu letních a na přelomu roku</a:t>
            </a:r>
            <a:r>
              <a:rPr lang="cs-CZ" sz="1400" dirty="0">
                <a:solidFill>
                  <a:prstClr val="black"/>
                </a:solidFill>
              </a:rPr>
              <a:t>. Počet ošetřených pacientů v péči ZZS HKK kopíruje celorepublikový trend počtu ošetřených osob včetně výkyvů v určitých měsících roku.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ZZS HKK ošetřuje 4,7</a:t>
            </a:r>
            <a:r>
              <a:rPr lang="cs-CZ" sz="1400" dirty="0">
                <a:solidFill>
                  <a:prstClr val="black"/>
                </a:solidFill>
                <a:latin typeface="Calibri" panose="020F0502020204030204"/>
              </a:rPr>
              <a:t> %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pacientů v ČR.</a:t>
            </a:r>
          </a:p>
        </p:txBody>
      </p:sp>
      <p:sp>
        <p:nvSpPr>
          <p:cNvPr id="16" name="Obdélník 15">
            <a:extLst>
              <a:ext uri="{FF2B5EF4-FFF2-40B4-BE49-F238E27FC236}">
                <a16:creationId xmlns:a16="http://schemas.microsoft.com/office/drawing/2014/main" id="{EBBA156E-A17E-4096-8204-45B764E0D939}"/>
              </a:ext>
            </a:extLst>
          </p:cNvPr>
          <p:cNvSpPr/>
          <p:nvPr/>
        </p:nvSpPr>
        <p:spPr>
          <a:xfrm rot="5400000">
            <a:off x="10422603" y="3040039"/>
            <a:ext cx="2141548" cy="276999"/>
          </a:xfrm>
          <a:prstGeom prst="rect">
            <a:avLst/>
          </a:prstGeom>
        </p:spPr>
        <p:txBody>
          <a:bodyPr wrap="none">
            <a:spAutoFit/>
          </a:bodyPr>
          <a:lstStyle/>
          <a:p>
            <a:pPr algn="ctr">
              <a:defRPr sz="1200" b="0" i="0" u="none" strike="noStrike" kern="1200" baseline="0">
                <a:solidFill>
                  <a:srgbClr val="000000"/>
                </a:solidFill>
                <a:latin typeface="Calibri"/>
                <a:ea typeface="Calibri"/>
                <a:cs typeface="Calibri"/>
              </a:defRPr>
            </a:pPr>
            <a:r>
              <a:rPr lang="cs-CZ" dirty="0"/>
              <a:t>Počet ošetřených osob ZZS HKK</a:t>
            </a:r>
          </a:p>
        </p:txBody>
      </p:sp>
    </p:spTree>
    <p:extLst>
      <p:ext uri="{BB962C8B-B14F-4D97-AF65-F5344CB8AC3E}">
        <p14:creationId xmlns:p14="http://schemas.microsoft.com/office/powerpoint/2010/main" val="311800533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Demografická struktura pacientů v péči ZZS </a:t>
            </a:r>
          </a:p>
        </p:txBody>
      </p:sp>
      <p:sp>
        <p:nvSpPr>
          <p:cNvPr id="97" name="TextBox 6"/>
          <p:cNvSpPr txBox="1"/>
          <p:nvPr/>
        </p:nvSpPr>
        <p:spPr>
          <a:xfrm>
            <a:off x="257558" y="653725"/>
            <a:ext cx="39839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ošetření pacienti v období 2014–2018</a:t>
            </a:r>
          </a:p>
        </p:txBody>
      </p:sp>
      <p:graphicFrame>
        <p:nvGraphicFramePr>
          <p:cNvPr id="39" name="Tabulka 38">
            <a:extLst>
              <a:ext uri="{FF2B5EF4-FFF2-40B4-BE49-F238E27FC236}">
                <a16:creationId xmlns:a16="http://schemas.microsoft.com/office/drawing/2014/main" id="{674C9A7C-B908-40FD-96D8-01E4F0A732FC}"/>
              </a:ext>
            </a:extLst>
          </p:cNvPr>
          <p:cNvGraphicFramePr>
            <a:graphicFrameLocks noGrp="1"/>
          </p:cNvGraphicFramePr>
          <p:nvPr>
            <p:extLst>
              <p:ext uri="{D42A27DB-BD31-4B8C-83A1-F6EECF244321}">
                <p14:modId xmlns:p14="http://schemas.microsoft.com/office/powerpoint/2010/main" val="2777658040"/>
              </p:ext>
            </p:extLst>
          </p:nvPr>
        </p:nvGraphicFramePr>
        <p:xfrm>
          <a:off x="505325" y="3387217"/>
          <a:ext cx="4122965" cy="2228850"/>
        </p:xfrm>
        <a:graphic>
          <a:graphicData uri="http://schemas.openxmlformats.org/drawingml/2006/table">
            <a:tbl>
              <a:tblPr>
                <a:tableStyleId>{2D5ABB26-0587-4C30-8999-92F81FD0307C}</a:tableStyleId>
              </a:tblPr>
              <a:tblGrid>
                <a:gridCol w="699281">
                  <a:extLst>
                    <a:ext uri="{9D8B030D-6E8A-4147-A177-3AD203B41FA5}">
                      <a16:colId xmlns:a16="http://schemas.microsoft.com/office/drawing/2014/main" val="20000"/>
                    </a:ext>
                  </a:extLst>
                </a:gridCol>
                <a:gridCol w="699281">
                  <a:extLst>
                    <a:ext uri="{9D8B030D-6E8A-4147-A177-3AD203B41FA5}">
                      <a16:colId xmlns:a16="http://schemas.microsoft.com/office/drawing/2014/main" val="20001"/>
                    </a:ext>
                  </a:extLst>
                </a:gridCol>
                <a:gridCol w="756000">
                  <a:extLst>
                    <a:ext uri="{9D8B030D-6E8A-4147-A177-3AD203B41FA5}">
                      <a16:colId xmlns:a16="http://schemas.microsoft.com/office/drawing/2014/main" val="20002"/>
                    </a:ext>
                  </a:extLst>
                </a:gridCol>
                <a:gridCol w="936000">
                  <a:extLst>
                    <a:ext uri="{9D8B030D-6E8A-4147-A177-3AD203B41FA5}">
                      <a16:colId xmlns:a16="http://schemas.microsoft.com/office/drawing/2014/main" val="20003"/>
                    </a:ext>
                  </a:extLst>
                </a:gridCol>
                <a:gridCol w="1032403">
                  <a:extLst>
                    <a:ext uri="{9D8B030D-6E8A-4147-A177-3AD203B41FA5}">
                      <a16:colId xmlns:a16="http://schemas.microsoft.com/office/drawing/2014/main" val="20004"/>
                    </a:ext>
                  </a:extLst>
                </a:gridCol>
              </a:tblGrid>
              <a:tr h="200025">
                <a:tc>
                  <a:txBody>
                    <a:bodyPr/>
                    <a:lstStyle/>
                    <a:p>
                      <a:pPr algn="l" fontAlgn="b"/>
                      <a:endParaRPr lang="cs-CZ" sz="1400" b="0"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tcPr>
                </a:tc>
                <a:tc rowSpan="2">
                  <a:txBody>
                    <a:bodyPr/>
                    <a:lstStyle/>
                    <a:p>
                      <a:pPr algn="ctr" fontAlgn="b"/>
                      <a:r>
                        <a:rPr lang="cs-CZ" sz="1400" b="1" u="none" strike="noStrike" dirty="0">
                          <a:effectLst/>
                          <a:latin typeface="+mn-lt"/>
                        </a:rPr>
                        <a:t>N/rok</a:t>
                      </a:r>
                      <a:endParaRPr lang="cs-CZ" sz="1400" b="1"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rowSpan="2">
                  <a:txBody>
                    <a:bodyPr/>
                    <a:lstStyle/>
                    <a:p>
                      <a:pPr algn="ctr" fontAlgn="b"/>
                      <a:r>
                        <a:rPr lang="cs-CZ" sz="1400" b="1" u="none" strike="noStrike" dirty="0">
                          <a:effectLst/>
                          <a:latin typeface="+mn-lt"/>
                        </a:rPr>
                        <a:t>%</a:t>
                      </a:r>
                      <a:br>
                        <a:rPr lang="cs-CZ" sz="1400" b="1" u="none" strike="noStrike" dirty="0">
                          <a:effectLst/>
                          <a:latin typeface="+mn-lt"/>
                        </a:rPr>
                      </a:br>
                      <a:r>
                        <a:rPr lang="cs-CZ" sz="1400" b="1" u="none" strike="noStrike" dirty="0">
                          <a:effectLst/>
                          <a:latin typeface="+mn-lt"/>
                        </a:rPr>
                        <a:t>pohlaví</a:t>
                      </a:r>
                      <a:endParaRPr lang="cs-CZ" sz="1400" b="1"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gridSpan="2">
                  <a:txBody>
                    <a:bodyPr/>
                    <a:lstStyle/>
                    <a:p>
                      <a:pPr algn="ctr" fontAlgn="b"/>
                      <a:r>
                        <a:rPr lang="cs-CZ" sz="1400" b="1" u="none" strike="noStrike" dirty="0">
                          <a:effectLst/>
                          <a:latin typeface="+mn-lt"/>
                        </a:rPr>
                        <a:t>Věk</a:t>
                      </a:r>
                      <a:endParaRPr lang="cs-CZ" sz="1400" b="1"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hMerge="1">
                  <a:txBody>
                    <a:bodyPr/>
                    <a:lstStyle/>
                    <a:p>
                      <a:pPr algn="ctr" fontAlgn="b"/>
                      <a:endParaRPr lang="cs-CZ" sz="900" b="0" i="0" u="none" strike="noStrike" dirty="0">
                        <a:solidFill>
                          <a:srgbClr val="000000"/>
                        </a:solidFill>
                        <a:effectLst/>
                        <a:latin typeface="Arial" panose="020B0604020202020204" pitchFamily="34" charset="0"/>
                      </a:endParaRPr>
                    </a:p>
                  </a:txBody>
                  <a:tcPr marL="9525" marR="9525" marT="9525" marB="0" anchor="b"/>
                </a:tc>
                <a:extLst>
                  <a:ext uri="{0D108BD9-81ED-4DB2-BD59-A6C34878D82A}">
                    <a16:rowId xmlns:a16="http://schemas.microsoft.com/office/drawing/2014/main" val="10000"/>
                  </a:ext>
                </a:extLst>
              </a:tr>
              <a:tr h="200025">
                <a:tc>
                  <a:txBody>
                    <a:bodyPr/>
                    <a:lstStyle/>
                    <a:p>
                      <a:pPr algn="l" fontAlgn="b"/>
                      <a:endParaRPr lang="cs-CZ" sz="1400" b="0" i="0" u="none" strike="noStrike" dirty="0">
                        <a:solidFill>
                          <a:srgbClr val="000000"/>
                        </a:solidFill>
                        <a:effectLst/>
                        <a:latin typeface="+mn-lt"/>
                      </a:endParaRPr>
                    </a:p>
                  </a:txBody>
                  <a:tcPr marL="9525" marR="9525" marT="9525" marB="0" anchor="ctr">
                    <a:lnB w="9525" cap="flat" cmpd="sng" algn="ctr">
                      <a:solidFill>
                        <a:schemeClr val="tx1"/>
                      </a:solidFill>
                      <a:prstDash val="solid"/>
                      <a:round/>
                      <a:headEnd type="none" w="med" len="med"/>
                      <a:tailEnd type="none" w="med" len="med"/>
                    </a:lnB>
                  </a:tcPr>
                </a:tc>
                <a:tc vMerge="1">
                  <a:txBody>
                    <a:bodyPr/>
                    <a:lstStyle/>
                    <a:p>
                      <a:pPr algn="ctr" fontAlgn="b"/>
                      <a:endParaRPr lang="cs-CZ" sz="900" b="0" i="0" u="none" strike="noStrike" dirty="0">
                        <a:solidFill>
                          <a:srgbClr val="000000"/>
                        </a:solidFill>
                        <a:effectLst/>
                        <a:latin typeface="Arial" panose="020B0604020202020204" pitchFamily="34" charset="0"/>
                      </a:endParaRPr>
                    </a:p>
                  </a:txBody>
                  <a:tcPr marL="9525" marR="9525" marT="9525" marB="0" anchor="b"/>
                </a:tc>
                <a:tc vMerge="1">
                  <a:txBody>
                    <a:bodyPr/>
                    <a:lstStyle/>
                    <a:p>
                      <a:pPr algn="ctr" fontAlgn="b"/>
                      <a:endParaRPr lang="cs-CZ" sz="1200" b="0" i="0" u="none" strike="noStrike" dirty="0">
                        <a:solidFill>
                          <a:srgbClr val="000000"/>
                        </a:solidFill>
                        <a:effectLst/>
                        <a:latin typeface="+mn-lt"/>
                      </a:endParaRPr>
                    </a:p>
                  </a:txBody>
                  <a:tcPr marL="9525" marR="9525" marT="9525" marB="0" anchor="b"/>
                </a:tc>
                <a:tc>
                  <a:txBody>
                    <a:bodyPr/>
                    <a:lstStyle/>
                    <a:p>
                      <a:pPr algn="ctr" fontAlgn="b"/>
                      <a:r>
                        <a:rPr lang="cs-CZ" sz="1400" b="1" u="none" strike="noStrike" dirty="0">
                          <a:effectLst/>
                          <a:latin typeface="+mn-lt"/>
                        </a:rPr>
                        <a:t>průměr (SD)</a:t>
                      </a:r>
                      <a:endParaRPr lang="cs-CZ" sz="1400" b="1"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algn="ctr" fontAlgn="b"/>
                      <a:r>
                        <a:rPr lang="cs-CZ" sz="1400" b="1" u="none" strike="noStrike" dirty="0">
                          <a:effectLst/>
                          <a:latin typeface="+mn-lt"/>
                        </a:rPr>
                        <a:t>medián (IQR)</a:t>
                      </a:r>
                      <a:endParaRPr lang="cs-CZ" sz="1400" b="1"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00025">
                <a:tc gridSpan="5">
                  <a:txBody>
                    <a:bodyPr/>
                    <a:lstStyle/>
                    <a:p>
                      <a:pPr algn="l" fontAlgn="b"/>
                      <a:r>
                        <a:rPr lang="cs-CZ" sz="1400" b="1" i="0" u="none" strike="noStrike" dirty="0">
                          <a:solidFill>
                            <a:srgbClr val="000000"/>
                          </a:solidFill>
                          <a:effectLst/>
                          <a:latin typeface="+mn-lt"/>
                        </a:rPr>
                        <a:t>ZZS – celá ČR</a:t>
                      </a:r>
                    </a:p>
                  </a:txBody>
                  <a:tcPr marL="9525" marR="9525" marT="9525" marB="0" anchor="ct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9525"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tcPr>
                </a:tc>
                <a:extLst>
                  <a:ext uri="{0D108BD9-81ED-4DB2-BD59-A6C34878D82A}">
                    <a16:rowId xmlns:a16="http://schemas.microsoft.com/office/drawing/2014/main" val="240598117"/>
                  </a:ext>
                </a:extLst>
              </a:tr>
              <a:tr h="200025">
                <a:tc>
                  <a:txBody>
                    <a:bodyPr/>
                    <a:lstStyle/>
                    <a:p>
                      <a:pPr algn="ctr" fontAlgn="b"/>
                      <a:r>
                        <a:rPr lang="cs-CZ" sz="1400" b="1" u="none" strike="noStrike" dirty="0">
                          <a:effectLst/>
                          <a:latin typeface="+mn-lt"/>
                        </a:rPr>
                        <a:t>Celkem</a:t>
                      </a:r>
                      <a:endParaRPr lang="cs-CZ" sz="1400" b="1" i="0" u="none" strike="noStrike" dirty="0">
                        <a:solidFill>
                          <a:srgbClr val="000000"/>
                        </a:solidFill>
                        <a:effectLst/>
                        <a:latin typeface="+mn-lt"/>
                      </a:endParaRPr>
                    </a:p>
                  </a:txBody>
                  <a:tcPr marL="9525" marR="9525" marT="9525" marB="0" anchor="ctr">
                    <a:lnT w="9525" cap="flat" cmpd="sng" algn="ctr">
                      <a:noFill/>
                      <a:prstDash val="solid"/>
                      <a:round/>
                      <a:headEnd type="none" w="med" len="med"/>
                      <a:tailEnd type="none" w="med" len="med"/>
                    </a:lnT>
                  </a:tcPr>
                </a:tc>
                <a:tc>
                  <a:txBody>
                    <a:bodyPr/>
                    <a:lstStyle/>
                    <a:p>
                      <a:pPr algn="ctr" fontAlgn="b"/>
                      <a:r>
                        <a:rPr lang="cs-CZ" sz="1400" b="0" i="0" u="none" strike="noStrike" dirty="0">
                          <a:solidFill>
                            <a:srgbClr val="000000"/>
                          </a:solidFill>
                          <a:effectLst/>
                          <a:latin typeface="Calibri" panose="020F0502020204030204" pitchFamily="34" charset="0"/>
                        </a:rPr>
                        <a:t>911 335</a:t>
                      </a:r>
                    </a:p>
                  </a:txBody>
                  <a:tcPr marL="9525" marR="9525" marT="9525" marB="0" anchor="ctr">
                    <a:lnT w="9525" cap="flat" cmpd="sng" algn="ctr">
                      <a:noFill/>
                      <a:prstDash val="solid"/>
                      <a:round/>
                      <a:headEnd type="none" w="med" len="med"/>
                      <a:tailEnd type="none" w="med" len="med"/>
                    </a:lnT>
                  </a:tcPr>
                </a:tc>
                <a:tc>
                  <a:txBody>
                    <a:bodyPr/>
                    <a:lstStyle/>
                    <a:p>
                      <a:pPr algn="ctr" fontAlgn="b"/>
                      <a:r>
                        <a:rPr lang="cs-CZ" sz="1400" b="0" i="0" u="none" strike="noStrike">
                          <a:solidFill>
                            <a:srgbClr val="000000"/>
                          </a:solidFill>
                          <a:effectLst/>
                          <a:latin typeface="Calibri" panose="020F0502020204030204" pitchFamily="34" charset="0"/>
                        </a:rPr>
                        <a:t>100,0 %</a:t>
                      </a:r>
                    </a:p>
                  </a:txBody>
                  <a:tcPr marL="9525" marR="9525" marT="9525" marB="0" anchor="ctr">
                    <a:lnT w="9525" cap="flat" cmpd="sng" algn="ctr">
                      <a:noFill/>
                      <a:prstDash val="solid"/>
                      <a:round/>
                      <a:headEnd type="none" w="med" len="med"/>
                      <a:tailEnd type="none" w="med" len="med"/>
                    </a:lnT>
                  </a:tcPr>
                </a:tc>
                <a:tc>
                  <a:txBody>
                    <a:bodyPr/>
                    <a:lstStyle/>
                    <a:p>
                      <a:pPr algn="ctr" fontAlgn="b"/>
                      <a:r>
                        <a:rPr lang="cs-CZ" sz="1400" b="0" i="0" u="none" strike="noStrike">
                          <a:solidFill>
                            <a:srgbClr val="000000"/>
                          </a:solidFill>
                          <a:effectLst/>
                          <a:latin typeface="Calibri" panose="020F0502020204030204" pitchFamily="34" charset="0"/>
                        </a:rPr>
                        <a:t>58 (24)</a:t>
                      </a:r>
                    </a:p>
                  </a:txBody>
                  <a:tcPr marL="9525" marR="9525" marT="9525" marB="0" anchor="ctr">
                    <a:lnT w="9525" cap="flat" cmpd="sng" algn="ctr">
                      <a:noFill/>
                      <a:prstDash val="solid"/>
                      <a:round/>
                      <a:headEnd type="none" w="med" len="med"/>
                      <a:tailEnd type="none" w="med" len="med"/>
                    </a:lnT>
                  </a:tcPr>
                </a:tc>
                <a:tc>
                  <a:txBody>
                    <a:bodyPr/>
                    <a:lstStyle/>
                    <a:p>
                      <a:pPr algn="ctr" fontAlgn="b"/>
                      <a:r>
                        <a:rPr lang="cs-CZ" sz="1400" b="0" i="0" u="none" strike="noStrike" dirty="0">
                          <a:solidFill>
                            <a:srgbClr val="000000"/>
                          </a:solidFill>
                          <a:effectLst/>
                          <a:latin typeface="Calibri" panose="020F0502020204030204" pitchFamily="34" charset="0"/>
                        </a:rPr>
                        <a:t>64 (40; 78)</a:t>
                      </a:r>
                    </a:p>
                  </a:txBody>
                  <a:tcPr marL="9525" marR="9525" marT="9525" marB="0" anchor="ctr">
                    <a:lnT w="9525" cap="flat" cmpd="sng" algn="ctr">
                      <a:noFill/>
                      <a:prstDash val="solid"/>
                      <a:round/>
                      <a:headEnd type="none" w="med" len="med"/>
                      <a:tailEnd type="none" w="med" len="med"/>
                    </a:lnT>
                  </a:tcPr>
                </a:tc>
                <a:extLst>
                  <a:ext uri="{0D108BD9-81ED-4DB2-BD59-A6C34878D82A}">
                    <a16:rowId xmlns:a16="http://schemas.microsoft.com/office/drawing/2014/main" val="10002"/>
                  </a:ext>
                </a:extLst>
              </a:tr>
              <a:tr h="190500">
                <a:tc>
                  <a:txBody>
                    <a:bodyPr/>
                    <a:lstStyle/>
                    <a:p>
                      <a:pPr algn="ctr" fontAlgn="b"/>
                      <a:r>
                        <a:rPr lang="cs-CZ" sz="1400" b="1" u="none" strike="noStrike" dirty="0">
                          <a:effectLst/>
                          <a:latin typeface="+mn-lt"/>
                        </a:rPr>
                        <a:t>Muži</a:t>
                      </a:r>
                      <a:endParaRPr lang="cs-CZ" sz="1400" b="1" i="0" u="none" strike="noStrike" dirty="0">
                        <a:solidFill>
                          <a:srgbClr val="000000"/>
                        </a:solidFill>
                        <a:effectLst/>
                        <a:latin typeface="+mn-lt"/>
                      </a:endParaRP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456 827</a:t>
                      </a: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50,1 %</a:t>
                      </a: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55 (23)</a:t>
                      </a: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60 (38; 73)</a:t>
                      </a:r>
                    </a:p>
                  </a:txBody>
                  <a:tcPr marL="9525" marR="9525" marT="9525" marB="0" anchor="ctr"/>
                </a:tc>
                <a:extLst>
                  <a:ext uri="{0D108BD9-81ED-4DB2-BD59-A6C34878D82A}">
                    <a16:rowId xmlns:a16="http://schemas.microsoft.com/office/drawing/2014/main" val="10003"/>
                  </a:ext>
                </a:extLst>
              </a:tr>
              <a:tr h="200025">
                <a:tc>
                  <a:txBody>
                    <a:bodyPr/>
                    <a:lstStyle/>
                    <a:p>
                      <a:pPr algn="ctr" fontAlgn="b"/>
                      <a:r>
                        <a:rPr lang="cs-CZ" sz="1400" b="1" u="none" strike="noStrike" dirty="0">
                          <a:effectLst/>
                          <a:latin typeface="+mn-lt"/>
                        </a:rPr>
                        <a:t>Ženy</a:t>
                      </a:r>
                      <a:endParaRPr lang="cs-CZ" sz="1400" b="1" i="0" u="none" strike="noStrike" dirty="0">
                        <a:solidFill>
                          <a:srgbClr val="000000"/>
                        </a:solidFill>
                        <a:effectLst/>
                        <a:latin typeface="+mn-lt"/>
                      </a:endParaRP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0" i="0" u="none" strike="noStrike">
                          <a:solidFill>
                            <a:srgbClr val="000000"/>
                          </a:solidFill>
                          <a:effectLst/>
                          <a:latin typeface="Calibri" panose="020F0502020204030204" pitchFamily="34" charset="0"/>
                        </a:rPr>
                        <a:t>454 496</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0" i="0" u="none" strike="noStrike">
                          <a:solidFill>
                            <a:srgbClr val="000000"/>
                          </a:solidFill>
                          <a:effectLst/>
                          <a:latin typeface="Calibri" panose="020F0502020204030204" pitchFamily="34" charset="0"/>
                        </a:rPr>
                        <a:t>49,9 %</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0" i="0" u="none" strike="noStrike" dirty="0">
                          <a:solidFill>
                            <a:srgbClr val="000000"/>
                          </a:solidFill>
                          <a:effectLst/>
                          <a:latin typeface="Calibri" panose="020F0502020204030204" pitchFamily="34" charset="0"/>
                        </a:rPr>
                        <a:t>61 (25)</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cs-CZ" sz="1400" b="0" i="0" u="none" strike="noStrike" dirty="0">
                          <a:solidFill>
                            <a:srgbClr val="000000"/>
                          </a:solidFill>
                          <a:effectLst/>
                          <a:latin typeface="Calibri" panose="020F0502020204030204" pitchFamily="34" charset="0"/>
                        </a:rPr>
                        <a:t>68 (41; 81)</a:t>
                      </a:r>
                    </a:p>
                  </a:txBody>
                  <a:tcPr marL="9525" marR="9525" marT="952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00025">
                <a:tc gridSpan="5">
                  <a:txBody>
                    <a:bodyPr/>
                    <a:lstStyle/>
                    <a:p>
                      <a:pPr algn="l" fontAlgn="b"/>
                      <a:r>
                        <a:rPr lang="cs-CZ" sz="1400" b="1" i="0" u="none" strike="noStrike" dirty="0">
                          <a:solidFill>
                            <a:srgbClr val="000000"/>
                          </a:solidFill>
                          <a:effectLst/>
                          <a:latin typeface="+mn-lt"/>
                        </a:rPr>
                        <a:t>ZZS – Královéhradecký kraj</a:t>
                      </a:r>
                    </a:p>
                  </a:txBody>
                  <a:tcPr marL="9525" marR="9525" marT="9525" marB="0" anchor="ctr">
                    <a:lnT w="12700" cap="flat" cmpd="sng" algn="ctr">
                      <a:solidFill>
                        <a:schemeClr val="tx1"/>
                      </a:solidFill>
                      <a:prstDash val="solid"/>
                      <a:round/>
                      <a:headEnd type="none" w="med" len="med"/>
                      <a:tailEnd type="none" w="med" len="med"/>
                    </a:lnT>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12700" cap="flat" cmpd="sng" algn="ctr">
                      <a:solidFill>
                        <a:schemeClr val="tx1"/>
                      </a:solidFill>
                      <a:prstDash val="solid"/>
                      <a:round/>
                      <a:headEnd type="none" w="med" len="med"/>
                      <a:tailEnd type="none" w="med" len="med"/>
                    </a:lnT>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12700" cap="flat" cmpd="sng" algn="ctr">
                      <a:solidFill>
                        <a:schemeClr val="tx1"/>
                      </a:solidFill>
                      <a:prstDash val="solid"/>
                      <a:round/>
                      <a:headEnd type="none" w="med" len="med"/>
                      <a:tailEnd type="none" w="med" len="med"/>
                    </a:lnT>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12700" cap="flat" cmpd="sng" algn="ctr">
                      <a:solidFill>
                        <a:schemeClr val="tx1"/>
                      </a:solidFill>
                      <a:prstDash val="solid"/>
                      <a:round/>
                      <a:headEnd type="none" w="med" len="med"/>
                      <a:tailEnd type="none" w="med" len="med"/>
                    </a:lnT>
                  </a:tcPr>
                </a:tc>
                <a:tc hMerge="1">
                  <a:txBody>
                    <a:bodyPr/>
                    <a:lstStyle/>
                    <a:p>
                      <a:pPr algn="ctr" fontAlgn="b"/>
                      <a:endParaRPr lang="cs-CZ" sz="1200" b="0" i="0" u="none" strike="noStrike" dirty="0">
                        <a:solidFill>
                          <a:srgbClr val="000000"/>
                        </a:solidFill>
                        <a:effectLst/>
                        <a:latin typeface="+mn-lt"/>
                      </a:endParaRPr>
                    </a:p>
                  </a:txBody>
                  <a:tcPr marL="9525" marR="9525" marT="9525"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569874251"/>
                  </a:ext>
                </a:extLst>
              </a:tr>
              <a:tr h="200025">
                <a:tc>
                  <a:txBody>
                    <a:bodyPr/>
                    <a:lstStyle/>
                    <a:p>
                      <a:pPr algn="ctr" fontAlgn="b"/>
                      <a:r>
                        <a:rPr lang="cs-CZ" sz="1400" b="1" u="none" strike="noStrike" dirty="0">
                          <a:effectLst/>
                          <a:latin typeface="+mn-lt"/>
                        </a:rPr>
                        <a:t>Celkem</a:t>
                      </a:r>
                      <a:endParaRPr lang="cs-CZ" sz="1400" b="1" i="0" u="none" strike="noStrike" dirty="0">
                        <a:solidFill>
                          <a:srgbClr val="000000"/>
                        </a:solidFill>
                        <a:effectLst/>
                        <a:latin typeface="+mn-lt"/>
                      </a:endParaRPr>
                    </a:p>
                  </a:txBody>
                  <a:tcPr marL="9525" marR="9525" marT="9525" marB="0" anchor="ctr"/>
                </a:tc>
                <a:tc>
                  <a:txBody>
                    <a:bodyPr/>
                    <a:lstStyle/>
                    <a:p>
                      <a:pPr algn="ctr" fontAlgn="ctr"/>
                      <a:r>
                        <a:rPr lang="cs-CZ" sz="1400" b="0" i="0" u="none" strike="noStrike" dirty="0">
                          <a:solidFill>
                            <a:srgbClr val="000000"/>
                          </a:solidFill>
                          <a:effectLst/>
                          <a:latin typeface="Calibri" panose="020F0502020204030204" pitchFamily="34" charset="0"/>
                        </a:rPr>
                        <a:t>42 130</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100,0 %</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59 (25)</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65 (41; 79)</a:t>
                      </a:r>
                    </a:p>
                  </a:txBody>
                  <a:tcPr marL="9525" marR="9525" marT="9525" marB="0" anchor="ctr"/>
                </a:tc>
                <a:extLst>
                  <a:ext uri="{0D108BD9-81ED-4DB2-BD59-A6C34878D82A}">
                    <a16:rowId xmlns:a16="http://schemas.microsoft.com/office/drawing/2014/main" val="2594588594"/>
                  </a:ext>
                </a:extLst>
              </a:tr>
              <a:tr h="200025">
                <a:tc>
                  <a:txBody>
                    <a:bodyPr/>
                    <a:lstStyle/>
                    <a:p>
                      <a:pPr algn="ctr" fontAlgn="b"/>
                      <a:r>
                        <a:rPr lang="cs-CZ" sz="1400" b="1" u="none" strike="noStrike" dirty="0">
                          <a:effectLst/>
                          <a:latin typeface="+mn-lt"/>
                        </a:rPr>
                        <a:t>Muži</a:t>
                      </a:r>
                      <a:endParaRPr lang="cs-CZ" sz="1400" b="1" i="0" u="none" strike="noStrike" dirty="0">
                        <a:solidFill>
                          <a:srgbClr val="000000"/>
                        </a:solidFill>
                        <a:effectLst/>
                        <a:latin typeface="+mn-lt"/>
                      </a:endParaRP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21 200</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50,3 %</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56 (24)</a:t>
                      </a:r>
                    </a:p>
                  </a:txBody>
                  <a:tcPr marL="9525"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62 (40; 75)</a:t>
                      </a:r>
                    </a:p>
                  </a:txBody>
                  <a:tcPr marL="9525" marR="9525" marT="9525" marB="0" anchor="ctr"/>
                </a:tc>
                <a:extLst>
                  <a:ext uri="{0D108BD9-81ED-4DB2-BD59-A6C34878D82A}">
                    <a16:rowId xmlns:a16="http://schemas.microsoft.com/office/drawing/2014/main" val="2016986180"/>
                  </a:ext>
                </a:extLst>
              </a:tr>
              <a:tr h="200025">
                <a:tc>
                  <a:txBody>
                    <a:bodyPr/>
                    <a:lstStyle/>
                    <a:p>
                      <a:pPr algn="ctr" fontAlgn="b"/>
                      <a:r>
                        <a:rPr lang="cs-CZ" sz="1400" b="1" u="none" strike="noStrike" dirty="0">
                          <a:effectLst/>
                          <a:latin typeface="+mn-lt"/>
                        </a:rPr>
                        <a:t>Ženy</a:t>
                      </a:r>
                      <a:endParaRPr lang="cs-CZ" sz="1400" b="1" i="0" u="none" strike="noStrike" dirty="0">
                        <a:solidFill>
                          <a:srgbClr val="000000"/>
                        </a:solidFill>
                        <a:effectLst/>
                        <a:latin typeface="+mn-lt"/>
                      </a:endParaRPr>
                    </a:p>
                  </a:txBody>
                  <a:tcPr marL="9525" marR="9525" marT="9525" marB="0" anchor="ctr">
                    <a:lnB w="9525"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20 930</a:t>
                      </a:r>
                    </a:p>
                  </a:txBody>
                  <a:tcPr marL="9525" marR="9525" marT="9525" marB="0" anchor="ctr">
                    <a:lnB w="9525"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49,7 %</a:t>
                      </a:r>
                    </a:p>
                  </a:txBody>
                  <a:tcPr marL="9525" marR="9525" marT="9525" marB="0" anchor="ctr">
                    <a:lnB w="9525" cap="flat" cmpd="sng" algn="ctr">
                      <a:solidFill>
                        <a:schemeClr val="tx1"/>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panose="020F0502020204030204" pitchFamily="34" charset="0"/>
                        </a:rPr>
                        <a:t>62 (25)</a:t>
                      </a:r>
                    </a:p>
                  </a:txBody>
                  <a:tcPr marL="9525" marR="9525" marT="9525" marB="0" anchor="ctr">
                    <a:lnB w="9525" cap="flat" cmpd="sng" algn="ctr">
                      <a:solidFill>
                        <a:schemeClr val="tx1"/>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panose="020F0502020204030204" pitchFamily="34" charset="0"/>
                        </a:rPr>
                        <a:t>69 (44; 82)</a:t>
                      </a:r>
                    </a:p>
                  </a:txBody>
                  <a:tcPr marL="9525" marR="9525" marT="9525" marB="0" anchor="ctr">
                    <a:lnB w="952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39229795"/>
                  </a:ext>
                </a:extLst>
              </a:tr>
            </a:tbl>
          </a:graphicData>
        </a:graphic>
      </p:graphicFrame>
      <p:graphicFrame>
        <p:nvGraphicFramePr>
          <p:cNvPr id="40" name="Chart 24">
            <a:extLst>
              <a:ext uri="{FF2B5EF4-FFF2-40B4-BE49-F238E27FC236}">
                <a16:creationId xmlns:a16="http://schemas.microsoft.com/office/drawing/2014/main" id="{98D2A93B-F574-4188-AB55-4D78D4809D3D}"/>
              </a:ext>
            </a:extLst>
          </p:cNvPr>
          <p:cNvGraphicFramePr/>
          <p:nvPr>
            <p:extLst>
              <p:ext uri="{D42A27DB-BD31-4B8C-83A1-F6EECF244321}">
                <p14:modId xmlns:p14="http://schemas.microsoft.com/office/powerpoint/2010/main" val="1711187064"/>
              </p:ext>
            </p:extLst>
          </p:nvPr>
        </p:nvGraphicFramePr>
        <p:xfrm>
          <a:off x="505325" y="1295252"/>
          <a:ext cx="2320543" cy="189328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1" name="Chart 24">
            <a:extLst>
              <a:ext uri="{FF2B5EF4-FFF2-40B4-BE49-F238E27FC236}">
                <a16:creationId xmlns:a16="http://schemas.microsoft.com/office/drawing/2014/main" id="{1DB48DF8-AB43-4AC4-B2AF-400F92379DF5}"/>
              </a:ext>
            </a:extLst>
          </p:cNvPr>
          <p:cNvGraphicFramePr/>
          <p:nvPr>
            <p:extLst>
              <p:ext uri="{D42A27DB-BD31-4B8C-83A1-F6EECF244321}">
                <p14:modId xmlns:p14="http://schemas.microsoft.com/office/powerpoint/2010/main" val="2658423515"/>
              </p:ext>
            </p:extLst>
          </p:nvPr>
        </p:nvGraphicFramePr>
        <p:xfrm>
          <a:off x="2571972" y="1295252"/>
          <a:ext cx="2320543" cy="1893282"/>
        </p:xfrm>
        <a:graphic>
          <a:graphicData uri="http://schemas.openxmlformats.org/drawingml/2006/chart">
            <c:chart xmlns:c="http://schemas.openxmlformats.org/drawingml/2006/chart" xmlns:r="http://schemas.openxmlformats.org/officeDocument/2006/relationships" r:id="rId4"/>
          </a:graphicData>
        </a:graphic>
      </p:graphicFrame>
      <p:sp>
        <p:nvSpPr>
          <p:cNvPr id="42" name="TextovéPole 41">
            <a:extLst>
              <a:ext uri="{FF2B5EF4-FFF2-40B4-BE49-F238E27FC236}">
                <a16:creationId xmlns:a16="http://schemas.microsoft.com/office/drawing/2014/main" id="{E9B3D9CB-C9C2-49A1-9DE2-D4BF393EB0C2}"/>
              </a:ext>
            </a:extLst>
          </p:cNvPr>
          <p:cNvSpPr txBox="1"/>
          <p:nvPr/>
        </p:nvSpPr>
        <p:spPr>
          <a:xfrm>
            <a:off x="548304" y="1203604"/>
            <a:ext cx="1701209" cy="307777"/>
          </a:xfrm>
          <a:prstGeom prst="rect">
            <a:avLst/>
          </a:prstGeom>
          <a:noFill/>
        </p:spPr>
        <p:txBody>
          <a:bodyPr wrap="square" rtlCol="0">
            <a:spAutoFit/>
          </a:bodyPr>
          <a:lstStyle/>
          <a:p>
            <a:pPr algn="ctr"/>
            <a:r>
              <a:rPr lang="cs-CZ" sz="1400" b="1" dirty="0"/>
              <a:t>ZZS – celá ČR:</a:t>
            </a:r>
          </a:p>
        </p:txBody>
      </p:sp>
      <p:sp>
        <p:nvSpPr>
          <p:cNvPr id="43" name="TextovéPole 42">
            <a:extLst>
              <a:ext uri="{FF2B5EF4-FFF2-40B4-BE49-F238E27FC236}">
                <a16:creationId xmlns:a16="http://schemas.microsoft.com/office/drawing/2014/main" id="{8A180493-1062-4EEA-9FF1-EDFA360F0CE9}"/>
              </a:ext>
            </a:extLst>
          </p:cNvPr>
          <p:cNvSpPr txBox="1"/>
          <p:nvPr/>
        </p:nvSpPr>
        <p:spPr>
          <a:xfrm>
            <a:off x="2419362" y="1203604"/>
            <a:ext cx="2208928" cy="307777"/>
          </a:xfrm>
          <a:prstGeom prst="rect">
            <a:avLst/>
          </a:prstGeom>
          <a:noFill/>
        </p:spPr>
        <p:txBody>
          <a:bodyPr wrap="square" rtlCol="0">
            <a:spAutoFit/>
          </a:bodyPr>
          <a:lstStyle/>
          <a:p>
            <a:pPr algn="ctr"/>
            <a:r>
              <a:rPr lang="cs-CZ" sz="1400" b="1" dirty="0"/>
              <a:t>ZZS – Královéhradecký kraj:</a:t>
            </a:r>
          </a:p>
        </p:txBody>
      </p:sp>
      <p:graphicFrame>
        <p:nvGraphicFramePr>
          <p:cNvPr id="44" name="Chart 7">
            <a:extLst>
              <a:ext uri="{FF2B5EF4-FFF2-40B4-BE49-F238E27FC236}">
                <a16:creationId xmlns:a16="http://schemas.microsoft.com/office/drawing/2014/main" id="{4A81EA6A-5065-40EE-8A07-F55EDAE6B865}"/>
              </a:ext>
            </a:extLst>
          </p:cNvPr>
          <p:cNvGraphicFramePr/>
          <p:nvPr>
            <p:extLst>
              <p:ext uri="{D42A27DB-BD31-4B8C-83A1-F6EECF244321}">
                <p14:modId xmlns:p14="http://schemas.microsoft.com/office/powerpoint/2010/main" val="3923210441"/>
              </p:ext>
            </p:extLst>
          </p:nvPr>
        </p:nvGraphicFramePr>
        <p:xfrm>
          <a:off x="6443198" y="2558063"/>
          <a:ext cx="5090127" cy="193658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5" name="Chart 7">
            <a:extLst>
              <a:ext uri="{FF2B5EF4-FFF2-40B4-BE49-F238E27FC236}">
                <a16:creationId xmlns:a16="http://schemas.microsoft.com/office/drawing/2014/main" id="{AF52DC5E-4E09-4987-BB56-93142E535536}"/>
              </a:ext>
            </a:extLst>
          </p:cNvPr>
          <p:cNvGraphicFramePr/>
          <p:nvPr>
            <p:extLst>
              <p:ext uri="{D42A27DB-BD31-4B8C-83A1-F6EECF244321}">
                <p14:modId xmlns:p14="http://schemas.microsoft.com/office/powerpoint/2010/main" val="4064852067"/>
              </p:ext>
            </p:extLst>
          </p:nvPr>
        </p:nvGraphicFramePr>
        <p:xfrm>
          <a:off x="6456825" y="4502645"/>
          <a:ext cx="5090127" cy="1936582"/>
        </p:xfrm>
        <a:graphic>
          <a:graphicData uri="http://schemas.openxmlformats.org/drawingml/2006/chart">
            <c:chart xmlns:c="http://schemas.openxmlformats.org/drawingml/2006/chart" xmlns:r="http://schemas.openxmlformats.org/officeDocument/2006/relationships" r:id="rId6"/>
          </a:graphicData>
        </a:graphic>
      </p:graphicFrame>
      <p:sp>
        <p:nvSpPr>
          <p:cNvPr id="46" name="TextovéPole 45">
            <a:extLst>
              <a:ext uri="{FF2B5EF4-FFF2-40B4-BE49-F238E27FC236}">
                <a16:creationId xmlns:a16="http://schemas.microsoft.com/office/drawing/2014/main" id="{40E67674-D9E7-4634-B2AC-1513EAD078F1}"/>
              </a:ext>
            </a:extLst>
          </p:cNvPr>
          <p:cNvSpPr txBox="1"/>
          <p:nvPr/>
        </p:nvSpPr>
        <p:spPr>
          <a:xfrm rot="16200000">
            <a:off x="5673626" y="3256254"/>
            <a:ext cx="1152525" cy="307777"/>
          </a:xfrm>
          <a:prstGeom prst="rect">
            <a:avLst/>
          </a:prstGeom>
          <a:noFill/>
        </p:spPr>
        <p:txBody>
          <a:bodyPr wrap="square" rtlCol="0">
            <a:spAutoFit/>
          </a:bodyPr>
          <a:lstStyle/>
          <a:p>
            <a:pPr algn="ctr"/>
            <a:r>
              <a:rPr lang="cs-CZ" sz="1400" b="1" dirty="0"/>
              <a:t>Muži</a:t>
            </a:r>
          </a:p>
        </p:txBody>
      </p:sp>
      <p:sp>
        <p:nvSpPr>
          <p:cNvPr id="47" name="TextovéPole 46">
            <a:extLst>
              <a:ext uri="{FF2B5EF4-FFF2-40B4-BE49-F238E27FC236}">
                <a16:creationId xmlns:a16="http://schemas.microsoft.com/office/drawing/2014/main" id="{A7E64B80-6FBC-4AA6-8C59-0331488DA647}"/>
              </a:ext>
            </a:extLst>
          </p:cNvPr>
          <p:cNvSpPr txBox="1"/>
          <p:nvPr/>
        </p:nvSpPr>
        <p:spPr>
          <a:xfrm rot="16200000">
            <a:off x="5726674" y="5124967"/>
            <a:ext cx="1152525" cy="307777"/>
          </a:xfrm>
          <a:prstGeom prst="rect">
            <a:avLst/>
          </a:prstGeom>
          <a:noFill/>
        </p:spPr>
        <p:txBody>
          <a:bodyPr wrap="square" rtlCol="0">
            <a:spAutoFit/>
          </a:bodyPr>
          <a:lstStyle/>
          <a:p>
            <a:pPr algn="ctr"/>
            <a:r>
              <a:rPr lang="cs-CZ" sz="1400" b="1" dirty="0"/>
              <a:t>Ženy</a:t>
            </a:r>
          </a:p>
        </p:txBody>
      </p:sp>
      <p:graphicFrame>
        <p:nvGraphicFramePr>
          <p:cNvPr id="48" name="Chart 7">
            <a:extLst>
              <a:ext uri="{FF2B5EF4-FFF2-40B4-BE49-F238E27FC236}">
                <a16:creationId xmlns:a16="http://schemas.microsoft.com/office/drawing/2014/main" id="{D1412040-1F87-46CC-B8E0-3C3D51CA8CF5}"/>
              </a:ext>
            </a:extLst>
          </p:cNvPr>
          <p:cNvGraphicFramePr/>
          <p:nvPr>
            <p:extLst>
              <p:ext uri="{D42A27DB-BD31-4B8C-83A1-F6EECF244321}">
                <p14:modId xmlns:p14="http://schemas.microsoft.com/office/powerpoint/2010/main" val="755393439"/>
              </p:ext>
            </p:extLst>
          </p:nvPr>
        </p:nvGraphicFramePr>
        <p:xfrm>
          <a:off x="6440972" y="603375"/>
          <a:ext cx="5090127" cy="1936582"/>
        </p:xfrm>
        <a:graphic>
          <a:graphicData uri="http://schemas.openxmlformats.org/drawingml/2006/chart">
            <c:chart xmlns:c="http://schemas.openxmlformats.org/drawingml/2006/chart" xmlns:r="http://schemas.openxmlformats.org/officeDocument/2006/relationships" r:id="rId7"/>
          </a:graphicData>
        </a:graphic>
      </p:graphicFrame>
      <p:sp>
        <p:nvSpPr>
          <p:cNvPr id="49" name="TextovéPole 48">
            <a:extLst>
              <a:ext uri="{FF2B5EF4-FFF2-40B4-BE49-F238E27FC236}">
                <a16:creationId xmlns:a16="http://schemas.microsoft.com/office/drawing/2014/main" id="{F41F0D05-626D-4CDC-AF79-5F7110825D98}"/>
              </a:ext>
            </a:extLst>
          </p:cNvPr>
          <p:cNvSpPr txBox="1"/>
          <p:nvPr/>
        </p:nvSpPr>
        <p:spPr>
          <a:xfrm rot="16200000">
            <a:off x="5671400" y="1301566"/>
            <a:ext cx="1152525" cy="307777"/>
          </a:xfrm>
          <a:prstGeom prst="rect">
            <a:avLst/>
          </a:prstGeom>
          <a:noFill/>
        </p:spPr>
        <p:txBody>
          <a:bodyPr wrap="square" rtlCol="0">
            <a:spAutoFit/>
          </a:bodyPr>
          <a:lstStyle/>
          <a:p>
            <a:pPr algn="ctr"/>
            <a:r>
              <a:rPr lang="cs-CZ" sz="1400" b="1" dirty="0"/>
              <a:t>Celkem</a:t>
            </a:r>
          </a:p>
        </p:txBody>
      </p:sp>
    </p:spTree>
    <p:extLst>
      <p:ext uri="{BB962C8B-B14F-4D97-AF65-F5344CB8AC3E}">
        <p14:creationId xmlns:p14="http://schemas.microsoft.com/office/powerpoint/2010/main" val="320651188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Hospitalizace s následnou lůžkovou péčí v HKK a v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8" name="Group 744"/>
          <p:cNvGraphicFramePr>
            <a:graphicFrameLocks noGrp="1"/>
          </p:cNvGraphicFramePr>
          <p:nvPr>
            <p:extLst>
              <p:ext uri="{D42A27DB-BD31-4B8C-83A1-F6EECF244321}">
                <p14:modId xmlns:p14="http://schemas.microsoft.com/office/powerpoint/2010/main" val="525489080"/>
              </p:ext>
            </p:extLst>
          </p:nvPr>
        </p:nvGraphicFramePr>
        <p:xfrm>
          <a:off x="356657" y="974607"/>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130 021</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4 952 (3,8 %)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156 903</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5 625 (3,6 %)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84,4 %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15,6 %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8 663 228</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328 001 (3,8 %)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87,3 %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12,7 %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128 796</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4 879 (3,8 %)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156 161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5 604 (3,6 %)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15,4 %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8 613 364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308 549 (3,6 %)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87,7 %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12,3 %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133 361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5 448 (4,1 %)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160 657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6 249 (3,9 %)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14,3 %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8 625 380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337 108 (3,9 %)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88,1 %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139 220</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5 311 (3,8 %)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84,3 %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15,7 %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167 556</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6 068 (3,6 %)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84,1 %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15,9 %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8 959 781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311 500 (3,5 %)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86,0 %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14,0 %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141 387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5 445 (3,9 %)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171 074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6 260 (3,7 %)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9 201 367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326 831 (3,6 %)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86,3 %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13,7 %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137 773</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5 276 (3,8 %)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168 434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6 212 (3,7 %)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8 996 752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309 833 (3,4 %)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85,4 %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14,6 %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137 834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5 367 (3,9 %)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169 714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6 288 (3,7 %)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16,9 %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8 859 156</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322 246 (3,6 %)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143 627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6 005 (4,2 %)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82,8 %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17,2 %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177 095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7 119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16,8 %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9 005 523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355 754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84,8 %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14978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142 684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6 104 (4,3 %)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174 050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7 097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8 802 096</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346 124 (3,9 %)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143 714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6 036 (4,2 %)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83,4 %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16,6 %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175 532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7 080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83,7 %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16,3 %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8 801 579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363 669 (4,1 %)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86,1 %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13,9 %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79535">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145 345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6 156 (4,2 %)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176 282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7 083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8 994 002</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356 049 (4,0 %)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147 097</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6 498 (4,4 %)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178 249</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7 490 (4,2 %)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83,5 %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16,5 %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9 023 828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358 687 (4,0 %)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85,0 %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15,0 %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9" name="Rectangle 740"/>
          <p:cNvSpPr>
            <a:spLocks noChangeArrowheads="1"/>
          </p:cNvSpPr>
          <p:nvPr/>
        </p:nvSpPr>
        <p:spPr bwMode="auto">
          <a:xfrm>
            <a:off x="272591" y="3879517"/>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408771"/>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TextovéPole 9"/>
          <p:cNvSpPr txBox="1"/>
          <p:nvPr/>
        </p:nvSpPr>
        <p:spPr>
          <a:xfrm>
            <a:off x="272590" y="4187952"/>
            <a:ext cx="11473146" cy="738664"/>
          </a:xfrm>
          <a:prstGeom prst="rect">
            <a:avLst/>
          </a:prstGeom>
          <a:noFill/>
        </p:spPr>
        <p:txBody>
          <a:bodyPr wrap="square" rtlCol="0">
            <a:spAutoFit/>
          </a:bodyPr>
          <a:lstStyle/>
          <a:p>
            <a:r>
              <a:rPr lang="cs-CZ" sz="1400" dirty="0"/>
              <a:t>Objem následné lůžkové péče na rozdíl od péče akutní v čase narůstá. Trend v HKK je shodný s celou ČR, avšak růst v HKK je více progresivní. Například v počtu hospitalizací roste významně rychleji následná lůžková péče ČR od roku 2007 o 13,6%, zatímco tato péče v HKK o 33,2%. Přibližně 17% hospitalizací v nemocnicích kraje je konzumováno pacienty z jiných krajů ČR, tento podíl je srovnatelný se situací v akutní lůžkové péči. </a:t>
            </a:r>
          </a:p>
        </p:txBody>
      </p:sp>
      <p:sp>
        <p:nvSpPr>
          <p:cNvPr id="11" name="TextovéPole 10"/>
          <p:cNvSpPr txBox="1"/>
          <p:nvPr/>
        </p:nvSpPr>
        <p:spPr>
          <a:xfrm>
            <a:off x="4425735" y="5203810"/>
            <a:ext cx="490649" cy="338554"/>
          </a:xfrm>
          <a:prstGeom prst="rect">
            <a:avLst/>
          </a:prstGeom>
          <a:noFill/>
        </p:spPr>
        <p:txBody>
          <a:bodyPr wrap="square" rtlCol="0">
            <a:spAutoFit/>
          </a:bodyPr>
          <a:lstStyle/>
          <a:p>
            <a:r>
              <a:rPr lang="cs-CZ" sz="1600" b="1" dirty="0"/>
              <a:t>ČR:</a:t>
            </a:r>
          </a:p>
        </p:txBody>
      </p:sp>
      <p:sp>
        <p:nvSpPr>
          <p:cNvPr id="12" name="TextovéPole 11"/>
          <p:cNvSpPr txBox="1"/>
          <p:nvPr/>
        </p:nvSpPr>
        <p:spPr>
          <a:xfrm>
            <a:off x="4307105" y="5952052"/>
            <a:ext cx="685759" cy="338554"/>
          </a:xfrm>
          <a:prstGeom prst="rect">
            <a:avLst/>
          </a:prstGeom>
          <a:noFill/>
        </p:spPr>
        <p:txBody>
          <a:bodyPr wrap="square" rtlCol="0">
            <a:spAutoFit/>
          </a:bodyPr>
          <a:lstStyle/>
          <a:p>
            <a:pPr algn="r"/>
            <a:r>
              <a:rPr lang="cs-CZ" sz="1600" b="1" dirty="0"/>
              <a:t>HKK:</a:t>
            </a:r>
          </a:p>
        </p:txBody>
      </p:sp>
      <p:sp>
        <p:nvSpPr>
          <p:cNvPr id="13" name="TextovéPole 12"/>
          <p:cNvSpPr txBox="1"/>
          <p:nvPr/>
        </p:nvSpPr>
        <p:spPr>
          <a:xfrm>
            <a:off x="356657" y="5408771"/>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4" name="TextovéPole 13"/>
          <p:cNvSpPr txBox="1"/>
          <p:nvPr/>
        </p:nvSpPr>
        <p:spPr>
          <a:xfrm>
            <a:off x="2508624" y="5417914"/>
            <a:ext cx="1901911" cy="584775"/>
          </a:xfrm>
          <a:prstGeom prst="rect">
            <a:avLst/>
          </a:prstGeom>
          <a:noFill/>
        </p:spPr>
        <p:txBody>
          <a:bodyPr wrap="square" rtlCol="0">
            <a:spAutoFit/>
          </a:bodyPr>
          <a:lstStyle/>
          <a:p>
            <a:pPr algn="r"/>
            <a:r>
              <a:rPr lang="cs-CZ" sz="1600" b="1" dirty="0"/>
              <a:t>Počet hospitalizovaných</a:t>
            </a:r>
          </a:p>
        </p:txBody>
      </p:sp>
      <p:sp>
        <p:nvSpPr>
          <p:cNvPr id="15" name="TextovéPole 14"/>
          <p:cNvSpPr txBox="1"/>
          <p:nvPr/>
        </p:nvSpPr>
        <p:spPr>
          <a:xfrm>
            <a:off x="7269559" y="5203810"/>
            <a:ext cx="685759" cy="338554"/>
          </a:xfrm>
          <a:prstGeom prst="rect">
            <a:avLst/>
          </a:prstGeom>
          <a:noFill/>
        </p:spPr>
        <p:txBody>
          <a:bodyPr wrap="square" rtlCol="0">
            <a:spAutoFit/>
          </a:bodyPr>
          <a:lstStyle/>
          <a:p>
            <a:r>
              <a:rPr lang="cs-CZ" sz="1600" b="1" dirty="0"/>
              <a:t>ČR:</a:t>
            </a:r>
          </a:p>
        </p:txBody>
      </p:sp>
      <p:sp>
        <p:nvSpPr>
          <p:cNvPr id="16" name="TextovéPole 15"/>
          <p:cNvSpPr txBox="1"/>
          <p:nvPr/>
        </p:nvSpPr>
        <p:spPr>
          <a:xfrm>
            <a:off x="7269558" y="5973472"/>
            <a:ext cx="685759" cy="338554"/>
          </a:xfrm>
          <a:prstGeom prst="rect">
            <a:avLst/>
          </a:prstGeom>
          <a:noFill/>
        </p:spPr>
        <p:txBody>
          <a:bodyPr wrap="square" rtlCol="0">
            <a:spAutoFit/>
          </a:bodyPr>
          <a:lstStyle/>
          <a:p>
            <a:r>
              <a:rPr lang="cs-CZ" sz="1600" b="1" dirty="0"/>
              <a:t>HKK:</a:t>
            </a:r>
          </a:p>
        </p:txBody>
      </p:sp>
      <p:sp>
        <p:nvSpPr>
          <p:cNvPr id="17" name="TextovéPole 16"/>
          <p:cNvSpPr txBox="1"/>
          <p:nvPr/>
        </p:nvSpPr>
        <p:spPr>
          <a:xfrm>
            <a:off x="5361592" y="5414783"/>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18" name="TextovéPole 17"/>
          <p:cNvSpPr txBox="1"/>
          <p:nvPr/>
        </p:nvSpPr>
        <p:spPr>
          <a:xfrm>
            <a:off x="10476055" y="5206941"/>
            <a:ext cx="685759" cy="338554"/>
          </a:xfrm>
          <a:prstGeom prst="rect">
            <a:avLst/>
          </a:prstGeom>
          <a:noFill/>
        </p:spPr>
        <p:txBody>
          <a:bodyPr wrap="square" rtlCol="0">
            <a:spAutoFit/>
          </a:bodyPr>
          <a:lstStyle/>
          <a:p>
            <a:r>
              <a:rPr lang="cs-CZ" sz="1600" b="1" dirty="0"/>
              <a:t>ČR:</a:t>
            </a:r>
          </a:p>
        </p:txBody>
      </p:sp>
      <p:sp>
        <p:nvSpPr>
          <p:cNvPr id="19" name="TextovéPole 18"/>
          <p:cNvSpPr txBox="1"/>
          <p:nvPr/>
        </p:nvSpPr>
        <p:spPr>
          <a:xfrm>
            <a:off x="10476054" y="5976603"/>
            <a:ext cx="685759" cy="338554"/>
          </a:xfrm>
          <a:prstGeom prst="rect">
            <a:avLst/>
          </a:prstGeom>
          <a:noFill/>
        </p:spPr>
        <p:txBody>
          <a:bodyPr wrap="square" rtlCol="0">
            <a:spAutoFit/>
          </a:bodyPr>
          <a:lstStyle/>
          <a:p>
            <a:r>
              <a:rPr lang="cs-CZ" sz="1600" b="1" dirty="0"/>
              <a:t>HKK:</a:t>
            </a:r>
          </a:p>
        </p:txBody>
      </p:sp>
      <p:sp>
        <p:nvSpPr>
          <p:cNvPr id="20" name="TextovéPole 19"/>
          <p:cNvSpPr txBox="1"/>
          <p:nvPr/>
        </p:nvSpPr>
        <p:spPr>
          <a:xfrm>
            <a:off x="8513224" y="5417914"/>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21" name="TextovéPole 20"/>
          <p:cNvSpPr txBox="1"/>
          <p:nvPr/>
        </p:nvSpPr>
        <p:spPr>
          <a:xfrm>
            <a:off x="4916384" y="5056182"/>
            <a:ext cx="1173520" cy="307777"/>
          </a:xfrm>
          <a:prstGeom prst="rect">
            <a:avLst/>
          </a:prstGeom>
          <a:noFill/>
        </p:spPr>
        <p:txBody>
          <a:bodyPr wrap="square" rtlCol="0">
            <a:spAutoFit/>
          </a:bodyPr>
          <a:lstStyle/>
          <a:p>
            <a:r>
              <a:rPr lang="cs-CZ" sz="1400" dirty="0"/>
              <a:t>+ 17 076</a:t>
            </a:r>
          </a:p>
        </p:txBody>
      </p:sp>
      <p:sp>
        <p:nvSpPr>
          <p:cNvPr id="22" name="TextovéPole 21"/>
          <p:cNvSpPr txBox="1"/>
          <p:nvPr/>
        </p:nvSpPr>
        <p:spPr>
          <a:xfrm>
            <a:off x="4887530" y="5318561"/>
            <a:ext cx="772726" cy="307777"/>
          </a:xfrm>
          <a:prstGeom prst="rect">
            <a:avLst/>
          </a:prstGeom>
          <a:noFill/>
        </p:spPr>
        <p:txBody>
          <a:bodyPr wrap="square" rtlCol="0">
            <a:spAutoFit/>
          </a:bodyPr>
          <a:lstStyle/>
          <a:p>
            <a:pPr algn="ctr"/>
            <a:r>
              <a:rPr lang="cs-CZ" sz="1400" dirty="0"/>
              <a:t>+ 13,1%</a:t>
            </a:r>
          </a:p>
        </p:txBody>
      </p:sp>
      <p:sp>
        <p:nvSpPr>
          <p:cNvPr id="23" name="TextovéPole 22"/>
          <p:cNvSpPr txBox="1"/>
          <p:nvPr/>
        </p:nvSpPr>
        <p:spPr>
          <a:xfrm>
            <a:off x="4970611" y="5838424"/>
            <a:ext cx="1173520" cy="307777"/>
          </a:xfrm>
          <a:prstGeom prst="rect">
            <a:avLst/>
          </a:prstGeom>
          <a:noFill/>
        </p:spPr>
        <p:txBody>
          <a:bodyPr wrap="square" rtlCol="0">
            <a:spAutoFit/>
          </a:bodyPr>
          <a:lstStyle/>
          <a:p>
            <a:r>
              <a:rPr lang="cs-CZ" sz="1400" dirty="0"/>
              <a:t>+ 1 546</a:t>
            </a:r>
          </a:p>
        </p:txBody>
      </p:sp>
      <p:sp>
        <p:nvSpPr>
          <p:cNvPr id="24" name="TextovéPole 23"/>
          <p:cNvSpPr txBox="1"/>
          <p:nvPr/>
        </p:nvSpPr>
        <p:spPr>
          <a:xfrm>
            <a:off x="4941757" y="6100803"/>
            <a:ext cx="772726" cy="307777"/>
          </a:xfrm>
          <a:prstGeom prst="rect">
            <a:avLst/>
          </a:prstGeom>
          <a:noFill/>
        </p:spPr>
        <p:txBody>
          <a:bodyPr wrap="square" rtlCol="0">
            <a:spAutoFit/>
          </a:bodyPr>
          <a:lstStyle/>
          <a:p>
            <a:pPr algn="ctr"/>
            <a:r>
              <a:rPr lang="cs-CZ" sz="1400" dirty="0"/>
              <a:t>+ 31,2%</a:t>
            </a:r>
          </a:p>
        </p:txBody>
      </p:sp>
      <p:sp>
        <p:nvSpPr>
          <p:cNvPr id="25" name="TextovéPole 24"/>
          <p:cNvSpPr txBox="1"/>
          <p:nvPr/>
        </p:nvSpPr>
        <p:spPr>
          <a:xfrm>
            <a:off x="7768278" y="5049921"/>
            <a:ext cx="1173520" cy="307777"/>
          </a:xfrm>
          <a:prstGeom prst="rect">
            <a:avLst/>
          </a:prstGeom>
          <a:noFill/>
        </p:spPr>
        <p:txBody>
          <a:bodyPr wrap="square" rtlCol="0">
            <a:spAutoFit/>
          </a:bodyPr>
          <a:lstStyle/>
          <a:p>
            <a:r>
              <a:rPr lang="cs-CZ" sz="1400" dirty="0"/>
              <a:t>+ 21 346</a:t>
            </a:r>
          </a:p>
        </p:txBody>
      </p:sp>
      <p:sp>
        <p:nvSpPr>
          <p:cNvPr id="26" name="TextovéPole 25"/>
          <p:cNvSpPr txBox="1"/>
          <p:nvPr/>
        </p:nvSpPr>
        <p:spPr>
          <a:xfrm>
            <a:off x="7739424" y="5312300"/>
            <a:ext cx="772726" cy="307777"/>
          </a:xfrm>
          <a:prstGeom prst="rect">
            <a:avLst/>
          </a:prstGeom>
          <a:noFill/>
        </p:spPr>
        <p:txBody>
          <a:bodyPr wrap="square" rtlCol="0">
            <a:spAutoFit/>
          </a:bodyPr>
          <a:lstStyle/>
          <a:p>
            <a:pPr algn="ctr"/>
            <a:r>
              <a:rPr lang="cs-CZ" sz="1400" dirty="0"/>
              <a:t>+ 13,6%</a:t>
            </a:r>
          </a:p>
        </p:txBody>
      </p:sp>
      <p:sp>
        <p:nvSpPr>
          <p:cNvPr id="27" name="TextovéPole 26"/>
          <p:cNvSpPr txBox="1"/>
          <p:nvPr/>
        </p:nvSpPr>
        <p:spPr>
          <a:xfrm>
            <a:off x="7822505" y="5832163"/>
            <a:ext cx="1173520" cy="307777"/>
          </a:xfrm>
          <a:prstGeom prst="rect">
            <a:avLst/>
          </a:prstGeom>
          <a:noFill/>
        </p:spPr>
        <p:txBody>
          <a:bodyPr wrap="square" rtlCol="0">
            <a:spAutoFit/>
          </a:bodyPr>
          <a:lstStyle/>
          <a:p>
            <a:r>
              <a:rPr lang="cs-CZ" sz="1400" dirty="0"/>
              <a:t>+ 1 865</a:t>
            </a:r>
          </a:p>
        </p:txBody>
      </p:sp>
      <p:sp>
        <p:nvSpPr>
          <p:cNvPr id="28" name="TextovéPole 27"/>
          <p:cNvSpPr txBox="1"/>
          <p:nvPr/>
        </p:nvSpPr>
        <p:spPr>
          <a:xfrm>
            <a:off x="7793651" y="6094542"/>
            <a:ext cx="772726" cy="307777"/>
          </a:xfrm>
          <a:prstGeom prst="rect">
            <a:avLst/>
          </a:prstGeom>
          <a:noFill/>
        </p:spPr>
        <p:txBody>
          <a:bodyPr wrap="square" rtlCol="0">
            <a:spAutoFit/>
          </a:bodyPr>
          <a:lstStyle/>
          <a:p>
            <a:pPr algn="ctr"/>
            <a:r>
              <a:rPr lang="cs-CZ" sz="1400" dirty="0"/>
              <a:t>+ 33,2%</a:t>
            </a:r>
          </a:p>
        </p:txBody>
      </p:sp>
      <p:sp>
        <p:nvSpPr>
          <p:cNvPr id="29" name="TextovéPole 28"/>
          <p:cNvSpPr txBox="1"/>
          <p:nvPr/>
        </p:nvSpPr>
        <p:spPr>
          <a:xfrm>
            <a:off x="10947637" y="5096997"/>
            <a:ext cx="1173520" cy="307777"/>
          </a:xfrm>
          <a:prstGeom prst="rect">
            <a:avLst/>
          </a:prstGeom>
          <a:noFill/>
        </p:spPr>
        <p:txBody>
          <a:bodyPr wrap="square" rtlCol="0">
            <a:spAutoFit/>
          </a:bodyPr>
          <a:lstStyle/>
          <a:p>
            <a:r>
              <a:rPr lang="cs-CZ" sz="1400" dirty="0"/>
              <a:t>+ 360 600</a:t>
            </a:r>
          </a:p>
        </p:txBody>
      </p:sp>
      <p:sp>
        <p:nvSpPr>
          <p:cNvPr id="30" name="TextovéPole 29"/>
          <p:cNvSpPr txBox="1"/>
          <p:nvPr/>
        </p:nvSpPr>
        <p:spPr>
          <a:xfrm>
            <a:off x="10918783" y="5359376"/>
            <a:ext cx="772726" cy="307777"/>
          </a:xfrm>
          <a:prstGeom prst="rect">
            <a:avLst/>
          </a:prstGeom>
          <a:noFill/>
        </p:spPr>
        <p:txBody>
          <a:bodyPr wrap="square" rtlCol="0">
            <a:spAutoFit/>
          </a:bodyPr>
          <a:lstStyle/>
          <a:p>
            <a:pPr algn="ctr"/>
            <a:r>
              <a:rPr lang="cs-CZ" sz="1400" dirty="0"/>
              <a:t>+ 4,2%</a:t>
            </a:r>
          </a:p>
        </p:txBody>
      </p:sp>
      <p:sp>
        <p:nvSpPr>
          <p:cNvPr id="31" name="TextovéPole 30"/>
          <p:cNvSpPr txBox="1"/>
          <p:nvPr/>
        </p:nvSpPr>
        <p:spPr>
          <a:xfrm>
            <a:off x="11001864" y="5879239"/>
            <a:ext cx="1173520" cy="307777"/>
          </a:xfrm>
          <a:prstGeom prst="rect">
            <a:avLst/>
          </a:prstGeom>
          <a:noFill/>
        </p:spPr>
        <p:txBody>
          <a:bodyPr wrap="square" rtlCol="0">
            <a:spAutoFit/>
          </a:bodyPr>
          <a:lstStyle/>
          <a:p>
            <a:r>
              <a:rPr lang="cs-CZ" sz="1400" dirty="0"/>
              <a:t>+ 30 686</a:t>
            </a:r>
          </a:p>
        </p:txBody>
      </p:sp>
      <p:sp>
        <p:nvSpPr>
          <p:cNvPr id="32" name="TextovéPole 31"/>
          <p:cNvSpPr txBox="1"/>
          <p:nvPr/>
        </p:nvSpPr>
        <p:spPr>
          <a:xfrm>
            <a:off x="10973010" y="6141618"/>
            <a:ext cx="772726" cy="307777"/>
          </a:xfrm>
          <a:prstGeom prst="rect">
            <a:avLst/>
          </a:prstGeom>
          <a:noFill/>
        </p:spPr>
        <p:txBody>
          <a:bodyPr wrap="square" rtlCol="0">
            <a:spAutoFit/>
          </a:bodyPr>
          <a:lstStyle/>
          <a:p>
            <a:pPr algn="ctr"/>
            <a:r>
              <a:rPr lang="cs-CZ" sz="1400" dirty="0"/>
              <a:t>+ 9,4%</a:t>
            </a:r>
          </a:p>
        </p:txBody>
      </p:sp>
    </p:spTree>
    <p:extLst>
      <p:ext uri="{BB962C8B-B14F-4D97-AF65-F5344CB8AC3E}">
        <p14:creationId xmlns:p14="http://schemas.microsoft.com/office/powerpoint/2010/main" val="320459973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Příčiny výjezdu ZZS</a:t>
            </a:r>
          </a:p>
        </p:txBody>
      </p:sp>
      <p:sp>
        <p:nvSpPr>
          <p:cNvPr id="97" name="TextBox 6"/>
          <p:cNvSpPr txBox="1"/>
          <p:nvPr/>
        </p:nvSpPr>
        <p:spPr>
          <a:xfrm>
            <a:off x="257558" y="653725"/>
            <a:ext cx="39839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ošetření pacienti v období 2014–2018</a:t>
            </a:r>
          </a:p>
        </p:txBody>
      </p:sp>
      <p:sp>
        <p:nvSpPr>
          <p:cNvPr id="9" name="TextBox 2"/>
          <p:cNvSpPr txBox="1"/>
          <p:nvPr/>
        </p:nvSpPr>
        <p:spPr>
          <a:xfrm>
            <a:off x="288249" y="1074707"/>
            <a:ext cx="774884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Vykázané diagnózy u osob ošetřených ZZS v recentním 5letém období 2014–2018:</a:t>
            </a:r>
          </a:p>
        </p:txBody>
      </p:sp>
      <p:graphicFrame>
        <p:nvGraphicFramePr>
          <p:cNvPr id="10" name="Graf 9">
            <a:extLst>
              <a:ext uri="{FF2B5EF4-FFF2-40B4-BE49-F238E27FC236}">
                <a16:creationId xmlns:a16="http://schemas.microsoft.com/office/drawing/2014/main" id="{10791E0F-33E0-4B96-BE1E-7574434BDB89}"/>
              </a:ext>
            </a:extLst>
          </p:cNvPr>
          <p:cNvGraphicFramePr/>
          <p:nvPr>
            <p:extLst>
              <p:ext uri="{D42A27DB-BD31-4B8C-83A1-F6EECF244321}">
                <p14:modId xmlns:p14="http://schemas.microsoft.com/office/powerpoint/2010/main" val="955608933"/>
              </p:ext>
            </p:extLst>
          </p:nvPr>
        </p:nvGraphicFramePr>
        <p:xfrm>
          <a:off x="3041965" y="1381638"/>
          <a:ext cx="4877084" cy="513903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Tabulka 11">
            <a:extLst>
              <a:ext uri="{FF2B5EF4-FFF2-40B4-BE49-F238E27FC236}">
                <a16:creationId xmlns:a16="http://schemas.microsoft.com/office/drawing/2014/main" id="{FAEDEB91-BC4E-4A4B-B7AD-6392C42525B2}"/>
              </a:ext>
            </a:extLst>
          </p:cNvPr>
          <p:cNvGraphicFramePr>
            <a:graphicFrameLocks noGrp="1"/>
          </p:cNvGraphicFramePr>
          <p:nvPr>
            <p:extLst>
              <p:ext uri="{D42A27DB-BD31-4B8C-83A1-F6EECF244321}">
                <p14:modId xmlns:p14="http://schemas.microsoft.com/office/powerpoint/2010/main" val="4277606083"/>
              </p:ext>
            </p:extLst>
          </p:nvPr>
        </p:nvGraphicFramePr>
        <p:xfrm>
          <a:off x="396538" y="1853738"/>
          <a:ext cx="9345978" cy="4535776"/>
        </p:xfrm>
        <a:graphic>
          <a:graphicData uri="http://schemas.openxmlformats.org/drawingml/2006/table">
            <a:tbl>
              <a:tblPr>
                <a:tableStyleId>{2D5ABB26-0587-4C30-8999-92F81FD0307C}</a:tableStyleId>
              </a:tblPr>
              <a:tblGrid>
                <a:gridCol w="4713236">
                  <a:extLst>
                    <a:ext uri="{9D8B030D-6E8A-4147-A177-3AD203B41FA5}">
                      <a16:colId xmlns:a16="http://schemas.microsoft.com/office/drawing/2014/main" val="20000"/>
                    </a:ext>
                  </a:extLst>
                </a:gridCol>
                <a:gridCol w="2914925">
                  <a:extLst>
                    <a:ext uri="{9D8B030D-6E8A-4147-A177-3AD203B41FA5}">
                      <a16:colId xmlns:a16="http://schemas.microsoft.com/office/drawing/2014/main" val="1037910012"/>
                    </a:ext>
                  </a:extLst>
                </a:gridCol>
                <a:gridCol w="1717817">
                  <a:extLst>
                    <a:ext uri="{9D8B030D-6E8A-4147-A177-3AD203B41FA5}">
                      <a16:colId xmlns:a16="http://schemas.microsoft.com/office/drawing/2014/main" val="3255935388"/>
                    </a:ext>
                  </a:extLst>
                </a:gridCol>
              </a:tblGrid>
              <a:tr h="323984">
                <a:tc>
                  <a:txBody>
                    <a:bodyPr/>
                    <a:lstStyle/>
                    <a:p>
                      <a:pPr algn="l" fontAlgn="b"/>
                      <a:r>
                        <a:rPr lang="cs-CZ" sz="1400" b="1" i="0" u="none" strike="noStrike" dirty="0">
                          <a:solidFill>
                            <a:srgbClr val="000000"/>
                          </a:solidFill>
                          <a:effectLst/>
                          <a:latin typeface="Calibri" panose="020F0502020204030204" pitchFamily="34" charset="0"/>
                        </a:rPr>
                        <a:t>Diagnóza uvedená</a:t>
                      </a:r>
                      <a:r>
                        <a:rPr lang="cs-CZ" sz="1400" b="1" i="0" u="none" strike="noStrike" baseline="0" dirty="0">
                          <a:solidFill>
                            <a:srgbClr val="000000"/>
                          </a:solidFill>
                          <a:effectLst/>
                          <a:latin typeface="Calibri" panose="020F0502020204030204" pitchFamily="34" charset="0"/>
                        </a:rPr>
                        <a:t> na dokladu</a:t>
                      </a:r>
                      <a:endParaRPr lang="cs-CZ" sz="1400" b="1" i="0" u="none" strike="noStrike" dirty="0">
                        <a:solidFill>
                          <a:srgbClr val="000000"/>
                        </a:solidFill>
                        <a:effectLst/>
                        <a:latin typeface="Calibri" panose="020F0502020204030204" pitchFamily="34" charset="0"/>
                      </a:endParaRPr>
                    </a:p>
                  </a:txBody>
                  <a:tcPr marL="2988" marR="2988" marT="2988" marB="0" anchor="ctr"/>
                </a:tc>
                <a:tc gridSpan="2">
                  <a:txBody>
                    <a:bodyPr/>
                    <a:lstStyle/>
                    <a:p>
                      <a:pPr algn="l" fontAlgn="b"/>
                      <a:endParaRPr lang="cs-CZ" sz="1400" b="1" i="0" u="none" strike="noStrike" dirty="0">
                        <a:solidFill>
                          <a:srgbClr val="000000"/>
                        </a:solidFill>
                        <a:effectLst/>
                        <a:latin typeface="Calibri" panose="020F0502020204030204" pitchFamily="34" charset="0"/>
                      </a:endParaRPr>
                    </a:p>
                  </a:txBody>
                  <a:tcPr marL="2988" marR="2988" marT="2988" marB="0" anchor="ctr"/>
                </a:tc>
                <a:tc hMerge="1">
                  <a:txBody>
                    <a:bodyPr/>
                    <a:lstStyle/>
                    <a:p>
                      <a:endParaRPr lang="cs-CZ"/>
                    </a:p>
                  </a:txBody>
                  <a:tcPr/>
                </a:tc>
                <a:extLst>
                  <a:ext uri="{0D108BD9-81ED-4DB2-BD59-A6C34878D82A}">
                    <a16:rowId xmlns:a16="http://schemas.microsoft.com/office/drawing/2014/main" val="10000"/>
                  </a:ext>
                </a:extLst>
              </a:tr>
              <a:tr h="323984">
                <a:tc>
                  <a:txBody>
                    <a:bodyPr/>
                    <a:lstStyle/>
                    <a:p>
                      <a:pPr algn="r" fontAlgn="b"/>
                      <a:r>
                        <a:rPr lang="cs-CZ" sz="1200" b="0" i="0" u="none" strike="noStrike" dirty="0">
                          <a:solidFill>
                            <a:srgbClr val="000000"/>
                          </a:solidFill>
                          <a:effectLst/>
                          <a:latin typeface="Calibri" panose="020F0502020204030204" pitchFamily="34" charset="0"/>
                        </a:rPr>
                        <a:t>XVIII. Příznaky, znaky a abnormální klinické a laboratorní nálezy (R00–R99)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dirty="0">
                          <a:solidFill>
                            <a:srgbClr val="000000"/>
                          </a:solidFill>
                          <a:effectLst/>
                          <a:latin typeface="Calibri" panose="020F0502020204030204" pitchFamily="34" charset="0"/>
                        </a:rPr>
                        <a:t>15 473 / 325 926</a:t>
                      </a:r>
                    </a:p>
                  </a:txBody>
                  <a:tcPr marL="9525" marR="9525" marT="9525" marB="0" anchor="ctr"/>
                </a:tc>
                <a:extLst>
                  <a:ext uri="{0D108BD9-81ED-4DB2-BD59-A6C34878D82A}">
                    <a16:rowId xmlns:a16="http://schemas.microsoft.com/office/drawing/2014/main" val="10001"/>
                  </a:ext>
                </a:extLst>
              </a:tr>
              <a:tr h="323984">
                <a:tc>
                  <a:txBody>
                    <a:bodyPr/>
                    <a:lstStyle/>
                    <a:p>
                      <a:pPr algn="r" fontAlgn="b"/>
                      <a:r>
                        <a:rPr lang="cs-CZ" sz="1200" b="0" i="0" u="none" strike="noStrike" dirty="0">
                          <a:solidFill>
                            <a:srgbClr val="000000"/>
                          </a:solidFill>
                          <a:effectLst/>
                          <a:latin typeface="Calibri" panose="020F0502020204030204" pitchFamily="34" charset="0"/>
                        </a:rPr>
                        <a:t>XIX. Poranění, otravy a některé jiné následky vnějších příčin (S00–T98)</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10 830 / 214 374</a:t>
                      </a:r>
                    </a:p>
                  </a:txBody>
                  <a:tcPr marL="9525" marR="9525" marT="9525" marB="0" anchor="ctr"/>
                </a:tc>
                <a:extLst>
                  <a:ext uri="{0D108BD9-81ED-4DB2-BD59-A6C34878D82A}">
                    <a16:rowId xmlns:a16="http://schemas.microsoft.com/office/drawing/2014/main" val="10002"/>
                  </a:ext>
                </a:extLst>
              </a:tr>
              <a:tr h="323984">
                <a:tc>
                  <a:txBody>
                    <a:bodyPr/>
                    <a:lstStyle/>
                    <a:p>
                      <a:pPr algn="r" fontAlgn="b"/>
                      <a:r>
                        <a:rPr lang="cs-CZ" sz="1200" b="0" i="0" u="none" strike="noStrike" dirty="0">
                          <a:solidFill>
                            <a:srgbClr val="000000"/>
                          </a:solidFill>
                          <a:effectLst/>
                          <a:latin typeface="Calibri" panose="020F0502020204030204" pitchFamily="34" charset="0"/>
                        </a:rPr>
                        <a:t>IX. Nemoci oběhové soustavy (I00–I99)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5 972 / 133 723</a:t>
                      </a:r>
                    </a:p>
                  </a:txBody>
                  <a:tcPr marL="9525" marR="9525" marT="9525" marB="0" anchor="ctr"/>
                </a:tc>
                <a:extLst>
                  <a:ext uri="{0D108BD9-81ED-4DB2-BD59-A6C34878D82A}">
                    <a16:rowId xmlns:a16="http://schemas.microsoft.com/office/drawing/2014/main" val="10003"/>
                  </a:ext>
                </a:extLst>
              </a:tr>
              <a:tr h="323984">
                <a:tc>
                  <a:txBody>
                    <a:bodyPr/>
                    <a:lstStyle/>
                    <a:p>
                      <a:pPr algn="r" fontAlgn="b"/>
                      <a:r>
                        <a:rPr lang="cs-CZ" sz="1200" b="0" i="0" u="none" strike="noStrike">
                          <a:solidFill>
                            <a:srgbClr val="000000"/>
                          </a:solidFill>
                          <a:effectLst/>
                          <a:latin typeface="Calibri" panose="020F0502020204030204" pitchFamily="34" charset="0"/>
                        </a:rPr>
                        <a:t>V. Poruchy duševní a poruchy chování (F00–F99)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1 644 / 44 542</a:t>
                      </a:r>
                    </a:p>
                  </a:txBody>
                  <a:tcPr marL="9525" marR="9525" marT="9525" marB="0" anchor="ctr"/>
                </a:tc>
                <a:extLst>
                  <a:ext uri="{0D108BD9-81ED-4DB2-BD59-A6C34878D82A}">
                    <a16:rowId xmlns:a16="http://schemas.microsoft.com/office/drawing/2014/main" val="10004"/>
                  </a:ext>
                </a:extLst>
              </a:tr>
              <a:tr h="323984">
                <a:tc>
                  <a:txBody>
                    <a:bodyPr/>
                    <a:lstStyle/>
                    <a:p>
                      <a:pPr algn="r" fontAlgn="b"/>
                      <a:r>
                        <a:rPr lang="cs-CZ" sz="1200" b="0" i="0" u="none" strike="noStrike">
                          <a:solidFill>
                            <a:srgbClr val="000000"/>
                          </a:solidFill>
                          <a:effectLst/>
                          <a:latin typeface="Calibri" panose="020F0502020204030204" pitchFamily="34" charset="0"/>
                        </a:rPr>
                        <a:t>XIII. Nemoci svalové a kosterní soustavy a pojivové tkáně (M00–M99)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1 161 / 34 821</a:t>
                      </a:r>
                    </a:p>
                  </a:txBody>
                  <a:tcPr marL="9525" marR="9525" marT="9525" marB="0" anchor="ctr"/>
                </a:tc>
                <a:extLst>
                  <a:ext uri="{0D108BD9-81ED-4DB2-BD59-A6C34878D82A}">
                    <a16:rowId xmlns:a16="http://schemas.microsoft.com/office/drawing/2014/main" val="10005"/>
                  </a:ext>
                </a:extLst>
              </a:tr>
              <a:tr h="323984">
                <a:tc>
                  <a:txBody>
                    <a:bodyPr/>
                    <a:lstStyle/>
                    <a:p>
                      <a:pPr algn="r" fontAlgn="b"/>
                      <a:r>
                        <a:rPr lang="cs-CZ" sz="1200" b="0" i="0" u="none" strike="noStrike">
                          <a:solidFill>
                            <a:srgbClr val="000000"/>
                          </a:solidFill>
                          <a:effectLst/>
                          <a:latin typeface="Calibri" panose="020F0502020204030204" pitchFamily="34" charset="0"/>
                        </a:rPr>
                        <a:t>X. Nemoci dýchací soustavy</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1 611 / 31 718</a:t>
                      </a:r>
                    </a:p>
                  </a:txBody>
                  <a:tcPr marL="9525" marR="9525" marT="9525" marB="0" anchor="ctr"/>
                </a:tc>
                <a:extLst>
                  <a:ext uri="{0D108BD9-81ED-4DB2-BD59-A6C34878D82A}">
                    <a16:rowId xmlns:a16="http://schemas.microsoft.com/office/drawing/2014/main" val="10006"/>
                  </a:ext>
                </a:extLst>
              </a:tr>
              <a:tr h="323984">
                <a:tc>
                  <a:txBody>
                    <a:bodyPr/>
                    <a:lstStyle/>
                    <a:p>
                      <a:pPr algn="r" fontAlgn="b"/>
                      <a:r>
                        <a:rPr lang="cs-CZ" sz="1200" b="0" i="0" u="none" strike="noStrike">
                          <a:solidFill>
                            <a:srgbClr val="000000"/>
                          </a:solidFill>
                          <a:effectLst/>
                          <a:latin typeface="Calibri" panose="020F0502020204030204" pitchFamily="34" charset="0"/>
                        </a:rPr>
                        <a:t>VI. Nemoci nervové soustavy (G00–G99)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1 822 / 29 663</a:t>
                      </a:r>
                    </a:p>
                  </a:txBody>
                  <a:tcPr marL="9525" marR="9525" marT="9525" marB="0" anchor="ctr"/>
                </a:tc>
                <a:extLst>
                  <a:ext uri="{0D108BD9-81ED-4DB2-BD59-A6C34878D82A}">
                    <a16:rowId xmlns:a16="http://schemas.microsoft.com/office/drawing/2014/main" val="10007"/>
                  </a:ext>
                </a:extLst>
              </a:tr>
              <a:tr h="323984">
                <a:tc>
                  <a:txBody>
                    <a:bodyPr/>
                    <a:lstStyle/>
                    <a:p>
                      <a:pPr algn="r" fontAlgn="b"/>
                      <a:r>
                        <a:rPr lang="cs-CZ" sz="1200" b="0" i="0" u="none" strike="noStrike">
                          <a:solidFill>
                            <a:srgbClr val="000000"/>
                          </a:solidFill>
                          <a:effectLst/>
                          <a:latin typeface="Calibri" panose="020F0502020204030204" pitchFamily="34" charset="0"/>
                        </a:rPr>
                        <a:t>XI. Nemoci trávicí soustavy (K00–K93)</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563 / 22 563</a:t>
                      </a:r>
                    </a:p>
                  </a:txBody>
                  <a:tcPr marL="9525" marR="9525" marT="9525" marB="0" anchor="ctr"/>
                </a:tc>
                <a:extLst>
                  <a:ext uri="{0D108BD9-81ED-4DB2-BD59-A6C34878D82A}">
                    <a16:rowId xmlns:a16="http://schemas.microsoft.com/office/drawing/2014/main" val="10008"/>
                  </a:ext>
                </a:extLst>
              </a:tr>
              <a:tr h="323984">
                <a:tc>
                  <a:txBody>
                    <a:bodyPr/>
                    <a:lstStyle/>
                    <a:p>
                      <a:pPr algn="r" fontAlgn="b"/>
                      <a:r>
                        <a:rPr lang="cs-CZ" sz="1200" b="0" i="0" u="none" strike="noStrike">
                          <a:solidFill>
                            <a:srgbClr val="000000"/>
                          </a:solidFill>
                          <a:effectLst/>
                          <a:latin typeface="Calibri" panose="020F0502020204030204" pitchFamily="34" charset="0"/>
                        </a:rPr>
                        <a:t>IV. Nemoci endokrinní, výživy a přeměny látek (E00–E90)</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943 / 18 891</a:t>
                      </a:r>
                    </a:p>
                  </a:txBody>
                  <a:tcPr marL="9525" marR="9525" marT="9525" marB="0" anchor="ctr"/>
                </a:tc>
                <a:extLst>
                  <a:ext uri="{0D108BD9-81ED-4DB2-BD59-A6C34878D82A}">
                    <a16:rowId xmlns:a16="http://schemas.microsoft.com/office/drawing/2014/main" val="10009"/>
                  </a:ext>
                </a:extLst>
              </a:tr>
              <a:tr h="323984">
                <a:tc>
                  <a:txBody>
                    <a:bodyPr/>
                    <a:lstStyle/>
                    <a:p>
                      <a:pPr algn="r" fontAlgn="b"/>
                      <a:r>
                        <a:rPr lang="cs-CZ" sz="1200" b="0" i="0" u="none" strike="noStrike">
                          <a:solidFill>
                            <a:srgbClr val="000000"/>
                          </a:solidFill>
                          <a:effectLst/>
                          <a:latin typeface="Calibri" panose="020F0502020204030204" pitchFamily="34" charset="0"/>
                        </a:rPr>
                        <a:t>XIV. Nemoci močové a pohlavní soustavy</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833 / 14 830</a:t>
                      </a:r>
                    </a:p>
                  </a:txBody>
                  <a:tcPr marL="9525" marR="9525" marT="9525" marB="0" anchor="ctr"/>
                </a:tc>
                <a:extLst>
                  <a:ext uri="{0D108BD9-81ED-4DB2-BD59-A6C34878D82A}">
                    <a16:rowId xmlns:a16="http://schemas.microsoft.com/office/drawing/2014/main" val="10010"/>
                  </a:ext>
                </a:extLst>
              </a:tr>
              <a:tr h="323984">
                <a:tc>
                  <a:txBody>
                    <a:bodyPr/>
                    <a:lstStyle/>
                    <a:p>
                      <a:pPr algn="r" fontAlgn="b"/>
                      <a:r>
                        <a:rPr lang="pt-BR" sz="1200" b="0" i="0" u="none" strike="noStrike">
                          <a:solidFill>
                            <a:srgbClr val="000000"/>
                          </a:solidFill>
                          <a:effectLst/>
                          <a:latin typeface="Calibri" panose="020F0502020204030204" pitchFamily="34" charset="0"/>
                        </a:rPr>
                        <a:t>XV. Těhotenství, porod a šestinedělí (O00–O99)</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475 / 12 634</a:t>
                      </a:r>
                    </a:p>
                  </a:txBody>
                  <a:tcPr marL="9525" marR="9525" marT="9525" marB="0" anchor="ctr"/>
                </a:tc>
                <a:extLst>
                  <a:ext uri="{0D108BD9-81ED-4DB2-BD59-A6C34878D82A}">
                    <a16:rowId xmlns:a16="http://schemas.microsoft.com/office/drawing/2014/main" val="10011"/>
                  </a:ext>
                </a:extLst>
              </a:tr>
              <a:tr h="323984">
                <a:tc>
                  <a:txBody>
                    <a:bodyPr/>
                    <a:lstStyle/>
                    <a:p>
                      <a:pPr algn="r" fontAlgn="b"/>
                      <a:r>
                        <a:rPr lang="cs-CZ" sz="1200" b="0" i="0" u="none" strike="noStrike">
                          <a:solidFill>
                            <a:srgbClr val="000000"/>
                          </a:solidFill>
                          <a:effectLst/>
                          <a:latin typeface="Calibri" panose="020F0502020204030204" pitchFamily="34" charset="0"/>
                        </a:rPr>
                        <a:t>II. Novotvary (C00–D48)</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a:solidFill>
                            <a:srgbClr val="000000"/>
                          </a:solidFill>
                          <a:effectLst/>
                          <a:latin typeface="Calibri" panose="020F0502020204030204" pitchFamily="34" charset="0"/>
                        </a:rPr>
                        <a:t>271 / 10 875</a:t>
                      </a:r>
                    </a:p>
                  </a:txBody>
                  <a:tcPr marL="9525" marR="9525" marT="9525" marB="0" anchor="ctr"/>
                </a:tc>
                <a:extLst>
                  <a:ext uri="{0D108BD9-81ED-4DB2-BD59-A6C34878D82A}">
                    <a16:rowId xmlns:a16="http://schemas.microsoft.com/office/drawing/2014/main" val="10012"/>
                  </a:ext>
                </a:extLst>
              </a:tr>
              <a:tr h="323984">
                <a:tc>
                  <a:txBody>
                    <a:bodyPr/>
                    <a:lstStyle/>
                    <a:p>
                      <a:pPr algn="r" fontAlgn="b"/>
                      <a:r>
                        <a:rPr lang="cs-CZ" sz="1200" b="0" i="0" u="none" strike="noStrike" dirty="0">
                          <a:solidFill>
                            <a:srgbClr val="000000"/>
                          </a:solidFill>
                          <a:effectLst/>
                          <a:latin typeface="Calibri" panose="020F0502020204030204" pitchFamily="34" charset="0"/>
                        </a:rPr>
                        <a:t>Ostatní kapitoly MKN-10</a:t>
                      </a:r>
                    </a:p>
                  </a:txBody>
                  <a:tcPr marL="9525" marR="9525" marT="9525" marB="0" anchor="ctr"/>
                </a:tc>
                <a:tc>
                  <a:txBody>
                    <a:bodyPr/>
                    <a:lstStyle/>
                    <a:p>
                      <a:pPr algn="ctr" fontAlgn="b"/>
                      <a:endParaRPr lang="cs-CZ" sz="1400" b="0" i="0" u="none" strike="noStrike" dirty="0">
                        <a:solidFill>
                          <a:srgbClr val="000000"/>
                        </a:solidFill>
                        <a:effectLst/>
                        <a:latin typeface="Calibri" panose="020F0502020204030204" pitchFamily="34" charset="0"/>
                      </a:endParaRPr>
                    </a:p>
                  </a:txBody>
                  <a:tcPr marL="2880000" marR="9525" marT="9525" marB="0" anchor="ctr"/>
                </a:tc>
                <a:tc>
                  <a:txBody>
                    <a:bodyPr/>
                    <a:lstStyle/>
                    <a:p>
                      <a:pPr algn="ctr" fontAlgn="ctr"/>
                      <a:r>
                        <a:rPr lang="cs-CZ" sz="1400" b="0" i="0" u="none" strike="noStrike" dirty="0">
                          <a:solidFill>
                            <a:srgbClr val="000000"/>
                          </a:solidFill>
                          <a:effectLst/>
                          <a:latin typeface="Calibri" panose="020F0502020204030204" pitchFamily="34" charset="0"/>
                        </a:rPr>
                        <a:t>533 / 16 767</a:t>
                      </a:r>
                    </a:p>
                  </a:txBody>
                  <a:tcPr marL="9525" marR="9525" marT="9525" marB="0" anchor="ctr"/>
                </a:tc>
                <a:extLst>
                  <a:ext uri="{0D108BD9-81ED-4DB2-BD59-A6C34878D82A}">
                    <a16:rowId xmlns:a16="http://schemas.microsoft.com/office/drawing/2014/main" val="10013"/>
                  </a:ext>
                </a:extLst>
              </a:tr>
            </a:tbl>
          </a:graphicData>
        </a:graphic>
      </p:graphicFrame>
      <p:graphicFrame>
        <p:nvGraphicFramePr>
          <p:cNvPr id="15" name="Tabulka 14">
            <a:extLst>
              <a:ext uri="{FF2B5EF4-FFF2-40B4-BE49-F238E27FC236}">
                <a16:creationId xmlns:a16="http://schemas.microsoft.com/office/drawing/2014/main" id="{EF4A2DD2-7BC1-495F-9EAC-AE8CD6309B95}"/>
              </a:ext>
            </a:extLst>
          </p:cNvPr>
          <p:cNvGraphicFramePr>
            <a:graphicFrameLocks noGrp="1"/>
          </p:cNvGraphicFramePr>
          <p:nvPr>
            <p:extLst>
              <p:ext uri="{D42A27DB-BD31-4B8C-83A1-F6EECF244321}">
                <p14:modId xmlns:p14="http://schemas.microsoft.com/office/powerpoint/2010/main" val="1421213587"/>
              </p:ext>
            </p:extLst>
          </p:nvPr>
        </p:nvGraphicFramePr>
        <p:xfrm>
          <a:off x="7860312" y="1616466"/>
          <a:ext cx="2021435" cy="620078"/>
        </p:xfrm>
        <a:graphic>
          <a:graphicData uri="http://schemas.openxmlformats.org/drawingml/2006/table">
            <a:tbl>
              <a:tblPr>
                <a:tableStyleId>{2D5ABB26-0587-4C30-8999-92F81FD0307C}</a:tableStyleId>
              </a:tblPr>
              <a:tblGrid>
                <a:gridCol w="2021435">
                  <a:extLst>
                    <a:ext uri="{9D8B030D-6E8A-4147-A177-3AD203B41FA5}">
                      <a16:colId xmlns:a16="http://schemas.microsoft.com/office/drawing/2014/main" val="20000"/>
                    </a:ext>
                  </a:extLst>
                </a:gridCol>
              </a:tblGrid>
              <a:tr h="620078">
                <a:tc>
                  <a:txBody>
                    <a:bodyPr/>
                    <a:lstStyle/>
                    <a:p>
                      <a:pPr algn="ctr" fontAlgn="b"/>
                      <a:r>
                        <a:rPr lang="cs-CZ" sz="1400" b="0" i="0" u="none" strike="noStrike" dirty="0">
                          <a:solidFill>
                            <a:srgbClr val="000000"/>
                          </a:solidFill>
                          <a:effectLst/>
                          <a:latin typeface="Calibri" panose="020F0502020204030204" pitchFamily="34" charset="0"/>
                        </a:rPr>
                        <a:t>Počet případů za rok</a:t>
                      </a:r>
                      <a:br>
                        <a:rPr lang="cs-CZ" sz="1400" b="0" i="0" u="none" strike="noStrike" dirty="0">
                          <a:solidFill>
                            <a:srgbClr val="000000"/>
                          </a:solidFill>
                          <a:effectLst/>
                          <a:latin typeface="Calibri" panose="020F0502020204030204" pitchFamily="34" charset="0"/>
                        </a:rPr>
                      </a:br>
                      <a:r>
                        <a:rPr lang="cs-CZ" sz="1400" b="0" i="0" u="none" strike="noStrike" dirty="0">
                          <a:solidFill>
                            <a:srgbClr val="000000"/>
                          </a:solidFill>
                          <a:effectLst/>
                          <a:latin typeface="Calibri" panose="020F0502020204030204" pitchFamily="34" charset="0"/>
                        </a:rPr>
                        <a:t>ZZS HKK / ZZS celá ČR</a:t>
                      </a:r>
                    </a:p>
                  </a:txBody>
                  <a:tcPr marL="9092" marR="9092" marT="9092" marB="0" anchor="ct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6003522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Příčiny výjezdu ZZS v krajích</a:t>
            </a:r>
          </a:p>
        </p:txBody>
      </p:sp>
      <p:sp>
        <p:nvSpPr>
          <p:cNvPr id="97" name="TextBox 6"/>
          <p:cNvSpPr txBox="1"/>
          <p:nvPr/>
        </p:nvSpPr>
        <p:spPr>
          <a:xfrm>
            <a:off x="257558" y="653725"/>
            <a:ext cx="39839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ošetření pacienti v období 2014–2018</a:t>
            </a:r>
          </a:p>
        </p:txBody>
      </p:sp>
      <p:sp>
        <p:nvSpPr>
          <p:cNvPr id="9" name="TextBox 2"/>
          <p:cNvSpPr txBox="1"/>
          <p:nvPr/>
        </p:nvSpPr>
        <p:spPr>
          <a:xfrm>
            <a:off x="257558" y="1074707"/>
            <a:ext cx="793410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Vykázané diagnózy u osob ošetřených ZZS v recentním 5letém období 2014–2087 dle kraje sídla ZZS:</a:t>
            </a:r>
          </a:p>
        </p:txBody>
      </p:sp>
      <p:graphicFrame>
        <p:nvGraphicFramePr>
          <p:cNvPr id="11" name="Tabulka 10"/>
          <p:cNvGraphicFramePr>
            <a:graphicFrameLocks noGrp="1"/>
          </p:cNvGraphicFramePr>
          <p:nvPr/>
        </p:nvGraphicFramePr>
        <p:xfrm>
          <a:off x="8334814" y="2198277"/>
          <a:ext cx="3600012" cy="1541145"/>
        </p:xfrm>
        <a:graphic>
          <a:graphicData uri="http://schemas.openxmlformats.org/drawingml/2006/table">
            <a:tbl>
              <a:tblPr>
                <a:tableStyleId>{2D5ABB26-0587-4C30-8999-92F81FD0307C}</a:tableStyleId>
              </a:tblPr>
              <a:tblGrid>
                <a:gridCol w="3600012">
                  <a:extLst>
                    <a:ext uri="{9D8B030D-6E8A-4147-A177-3AD203B41FA5}">
                      <a16:colId xmlns:a16="http://schemas.microsoft.com/office/drawing/2014/main" val="20000"/>
                    </a:ext>
                  </a:extLst>
                </a:gridCol>
              </a:tblGrid>
              <a:tr h="172500">
                <a:tc>
                  <a:txBody>
                    <a:bodyPr/>
                    <a:lstStyle/>
                    <a:p>
                      <a:pPr algn="l" fontAlgn="b"/>
                      <a:r>
                        <a:rPr lang="cs-CZ" sz="1400" b="0" i="0" u="none" strike="noStrike" dirty="0">
                          <a:solidFill>
                            <a:srgbClr val="000000"/>
                          </a:solidFill>
                          <a:effectLst/>
                          <a:latin typeface="Calibri" panose="020F0502020204030204" pitchFamily="34" charset="0"/>
                        </a:rPr>
                        <a:t>Příznaky, znaky a abnormální klinické</a:t>
                      </a:r>
                      <a:br>
                        <a:rPr lang="cs-CZ" sz="1400" b="0" i="0" u="none" strike="noStrike" dirty="0">
                          <a:solidFill>
                            <a:srgbClr val="000000"/>
                          </a:solidFill>
                          <a:effectLst/>
                          <a:latin typeface="Calibri" panose="020F0502020204030204" pitchFamily="34" charset="0"/>
                        </a:rPr>
                      </a:br>
                      <a:r>
                        <a:rPr lang="cs-CZ" sz="1400" b="0" i="0" u="none" strike="noStrike" dirty="0">
                          <a:solidFill>
                            <a:srgbClr val="000000"/>
                          </a:solidFill>
                          <a:effectLst/>
                          <a:latin typeface="Calibri" panose="020F0502020204030204" pitchFamily="34" charset="0"/>
                        </a:rPr>
                        <a:t>a laboratorní nálezy (R00–R99)</a:t>
                      </a:r>
                    </a:p>
                  </a:txBody>
                  <a:tcPr marL="9525" marR="9525" marT="9525" marB="0" anchor="b">
                    <a:noFill/>
                  </a:tcPr>
                </a:tc>
                <a:extLst>
                  <a:ext uri="{0D108BD9-81ED-4DB2-BD59-A6C34878D82A}">
                    <a16:rowId xmlns:a16="http://schemas.microsoft.com/office/drawing/2014/main" val="10001"/>
                  </a:ext>
                </a:extLst>
              </a:tr>
              <a:tr h="172500">
                <a:tc>
                  <a:txBody>
                    <a:bodyPr/>
                    <a:lstStyle/>
                    <a:p>
                      <a:pPr algn="l" fontAlgn="b"/>
                      <a:r>
                        <a:rPr lang="cs-CZ" sz="1400" b="0" i="0" u="none" strike="noStrike" dirty="0">
                          <a:solidFill>
                            <a:srgbClr val="000000"/>
                          </a:solidFill>
                          <a:effectLst/>
                          <a:latin typeface="Calibri" panose="020F0502020204030204" pitchFamily="34" charset="0"/>
                        </a:rPr>
                        <a:t>Poranění, otravy a některé jiné následky</a:t>
                      </a:r>
                      <a:br>
                        <a:rPr lang="cs-CZ" sz="1400" b="0" i="0" u="none" strike="noStrike" dirty="0">
                          <a:solidFill>
                            <a:srgbClr val="000000"/>
                          </a:solidFill>
                          <a:effectLst/>
                          <a:latin typeface="Calibri" panose="020F0502020204030204" pitchFamily="34" charset="0"/>
                        </a:rPr>
                      </a:br>
                      <a:r>
                        <a:rPr lang="cs-CZ" sz="1400" b="0" i="0" u="none" strike="noStrike" dirty="0">
                          <a:solidFill>
                            <a:srgbClr val="000000"/>
                          </a:solidFill>
                          <a:effectLst/>
                          <a:latin typeface="Calibri" panose="020F0502020204030204" pitchFamily="34" charset="0"/>
                        </a:rPr>
                        <a:t>vnějších příčin</a:t>
                      </a:r>
                      <a:r>
                        <a:rPr lang="cs-CZ" sz="1400" b="0" i="0" u="none" strike="noStrike" baseline="0" dirty="0">
                          <a:solidFill>
                            <a:srgbClr val="000000"/>
                          </a:solidFill>
                          <a:effectLst/>
                          <a:latin typeface="Calibri" panose="020F0502020204030204" pitchFamily="34" charset="0"/>
                        </a:rPr>
                        <a:t> </a:t>
                      </a:r>
                      <a:r>
                        <a:rPr lang="cs-CZ" sz="1400" b="0" i="0" u="none" strike="noStrike" dirty="0">
                          <a:solidFill>
                            <a:srgbClr val="000000"/>
                          </a:solidFill>
                          <a:effectLst/>
                          <a:latin typeface="Calibri" panose="020F0502020204030204" pitchFamily="34" charset="0"/>
                        </a:rPr>
                        <a:t>(S00–T98)</a:t>
                      </a:r>
                    </a:p>
                  </a:txBody>
                  <a:tcPr marL="9525" marR="9525" marT="9525" marB="0" anchor="b">
                    <a:noFill/>
                  </a:tcPr>
                </a:tc>
                <a:extLst>
                  <a:ext uri="{0D108BD9-81ED-4DB2-BD59-A6C34878D82A}">
                    <a16:rowId xmlns:a16="http://schemas.microsoft.com/office/drawing/2014/main" val="10002"/>
                  </a:ext>
                </a:extLst>
              </a:tr>
              <a:tr h="172500">
                <a:tc>
                  <a:txBody>
                    <a:bodyPr/>
                    <a:lstStyle/>
                    <a:p>
                      <a:pPr algn="l" fontAlgn="b"/>
                      <a:r>
                        <a:rPr lang="cs-CZ" sz="1400" b="0" i="0" u="none" strike="noStrike" dirty="0">
                          <a:solidFill>
                            <a:srgbClr val="000000"/>
                          </a:solidFill>
                          <a:effectLst/>
                          <a:latin typeface="Calibri" panose="020F0502020204030204" pitchFamily="34" charset="0"/>
                        </a:rPr>
                        <a:t>Nemoci oběhové soustavy (I00–I99)</a:t>
                      </a:r>
                    </a:p>
                  </a:txBody>
                  <a:tcPr marL="9525" marR="9525" marT="9525" marB="0" anchor="b"/>
                </a:tc>
                <a:extLst>
                  <a:ext uri="{0D108BD9-81ED-4DB2-BD59-A6C34878D82A}">
                    <a16:rowId xmlns:a16="http://schemas.microsoft.com/office/drawing/2014/main" val="10003"/>
                  </a:ext>
                </a:extLst>
              </a:tr>
              <a:tr h="172500">
                <a:tc>
                  <a:txBody>
                    <a:bodyPr/>
                    <a:lstStyle/>
                    <a:p>
                      <a:pPr algn="l" fontAlgn="b"/>
                      <a:r>
                        <a:rPr lang="cs-CZ" sz="1400" b="0" i="0" u="none" strike="noStrike" dirty="0">
                          <a:solidFill>
                            <a:srgbClr val="000000"/>
                          </a:solidFill>
                          <a:effectLst/>
                          <a:latin typeface="Calibri" panose="020F0502020204030204" pitchFamily="34" charset="0"/>
                        </a:rPr>
                        <a:t>Poruchy duševní a poruchy chování (F00–F99)</a:t>
                      </a:r>
                    </a:p>
                  </a:txBody>
                  <a:tcPr marL="9525" marR="9525" marT="9525" marB="0" anchor="b">
                    <a:noFill/>
                  </a:tcPr>
                </a:tc>
                <a:extLst>
                  <a:ext uri="{0D108BD9-81ED-4DB2-BD59-A6C34878D82A}">
                    <a16:rowId xmlns:a16="http://schemas.microsoft.com/office/drawing/2014/main" val="10004"/>
                  </a:ext>
                </a:extLst>
              </a:tr>
              <a:tr h="172500">
                <a:tc>
                  <a:txBody>
                    <a:bodyPr/>
                    <a:lstStyle/>
                    <a:p>
                      <a:pPr algn="l" fontAlgn="b"/>
                      <a:r>
                        <a:rPr lang="cs-CZ" sz="1400" b="0" i="0" u="none" strike="noStrike" dirty="0">
                          <a:solidFill>
                            <a:srgbClr val="000000"/>
                          </a:solidFill>
                          <a:effectLst/>
                          <a:latin typeface="Calibri" panose="020F0502020204030204" pitchFamily="34" charset="0"/>
                        </a:rPr>
                        <a:t>Jiná</a:t>
                      </a:r>
                      <a:r>
                        <a:rPr lang="cs-CZ" sz="1400" b="0" i="0" u="none" strike="noStrike" baseline="0" dirty="0">
                          <a:solidFill>
                            <a:srgbClr val="000000"/>
                          </a:solidFill>
                          <a:effectLst/>
                          <a:latin typeface="Calibri" panose="020F0502020204030204" pitchFamily="34" charset="0"/>
                        </a:rPr>
                        <a:t> diagnóza</a:t>
                      </a:r>
                      <a:endParaRPr lang="cs-CZ" sz="1400" b="0" i="0" u="none" strike="noStrike" dirty="0">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10005"/>
                  </a:ext>
                </a:extLst>
              </a:tr>
            </a:tbl>
          </a:graphicData>
        </a:graphic>
      </p:graphicFrame>
      <p:sp>
        <p:nvSpPr>
          <p:cNvPr id="13" name="Obdélník 12"/>
          <p:cNvSpPr/>
          <p:nvPr/>
        </p:nvSpPr>
        <p:spPr>
          <a:xfrm>
            <a:off x="8078351" y="2261909"/>
            <a:ext cx="144000" cy="144000"/>
          </a:xfrm>
          <a:prstGeom prst="rect">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Obdélník 13"/>
          <p:cNvSpPr/>
          <p:nvPr/>
        </p:nvSpPr>
        <p:spPr>
          <a:xfrm>
            <a:off x="8078351" y="2673581"/>
            <a:ext cx="144000" cy="144000"/>
          </a:xfrm>
          <a:prstGeom prst="rect">
            <a:avLst/>
          </a:prstGeom>
          <a:solidFill>
            <a:srgbClr val="8CC84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Obdélník 14"/>
          <p:cNvSpPr/>
          <p:nvPr/>
        </p:nvSpPr>
        <p:spPr>
          <a:xfrm>
            <a:off x="8078351" y="3104303"/>
            <a:ext cx="144000" cy="144000"/>
          </a:xfrm>
          <a:prstGeom prst="rect">
            <a:avLst/>
          </a:prstGeom>
          <a:solidFill>
            <a:srgbClr val="FFC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Obdélník 15"/>
          <p:cNvSpPr/>
          <p:nvPr/>
        </p:nvSpPr>
        <p:spPr>
          <a:xfrm>
            <a:off x="8078351" y="3335000"/>
            <a:ext cx="144000" cy="144000"/>
          </a:xfrm>
          <a:prstGeom prst="rect">
            <a:avLst/>
          </a:prstGeom>
          <a:solidFill>
            <a:srgbClr val="DA2128"/>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Obdélník 17"/>
          <p:cNvSpPr/>
          <p:nvPr/>
        </p:nvSpPr>
        <p:spPr>
          <a:xfrm>
            <a:off x="8078351" y="3565695"/>
            <a:ext cx="144000" cy="144000"/>
          </a:xfrm>
          <a:prstGeom prst="rect">
            <a:avLst/>
          </a:prstGeom>
          <a:solidFill>
            <a:srgbClr val="7F050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ovéPole 18"/>
          <p:cNvSpPr txBox="1"/>
          <p:nvPr/>
        </p:nvSpPr>
        <p:spPr>
          <a:xfrm rot="5400000">
            <a:off x="4228166" y="670263"/>
            <a:ext cx="400110" cy="2031325"/>
          </a:xfrm>
          <a:prstGeom prst="rect">
            <a:avLst/>
          </a:prstGeom>
          <a:noFill/>
        </p:spPr>
        <p:txBody>
          <a:bodyPr vert="vert270"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Podíl ošetřených osob</a:t>
            </a:r>
          </a:p>
        </p:txBody>
      </p:sp>
      <p:sp>
        <p:nvSpPr>
          <p:cNvPr id="22" name="TextBox 3">
            <a:extLst>
              <a:ext uri="{FF2B5EF4-FFF2-40B4-BE49-F238E27FC236}">
                <a16:creationId xmlns:a16="http://schemas.microsoft.com/office/drawing/2014/main" id="{46CC8EAF-2651-4294-B3C5-0625E1A5C410}"/>
              </a:ext>
            </a:extLst>
          </p:cNvPr>
          <p:cNvSpPr txBox="1"/>
          <p:nvPr/>
        </p:nvSpPr>
        <p:spPr>
          <a:xfrm>
            <a:off x="257558" y="1495965"/>
            <a:ext cx="1678246" cy="307777"/>
          </a:xfrm>
          <a:prstGeom prst="rect">
            <a:avLst/>
          </a:prstGeom>
          <a:noFill/>
        </p:spPr>
        <p:txBody>
          <a:bodyPr wrap="square" rtlCol="0">
            <a:spAutoFit/>
          </a:bodyPr>
          <a:lstStyle/>
          <a:p>
            <a:r>
              <a:rPr lang="cs-CZ" sz="1400" b="1" dirty="0">
                <a:solidFill>
                  <a:srgbClr val="000000"/>
                </a:solidFill>
              </a:rPr>
              <a:t>Kraj sídla ZZS:</a:t>
            </a:r>
            <a:endParaRPr lang="en-US" sz="1400" b="1" dirty="0">
              <a:solidFill>
                <a:srgbClr val="000000"/>
              </a:solidFill>
            </a:endParaRPr>
          </a:p>
        </p:txBody>
      </p:sp>
      <p:sp>
        <p:nvSpPr>
          <p:cNvPr id="17" name="Obdélník 16">
            <a:extLst>
              <a:ext uri="{FF2B5EF4-FFF2-40B4-BE49-F238E27FC236}">
                <a16:creationId xmlns:a16="http://schemas.microsoft.com/office/drawing/2014/main" id="{78277391-121D-42AC-91A1-10F9820CADF2}"/>
              </a:ext>
            </a:extLst>
          </p:cNvPr>
          <p:cNvSpPr/>
          <p:nvPr/>
        </p:nvSpPr>
        <p:spPr>
          <a:xfrm>
            <a:off x="315883" y="3655856"/>
            <a:ext cx="6959953" cy="28666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4" name="Graf 23">
            <a:extLst>
              <a:ext uri="{FF2B5EF4-FFF2-40B4-BE49-F238E27FC236}">
                <a16:creationId xmlns:a16="http://schemas.microsoft.com/office/drawing/2014/main" id="{4372B8D2-F7BC-4CE8-94E5-4E31B98F48EE}"/>
              </a:ext>
            </a:extLst>
          </p:cNvPr>
          <p:cNvGraphicFramePr/>
          <p:nvPr>
            <p:extLst>
              <p:ext uri="{D42A27DB-BD31-4B8C-83A1-F6EECF244321}">
                <p14:modId xmlns:p14="http://schemas.microsoft.com/office/powerpoint/2010/main" val="2153640110"/>
              </p:ext>
            </p:extLst>
          </p:nvPr>
        </p:nvGraphicFramePr>
        <p:xfrm>
          <a:off x="423930" y="1619423"/>
          <a:ext cx="7015096" cy="48101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0359620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Nadpis 1">
            <a:extLst>
              <a:ext uri="{FF2B5EF4-FFF2-40B4-BE49-F238E27FC236}">
                <a16:creationId xmlns:a16="http://schemas.microsoft.com/office/drawing/2014/main" id="{EA328CEC-C272-456D-B936-D7E722870E2A}"/>
              </a:ext>
            </a:extLst>
          </p:cNvPr>
          <p:cNvSpPr txBox="1">
            <a:spLocks/>
          </p:cNvSpPr>
          <p:nvPr/>
        </p:nvSpPr>
        <p:spPr>
          <a:xfrm>
            <a:off x="257558" y="156024"/>
            <a:ext cx="11510889" cy="77470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3200" b="1" i="0" u="none" strike="noStrike" kern="1200" cap="none" spc="0" normalizeH="0" baseline="0" noProof="0" dirty="0">
                <a:ln>
                  <a:noFill/>
                </a:ln>
                <a:solidFill>
                  <a:srgbClr val="F6063C"/>
                </a:solidFill>
                <a:uLnTx/>
                <a:uFillTx/>
                <a:latin typeface="Calibri" panose="020F0502020204030204" pitchFamily="34" charset="0"/>
                <a:cs typeface="Calibri" panose="020F0502020204030204" pitchFamily="34" charset="0"/>
              </a:rPr>
              <a:t>Příčiny výjezdu ZZS – nejčastěji se vyskytující diagnózy</a:t>
            </a:r>
          </a:p>
        </p:txBody>
      </p:sp>
      <p:sp>
        <p:nvSpPr>
          <p:cNvPr id="97" name="TextBox 6"/>
          <p:cNvSpPr txBox="1"/>
          <p:nvPr/>
        </p:nvSpPr>
        <p:spPr>
          <a:xfrm>
            <a:off x="257558" y="560415"/>
            <a:ext cx="39839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ošetření pacienti v období 2014–2018</a:t>
            </a:r>
          </a:p>
        </p:txBody>
      </p:sp>
      <p:sp>
        <p:nvSpPr>
          <p:cNvPr id="18" name="TextBox 2">
            <a:extLst>
              <a:ext uri="{FF2B5EF4-FFF2-40B4-BE49-F238E27FC236}">
                <a16:creationId xmlns:a16="http://schemas.microsoft.com/office/drawing/2014/main" id="{B103B164-3BF9-4F53-A303-D95FB6D0940D}"/>
              </a:ext>
            </a:extLst>
          </p:cNvPr>
          <p:cNvSpPr txBox="1"/>
          <p:nvPr/>
        </p:nvSpPr>
        <p:spPr>
          <a:xfrm>
            <a:off x="257558" y="840514"/>
            <a:ext cx="774884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Vykázané diagnózy u osob v péči ZZS v recentním 5letém období 2014–2018</a:t>
            </a:r>
          </a:p>
        </p:txBody>
      </p:sp>
      <p:sp>
        <p:nvSpPr>
          <p:cNvPr id="19" name="Obdélník 18">
            <a:extLst>
              <a:ext uri="{FF2B5EF4-FFF2-40B4-BE49-F238E27FC236}">
                <a16:creationId xmlns:a16="http://schemas.microsoft.com/office/drawing/2014/main" id="{CD217EE0-0905-4E02-9992-F21628E5CF6E}"/>
              </a:ext>
            </a:extLst>
          </p:cNvPr>
          <p:cNvSpPr/>
          <p:nvPr/>
        </p:nvSpPr>
        <p:spPr>
          <a:xfrm>
            <a:off x="257558" y="1074601"/>
            <a:ext cx="4522585" cy="307777"/>
          </a:xfrm>
          <a:prstGeom prst="rect">
            <a:avLst/>
          </a:prstGeom>
        </p:spPr>
        <p:txBody>
          <a:bodyPr wrap="none">
            <a:spAutoFit/>
          </a:bodyPr>
          <a:lstStyle/>
          <a:p>
            <a:pPr fontAlgn="b"/>
            <a:r>
              <a:rPr lang="cs-CZ" sz="1400" b="1" dirty="0">
                <a:solidFill>
                  <a:srgbClr val="000000"/>
                </a:solidFill>
                <a:latin typeface="Calibri" panose="020F0502020204030204" pitchFamily="34" charset="0"/>
              </a:rPr>
              <a:t>– nejčastěji uváděné diagnózy (≥ 1 % v ČR) na dokladu ZZS:</a:t>
            </a:r>
          </a:p>
        </p:txBody>
      </p:sp>
      <p:sp>
        <p:nvSpPr>
          <p:cNvPr id="22" name="TextovéPole 21">
            <a:extLst>
              <a:ext uri="{FF2B5EF4-FFF2-40B4-BE49-F238E27FC236}">
                <a16:creationId xmlns:a16="http://schemas.microsoft.com/office/drawing/2014/main" id="{3A10BD87-1E5F-45A6-A29E-9EB3D5223249}"/>
              </a:ext>
            </a:extLst>
          </p:cNvPr>
          <p:cNvSpPr txBox="1"/>
          <p:nvPr/>
        </p:nvSpPr>
        <p:spPr>
          <a:xfrm>
            <a:off x="9457845" y="994402"/>
            <a:ext cx="2705032" cy="5693866"/>
          </a:xfrm>
          <a:prstGeom prst="rect">
            <a:avLst/>
          </a:prstGeom>
          <a:noFill/>
        </p:spPr>
        <p:txBody>
          <a:bodyPr wrap="square" rtlCol="0">
            <a:spAutoFit/>
          </a:bodyPr>
          <a:lstStyle/>
          <a:p>
            <a:r>
              <a:rPr lang="cs-CZ" sz="1400" dirty="0"/>
              <a:t>Nejčetněji vykazované diagnózy v HKK se výrazně odlišují od </a:t>
            </a:r>
            <a:r>
              <a:rPr lang="cs-CZ" sz="1400" dirty="0" smtClean="0"/>
              <a:t>diagnóz </a:t>
            </a:r>
            <a:r>
              <a:rPr lang="cs-CZ" sz="1400" dirty="0"/>
              <a:t>vykazovaných v jiných krajích ČR. Je to důsledkem toho, že v HKK jsou diagnózy vykazovány nespecificky (např. S09 namísto S00 a S01). Obdobně i v dalších případech je na rozdíl od ČR vykazována nespecifická diagnóza, např. R09 Jiné příznaky a znaky týkající se oběhové a dýchací soustavy (6,0 %), S79 Jiná a neurčená poranění kyčle a stehna (2,4 %), F99 Duševní porucha nespecifikovaná (1,7 %), G98 Jiné poruchy nervové soustavy nezařazené jinde (1,7 %), T65 Toxický účinek jiných a neurčených látek (1,5 %), I49 Jiné srdeční arytmie (1,4 %), T14 Poranění neurčené části těla (1,4 %), S29 Jiná a neurčená poranění hrudníku (1,3 %), S49 Jiná a neurčená poranění ramene a paže (1,3 %) atd.</a:t>
            </a:r>
          </a:p>
        </p:txBody>
      </p:sp>
      <p:graphicFrame>
        <p:nvGraphicFramePr>
          <p:cNvPr id="12" name="Graf 11">
            <a:extLst>
              <a:ext uri="{FF2B5EF4-FFF2-40B4-BE49-F238E27FC236}">
                <a16:creationId xmlns:a16="http://schemas.microsoft.com/office/drawing/2014/main" id="{BDBA22EA-A028-497A-BC29-DACBCA5D42A7}"/>
              </a:ext>
            </a:extLst>
          </p:cNvPr>
          <p:cNvGraphicFramePr/>
          <p:nvPr>
            <p:extLst>
              <p:ext uri="{D42A27DB-BD31-4B8C-83A1-F6EECF244321}">
                <p14:modId xmlns:p14="http://schemas.microsoft.com/office/powerpoint/2010/main" val="69419710"/>
              </p:ext>
            </p:extLst>
          </p:nvPr>
        </p:nvGraphicFramePr>
        <p:xfrm>
          <a:off x="3039686" y="1148292"/>
          <a:ext cx="4989387" cy="534621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Tabulka 12">
            <a:extLst>
              <a:ext uri="{FF2B5EF4-FFF2-40B4-BE49-F238E27FC236}">
                <a16:creationId xmlns:a16="http://schemas.microsoft.com/office/drawing/2014/main" id="{92294CAC-1801-43D4-AEA3-3A0F09D0B204}"/>
              </a:ext>
            </a:extLst>
          </p:cNvPr>
          <p:cNvGraphicFramePr>
            <a:graphicFrameLocks noGrp="1"/>
          </p:cNvGraphicFramePr>
          <p:nvPr>
            <p:extLst>
              <p:ext uri="{D42A27DB-BD31-4B8C-83A1-F6EECF244321}">
                <p14:modId xmlns:p14="http://schemas.microsoft.com/office/powerpoint/2010/main" val="2095362162"/>
              </p:ext>
            </p:extLst>
          </p:nvPr>
        </p:nvGraphicFramePr>
        <p:xfrm>
          <a:off x="7789238" y="901249"/>
          <a:ext cx="1600819" cy="962257"/>
        </p:xfrm>
        <a:graphic>
          <a:graphicData uri="http://schemas.openxmlformats.org/drawingml/2006/table">
            <a:tbl>
              <a:tblPr>
                <a:tableStyleId>{2D5ABB26-0587-4C30-8999-92F81FD0307C}</a:tableStyleId>
              </a:tblPr>
              <a:tblGrid>
                <a:gridCol w="1600819">
                  <a:extLst>
                    <a:ext uri="{9D8B030D-6E8A-4147-A177-3AD203B41FA5}">
                      <a16:colId xmlns:a16="http://schemas.microsoft.com/office/drawing/2014/main" val="20000"/>
                    </a:ext>
                  </a:extLst>
                </a:gridCol>
              </a:tblGrid>
              <a:tr h="962257">
                <a:tc>
                  <a:txBody>
                    <a:bodyPr/>
                    <a:lstStyle/>
                    <a:p>
                      <a:pPr algn="ctr" fontAlgn="b"/>
                      <a:r>
                        <a:rPr lang="cs-CZ" sz="1400" b="0" i="0" u="none" strike="noStrike" dirty="0">
                          <a:solidFill>
                            <a:srgbClr val="000000"/>
                          </a:solidFill>
                          <a:effectLst/>
                          <a:latin typeface="Calibri" panose="020F0502020204030204" pitchFamily="34" charset="0"/>
                        </a:rPr>
                        <a:t>Počet případů za rok</a:t>
                      </a:r>
                      <a:br>
                        <a:rPr lang="cs-CZ" sz="1400" b="0" i="0" u="none" strike="noStrike" dirty="0">
                          <a:solidFill>
                            <a:srgbClr val="000000"/>
                          </a:solidFill>
                          <a:effectLst/>
                          <a:latin typeface="Calibri" panose="020F0502020204030204" pitchFamily="34" charset="0"/>
                        </a:rPr>
                      </a:br>
                      <a:r>
                        <a:rPr lang="cs-CZ" sz="1400" b="0" i="0" u="none" strike="noStrike" dirty="0">
                          <a:solidFill>
                            <a:srgbClr val="000000"/>
                          </a:solidFill>
                          <a:effectLst/>
                          <a:latin typeface="Calibri" panose="020F0502020204030204" pitchFamily="34" charset="0"/>
                        </a:rPr>
                        <a:t>ZZS HKK / ZZS celá ČR</a:t>
                      </a:r>
                    </a:p>
                  </a:txBody>
                  <a:tcPr marL="9092" marR="9092" marT="9092" marB="0" anchor="ctr"/>
                </a:tc>
                <a:extLst>
                  <a:ext uri="{0D108BD9-81ED-4DB2-BD59-A6C34878D82A}">
                    <a16:rowId xmlns:a16="http://schemas.microsoft.com/office/drawing/2014/main" val="10000"/>
                  </a:ext>
                </a:extLst>
              </a:tr>
            </a:tbl>
          </a:graphicData>
        </a:graphic>
      </p:graphicFrame>
      <p:graphicFrame>
        <p:nvGraphicFramePr>
          <p:cNvPr id="14" name="Tabulka 13">
            <a:extLst>
              <a:ext uri="{FF2B5EF4-FFF2-40B4-BE49-F238E27FC236}">
                <a16:creationId xmlns:a16="http://schemas.microsoft.com/office/drawing/2014/main" id="{028D218E-7E62-4375-A4BD-E45EBA43FF67}"/>
              </a:ext>
            </a:extLst>
          </p:cNvPr>
          <p:cNvGraphicFramePr>
            <a:graphicFrameLocks noGrp="1"/>
          </p:cNvGraphicFramePr>
          <p:nvPr>
            <p:extLst>
              <p:ext uri="{D42A27DB-BD31-4B8C-83A1-F6EECF244321}">
                <p14:modId xmlns:p14="http://schemas.microsoft.com/office/powerpoint/2010/main" val="1027626468"/>
              </p:ext>
            </p:extLst>
          </p:nvPr>
        </p:nvGraphicFramePr>
        <p:xfrm>
          <a:off x="85642" y="1773674"/>
          <a:ext cx="9240662" cy="4589991"/>
        </p:xfrm>
        <a:graphic>
          <a:graphicData uri="http://schemas.openxmlformats.org/drawingml/2006/table">
            <a:tbl>
              <a:tblPr>
                <a:tableStyleId>{2D5ABB26-0587-4C30-8999-92F81FD0307C}</a:tableStyleId>
              </a:tblPr>
              <a:tblGrid>
                <a:gridCol w="4632662">
                  <a:extLst>
                    <a:ext uri="{9D8B030D-6E8A-4147-A177-3AD203B41FA5}">
                      <a16:colId xmlns:a16="http://schemas.microsoft.com/office/drawing/2014/main" val="20000"/>
                    </a:ext>
                  </a:extLst>
                </a:gridCol>
                <a:gridCol w="3168000">
                  <a:extLst>
                    <a:ext uri="{9D8B030D-6E8A-4147-A177-3AD203B41FA5}">
                      <a16:colId xmlns:a16="http://schemas.microsoft.com/office/drawing/2014/main" val="551235729"/>
                    </a:ext>
                  </a:extLst>
                </a:gridCol>
                <a:gridCol w="1440000">
                  <a:extLst>
                    <a:ext uri="{9D8B030D-6E8A-4147-A177-3AD203B41FA5}">
                      <a16:colId xmlns:a16="http://schemas.microsoft.com/office/drawing/2014/main" val="1037910012"/>
                    </a:ext>
                  </a:extLst>
                </a:gridCol>
              </a:tblGrid>
              <a:tr h="218571">
                <a:tc>
                  <a:txBody>
                    <a:bodyPr/>
                    <a:lstStyle/>
                    <a:p>
                      <a:pPr algn="l" fontAlgn="b"/>
                      <a:r>
                        <a:rPr lang="cs-CZ" sz="1400" b="1" i="0" u="none" strike="noStrike" dirty="0">
                          <a:solidFill>
                            <a:srgbClr val="000000"/>
                          </a:solidFill>
                          <a:effectLst/>
                          <a:latin typeface="Calibri" panose="020F0502020204030204" pitchFamily="34" charset="0"/>
                        </a:rPr>
                        <a:t>Diagnóza uvedená</a:t>
                      </a:r>
                      <a:r>
                        <a:rPr lang="cs-CZ" sz="1400" b="1" i="0" u="none" strike="noStrike" baseline="0" dirty="0">
                          <a:solidFill>
                            <a:srgbClr val="000000"/>
                          </a:solidFill>
                          <a:effectLst/>
                          <a:latin typeface="Calibri" panose="020F0502020204030204" pitchFamily="34" charset="0"/>
                        </a:rPr>
                        <a:t> na dokladu</a:t>
                      </a:r>
                      <a:endParaRPr lang="cs-CZ" sz="1400" b="1" i="0" u="none" strike="noStrike" dirty="0">
                        <a:solidFill>
                          <a:srgbClr val="000000"/>
                        </a:solidFill>
                        <a:effectLst/>
                        <a:latin typeface="Calibri" panose="020F0502020204030204" pitchFamily="34" charset="0"/>
                      </a:endParaRPr>
                    </a:p>
                  </a:txBody>
                  <a:tcPr marL="2988" marR="2988" marT="2988" marB="0" anchor="ctr"/>
                </a:tc>
                <a:tc>
                  <a:txBody>
                    <a:bodyPr/>
                    <a:lstStyle/>
                    <a:p>
                      <a:pPr algn="l" fontAlgn="b"/>
                      <a:endParaRPr lang="cs-CZ" sz="1200" b="1" i="0" u="none" strike="noStrike" dirty="0">
                        <a:solidFill>
                          <a:srgbClr val="000000"/>
                        </a:solidFill>
                        <a:effectLst/>
                        <a:latin typeface="Calibri" panose="020F0502020204030204" pitchFamily="34" charset="0"/>
                      </a:endParaRPr>
                    </a:p>
                  </a:txBody>
                  <a:tcPr marL="2988" marR="2988" marT="2988" marB="0" anchor="ctr"/>
                </a:tc>
                <a:tc>
                  <a:txBody>
                    <a:bodyPr/>
                    <a:lstStyle/>
                    <a:p>
                      <a:pPr algn="l" fontAlgn="b"/>
                      <a:endParaRPr lang="cs-CZ" sz="1200" b="1" i="0" u="none" strike="noStrike" dirty="0">
                        <a:solidFill>
                          <a:srgbClr val="000000"/>
                        </a:solidFill>
                        <a:effectLst/>
                        <a:latin typeface="Calibri" panose="020F0502020204030204" pitchFamily="34" charset="0"/>
                      </a:endParaRPr>
                    </a:p>
                  </a:txBody>
                  <a:tcPr marL="2988" marR="2988" marT="2988" marB="0" anchor="ctr"/>
                </a:tc>
                <a:extLst>
                  <a:ext uri="{0D108BD9-81ED-4DB2-BD59-A6C34878D82A}">
                    <a16:rowId xmlns:a16="http://schemas.microsoft.com/office/drawing/2014/main" val="10000"/>
                  </a:ext>
                </a:extLst>
              </a:tr>
              <a:tr h="218571">
                <a:tc>
                  <a:txBody>
                    <a:bodyPr/>
                    <a:lstStyle/>
                    <a:p>
                      <a:pPr algn="r" fontAlgn="b"/>
                      <a:r>
                        <a:rPr lang="pt-BR" sz="1200" b="0" i="0" u="none" strike="noStrike" dirty="0">
                          <a:solidFill>
                            <a:srgbClr val="000000"/>
                          </a:solidFill>
                          <a:effectLst/>
                          <a:latin typeface="Calibri" panose="020F0502020204030204" pitchFamily="34" charset="0"/>
                        </a:rPr>
                        <a:t>R10 Břišní a pánevní bolest</a:t>
                      </a:r>
                    </a:p>
                  </a:txBody>
                  <a:tcPr marL="9525" marR="9525" marT="9525" marB="0" anchor="ctr">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dirty="0">
                          <a:solidFill>
                            <a:srgbClr val="000000"/>
                          </a:solidFill>
                          <a:effectLst/>
                          <a:latin typeface="Calibri" panose="020F0502020204030204" pitchFamily="34" charset="0"/>
                        </a:rPr>
                        <a:t>2 230 / 55 870</a:t>
                      </a:r>
                    </a:p>
                  </a:txBody>
                  <a:tcPr marL="9525" marR="9525" marT="9525" marB="0" anchor="ctr">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r h="218571">
                <a:tc>
                  <a:txBody>
                    <a:bodyPr/>
                    <a:lstStyle/>
                    <a:p>
                      <a:pPr algn="r" fontAlgn="b"/>
                      <a:r>
                        <a:rPr lang="cs-CZ" sz="1200" b="0" i="0" u="none" strike="noStrike" dirty="0">
                          <a:solidFill>
                            <a:srgbClr val="000000"/>
                          </a:solidFill>
                          <a:effectLst/>
                          <a:latin typeface="Calibri" panose="020F0502020204030204" pitchFamily="34" charset="0"/>
                        </a:rPr>
                        <a:t>R55 Mdloba (synkopa) a zhroucení (kolaps)</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2 448 / 49 968</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684281967"/>
                  </a:ext>
                </a:extLst>
              </a:tr>
              <a:tr h="218571">
                <a:tc>
                  <a:txBody>
                    <a:bodyPr/>
                    <a:lstStyle/>
                    <a:p>
                      <a:pPr algn="r" fontAlgn="b"/>
                      <a:r>
                        <a:rPr lang="cs-CZ" sz="1200" b="0" i="0" u="none" strike="noStrike" dirty="0">
                          <a:solidFill>
                            <a:srgbClr val="000000"/>
                          </a:solidFill>
                          <a:effectLst/>
                          <a:latin typeface="Calibri" panose="020F0502020204030204" pitchFamily="34" charset="0"/>
                        </a:rPr>
                        <a:t>R06 Nepravidelnosti dýchání</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2 537 / 47 764</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1562178"/>
                  </a:ext>
                </a:extLst>
              </a:tr>
              <a:tr h="218571">
                <a:tc>
                  <a:txBody>
                    <a:bodyPr/>
                    <a:lstStyle/>
                    <a:p>
                      <a:pPr algn="r" fontAlgn="b"/>
                      <a:r>
                        <a:rPr lang="cs-CZ" sz="1200" b="0" i="0" u="none" strike="noStrike" dirty="0">
                          <a:solidFill>
                            <a:srgbClr val="000000"/>
                          </a:solidFill>
                          <a:effectLst/>
                          <a:latin typeface="Calibri" panose="020F0502020204030204" pitchFamily="34" charset="0"/>
                        </a:rPr>
                        <a:t>I10 Esenciální (primární) hypertenze</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1 278 / 38 559</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555996713"/>
                  </a:ext>
                </a:extLst>
              </a:tr>
              <a:tr h="218571">
                <a:tc>
                  <a:txBody>
                    <a:bodyPr/>
                    <a:lstStyle/>
                    <a:p>
                      <a:pPr algn="r" fontAlgn="b"/>
                      <a:r>
                        <a:rPr lang="pt-BR" sz="1200" b="0" i="0" u="none" strike="noStrike" dirty="0">
                          <a:solidFill>
                            <a:srgbClr val="000000"/>
                          </a:solidFill>
                          <a:effectLst/>
                          <a:latin typeface="Calibri" panose="020F0502020204030204" pitchFamily="34" charset="0"/>
                        </a:rPr>
                        <a:t>R07 Bolest v hrdle a na hrudi</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1 713 / 34 150</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535312922"/>
                  </a:ext>
                </a:extLst>
              </a:tr>
              <a:tr h="218571">
                <a:tc>
                  <a:txBody>
                    <a:bodyPr/>
                    <a:lstStyle/>
                    <a:p>
                      <a:pPr algn="r" fontAlgn="b"/>
                      <a:r>
                        <a:rPr lang="cs-CZ" sz="1200" b="0" i="0" u="none" strike="noStrike">
                          <a:solidFill>
                            <a:srgbClr val="000000"/>
                          </a:solidFill>
                          <a:effectLst/>
                          <a:latin typeface="Calibri" panose="020F0502020204030204" pitchFamily="34" charset="0"/>
                        </a:rPr>
                        <a:t>M54 Dorzalgie</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1 078 / 26 381</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958783596"/>
                  </a:ext>
                </a:extLst>
              </a:tr>
              <a:tr h="218571">
                <a:tc>
                  <a:txBody>
                    <a:bodyPr/>
                    <a:lstStyle/>
                    <a:p>
                      <a:pPr algn="r" fontAlgn="b"/>
                      <a:r>
                        <a:rPr lang="cs-CZ" sz="1200" b="0" i="0" u="none" strike="noStrike" dirty="0">
                          <a:solidFill>
                            <a:srgbClr val="000000"/>
                          </a:solidFill>
                          <a:effectLst/>
                          <a:latin typeface="Calibri" panose="020F0502020204030204" pitchFamily="34" charset="0"/>
                        </a:rPr>
                        <a:t>S00 Povrchní poranění hlavy</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168 / 26 249</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19982629"/>
                  </a:ext>
                </a:extLst>
              </a:tr>
              <a:tr h="218571">
                <a:tc>
                  <a:txBody>
                    <a:bodyPr/>
                    <a:lstStyle/>
                    <a:p>
                      <a:pPr algn="r" fontAlgn="b"/>
                      <a:r>
                        <a:rPr lang="cs-CZ" sz="1200" b="0" i="0" u="none" strike="noStrike" dirty="0">
                          <a:solidFill>
                            <a:srgbClr val="000000"/>
                          </a:solidFill>
                          <a:effectLst/>
                          <a:latin typeface="Calibri" panose="020F0502020204030204" pitchFamily="34" charset="0"/>
                        </a:rPr>
                        <a:t>I64 Cévní mozková příhoda (mrtvice) neurčená jako krvácení nebo infarkt</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1 389 / 22 958</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604484357"/>
                  </a:ext>
                </a:extLst>
              </a:tr>
              <a:tr h="218571">
                <a:tc>
                  <a:txBody>
                    <a:bodyPr/>
                    <a:lstStyle/>
                    <a:p>
                      <a:pPr algn="r" fontAlgn="b"/>
                      <a:r>
                        <a:rPr lang="cs-CZ" sz="1200" b="0" i="0" u="none" strike="noStrike">
                          <a:solidFill>
                            <a:srgbClr val="000000"/>
                          </a:solidFill>
                          <a:effectLst/>
                          <a:latin typeface="Calibri" panose="020F0502020204030204" pitchFamily="34" charset="0"/>
                        </a:rPr>
                        <a:t>G40 Epilepsie – padoucnice</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1 059 / 21 232</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18571">
                <a:tc>
                  <a:txBody>
                    <a:bodyPr/>
                    <a:lstStyle/>
                    <a:p>
                      <a:pPr algn="r" fontAlgn="b"/>
                      <a:r>
                        <a:rPr lang="pt-BR" sz="1200" b="0" i="0" u="none" strike="noStrike">
                          <a:solidFill>
                            <a:srgbClr val="000000"/>
                          </a:solidFill>
                          <a:effectLst/>
                          <a:latin typeface="Calibri" panose="020F0502020204030204" pitchFamily="34" charset="0"/>
                        </a:rPr>
                        <a:t>R50 Horečka jiného a neznámého původu</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797 / 20 909</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18571">
                <a:tc>
                  <a:txBody>
                    <a:bodyPr/>
                    <a:lstStyle/>
                    <a:p>
                      <a:pPr algn="r" fontAlgn="b"/>
                      <a:r>
                        <a:rPr lang="cs-CZ" sz="1200" b="0" i="0" u="none" strike="noStrike" dirty="0">
                          <a:solidFill>
                            <a:srgbClr val="000000"/>
                          </a:solidFill>
                          <a:effectLst/>
                          <a:latin typeface="Calibri" panose="020F0502020204030204" pitchFamily="34" charset="0"/>
                        </a:rPr>
                        <a:t>S01 Otevřená rána hlavy</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51 / 18 818</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18571">
                <a:tc>
                  <a:txBody>
                    <a:bodyPr/>
                    <a:lstStyle/>
                    <a:p>
                      <a:pPr algn="r" fontAlgn="b"/>
                      <a:r>
                        <a:rPr lang="cs-CZ" sz="1200" b="0" i="0" u="none" strike="noStrike">
                          <a:solidFill>
                            <a:srgbClr val="000000"/>
                          </a:solidFill>
                          <a:effectLst/>
                          <a:latin typeface="Calibri" panose="020F0502020204030204" pitchFamily="34" charset="0"/>
                        </a:rPr>
                        <a:t>R42 Závrať (vertigo)</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650 / 18 805</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18571">
                <a:tc>
                  <a:txBody>
                    <a:bodyPr/>
                    <a:lstStyle/>
                    <a:p>
                      <a:pPr algn="r" fontAlgn="b"/>
                      <a:r>
                        <a:rPr lang="pt-BR" sz="1200" b="0" i="0" u="none" strike="noStrike" dirty="0">
                          <a:solidFill>
                            <a:srgbClr val="000000"/>
                          </a:solidFill>
                          <a:effectLst/>
                          <a:latin typeface="Calibri" panose="020F0502020204030204" pitchFamily="34" charset="0"/>
                        </a:rPr>
                        <a:t>S09 Jiná a neurčená poranění hlavy</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2 864 / 16 313</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18571">
                <a:tc>
                  <a:txBody>
                    <a:bodyPr/>
                    <a:lstStyle/>
                    <a:p>
                      <a:pPr algn="r" fontAlgn="b"/>
                      <a:r>
                        <a:rPr lang="cs-CZ" sz="1200" b="0" i="0" u="none" strike="noStrike">
                          <a:solidFill>
                            <a:srgbClr val="000000"/>
                          </a:solidFill>
                          <a:effectLst/>
                          <a:latin typeface="Calibri" panose="020F0502020204030204" pitchFamily="34" charset="0"/>
                        </a:rPr>
                        <a:t>S06 Nitrolební poranění</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643 / 15 704</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18571">
                <a:tc>
                  <a:txBody>
                    <a:bodyPr/>
                    <a:lstStyle/>
                    <a:p>
                      <a:pPr algn="r" fontAlgn="b"/>
                      <a:r>
                        <a:rPr lang="cs-CZ" sz="1200" b="0" i="0" u="none" strike="noStrike" dirty="0">
                          <a:solidFill>
                            <a:srgbClr val="000000"/>
                          </a:solidFill>
                          <a:effectLst/>
                          <a:latin typeface="Calibri" panose="020F0502020204030204" pitchFamily="34" charset="0"/>
                        </a:rPr>
                        <a:t>R53 Nevolnost a únava</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1 287 / 14 940</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18571">
                <a:tc>
                  <a:txBody>
                    <a:bodyPr/>
                    <a:lstStyle/>
                    <a:p>
                      <a:pPr algn="r" fontAlgn="b"/>
                      <a:r>
                        <a:rPr lang="cs-CZ" sz="1200" b="0" i="0" u="none" strike="noStrike" dirty="0">
                          <a:solidFill>
                            <a:srgbClr val="000000"/>
                          </a:solidFill>
                          <a:effectLst/>
                          <a:latin typeface="Calibri" panose="020F0502020204030204" pitchFamily="34" charset="0"/>
                        </a:rPr>
                        <a:t>F10 Poruchy duševní a poruchy chování způsobené užíváním alkoholu</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110 / 14 284</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18571">
                <a:tc>
                  <a:txBody>
                    <a:bodyPr/>
                    <a:lstStyle/>
                    <a:p>
                      <a:pPr algn="r" fontAlgn="b"/>
                      <a:r>
                        <a:rPr lang="cs-CZ" sz="1200" b="0" i="0" u="none" strike="noStrike">
                          <a:solidFill>
                            <a:srgbClr val="000000"/>
                          </a:solidFill>
                          <a:effectLst/>
                          <a:latin typeface="Calibri" panose="020F0502020204030204" pitchFamily="34" charset="0"/>
                        </a:rPr>
                        <a:t>I21 Akutní infarkt myokardu</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561 / 11 798</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18571">
                <a:tc>
                  <a:txBody>
                    <a:bodyPr/>
                    <a:lstStyle/>
                    <a:p>
                      <a:pPr algn="r" fontAlgn="b"/>
                      <a:r>
                        <a:rPr lang="cs-CZ" sz="1200" b="0" i="0" u="none" strike="noStrike" dirty="0">
                          <a:solidFill>
                            <a:srgbClr val="000000"/>
                          </a:solidFill>
                          <a:effectLst/>
                          <a:latin typeface="Calibri" panose="020F0502020204030204" pitchFamily="34" charset="0"/>
                        </a:rPr>
                        <a:t>R11 Nauzea a zvracení</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dirty="0">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51 / 9 886</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218571">
                <a:tc>
                  <a:txBody>
                    <a:bodyPr/>
                    <a:lstStyle/>
                    <a:p>
                      <a:pPr algn="r" fontAlgn="b"/>
                      <a:r>
                        <a:rPr lang="pt-BR" sz="1200" b="0" i="0" u="none" strike="noStrike">
                          <a:solidFill>
                            <a:srgbClr val="000000"/>
                          </a:solidFill>
                          <a:effectLst/>
                          <a:latin typeface="Calibri" panose="020F0502020204030204" pitchFamily="34" charset="0"/>
                        </a:rPr>
                        <a:t>S72 Zlomenina kosti stehenní [fractura femoris]</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r" fontAlgn="b"/>
                      <a:endParaRPr lang="cs-CZ" sz="1200" b="0" i="0" u="none" strike="noStrike">
                        <a:solidFill>
                          <a:srgbClr val="000000"/>
                        </a:solidFill>
                        <a:effectLst/>
                        <a:latin typeface="Calibri" panose="020F0502020204030204" pitchFamily="34" charset="0"/>
                      </a:endParaRP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panose="020F0502020204030204" pitchFamily="34" charset="0"/>
                        </a:rPr>
                        <a:t>38 / 8 674</a:t>
                      </a:r>
                    </a:p>
                  </a:txBody>
                  <a:tcPr marL="9525" marR="9525" marT="9525" marB="0" anchor="ct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218571">
                <a:tc>
                  <a:txBody>
                    <a:bodyPr/>
                    <a:lstStyle/>
                    <a:p>
                      <a:pPr algn="r" fontAlgn="b"/>
                      <a:r>
                        <a:rPr lang="cs-CZ" sz="1200" b="0" i="0" u="none" strike="noStrike" dirty="0">
                          <a:solidFill>
                            <a:schemeClr val="bg1">
                              <a:lumMod val="50000"/>
                            </a:schemeClr>
                          </a:solidFill>
                          <a:effectLst/>
                          <a:latin typeface="Calibri" panose="020F0502020204030204" pitchFamily="34" charset="0"/>
                        </a:rPr>
                        <a:t>Ostatní diagnózy</a:t>
                      </a:r>
                    </a:p>
                  </a:txBody>
                  <a:tcPr marL="9525" marR="9525" marT="9525" marB="0" anchor="ctr">
                    <a:lnT w="9525" cap="flat" cmpd="sng" algn="ctr">
                      <a:solidFill>
                        <a:schemeClr val="bg1">
                          <a:lumMod val="75000"/>
                        </a:schemeClr>
                      </a:solidFill>
                      <a:prstDash val="solid"/>
                      <a:round/>
                      <a:headEnd type="none" w="med" len="med"/>
                      <a:tailEnd type="none" w="med" len="med"/>
                    </a:lnT>
                  </a:tcPr>
                </a:tc>
                <a:tc>
                  <a:txBody>
                    <a:bodyPr/>
                    <a:lstStyle/>
                    <a:p>
                      <a:pPr lvl="0" algn="l" fontAlgn="b"/>
                      <a:r>
                        <a:rPr lang="cs-CZ" sz="1200" b="0" i="0" u="none" strike="noStrike" dirty="0">
                          <a:solidFill>
                            <a:schemeClr val="bg1">
                              <a:lumMod val="50000"/>
                            </a:schemeClr>
                          </a:solidFill>
                          <a:effectLst/>
                          <a:latin typeface="Calibri" panose="020F0502020204030204" pitchFamily="34" charset="0"/>
                        </a:rPr>
                        <a:t>     -- 50,3 % / 48,1 %</a:t>
                      </a:r>
                    </a:p>
                  </a:txBody>
                  <a:tcPr marL="9525" marR="9525" marT="9525" marB="0" anchor="ctr">
                    <a:lnT w="9525" cap="flat" cmpd="sng" algn="ctr">
                      <a:solidFill>
                        <a:schemeClr val="bg1">
                          <a:lumMod val="75000"/>
                        </a:schemeClr>
                      </a:solidFill>
                      <a:prstDash val="solid"/>
                      <a:round/>
                      <a:headEnd type="none" w="med" len="med"/>
                      <a:tailEnd type="none" w="med" len="med"/>
                    </a:lnT>
                  </a:tcPr>
                </a:tc>
                <a:tc>
                  <a:txBody>
                    <a:bodyPr/>
                    <a:lstStyle/>
                    <a:p>
                      <a:pPr algn="ctr" fontAlgn="ctr"/>
                      <a:r>
                        <a:rPr lang="cs-CZ" sz="1200" b="0" i="0" u="none" strike="noStrike" dirty="0">
                          <a:solidFill>
                            <a:srgbClr val="000000"/>
                          </a:solidFill>
                          <a:effectLst/>
                          <a:latin typeface="Calibri" panose="020F0502020204030204" pitchFamily="34" charset="0"/>
                        </a:rPr>
                        <a:t>21 177 / 438 065</a:t>
                      </a:r>
                    </a:p>
                  </a:txBody>
                  <a:tcPr marL="9525" marR="9525" marT="9525" marB="0" anchor="ctr">
                    <a:lnT w="9525" cap="flat" cmpd="sng" algn="ctr">
                      <a:solidFill>
                        <a:schemeClr val="bg1">
                          <a:lumMod val="75000"/>
                        </a:schemeClr>
                      </a:solidFill>
                      <a:prstDash val="solid"/>
                      <a:round/>
                      <a:headEnd type="none" w="med" len="med"/>
                      <a:tailEnd type="none" w="med" len="med"/>
                    </a:lnT>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201925191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p:txBody>
          <a:bodyPr/>
          <a:lstStyle/>
          <a:p>
            <a:r>
              <a:rPr lang="cs-CZ" dirty="0"/>
              <a:t>Objem poskytované zdravotní péče </a:t>
            </a:r>
          </a:p>
          <a:p>
            <a:r>
              <a:rPr lang="cs-CZ" dirty="0"/>
              <a:t>- konzumace ambulantních zdravotních služeb</a:t>
            </a:r>
          </a:p>
        </p:txBody>
      </p:sp>
    </p:spTree>
    <p:extLst>
      <p:ext uri="{BB962C8B-B14F-4D97-AF65-F5344CB8AC3E}">
        <p14:creationId xmlns:p14="http://schemas.microsoft.com/office/powerpoint/2010/main" val="105473363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04299" y="6281530"/>
            <a:ext cx="11587701" cy="5844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9" name="Zástupný symbol pro obsah 9"/>
          <p:cNvGraphicFramePr>
            <a:graphicFrameLocks/>
          </p:cNvGraphicFramePr>
          <p:nvPr/>
        </p:nvGraphicFramePr>
        <p:xfrm>
          <a:off x="4651189" y="755336"/>
          <a:ext cx="1425038" cy="4357105"/>
        </p:xfrm>
        <a:graphic>
          <a:graphicData uri="http://schemas.openxmlformats.org/drawingml/2006/table">
            <a:tbl>
              <a:tblPr firstRow="1" bandRow="1">
                <a:tableStyleId>{93296810-A885-4BE3-A3E7-6D5BEEA58F35}</a:tableStyleId>
              </a:tblPr>
              <a:tblGrid>
                <a:gridCol w="1425038">
                  <a:extLst>
                    <a:ext uri="{9D8B030D-6E8A-4147-A177-3AD203B41FA5}">
                      <a16:colId xmlns:a16="http://schemas.microsoft.com/office/drawing/2014/main" val="20000"/>
                    </a:ext>
                  </a:extLst>
                </a:gridCol>
              </a:tblGrid>
              <a:tr h="1058902">
                <a:tc>
                  <a:txBody>
                    <a:bodyPr/>
                    <a:lstStyle/>
                    <a:p>
                      <a:pPr algn="ctr" fontAlgn="b"/>
                      <a:r>
                        <a:rPr lang="en-US" sz="1400" b="0" i="0" u="none" strike="noStrike" baseline="0" dirty="0" err="1">
                          <a:solidFill>
                            <a:srgbClr val="000000"/>
                          </a:solidFill>
                          <a:effectLst/>
                          <a:latin typeface="Calibri" panose="020F0502020204030204" pitchFamily="34" charset="0"/>
                        </a:rPr>
                        <a:t>Pr</a:t>
                      </a:r>
                      <a:r>
                        <a:rPr lang="cs-CZ" sz="1400" b="0" i="0" u="none" strike="noStrike" baseline="0" dirty="0" err="1">
                          <a:solidFill>
                            <a:srgbClr val="000000"/>
                          </a:solidFill>
                          <a:effectLst/>
                          <a:latin typeface="Calibri" panose="020F0502020204030204" pitchFamily="34" charset="0"/>
                        </a:rPr>
                        <a:t>ůměrný</a:t>
                      </a:r>
                      <a:r>
                        <a:rPr lang="cs-CZ" sz="1400" b="0" i="0" u="none" strike="noStrike" baseline="0" dirty="0">
                          <a:solidFill>
                            <a:srgbClr val="000000"/>
                          </a:solidFill>
                          <a:effectLst/>
                          <a:latin typeface="Calibri" panose="020F0502020204030204" pitchFamily="34" charset="0"/>
                        </a:rPr>
                        <a:t> počet návštěv na jednoho pacienta</a:t>
                      </a:r>
                      <a:endParaRPr lang="cs-CZ" sz="14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66467">
                <a:tc>
                  <a:txBody>
                    <a:bodyPr/>
                    <a:lstStyle/>
                    <a:p>
                      <a:pPr algn="ctr" fontAlgn="b"/>
                      <a:r>
                        <a:rPr lang="cs-CZ" sz="1400" b="0" i="0" u="none" strike="noStrike" dirty="0">
                          <a:solidFill>
                            <a:srgbClr val="000000"/>
                          </a:solidFill>
                          <a:effectLst/>
                          <a:latin typeface="Calibri" panose="020F0502020204030204" pitchFamily="34" charset="0"/>
                        </a:rPr>
                        <a:t>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66467">
                <a:tc>
                  <a:txBody>
                    <a:bodyPr/>
                    <a:lstStyle/>
                    <a:p>
                      <a:pPr algn="ctr" fontAlgn="b"/>
                      <a:r>
                        <a:rPr lang="cs-CZ" sz="1400" b="0" i="0" u="none" strike="noStrike" dirty="0">
                          <a:solidFill>
                            <a:srgbClr val="000000"/>
                          </a:solidFill>
                          <a:effectLst/>
                          <a:latin typeface="Calibri" panose="020F050202020403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66467">
                <a:tc>
                  <a:txBody>
                    <a:bodyPr/>
                    <a:lstStyle/>
                    <a:p>
                      <a:pPr algn="ctr" fontAlgn="b"/>
                      <a:r>
                        <a:rPr lang="cs-CZ" sz="1400" b="0" i="0" u="none" strike="noStrike" dirty="0">
                          <a:solidFill>
                            <a:srgbClr val="000000"/>
                          </a:solidFill>
                          <a:effectLst/>
                          <a:latin typeface="Calibri" panose="020F050202020403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66467">
                <a:tc>
                  <a:txBody>
                    <a:bodyPr/>
                    <a:lstStyle/>
                    <a:p>
                      <a:pPr algn="ctr" fontAlgn="b"/>
                      <a:r>
                        <a:rPr lang="cs-CZ" sz="1400" b="0" i="0" u="none" strike="noStrike" dirty="0">
                          <a:solidFill>
                            <a:srgbClr val="000000"/>
                          </a:solidFill>
                          <a:effectLst/>
                          <a:latin typeface="Calibri" panose="020F050202020403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66467">
                <a:tc>
                  <a:txBody>
                    <a:bodyPr/>
                    <a:lstStyle/>
                    <a:p>
                      <a:pPr algn="ctr" fontAlgn="b"/>
                      <a:r>
                        <a:rPr lang="cs-CZ" sz="1400" b="0" i="0" u="none" strike="noStrike" dirty="0">
                          <a:solidFill>
                            <a:srgbClr val="000000"/>
                          </a:solidFill>
                          <a:effectLst/>
                          <a:latin typeface="Calibri" panose="020F0502020204030204" pitchFamily="34" charset="0"/>
                        </a:rPr>
                        <a:t>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66467">
                <a:tc>
                  <a:txBody>
                    <a:bodyPr/>
                    <a:lstStyle/>
                    <a:p>
                      <a:pPr algn="ctr" fontAlgn="b"/>
                      <a:r>
                        <a:rPr lang="cs-CZ" sz="1400" b="0" i="0" u="none" strike="noStrike" dirty="0">
                          <a:solidFill>
                            <a:srgbClr val="000000"/>
                          </a:solidFill>
                          <a:effectLst/>
                          <a:latin typeface="Calibri" panose="020F0502020204030204" pitchFamily="34" charset="0"/>
                        </a:rPr>
                        <a:t>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66467">
                <a:tc>
                  <a:txBody>
                    <a:bodyPr/>
                    <a:lstStyle/>
                    <a:p>
                      <a:pPr algn="ctr" fontAlgn="b"/>
                      <a:r>
                        <a:rPr lang="cs-CZ" sz="1400" b="0" i="0" u="none" strike="noStrike" dirty="0">
                          <a:solidFill>
                            <a:srgbClr val="000000"/>
                          </a:solidFill>
                          <a:effectLst/>
                          <a:latin typeface="Calibri" panose="020F0502020204030204" pitchFamily="34" charset="0"/>
                        </a:rPr>
                        <a:t>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366467">
                <a:tc>
                  <a:txBody>
                    <a:bodyPr/>
                    <a:lstStyle/>
                    <a:p>
                      <a:pPr algn="ctr" fontAlgn="b"/>
                      <a:r>
                        <a:rPr lang="cs-CZ" sz="1400" b="0" i="0" u="none" strike="noStrike" dirty="0">
                          <a:solidFill>
                            <a:srgbClr val="000000"/>
                          </a:solidFill>
                          <a:effectLst/>
                          <a:latin typeface="Calibri" panose="020F0502020204030204" pitchFamily="34" charset="0"/>
                        </a:rPr>
                        <a:t>7,4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366467">
                <a:tc>
                  <a:txBody>
                    <a:bodyPr/>
                    <a:lstStyle/>
                    <a:p>
                      <a:pPr algn="ctr" fontAlgn="b"/>
                      <a:r>
                        <a:rPr lang="cs-CZ" sz="1400" b="0" i="0" u="none" strike="noStrike" dirty="0">
                          <a:solidFill>
                            <a:srgbClr val="000000"/>
                          </a:solidFill>
                          <a:effectLst/>
                          <a:latin typeface="Calibri" panose="020F0502020204030204" pitchFamily="34" charset="0"/>
                        </a:rPr>
                        <a:t>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sp>
        <p:nvSpPr>
          <p:cNvPr id="8" name="TextBox 7"/>
          <p:cNvSpPr txBox="1"/>
          <p:nvPr/>
        </p:nvSpPr>
        <p:spPr>
          <a:xfrm>
            <a:off x="257558" y="5459999"/>
            <a:ext cx="11199450" cy="963487"/>
          </a:xfrm>
          <a:prstGeom prst="rect">
            <a:avLst/>
          </a:prstGeom>
          <a:noFill/>
          <a:ln>
            <a:noFill/>
          </a:ln>
        </p:spPr>
        <p:txBody>
          <a:bodyPr wrap="square" rtlCol="0">
            <a:noAutofit/>
          </a:bodyPr>
          <a:lstStyle/>
          <a:p>
            <a:pPr algn="just"/>
            <a:r>
              <a:rPr lang="cs-CZ" sz="1400" dirty="0"/>
              <a:t>Počet dokladů ambulantních návštěv ambulantních specialistů v roce 2018 narostl na téměř 65 mil. Průměrný roční počet těchto návštěv, které připadají na jednoho pacienta je přibližně 7,5, což číslo v mezinárodním srovnání vysoce nadprůměrné. Služby ambulantních specialistů jsou v ČR evidentně nadprůměrně konzumovány a do značné míry nahrazují úlohu primární péče a tedy praktických lékařů. Počet dokladů ambulantních návštěv ambulantních specialistů byl v HKK v roce 2018 cca 3,3 milionu. V přepočtu na jednoho pacienta jde o hodnotu nižší než hodnota pro ČR. </a:t>
            </a:r>
          </a:p>
          <a:p>
            <a:pPr algn="just"/>
            <a:endParaRPr lang="en-US" sz="1400" dirty="0"/>
          </a:p>
        </p:txBody>
      </p:sp>
      <p:graphicFrame>
        <p:nvGraphicFramePr>
          <p:cNvPr id="10" name="Zástupný symbol pro obsah 8"/>
          <p:cNvGraphicFramePr>
            <a:graphicFrameLocks/>
          </p:cNvGraphicFramePr>
          <p:nvPr/>
        </p:nvGraphicFramePr>
        <p:xfrm>
          <a:off x="120822" y="1382546"/>
          <a:ext cx="4708491" cy="3871852"/>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ovéPole 1"/>
          <p:cNvSpPr txBox="1"/>
          <p:nvPr/>
        </p:nvSpPr>
        <p:spPr>
          <a:xfrm>
            <a:off x="910275" y="1080287"/>
            <a:ext cx="3107876" cy="338554"/>
          </a:xfrm>
          <a:prstGeom prst="rect">
            <a:avLst/>
          </a:prstGeom>
          <a:noFill/>
        </p:spPr>
        <p:txBody>
          <a:bodyPr wrap="square" rtlCol="0">
            <a:spAutoFit/>
          </a:bodyPr>
          <a:lstStyle/>
          <a:p>
            <a:pPr algn="ctr"/>
            <a:r>
              <a:rPr lang="cs-CZ" sz="1600" b="1" dirty="0"/>
              <a:t>Počet ambulantních návštěv ČR</a:t>
            </a:r>
          </a:p>
        </p:txBody>
      </p:sp>
      <p:sp>
        <p:nvSpPr>
          <p:cNvPr id="7" name="TextBox 6"/>
          <p:cNvSpPr txBox="1"/>
          <p:nvPr/>
        </p:nvSpPr>
        <p:spPr>
          <a:xfrm>
            <a:off x="257558" y="653725"/>
            <a:ext cx="1137171" cy="523220"/>
          </a:xfrm>
          <a:prstGeom prst="rect">
            <a:avLst/>
          </a:prstGeom>
          <a:noFill/>
        </p:spPr>
        <p:txBody>
          <a:bodyPr wrap="none" rtlCol="0">
            <a:spAutoFit/>
          </a:bodyPr>
          <a:lstStyle/>
          <a:p>
            <a:r>
              <a:rPr lang="cs-CZ" sz="1400" dirty="0"/>
              <a:t>Zdroj: NRHZS</a:t>
            </a:r>
          </a:p>
          <a:p>
            <a:endParaRPr lang="cs-CZ" sz="1400" dirty="0"/>
          </a:p>
        </p:txBody>
      </p:sp>
      <p:sp>
        <p:nvSpPr>
          <p:cNvPr id="13" name="TextovéPole 12">
            <a:extLst>
              <a:ext uri="{FF2B5EF4-FFF2-40B4-BE49-F238E27FC236}">
                <a16:creationId xmlns:a16="http://schemas.microsoft.com/office/drawing/2014/main" id="{D424D8AC-2BD7-4EE9-A317-806E1C56935B}"/>
              </a:ext>
            </a:extLst>
          </p:cNvPr>
          <p:cNvSpPr txBox="1"/>
          <p:nvPr/>
        </p:nvSpPr>
        <p:spPr>
          <a:xfrm>
            <a:off x="6675288" y="915335"/>
            <a:ext cx="3755681" cy="830997"/>
          </a:xfrm>
          <a:prstGeom prst="rect">
            <a:avLst/>
          </a:prstGeom>
          <a:noFill/>
        </p:spPr>
        <p:txBody>
          <a:bodyPr wrap="square" rtlCol="0">
            <a:spAutoFit/>
          </a:bodyPr>
          <a:lstStyle/>
          <a:p>
            <a:pPr algn="ctr"/>
            <a:r>
              <a:rPr lang="cs-CZ" sz="1600" b="1" dirty="0"/>
              <a:t>Počet ambulantních návštěv pacientů </a:t>
            </a:r>
          </a:p>
          <a:p>
            <a:pPr algn="ctr"/>
            <a:r>
              <a:rPr lang="cs-CZ" sz="1600" b="1" dirty="0"/>
              <a:t>HKK</a:t>
            </a:r>
            <a:endParaRPr lang="cs-CZ" sz="1600" b="1" dirty="0">
              <a:solidFill>
                <a:srgbClr val="FF0000"/>
              </a:solidFill>
            </a:endParaRPr>
          </a:p>
          <a:p>
            <a:endParaRPr lang="cs-CZ" sz="1600" b="1" dirty="0"/>
          </a:p>
        </p:txBody>
      </p:sp>
      <p:sp>
        <p:nvSpPr>
          <p:cNvPr id="3" name="Title 2"/>
          <p:cNvSpPr>
            <a:spLocks noGrp="1"/>
          </p:cNvSpPr>
          <p:nvPr>
            <p:ph type="title"/>
          </p:nvPr>
        </p:nvSpPr>
        <p:spPr/>
        <p:txBody>
          <a:bodyPr>
            <a:normAutofit/>
          </a:bodyPr>
          <a:lstStyle/>
          <a:p>
            <a:r>
              <a:rPr lang="en-US" dirty="0" err="1"/>
              <a:t>Ambulantní</a:t>
            </a:r>
            <a:r>
              <a:rPr lang="en-US" dirty="0"/>
              <a:t> </a:t>
            </a:r>
            <a:r>
              <a:rPr lang="en-US" dirty="0" err="1"/>
              <a:t>návštěvy</a:t>
            </a:r>
            <a:r>
              <a:rPr lang="en-US" dirty="0"/>
              <a:t> u </a:t>
            </a:r>
            <a:r>
              <a:rPr lang="en-US" dirty="0" err="1"/>
              <a:t>ambulantních</a:t>
            </a:r>
            <a:r>
              <a:rPr lang="en-US" dirty="0"/>
              <a:t> </a:t>
            </a:r>
            <a:r>
              <a:rPr lang="en-US" dirty="0" err="1"/>
              <a:t>specialitů</a:t>
            </a:r>
            <a:endParaRPr lang="en-US" dirty="0"/>
          </a:p>
        </p:txBody>
      </p:sp>
      <p:graphicFrame>
        <p:nvGraphicFramePr>
          <p:cNvPr id="14" name="Zástupný symbol pro obsah 9">
            <a:extLst>
              <a:ext uri="{FF2B5EF4-FFF2-40B4-BE49-F238E27FC236}">
                <a16:creationId xmlns:a16="http://schemas.microsoft.com/office/drawing/2014/main" id="{0E128375-3C5E-49B6-BB92-475F7E2CBE87}"/>
              </a:ext>
            </a:extLst>
          </p:cNvPr>
          <p:cNvGraphicFramePr>
            <a:graphicFrameLocks/>
          </p:cNvGraphicFramePr>
          <p:nvPr/>
        </p:nvGraphicFramePr>
        <p:xfrm>
          <a:off x="10535645" y="791849"/>
          <a:ext cx="1583929" cy="4320593"/>
        </p:xfrm>
        <a:graphic>
          <a:graphicData uri="http://schemas.openxmlformats.org/drawingml/2006/table">
            <a:tbl>
              <a:tblPr firstRow="1" bandRow="1">
                <a:tableStyleId>{93296810-A885-4BE3-A3E7-6D5BEEA58F35}</a:tableStyleId>
              </a:tblPr>
              <a:tblGrid>
                <a:gridCol w="1583929">
                  <a:extLst>
                    <a:ext uri="{9D8B030D-6E8A-4147-A177-3AD203B41FA5}">
                      <a16:colId xmlns:a16="http://schemas.microsoft.com/office/drawing/2014/main" val="20000"/>
                    </a:ext>
                  </a:extLst>
                </a:gridCol>
              </a:tblGrid>
              <a:tr h="1050029">
                <a:tc>
                  <a:txBody>
                    <a:bodyPr/>
                    <a:lstStyle/>
                    <a:p>
                      <a:pPr algn="ctr" fontAlgn="b"/>
                      <a:r>
                        <a:rPr lang="cs-CZ" sz="1400" b="0" i="0" u="none" strike="noStrike" baseline="0" noProof="0" dirty="0" err="1" smtClean="0">
                          <a:solidFill>
                            <a:srgbClr val="000000"/>
                          </a:solidFill>
                          <a:effectLst/>
                          <a:latin typeface="Calibri" panose="020F0502020204030204" pitchFamily="34" charset="0"/>
                        </a:rPr>
                        <a:t>Pr</a:t>
                      </a:r>
                      <a:r>
                        <a:rPr lang="cs-CZ" sz="1400" b="0" i="0" u="none" strike="noStrike" baseline="0" dirty="0" err="1" smtClean="0">
                          <a:solidFill>
                            <a:srgbClr val="000000"/>
                          </a:solidFill>
                          <a:effectLst/>
                          <a:latin typeface="Calibri" panose="020F0502020204030204" pitchFamily="34" charset="0"/>
                        </a:rPr>
                        <a:t>ůměrný</a:t>
                      </a:r>
                      <a:r>
                        <a:rPr lang="cs-CZ" sz="1400" b="0" i="0" u="none" strike="noStrike" baseline="0" dirty="0" smtClean="0">
                          <a:solidFill>
                            <a:srgbClr val="000000"/>
                          </a:solidFill>
                          <a:effectLst/>
                          <a:latin typeface="Calibri" panose="020F0502020204030204" pitchFamily="34" charset="0"/>
                        </a:rPr>
                        <a:t> </a:t>
                      </a:r>
                      <a:r>
                        <a:rPr lang="cs-CZ" sz="1400" b="0" i="0" u="none" strike="noStrike" baseline="0" dirty="0">
                          <a:solidFill>
                            <a:srgbClr val="000000"/>
                          </a:solidFill>
                          <a:effectLst/>
                          <a:latin typeface="Calibri" panose="020F0502020204030204" pitchFamily="34" charset="0"/>
                        </a:rPr>
                        <a:t>počet návštěv na </a:t>
                      </a:r>
                      <a:br>
                        <a:rPr lang="cs-CZ" sz="1400" b="0" i="0" u="none" strike="noStrike" baseline="0" dirty="0">
                          <a:solidFill>
                            <a:srgbClr val="000000"/>
                          </a:solidFill>
                          <a:effectLst/>
                          <a:latin typeface="Calibri" panose="020F0502020204030204" pitchFamily="34" charset="0"/>
                        </a:rPr>
                      </a:br>
                      <a:r>
                        <a:rPr lang="cs-CZ" sz="1400" b="0" i="0" u="none" strike="noStrike" baseline="0" dirty="0">
                          <a:solidFill>
                            <a:srgbClr val="000000"/>
                          </a:solidFill>
                          <a:effectLst/>
                          <a:latin typeface="Calibri" panose="020F0502020204030204" pitchFamily="34" charset="0"/>
                        </a:rPr>
                        <a:t>jednoho pacienta</a:t>
                      </a:r>
                      <a:endParaRPr lang="cs-CZ" sz="14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3396">
                <a:tc>
                  <a:txBody>
                    <a:bodyPr/>
                    <a:lstStyle/>
                    <a:p>
                      <a:pPr algn="ctr" fontAlgn="ctr"/>
                      <a:r>
                        <a:rPr lang="cs-CZ" sz="1400" b="0" i="0" u="none" strike="noStrike" dirty="0">
                          <a:solidFill>
                            <a:srgbClr val="000000"/>
                          </a:solidFill>
                          <a:effectLst/>
                          <a:latin typeface="Calibri" panose="020F0502020204030204" pitchFamily="34" charset="0"/>
                        </a:rPr>
                        <a:t>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3396">
                <a:tc>
                  <a:txBody>
                    <a:bodyPr/>
                    <a:lstStyle/>
                    <a:p>
                      <a:pPr algn="ctr" fontAlgn="ctr"/>
                      <a:r>
                        <a:rPr lang="cs-CZ" sz="1400" b="0" i="0" u="none" strike="noStrike">
                          <a:solidFill>
                            <a:srgbClr val="000000"/>
                          </a:solidFill>
                          <a:effectLst/>
                          <a:latin typeface="Calibri" panose="020F050202020403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3396">
                <a:tc>
                  <a:txBody>
                    <a:bodyPr/>
                    <a:lstStyle/>
                    <a:p>
                      <a:pPr algn="ctr" fontAlgn="ctr"/>
                      <a:r>
                        <a:rPr lang="cs-CZ" sz="1400" b="0" i="0" u="none" strike="noStrike">
                          <a:solidFill>
                            <a:srgbClr val="000000"/>
                          </a:solidFill>
                          <a:effectLst/>
                          <a:latin typeface="Calibri" panose="020F050202020403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3396">
                <a:tc>
                  <a:txBody>
                    <a:bodyPr/>
                    <a:lstStyle/>
                    <a:p>
                      <a:pPr algn="ctr" fontAlgn="ctr"/>
                      <a:r>
                        <a:rPr lang="cs-CZ" sz="1400" b="0" i="0" u="none" strike="noStrike">
                          <a:solidFill>
                            <a:srgbClr val="000000"/>
                          </a:solidFill>
                          <a:effectLst/>
                          <a:latin typeface="Calibri" panose="020F050202020403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63396">
                <a:tc>
                  <a:txBody>
                    <a:bodyPr/>
                    <a:lstStyle/>
                    <a:p>
                      <a:pPr algn="ctr" fontAlgn="ctr"/>
                      <a:r>
                        <a:rPr lang="cs-CZ" sz="1400" b="0" i="0" u="none" strike="noStrike">
                          <a:solidFill>
                            <a:srgbClr val="000000"/>
                          </a:solidFill>
                          <a:effectLst/>
                          <a:latin typeface="Calibri" panose="020F0502020204030204" pitchFamily="34" charset="0"/>
                        </a:rPr>
                        <a:t>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63396">
                <a:tc>
                  <a:txBody>
                    <a:bodyPr/>
                    <a:lstStyle/>
                    <a:p>
                      <a:pPr algn="ctr" fontAlgn="ctr"/>
                      <a:r>
                        <a:rPr lang="cs-CZ" sz="1400" b="0" i="0" u="none" strike="noStrike">
                          <a:solidFill>
                            <a:srgbClr val="000000"/>
                          </a:solidFill>
                          <a:effectLst/>
                          <a:latin typeface="Calibri" panose="020F0502020204030204" pitchFamily="34" charset="0"/>
                        </a:rPr>
                        <a:t>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63396">
                <a:tc>
                  <a:txBody>
                    <a:bodyPr/>
                    <a:lstStyle/>
                    <a:p>
                      <a:pPr algn="ctr" fontAlgn="ctr"/>
                      <a:r>
                        <a:rPr lang="cs-CZ" sz="1400" b="0" i="0" u="none" strike="noStrike">
                          <a:solidFill>
                            <a:srgbClr val="000000"/>
                          </a:solidFill>
                          <a:effectLst/>
                          <a:latin typeface="Calibri" panose="020F050202020403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63396">
                <a:tc>
                  <a:txBody>
                    <a:bodyPr/>
                    <a:lstStyle/>
                    <a:p>
                      <a:pPr algn="ctr" fontAlgn="ctr"/>
                      <a:r>
                        <a:rPr lang="cs-CZ" sz="1400" b="0" i="0" u="none" strike="noStrike">
                          <a:solidFill>
                            <a:srgbClr val="000000"/>
                          </a:solidFill>
                          <a:effectLst/>
                          <a:latin typeface="Calibri" panose="020F0502020204030204" pitchFamily="34" charset="0"/>
                        </a:rPr>
                        <a:t>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63396">
                <a:tc>
                  <a:txBody>
                    <a:bodyPr/>
                    <a:lstStyle/>
                    <a:p>
                      <a:pPr algn="ctr" fontAlgn="ctr"/>
                      <a:r>
                        <a:rPr lang="cs-CZ" sz="1400" b="0" i="0" u="none" strike="noStrike" dirty="0">
                          <a:solidFill>
                            <a:srgbClr val="000000"/>
                          </a:solidFill>
                          <a:effectLst/>
                          <a:latin typeface="Calibri" panose="020F0502020204030204" pitchFamily="34" charset="0"/>
                        </a:rPr>
                        <a:t>7,1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graphicFrame>
        <p:nvGraphicFramePr>
          <p:cNvPr id="18" name="Zástupný symbol pro obsah 8">
            <a:extLst>
              <a:ext uri="{FF2B5EF4-FFF2-40B4-BE49-F238E27FC236}">
                <a16:creationId xmlns:a16="http://schemas.microsoft.com/office/drawing/2014/main" id="{946C7F42-2D1E-4456-9631-B52EBDBEFF12}"/>
              </a:ext>
            </a:extLst>
          </p:cNvPr>
          <p:cNvGraphicFramePr>
            <a:graphicFrameLocks/>
          </p:cNvGraphicFramePr>
          <p:nvPr/>
        </p:nvGraphicFramePr>
        <p:xfrm>
          <a:off x="6164357" y="1418841"/>
          <a:ext cx="4413600" cy="36936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1829899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cs-CZ" dirty="0"/>
              <a:t>Počet kontaktů se zdravotními službami</a:t>
            </a:r>
            <a:br>
              <a:rPr lang="cs-CZ" dirty="0"/>
            </a:br>
            <a:r>
              <a:rPr lang="cs-CZ" dirty="0"/>
              <a:t>- ambulantní specialisté</a:t>
            </a:r>
          </a:p>
        </p:txBody>
      </p:sp>
      <p:graphicFrame>
        <p:nvGraphicFramePr>
          <p:cNvPr id="2" name="Tabulka 1"/>
          <p:cNvGraphicFramePr>
            <a:graphicFrameLocks noGrp="1"/>
          </p:cNvGraphicFramePr>
          <p:nvPr>
            <p:extLst>
              <p:ext uri="{D42A27DB-BD31-4B8C-83A1-F6EECF244321}">
                <p14:modId xmlns:p14="http://schemas.microsoft.com/office/powerpoint/2010/main" val="1258664072"/>
              </p:ext>
            </p:extLst>
          </p:nvPr>
        </p:nvGraphicFramePr>
        <p:xfrm>
          <a:off x="1846353" y="1486733"/>
          <a:ext cx="3975789" cy="4587240"/>
        </p:xfrm>
        <a:graphic>
          <a:graphicData uri="http://schemas.openxmlformats.org/drawingml/2006/table">
            <a:tbl>
              <a:tblPr firstRow="1" bandRow="1">
                <a:tableStyleId>{2D5ABB26-0587-4C30-8999-92F81FD0307C}</a:tableStyleId>
              </a:tblPr>
              <a:tblGrid>
                <a:gridCol w="735789">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tblGrid>
              <a:tr h="310264">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HKK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latin typeface="+mj-lt"/>
                        </a:rPr>
                        <a:t>HKK z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3 338 547</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63 507 337</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5,26%</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3 332 220</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63 171 086</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5,27%</a:t>
                      </a:r>
                    </a:p>
                  </a:txBody>
                  <a:tcPr marL="9525" marR="9525" marT="9525" marB="0" anchor="ctr">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2018</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3 287 237</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64 939 346</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5,06%</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extLst>
                  <a:ext uri="{0D108BD9-81ED-4DB2-BD59-A6C34878D82A}">
                    <a16:rowId xmlns:a16="http://schemas.microsoft.com/office/drawing/2014/main" val="1109370460"/>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47 159</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919 139</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5,13%</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3"/>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47 036</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920 381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5,11%</a:t>
                      </a:r>
                    </a:p>
                  </a:txBody>
                  <a:tcPr marL="9525" marR="9525" marT="9525" marB="0" anchor="ctr">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45 355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916 482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4,95%</a:t>
                      </a:r>
                    </a:p>
                  </a:txBody>
                  <a:tcPr marL="9525" marR="9525" marT="9525" marB="0" anchor="ctr">
                    <a:solidFill>
                      <a:srgbClr val="CFD5EA"/>
                    </a:solidFill>
                  </a:tcPr>
                </a:tc>
                <a:extLst>
                  <a:ext uri="{0D108BD9-81ED-4DB2-BD59-A6C34878D82A}">
                    <a16:rowId xmlns:a16="http://schemas.microsoft.com/office/drawing/2014/main" val="3737024036"/>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155 507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3 001 840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5,18%</a:t>
                      </a:r>
                    </a:p>
                  </a:txBody>
                  <a:tcPr marL="9525" marR="9525" marT="9525" marB="0" anchor="ctr">
                    <a:solidFill>
                      <a:srgbClr val="E9EBF5"/>
                    </a:solidFill>
                  </a:tcPr>
                </a:tc>
                <a:extLst>
                  <a:ext uri="{0D108BD9-81ED-4DB2-BD59-A6C34878D82A}">
                    <a16:rowId xmlns:a16="http://schemas.microsoft.com/office/drawing/2014/main" val="10005"/>
                  </a:ext>
                </a:extLst>
              </a:tr>
              <a:tr h="122699">
                <a:tc vMerge="1">
                  <a:txBody>
                    <a:bodyPr/>
                    <a:lstStyle/>
                    <a:p>
                      <a:endParaRPr lang="cs-CZ" dirty="0"/>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150 091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2 942 675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5,10%</a:t>
                      </a:r>
                    </a:p>
                  </a:txBody>
                  <a:tcPr marL="9525" marR="9525" marT="9525" marB="0" anchor="ctr">
                    <a:solidFill>
                      <a:srgbClr val="E9EBF5"/>
                    </a:solidFill>
                  </a:tcPr>
                </a:tc>
                <a:extLst>
                  <a:ext uri="{0D108BD9-81ED-4DB2-BD59-A6C34878D82A}">
                    <a16:rowId xmlns:a16="http://schemas.microsoft.com/office/drawing/2014/main" val="10006"/>
                  </a:ext>
                </a:extLst>
              </a:tr>
              <a:tr h="122699">
                <a:tc vMerge="1">
                  <a:txBody>
                    <a:bodyPr/>
                    <a:lstStyle/>
                    <a:p>
                      <a:endParaRPr lang="cs-CZ" dirty="0"/>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141 512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2 935 499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4,82%</a:t>
                      </a:r>
                    </a:p>
                  </a:txBody>
                  <a:tcPr marL="9525" marR="9525" marT="9525" marB="0" anchor="ctr">
                    <a:solidFill>
                      <a:srgbClr val="E9EBF5"/>
                    </a:solidFill>
                  </a:tcPr>
                </a:tc>
                <a:extLst>
                  <a:ext uri="{0D108BD9-81ED-4DB2-BD59-A6C34878D82A}">
                    <a16:rowId xmlns:a16="http://schemas.microsoft.com/office/drawing/2014/main" val="678976765"/>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176 433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3 157 301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5,59%</a:t>
                      </a:r>
                    </a:p>
                  </a:txBody>
                  <a:tcPr marL="9525" marR="9525" marT="9525" marB="0" anchor="ctr">
                    <a:solidFill>
                      <a:srgbClr val="CFD5EA"/>
                    </a:solidFill>
                  </a:tcPr>
                </a:tc>
                <a:extLst>
                  <a:ext uri="{0D108BD9-81ED-4DB2-BD59-A6C34878D82A}">
                    <a16:rowId xmlns:a16="http://schemas.microsoft.com/office/drawing/2014/main" val="10007"/>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173 696</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3 147 003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5,52%</a:t>
                      </a:r>
                    </a:p>
                  </a:txBody>
                  <a:tcPr marL="9525" marR="9525" marT="9525" marB="0" anchor="ctr">
                    <a:solidFill>
                      <a:srgbClr val="CFD5EA"/>
                    </a:solidFill>
                  </a:tcPr>
                </a:tc>
                <a:extLst>
                  <a:ext uri="{0D108BD9-81ED-4DB2-BD59-A6C34878D82A}">
                    <a16:rowId xmlns:a16="http://schemas.microsoft.com/office/drawing/2014/main" val="10008"/>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173 631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3 260 004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5,33%</a:t>
                      </a:r>
                    </a:p>
                  </a:txBody>
                  <a:tcPr marL="9525" marR="9525" marT="9525" marB="0" anchor="ctr">
                    <a:solidFill>
                      <a:srgbClr val="CFD5EA"/>
                    </a:solidFill>
                  </a:tcPr>
                </a:tc>
                <a:extLst>
                  <a:ext uri="{0D108BD9-81ED-4DB2-BD59-A6C34878D82A}">
                    <a16:rowId xmlns:a16="http://schemas.microsoft.com/office/drawing/2014/main" val="4123375962"/>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442 531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8 725 438</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5,07%</a:t>
                      </a:r>
                    </a:p>
                  </a:txBody>
                  <a:tcPr marL="9525" marR="9525" marT="9525" marB="0" anchor="ctr">
                    <a:solidFill>
                      <a:srgbClr val="E9EBF5"/>
                    </a:solidFill>
                  </a:tcPr>
                </a:tc>
                <a:extLst>
                  <a:ext uri="{0D108BD9-81ED-4DB2-BD59-A6C34878D82A}">
                    <a16:rowId xmlns:a16="http://schemas.microsoft.com/office/drawing/2014/main" val="10009"/>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430 582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8 415 914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5,12%</a:t>
                      </a:r>
                    </a:p>
                  </a:txBody>
                  <a:tcPr marL="9525" marR="9525" marT="9525" marB="0" anchor="ctr">
                    <a:solidFill>
                      <a:srgbClr val="E9EBF5"/>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419 097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8 480 738</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4,94%</a:t>
                      </a:r>
                    </a:p>
                  </a:txBody>
                  <a:tcPr marL="9525" marR="9525" marT="9525" marB="0" anchor="ctr">
                    <a:solidFill>
                      <a:srgbClr val="E9EBF5"/>
                    </a:solidFill>
                  </a:tcPr>
                </a:tc>
                <a:extLst>
                  <a:ext uri="{0D108BD9-81ED-4DB2-BD59-A6C34878D82A}">
                    <a16:rowId xmlns:a16="http://schemas.microsoft.com/office/drawing/2014/main" val="1496591241"/>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1 342 230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26 243 630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5,11%</a:t>
                      </a:r>
                    </a:p>
                  </a:txBody>
                  <a:tcPr marL="9525" marR="9525" marT="9525" marB="0" anchor="ctr">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1 328 231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25 917 378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5,12%</a:t>
                      </a:r>
                    </a:p>
                  </a:txBody>
                  <a:tcPr marL="9525" marR="9525" marT="9525" marB="0" anchor="ctr">
                    <a:solidFill>
                      <a:srgbClr val="CFD5EA"/>
                    </a:solidFill>
                  </a:tcPr>
                </a:tc>
                <a:extLst>
                  <a:ext uri="{0D108BD9-81ED-4DB2-BD59-A6C34878D82A}">
                    <a16:rowId xmlns:a16="http://schemas.microsoft.com/office/drawing/2014/main" val="10012"/>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1 298 082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26 485 120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4,90%</a:t>
                      </a:r>
                    </a:p>
                  </a:txBody>
                  <a:tcPr marL="9525" marR="9525" marT="9525" marB="0" anchor="ctr">
                    <a:solidFill>
                      <a:srgbClr val="CFD5EA"/>
                    </a:solidFill>
                  </a:tcPr>
                </a:tc>
                <a:extLst>
                  <a:ext uri="{0D108BD9-81ED-4DB2-BD59-A6C34878D82A}">
                    <a16:rowId xmlns:a16="http://schemas.microsoft.com/office/drawing/2014/main" val="247710564"/>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1 174 687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21 459 989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5,47%</a:t>
                      </a:r>
                    </a:p>
                  </a:txBody>
                  <a:tcPr marL="9525" marR="9525" marT="9525" marB="0" anchor="ctr">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1 202 584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21 827 735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5,51%</a:t>
                      </a:r>
                    </a:p>
                  </a:txBody>
                  <a:tcPr marL="9525" marR="9525" marT="9525" marB="0" anchor="ctr">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1 209 560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22 861 503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5,29%</a:t>
                      </a:r>
                    </a:p>
                  </a:txBody>
                  <a:tcPr marL="9525" marR="9525" marT="9525" marB="0" anchor="ctr">
                    <a:solidFill>
                      <a:srgbClr val="E9EBF5"/>
                    </a:solidFill>
                  </a:tcPr>
                </a:tc>
                <a:extLst>
                  <a:ext uri="{0D108BD9-81ED-4DB2-BD59-A6C34878D82A}">
                    <a16:rowId xmlns:a16="http://schemas.microsoft.com/office/drawing/2014/main" val="495873730"/>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75+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495 351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8 940 957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5,54%</a:t>
                      </a:r>
                    </a:p>
                  </a:txBody>
                  <a:tcPr marL="9525" marR="9525" marT="9525" marB="0" anchor="ctr">
                    <a:solidFill>
                      <a:srgbClr val="CFD5EA"/>
                    </a:solidFill>
                  </a:tcPr>
                </a:tc>
                <a:extLst>
                  <a:ext uri="{0D108BD9-81ED-4DB2-BD59-A6C34878D82A}">
                    <a16:rowId xmlns:a16="http://schemas.microsoft.com/office/drawing/2014/main" val="1841015206"/>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508 189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9 138 340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5,56%</a:t>
                      </a:r>
                    </a:p>
                  </a:txBody>
                  <a:tcPr marL="9525" marR="9525" marT="9525" marB="0" anchor="ctr">
                    <a:solidFill>
                      <a:srgbClr val="CFD5EA"/>
                    </a:solidFill>
                  </a:tcPr>
                </a:tc>
                <a:extLst>
                  <a:ext uri="{0D108BD9-81ED-4DB2-BD59-A6C34878D82A}">
                    <a16:rowId xmlns:a16="http://schemas.microsoft.com/office/drawing/2014/main" val="3705409825"/>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524 182</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9 806 010</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5,35%</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1798522458"/>
                  </a:ext>
                </a:extLst>
              </a:tr>
            </a:tbl>
          </a:graphicData>
        </a:graphic>
      </p:graphicFrame>
      <p:sp>
        <p:nvSpPr>
          <p:cNvPr id="7" name="Obdélník 6"/>
          <p:cNvSpPr/>
          <p:nvPr/>
        </p:nvSpPr>
        <p:spPr>
          <a:xfrm>
            <a:off x="1736709" y="1237679"/>
            <a:ext cx="4085432" cy="261610"/>
          </a:xfrm>
          <a:prstGeom prst="rect">
            <a:avLst/>
          </a:prstGeom>
        </p:spPr>
        <p:txBody>
          <a:bodyPr wrap="square">
            <a:spAutoFit/>
          </a:bodyPr>
          <a:lstStyle/>
          <a:p>
            <a:r>
              <a:rPr lang="cs-CZ" sz="1100" b="1" dirty="0"/>
              <a:t>Počet kontaktů s PZS* vázaných na obyvatele HKK/ČR:</a:t>
            </a:r>
            <a:endParaRPr lang="cs-CZ" sz="1100" i="1" dirty="0"/>
          </a:p>
        </p:txBody>
      </p:sp>
      <p:sp>
        <p:nvSpPr>
          <p:cNvPr id="13" name="Obdélník 12"/>
          <p:cNvSpPr/>
          <p:nvPr/>
        </p:nvSpPr>
        <p:spPr>
          <a:xfrm>
            <a:off x="1813845" y="6049879"/>
            <a:ext cx="8278148" cy="430887"/>
          </a:xfrm>
          <a:prstGeom prst="rect">
            <a:avLst/>
          </a:prstGeom>
        </p:spPr>
        <p:txBody>
          <a:bodyPr wrap="square">
            <a:spAutoFit/>
          </a:bodyPr>
          <a:lstStyle/>
          <a:p>
            <a:r>
              <a:rPr lang="cs-CZ" sz="1100" i="1" dirty="0"/>
              <a:t>*Uvažován druh dokladu 01 (vyúčtování výkonů v ambulantní péči), 02 (vyúčtování výkonů v ústavní péči) a 06 (poukaz na vyšetření a ošetření) s výjimkou laboratorních vyšetření.</a:t>
            </a:r>
          </a:p>
        </p:txBody>
      </p:sp>
      <p:graphicFrame>
        <p:nvGraphicFramePr>
          <p:cNvPr id="14" name="Tabulka 13"/>
          <p:cNvGraphicFramePr>
            <a:graphicFrameLocks noGrp="1"/>
          </p:cNvGraphicFramePr>
          <p:nvPr>
            <p:extLst>
              <p:ext uri="{D42A27DB-BD31-4B8C-83A1-F6EECF244321}">
                <p14:modId xmlns:p14="http://schemas.microsoft.com/office/powerpoint/2010/main" val="2519019570"/>
              </p:ext>
            </p:extLst>
          </p:nvPr>
        </p:nvGraphicFramePr>
        <p:xfrm>
          <a:off x="6168626" y="1486734"/>
          <a:ext cx="3975789" cy="4587240"/>
        </p:xfrm>
        <a:graphic>
          <a:graphicData uri="http://schemas.openxmlformats.org/drawingml/2006/table">
            <a:tbl>
              <a:tblPr firstRow="1" bandRow="1">
                <a:tableStyleId>{2D5ABB26-0587-4C30-8999-92F81FD0307C}</a:tableStyleId>
              </a:tblPr>
              <a:tblGrid>
                <a:gridCol w="735789">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tblGrid>
              <a:tr h="116102">
                <a:tc>
                  <a:txBody>
                    <a:bodyPr/>
                    <a:lstStyle/>
                    <a:p>
                      <a:pPr algn="ctr"/>
                      <a:endParaRPr lang="cs-CZ" sz="1100" b="1" dirty="0">
                        <a:solidFill>
                          <a:schemeClr val="tx1"/>
                        </a:solidFill>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HKK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Rozdíl </a:t>
                      </a:r>
                      <a:br>
                        <a:rPr lang="cs-CZ" sz="1100" b="1" dirty="0">
                          <a:solidFill>
                            <a:schemeClr val="tx1"/>
                          </a:solidFill>
                          <a:latin typeface="+mj-lt"/>
                        </a:rPr>
                      </a:br>
                      <a:r>
                        <a:rPr lang="cs-CZ" sz="1100" b="1" dirty="0">
                          <a:solidFill>
                            <a:schemeClr val="tx1"/>
                          </a:solidFill>
                          <a:latin typeface="+mj-lt"/>
                        </a:rPr>
                        <a:t>HKK</a:t>
                      </a:r>
                      <a:r>
                        <a:rPr lang="cs-CZ" sz="1100" b="1" baseline="0" dirty="0">
                          <a:solidFill>
                            <a:schemeClr val="tx1"/>
                          </a:solidFill>
                          <a:latin typeface="+mj-lt"/>
                        </a:rPr>
                        <a:t> </a:t>
                      </a:r>
                      <a:r>
                        <a:rPr lang="cs-CZ" sz="1100" b="1" dirty="0">
                          <a:solidFill>
                            <a:schemeClr val="tx1"/>
                          </a:solidFill>
                          <a:latin typeface="+mj-lt"/>
                        </a:rPr>
                        <a:t>vs.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6,23</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6,19</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+0,04</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6,22</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6,14</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+0,07</a:t>
                      </a:r>
                    </a:p>
                  </a:txBody>
                  <a:tcPr marL="9525" marR="9525" marT="9525" marB="0" anchor="b">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2018</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6,14</a:t>
                      </a:r>
                    </a:p>
                  </a:txBody>
                  <a:tcPr marL="9525" marR="9525" marT="9525" marB="0" anchor="b">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6,28</a:t>
                      </a:r>
                    </a:p>
                  </a:txBody>
                  <a:tcPr marL="9525" marR="9525" marT="9525" marB="0" anchor="b">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-0,15</a:t>
                      </a:r>
                    </a:p>
                  </a:txBody>
                  <a:tcPr marL="9525" marR="9525" marT="9525" marB="0" anchor="b">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extLst>
                  <a:ext uri="{0D108BD9-81ED-4DB2-BD59-A6C34878D82A}">
                    <a16:rowId xmlns:a16="http://schemas.microsoft.com/office/drawing/2014/main" val="1019525956"/>
                  </a:ext>
                </a:extLst>
              </a:tr>
              <a:tr h="122699">
                <a:tc rowSpan="3">
                  <a:txBody>
                    <a:bodyPr/>
                    <a:lstStyle/>
                    <a:p>
                      <a:pPr algn="ctr"/>
                      <a:r>
                        <a:rPr lang="cs-CZ" sz="1100" dirty="0">
                          <a:latin typeface="+mj-lt"/>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4,36</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4,22</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+0,13</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3"/>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4,30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4,17</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+0,13</a:t>
                      </a:r>
                    </a:p>
                  </a:txBody>
                  <a:tcPr marL="9525" marR="9525" marT="9525" marB="0" anchor="b">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4,12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4,13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3272745128"/>
                  </a:ext>
                </a:extLst>
              </a:tr>
              <a:tr h="122699">
                <a:tc rowSpan="3">
                  <a:txBody>
                    <a:bodyPr/>
                    <a:lstStyle/>
                    <a:p>
                      <a:pPr algn="ctr"/>
                      <a:r>
                        <a:rPr lang="cs-CZ" sz="1100" dirty="0">
                          <a:latin typeface="+mj-lt"/>
                        </a:rPr>
                        <a:t>Věk</a:t>
                      </a:r>
                      <a:r>
                        <a:rPr lang="cs-CZ" sz="1100" baseline="0" dirty="0">
                          <a:latin typeface="+mj-lt"/>
                        </a:rPr>
                        <a:t> 2–10</a:t>
                      </a:r>
                      <a:endParaRPr lang="cs-CZ" sz="1100" dirty="0">
                        <a:latin typeface="+mj-lt"/>
                      </a:endParaRP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3,05</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3,00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+0,05</a:t>
                      </a:r>
                    </a:p>
                  </a:txBody>
                  <a:tcPr marL="9525" marR="9525" marT="9525" marB="0" anchor="b">
                    <a:solidFill>
                      <a:srgbClr val="E9EBF5"/>
                    </a:solidFill>
                  </a:tcPr>
                </a:tc>
                <a:extLst>
                  <a:ext uri="{0D108BD9-81ED-4DB2-BD59-A6C34878D82A}">
                    <a16:rowId xmlns:a16="http://schemas.microsoft.com/office/drawing/2014/main" val="10005"/>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2,95</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2,93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E9EBF5"/>
                    </a:solidFill>
                  </a:tcPr>
                </a:tc>
                <a:extLst>
                  <a:ext uri="{0D108BD9-81ED-4DB2-BD59-A6C34878D82A}">
                    <a16:rowId xmlns:a16="http://schemas.microsoft.com/office/drawing/2014/main" val="10006"/>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2,82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2,93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-0,11</a:t>
                      </a:r>
                    </a:p>
                  </a:txBody>
                  <a:tcPr marL="9525" marR="9525" marT="9525" marB="0" anchor="b">
                    <a:solidFill>
                      <a:srgbClr val="E9EBF5"/>
                    </a:solidFill>
                  </a:tcPr>
                </a:tc>
                <a:extLst>
                  <a:ext uri="{0D108BD9-81ED-4DB2-BD59-A6C34878D82A}">
                    <a16:rowId xmlns:a16="http://schemas.microsoft.com/office/drawing/2014/main" val="804045560"/>
                  </a:ext>
                </a:extLst>
              </a:tr>
              <a:tr h="122699">
                <a:tc rowSpan="3">
                  <a:txBody>
                    <a:bodyPr/>
                    <a:lstStyle/>
                    <a:p>
                      <a:pPr algn="ctr"/>
                      <a:r>
                        <a:rPr lang="cs-CZ" sz="1100" dirty="0">
                          <a:latin typeface="+mj-lt"/>
                        </a:rPr>
                        <a:t>Věk 11–19</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3,98</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3,83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+0,14</a:t>
                      </a:r>
                    </a:p>
                  </a:txBody>
                  <a:tcPr marL="9525" marR="9525" marT="9525" marB="0" anchor="b">
                    <a:solidFill>
                      <a:srgbClr val="CFD5EA"/>
                    </a:solidFill>
                  </a:tcPr>
                </a:tc>
                <a:extLst>
                  <a:ext uri="{0D108BD9-81ED-4DB2-BD59-A6C34878D82A}">
                    <a16:rowId xmlns:a16="http://schemas.microsoft.com/office/drawing/2014/main" val="10007"/>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3,86</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3,74</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+0,12</a:t>
                      </a:r>
                    </a:p>
                  </a:txBody>
                  <a:tcPr marL="9525" marR="9525" marT="9525" marB="0" anchor="b">
                    <a:solidFill>
                      <a:srgbClr val="CFD5EA"/>
                    </a:solidFill>
                  </a:tcPr>
                </a:tc>
                <a:extLst>
                  <a:ext uri="{0D108BD9-81ED-4DB2-BD59-A6C34878D82A}">
                    <a16:rowId xmlns:a16="http://schemas.microsoft.com/office/drawing/2014/main" val="10008"/>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3,76</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3,74</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extLst>
                  <a:ext uri="{0D108BD9-81ED-4DB2-BD59-A6C34878D82A}">
                    <a16:rowId xmlns:a16="http://schemas.microsoft.com/office/drawing/2014/main" val="2182016659"/>
                  </a:ext>
                </a:extLst>
              </a:tr>
              <a:tr h="122699">
                <a:tc rowSpan="3">
                  <a:txBody>
                    <a:bodyPr/>
                    <a:lstStyle/>
                    <a:p>
                      <a:pPr algn="ctr"/>
                      <a:r>
                        <a:rPr lang="cs-CZ" sz="1100" dirty="0">
                          <a:latin typeface="+mj-lt"/>
                        </a:rPr>
                        <a:t>Věk 20–34</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4,60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4,57</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+0,03</a:t>
                      </a:r>
                    </a:p>
                  </a:txBody>
                  <a:tcPr marL="9525" marR="9525" marT="9525" marB="0" anchor="b">
                    <a:solidFill>
                      <a:srgbClr val="E9EBF5"/>
                    </a:solidFill>
                  </a:tcPr>
                </a:tc>
                <a:extLst>
                  <a:ext uri="{0D108BD9-81ED-4DB2-BD59-A6C34878D82A}">
                    <a16:rowId xmlns:a16="http://schemas.microsoft.com/office/drawing/2014/main" val="10009"/>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4,56</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4,50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+0,06</a:t>
                      </a:r>
                    </a:p>
                  </a:txBody>
                  <a:tcPr marL="9525" marR="9525" marT="9525" marB="0" anchor="b">
                    <a:solidFill>
                      <a:srgbClr val="E9EBF5"/>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4,54</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4,62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-0,08</a:t>
                      </a:r>
                    </a:p>
                  </a:txBody>
                  <a:tcPr marL="9525" marR="9525" marT="9525" marB="0" anchor="b">
                    <a:solidFill>
                      <a:srgbClr val="E9EBF5"/>
                    </a:solidFill>
                  </a:tcPr>
                </a:tc>
                <a:extLst>
                  <a:ext uri="{0D108BD9-81ED-4DB2-BD59-A6C34878D82A}">
                    <a16:rowId xmlns:a16="http://schemas.microsoft.com/office/drawing/2014/main" val="4077030873"/>
                  </a:ext>
                </a:extLst>
              </a:tr>
              <a:tr h="122699">
                <a:tc rowSpan="3">
                  <a:txBody>
                    <a:bodyPr/>
                    <a:lstStyle/>
                    <a:p>
                      <a:pPr algn="ctr"/>
                      <a:r>
                        <a:rPr lang="cs-CZ" sz="1100" dirty="0">
                          <a:latin typeface="+mj-lt"/>
                        </a:rPr>
                        <a:t>Věk 35–64</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5,96</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5,99</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-0,03</a:t>
                      </a:r>
                    </a:p>
                  </a:txBody>
                  <a:tcPr marL="9525" marR="9525" marT="9525" marB="0" anchor="b">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5,94</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5,93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10012"/>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5,83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6,05</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-0,22</a:t>
                      </a:r>
                    </a:p>
                  </a:txBody>
                  <a:tcPr marL="9525" marR="9525" marT="9525" marB="0" anchor="b">
                    <a:solidFill>
                      <a:srgbClr val="CFD5EA"/>
                    </a:solidFill>
                  </a:tcPr>
                </a:tc>
                <a:extLst>
                  <a:ext uri="{0D108BD9-81ED-4DB2-BD59-A6C34878D82A}">
                    <a16:rowId xmlns:a16="http://schemas.microsoft.com/office/drawing/2014/main" val="2016973912"/>
                  </a:ext>
                </a:extLst>
              </a:tr>
              <a:tr h="122699">
                <a:tc rowSpan="3">
                  <a:txBody>
                    <a:bodyPr/>
                    <a:lstStyle/>
                    <a:p>
                      <a:pPr algn="ctr"/>
                      <a:r>
                        <a:rPr lang="cs-CZ" sz="1100" dirty="0">
                          <a:latin typeface="+mj-lt"/>
                        </a:rPr>
                        <a:t>Věk 65+</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10,86</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11,12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-0,26</a:t>
                      </a:r>
                    </a:p>
                  </a:txBody>
                  <a:tcPr marL="9525" marR="9525" marT="9525" marB="0" anchor="b">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10,82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11,04</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-0,21</a:t>
                      </a:r>
                    </a:p>
                  </a:txBody>
                  <a:tcPr marL="9525" marR="9525" marT="9525" marB="0" anchor="b">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10,66</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11,29</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-0,63</a:t>
                      </a:r>
                    </a:p>
                  </a:txBody>
                  <a:tcPr marL="9525" marR="9525" marT="9525" marB="0" anchor="b">
                    <a:solidFill>
                      <a:srgbClr val="E9EBF5"/>
                    </a:solidFill>
                  </a:tcPr>
                </a:tc>
                <a:extLst>
                  <a:ext uri="{0D108BD9-81ED-4DB2-BD59-A6C34878D82A}">
                    <a16:rowId xmlns:a16="http://schemas.microsoft.com/office/drawing/2014/main" val="4284329427"/>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75+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11,83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12,05</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-0,22</a:t>
                      </a:r>
                    </a:p>
                  </a:txBody>
                  <a:tcPr marL="9525" marR="9525" marT="9525" marB="0" anchor="b">
                    <a:solidFill>
                      <a:srgbClr val="CFD5EA"/>
                    </a:solidFill>
                  </a:tcPr>
                </a:tc>
                <a:extLst>
                  <a:ext uri="{0D108BD9-81ED-4DB2-BD59-A6C34878D82A}">
                    <a16:rowId xmlns:a16="http://schemas.microsoft.com/office/drawing/2014/main" val="3861352166"/>
                  </a:ext>
                </a:extLst>
              </a:tr>
              <a:tr h="122699">
                <a:tc vMerge="1">
                  <a:txBody>
                    <a:bodyPr/>
                    <a:lstStyle/>
                    <a:p>
                      <a:pPr algn="ctr"/>
                      <a:endParaRPr lang="cs-CZ" sz="1100" dirty="0">
                        <a:latin typeface="+mj-lt"/>
                      </a:endParaRPr>
                    </a:p>
                  </a:txBody>
                  <a:tcPr marL="0" marR="0" marT="0" marB="0" anchor="ctr">
                    <a:solidFill>
                      <a:srgbClr val="CFD5EA"/>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11,84</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11,99</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-0,16</a:t>
                      </a:r>
                    </a:p>
                  </a:txBody>
                  <a:tcPr marL="9525" marR="9525" marT="9525" marB="0" anchor="b">
                    <a:solidFill>
                      <a:srgbClr val="CFD5EA"/>
                    </a:solidFill>
                  </a:tcPr>
                </a:tc>
                <a:extLst>
                  <a:ext uri="{0D108BD9-81ED-4DB2-BD59-A6C34878D82A}">
                    <a16:rowId xmlns:a16="http://schemas.microsoft.com/office/drawing/2014/main" val="1162927268"/>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11,75</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12,37</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-0,62</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160253844"/>
                  </a:ext>
                </a:extLst>
              </a:tr>
            </a:tbl>
          </a:graphicData>
        </a:graphic>
      </p:graphicFrame>
      <p:sp>
        <p:nvSpPr>
          <p:cNvPr id="16" name="Obdélník 15"/>
          <p:cNvSpPr/>
          <p:nvPr/>
        </p:nvSpPr>
        <p:spPr>
          <a:xfrm>
            <a:off x="6096000" y="1223509"/>
            <a:ext cx="4085432" cy="261610"/>
          </a:xfrm>
          <a:prstGeom prst="rect">
            <a:avLst/>
          </a:prstGeom>
        </p:spPr>
        <p:txBody>
          <a:bodyPr wrap="square">
            <a:spAutoFit/>
          </a:bodyPr>
          <a:lstStyle/>
          <a:p>
            <a:r>
              <a:rPr lang="cs-CZ" sz="1100" b="1" dirty="0"/>
              <a:t>Počet kontaktů s PZS* připadající na 1 obyvatele HKK/ČR za rok :</a:t>
            </a:r>
          </a:p>
        </p:txBody>
      </p:sp>
      <p:sp>
        <p:nvSpPr>
          <p:cNvPr id="4" name="TextBox 3"/>
          <p:cNvSpPr txBox="1"/>
          <p:nvPr/>
        </p:nvSpPr>
        <p:spPr>
          <a:xfrm>
            <a:off x="6330888" y="6207632"/>
            <a:ext cx="4172553" cy="307777"/>
          </a:xfrm>
          <a:prstGeom prst="rect">
            <a:avLst/>
          </a:prstGeom>
          <a:noFill/>
        </p:spPr>
        <p:txBody>
          <a:bodyPr wrap="none" rtlCol="0">
            <a:spAutoFit/>
          </a:bodyPr>
          <a:lstStyle/>
          <a:p>
            <a:r>
              <a:rPr lang="cs-CZ" sz="1400" dirty="0"/>
              <a:t>Kontakt = vykázaný doklad o provedené zdravotní péči.</a:t>
            </a:r>
          </a:p>
        </p:txBody>
      </p:sp>
    </p:spTree>
    <p:extLst>
      <p:ext uri="{BB962C8B-B14F-4D97-AF65-F5344CB8AC3E}">
        <p14:creationId xmlns:p14="http://schemas.microsoft.com/office/powerpoint/2010/main" val="301976228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chor="ctr">
            <a:noAutofit/>
          </a:bodyPr>
          <a:lstStyle/>
          <a:p>
            <a:r>
              <a:rPr lang="cs-CZ" sz="2200" dirty="0"/>
              <a:t>Objem ambulantních služeb v nemocnicích a samostatných ordinacích specialistů </a:t>
            </a:r>
          </a:p>
        </p:txBody>
      </p:sp>
      <p:sp>
        <p:nvSpPr>
          <p:cNvPr id="18" name="Rectangle 10"/>
          <p:cNvSpPr/>
          <p:nvPr/>
        </p:nvSpPr>
        <p:spPr>
          <a:xfrm>
            <a:off x="311652" y="2520541"/>
            <a:ext cx="7961610" cy="286665"/>
          </a:xfrm>
          <a:prstGeom prst="rect">
            <a:avLst/>
          </a:prstGeom>
          <a:solidFill>
            <a:sysClr val="window" lastClr="FFFFFF">
              <a:lumMod val="85000"/>
            </a:sys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9" name="Chart 8"/>
          <p:cNvGraphicFramePr/>
          <p:nvPr/>
        </p:nvGraphicFramePr>
        <p:xfrm>
          <a:off x="311652" y="1401339"/>
          <a:ext cx="5244225" cy="4717365"/>
        </p:xfrm>
        <a:graphic>
          <a:graphicData uri="http://schemas.openxmlformats.org/drawingml/2006/chart">
            <c:chart xmlns:c="http://schemas.openxmlformats.org/drawingml/2006/chart" xmlns:r="http://schemas.openxmlformats.org/officeDocument/2006/relationships" r:id="rId3"/>
          </a:graphicData>
        </a:graphic>
      </p:graphicFrame>
      <p:sp>
        <p:nvSpPr>
          <p:cNvPr id="20" name="TextBox 9"/>
          <p:cNvSpPr txBox="1"/>
          <p:nvPr/>
        </p:nvSpPr>
        <p:spPr>
          <a:xfrm>
            <a:off x="1449346" y="1065572"/>
            <a:ext cx="4526733"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prstClr val="black"/>
                </a:solidFill>
                <a:effectLst/>
                <a:uLnTx/>
                <a:uFillTx/>
                <a:latin typeface="Calibri" panose="020F0502020204030204"/>
                <a:ea typeface="+mn-ea"/>
                <a:cs typeface="+mn-cs"/>
              </a:rPr>
              <a:t>Počet kontaktů na 1 obyvatele regionu (2018)</a:t>
            </a:r>
            <a:endParaRPr kumimoji="0" lang="en-US" sz="1400" b="1"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2" name="Obdélník 1">
            <a:extLst>
              <a:ext uri="{FF2B5EF4-FFF2-40B4-BE49-F238E27FC236}">
                <a16:creationId xmlns:a16="http://schemas.microsoft.com/office/drawing/2014/main" id="{E9EC4016-DDC1-42EC-876D-FE1EB3D8C2BC}"/>
              </a:ext>
            </a:extLst>
          </p:cNvPr>
          <p:cNvSpPr/>
          <p:nvPr/>
        </p:nvSpPr>
        <p:spPr>
          <a:xfrm>
            <a:off x="8426907" y="1010902"/>
            <a:ext cx="3619500" cy="4836196"/>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Na 1 obyvatele ČR v průměrů připadá 6,3 kontaktů s ambulantním specialistou ročně; z toho 2,4 kontaktů probíhá v ambulancích, které jsou součástí nemocnic, 3,9 kontaktů probíhá v samostatných ordinacích ambulantních specialistů.</a:t>
            </a: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Za kontakt s ambulantním specialistou je považován každý doklad 01 (Vyúčtování výkonů v ambulantní péči) a doklad 06 (Poukaz na vyšetření / ošetření), který není součástí vyžádané péče za hospitalizačního pobytu a který byl zároveň vykázán některou z níže uvedených odborností ambulantních specialistů.</a:t>
            </a: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015 ortodoncie, 101 vnitřní lékařství, 102 </a:t>
            </a:r>
            <a:r>
              <a:rPr kumimoji="0" lang="cs-CZ" sz="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angiologie</a:t>
            </a: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 103 diabetologie, 104 endokrinologie, 105 gastroenterologie, 106 geriatrie, 107 kardiologie, 108 nefrologie, 109 revmatologie, 128 hemodialýza, 201 rehabilitační a fyzikální medicína, 202 hematologie,  203 infekční lékařství, 204 tělovýchovné lékařství, 205 </a:t>
            </a:r>
            <a:r>
              <a:rPr kumimoji="0" lang="cs-CZ" sz="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pneumologie</a:t>
            </a: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 a ftizeologie, 206 klinická farmakologie, 207 alergologie a klinická imunologie, 208 lékařská genetika, 209 neurologie, 301 dětské lékařství, 302 dětská kardiologie, 304 neonatologie, 305 psychiatrie, 306 dětská a dorostová psychiatrie, 308 návykové nemoci, 309 sexuologie, 401 pracovní lékařství, 402 klinická onkologie, 403 radiační onkologie, 404 </a:t>
            </a:r>
            <a:r>
              <a:rPr kumimoji="0" lang="cs-CZ" sz="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dermatovenerologie</a:t>
            </a: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 405 dětská dermatologie, 407 nukleární medicína, 409 dětská neurologie, 501 chirurgie, 502 dětská chirurgie, 503 úrazová chirurgie, 504 cévní chirurgie, 505 kardiochirurgie, 506 neurochirurgie, 507 hrudní chirurgie, 601 plastická chirurgie, 602 popáleninová medicína, 603 gynekologie a porodnictví, 604 dětská gynekologie, 605 orální a </a:t>
            </a:r>
            <a:r>
              <a:rPr kumimoji="0" lang="cs-CZ" sz="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maxilofaciální</a:t>
            </a: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 chirurgie, 606 ortopedie, 607 ortopedická protetika, 613 asistovaná reprodukce, 701 otorinolaryngologie, 702 foniatrie, 704 dětská otorinolaryngologie, 705 oftalmologie, 706 urologie, 707 dětská urologie, 708 anesteziologie a intenzivní medicína, 710 </a:t>
            </a:r>
            <a:r>
              <a:rPr kumimoji="0" lang="cs-CZ" sz="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algeziologie</a:t>
            </a:r>
            <a:r>
              <a:rPr kumimoji="0" lang="cs-CZ" sz="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rPr>
              <a:t>, 780 hyperbarická a letecká medicína, _J_ jednodenní péče, _Z_ zákrokové sálky </a:t>
            </a:r>
            <a:endParaRPr kumimoji="0" lang="cs-CZ" sz="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4" name="Tabulka 3">
            <a:extLst>
              <a:ext uri="{FF2B5EF4-FFF2-40B4-BE49-F238E27FC236}">
                <a16:creationId xmlns:a16="http://schemas.microsoft.com/office/drawing/2014/main" id="{931418A9-CE78-48DF-A4CA-B6C9BCED8367}"/>
              </a:ext>
            </a:extLst>
          </p:cNvPr>
          <p:cNvGraphicFramePr>
            <a:graphicFrameLocks noGrp="1"/>
          </p:cNvGraphicFramePr>
          <p:nvPr/>
        </p:nvGraphicFramePr>
        <p:xfrm>
          <a:off x="5441577" y="1001141"/>
          <a:ext cx="2917410" cy="4640160"/>
        </p:xfrm>
        <a:graphic>
          <a:graphicData uri="http://schemas.openxmlformats.org/drawingml/2006/table">
            <a:tbl>
              <a:tblPr>
                <a:tableStyleId>{2D5ABB26-0587-4C30-8999-92F81FD0307C}</a:tableStyleId>
              </a:tblPr>
              <a:tblGrid>
                <a:gridCol w="1458705">
                  <a:extLst>
                    <a:ext uri="{9D8B030D-6E8A-4147-A177-3AD203B41FA5}">
                      <a16:colId xmlns:a16="http://schemas.microsoft.com/office/drawing/2014/main" val="25125130"/>
                    </a:ext>
                  </a:extLst>
                </a:gridCol>
                <a:gridCol w="1458705">
                  <a:extLst>
                    <a:ext uri="{9D8B030D-6E8A-4147-A177-3AD203B41FA5}">
                      <a16:colId xmlns:a16="http://schemas.microsoft.com/office/drawing/2014/main" val="1481221940"/>
                    </a:ext>
                  </a:extLst>
                </a:gridCol>
              </a:tblGrid>
              <a:tr h="258510">
                <a:tc gridSpan="2">
                  <a:txBody>
                    <a:bodyPr/>
                    <a:lstStyle/>
                    <a:p>
                      <a:pPr algn="ctr" fontAlgn="b"/>
                      <a:r>
                        <a:rPr lang="cs-CZ" sz="1200" b="1" i="0" u="none" strike="noStrike" dirty="0">
                          <a:solidFill>
                            <a:srgbClr val="000000"/>
                          </a:solidFill>
                          <a:effectLst/>
                          <a:latin typeface="Calibri" panose="020F0502020204030204" pitchFamily="34" charset="0"/>
                        </a:rPr>
                        <a:t>Celkový počet kontaktů (2018)</a:t>
                      </a:r>
                    </a:p>
                  </a:txBody>
                  <a:tcPr marL="8014" marR="8014" marT="8014" marB="0" anchor="ctr"/>
                </a:tc>
                <a:tc hMerge="1">
                  <a:txBody>
                    <a:bodyPr/>
                    <a:lstStyle/>
                    <a:p>
                      <a:pPr algn="l" fontAlgn="b"/>
                      <a:endParaRPr lang="cs-CZ" sz="900" b="0" i="0" u="none" strike="noStrike" dirty="0">
                        <a:solidFill>
                          <a:srgbClr val="000000"/>
                        </a:solidFill>
                        <a:effectLst/>
                        <a:latin typeface="Calibri" panose="020F0502020204030204" pitchFamily="34" charset="0"/>
                      </a:endParaRPr>
                    </a:p>
                  </a:txBody>
                  <a:tcPr marL="8014" marR="8014" marT="8014" marB="0" anchor="b"/>
                </a:tc>
                <a:extLst>
                  <a:ext uri="{0D108BD9-81ED-4DB2-BD59-A6C34878D82A}">
                    <a16:rowId xmlns:a16="http://schemas.microsoft.com/office/drawing/2014/main" val="815891832"/>
                  </a:ext>
                </a:extLst>
              </a:tr>
              <a:tr h="504000">
                <a:tc>
                  <a:txBody>
                    <a:bodyPr/>
                    <a:lstStyle/>
                    <a:p>
                      <a:pPr algn="ctr" fontAlgn="b"/>
                      <a:r>
                        <a:rPr lang="cs-CZ" sz="1200" b="1" u="none" strike="noStrike" dirty="0">
                          <a:effectLst/>
                        </a:rPr>
                        <a:t>Samostatné ordinace </a:t>
                      </a:r>
                      <a:r>
                        <a:rPr lang="cs-CZ" sz="1200" b="1" u="none" strike="noStrike" dirty="0" err="1">
                          <a:effectLst/>
                        </a:rPr>
                        <a:t>amb</a:t>
                      </a:r>
                      <a:r>
                        <a:rPr lang="cs-CZ" sz="1200" b="1" u="none" strike="noStrike" dirty="0">
                          <a:effectLst/>
                        </a:rPr>
                        <a:t>. specialistů</a:t>
                      </a:r>
                      <a:endParaRPr lang="cs-CZ" sz="1200" b="1" i="0" u="none" strike="noStrike" dirty="0">
                        <a:solidFill>
                          <a:srgbClr val="000000"/>
                        </a:solidFill>
                        <a:effectLst/>
                        <a:latin typeface="Calibri" panose="020F0502020204030204" pitchFamily="34" charset="0"/>
                      </a:endParaRPr>
                    </a:p>
                  </a:txBody>
                  <a:tcPr marL="8014" marR="8014" marT="8014"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200" b="1" u="none" strike="noStrike" dirty="0">
                          <a:effectLst/>
                        </a:rPr>
                        <a:t>Ambulance v nemocnicích</a:t>
                      </a:r>
                      <a:endParaRPr lang="cs-CZ" sz="1200" b="1" i="0" u="none" strike="noStrike" dirty="0">
                        <a:solidFill>
                          <a:srgbClr val="000000"/>
                        </a:solidFill>
                        <a:effectLst/>
                        <a:latin typeface="Calibri" panose="020F0502020204030204" pitchFamily="34" charset="0"/>
                      </a:endParaRPr>
                    </a:p>
                  </a:txBody>
                  <a:tcPr marL="8014" marR="8014" marT="8014" marB="0" anchor="ctr"/>
                </a:tc>
                <a:extLst>
                  <a:ext uri="{0D108BD9-81ED-4DB2-BD59-A6C34878D82A}">
                    <a16:rowId xmlns:a16="http://schemas.microsoft.com/office/drawing/2014/main" val="4200469175"/>
                  </a:ext>
                </a:extLst>
              </a:tr>
              <a:tr h="258510">
                <a:tc>
                  <a:txBody>
                    <a:bodyPr/>
                    <a:lstStyle/>
                    <a:p>
                      <a:pPr algn="ctr" fontAlgn="b"/>
                      <a:r>
                        <a:rPr lang="cs-CZ" sz="1200" b="0" i="0" u="none" strike="noStrike" dirty="0">
                          <a:solidFill>
                            <a:srgbClr val="000000"/>
                          </a:solidFill>
                          <a:effectLst/>
                          <a:latin typeface="Calibri" panose="020F0502020204030204" pitchFamily="34" charset="0"/>
                        </a:rPr>
                        <a:t>6,05 mil. (67,5 %)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2,92 mil. (32,5 %)</a:t>
                      </a:r>
                    </a:p>
                  </a:txBody>
                  <a:tcPr marL="9525" marR="9525" marT="9525" marB="0" anchor="ctr"/>
                </a:tc>
                <a:extLst>
                  <a:ext uri="{0D108BD9-81ED-4DB2-BD59-A6C34878D82A}">
                    <a16:rowId xmlns:a16="http://schemas.microsoft.com/office/drawing/2014/main" val="3286736250"/>
                  </a:ext>
                </a:extLst>
              </a:tr>
              <a:tr h="258510">
                <a:tc>
                  <a:txBody>
                    <a:bodyPr/>
                    <a:lstStyle/>
                    <a:p>
                      <a:pPr algn="ctr" fontAlgn="b"/>
                      <a:r>
                        <a:rPr lang="cs-CZ" sz="1200" b="0" i="0" u="none" strike="noStrike" dirty="0">
                          <a:solidFill>
                            <a:srgbClr val="000000"/>
                          </a:solidFill>
                          <a:effectLst/>
                          <a:latin typeface="Calibri" panose="020F0502020204030204" pitchFamily="34" charset="0"/>
                        </a:rPr>
                        <a:t>2,61 mil. (60,2 %)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1,73 mil. (39,8 %)</a:t>
                      </a:r>
                    </a:p>
                  </a:txBody>
                  <a:tcPr marL="9525" marR="9525" marT="9525" marB="0" anchor="ctr"/>
                </a:tc>
                <a:extLst>
                  <a:ext uri="{0D108BD9-81ED-4DB2-BD59-A6C34878D82A}">
                    <a16:rowId xmlns:a16="http://schemas.microsoft.com/office/drawing/2014/main" val="2857808682"/>
                  </a:ext>
                </a:extLst>
              </a:tr>
              <a:tr h="258510">
                <a:tc>
                  <a:txBody>
                    <a:bodyPr/>
                    <a:lstStyle/>
                    <a:p>
                      <a:pPr algn="ctr" fontAlgn="b"/>
                      <a:r>
                        <a:rPr lang="cs-CZ" sz="1200" b="0" i="0" u="none" strike="noStrike" dirty="0">
                          <a:solidFill>
                            <a:srgbClr val="000000"/>
                          </a:solidFill>
                          <a:effectLst/>
                          <a:latin typeface="Calibri" panose="020F0502020204030204" pitchFamily="34" charset="0"/>
                        </a:rPr>
                        <a:t>4,79 mil. (60,1 %)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3,18 mil. (39,9 %)</a:t>
                      </a:r>
                    </a:p>
                  </a:txBody>
                  <a:tcPr marL="9525" marR="9525" marT="9525" marB="0" anchor="ctr"/>
                </a:tc>
                <a:extLst>
                  <a:ext uri="{0D108BD9-81ED-4DB2-BD59-A6C34878D82A}">
                    <a16:rowId xmlns:a16="http://schemas.microsoft.com/office/drawing/2014/main" val="3124911843"/>
                  </a:ext>
                </a:extLst>
              </a:tr>
              <a:tr h="258510">
                <a:tc>
                  <a:txBody>
                    <a:bodyPr/>
                    <a:lstStyle/>
                    <a:p>
                      <a:pPr algn="ctr" fontAlgn="b"/>
                      <a:r>
                        <a:rPr lang="cs-CZ" sz="1200" b="0" i="0" u="none" strike="noStrike" dirty="0">
                          <a:solidFill>
                            <a:srgbClr val="000000"/>
                          </a:solidFill>
                          <a:effectLst/>
                          <a:latin typeface="Calibri" panose="020F0502020204030204" pitchFamily="34" charset="0"/>
                        </a:rPr>
                        <a:t>41,22 mil. (61,8 %)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25,44 mil. (38,2 %)</a:t>
                      </a:r>
                    </a:p>
                  </a:txBody>
                  <a:tcPr marL="9525" marR="9525" marT="9525" marB="0" anchor="ctr"/>
                </a:tc>
                <a:extLst>
                  <a:ext uri="{0D108BD9-81ED-4DB2-BD59-A6C34878D82A}">
                    <a16:rowId xmlns:a16="http://schemas.microsoft.com/office/drawing/2014/main" val="3325253476"/>
                  </a:ext>
                </a:extLst>
              </a:tr>
              <a:tr h="258510">
                <a:tc>
                  <a:txBody>
                    <a:bodyPr/>
                    <a:lstStyle/>
                    <a:p>
                      <a:pPr algn="ctr" fontAlgn="b"/>
                      <a:r>
                        <a:rPr lang="cs-CZ" sz="1200" b="0" i="0" u="none" strike="noStrike">
                          <a:solidFill>
                            <a:srgbClr val="000000"/>
                          </a:solidFill>
                          <a:effectLst/>
                          <a:latin typeface="Calibri" panose="020F0502020204030204" pitchFamily="34" charset="0"/>
                        </a:rPr>
                        <a:t>4,92 mil. (57,7 %)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3,60 mil. (42,3 %)</a:t>
                      </a:r>
                    </a:p>
                  </a:txBody>
                  <a:tcPr marL="9525" marR="9525" marT="9525" marB="0" anchor="ctr"/>
                </a:tc>
                <a:extLst>
                  <a:ext uri="{0D108BD9-81ED-4DB2-BD59-A6C34878D82A}">
                    <a16:rowId xmlns:a16="http://schemas.microsoft.com/office/drawing/2014/main" val="1878117036"/>
                  </a:ext>
                </a:extLst>
              </a:tr>
              <a:tr h="258510">
                <a:tc>
                  <a:txBody>
                    <a:bodyPr/>
                    <a:lstStyle/>
                    <a:p>
                      <a:pPr algn="ctr" fontAlgn="b"/>
                      <a:r>
                        <a:rPr lang="cs-CZ" sz="1200" b="0" i="0" u="none" strike="noStrike">
                          <a:solidFill>
                            <a:srgbClr val="000000"/>
                          </a:solidFill>
                          <a:effectLst/>
                          <a:latin typeface="Calibri" panose="020F0502020204030204" pitchFamily="34" charset="0"/>
                        </a:rPr>
                        <a:t>2,22 mil. (61,1 %)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1,42 mil. (38,9 %)</a:t>
                      </a:r>
                    </a:p>
                  </a:txBody>
                  <a:tcPr marL="9525" marR="9525" marT="9525" marB="0" anchor="ctr"/>
                </a:tc>
                <a:extLst>
                  <a:ext uri="{0D108BD9-81ED-4DB2-BD59-A6C34878D82A}">
                    <a16:rowId xmlns:a16="http://schemas.microsoft.com/office/drawing/2014/main" val="632574863"/>
                  </a:ext>
                </a:extLst>
              </a:tr>
              <a:tr h="258510">
                <a:tc>
                  <a:txBody>
                    <a:bodyPr/>
                    <a:lstStyle/>
                    <a:p>
                      <a:pPr algn="ctr" fontAlgn="b"/>
                      <a:r>
                        <a:rPr lang="cs-CZ" sz="1200" b="0" i="0" u="none" strike="noStrike">
                          <a:solidFill>
                            <a:srgbClr val="000000"/>
                          </a:solidFill>
                          <a:effectLst/>
                          <a:latin typeface="Calibri" panose="020F0502020204030204" pitchFamily="34" charset="0"/>
                        </a:rPr>
                        <a:t>2,30 mil. (63,7 %)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1,31 mil. (36,3 %)</a:t>
                      </a:r>
                    </a:p>
                  </a:txBody>
                  <a:tcPr marL="9525" marR="9525" marT="9525" marB="0" anchor="ctr"/>
                </a:tc>
                <a:extLst>
                  <a:ext uri="{0D108BD9-81ED-4DB2-BD59-A6C34878D82A}">
                    <a16:rowId xmlns:a16="http://schemas.microsoft.com/office/drawing/2014/main" val="4082369713"/>
                  </a:ext>
                </a:extLst>
              </a:tr>
              <a:tr h="258510">
                <a:tc>
                  <a:txBody>
                    <a:bodyPr/>
                    <a:lstStyle/>
                    <a:p>
                      <a:pPr algn="ctr" fontAlgn="b"/>
                      <a:r>
                        <a:rPr lang="cs-CZ" sz="1200" b="0" i="0" u="none" strike="noStrike">
                          <a:solidFill>
                            <a:srgbClr val="000000"/>
                          </a:solidFill>
                          <a:effectLst/>
                          <a:latin typeface="Calibri" panose="020F0502020204030204" pitchFamily="34" charset="0"/>
                        </a:rPr>
                        <a:t>4,46 mil. (60,8 %)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2,87 mil. (39,2 %)</a:t>
                      </a:r>
                    </a:p>
                  </a:txBody>
                  <a:tcPr marL="9525" marR="9525" marT="9525" marB="0" anchor="ctr"/>
                </a:tc>
                <a:extLst>
                  <a:ext uri="{0D108BD9-81ED-4DB2-BD59-A6C34878D82A}">
                    <a16:rowId xmlns:a16="http://schemas.microsoft.com/office/drawing/2014/main" val="3242548937"/>
                  </a:ext>
                </a:extLst>
              </a:tr>
              <a:tr h="258510">
                <a:tc>
                  <a:txBody>
                    <a:bodyPr/>
                    <a:lstStyle/>
                    <a:p>
                      <a:pPr algn="ctr" fontAlgn="b"/>
                      <a:r>
                        <a:rPr lang="cs-CZ" sz="1200" b="0" i="0" u="none" strike="noStrike">
                          <a:solidFill>
                            <a:srgbClr val="000000"/>
                          </a:solidFill>
                          <a:effectLst/>
                          <a:latin typeface="Calibri" panose="020F0502020204030204" pitchFamily="34" charset="0"/>
                        </a:rPr>
                        <a:t>2,05 mil. (61,0 %)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1,31 mil. (39,0 %)</a:t>
                      </a:r>
                    </a:p>
                  </a:txBody>
                  <a:tcPr marL="9525" marR="9525" marT="9525" marB="0" anchor="ctr"/>
                </a:tc>
                <a:extLst>
                  <a:ext uri="{0D108BD9-81ED-4DB2-BD59-A6C34878D82A}">
                    <a16:rowId xmlns:a16="http://schemas.microsoft.com/office/drawing/2014/main" val="3596148174"/>
                  </a:ext>
                </a:extLst>
              </a:tr>
              <a:tr h="258510">
                <a:tc>
                  <a:txBody>
                    <a:bodyPr/>
                    <a:lstStyle/>
                    <a:p>
                      <a:pPr algn="ctr" fontAlgn="b"/>
                      <a:r>
                        <a:rPr lang="cs-CZ" sz="1200" b="0" i="0" u="none" strike="noStrike">
                          <a:solidFill>
                            <a:srgbClr val="000000"/>
                          </a:solidFill>
                          <a:effectLst/>
                          <a:latin typeface="Calibri" panose="020F0502020204030204" pitchFamily="34" charset="0"/>
                        </a:rPr>
                        <a:t>2,11 mil. (67,9 %)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1,00 mil. (32,1 %)</a:t>
                      </a:r>
                    </a:p>
                  </a:txBody>
                  <a:tcPr marL="9525" marR="9525" marT="9525" marB="0" anchor="ctr"/>
                </a:tc>
                <a:extLst>
                  <a:ext uri="{0D108BD9-81ED-4DB2-BD59-A6C34878D82A}">
                    <a16:rowId xmlns:a16="http://schemas.microsoft.com/office/drawing/2014/main" val="456548937"/>
                  </a:ext>
                </a:extLst>
              </a:tr>
              <a:tr h="258510">
                <a:tc>
                  <a:txBody>
                    <a:bodyPr/>
                    <a:lstStyle/>
                    <a:p>
                      <a:pPr algn="ctr" fontAlgn="b"/>
                      <a:r>
                        <a:rPr lang="cs-CZ" sz="1200" b="0" i="0" u="none" strike="noStrike">
                          <a:solidFill>
                            <a:srgbClr val="000000"/>
                          </a:solidFill>
                          <a:effectLst/>
                          <a:latin typeface="Calibri" panose="020F0502020204030204" pitchFamily="34" charset="0"/>
                        </a:rPr>
                        <a:t>3,02 mil. (62,1 %)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1,84 mil. (37,9 %)</a:t>
                      </a:r>
                    </a:p>
                  </a:txBody>
                  <a:tcPr marL="9525" marR="9525" marT="9525" marB="0" anchor="ctr"/>
                </a:tc>
                <a:extLst>
                  <a:ext uri="{0D108BD9-81ED-4DB2-BD59-A6C34878D82A}">
                    <a16:rowId xmlns:a16="http://schemas.microsoft.com/office/drawing/2014/main" val="2213542927"/>
                  </a:ext>
                </a:extLst>
              </a:tr>
              <a:tr h="258510">
                <a:tc>
                  <a:txBody>
                    <a:bodyPr/>
                    <a:lstStyle/>
                    <a:p>
                      <a:pPr algn="ctr" fontAlgn="b"/>
                      <a:r>
                        <a:rPr lang="cs-CZ" sz="1200" b="0" i="0" u="none" strike="noStrike">
                          <a:solidFill>
                            <a:srgbClr val="000000"/>
                          </a:solidFill>
                          <a:effectLst/>
                          <a:latin typeface="Calibri" panose="020F0502020204030204" pitchFamily="34" charset="0"/>
                        </a:rPr>
                        <a:t>2,21 mil. (59,4 %)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1,51 mil. (40,6 %)</a:t>
                      </a:r>
                    </a:p>
                  </a:txBody>
                  <a:tcPr marL="9525" marR="9525" marT="9525" marB="0" anchor="ctr"/>
                </a:tc>
                <a:extLst>
                  <a:ext uri="{0D108BD9-81ED-4DB2-BD59-A6C34878D82A}">
                    <a16:rowId xmlns:a16="http://schemas.microsoft.com/office/drawing/2014/main" val="3731987985"/>
                  </a:ext>
                </a:extLst>
              </a:tr>
              <a:tr h="258510">
                <a:tc>
                  <a:txBody>
                    <a:bodyPr/>
                    <a:lstStyle/>
                    <a:p>
                      <a:pPr algn="ctr" fontAlgn="b"/>
                      <a:r>
                        <a:rPr lang="cs-CZ" sz="1200" b="0" i="0" u="none" strike="noStrike">
                          <a:solidFill>
                            <a:srgbClr val="000000"/>
                          </a:solidFill>
                          <a:effectLst/>
                          <a:latin typeface="Calibri" panose="020F0502020204030204" pitchFamily="34" charset="0"/>
                        </a:rPr>
                        <a:t>1,76 mil. (60,0 %)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1,18 mil. (40,0 %)</a:t>
                      </a:r>
                    </a:p>
                  </a:txBody>
                  <a:tcPr marL="9525" marR="9525" marT="9525" marB="0" anchor="ctr"/>
                </a:tc>
                <a:extLst>
                  <a:ext uri="{0D108BD9-81ED-4DB2-BD59-A6C34878D82A}">
                    <a16:rowId xmlns:a16="http://schemas.microsoft.com/office/drawing/2014/main" val="1723300621"/>
                  </a:ext>
                </a:extLst>
              </a:tr>
              <a:tr h="258510">
                <a:tc>
                  <a:txBody>
                    <a:bodyPr/>
                    <a:lstStyle/>
                    <a:p>
                      <a:pPr algn="ctr" fontAlgn="b"/>
                      <a:r>
                        <a:rPr lang="cs-CZ" sz="1200" b="0" i="0" u="none" strike="noStrike">
                          <a:solidFill>
                            <a:srgbClr val="000000"/>
                          </a:solidFill>
                          <a:effectLst/>
                          <a:latin typeface="Calibri" panose="020F0502020204030204" pitchFamily="34" charset="0"/>
                        </a:rPr>
                        <a:t>1,18 mil. (70,6 %)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0,49 mil. (29,4 %)</a:t>
                      </a:r>
                    </a:p>
                  </a:txBody>
                  <a:tcPr marL="9525" marR="9525" marT="9525" marB="0" anchor="ctr"/>
                </a:tc>
                <a:extLst>
                  <a:ext uri="{0D108BD9-81ED-4DB2-BD59-A6C34878D82A}">
                    <a16:rowId xmlns:a16="http://schemas.microsoft.com/office/drawing/2014/main" val="3918767006"/>
                  </a:ext>
                </a:extLst>
              </a:tr>
              <a:tr h="258510">
                <a:tc>
                  <a:txBody>
                    <a:bodyPr/>
                    <a:lstStyle/>
                    <a:p>
                      <a:pPr algn="ctr" fontAlgn="b"/>
                      <a:r>
                        <a:rPr lang="cs-CZ" sz="1200" b="0" i="0" u="none" strike="noStrike">
                          <a:solidFill>
                            <a:srgbClr val="000000"/>
                          </a:solidFill>
                          <a:effectLst/>
                          <a:latin typeface="Calibri" panose="020F0502020204030204" pitchFamily="34" charset="0"/>
                        </a:rPr>
                        <a:t>1,39 mil. (60,2 %)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0,92 mil. (39,8 %)</a:t>
                      </a:r>
                    </a:p>
                  </a:txBody>
                  <a:tcPr marL="9525" marR="9525" marT="9525" marB="0" anchor="ctr"/>
                </a:tc>
                <a:extLst>
                  <a:ext uri="{0D108BD9-81ED-4DB2-BD59-A6C34878D82A}">
                    <a16:rowId xmlns:a16="http://schemas.microsoft.com/office/drawing/2014/main" val="533983007"/>
                  </a:ext>
                </a:extLst>
              </a:tr>
            </a:tbl>
          </a:graphicData>
        </a:graphic>
      </p:graphicFrame>
      <p:sp>
        <p:nvSpPr>
          <p:cNvPr id="15" name="TextBox 9">
            <a:extLst>
              <a:ext uri="{FF2B5EF4-FFF2-40B4-BE49-F238E27FC236}">
                <a16:creationId xmlns:a16="http://schemas.microsoft.com/office/drawing/2014/main" id="{72E7B054-BD3C-4F49-BA3D-9A9DA0B91735}"/>
              </a:ext>
            </a:extLst>
          </p:cNvPr>
          <p:cNvSpPr txBox="1"/>
          <p:nvPr/>
        </p:nvSpPr>
        <p:spPr>
          <a:xfrm>
            <a:off x="272591" y="1419490"/>
            <a:ext cx="182098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prstClr val="black"/>
                </a:solidFill>
                <a:effectLst/>
                <a:uLnTx/>
                <a:uFillTx/>
                <a:latin typeface="Calibri" panose="020F0502020204030204"/>
                <a:ea typeface="+mn-ea"/>
                <a:cs typeface="+mn-cs"/>
              </a:rPr>
              <a:t>Kraj bydliště:</a:t>
            </a:r>
            <a:endParaRPr kumimoji="0" lang="en-US" sz="1400" b="1"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0" name="Obdélník 9">
            <a:extLst>
              <a:ext uri="{FF2B5EF4-FFF2-40B4-BE49-F238E27FC236}">
                <a16:creationId xmlns:a16="http://schemas.microsoft.com/office/drawing/2014/main" id="{D20836C3-EDE6-42B6-9FE8-E424E8926219}"/>
              </a:ext>
            </a:extLst>
          </p:cNvPr>
          <p:cNvSpPr/>
          <p:nvPr/>
        </p:nvSpPr>
        <p:spPr>
          <a:xfrm>
            <a:off x="311652" y="3794256"/>
            <a:ext cx="7961610" cy="28666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084160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Zástupný symbol pro obsah 9"/>
          <p:cNvGraphicFramePr>
            <a:graphicFrameLocks/>
          </p:cNvGraphicFramePr>
          <p:nvPr/>
        </p:nvGraphicFramePr>
        <p:xfrm>
          <a:off x="5962983" y="637063"/>
          <a:ext cx="1425038" cy="5383409"/>
        </p:xfrm>
        <a:graphic>
          <a:graphicData uri="http://schemas.openxmlformats.org/drawingml/2006/table">
            <a:tbl>
              <a:tblPr firstRow="1" bandRow="1">
                <a:tableStyleId>{93296810-A885-4BE3-A3E7-6D5BEEA58F35}</a:tableStyleId>
              </a:tblPr>
              <a:tblGrid>
                <a:gridCol w="1425038">
                  <a:extLst>
                    <a:ext uri="{9D8B030D-6E8A-4147-A177-3AD203B41FA5}">
                      <a16:colId xmlns:a16="http://schemas.microsoft.com/office/drawing/2014/main" val="20000"/>
                    </a:ext>
                  </a:extLst>
                </a:gridCol>
              </a:tblGrid>
              <a:tr h="1308326">
                <a:tc>
                  <a:txBody>
                    <a:bodyPr/>
                    <a:lstStyle/>
                    <a:p>
                      <a:pPr algn="ctr" fontAlgn="b"/>
                      <a:r>
                        <a:rPr lang="en-US" sz="1400" b="0" i="0" u="none" strike="noStrike" baseline="0" dirty="0" err="1">
                          <a:solidFill>
                            <a:srgbClr val="000000"/>
                          </a:solidFill>
                          <a:effectLst/>
                          <a:latin typeface="Calibri" panose="020F0502020204030204" pitchFamily="34" charset="0"/>
                        </a:rPr>
                        <a:t>Pr</a:t>
                      </a:r>
                      <a:r>
                        <a:rPr lang="cs-CZ" sz="1400" b="0" i="0" u="none" strike="noStrike" baseline="0" dirty="0" err="1">
                          <a:solidFill>
                            <a:srgbClr val="000000"/>
                          </a:solidFill>
                          <a:effectLst/>
                          <a:latin typeface="Calibri" panose="020F0502020204030204" pitchFamily="34" charset="0"/>
                        </a:rPr>
                        <a:t>ůměrný</a:t>
                      </a:r>
                      <a:r>
                        <a:rPr lang="cs-CZ" sz="1400" b="0" i="0" u="none" strike="noStrike" baseline="0" dirty="0">
                          <a:solidFill>
                            <a:srgbClr val="000000"/>
                          </a:solidFill>
                          <a:effectLst/>
                          <a:latin typeface="Calibri" panose="020F0502020204030204" pitchFamily="34" charset="0"/>
                        </a:rPr>
                        <a:t> počet návštěv na jednoho pacienta</a:t>
                      </a:r>
                      <a:endParaRPr lang="cs-CZ" sz="14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52787">
                <a:tc>
                  <a:txBody>
                    <a:bodyPr/>
                    <a:lstStyle/>
                    <a:p>
                      <a:pPr algn="ctr" fontAlgn="b"/>
                      <a:r>
                        <a:rPr lang="cs-CZ" sz="1400" b="0" i="0" u="none" strike="noStrike" dirty="0">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52787">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52787">
                <a:tc>
                  <a:txBody>
                    <a:bodyPr/>
                    <a:lstStyle/>
                    <a:p>
                      <a:pPr algn="ctr" fontAlgn="b"/>
                      <a:r>
                        <a:rPr lang="cs-CZ" sz="1400" b="0" i="0" u="none" strike="noStrike">
                          <a:solidFill>
                            <a:srgbClr val="000000"/>
                          </a:solidFill>
                          <a:effectLst/>
                          <a:latin typeface="Calibri" panose="020F0502020204030204" pitchFamily="34" charset="0"/>
                        </a:rPr>
                        <a:t>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52787">
                <a:tc>
                  <a:txBody>
                    <a:bodyPr/>
                    <a:lstStyle/>
                    <a:p>
                      <a:pPr algn="ctr" fontAlgn="b"/>
                      <a:r>
                        <a:rPr lang="cs-CZ" sz="1400" b="0" i="0" u="none" strike="noStrike">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52787">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52787">
                <a:tc>
                  <a:txBody>
                    <a:bodyPr/>
                    <a:lstStyle/>
                    <a:p>
                      <a:pPr algn="ctr" fontAlgn="b"/>
                      <a:r>
                        <a:rPr lang="cs-CZ" sz="1400" b="0" i="0" u="none" strike="noStrike" dirty="0">
                          <a:solidFill>
                            <a:srgbClr val="000000"/>
                          </a:solidFill>
                          <a:effectLst/>
                          <a:latin typeface="Calibri" panose="020F050202020403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452787">
                <a:tc>
                  <a:txBody>
                    <a:bodyPr/>
                    <a:lstStyle/>
                    <a:p>
                      <a:pPr algn="ctr" fontAlgn="b"/>
                      <a:r>
                        <a:rPr lang="cs-CZ" sz="1400" b="0" i="0" u="none" strike="noStrike" dirty="0">
                          <a:solidFill>
                            <a:srgbClr val="000000"/>
                          </a:solidFill>
                          <a:effectLst/>
                          <a:latin typeface="Calibri" panose="020F050202020403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52787">
                <a:tc>
                  <a:txBody>
                    <a:bodyPr/>
                    <a:lstStyle/>
                    <a:p>
                      <a:pPr algn="ctr" fontAlgn="b"/>
                      <a:r>
                        <a:rPr lang="cs-CZ" sz="1400" b="0" i="0" u="none" strike="noStrike" dirty="0">
                          <a:solidFill>
                            <a:srgbClr val="000000"/>
                          </a:solidFill>
                          <a:effectLst/>
                          <a:latin typeface="Calibri" panose="020F050202020403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52787">
                <a:tc>
                  <a:txBody>
                    <a:bodyPr/>
                    <a:lstStyle/>
                    <a:p>
                      <a:pPr algn="ctr" fontAlgn="b"/>
                      <a:r>
                        <a:rPr lang="cs-CZ" sz="1400" b="0" i="0" u="none" strike="noStrike" dirty="0">
                          <a:solidFill>
                            <a:srgbClr val="000000"/>
                          </a:solidFill>
                          <a:effectLst/>
                          <a:latin typeface="Calibri" panose="020F050202020403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sp>
        <p:nvSpPr>
          <p:cNvPr id="8" name="TextBox 7"/>
          <p:cNvSpPr txBox="1"/>
          <p:nvPr/>
        </p:nvSpPr>
        <p:spPr>
          <a:xfrm>
            <a:off x="7661010" y="2168730"/>
            <a:ext cx="4180977" cy="2394067"/>
          </a:xfrm>
          <a:prstGeom prst="rect">
            <a:avLst/>
          </a:prstGeom>
          <a:noFill/>
          <a:ln>
            <a:solidFill>
              <a:schemeClr val="bg1"/>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Ačkoli průměrný počet návštěv pacientů u praktických lékařů pro dospělé v čase narostl (z hodnoty 2,4 v roce 2010 na 3,2 v roce 2018; přičemž skoková změna nastala v roce 2014 po zrušení regulačních poplatků), tak stále nedosahuje ani z poloviny počtu návštěv u ambulantních specialistů (aktuálně 7,5 návštěv ročně na pacienta). Z tohoto srovnání je patrné, že klíčová role registrujícího praktického lékaře není v českém zdravotnictví dostatečně naplněna.</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10" name="Zástupný symbol pro obsah 8"/>
          <p:cNvGraphicFramePr>
            <a:graphicFrameLocks/>
          </p:cNvGraphicFramePr>
          <p:nvPr/>
        </p:nvGraphicFramePr>
        <p:xfrm>
          <a:off x="257558" y="1674646"/>
          <a:ext cx="5597142" cy="4509058"/>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ovéPole 1"/>
          <p:cNvSpPr txBox="1"/>
          <p:nvPr/>
        </p:nvSpPr>
        <p:spPr>
          <a:xfrm>
            <a:off x="1972518" y="1305314"/>
            <a:ext cx="31078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rPr>
              <a:t>Počet ambulantních návštěv</a:t>
            </a:r>
          </a:p>
        </p:txBody>
      </p:sp>
      <p:sp>
        <p:nvSpPr>
          <p:cNvPr id="7" name="TextBox 6"/>
          <p:cNvSpPr txBox="1"/>
          <p:nvPr/>
        </p:nvSpPr>
        <p:spPr>
          <a:xfrm>
            <a:off x="257558" y="653725"/>
            <a:ext cx="417768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 (odbornost 001, druh dokladu</a:t>
            </a:r>
            <a:r>
              <a:rPr kumimoji="0" lang="cs-CZ" sz="1400" b="0" i="0" u="none" strike="noStrike" kern="1200" cap="none" spc="0" normalizeH="0" noProof="0" dirty="0">
                <a:ln>
                  <a:noFill/>
                </a:ln>
                <a:solidFill>
                  <a:prstClr val="black"/>
                </a:solidFill>
                <a:effectLst/>
                <a:uLnTx/>
                <a:uFillTx/>
                <a:latin typeface="Calibri" panose="020F0502020204030204"/>
                <a:ea typeface="+mn-ea"/>
                <a:cs typeface="+mn-cs"/>
              </a:rPr>
              <a:t> 01, 05, 06</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1" name="Přímá spojnice 12"/>
          <p:cNvCxnSpPr/>
          <p:nvPr/>
        </p:nvCxnSpPr>
        <p:spPr>
          <a:xfrm>
            <a:off x="596188" y="4271485"/>
            <a:ext cx="4262568" cy="0"/>
          </a:xfrm>
          <a:prstGeom prst="line">
            <a:avLst/>
          </a:prstGeom>
          <a:ln w="38100">
            <a:solidFill>
              <a:srgbClr val="DA2128"/>
            </a:solidFill>
          </a:ln>
        </p:spPr>
        <p:style>
          <a:lnRef idx="1">
            <a:schemeClr val="accent1"/>
          </a:lnRef>
          <a:fillRef idx="0">
            <a:schemeClr val="accent1"/>
          </a:fillRef>
          <a:effectRef idx="0">
            <a:schemeClr val="accent1"/>
          </a:effectRef>
          <a:fontRef idx="minor">
            <a:schemeClr val="tx1"/>
          </a:fontRef>
        </p:style>
      </p:cxnSp>
      <p:sp>
        <p:nvSpPr>
          <p:cNvPr id="12" name="TextovéPole 13"/>
          <p:cNvSpPr txBox="1"/>
          <p:nvPr/>
        </p:nvSpPr>
        <p:spPr>
          <a:xfrm>
            <a:off x="4858756" y="3807282"/>
            <a:ext cx="1675573"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Zrušení regulačních poplatků pro praktické lékaře pro dospělé</a:t>
            </a:r>
          </a:p>
        </p:txBody>
      </p:sp>
      <p:sp>
        <p:nvSpPr>
          <p:cNvPr id="3" name="Title 2"/>
          <p:cNvSpPr>
            <a:spLocks noGrp="1"/>
          </p:cNvSpPr>
          <p:nvPr>
            <p:ph type="title"/>
          </p:nvPr>
        </p:nvSpPr>
        <p:spPr/>
        <p:txBody>
          <a:bodyPr>
            <a:normAutofit/>
          </a:bodyPr>
          <a:lstStyle/>
          <a:p>
            <a:r>
              <a:rPr lang="en-US" dirty="0" err="1"/>
              <a:t>Ambulantní</a:t>
            </a:r>
            <a:r>
              <a:rPr lang="en-US" dirty="0"/>
              <a:t> </a:t>
            </a:r>
            <a:r>
              <a:rPr lang="en-US" dirty="0" err="1"/>
              <a:t>návštěvy</a:t>
            </a:r>
            <a:r>
              <a:rPr lang="en-US" dirty="0"/>
              <a:t> u </a:t>
            </a:r>
            <a:r>
              <a:rPr lang="en-US" dirty="0" err="1"/>
              <a:t>praktických</a:t>
            </a:r>
            <a:r>
              <a:rPr lang="en-US" dirty="0"/>
              <a:t> </a:t>
            </a:r>
            <a:r>
              <a:rPr lang="en-US" dirty="0" err="1"/>
              <a:t>lékařů</a:t>
            </a:r>
            <a:r>
              <a:rPr lang="en-US" dirty="0"/>
              <a:t> pro </a:t>
            </a:r>
            <a:r>
              <a:rPr lang="en-US" dirty="0" err="1"/>
              <a:t>dospělé</a:t>
            </a:r>
            <a:r>
              <a:rPr lang="cs-CZ" dirty="0"/>
              <a:t> v ČR</a:t>
            </a:r>
            <a:r>
              <a:rPr lang="en-US" dirty="0"/>
              <a:t> </a:t>
            </a:r>
          </a:p>
        </p:txBody>
      </p:sp>
      <p:grpSp>
        <p:nvGrpSpPr>
          <p:cNvPr id="17" name="Group 16"/>
          <p:cNvGrpSpPr/>
          <p:nvPr/>
        </p:nvGrpSpPr>
        <p:grpSpPr>
          <a:xfrm>
            <a:off x="10367729" y="150210"/>
            <a:ext cx="1714780" cy="580110"/>
            <a:chOff x="9868966" y="545145"/>
            <a:chExt cx="1621130" cy="580110"/>
          </a:xfrm>
        </p:grpSpPr>
        <p:sp>
          <p:nvSpPr>
            <p:cNvPr id="18" name="Rectangle 17"/>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Rectangle 19"/>
            <p:cNvSpPr/>
            <p:nvPr/>
          </p:nvSpPr>
          <p:spPr>
            <a:xfrm>
              <a:off x="9868966" y="725145"/>
              <a:ext cx="1621130" cy="400110"/>
            </a:xfrm>
            <a:prstGeom prst="rect">
              <a:avLst/>
            </a:prstGeom>
          </p:spPr>
          <p:txBody>
            <a:bodyPr wrap="square">
              <a:spAutoFit/>
            </a:bodyPr>
            <a:lstStyle/>
            <a:p>
              <a:r>
                <a:rPr lang="cs-CZ" sz="1000" dirty="0"/>
                <a:t>data a statistiky </a:t>
              </a:r>
            </a:p>
            <a:p>
              <a:r>
                <a:rPr lang="cs-CZ" sz="1000" dirty="0"/>
                <a:t>nedostupné pro regiony ČR</a:t>
              </a:r>
              <a:endParaRPr lang="en-US" sz="1000" dirty="0"/>
            </a:p>
          </p:txBody>
        </p:sp>
      </p:grpSp>
    </p:spTree>
    <p:extLst>
      <p:ext uri="{BB962C8B-B14F-4D97-AF65-F5344CB8AC3E}">
        <p14:creationId xmlns:p14="http://schemas.microsoft.com/office/powerpoint/2010/main" val="350231645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a:xfrm>
            <a:off x="604299" y="6281530"/>
            <a:ext cx="11587701" cy="5844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1137171" cy="307777"/>
          </a:xfrm>
          <a:prstGeom prst="rect">
            <a:avLst/>
          </a:prstGeom>
          <a:noFill/>
        </p:spPr>
        <p:txBody>
          <a:bodyPr wrap="none" rtlCol="0">
            <a:spAutoFit/>
          </a:bodyPr>
          <a:lstStyle/>
          <a:p>
            <a:r>
              <a:rPr lang="cs-CZ" sz="1400" dirty="0"/>
              <a:t>Zdroj: NRHZS</a:t>
            </a:r>
          </a:p>
        </p:txBody>
      </p:sp>
      <p:sp>
        <p:nvSpPr>
          <p:cNvPr id="8" name="TextBox 7"/>
          <p:cNvSpPr txBox="1"/>
          <p:nvPr/>
        </p:nvSpPr>
        <p:spPr>
          <a:xfrm>
            <a:off x="115887" y="5694223"/>
            <a:ext cx="11934442" cy="692497"/>
          </a:xfrm>
          <a:prstGeom prst="rect">
            <a:avLst/>
          </a:prstGeom>
          <a:noFill/>
          <a:ln>
            <a:noFill/>
          </a:ln>
        </p:spPr>
        <p:txBody>
          <a:bodyPr wrap="square" rtlCol="0">
            <a:spAutoFit/>
          </a:bodyPr>
          <a:lstStyle/>
          <a:p>
            <a:pPr algn="just"/>
            <a:r>
              <a:rPr lang="cs-CZ" sz="1300" dirty="0"/>
              <a:t>Počet dokladů ambulantních návštěv pro pracoviště praktického lékaře pro dospělé, tak i pro děti a dorost v čase narůstá, při přepočtení na průměrný počet dokladů na jednoho pacienta, došlo hlavně u lékařů pro dospělé k výraznému nárůstu až na 3,2. Počet návštěv vykazovaných na jednoho pacienta v Královehradeckém kraji se významně neliší od celorepublikové hodnoty.  </a:t>
            </a:r>
            <a:endParaRPr lang="en-US" sz="1300" dirty="0"/>
          </a:p>
        </p:txBody>
      </p:sp>
      <p:sp>
        <p:nvSpPr>
          <p:cNvPr id="12" name="TextovéPole 11"/>
          <p:cNvSpPr txBox="1"/>
          <p:nvPr/>
        </p:nvSpPr>
        <p:spPr>
          <a:xfrm>
            <a:off x="1209037" y="961502"/>
            <a:ext cx="3107876" cy="338554"/>
          </a:xfrm>
          <a:prstGeom prst="rect">
            <a:avLst/>
          </a:prstGeom>
          <a:noFill/>
        </p:spPr>
        <p:txBody>
          <a:bodyPr wrap="square" rtlCol="0">
            <a:spAutoFit/>
          </a:bodyPr>
          <a:lstStyle/>
          <a:p>
            <a:r>
              <a:rPr lang="cs-CZ" sz="1600" b="1" dirty="0"/>
              <a:t>Počet ambulantních návštěv ČR</a:t>
            </a:r>
          </a:p>
        </p:txBody>
      </p:sp>
      <p:cxnSp>
        <p:nvCxnSpPr>
          <p:cNvPr id="13" name="Přímá spojnice 12"/>
          <p:cNvCxnSpPr>
            <a:cxnSpLocks/>
          </p:cNvCxnSpPr>
          <p:nvPr/>
        </p:nvCxnSpPr>
        <p:spPr>
          <a:xfrm>
            <a:off x="366059" y="3678118"/>
            <a:ext cx="11711492" cy="0"/>
          </a:xfrm>
          <a:prstGeom prst="line">
            <a:avLst/>
          </a:prstGeom>
          <a:ln w="38100">
            <a:solidFill>
              <a:srgbClr val="DA2128"/>
            </a:solidFill>
          </a:ln>
        </p:spPr>
        <p:style>
          <a:lnRef idx="1">
            <a:schemeClr val="accent1"/>
          </a:lnRef>
          <a:fillRef idx="0">
            <a:schemeClr val="accent1"/>
          </a:fillRef>
          <a:effectRef idx="0">
            <a:schemeClr val="accent1"/>
          </a:effectRef>
          <a:fontRef idx="minor">
            <a:schemeClr val="tx1"/>
          </a:fontRef>
        </p:style>
      </p:cxnSp>
      <p:sp>
        <p:nvSpPr>
          <p:cNvPr id="16" name="TextovéPole 15">
            <a:extLst>
              <a:ext uri="{FF2B5EF4-FFF2-40B4-BE49-F238E27FC236}">
                <a16:creationId xmlns:a16="http://schemas.microsoft.com/office/drawing/2014/main" id="{E830A39D-A0CF-438D-A2C4-7F71BAF3A23E}"/>
              </a:ext>
            </a:extLst>
          </p:cNvPr>
          <p:cNvSpPr txBox="1"/>
          <p:nvPr/>
        </p:nvSpPr>
        <p:spPr>
          <a:xfrm>
            <a:off x="6464438" y="930724"/>
            <a:ext cx="3713634" cy="584775"/>
          </a:xfrm>
          <a:prstGeom prst="rect">
            <a:avLst/>
          </a:prstGeom>
          <a:noFill/>
        </p:spPr>
        <p:txBody>
          <a:bodyPr wrap="square" rtlCol="0">
            <a:spAutoFit/>
          </a:bodyPr>
          <a:lstStyle/>
          <a:p>
            <a:pPr algn="ctr"/>
            <a:r>
              <a:rPr lang="cs-CZ" sz="1600" b="1" dirty="0"/>
              <a:t>Počet ambulantních návštěv v </a:t>
            </a:r>
          </a:p>
          <a:p>
            <a:pPr algn="ctr"/>
            <a:r>
              <a:rPr lang="cs-CZ" sz="1600" b="1" dirty="0"/>
              <a:t>Královehradeckém kraji</a:t>
            </a:r>
          </a:p>
        </p:txBody>
      </p:sp>
      <p:graphicFrame>
        <p:nvGraphicFramePr>
          <p:cNvPr id="9" name="Zástupný symbol pro obsah 9"/>
          <p:cNvGraphicFramePr>
            <a:graphicFrameLocks/>
          </p:cNvGraphicFramePr>
          <p:nvPr/>
        </p:nvGraphicFramePr>
        <p:xfrm>
          <a:off x="4261900" y="58401"/>
          <a:ext cx="1707100" cy="5086626"/>
        </p:xfrm>
        <a:graphic>
          <a:graphicData uri="http://schemas.openxmlformats.org/drawingml/2006/table">
            <a:tbl>
              <a:tblPr firstRow="1" bandRow="1">
                <a:tableStyleId>{93296810-A885-4BE3-A3E7-6D5BEEA58F35}</a:tableStyleId>
              </a:tblPr>
              <a:tblGrid>
                <a:gridCol w="853550">
                  <a:extLst>
                    <a:ext uri="{9D8B030D-6E8A-4147-A177-3AD203B41FA5}">
                      <a16:colId xmlns:a16="http://schemas.microsoft.com/office/drawing/2014/main" val="20000"/>
                    </a:ext>
                  </a:extLst>
                </a:gridCol>
                <a:gridCol w="853550">
                  <a:extLst>
                    <a:ext uri="{9D8B030D-6E8A-4147-A177-3AD203B41FA5}">
                      <a16:colId xmlns:a16="http://schemas.microsoft.com/office/drawing/2014/main" val="20001"/>
                    </a:ext>
                  </a:extLst>
                </a:gridCol>
              </a:tblGrid>
              <a:tr h="1089435">
                <a:tc gridSpan="2">
                  <a:txBody>
                    <a:bodyPr/>
                    <a:lstStyle/>
                    <a:p>
                      <a:pPr algn="ctr" fontAlgn="b"/>
                      <a:r>
                        <a:rPr lang="en-US" sz="1300" b="0" i="0" u="none" strike="noStrike" baseline="0" dirty="0" err="1">
                          <a:solidFill>
                            <a:srgbClr val="000000"/>
                          </a:solidFill>
                          <a:effectLst/>
                          <a:latin typeface="Calibri" panose="020F0502020204030204" pitchFamily="34" charset="0"/>
                        </a:rPr>
                        <a:t>Pr</a:t>
                      </a:r>
                      <a:r>
                        <a:rPr lang="cs-CZ" sz="1300" b="0" i="0" u="none" strike="noStrike" baseline="0" dirty="0" err="1">
                          <a:solidFill>
                            <a:srgbClr val="000000"/>
                          </a:solidFill>
                          <a:effectLst/>
                          <a:latin typeface="Calibri" panose="020F0502020204030204" pitchFamily="34" charset="0"/>
                        </a:rPr>
                        <a:t>ůměrný</a:t>
                      </a:r>
                      <a:r>
                        <a:rPr lang="cs-CZ" sz="1300" b="0" i="0" u="none" strike="noStrike" baseline="0" dirty="0">
                          <a:solidFill>
                            <a:srgbClr val="000000"/>
                          </a:solidFill>
                          <a:effectLst/>
                          <a:latin typeface="Calibri" panose="020F0502020204030204" pitchFamily="34" charset="0"/>
                        </a:rPr>
                        <a:t> počet návštěv na jednoho pacienta</a:t>
                      </a:r>
                      <a:endParaRPr lang="cs-CZ" sz="13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p>
                  </a:txBody>
                  <a:tcPr/>
                </a:tc>
                <a:extLst>
                  <a:ext uri="{0D108BD9-81ED-4DB2-BD59-A6C34878D82A}">
                    <a16:rowId xmlns:a16="http://schemas.microsoft.com/office/drawing/2014/main" val="10000"/>
                  </a:ext>
                </a:extLst>
              </a:tr>
              <a:tr h="548397">
                <a:tc>
                  <a:txBody>
                    <a:bodyPr/>
                    <a:lstStyle/>
                    <a:p>
                      <a:pPr algn="ctr" fontAlgn="b"/>
                      <a:r>
                        <a:rPr lang="cs-CZ" sz="1300" b="0" i="0" u="none" strike="noStrike" dirty="0">
                          <a:solidFill>
                            <a:srgbClr val="000000"/>
                          </a:solidFill>
                          <a:effectLst/>
                          <a:latin typeface="Calibri" panose="020F0502020204030204" pitchFamily="34" charset="0"/>
                        </a:rPr>
                        <a:t>Prak. lékaři pro dospělé</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300" b="0" i="0" u="none" strike="noStrike" dirty="0">
                          <a:solidFill>
                            <a:srgbClr val="000000"/>
                          </a:solidFill>
                          <a:effectLst/>
                          <a:latin typeface="Calibri" panose="020F0502020204030204" pitchFamily="34" charset="0"/>
                        </a:rPr>
                        <a:t>Prak. lékaři pro děti a dorost</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77034">
                <a:tc>
                  <a:txBody>
                    <a:bodyPr/>
                    <a:lstStyle/>
                    <a:p>
                      <a:pPr algn="ctr" fontAlgn="b"/>
                      <a:r>
                        <a:rPr lang="cs-CZ" sz="1400" b="0" i="0" u="none" strike="noStrike" dirty="0">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77034">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7034">
                <a:tc>
                  <a:txBody>
                    <a:bodyPr/>
                    <a:lstStyle/>
                    <a:p>
                      <a:pPr algn="ctr" fontAlgn="b"/>
                      <a:r>
                        <a:rPr lang="cs-CZ" sz="1400" b="0" i="0" u="none" strike="noStrike" dirty="0">
                          <a:solidFill>
                            <a:srgbClr val="000000"/>
                          </a:solidFill>
                          <a:effectLst/>
                          <a:latin typeface="Calibri" panose="020F0502020204030204" pitchFamily="34" charset="0"/>
                        </a:rPr>
                        <a:t>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77034">
                <a:tc>
                  <a:txBody>
                    <a:bodyPr/>
                    <a:lstStyle/>
                    <a:p>
                      <a:pPr algn="ctr" fontAlgn="b"/>
                      <a:r>
                        <a:rPr lang="cs-CZ" sz="1400" b="0" i="0" u="none" strike="noStrike" dirty="0">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7034">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77034">
                <a:tc>
                  <a:txBody>
                    <a:bodyPr/>
                    <a:lstStyle/>
                    <a:p>
                      <a:pPr algn="ctr" fontAlgn="b"/>
                      <a:r>
                        <a:rPr lang="cs-CZ" sz="1400" b="0" i="0" u="none" strike="noStrike" dirty="0">
                          <a:solidFill>
                            <a:srgbClr val="000000"/>
                          </a:solidFill>
                          <a:effectLst/>
                          <a:latin typeface="Calibri" panose="020F050202020403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77034">
                <a:tc>
                  <a:txBody>
                    <a:bodyPr/>
                    <a:lstStyle/>
                    <a:p>
                      <a:pPr algn="ctr" fontAlgn="b"/>
                      <a:r>
                        <a:rPr lang="cs-CZ" sz="1400" b="0" i="0" u="none" strike="noStrike" dirty="0">
                          <a:solidFill>
                            <a:srgbClr val="000000"/>
                          </a:solidFill>
                          <a:effectLst/>
                          <a:latin typeface="Calibri" panose="020F050202020403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77034">
                <a:tc>
                  <a:txBody>
                    <a:bodyPr/>
                    <a:lstStyle/>
                    <a:p>
                      <a:pPr algn="ctr" fontAlgn="b"/>
                      <a:r>
                        <a:rPr lang="cs-CZ" sz="1400" b="0" i="0" u="none" strike="noStrike" dirty="0">
                          <a:solidFill>
                            <a:srgbClr val="000000"/>
                          </a:solidFill>
                          <a:effectLst/>
                          <a:latin typeface="Calibri" panose="020F0502020204030204" pitchFamily="34" charset="0"/>
                        </a:rPr>
                        <a:t>3,1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77034">
                <a:tc>
                  <a:txBody>
                    <a:bodyPr/>
                    <a:lstStyle/>
                    <a:p>
                      <a:pPr algn="ctr" fontAlgn="b"/>
                      <a:r>
                        <a:rPr lang="cs-CZ" sz="1400" b="0" i="0" u="none" strike="noStrike" dirty="0">
                          <a:solidFill>
                            <a:srgbClr val="000000"/>
                          </a:solidFill>
                          <a:effectLst/>
                          <a:latin typeface="Calibri" panose="020F050202020403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bl>
          </a:graphicData>
        </a:graphic>
      </p:graphicFrame>
      <p:sp>
        <p:nvSpPr>
          <p:cNvPr id="25" name="TextovéPole 24">
            <a:extLst>
              <a:ext uri="{FF2B5EF4-FFF2-40B4-BE49-F238E27FC236}">
                <a16:creationId xmlns:a16="http://schemas.microsoft.com/office/drawing/2014/main" id="{E639CC54-3ACC-494D-B50B-E56682D4EE45}"/>
              </a:ext>
            </a:extLst>
          </p:cNvPr>
          <p:cNvSpPr txBox="1"/>
          <p:nvPr/>
        </p:nvSpPr>
        <p:spPr>
          <a:xfrm>
            <a:off x="1262247" y="5183416"/>
            <a:ext cx="2171334" cy="292388"/>
          </a:xfrm>
          <a:prstGeom prst="rect">
            <a:avLst/>
          </a:prstGeom>
          <a:noFill/>
        </p:spPr>
        <p:txBody>
          <a:bodyPr wrap="square" rtlCol="0">
            <a:spAutoFit/>
          </a:bodyPr>
          <a:lstStyle/>
          <a:p>
            <a:r>
              <a:rPr lang="cs-CZ" sz="1300" dirty="0"/>
              <a:t>Praktičtí lékaři pro dospělé</a:t>
            </a:r>
          </a:p>
        </p:txBody>
      </p:sp>
      <p:sp>
        <p:nvSpPr>
          <p:cNvPr id="26" name="Obdélník 25">
            <a:extLst>
              <a:ext uri="{FF2B5EF4-FFF2-40B4-BE49-F238E27FC236}">
                <a16:creationId xmlns:a16="http://schemas.microsoft.com/office/drawing/2014/main" id="{2FD24064-8278-4329-B005-8BF54F1AB919}"/>
              </a:ext>
            </a:extLst>
          </p:cNvPr>
          <p:cNvSpPr/>
          <p:nvPr/>
        </p:nvSpPr>
        <p:spPr>
          <a:xfrm flipH="1">
            <a:off x="3878081" y="5288716"/>
            <a:ext cx="291057" cy="97175"/>
          </a:xfrm>
          <a:prstGeom prst="rect">
            <a:avLst/>
          </a:prstGeom>
          <a:solidFill>
            <a:srgbClr val="8CC841"/>
          </a:solidFill>
          <a:ln>
            <a:solidFill>
              <a:srgbClr val="8CC8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7" name="TextovéPole 26">
            <a:extLst>
              <a:ext uri="{FF2B5EF4-FFF2-40B4-BE49-F238E27FC236}">
                <a16:creationId xmlns:a16="http://schemas.microsoft.com/office/drawing/2014/main" id="{250DF685-C706-4E52-B150-F09519F2C8AF}"/>
              </a:ext>
            </a:extLst>
          </p:cNvPr>
          <p:cNvSpPr txBox="1"/>
          <p:nvPr/>
        </p:nvSpPr>
        <p:spPr>
          <a:xfrm>
            <a:off x="4132610" y="5183416"/>
            <a:ext cx="2650938" cy="292388"/>
          </a:xfrm>
          <a:prstGeom prst="rect">
            <a:avLst/>
          </a:prstGeom>
          <a:noFill/>
        </p:spPr>
        <p:txBody>
          <a:bodyPr wrap="square" rtlCol="0">
            <a:spAutoFit/>
          </a:bodyPr>
          <a:lstStyle/>
          <a:p>
            <a:r>
              <a:rPr lang="cs-CZ" sz="1300" dirty="0"/>
              <a:t>Praktičtí lékaři pro děti a dorost</a:t>
            </a:r>
          </a:p>
        </p:txBody>
      </p:sp>
      <p:cxnSp>
        <p:nvCxnSpPr>
          <p:cNvPr id="20" name="Přímá spojnice 19">
            <a:extLst>
              <a:ext uri="{FF2B5EF4-FFF2-40B4-BE49-F238E27FC236}">
                <a16:creationId xmlns:a16="http://schemas.microsoft.com/office/drawing/2014/main" id="{8394D0C5-D7C2-4826-B191-A9BF1503EACF}"/>
              </a:ext>
            </a:extLst>
          </p:cNvPr>
          <p:cNvCxnSpPr/>
          <p:nvPr/>
        </p:nvCxnSpPr>
        <p:spPr>
          <a:xfrm>
            <a:off x="6874985" y="5337305"/>
            <a:ext cx="254000" cy="0"/>
          </a:xfrm>
          <a:prstGeom prst="line">
            <a:avLst/>
          </a:prstGeom>
          <a:ln w="38100">
            <a:solidFill>
              <a:srgbClr val="DA2128"/>
            </a:solidFill>
          </a:ln>
        </p:spPr>
        <p:style>
          <a:lnRef idx="3">
            <a:schemeClr val="accent3"/>
          </a:lnRef>
          <a:fillRef idx="0">
            <a:schemeClr val="accent3"/>
          </a:fillRef>
          <a:effectRef idx="2">
            <a:schemeClr val="accent3"/>
          </a:effectRef>
          <a:fontRef idx="minor">
            <a:schemeClr val="tx1"/>
          </a:fontRef>
        </p:style>
      </p:cxnSp>
      <p:sp>
        <p:nvSpPr>
          <p:cNvPr id="22" name="TextovéPole 21">
            <a:extLst>
              <a:ext uri="{FF2B5EF4-FFF2-40B4-BE49-F238E27FC236}">
                <a16:creationId xmlns:a16="http://schemas.microsoft.com/office/drawing/2014/main" id="{12A3231B-FC4A-4407-9799-422339C4DC25}"/>
              </a:ext>
            </a:extLst>
          </p:cNvPr>
          <p:cNvSpPr txBox="1"/>
          <p:nvPr/>
        </p:nvSpPr>
        <p:spPr>
          <a:xfrm>
            <a:off x="7110984" y="5176729"/>
            <a:ext cx="4560695" cy="292388"/>
          </a:xfrm>
          <a:prstGeom prst="rect">
            <a:avLst/>
          </a:prstGeom>
          <a:noFill/>
        </p:spPr>
        <p:txBody>
          <a:bodyPr wrap="square" rtlCol="0">
            <a:spAutoFit/>
          </a:bodyPr>
          <a:lstStyle/>
          <a:p>
            <a:r>
              <a:rPr lang="cs-CZ" sz="1300" dirty="0"/>
              <a:t>Zrušení regulačních poplatků pro praktické lékaře pro dospělé</a:t>
            </a:r>
          </a:p>
        </p:txBody>
      </p:sp>
      <p:sp>
        <p:nvSpPr>
          <p:cNvPr id="28" name="Obdélník 27">
            <a:extLst>
              <a:ext uri="{FF2B5EF4-FFF2-40B4-BE49-F238E27FC236}">
                <a16:creationId xmlns:a16="http://schemas.microsoft.com/office/drawing/2014/main" id="{083B7565-8EDF-43CD-9FE3-55E25C300FE9}"/>
              </a:ext>
            </a:extLst>
          </p:cNvPr>
          <p:cNvSpPr/>
          <p:nvPr/>
        </p:nvSpPr>
        <p:spPr>
          <a:xfrm flipH="1">
            <a:off x="971190" y="5288716"/>
            <a:ext cx="291057" cy="97175"/>
          </a:xfrm>
          <a:prstGeom prst="rect">
            <a:avLst/>
          </a:prstGeom>
          <a:solidFill>
            <a:srgbClr val="037BC1"/>
          </a:solidFill>
          <a:ln>
            <a:solidFill>
              <a:srgbClr val="037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Title 1"/>
          <p:cNvSpPr>
            <a:spLocks noGrp="1"/>
          </p:cNvSpPr>
          <p:nvPr>
            <p:ph type="title"/>
          </p:nvPr>
        </p:nvSpPr>
        <p:spPr/>
        <p:txBody>
          <a:bodyPr>
            <a:normAutofit/>
          </a:bodyPr>
          <a:lstStyle/>
          <a:p>
            <a:r>
              <a:rPr lang="en-US" dirty="0" err="1"/>
              <a:t>Ambulantní</a:t>
            </a:r>
            <a:r>
              <a:rPr lang="en-US" dirty="0"/>
              <a:t> </a:t>
            </a:r>
            <a:r>
              <a:rPr lang="en-US" dirty="0" err="1"/>
              <a:t>návštěvy</a:t>
            </a:r>
            <a:r>
              <a:rPr lang="en-US" dirty="0"/>
              <a:t> u </a:t>
            </a:r>
            <a:r>
              <a:rPr lang="en-US" dirty="0" err="1"/>
              <a:t>praktických</a:t>
            </a:r>
            <a:r>
              <a:rPr lang="en-US" dirty="0"/>
              <a:t> </a:t>
            </a:r>
            <a:r>
              <a:rPr lang="en-US" dirty="0" err="1"/>
              <a:t>lékařů</a:t>
            </a:r>
            <a:endParaRPr lang="en-US" dirty="0"/>
          </a:p>
        </p:txBody>
      </p:sp>
      <p:graphicFrame>
        <p:nvGraphicFramePr>
          <p:cNvPr id="33" name="Zástupný symbol pro obsah 8"/>
          <p:cNvGraphicFramePr>
            <a:graphicFrameLocks/>
          </p:cNvGraphicFramePr>
          <p:nvPr/>
        </p:nvGraphicFramePr>
        <p:xfrm>
          <a:off x="257558" y="1479920"/>
          <a:ext cx="4102384" cy="379057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Zástupný symbol pro obsah 9">
            <a:extLst>
              <a:ext uri="{FF2B5EF4-FFF2-40B4-BE49-F238E27FC236}">
                <a16:creationId xmlns:a16="http://schemas.microsoft.com/office/drawing/2014/main" id="{3AD78225-216E-46B4-BEDC-6718A5238837}"/>
              </a:ext>
            </a:extLst>
          </p:cNvPr>
          <p:cNvGraphicFramePr>
            <a:graphicFrameLocks/>
          </p:cNvGraphicFramePr>
          <p:nvPr/>
        </p:nvGraphicFramePr>
        <p:xfrm>
          <a:off x="10342509" y="58400"/>
          <a:ext cx="1707820" cy="5092441"/>
        </p:xfrm>
        <a:graphic>
          <a:graphicData uri="http://schemas.openxmlformats.org/drawingml/2006/table">
            <a:tbl>
              <a:tblPr firstRow="1" bandRow="1">
                <a:tableStyleId>{93296810-A885-4BE3-A3E7-6D5BEEA58F35}</a:tableStyleId>
              </a:tblPr>
              <a:tblGrid>
                <a:gridCol w="853910">
                  <a:extLst>
                    <a:ext uri="{9D8B030D-6E8A-4147-A177-3AD203B41FA5}">
                      <a16:colId xmlns:a16="http://schemas.microsoft.com/office/drawing/2014/main" val="20000"/>
                    </a:ext>
                  </a:extLst>
                </a:gridCol>
                <a:gridCol w="853910">
                  <a:extLst>
                    <a:ext uri="{9D8B030D-6E8A-4147-A177-3AD203B41FA5}">
                      <a16:colId xmlns:a16="http://schemas.microsoft.com/office/drawing/2014/main" val="20001"/>
                    </a:ext>
                  </a:extLst>
                </a:gridCol>
              </a:tblGrid>
              <a:tr h="1090849">
                <a:tc gridSpan="2">
                  <a:txBody>
                    <a:bodyPr/>
                    <a:lstStyle/>
                    <a:p>
                      <a:pPr algn="ctr" fontAlgn="b"/>
                      <a:r>
                        <a:rPr lang="en-US" sz="1300" b="0" i="0" u="none" strike="noStrike" baseline="0" dirty="0">
                          <a:solidFill>
                            <a:srgbClr val="000000"/>
                          </a:solidFill>
                          <a:effectLst/>
                          <a:latin typeface="Calibri" panose="020F0502020204030204" pitchFamily="34" charset="0"/>
                        </a:rPr>
                        <a:t>Pr</a:t>
                      </a:r>
                      <a:r>
                        <a:rPr lang="cs-CZ" sz="1300" b="0" i="0" u="none" strike="noStrike" baseline="0" dirty="0">
                          <a:solidFill>
                            <a:srgbClr val="000000"/>
                          </a:solidFill>
                          <a:effectLst/>
                          <a:latin typeface="Calibri" panose="020F0502020204030204" pitchFamily="34" charset="0"/>
                        </a:rPr>
                        <a:t>ůměrný počet návštěv na jednoho pacienta</a:t>
                      </a:r>
                      <a:endParaRPr lang="cs-CZ" sz="13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p>
                  </a:txBody>
                  <a:tcPr/>
                </a:tc>
                <a:extLst>
                  <a:ext uri="{0D108BD9-81ED-4DB2-BD59-A6C34878D82A}">
                    <a16:rowId xmlns:a16="http://schemas.microsoft.com/office/drawing/2014/main" val="10000"/>
                  </a:ext>
                </a:extLst>
              </a:tr>
              <a:tr h="598072">
                <a:tc>
                  <a:txBody>
                    <a:bodyPr/>
                    <a:lstStyle/>
                    <a:p>
                      <a:pPr algn="ctr" fontAlgn="b"/>
                      <a:r>
                        <a:rPr lang="cs-CZ" sz="1300" b="0" i="0" u="none" strike="noStrike" dirty="0">
                          <a:solidFill>
                            <a:srgbClr val="000000"/>
                          </a:solidFill>
                          <a:effectLst/>
                          <a:latin typeface="Calibri" panose="020F0502020204030204" pitchFamily="34" charset="0"/>
                        </a:rPr>
                        <a:t>Prak. lékaři pro dospělé</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300" b="0" i="0" u="none" strike="noStrike" dirty="0">
                          <a:solidFill>
                            <a:srgbClr val="000000"/>
                          </a:solidFill>
                          <a:effectLst/>
                          <a:latin typeface="Calibri" panose="020F0502020204030204" pitchFamily="34" charset="0"/>
                        </a:rPr>
                        <a:t>Prak. lékaři pro děti a dorost</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77523">
                <a:tc>
                  <a:txBody>
                    <a:bodyPr/>
                    <a:lstStyle/>
                    <a:p>
                      <a:pPr algn="ctr" fontAlgn="ctr"/>
                      <a:r>
                        <a:rPr lang="cs-CZ" sz="1400" b="0" i="0" u="none" strike="noStrike" dirty="0">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77523">
                <a:tc>
                  <a:txBody>
                    <a:bodyPr/>
                    <a:lstStyle/>
                    <a:p>
                      <a:pPr algn="ctr" fontAlgn="ctr"/>
                      <a:r>
                        <a:rPr lang="cs-CZ" sz="1400" b="0" i="0" u="none" strike="noStrike">
                          <a:solidFill>
                            <a:srgbClr val="000000"/>
                          </a:solidFill>
                          <a:effectLst/>
                          <a:latin typeface="Calibri" panose="020F0502020204030204" pitchFamily="34" charset="0"/>
                        </a:rPr>
                        <a:t>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7523">
                <a:tc>
                  <a:txBody>
                    <a:bodyPr/>
                    <a:lstStyle/>
                    <a:p>
                      <a:pPr algn="ctr" fontAlgn="ctr"/>
                      <a:r>
                        <a:rPr lang="cs-CZ" sz="1400" b="0" i="0" u="none" strike="noStrike">
                          <a:solidFill>
                            <a:srgbClr val="000000"/>
                          </a:solidFill>
                          <a:effectLst/>
                          <a:latin typeface="Calibri" panose="020F0502020204030204" pitchFamily="34" charset="0"/>
                        </a:rPr>
                        <a:t>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77523">
                <a:tc>
                  <a:txBody>
                    <a:bodyPr/>
                    <a:lstStyle/>
                    <a:p>
                      <a:pPr algn="ctr" fontAlgn="ctr"/>
                      <a:r>
                        <a:rPr lang="cs-CZ" sz="1400" b="0" i="0" u="none" strike="noStrike">
                          <a:solidFill>
                            <a:srgbClr val="000000"/>
                          </a:solidFill>
                          <a:effectLst/>
                          <a:latin typeface="Calibri" panose="020F0502020204030204" pitchFamily="34" charset="0"/>
                        </a:rPr>
                        <a:t>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7523">
                <a:tc>
                  <a:txBody>
                    <a:bodyPr/>
                    <a:lstStyle/>
                    <a:p>
                      <a:pPr algn="ctr" fontAlgn="ctr"/>
                      <a:r>
                        <a:rPr lang="cs-CZ" sz="1400" b="0" i="0" u="none" strike="noStrike">
                          <a:solidFill>
                            <a:srgbClr val="000000"/>
                          </a:solidFill>
                          <a:effectLst/>
                          <a:latin typeface="Calibri" panose="020F0502020204030204" pitchFamily="34" charset="0"/>
                        </a:rPr>
                        <a:t>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77523">
                <a:tc>
                  <a:txBody>
                    <a:bodyPr/>
                    <a:lstStyle/>
                    <a:p>
                      <a:pPr algn="ctr" fontAlgn="ctr"/>
                      <a:r>
                        <a:rPr lang="cs-CZ" sz="1400" b="0" i="0" u="none" strike="noStrike">
                          <a:solidFill>
                            <a:srgbClr val="000000"/>
                          </a:solidFill>
                          <a:effectLst/>
                          <a:latin typeface="Calibri" panose="020F0502020204030204" pitchFamily="34"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77523">
                <a:tc>
                  <a:txBody>
                    <a:bodyPr/>
                    <a:lstStyle/>
                    <a:p>
                      <a:pPr algn="ctr" fontAlgn="ctr"/>
                      <a:r>
                        <a:rPr lang="cs-CZ" sz="1400" b="0" i="0" u="none" strike="noStrike">
                          <a:solidFill>
                            <a:srgbClr val="000000"/>
                          </a:solidFill>
                          <a:effectLst/>
                          <a:latin typeface="Calibri" panose="020F050202020403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77523">
                <a:tc>
                  <a:txBody>
                    <a:bodyPr/>
                    <a:lstStyle/>
                    <a:p>
                      <a:pPr algn="ctr" fontAlgn="ctr"/>
                      <a:r>
                        <a:rPr lang="cs-CZ" sz="1400" b="0" i="0" u="none" strike="noStrike">
                          <a:solidFill>
                            <a:srgbClr val="000000"/>
                          </a:solidFill>
                          <a:effectLst/>
                          <a:latin typeface="Calibri" panose="020F0502020204030204" pitchFamily="34" charset="0"/>
                        </a:rPr>
                        <a:t>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377523">
                <a:tc>
                  <a:txBody>
                    <a:bodyPr/>
                    <a:lstStyle/>
                    <a:p>
                      <a:pPr algn="ctr" fontAlgn="ctr"/>
                      <a:r>
                        <a:rPr lang="cs-CZ" sz="1400" b="0" i="0" u="none" strike="noStrike">
                          <a:solidFill>
                            <a:srgbClr val="000000"/>
                          </a:solidFill>
                          <a:effectLst/>
                          <a:latin typeface="Calibri" panose="020F0502020204030204" pitchFamily="34" charset="0"/>
                        </a:rPr>
                        <a:t>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bl>
          </a:graphicData>
        </a:graphic>
      </p:graphicFrame>
      <p:graphicFrame>
        <p:nvGraphicFramePr>
          <p:cNvPr id="29" name="Zástupný symbol pro obsah 8">
            <a:extLst>
              <a:ext uri="{FF2B5EF4-FFF2-40B4-BE49-F238E27FC236}">
                <a16:creationId xmlns:a16="http://schemas.microsoft.com/office/drawing/2014/main" id="{5CA5506D-3A5E-418B-8373-99EB828DDB94}"/>
              </a:ext>
            </a:extLst>
          </p:cNvPr>
          <p:cNvGraphicFramePr>
            <a:graphicFrameLocks/>
          </p:cNvGraphicFramePr>
          <p:nvPr/>
        </p:nvGraphicFramePr>
        <p:xfrm>
          <a:off x="6328158" y="1479920"/>
          <a:ext cx="4104000" cy="37905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9761091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itle 2">
            <a:extLst>
              <a:ext uri="{FF2B5EF4-FFF2-40B4-BE49-F238E27FC236}">
                <a16:creationId xmlns:a16="http://schemas.microsoft.com/office/drawing/2014/main" id="{6E1F9149-D0C7-4801-8F73-DB0912C1B21E}"/>
              </a:ext>
            </a:extLst>
          </p:cNvPr>
          <p:cNvSpPr txBox="1">
            <a:spLocks/>
          </p:cNvSpPr>
          <p:nvPr/>
        </p:nvSpPr>
        <p:spPr>
          <a:xfrm>
            <a:off x="272591" y="160257"/>
            <a:ext cx="10515600" cy="63159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lang="cs-CZ" sz="3200" b="1" kern="1200" dirty="0" smtClean="0">
                <a:solidFill>
                  <a:srgbClr val="D71440"/>
                </a:solidFill>
                <a:latin typeface="+mn-lt"/>
                <a:ea typeface="+mn-ea"/>
                <a:cs typeface="+mn-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2900" b="1" i="0" u="none" strike="noStrike" kern="1200" cap="none" spc="0" normalizeH="0" baseline="0" noProof="0" dirty="0">
                <a:ln>
                  <a:noFill/>
                </a:ln>
                <a:solidFill>
                  <a:srgbClr val="D71440"/>
                </a:solidFill>
                <a:effectLst/>
                <a:uLnTx/>
                <a:uFillTx/>
                <a:latin typeface="Calibri" panose="020F0502020204030204"/>
                <a:ea typeface="+mn-ea"/>
                <a:cs typeface="+mn-cs"/>
              </a:rPr>
              <a:t>Nemocnost obyvatel HKK ve srovnání s ČR</a:t>
            </a:r>
            <a:br>
              <a:rPr kumimoji="0" lang="cs-CZ" sz="2900" b="1" i="0" u="none" strike="noStrike" kern="1200" cap="none" spc="0" normalizeH="0" baseline="0" noProof="0" dirty="0">
                <a:ln>
                  <a:noFill/>
                </a:ln>
                <a:solidFill>
                  <a:srgbClr val="D71440"/>
                </a:solidFill>
                <a:effectLst/>
                <a:uLnTx/>
                <a:uFillTx/>
                <a:latin typeface="Calibri" panose="020F0502020204030204"/>
                <a:ea typeface="+mn-ea"/>
                <a:cs typeface="+mn-cs"/>
              </a:rPr>
            </a:br>
            <a:r>
              <a:rPr kumimoji="0" lang="cs-CZ" sz="2900" b="1" i="0" u="none" strike="noStrike" kern="1200" cap="none" spc="0" normalizeH="0" baseline="0" noProof="0" dirty="0">
                <a:ln>
                  <a:noFill/>
                </a:ln>
                <a:solidFill>
                  <a:srgbClr val="D71440"/>
                </a:solidFill>
                <a:effectLst/>
                <a:uLnTx/>
                <a:uFillTx/>
                <a:latin typeface="Calibri" panose="020F0502020204030204"/>
                <a:ea typeface="+mn-ea"/>
                <a:cs typeface="+mn-cs"/>
              </a:rPr>
              <a:t>- praktičtí lékaři (primární péče)</a:t>
            </a:r>
          </a:p>
        </p:txBody>
      </p:sp>
      <p:graphicFrame>
        <p:nvGraphicFramePr>
          <p:cNvPr id="41" name="Tabulka 40">
            <a:extLst>
              <a:ext uri="{FF2B5EF4-FFF2-40B4-BE49-F238E27FC236}">
                <a16:creationId xmlns:a16="http://schemas.microsoft.com/office/drawing/2014/main" id="{948D4E67-062F-4267-AB00-D4556349940B}"/>
              </a:ext>
            </a:extLst>
          </p:cNvPr>
          <p:cNvGraphicFramePr>
            <a:graphicFrameLocks noGrp="1"/>
          </p:cNvGraphicFramePr>
          <p:nvPr>
            <p:extLst>
              <p:ext uri="{D42A27DB-BD31-4B8C-83A1-F6EECF244321}">
                <p14:modId xmlns:p14="http://schemas.microsoft.com/office/powerpoint/2010/main" val="2868492185"/>
              </p:ext>
            </p:extLst>
          </p:nvPr>
        </p:nvGraphicFramePr>
        <p:xfrm>
          <a:off x="1846353" y="1486733"/>
          <a:ext cx="3975789" cy="4094956"/>
        </p:xfrm>
        <a:graphic>
          <a:graphicData uri="http://schemas.openxmlformats.org/drawingml/2006/table">
            <a:tbl>
              <a:tblPr firstRow="1" bandRow="1"/>
              <a:tblGrid>
                <a:gridCol w="735789">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tblGrid>
              <a:tr h="310264">
                <a:tc>
                  <a:txBody>
                    <a:bodyPr/>
                    <a:lstStyle/>
                    <a:p>
                      <a:pPr algn="ctr"/>
                      <a:endParaRPr lang="cs-CZ" sz="1100" b="1" dirty="0">
                        <a:latin typeface="+mj-lt"/>
                      </a:endParaRP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latin typeface="+mj-lt"/>
                        </a:rPr>
                        <a:t>Rok</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latin typeface="+mj-lt"/>
                        </a:rPr>
                        <a:t>HKK</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latin typeface="+mj-lt"/>
                        </a:rPr>
                        <a:t>ČR</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latin typeface="+mj-lt"/>
                        </a:rPr>
                        <a:t>HKK z ČR</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a:r>
                        <a:rPr lang="cs-CZ" sz="1100" b="1" dirty="0">
                          <a:solidFill>
                            <a:schemeClr val="bg1"/>
                          </a:solidFill>
                          <a:latin typeface="+mj-lt"/>
                        </a:rPr>
                        <a:t>2016</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1 263 875</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22 327 886</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5,66%</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1"/>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1 277 427</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22 605 856</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5,65%</a:t>
                      </a:r>
                    </a:p>
                  </a:txBody>
                  <a:tcPr marL="9525" marR="9525" marT="9525"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1 301 044</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23 654 156</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5,50%</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109370460"/>
                  </a:ext>
                </a:extLst>
              </a:tr>
              <a:tr h="122699">
                <a:tc rowSpan="3">
                  <a:txBody>
                    <a:bodyPr/>
                    <a:lstStyle/>
                    <a:p>
                      <a:pPr algn="ctr"/>
                      <a:r>
                        <a:rPr lang="cs-CZ" sz="1100" dirty="0">
                          <a:latin typeface="+mj-lt"/>
                        </a:rPr>
                        <a:t>Věk 0–1</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algn="ctr"/>
                      <a:r>
                        <a:rPr lang="cs-CZ" sz="1100" dirty="0">
                          <a:latin typeface="+mj-lt"/>
                        </a:rPr>
                        <a:t>2016</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78 134</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1 436 873</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5,44%</a:t>
                      </a:r>
                    </a:p>
                  </a:txBody>
                  <a:tcPr marL="9525" marR="9525" marT="9525"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3"/>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80 144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1 462 213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5,48%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76 102</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1 454 258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5,23%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3737024036"/>
                  </a:ext>
                </a:extLst>
              </a:tr>
              <a:tr h="122699">
                <a:tc rowSpan="3">
                  <a:txBody>
                    <a:bodyPr/>
                    <a:lstStyle/>
                    <a:p>
                      <a:pPr algn="ctr"/>
                      <a:r>
                        <a:rPr lang="cs-CZ" sz="1100" dirty="0">
                          <a:latin typeface="+mj-lt"/>
                        </a:rPr>
                        <a:t>Věk</a:t>
                      </a:r>
                      <a:r>
                        <a:rPr lang="cs-CZ" sz="1100" baseline="0" dirty="0">
                          <a:latin typeface="+mj-lt"/>
                        </a:rPr>
                        <a:t> 2–10</a:t>
                      </a:r>
                      <a:endParaRPr lang="cs-CZ" sz="1100" dirty="0">
                        <a:latin typeface="+mj-lt"/>
                      </a:endParaRP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118 474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1 982 576</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5,98%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5"/>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118 289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1 995 348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5,93%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6"/>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115 131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2 023 774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5,69%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678976765"/>
                  </a:ext>
                </a:extLst>
              </a:tr>
              <a:tr h="122699">
                <a:tc rowSpan="3">
                  <a:txBody>
                    <a:bodyPr/>
                    <a:lstStyle/>
                    <a:p>
                      <a:pPr algn="ctr"/>
                      <a:r>
                        <a:rPr lang="cs-CZ" sz="1100" dirty="0">
                          <a:latin typeface="+mj-lt"/>
                        </a:rPr>
                        <a:t>Věk 11–19</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76 460</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1 225 190</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6,24%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7"/>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77 199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1 239 674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6,23%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8"/>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81 028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1 338 619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6,05%</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4123375962"/>
                  </a:ext>
                </a:extLst>
              </a:tr>
              <a:tr h="122699">
                <a:tc rowSpan="3">
                  <a:txBody>
                    <a:bodyPr/>
                    <a:lstStyle/>
                    <a:p>
                      <a:pPr algn="ctr"/>
                      <a:r>
                        <a:rPr lang="cs-CZ" sz="1100" dirty="0">
                          <a:latin typeface="+mj-lt"/>
                        </a:rPr>
                        <a:t>Věk 20–34</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141 199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2 752 289</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5,13%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9"/>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140 363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2 730 241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5,14%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140 681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2 806 750</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5,01%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496591241"/>
                  </a:ext>
                </a:extLst>
              </a:tr>
              <a:tr h="122699">
                <a:tc rowSpan="3">
                  <a:txBody>
                    <a:bodyPr/>
                    <a:lstStyle/>
                    <a:p>
                      <a:pPr algn="ctr"/>
                      <a:r>
                        <a:rPr lang="cs-CZ" sz="1100" dirty="0">
                          <a:latin typeface="+mj-lt"/>
                        </a:rPr>
                        <a:t>Věk 35–64</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462 276</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8 443 585</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5,47%</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464 955</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8 544 427</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5,44%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12"/>
                  </a:ext>
                </a:extLst>
              </a:tr>
              <a:tr h="216376">
                <a:tc vMerge="1">
                  <a:txBody>
                    <a:bodyPr/>
                    <a:lstStyle/>
                    <a:p>
                      <a:pPr algn="ctr"/>
                      <a:endParaRPr lang="cs-CZ" sz="1100" dirty="0">
                        <a:latin typeface="+mj-lt"/>
                      </a:endParaRPr>
                    </a:p>
                  </a:txBody>
                  <a:tcPr marL="0" marR="0" marT="0" marB="0" anchor="ctr"/>
                </a:tc>
                <a:tc>
                  <a:txBody>
                    <a:bodyPr/>
                    <a:lstStyle/>
                    <a:p>
                      <a:pPr algn="ctr"/>
                      <a:r>
                        <a:rPr lang="cs-CZ" sz="1100" dirty="0">
                          <a:latin typeface="+mj-lt"/>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475 778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8 968 272</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5,31%</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247710564"/>
                  </a:ext>
                </a:extLst>
              </a:tr>
              <a:tr h="122699">
                <a:tc rowSpan="3">
                  <a:txBody>
                    <a:bodyPr/>
                    <a:lstStyle/>
                    <a:p>
                      <a:pPr algn="ctr"/>
                      <a:r>
                        <a:rPr lang="cs-CZ" sz="1100" dirty="0">
                          <a:latin typeface="+mj-lt"/>
                        </a:rPr>
                        <a:t>Věk 65+</a:t>
                      </a:r>
                    </a:p>
                  </a:txBody>
                  <a:tcPr marL="0" marR="0" marT="0"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algn="ctr"/>
                      <a:r>
                        <a:rPr lang="cs-CZ" sz="1100" dirty="0">
                          <a:latin typeface="+mj-lt"/>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387 333</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6 487 372</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5,97%</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396 477</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6 633 954</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5,98%</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412 324</a:t>
                      </a:r>
                    </a:p>
                  </a:txBody>
                  <a:tcPr marL="9525" marR="9525" marT="9525"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7 062 483</a:t>
                      </a:r>
                    </a:p>
                  </a:txBody>
                  <a:tcPr marL="9525" marR="9525" marT="9525"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algn="ctr" fontAlgn="ctr"/>
                      <a:r>
                        <a:rPr lang="cs-CZ" sz="1100" b="0" i="0" u="none" strike="noStrike" dirty="0">
                          <a:solidFill>
                            <a:srgbClr val="000000"/>
                          </a:solidFill>
                          <a:effectLst/>
                          <a:latin typeface="Calibri Light" panose="020F0302020204030204" pitchFamily="34" charset="0"/>
                        </a:rPr>
                        <a:t>5,84%</a:t>
                      </a:r>
                    </a:p>
                  </a:txBody>
                  <a:tcPr marL="9525" marR="9525" marT="9525"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495873730"/>
                  </a:ext>
                </a:extLst>
              </a:tr>
            </a:tbl>
          </a:graphicData>
        </a:graphic>
      </p:graphicFrame>
      <p:sp>
        <p:nvSpPr>
          <p:cNvPr id="42" name="Obdélník 41">
            <a:extLst>
              <a:ext uri="{FF2B5EF4-FFF2-40B4-BE49-F238E27FC236}">
                <a16:creationId xmlns:a16="http://schemas.microsoft.com/office/drawing/2014/main" id="{2638E2E7-0B57-4574-9913-89316E24908F}"/>
              </a:ext>
            </a:extLst>
          </p:cNvPr>
          <p:cNvSpPr/>
          <p:nvPr/>
        </p:nvSpPr>
        <p:spPr>
          <a:xfrm>
            <a:off x="1736709" y="1237679"/>
            <a:ext cx="4085432" cy="26161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1" i="0" u="none" strike="noStrike" kern="0" cap="none" spc="0" normalizeH="0" baseline="0" noProof="0" dirty="0">
                <a:ln>
                  <a:noFill/>
                </a:ln>
                <a:solidFill>
                  <a:prstClr val="black"/>
                </a:solidFill>
                <a:effectLst/>
                <a:uLnTx/>
                <a:uFillTx/>
              </a:rPr>
              <a:t>Počet kontaktů s PZS* vázaných na obyvatele HKK/ČR:</a:t>
            </a:r>
            <a:endParaRPr kumimoji="0" lang="cs-CZ" sz="1100" b="0" i="1" u="none" strike="noStrike" kern="0" cap="none" spc="0" normalizeH="0" baseline="0" noProof="0" dirty="0">
              <a:ln>
                <a:noFill/>
              </a:ln>
              <a:solidFill>
                <a:prstClr val="black"/>
              </a:solidFill>
              <a:effectLst/>
              <a:uLnTx/>
              <a:uFillTx/>
            </a:endParaRPr>
          </a:p>
        </p:txBody>
      </p:sp>
      <p:sp>
        <p:nvSpPr>
          <p:cNvPr id="43" name="Obdélník 42">
            <a:extLst>
              <a:ext uri="{FF2B5EF4-FFF2-40B4-BE49-F238E27FC236}">
                <a16:creationId xmlns:a16="http://schemas.microsoft.com/office/drawing/2014/main" id="{06CE15B0-1FF4-48A7-B6FD-F9C4DC7AD2D3}"/>
              </a:ext>
            </a:extLst>
          </p:cNvPr>
          <p:cNvSpPr/>
          <p:nvPr/>
        </p:nvSpPr>
        <p:spPr>
          <a:xfrm>
            <a:off x="1813845" y="5556896"/>
            <a:ext cx="8278148" cy="43088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0" i="1" u="none" strike="noStrike" kern="0" cap="none" spc="0" normalizeH="0" baseline="0" noProof="0" dirty="0">
                <a:ln>
                  <a:noFill/>
                </a:ln>
                <a:solidFill>
                  <a:prstClr val="black"/>
                </a:solidFill>
                <a:effectLst/>
                <a:uLnTx/>
                <a:uFillTx/>
              </a:rPr>
              <a:t>*Uvažován druh dokladu 01 (vyúčtování výkonů v ambulantní péči), 02 (vyúčtování výkonů v ústavní péči), 05 (Vyúčtování výkonů nepravidelné péče) a 06 (poukaz na vyšetření a ošetření) s výjimkou laboratorních vyšetření.</a:t>
            </a:r>
          </a:p>
        </p:txBody>
      </p:sp>
      <p:graphicFrame>
        <p:nvGraphicFramePr>
          <p:cNvPr id="44" name="Tabulka 43">
            <a:extLst>
              <a:ext uri="{FF2B5EF4-FFF2-40B4-BE49-F238E27FC236}">
                <a16:creationId xmlns:a16="http://schemas.microsoft.com/office/drawing/2014/main" id="{41A5040D-2E50-4187-88F2-036A78475AA6}"/>
              </a:ext>
            </a:extLst>
          </p:cNvPr>
          <p:cNvGraphicFramePr>
            <a:graphicFrameLocks noGrp="1"/>
          </p:cNvGraphicFramePr>
          <p:nvPr>
            <p:extLst>
              <p:ext uri="{D42A27DB-BD31-4B8C-83A1-F6EECF244321}">
                <p14:modId xmlns:p14="http://schemas.microsoft.com/office/powerpoint/2010/main" val="1931542238"/>
              </p:ext>
            </p:extLst>
          </p:nvPr>
        </p:nvGraphicFramePr>
        <p:xfrm>
          <a:off x="6168626" y="1486734"/>
          <a:ext cx="3975789" cy="4055745"/>
        </p:xfrm>
        <a:graphic>
          <a:graphicData uri="http://schemas.openxmlformats.org/drawingml/2006/table">
            <a:tbl>
              <a:tblPr firstRow="1" bandRow="1"/>
              <a:tblGrid>
                <a:gridCol w="735789">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tblGrid>
              <a:tr h="116102">
                <a:tc>
                  <a:txBody>
                    <a:bodyPr/>
                    <a:lstStyle/>
                    <a:p>
                      <a:pPr algn="ctr"/>
                      <a:endParaRPr lang="cs-CZ" sz="1100" b="1" dirty="0">
                        <a:solidFill>
                          <a:schemeClr val="tx1"/>
                        </a:solidFill>
                        <a:latin typeface="+mj-lt"/>
                      </a:endParaRP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solidFill>
                            <a:schemeClr val="tx1"/>
                          </a:solidFill>
                          <a:latin typeface="+mj-lt"/>
                        </a:rPr>
                        <a:t>Rok</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solidFill>
                            <a:schemeClr val="tx1"/>
                          </a:solidFill>
                          <a:latin typeface="+mj-lt"/>
                        </a:rPr>
                        <a:t>HKK</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solidFill>
                            <a:schemeClr val="tx1"/>
                          </a:solidFill>
                          <a:latin typeface="+mj-lt"/>
                        </a:rPr>
                        <a:t>ČR</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cs-CZ" sz="1100" b="1" dirty="0">
                          <a:solidFill>
                            <a:schemeClr val="tx1"/>
                          </a:solidFill>
                          <a:latin typeface="+mj-lt"/>
                        </a:rPr>
                        <a:t>Rozdíl </a:t>
                      </a:r>
                      <a:br>
                        <a:rPr lang="cs-CZ" sz="1100" b="1" dirty="0">
                          <a:solidFill>
                            <a:schemeClr val="tx1"/>
                          </a:solidFill>
                          <a:latin typeface="+mj-lt"/>
                        </a:rPr>
                      </a:br>
                      <a:r>
                        <a:rPr lang="cs-CZ" sz="1100" b="1" dirty="0">
                          <a:solidFill>
                            <a:schemeClr val="tx1"/>
                          </a:solidFill>
                          <a:latin typeface="+mj-lt"/>
                        </a:rPr>
                        <a:t>HKK</a:t>
                      </a:r>
                      <a:r>
                        <a:rPr lang="cs-CZ" sz="1100" b="1" baseline="0" dirty="0">
                          <a:solidFill>
                            <a:schemeClr val="tx1"/>
                          </a:solidFill>
                          <a:latin typeface="+mj-lt"/>
                        </a:rPr>
                        <a:t> </a:t>
                      </a:r>
                      <a:r>
                        <a:rPr lang="cs-CZ" sz="1100" b="1" dirty="0">
                          <a:solidFill>
                            <a:schemeClr val="tx1"/>
                          </a:solidFill>
                          <a:latin typeface="+mj-lt"/>
                        </a:rPr>
                        <a:t>vs. ČR</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2699">
                <a:tc rowSpan="3">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Celkem</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2016</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2,29</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2,11</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en-US" sz="1100" b="1" i="0" u="none" strike="noStrike" kern="1200" dirty="0">
                          <a:solidFill>
                            <a:schemeClr val="bg1"/>
                          </a:solidFill>
                          <a:effectLst/>
                          <a:latin typeface="Calibri" panose="020F0502020204030204" pitchFamily="34" charset="0"/>
                          <a:ea typeface="+mn-ea"/>
                          <a:cs typeface="+mn-cs"/>
                        </a:rPr>
                        <a:t>+</a:t>
                      </a:r>
                      <a:r>
                        <a:rPr lang="cs-CZ" sz="1100" b="1" i="0" u="none" strike="noStrike" kern="1200" dirty="0">
                          <a:solidFill>
                            <a:schemeClr val="bg1"/>
                          </a:solidFill>
                          <a:effectLst/>
                          <a:latin typeface="Calibri" panose="020F0502020204030204" pitchFamily="34" charset="0"/>
                          <a:ea typeface="+mn-ea"/>
                          <a:cs typeface="+mn-cs"/>
                        </a:rPr>
                        <a:t>0,18</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1"/>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2017</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2,32</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2,13</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en-US" sz="1100" b="1" i="0" u="none" strike="noStrike" kern="1200" dirty="0">
                          <a:solidFill>
                            <a:schemeClr val="bg1"/>
                          </a:solidFill>
                          <a:effectLst/>
                          <a:latin typeface="Calibri" panose="020F0502020204030204" pitchFamily="34" charset="0"/>
                          <a:ea typeface="+mn-ea"/>
                          <a:cs typeface="+mn-cs"/>
                        </a:rPr>
                        <a:t>+</a:t>
                      </a:r>
                      <a:r>
                        <a:rPr lang="cs-CZ" sz="1100" b="1" i="0" u="none" strike="noStrike" kern="1200" dirty="0">
                          <a:solidFill>
                            <a:schemeClr val="bg1"/>
                          </a:solidFill>
                          <a:effectLst/>
                          <a:latin typeface="Calibri" panose="020F0502020204030204" pitchFamily="34" charset="0"/>
                          <a:ea typeface="+mn-ea"/>
                          <a:cs typeface="+mn-cs"/>
                        </a:rPr>
                        <a:t>0,19</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2,36</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2,22</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en-US" sz="1100" b="1" i="0" u="none" strike="noStrike" kern="1200" dirty="0">
                          <a:solidFill>
                            <a:schemeClr val="bg1"/>
                          </a:solidFill>
                          <a:effectLst/>
                          <a:latin typeface="Calibri" panose="020F0502020204030204" pitchFamily="34" charset="0"/>
                          <a:ea typeface="+mn-ea"/>
                          <a:cs typeface="+mn-cs"/>
                        </a:rPr>
                        <a:t>+</a:t>
                      </a:r>
                      <a:r>
                        <a:rPr lang="cs-CZ" sz="1100" b="1" i="0" u="none" strike="noStrike" kern="1200" dirty="0">
                          <a:solidFill>
                            <a:schemeClr val="bg1"/>
                          </a:solidFill>
                          <a:effectLst/>
                          <a:latin typeface="Calibri" panose="020F0502020204030204" pitchFamily="34" charset="0"/>
                          <a:ea typeface="+mn-ea"/>
                          <a:cs typeface="+mn-cs"/>
                        </a:rPr>
                        <a:t>0,14</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19525956"/>
                  </a:ext>
                </a:extLst>
              </a:tr>
              <a:tr h="122699">
                <a:tc rowSpan="3">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Věk 0–1</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2016</a:t>
                      </a:r>
                    </a:p>
                  </a:txBody>
                  <a:tcPr marL="0" marR="0" marT="0" marB="0" anchor="ctr">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7,02</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6,41</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0,61</a:t>
                      </a:r>
                    </a:p>
                  </a:txBody>
                  <a:tcPr marL="9525" marR="9525" marT="9525" marB="0" anchor="b">
                    <a:lnL>
                      <a:noFill/>
                    </a:lnL>
                    <a:lnR>
                      <a:noFill/>
                    </a:lnR>
                    <a:lnT w="12700" cap="flat" cmpd="sng" algn="ctr">
                      <a:solidFill>
                        <a:sysClr val="windowText" lastClr="000000"/>
                      </a:solidFill>
                      <a:prstDash val="solid"/>
                      <a:round/>
                      <a:headEnd type="none" w="med" len="med"/>
                      <a:tailEnd type="none" w="med" len="med"/>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3"/>
                  </a:ext>
                </a:extLst>
              </a:tr>
              <a:tr h="122699">
                <a:tc vMerge="1">
                  <a:txBody>
                    <a:bodyPr/>
                    <a:lstStyle/>
                    <a:p>
                      <a:pPr algn="ctr"/>
                      <a:endParaRPr lang="cs-CZ" sz="1100" dirty="0">
                        <a:latin typeface="+mj-lt"/>
                      </a:endParaRPr>
                    </a:p>
                  </a:txBody>
                  <a:tcPr marL="0" marR="0" marT="0" marB="0" anchor="ct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7,12</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6,43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0,69</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6,72</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6,36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0,37</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3272745128"/>
                  </a:ext>
                </a:extLst>
              </a:tr>
              <a:tr h="122699">
                <a:tc rowSpan="3">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Věk 2–10</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2,26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1,92</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0,34</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5"/>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2,26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1,93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0,33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6"/>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2,23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1,96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0,27</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804045560"/>
                  </a:ext>
                </a:extLst>
              </a:tr>
              <a:tr h="122699">
                <a:tc rowSpan="3">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Věk 11–19</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1,68</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1,44</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0,23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7"/>
                  </a:ext>
                </a:extLst>
              </a:tr>
              <a:tr h="122699">
                <a:tc vMerge="1">
                  <a:txBody>
                    <a:bodyPr/>
                    <a:lstStyle/>
                    <a:p>
                      <a:pPr algn="ctr"/>
                      <a:endParaRPr lang="cs-CZ" sz="1100" dirty="0">
                        <a:latin typeface="+mj-lt"/>
                      </a:endParaRPr>
                    </a:p>
                  </a:txBody>
                  <a:tcPr marL="0" marR="0" marT="0" marB="0" anchor="ct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1,67</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1,43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0,24</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08"/>
                  </a:ext>
                </a:extLst>
              </a:tr>
              <a:tr h="122699">
                <a:tc vMerge="1">
                  <a:txBody>
                    <a:bodyPr/>
                    <a:lstStyle/>
                    <a:p>
                      <a:pPr algn="ctr"/>
                      <a:endParaRPr lang="cs-CZ" sz="1100" dirty="0">
                        <a:latin typeface="+mj-lt"/>
                      </a:endParaRPr>
                    </a:p>
                  </a:txBody>
                  <a:tcPr marL="0" marR="0" marT="0" marB="0" anchor="ct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1,71</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1,49</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0,21</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2182016659"/>
                  </a:ext>
                </a:extLst>
              </a:tr>
              <a:tr h="122699">
                <a:tc rowSpan="3">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Věk 20–34</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1,43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1,40</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0,03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09"/>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1,45</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1,42</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0,03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1,48</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1,48</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4077030873"/>
                  </a:ext>
                </a:extLst>
              </a:tr>
              <a:tr h="122699">
                <a:tc rowSpan="3">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Věk 35–64</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2,00</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1,87</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0,13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2,02</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1,90</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0,13</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10012"/>
                  </a:ext>
                </a:extLst>
              </a:tr>
              <a:tr h="122699">
                <a:tc vMerge="1">
                  <a:txBody>
                    <a:bodyPr/>
                    <a:lstStyle/>
                    <a:p>
                      <a:pPr algn="ctr"/>
                      <a:endParaRPr lang="cs-CZ" sz="1100" dirty="0">
                        <a:latin typeface="+mj-lt"/>
                      </a:endParaRPr>
                    </a:p>
                  </a:txBody>
                  <a:tcPr marL="0" marR="0" marT="0" marB="0" anchor="ct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2018</a:t>
                      </a:r>
                    </a:p>
                  </a:txBody>
                  <a:tcPr marL="0" marR="0" marT="0" marB="0" anchor="ctr">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2,08</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1,99</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0,09</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CFD5EA"/>
                    </a:solidFill>
                  </a:tcPr>
                </a:tc>
                <a:extLst>
                  <a:ext uri="{0D108BD9-81ED-4DB2-BD59-A6C34878D82A}">
                    <a16:rowId xmlns:a16="http://schemas.microsoft.com/office/drawing/2014/main" val="2016973912"/>
                  </a:ext>
                </a:extLst>
              </a:tr>
              <a:tr h="122699">
                <a:tc rowSpan="3">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Věk 65+</a:t>
                      </a:r>
                    </a:p>
                  </a:txBody>
                  <a:tcPr marL="0" marR="0" marT="0"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2016</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3,48</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3,26</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0,22</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2017</a:t>
                      </a:r>
                    </a:p>
                  </a:txBody>
                  <a:tcPr marL="0" marR="0" marT="0" marB="0" anchor="ctr">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3,47</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3,25</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0,22</a:t>
                      </a:r>
                    </a:p>
                  </a:txBody>
                  <a:tcPr marL="9525" marR="9525" marT="9525" marB="0" anchor="b">
                    <a:lnL>
                      <a:noFill/>
                    </a:lnL>
                    <a:lnR>
                      <a:noFill/>
                    </a:lnR>
                    <a:lnT>
                      <a:noFill/>
                    </a:lnT>
                    <a:lnB>
                      <a:noFill/>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2018</a:t>
                      </a:r>
                    </a:p>
                  </a:txBody>
                  <a:tcPr marL="0" marR="0" marT="0" marB="0" anchor="ctr">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3,53</a:t>
                      </a:r>
                    </a:p>
                  </a:txBody>
                  <a:tcPr marL="9525" marR="9525" marT="9525" marB="0" anchor="b">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3,38</a:t>
                      </a:r>
                    </a:p>
                  </a:txBody>
                  <a:tcPr marL="9525" marR="9525" marT="9525" marB="0" anchor="b">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a:t>
                      </a:r>
                      <a:r>
                        <a:rPr lang="cs-CZ" sz="1100" b="0" i="0" u="none" strike="noStrike" kern="1200" dirty="0">
                          <a:solidFill>
                            <a:srgbClr val="000000"/>
                          </a:solidFill>
                          <a:effectLst/>
                          <a:latin typeface="Calibri" panose="020F0502020204030204" pitchFamily="34" charset="0"/>
                          <a:ea typeface="+mn-ea"/>
                          <a:cs typeface="+mn-cs"/>
                        </a:rPr>
                        <a:t>0,15</a:t>
                      </a:r>
                    </a:p>
                  </a:txBody>
                  <a:tcPr marL="9525" marR="9525" marT="9525" marB="0" anchor="b">
                    <a:lnL>
                      <a:noFill/>
                    </a:lnL>
                    <a:lnR>
                      <a:noFill/>
                    </a:lnR>
                    <a:lnT>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9EBF5"/>
                    </a:solidFill>
                  </a:tcPr>
                </a:tc>
                <a:extLst>
                  <a:ext uri="{0D108BD9-81ED-4DB2-BD59-A6C34878D82A}">
                    <a16:rowId xmlns:a16="http://schemas.microsoft.com/office/drawing/2014/main" val="4284329427"/>
                  </a:ext>
                </a:extLst>
              </a:tr>
            </a:tbl>
          </a:graphicData>
        </a:graphic>
      </p:graphicFrame>
      <p:sp>
        <p:nvSpPr>
          <p:cNvPr id="45" name="Obdélník 44">
            <a:extLst>
              <a:ext uri="{FF2B5EF4-FFF2-40B4-BE49-F238E27FC236}">
                <a16:creationId xmlns:a16="http://schemas.microsoft.com/office/drawing/2014/main" id="{868F0B3B-D1A0-4B45-8794-D9121FF2C697}"/>
              </a:ext>
            </a:extLst>
          </p:cNvPr>
          <p:cNvSpPr/>
          <p:nvPr/>
        </p:nvSpPr>
        <p:spPr>
          <a:xfrm>
            <a:off x="6096000" y="1223509"/>
            <a:ext cx="4085432" cy="26161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1" i="0" u="none" strike="noStrike" kern="0" cap="none" spc="0" normalizeH="0" baseline="0" noProof="0" dirty="0">
                <a:ln>
                  <a:noFill/>
                </a:ln>
                <a:solidFill>
                  <a:prstClr val="black"/>
                </a:solidFill>
                <a:effectLst/>
                <a:uLnTx/>
                <a:uFillTx/>
              </a:rPr>
              <a:t>Počet kontaktů s PZS* připadající na 1 obyvatele HKK/ČR za rok :</a:t>
            </a:r>
          </a:p>
        </p:txBody>
      </p:sp>
      <p:sp>
        <p:nvSpPr>
          <p:cNvPr id="46" name="TextBox 3">
            <a:extLst>
              <a:ext uri="{FF2B5EF4-FFF2-40B4-BE49-F238E27FC236}">
                <a16:creationId xmlns:a16="http://schemas.microsoft.com/office/drawing/2014/main" id="{08EB0973-4C25-4B53-8FCB-3369E8619CB6}"/>
              </a:ext>
            </a:extLst>
          </p:cNvPr>
          <p:cNvSpPr txBox="1"/>
          <p:nvPr/>
        </p:nvSpPr>
        <p:spPr>
          <a:xfrm>
            <a:off x="6330888" y="5714649"/>
            <a:ext cx="4172553" cy="30777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effectLst/>
                <a:uLnTx/>
                <a:uFillTx/>
              </a:rPr>
              <a:t>Kontakt = vykázaný doklad o provedené zdravotní péči.</a:t>
            </a:r>
          </a:p>
        </p:txBody>
      </p:sp>
    </p:spTree>
    <p:extLst>
      <p:ext uri="{BB962C8B-B14F-4D97-AF65-F5344CB8AC3E}">
        <p14:creationId xmlns:p14="http://schemas.microsoft.com/office/powerpoint/2010/main" val="394731132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cs-CZ" dirty="0"/>
              <a:t>Nemocnost obyvatel HKK ve srovnání s ČR </a:t>
            </a:r>
            <a:br>
              <a:rPr lang="cs-CZ" dirty="0"/>
            </a:br>
            <a:r>
              <a:rPr lang="cs-CZ" dirty="0"/>
              <a:t>hospitalizace následné a dlouhodobé péče </a:t>
            </a:r>
          </a:p>
        </p:txBody>
      </p:sp>
      <p:graphicFrame>
        <p:nvGraphicFramePr>
          <p:cNvPr id="2" name="Tabulka 1"/>
          <p:cNvGraphicFramePr>
            <a:graphicFrameLocks noGrp="1"/>
          </p:cNvGraphicFramePr>
          <p:nvPr>
            <p:extLst>
              <p:ext uri="{D42A27DB-BD31-4B8C-83A1-F6EECF244321}">
                <p14:modId xmlns:p14="http://schemas.microsoft.com/office/powerpoint/2010/main" val="3041667591"/>
              </p:ext>
            </p:extLst>
          </p:nvPr>
        </p:nvGraphicFramePr>
        <p:xfrm>
          <a:off x="1988855" y="1253349"/>
          <a:ext cx="5257728" cy="4894797"/>
        </p:xfrm>
        <a:graphic>
          <a:graphicData uri="http://schemas.openxmlformats.org/drawingml/2006/table">
            <a:tbl>
              <a:tblPr firstRow="1" bandRow="1">
                <a:tableStyleId>{2D5ABB26-0587-4C30-8999-92F81FD0307C}</a:tableStyleId>
              </a:tblPr>
              <a:tblGrid>
                <a:gridCol w="680355">
                  <a:extLst>
                    <a:ext uri="{9D8B030D-6E8A-4147-A177-3AD203B41FA5}">
                      <a16:colId xmlns:a16="http://schemas.microsoft.com/office/drawing/2014/main" val="20000"/>
                    </a:ext>
                  </a:extLst>
                </a:gridCol>
                <a:gridCol w="471085">
                  <a:extLst>
                    <a:ext uri="{9D8B030D-6E8A-4147-A177-3AD203B41FA5}">
                      <a16:colId xmlns:a16="http://schemas.microsoft.com/office/drawing/2014/main" val="20001"/>
                    </a:ext>
                  </a:extLst>
                </a:gridCol>
                <a:gridCol w="643817">
                  <a:extLst>
                    <a:ext uri="{9D8B030D-6E8A-4147-A177-3AD203B41FA5}">
                      <a16:colId xmlns:a16="http://schemas.microsoft.com/office/drawing/2014/main" val="20002"/>
                    </a:ext>
                  </a:extLst>
                </a:gridCol>
                <a:gridCol w="698775">
                  <a:extLst>
                    <a:ext uri="{9D8B030D-6E8A-4147-A177-3AD203B41FA5}">
                      <a16:colId xmlns:a16="http://schemas.microsoft.com/office/drawing/2014/main" val="20003"/>
                    </a:ext>
                  </a:extLst>
                </a:gridCol>
                <a:gridCol w="690924">
                  <a:extLst>
                    <a:ext uri="{9D8B030D-6E8A-4147-A177-3AD203B41FA5}">
                      <a16:colId xmlns:a16="http://schemas.microsoft.com/office/drawing/2014/main" val="20004"/>
                    </a:ext>
                  </a:extLst>
                </a:gridCol>
                <a:gridCol w="690924">
                  <a:extLst>
                    <a:ext uri="{9D8B030D-6E8A-4147-A177-3AD203B41FA5}">
                      <a16:colId xmlns:a16="http://schemas.microsoft.com/office/drawing/2014/main" val="2845035970"/>
                    </a:ext>
                  </a:extLst>
                </a:gridCol>
                <a:gridCol w="690924">
                  <a:extLst>
                    <a:ext uri="{9D8B030D-6E8A-4147-A177-3AD203B41FA5}">
                      <a16:colId xmlns:a16="http://schemas.microsoft.com/office/drawing/2014/main" val="1946440046"/>
                    </a:ext>
                  </a:extLst>
                </a:gridCol>
                <a:gridCol w="690924">
                  <a:extLst>
                    <a:ext uri="{9D8B030D-6E8A-4147-A177-3AD203B41FA5}">
                      <a16:colId xmlns:a16="http://schemas.microsoft.com/office/drawing/2014/main" val="432594177"/>
                    </a:ext>
                  </a:extLst>
                </a:gridCol>
              </a:tblGrid>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kontaktů s PZS</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člověkodnů na lůžku</a:t>
                      </a: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25868330"/>
                  </a:ext>
                </a:extLst>
              </a:tr>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b="1" dirty="0">
                          <a:latin typeface="+mn-lt"/>
                        </a:rPr>
                        <a:t>HKK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HKK</a:t>
                      </a:r>
                      <a:r>
                        <a:rPr lang="cs-CZ" sz="1100" b="1" dirty="0">
                          <a:latin typeface="+mj-lt"/>
                        </a:rPr>
                        <a:t> z ČR</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t>HKK</a:t>
                      </a:r>
                      <a:endParaRPr lang="cs-CZ" sz="1100" b="1" dirty="0">
                        <a:latin typeface="+mj-lt"/>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HKK</a:t>
                      </a:r>
                      <a:r>
                        <a:rPr lang="cs-CZ" sz="1100" b="1" dirty="0">
                          <a:latin typeface="+mj-lt"/>
                        </a:rPr>
                        <a:t> z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62516">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7 080</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175 532</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4,03%</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363 669</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8 801 579</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4,13%</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7 083</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176 282</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4,02%</a:t>
                      </a:r>
                    </a:p>
                  </a:txBody>
                  <a:tcPr marL="9525" marR="9525" marT="9525" marB="0" anchor="ctr">
                    <a:lnR w="12700" cap="flat" cmpd="sng" algn="ctr">
                      <a:solidFill>
                        <a:schemeClr val="tx1"/>
                      </a:solidFill>
                      <a:prstDash val="solid"/>
                      <a:round/>
                      <a:headEnd type="none" w="med" len="med"/>
                      <a:tailEnd type="none" w="med" len="med"/>
                    </a:ln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356 049</a:t>
                      </a:r>
                    </a:p>
                  </a:txBody>
                  <a:tcPr marL="9525" marR="9525" marT="9525" marB="0" anchor="ctr">
                    <a:lnL w="12700" cap="flat" cmpd="sng" algn="ctr">
                      <a:solidFill>
                        <a:schemeClr val="tx1"/>
                      </a:solidFill>
                      <a:prstDash val="solid"/>
                      <a:round/>
                      <a:headEnd type="none" w="med" len="med"/>
                      <a:tailEnd type="none" w="med" len="med"/>
                    </a:lnL>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8 994 002</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3,96%</a:t>
                      </a:r>
                    </a:p>
                  </a:txBody>
                  <a:tcPr marL="9525" marR="9525" marT="9525" marB="0" anchor="ctr">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7 490</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178 249</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4,20%</a:t>
                      </a:r>
                    </a:p>
                  </a:txBody>
                  <a:tcPr marL="9525" marR="9525" marT="9525" marB="0" anchor="ctr">
                    <a:lnL>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358 687</a:t>
                      </a:r>
                    </a:p>
                  </a:txBody>
                  <a:tcPr marL="9525" marR="9525" marT="9525"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9 023 828</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3,97%</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62516">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1</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60</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1,09%</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52</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3 286</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1,60%</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2,43%</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138</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4 169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3,30%</a:t>
                      </a:r>
                    </a:p>
                  </a:txBody>
                  <a:tcPr marL="9525" marR="9525" marT="9525" marB="0" anchor="ctr">
                    <a:solidFill>
                      <a:srgbClr val="CFD5EA"/>
                    </a:solidFill>
                  </a:tcPr>
                </a:tc>
                <a:extLst>
                  <a:ext uri="{0D108BD9-81ED-4DB2-BD59-A6C34878D82A}">
                    <a16:rowId xmlns:a16="http://schemas.microsoft.com/office/drawing/2014/main" val="10005"/>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2,72%</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129</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3 182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4,04%</a:t>
                      </a:r>
                    </a:p>
                  </a:txBody>
                  <a:tcPr marL="9525" marR="9525" marT="9525" marB="0" anchor="ctr">
                    <a:solidFill>
                      <a:srgbClr val="CFD5EA"/>
                    </a:solidFill>
                  </a:tcPr>
                </a:tc>
                <a:extLst>
                  <a:ext uri="{0D108BD9-81ED-4DB2-BD59-A6C34878D82A}">
                    <a16:rowId xmlns:a16="http://schemas.microsoft.com/office/drawing/2014/main" val="10006"/>
                  </a:ext>
                </a:extLst>
              </a:tr>
              <a:tr h="162516">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126</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2 851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4,43%</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13 204</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171 681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7,69%</a:t>
                      </a:r>
                    </a:p>
                  </a:txBody>
                  <a:tcPr marL="9525" marR="9525" marT="9525" marB="0" anchor="ctr">
                    <a:solidFill>
                      <a:srgbClr val="E9EBF5"/>
                    </a:solidFill>
                  </a:tcPr>
                </a:tc>
                <a:extLst>
                  <a:ext uri="{0D108BD9-81ED-4DB2-BD59-A6C34878D82A}">
                    <a16:rowId xmlns:a16="http://schemas.microsoft.com/office/drawing/2014/main" val="10007"/>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2 792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3,63%</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10 485</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167 199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6,27%</a:t>
                      </a:r>
                    </a:p>
                  </a:txBody>
                  <a:tcPr marL="9525" marR="9525" marT="9525" marB="0" anchor="ctr">
                    <a:solidFill>
                      <a:srgbClr val="E9EBF5"/>
                    </a:solidFill>
                  </a:tcPr>
                </a:tc>
                <a:extLst>
                  <a:ext uri="{0D108BD9-81ED-4DB2-BD59-A6C34878D82A}">
                    <a16:rowId xmlns:a16="http://schemas.microsoft.com/office/drawing/2014/main" val="10008"/>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96</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2 911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3,30%</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8 898</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169 544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5,25%</a:t>
                      </a:r>
                    </a:p>
                  </a:txBody>
                  <a:tcPr marL="9525" marR="9525" marT="9525" marB="0" anchor="ctr">
                    <a:solidFill>
                      <a:srgbClr val="E9EBF5"/>
                    </a:solidFill>
                  </a:tcPr>
                </a:tc>
                <a:extLst>
                  <a:ext uri="{0D108BD9-81ED-4DB2-BD59-A6C34878D82A}">
                    <a16:rowId xmlns:a16="http://schemas.microsoft.com/office/drawing/2014/main" val="10009"/>
                  </a:ext>
                </a:extLst>
              </a:tr>
              <a:tr h="162516">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111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4 070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2,74%</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10 027</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211 104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4,75%</a:t>
                      </a:r>
                    </a:p>
                  </a:txBody>
                  <a:tcPr marL="9525" marR="9525" marT="9525" marB="0" anchor="ctr">
                    <a:solidFill>
                      <a:srgbClr val="CFD5EA"/>
                    </a:solidFill>
                  </a:tcPr>
                </a:tc>
                <a:extLst>
                  <a:ext uri="{0D108BD9-81ED-4DB2-BD59-A6C34878D82A}">
                    <a16:rowId xmlns:a16="http://schemas.microsoft.com/office/drawing/2014/main" val="10010"/>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120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4 001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2,99%</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9 956</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205 144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4,85%</a:t>
                      </a:r>
                    </a:p>
                  </a:txBody>
                  <a:tcPr marL="9525" marR="9525" marT="9525" marB="0" anchor="ctr">
                    <a:solidFill>
                      <a:srgbClr val="CFD5EA"/>
                    </a:solidFill>
                  </a:tcPr>
                </a:tc>
                <a:extLst>
                  <a:ext uri="{0D108BD9-81ED-4DB2-BD59-A6C34878D82A}">
                    <a16:rowId xmlns:a16="http://schemas.microsoft.com/office/drawing/2014/main" val="1001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128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4 201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3,05%</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10 395</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210 407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4,94%</a:t>
                      </a:r>
                    </a:p>
                  </a:txBody>
                  <a:tcPr marL="9525" marR="9525" marT="9525" marB="0" anchor="ctr">
                    <a:solidFill>
                      <a:srgbClr val="CFD5EA"/>
                    </a:solidFill>
                  </a:tcPr>
                </a:tc>
                <a:extLst>
                  <a:ext uri="{0D108BD9-81ED-4DB2-BD59-A6C34878D82A}">
                    <a16:rowId xmlns:a16="http://schemas.microsoft.com/office/drawing/2014/main" val="10012"/>
                  </a:ext>
                </a:extLst>
              </a:tr>
              <a:tr h="162516">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393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13 123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3,00%</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31 999</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573 661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5,58%</a:t>
                      </a:r>
                    </a:p>
                  </a:txBody>
                  <a:tcPr marL="9525" marR="9525" marT="9525" marB="0" anchor="ctr">
                    <a:solidFill>
                      <a:srgbClr val="E9EBF5"/>
                    </a:solidFill>
                  </a:tcPr>
                </a:tc>
                <a:extLst>
                  <a:ext uri="{0D108BD9-81ED-4DB2-BD59-A6C34878D82A}">
                    <a16:rowId xmlns:a16="http://schemas.microsoft.com/office/drawing/2014/main" val="10013"/>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12 289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3,13%</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31 583</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550 208</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5,74%</a:t>
                      </a:r>
                    </a:p>
                  </a:txBody>
                  <a:tcPr marL="9525" marR="9525" marT="9525" marB="0" anchor="ctr">
                    <a:solidFill>
                      <a:srgbClr val="E9EBF5"/>
                    </a:solidFill>
                  </a:tcPr>
                </a:tc>
                <a:extLst>
                  <a:ext uri="{0D108BD9-81ED-4DB2-BD59-A6C34878D82A}">
                    <a16:rowId xmlns:a16="http://schemas.microsoft.com/office/drawing/2014/main" val="10014"/>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352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11 608</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3,03%</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29 437</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515 490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5,71%</a:t>
                      </a:r>
                    </a:p>
                  </a:txBody>
                  <a:tcPr marL="9525" marR="9525" marT="9525" marB="0" anchor="ctr">
                    <a:solidFill>
                      <a:srgbClr val="E9EBF5"/>
                    </a:solidFill>
                  </a:tcPr>
                </a:tc>
                <a:extLst>
                  <a:ext uri="{0D108BD9-81ED-4DB2-BD59-A6C34878D82A}">
                    <a16:rowId xmlns:a16="http://schemas.microsoft.com/office/drawing/2014/main" val="210874145"/>
                  </a:ext>
                </a:extLst>
              </a:tr>
              <a:tr h="16251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1 691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48 150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3,51%</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139 349</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2 307 262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6,04%</a:t>
                      </a:r>
                    </a:p>
                  </a:txBody>
                  <a:tcPr marL="9525" marR="9525" marT="9525" marB="0" anchor="ctr">
                    <a:solidFill>
                      <a:srgbClr val="CFD5EA"/>
                    </a:solidFill>
                  </a:tcPr>
                </a:tc>
                <a:extLst>
                  <a:ext uri="{0D108BD9-81ED-4DB2-BD59-A6C34878D82A}">
                    <a16:rowId xmlns:a16="http://schemas.microsoft.com/office/drawing/2014/main" val="3227138662"/>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1 807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47 170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3,83%</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146 112</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2 317 729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6,30%</a:t>
                      </a:r>
                    </a:p>
                  </a:txBody>
                  <a:tcPr marL="9525" marR="9525" marT="9525" marB="0" anchor="ctr">
                    <a:solidFill>
                      <a:srgbClr val="CFD5EA"/>
                    </a:solidFill>
                  </a:tcPr>
                </a:tc>
                <a:extLst>
                  <a:ext uri="{0D108BD9-81ED-4DB2-BD59-A6C34878D82A}">
                    <a16:rowId xmlns:a16="http://schemas.microsoft.com/office/drawing/2014/main" val="163001945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1 813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46 769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3,88%</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144 781</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2 278 083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6,36%</a:t>
                      </a:r>
                    </a:p>
                  </a:txBody>
                  <a:tcPr marL="9525" marR="9525" marT="9525" marB="0" anchor="ctr">
                    <a:solidFill>
                      <a:srgbClr val="CFD5EA"/>
                    </a:solidFill>
                  </a:tcPr>
                </a:tc>
                <a:extLst>
                  <a:ext uri="{0D108BD9-81ED-4DB2-BD59-A6C34878D82A}">
                    <a16:rowId xmlns:a16="http://schemas.microsoft.com/office/drawing/2014/main" val="1320495237"/>
                  </a:ext>
                </a:extLst>
              </a:tr>
              <a:tr h="16251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4 757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107 279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4,43%</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169 039</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5 534 585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3,05%</a:t>
                      </a:r>
                    </a:p>
                  </a:txBody>
                  <a:tcPr marL="9525" marR="9525" marT="9525" marB="0" anchor="ctr">
                    <a:solidFill>
                      <a:srgbClr val="E9EBF5"/>
                    </a:solidFill>
                  </a:tcPr>
                </a:tc>
                <a:extLst>
                  <a:ext uri="{0D108BD9-81ED-4DB2-BD59-A6C34878D82A}">
                    <a16:rowId xmlns:a16="http://schemas.microsoft.com/office/drawing/2014/main" val="1269495091"/>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4 668</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109 953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4,25%</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157 775</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5 749 553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2,74%</a:t>
                      </a:r>
                    </a:p>
                  </a:txBody>
                  <a:tcPr marL="9525" marR="9525" marT="9525" marB="0" anchor="ctr">
                    <a:solidFill>
                      <a:srgbClr val="E9EBF5"/>
                    </a:solidFill>
                  </a:tcPr>
                </a:tc>
                <a:extLst>
                  <a:ext uri="{0D108BD9-81ED-4DB2-BD59-A6C34878D82A}">
                    <a16:rowId xmlns:a16="http://schemas.microsoft.com/office/drawing/2014/main" val="1860779362"/>
                  </a:ext>
                </a:extLst>
              </a:tr>
              <a:tr h="162516">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5 099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112 699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4,52%</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165 048</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5 847 122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2,82%</a:t>
                      </a:r>
                    </a:p>
                  </a:txBody>
                  <a:tcPr marL="9525" marR="9525" marT="9525" marB="0" anchor="ctr">
                    <a:solidFill>
                      <a:srgbClr val="E9EBF5"/>
                    </a:solidFill>
                  </a:tcPr>
                </a:tc>
                <a:extLst>
                  <a:ext uri="{0D108BD9-81ED-4DB2-BD59-A6C34878D82A}">
                    <a16:rowId xmlns:a16="http://schemas.microsoft.com/office/drawing/2014/main" val="3952336391"/>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3 243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73 150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4,43%</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293 023</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3 855 518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7,60%</a:t>
                      </a:r>
                    </a:p>
                  </a:txBody>
                  <a:tcPr marL="9525" marR="9525" marT="9525" marB="0" anchor="ctr">
                    <a:solidFill>
                      <a:srgbClr val="CFD5EA"/>
                    </a:solidFill>
                  </a:tcPr>
                </a:tc>
                <a:extLst>
                  <a:ext uri="{0D108BD9-81ED-4DB2-BD59-A6C34878D82A}">
                    <a16:rowId xmlns:a16="http://schemas.microsoft.com/office/drawing/2014/main" val="1868431349"/>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solidFill>
                      <a:srgbClr val="CFD5EA"/>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3 146</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74 550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4,22%</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269 443</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3 971 305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6,78%</a:t>
                      </a:r>
                    </a:p>
                  </a:txBody>
                  <a:tcPr marL="9525" marR="9525" marT="9525" marB="0" anchor="ctr">
                    <a:solidFill>
                      <a:srgbClr val="CFD5EA"/>
                    </a:solidFill>
                  </a:tcPr>
                </a:tc>
                <a:extLst>
                  <a:ext uri="{0D108BD9-81ED-4DB2-BD59-A6C34878D82A}">
                    <a16:rowId xmlns:a16="http://schemas.microsoft.com/office/drawing/2014/main" val="1428771390"/>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3 415</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76 424</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4,47%</a:t>
                      </a:r>
                    </a:p>
                  </a:txBody>
                  <a:tcPr marL="9525" marR="9525" marT="9525"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282 748</a:t>
                      </a:r>
                    </a:p>
                  </a:txBody>
                  <a:tcPr marL="9525" marR="9525" marT="9525"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4 046 125</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6,99%</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2097392118"/>
                  </a:ext>
                </a:extLst>
              </a:tr>
            </a:tbl>
          </a:graphicData>
        </a:graphic>
      </p:graphicFrame>
      <p:sp>
        <p:nvSpPr>
          <p:cNvPr id="7" name="Obdélník 6"/>
          <p:cNvSpPr/>
          <p:nvPr/>
        </p:nvSpPr>
        <p:spPr>
          <a:xfrm>
            <a:off x="1736709" y="1022977"/>
            <a:ext cx="4085432" cy="261610"/>
          </a:xfrm>
          <a:prstGeom prst="rect">
            <a:avLst/>
          </a:prstGeom>
        </p:spPr>
        <p:txBody>
          <a:bodyPr wrap="square">
            <a:spAutoFit/>
          </a:bodyPr>
          <a:lstStyle/>
          <a:p>
            <a:r>
              <a:rPr lang="cs-CZ" sz="1100" b="1" dirty="0"/>
              <a:t>Počet kontaktů s PZS* vázaných na obyvatele HKK/ČR:</a:t>
            </a:r>
            <a:endParaRPr lang="cs-CZ" sz="1100" i="1" dirty="0"/>
          </a:p>
        </p:txBody>
      </p:sp>
      <p:sp>
        <p:nvSpPr>
          <p:cNvPr id="16" name="Obdélník 15"/>
          <p:cNvSpPr/>
          <p:nvPr/>
        </p:nvSpPr>
        <p:spPr>
          <a:xfrm>
            <a:off x="7498729" y="1078493"/>
            <a:ext cx="2727792" cy="430887"/>
          </a:xfrm>
          <a:prstGeom prst="rect">
            <a:avLst/>
          </a:prstGeom>
        </p:spPr>
        <p:txBody>
          <a:bodyPr wrap="square">
            <a:spAutoFit/>
          </a:bodyPr>
          <a:lstStyle/>
          <a:p>
            <a:r>
              <a:rPr lang="cs-CZ" sz="1100" b="1" dirty="0"/>
              <a:t>Počet kontaktů s PZS* připadající na 1 obyvatele HKK/ČR za rok :</a:t>
            </a:r>
          </a:p>
        </p:txBody>
      </p:sp>
      <p:graphicFrame>
        <p:nvGraphicFramePr>
          <p:cNvPr id="12" name="Tabulka 11"/>
          <p:cNvGraphicFramePr>
            <a:graphicFrameLocks noGrp="1"/>
          </p:cNvGraphicFramePr>
          <p:nvPr>
            <p:extLst>
              <p:ext uri="{D42A27DB-BD31-4B8C-83A1-F6EECF244321}">
                <p14:modId xmlns:p14="http://schemas.microsoft.com/office/powerpoint/2010/main" val="2926523744"/>
              </p:ext>
            </p:extLst>
          </p:nvPr>
        </p:nvGraphicFramePr>
        <p:xfrm>
          <a:off x="7552411" y="1563355"/>
          <a:ext cx="2674110" cy="4612377"/>
        </p:xfrm>
        <a:graphic>
          <a:graphicData uri="http://schemas.openxmlformats.org/drawingml/2006/table">
            <a:tbl>
              <a:tblPr firstRow="1" bandRow="1">
                <a:tableStyleId>{2D5ABB26-0587-4C30-8999-92F81FD0307C}</a:tableStyleId>
              </a:tblPr>
              <a:tblGrid>
                <a:gridCol w="642992">
                  <a:extLst>
                    <a:ext uri="{9D8B030D-6E8A-4147-A177-3AD203B41FA5}">
                      <a16:colId xmlns:a16="http://schemas.microsoft.com/office/drawing/2014/main" val="20000"/>
                    </a:ext>
                  </a:extLst>
                </a:gridCol>
                <a:gridCol w="485030">
                  <a:extLst>
                    <a:ext uri="{9D8B030D-6E8A-4147-A177-3AD203B41FA5}">
                      <a16:colId xmlns:a16="http://schemas.microsoft.com/office/drawing/2014/main" val="20001"/>
                    </a:ext>
                  </a:extLst>
                </a:gridCol>
                <a:gridCol w="469127">
                  <a:extLst>
                    <a:ext uri="{9D8B030D-6E8A-4147-A177-3AD203B41FA5}">
                      <a16:colId xmlns:a16="http://schemas.microsoft.com/office/drawing/2014/main" val="20002"/>
                    </a:ext>
                  </a:extLst>
                </a:gridCol>
                <a:gridCol w="365760">
                  <a:extLst>
                    <a:ext uri="{9D8B030D-6E8A-4147-A177-3AD203B41FA5}">
                      <a16:colId xmlns:a16="http://schemas.microsoft.com/office/drawing/2014/main" val="20003"/>
                    </a:ext>
                  </a:extLst>
                </a:gridCol>
                <a:gridCol w="711201">
                  <a:extLst>
                    <a:ext uri="{9D8B030D-6E8A-4147-A177-3AD203B41FA5}">
                      <a16:colId xmlns:a16="http://schemas.microsoft.com/office/drawing/2014/main" val="20004"/>
                    </a:ext>
                  </a:extLst>
                </a:gridCol>
              </a:tblGrid>
              <a:tr h="31231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latin typeface="+mj-lt"/>
                        </a:rPr>
                        <a:t>HKK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kern="1200" dirty="0">
                          <a:solidFill>
                            <a:schemeClr val="tx1"/>
                          </a:solidFill>
                          <a:latin typeface="+mn-lt"/>
                          <a:ea typeface="+mn-ea"/>
                          <a:cs typeface="+mn-cs"/>
                        </a:rPr>
                        <a:t>Rozdíl </a:t>
                      </a:r>
                      <a:br>
                        <a:rPr lang="cs-CZ" sz="1100" b="1" kern="1200" dirty="0">
                          <a:solidFill>
                            <a:schemeClr val="tx1"/>
                          </a:solidFill>
                          <a:latin typeface="+mn-lt"/>
                          <a:ea typeface="+mn-ea"/>
                          <a:cs typeface="+mn-cs"/>
                        </a:rPr>
                      </a:br>
                      <a:r>
                        <a:rPr lang="cs-CZ" sz="1100" b="1" dirty="0"/>
                        <a:t>HKK</a:t>
                      </a:r>
                      <a:r>
                        <a:rPr lang="cs-CZ" sz="1100" b="1" kern="1200" dirty="0">
                          <a:solidFill>
                            <a:schemeClr val="tx1"/>
                          </a:solidFill>
                          <a:latin typeface="+mn-lt"/>
                          <a:ea typeface="+mn-ea"/>
                          <a:cs typeface="+mn-cs"/>
                        </a:rPr>
                        <a:t> vs.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0,04</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0,04</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357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0,04</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0,04</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0,00</a:t>
                      </a:r>
                    </a:p>
                  </a:txBody>
                  <a:tcPr marL="9525" marR="9525" marT="9525" marB="0" anchor="b">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0,04</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0,04</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0,00</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22699">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05"/>
                  </a:ext>
                </a:extLst>
              </a:tr>
              <a:tr h="170174">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06"/>
                  </a:ext>
                </a:extLst>
              </a:tr>
              <a:tr h="122699">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7"/>
                  </a:ext>
                </a:extLst>
              </a:tr>
              <a:tr h="122699">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8"/>
                  </a:ext>
                </a:extLst>
              </a:tr>
              <a:tr h="202302">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9"/>
                  </a:ext>
                </a:extLst>
              </a:tr>
              <a:tr h="122699">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12"/>
                  </a:ext>
                </a:extLst>
              </a:tr>
              <a:tr h="122699">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210874145"/>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3227138662"/>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63001945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320495237"/>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extLst>
                  <a:ext uri="{0D108BD9-81ED-4DB2-BD59-A6C34878D82A}">
                    <a16:rowId xmlns:a16="http://schemas.microsoft.com/office/drawing/2014/main" val="1269495091"/>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0,13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860779362"/>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E9EBF5"/>
                    </a:solidFill>
                  </a:tcPr>
                </a:tc>
                <a:extLst>
                  <a:ext uri="{0D108BD9-81ED-4DB2-BD59-A6C34878D82A}">
                    <a16:rowId xmlns:a16="http://schemas.microsoft.com/office/drawing/2014/main" val="3952336391"/>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0,23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0,22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3818579721"/>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0,23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0,22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461472036"/>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0,23</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0,22</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3428223451"/>
                  </a:ext>
                </a:extLst>
              </a:tr>
            </a:tbl>
          </a:graphicData>
        </a:graphic>
      </p:graphicFrame>
      <p:sp>
        <p:nvSpPr>
          <p:cNvPr id="18" name="TextBox 3"/>
          <p:cNvSpPr txBox="1"/>
          <p:nvPr/>
        </p:nvSpPr>
        <p:spPr>
          <a:xfrm>
            <a:off x="6184798" y="6148146"/>
            <a:ext cx="4172553" cy="307777"/>
          </a:xfrm>
          <a:prstGeom prst="rect">
            <a:avLst/>
          </a:prstGeom>
          <a:noFill/>
        </p:spPr>
        <p:txBody>
          <a:bodyPr wrap="none" rtlCol="0">
            <a:spAutoFit/>
          </a:bodyPr>
          <a:lstStyle/>
          <a:p>
            <a:r>
              <a:rPr lang="cs-CZ" sz="1400" dirty="0">
                <a:solidFill>
                  <a:srgbClr val="FF0000"/>
                </a:solidFill>
              </a:rPr>
              <a:t>Kontakt = vykázaný doklad o provedené zdravotní péči.</a:t>
            </a:r>
          </a:p>
        </p:txBody>
      </p:sp>
    </p:spTree>
    <p:extLst>
      <p:ext uri="{BB962C8B-B14F-4D97-AF65-F5344CB8AC3E}">
        <p14:creationId xmlns:p14="http://schemas.microsoft.com/office/powerpoint/2010/main" val="212492855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604299" y="6281530"/>
            <a:ext cx="11587701" cy="5844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9" name="Zástupný symbol pro obsah 9"/>
          <p:cNvGraphicFramePr>
            <a:graphicFrameLocks/>
          </p:cNvGraphicFramePr>
          <p:nvPr/>
        </p:nvGraphicFramePr>
        <p:xfrm>
          <a:off x="4631518" y="568775"/>
          <a:ext cx="1425038" cy="5483208"/>
        </p:xfrm>
        <a:graphic>
          <a:graphicData uri="http://schemas.openxmlformats.org/drawingml/2006/table">
            <a:tbl>
              <a:tblPr firstRow="1" bandRow="1">
                <a:tableStyleId>{93296810-A885-4BE3-A3E7-6D5BEEA58F35}</a:tableStyleId>
              </a:tblPr>
              <a:tblGrid>
                <a:gridCol w="1425038">
                  <a:extLst>
                    <a:ext uri="{9D8B030D-6E8A-4147-A177-3AD203B41FA5}">
                      <a16:colId xmlns:a16="http://schemas.microsoft.com/office/drawing/2014/main" val="20000"/>
                    </a:ext>
                  </a:extLst>
                </a:gridCol>
              </a:tblGrid>
              <a:tr h="1332579">
                <a:tc>
                  <a:txBody>
                    <a:bodyPr/>
                    <a:lstStyle/>
                    <a:p>
                      <a:pPr algn="ctr" fontAlgn="b"/>
                      <a:r>
                        <a:rPr lang="en-US" sz="1400" b="0" i="0" u="none" strike="noStrike" baseline="0" dirty="0" err="1">
                          <a:solidFill>
                            <a:srgbClr val="000000"/>
                          </a:solidFill>
                          <a:effectLst/>
                          <a:latin typeface="Calibri" panose="020F0502020204030204" pitchFamily="34" charset="0"/>
                        </a:rPr>
                        <a:t>Pr</a:t>
                      </a:r>
                      <a:r>
                        <a:rPr lang="cs-CZ" sz="1400" b="0" i="0" u="none" strike="noStrike" baseline="0" dirty="0" err="1">
                          <a:solidFill>
                            <a:srgbClr val="000000"/>
                          </a:solidFill>
                          <a:effectLst/>
                          <a:latin typeface="Calibri" panose="020F0502020204030204" pitchFamily="34" charset="0"/>
                        </a:rPr>
                        <a:t>ůměrný</a:t>
                      </a:r>
                      <a:r>
                        <a:rPr lang="cs-CZ" sz="1400" b="0" i="0" u="none" strike="noStrike" baseline="0" dirty="0">
                          <a:solidFill>
                            <a:srgbClr val="000000"/>
                          </a:solidFill>
                          <a:effectLst/>
                          <a:latin typeface="Calibri" panose="020F0502020204030204" pitchFamily="34" charset="0"/>
                        </a:rPr>
                        <a:t> počet návštěv na jednoho pacienta</a:t>
                      </a:r>
                      <a:endParaRPr lang="cs-CZ" sz="14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61181">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61181">
                <a:tc>
                  <a:txBody>
                    <a:bodyPr/>
                    <a:lstStyle/>
                    <a:p>
                      <a:pPr algn="ctr" fontAlgn="b"/>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61181">
                <a:tc>
                  <a:txBody>
                    <a:bodyPr/>
                    <a:lstStyle/>
                    <a:p>
                      <a:pPr algn="ctr" fontAlgn="b"/>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61181">
                <a:tc>
                  <a:txBody>
                    <a:bodyPr/>
                    <a:lstStyle/>
                    <a:p>
                      <a:pPr algn="ctr" fontAlgn="b"/>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61181">
                <a:tc>
                  <a:txBody>
                    <a:bodyPr/>
                    <a:lstStyle/>
                    <a:p>
                      <a:pPr algn="ctr" fontAlgn="b"/>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61181">
                <a:tc>
                  <a:txBody>
                    <a:bodyPr/>
                    <a:lstStyle/>
                    <a:p>
                      <a:pPr algn="ctr" fontAlgn="b"/>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461181">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61181">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61181">
                <a:tc>
                  <a:txBody>
                    <a:bodyPr/>
                    <a:lstStyle/>
                    <a:p>
                      <a:pPr algn="ctr" fontAlgn="b"/>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sp>
        <p:nvSpPr>
          <p:cNvPr id="7" name="TextBox 6"/>
          <p:cNvSpPr txBox="1"/>
          <p:nvPr/>
        </p:nvSpPr>
        <p:spPr>
          <a:xfrm>
            <a:off x="257558" y="653725"/>
            <a:ext cx="1137171" cy="523220"/>
          </a:xfrm>
          <a:prstGeom prst="rect">
            <a:avLst/>
          </a:prstGeom>
          <a:noFill/>
        </p:spPr>
        <p:txBody>
          <a:bodyPr wrap="none" rtlCol="0">
            <a:spAutoFit/>
          </a:bodyPr>
          <a:lstStyle/>
          <a:p>
            <a:r>
              <a:rPr lang="cs-CZ" sz="1400" dirty="0"/>
              <a:t>Zdroj: NRHZS</a:t>
            </a:r>
          </a:p>
          <a:p>
            <a:endParaRPr lang="cs-CZ" sz="1400" dirty="0"/>
          </a:p>
        </p:txBody>
      </p:sp>
      <p:sp>
        <p:nvSpPr>
          <p:cNvPr id="8" name="TextBox 7"/>
          <p:cNvSpPr txBox="1"/>
          <p:nvPr/>
        </p:nvSpPr>
        <p:spPr>
          <a:xfrm>
            <a:off x="316799" y="6051982"/>
            <a:ext cx="11542969" cy="1004496"/>
          </a:xfrm>
          <a:prstGeom prst="rect">
            <a:avLst/>
          </a:prstGeom>
          <a:noFill/>
          <a:ln>
            <a:noFill/>
          </a:ln>
        </p:spPr>
        <p:txBody>
          <a:bodyPr wrap="square" rtlCol="0">
            <a:noAutofit/>
          </a:bodyPr>
          <a:lstStyle/>
          <a:p>
            <a:pPr algn="just"/>
            <a:r>
              <a:rPr lang="cs-CZ" sz="1400" dirty="0"/>
              <a:t>Absolutní počet dokladů ambulantních návštěv pro stomatology v čase narůstá, při přepočtení na průměrný počet dokladů na pacienta je v celém období 2010 – 2018 konstantní hodnota 2,5 dokladu na jednoho pacienta. Absolutní počet dokladů ambulantních návštěv pro stomatology v HKK v čase stagnuje, při přepočtení na průměrný počet dokladů na pacienta je v období 2010–2018 průměrná hodnota 2,5 dokladu na jednoho pacienta.  </a:t>
            </a:r>
            <a:endParaRPr lang="en-US" sz="1400" dirty="0"/>
          </a:p>
          <a:p>
            <a:pPr algn="just"/>
            <a:endParaRPr lang="en-US" sz="1400" dirty="0"/>
          </a:p>
        </p:txBody>
      </p:sp>
      <p:graphicFrame>
        <p:nvGraphicFramePr>
          <p:cNvPr id="10" name="Zástupný symbol pro obsah 8"/>
          <p:cNvGraphicFramePr>
            <a:graphicFrameLocks/>
          </p:cNvGraphicFramePr>
          <p:nvPr>
            <p:extLst>
              <p:ext uri="{D42A27DB-BD31-4B8C-83A1-F6EECF244321}">
                <p14:modId xmlns:p14="http://schemas.microsoft.com/office/powerpoint/2010/main" val="3420793538"/>
              </p:ext>
            </p:extLst>
          </p:nvPr>
        </p:nvGraphicFramePr>
        <p:xfrm>
          <a:off x="143258" y="1583206"/>
          <a:ext cx="4568442" cy="4509058"/>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ovéPole 10"/>
          <p:cNvSpPr txBox="1"/>
          <p:nvPr/>
        </p:nvSpPr>
        <p:spPr>
          <a:xfrm>
            <a:off x="1394729" y="983041"/>
            <a:ext cx="3107876" cy="338554"/>
          </a:xfrm>
          <a:prstGeom prst="rect">
            <a:avLst/>
          </a:prstGeom>
          <a:noFill/>
        </p:spPr>
        <p:txBody>
          <a:bodyPr wrap="square" rtlCol="0">
            <a:spAutoFit/>
          </a:bodyPr>
          <a:lstStyle/>
          <a:p>
            <a:r>
              <a:rPr lang="cs-CZ" sz="1600" b="1" dirty="0"/>
              <a:t>Počet ambulantních návštěv ČR</a:t>
            </a:r>
          </a:p>
        </p:txBody>
      </p:sp>
      <p:sp>
        <p:nvSpPr>
          <p:cNvPr id="15" name="TextovéPole 14">
            <a:extLst>
              <a:ext uri="{FF2B5EF4-FFF2-40B4-BE49-F238E27FC236}">
                <a16:creationId xmlns:a16="http://schemas.microsoft.com/office/drawing/2014/main" id="{1A293299-090F-47A6-83ED-D057E8B7656C}"/>
              </a:ext>
            </a:extLst>
          </p:cNvPr>
          <p:cNvSpPr txBox="1"/>
          <p:nvPr/>
        </p:nvSpPr>
        <p:spPr>
          <a:xfrm>
            <a:off x="6762532" y="875320"/>
            <a:ext cx="3906047" cy="584775"/>
          </a:xfrm>
          <a:prstGeom prst="rect">
            <a:avLst/>
          </a:prstGeom>
          <a:noFill/>
        </p:spPr>
        <p:txBody>
          <a:bodyPr wrap="square" rtlCol="0">
            <a:spAutoFit/>
          </a:bodyPr>
          <a:lstStyle/>
          <a:p>
            <a:pPr algn="ctr"/>
            <a:r>
              <a:rPr lang="cs-CZ" sz="1600" b="1" dirty="0"/>
              <a:t>Počet ambulantních návštěv pacientů </a:t>
            </a:r>
          </a:p>
          <a:p>
            <a:pPr algn="ctr"/>
            <a:r>
              <a:rPr lang="cs-CZ" sz="1600" b="1" dirty="0"/>
              <a:t>s bydlištěm v HKK</a:t>
            </a:r>
            <a:endParaRPr lang="cs-CZ" sz="1600" b="1" dirty="0">
              <a:solidFill>
                <a:srgbClr val="FF0000"/>
              </a:solidFill>
            </a:endParaRPr>
          </a:p>
        </p:txBody>
      </p:sp>
      <p:sp>
        <p:nvSpPr>
          <p:cNvPr id="2" name="Title 1"/>
          <p:cNvSpPr>
            <a:spLocks noGrp="1"/>
          </p:cNvSpPr>
          <p:nvPr>
            <p:ph type="title"/>
          </p:nvPr>
        </p:nvSpPr>
        <p:spPr/>
        <p:txBody>
          <a:bodyPr>
            <a:normAutofit/>
          </a:bodyPr>
          <a:lstStyle/>
          <a:p>
            <a:r>
              <a:rPr lang="en-US" dirty="0" err="1"/>
              <a:t>Ambulantní</a:t>
            </a:r>
            <a:r>
              <a:rPr lang="en-US" dirty="0"/>
              <a:t> </a:t>
            </a:r>
            <a:r>
              <a:rPr lang="en-US" dirty="0" err="1"/>
              <a:t>návštěvy</a:t>
            </a:r>
            <a:r>
              <a:rPr lang="en-US" dirty="0"/>
              <a:t> u </a:t>
            </a:r>
            <a:r>
              <a:rPr lang="en-US" dirty="0" err="1"/>
              <a:t>stomatologů</a:t>
            </a:r>
            <a:endParaRPr lang="en-US" dirty="0"/>
          </a:p>
        </p:txBody>
      </p:sp>
      <p:graphicFrame>
        <p:nvGraphicFramePr>
          <p:cNvPr id="13" name="Zástupný symbol pro obsah 9">
            <a:extLst>
              <a:ext uri="{FF2B5EF4-FFF2-40B4-BE49-F238E27FC236}">
                <a16:creationId xmlns:a16="http://schemas.microsoft.com/office/drawing/2014/main" id="{F542EB1D-6C60-4ABC-A56B-BA3ED130B6AD}"/>
              </a:ext>
            </a:extLst>
          </p:cNvPr>
          <p:cNvGraphicFramePr>
            <a:graphicFrameLocks/>
          </p:cNvGraphicFramePr>
          <p:nvPr/>
        </p:nvGraphicFramePr>
        <p:xfrm>
          <a:off x="10679951" y="679927"/>
          <a:ext cx="1425038" cy="5372054"/>
        </p:xfrm>
        <a:graphic>
          <a:graphicData uri="http://schemas.openxmlformats.org/drawingml/2006/table">
            <a:tbl>
              <a:tblPr firstRow="1" bandRow="1">
                <a:tableStyleId>{93296810-A885-4BE3-A3E7-6D5BEEA58F35}</a:tableStyleId>
              </a:tblPr>
              <a:tblGrid>
                <a:gridCol w="1425038">
                  <a:extLst>
                    <a:ext uri="{9D8B030D-6E8A-4147-A177-3AD203B41FA5}">
                      <a16:colId xmlns:a16="http://schemas.microsoft.com/office/drawing/2014/main" val="20000"/>
                    </a:ext>
                  </a:extLst>
                </a:gridCol>
              </a:tblGrid>
              <a:tr h="1305566">
                <a:tc>
                  <a:txBody>
                    <a:bodyPr/>
                    <a:lstStyle/>
                    <a:p>
                      <a:pPr algn="ctr" fontAlgn="b"/>
                      <a:r>
                        <a:rPr lang="en-US" sz="1400" b="0" i="0" u="none" strike="noStrike" baseline="0" dirty="0">
                          <a:solidFill>
                            <a:srgbClr val="000000"/>
                          </a:solidFill>
                          <a:effectLst/>
                          <a:latin typeface="Calibri" panose="020F0502020204030204" pitchFamily="34" charset="0"/>
                        </a:rPr>
                        <a:t>Pr</a:t>
                      </a:r>
                      <a:r>
                        <a:rPr lang="cs-CZ" sz="1400" b="0" i="0" u="none" strike="noStrike" baseline="0" dirty="0">
                          <a:solidFill>
                            <a:srgbClr val="000000"/>
                          </a:solidFill>
                          <a:effectLst/>
                          <a:latin typeface="Calibri" panose="020F0502020204030204" pitchFamily="34" charset="0"/>
                        </a:rPr>
                        <a:t>ůměrný počet návštěv </a:t>
                      </a:r>
                      <a:br>
                        <a:rPr lang="cs-CZ" sz="1400" b="0" i="0" u="none" strike="noStrike" baseline="0" dirty="0">
                          <a:solidFill>
                            <a:srgbClr val="000000"/>
                          </a:solidFill>
                          <a:effectLst/>
                          <a:latin typeface="Calibri" panose="020F0502020204030204" pitchFamily="34" charset="0"/>
                        </a:rPr>
                      </a:br>
                      <a:r>
                        <a:rPr lang="cs-CZ" sz="1400" b="0" i="0" u="none" strike="noStrike" baseline="0" dirty="0">
                          <a:solidFill>
                            <a:srgbClr val="000000"/>
                          </a:solidFill>
                          <a:effectLst/>
                          <a:latin typeface="Calibri" panose="020F0502020204030204" pitchFamily="34" charset="0"/>
                        </a:rPr>
                        <a:t>na jednoho pacienta</a:t>
                      </a:r>
                      <a:endParaRPr lang="cs-CZ" sz="1400" b="0" i="0" u="none" strike="noStrike" dirty="0">
                        <a:solidFill>
                          <a:srgbClr val="000000"/>
                        </a:solidFill>
                        <a:effectLst/>
                        <a:latin typeface="Calibri" panose="020F0502020204030204" pitchFamily="34" charset="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51832">
                <a:tc>
                  <a:txBody>
                    <a:bodyPr/>
                    <a:lstStyle/>
                    <a:p>
                      <a:pPr algn="ctr" fontAlgn="ctr"/>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51832">
                <a:tc>
                  <a:txBody>
                    <a:bodyPr/>
                    <a:lstStyle/>
                    <a:p>
                      <a:pPr algn="ctr" fontAlgn="ctr"/>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51832">
                <a:tc>
                  <a:txBody>
                    <a:bodyPr/>
                    <a:lstStyle/>
                    <a:p>
                      <a:pPr algn="ctr" fontAlgn="ctr"/>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51832">
                <a:tc>
                  <a:txBody>
                    <a:bodyPr/>
                    <a:lstStyle/>
                    <a:p>
                      <a:pPr algn="ctr" fontAlgn="ctr"/>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51832">
                <a:tc>
                  <a:txBody>
                    <a:bodyPr/>
                    <a:lstStyle/>
                    <a:p>
                      <a:pPr algn="ctr" fontAlgn="ctr"/>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51832">
                <a:tc>
                  <a:txBody>
                    <a:bodyPr/>
                    <a:lstStyle/>
                    <a:p>
                      <a:pPr algn="ctr" fontAlgn="ctr"/>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451832">
                <a:tc>
                  <a:txBody>
                    <a:bodyPr/>
                    <a:lstStyle/>
                    <a:p>
                      <a:pPr algn="ctr" fontAlgn="ctr"/>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51832">
                <a:tc>
                  <a:txBody>
                    <a:bodyPr/>
                    <a:lstStyle/>
                    <a:p>
                      <a:pPr algn="ctr" fontAlgn="ctr"/>
                      <a:r>
                        <a:rPr lang="cs-CZ" sz="1400" b="0" i="0" u="none" strike="noStrike">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51832">
                <a:tc>
                  <a:txBody>
                    <a:bodyPr/>
                    <a:lstStyle/>
                    <a:p>
                      <a:pPr algn="ctr" fontAlgn="ctr"/>
                      <a:r>
                        <a:rPr lang="cs-CZ" sz="1400" b="0" i="0" u="none" strike="noStrike" dirty="0">
                          <a:solidFill>
                            <a:srgbClr val="000000"/>
                          </a:solidFill>
                          <a:effectLst/>
                          <a:latin typeface="Calibri" panose="020F0502020204030204" pitchFamily="34"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graphicFrame>
        <p:nvGraphicFramePr>
          <p:cNvPr id="14" name="Zástupný symbol pro obsah 8">
            <a:extLst>
              <a:ext uri="{FF2B5EF4-FFF2-40B4-BE49-F238E27FC236}">
                <a16:creationId xmlns:a16="http://schemas.microsoft.com/office/drawing/2014/main" id="{9F9745AE-9858-43ED-8662-D7ACCCBB0D8C}"/>
              </a:ext>
            </a:extLst>
          </p:cNvPr>
          <p:cNvGraphicFramePr>
            <a:graphicFrameLocks/>
          </p:cNvGraphicFramePr>
          <p:nvPr/>
        </p:nvGraphicFramePr>
        <p:xfrm>
          <a:off x="6403109" y="1674646"/>
          <a:ext cx="4568400" cy="450905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4739968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Hospitalizace s operací v HKK a v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8" name="Group 744"/>
          <p:cNvGraphicFramePr>
            <a:graphicFrameLocks noGrp="1"/>
          </p:cNvGraphicFramePr>
          <p:nvPr>
            <p:extLst>
              <p:ext uri="{D42A27DB-BD31-4B8C-83A1-F6EECF244321}">
                <p14:modId xmlns:p14="http://schemas.microsoft.com/office/powerpoint/2010/main" val="2241164983"/>
              </p:ext>
            </p:extLst>
          </p:nvPr>
        </p:nvGraphicFramePr>
        <p:xfrm>
          <a:off x="356657" y="901455"/>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612 180</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33 760 (5,5 %)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692 262</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37 711 (5,4 %)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82,4 %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17,6 %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4 690 407</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269 894 (5,8 %)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81,3 %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18,7 %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594 243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32 698 (5,5 %)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80,9 %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19,1 %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671 289</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36 308 (5,4 %)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81,4 %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18,6 %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4 432 690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257 323 (5,8 %)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80,9 %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19,1 %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580 749</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30 488 (5,2 %)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654 323</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33 499 (5,1 %)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19,3 %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4 330 469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251 212 (5,8 %)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18,7 %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575 525</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30 362 (5,3 %)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646 850</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33 363 (5,2 %)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81,0 %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19,0 %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4 233 765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252 503 (6,0 %)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81,0 %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19,0 %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564 586</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29 609 (5,2 %)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634 181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32 610 (5,1 %)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80,4 %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19,6 %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4 081 155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249 137 (6,1 %)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80,9 %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19,1 %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588 632</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30 097 (5,1 %)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80,3 %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19,7 %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664 254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33 160 (5,0 %)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19,5 %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4 124 395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248 408 (6,0 %)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19,5 %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585 974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28 630 (4,9 %)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79,8 %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20,2 %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660 944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31 515 (4,8 %)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19,8 %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4 069 959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239 900 (5,9 %)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594 738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28 104 (4,7 %)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21,0 %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669 388</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31 054 (4,6 %)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20,9 %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4 057 254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235 311 (5,8 %)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78,3 %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21,7 %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588 760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28 403 (4,8 %)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79,1 %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20,9 %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662 750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31 262 (4,7 %)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20,6 %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3 988 030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229 042 (5,7 %)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21,2 %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592 539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28 330 (4,8 %)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79,2 %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20,8 %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666 960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31 229 (4,7 %)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79,5 %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20,5 %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3 961 928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233 478 (5,9 %)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78,9 %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21,1 %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588 951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29 041 (4,9 %)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78,2 %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21,8 %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663 800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31 868 (4,8 %)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3 870 571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231 573 (6,0 %)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78,7 %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21,3 %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590 947</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29 204 (4,9 %)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78,4 %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21,6 %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666 412</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32 345 (4,9 %)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78,8 %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21,2 %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3 892 330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226 960 (5,8 %)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79,5 %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20,5 %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9" name="Rectangle 740"/>
          <p:cNvSpPr>
            <a:spLocks noChangeArrowheads="1"/>
          </p:cNvSpPr>
          <p:nvPr/>
        </p:nvSpPr>
        <p:spPr bwMode="auto">
          <a:xfrm>
            <a:off x="272591" y="3806365"/>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408771"/>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TextovéPole 9"/>
          <p:cNvSpPr txBox="1"/>
          <p:nvPr/>
        </p:nvSpPr>
        <p:spPr>
          <a:xfrm>
            <a:off x="272590" y="4069080"/>
            <a:ext cx="11473146" cy="954107"/>
          </a:xfrm>
          <a:prstGeom prst="rect">
            <a:avLst/>
          </a:prstGeom>
          <a:noFill/>
        </p:spPr>
        <p:txBody>
          <a:bodyPr wrap="square" rtlCol="0">
            <a:spAutoFit/>
          </a:bodyPr>
          <a:lstStyle/>
          <a:p>
            <a:r>
              <a:rPr lang="cs-CZ" sz="1400" dirty="0"/>
              <a:t>Akutní hospitalizace s operací jsou v HKK v relativně vysokém podílu (téměř 21%) poskytovány i občanům jiných regionů ČR. Akutní chirurgické hospitalizace významně v čase klesají jak v počtu, tak v objemu ošetřovacích dní, přičemž u počtu hospitalizací pozorujeme v HKK výraznější pokles než v ČR. Počet těchto hospitalizací v ČR za posledních 10 let poklesl o cca 4%, v HKK o 14%. V objemu ošetřovacích dní klesá ČR od roku 2007 o 17%, chirurgická péče v HKK o 15,9%. </a:t>
            </a:r>
          </a:p>
        </p:txBody>
      </p:sp>
      <p:sp>
        <p:nvSpPr>
          <p:cNvPr id="13" name="TextovéPole 12"/>
          <p:cNvSpPr txBox="1"/>
          <p:nvPr/>
        </p:nvSpPr>
        <p:spPr>
          <a:xfrm>
            <a:off x="356657" y="5408771"/>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53" name="TextovéPole 52"/>
          <p:cNvSpPr txBox="1"/>
          <p:nvPr/>
        </p:nvSpPr>
        <p:spPr>
          <a:xfrm>
            <a:off x="4425735" y="5176378"/>
            <a:ext cx="490649" cy="338554"/>
          </a:xfrm>
          <a:prstGeom prst="rect">
            <a:avLst/>
          </a:prstGeom>
          <a:noFill/>
        </p:spPr>
        <p:txBody>
          <a:bodyPr wrap="square" rtlCol="0">
            <a:spAutoFit/>
          </a:bodyPr>
          <a:lstStyle/>
          <a:p>
            <a:r>
              <a:rPr lang="cs-CZ" sz="1600" b="1" dirty="0"/>
              <a:t>ČR:</a:t>
            </a:r>
          </a:p>
        </p:txBody>
      </p:sp>
      <p:sp>
        <p:nvSpPr>
          <p:cNvPr id="54" name="TextovéPole 53"/>
          <p:cNvSpPr txBox="1"/>
          <p:nvPr/>
        </p:nvSpPr>
        <p:spPr>
          <a:xfrm>
            <a:off x="4307105" y="5924620"/>
            <a:ext cx="685759" cy="338554"/>
          </a:xfrm>
          <a:prstGeom prst="rect">
            <a:avLst/>
          </a:prstGeom>
          <a:noFill/>
        </p:spPr>
        <p:txBody>
          <a:bodyPr wrap="square" rtlCol="0">
            <a:spAutoFit/>
          </a:bodyPr>
          <a:lstStyle/>
          <a:p>
            <a:pPr algn="r"/>
            <a:r>
              <a:rPr lang="cs-CZ" sz="1600" b="1" dirty="0"/>
              <a:t>HKK:</a:t>
            </a:r>
          </a:p>
        </p:txBody>
      </p:sp>
      <p:sp>
        <p:nvSpPr>
          <p:cNvPr id="55" name="TextovéPole 54"/>
          <p:cNvSpPr txBox="1"/>
          <p:nvPr/>
        </p:nvSpPr>
        <p:spPr>
          <a:xfrm>
            <a:off x="2508624" y="5390482"/>
            <a:ext cx="1901911" cy="584775"/>
          </a:xfrm>
          <a:prstGeom prst="rect">
            <a:avLst/>
          </a:prstGeom>
          <a:noFill/>
        </p:spPr>
        <p:txBody>
          <a:bodyPr wrap="square" rtlCol="0">
            <a:spAutoFit/>
          </a:bodyPr>
          <a:lstStyle/>
          <a:p>
            <a:pPr algn="r"/>
            <a:r>
              <a:rPr lang="cs-CZ" sz="1600" b="1" dirty="0"/>
              <a:t>Počet hospitalizovaných</a:t>
            </a:r>
          </a:p>
        </p:txBody>
      </p:sp>
      <p:sp>
        <p:nvSpPr>
          <p:cNvPr id="56" name="TextovéPole 55"/>
          <p:cNvSpPr txBox="1"/>
          <p:nvPr/>
        </p:nvSpPr>
        <p:spPr>
          <a:xfrm>
            <a:off x="7269559" y="5176378"/>
            <a:ext cx="685759" cy="338554"/>
          </a:xfrm>
          <a:prstGeom prst="rect">
            <a:avLst/>
          </a:prstGeom>
          <a:noFill/>
        </p:spPr>
        <p:txBody>
          <a:bodyPr wrap="square" rtlCol="0">
            <a:spAutoFit/>
          </a:bodyPr>
          <a:lstStyle/>
          <a:p>
            <a:r>
              <a:rPr lang="cs-CZ" sz="1600" b="1" dirty="0"/>
              <a:t>ČR:</a:t>
            </a:r>
          </a:p>
        </p:txBody>
      </p:sp>
      <p:sp>
        <p:nvSpPr>
          <p:cNvPr id="57" name="TextovéPole 56"/>
          <p:cNvSpPr txBox="1"/>
          <p:nvPr/>
        </p:nvSpPr>
        <p:spPr>
          <a:xfrm>
            <a:off x="7269558" y="5946040"/>
            <a:ext cx="685759" cy="338554"/>
          </a:xfrm>
          <a:prstGeom prst="rect">
            <a:avLst/>
          </a:prstGeom>
          <a:noFill/>
        </p:spPr>
        <p:txBody>
          <a:bodyPr wrap="square" rtlCol="0">
            <a:spAutoFit/>
          </a:bodyPr>
          <a:lstStyle/>
          <a:p>
            <a:r>
              <a:rPr lang="cs-CZ" sz="1600" b="1" dirty="0"/>
              <a:t>HKK:</a:t>
            </a:r>
          </a:p>
        </p:txBody>
      </p:sp>
      <p:sp>
        <p:nvSpPr>
          <p:cNvPr id="58" name="TextovéPole 57"/>
          <p:cNvSpPr txBox="1"/>
          <p:nvPr/>
        </p:nvSpPr>
        <p:spPr>
          <a:xfrm>
            <a:off x="5361592" y="5387351"/>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59" name="TextovéPole 58"/>
          <p:cNvSpPr txBox="1"/>
          <p:nvPr/>
        </p:nvSpPr>
        <p:spPr>
          <a:xfrm>
            <a:off x="10476055" y="5179509"/>
            <a:ext cx="685759" cy="338554"/>
          </a:xfrm>
          <a:prstGeom prst="rect">
            <a:avLst/>
          </a:prstGeom>
          <a:noFill/>
        </p:spPr>
        <p:txBody>
          <a:bodyPr wrap="square" rtlCol="0">
            <a:spAutoFit/>
          </a:bodyPr>
          <a:lstStyle/>
          <a:p>
            <a:r>
              <a:rPr lang="cs-CZ" sz="1600" b="1" dirty="0"/>
              <a:t>ČR:</a:t>
            </a:r>
          </a:p>
        </p:txBody>
      </p:sp>
      <p:sp>
        <p:nvSpPr>
          <p:cNvPr id="60" name="TextovéPole 59"/>
          <p:cNvSpPr txBox="1"/>
          <p:nvPr/>
        </p:nvSpPr>
        <p:spPr>
          <a:xfrm>
            <a:off x="10476054" y="5949171"/>
            <a:ext cx="685759" cy="338554"/>
          </a:xfrm>
          <a:prstGeom prst="rect">
            <a:avLst/>
          </a:prstGeom>
          <a:noFill/>
        </p:spPr>
        <p:txBody>
          <a:bodyPr wrap="square" rtlCol="0">
            <a:spAutoFit/>
          </a:bodyPr>
          <a:lstStyle/>
          <a:p>
            <a:r>
              <a:rPr lang="cs-CZ" sz="1600" b="1" dirty="0"/>
              <a:t>HKK:</a:t>
            </a:r>
          </a:p>
        </p:txBody>
      </p:sp>
      <p:sp>
        <p:nvSpPr>
          <p:cNvPr id="61" name="TextovéPole 60"/>
          <p:cNvSpPr txBox="1"/>
          <p:nvPr/>
        </p:nvSpPr>
        <p:spPr>
          <a:xfrm>
            <a:off x="8513224" y="5390482"/>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62" name="TextovéPole 61"/>
          <p:cNvSpPr txBox="1"/>
          <p:nvPr/>
        </p:nvSpPr>
        <p:spPr>
          <a:xfrm>
            <a:off x="4916384" y="5028750"/>
            <a:ext cx="1173520" cy="307777"/>
          </a:xfrm>
          <a:prstGeom prst="rect">
            <a:avLst/>
          </a:prstGeom>
          <a:noFill/>
        </p:spPr>
        <p:txBody>
          <a:bodyPr wrap="square" rtlCol="0">
            <a:spAutoFit/>
          </a:bodyPr>
          <a:lstStyle/>
          <a:p>
            <a:r>
              <a:rPr lang="cs-CZ" sz="1400" dirty="0"/>
              <a:t>- 21 233</a:t>
            </a:r>
          </a:p>
        </p:txBody>
      </p:sp>
      <p:sp>
        <p:nvSpPr>
          <p:cNvPr id="63" name="TextovéPole 62"/>
          <p:cNvSpPr txBox="1"/>
          <p:nvPr/>
        </p:nvSpPr>
        <p:spPr>
          <a:xfrm>
            <a:off x="4887530" y="5291129"/>
            <a:ext cx="772726" cy="307777"/>
          </a:xfrm>
          <a:prstGeom prst="rect">
            <a:avLst/>
          </a:prstGeom>
          <a:noFill/>
        </p:spPr>
        <p:txBody>
          <a:bodyPr wrap="square" rtlCol="0">
            <a:spAutoFit/>
          </a:bodyPr>
          <a:lstStyle/>
          <a:p>
            <a:pPr algn="ctr"/>
            <a:r>
              <a:rPr lang="cs-CZ" sz="1400" dirty="0"/>
              <a:t>- 3,5%</a:t>
            </a:r>
          </a:p>
        </p:txBody>
      </p:sp>
      <p:sp>
        <p:nvSpPr>
          <p:cNvPr id="64" name="TextovéPole 63"/>
          <p:cNvSpPr txBox="1"/>
          <p:nvPr/>
        </p:nvSpPr>
        <p:spPr>
          <a:xfrm>
            <a:off x="4970611" y="5810992"/>
            <a:ext cx="1173520" cy="307777"/>
          </a:xfrm>
          <a:prstGeom prst="rect">
            <a:avLst/>
          </a:prstGeom>
          <a:noFill/>
        </p:spPr>
        <p:txBody>
          <a:bodyPr wrap="square" rtlCol="0">
            <a:spAutoFit/>
          </a:bodyPr>
          <a:lstStyle/>
          <a:p>
            <a:r>
              <a:rPr lang="cs-CZ" sz="1400" dirty="0"/>
              <a:t>- 4 556</a:t>
            </a:r>
          </a:p>
        </p:txBody>
      </p:sp>
      <p:sp>
        <p:nvSpPr>
          <p:cNvPr id="65" name="TextovéPole 64"/>
          <p:cNvSpPr txBox="1"/>
          <p:nvPr/>
        </p:nvSpPr>
        <p:spPr>
          <a:xfrm>
            <a:off x="4941757" y="6073371"/>
            <a:ext cx="772726" cy="307777"/>
          </a:xfrm>
          <a:prstGeom prst="rect">
            <a:avLst/>
          </a:prstGeom>
          <a:noFill/>
        </p:spPr>
        <p:txBody>
          <a:bodyPr wrap="square" rtlCol="0">
            <a:spAutoFit/>
          </a:bodyPr>
          <a:lstStyle/>
          <a:p>
            <a:pPr algn="ctr"/>
            <a:r>
              <a:rPr lang="cs-CZ" sz="1400" dirty="0"/>
              <a:t>- 13,5%</a:t>
            </a:r>
          </a:p>
        </p:txBody>
      </p:sp>
      <p:sp>
        <p:nvSpPr>
          <p:cNvPr id="66" name="TextovéPole 65"/>
          <p:cNvSpPr txBox="1"/>
          <p:nvPr/>
        </p:nvSpPr>
        <p:spPr>
          <a:xfrm>
            <a:off x="7768278" y="5022489"/>
            <a:ext cx="1173520" cy="307777"/>
          </a:xfrm>
          <a:prstGeom prst="rect">
            <a:avLst/>
          </a:prstGeom>
          <a:noFill/>
        </p:spPr>
        <p:txBody>
          <a:bodyPr wrap="square" rtlCol="0">
            <a:spAutoFit/>
          </a:bodyPr>
          <a:lstStyle/>
          <a:p>
            <a:r>
              <a:rPr lang="cs-CZ" sz="1400" dirty="0"/>
              <a:t>- 25 850</a:t>
            </a:r>
          </a:p>
        </p:txBody>
      </p:sp>
      <p:sp>
        <p:nvSpPr>
          <p:cNvPr id="67" name="TextovéPole 66"/>
          <p:cNvSpPr txBox="1"/>
          <p:nvPr/>
        </p:nvSpPr>
        <p:spPr>
          <a:xfrm>
            <a:off x="7739424" y="5284868"/>
            <a:ext cx="772726" cy="307777"/>
          </a:xfrm>
          <a:prstGeom prst="rect">
            <a:avLst/>
          </a:prstGeom>
          <a:noFill/>
        </p:spPr>
        <p:txBody>
          <a:bodyPr wrap="square" rtlCol="0">
            <a:spAutoFit/>
          </a:bodyPr>
          <a:lstStyle/>
          <a:p>
            <a:pPr algn="ctr"/>
            <a:r>
              <a:rPr lang="cs-CZ" sz="1400" dirty="0"/>
              <a:t>- 3,7%</a:t>
            </a:r>
          </a:p>
        </p:txBody>
      </p:sp>
      <p:sp>
        <p:nvSpPr>
          <p:cNvPr id="68" name="TextovéPole 67"/>
          <p:cNvSpPr txBox="1"/>
          <p:nvPr/>
        </p:nvSpPr>
        <p:spPr>
          <a:xfrm>
            <a:off x="7822505" y="5804731"/>
            <a:ext cx="1173520" cy="307777"/>
          </a:xfrm>
          <a:prstGeom prst="rect">
            <a:avLst/>
          </a:prstGeom>
          <a:noFill/>
        </p:spPr>
        <p:txBody>
          <a:bodyPr wrap="square" rtlCol="0">
            <a:spAutoFit/>
          </a:bodyPr>
          <a:lstStyle/>
          <a:p>
            <a:r>
              <a:rPr lang="cs-CZ" sz="1400" dirty="0"/>
              <a:t>- 5 366</a:t>
            </a:r>
          </a:p>
        </p:txBody>
      </p:sp>
      <p:sp>
        <p:nvSpPr>
          <p:cNvPr id="69" name="TextovéPole 68"/>
          <p:cNvSpPr txBox="1"/>
          <p:nvPr/>
        </p:nvSpPr>
        <p:spPr>
          <a:xfrm>
            <a:off x="7793651" y="6067110"/>
            <a:ext cx="772726" cy="307777"/>
          </a:xfrm>
          <a:prstGeom prst="rect">
            <a:avLst/>
          </a:prstGeom>
          <a:noFill/>
        </p:spPr>
        <p:txBody>
          <a:bodyPr wrap="square" rtlCol="0">
            <a:spAutoFit/>
          </a:bodyPr>
          <a:lstStyle/>
          <a:p>
            <a:pPr algn="ctr"/>
            <a:r>
              <a:rPr lang="cs-CZ" sz="1400" dirty="0"/>
              <a:t>- 14,2%</a:t>
            </a:r>
          </a:p>
        </p:txBody>
      </p:sp>
      <p:sp>
        <p:nvSpPr>
          <p:cNvPr id="70" name="TextovéPole 69"/>
          <p:cNvSpPr txBox="1"/>
          <p:nvPr/>
        </p:nvSpPr>
        <p:spPr>
          <a:xfrm>
            <a:off x="10947637" y="5069565"/>
            <a:ext cx="1173520" cy="307777"/>
          </a:xfrm>
          <a:prstGeom prst="rect">
            <a:avLst/>
          </a:prstGeom>
          <a:noFill/>
        </p:spPr>
        <p:txBody>
          <a:bodyPr wrap="square" rtlCol="0">
            <a:spAutoFit/>
          </a:bodyPr>
          <a:lstStyle/>
          <a:p>
            <a:r>
              <a:rPr lang="cs-CZ" sz="1400" dirty="0"/>
              <a:t>- 798 077</a:t>
            </a:r>
          </a:p>
        </p:txBody>
      </p:sp>
      <p:sp>
        <p:nvSpPr>
          <p:cNvPr id="71" name="TextovéPole 70"/>
          <p:cNvSpPr txBox="1"/>
          <p:nvPr/>
        </p:nvSpPr>
        <p:spPr>
          <a:xfrm>
            <a:off x="10918783" y="5331944"/>
            <a:ext cx="772726" cy="307777"/>
          </a:xfrm>
          <a:prstGeom prst="rect">
            <a:avLst/>
          </a:prstGeom>
          <a:noFill/>
        </p:spPr>
        <p:txBody>
          <a:bodyPr wrap="square" rtlCol="0">
            <a:spAutoFit/>
          </a:bodyPr>
          <a:lstStyle/>
          <a:p>
            <a:pPr algn="ctr"/>
            <a:r>
              <a:rPr lang="cs-CZ" sz="1400" dirty="0"/>
              <a:t>- 17,0%</a:t>
            </a:r>
          </a:p>
        </p:txBody>
      </p:sp>
      <p:sp>
        <p:nvSpPr>
          <p:cNvPr id="72" name="TextovéPole 71"/>
          <p:cNvSpPr txBox="1"/>
          <p:nvPr/>
        </p:nvSpPr>
        <p:spPr>
          <a:xfrm>
            <a:off x="11001864" y="5851807"/>
            <a:ext cx="1173520" cy="307777"/>
          </a:xfrm>
          <a:prstGeom prst="rect">
            <a:avLst/>
          </a:prstGeom>
          <a:noFill/>
        </p:spPr>
        <p:txBody>
          <a:bodyPr wrap="square" rtlCol="0">
            <a:spAutoFit/>
          </a:bodyPr>
          <a:lstStyle/>
          <a:p>
            <a:r>
              <a:rPr lang="cs-CZ" sz="1400" dirty="0"/>
              <a:t>- 42 934</a:t>
            </a:r>
          </a:p>
        </p:txBody>
      </p:sp>
      <p:sp>
        <p:nvSpPr>
          <p:cNvPr id="73" name="TextovéPole 72"/>
          <p:cNvSpPr txBox="1"/>
          <p:nvPr/>
        </p:nvSpPr>
        <p:spPr>
          <a:xfrm>
            <a:off x="10973010" y="6114186"/>
            <a:ext cx="772726" cy="307777"/>
          </a:xfrm>
          <a:prstGeom prst="rect">
            <a:avLst/>
          </a:prstGeom>
          <a:noFill/>
        </p:spPr>
        <p:txBody>
          <a:bodyPr wrap="square" rtlCol="0">
            <a:spAutoFit/>
          </a:bodyPr>
          <a:lstStyle/>
          <a:p>
            <a:pPr algn="ctr"/>
            <a:r>
              <a:rPr lang="cs-CZ" sz="1400" dirty="0"/>
              <a:t>- 15,9%</a:t>
            </a:r>
          </a:p>
        </p:txBody>
      </p:sp>
    </p:spTree>
    <p:extLst>
      <p:ext uri="{BB962C8B-B14F-4D97-AF65-F5344CB8AC3E}">
        <p14:creationId xmlns:p14="http://schemas.microsoft.com/office/powerpoint/2010/main" val="42172883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cs-CZ" dirty="0"/>
              <a:t>Nemocnost obyvatel HKK ve srovnání s ČR </a:t>
            </a:r>
            <a:br>
              <a:rPr lang="cs-CZ" dirty="0"/>
            </a:br>
            <a:r>
              <a:rPr lang="cs-CZ" dirty="0"/>
              <a:t>akutní hospitalizace s operací</a:t>
            </a:r>
          </a:p>
        </p:txBody>
      </p:sp>
      <p:graphicFrame>
        <p:nvGraphicFramePr>
          <p:cNvPr id="2" name="Tabulka 1"/>
          <p:cNvGraphicFramePr>
            <a:graphicFrameLocks noGrp="1"/>
          </p:cNvGraphicFramePr>
          <p:nvPr>
            <p:extLst>
              <p:ext uri="{D42A27DB-BD31-4B8C-83A1-F6EECF244321}">
                <p14:modId xmlns:p14="http://schemas.microsoft.com/office/powerpoint/2010/main" val="4241109694"/>
              </p:ext>
            </p:extLst>
          </p:nvPr>
        </p:nvGraphicFramePr>
        <p:xfrm>
          <a:off x="1988855" y="1253349"/>
          <a:ext cx="5257728" cy="4894797"/>
        </p:xfrm>
        <a:graphic>
          <a:graphicData uri="http://schemas.openxmlformats.org/drawingml/2006/table">
            <a:tbl>
              <a:tblPr firstRow="1" bandRow="1">
                <a:tableStyleId>{2D5ABB26-0587-4C30-8999-92F81FD0307C}</a:tableStyleId>
              </a:tblPr>
              <a:tblGrid>
                <a:gridCol w="680355">
                  <a:extLst>
                    <a:ext uri="{9D8B030D-6E8A-4147-A177-3AD203B41FA5}">
                      <a16:colId xmlns:a16="http://schemas.microsoft.com/office/drawing/2014/main" val="20000"/>
                    </a:ext>
                  </a:extLst>
                </a:gridCol>
                <a:gridCol w="471085">
                  <a:extLst>
                    <a:ext uri="{9D8B030D-6E8A-4147-A177-3AD203B41FA5}">
                      <a16:colId xmlns:a16="http://schemas.microsoft.com/office/drawing/2014/main" val="20001"/>
                    </a:ext>
                  </a:extLst>
                </a:gridCol>
                <a:gridCol w="643817">
                  <a:extLst>
                    <a:ext uri="{9D8B030D-6E8A-4147-A177-3AD203B41FA5}">
                      <a16:colId xmlns:a16="http://schemas.microsoft.com/office/drawing/2014/main" val="20002"/>
                    </a:ext>
                  </a:extLst>
                </a:gridCol>
                <a:gridCol w="698775">
                  <a:extLst>
                    <a:ext uri="{9D8B030D-6E8A-4147-A177-3AD203B41FA5}">
                      <a16:colId xmlns:a16="http://schemas.microsoft.com/office/drawing/2014/main" val="20003"/>
                    </a:ext>
                  </a:extLst>
                </a:gridCol>
                <a:gridCol w="690924">
                  <a:extLst>
                    <a:ext uri="{9D8B030D-6E8A-4147-A177-3AD203B41FA5}">
                      <a16:colId xmlns:a16="http://schemas.microsoft.com/office/drawing/2014/main" val="20004"/>
                    </a:ext>
                  </a:extLst>
                </a:gridCol>
                <a:gridCol w="690924">
                  <a:extLst>
                    <a:ext uri="{9D8B030D-6E8A-4147-A177-3AD203B41FA5}">
                      <a16:colId xmlns:a16="http://schemas.microsoft.com/office/drawing/2014/main" val="2845035970"/>
                    </a:ext>
                  </a:extLst>
                </a:gridCol>
                <a:gridCol w="690924">
                  <a:extLst>
                    <a:ext uri="{9D8B030D-6E8A-4147-A177-3AD203B41FA5}">
                      <a16:colId xmlns:a16="http://schemas.microsoft.com/office/drawing/2014/main" val="1946440046"/>
                    </a:ext>
                  </a:extLst>
                </a:gridCol>
                <a:gridCol w="690924">
                  <a:extLst>
                    <a:ext uri="{9D8B030D-6E8A-4147-A177-3AD203B41FA5}">
                      <a16:colId xmlns:a16="http://schemas.microsoft.com/office/drawing/2014/main" val="432594177"/>
                    </a:ext>
                  </a:extLst>
                </a:gridCol>
              </a:tblGrid>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kontaktů s PZS</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gn="ctr"/>
                      <a:r>
                        <a:rPr lang="cs-CZ" sz="1100" b="1" dirty="0">
                          <a:latin typeface="+mj-lt"/>
                        </a:rPr>
                        <a:t>Počet člověkodnů na lůžku</a:t>
                      </a: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25868330"/>
                  </a:ext>
                </a:extLst>
              </a:tr>
              <a:tr h="30755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b="1" dirty="0">
                          <a:latin typeface="+mn-lt"/>
                        </a:rPr>
                        <a:t>HKK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HKK</a:t>
                      </a:r>
                      <a:r>
                        <a:rPr lang="cs-CZ" sz="1100" b="1" dirty="0">
                          <a:latin typeface="+mj-lt"/>
                        </a:rPr>
                        <a:t> z ČR</a:t>
                      </a: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t>HKK</a:t>
                      </a:r>
                      <a:endParaRPr lang="cs-CZ" sz="1100" b="1" dirty="0">
                        <a:latin typeface="+mj-lt"/>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t>HKK</a:t>
                      </a:r>
                      <a:r>
                        <a:rPr lang="cs-CZ" sz="1100" b="1" dirty="0">
                          <a:latin typeface="+mj-lt"/>
                        </a:rPr>
                        <a:t> z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62516">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31 229</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666 960</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4,68%</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dirty="0">
                          <a:solidFill>
                            <a:schemeClr val="bg1"/>
                          </a:solidFill>
                          <a:effectLst/>
                          <a:latin typeface="Calibri Light" panose="020F0302020204030204" pitchFamily="34" charset="0"/>
                        </a:rPr>
                        <a:t>233 478</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3 961 928</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5,89%</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31 686</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663 800</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4,77%</a:t>
                      </a:r>
                    </a:p>
                  </a:txBody>
                  <a:tcPr marL="9525" marR="9525" marT="9525" marB="0" anchor="ctr">
                    <a:lnR w="12700" cap="flat" cmpd="sng" algn="ctr">
                      <a:solidFill>
                        <a:schemeClr val="tx1"/>
                      </a:solidFill>
                      <a:prstDash val="solid"/>
                      <a:round/>
                      <a:headEnd type="none" w="med" len="med"/>
                      <a:tailEnd type="none" w="med" len="med"/>
                    </a:lnR>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231 573</a:t>
                      </a:r>
                    </a:p>
                  </a:txBody>
                  <a:tcPr marL="9525" marR="9525" marT="9525" marB="0" anchor="ctr">
                    <a:lnL w="12700" cap="flat" cmpd="sng" algn="ctr">
                      <a:solidFill>
                        <a:schemeClr val="tx1"/>
                      </a:solidFill>
                      <a:prstDash val="solid"/>
                      <a:round/>
                      <a:headEnd type="none" w="med" len="med"/>
                      <a:tailEnd type="none" w="med" len="med"/>
                    </a:lnL>
                    <a:lnB w="12700" cap="flat" cmpd="sng" algn="ctr">
                      <a:noFill/>
                      <a:prstDash val="solid"/>
                      <a:round/>
                      <a:headEnd type="none" w="med" len="med"/>
                      <a:tailEnd type="none" w="med" len="med"/>
                    </a:lnB>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3 870 571</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algn="ctr" fontAlgn="ctr"/>
                      <a:r>
                        <a:rPr lang="cs-CZ" sz="1100" b="1" i="0" u="none" strike="noStrike">
                          <a:solidFill>
                            <a:schemeClr val="bg1"/>
                          </a:solidFill>
                          <a:effectLst/>
                          <a:latin typeface="Calibri Light" panose="020F0302020204030204" pitchFamily="34" charset="0"/>
                        </a:rPr>
                        <a:t>5,98%</a:t>
                      </a:r>
                    </a:p>
                  </a:txBody>
                  <a:tcPr marL="9525" marR="9525" marT="9525" marB="0" anchor="ctr">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62516">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32 345</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666 412</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4,85%</a:t>
                      </a:r>
                    </a:p>
                  </a:txBody>
                  <a:tcPr marL="9525" marR="9525" marT="9525" marB="0" anchor="ctr">
                    <a:lnL>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226 960</a:t>
                      </a:r>
                    </a:p>
                  </a:txBody>
                  <a:tcPr marL="9525" marR="9525" marT="9525"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rtl="0" fontAlgn="ctr"/>
                      <a:r>
                        <a:rPr lang="cs-CZ" sz="1100" b="1" i="0" u="none" strike="noStrike">
                          <a:solidFill>
                            <a:schemeClr val="bg1"/>
                          </a:solidFill>
                          <a:effectLst/>
                          <a:latin typeface="Calibri Light" panose="020F0302020204030204" pitchFamily="34" charset="0"/>
                        </a:rPr>
                        <a:t>3 892 330</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algn="ctr" fontAlgn="ctr"/>
                      <a:r>
                        <a:rPr lang="cs-CZ" sz="1100" b="1" i="0" u="none" strike="noStrike" dirty="0">
                          <a:solidFill>
                            <a:schemeClr val="bg1"/>
                          </a:solidFill>
                          <a:effectLst/>
                          <a:latin typeface="Calibri Light" panose="020F0302020204030204" pitchFamily="34" charset="0"/>
                        </a:rPr>
                        <a:t>5,83%</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62516">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230</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4 144</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5,55%</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3 150</a:t>
                      </a: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48 854</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6,45%</a:t>
                      </a:r>
                    </a:p>
                  </a:txBody>
                  <a:tcPr marL="9525" marR="9525" marT="9525" marB="0" anchor="ctr">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220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4 044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5,43%</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3 401</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44 255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7,68%</a:t>
                      </a:r>
                    </a:p>
                  </a:txBody>
                  <a:tcPr marL="9525" marR="9525" marT="9525" marB="0" anchor="ctr">
                    <a:solidFill>
                      <a:srgbClr val="CFD5EA"/>
                    </a:solidFill>
                  </a:tcPr>
                </a:tc>
                <a:extLst>
                  <a:ext uri="{0D108BD9-81ED-4DB2-BD59-A6C34878D82A}">
                    <a16:rowId xmlns:a16="http://schemas.microsoft.com/office/drawing/2014/main" val="10005"/>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230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4 168</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5,52%</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3 018</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42 431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7,11%</a:t>
                      </a:r>
                    </a:p>
                  </a:txBody>
                  <a:tcPr marL="9525" marR="9525" marT="9525" marB="0" anchor="ctr">
                    <a:solidFill>
                      <a:srgbClr val="CFD5EA"/>
                    </a:solidFill>
                  </a:tcPr>
                </a:tc>
                <a:extLst>
                  <a:ext uri="{0D108BD9-81ED-4DB2-BD59-A6C34878D82A}">
                    <a16:rowId xmlns:a16="http://schemas.microsoft.com/office/drawing/2014/main" val="10006"/>
                  </a:ext>
                </a:extLst>
              </a:tr>
              <a:tr h="162516">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1 860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40 834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4,56%</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6 186</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117 355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5,27%</a:t>
                      </a:r>
                    </a:p>
                  </a:txBody>
                  <a:tcPr marL="9525" marR="9525" marT="9525" marB="0" anchor="ctr">
                    <a:solidFill>
                      <a:srgbClr val="E9EBF5"/>
                    </a:solidFill>
                  </a:tcPr>
                </a:tc>
                <a:extLst>
                  <a:ext uri="{0D108BD9-81ED-4DB2-BD59-A6C34878D82A}">
                    <a16:rowId xmlns:a16="http://schemas.microsoft.com/office/drawing/2014/main" val="10007"/>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1 788</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38 809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4,61%</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6 251</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114 530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5,46%</a:t>
                      </a:r>
                    </a:p>
                  </a:txBody>
                  <a:tcPr marL="9525" marR="9525" marT="9525" marB="0" anchor="ctr">
                    <a:solidFill>
                      <a:srgbClr val="E9EBF5"/>
                    </a:solidFill>
                  </a:tcPr>
                </a:tc>
                <a:extLst>
                  <a:ext uri="{0D108BD9-81ED-4DB2-BD59-A6C34878D82A}">
                    <a16:rowId xmlns:a16="http://schemas.microsoft.com/office/drawing/2014/main" val="10008"/>
                  </a:ext>
                </a:extLst>
              </a:tr>
              <a:tr h="162516">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1 852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38 482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4,81%</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6 197</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113 905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5,44%</a:t>
                      </a:r>
                    </a:p>
                  </a:txBody>
                  <a:tcPr marL="9525" marR="9525" marT="9525" marB="0" anchor="ctr">
                    <a:solidFill>
                      <a:srgbClr val="E9EBF5"/>
                    </a:solidFill>
                  </a:tcPr>
                </a:tc>
                <a:extLst>
                  <a:ext uri="{0D108BD9-81ED-4DB2-BD59-A6C34878D82A}">
                    <a16:rowId xmlns:a16="http://schemas.microsoft.com/office/drawing/2014/main" val="10009"/>
                  </a:ext>
                </a:extLst>
              </a:tr>
              <a:tr h="162516">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1 177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25 160</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4,68%</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6 738</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110 345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6,11%</a:t>
                      </a:r>
                    </a:p>
                  </a:txBody>
                  <a:tcPr marL="9525" marR="9525" marT="9525" marB="0" anchor="ctr">
                    <a:solidFill>
                      <a:srgbClr val="CFD5EA"/>
                    </a:solidFill>
                  </a:tcPr>
                </a:tc>
                <a:extLst>
                  <a:ext uri="{0D108BD9-81ED-4DB2-BD59-A6C34878D82A}">
                    <a16:rowId xmlns:a16="http://schemas.microsoft.com/office/drawing/2014/main" val="10010"/>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1 222</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25 074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4,87%</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7 302</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108 949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6,70%</a:t>
                      </a:r>
                    </a:p>
                  </a:txBody>
                  <a:tcPr marL="9525" marR="9525" marT="9525" marB="0" anchor="ctr">
                    <a:solidFill>
                      <a:srgbClr val="CFD5EA"/>
                    </a:solidFill>
                  </a:tcPr>
                </a:tc>
                <a:extLst>
                  <a:ext uri="{0D108BD9-81ED-4DB2-BD59-A6C34878D82A}">
                    <a16:rowId xmlns:a16="http://schemas.microsoft.com/office/drawing/2014/main" val="1001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1 221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25 169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4,85%</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6 342</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109 307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5,80%</a:t>
                      </a:r>
                    </a:p>
                  </a:txBody>
                  <a:tcPr marL="9525" marR="9525" marT="9525" marB="0" anchor="ctr">
                    <a:solidFill>
                      <a:srgbClr val="CFD5EA"/>
                    </a:solidFill>
                  </a:tcPr>
                </a:tc>
                <a:extLst>
                  <a:ext uri="{0D108BD9-81ED-4DB2-BD59-A6C34878D82A}">
                    <a16:rowId xmlns:a16="http://schemas.microsoft.com/office/drawing/2014/main" val="10012"/>
                  </a:ext>
                </a:extLst>
              </a:tr>
              <a:tr h="162516">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4 161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93 886</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4,43%</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23 038</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424 388</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5,43%</a:t>
                      </a:r>
                    </a:p>
                  </a:txBody>
                  <a:tcPr marL="9525" marR="9525" marT="9525" marB="0" anchor="ctr">
                    <a:solidFill>
                      <a:srgbClr val="E9EBF5"/>
                    </a:solidFill>
                  </a:tcPr>
                </a:tc>
                <a:extLst>
                  <a:ext uri="{0D108BD9-81ED-4DB2-BD59-A6C34878D82A}">
                    <a16:rowId xmlns:a16="http://schemas.microsoft.com/office/drawing/2014/main" val="10013"/>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4 139</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91 824</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4,51%</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22 782</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407 441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5,59%</a:t>
                      </a:r>
                    </a:p>
                  </a:txBody>
                  <a:tcPr marL="9525" marR="9525" marT="9525" marB="0" anchor="ctr">
                    <a:solidFill>
                      <a:srgbClr val="E9EBF5"/>
                    </a:solidFill>
                  </a:tcPr>
                </a:tc>
                <a:extLst>
                  <a:ext uri="{0D108BD9-81ED-4DB2-BD59-A6C34878D82A}">
                    <a16:rowId xmlns:a16="http://schemas.microsoft.com/office/drawing/2014/main" val="10014"/>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3 950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90 012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4,39%</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21 452</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402 291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5,33%</a:t>
                      </a:r>
                    </a:p>
                  </a:txBody>
                  <a:tcPr marL="9525" marR="9525" marT="9525" marB="0" anchor="ctr">
                    <a:solidFill>
                      <a:srgbClr val="E9EBF5"/>
                    </a:solidFill>
                  </a:tcPr>
                </a:tc>
                <a:extLst>
                  <a:ext uri="{0D108BD9-81ED-4DB2-BD59-A6C34878D82A}">
                    <a16:rowId xmlns:a16="http://schemas.microsoft.com/office/drawing/2014/main" val="210874145"/>
                  </a:ext>
                </a:extLst>
              </a:tr>
              <a:tr h="16251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13 739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297 023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4,63%</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92 666</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1 566 965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5,91%</a:t>
                      </a:r>
                    </a:p>
                  </a:txBody>
                  <a:tcPr marL="9525" marR="9525" marT="9525" marB="0" anchor="ctr">
                    <a:solidFill>
                      <a:srgbClr val="CFD5EA"/>
                    </a:solidFill>
                  </a:tcPr>
                </a:tc>
                <a:extLst>
                  <a:ext uri="{0D108BD9-81ED-4DB2-BD59-A6C34878D82A}">
                    <a16:rowId xmlns:a16="http://schemas.microsoft.com/office/drawing/2014/main" val="3227138662"/>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13 695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293 684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4,66%</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86 800</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1 507 677</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5,76%</a:t>
                      </a:r>
                    </a:p>
                  </a:txBody>
                  <a:tcPr marL="9525" marR="9525" marT="9525" marB="0" anchor="ctr">
                    <a:solidFill>
                      <a:srgbClr val="CFD5EA"/>
                    </a:solidFill>
                  </a:tcPr>
                </a:tc>
                <a:extLst>
                  <a:ext uri="{0D108BD9-81ED-4DB2-BD59-A6C34878D82A}">
                    <a16:rowId xmlns:a16="http://schemas.microsoft.com/office/drawing/2014/main" val="1630019451"/>
                  </a:ext>
                </a:extLst>
              </a:tr>
              <a:tr h="162516">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13 805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293 906</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4,70%</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85 168</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1 508 513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5,65%</a:t>
                      </a:r>
                    </a:p>
                  </a:txBody>
                  <a:tcPr marL="9525" marR="9525" marT="9525" marB="0" anchor="ctr">
                    <a:solidFill>
                      <a:srgbClr val="CFD5EA"/>
                    </a:solidFill>
                  </a:tcPr>
                </a:tc>
                <a:extLst>
                  <a:ext uri="{0D108BD9-81ED-4DB2-BD59-A6C34878D82A}">
                    <a16:rowId xmlns:a16="http://schemas.microsoft.com/office/drawing/2014/main" val="1320495237"/>
                  </a:ext>
                </a:extLst>
              </a:tr>
              <a:tr h="162516">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10 061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205 912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4,89%</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101 700</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1 694 021</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6,00%</a:t>
                      </a:r>
                    </a:p>
                  </a:txBody>
                  <a:tcPr marL="9525" marR="9525" marT="9525" marB="0" anchor="ctr">
                    <a:solidFill>
                      <a:srgbClr val="E9EBF5"/>
                    </a:solidFill>
                  </a:tcPr>
                </a:tc>
                <a:extLst>
                  <a:ext uri="{0D108BD9-81ED-4DB2-BD59-A6C34878D82A}">
                    <a16:rowId xmlns:a16="http://schemas.microsoft.com/office/drawing/2014/main" val="1269495091"/>
                  </a:ext>
                </a:extLst>
              </a:tr>
              <a:tr h="162516">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10 622</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210 365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5,05%</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105 037</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1 687 720</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6,22%</a:t>
                      </a:r>
                    </a:p>
                  </a:txBody>
                  <a:tcPr marL="9525" marR="9525" marT="9525" marB="0" anchor="ctr">
                    <a:solidFill>
                      <a:srgbClr val="E9EBF5"/>
                    </a:solidFill>
                  </a:tcPr>
                </a:tc>
                <a:extLst>
                  <a:ext uri="{0D108BD9-81ED-4DB2-BD59-A6C34878D82A}">
                    <a16:rowId xmlns:a16="http://schemas.microsoft.com/office/drawing/2014/main" val="1860779362"/>
                  </a:ext>
                </a:extLst>
              </a:tr>
              <a:tr h="162516">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11 287</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214 675</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5,26%</a:t>
                      </a:r>
                    </a:p>
                  </a:txBody>
                  <a:tcPr marL="9525" marR="9525" marT="9525" marB="0" anchor="ctr">
                    <a:lnR w="12700" cap="flat" cmpd="sng" algn="ctr">
                      <a:solidFill>
                        <a:schemeClr val="tx1"/>
                      </a:solidFill>
                      <a:prstDash val="solid"/>
                      <a:round/>
                      <a:headEnd type="none" w="med" len="med"/>
                      <a:tailEnd type="none" w="med" len="med"/>
                    </a:ln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104 784</a:t>
                      </a:r>
                    </a:p>
                  </a:txBody>
                  <a:tcPr marL="9525" marR="9525" marT="9525" marB="0" anchor="ctr">
                    <a:lnL w="12700" cap="flat" cmpd="sng" algn="ctr">
                      <a:solidFill>
                        <a:schemeClr val="tx1"/>
                      </a:solidFill>
                      <a:prstDash val="solid"/>
                      <a:round/>
                      <a:headEnd type="none" w="med" len="med"/>
                      <a:tailEnd type="none" w="med" len="med"/>
                    </a:lnL>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1 715 883</a:t>
                      </a:r>
                    </a:p>
                  </a:txBody>
                  <a:tcPr marL="9525" marR="9525" marT="9525" marB="0" anchor="ctr">
                    <a:solidFill>
                      <a:srgbClr val="E9EBF5"/>
                    </a:solidFill>
                  </a:tcPr>
                </a:tc>
                <a:tc>
                  <a:txBody>
                    <a:bodyPr/>
                    <a:lstStyle/>
                    <a:p>
                      <a:pPr algn="ctr" fontAlgn="ctr"/>
                      <a:r>
                        <a:rPr lang="cs-CZ" sz="1100" b="0" i="0" u="none" strike="noStrike">
                          <a:solidFill>
                            <a:srgbClr val="000000"/>
                          </a:solidFill>
                          <a:effectLst/>
                          <a:latin typeface="Calibri Light" panose="020F0302020204030204" pitchFamily="34" charset="0"/>
                        </a:rPr>
                        <a:t>6,11%</a:t>
                      </a:r>
                    </a:p>
                  </a:txBody>
                  <a:tcPr marL="9525" marR="9525" marT="9525" marB="0" anchor="ctr">
                    <a:solidFill>
                      <a:srgbClr val="E9EBF5"/>
                    </a:solidFill>
                  </a:tcPr>
                </a:tc>
                <a:extLst>
                  <a:ext uri="{0D108BD9-81ED-4DB2-BD59-A6C34878D82A}">
                    <a16:rowId xmlns:a16="http://schemas.microsoft.com/office/drawing/2014/main" val="3952336391"/>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3 781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75 093</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5,03%</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43 088</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699 651</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6,16%</a:t>
                      </a:r>
                    </a:p>
                  </a:txBody>
                  <a:tcPr marL="9525" marR="9525" marT="9525" marB="0" anchor="ctr">
                    <a:solidFill>
                      <a:srgbClr val="CFD5EA"/>
                    </a:solidFill>
                  </a:tcPr>
                </a:tc>
                <a:extLst>
                  <a:ext uri="{0D108BD9-81ED-4DB2-BD59-A6C34878D82A}">
                    <a16:rowId xmlns:a16="http://schemas.microsoft.com/office/drawing/2014/main" val="1868431349"/>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solidFill>
                      <a:srgbClr val="CFD5EA"/>
                    </a:solidFill>
                  </a:tcPr>
                </a:tc>
                <a:tc>
                  <a:txBody>
                    <a:bodyPr/>
                    <a:lstStyle/>
                    <a:p>
                      <a:pPr algn="ctr"/>
                      <a:r>
                        <a:rPr lang="cs-CZ" sz="1100" dirty="0">
                          <a:latin typeface="+mj-lt"/>
                        </a:rPr>
                        <a:t>2017</a:t>
                      </a:r>
                    </a:p>
                  </a:txBody>
                  <a:tcPr marL="0" marR="0" marT="0"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3 994</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76 845</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5,20%</a:t>
                      </a:r>
                    </a:p>
                  </a:txBody>
                  <a:tcPr marL="9525" marR="9525" marT="9525" marB="0" anchor="ctr">
                    <a:lnR w="12700" cap="flat" cmpd="sng" algn="ctr">
                      <a:solidFill>
                        <a:schemeClr val="tx1"/>
                      </a:solidFill>
                      <a:prstDash val="solid"/>
                      <a:round/>
                      <a:headEnd type="none" w="med" len="med"/>
                      <a:tailEnd type="none" w="med" len="med"/>
                    </a:ln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43 183</a:t>
                      </a:r>
                    </a:p>
                  </a:txBody>
                  <a:tcPr marL="9525" marR="9525" marT="9525" marB="0" anchor="ctr">
                    <a:lnL w="12700" cap="flat" cmpd="sng" algn="ctr">
                      <a:solidFill>
                        <a:schemeClr val="tx1"/>
                      </a:solidFill>
                      <a:prstDash val="solid"/>
                      <a:round/>
                      <a:headEnd type="none" w="med" len="med"/>
                      <a:tailEnd type="none" w="med" len="med"/>
                    </a:lnL>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698 409</a:t>
                      </a:r>
                    </a:p>
                  </a:txBody>
                  <a:tcPr marL="9525" marR="9525" marT="9525" marB="0" anchor="ctr">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6,18%</a:t>
                      </a:r>
                    </a:p>
                  </a:txBody>
                  <a:tcPr marL="9525" marR="9525" marT="9525" marB="0" anchor="ctr">
                    <a:solidFill>
                      <a:srgbClr val="CFD5EA"/>
                    </a:solidFill>
                  </a:tcPr>
                </a:tc>
                <a:extLst>
                  <a:ext uri="{0D108BD9-81ED-4DB2-BD59-A6C34878D82A}">
                    <a16:rowId xmlns:a16="http://schemas.microsoft.com/office/drawing/2014/main" val="1428771390"/>
                  </a:ext>
                </a:extLst>
              </a:tr>
              <a:tr h="16251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4 327</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80 702</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5,36%</a:t>
                      </a:r>
                    </a:p>
                  </a:txBody>
                  <a:tcPr marL="9525" marR="9525" marT="9525"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43 127</a:t>
                      </a:r>
                    </a:p>
                  </a:txBody>
                  <a:tcPr marL="9525" marR="9525" marT="9525"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a:solidFill>
                            <a:srgbClr val="000000"/>
                          </a:solidFill>
                          <a:effectLst/>
                          <a:latin typeface="Calibri Light" panose="020F0302020204030204" pitchFamily="34" charset="0"/>
                        </a:rPr>
                        <a:t>727 297</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fontAlgn="ctr"/>
                      <a:r>
                        <a:rPr lang="cs-CZ" sz="1100" b="0" i="0" u="none" strike="noStrike" dirty="0">
                          <a:solidFill>
                            <a:srgbClr val="000000"/>
                          </a:solidFill>
                          <a:effectLst/>
                          <a:latin typeface="Calibri Light" panose="020F0302020204030204" pitchFamily="34" charset="0"/>
                        </a:rPr>
                        <a:t>5,93%</a:t>
                      </a:r>
                    </a:p>
                  </a:txBody>
                  <a:tcPr marL="9525" marR="9525" marT="9525" marB="0" anchor="ctr">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2097392118"/>
                  </a:ext>
                </a:extLst>
              </a:tr>
            </a:tbl>
          </a:graphicData>
        </a:graphic>
      </p:graphicFrame>
      <p:sp>
        <p:nvSpPr>
          <p:cNvPr id="7" name="Obdélník 6"/>
          <p:cNvSpPr/>
          <p:nvPr/>
        </p:nvSpPr>
        <p:spPr>
          <a:xfrm>
            <a:off x="1736709" y="1022977"/>
            <a:ext cx="4085432" cy="261610"/>
          </a:xfrm>
          <a:prstGeom prst="rect">
            <a:avLst/>
          </a:prstGeom>
        </p:spPr>
        <p:txBody>
          <a:bodyPr wrap="square">
            <a:spAutoFit/>
          </a:bodyPr>
          <a:lstStyle/>
          <a:p>
            <a:r>
              <a:rPr lang="cs-CZ" sz="1100" b="1" dirty="0"/>
              <a:t>Počet kontaktů s PZS* vázaných na obyvatele HKK/ČR:</a:t>
            </a:r>
            <a:endParaRPr lang="cs-CZ" sz="1100" i="1" dirty="0"/>
          </a:p>
        </p:txBody>
      </p:sp>
      <p:sp>
        <p:nvSpPr>
          <p:cNvPr id="16" name="Obdélník 15"/>
          <p:cNvSpPr/>
          <p:nvPr/>
        </p:nvSpPr>
        <p:spPr>
          <a:xfrm>
            <a:off x="7498729" y="1078493"/>
            <a:ext cx="2727792" cy="430887"/>
          </a:xfrm>
          <a:prstGeom prst="rect">
            <a:avLst/>
          </a:prstGeom>
        </p:spPr>
        <p:txBody>
          <a:bodyPr wrap="square">
            <a:spAutoFit/>
          </a:bodyPr>
          <a:lstStyle/>
          <a:p>
            <a:r>
              <a:rPr lang="cs-CZ" sz="1100" b="1" dirty="0"/>
              <a:t>Počet kontaktů s PZS* připadající na 1 obyvatele HKK/ČR za rok :</a:t>
            </a:r>
          </a:p>
        </p:txBody>
      </p:sp>
      <p:graphicFrame>
        <p:nvGraphicFramePr>
          <p:cNvPr id="12" name="Tabulka 11"/>
          <p:cNvGraphicFramePr>
            <a:graphicFrameLocks noGrp="1"/>
          </p:cNvGraphicFramePr>
          <p:nvPr>
            <p:extLst>
              <p:ext uri="{D42A27DB-BD31-4B8C-83A1-F6EECF244321}">
                <p14:modId xmlns:p14="http://schemas.microsoft.com/office/powerpoint/2010/main" val="1202703185"/>
              </p:ext>
            </p:extLst>
          </p:nvPr>
        </p:nvGraphicFramePr>
        <p:xfrm>
          <a:off x="7552411" y="1563355"/>
          <a:ext cx="2674110" cy="4612377"/>
        </p:xfrm>
        <a:graphic>
          <a:graphicData uri="http://schemas.openxmlformats.org/drawingml/2006/table">
            <a:tbl>
              <a:tblPr firstRow="1" bandRow="1">
                <a:tableStyleId>{2D5ABB26-0587-4C30-8999-92F81FD0307C}</a:tableStyleId>
              </a:tblPr>
              <a:tblGrid>
                <a:gridCol w="642992">
                  <a:extLst>
                    <a:ext uri="{9D8B030D-6E8A-4147-A177-3AD203B41FA5}">
                      <a16:colId xmlns:a16="http://schemas.microsoft.com/office/drawing/2014/main" val="20000"/>
                    </a:ext>
                  </a:extLst>
                </a:gridCol>
                <a:gridCol w="485030">
                  <a:extLst>
                    <a:ext uri="{9D8B030D-6E8A-4147-A177-3AD203B41FA5}">
                      <a16:colId xmlns:a16="http://schemas.microsoft.com/office/drawing/2014/main" val="20001"/>
                    </a:ext>
                  </a:extLst>
                </a:gridCol>
                <a:gridCol w="469127">
                  <a:extLst>
                    <a:ext uri="{9D8B030D-6E8A-4147-A177-3AD203B41FA5}">
                      <a16:colId xmlns:a16="http://schemas.microsoft.com/office/drawing/2014/main" val="20002"/>
                    </a:ext>
                  </a:extLst>
                </a:gridCol>
                <a:gridCol w="365760">
                  <a:extLst>
                    <a:ext uri="{9D8B030D-6E8A-4147-A177-3AD203B41FA5}">
                      <a16:colId xmlns:a16="http://schemas.microsoft.com/office/drawing/2014/main" val="20003"/>
                    </a:ext>
                  </a:extLst>
                </a:gridCol>
                <a:gridCol w="711201">
                  <a:extLst>
                    <a:ext uri="{9D8B030D-6E8A-4147-A177-3AD203B41FA5}">
                      <a16:colId xmlns:a16="http://schemas.microsoft.com/office/drawing/2014/main" val="20004"/>
                    </a:ext>
                  </a:extLst>
                </a:gridCol>
              </a:tblGrid>
              <a:tr h="312317">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100" b="1" dirty="0">
                          <a:latin typeface="+mj-lt"/>
                        </a:rPr>
                        <a:t>HKK</a:t>
                      </a: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kern="1200" dirty="0">
                          <a:solidFill>
                            <a:schemeClr val="tx1"/>
                          </a:solidFill>
                          <a:latin typeface="+mn-lt"/>
                          <a:ea typeface="+mn-ea"/>
                          <a:cs typeface="+mn-cs"/>
                        </a:rPr>
                        <a:t>Rozdíl </a:t>
                      </a:r>
                      <a:br>
                        <a:rPr lang="cs-CZ" sz="1100" b="1" kern="1200" dirty="0">
                          <a:solidFill>
                            <a:schemeClr val="tx1"/>
                          </a:solidFill>
                          <a:latin typeface="+mn-lt"/>
                          <a:ea typeface="+mn-ea"/>
                          <a:cs typeface="+mn-cs"/>
                        </a:rPr>
                      </a:br>
                      <a:r>
                        <a:rPr lang="cs-CZ" sz="1100" b="1" dirty="0"/>
                        <a:t>HKK</a:t>
                      </a:r>
                      <a:r>
                        <a:rPr lang="cs-CZ" sz="1100" b="1" kern="1200" dirty="0">
                          <a:solidFill>
                            <a:schemeClr val="tx1"/>
                          </a:solidFill>
                          <a:latin typeface="+mn-lt"/>
                          <a:ea typeface="+mn-ea"/>
                          <a:cs typeface="+mn-cs"/>
                        </a:rPr>
                        <a:t> vs.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0,05</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0,05</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6357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0,05</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0,05</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0,00</a:t>
                      </a:r>
                    </a:p>
                  </a:txBody>
                  <a:tcPr marL="9525" marR="9525" marT="9525" marB="0" anchor="b">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r>
                        <a:rPr lang="cs-CZ" sz="1100" b="1" dirty="0">
                          <a:solidFill>
                            <a:schemeClr val="bg1"/>
                          </a:solidFill>
                          <a:latin typeface="+mj-lt"/>
                        </a:rPr>
                        <a:t>2018</a:t>
                      </a:r>
                    </a:p>
                  </a:txBody>
                  <a:tcPr marL="0" marR="0" marT="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0,05</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0,05</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0,00</a:t>
                      </a:r>
                    </a:p>
                  </a:txBody>
                  <a:tcPr marL="9525" marR="9525" marT="9525"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extLst>
                  <a:ext uri="{0D108BD9-81ED-4DB2-BD59-A6C34878D82A}">
                    <a16:rowId xmlns:a16="http://schemas.microsoft.com/office/drawing/2014/main" val="10003"/>
                  </a:ext>
                </a:extLst>
              </a:tr>
              <a:tr h="122699">
                <a:tc row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05"/>
                  </a:ext>
                </a:extLst>
              </a:tr>
              <a:tr h="170174">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06"/>
                  </a:ext>
                </a:extLst>
              </a:tr>
              <a:tr h="122699">
                <a:tc rowSpan="3">
                  <a:txBody>
                    <a:body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7"/>
                  </a:ext>
                </a:extLst>
              </a:tr>
              <a:tr h="122699">
                <a:tc vMerge="1">
                  <a:txBody>
                    <a:bodyPr/>
                    <a:lstStyle/>
                    <a:p>
                      <a:endParaRPr lang="cs-CZ" dirty="0"/>
                    </a:p>
                  </a:txBody>
                  <a:tcPr marL="0" marR="0" marT="0" marB="0" anchor="ctr">
                    <a:solidFill>
                      <a:srgbClr val="D8E0F2"/>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8"/>
                  </a:ext>
                </a:extLst>
              </a:tr>
              <a:tr h="202302">
                <a:tc vMerge="1">
                  <a:txBody>
                    <a:bodyPr/>
                    <a:lstStyle/>
                    <a:p>
                      <a:endParaRPr lang="cs-CZ" dirty="0"/>
                    </a:p>
                  </a:txBody>
                  <a:tcPr marL="0" marR="0" marT="0" marB="0" anchor="ctr">
                    <a:solidFill>
                      <a:srgbClr val="D8E0F2"/>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9"/>
                  </a:ext>
                </a:extLst>
              </a:tr>
              <a:tr h="122699">
                <a:tc rowSpan="3">
                  <a:txBody>
                    <a:body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12"/>
                  </a:ext>
                </a:extLst>
              </a:tr>
              <a:tr h="122699">
                <a:tc rowSpan="3">
                  <a:txBody>
                    <a:body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0,04</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0,04</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0,04</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0,04</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210874145"/>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3227138662"/>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630019451"/>
                  </a:ext>
                </a:extLst>
              </a:tr>
              <a:tr h="122699">
                <a:tc vMerge="1">
                  <a:txBody>
                    <a:bodyPr/>
                    <a:lstStyle/>
                    <a:p>
                      <a:pPr algn="ctr"/>
                      <a:endParaRPr lang="cs-CZ" sz="1100" dirty="0">
                        <a:latin typeface="+mj-lt"/>
                      </a:endParaRPr>
                    </a:p>
                  </a:txBody>
                  <a:tcPr marL="0" marR="0" marT="0" marB="0" anchor="ctr">
                    <a:solidFill>
                      <a:schemeClr val="bg1"/>
                    </a:solidFill>
                  </a:tcPr>
                </a:tc>
                <a:tc>
                  <a:txBody>
                    <a:body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0,05</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320495237"/>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0,08</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0,08</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269495091"/>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0,08</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0,08</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860779362"/>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0,08</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0,08</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3952336391"/>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a:t>
                      </a:r>
                      <a:r>
                        <a:rPr lang="en-US" sz="1100" kern="1200" dirty="0">
                          <a:solidFill>
                            <a:schemeClr val="tx1"/>
                          </a:solidFill>
                          <a:latin typeface="+mn-lt"/>
                          <a:ea typeface="+mn-ea"/>
                          <a:cs typeface="+mn-cs"/>
                        </a:rPr>
                        <a:t>7</a:t>
                      </a:r>
                      <a:r>
                        <a:rPr lang="cs-CZ" sz="1100" kern="1200" dirty="0">
                          <a:solidFill>
                            <a:schemeClr val="tx1"/>
                          </a:solidFill>
                          <a:latin typeface="+mn-lt"/>
                          <a:ea typeface="+mn-ea"/>
                          <a:cs typeface="+mn-cs"/>
                        </a:rPr>
                        <a:t>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0,07</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0,07</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3818579721"/>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solidFill>
                      <a:schemeClr val="bg1"/>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0,08</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0,07</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461472036"/>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0,07</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0,07</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3428223451"/>
                  </a:ext>
                </a:extLst>
              </a:tr>
            </a:tbl>
          </a:graphicData>
        </a:graphic>
      </p:graphicFrame>
      <p:sp>
        <p:nvSpPr>
          <p:cNvPr id="18" name="TextBox 3"/>
          <p:cNvSpPr txBox="1"/>
          <p:nvPr/>
        </p:nvSpPr>
        <p:spPr>
          <a:xfrm>
            <a:off x="6184798" y="6148146"/>
            <a:ext cx="4172553" cy="307777"/>
          </a:xfrm>
          <a:prstGeom prst="rect">
            <a:avLst/>
          </a:prstGeom>
          <a:noFill/>
        </p:spPr>
        <p:txBody>
          <a:bodyPr wrap="none" rtlCol="0">
            <a:spAutoFit/>
          </a:bodyPr>
          <a:lstStyle/>
          <a:p>
            <a:r>
              <a:rPr lang="cs-CZ" sz="1400" dirty="0"/>
              <a:t>Kontakt = vykázaný doklad o provedené zdravotní péči.</a:t>
            </a:r>
          </a:p>
        </p:txBody>
      </p:sp>
    </p:spTree>
    <p:extLst>
      <p:ext uri="{BB962C8B-B14F-4D97-AF65-F5344CB8AC3E}">
        <p14:creationId xmlns:p14="http://schemas.microsoft.com/office/powerpoint/2010/main" val="261917689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cs-CZ" altLang="cs-CZ" sz="2800" dirty="0"/>
              <a:t>Dlouhodobé hospitalizace (nad 30 dní) v HKK a celé ČR</a:t>
            </a:r>
            <a:endParaRPr lang="cs-CZ" sz="2800" dirty="0"/>
          </a:p>
        </p:txBody>
      </p:sp>
      <p:sp>
        <p:nvSpPr>
          <p:cNvPr id="6" name="TextBox 6"/>
          <p:cNvSpPr txBox="1"/>
          <p:nvPr/>
        </p:nvSpPr>
        <p:spPr>
          <a:xfrm>
            <a:off x="272591" y="574576"/>
            <a:ext cx="2126223" cy="307777"/>
          </a:xfrm>
          <a:prstGeom prst="rect">
            <a:avLst/>
          </a:prstGeom>
          <a:noFill/>
        </p:spPr>
        <p:txBody>
          <a:bodyPr wrap="none" rtlCol="0">
            <a:spAutoFit/>
          </a:bodyPr>
          <a:lstStyle/>
          <a:p>
            <a:r>
              <a:rPr lang="cs-CZ" sz="1400" dirty="0">
                <a:solidFill>
                  <a:prstClr val="black"/>
                </a:solidFill>
              </a:rPr>
              <a:t>Zdroj: NRHOSP 2007–2018</a:t>
            </a:r>
            <a:endParaRPr lang="en-US" sz="1400" dirty="0">
              <a:solidFill>
                <a:prstClr val="black"/>
              </a:solidFill>
            </a:endParaRPr>
          </a:p>
        </p:txBody>
      </p:sp>
      <p:graphicFrame>
        <p:nvGraphicFramePr>
          <p:cNvPr id="8" name="Group 744"/>
          <p:cNvGraphicFramePr>
            <a:graphicFrameLocks noGrp="1"/>
          </p:cNvGraphicFramePr>
          <p:nvPr>
            <p:extLst>
              <p:ext uri="{D42A27DB-BD31-4B8C-83A1-F6EECF244321}">
                <p14:modId xmlns:p14="http://schemas.microsoft.com/office/powerpoint/2010/main" val="563721442"/>
              </p:ext>
            </p:extLst>
          </p:nvPr>
        </p:nvGraphicFramePr>
        <p:xfrm>
          <a:off x="356657" y="956319"/>
          <a:ext cx="10892808" cy="2904910"/>
        </p:xfrm>
        <a:graphic>
          <a:graphicData uri="http://schemas.openxmlformats.org/drawingml/2006/table">
            <a:tbl>
              <a:tblPr/>
              <a:tblGrid>
                <a:gridCol w="512576">
                  <a:extLst>
                    <a:ext uri="{9D8B030D-6E8A-4147-A177-3AD203B41FA5}">
                      <a16:colId xmlns:a16="http://schemas.microsoft.com/office/drawing/2014/main" val="20000"/>
                    </a:ext>
                  </a:extLst>
                </a:gridCol>
                <a:gridCol w="805985">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720000">
                  <a:extLst>
                    <a:ext uri="{9D8B030D-6E8A-4147-A177-3AD203B41FA5}">
                      <a16:colId xmlns:a16="http://schemas.microsoft.com/office/drawing/2014/main" val="20005"/>
                    </a:ext>
                  </a:extLst>
                </a:gridCol>
                <a:gridCol w="720000">
                  <a:extLst>
                    <a:ext uri="{9D8B030D-6E8A-4147-A177-3AD203B41FA5}">
                      <a16:colId xmlns:a16="http://schemas.microsoft.com/office/drawing/2014/main" val="20006"/>
                    </a:ext>
                  </a:extLst>
                </a:gridCol>
                <a:gridCol w="805985">
                  <a:extLst>
                    <a:ext uri="{9D8B030D-6E8A-4147-A177-3AD203B41FA5}">
                      <a16:colId xmlns:a16="http://schemas.microsoft.com/office/drawing/2014/main" val="20003"/>
                    </a:ext>
                  </a:extLst>
                </a:gridCol>
                <a:gridCol w="1080000">
                  <a:extLst>
                    <a:ext uri="{9D8B030D-6E8A-4147-A177-3AD203B41FA5}">
                      <a16:colId xmlns:a16="http://schemas.microsoft.com/office/drawing/2014/main" val="20004"/>
                    </a:ext>
                  </a:extLst>
                </a:gridCol>
                <a:gridCol w="720000">
                  <a:extLst>
                    <a:ext uri="{9D8B030D-6E8A-4147-A177-3AD203B41FA5}">
                      <a16:colId xmlns:a16="http://schemas.microsoft.com/office/drawing/2014/main" val="20007"/>
                    </a:ext>
                  </a:extLst>
                </a:gridCol>
                <a:gridCol w="720000">
                  <a:extLst>
                    <a:ext uri="{9D8B030D-6E8A-4147-A177-3AD203B41FA5}">
                      <a16:colId xmlns:a16="http://schemas.microsoft.com/office/drawing/2014/main" val="20008"/>
                    </a:ext>
                  </a:extLst>
                </a:gridCol>
                <a:gridCol w="848262">
                  <a:extLst>
                    <a:ext uri="{9D8B030D-6E8A-4147-A177-3AD203B41FA5}">
                      <a16:colId xmlns:a16="http://schemas.microsoft.com/office/drawing/2014/main" val="20009"/>
                    </a:ext>
                  </a:extLst>
                </a:gridCol>
                <a:gridCol w="1440000">
                  <a:extLst>
                    <a:ext uri="{9D8B030D-6E8A-4147-A177-3AD203B41FA5}">
                      <a16:colId xmlns:a16="http://schemas.microsoft.com/office/drawing/2014/main" val="20010"/>
                    </a:ext>
                  </a:extLst>
                </a:gridCol>
                <a:gridCol w="720000">
                  <a:extLst>
                    <a:ext uri="{9D8B030D-6E8A-4147-A177-3AD203B41FA5}">
                      <a16:colId xmlns:a16="http://schemas.microsoft.com/office/drawing/2014/main" val="20011"/>
                    </a:ext>
                  </a:extLst>
                </a:gridCol>
                <a:gridCol w="720000">
                  <a:extLst>
                    <a:ext uri="{9D8B030D-6E8A-4147-A177-3AD203B41FA5}">
                      <a16:colId xmlns:a16="http://schemas.microsoft.com/office/drawing/2014/main" val="20012"/>
                    </a:ext>
                  </a:extLst>
                </a:gridCol>
              </a:tblGrid>
              <a:tr h="221642">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200" b="0" i="0" u="none" strike="noStrike" cap="none" normalizeH="0" baseline="0" dirty="0">
                        <a:ln>
                          <a:noFill/>
                        </a:ln>
                        <a:solidFill>
                          <a:schemeClr val="tx1"/>
                        </a:solidFill>
                        <a:effectLst/>
                        <a:latin typeface="+mn-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osob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400" b="1" i="0" u="none" strike="noStrike" cap="none" normalizeH="0" baseline="0" dirty="0">
                          <a:ln>
                            <a:noFill/>
                          </a:ln>
                          <a:solidFill>
                            <a:schemeClr val="tx1"/>
                          </a:solidFill>
                          <a:effectLst/>
                          <a:latin typeface="+mn-lt"/>
                          <a:cs typeface="Arial" charset="0"/>
                        </a:rPr>
                        <a:t>Počet hospitalizací* </a:t>
                      </a:r>
                    </a:p>
                  </a:txBody>
                  <a:tcPr marL="0" marR="0" marT="0" marB="0" anchor="ctr" horzOverflow="overflow">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endParaRPr lang="en-US"/>
                    </a:p>
                  </a:txBody>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400" b="1" i="0" u="sng" strike="noStrike" cap="none" normalizeH="0" baseline="0" dirty="0">
                        <a:ln>
                          <a:noFill/>
                        </a:ln>
                        <a:solidFill>
                          <a:schemeClr val="accent6">
                            <a:lumMod val="10000"/>
                          </a:schemeClr>
                        </a:solidFill>
                        <a:effectLst/>
                        <a:latin typeface="+mj-lt"/>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r>
                        <a:rPr kumimoji="0" lang="cs-CZ" altLang="cs-CZ" sz="1400" b="1" i="0" u="none" strike="noStrike" kern="1200" cap="none" normalizeH="0" baseline="0" dirty="0">
                          <a:ln>
                            <a:noFill/>
                          </a:ln>
                          <a:solidFill>
                            <a:schemeClr val="tx1"/>
                          </a:solidFill>
                          <a:effectLst/>
                          <a:latin typeface="+mn-lt"/>
                          <a:ea typeface="+mn-ea"/>
                          <a:cs typeface="Arial" charset="0"/>
                        </a:rPr>
                        <a:t>Počet ošetřovacích dní</a:t>
                      </a:r>
                    </a:p>
                  </a:txBody>
                  <a:tcPr marL="0" marR="0" marT="0" marB="0" anchor="ctr" horzOverflow="overflow">
                    <a:lnL w="19050"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defRPr/>
                      </a:pPr>
                      <a:endParaRPr kumimoji="0" lang="cs-CZ" altLang="cs-CZ" sz="1400" b="1" i="0" u="none" strike="noStrike" kern="1200" cap="none" normalizeH="0" baseline="0" dirty="0">
                        <a:ln>
                          <a:noFill/>
                        </a:ln>
                        <a:solidFill>
                          <a:schemeClr val="tx1"/>
                        </a:solidFill>
                        <a:effectLst/>
                        <a:latin typeface="+mn-lt"/>
                        <a:ea typeface="+mn-ea"/>
                        <a:cs typeface="Arial" charset="0"/>
                      </a:endParaRPr>
                    </a:p>
                  </a:txBody>
                  <a:tcPr marL="36000" marR="36000" marT="0" marB="0" anchor="ctr" horzOverflow="overflow">
                    <a:lnL w="28575" cap="flat" cmpd="sng" algn="ctr">
                      <a:solidFill>
                        <a:schemeClr val="bg1"/>
                      </a:solidFill>
                      <a:prstDash val="solid"/>
                      <a:round/>
                      <a:headEnd type="none" w="med" len="med"/>
                      <a:tailEnd type="none" w="med" len="med"/>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C0C0C0"/>
                    </a:solidFill>
                  </a:tcPr>
                </a:tc>
                <a:extLst>
                  <a:ext uri="{0D108BD9-81ED-4DB2-BD59-A6C34878D82A}">
                    <a16:rowId xmlns:a16="http://schemas.microsoft.com/office/drawing/2014/main" val="10000"/>
                  </a:ext>
                </a:extLst>
              </a:tr>
              <a:tr h="222008">
                <a:tc>
                  <a:txBody>
                    <a:body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endParaRPr kumimoji="0" lang="cs-CZ" altLang="cs-CZ" sz="1100" b="1" i="1" u="none" strike="noStrike" cap="none" normalizeH="0" baseline="0" dirty="0">
                        <a:ln>
                          <a:noFill/>
                        </a:ln>
                        <a:solidFill>
                          <a:schemeClr val="tx1"/>
                        </a:solidFill>
                        <a:effectLst/>
                        <a:latin typeface="+mn-lt"/>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no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19050" cap="flat" cmpd="sng" algn="ctr">
                      <a:solidFill>
                        <a:schemeClr val="bg1"/>
                      </a:solid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row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ČR</a:t>
                      </a: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gridSpan="3">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1" i="0" u="none" strike="noStrike" cap="none" normalizeH="0" baseline="0" dirty="0">
                          <a:ln>
                            <a:noFill/>
                          </a:ln>
                          <a:solidFill>
                            <a:schemeClr val="tx1"/>
                          </a:solidFill>
                          <a:effectLst/>
                          <a:latin typeface="+mn-lt"/>
                          <a:cs typeface="Arial" charset="0"/>
                        </a:rPr>
                        <a:t>Nemocnice se sídlem v HKK</a:t>
                      </a: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cap="flat">
                      <a:noFill/>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tc hMerge="1">
                  <a:txBody>
                    <a:body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a:noFill/>
                    </a:lnL>
                    <a:lnR w="28575" cap="flat" cmpd="sng" algn="ctr">
                      <a:noFill/>
                      <a:prstDash val="solid"/>
                      <a:round/>
                      <a:headEnd type="none" w="med" len="med"/>
                      <a:tailEnd type="none" w="med" len="med"/>
                    </a:lnR>
                    <a:lnT>
                      <a:noFill/>
                    </a:lnT>
                    <a:lnB w="63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2"/>
                  </a:ext>
                </a:extLst>
              </a:tr>
              <a:tr h="222008">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ase" latinLnBrk="0" hangingPunct="0">
                        <a:lnSpc>
                          <a:spcPct val="90000"/>
                        </a:lnSpc>
                        <a:spcBef>
                          <a:spcPts val="1200"/>
                        </a:spcBef>
                        <a:spcAft>
                          <a:spcPts val="200"/>
                        </a:spcAft>
                        <a:buClr>
                          <a:schemeClr val="accent1"/>
                        </a:buClr>
                        <a:buSzPct val="100000"/>
                        <a:buFont typeface="Calibri" pitchFamily="34" charset="0"/>
                        <a:buNone/>
                        <a:tabLst/>
                      </a:pPr>
                      <a:r>
                        <a:rPr kumimoji="0" lang="cs-CZ" altLang="cs-CZ" sz="1100" b="1" i="1" u="none" strike="noStrike" cap="none" normalizeH="0" baseline="0" dirty="0">
                          <a:ln>
                            <a:noFill/>
                          </a:ln>
                          <a:solidFill>
                            <a:schemeClr val="tx1"/>
                          </a:solidFill>
                          <a:effectLst/>
                          <a:latin typeface="+mn-lt"/>
                        </a:rPr>
                        <a:t>Rok</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j-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190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vMerge="1">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endParaRPr kumimoji="0" lang="cs-CZ" altLang="cs-CZ" sz="1100" b="1" i="0" u="none" strike="noStrike" cap="none" normalizeH="0" baseline="0" dirty="0">
                        <a:ln>
                          <a:noFill/>
                        </a:ln>
                        <a:solidFill>
                          <a:schemeClr val="tx1"/>
                        </a:solidFill>
                        <a:effectLst/>
                        <a:latin typeface="+mn-lt"/>
                        <a:cs typeface="Arial" charset="0"/>
                      </a:endParaRPr>
                    </a:p>
                  </a:txBody>
                  <a:tcPr marL="0" marR="0" marT="0" marB="0" anchor="ctr" horzOverflow="overflow">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N (% ČR)</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Obyvatelé</a:t>
                      </a:r>
                      <a:br>
                        <a:rPr kumimoji="0" lang="cs-CZ" altLang="cs-CZ" sz="1100" b="0" i="0" u="none" strike="noStrike" cap="none" normalizeH="0" baseline="0" dirty="0">
                          <a:ln>
                            <a:noFill/>
                          </a:ln>
                          <a:solidFill>
                            <a:schemeClr val="tx1"/>
                          </a:solidFill>
                          <a:effectLst/>
                          <a:latin typeface="+mn-lt"/>
                          <a:cs typeface="Arial" charset="0"/>
                        </a:rPr>
                      </a:br>
                      <a:r>
                        <a:rPr kumimoji="0" lang="cs-CZ" altLang="cs-CZ" sz="1100" b="0" i="0" u="none" strike="noStrike" cap="none" normalizeH="0" baseline="0" dirty="0">
                          <a:ln>
                            <a:noFill/>
                          </a:ln>
                          <a:solidFill>
                            <a:schemeClr val="tx1"/>
                          </a:solidFill>
                          <a:effectLst/>
                          <a:latin typeface="+mn-lt"/>
                          <a:cs typeface="Arial" charset="0"/>
                        </a:rPr>
                        <a:t>HKK (%)</a:t>
                      </a:r>
                    </a:p>
                  </a:txBody>
                  <a:tcPr marL="0" marR="0" marT="0" marB="0" anchor="ctr" horzOverflow="overflow">
                    <a:lnL>
                      <a:noFill/>
                    </a:lnL>
                    <a:lnR cap="flat">
                      <a:noFill/>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0" u="none" strike="noStrike" cap="none" normalizeH="0" baseline="0" dirty="0">
                          <a:ln>
                            <a:noFill/>
                          </a:ln>
                          <a:solidFill>
                            <a:schemeClr val="tx1"/>
                          </a:solidFill>
                          <a:effectLst/>
                          <a:latin typeface="+mn-lt"/>
                          <a:cs typeface="Arial" charset="0"/>
                        </a:rPr>
                        <a:t>Obyv. jiných krajů (%) </a:t>
                      </a:r>
                    </a:p>
                  </a:txBody>
                  <a:tcPr marL="0" marR="0" marT="0" marB="0" anchor="ctr" horzOverflow="overflow">
                    <a:lnL>
                      <a:noFill/>
                    </a:lnL>
                    <a:lnR w="285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C0C0C0"/>
                    </a:solidFill>
                  </a:tcPr>
                </a:tc>
                <a:extLst>
                  <a:ext uri="{0D108BD9-81ED-4DB2-BD59-A6C34878D82A}">
                    <a16:rowId xmlns:a16="http://schemas.microsoft.com/office/drawing/2014/main" val="10001"/>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105 324</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5 388 (5,1 %)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120 776</a:t>
                      </a:r>
                    </a:p>
                  </a:txBody>
                  <a:tcPr marL="9525" marR="9525" marT="9525" marB="0" anchor="ctr">
                    <a:lnL w="19050" cap="flat" cmpd="sng" algn="ctr">
                      <a:solidFill>
                        <a:schemeClr val="bg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5 895 (4,9 %)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82,2 %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17,8 %</a:t>
                      </a:r>
                    </a:p>
                  </a:txBody>
                  <a:tcPr marL="9525" marR="9525" marT="9525" marB="0" anchor="ctr">
                    <a:lnL>
                      <a:noFill/>
                    </a:lnL>
                    <a:lnR w="19050"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9 703 489</a:t>
                      </a:r>
                    </a:p>
                  </a:txBody>
                  <a:tcPr marL="9525" marR="9525" marT="9525" marB="0" anchor="ctr">
                    <a:lnL w="19050" cap="flat" cmpd="sng" algn="ctr">
                      <a:solidFill>
                        <a:schemeClr val="bg1"/>
                      </a:solidFill>
                      <a:prstDash val="solid"/>
                      <a:round/>
                      <a:headEnd type="none" w="med" len="med"/>
                      <a:tailEnd type="none" w="med" len="med"/>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435 206 (4,5 %)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85,0 %</a:t>
                      </a:r>
                    </a:p>
                  </a:txBody>
                  <a:tcPr marL="9525" marR="9525" marT="9525" marB="0" anchor="ctr">
                    <a:lnL>
                      <a:noFill/>
                    </a:lnL>
                    <a:lnR cap="flat">
                      <a:noFill/>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15,0 %</a:t>
                      </a:r>
                    </a:p>
                  </a:txBody>
                  <a:tcPr marL="9525" marR="9525" marT="9525" marB="0" anchor="ctr">
                    <a:lnL>
                      <a:noFill/>
                    </a:lnL>
                    <a:lnR w="28575"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a:noFill/>
                    </a:lnB>
                    <a:lnTlToBr>
                      <a:noFill/>
                    </a:lnTlToBr>
                    <a:lnBlToTr>
                      <a:noFill/>
                    </a:lnBlToTr>
                    <a:solidFill>
                      <a:srgbClr val="EAEAEA"/>
                    </a:solidFill>
                  </a:tcPr>
                </a:tc>
                <a:extLst>
                  <a:ext uri="{0D108BD9-81ED-4DB2-BD59-A6C34878D82A}">
                    <a16:rowId xmlns:a16="http://schemas.microsoft.com/office/drawing/2014/main" val="10015"/>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99 727</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5 138 (5,2 %)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81,5 %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18,5 %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114 615</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5 684 (5,0 %)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82,0 %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18,0 %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9 498 597</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408 239 (4,3 %)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85,0 %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15,0 %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2009</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101 501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5 593 (5,5 %)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82,7 %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dirty="0">
                          <a:solidFill>
                            <a:srgbClr val="000000"/>
                          </a:solidFill>
                          <a:effectLst/>
                          <a:latin typeface="Calibri" panose="020F0502020204030204" pitchFamily="34" charset="0"/>
                        </a:rPr>
                        <a:t>17,3 %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116 209</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6 163 (5,3 %)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82,8 %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17,2 %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9 376 815</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438 216 (4,7 %)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85,6 %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14,4 %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7"/>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2010</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101 464</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5 603 (5,5 %)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81,4 %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116 131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6 156 (5,3 %)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81,6 %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18,4 %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9 580 710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413 798 (4,3 %)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83,9 %</a:t>
                      </a:r>
                    </a:p>
                  </a:txBody>
                  <a:tcPr marL="9525" marR="9525" marT="9525" marB="0" anchor="ctr">
                    <a:lnL>
                      <a:noFill/>
                    </a:lnL>
                    <a:lnR cap="flat">
                      <a:noFill/>
                    </a:lnR>
                    <a:lnT>
                      <a:noFill/>
                    </a:lnT>
                    <a:lnB>
                      <a:noFill/>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16,1 %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2011</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99 972</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5 568 (5,6 %)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115 021</a:t>
                      </a:r>
                    </a:p>
                  </a:txBody>
                  <a:tcPr marL="9525" marR="9525" marT="9525" marB="0" anchor="ctr">
                    <a:lnL w="19050" cap="flat" cmpd="sng" algn="ctr">
                      <a:solidFill>
                        <a:schemeClr val="bg1"/>
                      </a:solidFill>
                      <a:prstDash val="solid"/>
                      <a:round/>
                      <a:headEnd type="none" w="med" len="med"/>
                      <a:tailEnd type="none" w="med" len="med"/>
                    </a:lnL>
                    <a:lnR>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6 117 (5,3 %)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80,3 %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19,7 %</a:t>
                      </a:r>
                    </a:p>
                  </a:txBody>
                  <a:tcPr marL="9525" marR="9525" marT="9525" marB="0" anchor="ctr">
                    <a:lnL>
                      <a:noFill/>
                    </a:lnL>
                    <a:lnR w="19050" cap="flat" cmpd="sng" algn="ctr">
                      <a:solidFill>
                        <a:schemeClr val="bg1"/>
                      </a:solidFill>
                      <a:prstDash val="solid"/>
                      <a:round/>
                      <a:headEnd type="none" w="med" len="med"/>
                      <a:tailEnd type="none" w="med" len="med"/>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9 606 308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421 007 (4,4 %)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83,7 %</a:t>
                      </a:r>
                    </a:p>
                  </a:txBody>
                  <a:tcPr marL="9525" marR="9525" marT="9525" marB="0" anchor="ctr">
                    <a:lnL>
                      <a:noFill/>
                    </a:lnL>
                    <a:lnR cap="flat">
                      <a:noFill/>
                    </a:lnR>
                    <a:lnT>
                      <a:noFill/>
                    </a:lnT>
                    <a:lnB>
                      <a:noFill/>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16,3 %</a:t>
                      </a:r>
                    </a:p>
                  </a:txBody>
                  <a:tcPr marL="9525" marR="9525" marT="9525" marB="0" anchor="ctr">
                    <a:lnL>
                      <a:noFill/>
                    </a:lnL>
                    <a:lnR w="28575" cap="flat" cmpd="sng" algn="ctr">
                      <a:noFill/>
                      <a:prstDash val="solid"/>
                      <a:round/>
                      <a:headEnd type="none" w="med" len="med"/>
                      <a:tailEnd type="none" w="med" len="med"/>
                    </a:lnR>
                    <a:lnT>
                      <a:noFill/>
                    </a:lnT>
                    <a:lnB>
                      <a:noFill/>
                    </a:lnB>
                    <a:lnTlToBr>
                      <a:noFill/>
                    </a:lnTlToBr>
                    <a:lnBlToTr>
                      <a:noFill/>
                    </a:lnBlToTr>
                    <a:solidFill>
                      <a:srgbClr val="EAEAEA"/>
                    </a:solidFill>
                  </a:tcPr>
                </a:tc>
                <a:extLst>
                  <a:ext uri="{0D108BD9-81ED-4DB2-BD59-A6C34878D82A}">
                    <a16:rowId xmlns:a16="http://schemas.microsoft.com/office/drawing/2014/main" val="10019"/>
                  </a:ext>
                </a:extLst>
              </a:tr>
              <a:tr h="0">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Arial" charset="0"/>
                        </a:defRPr>
                      </a:lvl1pPr>
                      <a:lvl2pPr eaLnBrk="0" hangingPunct="0">
                        <a:lnSpc>
                          <a:spcPct val="90000"/>
                        </a:lnSpc>
                        <a:spcBef>
                          <a:spcPts val="200"/>
                        </a:spcBef>
                        <a:spcAft>
                          <a:spcPts val="400"/>
                        </a:spcAft>
                        <a:buClr>
                          <a:schemeClr val="accent1"/>
                        </a:buClr>
                        <a:buFont typeface="Calibri" pitchFamily="34" charset="0"/>
                        <a:defRPr sz="1600">
                          <a:solidFill>
                            <a:srgbClr val="404040"/>
                          </a:solidFill>
                          <a:latin typeface="Arial" charset="0"/>
                        </a:defRPr>
                      </a:lvl2pPr>
                      <a:lvl3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3pPr>
                      <a:lvl4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4pPr>
                      <a:lvl5pPr eaLnBrk="0"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5pPr>
                      <a:lvl6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6pPr>
                      <a:lvl7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7pPr>
                      <a:lvl8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8pPr>
                      <a:lvl9pPr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Arial" charset="0"/>
                        </a:defRPr>
                      </a:lvl9p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2012</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96 220</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5 186 (5,4 %)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111 131</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5 785 (5,2 %)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80,8 %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19,2 %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9 297 650</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394 245 (4,2 %)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2013</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97 014</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5 268 (5,4 %)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79,6 %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20,4 %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112 443</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5 824 (5,2 %)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79,9 %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20,1 %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9 119 378</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403 836 (4,4 %)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82,7 %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17,3 %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4840627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2014</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99 447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5 604 (5,6 %)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79,9 %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20,1 %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115 566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6 295 (5,4 %)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80,6 %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19,4 %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9 170 209</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432 158 (4,7 %)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83,3 %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noFill/>
                  </a:tcPr>
                </a:tc>
                <a:tc>
                  <a:txBody>
                    <a:bodyPr/>
                    <a:lstStyle/>
                    <a:p>
                      <a:pPr algn="ctr" fontAlgn="ctr"/>
                      <a:r>
                        <a:rPr lang="cs-CZ" sz="1100" b="0" i="0" u="none" strike="noStrike">
                          <a:solidFill>
                            <a:srgbClr val="000000"/>
                          </a:solidFill>
                          <a:effectLst/>
                          <a:latin typeface="Calibri" panose="020F0502020204030204" pitchFamily="34" charset="0"/>
                        </a:rPr>
                        <a:t>16,7 %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2826765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2015</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98 779</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5 722 (5,8 %)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80,8 %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19,2 %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113 975</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6 333 (5,6 %)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81,1 %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18,9 %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9 015 744</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422 044 (4,7 %)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83,4 %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16,6 %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3313101035"/>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2016</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97 576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5 695 (5,8 %)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18,6 %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112 746</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6 315 (5,6 %)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18,5 %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8 874 753</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437 381 (4,9 %)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15,3 %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24"/>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2017</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97 087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5 555 (5,7 %)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80,0 %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20,0 %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112 047</a:t>
                      </a:r>
                    </a:p>
                  </a:txBody>
                  <a:tcPr marL="9525" marR="9525" marT="9525" marB="0" anchor="ctr">
                    <a:lnL w="19050" cap="flat" cmpd="sng" algn="ctr">
                      <a:solidFill>
                        <a:schemeClr val="bg1"/>
                      </a:solidFill>
                      <a:prstDash val="solid"/>
                      <a:round/>
                      <a:headEnd type="none" w="med" len="med"/>
                      <a:tailEnd type="none" w="med" len="med"/>
                    </a:lnL>
                    <a:lnR>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6 117 (5,5 %)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80,7 %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19,3 %</a:t>
                      </a:r>
                    </a:p>
                  </a:txBody>
                  <a:tcPr marL="9525" marR="9525" marT="9525" marB="0" anchor="ctr">
                    <a:lnL>
                      <a:noFill/>
                    </a:lnL>
                    <a:lnR w="19050" cap="flat" cmpd="sng" algn="ctr">
                      <a:solidFill>
                        <a:schemeClr val="bg1"/>
                      </a:solid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8 976 601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421 076 (4,7 %)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84,0 %</a:t>
                      </a:r>
                    </a:p>
                  </a:txBody>
                  <a:tcPr marL="9525" marR="9525" marT="9525" marB="0" anchor="ctr">
                    <a:lnL>
                      <a:noFill/>
                    </a:lnL>
                    <a:lnR cap="flat">
                      <a:noFill/>
                    </a:lnR>
                    <a:lnT>
                      <a:noFill/>
                    </a:lnT>
                    <a:lnB w="12700" cap="flat" cmpd="sng" algn="ctr">
                      <a:noFill/>
                      <a:prstDash val="solid"/>
                      <a:round/>
                      <a:headEnd type="none" w="med" len="med"/>
                      <a:tailEnd type="none" w="med" len="med"/>
                    </a:lnB>
                    <a:lnTlToBr>
                      <a:noFill/>
                    </a:lnTlToBr>
                    <a:lnBlToTr>
                      <a:noFill/>
                    </a:lnBlToTr>
                    <a:solidFill>
                      <a:srgbClr val="EAEAEA"/>
                    </a:solidFill>
                  </a:tcPr>
                </a:tc>
                <a:tc>
                  <a:txBody>
                    <a:bodyPr/>
                    <a:lstStyle/>
                    <a:p>
                      <a:pPr algn="ctr" fontAlgn="ctr"/>
                      <a:r>
                        <a:rPr lang="cs-CZ" sz="1100" b="0" i="0" u="none" strike="noStrike">
                          <a:solidFill>
                            <a:srgbClr val="000000"/>
                          </a:solidFill>
                          <a:effectLst/>
                          <a:latin typeface="Calibri" panose="020F0502020204030204" pitchFamily="34" charset="0"/>
                        </a:rPr>
                        <a:t>16,0 %</a:t>
                      </a:r>
                    </a:p>
                  </a:txBody>
                  <a:tcPr marL="9525" marR="9525" marT="9525" marB="0" anchor="ctr">
                    <a:lnL>
                      <a:noFill/>
                    </a:lnL>
                    <a:lnR w="28575"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a:noFill/>
                    </a:lnTlToBr>
                    <a:lnBlToTr>
                      <a:noFill/>
                    </a:lnBlToTr>
                    <a:solidFill>
                      <a:srgbClr val="EAEAEA"/>
                    </a:solidFill>
                  </a:tcPr>
                </a:tc>
                <a:extLst>
                  <a:ext uri="{0D108BD9-81ED-4DB2-BD59-A6C34878D82A}">
                    <a16:rowId xmlns:a16="http://schemas.microsoft.com/office/drawing/2014/main" val="10012"/>
                  </a:ext>
                </a:extLst>
              </a:tr>
              <a:tr h="0">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cs-CZ" altLang="cs-CZ" sz="1100" b="0" i="1" u="none" strike="noStrike" cap="none" normalizeH="0" baseline="0" dirty="0">
                          <a:ln>
                            <a:noFill/>
                          </a:ln>
                          <a:solidFill>
                            <a:schemeClr val="tx1"/>
                          </a:solidFill>
                          <a:effectLst/>
                          <a:latin typeface="+mn-lt"/>
                          <a:cs typeface="Arial" charset="0"/>
                        </a:rPr>
                        <a:t>2018</a:t>
                      </a:r>
                    </a:p>
                  </a:txBody>
                  <a:tcPr marL="0" marR="0" marT="0" marB="0" anchor="ctr" horzOverflow="overflow">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98 291</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5 634 (5,7 %)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81,4 %</a:t>
                      </a:r>
                    </a:p>
                  </a:txBody>
                  <a:tcPr marL="9525" marR="9525" marT="9525" marB="0"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18,6 %</a:t>
                      </a:r>
                    </a:p>
                  </a:txBody>
                  <a:tcPr marL="9525" marR="9525" marT="9525" marB="0" anchor="ctr">
                    <a:lnL w="28575"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113 055</a:t>
                      </a:r>
                    </a:p>
                  </a:txBody>
                  <a:tcPr marL="9525" marR="9525" marT="9525" marB="0" anchor="ctr">
                    <a:lnL w="19050" cap="flat" cmpd="sng" algn="ctr">
                      <a:solidFill>
                        <a:schemeClr val="bg1"/>
                      </a:solidFill>
                      <a:prstDash val="solid"/>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6 201 (5,5 %)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81,8 %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18,2 %</a:t>
                      </a:r>
                    </a:p>
                  </a:txBody>
                  <a:tcPr marL="9525" marR="9525" marT="9525" marB="0" anchor="ctr">
                    <a:lnL>
                      <a:noFill/>
                    </a:lnL>
                    <a:lnR w="19050" cap="flat" cmpd="sng" algn="ctr">
                      <a:solidFill>
                        <a:schemeClr val="bg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8 978 741</a:t>
                      </a:r>
                    </a:p>
                  </a:txBody>
                  <a:tcPr marL="9525" marR="9525" marT="9525" marB="0" anchor="ctr">
                    <a:lnL w="19050" cap="flat" cmpd="sng" algn="ctr">
                      <a:solidFill>
                        <a:schemeClr val="bg1"/>
                      </a:solidFill>
                      <a:prstDash val="solid"/>
                      <a:round/>
                      <a:headEnd type="none" w="med" len="med"/>
                      <a:tailEnd type="none" w="med" len="med"/>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411 328 (4,6 %)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a:solidFill>
                            <a:srgbClr val="000000"/>
                          </a:solidFill>
                          <a:effectLst/>
                          <a:latin typeface="Calibri" panose="020F0502020204030204" pitchFamily="34" charset="0"/>
                        </a:rPr>
                        <a:t>84,1 %</a:t>
                      </a:r>
                    </a:p>
                  </a:txBody>
                  <a:tcPr marL="9525" marR="9525" marT="9525" marB="0" anchor="ctr">
                    <a:lnL>
                      <a:noFill/>
                    </a:lnL>
                    <a:lnR cap="flat">
                      <a:noFill/>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fontAlgn="ctr"/>
                      <a:r>
                        <a:rPr lang="cs-CZ" sz="1100" b="0" i="0" u="none" strike="noStrike" dirty="0">
                          <a:solidFill>
                            <a:srgbClr val="000000"/>
                          </a:solidFill>
                          <a:effectLst/>
                          <a:latin typeface="Calibri" panose="020F0502020204030204" pitchFamily="34" charset="0"/>
                        </a:rPr>
                        <a:t>15,9 %</a:t>
                      </a:r>
                    </a:p>
                  </a:txBody>
                  <a:tcPr marL="9525" marR="9525" marT="9525" marB="0" anchor="ctr">
                    <a:lnL>
                      <a:noFill/>
                    </a:lnL>
                    <a:lnR w="28575" cap="flat" cmpd="sng" algn="ctr">
                      <a:no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13"/>
                  </a:ext>
                </a:extLst>
              </a:tr>
            </a:tbl>
          </a:graphicData>
        </a:graphic>
      </p:graphicFrame>
      <p:sp>
        <p:nvSpPr>
          <p:cNvPr id="9" name="Rectangle 740"/>
          <p:cNvSpPr>
            <a:spLocks noChangeArrowheads="1"/>
          </p:cNvSpPr>
          <p:nvPr/>
        </p:nvSpPr>
        <p:spPr bwMode="auto">
          <a:xfrm>
            <a:off x="272591" y="3861229"/>
            <a:ext cx="89127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eaLnBrk="0" fontAlgn="base" hangingPunct="0">
              <a:spcBef>
                <a:spcPct val="0"/>
              </a:spcBef>
              <a:spcAft>
                <a:spcPct val="0"/>
              </a:spcAft>
            </a:pPr>
            <a:r>
              <a:rPr lang="cs-CZ" altLang="cs-CZ" sz="1200" dirty="0">
                <a:solidFill>
                  <a:prstClr val="black"/>
                </a:solidFill>
                <a:cs typeface="Arial" charset="0"/>
              </a:rPr>
              <a:t>* Statistickou jednotkou je hospitalizační případ zahrnující překlady mezi odděleními v rámci zdravotnického zařízení. </a:t>
            </a:r>
          </a:p>
        </p:txBody>
      </p:sp>
      <p:sp>
        <p:nvSpPr>
          <p:cNvPr id="7" name="Pětiúhelník 6"/>
          <p:cNvSpPr/>
          <p:nvPr/>
        </p:nvSpPr>
        <p:spPr>
          <a:xfrm>
            <a:off x="356657" y="5372195"/>
            <a:ext cx="2194519" cy="584775"/>
          </a:xfrm>
          <a:prstGeom prst="homePlate">
            <a:avLst/>
          </a:prstGeom>
          <a:solidFill>
            <a:srgbClr val="B0C2E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TextovéPole 9"/>
          <p:cNvSpPr txBox="1"/>
          <p:nvPr/>
        </p:nvSpPr>
        <p:spPr>
          <a:xfrm>
            <a:off x="272590" y="4160520"/>
            <a:ext cx="11473146" cy="738664"/>
          </a:xfrm>
          <a:prstGeom prst="rect">
            <a:avLst/>
          </a:prstGeom>
          <a:noFill/>
        </p:spPr>
        <p:txBody>
          <a:bodyPr wrap="square" rtlCol="0">
            <a:spAutoFit/>
          </a:bodyPr>
          <a:lstStyle/>
          <a:p>
            <a:r>
              <a:rPr lang="cs-CZ" sz="1400" dirty="0"/>
              <a:t>Dlouhodobé hospitalizace v ČR v čase klesají jak v absolutním počtu (od roku 2007 o – 6,4%), tak v počtu osob (od roku 2007 o – 6,7</a:t>
            </a:r>
            <a:r>
              <a:rPr lang="cs-CZ" sz="1400" dirty="0" smtClean="0"/>
              <a:t>%). Vývoj v </a:t>
            </a:r>
            <a:r>
              <a:rPr lang="cs-CZ" sz="1400" dirty="0"/>
              <a:t>HKK </a:t>
            </a:r>
            <a:r>
              <a:rPr lang="cs-CZ" sz="1400" dirty="0" smtClean="0"/>
              <a:t>je opačný, stoupají </a:t>
            </a:r>
            <a:r>
              <a:rPr lang="cs-CZ" sz="1400" dirty="0"/>
              <a:t>jednak dlouhodobé hospitalizace v absolutním počtu (+ 5,2%) i </a:t>
            </a:r>
            <a:r>
              <a:rPr lang="cs-CZ" sz="1400" dirty="0" smtClean="0"/>
              <a:t>v počtu </a:t>
            </a:r>
            <a:r>
              <a:rPr lang="cs-CZ" sz="1400" dirty="0"/>
              <a:t>osob (+4,6%). Vývoj počtu ošetřovacích dní klesá (pro ČR -7,5% a HKK -5,5%). Přibližně 18% hospitalizací na území HKK je konzumováno obyvateli jiných krajů ČR.  </a:t>
            </a:r>
          </a:p>
        </p:txBody>
      </p:sp>
      <p:sp>
        <p:nvSpPr>
          <p:cNvPr id="11" name="TextovéPole 10"/>
          <p:cNvSpPr txBox="1"/>
          <p:nvPr/>
        </p:nvSpPr>
        <p:spPr>
          <a:xfrm>
            <a:off x="356657" y="5372195"/>
            <a:ext cx="1901911" cy="584775"/>
          </a:xfrm>
          <a:prstGeom prst="rect">
            <a:avLst/>
          </a:prstGeom>
          <a:noFill/>
        </p:spPr>
        <p:txBody>
          <a:bodyPr wrap="square" rtlCol="0">
            <a:spAutoFit/>
          </a:bodyPr>
          <a:lstStyle/>
          <a:p>
            <a:r>
              <a:rPr lang="cs-CZ" sz="1600" b="1" dirty="0"/>
              <a:t>Změna objemu péče</a:t>
            </a:r>
          </a:p>
          <a:p>
            <a:r>
              <a:rPr lang="cs-CZ" sz="1600" b="1" dirty="0"/>
              <a:t>2007 -&gt; 2018</a:t>
            </a:r>
          </a:p>
        </p:txBody>
      </p:sp>
      <p:sp>
        <p:nvSpPr>
          <p:cNvPr id="12" name="TextovéPole 11"/>
          <p:cNvSpPr txBox="1"/>
          <p:nvPr/>
        </p:nvSpPr>
        <p:spPr>
          <a:xfrm>
            <a:off x="4425735" y="5139802"/>
            <a:ext cx="490649" cy="338554"/>
          </a:xfrm>
          <a:prstGeom prst="rect">
            <a:avLst/>
          </a:prstGeom>
          <a:noFill/>
        </p:spPr>
        <p:txBody>
          <a:bodyPr wrap="square" rtlCol="0">
            <a:spAutoFit/>
          </a:bodyPr>
          <a:lstStyle/>
          <a:p>
            <a:r>
              <a:rPr lang="cs-CZ" sz="1600" b="1" dirty="0"/>
              <a:t>ČR:</a:t>
            </a:r>
          </a:p>
        </p:txBody>
      </p:sp>
      <p:sp>
        <p:nvSpPr>
          <p:cNvPr id="13" name="TextovéPole 12"/>
          <p:cNvSpPr txBox="1"/>
          <p:nvPr/>
        </p:nvSpPr>
        <p:spPr>
          <a:xfrm>
            <a:off x="4307105" y="5888044"/>
            <a:ext cx="685759" cy="338554"/>
          </a:xfrm>
          <a:prstGeom prst="rect">
            <a:avLst/>
          </a:prstGeom>
          <a:noFill/>
        </p:spPr>
        <p:txBody>
          <a:bodyPr wrap="square" rtlCol="0">
            <a:spAutoFit/>
          </a:bodyPr>
          <a:lstStyle/>
          <a:p>
            <a:pPr algn="r"/>
            <a:r>
              <a:rPr lang="cs-CZ" sz="1600" b="1" dirty="0"/>
              <a:t>HKK:</a:t>
            </a:r>
          </a:p>
        </p:txBody>
      </p:sp>
      <p:sp>
        <p:nvSpPr>
          <p:cNvPr id="14" name="TextovéPole 13"/>
          <p:cNvSpPr txBox="1"/>
          <p:nvPr/>
        </p:nvSpPr>
        <p:spPr>
          <a:xfrm>
            <a:off x="2508624" y="5353906"/>
            <a:ext cx="1901911" cy="584775"/>
          </a:xfrm>
          <a:prstGeom prst="rect">
            <a:avLst/>
          </a:prstGeom>
          <a:noFill/>
        </p:spPr>
        <p:txBody>
          <a:bodyPr wrap="square" rtlCol="0">
            <a:spAutoFit/>
          </a:bodyPr>
          <a:lstStyle/>
          <a:p>
            <a:pPr algn="r"/>
            <a:r>
              <a:rPr lang="cs-CZ" sz="1600" b="1" dirty="0"/>
              <a:t>Počet hospitalizovaných</a:t>
            </a:r>
          </a:p>
        </p:txBody>
      </p:sp>
      <p:sp>
        <p:nvSpPr>
          <p:cNvPr id="15" name="TextovéPole 14"/>
          <p:cNvSpPr txBox="1"/>
          <p:nvPr/>
        </p:nvSpPr>
        <p:spPr>
          <a:xfrm>
            <a:off x="7269559" y="5139802"/>
            <a:ext cx="685759" cy="338554"/>
          </a:xfrm>
          <a:prstGeom prst="rect">
            <a:avLst/>
          </a:prstGeom>
          <a:noFill/>
        </p:spPr>
        <p:txBody>
          <a:bodyPr wrap="square" rtlCol="0">
            <a:spAutoFit/>
          </a:bodyPr>
          <a:lstStyle/>
          <a:p>
            <a:r>
              <a:rPr lang="cs-CZ" sz="1600" b="1" dirty="0"/>
              <a:t>ČR:</a:t>
            </a:r>
          </a:p>
        </p:txBody>
      </p:sp>
      <p:sp>
        <p:nvSpPr>
          <p:cNvPr id="16" name="TextovéPole 15"/>
          <p:cNvSpPr txBox="1"/>
          <p:nvPr/>
        </p:nvSpPr>
        <p:spPr>
          <a:xfrm>
            <a:off x="7269558" y="5909464"/>
            <a:ext cx="685759" cy="338554"/>
          </a:xfrm>
          <a:prstGeom prst="rect">
            <a:avLst/>
          </a:prstGeom>
          <a:noFill/>
        </p:spPr>
        <p:txBody>
          <a:bodyPr wrap="square" rtlCol="0">
            <a:spAutoFit/>
          </a:bodyPr>
          <a:lstStyle/>
          <a:p>
            <a:r>
              <a:rPr lang="cs-CZ" sz="1600" b="1" dirty="0"/>
              <a:t>HKK:</a:t>
            </a:r>
          </a:p>
        </p:txBody>
      </p:sp>
      <p:sp>
        <p:nvSpPr>
          <p:cNvPr id="17" name="TextovéPole 16"/>
          <p:cNvSpPr txBox="1"/>
          <p:nvPr/>
        </p:nvSpPr>
        <p:spPr>
          <a:xfrm>
            <a:off x="5361592" y="5350775"/>
            <a:ext cx="1901911" cy="584775"/>
          </a:xfrm>
          <a:prstGeom prst="rect">
            <a:avLst/>
          </a:prstGeom>
          <a:noFill/>
        </p:spPr>
        <p:txBody>
          <a:bodyPr wrap="square" rtlCol="0">
            <a:spAutoFit/>
          </a:bodyPr>
          <a:lstStyle/>
          <a:p>
            <a:pPr algn="r"/>
            <a:r>
              <a:rPr lang="cs-CZ" sz="1600" b="1" dirty="0"/>
              <a:t>Počet</a:t>
            </a:r>
          </a:p>
          <a:p>
            <a:pPr algn="r"/>
            <a:r>
              <a:rPr lang="cs-CZ" sz="1600" b="1" dirty="0"/>
              <a:t>hospitalizací</a:t>
            </a:r>
          </a:p>
        </p:txBody>
      </p:sp>
      <p:sp>
        <p:nvSpPr>
          <p:cNvPr id="18" name="TextovéPole 17"/>
          <p:cNvSpPr txBox="1"/>
          <p:nvPr/>
        </p:nvSpPr>
        <p:spPr>
          <a:xfrm>
            <a:off x="10476055" y="5142933"/>
            <a:ext cx="685759" cy="338554"/>
          </a:xfrm>
          <a:prstGeom prst="rect">
            <a:avLst/>
          </a:prstGeom>
          <a:noFill/>
        </p:spPr>
        <p:txBody>
          <a:bodyPr wrap="square" rtlCol="0">
            <a:spAutoFit/>
          </a:bodyPr>
          <a:lstStyle/>
          <a:p>
            <a:r>
              <a:rPr lang="cs-CZ" sz="1600" b="1" dirty="0"/>
              <a:t>ČR:</a:t>
            </a:r>
          </a:p>
        </p:txBody>
      </p:sp>
      <p:sp>
        <p:nvSpPr>
          <p:cNvPr id="19" name="TextovéPole 18"/>
          <p:cNvSpPr txBox="1"/>
          <p:nvPr/>
        </p:nvSpPr>
        <p:spPr>
          <a:xfrm>
            <a:off x="10476054" y="5912595"/>
            <a:ext cx="685759" cy="338554"/>
          </a:xfrm>
          <a:prstGeom prst="rect">
            <a:avLst/>
          </a:prstGeom>
          <a:noFill/>
        </p:spPr>
        <p:txBody>
          <a:bodyPr wrap="square" rtlCol="0">
            <a:spAutoFit/>
          </a:bodyPr>
          <a:lstStyle/>
          <a:p>
            <a:r>
              <a:rPr lang="cs-CZ" sz="1600" b="1" dirty="0"/>
              <a:t>HKK:</a:t>
            </a:r>
          </a:p>
        </p:txBody>
      </p:sp>
      <p:sp>
        <p:nvSpPr>
          <p:cNvPr id="20" name="TextovéPole 19"/>
          <p:cNvSpPr txBox="1"/>
          <p:nvPr/>
        </p:nvSpPr>
        <p:spPr>
          <a:xfrm>
            <a:off x="8513224" y="5353906"/>
            <a:ext cx="1901911" cy="584775"/>
          </a:xfrm>
          <a:prstGeom prst="rect">
            <a:avLst/>
          </a:prstGeom>
          <a:noFill/>
        </p:spPr>
        <p:txBody>
          <a:bodyPr wrap="square" rtlCol="0">
            <a:spAutoFit/>
          </a:bodyPr>
          <a:lstStyle/>
          <a:p>
            <a:pPr algn="r"/>
            <a:r>
              <a:rPr lang="cs-CZ" sz="1600" b="1" dirty="0"/>
              <a:t>Počet</a:t>
            </a:r>
          </a:p>
          <a:p>
            <a:pPr algn="r"/>
            <a:r>
              <a:rPr lang="cs-CZ" sz="1600" b="1" dirty="0"/>
              <a:t>ošetřovacích dní</a:t>
            </a:r>
          </a:p>
        </p:txBody>
      </p:sp>
      <p:sp>
        <p:nvSpPr>
          <p:cNvPr id="21" name="TextovéPole 20"/>
          <p:cNvSpPr txBox="1"/>
          <p:nvPr/>
        </p:nvSpPr>
        <p:spPr>
          <a:xfrm>
            <a:off x="4916384" y="4992174"/>
            <a:ext cx="1173520" cy="307777"/>
          </a:xfrm>
          <a:prstGeom prst="rect">
            <a:avLst/>
          </a:prstGeom>
          <a:noFill/>
        </p:spPr>
        <p:txBody>
          <a:bodyPr wrap="square" rtlCol="0">
            <a:spAutoFit/>
          </a:bodyPr>
          <a:lstStyle/>
          <a:p>
            <a:r>
              <a:rPr lang="cs-CZ" sz="1400" dirty="0"/>
              <a:t>- 7 033</a:t>
            </a:r>
          </a:p>
        </p:txBody>
      </p:sp>
      <p:sp>
        <p:nvSpPr>
          <p:cNvPr id="22" name="TextovéPole 21"/>
          <p:cNvSpPr txBox="1"/>
          <p:nvPr/>
        </p:nvSpPr>
        <p:spPr>
          <a:xfrm>
            <a:off x="4887530" y="5254553"/>
            <a:ext cx="772726" cy="307777"/>
          </a:xfrm>
          <a:prstGeom prst="rect">
            <a:avLst/>
          </a:prstGeom>
          <a:noFill/>
        </p:spPr>
        <p:txBody>
          <a:bodyPr wrap="square" rtlCol="0">
            <a:spAutoFit/>
          </a:bodyPr>
          <a:lstStyle/>
          <a:p>
            <a:pPr algn="ctr"/>
            <a:r>
              <a:rPr lang="cs-CZ" sz="1400" dirty="0"/>
              <a:t>- 6,7%</a:t>
            </a:r>
          </a:p>
        </p:txBody>
      </p:sp>
      <p:sp>
        <p:nvSpPr>
          <p:cNvPr id="23" name="TextovéPole 22"/>
          <p:cNvSpPr txBox="1"/>
          <p:nvPr/>
        </p:nvSpPr>
        <p:spPr>
          <a:xfrm>
            <a:off x="4970611" y="5774416"/>
            <a:ext cx="1173520" cy="307777"/>
          </a:xfrm>
          <a:prstGeom prst="rect">
            <a:avLst/>
          </a:prstGeom>
          <a:noFill/>
        </p:spPr>
        <p:txBody>
          <a:bodyPr wrap="square" rtlCol="0">
            <a:spAutoFit/>
          </a:bodyPr>
          <a:lstStyle/>
          <a:p>
            <a:r>
              <a:rPr lang="cs-CZ" sz="1400" dirty="0"/>
              <a:t>+ 246</a:t>
            </a:r>
          </a:p>
        </p:txBody>
      </p:sp>
      <p:sp>
        <p:nvSpPr>
          <p:cNvPr id="24" name="TextovéPole 23"/>
          <p:cNvSpPr txBox="1"/>
          <p:nvPr/>
        </p:nvSpPr>
        <p:spPr>
          <a:xfrm>
            <a:off x="4941757" y="6036795"/>
            <a:ext cx="772726" cy="307777"/>
          </a:xfrm>
          <a:prstGeom prst="rect">
            <a:avLst/>
          </a:prstGeom>
          <a:noFill/>
        </p:spPr>
        <p:txBody>
          <a:bodyPr wrap="square" rtlCol="0">
            <a:spAutoFit/>
          </a:bodyPr>
          <a:lstStyle/>
          <a:p>
            <a:pPr algn="ctr"/>
            <a:r>
              <a:rPr lang="cs-CZ" sz="1400" dirty="0"/>
              <a:t>+ 4,6%</a:t>
            </a:r>
          </a:p>
        </p:txBody>
      </p:sp>
      <p:sp>
        <p:nvSpPr>
          <p:cNvPr id="25" name="TextovéPole 24"/>
          <p:cNvSpPr txBox="1"/>
          <p:nvPr/>
        </p:nvSpPr>
        <p:spPr>
          <a:xfrm>
            <a:off x="7768278" y="4985913"/>
            <a:ext cx="1173520" cy="307777"/>
          </a:xfrm>
          <a:prstGeom prst="rect">
            <a:avLst/>
          </a:prstGeom>
          <a:noFill/>
        </p:spPr>
        <p:txBody>
          <a:bodyPr wrap="square" rtlCol="0">
            <a:spAutoFit/>
          </a:bodyPr>
          <a:lstStyle/>
          <a:p>
            <a:r>
              <a:rPr lang="cs-CZ" sz="1400" dirty="0"/>
              <a:t>- 7 721</a:t>
            </a:r>
          </a:p>
        </p:txBody>
      </p:sp>
      <p:sp>
        <p:nvSpPr>
          <p:cNvPr id="26" name="TextovéPole 25"/>
          <p:cNvSpPr txBox="1"/>
          <p:nvPr/>
        </p:nvSpPr>
        <p:spPr>
          <a:xfrm>
            <a:off x="7739424" y="5248292"/>
            <a:ext cx="772726" cy="307777"/>
          </a:xfrm>
          <a:prstGeom prst="rect">
            <a:avLst/>
          </a:prstGeom>
          <a:noFill/>
        </p:spPr>
        <p:txBody>
          <a:bodyPr wrap="square" rtlCol="0">
            <a:spAutoFit/>
          </a:bodyPr>
          <a:lstStyle/>
          <a:p>
            <a:pPr algn="ctr"/>
            <a:r>
              <a:rPr lang="cs-CZ" sz="1400" dirty="0"/>
              <a:t>- 6,4%</a:t>
            </a:r>
          </a:p>
        </p:txBody>
      </p:sp>
      <p:sp>
        <p:nvSpPr>
          <p:cNvPr id="27" name="TextovéPole 26"/>
          <p:cNvSpPr txBox="1"/>
          <p:nvPr/>
        </p:nvSpPr>
        <p:spPr>
          <a:xfrm>
            <a:off x="7822505" y="5768155"/>
            <a:ext cx="1173520" cy="307777"/>
          </a:xfrm>
          <a:prstGeom prst="rect">
            <a:avLst/>
          </a:prstGeom>
          <a:noFill/>
        </p:spPr>
        <p:txBody>
          <a:bodyPr wrap="square" rtlCol="0">
            <a:spAutoFit/>
          </a:bodyPr>
          <a:lstStyle/>
          <a:p>
            <a:r>
              <a:rPr lang="cs-CZ" sz="1400" dirty="0"/>
              <a:t>+ 306</a:t>
            </a:r>
          </a:p>
        </p:txBody>
      </p:sp>
      <p:sp>
        <p:nvSpPr>
          <p:cNvPr id="28" name="TextovéPole 27"/>
          <p:cNvSpPr txBox="1"/>
          <p:nvPr/>
        </p:nvSpPr>
        <p:spPr>
          <a:xfrm>
            <a:off x="7793651" y="6030534"/>
            <a:ext cx="772726" cy="307777"/>
          </a:xfrm>
          <a:prstGeom prst="rect">
            <a:avLst/>
          </a:prstGeom>
          <a:noFill/>
        </p:spPr>
        <p:txBody>
          <a:bodyPr wrap="square" rtlCol="0">
            <a:spAutoFit/>
          </a:bodyPr>
          <a:lstStyle/>
          <a:p>
            <a:pPr algn="ctr"/>
            <a:r>
              <a:rPr lang="cs-CZ" sz="1400" dirty="0"/>
              <a:t>+ 5,2%</a:t>
            </a:r>
          </a:p>
        </p:txBody>
      </p:sp>
      <p:sp>
        <p:nvSpPr>
          <p:cNvPr id="29" name="TextovéPole 28"/>
          <p:cNvSpPr txBox="1"/>
          <p:nvPr/>
        </p:nvSpPr>
        <p:spPr>
          <a:xfrm>
            <a:off x="10947637" y="5032989"/>
            <a:ext cx="1173520" cy="307777"/>
          </a:xfrm>
          <a:prstGeom prst="rect">
            <a:avLst/>
          </a:prstGeom>
          <a:noFill/>
        </p:spPr>
        <p:txBody>
          <a:bodyPr wrap="square" rtlCol="0">
            <a:spAutoFit/>
          </a:bodyPr>
          <a:lstStyle/>
          <a:p>
            <a:r>
              <a:rPr lang="cs-CZ" sz="1400" dirty="0"/>
              <a:t>- 724 748</a:t>
            </a:r>
          </a:p>
        </p:txBody>
      </p:sp>
      <p:sp>
        <p:nvSpPr>
          <p:cNvPr id="30" name="TextovéPole 29"/>
          <p:cNvSpPr txBox="1"/>
          <p:nvPr/>
        </p:nvSpPr>
        <p:spPr>
          <a:xfrm>
            <a:off x="10918783" y="5295368"/>
            <a:ext cx="772726" cy="307777"/>
          </a:xfrm>
          <a:prstGeom prst="rect">
            <a:avLst/>
          </a:prstGeom>
          <a:noFill/>
        </p:spPr>
        <p:txBody>
          <a:bodyPr wrap="square" rtlCol="0">
            <a:spAutoFit/>
          </a:bodyPr>
          <a:lstStyle/>
          <a:p>
            <a:pPr algn="ctr"/>
            <a:r>
              <a:rPr lang="cs-CZ" sz="1400" dirty="0"/>
              <a:t>- 7,5%</a:t>
            </a:r>
          </a:p>
        </p:txBody>
      </p:sp>
      <p:sp>
        <p:nvSpPr>
          <p:cNvPr id="31" name="TextovéPole 30"/>
          <p:cNvSpPr txBox="1"/>
          <p:nvPr/>
        </p:nvSpPr>
        <p:spPr>
          <a:xfrm>
            <a:off x="11001864" y="5815231"/>
            <a:ext cx="1173520" cy="307777"/>
          </a:xfrm>
          <a:prstGeom prst="rect">
            <a:avLst/>
          </a:prstGeom>
          <a:noFill/>
        </p:spPr>
        <p:txBody>
          <a:bodyPr wrap="square" rtlCol="0">
            <a:spAutoFit/>
          </a:bodyPr>
          <a:lstStyle/>
          <a:p>
            <a:r>
              <a:rPr lang="cs-CZ" sz="1400" dirty="0"/>
              <a:t>- 23 878</a:t>
            </a:r>
          </a:p>
        </p:txBody>
      </p:sp>
      <p:sp>
        <p:nvSpPr>
          <p:cNvPr id="32" name="TextovéPole 31"/>
          <p:cNvSpPr txBox="1"/>
          <p:nvPr/>
        </p:nvSpPr>
        <p:spPr>
          <a:xfrm>
            <a:off x="10973010" y="6077610"/>
            <a:ext cx="772726" cy="307777"/>
          </a:xfrm>
          <a:prstGeom prst="rect">
            <a:avLst/>
          </a:prstGeom>
          <a:noFill/>
        </p:spPr>
        <p:txBody>
          <a:bodyPr wrap="square" rtlCol="0">
            <a:spAutoFit/>
          </a:bodyPr>
          <a:lstStyle/>
          <a:p>
            <a:pPr algn="ctr"/>
            <a:r>
              <a:rPr lang="cs-CZ" sz="1400" dirty="0"/>
              <a:t>- 5,5%</a:t>
            </a:r>
          </a:p>
        </p:txBody>
      </p:sp>
    </p:spTree>
    <p:extLst>
      <p:ext uri="{BB962C8B-B14F-4D97-AF65-F5344CB8AC3E}">
        <p14:creationId xmlns:p14="http://schemas.microsoft.com/office/powerpoint/2010/main" val="175675526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xml><?xml version="1.0" encoding="utf-8"?>
<p:tagLst xmlns:a="http://schemas.openxmlformats.org/drawingml/2006/main" xmlns:r="http://schemas.openxmlformats.org/officeDocument/2006/relationships" xmlns:p="http://schemas.openxmlformats.org/presentationml/2006/main">
  <p:tag name="VCTCREATESHAPEHANDLED" val="0"/>
</p:tagLst>
</file>

<file path=ppt/theme/theme1.xml><?xml version="1.0" encoding="utf-8"?>
<a:theme xmlns:a="http://schemas.openxmlformats.org/drawingml/2006/main" name="1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6.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Modrá">
    <a:dk1>
      <a:sysClr val="windowText" lastClr="000000"/>
    </a:dk1>
    <a:lt1>
      <a:sysClr val="window" lastClr="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1.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2.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5964</TotalTime>
  <Words>16198</Words>
  <Application>Microsoft Office PowerPoint</Application>
  <PresentationFormat>Širokoúhlá obrazovka</PresentationFormat>
  <Paragraphs>5123</Paragraphs>
  <Slides>60</Slides>
  <Notes>22</Notes>
  <HiddenSlides>0</HiddenSlides>
  <MMClips>0</MMClips>
  <ScaleCrop>false</ScaleCrop>
  <HeadingPairs>
    <vt:vector size="6" baseType="variant">
      <vt:variant>
        <vt:lpstr>Použitá písma</vt:lpstr>
      </vt:variant>
      <vt:variant>
        <vt:i4>5</vt:i4>
      </vt:variant>
      <vt:variant>
        <vt:lpstr>Motiv</vt:lpstr>
      </vt:variant>
      <vt:variant>
        <vt:i4>2</vt:i4>
      </vt:variant>
      <vt:variant>
        <vt:lpstr>Nadpisy snímků</vt:lpstr>
      </vt:variant>
      <vt:variant>
        <vt:i4>60</vt:i4>
      </vt:variant>
    </vt:vector>
  </HeadingPairs>
  <TitlesOfParts>
    <vt:vector size="67" baseType="lpstr">
      <vt:lpstr>Arial</vt:lpstr>
      <vt:lpstr>Calibri</vt:lpstr>
      <vt:lpstr>Calibri Light</vt:lpstr>
      <vt:lpstr>Symbol</vt:lpstr>
      <vt:lpstr>Times New Roman</vt:lpstr>
      <vt:lpstr>1_Motiv Office</vt:lpstr>
      <vt:lpstr>2_Motiv Office</vt:lpstr>
      <vt:lpstr>„ZDRAVÍ 2030“ – analytická studie </vt:lpstr>
      <vt:lpstr>Počet hospitalizací a počet hospitalizovaných v HKK a v ČR</vt:lpstr>
      <vt:lpstr>Hospitalizace s akutní lůžkovou péčí v HKK a v ČR</vt:lpstr>
      <vt:lpstr>Nemocnost obyvatel HKK ve srovnání s ČR  akutní hospitalizace</vt:lpstr>
      <vt:lpstr>Hospitalizace s následnou lůžkovou péčí v HKK a v ČR</vt:lpstr>
      <vt:lpstr>Nemocnost obyvatel HKK ve srovnání s ČR  hospitalizace následné a dlouhodobé péče </vt:lpstr>
      <vt:lpstr>Hospitalizace s operací v HKK a v ČR</vt:lpstr>
      <vt:lpstr>Nemocnost obyvatel HKK ve srovnání s ČR  akutní hospitalizace s operací</vt:lpstr>
      <vt:lpstr>Dlouhodobé hospitalizace (nad 30 dní) v HKK a celé ČR</vt:lpstr>
      <vt:lpstr>Dlouhodobé hospitalizace (nad 30 dní) u osob 65+ v HKK a celé ČR</vt:lpstr>
      <vt:lpstr>Jakékoli hospitalizace končící úmrtím pacienta </vt:lpstr>
      <vt:lpstr>Akutní hospitalizace končící úmrtím pacienta </vt:lpstr>
      <vt:lpstr>Prezentace aplikace PowerPoint</vt:lpstr>
      <vt:lpstr>Počet akutně hospitalizovaných obyvatel HKK </vt:lpstr>
      <vt:lpstr>Počet akutních hospitalizací obyvatel HKK </vt:lpstr>
      <vt:lpstr>Prezentace aplikace PowerPoint</vt:lpstr>
      <vt:lpstr>Prezentace aplikace PowerPoint</vt:lpstr>
      <vt:lpstr>„ZDRAVÍ 2030“ – analytická studie </vt:lpstr>
      <vt:lpstr>Příčiny akutních hospitalizací v roce 2018 – relativní podíl</vt:lpstr>
      <vt:lpstr>Příčiny akutních hospitalizací v roce 2018 - počet</vt:lpstr>
      <vt:lpstr>Příčiny hospitalizací (hlavní diagnóza) obyvatel HKK dle věku</vt:lpstr>
      <vt:lpstr>Příčiny hospitalizací (hlavní diagnóza)</vt:lpstr>
      <vt:lpstr>Počet akutních hospitalizací a hospitalizací s operací</vt:lpstr>
      <vt:lpstr>Akutní hospitalizace s operací v roce 2018</vt:lpstr>
      <vt:lpstr>Počet akutních hospitalizací dle skupin diagnóz – vývoj v čase I </vt:lpstr>
      <vt:lpstr>Počet akutních hospitalizací dle skupin diagnóz – vývoj v čase II </vt:lpstr>
      <vt:lpstr>Počet akutních hospitalizací dle skupin diagnóz – vývoj v čase III </vt:lpstr>
      <vt:lpstr>Počet akutních hospitalizací dle skupin diagnóz – vývoj v čase IV </vt:lpstr>
      <vt:lpstr>Délka hospitalizací v HKK – vývoj v čase</vt:lpstr>
      <vt:lpstr>Délka hospitalizací – vývoj v čase ve srovnání HKK a ČR </vt:lpstr>
      <vt:lpstr>Průměrná délka akutních hospitalizací – vývoj v čase</vt:lpstr>
      <vt:lpstr>Délka akutních hospitalizací</vt:lpstr>
      <vt:lpstr>Délka akutních hospitalizací obyvatel HKK s vyloučením porodů</vt:lpstr>
      <vt:lpstr>Délka akutních hospitalizací s vyloučením porodů</vt:lpstr>
      <vt:lpstr>Délka akutních hospitalizací s vyloučením porodů – srovnání krajů</vt:lpstr>
      <vt:lpstr>Hospitalizace – vývoj v čase dle kategorizované délky</vt:lpstr>
      <vt:lpstr>Délka akutních hospitalizací 2016: mezinárodní srovnání</vt:lpstr>
      <vt:lpstr>Doporučení k hospitalizaci v HKK dle kraje bydliště a diagnózy 1/3</vt:lpstr>
      <vt:lpstr>Doporučení k hospitalizaci v HKK dle kraje bydliště a diagnózy 2/3</vt:lpstr>
      <vt:lpstr>Doporučení k hospitalizaci v HKK dle kraje bydliště a diagnózy 3/3</vt:lpstr>
      <vt:lpstr>„ZDRAVÍ 2030“ – analytická studie </vt:lpstr>
      <vt:lpstr>Vývoj počtu hospitalizací z příjmu ZZS v ZZ se sídlem v HKK  (2007–2018) v porovnání s celou Českou republikou</vt:lpstr>
      <vt:lpstr>Vývoj počtu hospitalizací z příjmu ZZS v se sídlem v Hradci Králové (2007–2018) v porovnání s celou Českou republikou</vt:lpstr>
      <vt:lpstr>Vývoj podílu hospitalizačních případů z příjmu ZZS na celkovém objemu akutních hospitalizačních případů (2007–2018) </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„ZDRAVÍ 2030“ – analytická studie </vt:lpstr>
      <vt:lpstr>Ambulantní návštěvy u ambulantních specialitů</vt:lpstr>
      <vt:lpstr>Počet kontaktů se zdravotními službami - ambulantní specialisté</vt:lpstr>
      <vt:lpstr>Objem ambulantních služeb v nemocnicích a samostatných ordinacích specialistů </vt:lpstr>
      <vt:lpstr>Ambulantní návštěvy u praktických lékařů pro dospělé v ČR </vt:lpstr>
      <vt:lpstr>Ambulantní návštěvy u praktických lékařů</vt:lpstr>
      <vt:lpstr>Prezentace aplikace PowerPoint</vt:lpstr>
      <vt:lpstr>Ambulantní návštěvy u stomatologů</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Prezentace aplikace PowerPoint</dc:title>
  <dc:creator>Martin Komenda</dc:creator>
  <cp:lastModifiedBy>Ladislav Dušek</cp:lastModifiedBy>
  <cp:revision>375</cp:revision>
  <dcterms:created xsi:type="dcterms:W3CDTF">2019-07-27T10:04:23Z</dcterms:created>
  <dcterms:modified xsi:type="dcterms:W3CDTF">2020-02-16T17:58:19Z</dcterms:modified>
</cp:coreProperties>
</file>