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6"/>
  </p:notesMasterIdLst>
  <p:handoutMasterIdLst>
    <p:handoutMasterId r:id="rId17"/>
  </p:handoutMasterIdLst>
  <p:sldIdLst>
    <p:sldId id="274" r:id="rId3"/>
    <p:sldId id="282" r:id="rId4"/>
    <p:sldId id="288" r:id="rId5"/>
    <p:sldId id="283" r:id="rId6"/>
    <p:sldId id="289" r:id="rId7"/>
    <p:sldId id="284" r:id="rId8"/>
    <p:sldId id="290" r:id="rId9"/>
    <p:sldId id="291" r:id="rId10"/>
    <p:sldId id="292" r:id="rId11"/>
    <p:sldId id="286" r:id="rId12"/>
    <p:sldId id="293" r:id="rId13"/>
    <p:sldId id="287" r:id="rId14"/>
    <p:sldId id="273" r:id="rId15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34570" autoAdjust="0"/>
    <p:restoredTop sz="86381" autoAdjust="0"/>
  </p:normalViewPr>
  <p:slideViewPr>
    <p:cSldViewPr>
      <p:cViewPr varScale="1">
        <p:scale>
          <a:sx n="98" d="100"/>
          <a:sy n="98" d="100"/>
        </p:scale>
        <p:origin x="-158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195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44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2" y="1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r">
              <a:defRPr sz="1200"/>
            </a:lvl1pPr>
          </a:lstStyle>
          <a:p>
            <a:fld id="{EA740C4B-4684-4605-BCA0-8576D9C7BCC5}" type="datetimeFigureOut">
              <a:rPr lang="cs-CZ" smtClean="0"/>
              <a:t>18.9.2019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2" y="943009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r">
              <a:defRPr sz="1200"/>
            </a:lvl1pPr>
          </a:lstStyle>
          <a:p>
            <a:fld id="{F6FB8B9A-E9FE-4A7B-A7D5-3EB5040535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27628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2" y="1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r">
              <a:defRPr sz="1200"/>
            </a:lvl1pPr>
          </a:lstStyle>
          <a:p>
            <a:fld id="{644375B0-F28D-4F45-9E84-907D206E8A5F}" type="datetimeFigureOut">
              <a:rPr lang="cs-CZ" smtClean="0"/>
              <a:t>18.9.2019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17" tIns="46058" rIns="92117" bIns="46058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9"/>
            <a:ext cx="5438140" cy="4467701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2" y="943009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r">
              <a:defRPr sz="1200"/>
            </a:lvl1pPr>
          </a:lstStyle>
          <a:p>
            <a:fld id="{BD22D8C3-A0FB-4407-AB15-50439566DA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1925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22D8C3-A0FB-4407-AB15-50439566DA56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9752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22D8C3-A0FB-4407-AB15-50439566DA56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221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-12700" y="1968500"/>
            <a:ext cx="9156700" cy="48895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/>
          </a:p>
        </p:txBody>
      </p:sp>
      <p:pic>
        <p:nvPicPr>
          <p:cNvPr id="5" name="Picture 9" descr="logo_mzc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682625"/>
            <a:ext cx="6737350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3" descr="pp_titul_podtis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9138"/>
            <a:ext cx="812800" cy="486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3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33488" y="2463800"/>
            <a:ext cx="6794500" cy="2189163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cs-CZ" altLang="cs-CZ" noProof="0"/>
              <a:t>KLEPNUTÍM LZE UPRAVIT STYL PŘEDLOHY NADPISŮ.</a:t>
            </a:r>
          </a:p>
        </p:txBody>
      </p:sp>
      <p:sp>
        <p:nvSpPr>
          <p:cNvPr id="4730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33488" y="4857750"/>
            <a:ext cx="6794500" cy="1235075"/>
          </a:xfrm>
        </p:spPr>
        <p:txBody>
          <a:bodyPr/>
          <a:lstStyle>
            <a:lvl1pPr>
              <a:defRPr sz="16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altLang="cs-CZ" noProof="0"/>
              <a:t>Klepnutím lze upravit styl předlohy podnadpisů.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220788" y="6245225"/>
            <a:ext cx="1370012" cy="47625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charset="0"/>
              </a:defRPr>
            </a:lvl1pPr>
          </a:lstStyle>
          <a:p>
            <a:fld id="{60B691F1-018D-476A-A270-58A24098E232}" type="datetime1">
              <a:rPr lang="cs-CZ" smtClean="0"/>
              <a:t>18.9.2019</a:t>
            </a:fld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916238" y="6245225"/>
            <a:ext cx="2895600" cy="4762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8431B0A-F8E7-44A1-9246-EFA759D5AA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0827144"/>
      </p:ext>
    </p:extLst>
  </p:cSld>
  <p:clrMapOvr>
    <a:masterClrMapping/>
  </p:clrMapOvr>
  <p:transition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240FE2-58B4-4DB3-B21C-CD1480BAB771}" type="datetime1">
              <a:rPr lang="cs-CZ" smtClean="0"/>
              <a:t>18.9.2019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431B0A-F8E7-44A1-9246-EFA759D5AA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506404"/>
      </p:ext>
    </p:extLst>
  </p:cSld>
  <p:clrMapOvr>
    <a:masterClrMapping/>
  </p:clrMapOvr>
  <p:transition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329363" y="0"/>
            <a:ext cx="1698625" cy="6126163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33488" y="0"/>
            <a:ext cx="4943475" cy="6126163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67628-EC4C-48BD-8FD8-927F991D8D59}" type="datetime1">
              <a:rPr lang="cs-CZ" smtClean="0"/>
              <a:t>18.9.2019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431B0A-F8E7-44A1-9246-EFA759D5AA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1332295"/>
      </p:ext>
    </p:extLst>
  </p:cSld>
  <p:clrMapOvr>
    <a:masterClrMapping/>
  </p:clrMapOvr>
  <p:transition>
    <p:zoom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-12700" y="1968500"/>
            <a:ext cx="9156700" cy="48895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/>
          </a:p>
        </p:txBody>
      </p:sp>
      <p:pic>
        <p:nvPicPr>
          <p:cNvPr id="5" name="Picture 9" descr="logo_mzc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682625"/>
            <a:ext cx="6737350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3" descr="pp_titul_podtis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9138"/>
            <a:ext cx="812800" cy="486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3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33488" y="2463800"/>
            <a:ext cx="6794500" cy="2189163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cs-CZ" altLang="cs-CZ" noProof="0"/>
              <a:t>KLEPNUTÍM LZE UPRAVIT STYL PŘEDLOHY NADPISŮ.</a:t>
            </a:r>
          </a:p>
        </p:txBody>
      </p:sp>
      <p:sp>
        <p:nvSpPr>
          <p:cNvPr id="4730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33488" y="4857750"/>
            <a:ext cx="6794500" cy="1235075"/>
          </a:xfrm>
        </p:spPr>
        <p:txBody>
          <a:bodyPr/>
          <a:lstStyle>
            <a:lvl1pPr>
              <a:defRPr sz="16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altLang="cs-CZ" noProof="0"/>
              <a:t>Klepnutím lze upravit styl předlohy podnadpisů.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220788" y="6245225"/>
            <a:ext cx="1370012" cy="47625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charset="0"/>
              </a:defRPr>
            </a:lvl1pPr>
          </a:lstStyle>
          <a:p>
            <a:fld id="{E508C521-49EA-4A03-A0AE-A5B038C17E6A}" type="datetime1">
              <a:rPr lang="cs-CZ" smtClean="0"/>
              <a:t>18.9.2019</a:t>
            </a:fld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916238" y="6245225"/>
            <a:ext cx="2895600" cy="4762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8431B0A-F8E7-44A1-9246-EFA759D5AA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0827144"/>
      </p:ext>
    </p:extLst>
  </p:cSld>
  <p:clrMapOvr>
    <a:masterClrMapping/>
  </p:clrMapOvr>
  <p:transition>
    <p:zoom dir="in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27C676-0A47-4ADE-B48F-320285BC8BAC}" type="datetime1">
              <a:rPr lang="cs-CZ" smtClean="0"/>
              <a:t>18.9.2019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431B0A-F8E7-44A1-9246-EFA759D5AA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0361872"/>
      </p:ext>
    </p:extLst>
  </p:cSld>
  <p:clrMapOvr>
    <a:masterClrMapping/>
  </p:clrMapOvr>
  <p:transition>
    <p:zoom dir="in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0B5302-2831-4E1A-B7D6-08F8A4A55230}" type="datetime1">
              <a:rPr lang="cs-CZ" smtClean="0"/>
              <a:t>18.9.2019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431B0A-F8E7-44A1-9246-EFA759D5AA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9753636"/>
      </p:ext>
    </p:extLst>
  </p:cSld>
  <p:clrMapOvr>
    <a:masterClrMapping/>
  </p:clrMapOvr>
  <p:transition>
    <p:zoom dir="in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488" y="1600200"/>
            <a:ext cx="33210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06938" y="1600200"/>
            <a:ext cx="33210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297729-4573-43A9-AA7B-82BAD853B46A}" type="datetime1">
              <a:rPr lang="cs-CZ" smtClean="0"/>
              <a:t>18.9.2019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431B0A-F8E7-44A1-9246-EFA759D5AA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060186"/>
      </p:ext>
    </p:extLst>
  </p:cSld>
  <p:clrMapOvr>
    <a:masterClrMapping/>
  </p:clrMapOvr>
  <p:transition>
    <p:zoom dir="in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734C74-E356-45EB-B531-B22D0EDADC12}" type="datetime1">
              <a:rPr lang="cs-CZ" smtClean="0"/>
              <a:t>18.9.2019</a:t>
            </a:fld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431B0A-F8E7-44A1-9246-EFA759D5AA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415677"/>
      </p:ext>
    </p:extLst>
  </p:cSld>
  <p:clrMapOvr>
    <a:masterClrMapping/>
  </p:clrMapOvr>
  <p:transition>
    <p:zoom dir="in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1BB892-BECA-41B0-8FC6-A2AA1D3E4D76}" type="datetime1">
              <a:rPr lang="cs-CZ" smtClean="0"/>
              <a:t>18.9.2019</a:t>
            </a:fld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431B0A-F8E7-44A1-9246-EFA759D5AA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0646490"/>
      </p:ext>
    </p:extLst>
  </p:cSld>
  <p:clrMapOvr>
    <a:masterClrMapping/>
  </p:clrMapOvr>
  <p:transition>
    <p:zoom dir="in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3E96C3-C48D-4DA9-9C00-4A8C89C078B2}" type="datetime1">
              <a:rPr lang="cs-CZ" smtClean="0"/>
              <a:t>18.9.2019</a:t>
            </a:fld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431B0A-F8E7-44A1-9246-EFA759D5AA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738744"/>
      </p:ext>
    </p:extLst>
  </p:cSld>
  <p:clrMapOvr>
    <a:masterClrMapping/>
  </p:clrMapOvr>
  <p:transition>
    <p:zoom dir="in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A5282C-92FF-4A5E-86D1-A89BB3069257}" type="datetime1">
              <a:rPr lang="cs-CZ" smtClean="0"/>
              <a:t>18.9.2019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431B0A-F8E7-44A1-9246-EFA759D5AA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3656642"/>
      </p:ext>
    </p:extLst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B343CB-6B95-4F6F-84C5-382FD7AD47F4}" type="datetime1">
              <a:rPr lang="cs-CZ" smtClean="0"/>
              <a:t>18.9.2019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431B0A-F8E7-44A1-9246-EFA759D5AA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0361872"/>
      </p:ext>
    </p:extLst>
  </p:cSld>
  <p:clrMapOvr>
    <a:masterClrMapping/>
  </p:clrMapOvr>
  <p:transition>
    <p:zoom dir="in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3B88EB-DCC3-40E7-8517-E5A57C9E5A56}" type="datetime1">
              <a:rPr lang="cs-CZ" smtClean="0"/>
              <a:t>18.9.2019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431B0A-F8E7-44A1-9246-EFA759D5AA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2608666"/>
      </p:ext>
    </p:extLst>
  </p:cSld>
  <p:clrMapOvr>
    <a:masterClrMapping/>
  </p:clrMapOvr>
  <p:transition>
    <p:zoom dir="in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4F7EDF-CE33-4A92-B213-E18DA712E91D}" type="datetime1">
              <a:rPr lang="cs-CZ" smtClean="0"/>
              <a:t>18.9.2019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431B0A-F8E7-44A1-9246-EFA759D5AA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506404"/>
      </p:ext>
    </p:extLst>
  </p:cSld>
  <p:clrMapOvr>
    <a:masterClrMapping/>
  </p:clrMapOvr>
  <p:transition>
    <p:zoom dir="in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329363" y="0"/>
            <a:ext cx="1698625" cy="6126163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33488" y="0"/>
            <a:ext cx="4943475" cy="6126163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ACA160-3011-4908-9CC6-351598A02D83}" type="datetime1">
              <a:rPr lang="cs-CZ" smtClean="0"/>
              <a:t>18.9.2019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431B0A-F8E7-44A1-9246-EFA759D5AA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1332295"/>
      </p:ext>
    </p:extLst>
  </p:cSld>
  <p:clrMapOvr>
    <a:masterClrMapping/>
  </p:clrMapOvr>
  <p:transition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F3C867-D132-457A-A423-8E81647C9834}" type="datetime1">
              <a:rPr lang="cs-CZ" smtClean="0"/>
              <a:t>18.9.2019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431B0A-F8E7-44A1-9246-EFA759D5AA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9753636"/>
      </p:ext>
    </p:extLst>
  </p:cSld>
  <p:clrMapOvr>
    <a:masterClrMapping/>
  </p:clrMapOvr>
  <p:transition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488" y="1600200"/>
            <a:ext cx="33210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06938" y="1600200"/>
            <a:ext cx="33210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B543F2-A579-4F35-A436-22308D8A74E7}" type="datetime1">
              <a:rPr lang="cs-CZ" smtClean="0"/>
              <a:t>18.9.2019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431B0A-F8E7-44A1-9246-EFA759D5AA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060186"/>
      </p:ext>
    </p:extLst>
  </p:cSld>
  <p:clrMapOvr>
    <a:masterClrMapping/>
  </p:clrMapOvr>
  <p:transition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517AE8-B525-45CC-9A1A-C266CF37B323}" type="datetime1">
              <a:rPr lang="cs-CZ" smtClean="0"/>
              <a:t>18.9.2019</a:t>
            </a:fld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431B0A-F8E7-44A1-9246-EFA759D5AA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415677"/>
      </p:ext>
    </p:extLst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B805DB-0BC5-4B68-A910-42061E1C0E78}" type="datetime1">
              <a:rPr lang="cs-CZ" smtClean="0"/>
              <a:t>18.9.2019</a:t>
            </a:fld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431B0A-F8E7-44A1-9246-EFA759D5AA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0646490"/>
      </p:ext>
    </p:extLst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F2E6ED-068B-46D3-8D59-CE7CB76739DE}" type="datetime1">
              <a:rPr lang="cs-CZ" smtClean="0"/>
              <a:t>18.9.2019</a:t>
            </a:fld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431B0A-F8E7-44A1-9246-EFA759D5AA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738744"/>
      </p:ext>
    </p:extLst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7EC58E-D35C-46E1-B2E1-20A24D0D51E8}" type="datetime1">
              <a:rPr lang="cs-CZ" smtClean="0"/>
              <a:t>18.9.2019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431B0A-F8E7-44A1-9246-EFA759D5AA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3656642"/>
      </p:ext>
    </p:extLst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4CA653-1570-4011-814D-21E85EEA8D05}" type="datetime1">
              <a:rPr lang="cs-CZ" smtClean="0"/>
              <a:t>18.9.2019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431B0A-F8E7-44A1-9246-EFA759D5AA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2608666"/>
      </p:ext>
    </p:extLst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/>
        </p:nvSpPr>
        <p:spPr bwMode="auto">
          <a:xfrm>
            <a:off x="3175" y="0"/>
            <a:ext cx="8024813" cy="10795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z="180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33488" y="0"/>
            <a:ext cx="6794500" cy="105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</a:t>
            </a:r>
            <a:r>
              <a:rPr lang="en-US" altLang="cs-CZ"/>
              <a:t> </a:t>
            </a:r>
            <a:r>
              <a:rPr lang="cs-CZ" altLang="cs-CZ"/>
              <a:t/>
            </a:r>
            <a:br>
              <a:rPr lang="cs-CZ" altLang="cs-CZ"/>
            </a:br>
            <a:r>
              <a:rPr lang="cs-CZ" altLang="cs-CZ"/>
              <a:t>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3488" y="1600200"/>
            <a:ext cx="67945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35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33488" y="6245225"/>
            <a:ext cx="1371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+mn-lt"/>
              </a:defRPr>
            </a:lvl1pPr>
          </a:lstStyle>
          <a:p>
            <a:fld id="{63F40163-DCE5-429D-BF52-B4BBC250632F}" type="datetime1">
              <a:rPr lang="cs-CZ" smtClean="0"/>
              <a:t>18.9.2019</a:t>
            </a:fld>
            <a:endParaRPr lang="cs-CZ"/>
          </a:p>
        </p:txBody>
      </p:sp>
      <p:sp>
        <p:nvSpPr>
          <p:cNvPr id="335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14650" y="6237288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335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207125" y="6245225"/>
            <a:ext cx="18351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C8431B0A-F8E7-44A1-9246-EFA759D5AAEC}" type="slidenum">
              <a:rPr lang="cs-CZ" smtClean="0"/>
              <a:t>‹#›</a:t>
            </a:fld>
            <a:endParaRPr lang="cs-CZ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8628063" y="558800"/>
            <a:ext cx="522287" cy="522288"/>
          </a:xfrm>
          <a:prstGeom prst="rect">
            <a:avLst/>
          </a:prstGeom>
          <a:solidFill>
            <a:srgbClr val="D3114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/>
          </a:p>
        </p:txBody>
      </p:sp>
      <p:sp>
        <p:nvSpPr>
          <p:cNvPr id="1033" name="Rectangle 10"/>
          <p:cNvSpPr>
            <a:spLocks noChangeArrowheads="1"/>
          </p:cNvSpPr>
          <p:nvPr/>
        </p:nvSpPr>
        <p:spPr bwMode="auto">
          <a:xfrm>
            <a:off x="8621713" y="0"/>
            <a:ext cx="522287" cy="52228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/>
          </a:p>
        </p:txBody>
      </p:sp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8066088" y="558800"/>
            <a:ext cx="522287" cy="522288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/>
          </a:p>
        </p:txBody>
      </p:sp>
      <p:sp>
        <p:nvSpPr>
          <p:cNvPr id="1035" name="Rectangle 12"/>
          <p:cNvSpPr>
            <a:spLocks noChangeArrowheads="1"/>
          </p:cNvSpPr>
          <p:nvPr/>
        </p:nvSpPr>
        <p:spPr bwMode="auto">
          <a:xfrm>
            <a:off x="8066088" y="0"/>
            <a:ext cx="522287" cy="5222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/>
          </a:p>
        </p:txBody>
      </p:sp>
      <p:pic>
        <p:nvPicPr>
          <p:cNvPr id="1036" name="Picture 15" descr="pp_podtisk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1438"/>
            <a:ext cx="892175" cy="551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zoom dir="in"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0002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defRPr sz="2000">
          <a:solidFill>
            <a:schemeClr val="tx1"/>
          </a:solidFill>
          <a:latin typeface="+mn-lt"/>
        </a:defRPr>
      </a:lvl2pPr>
      <a:lvl3pPr marL="1150938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defRPr sz="20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bg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bg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bg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bg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bg2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/>
        </p:nvSpPr>
        <p:spPr bwMode="auto">
          <a:xfrm>
            <a:off x="3175" y="0"/>
            <a:ext cx="8024813" cy="10795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cs-CZ" sz="180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33488" y="0"/>
            <a:ext cx="6794500" cy="105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</a:t>
            </a:r>
            <a:r>
              <a:rPr lang="en-US" altLang="cs-CZ"/>
              <a:t> </a:t>
            </a:r>
            <a:r>
              <a:rPr lang="cs-CZ" altLang="cs-CZ"/>
              <a:t/>
            </a:r>
            <a:br>
              <a:rPr lang="cs-CZ" altLang="cs-CZ"/>
            </a:br>
            <a:r>
              <a:rPr lang="cs-CZ" altLang="cs-CZ"/>
              <a:t>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3488" y="1600200"/>
            <a:ext cx="67945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35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33488" y="6245225"/>
            <a:ext cx="1371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+mn-lt"/>
              </a:defRPr>
            </a:lvl1pPr>
          </a:lstStyle>
          <a:p>
            <a:fld id="{7E09ACDB-14B6-4736-A5E9-D82E8F394608}" type="datetime1">
              <a:rPr lang="cs-CZ" smtClean="0"/>
              <a:t>18.9.2019</a:t>
            </a:fld>
            <a:endParaRPr lang="cs-CZ"/>
          </a:p>
        </p:txBody>
      </p:sp>
      <p:sp>
        <p:nvSpPr>
          <p:cNvPr id="335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14650" y="6237288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335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207125" y="6245225"/>
            <a:ext cx="18351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C8431B0A-F8E7-44A1-9246-EFA759D5AAEC}" type="slidenum">
              <a:rPr lang="cs-CZ" smtClean="0"/>
              <a:t>‹#›</a:t>
            </a:fld>
            <a:endParaRPr lang="cs-CZ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8628063" y="558800"/>
            <a:ext cx="522287" cy="522288"/>
          </a:xfrm>
          <a:prstGeom prst="rect">
            <a:avLst/>
          </a:prstGeom>
          <a:solidFill>
            <a:srgbClr val="D3114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/>
          </a:p>
        </p:txBody>
      </p:sp>
      <p:sp>
        <p:nvSpPr>
          <p:cNvPr id="1033" name="Rectangle 10"/>
          <p:cNvSpPr>
            <a:spLocks noChangeArrowheads="1"/>
          </p:cNvSpPr>
          <p:nvPr/>
        </p:nvSpPr>
        <p:spPr bwMode="auto">
          <a:xfrm>
            <a:off x="8621713" y="0"/>
            <a:ext cx="522287" cy="52228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/>
          </a:p>
        </p:txBody>
      </p:sp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8066088" y="558800"/>
            <a:ext cx="522287" cy="522288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/>
          </a:p>
        </p:txBody>
      </p:sp>
      <p:sp>
        <p:nvSpPr>
          <p:cNvPr id="1035" name="Rectangle 12"/>
          <p:cNvSpPr>
            <a:spLocks noChangeArrowheads="1"/>
          </p:cNvSpPr>
          <p:nvPr/>
        </p:nvSpPr>
        <p:spPr bwMode="auto">
          <a:xfrm>
            <a:off x="8066088" y="0"/>
            <a:ext cx="522287" cy="5222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/>
          </a:p>
        </p:txBody>
      </p:sp>
      <p:pic>
        <p:nvPicPr>
          <p:cNvPr id="1036" name="Picture 15" descr="pp_podtisk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1438"/>
            <a:ext cx="892175" cy="551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zoom dir="in"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0002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defRPr sz="2000">
          <a:solidFill>
            <a:schemeClr val="tx1"/>
          </a:solidFill>
          <a:latin typeface="+mn-lt"/>
        </a:defRPr>
      </a:lvl2pPr>
      <a:lvl3pPr marL="1150938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defRPr sz="20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bg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bg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bg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bg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bg2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eeagrants.cz/cs/vyzvy/2018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eagrants.cz/cs/programy/zdravi" TargetMode="External"/><Relationship Id="rId2" Type="http://schemas.openxmlformats.org/officeDocument/2006/relationships/hyperlink" Target="http://www.mzcr.cz/Unie/obsah/aktuality_3855_8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6013" y="2205038"/>
            <a:ext cx="7343775" cy="3600450"/>
          </a:xfrm>
        </p:spPr>
        <p:txBody>
          <a:bodyPr/>
          <a:lstStyle/>
          <a:p>
            <a:pPr algn="ctr" eaLnBrk="1" hangingPunct="1"/>
            <a:r>
              <a:rPr lang="cs-CZ" altLang="cs-CZ" sz="3600" dirty="0"/>
              <a:t/>
            </a:r>
            <a:br>
              <a:rPr lang="cs-CZ" altLang="cs-CZ" sz="3600" dirty="0"/>
            </a:br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2800" dirty="0"/>
              <a:t/>
            </a:r>
            <a:br>
              <a:rPr lang="cs-CZ" altLang="cs-CZ" sz="2800" dirty="0"/>
            </a:br>
            <a:endParaRPr lang="cs-CZ" altLang="cs-CZ" sz="28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971600" y="2204864"/>
            <a:ext cx="7848872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endParaRPr lang="cs-CZ" sz="4400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cs-CZ" sz="4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EHP </a:t>
            </a:r>
            <a:r>
              <a:rPr lang="cs-CZ" sz="4400" dirty="0">
                <a:solidFill>
                  <a:schemeClr val="bg1"/>
                </a:solidFill>
                <a:latin typeface="Calibri" panose="020F0502020204030204" pitchFamily="34" charset="0"/>
              </a:rPr>
              <a:t>fondy 2014-2021</a:t>
            </a:r>
          </a:p>
          <a:p>
            <a:pPr algn="ctr">
              <a:spcAft>
                <a:spcPts val="600"/>
              </a:spcAft>
            </a:pPr>
            <a:r>
              <a:rPr lang="cs-CZ" sz="4000" dirty="0">
                <a:solidFill>
                  <a:schemeClr val="bg1"/>
                </a:solidFill>
                <a:latin typeface="Calibri" panose="020F0502020204030204" pitchFamily="34" charset="0"/>
              </a:rPr>
              <a:t>Program Zdraví</a:t>
            </a:r>
          </a:p>
          <a:p>
            <a:pPr algn="ctr"/>
            <a:endParaRPr lang="cs-CZ" sz="28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endParaRPr lang="cs-CZ" sz="2800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endParaRPr lang="cs-CZ" sz="28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r>
              <a:rPr lang="cs-CZ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18. </a:t>
            </a:r>
            <a:r>
              <a:rPr lang="cs-CZ" sz="2000" dirty="0">
                <a:solidFill>
                  <a:schemeClr val="bg1"/>
                </a:solidFill>
                <a:latin typeface="Calibri" panose="020F0502020204030204" pitchFamily="34" charset="0"/>
              </a:rPr>
              <a:t>září 2019		</a:t>
            </a:r>
            <a:r>
              <a:rPr lang="cs-CZ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                               </a:t>
            </a:r>
            <a:r>
              <a:rPr lang="cs-CZ" sz="2000" dirty="0">
                <a:solidFill>
                  <a:schemeClr val="bg1"/>
                </a:solidFill>
                <a:latin typeface="Calibri" panose="020F0502020204030204" pitchFamily="34" charset="0"/>
              </a:rPr>
              <a:t>		             </a:t>
            </a:r>
            <a:r>
              <a:rPr lang="cs-CZ" sz="2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Petr Čermák</a:t>
            </a:r>
          </a:p>
          <a:p>
            <a:pPr algn="r"/>
            <a:r>
              <a:rPr lang="cs-CZ" sz="1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zástupce ředitele odboru </a:t>
            </a:r>
          </a:p>
          <a:p>
            <a:pPr algn="r"/>
            <a:r>
              <a:rPr lang="cs-CZ" sz="1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evropských fondů </a:t>
            </a:r>
            <a:r>
              <a:rPr lang="cs-CZ" sz="1400" dirty="0">
                <a:solidFill>
                  <a:schemeClr val="bg1"/>
                </a:solidFill>
                <a:latin typeface="Calibri" panose="020F0502020204030204" pitchFamily="34" charset="0"/>
              </a:rPr>
              <a:t>a investičního rozvoje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476672"/>
            <a:ext cx="1221096" cy="856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769944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0"/>
            <a:ext cx="6264300" cy="1052513"/>
          </a:xfrm>
        </p:spPr>
        <p:txBody>
          <a:bodyPr/>
          <a:lstStyle/>
          <a:p>
            <a:pPr algn="ctr"/>
            <a:r>
              <a:rPr lang="cs-CZ" dirty="0" smtClean="0"/>
              <a:t>Obecné informace k implementaci 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196752"/>
            <a:ext cx="7344816" cy="5112568"/>
          </a:xfrm>
        </p:spPr>
        <p:txBody>
          <a:bodyPr/>
          <a:lstStyle/>
          <a:p>
            <a:pPr marL="285750" lvl="2" indent="-285750">
              <a:buFont typeface="Wingdings" panose="05000000000000000000" pitchFamily="2" charset="2"/>
              <a:buChar char="v"/>
            </a:pPr>
            <a:endParaRPr lang="cs-CZ" sz="1400" b="0" u="sng" dirty="0"/>
          </a:p>
          <a:p>
            <a:pPr marL="285750" lvl="2" indent="-285750">
              <a:buFont typeface="Wingdings" panose="05000000000000000000" pitchFamily="2" charset="2"/>
              <a:buChar char="v"/>
            </a:pPr>
            <a:r>
              <a:rPr lang="cs-CZ" sz="1800" u="sng" dirty="0"/>
              <a:t>Geografické </a:t>
            </a:r>
            <a:r>
              <a:rPr lang="cs-CZ" sz="1800" u="sng" dirty="0" smtClean="0"/>
              <a:t>zaměření programu a doba realizace projektů</a:t>
            </a:r>
            <a:endParaRPr lang="cs-CZ" sz="1800" u="sng" dirty="0"/>
          </a:p>
          <a:p>
            <a:pPr marL="735012" lvl="3" indent="-285750">
              <a:buFont typeface="Wingdings" panose="05000000000000000000" pitchFamily="2" charset="2"/>
              <a:buChar char="Ø"/>
            </a:pPr>
            <a:r>
              <a:rPr lang="cs-CZ" sz="1600" dirty="0"/>
              <a:t>Území </a:t>
            </a:r>
            <a:r>
              <a:rPr lang="cs-CZ" sz="1600" dirty="0" smtClean="0"/>
              <a:t>ČR</a:t>
            </a:r>
          </a:p>
          <a:p>
            <a:pPr marL="735012" lvl="3" indent="-285750">
              <a:buFont typeface="Wingdings" panose="05000000000000000000" pitchFamily="2" charset="2"/>
              <a:buChar char="Ø"/>
            </a:pPr>
            <a:r>
              <a:rPr lang="cs-CZ" sz="1600" dirty="0" smtClean="0"/>
              <a:t>Realizace projektů musí být ukončena do 31. 12. 2023</a:t>
            </a:r>
            <a:endParaRPr lang="cs-CZ" sz="1600" dirty="0"/>
          </a:p>
          <a:p>
            <a:pPr marL="285750" lvl="2" indent="-285750">
              <a:buFont typeface="Wingdings" panose="05000000000000000000" pitchFamily="2" charset="2"/>
              <a:buChar char="v"/>
            </a:pPr>
            <a:endParaRPr lang="cs-CZ" sz="1600" b="0" dirty="0" smtClean="0"/>
          </a:p>
          <a:p>
            <a:pPr marL="285750" lvl="2" indent="-285750">
              <a:buFont typeface="Wingdings" panose="05000000000000000000" pitchFamily="2" charset="2"/>
              <a:buChar char="v"/>
            </a:pPr>
            <a:r>
              <a:rPr lang="cs-CZ" sz="1800" u="sng" dirty="0"/>
              <a:t>Hodnocení projektových žádostí</a:t>
            </a:r>
          </a:p>
          <a:p>
            <a:pPr marL="719138" lvl="3" indent="-271463">
              <a:buFont typeface="Wingdings" panose="05000000000000000000" pitchFamily="2" charset="2"/>
              <a:buChar char="Ø"/>
            </a:pPr>
            <a:r>
              <a:rPr lang="cs-CZ" sz="1600" dirty="0"/>
              <a:t>Vícestupňové hodnocení:</a:t>
            </a:r>
          </a:p>
          <a:p>
            <a:pPr marL="1192212" lvl="4" indent="-285750">
              <a:buFont typeface="+mj-lt"/>
              <a:buAutoNum type="arabicPeriod"/>
            </a:pPr>
            <a:r>
              <a:rPr lang="cs-CZ" sz="1600" dirty="0">
                <a:solidFill>
                  <a:schemeClr val="tx1"/>
                </a:solidFill>
              </a:rPr>
              <a:t>Posouzení formálních náležitostí a oprávněnosti – partner programu;</a:t>
            </a:r>
          </a:p>
          <a:p>
            <a:pPr marL="1192212" lvl="4" indent="-285750">
              <a:buFont typeface="+mj-lt"/>
              <a:buAutoNum type="arabicPeriod"/>
            </a:pPr>
            <a:r>
              <a:rPr lang="cs-CZ" sz="1600" dirty="0">
                <a:solidFill>
                  <a:schemeClr val="tx1"/>
                </a:solidFill>
              </a:rPr>
              <a:t>Hodnocení projektových žádostí dvěma nezávislými hodnotiteli;</a:t>
            </a:r>
          </a:p>
          <a:p>
            <a:pPr marL="1192212" lvl="4" indent="-285750">
              <a:buFont typeface="+mj-lt"/>
              <a:buAutoNum type="arabicPeriod"/>
            </a:pPr>
            <a:r>
              <a:rPr lang="cs-CZ" sz="1600" dirty="0">
                <a:solidFill>
                  <a:schemeClr val="tx1"/>
                </a:solidFill>
              </a:rPr>
              <a:t>Schválení projektů hodnotící komisí;</a:t>
            </a:r>
          </a:p>
          <a:p>
            <a:pPr marL="1192212" lvl="4" indent="-285750">
              <a:buFont typeface="+mj-lt"/>
              <a:buAutoNum type="arabicPeriod"/>
            </a:pPr>
            <a:r>
              <a:rPr lang="cs-CZ" sz="1600" dirty="0">
                <a:solidFill>
                  <a:schemeClr val="tx1"/>
                </a:solidFill>
              </a:rPr>
              <a:t>Verifikace schvalovacího procesu.</a:t>
            </a:r>
          </a:p>
          <a:p>
            <a:pPr marL="719138" lvl="3" indent="-271463">
              <a:buFont typeface="Wingdings" panose="05000000000000000000" pitchFamily="2" charset="2"/>
              <a:buChar char="Ø"/>
            </a:pPr>
            <a:endParaRPr lang="cs-CZ" sz="1600" dirty="0"/>
          </a:p>
          <a:p>
            <a:pPr marL="719138" lvl="3" indent="-271463">
              <a:buFont typeface="Wingdings" panose="05000000000000000000" pitchFamily="2" charset="2"/>
              <a:buChar char="Ø"/>
            </a:pPr>
            <a:r>
              <a:rPr lang="cs-CZ" sz="1600" dirty="0"/>
              <a:t>Bodové zvýhodnění projektové žádosti v partnerství s institucí z </a:t>
            </a:r>
            <a:r>
              <a:rPr lang="cs-CZ" sz="1600" dirty="0" err="1"/>
              <a:t>donorského</a:t>
            </a:r>
            <a:r>
              <a:rPr lang="cs-CZ" sz="1600" dirty="0"/>
              <a:t> státu.</a:t>
            </a:r>
          </a:p>
          <a:p>
            <a:pPr marL="0" lvl="2" indent="0"/>
            <a:endParaRPr lang="cs-CZ" sz="1600" b="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01166"/>
            <a:ext cx="1152128" cy="808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189922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0"/>
            <a:ext cx="6264300" cy="1052513"/>
          </a:xfrm>
        </p:spPr>
        <p:txBody>
          <a:bodyPr/>
          <a:lstStyle/>
          <a:p>
            <a:pPr algn="ctr"/>
            <a:r>
              <a:rPr lang="cs-CZ" dirty="0" smtClean="0"/>
              <a:t>Obecné informace k implementaci 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196752"/>
            <a:ext cx="7344816" cy="5112568"/>
          </a:xfrm>
        </p:spPr>
        <p:txBody>
          <a:bodyPr/>
          <a:lstStyle/>
          <a:p>
            <a:pPr marL="285750" lvl="2" indent="-285750">
              <a:buFont typeface="Wingdings" panose="05000000000000000000" pitchFamily="2" charset="2"/>
              <a:buChar char="v"/>
            </a:pPr>
            <a:endParaRPr lang="cs-CZ" sz="1400" b="0" u="sng" dirty="0"/>
          </a:p>
          <a:p>
            <a:pPr marL="284163" lvl="2" indent="-285750">
              <a:buFont typeface="Wingdings" panose="05000000000000000000" pitchFamily="2" charset="2"/>
              <a:buChar char="v"/>
            </a:pPr>
            <a:r>
              <a:rPr lang="cs-CZ" sz="1800" dirty="0"/>
              <a:t>Podpora navazování bilaterálních vztahů</a:t>
            </a:r>
          </a:p>
          <a:p>
            <a:pPr marL="733425" lvl="3" indent="-285750">
              <a:buFont typeface="Wingdings" panose="05000000000000000000" pitchFamily="2" charset="2"/>
              <a:buChar char="Ø"/>
            </a:pPr>
            <a:r>
              <a:rPr lang="cs-CZ" sz="1600" u="sng" dirty="0"/>
              <a:t>Výzva k navazování bilaterální spolupráce - EHP a Norské fondy</a:t>
            </a:r>
          </a:p>
          <a:p>
            <a:pPr marL="1190625" lvl="4" indent="-285750"/>
            <a:r>
              <a:rPr lang="cs-CZ" sz="1400" dirty="0">
                <a:solidFill>
                  <a:schemeClr val="tx1"/>
                </a:solidFill>
              </a:rPr>
              <a:t>Podpora iniciativ vedoucích k posílení bilaterální spolupráce</a:t>
            </a:r>
          </a:p>
          <a:p>
            <a:pPr marL="1190625" lvl="4" indent="-285750"/>
            <a:r>
              <a:rPr lang="cs-CZ" sz="1400" u="sng" dirty="0">
                <a:solidFill>
                  <a:schemeClr val="tx1"/>
                </a:solidFill>
              </a:rPr>
              <a:t>Příklady iniciativ: workshopy, jednání, návštěvy a konference na témata společného zájmu; studijní cesty a návštěvy zástupců </a:t>
            </a:r>
            <a:r>
              <a:rPr lang="cs-CZ" sz="1400" u="sng" dirty="0" err="1">
                <a:solidFill>
                  <a:schemeClr val="tx1"/>
                </a:solidFill>
              </a:rPr>
              <a:t>donorských</a:t>
            </a:r>
            <a:r>
              <a:rPr lang="cs-CZ" sz="1400" u="sng" dirty="0">
                <a:solidFill>
                  <a:schemeClr val="tx1"/>
                </a:solidFill>
              </a:rPr>
              <a:t> států nebo České republiky; krátkodobé vzdělávání</a:t>
            </a:r>
            <a:r>
              <a:rPr lang="cs-CZ" sz="1400" dirty="0">
                <a:solidFill>
                  <a:schemeClr val="tx1"/>
                </a:solidFill>
              </a:rPr>
              <a:t>.</a:t>
            </a:r>
          </a:p>
          <a:p>
            <a:pPr marL="1190625" lvl="4" indent="-285750"/>
            <a:r>
              <a:rPr lang="cs-CZ" sz="1400" b="1" dirty="0">
                <a:solidFill>
                  <a:schemeClr val="tx1"/>
                </a:solidFill>
              </a:rPr>
              <a:t>Hrazeno 100%  způsobilých výdajů</a:t>
            </a:r>
          </a:p>
          <a:p>
            <a:pPr marL="1190625" lvl="4" indent="-285750"/>
            <a:r>
              <a:rPr lang="cs-CZ" sz="1400" dirty="0">
                <a:solidFill>
                  <a:schemeClr val="tx1"/>
                </a:solidFill>
              </a:rPr>
              <a:t>Výše alokace </a:t>
            </a:r>
            <a:r>
              <a:rPr lang="cs-CZ" sz="1400" dirty="0" smtClean="0">
                <a:solidFill>
                  <a:schemeClr val="tx1"/>
                </a:solidFill>
              </a:rPr>
              <a:t>1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cs-CZ" sz="1400" dirty="0" smtClean="0">
                <a:solidFill>
                  <a:schemeClr val="tx1"/>
                </a:solidFill>
              </a:rPr>
              <a:t>500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dirty="0">
                <a:solidFill>
                  <a:schemeClr val="tx1"/>
                </a:solidFill>
              </a:rPr>
              <a:t>000 </a:t>
            </a:r>
            <a:r>
              <a:rPr lang="fr-FR" sz="1400" dirty="0" smtClean="0">
                <a:solidFill>
                  <a:schemeClr val="tx1"/>
                </a:solidFill>
              </a:rPr>
              <a:t>Kč</a:t>
            </a:r>
            <a:r>
              <a:rPr lang="cs-CZ" sz="1400" dirty="0" smtClean="0">
                <a:solidFill>
                  <a:schemeClr val="tx1"/>
                </a:solidFill>
              </a:rPr>
              <a:t> </a:t>
            </a:r>
            <a:endParaRPr lang="cs-CZ" sz="1400" dirty="0">
              <a:solidFill>
                <a:schemeClr val="tx1"/>
              </a:solidFill>
            </a:endParaRPr>
          </a:p>
          <a:p>
            <a:pPr marL="1190625" lvl="4" indent="-285750"/>
            <a:r>
              <a:rPr lang="cs-CZ" sz="1400" dirty="0">
                <a:solidFill>
                  <a:schemeClr val="tx1"/>
                </a:solidFill>
              </a:rPr>
              <a:t>Výzva je otevřená do 30. </a:t>
            </a:r>
            <a:r>
              <a:rPr lang="cs-CZ" sz="1400" dirty="0" smtClean="0">
                <a:solidFill>
                  <a:schemeClr val="tx1"/>
                </a:solidFill>
              </a:rPr>
              <a:t>9. </a:t>
            </a:r>
            <a:r>
              <a:rPr lang="cs-CZ" sz="1400" dirty="0">
                <a:solidFill>
                  <a:schemeClr val="tx1"/>
                </a:solidFill>
              </a:rPr>
              <a:t>2019 </a:t>
            </a:r>
            <a:r>
              <a:rPr lang="cs-CZ" sz="1400" dirty="0" smtClean="0">
                <a:solidFill>
                  <a:schemeClr val="tx1"/>
                </a:solidFill>
              </a:rPr>
              <a:t>-&gt; </a:t>
            </a:r>
            <a:r>
              <a:rPr lang="cs-CZ" sz="1400" b="1" dirty="0" smtClean="0">
                <a:solidFill>
                  <a:schemeClr val="tx1"/>
                </a:solidFill>
              </a:rPr>
              <a:t>jedná se o prodloužení do konce roku 2019</a:t>
            </a:r>
            <a:endParaRPr lang="cs-CZ" sz="1400" b="1" dirty="0">
              <a:solidFill>
                <a:schemeClr val="tx1"/>
              </a:solidFill>
            </a:endParaRPr>
          </a:p>
          <a:p>
            <a:pPr marL="1190625" lvl="4" indent="-285750"/>
            <a:r>
              <a:rPr lang="cs-CZ" sz="1400" dirty="0">
                <a:solidFill>
                  <a:schemeClr val="tx1"/>
                </a:solidFill>
              </a:rPr>
              <a:t>Výzva administrována Ministerstvem financí</a:t>
            </a:r>
          </a:p>
          <a:p>
            <a:pPr marL="1647825" lvl="5" indent="-285750"/>
            <a:r>
              <a:rPr lang="cs-CZ" sz="1200" dirty="0">
                <a:solidFill>
                  <a:schemeClr val="tx1"/>
                </a:solidFill>
              </a:rPr>
              <a:t>Více informací: </a:t>
            </a:r>
            <a:r>
              <a:rPr lang="cs-CZ" sz="1200" dirty="0">
                <a:solidFill>
                  <a:schemeClr val="tx1"/>
                </a:solidFill>
                <a:hlinkClick r:id="rId2"/>
              </a:rPr>
              <a:t>https://www.eeagrants.cz/cs/vyzvy/2018</a:t>
            </a:r>
            <a:r>
              <a:rPr lang="cs-CZ" sz="1200" dirty="0">
                <a:solidFill>
                  <a:schemeClr val="tx1"/>
                </a:solidFill>
              </a:rPr>
              <a:t> </a:t>
            </a:r>
          </a:p>
          <a:p>
            <a:pPr marL="0" lvl="2" indent="0"/>
            <a:endParaRPr lang="cs-CZ" sz="1600" b="0" dirty="0" smtClean="0"/>
          </a:p>
          <a:p>
            <a:pPr marL="0" lvl="2" indent="0"/>
            <a:endParaRPr lang="cs-CZ" sz="1600" b="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01166"/>
            <a:ext cx="1152128" cy="808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162835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0"/>
            <a:ext cx="6264300" cy="1052513"/>
          </a:xfrm>
        </p:spPr>
        <p:txBody>
          <a:bodyPr/>
          <a:lstStyle/>
          <a:p>
            <a:pPr algn="ctr"/>
            <a:r>
              <a:rPr lang="cs-CZ" dirty="0"/>
              <a:t>Obecné informace k implementaci projektů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196752"/>
            <a:ext cx="7344816" cy="5112568"/>
          </a:xfrm>
        </p:spPr>
        <p:txBody>
          <a:bodyPr/>
          <a:lstStyle/>
          <a:p>
            <a:pPr marL="285750" lvl="2" indent="-285750">
              <a:buFont typeface="Wingdings" panose="05000000000000000000" pitchFamily="2" charset="2"/>
              <a:buChar char="v"/>
            </a:pPr>
            <a:endParaRPr lang="cs-CZ" sz="1400" b="0" u="sng" dirty="0"/>
          </a:p>
          <a:p>
            <a:pPr marL="285750" lvl="2" indent="-285750">
              <a:buFont typeface="Wingdings" panose="05000000000000000000" pitchFamily="2" charset="2"/>
              <a:buChar char="v"/>
            </a:pPr>
            <a:r>
              <a:rPr lang="cs-CZ" sz="1800" u="sng" dirty="0" smtClean="0"/>
              <a:t>Administrace projektů</a:t>
            </a:r>
            <a:endParaRPr lang="cs-CZ" sz="1800" u="sng" dirty="0"/>
          </a:p>
          <a:p>
            <a:pPr marL="719138" lvl="3" indent="-271463">
              <a:buFont typeface="Wingdings" panose="05000000000000000000" pitchFamily="2" charset="2"/>
              <a:buChar char="Ø"/>
            </a:pPr>
            <a:r>
              <a:rPr lang="cs-CZ" sz="1600" dirty="0" smtClean="0"/>
              <a:t>Elektronicky prostřednictvím systému IS CEDR</a:t>
            </a:r>
          </a:p>
          <a:p>
            <a:pPr marL="719138" lvl="3" indent="-271463">
              <a:buFont typeface="Wingdings" panose="05000000000000000000" pitchFamily="2" charset="2"/>
              <a:buChar char="Ø"/>
            </a:pPr>
            <a:r>
              <a:rPr lang="cs-CZ" sz="1600" dirty="0" smtClean="0"/>
              <a:t>Podání žádosti -&gt; hodnocení žádostí -&gt; administrace projektů</a:t>
            </a:r>
          </a:p>
          <a:p>
            <a:pPr marL="719138" lvl="3" indent="-271463">
              <a:buFont typeface="Wingdings" panose="05000000000000000000" pitchFamily="2" charset="2"/>
              <a:buChar char="Ø"/>
            </a:pPr>
            <a:r>
              <a:rPr lang="cs-CZ" sz="1600" dirty="0" smtClean="0"/>
              <a:t>Nutnost elektronického kvalifikovaného certifikátu</a:t>
            </a:r>
          </a:p>
          <a:p>
            <a:pPr marL="1190625" lvl="4" indent="-285750">
              <a:buFont typeface="Wingdings" panose="05000000000000000000" pitchFamily="2" charset="2"/>
              <a:buChar char="q"/>
            </a:pPr>
            <a:r>
              <a:rPr lang="cs-CZ" sz="1200" dirty="0">
                <a:solidFill>
                  <a:schemeClr val="tx1"/>
                </a:solidFill>
              </a:rPr>
              <a:t>Pro podání žádosti a následnou komunikaci se zprostředkovatelem programu</a:t>
            </a:r>
          </a:p>
          <a:p>
            <a:pPr marL="735012" lvl="3" indent="-285750">
              <a:buFont typeface="Wingdings" panose="05000000000000000000" pitchFamily="2" charset="2"/>
              <a:buChar char="v"/>
            </a:pPr>
            <a:endParaRPr lang="cs-CZ" sz="1800" u="sng" dirty="0" smtClean="0"/>
          </a:p>
          <a:p>
            <a:pPr marL="0" lvl="2" indent="0"/>
            <a:endParaRPr lang="cs-CZ" sz="1800" u="sng" dirty="0"/>
          </a:p>
          <a:p>
            <a:pPr marL="285750" lvl="2" indent="-285750">
              <a:buFont typeface="Wingdings" panose="05000000000000000000" pitchFamily="2" charset="2"/>
              <a:buChar char="v"/>
            </a:pPr>
            <a:r>
              <a:rPr lang="cs-CZ" sz="1800" u="sng" dirty="0" smtClean="0"/>
              <a:t>Seminář </a:t>
            </a:r>
            <a:r>
              <a:rPr lang="cs-CZ" sz="1800" u="sng" dirty="0"/>
              <a:t>pro žadatele</a:t>
            </a:r>
            <a:endParaRPr lang="cs-CZ" sz="1600" b="0" u="sng" dirty="0"/>
          </a:p>
          <a:p>
            <a:pPr marL="719138" lvl="3" indent="-271463">
              <a:buFont typeface="Wingdings" panose="05000000000000000000" pitchFamily="2" charset="2"/>
              <a:buChar char="Ø"/>
            </a:pPr>
            <a:r>
              <a:rPr lang="cs-CZ" sz="1600" dirty="0"/>
              <a:t>Bude vyhlášen v rámci každé výzvy krátce po </a:t>
            </a:r>
            <a:r>
              <a:rPr lang="cs-CZ" sz="1600" dirty="0" smtClean="0"/>
              <a:t>jejím vyhlášení</a:t>
            </a:r>
          </a:p>
          <a:p>
            <a:pPr marL="1190625" lvl="4" indent="-285750">
              <a:buFont typeface="Wingdings" pitchFamily="2" charset="2"/>
              <a:buChar char="q"/>
            </a:pPr>
            <a:r>
              <a:rPr lang="cs-CZ" sz="1200" dirty="0">
                <a:solidFill>
                  <a:schemeClr val="tx1"/>
                </a:solidFill>
              </a:rPr>
              <a:t>Semináře pro žadatele otevřených výzev budou vyhlášeny v listopadu/prosinci 2019</a:t>
            </a:r>
          </a:p>
          <a:p>
            <a:pPr marL="719138" lvl="3" indent="-271463">
              <a:buFont typeface="Wingdings" panose="05000000000000000000" pitchFamily="2" charset="2"/>
              <a:buChar char="Ø"/>
            </a:pPr>
            <a:r>
              <a:rPr lang="cs-CZ" sz="1600" dirty="0"/>
              <a:t>budou představeny základní parametry výzvy, návod na vyplnění žádosti, </a:t>
            </a:r>
            <a:r>
              <a:rPr lang="cs-CZ" sz="1600" dirty="0" smtClean="0"/>
              <a:t>IS </a:t>
            </a:r>
            <a:r>
              <a:rPr lang="cs-CZ" sz="1600" dirty="0"/>
              <a:t>CEDR a další základní </a:t>
            </a:r>
            <a:r>
              <a:rPr lang="cs-CZ" sz="1600" dirty="0" smtClean="0"/>
              <a:t>pravidla</a:t>
            </a:r>
          </a:p>
          <a:p>
            <a:pPr marL="719138" lvl="3" indent="-271463">
              <a:buFont typeface="Wingdings" panose="05000000000000000000" pitchFamily="2" charset="2"/>
              <a:buChar char="Ø"/>
            </a:pPr>
            <a:r>
              <a:rPr lang="cs-CZ" sz="1600" dirty="0" smtClean="0"/>
              <a:t>Aktuální informace na webu </a:t>
            </a:r>
            <a:r>
              <a:rPr lang="cs-CZ" sz="1600" dirty="0" err="1" smtClean="0"/>
              <a:t>MZd</a:t>
            </a:r>
            <a:r>
              <a:rPr lang="cs-CZ" sz="1600" dirty="0"/>
              <a:t> </a:t>
            </a:r>
            <a:r>
              <a:rPr lang="cs-CZ" sz="1600" dirty="0" smtClean="0"/>
              <a:t>nebo na stránkách EHP fondů</a:t>
            </a:r>
          </a:p>
          <a:p>
            <a:pPr marL="1190625" lvl="4" indent="-285750">
              <a:buFont typeface="Wingdings" panose="05000000000000000000" pitchFamily="2" charset="2"/>
              <a:buChar char="q"/>
            </a:pPr>
            <a:r>
              <a:rPr lang="cs-CZ" sz="1200" dirty="0">
                <a:solidFill>
                  <a:schemeClr val="tx1"/>
                </a:solidFill>
                <a:hlinkClick r:id="rId2"/>
              </a:rPr>
              <a:t>http://www.mzcr.cz/Unie/obsah/aktuality_3855_8.html</a:t>
            </a:r>
            <a:endParaRPr lang="cs-CZ" sz="1200" dirty="0">
              <a:solidFill>
                <a:schemeClr val="tx1"/>
              </a:solidFill>
            </a:endParaRPr>
          </a:p>
          <a:p>
            <a:pPr marL="1190625" lvl="4" indent="-285750">
              <a:buFont typeface="Wingdings" panose="05000000000000000000" pitchFamily="2" charset="2"/>
              <a:buChar char="q"/>
            </a:pPr>
            <a:r>
              <a:rPr lang="cs-CZ" sz="1200" dirty="0">
                <a:solidFill>
                  <a:schemeClr val="tx1"/>
                </a:solidFill>
                <a:hlinkClick r:id="rId3"/>
              </a:rPr>
              <a:t>https://</a:t>
            </a:r>
            <a:r>
              <a:rPr lang="cs-CZ" sz="1200" dirty="0" smtClean="0">
                <a:solidFill>
                  <a:schemeClr val="tx1"/>
                </a:solidFill>
                <a:hlinkClick r:id="rId3"/>
              </a:rPr>
              <a:t>www.eeagrants.cz/cs/programy/zdravi</a:t>
            </a:r>
            <a:endParaRPr lang="cs-CZ" sz="1800" u="sng" dirty="0"/>
          </a:p>
          <a:p>
            <a:pPr marL="0" lvl="2" indent="0"/>
            <a:endParaRPr lang="cs-CZ" sz="1200" b="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01166"/>
            <a:ext cx="1152128" cy="808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540592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259632" y="2924944"/>
            <a:ext cx="6794500" cy="1757362"/>
          </a:xfrm>
        </p:spPr>
        <p:txBody>
          <a:bodyPr/>
          <a:lstStyle/>
          <a:p>
            <a:pPr algn="ctr" eaLnBrk="1" hangingPunct="1"/>
            <a:r>
              <a:rPr lang="cs-CZ" altLang="cs-CZ" sz="2800" dirty="0"/>
              <a:t/>
            </a:r>
            <a:br>
              <a:rPr lang="cs-CZ" altLang="cs-CZ" sz="2800" dirty="0"/>
            </a:br>
            <a:r>
              <a:rPr lang="cs-CZ" altLang="cs-CZ" sz="3200" dirty="0"/>
              <a:t>Děkuji za pozornost!</a:t>
            </a:r>
            <a:endParaRPr lang="en-US" altLang="cs-CZ" sz="32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5157192"/>
            <a:ext cx="1800200" cy="1263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701132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3768" y="0"/>
            <a:ext cx="5544220" cy="1052513"/>
          </a:xfrm>
        </p:spPr>
        <p:txBody>
          <a:bodyPr/>
          <a:lstStyle/>
          <a:p>
            <a:r>
              <a:rPr lang="cs-CZ" dirty="0"/>
              <a:t>EHP fondy 2014-2021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196752"/>
            <a:ext cx="8064896" cy="5472608"/>
          </a:xfrm>
        </p:spPr>
        <p:txBody>
          <a:bodyPr/>
          <a:lstStyle/>
          <a:p>
            <a:r>
              <a:rPr lang="cs-CZ" sz="1600" b="0" u="sng" dirty="0"/>
              <a:t>Oblasti zaměření</a:t>
            </a:r>
            <a:r>
              <a:rPr lang="cs-CZ" sz="1800" b="0" u="sng" dirty="0"/>
              <a:t>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400" b="0" dirty="0"/>
              <a:t>1) Podpora duševního </a:t>
            </a:r>
            <a:r>
              <a:rPr lang="cs-CZ" sz="1400" b="0"/>
              <a:t>zdraví </a:t>
            </a:r>
            <a:r>
              <a:rPr lang="cs-CZ" sz="1400" b="0" smtClean="0"/>
              <a:t>dětí </a:t>
            </a:r>
            <a:r>
              <a:rPr lang="cs-CZ" sz="1400" b="0" dirty="0"/>
              <a:t>a </a:t>
            </a:r>
            <a:r>
              <a:rPr lang="cs-CZ" sz="1400" b="0" dirty="0" smtClean="0"/>
              <a:t>dospívajících;</a:t>
            </a:r>
            <a:endParaRPr lang="cs-CZ" sz="1400" b="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400" b="0" dirty="0"/>
              <a:t>2) Prevence přenosných a nepřenosných nemocí / Zaměření na antimikrobiální resistenci;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400" b="0" dirty="0"/>
              <a:t>3) Posílení role pacientů a pacientských organizací.</a:t>
            </a:r>
            <a:endParaRPr lang="cs-CZ" sz="1400" dirty="0"/>
          </a:p>
          <a:p>
            <a:endParaRPr lang="cs-CZ" sz="1400" dirty="0"/>
          </a:p>
          <a:p>
            <a:r>
              <a:rPr lang="cs-CZ" sz="1600" b="0" u="sng" dirty="0"/>
              <a:t>Celkový rozpočet programu:</a:t>
            </a:r>
            <a:r>
              <a:rPr lang="cs-CZ" sz="1600" b="0" dirty="0"/>
              <a:t> 16 470 588 EUR, cca 400 000 000 Kč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b="0" dirty="0"/>
              <a:t>EHP fondy: 14 000 000 EUR; státní rozpočet: 2 470 588 EUR</a:t>
            </a:r>
          </a:p>
          <a:p>
            <a:endParaRPr lang="cs-CZ" sz="1400" b="0" dirty="0"/>
          </a:p>
          <a:p>
            <a:r>
              <a:rPr lang="cs-CZ" sz="1600" b="0" dirty="0" err="1"/>
              <a:t>Add</a:t>
            </a:r>
            <a:r>
              <a:rPr lang="cs-CZ" sz="1600" b="0" dirty="0"/>
              <a:t> 1) Podpora duševního zdraví u dětské a adolescentní populace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b="0" dirty="0"/>
              <a:t>Předem definovaný projekt zaměřený na zlepšování rodičovských dovedností s cílem prevence duševních onemocnění u dětí – realizace </a:t>
            </a:r>
            <a:r>
              <a:rPr lang="cs-CZ" sz="1200" b="0" dirty="0" err="1"/>
              <a:t>MZd</a:t>
            </a:r>
            <a:endParaRPr lang="cs-CZ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b="0" dirty="0"/>
              <a:t>Otevřená výzva + Malé grantové schéma</a:t>
            </a:r>
          </a:p>
          <a:p>
            <a:endParaRPr lang="cs-CZ" sz="1400" b="0" dirty="0"/>
          </a:p>
          <a:p>
            <a:r>
              <a:rPr lang="cs-CZ" sz="1600" b="0" dirty="0" err="1"/>
              <a:t>Add</a:t>
            </a:r>
            <a:r>
              <a:rPr lang="cs-CZ" sz="1600" b="0" dirty="0"/>
              <a:t> 2) Prevence přenosných a nepřenosných nemocí / Zaměření na antimikrobiální resistenci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b="0" dirty="0"/>
              <a:t>Předem definovaný projekt na zastavení trendu vzrůstající spotřeby antibiotik – realizace SZÚ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b="0" dirty="0"/>
              <a:t>Otevřená výzva v oblasti prevence přen. a nepřen. nemocí v sociálně vyloučených lokalitách + Malé grantové schéma</a:t>
            </a:r>
          </a:p>
          <a:p>
            <a:endParaRPr lang="cs-CZ" sz="1400" b="0" dirty="0"/>
          </a:p>
          <a:p>
            <a:r>
              <a:rPr lang="cs-CZ" sz="1600" b="0" dirty="0" err="1"/>
              <a:t>Add</a:t>
            </a:r>
            <a:r>
              <a:rPr lang="cs-CZ" sz="1600" b="0" dirty="0"/>
              <a:t> 3) Posílení role pacientů a pacientských organizací.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b="0" dirty="0"/>
              <a:t>Předem definovaný projekt „pacientský HUB“ – realizace </a:t>
            </a:r>
            <a:r>
              <a:rPr lang="cs-CZ" sz="1200" b="0" dirty="0" err="1"/>
              <a:t>MZd</a:t>
            </a:r>
            <a:endParaRPr lang="cs-CZ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200" b="0" dirty="0"/>
              <a:t>Malé grantové schéma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01166"/>
            <a:ext cx="1152128" cy="808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669226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0"/>
            <a:ext cx="6264300" cy="1052513"/>
          </a:xfrm>
        </p:spPr>
        <p:txBody>
          <a:bodyPr/>
          <a:lstStyle/>
          <a:p>
            <a:pPr algn="ctr"/>
            <a:r>
              <a:rPr lang="cs-CZ" dirty="0"/>
              <a:t>Podpora duševního zdraví </a:t>
            </a:r>
            <a:r>
              <a:rPr lang="cs-CZ" dirty="0" smtClean="0"/>
              <a:t>dětí a dospívajících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268760"/>
            <a:ext cx="7848872" cy="5112568"/>
          </a:xfrm>
        </p:spPr>
        <p:txBody>
          <a:bodyPr/>
          <a:lstStyle/>
          <a:p>
            <a:r>
              <a:rPr lang="cs-CZ" b="0" dirty="0"/>
              <a:t>Hlavní cíl:</a:t>
            </a:r>
            <a:r>
              <a:rPr lang="cs-CZ" dirty="0"/>
              <a:t>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cs-CZ" sz="1800" dirty="0"/>
              <a:t>Zlepšení duševního zdraví dětské populace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cs-CZ" sz="1600" dirty="0"/>
              <a:t>Návaznost na 	    Reformu Psychiatrické péče</a:t>
            </a:r>
          </a:p>
          <a:p>
            <a:pPr lvl="2" indent="0"/>
            <a:r>
              <a:rPr lang="cs-CZ" sz="1600" dirty="0"/>
              <a:t>	                        </a:t>
            </a:r>
            <a:r>
              <a:rPr lang="cs-CZ" sz="1600" b="0" dirty="0"/>
              <a:t>Strategii Zdraví 2020</a:t>
            </a:r>
          </a:p>
          <a:p>
            <a:pPr marL="0" lvl="2" indent="0"/>
            <a:r>
              <a:rPr lang="cs-CZ" sz="1800" b="0" dirty="0"/>
              <a:t>Grantové nástroje:</a:t>
            </a:r>
          </a:p>
          <a:p>
            <a:pPr marL="285750" lvl="2" indent="-285750">
              <a:buFont typeface="Wingdings" panose="05000000000000000000" pitchFamily="2" charset="2"/>
              <a:buChar char="v"/>
            </a:pPr>
            <a:r>
              <a:rPr lang="cs-CZ" sz="1400" u="sng" dirty="0"/>
              <a:t>Předem definovaný projekt Triple P</a:t>
            </a:r>
          </a:p>
          <a:p>
            <a:pPr marL="735012" lvl="3" indent="-285750">
              <a:buFont typeface="Wingdings" panose="05000000000000000000" pitchFamily="2" charset="2"/>
              <a:buChar char="Ø"/>
            </a:pPr>
            <a:r>
              <a:rPr lang="cs-CZ" sz="1400" dirty="0"/>
              <a:t>implementace Programu pro zlepšení rodičovských kompetencí Triple P</a:t>
            </a:r>
          </a:p>
          <a:p>
            <a:pPr marL="735012" lvl="3" indent="-285750">
              <a:buFont typeface="Wingdings" panose="05000000000000000000" pitchFamily="2" charset="2"/>
              <a:buChar char="Ø"/>
            </a:pPr>
            <a:r>
              <a:rPr lang="cs-CZ" sz="1400" dirty="0"/>
              <a:t>program bude připraven, přizpůsoben národním podmínkám a následně pilotně vyzkoušen v partnerských institucích za dohledu a koordinace Ministerstvem zdravotnictví</a:t>
            </a:r>
          </a:p>
          <a:p>
            <a:pPr marL="735012" lvl="3" indent="-285750">
              <a:buFont typeface="Wingdings" panose="05000000000000000000" pitchFamily="2" charset="2"/>
              <a:buChar char="Ø"/>
            </a:pPr>
            <a:r>
              <a:rPr lang="cs-CZ" sz="1400" dirty="0"/>
              <a:t>pilotáž bude vyhodnocena vč. zhodnocení potenciálu pro rozšíření programu Triple P na národní úrovni</a:t>
            </a:r>
          </a:p>
          <a:p>
            <a:pPr marL="285750" lvl="2" indent="-285750">
              <a:buFont typeface="Wingdings" panose="05000000000000000000" pitchFamily="2" charset="2"/>
              <a:buChar char="v"/>
            </a:pPr>
            <a:r>
              <a:rPr lang="cs-CZ" sz="1400" u="sng" dirty="0"/>
              <a:t>Projekty vybrané v otevřených výzvách (na podporu individuálních projektů a malého grantového schématu)</a:t>
            </a:r>
          </a:p>
          <a:p>
            <a:pPr marL="620712" lvl="3" indent="-171450">
              <a:buFont typeface="Wingdings" panose="05000000000000000000" pitchFamily="2" charset="2"/>
              <a:buChar char="Ø"/>
            </a:pPr>
            <a:r>
              <a:rPr lang="cs-CZ" sz="1400" dirty="0"/>
              <a:t>  Otevřená soutěž o získání grantu</a:t>
            </a:r>
          </a:p>
          <a:p>
            <a:pPr marL="717550" lvl="3" indent="-266700">
              <a:buFont typeface="Wingdings" panose="05000000000000000000" pitchFamily="2" charset="2"/>
              <a:buChar char="Ø"/>
            </a:pPr>
            <a:r>
              <a:rPr lang="cs-CZ" sz="1400" dirty="0"/>
              <a:t>Žádosti lze předkládat v partnerství s relevantními partnerskými institucemi z </a:t>
            </a:r>
            <a:r>
              <a:rPr lang="cs-CZ" sz="1400" dirty="0" err="1"/>
              <a:t>donorských</a:t>
            </a:r>
            <a:r>
              <a:rPr lang="cs-CZ" sz="1400" dirty="0"/>
              <a:t> zemí </a:t>
            </a:r>
          </a:p>
          <a:p>
            <a:pPr marL="717550" lvl="3" indent="-266700">
              <a:buFont typeface="Wingdings" panose="05000000000000000000" pitchFamily="2" charset="2"/>
              <a:buChar char="Ø"/>
            </a:pPr>
            <a:r>
              <a:rPr lang="cs-CZ" sz="1400" dirty="0"/>
              <a:t>Nejzazší datum pro ukončení realizace projektu a veškerých jeho aktivit: 31. 12. 2023</a:t>
            </a:r>
          </a:p>
          <a:p>
            <a:pPr marL="717550" lvl="3" indent="-266700">
              <a:buFont typeface="Wingdings" panose="05000000000000000000" pitchFamily="2" charset="2"/>
              <a:buChar char="Ø"/>
            </a:pPr>
            <a:r>
              <a:rPr lang="cs-CZ" sz="1400" dirty="0"/>
              <a:t>Předkládání žádostí administrace projektu: prostřednictvím informačního systému IS CEDR</a:t>
            </a:r>
          </a:p>
          <a:p>
            <a:pPr marL="449262" lvl="3" indent="0"/>
            <a:endParaRPr lang="cs-CZ" sz="1200" b="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01166"/>
            <a:ext cx="1152128" cy="808415"/>
          </a:xfrm>
          <a:prstGeom prst="rect">
            <a:avLst/>
          </a:prstGeom>
        </p:spPr>
      </p:pic>
      <p:sp>
        <p:nvSpPr>
          <p:cNvPr id="5" name="Šipka doprava 4"/>
          <p:cNvSpPr/>
          <p:nvPr/>
        </p:nvSpPr>
        <p:spPr bwMode="auto">
          <a:xfrm>
            <a:off x="3491880" y="2023893"/>
            <a:ext cx="489204" cy="24231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3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Šipka doprava 5"/>
          <p:cNvSpPr/>
          <p:nvPr/>
        </p:nvSpPr>
        <p:spPr bwMode="auto">
          <a:xfrm>
            <a:off x="3491880" y="2322588"/>
            <a:ext cx="489204" cy="242316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3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040899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0"/>
            <a:ext cx="6264300" cy="1052513"/>
          </a:xfrm>
        </p:spPr>
        <p:txBody>
          <a:bodyPr/>
          <a:lstStyle/>
          <a:p>
            <a:pPr algn="ctr"/>
            <a:r>
              <a:rPr lang="cs-CZ" dirty="0"/>
              <a:t>Podpora duševního zdraví dětí a dospívajících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496944" cy="5112568"/>
          </a:xfrm>
        </p:spPr>
        <p:txBody>
          <a:bodyPr/>
          <a:lstStyle/>
          <a:p>
            <a:pPr marL="0" lvl="2" indent="357188">
              <a:buFont typeface="Wingdings" panose="05000000000000000000" pitchFamily="2" charset="2"/>
              <a:buChar char="v"/>
            </a:pPr>
            <a:r>
              <a:rPr lang="cs-CZ" sz="1800" u="sng" dirty="0" smtClean="0"/>
              <a:t>Otevřené výzvy k podávání žádostí o grant </a:t>
            </a:r>
          </a:p>
          <a:p>
            <a:pPr marL="0" lvl="2" indent="0"/>
            <a:endParaRPr lang="cs-CZ" sz="1000" u="sng" dirty="0"/>
          </a:p>
          <a:p>
            <a:pPr marL="0" lvl="2" indent="0"/>
            <a:r>
              <a:rPr lang="cs-CZ" sz="1800" dirty="0" smtClean="0"/>
              <a:t>1</a:t>
            </a:r>
            <a:r>
              <a:rPr lang="cs-CZ" sz="1800" dirty="0"/>
              <a:t>) </a:t>
            </a:r>
            <a:r>
              <a:rPr lang="cs-CZ" sz="1800" dirty="0" smtClean="0"/>
              <a:t>Otevřená výzva </a:t>
            </a:r>
            <a:r>
              <a:rPr lang="cs-CZ" sz="1800" dirty="0" smtClean="0"/>
              <a:t>na podporu „velkých projektů“</a:t>
            </a:r>
            <a:endParaRPr lang="cs-CZ" sz="1800" dirty="0"/>
          </a:p>
          <a:p>
            <a:pPr marL="357188" lvl="3" indent="263525">
              <a:buFont typeface="Wingdings" panose="05000000000000000000" pitchFamily="2" charset="2"/>
              <a:buChar char="Ø"/>
            </a:pPr>
            <a:r>
              <a:rPr lang="cs-CZ" sz="1600" dirty="0"/>
              <a:t>Předpokládané vyhlášení výzvy: listopad 2019</a:t>
            </a:r>
          </a:p>
          <a:p>
            <a:pPr marL="357188" lvl="3" indent="263525">
              <a:buFont typeface="Wingdings" panose="05000000000000000000" pitchFamily="2" charset="2"/>
              <a:buChar char="Ø"/>
            </a:pPr>
            <a:r>
              <a:rPr lang="cs-CZ" sz="1600" dirty="0"/>
              <a:t>Lhůta pro předkládání žádostí: 2-3 měsíce</a:t>
            </a:r>
          </a:p>
          <a:p>
            <a:pPr marL="357188" lvl="3" indent="263525">
              <a:buFont typeface="Wingdings" panose="05000000000000000000" pitchFamily="2" charset="2"/>
              <a:buChar char="Ø"/>
            </a:pPr>
            <a:r>
              <a:rPr lang="cs-CZ" sz="1600" dirty="0"/>
              <a:t>Předpokládaná výše alokace: </a:t>
            </a:r>
            <a:r>
              <a:rPr lang="cs-CZ" sz="1600" dirty="0" smtClean="0"/>
              <a:t> cca134 000 000 </a:t>
            </a:r>
            <a:r>
              <a:rPr lang="cs-CZ" sz="1600" dirty="0"/>
              <a:t>Kč</a:t>
            </a:r>
          </a:p>
          <a:p>
            <a:pPr marL="357188" lvl="3" indent="263525">
              <a:buFont typeface="Wingdings" panose="05000000000000000000" pitchFamily="2" charset="2"/>
              <a:buChar char="Ø"/>
            </a:pPr>
            <a:r>
              <a:rPr lang="cs-CZ" sz="1600" dirty="0"/>
              <a:t>Minimální výše grantu</a:t>
            </a:r>
            <a:r>
              <a:rPr lang="cs-CZ" sz="1600" dirty="0" smtClean="0"/>
              <a:t>: cca </a:t>
            </a:r>
            <a:r>
              <a:rPr lang="cs-CZ" sz="1600" dirty="0"/>
              <a:t>5 </a:t>
            </a:r>
            <a:r>
              <a:rPr lang="cs-CZ" sz="1600" dirty="0" smtClean="0"/>
              <a:t>000 </a:t>
            </a:r>
            <a:r>
              <a:rPr lang="cs-CZ" sz="1600" dirty="0"/>
              <a:t>000 Kč, maximální výše grantu: </a:t>
            </a:r>
            <a:r>
              <a:rPr lang="cs-CZ" sz="1600" dirty="0" smtClean="0"/>
              <a:t>cca 15 </a:t>
            </a:r>
            <a:r>
              <a:rPr lang="cs-CZ" sz="1600" dirty="0"/>
              <a:t>000 000 Kč</a:t>
            </a:r>
          </a:p>
          <a:p>
            <a:pPr marL="357188" lvl="3" indent="263525">
              <a:buFont typeface="Wingdings" panose="05000000000000000000" pitchFamily="2" charset="2"/>
              <a:buChar char="Ø"/>
            </a:pPr>
            <a:r>
              <a:rPr lang="cs-CZ" sz="1600" dirty="0"/>
              <a:t>Oprávnění žadatelé: </a:t>
            </a:r>
            <a:endParaRPr lang="cs-CZ" sz="1600" dirty="0" smtClean="0"/>
          </a:p>
          <a:p>
            <a:pPr marL="1100138" lvl="4" indent="-285750">
              <a:buFont typeface="Wingdings" panose="05000000000000000000" pitchFamily="2" charset="2"/>
              <a:buChar char="q"/>
            </a:pPr>
            <a:r>
              <a:rPr lang="cs-CZ" sz="1400" dirty="0">
                <a:solidFill>
                  <a:schemeClr val="tx1"/>
                </a:solidFill>
              </a:rPr>
              <a:t>Poskytovatelé primární, specializované, stacionární ambulantní péče, poskytovatelé následné nebo dlouhodobé lůžkové péče v oblasti dětské a dorostové </a:t>
            </a:r>
            <a:r>
              <a:rPr lang="cs-CZ" sz="1400" dirty="0" smtClean="0">
                <a:solidFill>
                  <a:schemeClr val="tx1"/>
                </a:solidFill>
              </a:rPr>
              <a:t>psychiatrie;</a:t>
            </a:r>
            <a:endParaRPr lang="cs-CZ" sz="1400" dirty="0">
              <a:solidFill>
                <a:schemeClr val="tx1"/>
              </a:solidFill>
            </a:endParaRPr>
          </a:p>
          <a:p>
            <a:pPr marL="1100138" lvl="4" indent="-285750">
              <a:buFont typeface="Wingdings" panose="05000000000000000000" pitchFamily="2" charset="2"/>
              <a:buChar char="q"/>
            </a:pPr>
            <a:r>
              <a:rPr lang="cs-CZ" sz="1400" dirty="0">
                <a:solidFill>
                  <a:schemeClr val="tx1"/>
                </a:solidFill>
              </a:rPr>
              <a:t>Školy a školská zařízení, školská poradenská zařízení, školská zařízení pro výkon ústavní výchovy, ochranné výchovy a preventivně výchovnou činnost a vysoké školy </a:t>
            </a:r>
          </a:p>
          <a:p>
            <a:pPr marL="357188" lvl="3" indent="263525">
              <a:buFont typeface="Wingdings" panose="05000000000000000000" pitchFamily="2" charset="2"/>
              <a:buChar char="Ø"/>
            </a:pPr>
            <a:r>
              <a:rPr lang="cs-CZ" sz="1600" dirty="0"/>
              <a:t>Míra podpory: 60%, resp. 100% u veřejných institucí</a:t>
            </a:r>
          </a:p>
          <a:p>
            <a:pPr marL="357188" lvl="3" indent="263525">
              <a:buFont typeface="Wingdings" panose="05000000000000000000" pitchFamily="2" charset="2"/>
              <a:buChar char="Ø"/>
            </a:pPr>
            <a:r>
              <a:rPr lang="cs-CZ" sz="1600" dirty="0"/>
              <a:t>Možnost zálohy veřejným subjektům, které nejsou zřizovány organizační složkou státu, do výše 60% uděleného </a:t>
            </a:r>
            <a:r>
              <a:rPr lang="cs-CZ" sz="1600" dirty="0" smtClean="0"/>
              <a:t>grantu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01166"/>
            <a:ext cx="1152128" cy="808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599408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0"/>
            <a:ext cx="6264300" cy="1052513"/>
          </a:xfrm>
        </p:spPr>
        <p:txBody>
          <a:bodyPr/>
          <a:lstStyle/>
          <a:p>
            <a:pPr algn="ctr"/>
            <a:r>
              <a:rPr lang="cs-CZ" dirty="0"/>
              <a:t>Podpora duševního zdraví dětí a dospívajících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280920" cy="5112568"/>
          </a:xfrm>
        </p:spPr>
        <p:txBody>
          <a:bodyPr/>
          <a:lstStyle/>
          <a:p>
            <a:pPr marL="0" lvl="2" indent="0">
              <a:tabLst>
                <a:tab pos="0" algn="l"/>
              </a:tabLst>
            </a:pPr>
            <a:r>
              <a:rPr lang="cs-CZ" sz="1800" dirty="0" smtClean="0"/>
              <a:t>2</a:t>
            </a:r>
            <a:r>
              <a:rPr lang="cs-CZ" sz="1800" dirty="0"/>
              <a:t>) </a:t>
            </a:r>
            <a:r>
              <a:rPr lang="cs-CZ" sz="1800" dirty="0" smtClean="0"/>
              <a:t>Otevřená výzva </a:t>
            </a:r>
            <a:r>
              <a:rPr lang="cs-CZ" sz="1800" dirty="0" smtClean="0"/>
              <a:t>na podporu „malých projektů“ (malé grantové schéma - MGS)</a:t>
            </a:r>
            <a:endParaRPr lang="cs-CZ" sz="1800" dirty="0"/>
          </a:p>
          <a:p>
            <a:pPr marL="357188" lvl="3" indent="266700">
              <a:buFont typeface="Wingdings" panose="05000000000000000000" pitchFamily="2" charset="2"/>
              <a:buChar char="Ø"/>
            </a:pPr>
            <a:r>
              <a:rPr lang="cs-CZ" sz="1600" u="sng" dirty="0"/>
              <a:t>Předpokládané vyhlášení výzvy: únor/březen 2020</a:t>
            </a:r>
          </a:p>
          <a:p>
            <a:pPr marL="357188" lvl="3" indent="266700">
              <a:buFont typeface="Wingdings" panose="05000000000000000000" pitchFamily="2" charset="2"/>
              <a:buChar char="Ø"/>
            </a:pPr>
            <a:r>
              <a:rPr lang="cs-CZ" sz="1600" dirty="0"/>
              <a:t>Lhůta pro předkládání žádostí: 2-3 měsíce</a:t>
            </a:r>
          </a:p>
          <a:p>
            <a:pPr marL="357188" lvl="3" indent="266700">
              <a:buFont typeface="Wingdings" panose="05000000000000000000" pitchFamily="2" charset="2"/>
              <a:buChar char="Ø"/>
            </a:pPr>
            <a:r>
              <a:rPr lang="cs-CZ" sz="1600" dirty="0"/>
              <a:t>Předpokládaná výše alokace: </a:t>
            </a:r>
            <a:r>
              <a:rPr lang="cs-CZ" sz="1600" dirty="0" smtClean="0"/>
              <a:t>cca 21 000 </a:t>
            </a:r>
            <a:r>
              <a:rPr lang="cs-CZ" sz="1600" dirty="0"/>
              <a:t>000 Kč</a:t>
            </a:r>
          </a:p>
          <a:p>
            <a:pPr marL="357188" lvl="3" indent="266700">
              <a:buFont typeface="Wingdings" panose="05000000000000000000" pitchFamily="2" charset="2"/>
              <a:buChar char="Ø"/>
            </a:pPr>
            <a:r>
              <a:rPr lang="cs-CZ" sz="1600" dirty="0"/>
              <a:t>Minimální výše grantu: </a:t>
            </a:r>
            <a:r>
              <a:rPr lang="cs-CZ" sz="1600" dirty="0" smtClean="0"/>
              <a:t>cca 500 </a:t>
            </a:r>
            <a:r>
              <a:rPr lang="cs-CZ" sz="1600" dirty="0"/>
              <a:t>000 Kč, maximální výše grantu: </a:t>
            </a:r>
            <a:r>
              <a:rPr lang="cs-CZ" sz="1600" dirty="0" smtClean="0"/>
              <a:t> cca 5 000 </a:t>
            </a:r>
            <a:r>
              <a:rPr lang="cs-CZ" sz="1600" dirty="0"/>
              <a:t>000 Kč</a:t>
            </a:r>
          </a:p>
          <a:p>
            <a:pPr marL="357188" lvl="3" indent="266700">
              <a:buFont typeface="Wingdings" panose="05000000000000000000" pitchFamily="2" charset="2"/>
              <a:buChar char="Ø"/>
            </a:pPr>
            <a:r>
              <a:rPr lang="cs-CZ" sz="1600" dirty="0"/>
              <a:t>Oprávnění žadatelé:</a:t>
            </a:r>
          </a:p>
          <a:p>
            <a:pPr marL="1100138" lvl="4" indent="-285750">
              <a:buFont typeface="Wingdings" pitchFamily="2" charset="2"/>
              <a:buChar char="q"/>
            </a:pPr>
            <a:r>
              <a:rPr lang="cs-CZ" sz="1400" b="1" dirty="0">
                <a:solidFill>
                  <a:schemeClr val="tx1"/>
                </a:solidFill>
              </a:rPr>
              <a:t>neziskové organizace </a:t>
            </a:r>
            <a:r>
              <a:rPr lang="cs-CZ" sz="1400" dirty="0">
                <a:solidFill>
                  <a:schemeClr val="tx1"/>
                </a:solidFill>
              </a:rPr>
              <a:t>působící v oblasti zaměření výzvy min. 1 rok</a:t>
            </a:r>
          </a:p>
          <a:p>
            <a:pPr marL="357188" lvl="3" indent="266700">
              <a:buFont typeface="Wingdings" panose="05000000000000000000" pitchFamily="2" charset="2"/>
              <a:buChar char="Ø"/>
            </a:pPr>
            <a:r>
              <a:rPr lang="cs-CZ" sz="1600" dirty="0"/>
              <a:t>Míra podpory je 90% způsobilých výdajů; 10% je tvoří spolufinancování</a:t>
            </a:r>
          </a:p>
          <a:p>
            <a:pPr marL="1100138" lvl="4" indent="-285750">
              <a:buFont typeface="Wingdings" panose="05000000000000000000" pitchFamily="2" charset="2"/>
              <a:buChar char="q"/>
            </a:pPr>
            <a:r>
              <a:rPr lang="cs-CZ" sz="1400" b="1" dirty="0">
                <a:solidFill>
                  <a:schemeClr val="tx1"/>
                </a:solidFill>
              </a:rPr>
              <a:t>Možnost zálohy do výše 90% uděleného grantu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01166"/>
            <a:ext cx="1152128" cy="808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579789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0"/>
            <a:ext cx="6264300" cy="1052513"/>
          </a:xfrm>
        </p:spPr>
        <p:txBody>
          <a:bodyPr/>
          <a:lstStyle/>
          <a:p>
            <a:pPr algn="ctr"/>
            <a:r>
              <a:rPr lang="cs-CZ" dirty="0"/>
              <a:t>Podpora duševního zdraví dětí a dospívajících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196752"/>
            <a:ext cx="7344816" cy="5112568"/>
          </a:xfrm>
        </p:spPr>
        <p:txBody>
          <a:bodyPr/>
          <a:lstStyle/>
          <a:p>
            <a:pPr marL="285750" lvl="2" indent="-285750">
              <a:buFont typeface="Wingdings" panose="05000000000000000000" pitchFamily="2" charset="2"/>
              <a:buChar char="v"/>
            </a:pPr>
            <a:r>
              <a:rPr lang="cs-CZ" sz="1800" u="sng" dirty="0"/>
              <a:t>Podporované aktivity </a:t>
            </a:r>
            <a:r>
              <a:rPr lang="cs-CZ" sz="1800" u="sng" dirty="0" smtClean="0"/>
              <a:t>v rámci </a:t>
            </a:r>
            <a:r>
              <a:rPr lang="cs-CZ" sz="1800" u="sng" dirty="0"/>
              <a:t>realizaci projektů:</a:t>
            </a:r>
          </a:p>
          <a:p>
            <a:pPr marL="0" lvl="2" indent="0"/>
            <a:endParaRPr lang="cs-CZ" sz="500" b="0" u="sng" dirty="0"/>
          </a:p>
          <a:p>
            <a:pPr marL="342900" lvl="2" indent="-342900">
              <a:buFont typeface="+mj-lt"/>
              <a:buAutoNum type="arabicPeriod"/>
            </a:pPr>
            <a:endParaRPr lang="cs-CZ" sz="1600" dirty="0" smtClean="0"/>
          </a:p>
          <a:p>
            <a:pPr marL="342900" lvl="2" indent="-342900">
              <a:buFont typeface="+mj-lt"/>
              <a:buAutoNum type="arabicPeriod"/>
            </a:pPr>
            <a:r>
              <a:rPr lang="cs-CZ" sz="1600" dirty="0" smtClean="0"/>
              <a:t>Aktivity </a:t>
            </a:r>
            <a:r>
              <a:rPr lang="cs-CZ" sz="1600" dirty="0"/>
              <a:t>zaměřené na zlepšení dovedností rodičů a pečovatelů a zvyšování rodičovských kapacit </a:t>
            </a:r>
            <a:r>
              <a:rPr lang="cs-CZ" sz="1600" b="0" dirty="0"/>
              <a:t>s cílem prevence výskytu a zmírnění duševních onemocnění u dětí a dospívajících</a:t>
            </a:r>
          </a:p>
          <a:p>
            <a:pPr marL="228600" lvl="2">
              <a:buFont typeface="+mj-lt"/>
              <a:buAutoNum type="arabicPeriod"/>
            </a:pPr>
            <a:endParaRPr lang="cs-CZ" sz="500" b="0" dirty="0"/>
          </a:p>
          <a:p>
            <a:pPr marL="342900" lvl="2" indent="-342900">
              <a:buFont typeface="+mj-lt"/>
              <a:buAutoNum type="arabicPeriod"/>
            </a:pPr>
            <a:endParaRPr lang="cs-CZ" sz="1600" dirty="0" smtClean="0"/>
          </a:p>
          <a:p>
            <a:pPr marL="342900" lvl="2" indent="-342900">
              <a:buFont typeface="+mj-lt"/>
              <a:buAutoNum type="arabicPeriod"/>
            </a:pPr>
            <a:r>
              <a:rPr lang="cs-CZ" sz="1600" dirty="0" smtClean="0"/>
              <a:t>Zavedení </a:t>
            </a:r>
            <a:r>
              <a:rPr lang="cs-CZ" sz="1600" dirty="0"/>
              <a:t>nových </a:t>
            </a:r>
            <a:r>
              <a:rPr lang="cs-CZ" sz="1600" b="0" dirty="0"/>
              <a:t>a/nebo zdokonalení stávajících </a:t>
            </a:r>
            <a:r>
              <a:rPr lang="cs-CZ" sz="1600" dirty="0"/>
              <a:t>preventivních, screeningových, diagnostických, terapeutických, sociálně-rehabilitačních a komunitně podpůrných metod </a:t>
            </a:r>
            <a:r>
              <a:rPr lang="cs-CZ" sz="1600" b="0" dirty="0"/>
              <a:t>a postupů v oblasti péče o duševní zdraví dětí a dospívajících</a:t>
            </a:r>
          </a:p>
          <a:p>
            <a:pPr marL="228600" lvl="2">
              <a:buFont typeface="+mj-lt"/>
              <a:buAutoNum type="arabicPeriod"/>
            </a:pPr>
            <a:endParaRPr lang="cs-CZ" sz="500" b="0" dirty="0"/>
          </a:p>
          <a:p>
            <a:pPr marL="342900" lvl="2" indent="-342900">
              <a:buFont typeface="+mj-lt"/>
              <a:buAutoNum type="arabicPeriod"/>
            </a:pPr>
            <a:endParaRPr lang="cs-CZ" sz="1600" dirty="0" smtClean="0"/>
          </a:p>
          <a:p>
            <a:pPr marL="342900" lvl="2" indent="-342900">
              <a:buFont typeface="+mj-lt"/>
              <a:buAutoNum type="arabicPeriod"/>
            </a:pPr>
            <a:r>
              <a:rPr lang="cs-CZ" sz="1600" dirty="0" smtClean="0"/>
              <a:t>Vzdělávání </a:t>
            </a:r>
            <a:r>
              <a:rPr lang="cs-CZ" sz="1600" dirty="0"/>
              <a:t>dětí a dospívajících </a:t>
            </a:r>
            <a:r>
              <a:rPr lang="cs-CZ" sz="1600" b="0" dirty="0"/>
              <a:t>za účelem zlepšení jejich znalostí a dovedností týkajících se duševního zdraví a předcházení duševním problémům</a:t>
            </a:r>
          </a:p>
          <a:p>
            <a:pPr marL="228600" lvl="2">
              <a:buFont typeface="+mj-lt"/>
              <a:buAutoNum type="arabicPeriod"/>
            </a:pPr>
            <a:endParaRPr lang="cs-CZ" sz="500" b="0" dirty="0"/>
          </a:p>
          <a:p>
            <a:pPr marL="0" lvl="2" indent="0">
              <a:tabLst>
                <a:tab pos="717550" algn="l"/>
              </a:tabLst>
            </a:pPr>
            <a:endParaRPr lang="cs-CZ" sz="1400" b="0" dirty="0"/>
          </a:p>
          <a:p>
            <a:pPr marL="0" lvl="2" indent="0">
              <a:tabLst>
                <a:tab pos="717550" algn="l"/>
              </a:tabLst>
            </a:pPr>
            <a:endParaRPr lang="cs-CZ" sz="1400" b="0" dirty="0"/>
          </a:p>
          <a:p>
            <a:pPr marL="450850" lvl="2" indent="0">
              <a:tabLst>
                <a:tab pos="717550" algn="l"/>
              </a:tabLst>
            </a:pPr>
            <a:endParaRPr lang="cs-CZ" sz="12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01166"/>
            <a:ext cx="1152128" cy="808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272603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0"/>
            <a:ext cx="6264300" cy="1052513"/>
          </a:xfrm>
        </p:spPr>
        <p:txBody>
          <a:bodyPr/>
          <a:lstStyle/>
          <a:p>
            <a:pPr algn="ctr"/>
            <a:r>
              <a:rPr lang="cs-CZ" dirty="0"/>
              <a:t>Podpora duševního zdraví dětí a dospívajících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196752"/>
            <a:ext cx="7344816" cy="5112568"/>
          </a:xfrm>
        </p:spPr>
        <p:txBody>
          <a:bodyPr/>
          <a:lstStyle/>
          <a:p>
            <a:pPr marL="285750" lvl="2" indent="-285750">
              <a:buFont typeface="Wingdings" panose="05000000000000000000" pitchFamily="2" charset="2"/>
              <a:buChar char="v"/>
            </a:pPr>
            <a:r>
              <a:rPr lang="cs-CZ" sz="1800" u="sng" dirty="0"/>
              <a:t>Podporované aktivity </a:t>
            </a:r>
            <a:r>
              <a:rPr lang="cs-CZ" sz="1800" u="sng" dirty="0" smtClean="0"/>
              <a:t>v rámci </a:t>
            </a:r>
            <a:r>
              <a:rPr lang="cs-CZ" sz="1800" u="sng" dirty="0"/>
              <a:t>realizaci projektů:</a:t>
            </a:r>
          </a:p>
          <a:p>
            <a:pPr marL="0" lvl="2" indent="0"/>
            <a:endParaRPr lang="cs-CZ" sz="500" b="0" u="sng" dirty="0"/>
          </a:p>
          <a:p>
            <a:pPr marL="228600" lvl="2">
              <a:buFont typeface="+mj-lt"/>
              <a:buAutoNum type="arabicPeriod"/>
            </a:pPr>
            <a:endParaRPr lang="cs-CZ" sz="500" b="0" dirty="0" smtClean="0"/>
          </a:p>
          <a:p>
            <a:pPr marL="228600" lvl="2">
              <a:buFont typeface="+mj-lt"/>
              <a:buAutoNum type="arabicPeriod"/>
            </a:pPr>
            <a:endParaRPr lang="cs-CZ" sz="500" b="0" dirty="0"/>
          </a:p>
          <a:p>
            <a:pPr marL="228600" lvl="2">
              <a:buFont typeface="+mj-lt"/>
              <a:buAutoNum type="arabicPeriod"/>
            </a:pPr>
            <a:endParaRPr lang="cs-CZ" sz="500" b="0" dirty="0"/>
          </a:p>
          <a:p>
            <a:pPr marL="0" lvl="2" indent="0" defTabSz="360363"/>
            <a:r>
              <a:rPr lang="cs-CZ" sz="1600" dirty="0" smtClean="0"/>
              <a:t>4.	Vzdělávání</a:t>
            </a:r>
            <a:r>
              <a:rPr lang="cs-CZ" sz="1600" b="0" dirty="0" smtClean="0"/>
              <a:t> </a:t>
            </a:r>
            <a:r>
              <a:rPr lang="cs-CZ" sz="1600" b="0" dirty="0"/>
              <a:t>a zvyšování odborných znalostí a dovedností </a:t>
            </a:r>
            <a:r>
              <a:rPr lang="cs-CZ" sz="1600" b="0" dirty="0" smtClean="0"/>
              <a:t>	</a:t>
            </a:r>
            <a:r>
              <a:rPr lang="cs-CZ" sz="1600" dirty="0" smtClean="0"/>
              <a:t>zdravotnických </a:t>
            </a:r>
            <a:r>
              <a:rPr lang="cs-CZ" sz="1600" dirty="0"/>
              <a:t>pracovníků </a:t>
            </a:r>
            <a:r>
              <a:rPr lang="cs-CZ" sz="1600" b="0" dirty="0"/>
              <a:t>pečujících o děti s duševními </a:t>
            </a:r>
            <a:r>
              <a:rPr lang="cs-CZ" sz="1600" b="0" dirty="0" smtClean="0"/>
              <a:t>	poruchami 	stejně </a:t>
            </a:r>
            <a:r>
              <a:rPr lang="cs-CZ" sz="1600" b="0" dirty="0"/>
              <a:t>jako </a:t>
            </a:r>
            <a:r>
              <a:rPr lang="cs-CZ" sz="1600" dirty="0"/>
              <a:t>nezdravotnických odborníků</a:t>
            </a:r>
            <a:r>
              <a:rPr lang="cs-CZ" sz="1600" b="0" dirty="0"/>
              <a:t>, </a:t>
            </a:r>
            <a:r>
              <a:rPr lang="cs-CZ" sz="1600" dirty="0"/>
              <a:t>neformálních </a:t>
            </a:r>
            <a:r>
              <a:rPr lang="cs-CZ" sz="1600" dirty="0" smtClean="0"/>
              <a:t>	pečovatelů </a:t>
            </a:r>
            <a:r>
              <a:rPr lang="cs-CZ" sz="1600" dirty="0"/>
              <a:t>a </a:t>
            </a:r>
            <a:r>
              <a:rPr lang="cs-CZ" sz="1600" dirty="0" smtClean="0"/>
              <a:t>	pedagogů</a:t>
            </a:r>
            <a:endParaRPr lang="cs-CZ" sz="1600" dirty="0"/>
          </a:p>
          <a:p>
            <a:pPr marL="228600" lvl="2">
              <a:buFont typeface="+mj-lt"/>
              <a:buAutoNum type="arabicPeriod"/>
            </a:pPr>
            <a:endParaRPr lang="cs-CZ" sz="500" dirty="0"/>
          </a:p>
          <a:p>
            <a:pPr marL="0" lvl="2" indent="0" defTabSz="360363"/>
            <a:endParaRPr lang="cs-CZ" sz="1600" dirty="0" smtClean="0"/>
          </a:p>
          <a:p>
            <a:pPr marL="0" lvl="2" indent="0" defTabSz="360363"/>
            <a:r>
              <a:rPr lang="cs-CZ" sz="1600" dirty="0" smtClean="0"/>
              <a:t>5.	Informační </a:t>
            </a:r>
            <a:r>
              <a:rPr lang="cs-CZ" sz="1600" dirty="0"/>
              <a:t>a </a:t>
            </a:r>
            <a:r>
              <a:rPr lang="cs-CZ" sz="1600" dirty="0" err="1"/>
              <a:t>destigmatizační</a:t>
            </a:r>
            <a:r>
              <a:rPr lang="cs-CZ" sz="1600" dirty="0"/>
              <a:t> aktivity</a:t>
            </a:r>
            <a:r>
              <a:rPr lang="cs-CZ" sz="1600" b="0" dirty="0"/>
              <a:t> zvyšující povědomí odborné i </a:t>
            </a:r>
            <a:r>
              <a:rPr lang="cs-CZ" sz="1600" b="0" dirty="0" smtClean="0"/>
              <a:t>	laické </a:t>
            </a:r>
            <a:r>
              <a:rPr lang="cs-CZ" sz="1600" b="0" dirty="0"/>
              <a:t>veřejnosti o duševním zdraví a problematice duševních poruch u </a:t>
            </a:r>
            <a:r>
              <a:rPr lang="cs-CZ" sz="1600" b="0" dirty="0" smtClean="0"/>
              <a:t>	dětí </a:t>
            </a:r>
            <a:r>
              <a:rPr lang="cs-CZ" sz="1600" b="0" dirty="0"/>
              <a:t>a dospívajících.</a:t>
            </a:r>
          </a:p>
          <a:p>
            <a:pPr marL="717550" lvl="4" indent="-285750">
              <a:spcBef>
                <a:spcPts val="0"/>
              </a:spcBef>
            </a:pPr>
            <a:r>
              <a:rPr lang="cs-CZ" sz="1400" dirty="0">
                <a:solidFill>
                  <a:schemeClr val="tx1"/>
                </a:solidFill>
              </a:rPr>
              <a:t>Informační kampaně na sociálních sítích;</a:t>
            </a:r>
          </a:p>
          <a:p>
            <a:pPr marL="717550" lvl="4" indent="-285750">
              <a:spcBef>
                <a:spcPts val="0"/>
              </a:spcBef>
            </a:pPr>
            <a:r>
              <a:rPr lang="cs-CZ" sz="1400" dirty="0">
                <a:solidFill>
                  <a:schemeClr val="tx1"/>
                </a:solidFill>
              </a:rPr>
              <a:t>Konference/workshopy/semináře;</a:t>
            </a:r>
          </a:p>
          <a:p>
            <a:pPr marL="717550" lvl="4" indent="-285750">
              <a:spcBef>
                <a:spcPts val="0"/>
              </a:spcBef>
            </a:pPr>
            <a:r>
              <a:rPr lang="cs-CZ" sz="1400" dirty="0">
                <a:solidFill>
                  <a:schemeClr val="tx1"/>
                </a:solidFill>
              </a:rPr>
              <a:t>Tvorba a distribuce informačních materiálů (letáky, brožury, videa, atd.).</a:t>
            </a:r>
          </a:p>
          <a:p>
            <a:pPr marL="0" lvl="2" indent="0">
              <a:tabLst>
                <a:tab pos="717550" algn="l"/>
              </a:tabLst>
            </a:pPr>
            <a:endParaRPr lang="cs-CZ" sz="1400" b="0" dirty="0"/>
          </a:p>
          <a:p>
            <a:pPr marL="0" lvl="2" indent="0">
              <a:tabLst>
                <a:tab pos="717550" algn="l"/>
              </a:tabLst>
            </a:pPr>
            <a:endParaRPr lang="cs-CZ" sz="1400" b="0" dirty="0"/>
          </a:p>
          <a:p>
            <a:pPr marL="450850" lvl="2" indent="0">
              <a:tabLst>
                <a:tab pos="717550" algn="l"/>
              </a:tabLst>
            </a:pPr>
            <a:endParaRPr lang="cs-CZ" sz="12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01166"/>
            <a:ext cx="1152128" cy="808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468727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0"/>
            <a:ext cx="6264300" cy="1052513"/>
          </a:xfrm>
        </p:spPr>
        <p:txBody>
          <a:bodyPr/>
          <a:lstStyle/>
          <a:p>
            <a:pPr algn="ctr"/>
            <a:r>
              <a:rPr lang="cs-CZ" dirty="0"/>
              <a:t>Podpora </a:t>
            </a:r>
            <a:r>
              <a:rPr lang="cs-CZ" dirty="0" smtClean="0"/>
              <a:t>pacientů a pacientských organizací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196752"/>
            <a:ext cx="7344816" cy="5112568"/>
          </a:xfrm>
        </p:spPr>
        <p:txBody>
          <a:bodyPr/>
          <a:lstStyle/>
          <a:p>
            <a:r>
              <a:rPr lang="cs-CZ" b="0" dirty="0"/>
              <a:t>Hlavní cíl:</a:t>
            </a:r>
            <a:r>
              <a:rPr lang="cs-CZ" dirty="0"/>
              <a:t>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cs-CZ" sz="1800" dirty="0" smtClean="0"/>
              <a:t>Posílení role pacientů a profesionalizace pacientských organizací</a:t>
            </a:r>
            <a:endParaRPr lang="cs-CZ" sz="1800" dirty="0"/>
          </a:p>
          <a:p>
            <a:pPr marL="0" lvl="2" indent="0" algn="just"/>
            <a:endParaRPr lang="cs-CZ" sz="1600" b="0" dirty="0" smtClean="0"/>
          </a:p>
          <a:p>
            <a:pPr marL="0" lvl="2" indent="0" algn="just"/>
            <a:r>
              <a:rPr lang="cs-CZ" sz="1800" b="0" dirty="0" smtClean="0"/>
              <a:t>Grantové </a:t>
            </a:r>
            <a:r>
              <a:rPr lang="cs-CZ" sz="1800" b="0" dirty="0"/>
              <a:t>nástroje:</a:t>
            </a:r>
          </a:p>
          <a:p>
            <a:pPr marL="285750" lvl="2" indent="-285750" algn="just">
              <a:buFont typeface="Wingdings" panose="05000000000000000000" pitchFamily="2" charset="2"/>
              <a:buChar char="v"/>
            </a:pPr>
            <a:r>
              <a:rPr lang="cs-CZ" sz="1800" b="0" u="sng" dirty="0"/>
              <a:t>Předem definovaný projekt „Pacientský HUB“</a:t>
            </a:r>
          </a:p>
          <a:p>
            <a:pPr marL="735012" lvl="3" indent="-285750" algn="just">
              <a:buFont typeface="Wingdings" panose="05000000000000000000" pitchFamily="2" charset="2"/>
              <a:buChar char="Ø"/>
            </a:pPr>
            <a:r>
              <a:rPr lang="cs-CZ" sz="1400" b="1" dirty="0"/>
              <a:t>Realizátor projektu – Ministerstvo zdravotnictví</a:t>
            </a:r>
          </a:p>
          <a:p>
            <a:pPr marL="735012" lvl="3" indent="-285750" algn="just">
              <a:buFont typeface="Wingdings" panose="05000000000000000000" pitchFamily="2" charset="2"/>
              <a:buChar char="Ø"/>
            </a:pPr>
            <a:r>
              <a:rPr lang="cs-CZ" sz="1400" dirty="0"/>
              <a:t>Zaměření projektu: </a:t>
            </a:r>
            <a:r>
              <a:rPr lang="cs-CZ" sz="1400" u="sng" dirty="0"/>
              <a:t>Vytvoření fyzického prostoru a webového portálu pro pacientské organizace sloužícího především k realizaci vzdělávacích aktivit, přenosu know-how, sdílení </a:t>
            </a:r>
            <a:r>
              <a:rPr lang="cs-CZ" sz="1400" u="sng" dirty="0" smtClean="0"/>
              <a:t>zkušeností</a:t>
            </a:r>
            <a:endParaRPr lang="cs-CZ" sz="1400" u="sng" dirty="0"/>
          </a:p>
          <a:p>
            <a:pPr marL="1192212" lvl="4" indent="-285750" algn="just">
              <a:buFont typeface="Wingdings" panose="05000000000000000000" pitchFamily="2" charset="2"/>
              <a:buChar char="q"/>
            </a:pPr>
            <a:r>
              <a:rPr lang="cs-CZ" sz="1200" dirty="0" smtClean="0">
                <a:solidFill>
                  <a:schemeClr val="tx1"/>
                </a:solidFill>
              </a:rPr>
              <a:t>Pořádání </a:t>
            </a:r>
            <a:r>
              <a:rPr lang="cs-CZ" sz="1200" dirty="0">
                <a:solidFill>
                  <a:schemeClr val="tx1"/>
                </a:solidFill>
              </a:rPr>
              <a:t>seminářů, workshopů, konferencí pro pacientské organizace</a:t>
            </a:r>
          </a:p>
          <a:p>
            <a:pPr marL="1192212" lvl="4" indent="-285750" algn="just">
              <a:buFont typeface="Wingdings" panose="05000000000000000000" pitchFamily="2" charset="2"/>
              <a:buChar char="q"/>
            </a:pPr>
            <a:r>
              <a:rPr lang="cs-CZ" sz="1200" dirty="0">
                <a:solidFill>
                  <a:schemeClr val="tx1"/>
                </a:solidFill>
              </a:rPr>
              <a:t>Prostor pro setkání pacientů a pacientských organizací</a:t>
            </a:r>
          </a:p>
          <a:p>
            <a:pPr marL="735012" lvl="3" indent="-285750" algn="just">
              <a:buFont typeface="Wingdings" panose="05000000000000000000" pitchFamily="2" charset="2"/>
              <a:buChar char="Ø"/>
            </a:pPr>
            <a:r>
              <a:rPr lang="cs-CZ" sz="1400" b="1" dirty="0" smtClean="0"/>
              <a:t>Doba realizace: 1Q 2020 -  4Q 2023</a:t>
            </a:r>
          </a:p>
          <a:p>
            <a:pPr marL="735012" lvl="3" indent="-285750" algn="just">
              <a:buFont typeface="Wingdings" panose="05000000000000000000" pitchFamily="2" charset="2"/>
              <a:buChar char="Ø"/>
            </a:pPr>
            <a:r>
              <a:rPr lang="cs-CZ" sz="1400" dirty="0" smtClean="0"/>
              <a:t>Spolupráce s Norskou partnerskou organizací </a:t>
            </a:r>
            <a:r>
              <a:rPr lang="cs-CZ" sz="1400" dirty="0" err="1" smtClean="0"/>
              <a:t>Norsk</a:t>
            </a:r>
            <a:r>
              <a:rPr lang="cs-CZ" sz="1400" dirty="0" smtClean="0"/>
              <a:t> </a:t>
            </a:r>
            <a:r>
              <a:rPr lang="cs-CZ" sz="1400" dirty="0" err="1" smtClean="0"/>
              <a:t>Revmatikerforbund</a:t>
            </a:r>
            <a:endParaRPr lang="cs-CZ" sz="1400" dirty="0" smtClean="0"/>
          </a:p>
          <a:p>
            <a:pPr marL="1192212" lvl="4" indent="-285750" algn="just">
              <a:buFont typeface="Wingdings" pitchFamily="2" charset="2"/>
              <a:buChar char="q"/>
            </a:pPr>
            <a:r>
              <a:rPr lang="cs-CZ" sz="1200" dirty="0">
                <a:solidFill>
                  <a:schemeClr val="tx1"/>
                </a:solidFill>
              </a:rPr>
              <a:t>Přenos know-how a </a:t>
            </a:r>
            <a:r>
              <a:rPr lang="cs-CZ" sz="1200" dirty="0" smtClean="0">
                <a:solidFill>
                  <a:schemeClr val="tx1"/>
                </a:solidFill>
              </a:rPr>
              <a:t>zkušenosti </a:t>
            </a:r>
            <a:r>
              <a:rPr lang="cs-CZ" sz="1200" dirty="0">
                <a:solidFill>
                  <a:schemeClr val="tx1"/>
                </a:solidFill>
              </a:rPr>
              <a:t>významné norské pacientské </a:t>
            </a:r>
            <a:r>
              <a:rPr lang="cs-CZ" sz="1200" dirty="0" smtClean="0">
                <a:solidFill>
                  <a:schemeClr val="tx1"/>
                </a:solidFill>
              </a:rPr>
              <a:t>organizace </a:t>
            </a:r>
            <a:endParaRPr lang="cs-CZ" sz="1200" dirty="0">
              <a:solidFill>
                <a:schemeClr val="tx1"/>
              </a:solidFill>
            </a:endParaRPr>
          </a:p>
          <a:p>
            <a:pPr marL="0" lvl="2" indent="0" algn="just"/>
            <a:endParaRPr lang="cs-CZ" sz="1400" b="0" dirty="0"/>
          </a:p>
          <a:p>
            <a:pPr marL="228600" lvl="2">
              <a:buFont typeface="+mj-lt"/>
              <a:buAutoNum type="arabicPeriod"/>
            </a:pPr>
            <a:endParaRPr lang="cs-CZ" sz="500" dirty="0"/>
          </a:p>
          <a:p>
            <a:pPr marL="0" lvl="2" indent="0">
              <a:tabLst>
                <a:tab pos="717550" algn="l"/>
              </a:tabLst>
            </a:pPr>
            <a:endParaRPr lang="cs-CZ" sz="1400" b="0" dirty="0"/>
          </a:p>
          <a:p>
            <a:pPr marL="0" lvl="2" indent="0">
              <a:tabLst>
                <a:tab pos="717550" algn="l"/>
              </a:tabLst>
            </a:pPr>
            <a:endParaRPr lang="cs-CZ" sz="1400" b="0" dirty="0"/>
          </a:p>
          <a:p>
            <a:pPr marL="450850" lvl="2" indent="0">
              <a:tabLst>
                <a:tab pos="717550" algn="l"/>
              </a:tabLst>
            </a:pPr>
            <a:endParaRPr lang="cs-CZ" sz="12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01166"/>
            <a:ext cx="1152128" cy="808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367022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0"/>
            <a:ext cx="6264300" cy="1052513"/>
          </a:xfrm>
        </p:spPr>
        <p:txBody>
          <a:bodyPr/>
          <a:lstStyle/>
          <a:p>
            <a:pPr algn="ctr"/>
            <a:r>
              <a:rPr lang="cs-CZ" dirty="0"/>
              <a:t>Podpora </a:t>
            </a:r>
            <a:r>
              <a:rPr lang="cs-CZ" dirty="0" smtClean="0"/>
              <a:t>pacientů a pacientských organizací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196752"/>
            <a:ext cx="7344816" cy="5112568"/>
          </a:xfrm>
        </p:spPr>
        <p:txBody>
          <a:bodyPr/>
          <a:lstStyle/>
          <a:p>
            <a:pPr marL="285750" lvl="2" indent="-285750" algn="just">
              <a:buFont typeface="Wingdings" panose="05000000000000000000" pitchFamily="2" charset="2"/>
              <a:buChar char="v"/>
            </a:pPr>
            <a:r>
              <a:rPr lang="cs-CZ" sz="1800" b="0" u="sng" dirty="0" smtClean="0"/>
              <a:t>Projekty </a:t>
            </a:r>
            <a:r>
              <a:rPr lang="cs-CZ" sz="1800" b="0" u="sng" dirty="0"/>
              <a:t>malého grantového schématu</a:t>
            </a:r>
          </a:p>
          <a:p>
            <a:pPr marL="735012" lvl="3" indent="-285750" algn="just">
              <a:buFont typeface="Wingdings" panose="05000000000000000000" pitchFamily="2" charset="2"/>
              <a:buChar char="Ø"/>
            </a:pPr>
            <a:r>
              <a:rPr lang="cs-CZ" sz="1400" dirty="0"/>
              <a:t>Otevřená soutěž pro získání grantu pro neziskové organizace</a:t>
            </a:r>
          </a:p>
          <a:p>
            <a:pPr marL="735012" lvl="3" indent="-285750" algn="just">
              <a:buFont typeface="Wingdings" panose="05000000000000000000" pitchFamily="2" charset="2"/>
              <a:buChar char="Ø"/>
            </a:pPr>
            <a:r>
              <a:rPr lang="cs-CZ" sz="1400" u="sng" dirty="0"/>
              <a:t>Předpokládané vyhlášení </a:t>
            </a:r>
            <a:r>
              <a:rPr lang="cs-CZ" sz="1400" u="sng" dirty="0" smtClean="0"/>
              <a:t>výzvy: </a:t>
            </a:r>
            <a:r>
              <a:rPr lang="cs-CZ" sz="1400" u="sng" dirty="0"/>
              <a:t>únor/březen 2020</a:t>
            </a:r>
          </a:p>
          <a:p>
            <a:pPr marL="735012" lvl="3" indent="-285750" algn="just">
              <a:buFont typeface="Wingdings" panose="05000000000000000000" pitchFamily="2" charset="2"/>
              <a:buChar char="Ø"/>
            </a:pPr>
            <a:r>
              <a:rPr lang="cs-CZ" sz="1400" dirty="0" smtClean="0"/>
              <a:t>Předpokládaná </a:t>
            </a:r>
            <a:r>
              <a:rPr lang="cs-CZ" sz="1400" dirty="0"/>
              <a:t>alokace: 48 000 000 </a:t>
            </a:r>
            <a:r>
              <a:rPr lang="cs-CZ" sz="1400" dirty="0" smtClean="0"/>
              <a:t>Kč</a:t>
            </a:r>
          </a:p>
          <a:p>
            <a:pPr marL="735012" lvl="3" indent="-285750" algn="just">
              <a:buFont typeface="Wingdings" panose="05000000000000000000" pitchFamily="2" charset="2"/>
              <a:buChar char="Ø"/>
            </a:pPr>
            <a:r>
              <a:rPr lang="cs-CZ" sz="1400" dirty="0" smtClean="0"/>
              <a:t>Lhůta </a:t>
            </a:r>
            <a:r>
              <a:rPr lang="cs-CZ" sz="1400" dirty="0"/>
              <a:t>pro předkládání žádostí: 2-3 měsíce</a:t>
            </a:r>
          </a:p>
          <a:p>
            <a:pPr marL="735012" lvl="3" indent="-285750" algn="just">
              <a:buFont typeface="Wingdings" panose="05000000000000000000" pitchFamily="2" charset="2"/>
              <a:buChar char="Ø"/>
            </a:pPr>
            <a:r>
              <a:rPr lang="cs-CZ" sz="1400" dirty="0" smtClean="0"/>
              <a:t>Minimální </a:t>
            </a:r>
            <a:r>
              <a:rPr lang="cs-CZ" sz="1400" dirty="0"/>
              <a:t>výše grantu</a:t>
            </a:r>
            <a:r>
              <a:rPr lang="cs-CZ" sz="1400" dirty="0" smtClean="0"/>
              <a:t>: cca 250 </a:t>
            </a:r>
            <a:r>
              <a:rPr lang="cs-CZ" sz="1400" dirty="0"/>
              <a:t>000 Kč, maximální výše grantu: </a:t>
            </a:r>
            <a:r>
              <a:rPr lang="cs-CZ" sz="1400" dirty="0" smtClean="0"/>
              <a:t>cca 4 000 </a:t>
            </a:r>
            <a:r>
              <a:rPr lang="cs-CZ" sz="1400" dirty="0"/>
              <a:t>000 Kč</a:t>
            </a:r>
          </a:p>
          <a:p>
            <a:pPr marL="735012" lvl="3" indent="-285750" algn="just">
              <a:buFont typeface="Wingdings" panose="05000000000000000000" pitchFamily="2" charset="2"/>
              <a:buChar char="Ø"/>
            </a:pPr>
            <a:r>
              <a:rPr lang="cs-CZ" sz="1400" dirty="0"/>
              <a:t>Oprávnění žadatelé:</a:t>
            </a:r>
          </a:p>
          <a:p>
            <a:pPr marL="1192212" lvl="4" indent="-285750" algn="just">
              <a:buFont typeface="Wingdings" panose="05000000000000000000" pitchFamily="2" charset="2"/>
              <a:buChar char="q"/>
            </a:pPr>
            <a:r>
              <a:rPr lang="cs-CZ" sz="1200" b="1" dirty="0">
                <a:solidFill>
                  <a:schemeClr val="tx1"/>
                </a:solidFill>
              </a:rPr>
              <a:t>neziskové </a:t>
            </a:r>
            <a:r>
              <a:rPr lang="cs-CZ" sz="1200" b="1" dirty="0" smtClean="0">
                <a:solidFill>
                  <a:schemeClr val="tx1"/>
                </a:solidFill>
              </a:rPr>
              <a:t>organizace (pacientské organizace) </a:t>
            </a:r>
            <a:r>
              <a:rPr lang="cs-CZ" sz="1200" dirty="0">
                <a:solidFill>
                  <a:schemeClr val="tx1"/>
                </a:solidFill>
              </a:rPr>
              <a:t>působící v oblasti zaměření výzvy </a:t>
            </a:r>
            <a:r>
              <a:rPr lang="cs-CZ" sz="1200" dirty="0" smtClean="0">
                <a:solidFill>
                  <a:schemeClr val="tx1"/>
                </a:solidFill>
              </a:rPr>
              <a:t>minimálně </a:t>
            </a:r>
            <a:r>
              <a:rPr lang="cs-CZ" sz="1200" dirty="0">
                <a:solidFill>
                  <a:schemeClr val="tx1"/>
                </a:solidFill>
              </a:rPr>
              <a:t>1 rok</a:t>
            </a:r>
          </a:p>
          <a:p>
            <a:pPr marL="735012" lvl="3" indent="-285750" algn="just">
              <a:buFont typeface="Wingdings" panose="05000000000000000000" pitchFamily="2" charset="2"/>
              <a:buChar char="Ø"/>
            </a:pPr>
            <a:r>
              <a:rPr lang="cs-CZ" sz="1400" dirty="0"/>
              <a:t>Míra </a:t>
            </a:r>
            <a:r>
              <a:rPr lang="cs-CZ" sz="1400" dirty="0" smtClean="0"/>
              <a:t>podpory je </a:t>
            </a:r>
            <a:r>
              <a:rPr lang="cs-CZ" sz="1400" dirty="0"/>
              <a:t>90% způsobilých </a:t>
            </a:r>
            <a:r>
              <a:rPr lang="cs-CZ" sz="1400" dirty="0" smtClean="0"/>
              <a:t>výdajů; 10% je tvoří spolufinancování</a:t>
            </a:r>
            <a:endParaRPr lang="cs-CZ" sz="1400" dirty="0"/>
          </a:p>
          <a:p>
            <a:pPr marL="1192212" lvl="4" indent="-285750" algn="just">
              <a:buFont typeface="Wingdings" pitchFamily="2" charset="2"/>
              <a:buChar char="q"/>
            </a:pPr>
            <a:r>
              <a:rPr lang="cs-CZ" sz="1200" b="1" dirty="0">
                <a:solidFill>
                  <a:schemeClr val="tx1"/>
                </a:solidFill>
              </a:rPr>
              <a:t>Možnost zálohy do výše 90% uděleného grantu</a:t>
            </a:r>
          </a:p>
          <a:p>
            <a:pPr marL="735012" lvl="3" indent="-285750" algn="just">
              <a:buFont typeface="Wingdings" panose="05000000000000000000" pitchFamily="2" charset="2"/>
              <a:buChar char="Ø"/>
            </a:pPr>
            <a:endParaRPr lang="cs-CZ" sz="1400" dirty="0" smtClean="0"/>
          </a:p>
          <a:p>
            <a:pPr marL="735012" lvl="3" indent="-285750" algn="just">
              <a:buFont typeface="Wingdings" panose="05000000000000000000" pitchFamily="2" charset="2"/>
              <a:buChar char="Ø"/>
            </a:pPr>
            <a:r>
              <a:rPr lang="cs-CZ" sz="1400" u="sng" dirty="0" smtClean="0"/>
              <a:t>Plánované podporované aktivity v rámci realizace projektů</a:t>
            </a:r>
            <a:r>
              <a:rPr lang="cs-CZ" sz="1400" dirty="0" smtClean="0"/>
              <a:t>:</a:t>
            </a:r>
          </a:p>
          <a:p>
            <a:pPr marL="1192212" lvl="4" indent="-285750" algn="just">
              <a:buFont typeface="Wingdings" pitchFamily="2" charset="2"/>
              <a:buChar char="q"/>
            </a:pPr>
            <a:r>
              <a:rPr lang="cs-CZ" sz="1200" dirty="0">
                <a:solidFill>
                  <a:schemeClr val="tx1"/>
                </a:solidFill>
              </a:rPr>
              <a:t>posílení personálních kapacit pacientských </a:t>
            </a:r>
            <a:r>
              <a:rPr lang="cs-CZ" sz="1200" dirty="0" smtClean="0">
                <a:solidFill>
                  <a:schemeClr val="tx1"/>
                </a:solidFill>
              </a:rPr>
              <a:t>organizací;</a:t>
            </a:r>
          </a:p>
          <a:p>
            <a:pPr marL="1192212" lvl="4" indent="-285750" algn="just">
              <a:buFont typeface="Wingdings" pitchFamily="2" charset="2"/>
              <a:buChar char="q"/>
            </a:pPr>
            <a:r>
              <a:rPr lang="cs-CZ" sz="1200" dirty="0">
                <a:solidFill>
                  <a:schemeClr val="tx1"/>
                </a:solidFill>
              </a:rPr>
              <a:t>Vzdělávání a školení pracovníků pacientských organizací s cílem rozšířit jejich znalosti a dovednosti v </a:t>
            </a:r>
            <a:r>
              <a:rPr lang="cs-CZ" sz="1200" dirty="0" smtClean="0">
                <a:solidFill>
                  <a:schemeClr val="tx1"/>
                </a:solidFill>
              </a:rPr>
              <a:t>oblasti managementu</a:t>
            </a:r>
            <a:r>
              <a:rPr lang="cs-CZ" sz="1200" dirty="0">
                <a:solidFill>
                  <a:schemeClr val="tx1"/>
                </a:solidFill>
              </a:rPr>
              <a:t>, finančního řízení, vyjednávání atd</a:t>
            </a:r>
            <a:r>
              <a:rPr lang="cs-CZ" sz="1200" dirty="0" smtClean="0">
                <a:solidFill>
                  <a:schemeClr val="tx1"/>
                </a:solidFill>
              </a:rPr>
              <a:t>.;</a:t>
            </a:r>
          </a:p>
          <a:p>
            <a:pPr marL="1192212" lvl="4" indent="-285750" algn="just">
              <a:buFont typeface="Wingdings" pitchFamily="2" charset="2"/>
              <a:buChar char="q"/>
            </a:pPr>
            <a:r>
              <a:rPr lang="cs-CZ" sz="1200" dirty="0">
                <a:solidFill>
                  <a:schemeClr val="tx1"/>
                </a:solidFill>
              </a:rPr>
              <a:t>Podpora rozvoje aktivit a služeb pacientských organizací, které poskytují pacientům (např. vytvoření asistenční linky, posílení poradenských aktivit atd</a:t>
            </a:r>
            <a:r>
              <a:rPr lang="cs-CZ" sz="1200" dirty="0" smtClean="0">
                <a:solidFill>
                  <a:schemeClr val="tx1"/>
                </a:solidFill>
              </a:rPr>
              <a:t>.);</a:t>
            </a:r>
          </a:p>
          <a:p>
            <a:pPr marL="1192212" lvl="4" indent="-285750" algn="just">
              <a:buFont typeface="Wingdings" pitchFamily="2" charset="2"/>
              <a:buChar char="q"/>
            </a:pPr>
            <a:r>
              <a:rPr lang="cs-CZ" sz="1200" dirty="0">
                <a:solidFill>
                  <a:schemeClr val="tx1"/>
                </a:solidFill>
              </a:rPr>
              <a:t>Činnosti zaměřené na zvyšování povědomí veřejnosti o prevenci/onemocnění včetně realizace mediálních kampaní a osvětových </a:t>
            </a:r>
            <a:r>
              <a:rPr lang="cs-CZ" sz="1200" dirty="0" smtClean="0">
                <a:solidFill>
                  <a:schemeClr val="tx1"/>
                </a:solidFill>
              </a:rPr>
              <a:t>akcí.</a:t>
            </a:r>
            <a:endParaRPr lang="cs-CZ" sz="1200" dirty="0">
              <a:solidFill>
                <a:schemeClr val="tx1"/>
              </a:solidFill>
            </a:endParaRPr>
          </a:p>
          <a:p>
            <a:pPr marL="1192212" lvl="4" indent="-285750" algn="just">
              <a:buFont typeface="Wingdings" pitchFamily="2" charset="2"/>
              <a:buChar char="q"/>
            </a:pPr>
            <a:endParaRPr lang="cs-CZ" sz="1200" dirty="0">
              <a:solidFill>
                <a:schemeClr val="tx1"/>
              </a:solidFill>
            </a:endParaRPr>
          </a:p>
          <a:p>
            <a:pPr marL="228600" lvl="2">
              <a:buFont typeface="+mj-lt"/>
              <a:buAutoNum type="arabicPeriod"/>
            </a:pPr>
            <a:endParaRPr lang="cs-CZ" sz="500" dirty="0"/>
          </a:p>
          <a:p>
            <a:pPr marL="0" lvl="2" indent="0">
              <a:tabLst>
                <a:tab pos="717550" algn="l"/>
              </a:tabLst>
            </a:pPr>
            <a:endParaRPr lang="cs-CZ" sz="1400" b="0" dirty="0"/>
          </a:p>
          <a:p>
            <a:pPr marL="0" lvl="2" indent="0">
              <a:tabLst>
                <a:tab pos="717550" algn="l"/>
              </a:tabLst>
            </a:pPr>
            <a:endParaRPr lang="cs-CZ" sz="1400" b="0" dirty="0"/>
          </a:p>
          <a:p>
            <a:pPr marL="450850" lvl="2" indent="0">
              <a:tabLst>
                <a:tab pos="717550" algn="l"/>
              </a:tabLst>
            </a:pPr>
            <a:endParaRPr lang="cs-CZ" sz="12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01166"/>
            <a:ext cx="1152128" cy="808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13946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blona_prezentace">
  <a:themeElements>
    <a:clrScheme name="sablona_prezentace 1">
      <a:dk1>
        <a:srgbClr val="003D61"/>
      </a:dk1>
      <a:lt1>
        <a:srgbClr val="FFFFFF"/>
      </a:lt1>
      <a:dk2>
        <a:srgbClr val="FFFFFF"/>
      </a:dk2>
      <a:lt2>
        <a:srgbClr val="858585"/>
      </a:lt2>
      <a:accent1>
        <a:srgbClr val="FDBB30"/>
      </a:accent1>
      <a:accent2>
        <a:srgbClr val="C2CD23"/>
      </a:accent2>
      <a:accent3>
        <a:srgbClr val="FFFFFF"/>
      </a:accent3>
      <a:accent4>
        <a:srgbClr val="003352"/>
      </a:accent4>
      <a:accent5>
        <a:srgbClr val="FEDAAD"/>
      </a:accent5>
      <a:accent6>
        <a:srgbClr val="B0BA1F"/>
      </a:accent6>
      <a:hlink>
        <a:srgbClr val="003D61"/>
      </a:hlink>
      <a:folHlink>
        <a:srgbClr val="858585"/>
      </a:folHlink>
    </a:clrScheme>
    <a:fontScheme name="sablona_prezentace">
      <a:majorFont>
        <a:latin typeface="GillSans"/>
        <a:ea typeface=""/>
        <a:cs typeface=""/>
      </a:majorFont>
      <a:minorFont>
        <a:latin typeface="GillSan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3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3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blona_prezentace 1">
        <a:dk1>
          <a:srgbClr val="003D61"/>
        </a:dk1>
        <a:lt1>
          <a:srgbClr val="FFFFFF"/>
        </a:lt1>
        <a:dk2>
          <a:srgbClr val="FFFFFF"/>
        </a:dk2>
        <a:lt2>
          <a:srgbClr val="858585"/>
        </a:lt2>
        <a:accent1>
          <a:srgbClr val="FDBB30"/>
        </a:accent1>
        <a:accent2>
          <a:srgbClr val="C2CD23"/>
        </a:accent2>
        <a:accent3>
          <a:srgbClr val="FFFFFF"/>
        </a:accent3>
        <a:accent4>
          <a:srgbClr val="003352"/>
        </a:accent4>
        <a:accent5>
          <a:srgbClr val="FEDAAD"/>
        </a:accent5>
        <a:accent6>
          <a:srgbClr val="B0BA1F"/>
        </a:accent6>
        <a:hlink>
          <a:srgbClr val="003D61"/>
        </a:hlink>
        <a:folHlink>
          <a:srgbClr val="85858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ablona_prezentace">
  <a:themeElements>
    <a:clrScheme name="sablona_prezentace 1">
      <a:dk1>
        <a:srgbClr val="003D61"/>
      </a:dk1>
      <a:lt1>
        <a:srgbClr val="FFFFFF"/>
      </a:lt1>
      <a:dk2>
        <a:srgbClr val="FFFFFF"/>
      </a:dk2>
      <a:lt2>
        <a:srgbClr val="858585"/>
      </a:lt2>
      <a:accent1>
        <a:srgbClr val="FDBB30"/>
      </a:accent1>
      <a:accent2>
        <a:srgbClr val="C2CD23"/>
      </a:accent2>
      <a:accent3>
        <a:srgbClr val="FFFFFF"/>
      </a:accent3>
      <a:accent4>
        <a:srgbClr val="003352"/>
      </a:accent4>
      <a:accent5>
        <a:srgbClr val="FEDAAD"/>
      </a:accent5>
      <a:accent6>
        <a:srgbClr val="B0BA1F"/>
      </a:accent6>
      <a:hlink>
        <a:srgbClr val="003D61"/>
      </a:hlink>
      <a:folHlink>
        <a:srgbClr val="858585"/>
      </a:folHlink>
    </a:clrScheme>
    <a:fontScheme name="sablona_prezentace">
      <a:majorFont>
        <a:latin typeface="GillSans"/>
        <a:ea typeface=""/>
        <a:cs typeface=""/>
      </a:majorFont>
      <a:minorFont>
        <a:latin typeface="GillSan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3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3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blona_prezentace 1">
        <a:dk1>
          <a:srgbClr val="003D61"/>
        </a:dk1>
        <a:lt1>
          <a:srgbClr val="FFFFFF"/>
        </a:lt1>
        <a:dk2>
          <a:srgbClr val="FFFFFF"/>
        </a:dk2>
        <a:lt2>
          <a:srgbClr val="858585"/>
        </a:lt2>
        <a:accent1>
          <a:srgbClr val="FDBB30"/>
        </a:accent1>
        <a:accent2>
          <a:srgbClr val="C2CD23"/>
        </a:accent2>
        <a:accent3>
          <a:srgbClr val="FFFFFF"/>
        </a:accent3>
        <a:accent4>
          <a:srgbClr val="003352"/>
        </a:accent4>
        <a:accent5>
          <a:srgbClr val="FEDAAD"/>
        </a:accent5>
        <a:accent6>
          <a:srgbClr val="B0BA1F"/>
        </a:accent6>
        <a:hlink>
          <a:srgbClr val="003D61"/>
        </a:hlink>
        <a:folHlink>
          <a:srgbClr val="85858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3276</TotalTime>
  <Words>1049</Words>
  <Application>Microsoft Office PowerPoint</Application>
  <PresentationFormat>Předvádění na obrazovce (4:3)</PresentationFormat>
  <Paragraphs>175</Paragraphs>
  <Slides>13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13</vt:i4>
      </vt:variant>
    </vt:vector>
  </HeadingPairs>
  <TitlesOfParts>
    <vt:vector size="15" baseType="lpstr">
      <vt:lpstr>sablona_prezentace</vt:lpstr>
      <vt:lpstr>1_sablona_prezentace</vt:lpstr>
      <vt:lpstr>   </vt:lpstr>
      <vt:lpstr>EHP fondy 2014-2021</vt:lpstr>
      <vt:lpstr>Podpora duševního zdraví dětí a dospívajících</vt:lpstr>
      <vt:lpstr>Podpora duševního zdraví dětí a dospívajících</vt:lpstr>
      <vt:lpstr>Podpora duševního zdraví dětí a dospívajících</vt:lpstr>
      <vt:lpstr>Podpora duševního zdraví dětí a dospívajících</vt:lpstr>
      <vt:lpstr>Podpora duševního zdraví dětí a dospívajících</vt:lpstr>
      <vt:lpstr>Podpora pacientů a pacientských organizací</vt:lpstr>
      <vt:lpstr>Podpora pacientů a pacientských organizací</vt:lpstr>
      <vt:lpstr>Obecné informace k implementaci projektů</vt:lpstr>
      <vt:lpstr>Obecné informace k implementaci projektů</vt:lpstr>
      <vt:lpstr>Obecné informace k implementaci projektů</vt:lpstr>
      <vt:lpstr> Děkuji za pozornost!</vt:lpstr>
    </vt:vector>
  </TitlesOfParts>
  <Company>MZČR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zdr</dc:title>
  <dc:creator>Pohl Martin Mgr.</dc:creator>
  <cp:lastModifiedBy>Čermák Petr Mgr.</cp:lastModifiedBy>
  <cp:revision>171</cp:revision>
  <cp:lastPrinted>2019-09-10T10:10:24Z</cp:lastPrinted>
  <dcterms:created xsi:type="dcterms:W3CDTF">2015-05-26T11:51:57Z</dcterms:created>
  <dcterms:modified xsi:type="dcterms:W3CDTF">2019-09-18T06:40:38Z</dcterms:modified>
</cp:coreProperties>
</file>