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74" r:id="rId3"/>
    <p:sldId id="282" r:id="rId4"/>
    <p:sldId id="288" r:id="rId5"/>
    <p:sldId id="283" r:id="rId6"/>
    <p:sldId id="289" r:id="rId7"/>
    <p:sldId id="284" r:id="rId8"/>
    <p:sldId id="290" r:id="rId9"/>
    <p:sldId id="291" r:id="rId10"/>
    <p:sldId id="292" r:id="rId11"/>
    <p:sldId id="286" r:id="rId12"/>
    <p:sldId id="293" r:id="rId13"/>
    <p:sldId id="287" r:id="rId14"/>
    <p:sldId id="273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70" autoAdjust="0"/>
    <p:restoredTop sz="86381" autoAdjust="0"/>
  </p:normalViewPr>
  <p:slideViewPr>
    <p:cSldViewPr>
      <p:cViewPr varScale="1">
        <p:scale>
          <a:sx n="98" d="100"/>
          <a:sy n="98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9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EA740C4B-4684-4605-BCA0-8576D9C7BCC5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F6FB8B9A-E9FE-4A7B-A7D5-3EB504053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76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644375B0-F28D-4F45-9E84-907D206E8A5F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D22D8C3-A0FB-4407-AB15-50439566D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92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2D8C3-A0FB-4407-AB15-50439566DA5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75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2D8C3-A0FB-4407-AB15-50439566DA5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22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9" descr="logo_mz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fld id="{60B691F1-018D-476A-A270-58A24098E232}" type="datetime1">
              <a:rPr lang="cs-CZ" smtClean="0"/>
              <a:t>18.9.2019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827144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40FE2-58B4-4DB3-B21C-CD1480BAB771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50640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67628-EC4C-48BD-8FD8-927F991D8D59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32295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9" descr="logo_mz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fld id="{E508C521-49EA-4A03-A0AE-A5B038C17E6A}" type="datetime1">
              <a:rPr lang="cs-CZ" smtClean="0"/>
              <a:t>18.9.2019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827144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7C676-0A47-4ADE-B48F-320285BC8BAC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361872"/>
      </p:ext>
    </p:extLst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B5302-2831-4E1A-B7D6-08F8A4A55230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53636"/>
      </p:ext>
    </p:extLst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97729-4573-43A9-AA7B-82BAD853B46A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60186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34C74-E356-45EB-B531-B22D0EDADC12}" type="datetime1">
              <a:rPr lang="cs-CZ" smtClean="0"/>
              <a:t>18.9.2019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415677"/>
      </p:ext>
    </p:extLst>
  </p:cSld>
  <p:clrMapOvr>
    <a:masterClrMapping/>
  </p:clrMapOvr>
  <p:transition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BB892-BECA-41B0-8FC6-A2AA1D3E4D76}" type="datetime1">
              <a:rPr lang="cs-CZ" smtClean="0"/>
              <a:t>18.9.2019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646490"/>
      </p:ext>
    </p:extLst>
  </p:cSld>
  <p:clrMapOvr>
    <a:masterClrMapping/>
  </p:clrMapOvr>
  <p:transition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E96C3-C48D-4DA9-9C00-4A8C89C078B2}" type="datetime1">
              <a:rPr lang="cs-CZ" smtClean="0"/>
              <a:t>18.9.2019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38744"/>
      </p:ext>
    </p:extLst>
  </p:cSld>
  <p:clrMapOvr>
    <a:masterClrMapping/>
  </p:clrMapOvr>
  <p:transition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5282C-92FF-4A5E-86D1-A89BB3069257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656642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343CB-6B95-4F6F-84C5-382FD7AD47F4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361872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B88EB-DCC3-40E7-8517-E5A57C9E5A56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608666"/>
      </p:ext>
    </p:extLst>
  </p:cSld>
  <p:clrMapOvr>
    <a:masterClrMapping/>
  </p:clrMapOvr>
  <p:transition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F7EDF-CE33-4A92-B213-E18DA712E91D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506404"/>
      </p:ext>
    </p:extLst>
  </p:cSld>
  <p:clrMapOvr>
    <a:masterClrMapping/>
  </p:clrMapOvr>
  <p:transition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CA160-3011-4908-9CC6-351598A02D83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32295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3C867-D132-457A-A423-8E81647C9834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53636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543F2-A579-4F35-A436-22308D8A74E7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60186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17AE8-B525-45CC-9A1A-C266CF37B323}" type="datetime1">
              <a:rPr lang="cs-CZ" smtClean="0"/>
              <a:t>18.9.2019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415677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805DB-0BC5-4B68-A910-42061E1C0E78}" type="datetime1">
              <a:rPr lang="cs-CZ" smtClean="0"/>
              <a:t>18.9.2019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646490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2E6ED-068B-46D3-8D59-CE7CB76739DE}" type="datetime1">
              <a:rPr lang="cs-CZ" smtClean="0"/>
              <a:t>18.9.2019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38744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EC58E-D35C-46E1-B2E1-20A24D0D51E8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65664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CA653-1570-4011-814D-21E85EEA8D05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608666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z="18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fld id="{63F40163-DCE5-429D-BF52-B4BBC250632F}" type="datetime1">
              <a:rPr lang="cs-CZ" smtClean="0"/>
              <a:t>18.9.2019</a:t>
            </a:fld>
            <a:endParaRPr lang="cs-CZ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036" name="Picture 15" descr="pp_podtis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z="18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fld id="{7E09ACDB-14B6-4736-A5E9-D82E8F394608}" type="datetime1">
              <a:rPr lang="cs-CZ" smtClean="0"/>
              <a:t>18.9.2019</a:t>
            </a:fld>
            <a:endParaRPr lang="cs-CZ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8431B0A-F8E7-44A1-9246-EFA759D5AAEC}" type="slidenum">
              <a:rPr lang="cs-CZ" smtClean="0"/>
              <a:t>‹#›</a:t>
            </a:fld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036" name="Picture 15" descr="pp_podtis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 dir="in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eagrants.cz/cs/vyzvy/201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agrants.cz/cs/programy/zdravi" TargetMode="External"/><Relationship Id="rId2" Type="http://schemas.openxmlformats.org/officeDocument/2006/relationships/hyperlink" Target="http://www.mzcr.cz/Unie/obsah/aktuality_3855_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205038"/>
            <a:ext cx="7343775" cy="3600450"/>
          </a:xfrm>
        </p:spPr>
        <p:txBody>
          <a:bodyPr/>
          <a:lstStyle/>
          <a:p>
            <a:pPr algn="ctr" eaLnBrk="1" hangingPunct="1"/>
            <a:r>
              <a:rPr lang="cs-CZ" altLang="cs-CZ" sz="3600" dirty="0"/>
              <a:t/>
            </a:r>
            <a:br>
              <a:rPr lang="cs-CZ" altLang="cs-CZ" sz="36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2204864"/>
            <a:ext cx="784887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cs-CZ" sz="4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EHP </a:t>
            </a:r>
            <a:r>
              <a:rPr lang="cs-CZ" sz="4400" dirty="0">
                <a:solidFill>
                  <a:schemeClr val="bg1"/>
                </a:solidFill>
                <a:latin typeface="Calibri" panose="020F0502020204030204" pitchFamily="34" charset="0"/>
              </a:rPr>
              <a:t>fondy 2014-2021</a:t>
            </a:r>
          </a:p>
          <a:p>
            <a:pPr algn="ctr">
              <a:spcAft>
                <a:spcPts val="600"/>
              </a:spcAft>
            </a:pPr>
            <a:r>
              <a:rPr lang="cs-CZ" sz="4000" dirty="0">
                <a:solidFill>
                  <a:schemeClr val="bg1"/>
                </a:solidFill>
                <a:latin typeface="Calibri" panose="020F0502020204030204" pitchFamily="34" charset="0"/>
              </a:rPr>
              <a:t>Program Zdraví</a:t>
            </a:r>
          </a:p>
          <a:p>
            <a:pPr algn="ctr"/>
            <a:endParaRPr lang="cs-CZ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cs-CZ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cs-CZ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18. 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</a:rPr>
              <a:t>září 2019		</a:t>
            </a:r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</a:rPr>
              <a:t>		             </a:t>
            </a:r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Petr Čermák</a:t>
            </a:r>
          </a:p>
          <a:p>
            <a:pPr algn="r"/>
            <a:r>
              <a:rPr lang="cs-CZ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zástupce ředitele odboru </a:t>
            </a:r>
          </a:p>
          <a:p>
            <a:pPr algn="r"/>
            <a:r>
              <a:rPr lang="cs-CZ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evropských fondů </a:t>
            </a:r>
            <a:r>
              <a:rPr lang="cs-CZ" sz="1400" dirty="0">
                <a:solidFill>
                  <a:schemeClr val="bg1"/>
                </a:solidFill>
                <a:latin typeface="Calibri" panose="020F0502020204030204" pitchFamily="34" charset="0"/>
              </a:rPr>
              <a:t>a investičního rozvoje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1221096" cy="8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6994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 smtClean="0"/>
              <a:t>Obecné informace k implementaci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344816" cy="5112568"/>
          </a:xfrm>
        </p:spPr>
        <p:txBody>
          <a:bodyPr/>
          <a:lstStyle/>
          <a:p>
            <a:pPr marL="285750" lvl="2" indent="-285750">
              <a:buFont typeface="Wingdings" panose="05000000000000000000" pitchFamily="2" charset="2"/>
              <a:buChar char="v"/>
            </a:pPr>
            <a:endParaRPr lang="cs-CZ" sz="1400" b="0" u="sng" dirty="0"/>
          </a:p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800" u="sng" dirty="0"/>
              <a:t>Geografické </a:t>
            </a:r>
            <a:r>
              <a:rPr lang="cs-CZ" sz="1800" u="sng" dirty="0" smtClean="0"/>
              <a:t>zaměření programu a doba realizace projektů</a:t>
            </a:r>
            <a:endParaRPr lang="cs-CZ" sz="1800" u="sng" dirty="0"/>
          </a:p>
          <a:p>
            <a:pPr marL="735012" lvl="3" indent="-285750">
              <a:buFont typeface="Wingdings" panose="05000000000000000000" pitchFamily="2" charset="2"/>
              <a:buChar char="Ø"/>
            </a:pPr>
            <a:r>
              <a:rPr lang="cs-CZ" sz="1600" dirty="0"/>
              <a:t>Území </a:t>
            </a:r>
            <a:r>
              <a:rPr lang="cs-CZ" sz="1600" dirty="0" smtClean="0"/>
              <a:t>ČR</a:t>
            </a:r>
          </a:p>
          <a:p>
            <a:pPr marL="735012" lvl="3" indent="-285750">
              <a:buFont typeface="Wingdings" panose="05000000000000000000" pitchFamily="2" charset="2"/>
              <a:buChar char="Ø"/>
            </a:pPr>
            <a:r>
              <a:rPr lang="cs-CZ" sz="1600" dirty="0" smtClean="0"/>
              <a:t>Realizace projektů musí být ukončena do 31. 12. 2023</a:t>
            </a:r>
            <a:endParaRPr lang="cs-CZ" sz="1600" dirty="0"/>
          </a:p>
          <a:p>
            <a:pPr marL="285750" lvl="2" indent="-285750">
              <a:buFont typeface="Wingdings" panose="05000000000000000000" pitchFamily="2" charset="2"/>
              <a:buChar char="v"/>
            </a:pPr>
            <a:endParaRPr lang="cs-CZ" sz="1600" b="0" dirty="0" smtClean="0"/>
          </a:p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800" u="sng" dirty="0"/>
              <a:t>Hodnocení projektových žádostí</a:t>
            </a:r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/>
              <a:t>Vícestupňové hodnocení:</a:t>
            </a:r>
          </a:p>
          <a:p>
            <a:pPr marL="1192212" lvl="4" indent="-285750">
              <a:buFont typeface="+mj-lt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Posouzení formálních náležitostí a oprávněnosti – partner programu;</a:t>
            </a:r>
          </a:p>
          <a:p>
            <a:pPr marL="1192212" lvl="4" indent="-285750">
              <a:buFont typeface="+mj-lt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Hodnocení projektových žádostí dvěma nezávislými hodnotiteli;</a:t>
            </a:r>
          </a:p>
          <a:p>
            <a:pPr marL="1192212" lvl="4" indent="-285750">
              <a:buFont typeface="+mj-lt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Schválení projektů hodnotící komisí;</a:t>
            </a:r>
          </a:p>
          <a:p>
            <a:pPr marL="1192212" lvl="4" indent="-285750">
              <a:buFont typeface="+mj-lt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Verifikace schvalovacího procesu.</a:t>
            </a:r>
          </a:p>
          <a:p>
            <a:pPr marL="719138" lvl="3" indent="-271463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/>
              <a:t>Bodové zvýhodnění projektové žádosti v partnerství s institucí z </a:t>
            </a:r>
            <a:r>
              <a:rPr lang="cs-CZ" sz="1600" dirty="0" err="1"/>
              <a:t>donorského</a:t>
            </a:r>
            <a:r>
              <a:rPr lang="cs-CZ" sz="1600" dirty="0"/>
              <a:t> státu.</a:t>
            </a:r>
          </a:p>
          <a:p>
            <a:pPr marL="0" lvl="2" indent="0"/>
            <a:endParaRPr lang="cs-CZ" sz="16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8992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 smtClean="0"/>
              <a:t>Obecné informace k implementaci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344816" cy="5112568"/>
          </a:xfrm>
        </p:spPr>
        <p:txBody>
          <a:bodyPr/>
          <a:lstStyle/>
          <a:p>
            <a:pPr marL="285750" lvl="2" indent="-285750">
              <a:buFont typeface="Wingdings" panose="05000000000000000000" pitchFamily="2" charset="2"/>
              <a:buChar char="v"/>
            </a:pPr>
            <a:endParaRPr lang="cs-CZ" sz="1400" b="0" u="sng" dirty="0"/>
          </a:p>
          <a:p>
            <a:pPr marL="284163" lvl="2" indent="-285750">
              <a:buFont typeface="Wingdings" panose="05000000000000000000" pitchFamily="2" charset="2"/>
              <a:buChar char="v"/>
            </a:pPr>
            <a:r>
              <a:rPr lang="cs-CZ" sz="1800" dirty="0"/>
              <a:t>Podpora navazování bilaterálních vztahů</a:t>
            </a:r>
          </a:p>
          <a:p>
            <a:pPr marL="733425" lvl="3" indent="-285750">
              <a:buFont typeface="Wingdings" panose="05000000000000000000" pitchFamily="2" charset="2"/>
              <a:buChar char="Ø"/>
            </a:pPr>
            <a:r>
              <a:rPr lang="cs-CZ" sz="1600" u="sng" dirty="0"/>
              <a:t>Výzva k navazování bilaterální spolupráce - EHP a Norské fondy</a:t>
            </a:r>
          </a:p>
          <a:p>
            <a:pPr marL="1190625" lvl="4" indent="-285750"/>
            <a:r>
              <a:rPr lang="cs-CZ" sz="1400" dirty="0">
                <a:solidFill>
                  <a:schemeClr val="tx1"/>
                </a:solidFill>
              </a:rPr>
              <a:t>Podpora iniciativ vedoucích k posílení bilaterální spolupráce</a:t>
            </a:r>
          </a:p>
          <a:p>
            <a:pPr marL="1190625" lvl="4" indent="-285750"/>
            <a:r>
              <a:rPr lang="cs-CZ" sz="1400" u="sng" dirty="0">
                <a:solidFill>
                  <a:schemeClr val="tx1"/>
                </a:solidFill>
              </a:rPr>
              <a:t>Příklady iniciativ: workshopy, jednání, návštěvy a konference na témata společného zájmu; studijní cesty a návštěvy zástupců </a:t>
            </a:r>
            <a:r>
              <a:rPr lang="cs-CZ" sz="1400" u="sng" dirty="0" err="1">
                <a:solidFill>
                  <a:schemeClr val="tx1"/>
                </a:solidFill>
              </a:rPr>
              <a:t>donorských</a:t>
            </a:r>
            <a:r>
              <a:rPr lang="cs-CZ" sz="1400" u="sng" dirty="0">
                <a:solidFill>
                  <a:schemeClr val="tx1"/>
                </a:solidFill>
              </a:rPr>
              <a:t> států nebo České republiky; krátkodobé vzdělávání</a:t>
            </a:r>
            <a:r>
              <a:rPr lang="cs-CZ" sz="1400" dirty="0">
                <a:solidFill>
                  <a:schemeClr val="tx1"/>
                </a:solidFill>
              </a:rPr>
              <a:t>.</a:t>
            </a:r>
          </a:p>
          <a:p>
            <a:pPr marL="1190625" lvl="4" indent="-285750"/>
            <a:r>
              <a:rPr lang="cs-CZ" sz="1400" b="1" dirty="0">
                <a:solidFill>
                  <a:schemeClr val="tx1"/>
                </a:solidFill>
              </a:rPr>
              <a:t>Hrazeno 100%  způsobilých výdajů</a:t>
            </a:r>
          </a:p>
          <a:p>
            <a:pPr marL="1190625" lvl="4" indent="-285750"/>
            <a:r>
              <a:rPr lang="cs-CZ" sz="1400" dirty="0">
                <a:solidFill>
                  <a:schemeClr val="tx1"/>
                </a:solidFill>
              </a:rPr>
              <a:t>Výše alokace </a:t>
            </a:r>
            <a:r>
              <a:rPr lang="cs-CZ" sz="1400" dirty="0" smtClean="0">
                <a:solidFill>
                  <a:schemeClr val="tx1"/>
                </a:solidFill>
              </a:rPr>
              <a:t>1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smtClean="0">
                <a:solidFill>
                  <a:schemeClr val="tx1"/>
                </a:solidFill>
              </a:rPr>
              <a:t>500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000 </a:t>
            </a:r>
            <a:r>
              <a:rPr lang="fr-FR" sz="1400" dirty="0" smtClean="0">
                <a:solidFill>
                  <a:schemeClr val="tx1"/>
                </a:solidFill>
              </a:rPr>
              <a:t>Kč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endParaRPr lang="cs-CZ" sz="1400" dirty="0">
              <a:solidFill>
                <a:schemeClr val="tx1"/>
              </a:solidFill>
            </a:endParaRPr>
          </a:p>
          <a:p>
            <a:pPr marL="1190625" lvl="4" indent="-285750"/>
            <a:r>
              <a:rPr lang="cs-CZ" sz="1400" dirty="0">
                <a:solidFill>
                  <a:schemeClr val="tx1"/>
                </a:solidFill>
              </a:rPr>
              <a:t>Výzva je otevřená do 30. </a:t>
            </a:r>
            <a:r>
              <a:rPr lang="cs-CZ" sz="1400" dirty="0" smtClean="0">
                <a:solidFill>
                  <a:schemeClr val="tx1"/>
                </a:solidFill>
              </a:rPr>
              <a:t>9. </a:t>
            </a:r>
            <a:r>
              <a:rPr lang="cs-CZ" sz="1400" dirty="0">
                <a:solidFill>
                  <a:schemeClr val="tx1"/>
                </a:solidFill>
              </a:rPr>
              <a:t>2019 </a:t>
            </a:r>
            <a:r>
              <a:rPr lang="cs-CZ" sz="1400" dirty="0" smtClean="0">
                <a:solidFill>
                  <a:schemeClr val="tx1"/>
                </a:solidFill>
              </a:rPr>
              <a:t>-&gt; </a:t>
            </a:r>
            <a:r>
              <a:rPr lang="cs-CZ" sz="1400" b="1" dirty="0" smtClean="0">
                <a:solidFill>
                  <a:schemeClr val="tx1"/>
                </a:solidFill>
              </a:rPr>
              <a:t>jedná se o prodloužení do konce roku 2019</a:t>
            </a:r>
            <a:endParaRPr lang="cs-CZ" sz="1400" b="1" dirty="0">
              <a:solidFill>
                <a:schemeClr val="tx1"/>
              </a:solidFill>
            </a:endParaRPr>
          </a:p>
          <a:p>
            <a:pPr marL="1190625" lvl="4" indent="-285750"/>
            <a:r>
              <a:rPr lang="cs-CZ" sz="1400" dirty="0">
                <a:solidFill>
                  <a:schemeClr val="tx1"/>
                </a:solidFill>
              </a:rPr>
              <a:t>Výzva administrována Ministerstvem financí</a:t>
            </a:r>
          </a:p>
          <a:p>
            <a:pPr marL="1647825" lvl="5" indent="-285750"/>
            <a:r>
              <a:rPr lang="cs-CZ" sz="1200" dirty="0">
                <a:solidFill>
                  <a:schemeClr val="tx1"/>
                </a:solidFill>
              </a:rPr>
              <a:t>Více informací: </a:t>
            </a:r>
            <a:r>
              <a:rPr lang="cs-CZ" sz="1200" dirty="0">
                <a:solidFill>
                  <a:schemeClr val="tx1"/>
                </a:solidFill>
                <a:hlinkClick r:id="rId2"/>
              </a:rPr>
              <a:t>https://www.eeagrants.cz/cs/vyzvy/2018</a:t>
            </a:r>
            <a:r>
              <a:rPr lang="cs-CZ" sz="1200" dirty="0">
                <a:solidFill>
                  <a:schemeClr val="tx1"/>
                </a:solidFill>
              </a:rPr>
              <a:t> </a:t>
            </a:r>
          </a:p>
          <a:p>
            <a:pPr marL="0" lvl="2" indent="0"/>
            <a:endParaRPr lang="cs-CZ" sz="1600" b="0" dirty="0" smtClean="0"/>
          </a:p>
          <a:p>
            <a:pPr marL="0" lvl="2" indent="0"/>
            <a:endParaRPr lang="cs-CZ" sz="16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6283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Obecné informace k implementaci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344816" cy="5112568"/>
          </a:xfrm>
        </p:spPr>
        <p:txBody>
          <a:bodyPr/>
          <a:lstStyle/>
          <a:p>
            <a:pPr marL="285750" lvl="2" indent="-285750">
              <a:buFont typeface="Wingdings" panose="05000000000000000000" pitchFamily="2" charset="2"/>
              <a:buChar char="v"/>
            </a:pPr>
            <a:endParaRPr lang="cs-CZ" sz="1400" b="0" u="sng" dirty="0"/>
          </a:p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800" u="sng" dirty="0" smtClean="0"/>
              <a:t>Administrace projektů</a:t>
            </a:r>
            <a:endParaRPr lang="cs-CZ" sz="1800" u="sng" dirty="0"/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 smtClean="0"/>
              <a:t>Elektronicky prostřednictvím systému IS CEDR</a:t>
            </a:r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 smtClean="0"/>
              <a:t>Podání žádosti -&gt; hodnocení žádostí -&gt; administrace projektů</a:t>
            </a:r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 smtClean="0"/>
              <a:t>Nutnost elektronického kvalifikovaného certifikátu</a:t>
            </a:r>
          </a:p>
          <a:p>
            <a:pPr marL="1190625" lvl="4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Pro podání žádosti a následnou komunikaci se zprostředkovatelem programu</a:t>
            </a:r>
          </a:p>
          <a:p>
            <a:pPr marL="735012" lvl="3" indent="-285750">
              <a:buFont typeface="Wingdings" panose="05000000000000000000" pitchFamily="2" charset="2"/>
              <a:buChar char="v"/>
            </a:pPr>
            <a:endParaRPr lang="cs-CZ" sz="1800" u="sng" dirty="0" smtClean="0"/>
          </a:p>
          <a:p>
            <a:pPr marL="0" lvl="2" indent="0"/>
            <a:endParaRPr lang="cs-CZ" sz="1800" u="sng" dirty="0"/>
          </a:p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800" u="sng" dirty="0" smtClean="0"/>
              <a:t>Seminář </a:t>
            </a:r>
            <a:r>
              <a:rPr lang="cs-CZ" sz="1800" u="sng" dirty="0"/>
              <a:t>pro žadatele</a:t>
            </a:r>
            <a:endParaRPr lang="cs-CZ" sz="1600" b="0" u="sng" dirty="0"/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/>
              <a:t>Bude vyhlášen v rámci každé výzvy krátce po </a:t>
            </a:r>
            <a:r>
              <a:rPr lang="cs-CZ" sz="1600" dirty="0" smtClean="0"/>
              <a:t>jejím vyhlášení</a:t>
            </a:r>
          </a:p>
          <a:p>
            <a:pPr marL="1190625" lvl="4" indent="-285750">
              <a:buFont typeface="Wingdings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Semináře pro žadatele otevřených výzev budou vyhlášeny v listopadu/prosinci 2019</a:t>
            </a:r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/>
              <a:t>budou představeny základní parametry výzvy, návod na vyplnění žádosti, </a:t>
            </a:r>
            <a:r>
              <a:rPr lang="cs-CZ" sz="1600" dirty="0" smtClean="0"/>
              <a:t>IS </a:t>
            </a:r>
            <a:r>
              <a:rPr lang="cs-CZ" sz="1600" dirty="0"/>
              <a:t>CEDR a další základní </a:t>
            </a:r>
            <a:r>
              <a:rPr lang="cs-CZ" sz="1600" dirty="0" smtClean="0"/>
              <a:t>pravidla</a:t>
            </a:r>
          </a:p>
          <a:p>
            <a:pPr marL="719138" lvl="3" indent="-271463">
              <a:buFont typeface="Wingdings" panose="05000000000000000000" pitchFamily="2" charset="2"/>
              <a:buChar char="Ø"/>
            </a:pPr>
            <a:r>
              <a:rPr lang="cs-CZ" sz="1600" dirty="0" smtClean="0"/>
              <a:t>Aktuální informace na webu </a:t>
            </a:r>
            <a:r>
              <a:rPr lang="cs-CZ" sz="1600" dirty="0" err="1" smtClean="0"/>
              <a:t>MZd</a:t>
            </a:r>
            <a:r>
              <a:rPr lang="cs-CZ" sz="1600" dirty="0"/>
              <a:t> </a:t>
            </a:r>
            <a:r>
              <a:rPr lang="cs-CZ" sz="1600" dirty="0" smtClean="0"/>
              <a:t>nebo na stránkách EHP fondů</a:t>
            </a:r>
          </a:p>
          <a:p>
            <a:pPr marL="1190625" lvl="4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tx1"/>
                </a:solidFill>
                <a:hlinkClick r:id="rId2"/>
              </a:rPr>
              <a:t>http://www.mzcr.cz/Unie/obsah/aktuality_3855_8.html</a:t>
            </a:r>
            <a:endParaRPr lang="cs-CZ" sz="1200" dirty="0">
              <a:solidFill>
                <a:schemeClr val="tx1"/>
              </a:solidFill>
            </a:endParaRPr>
          </a:p>
          <a:p>
            <a:pPr marL="1190625" lvl="4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cs-CZ" sz="1200" dirty="0" smtClean="0">
                <a:solidFill>
                  <a:schemeClr val="tx1"/>
                </a:solidFill>
                <a:hlinkClick r:id="rId3"/>
              </a:rPr>
              <a:t>www.eeagrants.cz/cs/programy/zdravi</a:t>
            </a:r>
            <a:endParaRPr lang="cs-CZ" sz="1800" u="sng" dirty="0"/>
          </a:p>
          <a:p>
            <a:pPr marL="0" lvl="2" indent="0"/>
            <a:endParaRPr lang="cs-CZ" sz="12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4059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2924944"/>
            <a:ext cx="6794500" cy="1757362"/>
          </a:xfrm>
        </p:spPr>
        <p:txBody>
          <a:bodyPr/>
          <a:lstStyle/>
          <a:p>
            <a:pPr algn="ctr" eaLnBrk="1" hangingPunct="1"/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3200" dirty="0"/>
              <a:t>Děkuji za pozornost!</a:t>
            </a:r>
            <a:endParaRPr lang="en-US" alt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157192"/>
            <a:ext cx="1800200" cy="126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011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0"/>
            <a:ext cx="5544220" cy="1052513"/>
          </a:xfrm>
        </p:spPr>
        <p:txBody>
          <a:bodyPr/>
          <a:lstStyle/>
          <a:p>
            <a:r>
              <a:rPr lang="cs-CZ" dirty="0"/>
              <a:t>EHP fondy 2014-2021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5472608"/>
          </a:xfrm>
        </p:spPr>
        <p:txBody>
          <a:bodyPr/>
          <a:lstStyle/>
          <a:p>
            <a:r>
              <a:rPr lang="cs-CZ" sz="1600" b="0" u="sng" dirty="0"/>
              <a:t>Oblasti zaměření</a:t>
            </a:r>
            <a:r>
              <a:rPr lang="cs-CZ" sz="1800" b="0" u="sng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0" dirty="0"/>
              <a:t>1) Podpora duševního </a:t>
            </a:r>
            <a:r>
              <a:rPr lang="cs-CZ" sz="1400" b="0"/>
              <a:t>zdraví </a:t>
            </a:r>
            <a:r>
              <a:rPr lang="cs-CZ" sz="1400" b="0" smtClean="0"/>
              <a:t>dětí </a:t>
            </a:r>
            <a:r>
              <a:rPr lang="cs-CZ" sz="1400" b="0" dirty="0"/>
              <a:t>a </a:t>
            </a:r>
            <a:r>
              <a:rPr lang="cs-CZ" sz="1400" b="0" dirty="0" smtClean="0"/>
              <a:t>dospívajících;</a:t>
            </a:r>
            <a:endParaRPr lang="cs-CZ" sz="1400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0" dirty="0"/>
              <a:t>2) Prevence přenosných a nepřenosných nemocí / Zaměření na antimikrobiální resistenci;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0" dirty="0"/>
              <a:t>3) Posílení role pacientů a pacientských organizací.</a:t>
            </a:r>
            <a:endParaRPr lang="cs-CZ" sz="1400" dirty="0"/>
          </a:p>
          <a:p>
            <a:endParaRPr lang="cs-CZ" sz="1400" dirty="0"/>
          </a:p>
          <a:p>
            <a:r>
              <a:rPr lang="cs-CZ" sz="1600" b="0" u="sng" dirty="0"/>
              <a:t>Celkový rozpočet programu:</a:t>
            </a:r>
            <a:r>
              <a:rPr lang="cs-CZ" sz="1600" b="0" dirty="0"/>
              <a:t> 16 470 588 EUR, cca 400 000 000 Kč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 dirty="0"/>
              <a:t>EHP fondy: 14 000 000 EUR; státní rozpočet: 2 470 588 EUR</a:t>
            </a:r>
          </a:p>
          <a:p>
            <a:endParaRPr lang="cs-CZ" sz="1400" b="0" dirty="0"/>
          </a:p>
          <a:p>
            <a:r>
              <a:rPr lang="cs-CZ" sz="1600" b="0" dirty="0" err="1"/>
              <a:t>Add</a:t>
            </a:r>
            <a:r>
              <a:rPr lang="cs-CZ" sz="1600" b="0" dirty="0"/>
              <a:t> 1) Podpora duševního zdraví u dětské a adolescentní populace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dirty="0"/>
              <a:t>Předem definovaný projekt zaměřený na zlepšování rodičovských dovedností s cílem prevence duševních onemocnění u dětí – realizace </a:t>
            </a:r>
            <a:r>
              <a:rPr lang="cs-CZ" sz="1200" b="0" dirty="0" err="1"/>
              <a:t>MZd</a:t>
            </a:r>
            <a:endParaRPr lang="cs-CZ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 dirty="0"/>
              <a:t>Otevřená výzva + Malé grantové schéma</a:t>
            </a:r>
          </a:p>
          <a:p>
            <a:endParaRPr lang="cs-CZ" sz="1400" b="0" dirty="0"/>
          </a:p>
          <a:p>
            <a:r>
              <a:rPr lang="cs-CZ" sz="1600" b="0" dirty="0" err="1"/>
              <a:t>Add</a:t>
            </a:r>
            <a:r>
              <a:rPr lang="cs-CZ" sz="1600" b="0" dirty="0"/>
              <a:t> 2) Prevence přenosných a nepřenosných nemocí / Zaměření na antimikrobiální resistenci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 dirty="0"/>
              <a:t>Předem definovaný projekt na zastavení trendu vzrůstající spotřeby antibiotik – realizace SZÚ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 dirty="0"/>
              <a:t>Otevřená výzva v oblasti prevence přen. a nepřen. nemocí v sociálně vyloučených lokalitách + Malé grantové schéma</a:t>
            </a:r>
          </a:p>
          <a:p>
            <a:endParaRPr lang="cs-CZ" sz="1400" b="0" dirty="0"/>
          </a:p>
          <a:p>
            <a:r>
              <a:rPr lang="cs-CZ" sz="1600" b="0" dirty="0" err="1"/>
              <a:t>Add</a:t>
            </a:r>
            <a:r>
              <a:rPr lang="cs-CZ" sz="1600" b="0" dirty="0"/>
              <a:t> 3) Posílení role pacientů a pacientských organizací.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 dirty="0"/>
              <a:t>Předem definovaný projekt „pacientský HUB“ – realizace </a:t>
            </a:r>
            <a:r>
              <a:rPr lang="cs-CZ" sz="1200" b="0" dirty="0" err="1"/>
              <a:t>MZd</a:t>
            </a:r>
            <a:endParaRPr lang="cs-CZ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 dirty="0"/>
              <a:t>Malé grantové schéma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922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duševního zdraví </a:t>
            </a:r>
            <a:r>
              <a:rPr lang="cs-CZ" dirty="0" smtClean="0"/>
              <a:t>dětí a dospívajících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268760"/>
            <a:ext cx="7848872" cy="5112568"/>
          </a:xfrm>
        </p:spPr>
        <p:txBody>
          <a:bodyPr/>
          <a:lstStyle/>
          <a:p>
            <a:r>
              <a:rPr lang="cs-CZ" b="0" dirty="0"/>
              <a:t>Hlavní cíl:</a:t>
            </a:r>
            <a:r>
              <a:rPr lang="cs-CZ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1800" dirty="0"/>
              <a:t>Zlepšení duševního zdraví dětské populace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cs-CZ" sz="1600" dirty="0"/>
              <a:t>Návaznost na 	    Reformu Psychiatrické péče</a:t>
            </a:r>
          </a:p>
          <a:p>
            <a:pPr lvl="2" indent="0"/>
            <a:r>
              <a:rPr lang="cs-CZ" sz="1600" dirty="0"/>
              <a:t>	                        </a:t>
            </a:r>
            <a:r>
              <a:rPr lang="cs-CZ" sz="1600" b="0" dirty="0"/>
              <a:t>Strategii Zdraví 2020</a:t>
            </a:r>
          </a:p>
          <a:p>
            <a:pPr marL="0" lvl="2" indent="0"/>
            <a:r>
              <a:rPr lang="cs-CZ" sz="1800" b="0" dirty="0"/>
              <a:t>Grantové nástroje:</a:t>
            </a:r>
          </a:p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400" u="sng" dirty="0"/>
              <a:t>Předem definovaný projekt Triple P</a:t>
            </a:r>
          </a:p>
          <a:p>
            <a:pPr marL="735012" lvl="3" indent="-285750">
              <a:buFont typeface="Wingdings" panose="05000000000000000000" pitchFamily="2" charset="2"/>
              <a:buChar char="Ø"/>
            </a:pPr>
            <a:r>
              <a:rPr lang="cs-CZ" sz="1400" dirty="0"/>
              <a:t>implementace Programu pro zlepšení rodičovských kompetencí Triple P</a:t>
            </a:r>
          </a:p>
          <a:p>
            <a:pPr marL="735012" lvl="3" indent="-285750">
              <a:buFont typeface="Wingdings" panose="05000000000000000000" pitchFamily="2" charset="2"/>
              <a:buChar char="Ø"/>
            </a:pPr>
            <a:r>
              <a:rPr lang="cs-CZ" sz="1400" dirty="0"/>
              <a:t>program bude připraven, přizpůsoben národním podmínkám a následně pilotně vyzkoušen v partnerských institucích za dohledu a koordinace Ministerstvem zdravotnictví</a:t>
            </a:r>
          </a:p>
          <a:p>
            <a:pPr marL="735012" lvl="3" indent="-285750">
              <a:buFont typeface="Wingdings" panose="05000000000000000000" pitchFamily="2" charset="2"/>
              <a:buChar char="Ø"/>
            </a:pPr>
            <a:r>
              <a:rPr lang="cs-CZ" sz="1400" dirty="0"/>
              <a:t>pilotáž bude vyhodnocena vč. zhodnocení potenciálu pro rozšíření programu Triple P na národní úrovni</a:t>
            </a:r>
          </a:p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400" u="sng" dirty="0"/>
              <a:t>Projekty vybrané v otevřených výzvách (na podporu individuálních projektů a malého grantového schématu)</a:t>
            </a:r>
          </a:p>
          <a:p>
            <a:pPr marL="620712" lvl="3" indent="-171450">
              <a:buFont typeface="Wingdings" panose="05000000000000000000" pitchFamily="2" charset="2"/>
              <a:buChar char="Ø"/>
            </a:pPr>
            <a:r>
              <a:rPr lang="cs-CZ" sz="1400" dirty="0"/>
              <a:t>  Otevřená soutěž o získání grantu</a:t>
            </a:r>
          </a:p>
          <a:p>
            <a:pPr marL="717550" lvl="3" indent="-266700">
              <a:buFont typeface="Wingdings" panose="05000000000000000000" pitchFamily="2" charset="2"/>
              <a:buChar char="Ø"/>
            </a:pPr>
            <a:r>
              <a:rPr lang="cs-CZ" sz="1400" dirty="0"/>
              <a:t>Žádosti lze předkládat v partnerství s relevantními partnerskými institucemi z </a:t>
            </a:r>
            <a:r>
              <a:rPr lang="cs-CZ" sz="1400" dirty="0" err="1"/>
              <a:t>donorských</a:t>
            </a:r>
            <a:r>
              <a:rPr lang="cs-CZ" sz="1400" dirty="0"/>
              <a:t> zemí </a:t>
            </a:r>
          </a:p>
          <a:p>
            <a:pPr marL="717550" lvl="3" indent="-266700">
              <a:buFont typeface="Wingdings" panose="05000000000000000000" pitchFamily="2" charset="2"/>
              <a:buChar char="Ø"/>
            </a:pPr>
            <a:r>
              <a:rPr lang="cs-CZ" sz="1400" dirty="0"/>
              <a:t>Nejzazší datum pro ukončení realizace projektu a veškerých jeho aktivit: 31. 12. 2023</a:t>
            </a:r>
          </a:p>
          <a:p>
            <a:pPr marL="717550" lvl="3" indent="-266700">
              <a:buFont typeface="Wingdings" panose="05000000000000000000" pitchFamily="2" charset="2"/>
              <a:buChar char="Ø"/>
            </a:pPr>
            <a:r>
              <a:rPr lang="cs-CZ" sz="1400" dirty="0"/>
              <a:t>Předkládání žádostí administrace projektu: prostřednictvím informačního systému IS CEDR</a:t>
            </a:r>
          </a:p>
          <a:p>
            <a:pPr marL="449262" lvl="3" indent="0"/>
            <a:endParaRPr lang="cs-CZ" sz="1200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 bwMode="auto">
          <a:xfrm>
            <a:off x="3491880" y="2023893"/>
            <a:ext cx="489204" cy="2423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3491880" y="2322588"/>
            <a:ext cx="489204" cy="2423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4089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duševního zdraví dětí a dospívajících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496944" cy="5112568"/>
          </a:xfrm>
        </p:spPr>
        <p:txBody>
          <a:bodyPr/>
          <a:lstStyle/>
          <a:p>
            <a:pPr marL="0" lvl="2" indent="357188">
              <a:buFont typeface="Wingdings" panose="05000000000000000000" pitchFamily="2" charset="2"/>
              <a:buChar char="v"/>
            </a:pPr>
            <a:r>
              <a:rPr lang="cs-CZ" sz="1800" u="sng" dirty="0" smtClean="0"/>
              <a:t>Otevřené výzvy k podávání žádostí o grant </a:t>
            </a:r>
          </a:p>
          <a:p>
            <a:pPr marL="0" lvl="2" indent="0"/>
            <a:endParaRPr lang="cs-CZ" sz="1000" u="sng" dirty="0"/>
          </a:p>
          <a:p>
            <a:pPr marL="0" lvl="2" indent="0"/>
            <a:r>
              <a:rPr lang="cs-CZ" sz="1800" dirty="0" smtClean="0"/>
              <a:t>1</a:t>
            </a:r>
            <a:r>
              <a:rPr lang="cs-CZ" sz="1800" dirty="0"/>
              <a:t>) </a:t>
            </a:r>
            <a:r>
              <a:rPr lang="cs-CZ" sz="1800" dirty="0" smtClean="0"/>
              <a:t>Otevřená výzva </a:t>
            </a:r>
            <a:r>
              <a:rPr lang="cs-CZ" sz="1800" dirty="0" smtClean="0"/>
              <a:t>na podporu „velkých projektů“</a:t>
            </a:r>
            <a:endParaRPr lang="cs-CZ" sz="1800" dirty="0"/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Předpokládané vyhlášení výzvy: listopad 2019</a:t>
            </a:r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Lhůta pro předkládání žádostí: 2-3 měsíce</a:t>
            </a:r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Předpokládaná výše alokace: </a:t>
            </a:r>
            <a:r>
              <a:rPr lang="cs-CZ" sz="1600" dirty="0" smtClean="0"/>
              <a:t> cca134 000 000 </a:t>
            </a:r>
            <a:r>
              <a:rPr lang="cs-CZ" sz="1600" dirty="0"/>
              <a:t>Kč</a:t>
            </a:r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Minimální výše grantu</a:t>
            </a:r>
            <a:r>
              <a:rPr lang="cs-CZ" sz="1600" dirty="0" smtClean="0"/>
              <a:t>: cca </a:t>
            </a:r>
            <a:r>
              <a:rPr lang="cs-CZ" sz="1600" dirty="0"/>
              <a:t>5 </a:t>
            </a:r>
            <a:r>
              <a:rPr lang="cs-CZ" sz="1600" dirty="0" smtClean="0"/>
              <a:t>000 </a:t>
            </a:r>
            <a:r>
              <a:rPr lang="cs-CZ" sz="1600" dirty="0"/>
              <a:t>000 Kč, maximální výše grantu: </a:t>
            </a:r>
            <a:r>
              <a:rPr lang="cs-CZ" sz="1600" dirty="0" smtClean="0"/>
              <a:t>cca 15 </a:t>
            </a:r>
            <a:r>
              <a:rPr lang="cs-CZ" sz="1600" dirty="0"/>
              <a:t>000 000 Kč</a:t>
            </a:r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Oprávnění žadatelé: </a:t>
            </a:r>
            <a:endParaRPr lang="cs-CZ" sz="1600" dirty="0" smtClean="0"/>
          </a:p>
          <a:p>
            <a:pPr marL="1100138" lvl="4" indent="-285750"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chemeClr val="tx1"/>
                </a:solidFill>
              </a:rPr>
              <a:t>Poskytovatelé primární, specializované, stacionární ambulantní péče, poskytovatelé následné nebo dlouhodobé lůžkové péče v oblasti dětské a dorostové </a:t>
            </a:r>
            <a:r>
              <a:rPr lang="cs-CZ" sz="1400" dirty="0" smtClean="0">
                <a:solidFill>
                  <a:schemeClr val="tx1"/>
                </a:solidFill>
              </a:rPr>
              <a:t>psychiatrie;</a:t>
            </a:r>
            <a:endParaRPr lang="cs-CZ" sz="1400" dirty="0">
              <a:solidFill>
                <a:schemeClr val="tx1"/>
              </a:solidFill>
            </a:endParaRPr>
          </a:p>
          <a:p>
            <a:pPr marL="1100138" lvl="4" indent="-285750"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chemeClr val="tx1"/>
                </a:solidFill>
              </a:rPr>
              <a:t>Školy a školská zařízení, školská poradenská zařízení, školská zařízení pro výkon ústavní výchovy, ochranné výchovy a preventivně výchovnou činnost a vysoké školy </a:t>
            </a:r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Míra podpory: 60%, resp. 100% u veřejných institucí</a:t>
            </a:r>
          </a:p>
          <a:p>
            <a:pPr marL="357188" lvl="3" indent="263525">
              <a:buFont typeface="Wingdings" panose="05000000000000000000" pitchFamily="2" charset="2"/>
              <a:buChar char="Ø"/>
            </a:pPr>
            <a:r>
              <a:rPr lang="cs-CZ" sz="1600" dirty="0"/>
              <a:t>Možnost zálohy veřejným subjektům, které nejsou zřizovány organizační složkou státu, do výše 60% uděleného </a:t>
            </a:r>
            <a:r>
              <a:rPr lang="cs-CZ" sz="1600" dirty="0" smtClean="0"/>
              <a:t>grantu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9940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duševního zdraví dětí a dospívajících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112568"/>
          </a:xfrm>
        </p:spPr>
        <p:txBody>
          <a:bodyPr/>
          <a:lstStyle/>
          <a:p>
            <a:pPr marL="0" lvl="2" indent="0">
              <a:tabLst>
                <a:tab pos="0" algn="l"/>
              </a:tabLst>
            </a:pPr>
            <a:r>
              <a:rPr lang="cs-CZ" sz="1800" dirty="0" smtClean="0"/>
              <a:t>2</a:t>
            </a:r>
            <a:r>
              <a:rPr lang="cs-CZ" sz="1800" dirty="0"/>
              <a:t>) </a:t>
            </a:r>
            <a:r>
              <a:rPr lang="cs-CZ" sz="1800" dirty="0" smtClean="0"/>
              <a:t>Otevřená výzva </a:t>
            </a:r>
            <a:r>
              <a:rPr lang="cs-CZ" sz="1800" dirty="0" smtClean="0"/>
              <a:t>na podporu „malých projektů“ (malé grantové schéma - MGS)</a:t>
            </a:r>
            <a:endParaRPr lang="cs-CZ" sz="1800" dirty="0"/>
          </a:p>
          <a:p>
            <a:pPr marL="357188" lvl="3" indent="266700">
              <a:buFont typeface="Wingdings" panose="05000000000000000000" pitchFamily="2" charset="2"/>
              <a:buChar char="Ø"/>
            </a:pPr>
            <a:r>
              <a:rPr lang="cs-CZ" sz="1600" u="sng" dirty="0"/>
              <a:t>Předpokládané vyhlášení výzvy: únor/březen 2020</a:t>
            </a:r>
          </a:p>
          <a:p>
            <a:pPr marL="357188" lvl="3" indent="266700">
              <a:buFont typeface="Wingdings" panose="05000000000000000000" pitchFamily="2" charset="2"/>
              <a:buChar char="Ø"/>
            </a:pPr>
            <a:r>
              <a:rPr lang="cs-CZ" sz="1600" dirty="0"/>
              <a:t>Lhůta pro předkládání žádostí: 2-3 měsíce</a:t>
            </a:r>
          </a:p>
          <a:p>
            <a:pPr marL="357188" lvl="3" indent="266700">
              <a:buFont typeface="Wingdings" panose="05000000000000000000" pitchFamily="2" charset="2"/>
              <a:buChar char="Ø"/>
            </a:pPr>
            <a:r>
              <a:rPr lang="cs-CZ" sz="1600" dirty="0"/>
              <a:t>Předpokládaná výše alokace: </a:t>
            </a:r>
            <a:r>
              <a:rPr lang="cs-CZ" sz="1600" dirty="0" smtClean="0"/>
              <a:t>cca 21 000 </a:t>
            </a:r>
            <a:r>
              <a:rPr lang="cs-CZ" sz="1600" dirty="0"/>
              <a:t>000 Kč</a:t>
            </a:r>
          </a:p>
          <a:p>
            <a:pPr marL="357188" lvl="3" indent="266700">
              <a:buFont typeface="Wingdings" panose="05000000000000000000" pitchFamily="2" charset="2"/>
              <a:buChar char="Ø"/>
            </a:pPr>
            <a:r>
              <a:rPr lang="cs-CZ" sz="1600" dirty="0"/>
              <a:t>Minimální výše grantu: </a:t>
            </a:r>
            <a:r>
              <a:rPr lang="cs-CZ" sz="1600" dirty="0" smtClean="0"/>
              <a:t>cca 500 </a:t>
            </a:r>
            <a:r>
              <a:rPr lang="cs-CZ" sz="1600" dirty="0"/>
              <a:t>000 Kč, maximální výše grantu: </a:t>
            </a:r>
            <a:r>
              <a:rPr lang="cs-CZ" sz="1600" dirty="0" smtClean="0"/>
              <a:t> cca 5 000 </a:t>
            </a:r>
            <a:r>
              <a:rPr lang="cs-CZ" sz="1600" dirty="0"/>
              <a:t>000 Kč</a:t>
            </a:r>
          </a:p>
          <a:p>
            <a:pPr marL="357188" lvl="3" indent="266700">
              <a:buFont typeface="Wingdings" panose="05000000000000000000" pitchFamily="2" charset="2"/>
              <a:buChar char="Ø"/>
            </a:pPr>
            <a:r>
              <a:rPr lang="cs-CZ" sz="1600" dirty="0"/>
              <a:t>Oprávnění žadatelé:</a:t>
            </a:r>
          </a:p>
          <a:p>
            <a:pPr marL="1100138" lvl="4" indent="-285750">
              <a:buFont typeface="Wingdings" pitchFamily="2" charset="2"/>
              <a:buChar char="q"/>
            </a:pPr>
            <a:r>
              <a:rPr lang="cs-CZ" sz="1400" b="1" dirty="0">
                <a:solidFill>
                  <a:schemeClr val="tx1"/>
                </a:solidFill>
              </a:rPr>
              <a:t>neziskové organizace </a:t>
            </a:r>
            <a:r>
              <a:rPr lang="cs-CZ" sz="1400" dirty="0">
                <a:solidFill>
                  <a:schemeClr val="tx1"/>
                </a:solidFill>
              </a:rPr>
              <a:t>působící v oblasti zaměření výzvy min. 1 rok</a:t>
            </a:r>
          </a:p>
          <a:p>
            <a:pPr marL="357188" lvl="3" indent="266700">
              <a:buFont typeface="Wingdings" panose="05000000000000000000" pitchFamily="2" charset="2"/>
              <a:buChar char="Ø"/>
            </a:pPr>
            <a:r>
              <a:rPr lang="cs-CZ" sz="1600" dirty="0"/>
              <a:t>Míra podpory je 90% způsobilých výdajů; 10% je tvoří spolufinancování</a:t>
            </a:r>
          </a:p>
          <a:p>
            <a:pPr marL="1100138" lvl="4" indent="-285750">
              <a:buFont typeface="Wingdings" panose="05000000000000000000" pitchFamily="2" charset="2"/>
              <a:buChar char="q"/>
            </a:pPr>
            <a:r>
              <a:rPr lang="cs-CZ" sz="1400" b="1" dirty="0">
                <a:solidFill>
                  <a:schemeClr val="tx1"/>
                </a:solidFill>
              </a:rPr>
              <a:t>Možnost zálohy do výše 90% uděleného grantu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7978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duševního zdraví dětí a dospívajících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5112568"/>
          </a:xfrm>
        </p:spPr>
        <p:txBody>
          <a:bodyPr/>
          <a:lstStyle/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800" u="sng" dirty="0"/>
              <a:t>Podporované aktivity </a:t>
            </a:r>
            <a:r>
              <a:rPr lang="cs-CZ" sz="1800" u="sng" dirty="0" smtClean="0"/>
              <a:t>v rámci </a:t>
            </a:r>
            <a:r>
              <a:rPr lang="cs-CZ" sz="1800" u="sng" dirty="0"/>
              <a:t>realizaci projektů:</a:t>
            </a:r>
          </a:p>
          <a:p>
            <a:pPr marL="0" lvl="2" indent="0"/>
            <a:endParaRPr lang="cs-CZ" sz="500" b="0" u="sng" dirty="0"/>
          </a:p>
          <a:p>
            <a:pPr marL="342900" lvl="2" indent="-342900">
              <a:buFont typeface="+mj-lt"/>
              <a:buAutoNum type="arabicPeriod"/>
            </a:pPr>
            <a:endParaRPr lang="cs-CZ" sz="1600" dirty="0" smtClean="0"/>
          </a:p>
          <a:p>
            <a:pPr marL="342900" lvl="2" indent="-342900">
              <a:buFont typeface="+mj-lt"/>
              <a:buAutoNum type="arabicPeriod"/>
            </a:pPr>
            <a:r>
              <a:rPr lang="cs-CZ" sz="1600" dirty="0" smtClean="0"/>
              <a:t>Aktivity </a:t>
            </a:r>
            <a:r>
              <a:rPr lang="cs-CZ" sz="1600" dirty="0"/>
              <a:t>zaměřené na zlepšení dovedností rodičů a pečovatelů a zvyšování rodičovských kapacit </a:t>
            </a:r>
            <a:r>
              <a:rPr lang="cs-CZ" sz="1600" b="0" dirty="0"/>
              <a:t>s cílem prevence výskytu a zmírnění duševních onemocnění u dětí a dospívajících</a:t>
            </a:r>
          </a:p>
          <a:p>
            <a:pPr marL="228600" lvl="2">
              <a:buFont typeface="+mj-lt"/>
              <a:buAutoNum type="arabicPeriod"/>
            </a:pPr>
            <a:endParaRPr lang="cs-CZ" sz="500" b="0" dirty="0"/>
          </a:p>
          <a:p>
            <a:pPr marL="342900" lvl="2" indent="-342900">
              <a:buFont typeface="+mj-lt"/>
              <a:buAutoNum type="arabicPeriod"/>
            </a:pPr>
            <a:endParaRPr lang="cs-CZ" sz="1600" dirty="0" smtClean="0"/>
          </a:p>
          <a:p>
            <a:pPr marL="342900" lvl="2" indent="-342900">
              <a:buFont typeface="+mj-lt"/>
              <a:buAutoNum type="arabicPeriod"/>
            </a:pPr>
            <a:r>
              <a:rPr lang="cs-CZ" sz="1600" dirty="0" smtClean="0"/>
              <a:t>Zavedení </a:t>
            </a:r>
            <a:r>
              <a:rPr lang="cs-CZ" sz="1600" dirty="0"/>
              <a:t>nových </a:t>
            </a:r>
            <a:r>
              <a:rPr lang="cs-CZ" sz="1600" b="0" dirty="0"/>
              <a:t>a/nebo zdokonalení stávajících </a:t>
            </a:r>
            <a:r>
              <a:rPr lang="cs-CZ" sz="1600" dirty="0"/>
              <a:t>preventivních, screeningových, diagnostických, terapeutických, sociálně-rehabilitačních a komunitně podpůrných metod </a:t>
            </a:r>
            <a:r>
              <a:rPr lang="cs-CZ" sz="1600" b="0" dirty="0"/>
              <a:t>a postupů v oblasti péče o duševní zdraví dětí a dospívajících</a:t>
            </a:r>
          </a:p>
          <a:p>
            <a:pPr marL="228600" lvl="2">
              <a:buFont typeface="+mj-lt"/>
              <a:buAutoNum type="arabicPeriod"/>
            </a:pPr>
            <a:endParaRPr lang="cs-CZ" sz="500" b="0" dirty="0"/>
          </a:p>
          <a:p>
            <a:pPr marL="342900" lvl="2" indent="-342900">
              <a:buFont typeface="+mj-lt"/>
              <a:buAutoNum type="arabicPeriod"/>
            </a:pPr>
            <a:endParaRPr lang="cs-CZ" sz="1600" dirty="0" smtClean="0"/>
          </a:p>
          <a:p>
            <a:pPr marL="342900" lvl="2" indent="-342900">
              <a:buFont typeface="+mj-lt"/>
              <a:buAutoNum type="arabicPeriod"/>
            </a:pPr>
            <a:r>
              <a:rPr lang="cs-CZ" sz="1600" dirty="0" smtClean="0"/>
              <a:t>Vzdělávání </a:t>
            </a:r>
            <a:r>
              <a:rPr lang="cs-CZ" sz="1600" dirty="0"/>
              <a:t>dětí a dospívajících </a:t>
            </a:r>
            <a:r>
              <a:rPr lang="cs-CZ" sz="1600" b="0" dirty="0"/>
              <a:t>za účelem zlepšení jejich znalostí a dovedností týkajících se duševního zdraví a předcházení duševním problémům</a:t>
            </a:r>
          </a:p>
          <a:p>
            <a:pPr marL="228600" lvl="2">
              <a:buFont typeface="+mj-lt"/>
              <a:buAutoNum type="arabicPeriod"/>
            </a:pPr>
            <a:endParaRPr lang="cs-CZ" sz="500" b="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450850" lvl="2" indent="0">
              <a:tabLst>
                <a:tab pos="717550" algn="l"/>
              </a:tabLst>
            </a:pP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7260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duševního zdraví dětí a dospívajících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5112568"/>
          </a:xfrm>
        </p:spPr>
        <p:txBody>
          <a:bodyPr/>
          <a:lstStyle/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cs-CZ" sz="1800" u="sng" dirty="0"/>
              <a:t>Podporované aktivity </a:t>
            </a:r>
            <a:r>
              <a:rPr lang="cs-CZ" sz="1800" u="sng" dirty="0" smtClean="0"/>
              <a:t>v rámci </a:t>
            </a:r>
            <a:r>
              <a:rPr lang="cs-CZ" sz="1800" u="sng" dirty="0"/>
              <a:t>realizaci projektů:</a:t>
            </a:r>
          </a:p>
          <a:p>
            <a:pPr marL="0" lvl="2" indent="0"/>
            <a:endParaRPr lang="cs-CZ" sz="500" b="0" u="sng" dirty="0"/>
          </a:p>
          <a:p>
            <a:pPr marL="228600" lvl="2">
              <a:buFont typeface="+mj-lt"/>
              <a:buAutoNum type="arabicPeriod"/>
            </a:pPr>
            <a:endParaRPr lang="cs-CZ" sz="500" b="0" dirty="0" smtClean="0"/>
          </a:p>
          <a:p>
            <a:pPr marL="228600" lvl="2">
              <a:buFont typeface="+mj-lt"/>
              <a:buAutoNum type="arabicPeriod"/>
            </a:pPr>
            <a:endParaRPr lang="cs-CZ" sz="500" b="0" dirty="0"/>
          </a:p>
          <a:p>
            <a:pPr marL="228600" lvl="2">
              <a:buFont typeface="+mj-lt"/>
              <a:buAutoNum type="arabicPeriod"/>
            </a:pPr>
            <a:endParaRPr lang="cs-CZ" sz="500" b="0" dirty="0"/>
          </a:p>
          <a:p>
            <a:pPr marL="0" lvl="2" indent="0" defTabSz="360363"/>
            <a:r>
              <a:rPr lang="cs-CZ" sz="1600" dirty="0" smtClean="0"/>
              <a:t>4.	Vzdělávání</a:t>
            </a:r>
            <a:r>
              <a:rPr lang="cs-CZ" sz="1600" b="0" dirty="0" smtClean="0"/>
              <a:t> </a:t>
            </a:r>
            <a:r>
              <a:rPr lang="cs-CZ" sz="1600" b="0" dirty="0"/>
              <a:t>a zvyšování odborných znalostí a dovedností </a:t>
            </a:r>
            <a:r>
              <a:rPr lang="cs-CZ" sz="1600" b="0" dirty="0" smtClean="0"/>
              <a:t>	</a:t>
            </a:r>
            <a:r>
              <a:rPr lang="cs-CZ" sz="1600" dirty="0" smtClean="0"/>
              <a:t>zdravotnických </a:t>
            </a:r>
            <a:r>
              <a:rPr lang="cs-CZ" sz="1600" dirty="0"/>
              <a:t>pracovníků </a:t>
            </a:r>
            <a:r>
              <a:rPr lang="cs-CZ" sz="1600" b="0" dirty="0"/>
              <a:t>pečujících o děti s duševními </a:t>
            </a:r>
            <a:r>
              <a:rPr lang="cs-CZ" sz="1600" b="0" dirty="0" smtClean="0"/>
              <a:t>	poruchami 	stejně </a:t>
            </a:r>
            <a:r>
              <a:rPr lang="cs-CZ" sz="1600" b="0" dirty="0"/>
              <a:t>jako </a:t>
            </a:r>
            <a:r>
              <a:rPr lang="cs-CZ" sz="1600" dirty="0"/>
              <a:t>nezdravotnických odborníků</a:t>
            </a:r>
            <a:r>
              <a:rPr lang="cs-CZ" sz="1600" b="0" dirty="0"/>
              <a:t>, </a:t>
            </a:r>
            <a:r>
              <a:rPr lang="cs-CZ" sz="1600" dirty="0"/>
              <a:t>neformálních </a:t>
            </a:r>
            <a:r>
              <a:rPr lang="cs-CZ" sz="1600" dirty="0" smtClean="0"/>
              <a:t>	pečovatelů </a:t>
            </a:r>
            <a:r>
              <a:rPr lang="cs-CZ" sz="1600" dirty="0"/>
              <a:t>a </a:t>
            </a:r>
            <a:r>
              <a:rPr lang="cs-CZ" sz="1600" dirty="0" smtClean="0"/>
              <a:t>	pedagogů</a:t>
            </a:r>
            <a:endParaRPr lang="cs-CZ" sz="1600" dirty="0"/>
          </a:p>
          <a:p>
            <a:pPr marL="228600" lvl="2">
              <a:buFont typeface="+mj-lt"/>
              <a:buAutoNum type="arabicPeriod"/>
            </a:pPr>
            <a:endParaRPr lang="cs-CZ" sz="500" dirty="0"/>
          </a:p>
          <a:p>
            <a:pPr marL="0" lvl="2" indent="0" defTabSz="360363"/>
            <a:endParaRPr lang="cs-CZ" sz="1600" dirty="0" smtClean="0"/>
          </a:p>
          <a:p>
            <a:pPr marL="0" lvl="2" indent="0" defTabSz="360363"/>
            <a:r>
              <a:rPr lang="cs-CZ" sz="1600" dirty="0" smtClean="0"/>
              <a:t>5.	Informační </a:t>
            </a:r>
            <a:r>
              <a:rPr lang="cs-CZ" sz="1600" dirty="0"/>
              <a:t>a </a:t>
            </a:r>
            <a:r>
              <a:rPr lang="cs-CZ" sz="1600" dirty="0" err="1"/>
              <a:t>destigmatizační</a:t>
            </a:r>
            <a:r>
              <a:rPr lang="cs-CZ" sz="1600" dirty="0"/>
              <a:t> aktivity</a:t>
            </a:r>
            <a:r>
              <a:rPr lang="cs-CZ" sz="1600" b="0" dirty="0"/>
              <a:t> zvyšující povědomí odborné i </a:t>
            </a:r>
            <a:r>
              <a:rPr lang="cs-CZ" sz="1600" b="0" dirty="0" smtClean="0"/>
              <a:t>	laické </a:t>
            </a:r>
            <a:r>
              <a:rPr lang="cs-CZ" sz="1600" b="0" dirty="0"/>
              <a:t>veřejnosti o duševním zdraví a problematice duševních poruch u </a:t>
            </a:r>
            <a:r>
              <a:rPr lang="cs-CZ" sz="1600" b="0" dirty="0" smtClean="0"/>
              <a:t>	dětí </a:t>
            </a:r>
            <a:r>
              <a:rPr lang="cs-CZ" sz="1600" b="0" dirty="0"/>
              <a:t>a dospívajících.</a:t>
            </a:r>
          </a:p>
          <a:p>
            <a:pPr marL="717550" lvl="4" indent="-285750"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Informační kampaně na sociálních sítích;</a:t>
            </a:r>
          </a:p>
          <a:p>
            <a:pPr marL="717550" lvl="4" indent="-285750"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Konference/workshopy/semináře;</a:t>
            </a:r>
          </a:p>
          <a:p>
            <a:pPr marL="717550" lvl="4" indent="-285750"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Tvorba a distribuce informačních materiálů (letáky, brožury, videa, atd.).</a:t>
            </a:r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450850" lvl="2" indent="0">
              <a:tabLst>
                <a:tab pos="717550" algn="l"/>
              </a:tabLst>
            </a:pP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6872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</a:t>
            </a:r>
            <a:r>
              <a:rPr lang="cs-CZ" dirty="0" smtClean="0"/>
              <a:t>pacientů a pacientských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5112568"/>
          </a:xfrm>
        </p:spPr>
        <p:txBody>
          <a:bodyPr/>
          <a:lstStyle/>
          <a:p>
            <a:r>
              <a:rPr lang="cs-CZ" b="0" dirty="0"/>
              <a:t>Hlavní cíl:</a:t>
            </a:r>
            <a:r>
              <a:rPr lang="cs-CZ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1800" dirty="0" smtClean="0"/>
              <a:t>Posílení role pacientů a profesionalizace pacientských organizací</a:t>
            </a:r>
            <a:endParaRPr lang="cs-CZ" sz="1800" dirty="0"/>
          </a:p>
          <a:p>
            <a:pPr marL="0" lvl="2" indent="0" algn="just"/>
            <a:endParaRPr lang="cs-CZ" sz="1600" b="0" dirty="0" smtClean="0"/>
          </a:p>
          <a:p>
            <a:pPr marL="0" lvl="2" indent="0" algn="just"/>
            <a:r>
              <a:rPr lang="cs-CZ" sz="1800" b="0" dirty="0" smtClean="0"/>
              <a:t>Grantové </a:t>
            </a:r>
            <a:r>
              <a:rPr lang="cs-CZ" sz="1800" b="0" dirty="0"/>
              <a:t>nástroje:</a:t>
            </a:r>
          </a:p>
          <a:p>
            <a:pPr marL="285750" lvl="2" indent="-285750" algn="just">
              <a:buFont typeface="Wingdings" panose="05000000000000000000" pitchFamily="2" charset="2"/>
              <a:buChar char="v"/>
            </a:pPr>
            <a:r>
              <a:rPr lang="cs-CZ" sz="1800" b="0" u="sng" dirty="0"/>
              <a:t>Předem definovaný projekt „Pacientský HUB“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b="1" dirty="0"/>
              <a:t>Realizátor projektu – Ministerstvo zdravotnictví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/>
              <a:t>Zaměření projektu: </a:t>
            </a:r>
            <a:r>
              <a:rPr lang="cs-CZ" sz="1400" u="sng" dirty="0"/>
              <a:t>Vytvoření fyzického prostoru a webového portálu pro pacientské organizace sloužícího především k realizaci vzdělávacích aktivit, přenosu know-how, sdílení </a:t>
            </a:r>
            <a:r>
              <a:rPr lang="cs-CZ" sz="1400" u="sng" dirty="0" smtClean="0"/>
              <a:t>zkušeností</a:t>
            </a:r>
            <a:endParaRPr lang="cs-CZ" sz="1400" u="sng" dirty="0"/>
          </a:p>
          <a:p>
            <a:pPr marL="1192212" lvl="4" indent="-285750" algn="just">
              <a:buFont typeface="Wingdings" panose="05000000000000000000" pitchFamily="2" charset="2"/>
              <a:buChar char="q"/>
            </a:pPr>
            <a:r>
              <a:rPr lang="cs-CZ" sz="1200" dirty="0" smtClean="0">
                <a:solidFill>
                  <a:schemeClr val="tx1"/>
                </a:solidFill>
              </a:rPr>
              <a:t>Pořádání </a:t>
            </a:r>
            <a:r>
              <a:rPr lang="cs-CZ" sz="1200" dirty="0">
                <a:solidFill>
                  <a:schemeClr val="tx1"/>
                </a:solidFill>
              </a:rPr>
              <a:t>seminářů, workshopů, konferencí pro pacientské organizace</a:t>
            </a:r>
          </a:p>
          <a:p>
            <a:pPr marL="1192212" lvl="4" indent="-285750" algn="just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Prostor pro setkání pacientů a pacientských organizací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b="1" dirty="0" smtClean="0"/>
              <a:t>Doba realizace: 1Q 2020 -  4Q 2023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 smtClean="0"/>
              <a:t>Spolupráce s Norskou partnerskou organizací </a:t>
            </a:r>
            <a:r>
              <a:rPr lang="cs-CZ" sz="1400" dirty="0" err="1" smtClean="0"/>
              <a:t>Norsk</a:t>
            </a:r>
            <a:r>
              <a:rPr lang="cs-CZ" sz="1400" dirty="0" smtClean="0"/>
              <a:t> </a:t>
            </a:r>
            <a:r>
              <a:rPr lang="cs-CZ" sz="1400" dirty="0" err="1" smtClean="0"/>
              <a:t>Revmatikerforbund</a:t>
            </a:r>
            <a:endParaRPr lang="cs-CZ" sz="1400" dirty="0" smtClean="0"/>
          </a:p>
          <a:p>
            <a:pPr marL="1192212" lvl="4" indent="-285750" algn="just">
              <a:buFont typeface="Wingdings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Přenos know-how a </a:t>
            </a:r>
            <a:r>
              <a:rPr lang="cs-CZ" sz="1200" dirty="0" smtClean="0">
                <a:solidFill>
                  <a:schemeClr val="tx1"/>
                </a:solidFill>
              </a:rPr>
              <a:t>zkušenosti </a:t>
            </a:r>
            <a:r>
              <a:rPr lang="cs-CZ" sz="1200" dirty="0">
                <a:solidFill>
                  <a:schemeClr val="tx1"/>
                </a:solidFill>
              </a:rPr>
              <a:t>významné norské pacientské </a:t>
            </a:r>
            <a:r>
              <a:rPr lang="cs-CZ" sz="1200" dirty="0" smtClean="0">
                <a:solidFill>
                  <a:schemeClr val="tx1"/>
                </a:solidFill>
              </a:rPr>
              <a:t>organizace </a:t>
            </a:r>
            <a:endParaRPr lang="cs-CZ" sz="1200" dirty="0">
              <a:solidFill>
                <a:schemeClr val="tx1"/>
              </a:solidFill>
            </a:endParaRPr>
          </a:p>
          <a:p>
            <a:pPr marL="0" lvl="2" indent="0" algn="just"/>
            <a:endParaRPr lang="cs-CZ" sz="1400" b="0" dirty="0"/>
          </a:p>
          <a:p>
            <a:pPr marL="228600" lvl="2">
              <a:buFont typeface="+mj-lt"/>
              <a:buAutoNum type="arabicPeriod"/>
            </a:pPr>
            <a:endParaRPr lang="cs-CZ" sz="50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450850" lvl="2" indent="0">
              <a:tabLst>
                <a:tab pos="717550" algn="l"/>
              </a:tabLst>
            </a:pP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6702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0"/>
            <a:ext cx="6264300" cy="1052513"/>
          </a:xfrm>
        </p:spPr>
        <p:txBody>
          <a:bodyPr/>
          <a:lstStyle/>
          <a:p>
            <a:pPr algn="ctr"/>
            <a:r>
              <a:rPr lang="cs-CZ" dirty="0"/>
              <a:t>Podpora </a:t>
            </a:r>
            <a:r>
              <a:rPr lang="cs-CZ" dirty="0" smtClean="0"/>
              <a:t>pacientů a pacientských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5112568"/>
          </a:xfrm>
        </p:spPr>
        <p:txBody>
          <a:bodyPr/>
          <a:lstStyle/>
          <a:p>
            <a:pPr marL="285750" lvl="2" indent="-285750" algn="just">
              <a:buFont typeface="Wingdings" panose="05000000000000000000" pitchFamily="2" charset="2"/>
              <a:buChar char="v"/>
            </a:pPr>
            <a:r>
              <a:rPr lang="cs-CZ" sz="1800" b="0" u="sng" dirty="0" smtClean="0"/>
              <a:t>Projekty </a:t>
            </a:r>
            <a:r>
              <a:rPr lang="cs-CZ" sz="1800" b="0" u="sng" dirty="0"/>
              <a:t>malého grantového schématu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/>
              <a:t>Otevřená soutěž pro získání grantu pro neziskové organizace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u="sng" dirty="0"/>
              <a:t>Předpokládané vyhlášení </a:t>
            </a:r>
            <a:r>
              <a:rPr lang="cs-CZ" sz="1400" u="sng" dirty="0" smtClean="0"/>
              <a:t>výzvy: </a:t>
            </a:r>
            <a:r>
              <a:rPr lang="cs-CZ" sz="1400" u="sng" dirty="0"/>
              <a:t>únor/březen 2020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 smtClean="0"/>
              <a:t>Předpokládaná </a:t>
            </a:r>
            <a:r>
              <a:rPr lang="cs-CZ" sz="1400" dirty="0"/>
              <a:t>alokace: 48 000 000 </a:t>
            </a:r>
            <a:r>
              <a:rPr lang="cs-CZ" sz="1400" dirty="0" smtClean="0"/>
              <a:t>Kč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 smtClean="0"/>
              <a:t>Lhůta </a:t>
            </a:r>
            <a:r>
              <a:rPr lang="cs-CZ" sz="1400" dirty="0"/>
              <a:t>pro předkládání žádostí: 2-3 měsíce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 smtClean="0"/>
              <a:t>Minimální </a:t>
            </a:r>
            <a:r>
              <a:rPr lang="cs-CZ" sz="1400" dirty="0"/>
              <a:t>výše grantu</a:t>
            </a:r>
            <a:r>
              <a:rPr lang="cs-CZ" sz="1400" dirty="0" smtClean="0"/>
              <a:t>: cca 250 </a:t>
            </a:r>
            <a:r>
              <a:rPr lang="cs-CZ" sz="1400" dirty="0"/>
              <a:t>000 Kč, maximální výše grantu: </a:t>
            </a:r>
            <a:r>
              <a:rPr lang="cs-CZ" sz="1400" dirty="0" smtClean="0"/>
              <a:t>cca 4 000 </a:t>
            </a:r>
            <a:r>
              <a:rPr lang="cs-CZ" sz="1400" dirty="0"/>
              <a:t>000 Kč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/>
              <a:t>Oprávnění žadatelé:</a:t>
            </a:r>
          </a:p>
          <a:p>
            <a:pPr marL="1192212" lvl="4" indent="-285750" algn="just">
              <a:buFont typeface="Wingdings" panose="05000000000000000000" pitchFamily="2" charset="2"/>
              <a:buChar char="q"/>
            </a:pPr>
            <a:r>
              <a:rPr lang="cs-CZ" sz="1200" b="1" dirty="0">
                <a:solidFill>
                  <a:schemeClr val="tx1"/>
                </a:solidFill>
              </a:rPr>
              <a:t>neziskové </a:t>
            </a:r>
            <a:r>
              <a:rPr lang="cs-CZ" sz="1200" b="1" dirty="0" smtClean="0">
                <a:solidFill>
                  <a:schemeClr val="tx1"/>
                </a:solidFill>
              </a:rPr>
              <a:t>organizace (pacientské organizace) </a:t>
            </a:r>
            <a:r>
              <a:rPr lang="cs-CZ" sz="1200" dirty="0">
                <a:solidFill>
                  <a:schemeClr val="tx1"/>
                </a:solidFill>
              </a:rPr>
              <a:t>působící v oblasti zaměření výzvy </a:t>
            </a:r>
            <a:r>
              <a:rPr lang="cs-CZ" sz="1200" dirty="0" smtClean="0">
                <a:solidFill>
                  <a:schemeClr val="tx1"/>
                </a:solidFill>
              </a:rPr>
              <a:t>minimálně </a:t>
            </a:r>
            <a:r>
              <a:rPr lang="cs-CZ" sz="1200" dirty="0">
                <a:solidFill>
                  <a:schemeClr val="tx1"/>
                </a:solidFill>
              </a:rPr>
              <a:t>1 rok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dirty="0"/>
              <a:t>Míra </a:t>
            </a:r>
            <a:r>
              <a:rPr lang="cs-CZ" sz="1400" dirty="0" smtClean="0"/>
              <a:t>podpory je </a:t>
            </a:r>
            <a:r>
              <a:rPr lang="cs-CZ" sz="1400" dirty="0"/>
              <a:t>90% způsobilých </a:t>
            </a:r>
            <a:r>
              <a:rPr lang="cs-CZ" sz="1400" dirty="0" smtClean="0"/>
              <a:t>výdajů; 10% je tvoří spolufinancování</a:t>
            </a:r>
            <a:endParaRPr lang="cs-CZ" sz="1400" dirty="0"/>
          </a:p>
          <a:p>
            <a:pPr marL="1192212" lvl="4" indent="-285750" algn="just">
              <a:buFont typeface="Wingdings" pitchFamily="2" charset="2"/>
              <a:buChar char="q"/>
            </a:pPr>
            <a:r>
              <a:rPr lang="cs-CZ" sz="1200" b="1" dirty="0">
                <a:solidFill>
                  <a:schemeClr val="tx1"/>
                </a:solidFill>
              </a:rPr>
              <a:t>Možnost zálohy do výše 90% uděleného grantu</a:t>
            </a:r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endParaRPr lang="cs-CZ" sz="1400" dirty="0" smtClean="0"/>
          </a:p>
          <a:p>
            <a:pPr marL="735012" lvl="3" indent="-285750" algn="just">
              <a:buFont typeface="Wingdings" panose="05000000000000000000" pitchFamily="2" charset="2"/>
              <a:buChar char="Ø"/>
            </a:pPr>
            <a:r>
              <a:rPr lang="cs-CZ" sz="1400" u="sng" dirty="0" smtClean="0"/>
              <a:t>Plánované podporované aktivity v rámci realizace projektů</a:t>
            </a:r>
            <a:r>
              <a:rPr lang="cs-CZ" sz="1400" dirty="0" smtClean="0"/>
              <a:t>:</a:t>
            </a:r>
          </a:p>
          <a:p>
            <a:pPr marL="1192212" lvl="4" indent="-285750" algn="just">
              <a:buFont typeface="Wingdings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posílení personálních kapacit pacientských </a:t>
            </a:r>
            <a:r>
              <a:rPr lang="cs-CZ" sz="1200" dirty="0" smtClean="0">
                <a:solidFill>
                  <a:schemeClr val="tx1"/>
                </a:solidFill>
              </a:rPr>
              <a:t>organizací;</a:t>
            </a:r>
          </a:p>
          <a:p>
            <a:pPr marL="1192212" lvl="4" indent="-285750" algn="just">
              <a:buFont typeface="Wingdings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Vzdělávání a školení pracovníků pacientských organizací s cílem rozšířit jejich znalosti a dovednosti v </a:t>
            </a:r>
            <a:r>
              <a:rPr lang="cs-CZ" sz="1200" dirty="0" smtClean="0">
                <a:solidFill>
                  <a:schemeClr val="tx1"/>
                </a:solidFill>
              </a:rPr>
              <a:t>oblasti managementu</a:t>
            </a:r>
            <a:r>
              <a:rPr lang="cs-CZ" sz="1200" dirty="0">
                <a:solidFill>
                  <a:schemeClr val="tx1"/>
                </a:solidFill>
              </a:rPr>
              <a:t>, finančního řízení, vyjednávání atd</a:t>
            </a:r>
            <a:r>
              <a:rPr lang="cs-CZ" sz="1200" dirty="0" smtClean="0">
                <a:solidFill>
                  <a:schemeClr val="tx1"/>
                </a:solidFill>
              </a:rPr>
              <a:t>.;</a:t>
            </a:r>
          </a:p>
          <a:p>
            <a:pPr marL="1192212" lvl="4" indent="-285750" algn="just">
              <a:buFont typeface="Wingdings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Podpora rozvoje aktivit a služeb pacientských organizací, které poskytují pacientům (např. vytvoření asistenční linky, posílení poradenských aktivit atd</a:t>
            </a:r>
            <a:r>
              <a:rPr lang="cs-CZ" sz="1200" dirty="0" smtClean="0">
                <a:solidFill>
                  <a:schemeClr val="tx1"/>
                </a:solidFill>
              </a:rPr>
              <a:t>.);</a:t>
            </a:r>
          </a:p>
          <a:p>
            <a:pPr marL="1192212" lvl="4" indent="-285750" algn="just">
              <a:buFont typeface="Wingdings" pitchFamily="2" charset="2"/>
              <a:buChar char="q"/>
            </a:pPr>
            <a:r>
              <a:rPr lang="cs-CZ" sz="1200" dirty="0">
                <a:solidFill>
                  <a:schemeClr val="tx1"/>
                </a:solidFill>
              </a:rPr>
              <a:t>Činnosti zaměřené na zvyšování povědomí veřejnosti o prevenci/onemocnění včetně realizace mediálních kampaní a osvětových </a:t>
            </a:r>
            <a:r>
              <a:rPr lang="cs-CZ" sz="1200" dirty="0" smtClean="0">
                <a:solidFill>
                  <a:schemeClr val="tx1"/>
                </a:solidFill>
              </a:rPr>
              <a:t>akcí.</a:t>
            </a:r>
            <a:endParaRPr lang="cs-CZ" sz="1200" dirty="0">
              <a:solidFill>
                <a:schemeClr val="tx1"/>
              </a:solidFill>
            </a:endParaRPr>
          </a:p>
          <a:p>
            <a:pPr marL="1192212" lvl="4" indent="-285750" algn="just">
              <a:buFont typeface="Wingdings" pitchFamily="2" charset="2"/>
              <a:buChar char="q"/>
            </a:pPr>
            <a:endParaRPr lang="cs-CZ" sz="1200" dirty="0">
              <a:solidFill>
                <a:schemeClr val="tx1"/>
              </a:solidFill>
            </a:endParaRPr>
          </a:p>
          <a:p>
            <a:pPr marL="228600" lvl="2">
              <a:buFont typeface="+mj-lt"/>
              <a:buAutoNum type="arabicPeriod"/>
            </a:pPr>
            <a:endParaRPr lang="cs-CZ" sz="50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0" lvl="2" indent="0">
              <a:tabLst>
                <a:tab pos="717550" algn="l"/>
              </a:tabLst>
            </a:pPr>
            <a:endParaRPr lang="cs-CZ" sz="1400" b="0" dirty="0"/>
          </a:p>
          <a:p>
            <a:pPr marL="450850" lvl="2" indent="0">
              <a:tabLst>
                <a:tab pos="717550" algn="l"/>
              </a:tabLst>
            </a:pP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166"/>
            <a:ext cx="1152128" cy="8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394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</TotalTime>
  <Words>1049</Words>
  <Application>Microsoft Office PowerPoint</Application>
  <PresentationFormat>Předvádění na obrazovce (4:3)</PresentationFormat>
  <Paragraphs>175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sablona_prezentace</vt:lpstr>
      <vt:lpstr>1_sablona_prezentace</vt:lpstr>
      <vt:lpstr>   </vt:lpstr>
      <vt:lpstr>EHP fondy 2014-2021</vt:lpstr>
      <vt:lpstr>Podpora duševního zdraví dětí a dospívajících</vt:lpstr>
      <vt:lpstr>Podpora duševního zdraví dětí a dospívajících</vt:lpstr>
      <vt:lpstr>Podpora duševního zdraví dětí a dospívajících</vt:lpstr>
      <vt:lpstr>Podpora duševního zdraví dětí a dospívajících</vt:lpstr>
      <vt:lpstr>Podpora duševního zdraví dětí a dospívajících</vt:lpstr>
      <vt:lpstr>Podpora pacientů a pacientských organizací</vt:lpstr>
      <vt:lpstr>Podpora pacientů a pacientských organizací</vt:lpstr>
      <vt:lpstr>Obecné informace k implementaci projektů</vt:lpstr>
      <vt:lpstr>Obecné informace k implementaci projektů</vt:lpstr>
      <vt:lpstr>Obecné informace k implementaci projektů</vt:lpstr>
      <vt:lpstr> Děkuji za pozornost!</vt:lpstr>
    </vt:vector>
  </TitlesOfParts>
  <Company>MZČR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zdr</dc:title>
  <dc:creator>Pohl Martin Mgr.</dc:creator>
  <cp:lastModifiedBy>Čermák Petr Mgr.</cp:lastModifiedBy>
  <cp:revision>171</cp:revision>
  <cp:lastPrinted>2019-09-10T10:10:24Z</cp:lastPrinted>
  <dcterms:created xsi:type="dcterms:W3CDTF">2015-05-26T11:51:57Z</dcterms:created>
  <dcterms:modified xsi:type="dcterms:W3CDTF">2019-09-18T06:40:38Z</dcterms:modified>
</cp:coreProperties>
</file>