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342" r:id="rId1"/>
  </p:sldMasterIdLst>
  <p:notesMasterIdLst>
    <p:notesMasterId r:id="rId18"/>
  </p:notesMasterIdLst>
  <p:sldIdLst>
    <p:sldId id="256" r:id="rId2"/>
    <p:sldId id="25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6" r:id="rId11"/>
    <p:sldId id="277" r:id="rId12"/>
    <p:sldId id="278" r:id="rId13"/>
    <p:sldId id="284" r:id="rId14"/>
    <p:sldId id="286" r:id="rId15"/>
    <p:sldId id="280" r:id="rId16"/>
    <p:sldId id="266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58">
          <p15:clr>
            <a:srgbClr val="A4A3A4"/>
          </p15:clr>
        </p15:guide>
        <p15:guide id="2" pos="2861">
          <p15:clr>
            <a:srgbClr val="A4A3A4"/>
          </p15:clr>
        </p15:guide>
        <p15:guide id="3" orient="horz" pos="1811">
          <p15:clr>
            <a:srgbClr val="A4A3A4"/>
          </p15:clr>
        </p15:guide>
        <p15:guide id="4" pos="28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066" autoAdjust="0"/>
    <p:restoredTop sz="79367" autoAdjust="0"/>
  </p:normalViewPr>
  <p:slideViewPr>
    <p:cSldViewPr snapToGrid="0" snapToObjects="1" showGuides="1">
      <p:cViewPr varScale="1">
        <p:scale>
          <a:sx n="90" d="100"/>
          <a:sy n="90" d="100"/>
        </p:scale>
        <p:origin x="1812" y="90"/>
      </p:cViewPr>
      <p:guideLst>
        <p:guide orient="horz" pos="1358"/>
        <p:guide pos="2861"/>
        <p:guide orient="horz" pos="1811"/>
        <p:guide pos="288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71" d="100"/>
        <a:sy n="171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9A54C5-F07C-EA44-9EE5-5C975C01B26A}" type="datetimeFigureOut">
              <a:rPr lang="en-US" smtClean="0"/>
              <a:t>5/27/2019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5A1EB1-8B5F-3C49-9259-C1AB6F1026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43970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dirty="0"/>
              <a:t>Podpora farmakologické léčby </a:t>
            </a:r>
            <a:r>
              <a:rPr lang="cs-CZ" sz="1200" b="1" dirty="0"/>
              <a:t>psychologickými </a:t>
            </a:r>
            <a:r>
              <a:rPr lang="cs-CZ" sz="1200" dirty="0"/>
              <a:t>a</a:t>
            </a:r>
            <a:r>
              <a:rPr lang="cs-CZ" sz="1200" b="1" dirty="0"/>
              <a:t> sociálními </a:t>
            </a:r>
            <a:r>
              <a:rPr lang="cs-CZ" sz="1200" dirty="0"/>
              <a:t>službami</a:t>
            </a:r>
          </a:p>
          <a:p>
            <a:r>
              <a:rPr lang="cs-CZ" sz="1200" dirty="0"/>
              <a:t>FMT se zaměřuje na </a:t>
            </a:r>
            <a:r>
              <a:rPr lang="cs-CZ" sz="1200" b="1" dirty="0"/>
              <a:t>silné stránky klienta</a:t>
            </a:r>
            <a:r>
              <a:rPr lang="cs-CZ" sz="1200" dirty="0"/>
              <a:t>, kdy klient s pomocí FMT navazuje kontakty, které mu pomohou při zotavení</a:t>
            </a:r>
            <a:r>
              <a:rPr lang="cs-CZ" sz="1200" b="1" dirty="0"/>
              <a:t> </a:t>
            </a:r>
            <a:endParaRPr lang="sk-SK" sz="1200" dirty="0"/>
          </a:p>
          <a:p>
            <a:r>
              <a:rPr lang="cs-CZ" sz="1200" dirty="0"/>
              <a:t>FMT je unikátním spojením odborníků z různých disciplín ze sféry zdravotnické i sociální </a:t>
            </a:r>
          </a:p>
          <a:p>
            <a:r>
              <a:rPr lang="cs-CZ" sz="1200" dirty="0"/>
              <a:t>proces </a:t>
            </a:r>
            <a:r>
              <a:rPr lang="cs-CZ" sz="1200" b="1" dirty="0"/>
              <a:t>společenské reintegrace</a:t>
            </a:r>
          </a:p>
          <a:p>
            <a:r>
              <a:rPr lang="cs-CZ" sz="1200" b="1" dirty="0"/>
              <a:t>Individuální</a:t>
            </a:r>
            <a:r>
              <a:rPr lang="cs-CZ" sz="1200" dirty="0"/>
              <a:t> sledování jednotlivých případů celým týmem</a:t>
            </a:r>
          </a:p>
          <a:p>
            <a:endParaRPr lang="cs-CZ" sz="1200" dirty="0"/>
          </a:p>
          <a:p>
            <a:pPr>
              <a:lnSpc>
                <a:spcPct val="150000"/>
              </a:lnSpc>
            </a:pPr>
            <a:r>
              <a:rPr lang="cs-CZ" dirty="0"/>
              <a:t>Zajištění léčby </a:t>
            </a:r>
          </a:p>
          <a:p>
            <a:pPr>
              <a:lnSpc>
                <a:spcPct val="150000"/>
              </a:lnSpc>
            </a:pPr>
            <a:r>
              <a:rPr lang="cs-CZ" dirty="0"/>
              <a:t>Ochrana společnosti </a:t>
            </a:r>
          </a:p>
          <a:p>
            <a:pPr>
              <a:lnSpc>
                <a:spcPct val="150000"/>
              </a:lnSpc>
            </a:pPr>
            <a:r>
              <a:rPr lang="cs-CZ" dirty="0"/>
              <a:t>Společenská </a:t>
            </a:r>
            <a:r>
              <a:rPr lang="cs-CZ" dirty="0" err="1"/>
              <a:t>REintegrace</a:t>
            </a:r>
            <a:r>
              <a:rPr lang="cs-CZ" dirty="0"/>
              <a:t> </a:t>
            </a:r>
          </a:p>
          <a:p>
            <a:pPr>
              <a:lnSpc>
                <a:spcPct val="150000"/>
              </a:lnSpc>
            </a:pPr>
            <a:r>
              <a:rPr lang="cs-CZ" dirty="0"/>
              <a:t>Klinické a sociální zotavení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dirty="0"/>
              <a:t>Spolupráce se specializovanými službami tak těmi pro běžnou populaci 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Zaměstnávání 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Vzdělávání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Bydlení 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Volnočasové aktivity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5A1EB1-8B5F-3C49-9259-C1AB6F1026DA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20206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sz="1200" dirty="0"/>
              <a:t>Služba může být </a:t>
            </a:r>
            <a:r>
              <a:rPr lang="sk-SK" sz="1200" dirty="0" err="1"/>
              <a:t>zahájena</a:t>
            </a:r>
            <a:r>
              <a:rPr lang="sk-SK" sz="1200" dirty="0"/>
              <a:t> lékařem, který má klienta v ambulantní péči – </a:t>
            </a:r>
            <a:r>
              <a:rPr lang="sk-SK" sz="1200" dirty="0" err="1"/>
              <a:t>zde</a:t>
            </a:r>
            <a:r>
              <a:rPr lang="sk-SK" sz="1200" dirty="0"/>
              <a:t> bude k </a:t>
            </a:r>
            <a:r>
              <a:rPr lang="sk-SK" sz="1200" dirty="0" err="1"/>
              <a:t>dispozici</a:t>
            </a:r>
            <a:r>
              <a:rPr lang="sk-SK" sz="1200" dirty="0"/>
              <a:t> pomoc </a:t>
            </a:r>
            <a:r>
              <a:rPr lang="sk-SK" sz="1200" dirty="0" err="1"/>
              <a:t>prevence</a:t>
            </a:r>
            <a:r>
              <a:rPr lang="sk-SK" sz="1200" dirty="0"/>
              <a:t> či </a:t>
            </a:r>
            <a:r>
              <a:rPr lang="sk-SK" sz="1200" dirty="0" err="1"/>
              <a:t>jiného</a:t>
            </a:r>
            <a:r>
              <a:rPr lang="sk-SK" sz="1200" dirty="0"/>
              <a:t> case </a:t>
            </a:r>
            <a:r>
              <a:rPr lang="sk-SK" sz="1200" dirty="0" err="1"/>
              <a:t>managementu</a:t>
            </a:r>
            <a:endParaRPr lang="sk-SK" sz="1200" dirty="0"/>
          </a:p>
          <a:p>
            <a:pPr marL="0" indent="0">
              <a:buNone/>
            </a:pPr>
            <a:endParaRPr lang="sk-SK" sz="1200" dirty="0"/>
          </a:p>
          <a:p>
            <a:r>
              <a:rPr lang="sk-SK" sz="1200" dirty="0"/>
              <a:t>V </a:t>
            </a:r>
            <a:r>
              <a:rPr lang="sk-SK" sz="1200" dirty="0" err="1"/>
              <a:t>akutních</a:t>
            </a:r>
            <a:r>
              <a:rPr lang="sk-SK" sz="1200" dirty="0"/>
              <a:t> </a:t>
            </a:r>
            <a:r>
              <a:rPr lang="sk-SK" sz="1200" dirty="0" err="1"/>
              <a:t>případech</a:t>
            </a:r>
            <a:r>
              <a:rPr lang="sk-SK" sz="1200" dirty="0"/>
              <a:t> může být služba </a:t>
            </a:r>
            <a:r>
              <a:rPr lang="sk-SK" sz="1200" dirty="0" err="1"/>
              <a:t>zahájena</a:t>
            </a:r>
            <a:r>
              <a:rPr lang="sk-SK" sz="1200" dirty="0"/>
              <a:t> samotným </a:t>
            </a:r>
            <a:r>
              <a:rPr lang="sk-SK" sz="1200" dirty="0" err="1"/>
              <a:t>klientem</a:t>
            </a:r>
            <a:r>
              <a:rPr lang="sk-SK" sz="1200" dirty="0"/>
              <a:t>. </a:t>
            </a:r>
          </a:p>
          <a:p>
            <a:pPr marL="0" indent="0">
              <a:buNone/>
            </a:pPr>
            <a:endParaRPr lang="sk-SK" sz="1200" dirty="0"/>
          </a:p>
          <a:p>
            <a:r>
              <a:rPr lang="sk-SK" sz="1200" dirty="0"/>
              <a:t>Služba může být </a:t>
            </a:r>
            <a:r>
              <a:rPr lang="sk-SK" sz="1200" dirty="0" err="1"/>
              <a:t>zahájena</a:t>
            </a:r>
            <a:r>
              <a:rPr lang="sk-SK" sz="1200" dirty="0"/>
              <a:t> ošetřujícím lékařem klienta s </a:t>
            </a:r>
            <a:r>
              <a:rPr lang="sk-SK" sz="1200" dirty="0" err="1"/>
              <a:t>nařízeným</a:t>
            </a:r>
            <a:r>
              <a:rPr lang="sk-SK" sz="1200" dirty="0"/>
              <a:t> OL </a:t>
            </a:r>
            <a:r>
              <a:rPr lang="sk-SK" sz="1200" dirty="0" err="1"/>
              <a:t>ústavním</a:t>
            </a:r>
            <a:r>
              <a:rPr lang="sk-SK" sz="1200" dirty="0"/>
              <a:t> ten také kontaktuje FMT </a:t>
            </a:r>
            <a:r>
              <a:rPr lang="sk-SK" sz="1200" dirty="0" err="1"/>
              <a:t>před</a:t>
            </a:r>
            <a:r>
              <a:rPr lang="sk-SK" sz="1200" dirty="0"/>
              <a:t> </a:t>
            </a:r>
            <a:r>
              <a:rPr lang="sk-SK" sz="1200" dirty="0" err="1"/>
              <a:t>propuštěním</a:t>
            </a:r>
            <a:r>
              <a:rPr lang="sk-SK" sz="1200" dirty="0"/>
              <a:t> klienta z OL nebo po jeho ukončení, FMT tak bude </a:t>
            </a:r>
            <a:r>
              <a:rPr lang="sk-SK" sz="1200" dirty="0" err="1"/>
              <a:t>mít</a:t>
            </a:r>
            <a:r>
              <a:rPr lang="sk-SK" sz="1200" dirty="0"/>
              <a:t> </a:t>
            </a:r>
            <a:r>
              <a:rPr lang="sk-SK" sz="1200" dirty="0" err="1"/>
              <a:t>možnost</a:t>
            </a:r>
            <a:r>
              <a:rPr lang="sk-SK" sz="1200" dirty="0"/>
              <a:t> </a:t>
            </a:r>
            <a:r>
              <a:rPr lang="sk-SK" sz="1200" dirty="0" err="1"/>
              <a:t>seznámit</a:t>
            </a:r>
            <a:r>
              <a:rPr lang="sk-SK" sz="1200" dirty="0"/>
              <a:t> se s novým </a:t>
            </a:r>
            <a:r>
              <a:rPr lang="sk-SK" sz="1200" dirty="0" err="1"/>
              <a:t>klientem</a:t>
            </a:r>
            <a:r>
              <a:rPr lang="sk-SK" sz="1200" dirty="0"/>
              <a:t> a </a:t>
            </a:r>
            <a:r>
              <a:rPr lang="sk-SK" sz="1200" dirty="0" err="1"/>
              <a:t>zmapovat</a:t>
            </a:r>
            <a:r>
              <a:rPr lang="sk-SK" sz="1200" dirty="0"/>
              <a:t> tak jeho individuální </a:t>
            </a:r>
            <a:r>
              <a:rPr lang="sk-SK" sz="1200" dirty="0" err="1"/>
              <a:t>potřeby</a:t>
            </a:r>
            <a:r>
              <a:rPr lang="sk-SK" sz="1200" dirty="0"/>
              <a:t>. Po </a:t>
            </a:r>
            <a:r>
              <a:rPr lang="sk-SK" sz="1200" dirty="0" err="1"/>
              <a:t>získání</a:t>
            </a:r>
            <a:r>
              <a:rPr lang="sk-SK" sz="1200" dirty="0"/>
              <a:t> informovaného </a:t>
            </a:r>
            <a:r>
              <a:rPr lang="sk-SK" sz="1200" dirty="0" err="1"/>
              <a:t>souhlasu</a:t>
            </a:r>
            <a:r>
              <a:rPr lang="sk-SK" sz="1200" dirty="0"/>
              <a:t> (IS) od klienta se FMT může </a:t>
            </a:r>
            <a:r>
              <a:rPr lang="sk-SK" sz="1200" dirty="0" err="1"/>
              <a:t>seznámit</a:t>
            </a:r>
            <a:r>
              <a:rPr lang="sk-SK" sz="1200" dirty="0"/>
              <a:t> s jeho zdravotnickou dokumentací a </a:t>
            </a:r>
            <a:r>
              <a:rPr lang="sk-SK" sz="1200" dirty="0" err="1"/>
              <a:t>zaregistrovat</a:t>
            </a:r>
            <a:r>
              <a:rPr lang="sk-SK" sz="1200" dirty="0"/>
              <a:t> ho </a:t>
            </a:r>
            <a:r>
              <a:rPr lang="sk-SK" sz="1200" dirty="0" err="1"/>
              <a:t>jako</a:t>
            </a:r>
            <a:r>
              <a:rPr lang="sk-SK" sz="1200" dirty="0"/>
              <a:t> </a:t>
            </a:r>
            <a:r>
              <a:rPr lang="sk-SK" sz="1200" dirty="0" err="1"/>
              <a:t>svého</a:t>
            </a:r>
            <a:r>
              <a:rPr lang="sk-SK" sz="1200" dirty="0"/>
              <a:t> klienta</a:t>
            </a:r>
          </a:p>
          <a:p>
            <a:pPr marL="0" indent="0">
              <a:buNone/>
            </a:pPr>
            <a:endParaRPr lang="sk-SK" sz="1200" dirty="0"/>
          </a:p>
          <a:p>
            <a:pPr marL="0" indent="0">
              <a:buNone/>
            </a:pPr>
            <a:r>
              <a:rPr lang="sk-SK" sz="1200" dirty="0"/>
              <a:t>Ve </a:t>
            </a:r>
            <a:r>
              <a:rPr lang="sk-SK" sz="1200" dirty="0" err="1"/>
              <a:t>všech</a:t>
            </a:r>
            <a:r>
              <a:rPr lang="sk-SK" sz="1200" dirty="0"/>
              <a:t> </a:t>
            </a:r>
            <a:r>
              <a:rPr lang="sk-SK" sz="1200" dirty="0" err="1"/>
              <a:t>případech</a:t>
            </a:r>
            <a:r>
              <a:rPr lang="sk-SK" sz="1200" dirty="0"/>
              <a:t> </a:t>
            </a:r>
            <a:r>
              <a:rPr lang="sk-SK" sz="1200" dirty="0" err="1"/>
              <a:t>proběhne</a:t>
            </a:r>
            <a:r>
              <a:rPr lang="sk-SK" sz="1200" dirty="0"/>
              <a:t> </a:t>
            </a:r>
            <a:r>
              <a:rPr lang="sk-SK" sz="1200" b="1" dirty="0" err="1"/>
              <a:t>naplánování</a:t>
            </a:r>
            <a:r>
              <a:rPr lang="sk-SK" sz="1200" b="1" dirty="0"/>
              <a:t> péče </a:t>
            </a:r>
            <a:r>
              <a:rPr lang="sk-SK" sz="1200" dirty="0" err="1"/>
              <a:t>včetně</a:t>
            </a:r>
            <a:r>
              <a:rPr lang="sk-SK" sz="1200" dirty="0"/>
              <a:t> </a:t>
            </a:r>
            <a:r>
              <a:rPr lang="sk-SK" sz="1200" dirty="0" err="1"/>
              <a:t>propojení</a:t>
            </a:r>
            <a:r>
              <a:rPr lang="sk-SK" sz="1200" dirty="0"/>
              <a:t> klienta s </a:t>
            </a:r>
            <a:r>
              <a:rPr lang="sk-SK" sz="1200" dirty="0" err="1"/>
              <a:t>odpovídajícími</a:t>
            </a:r>
            <a:r>
              <a:rPr lang="sk-SK" sz="1200" dirty="0"/>
              <a:t> </a:t>
            </a:r>
            <a:r>
              <a:rPr lang="sk-SK" sz="1200" dirty="0" err="1"/>
              <a:t>poskytovateli</a:t>
            </a:r>
            <a:r>
              <a:rPr lang="sk-SK" sz="1200" dirty="0"/>
              <a:t> </a:t>
            </a:r>
            <a:r>
              <a:rPr lang="sk-SK" sz="1200" dirty="0" err="1"/>
              <a:t>sociálních</a:t>
            </a:r>
            <a:r>
              <a:rPr lang="sk-SK" sz="1200" dirty="0"/>
              <a:t> a </a:t>
            </a:r>
            <a:r>
              <a:rPr lang="sk-SK" sz="1200" dirty="0" err="1"/>
              <a:t>zdravotních</a:t>
            </a:r>
            <a:r>
              <a:rPr lang="sk-SK" sz="1200" dirty="0"/>
              <a:t> </a:t>
            </a:r>
            <a:r>
              <a:rPr lang="sk-SK" sz="1200" dirty="0" err="1"/>
              <a:t>služeb</a:t>
            </a:r>
            <a:r>
              <a:rPr lang="sk-SK" sz="1200" dirty="0"/>
              <a:t>. </a:t>
            </a:r>
          </a:p>
          <a:p>
            <a:endParaRPr lang="sk-SK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5A1EB1-8B5F-3C49-9259-C1AB6F1026DA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47100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914400" lvl="2" indent="0">
              <a:buNone/>
            </a:pPr>
            <a:r>
              <a:rPr lang="sk-SK" sz="3400" dirty="0"/>
              <a:t>Služba může být plně ukončena v případě, že klient spolupracuje v rámci ambulantního léčení a byl naplněn jeho individuální plán. Před ukončením spolupráce musí proběhnout opětovný risk assessment, který musí být odpovědnou osobou vyhodnocen ve smyslu snížení rizika. I po ukončení spolupráce může klient FMT vyhledat v případě, že by se jeho situace subjektivně opětovně zhoršila – FMT objektivně posoudí jeho situaci a zváží, jaké služby mohou klientovi nabídnout. </a:t>
            </a:r>
          </a:p>
          <a:p>
            <a:pPr marL="914400" lvl="2" indent="0">
              <a:buNone/>
            </a:pPr>
            <a:endParaRPr lang="sk-SK" sz="3400" dirty="0"/>
          </a:p>
          <a:p>
            <a:pPr marL="914400" lvl="2" indent="0">
              <a:buNone/>
            </a:pPr>
            <a:r>
              <a:rPr lang="sk-SK" sz="3400" dirty="0"/>
              <a:t>Zvýšená rizikovost klienta hrozí, dojde-li k následujícímu: </a:t>
            </a:r>
          </a:p>
          <a:p>
            <a:pPr marL="914400" lvl="2" indent="0">
              <a:buNone/>
            </a:pPr>
            <a:endParaRPr lang="sk-SK" sz="3400" dirty="0"/>
          </a:p>
          <a:p>
            <a:pPr lvl="2"/>
            <a:r>
              <a:rPr lang="sk-SK" sz="3400" dirty="0"/>
              <a:t>opakovanému nedodržení ambulantního léčení, přičemž doporučený maximální počet </a:t>
            </a:r>
            <a:r>
              <a:rPr lang="sk-SK" sz="3400" dirty="0" err="1"/>
              <a:t>absencí</a:t>
            </a:r>
            <a:r>
              <a:rPr lang="sk-SK" sz="3400" dirty="0"/>
              <a:t> </a:t>
            </a:r>
            <a:r>
              <a:rPr lang="sk-SK" sz="3400" dirty="0" err="1"/>
              <a:t>jsou</a:t>
            </a:r>
            <a:r>
              <a:rPr lang="sk-SK" sz="3400" dirty="0"/>
              <a:t> 3 - </a:t>
            </a:r>
            <a:r>
              <a:rPr lang="sk-SK" sz="3400" dirty="0" err="1"/>
              <a:t>nicméně</a:t>
            </a:r>
            <a:r>
              <a:rPr lang="sk-SK" sz="3400" dirty="0"/>
              <a:t> toto </a:t>
            </a:r>
            <a:r>
              <a:rPr lang="sk-SK" sz="3400" dirty="0" err="1"/>
              <a:t>podléhá</a:t>
            </a:r>
            <a:r>
              <a:rPr lang="sk-SK" sz="3400" dirty="0"/>
              <a:t> </a:t>
            </a:r>
            <a:r>
              <a:rPr lang="sk-SK" sz="3400" dirty="0" err="1"/>
              <a:t>individuálnímu</a:t>
            </a:r>
            <a:r>
              <a:rPr lang="sk-SK" sz="3400" dirty="0"/>
              <a:t> </a:t>
            </a:r>
            <a:r>
              <a:rPr lang="sk-SK" sz="3400" dirty="0" err="1"/>
              <a:t>posouzení</a:t>
            </a:r>
            <a:r>
              <a:rPr lang="sk-SK" sz="3400" dirty="0"/>
              <a:t> </a:t>
            </a:r>
            <a:r>
              <a:rPr lang="sk-SK" sz="3400" dirty="0" err="1"/>
              <a:t>ze</a:t>
            </a:r>
            <a:r>
              <a:rPr lang="sk-SK" sz="3400" dirty="0"/>
              <a:t> strany FMT,</a:t>
            </a:r>
          </a:p>
          <a:p>
            <a:pPr marL="914400" lvl="2" indent="0">
              <a:buNone/>
            </a:pPr>
            <a:endParaRPr lang="sk-SK" sz="3400" dirty="0"/>
          </a:p>
          <a:p>
            <a:pPr lvl="2"/>
            <a:r>
              <a:rPr lang="sk-SK" sz="3400" dirty="0"/>
              <a:t>spáchání závažného trestného činu, který je v </a:t>
            </a:r>
            <a:r>
              <a:rPr lang="sk-SK" sz="3400" dirty="0" err="1"/>
              <a:t>nesouladu</a:t>
            </a:r>
            <a:r>
              <a:rPr lang="sk-SK" sz="3400" dirty="0"/>
              <a:t> s </a:t>
            </a:r>
            <a:r>
              <a:rPr lang="sk-SK" sz="3400" dirty="0" err="1"/>
              <a:t>poskytováním</a:t>
            </a:r>
            <a:r>
              <a:rPr lang="sk-SK" sz="3400" dirty="0"/>
              <a:t> </a:t>
            </a:r>
            <a:r>
              <a:rPr lang="sk-SK" sz="3400" dirty="0" err="1"/>
              <a:t>služeb</a:t>
            </a:r>
            <a:r>
              <a:rPr lang="sk-SK" sz="3400" dirty="0"/>
              <a:t> FMT týmu</a:t>
            </a:r>
          </a:p>
          <a:p>
            <a:pPr marL="914400" lvl="2" indent="0">
              <a:buNone/>
            </a:pPr>
            <a:endParaRPr lang="sk-SK" sz="3400" dirty="0"/>
          </a:p>
          <a:p>
            <a:pPr lvl="2"/>
            <a:r>
              <a:rPr lang="sk-SK" sz="3400" dirty="0"/>
              <a:t>klient opětovně nedorazí na předem domluvené schůze s FMT </a:t>
            </a:r>
            <a:r>
              <a:rPr lang="sk-SK" sz="3400" dirty="0" err="1"/>
              <a:t>psychiatrem</a:t>
            </a:r>
            <a:r>
              <a:rPr lang="sk-SK" sz="3400" dirty="0"/>
              <a:t> – nedodržení </a:t>
            </a:r>
            <a:r>
              <a:rPr lang="sk-SK" sz="3400" dirty="0" err="1"/>
              <a:t>individuálního</a:t>
            </a:r>
            <a:r>
              <a:rPr lang="sk-SK" sz="3400" dirty="0"/>
              <a:t> </a:t>
            </a:r>
            <a:r>
              <a:rPr lang="sk-SK" sz="3400" dirty="0" err="1"/>
              <a:t>léčebného</a:t>
            </a:r>
            <a:r>
              <a:rPr lang="sk-SK" sz="3400" dirty="0"/>
              <a:t> plánu (doporučený počet: 3),</a:t>
            </a:r>
          </a:p>
          <a:p>
            <a:pPr marL="914400" lvl="2" indent="0">
              <a:buNone/>
            </a:pPr>
            <a:endParaRPr lang="sk-SK" sz="3400" dirty="0"/>
          </a:p>
          <a:p>
            <a:pPr lvl="2"/>
            <a:r>
              <a:rPr lang="sk-SK" sz="3400" dirty="0"/>
              <a:t>klient opětovně dorazí pod vlivem alkoholu nebo jiných návykových látek  (</a:t>
            </a:r>
            <a:r>
              <a:rPr lang="sk-SK" sz="3400" dirty="0" err="1"/>
              <a:t>minimálně</a:t>
            </a:r>
            <a:r>
              <a:rPr lang="sk-SK" sz="3400" dirty="0"/>
              <a:t> 2x nebo </a:t>
            </a:r>
            <a:r>
              <a:rPr lang="sk-SK" sz="3400" dirty="0" err="1"/>
              <a:t>když</a:t>
            </a:r>
            <a:r>
              <a:rPr lang="sk-SK" sz="3400" dirty="0"/>
              <a:t> </a:t>
            </a:r>
            <a:r>
              <a:rPr lang="sk-SK" sz="3400" dirty="0" err="1"/>
              <a:t>bylo</a:t>
            </a:r>
            <a:r>
              <a:rPr lang="sk-SK" sz="3400" dirty="0"/>
              <a:t> </a:t>
            </a:r>
            <a:r>
              <a:rPr lang="sk-SK" sz="3400" dirty="0" err="1"/>
              <a:t>prokázáno</a:t>
            </a:r>
            <a:r>
              <a:rPr lang="sk-SK" sz="3400" dirty="0"/>
              <a:t>, že v </a:t>
            </a:r>
            <a:r>
              <a:rPr lang="sk-SK" sz="3400" dirty="0" err="1"/>
              <a:t>mezidobí</a:t>
            </a:r>
            <a:r>
              <a:rPr lang="sk-SK" sz="3400" dirty="0"/>
              <a:t> kontrol konzumuje návykové látky ve zvýšené </a:t>
            </a:r>
            <a:r>
              <a:rPr lang="sk-SK" sz="3400" dirty="0" err="1"/>
              <a:t>míře</a:t>
            </a:r>
            <a:r>
              <a:rPr lang="sk-SK" sz="3400" dirty="0"/>
              <a:t> - </a:t>
            </a:r>
            <a:r>
              <a:rPr lang="sk-SK" sz="3400" dirty="0" err="1"/>
              <a:t>viz</a:t>
            </a:r>
            <a:r>
              <a:rPr lang="sk-SK" sz="3400" dirty="0"/>
              <a:t> CDT test, </a:t>
            </a:r>
            <a:r>
              <a:rPr lang="sk-SK" sz="3400" dirty="0" err="1"/>
              <a:t>toxi</a:t>
            </a:r>
            <a:r>
              <a:rPr lang="sk-SK" sz="3400" dirty="0"/>
              <a:t> testy moče),</a:t>
            </a:r>
          </a:p>
          <a:p>
            <a:pPr marL="914400" lvl="2" indent="0">
              <a:buNone/>
            </a:pPr>
            <a:endParaRPr lang="sk-SK" sz="3400" dirty="0"/>
          </a:p>
          <a:p>
            <a:pPr marL="914400" lvl="2" indent="0">
              <a:buNone/>
            </a:pPr>
            <a:r>
              <a:rPr lang="sk-SK" sz="3400" dirty="0"/>
              <a:t>V </a:t>
            </a:r>
            <a:r>
              <a:rPr lang="sk-SK" sz="3400" dirty="0" err="1"/>
              <a:t>takovém</a:t>
            </a:r>
            <a:r>
              <a:rPr lang="sk-SK" sz="3400" dirty="0"/>
              <a:t> případě,  z </a:t>
            </a:r>
            <a:r>
              <a:rPr lang="sk-SK" sz="3400" dirty="0" err="1"/>
              <a:t>důvodu</a:t>
            </a:r>
            <a:r>
              <a:rPr lang="sk-SK" sz="3400" dirty="0"/>
              <a:t> ochrany jak </a:t>
            </a:r>
            <a:r>
              <a:rPr lang="sk-SK" sz="3400" dirty="0" err="1"/>
              <a:t>společnosti</a:t>
            </a:r>
            <a:r>
              <a:rPr lang="sk-SK" sz="3400" dirty="0"/>
              <a:t>, tak klienta samotného, by </a:t>
            </a:r>
            <a:r>
              <a:rPr lang="sk-SK" sz="3400" dirty="0" err="1"/>
              <a:t>měl</a:t>
            </a:r>
            <a:r>
              <a:rPr lang="sk-SK" sz="3400" dirty="0"/>
              <a:t> FMT </a:t>
            </a:r>
            <a:r>
              <a:rPr lang="sk-SK" sz="3400" dirty="0" err="1"/>
              <a:t>podat</a:t>
            </a:r>
            <a:r>
              <a:rPr lang="sk-SK" sz="3400" dirty="0"/>
              <a:t> návrh k </a:t>
            </a:r>
            <a:r>
              <a:rPr lang="sk-SK" sz="3400" dirty="0" err="1"/>
              <a:t>hospitalizaci</a:t>
            </a:r>
            <a:r>
              <a:rPr lang="sk-SK" sz="3400" dirty="0"/>
              <a:t>. </a:t>
            </a:r>
            <a:r>
              <a:rPr lang="sk-SK" sz="3400" dirty="0" err="1"/>
              <a:t>Nedochází</a:t>
            </a:r>
            <a:r>
              <a:rPr lang="sk-SK" sz="3400" dirty="0"/>
              <a:t> </a:t>
            </a:r>
            <a:r>
              <a:rPr lang="sk-SK" sz="3400" dirty="0" err="1"/>
              <a:t>zde</a:t>
            </a:r>
            <a:r>
              <a:rPr lang="sk-SK" sz="3400" dirty="0"/>
              <a:t> k úplnému ukončení spolupráce, ale jedná se o </a:t>
            </a:r>
            <a:r>
              <a:rPr lang="sk-SK" sz="3400" dirty="0" err="1"/>
              <a:t>důvody</a:t>
            </a:r>
            <a:r>
              <a:rPr lang="sk-SK" sz="3400" dirty="0"/>
              <a:t> k </a:t>
            </a:r>
            <a:r>
              <a:rPr lang="sk-SK" sz="3400" dirty="0" err="1"/>
              <a:t>pousnutí</a:t>
            </a:r>
            <a:r>
              <a:rPr lang="sk-SK" sz="3400" dirty="0"/>
              <a:t> klienta. </a:t>
            </a:r>
            <a:r>
              <a:rPr lang="sk-SK" sz="3400" dirty="0" err="1"/>
              <a:t>Odpovědnost</a:t>
            </a:r>
            <a:r>
              <a:rPr lang="sk-SK" sz="3400" dirty="0"/>
              <a:t> za </a:t>
            </a:r>
            <a:r>
              <a:rPr lang="sk-SK" sz="3400" dirty="0" err="1"/>
              <a:t>nejvíce</a:t>
            </a:r>
            <a:r>
              <a:rPr lang="sk-SK" sz="3400" dirty="0"/>
              <a:t> rizikové </a:t>
            </a:r>
            <a:r>
              <a:rPr lang="sk-SK" sz="3400" dirty="0" err="1"/>
              <a:t>klienty</a:t>
            </a:r>
            <a:r>
              <a:rPr lang="sk-SK" sz="3400" dirty="0"/>
              <a:t> by </a:t>
            </a:r>
            <a:r>
              <a:rPr lang="sk-SK" sz="3400" dirty="0" err="1"/>
              <a:t>mělo</a:t>
            </a:r>
            <a:r>
              <a:rPr lang="sk-SK" sz="3400" dirty="0"/>
              <a:t> </a:t>
            </a:r>
            <a:r>
              <a:rPr lang="sk-SK" sz="3400" dirty="0" err="1"/>
              <a:t>nést</a:t>
            </a:r>
            <a:r>
              <a:rPr lang="sk-SK" sz="3400" dirty="0"/>
              <a:t> </a:t>
            </a:r>
            <a:r>
              <a:rPr lang="sk-SK" sz="3400" dirty="0" err="1"/>
              <a:t>lůžkové</a:t>
            </a:r>
            <a:r>
              <a:rPr lang="sk-SK" sz="3400" dirty="0"/>
              <a:t> </a:t>
            </a:r>
            <a:r>
              <a:rPr lang="sk-SK" sz="3400" dirty="0" err="1"/>
              <a:t>zařízení</a:t>
            </a:r>
            <a:r>
              <a:rPr lang="sk-SK" sz="3400" dirty="0"/>
              <a:t> </a:t>
            </a:r>
            <a:r>
              <a:rPr lang="sk-SK" sz="3400" dirty="0" err="1"/>
              <a:t>poskytující</a:t>
            </a:r>
            <a:r>
              <a:rPr lang="sk-SK" sz="3400" dirty="0"/>
              <a:t> OL ústavní, </a:t>
            </a:r>
            <a:r>
              <a:rPr lang="sk-SK" sz="3400" dirty="0" err="1"/>
              <a:t>kdy</a:t>
            </a:r>
            <a:r>
              <a:rPr lang="sk-SK" sz="3400" dirty="0"/>
              <a:t> </a:t>
            </a:r>
            <a:r>
              <a:rPr lang="sk-SK" sz="3400" dirty="0" err="1"/>
              <a:t>ovšem</a:t>
            </a:r>
            <a:r>
              <a:rPr lang="sk-SK" sz="3400" dirty="0"/>
              <a:t> FMT bude s </a:t>
            </a:r>
            <a:r>
              <a:rPr lang="sk-SK" sz="3400" dirty="0" err="1"/>
              <a:t>klienty</a:t>
            </a:r>
            <a:r>
              <a:rPr lang="sk-SK" sz="3400" dirty="0"/>
              <a:t> </a:t>
            </a:r>
            <a:r>
              <a:rPr lang="sk-SK" sz="3400" dirty="0" err="1"/>
              <a:t>nadále</a:t>
            </a:r>
            <a:r>
              <a:rPr lang="sk-SK" sz="3400" dirty="0"/>
              <a:t> </a:t>
            </a:r>
            <a:r>
              <a:rPr lang="sk-SK" sz="3400" dirty="0" err="1"/>
              <a:t>spolupracovat</a:t>
            </a:r>
            <a:r>
              <a:rPr lang="sk-SK" sz="3400" dirty="0"/>
              <a:t> formou </a:t>
            </a:r>
            <a:r>
              <a:rPr lang="sk-SK" sz="3400" dirty="0" err="1"/>
              <a:t>terénních</a:t>
            </a:r>
            <a:r>
              <a:rPr lang="sk-SK" sz="3400" dirty="0"/>
              <a:t> </a:t>
            </a:r>
            <a:r>
              <a:rPr lang="sk-SK" sz="3400" dirty="0" err="1"/>
              <a:t>výjezdů</a:t>
            </a:r>
            <a:r>
              <a:rPr lang="sk-SK" sz="3400" dirty="0"/>
              <a:t> za </a:t>
            </a:r>
            <a:r>
              <a:rPr lang="sk-SK" sz="3400" dirty="0" err="1"/>
              <a:t>klientem</a:t>
            </a:r>
            <a:r>
              <a:rPr lang="sk-SK" sz="3400" dirty="0"/>
              <a:t>.  </a:t>
            </a:r>
          </a:p>
          <a:p>
            <a:endParaRPr lang="sk-SK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5A1EB1-8B5F-3C49-9259-C1AB6F1026DA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83760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dirty="0"/>
              <a:t>Před zahájením poskytování služeb se musí celý FMT seznámit se zdravotnickou dokumentací klienta</a:t>
            </a:r>
          </a:p>
          <a:p>
            <a:r>
              <a:rPr lang="cs-CZ" sz="1200" dirty="0"/>
              <a:t>musí být vypracován individuální léčebný plán podle aktuálního stavu klienta a zhodnocení jeho rizikových oblastí </a:t>
            </a:r>
          </a:p>
          <a:p>
            <a:r>
              <a:rPr lang="cs-CZ" sz="1200" dirty="0"/>
              <a:t>Na tomto plánu se bude podílet celý tým a budou stanoveny cíle v jednotlivých oblastech, kterých se budou týkat poskytované intervence</a:t>
            </a:r>
          </a:p>
          <a:p>
            <a:r>
              <a:rPr lang="cs-CZ" sz="1200" dirty="0"/>
              <a:t>Dosahování cílů bude FMT průběžně hodnoceno. V případě potřeby budou cíle redefinovány</a:t>
            </a:r>
          </a:p>
          <a:p>
            <a:r>
              <a:rPr lang="cs-CZ" sz="1200" dirty="0"/>
              <a:t>Po jejich dosáhnutí může být ukončena spolupráce mezi FMT a klientem</a:t>
            </a:r>
            <a:endParaRPr lang="sk-SK" sz="1200" dirty="0"/>
          </a:p>
          <a:p>
            <a:endParaRPr lang="sk-SK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5A1EB1-8B5F-3C49-9259-C1AB6F1026DA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02430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Reforma pruh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343" y="1804819"/>
            <a:ext cx="9144000" cy="176980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7143" y="2263393"/>
            <a:ext cx="7772400" cy="964955"/>
          </a:xfrm>
          <a:solidFill>
            <a:schemeClr val="bg1">
              <a:alpha val="90000"/>
            </a:schemeClr>
          </a:solidFill>
          <a:effectLst>
            <a:softEdge rad="63500"/>
          </a:effectLst>
        </p:spPr>
        <p:txBody>
          <a:bodyPr anchor="ctr"/>
          <a:lstStyle/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Master </a:t>
            </a:r>
            <a:r>
              <a:rPr lang="cs-CZ" dirty="0" err="1"/>
              <a:t>title</a:t>
            </a:r>
            <a:r>
              <a:rPr lang="cs-CZ" dirty="0"/>
              <a:t>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329023"/>
            <a:ext cx="6400800" cy="1309776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Master </a:t>
            </a:r>
            <a:r>
              <a:rPr lang="cs-CZ" dirty="0" err="1"/>
              <a:t>subtitle</a:t>
            </a:r>
            <a:r>
              <a:rPr lang="cs-CZ" dirty="0"/>
              <a:t>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BAB62-9CFD-E74C-83C3-F7781FF3E5B1}" type="datetimeFigureOut">
              <a:rPr lang="en-US" smtClean="0"/>
              <a:t>5/27/2019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0A99F-1C57-1B46-9DDF-3337FC69803B}" type="slidenum">
              <a:rPr lang="cs-CZ" smtClean="0"/>
              <a:t>‹#›</a:t>
            </a:fld>
            <a:endParaRPr lang="cs-CZ"/>
          </a:p>
        </p:txBody>
      </p:sp>
      <p:pic>
        <p:nvPicPr>
          <p:cNvPr id="12" name="Obrázek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9867" y="5996352"/>
            <a:ext cx="3226987" cy="720000"/>
          </a:xfrm>
          <a:prstGeom prst="rect">
            <a:avLst/>
          </a:prstGeom>
        </p:spPr>
      </p:pic>
      <p:pic>
        <p:nvPicPr>
          <p:cNvPr id="13" name="Obrázek 12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53" y="107189"/>
            <a:ext cx="3473543" cy="720000"/>
          </a:xfrm>
          <a:prstGeom prst="rect">
            <a:avLst/>
          </a:prstGeom>
        </p:spPr>
      </p:pic>
      <p:pic>
        <p:nvPicPr>
          <p:cNvPr id="18" name="Obrázek 17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7248" y="107189"/>
            <a:ext cx="3826767" cy="792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52128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BAB62-9CFD-E74C-83C3-F7781FF3E5B1}" type="datetimeFigureOut">
              <a:rPr lang="en-US" smtClean="0"/>
              <a:t>5/27/2019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60F3B-8BA5-6D4A-949A-18FAD162B0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5497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21" y="4171949"/>
            <a:ext cx="5457919" cy="1085851"/>
          </a:xfrm>
        </p:spPr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cs-CZ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1" y="5257799"/>
            <a:ext cx="5457918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5" y="389968"/>
            <a:ext cx="5499847" cy="365125"/>
          </a:xfrm>
        </p:spPr>
        <p:txBody>
          <a:bodyPr/>
          <a:lstStyle>
            <a:lvl1pPr>
              <a:defRPr sz="2200" b="0" baseline="0">
                <a:solidFill>
                  <a:schemeClr val="bg1"/>
                </a:solidFill>
              </a:defRPr>
            </a:lvl1pPr>
          </a:lstStyle>
          <a:p>
            <a:fld id="{02BBAB62-9CFD-E74C-83C3-F7781FF3E5B1}" type="datetimeFigureOut">
              <a:rPr lang="en-US" smtClean="0"/>
              <a:t>5/27/2019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3847" y="6356352"/>
            <a:ext cx="4734112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5459" y="6356352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37B60F3B-8BA5-6D4A-949A-18FAD162B04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67036"/>
            <a:ext cx="6417808" cy="826997"/>
          </a:xfrm>
        </p:spPr>
        <p:txBody>
          <a:bodyPr/>
          <a:lstStyle>
            <a:lvl1pPr algn="l">
              <a:defRPr/>
            </a:lvl1pPr>
          </a:lstStyle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Master </a:t>
            </a:r>
            <a:r>
              <a:rPr lang="cs-CZ" dirty="0" err="1"/>
              <a:t>title</a:t>
            </a:r>
            <a:r>
              <a:rPr lang="cs-CZ" dirty="0"/>
              <a:t>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BAB62-9CFD-E74C-83C3-F7781FF3E5B1}" type="datetimeFigureOut">
              <a:rPr lang="en-US" smtClean="0"/>
              <a:t>5/27/2019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60F3B-8BA5-6D4A-949A-18FAD162B040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Picture 3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548833"/>
            <a:ext cx="9144000" cy="599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Obrázek 1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3903" y="73905"/>
            <a:ext cx="1936194" cy="432000"/>
          </a:xfrm>
          <a:prstGeom prst="rect">
            <a:avLst/>
          </a:prstGeom>
        </p:spPr>
      </p:pic>
      <p:pic>
        <p:nvPicPr>
          <p:cNvPr id="14" name="Obrázek 13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55" y="96416"/>
            <a:ext cx="2084127" cy="432000"/>
          </a:xfrm>
          <a:prstGeom prst="rect">
            <a:avLst/>
          </a:prstGeom>
        </p:spPr>
      </p:pic>
      <p:pic>
        <p:nvPicPr>
          <p:cNvPr id="15" name="Obrázek 14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3936" y="96416"/>
            <a:ext cx="2261271" cy="468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35680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719361"/>
            <a:ext cx="7772400" cy="1362075"/>
          </a:xfrm>
        </p:spPr>
        <p:txBody>
          <a:bodyPr anchor="t">
            <a:noAutofit/>
          </a:bodyPr>
          <a:lstStyle>
            <a:lvl1pPr algn="l">
              <a:defRPr sz="3600" b="1" cap="all"/>
            </a:lvl1pPr>
          </a:lstStyle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Master </a:t>
            </a:r>
            <a:r>
              <a:rPr lang="cs-CZ" dirty="0" err="1"/>
              <a:t>title</a:t>
            </a:r>
            <a:r>
              <a:rPr lang="cs-CZ" dirty="0"/>
              <a:t>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BAB62-9CFD-E74C-83C3-F7781FF3E5B1}" type="datetimeFigureOut">
              <a:rPr lang="en-US" smtClean="0"/>
              <a:t>5/27/2019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0A99F-1C57-1B46-9DDF-3337FC69803B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7765" y="6272220"/>
            <a:ext cx="1936194" cy="432000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330" y="6294731"/>
            <a:ext cx="2084127" cy="432000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7806" y="6294731"/>
            <a:ext cx="2261271" cy="468000"/>
          </a:xfrm>
          <a:prstGeom prst="rect">
            <a:avLst/>
          </a:prstGeom>
          <a:noFill/>
        </p:spPr>
      </p:pic>
      <p:pic>
        <p:nvPicPr>
          <p:cNvPr id="11" name="Picture 6" descr="Reforma pruh.png"/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754064"/>
            <a:ext cx="9144000" cy="1769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2565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BAB62-9CFD-E74C-83C3-F7781FF3E5B1}" type="datetimeFigureOut">
              <a:rPr lang="en-US" smtClean="0"/>
              <a:t>5/27/2019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60F3B-8BA5-6D4A-949A-18FAD162B040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Picture 3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548833"/>
            <a:ext cx="9144000" cy="599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3903" y="73905"/>
            <a:ext cx="1936194" cy="432000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55" y="96416"/>
            <a:ext cx="2084127" cy="432000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3936" y="96416"/>
            <a:ext cx="2261271" cy="468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14425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BAB62-9CFD-E74C-83C3-F7781FF3E5B1}" type="datetimeFigureOut">
              <a:rPr lang="en-US" smtClean="0"/>
              <a:t>5/27/2019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60F3B-8BA5-6D4A-949A-18FAD162B0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7621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BAB62-9CFD-E74C-83C3-F7781FF3E5B1}" type="datetimeFigureOut">
              <a:rPr lang="en-US" smtClean="0"/>
              <a:t>5/27/2019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60F3B-8BA5-6D4A-949A-18FAD162B0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5335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7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BAB62-9CFD-E74C-83C3-F7781FF3E5B1}" type="datetimeFigureOut">
              <a:rPr lang="en-US" smtClean="0"/>
              <a:t>5/27/2019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60F3B-8BA5-6D4A-949A-18FAD162B0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6330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61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BAB62-9CFD-E74C-83C3-F7781FF3E5B1}" type="datetimeFigureOut">
              <a:rPr lang="en-US" smtClean="0"/>
              <a:t>5/27/2019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60F3B-8BA5-6D4A-949A-18FAD162B0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7351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BAB62-9CFD-E74C-83C3-F7781FF3E5B1}" type="datetimeFigureOut">
              <a:rPr lang="en-US" smtClean="0"/>
              <a:t>5/27/2019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60F3B-8BA5-6D4A-949A-18FAD162B0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284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641780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Master </a:t>
            </a:r>
            <a:r>
              <a:rPr lang="cs-CZ" dirty="0" err="1"/>
              <a:t>title</a:t>
            </a:r>
            <a:r>
              <a:rPr lang="cs-CZ" dirty="0"/>
              <a:t>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Master text </a:t>
            </a:r>
            <a:r>
              <a:rPr lang="cs-CZ" dirty="0" err="1"/>
              <a:t>styles</a:t>
            </a:r>
            <a:endParaRPr lang="cs-CZ" dirty="0"/>
          </a:p>
          <a:p>
            <a:pPr lvl="1"/>
            <a:r>
              <a:rPr lang="cs-CZ" dirty="0"/>
              <a:t>Second </a:t>
            </a:r>
            <a:r>
              <a:rPr lang="cs-CZ" dirty="0" err="1"/>
              <a:t>level</a:t>
            </a:r>
            <a:endParaRPr lang="cs-CZ" dirty="0"/>
          </a:p>
          <a:p>
            <a:pPr lvl="2"/>
            <a:r>
              <a:rPr lang="cs-CZ" dirty="0" err="1"/>
              <a:t>Third</a:t>
            </a:r>
            <a:r>
              <a:rPr lang="cs-CZ" dirty="0"/>
              <a:t> </a:t>
            </a:r>
            <a:r>
              <a:rPr lang="cs-CZ" dirty="0" err="1"/>
              <a:t>level</a:t>
            </a:r>
            <a:endParaRPr lang="cs-CZ" dirty="0"/>
          </a:p>
          <a:p>
            <a:pPr lvl="3"/>
            <a:r>
              <a:rPr lang="cs-CZ" dirty="0" err="1"/>
              <a:t>Fourth</a:t>
            </a:r>
            <a:r>
              <a:rPr lang="cs-CZ" dirty="0"/>
              <a:t> </a:t>
            </a:r>
            <a:r>
              <a:rPr lang="cs-CZ" dirty="0" err="1"/>
              <a:t>level</a:t>
            </a:r>
            <a:endParaRPr lang="cs-CZ" dirty="0"/>
          </a:p>
          <a:p>
            <a:pPr lvl="4"/>
            <a:r>
              <a:rPr lang="cs-CZ" dirty="0" err="1"/>
              <a:t>Fifth</a:t>
            </a:r>
            <a:r>
              <a:rPr lang="cs-CZ" dirty="0"/>
              <a:t> </a:t>
            </a:r>
            <a:r>
              <a:rPr lang="cs-CZ" dirty="0" err="1"/>
              <a:t>level</a:t>
            </a:r>
            <a:endParaRPr lang="cs-C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BBAB62-9CFD-E74C-83C3-F7781FF3E5B1}" type="datetimeFigureOut">
              <a:rPr lang="en-US" smtClean="0"/>
              <a:t>5/27/2019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B60F3B-8BA5-6D4A-949A-18FAD162B0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0273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3" r:id="rId1"/>
    <p:sldLayoutId id="2147484344" r:id="rId2"/>
    <p:sldLayoutId id="2147484345" r:id="rId3"/>
    <p:sldLayoutId id="2147484346" r:id="rId4"/>
    <p:sldLayoutId id="2147484348" r:id="rId5"/>
    <p:sldLayoutId id="2147484349" r:id="rId6"/>
    <p:sldLayoutId id="2147484350" r:id="rId7"/>
    <p:sldLayoutId id="2147484351" r:id="rId8"/>
    <p:sldLayoutId id="2147484352" r:id="rId9"/>
    <p:sldLayoutId id="2147484353" r:id="rId10"/>
    <p:sldLayoutId id="2147484302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lnSpc>
          <a:spcPct val="120000"/>
        </a:lnSpc>
        <a:spcBef>
          <a:spcPts val="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lnSpc>
          <a:spcPct val="120000"/>
        </a:lnSpc>
        <a:spcBef>
          <a:spcPts val="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lnSpc>
          <a:spcPct val="120000"/>
        </a:lnSpc>
        <a:spcBef>
          <a:spcPts val="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lnSpc>
          <a:spcPct val="120000"/>
        </a:lnSpc>
        <a:spcBef>
          <a:spcPts val="0"/>
        </a:spcBef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lnSpc>
          <a:spcPct val="120000"/>
        </a:lnSpc>
        <a:spcBef>
          <a:spcPts val="0"/>
        </a:spcBef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0270" y="2042555"/>
            <a:ext cx="7772400" cy="1134182"/>
          </a:xfrm>
        </p:spPr>
        <p:txBody>
          <a:bodyPr>
            <a:noAutofit/>
          </a:bodyPr>
          <a:lstStyle/>
          <a:p>
            <a:r>
              <a:rPr lang="cs-CZ" sz="2800" dirty="0"/>
              <a:t>KA 5: Podpora nových služeb v péči o duševně nemocné </a:t>
            </a:r>
            <a:endParaRPr lang="cs-CZ" sz="2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56603" y="3521122"/>
            <a:ext cx="7512940" cy="2511189"/>
          </a:xfrm>
        </p:spPr>
        <p:txBody>
          <a:bodyPr>
            <a:noAutofit/>
          </a:bodyPr>
          <a:lstStyle/>
          <a:p>
            <a:endParaRPr lang="cs-CZ" sz="1800" dirty="0">
              <a:solidFill>
                <a:schemeClr val="tx1"/>
              </a:solidFill>
            </a:endParaRPr>
          </a:p>
          <a:p>
            <a:r>
              <a:rPr lang="cs-CZ" sz="1800" b="1" dirty="0">
                <a:solidFill>
                  <a:schemeClr val="tx1"/>
                </a:solidFill>
              </a:rPr>
              <a:t>Forenzní Multidisciplinární Týmy</a:t>
            </a:r>
            <a:endParaRPr lang="cs-CZ" sz="1800" dirty="0">
              <a:solidFill>
                <a:schemeClr val="tx1"/>
              </a:solidFill>
            </a:endParaRPr>
          </a:p>
          <a:p>
            <a:endParaRPr lang="cs-CZ" sz="1800" dirty="0">
              <a:solidFill>
                <a:schemeClr val="tx1"/>
              </a:solidFill>
            </a:endParaRPr>
          </a:p>
          <a:p>
            <a:endParaRPr lang="cs-CZ" sz="1800" dirty="0">
              <a:solidFill>
                <a:schemeClr val="tx1"/>
              </a:solidFill>
            </a:endParaRPr>
          </a:p>
          <a:p>
            <a:r>
              <a:rPr lang="cs-CZ" sz="1800" dirty="0">
                <a:solidFill>
                  <a:schemeClr val="tx1"/>
                </a:solidFill>
              </a:rPr>
              <a:t>prof. PhDr. Radek Ptáček, PhD.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371600" y="1009934"/>
            <a:ext cx="6400800" cy="4503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457200" rtl="0" eaLnBrk="1" latinLnBrk="0" hangingPunct="1">
              <a:lnSpc>
                <a:spcPct val="120000"/>
              </a:lnSpc>
              <a:spcBef>
                <a:spcPts val="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lnSpc>
                <a:spcPct val="120000"/>
              </a:lnSpc>
              <a:spcBef>
                <a:spcPts val="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lnSpc>
                <a:spcPct val="120000"/>
              </a:lnSpc>
              <a:spcBef>
                <a:spcPts val="0"/>
              </a:spcBef>
              <a:buFont typeface="Arial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lnSpc>
                <a:spcPct val="120000"/>
              </a:lnSpc>
              <a:spcBef>
                <a:spcPts val="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lnSpc>
                <a:spcPct val="120000"/>
              </a:lnSpc>
              <a:spcBef>
                <a:spcPts val="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b="1" dirty="0">
                <a:solidFill>
                  <a:schemeClr val="tx1"/>
                </a:solidFill>
              </a:rPr>
              <a:t>Podpora nových služeb v péči o duševně nemocné </a:t>
            </a:r>
          </a:p>
          <a:p>
            <a:r>
              <a:rPr lang="cs-CZ" sz="1800" b="1" dirty="0" err="1">
                <a:solidFill>
                  <a:schemeClr val="tx1"/>
                </a:solidFill>
              </a:rPr>
              <a:t>reg</a:t>
            </a:r>
            <a:r>
              <a:rPr lang="cs-CZ" sz="1800" b="1" dirty="0">
                <a:solidFill>
                  <a:schemeClr val="tx1"/>
                </a:solidFill>
              </a:rPr>
              <a:t>. č. projektu:  CZ.03.2.63/0.0/0.0/15_039/0008217</a:t>
            </a:r>
          </a:p>
        </p:txBody>
      </p:sp>
    </p:spTree>
    <p:extLst>
      <p:ext uri="{BB962C8B-B14F-4D97-AF65-F5344CB8AC3E}">
        <p14:creationId xmlns:p14="http://schemas.microsoft.com/office/powerpoint/2010/main" val="28872972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181" y="903767"/>
            <a:ext cx="4167965" cy="824023"/>
          </a:xfrm>
        </p:spPr>
        <p:txBody>
          <a:bodyPr>
            <a:normAutofit fontScale="90000"/>
          </a:bodyPr>
          <a:lstStyle/>
          <a:p>
            <a:pPr marL="457200" lvl="1" indent="0"/>
            <a:r>
              <a:rPr lang="cs-CZ" sz="2600" b="1" dirty="0"/>
              <a:t>Průniky k jiným odborníkům</a:t>
            </a:r>
            <a:endParaRPr lang="sk-SK" sz="2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841097"/>
            <a:ext cx="4316820" cy="4448064"/>
          </a:xfrm>
        </p:spPr>
        <p:txBody>
          <a:bodyPr>
            <a:normAutofit/>
          </a:bodyPr>
          <a:lstStyle/>
          <a:p>
            <a:pPr lvl="1" fontAlgn="base">
              <a:buFont typeface="Arial" panose="020B0604020202020204" pitchFamily="34" charset="0"/>
              <a:buChar char="•"/>
            </a:pPr>
            <a:r>
              <a:rPr lang="cs-CZ" dirty="0">
                <a:effectLst>
                  <a:outerShdw sx="0" sy="0">
                    <a:srgbClr val="000000"/>
                  </a:outerShdw>
                </a:effectLst>
              </a:rPr>
              <a:t>nemocniční zařízení poskytující OL</a:t>
            </a: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cs-CZ" dirty="0">
                <a:effectLst>
                  <a:outerShdw sx="0" sy="0">
                    <a:srgbClr val="000000"/>
                  </a:outerShdw>
                </a:effectLst>
              </a:rPr>
              <a:t>soudy a soudní znalci</a:t>
            </a: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cs-CZ" dirty="0">
                <a:effectLst>
                  <a:outerShdw sx="0" sy="0">
                    <a:srgbClr val="000000"/>
                  </a:outerShdw>
                </a:effectLst>
              </a:rPr>
              <a:t>vězeňská služba</a:t>
            </a:r>
            <a:endParaRPr lang="sk-SK" dirty="0">
              <a:effectLst>
                <a:outerShdw sx="0" sy="0">
                  <a:srgbClr val="000000"/>
                </a:outerShdw>
              </a:effectLst>
            </a:endParaRP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cs-CZ" dirty="0">
                <a:effectLst>
                  <a:outerShdw sx="0" sy="0">
                    <a:srgbClr val="000000"/>
                  </a:outerShdw>
                </a:effectLst>
              </a:rPr>
              <a:t>ambulantní psychiatr kterému bude svěřena péče o klienta </a:t>
            </a:r>
            <a:endParaRPr lang="sk-SK" dirty="0">
              <a:effectLst>
                <a:outerShdw sx="0" sy="0">
                  <a:srgbClr val="000000"/>
                </a:outerShdw>
              </a:effectLst>
            </a:endParaRP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cs-CZ" dirty="0">
                <a:effectLst>
                  <a:outerShdw sx="0" sy="0">
                    <a:srgbClr val="000000"/>
                  </a:outerShdw>
                </a:effectLst>
              </a:rPr>
              <a:t>úřad práce</a:t>
            </a:r>
            <a:endParaRPr lang="sk-SK" dirty="0">
              <a:effectLst>
                <a:outerShdw sx="0" sy="0">
                  <a:srgbClr val="000000"/>
                </a:outerShdw>
              </a:effectLst>
            </a:endParaRP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cs-CZ" dirty="0">
                <a:effectLst>
                  <a:outerShdw sx="0" sy="0">
                    <a:srgbClr val="000000"/>
                  </a:outerShdw>
                </a:effectLst>
              </a:rPr>
              <a:t>probační a mediační služba </a:t>
            </a:r>
            <a:endParaRPr lang="sk-SK" dirty="0">
              <a:effectLst>
                <a:outerShdw sx="0" sy="0">
                  <a:srgbClr val="000000"/>
                </a:outerShdw>
              </a:effectLst>
            </a:endParaRP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cs-CZ" dirty="0">
                <a:effectLst>
                  <a:outerShdw sx="0" sy="0">
                    <a:srgbClr val="000000"/>
                  </a:outerShdw>
                </a:effectLst>
              </a:rPr>
              <a:t>CDZ </a:t>
            </a:r>
            <a:endParaRPr lang="sk-SK" dirty="0">
              <a:effectLst>
                <a:outerShdw sx="0" sy="0">
                  <a:srgbClr val="000000"/>
                </a:outerShdw>
              </a:effectLst>
            </a:endParaRP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cs-CZ" dirty="0">
                <a:effectLst>
                  <a:outerShdw sx="0" sy="0">
                    <a:srgbClr val="000000"/>
                  </a:outerShdw>
                </a:effectLst>
              </a:rPr>
              <a:t>sociálními služby ve spádu daného týmu</a:t>
            </a:r>
            <a:endParaRPr lang="sk-SK" dirty="0">
              <a:effectLst>
                <a:outerShdw sx="0" sy="0">
                  <a:srgbClr val="000000"/>
                </a:outerShdw>
              </a:effectLst>
            </a:endParaRPr>
          </a:p>
        </p:txBody>
      </p:sp>
      <p:sp>
        <p:nvSpPr>
          <p:cNvPr id="4" name="Zástupný objekt pre obsah 2">
            <a:extLst>
              <a:ext uri="{FF2B5EF4-FFF2-40B4-BE49-F238E27FC236}">
                <a16:creationId xmlns:a16="http://schemas.microsoft.com/office/drawing/2014/main" id="{3BE32D44-5036-D647-8D8A-180AEF212E4F}"/>
              </a:ext>
            </a:extLst>
          </p:cNvPr>
          <p:cNvSpPr txBox="1">
            <a:spLocks/>
          </p:cNvSpPr>
          <p:nvPr/>
        </p:nvSpPr>
        <p:spPr>
          <a:xfrm>
            <a:off x="4423146" y="903767"/>
            <a:ext cx="4586572" cy="5841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 algn="ctr">
              <a:buFont typeface="Arial" pitchFamily="34" charset="0"/>
              <a:buNone/>
            </a:pPr>
            <a:r>
              <a:rPr lang="cs-CZ" b="1" dirty="0"/>
              <a:t>Spolupráce s jinými multidisciplinárními týmy</a:t>
            </a:r>
          </a:p>
          <a:p>
            <a:pPr fontAlgn="base"/>
            <a:endParaRPr lang="cs-CZ" sz="2400" dirty="0">
              <a:effectLst>
                <a:outerShdw sx="0" sy="0">
                  <a:srgbClr val="000000"/>
                </a:outerShdw>
              </a:effectLst>
            </a:endParaRPr>
          </a:p>
          <a:p>
            <a:pPr fontAlgn="base"/>
            <a:r>
              <a:rPr lang="cs-CZ" sz="2200" dirty="0">
                <a:effectLst>
                  <a:outerShdw sx="0" sy="0">
                    <a:srgbClr val="000000"/>
                  </a:outerShdw>
                </a:effectLst>
              </a:rPr>
              <a:t>s </a:t>
            </a:r>
            <a:r>
              <a:rPr lang="cs-CZ" sz="2200" dirty="0" err="1">
                <a:effectLst>
                  <a:outerShdw sx="0" sy="0">
                    <a:srgbClr val="000000"/>
                  </a:outerShdw>
                </a:effectLst>
              </a:rPr>
              <a:t>adiktologickým</a:t>
            </a:r>
            <a:endParaRPr lang="sk-SK" sz="2200" dirty="0">
              <a:effectLst>
                <a:outerShdw sx="0" sy="0">
                  <a:srgbClr val="000000"/>
                </a:outerShdw>
              </a:effectLst>
            </a:endParaRPr>
          </a:p>
          <a:p>
            <a:pPr fontAlgn="base"/>
            <a:r>
              <a:rPr lang="cs-CZ" sz="2200" dirty="0">
                <a:effectLst>
                  <a:outerShdw sx="0" sy="0">
                    <a:srgbClr val="000000"/>
                  </a:outerShdw>
                </a:effectLst>
              </a:rPr>
              <a:t>s týmem pro seniory </a:t>
            </a:r>
          </a:p>
          <a:p>
            <a:pPr fontAlgn="base"/>
            <a:r>
              <a:rPr lang="cs-CZ" sz="2200" dirty="0">
                <a:effectLst>
                  <a:outerShdw sx="0" sy="0">
                    <a:srgbClr val="000000"/>
                  </a:outerShdw>
                </a:effectLst>
              </a:rPr>
              <a:t>s týmem pro děti a mladistvé pro klienty &lt;18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5153008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685801"/>
            <a:ext cx="8112643" cy="845288"/>
          </a:xfrm>
        </p:spPr>
        <p:txBody>
          <a:bodyPr>
            <a:normAutofit/>
          </a:bodyPr>
          <a:lstStyle/>
          <a:p>
            <a:r>
              <a:rPr lang="cs-CZ" dirty="0" err="1"/>
              <a:t>Regionalita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3128"/>
            <a:ext cx="8229600" cy="737300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FMT budou zřízeny v blízkosti PN a PL poskytujících OL – těch je momentálně v ČR 13 budou tedy působit v rámci spádové oblasti dané nemocnice</a:t>
            </a:r>
            <a:r>
              <a:rPr lang="sk-SK" dirty="0"/>
              <a:t> </a:t>
            </a:r>
            <a:endParaRPr lang="cs-CZ" dirty="0"/>
          </a:p>
        </p:txBody>
      </p:sp>
      <p:graphicFrame>
        <p:nvGraphicFramePr>
          <p:cNvPr id="4" name="Tabulka 10">
            <a:extLst>
              <a:ext uri="{FF2B5EF4-FFF2-40B4-BE49-F238E27FC236}">
                <a16:creationId xmlns:a16="http://schemas.microsoft.com/office/drawing/2014/main" id="{364C3D58-A90A-6C4A-8C41-0125329E1B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0933032"/>
              </p:ext>
            </p:extLst>
          </p:nvPr>
        </p:nvGraphicFramePr>
        <p:xfrm>
          <a:off x="489098" y="9086034"/>
          <a:ext cx="7836195" cy="5846763"/>
        </p:xfrm>
        <a:graphic>
          <a:graphicData uri="http://schemas.openxmlformats.org/drawingml/2006/table">
            <a:tbl>
              <a:tblPr/>
              <a:tblGrid>
                <a:gridCol w="28291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82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12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72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04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784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5060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340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9744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93901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400" b="1" kern="0" spc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poskytovatel</a:t>
                      </a:r>
                      <a:endParaRPr lang="cs-CZ" sz="1400" kern="1400" spc="-5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400" b="1" kern="0" spc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OL</a:t>
                      </a:r>
                    </a:p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400" b="1" kern="0" spc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celkem </a:t>
                      </a:r>
                      <a:endParaRPr lang="cs-CZ" sz="1400" kern="1400" spc="-5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400" b="1" kern="0" spc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OL psychiatrické</a:t>
                      </a:r>
                      <a:endParaRPr lang="cs-CZ" sz="1400" kern="1400" spc="-5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400" b="1" kern="0" spc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OL </a:t>
                      </a: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400" b="1" kern="0" spc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návykové nemoci</a:t>
                      </a:r>
                      <a:endParaRPr lang="cs-CZ" sz="1400" kern="1400" spc="-5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400" b="1" kern="0" spc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OL sexuologické</a:t>
                      </a:r>
                      <a:endParaRPr lang="cs-CZ" sz="1400" kern="1400" spc="-5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6482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kern="0" spc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 </a:t>
                      </a:r>
                      <a:endParaRPr lang="cs-CZ" sz="1200" kern="1400" spc="-5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r. 2017</a:t>
                      </a:r>
                      <a:endParaRPr lang="cs-CZ" sz="12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r. 2018</a:t>
                      </a:r>
                      <a:endParaRPr lang="cs-CZ" sz="12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r. 2017</a:t>
                      </a:r>
                      <a:endParaRPr lang="cs-CZ" sz="1200" kern="1400" spc="-5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r. 2018</a:t>
                      </a:r>
                      <a:endParaRPr lang="cs-CZ" sz="1200" kern="1400" spc="-5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r. 2017</a:t>
                      </a:r>
                      <a:endParaRPr lang="cs-CZ" sz="12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r. 2018</a:t>
                      </a:r>
                      <a:endParaRPr lang="cs-CZ" sz="12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r. 2017</a:t>
                      </a:r>
                      <a:endParaRPr lang="cs-CZ" sz="12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r. 2018</a:t>
                      </a:r>
                      <a:endParaRPr lang="cs-CZ" sz="12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6482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PN v Dobřanech</a:t>
                      </a:r>
                      <a:endParaRPr lang="cs-CZ" sz="1200" kern="1400" spc="-5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176</a:t>
                      </a:r>
                      <a:endParaRPr lang="cs-CZ" sz="12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206</a:t>
                      </a:r>
                      <a:endParaRPr lang="cs-CZ" sz="12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134</a:t>
                      </a:r>
                      <a:endParaRPr lang="cs-CZ" sz="12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166</a:t>
                      </a:r>
                      <a:endParaRPr lang="cs-CZ" sz="12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20</a:t>
                      </a:r>
                      <a:endParaRPr lang="cs-CZ" sz="12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21</a:t>
                      </a:r>
                      <a:endParaRPr lang="cs-CZ" sz="12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20</a:t>
                      </a:r>
                      <a:endParaRPr lang="cs-CZ" sz="12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19</a:t>
                      </a:r>
                      <a:endParaRPr lang="cs-CZ" sz="12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438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PN Brno</a:t>
                      </a:r>
                      <a:endParaRPr lang="cs-CZ" sz="1200" kern="1400" spc="-5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87</a:t>
                      </a:r>
                      <a:endParaRPr lang="cs-CZ" sz="1200" kern="1400" spc="-5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93</a:t>
                      </a:r>
                      <a:endParaRPr lang="cs-CZ" sz="12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47</a:t>
                      </a:r>
                      <a:endParaRPr lang="cs-CZ" sz="12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57</a:t>
                      </a:r>
                      <a:endParaRPr lang="cs-CZ" sz="12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2</a:t>
                      </a:r>
                      <a:endParaRPr lang="cs-CZ" sz="12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4</a:t>
                      </a:r>
                      <a:endParaRPr lang="cs-CZ" sz="12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38</a:t>
                      </a:r>
                      <a:endParaRPr lang="cs-CZ" sz="12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32</a:t>
                      </a:r>
                      <a:endParaRPr lang="cs-CZ" sz="12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438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PL Šternberk</a:t>
                      </a:r>
                      <a:endParaRPr lang="cs-CZ" sz="1200" kern="1400" spc="-5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15</a:t>
                      </a:r>
                      <a:endParaRPr lang="cs-CZ" sz="1200" kern="1400" spc="-5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23</a:t>
                      </a:r>
                      <a:endParaRPr lang="cs-CZ" sz="12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14</a:t>
                      </a:r>
                      <a:endParaRPr lang="cs-CZ" sz="12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16</a:t>
                      </a:r>
                      <a:endParaRPr lang="cs-CZ" sz="12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1</a:t>
                      </a:r>
                      <a:endParaRPr lang="cs-CZ" sz="1200" kern="1400" spc="-5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7</a:t>
                      </a:r>
                      <a:endParaRPr lang="cs-CZ" sz="12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0</a:t>
                      </a:r>
                      <a:endParaRPr lang="cs-CZ" sz="12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0</a:t>
                      </a:r>
                      <a:endParaRPr lang="cs-CZ" sz="12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3438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PN v Opavě</a:t>
                      </a:r>
                      <a:endParaRPr lang="cs-CZ" sz="1200" kern="1400" spc="-5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70</a:t>
                      </a:r>
                      <a:endParaRPr lang="cs-CZ" sz="1200" kern="1400" spc="-5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85</a:t>
                      </a:r>
                      <a:endParaRPr lang="cs-CZ" sz="1200" kern="1400" spc="-5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64</a:t>
                      </a:r>
                      <a:endParaRPr lang="cs-CZ" sz="12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77</a:t>
                      </a:r>
                      <a:endParaRPr lang="cs-CZ" sz="12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5</a:t>
                      </a:r>
                      <a:endParaRPr lang="cs-CZ" sz="1200" kern="1400" spc="-5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8</a:t>
                      </a:r>
                      <a:endParaRPr lang="cs-CZ" sz="12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1</a:t>
                      </a:r>
                      <a:endParaRPr lang="cs-CZ" sz="12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0</a:t>
                      </a:r>
                      <a:endParaRPr lang="cs-CZ" sz="12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3438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PN Jihlava</a:t>
                      </a:r>
                      <a:endParaRPr lang="cs-CZ" sz="12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41</a:t>
                      </a:r>
                      <a:endParaRPr lang="cs-CZ" sz="1200" kern="1400" spc="-5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49</a:t>
                      </a:r>
                      <a:endParaRPr lang="cs-CZ" sz="1200" kern="1400" spc="-5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36</a:t>
                      </a:r>
                      <a:endParaRPr lang="cs-CZ" sz="1200" kern="1400" spc="-5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41</a:t>
                      </a:r>
                      <a:endParaRPr lang="cs-CZ" sz="12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5</a:t>
                      </a:r>
                      <a:endParaRPr lang="cs-CZ" sz="12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8</a:t>
                      </a:r>
                      <a:endParaRPr lang="cs-CZ" sz="12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0</a:t>
                      </a:r>
                      <a:endParaRPr lang="cs-CZ" sz="12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0</a:t>
                      </a:r>
                      <a:endParaRPr lang="cs-CZ" sz="12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6482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PN Horní Beřkovice</a:t>
                      </a:r>
                      <a:endParaRPr lang="cs-CZ" sz="1200" kern="1400" spc="-5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133</a:t>
                      </a:r>
                      <a:endParaRPr lang="cs-CZ" sz="12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157</a:t>
                      </a:r>
                      <a:endParaRPr lang="cs-CZ" sz="1200" kern="1400" spc="-5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84</a:t>
                      </a:r>
                      <a:endParaRPr lang="cs-CZ" sz="1200" kern="1400" spc="-5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91</a:t>
                      </a:r>
                      <a:endParaRPr lang="cs-CZ" sz="12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23</a:t>
                      </a:r>
                      <a:endParaRPr lang="cs-CZ" sz="12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38</a:t>
                      </a:r>
                      <a:endParaRPr lang="cs-CZ" sz="12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26</a:t>
                      </a:r>
                      <a:endParaRPr lang="cs-CZ" sz="12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28</a:t>
                      </a:r>
                      <a:endParaRPr lang="cs-CZ" sz="12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6482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PN </a:t>
                      </a:r>
                      <a:r>
                        <a:rPr lang="cs-CZ" sz="1200" b="1" kern="0" spc="0" dirty="0" err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M</a:t>
                      </a:r>
                      <a:r>
                        <a:rPr lang="cs-CZ" sz="1200" b="1" kern="0" spc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.Oranžské</a:t>
                      </a:r>
                      <a:endParaRPr lang="cs-CZ" sz="1200" kern="1400" spc="-5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6</a:t>
                      </a:r>
                      <a:endParaRPr lang="cs-CZ" sz="1200" kern="1400" spc="-5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15</a:t>
                      </a:r>
                      <a:endParaRPr lang="cs-CZ" sz="12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4</a:t>
                      </a:r>
                      <a:endParaRPr lang="cs-CZ" sz="1200" kern="1400" spc="-5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6</a:t>
                      </a:r>
                      <a:endParaRPr lang="cs-CZ" sz="1200" kern="1400" spc="-5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2</a:t>
                      </a:r>
                      <a:endParaRPr lang="cs-CZ" sz="12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9</a:t>
                      </a:r>
                      <a:endParaRPr lang="cs-CZ" sz="12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0</a:t>
                      </a:r>
                      <a:endParaRPr lang="cs-CZ" sz="12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0</a:t>
                      </a:r>
                      <a:endParaRPr lang="cs-CZ" sz="12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83438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PN Lnáře</a:t>
                      </a:r>
                      <a:endParaRPr lang="cs-CZ" sz="12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4</a:t>
                      </a:r>
                      <a:endParaRPr lang="cs-CZ" sz="12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7</a:t>
                      </a:r>
                      <a:endParaRPr lang="cs-CZ" sz="1200" kern="1400" spc="-5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4</a:t>
                      </a:r>
                      <a:endParaRPr lang="cs-CZ" sz="1200" kern="1400" spc="-5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7</a:t>
                      </a:r>
                      <a:endParaRPr lang="cs-CZ" sz="1200" kern="1400" spc="-5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0</a:t>
                      </a:r>
                      <a:endParaRPr lang="cs-CZ" sz="1200" kern="1400" spc="-5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0</a:t>
                      </a:r>
                      <a:endParaRPr lang="cs-CZ" sz="12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0</a:t>
                      </a:r>
                      <a:endParaRPr lang="cs-CZ" sz="12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0</a:t>
                      </a:r>
                      <a:endParaRPr lang="cs-CZ" sz="12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83438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PN Bohnice</a:t>
                      </a:r>
                      <a:endParaRPr lang="cs-CZ" sz="12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121</a:t>
                      </a:r>
                      <a:endParaRPr lang="cs-CZ" sz="1200" kern="1400" spc="-5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89</a:t>
                      </a:r>
                      <a:endParaRPr lang="cs-CZ" sz="12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73</a:t>
                      </a:r>
                      <a:endParaRPr lang="cs-CZ" sz="12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55</a:t>
                      </a:r>
                      <a:endParaRPr lang="cs-CZ" sz="1200" kern="1400" spc="-5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25</a:t>
                      </a:r>
                      <a:endParaRPr lang="cs-CZ" sz="1200" kern="1400" spc="-5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17</a:t>
                      </a:r>
                      <a:endParaRPr lang="cs-CZ" sz="12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23</a:t>
                      </a:r>
                      <a:endParaRPr lang="cs-CZ" sz="12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17</a:t>
                      </a:r>
                      <a:endParaRPr lang="cs-CZ" sz="1200" kern="1400" spc="-5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6482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PN Kosmonosy</a:t>
                      </a:r>
                      <a:endParaRPr lang="cs-CZ" sz="12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46</a:t>
                      </a:r>
                      <a:endParaRPr lang="cs-CZ" sz="12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62</a:t>
                      </a:r>
                      <a:endParaRPr lang="cs-CZ" sz="1200" kern="1400" spc="-5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26</a:t>
                      </a:r>
                      <a:endParaRPr lang="cs-CZ" sz="12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36</a:t>
                      </a:r>
                      <a:endParaRPr lang="cs-CZ" sz="12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5</a:t>
                      </a:r>
                      <a:endParaRPr lang="cs-CZ" sz="1200" kern="1400" spc="-5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9</a:t>
                      </a:r>
                      <a:endParaRPr lang="cs-CZ" sz="1200" kern="1400" spc="-5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15</a:t>
                      </a:r>
                      <a:endParaRPr lang="cs-CZ" sz="12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17</a:t>
                      </a:r>
                      <a:endParaRPr lang="cs-CZ" sz="1200" kern="1400" spc="-5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6482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PN Havlíčkův Brod</a:t>
                      </a:r>
                      <a:endParaRPr lang="cs-CZ" sz="12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87</a:t>
                      </a:r>
                      <a:endParaRPr lang="cs-CZ" sz="12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116</a:t>
                      </a:r>
                      <a:endParaRPr lang="cs-CZ" sz="1200" kern="1400" spc="-5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57</a:t>
                      </a:r>
                      <a:endParaRPr lang="cs-CZ" sz="12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69</a:t>
                      </a:r>
                      <a:endParaRPr lang="cs-CZ" sz="12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8</a:t>
                      </a:r>
                      <a:endParaRPr lang="cs-CZ" sz="1200" kern="1400" spc="-5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15</a:t>
                      </a:r>
                      <a:endParaRPr lang="cs-CZ" sz="1200" kern="1400" spc="-5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22</a:t>
                      </a:r>
                      <a:endParaRPr lang="cs-CZ" sz="1200" kern="1400" spc="-5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32</a:t>
                      </a:r>
                      <a:endParaRPr lang="cs-CZ" sz="1200" kern="1400" spc="-5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83438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PL Petrohrad</a:t>
                      </a:r>
                      <a:endParaRPr lang="cs-CZ" sz="12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17</a:t>
                      </a:r>
                      <a:endParaRPr lang="cs-CZ" sz="12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11</a:t>
                      </a:r>
                      <a:endParaRPr lang="cs-CZ" sz="12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17</a:t>
                      </a:r>
                      <a:endParaRPr lang="cs-CZ" sz="1200" kern="1400" spc="-5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11</a:t>
                      </a:r>
                      <a:endParaRPr lang="cs-CZ" sz="12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0</a:t>
                      </a:r>
                      <a:endParaRPr lang="cs-CZ" sz="12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0</a:t>
                      </a:r>
                      <a:endParaRPr lang="cs-CZ" sz="1200" kern="1400" spc="-5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0</a:t>
                      </a:r>
                      <a:endParaRPr lang="cs-CZ" sz="1200" kern="1400" spc="-5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0</a:t>
                      </a:r>
                      <a:endParaRPr lang="cs-CZ" sz="12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83438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PN Kroměříž</a:t>
                      </a:r>
                      <a:endParaRPr lang="cs-CZ" sz="12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39</a:t>
                      </a:r>
                      <a:endParaRPr lang="cs-CZ" sz="12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38</a:t>
                      </a:r>
                      <a:endParaRPr lang="cs-CZ" sz="12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38</a:t>
                      </a:r>
                      <a:endParaRPr lang="cs-CZ" sz="1200" kern="1400" spc="-5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32</a:t>
                      </a:r>
                      <a:endParaRPr lang="cs-CZ" sz="12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1</a:t>
                      </a:r>
                      <a:endParaRPr lang="cs-CZ" sz="12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6</a:t>
                      </a:r>
                      <a:endParaRPr lang="cs-CZ" sz="1200" kern="1400" spc="-5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0</a:t>
                      </a:r>
                      <a:endParaRPr lang="cs-CZ" sz="1200" kern="1400" spc="-5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0</a:t>
                      </a:r>
                      <a:endParaRPr lang="cs-CZ" sz="1200" kern="1400" spc="-5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6482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PL Červený Dvůr</a:t>
                      </a:r>
                      <a:endParaRPr lang="cs-CZ" sz="12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5</a:t>
                      </a:r>
                      <a:endParaRPr lang="cs-CZ" sz="12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5</a:t>
                      </a:r>
                      <a:endParaRPr lang="cs-CZ" sz="12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0</a:t>
                      </a:r>
                      <a:endParaRPr lang="cs-CZ" sz="12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0</a:t>
                      </a:r>
                      <a:endParaRPr lang="cs-CZ" sz="1200" kern="1400" spc="-5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5</a:t>
                      </a:r>
                      <a:endParaRPr lang="cs-CZ" sz="12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5</a:t>
                      </a:r>
                      <a:endParaRPr lang="cs-CZ" sz="1200" kern="1400" spc="-5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0</a:t>
                      </a:r>
                      <a:endParaRPr lang="cs-CZ" sz="1200" kern="1400" spc="-5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200" b="1" kern="0" spc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0</a:t>
                      </a:r>
                      <a:endParaRPr lang="cs-CZ" sz="1200" kern="1400" spc="-5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600" b="1" kern="0" spc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Celkem</a:t>
                      </a:r>
                      <a:endParaRPr lang="cs-CZ" sz="1600" kern="1400" spc="-5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600" b="1" kern="0" spc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847</a:t>
                      </a:r>
                      <a:endParaRPr lang="cs-CZ" sz="1600" kern="1400" spc="-5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600" b="1" kern="0" spc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956</a:t>
                      </a:r>
                      <a:endParaRPr lang="cs-CZ" sz="1600" kern="1400" spc="-5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600" b="1" kern="0" spc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598</a:t>
                      </a:r>
                      <a:endParaRPr lang="cs-CZ" sz="1600" kern="1400" spc="-5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600" b="1" kern="0" spc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664</a:t>
                      </a:r>
                      <a:endParaRPr lang="cs-CZ" sz="1600" kern="1400" spc="-5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600" b="1" kern="0" spc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102</a:t>
                      </a:r>
                      <a:endParaRPr lang="cs-CZ" sz="1600" kern="1400" spc="-5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600" b="1" kern="0" spc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147</a:t>
                      </a:r>
                      <a:endParaRPr lang="cs-CZ" sz="1600" kern="1400" spc="-5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600" b="1" kern="0" spc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145</a:t>
                      </a:r>
                      <a:endParaRPr lang="cs-CZ" sz="1600" kern="1400" spc="-5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600" b="1" kern="0" spc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145</a:t>
                      </a:r>
                      <a:endParaRPr lang="cs-CZ" sz="1600" kern="1400" spc="-5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graphicFrame>
        <p:nvGraphicFramePr>
          <p:cNvPr id="5" name="Tabulka 10">
            <a:extLst>
              <a:ext uri="{FF2B5EF4-FFF2-40B4-BE49-F238E27FC236}">
                <a16:creationId xmlns:a16="http://schemas.microsoft.com/office/drawing/2014/main" id="{364C3D58-A90A-6C4A-8C41-0125329E1B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1166193"/>
              </p:ext>
            </p:extLst>
          </p:nvPr>
        </p:nvGraphicFramePr>
        <p:xfrm>
          <a:off x="1219284" y="2421305"/>
          <a:ext cx="6695440" cy="4158853"/>
        </p:xfrm>
        <a:graphic>
          <a:graphicData uri="http://schemas.openxmlformats.org/drawingml/2006/table">
            <a:tbl>
              <a:tblPr/>
              <a:tblGrid>
                <a:gridCol w="13048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13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60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60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15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052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7602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5983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9926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9414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poskytovatel</a:t>
                      </a:r>
                      <a:endParaRPr lang="cs-CZ" sz="1100" kern="1400" spc="-5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OL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celkem </a:t>
                      </a:r>
                      <a:endParaRPr lang="cs-CZ" sz="1100" kern="1400" spc="-5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OL psychiatrické</a:t>
                      </a:r>
                      <a:endParaRPr lang="cs-CZ" sz="1100" kern="1400" spc="-5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OL 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návykové nemoci</a:t>
                      </a:r>
                      <a:endParaRPr lang="cs-CZ" sz="1100" kern="1400" spc="-5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OL sexuologické</a:t>
                      </a:r>
                      <a:endParaRPr lang="cs-CZ" sz="1100" kern="1400" spc="-5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1778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kern="0" spc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 </a:t>
                      </a:r>
                      <a:endParaRPr lang="cs-CZ" sz="1100" kern="1400" spc="-5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r. 2017</a:t>
                      </a:r>
                      <a:endParaRPr lang="cs-CZ" sz="11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r. 2018</a:t>
                      </a:r>
                      <a:endParaRPr lang="cs-CZ" sz="11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r. 2017</a:t>
                      </a:r>
                      <a:endParaRPr lang="cs-CZ" sz="1100" kern="1400" spc="-5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r. 2018</a:t>
                      </a:r>
                      <a:endParaRPr lang="cs-CZ" sz="11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r. 2017</a:t>
                      </a:r>
                      <a:endParaRPr lang="cs-CZ" sz="11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r. 2018</a:t>
                      </a:r>
                      <a:endParaRPr lang="cs-CZ" sz="11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r. 2017</a:t>
                      </a:r>
                      <a:endParaRPr lang="cs-CZ" sz="11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r. 2018</a:t>
                      </a:r>
                      <a:endParaRPr lang="cs-CZ" sz="11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1778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PN v Dobřanech</a:t>
                      </a:r>
                      <a:endParaRPr lang="cs-CZ" sz="1100" kern="1400" spc="-5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176</a:t>
                      </a:r>
                      <a:endParaRPr lang="cs-CZ" sz="11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206</a:t>
                      </a:r>
                      <a:endParaRPr lang="cs-CZ" sz="11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134</a:t>
                      </a:r>
                      <a:endParaRPr lang="cs-CZ" sz="11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166</a:t>
                      </a:r>
                      <a:endParaRPr lang="cs-CZ" sz="11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20</a:t>
                      </a:r>
                      <a:endParaRPr lang="cs-CZ" sz="11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21</a:t>
                      </a:r>
                      <a:endParaRPr lang="cs-CZ" sz="11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20</a:t>
                      </a:r>
                      <a:endParaRPr lang="cs-CZ" sz="11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19</a:t>
                      </a:r>
                      <a:endParaRPr lang="cs-CZ" sz="11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1778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PN Brno</a:t>
                      </a:r>
                      <a:endParaRPr lang="cs-CZ" sz="1100" kern="1400" spc="-5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87</a:t>
                      </a:r>
                      <a:endParaRPr lang="cs-CZ" sz="1100" kern="1400" spc="-5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93</a:t>
                      </a:r>
                      <a:endParaRPr lang="cs-CZ" sz="11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47</a:t>
                      </a:r>
                      <a:endParaRPr lang="cs-CZ" sz="11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57</a:t>
                      </a:r>
                      <a:endParaRPr lang="cs-CZ" sz="11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2</a:t>
                      </a:r>
                      <a:endParaRPr lang="cs-CZ" sz="11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4</a:t>
                      </a:r>
                      <a:endParaRPr lang="cs-CZ" sz="11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38</a:t>
                      </a:r>
                      <a:endParaRPr lang="cs-CZ" sz="11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32</a:t>
                      </a:r>
                      <a:endParaRPr lang="cs-CZ" sz="11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1778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PL Šternberk</a:t>
                      </a:r>
                      <a:endParaRPr lang="cs-CZ" sz="11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15</a:t>
                      </a:r>
                      <a:endParaRPr lang="cs-CZ" sz="1100" kern="1400" spc="-5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23</a:t>
                      </a:r>
                      <a:endParaRPr lang="cs-CZ" sz="1100" kern="1400" spc="-5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14</a:t>
                      </a:r>
                      <a:endParaRPr lang="cs-CZ" sz="11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16</a:t>
                      </a:r>
                      <a:endParaRPr lang="cs-CZ" sz="11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1</a:t>
                      </a:r>
                      <a:endParaRPr lang="cs-CZ" sz="11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7</a:t>
                      </a:r>
                      <a:endParaRPr lang="cs-CZ" sz="11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0</a:t>
                      </a:r>
                      <a:endParaRPr lang="cs-CZ" sz="11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0</a:t>
                      </a:r>
                      <a:endParaRPr lang="cs-CZ" sz="11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1778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PN v Opavě</a:t>
                      </a:r>
                      <a:endParaRPr lang="cs-CZ" sz="11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70</a:t>
                      </a:r>
                      <a:endParaRPr lang="cs-CZ" sz="1100" kern="1400" spc="-5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85</a:t>
                      </a:r>
                      <a:endParaRPr lang="cs-CZ" sz="1100" kern="1400" spc="-5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64</a:t>
                      </a:r>
                      <a:endParaRPr lang="cs-CZ" sz="11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77</a:t>
                      </a:r>
                      <a:endParaRPr lang="cs-CZ" sz="11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5</a:t>
                      </a:r>
                      <a:endParaRPr lang="cs-CZ" sz="11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8</a:t>
                      </a:r>
                      <a:endParaRPr lang="cs-CZ" sz="11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1</a:t>
                      </a:r>
                      <a:endParaRPr lang="cs-CZ" sz="11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0</a:t>
                      </a:r>
                      <a:endParaRPr lang="cs-CZ" sz="11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1778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PN Jihlava</a:t>
                      </a:r>
                      <a:endParaRPr lang="cs-CZ" sz="11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41</a:t>
                      </a:r>
                      <a:endParaRPr lang="cs-CZ" sz="1100" kern="1400" spc="-5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49</a:t>
                      </a:r>
                      <a:endParaRPr lang="cs-CZ" sz="1100" kern="1400" spc="-5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36</a:t>
                      </a:r>
                      <a:endParaRPr lang="cs-CZ" sz="11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41</a:t>
                      </a:r>
                      <a:endParaRPr lang="cs-CZ" sz="11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5</a:t>
                      </a:r>
                      <a:endParaRPr lang="cs-CZ" sz="11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8</a:t>
                      </a:r>
                      <a:endParaRPr lang="cs-CZ" sz="11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0</a:t>
                      </a:r>
                      <a:endParaRPr lang="cs-CZ" sz="11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0</a:t>
                      </a:r>
                      <a:endParaRPr lang="cs-CZ" sz="11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1778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PN Horní Beřkovice</a:t>
                      </a:r>
                      <a:endParaRPr lang="cs-CZ" sz="11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133</a:t>
                      </a:r>
                      <a:endParaRPr lang="cs-CZ" sz="11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157</a:t>
                      </a:r>
                      <a:endParaRPr lang="cs-CZ" sz="1100" kern="1400" spc="-5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84</a:t>
                      </a:r>
                      <a:endParaRPr lang="cs-CZ" sz="1100" kern="1400" spc="-5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91</a:t>
                      </a:r>
                      <a:endParaRPr lang="cs-CZ" sz="11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23</a:t>
                      </a:r>
                      <a:endParaRPr lang="cs-CZ" sz="11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38</a:t>
                      </a:r>
                      <a:endParaRPr lang="cs-CZ" sz="11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26</a:t>
                      </a:r>
                      <a:endParaRPr lang="cs-CZ" sz="11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28</a:t>
                      </a:r>
                      <a:endParaRPr lang="cs-CZ" sz="11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1778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PN </a:t>
                      </a:r>
                      <a:r>
                        <a:rPr lang="cs-CZ" sz="1100" b="1" kern="0" spc="0" dirty="0" err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M</a:t>
                      </a:r>
                      <a:r>
                        <a:rPr lang="cs-CZ" sz="1100" b="1" kern="0" spc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.Oranžské</a:t>
                      </a:r>
                      <a:endParaRPr lang="cs-CZ" sz="1100" kern="1400" spc="-5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6</a:t>
                      </a:r>
                      <a:endParaRPr lang="cs-CZ" sz="11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15</a:t>
                      </a:r>
                      <a:endParaRPr lang="cs-CZ" sz="11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4</a:t>
                      </a:r>
                      <a:endParaRPr lang="cs-CZ" sz="1100" kern="1400" spc="-5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6</a:t>
                      </a:r>
                      <a:endParaRPr lang="cs-CZ" sz="1100" kern="1400" spc="-5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2</a:t>
                      </a:r>
                      <a:endParaRPr lang="cs-CZ" sz="11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9</a:t>
                      </a:r>
                      <a:endParaRPr lang="cs-CZ" sz="11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0</a:t>
                      </a:r>
                      <a:endParaRPr lang="cs-CZ" sz="11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0</a:t>
                      </a:r>
                      <a:endParaRPr lang="cs-CZ" sz="11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1778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PN Lnáře</a:t>
                      </a:r>
                      <a:endParaRPr lang="cs-CZ" sz="11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4</a:t>
                      </a:r>
                      <a:endParaRPr lang="cs-CZ" sz="11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7</a:t>
                      </a:r>
                      <a:endParaRPr lang="cs-CZ" sz="1100" kern="1400" spc="-5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4</a:t>
                      </a:r>
                      <a:endParaRPr lang="cs-CZ" sz="1100" kern="1400" spc="-5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7</a:t>
                      </a:r>
                      <a:endParaRPr lang="cs-CZ" sz="1100" kern="1400" spc="-5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0</a:t>
                      </a:r>
                      <a:endParaRPr lang="cs-CZ" sz="1100" kern="1400" spc="-5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0</a:t>
                      </a:r>
                      <a:endParaRPr lang="cs-CZ" sz="11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0</a:t>
                      </a:r>
                      <a:endParaRPr lang="cs-CZ" sz="11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0</a:t>
                      </a:r>
                      <a:endParaRPr lang="cs-CZ" sz="11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1778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PN Bohnice</a:t>
                      </a:r>
                      <a:endParaRPr lang="cs-CZ" sz="11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121</a:t>
                      </a:r>
                      <a:endParaRPr lang="cs-CZ" sz="11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89</a:t>
                      </a:r>
                      <a:endParaRPr lang="cs-CZ" sz="11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73</a:t>
                      </a:r>
                      <a:endParaRPr lang="cs-CZ" sz="11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55</a:t>
                      </a:r>
                      <a:endParaRPr lang="cs-CZ" sz="1100" kern="1400" spc="-5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25</a:t>
                      </a:r>
                      <a:endParaRPr lang="cs-CZ" sz="1100" kern="1400" spc="-5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17</a:t>
                      </a:r>
                      <a:endParaRPr lang="cs-CZ" sz="11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23</a:t>
                      </a:r>
                      <a:endParaRPr lang="cs-CZ" sz="11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17</a:t>
                      </a:r>
                      <a:endParaRPr lang="cs-CZ" sz="1100" kern="1400" spc="-5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1778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PN Kosmonosy</a:t>
                      </a:r>
                      <a:endParaRPr lang="cs-CZ" sz="11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46</a:t>
                      </a:r>
                      <a:endParaRPr lang="cs-CZ" sz="11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62</a:t>
                      </a:r>
                      <a:endParaRPr lang="cs-CZ" sz="11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26</a:t>
                      </a:r>
                      <a:endParaRPr lang="cs-CZ" sz="11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36</a:t>
                      </a:r>
                      <a:endParaRPr lang="cs-CZ" sz="11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5</a:t>
                      </a:r>
                      <a:endParaRPr lang="cs-CZ" sz="1100" kern="1400" spc="-5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9</a:t>
                      </a:r>
                      <a:endParaRPr lang="cs-CZ" sz="1100" kern="1400" spc="-5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15</a:t>
                      </a:r>
                      <a:endParaRPr lang="cs-CZ" sz="11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17</a:t>
                      </a:r>
                      <a:endParaRPr lang="cs-CZ" sz="1100" kern="1400" spc="-5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1778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PN Havlíčkův Brod</a:t>
                      </a:r>
                      <a:endParaRPr lang="cs-CZ" sz="11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87</a:t>
                      </a:r>
                      <a:endParaRPr lang="cs-CZ" sz="11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116</a:t>
                      </a:r>
                      <a:endParaRPr lang="cs-CZ" sz="11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57</a:t>
                      </a:r>
                      <a:endParaRPr lang="cs-CZ" sz="11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69</a:t>
                      </a:r>
                      <a:endParaRPr lang="cs-CZ" sz="11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8</a:t>
                      </a:r>
                      <a:endParaRPr lang="cs-CZ" sz="1100" kern="1400" spc="-5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15</a:t>
                      </a:r>
                      <a:endParaRPr lang="cs-CZ" sz="1100" kern="1400" spc="-5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22</a:t>
                      </a:r>
                      <a:endParaRPr lang="cs-CZ" sz="1100" kern="1400" spc="-5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32</a:t>
                      </a:r>
                      <a:endParaRPr lang="cs-CZ" sz="1100" kern="1400" spc="-5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1778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PL Petrohrad</a:t>
                      </a:r>
                      <a:endParaRPr lang="cs-CZ" sz="11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17</a:t>
                      </a:r>
                      <a:endParaRPr lang="cs-CZ" sz="11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11</a:t>
                      </a:r>
                      <a:endParaRPr lang="cs-CZ" sz="11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17</a:t>
                      </a:r>
                      <a:endParaRPr lang="cs-CZ" sz="11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11</a:t>
                      </a:r>
                      <a:endParaRPr lang="cs-CZ" sz="11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0</a:t>
                      </a:r>
                      <a:endParaRPr lang="cs-CZ" sz="11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0</a:t>
                      </a:r>
                      <a:endParaRPr lang="cs-CZ" sz="1100" kern="1400" spc="-5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0</a:t>
                      </a:r>
                      <a:endParaRPr lang="cs-CZ" sz="1100" kern="1400" spc="-5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0</a:t>
                      </a:r>
                      <a:endParaRPr lang="cs-CZ" sz="11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1778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PN Kroměříž</a:t>
                      </a:r>
                      <a:endParaRPr lang="cs-CZ" sz="11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39</a:t>
                      </a:r>
                      <a:endParaRPr lang="cs-CZ" sz="11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38</a:t>
                      </a:r>
                      <a:endParaRPr lang="cs-CZ" sz="11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38</a:t>
                      </a:r>
                      <a:endParaRPr lang="cs-CZ" sz="1100" kern="1400" spc="-5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32</a:t>
                      </a:r>
                      <a:endParaRPr lang="cs-CZ" sz="11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1</a:t>
                      </a:r>
                      <a:endParaRPr lang="cs-CZ" sz="11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6</a:t>
                      </a:r>
                      <a:endParaRPr lang="cs-CZ" sz="1100" kern="1400" spc="-5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0</a:t>
                      </a:r>
                      <a:endParaRPr lang="cs-CZ" sz="1100" kern="1400" spc="-5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0</a:t>
                      </a:r>
                      <a:endParaRPr lang="cs-CZ" sz="1100" kern="1400" spc="-5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1778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PL Červený Dvůr</a:t>
                      </a:r>
                      <a:endParaRPr lang="cs-CZ" sz="11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5</a:t>
                      </a:r>
                      <a:endParaRPr lang="cs-CZ" sz="11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5</a:t>
                      </a:r>
                      <a:endParaRPr lang="cs-CZ" sz="11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0</a:t>
                      </a:r>
                      <a:endParaRPr lang="cs-CZ" sz="11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0</a:t>
                      </a:r>
                      <a:endParaRPr lang="cs-CZ" sz="11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5</a:t>
                      </a:r>
                      <a:endParaRPr lang="cs-CZ" sz="1100" kern="1400" spc="-5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5</a:t>
                      </a:r>
                      <a:endParaRPr lang="cs-CZ" sz="1100" kern="1400" spc="-5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0</a:t>
                      </a:r>
                      <a:endParaRPr lang="cs-CZ" sz="1100" kern="1400" spc="-5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0</a:t>
                      </a:r>
                      <a:endParaRPr lang="cs-CZ" sz="1100" kern="1400" spc="-5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8237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Celkem</a:t>
                      </a:r>
                      <a:endParaRPr lang="cs-CZ" sz="1100" kern="1400" spc="-5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847</a:t>
                      </a:r>
                      <a:endParaRPr lang="cs-CZ" sz="1100" kern="1400" spc="-5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956</a:t>
                      </a:r>
                      <a:endParaRPr lang="cs-CZ" sz="1100" kern="1400" spc="-5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598</a:t>
                      </a:r>
                      <a:endParaRPr lang="cs-CZ" sz="1100" kern="1400" spc="-5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664</a:t>
                      </a:r>
                      <a:endParaRPr lang="cs-CZ" sz="1100" kern="1400" spc="-5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102</a:t>
                      </a:r>
                      <a:endParaRPr lang="cs-CZ" sz="1100" kern="1400" spc="-5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147</a:t>
                      </a:r>
                      <a:endParaRPr lang="cs-CZ" sz="1100" kern="1400" spc="-5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145</a:t>
                      </a:r>
                      <a:endParaRPr lang="cs-CZ" sz="1100" kern="1400" spc="-5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0" spc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145</a:t>
                      </a:r>
                      <a:endParaRPr lang="cs-CZ" sz="1100" kern="1400" spc="-5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8927" marR="38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53008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685800"/>
            <a:ext cx="8501063" cy="965579"/>
          </a:xfrm>
        </p:spPr>
        <p:txBody>
          <a:bodyPr>
            <a:normAutofit/>
          </a:bodyPr>
          <a:lstStyle/>
          <a:p>
            <a:r>
              <a:rPr lang="sk-SK" dirty="0" err="1"/>
              <a:t>Členové</a:t>
            </a:r>
            <a:r>
              <a:rPr lang="sk-SK" dirty="0"/>
              <a:t> FMT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14513"/>
            <a:ext cx="8229600" cy="4657725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b="1" dirty="0"/>
              <a:t>Psychiatr </a:t>
            </a:r>
          </a:p>
          <a:p>
            <a:pPr marL="0" indent="0">
              <a:buNone/>
            </a:pPr>
            <a:r>
              <a:rPr lang="cs-CZ" dirty="0"/>
              <a:t>	Ambulantní péče </a:t>
            </a:r>
          </a:p>
          <a:p>
            <a:pPr marL="0" indent="0">
              <a:buNone/>
            </a:pPr>
            <a:r>
              <a:rPr lang="cs-CZ" dirty="0"/>
              <a:t>	Zacílení léčebného plánu </a:t>
            </a:r>
          </a:p>
          <a:p>
            <a:pPr marL="0" indent="0">
              <a:buNone/>
            </a:pPr>
            <a:r>
              <a:rPr lang="cs-CZ" b="1" dirty="0"/>
              <a:t>Psycholog</a:t>
            </a:r>
          </a:p>
          <a:p>
            <a:pPr marL="0" indent="0">
              <a:buNone/>
            </a:pPr>
            <a:r>
              <a:rPr lang="cs-CZ" dirty="0"/>
              <a:t>	Psychoterapie, diagnostika, poradenství </a:t>
            </a:r>
          </a:p>
          <a:p>
            <a:pPr marL="0" indent="0">
              <a:buNone/>
            </a:pPr>
            <a:r>
              <a:rPr lang="cs-CZ" dirty="0"/>
              <a:t>	Risk </a:t>
            </a:r>
            <a:r>
              <a:rPr lang="cs-CZ" dirty="0" err="1"/>
              <a:t>assesment</a:t>
            </a:r>
            <a:r>
              <a:rPr lang="cs-CZ" dirty="0"/>
              <a:t> před propuštěním </a:t>
            </a:r>
          </a:p>
          <a:p>
            <a:pPr marL="0" indent="0">
              <a:buNone/>
            </a:pPr>
            <a:r>
              <a:rPr lang="cs-CZ" b="1" dirty="0" err="1"/>
              <a:t>Adiktolog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	vedení pacientů s protialkoholní a </a:t>
            </a:r>
            <a:r>
              <a:rPr lang="cs-CZ" dirty="0" err="1"/>
              <a:t>protitoxikomanickou</a:t>
            </a:r>
            <a:r>
              <a:rPr lang="cs-CZ" dirty="0"/>
              <a:t> OL</a:t>
            </a:r>
          </a:p>
          <a:p>
            <a:pPr marL="0" indent="0">
              <a:buNone/>
            </a:pPr>
            <a:r>
              <a:rPr lang="cs-CZ" b="1" dirty="0"/>
              <a:t>Sexuolog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	vedení pacientů s sexuologickou OL </a:t>
            </a:r>
          </a:p>
          <a:p>
            <a:pPr marL="0" indent="0">
              <a:buNone/>
            </a:pPr>
            <a:r>
              <a:rPr lang="cs-CZ" b="1" dirty="0"/>
              <a:t>Sociální Pracovník </a:t>
            </a:r>
          </a:p>
          <a:p>
            <a:pPr marL="0" indent="0">
              <a:buNone/>
            </a:pPr>
            <a:r>
              <a:rPr lang="cs-CZ" b="1" dirty="0"/>
              <a:t>	</a:t>
            </a:r>
            <a:r>
              <a:rPr lang="cs-CZ" dirty="0"/>
              <a:t>pomoc během řešení finančních/majetkových situací </a:t>
            </a:r>
          </a:p>
          <a:p>
            <a:pPr marL="0" indent="0">
              <a:buNone/>
            </a:pPr>
            <a:r>
              <a:rPr lang="cs-CZ" b="1" dirty="0"/>
              <a:t>Psychiatrická / všeobecná sestra </a:t>
            </a:r>
          </a:p>
          <a:p>
            <a:pPr marL="0" indent="0">
              <a:buNone/>
            </a:pPr>
            <a:r>
              <a:rPr lang="cs-CZ" dirty="0"/>
              <a:t>	hodnocení adherence s léčbou </a:t>
            </a:r>
          </a:p>
          <a:p>
            <a:pPr marL="0" indent="0">
              <a:buNone/>
            </a:pPr>
            <a:r>
              <a:rPr lang="cs-CZ" dirty="0"/>
              <a:t>A spolupracující odborníci : Ambulantní psychiatr, soudce, </a:t>
            </a:r>
            <a:r>
              <a:rPr lang="cs-CZ" dirty="0" err="1"/>
              <a:t>Úředník</a:t>
            </a:r>
            <a:r>
              <a:rPr lang="cs-CZ" dirty="0"/>
              <a:t> </a:t>
            </a:r>
            <a:r>
              <a:rPr lang="cs-CZ" dirty="0" err="1"/>
              <a:t>probační</a:t>
            </a:r>
            <a:r>
              <a:rPr lang="cs-CZ" dirty="0"/>
              <a:t> a </a:t>
            </a:r>
            <a:r>
              <a:rPr lang="cs-CZ" dirty="0" err="1"/>
              <a:t>mediačni</a:t>
            </a:r>
            <a:r>
              <a:rPr lang="cs-CZ" dirty="0"/>
              <a:t>́ </a:t>
            </a:r>
            <a:r>
              <a:rPr lang="cs-CZ" dirty="0" err="1"/>
              <a:t>služby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153008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685800"/>
            <a:ext cx="7623545" cy="965579"/>
          </a:xfrm>
        </p:spPr>
        <p:txBody>
          <a:bodyPr>
            <a:normAutofit/>
          </a:bodyPr>
          <a:lstStyle/>
          <a:p>
            <a:r>
              <a:rPr lang="cs-CZ" dirty="0"/>
              <a:t>Metodika posuzování rizika násilí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14513"/>
            <a:ext cx="8229600" cy="465772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cs-CZ" dirty="0"/>
          </a:p>
          <a:p>
            <a:r>
              <a:rPr lang="cs-CZ" dirty="0"/>
              <a:t>v ČR stále převažuje přístup „ad hoc“ </a:t>
            </a:r>
            <a:endParaRPr lang="sk-SK" dirty="0"/>
          </a:p>
          <a:p>
            <a:r>
              <a:rPr lang="cs-CZ" dirty="0"/>
              <a:t>Důležitá je unifikace přístupu a užívání standardizovaných nástrojů</a:t>
            </a:r>
          </a:p>
          <a:p>
            <a:pPr algn="just"/>
            <a:r>
              <a:rPr lang="cs-CZ" dirty="0"/>
              <a:t>posoudit riziko násilí může psycholog, psychiatr, soudní znalec, terapeut, sociální pracovník či jiný forenzní expert</a:t>
            </a:r>
            <a:endParaRPr lang="sk-SK" dirty="0"/>
          </a:p>
          <a:p>
            <a:pPr algn="just"/>
            <a:r>
              <a:rPr lang="cs-CZ" dirty="0"/>
              <a:t>riziko spáchání násilí může být posuzováno :</a:t>
            </a:r>
          </a:p>
          <a:p>
            <a:pPr lvl="1" algn="just"/>
            <a:r>
              <a:rPr lang="cs-CZ" dirty="0"/>
              <a:t>v případě, když hodnotíme, zda obviněný potřebuje ochrannou léčbu, zda je nebezpečný okolí </a:t>
            </a:r>
          </a:p>
          <a:p>
            <a:pPr lvl="1" algn="just"/>
            <a:r>
              <a:rPr lang="cs-CZ" dirty="0"/>
              <a:t>Když na centrálním příjmu či na psychiatrickém oddělení posuzujeme hospitalizaci pacienta bez souhlasu, abychom zjistili, zda je pacient nebezpečný okolí </a:t>
            </a:r>
          </a:p>
          <a:p>
            <a:pPr lvl="1" algn="just"/>
            <a:r>
              <a:rPr lang="cs-CZ" dirty="0"/>
              <a:t>riziko násilné recidivy při vstupu do vězeňského zařízení, v průběhu pobytu a před výstupem posuzovaného z daného zařízení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53008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8224" y="683887"/>
            <a:ext cx="4637631" cy="595753"/>
          </a:xfrm>
        </p:spPr>
        <p:txBody>
          <a:bodyPr>
            <a:normAutofit/>
          </a:bodyPr>
          <a:lstStyle/>
          <a:p>
            <a:r>
              <a:rPr lang="cs-CZ" sz="2800" dirty="0"/>
              <a:t>Posuzování rizika násilí</a:t>
            </a:r>
          </a:p>
        </p:txBody>
      </p:sp>
      <p:sp>
        <p:nvSpPr>
          <p:cNvPr id="4" name="Obdélník 3"/>
          <p:cNvSpPr/>
          <p:nvPr/>
        </p:nvSpPr>
        <p:spPr>
          <a:xfrm>
            <a:off x="431277" y="3668600"/>
            <a:ext cx="1399880" cy="10180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RIZIKO NÁSILÍ</a:t>
            </a:r>
          </a:p>
        </p:txBody>
      </p:sp>
      <p:cxnSp>
        <p:nvCxnSpPr>
          <p:cNvPr id="6" name="Přímá spojnice se šipkou 5"/>
          <p:cNvCxnSpPr/>
          <p:nvPr/>
        </p:nvCxnSpPr>
        <p:spPr>
          <a:xfrm flipV="1">
            <a:off x="1814290" y="2032803"/>
            <a:ext cx="456831" cy="16357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/>
          <p:nvPr/>
        </p:nvCxnSpPr>
        <p:spPr>
          <a:xfrm flipV="1">
            <a:off x="1831156" y="4103806"/>
            <a:ext cx="1845298" cy="738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>
            <a:off x="2102026" y="9354293"/>
            <a:ext cx="3751058" cy="14218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bdélník 13"/>
          <p:cNvSpPr/>
          <p:nvPr/>
        </p:nvSpPr>
        <p:spPr>
          <a:xfrm>
            <a:off x="3676454" y="3698454"/>
            <a:ext cx="1732175" cy="8107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DOSPĚLÝ + SEXUÁLNÍ NÁSILÍ</a:t>
            </a:r>
          </a:p>
        </p:txBody>
      </p:sp>
      <p:sp>
        <p:nvSpPr>
          <p:cNvPr id="15" name="Obdélník 14"/>
          <p:cNvSpPr/>
          <p:nvPr/>
        </p:nvSpPr>
        <p:spPr>
          <a:xfrm>
            <a:off x="5582214" y="5695364"/>
            <a:ext cx="1732175" cy="8107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MLADISTVÍ</a:t>
            </a:r>
          </a:p>
        </p:txBody>
      </p:sp>
      <p:sp>
        <p:nvSpPr>
          <p:cNvPr id="16" name="Obdélník 15"/>
          <p:cNvSpPr/>
          <p:nvPr/>
        </p:nvSpPr>
        <p:spPr>
          <a:xfrm>
            <a:off x="2271121" y="1441469"/>
            <a:ext cx="2254557" cy="13761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DOSPĚLÝ S PSYCHIATRICKOU ANAMNÉZOU</a:t>
            </a:r>
          </a:p>
        </p:txBody>
      </p:sp>
      <p:sp>
        <p:nvSpPr>
          <p:cNvPr id="17" name="Ovál 16"/>
          <p:cNvSpPr/>
          <p:nvPr/>
        </p:nvSpPr>
        <p:spPr>
          <a:xfrm>
            <a:off x="5070440" y="683888"/>
            <a:ext cx="1516098" cy="10770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HCR-20</a:t>
            </a:r>
          </a:p>
        </p:txBody>
      </p:sp>
      <p:cxnSp>
        <p:nvCxnSpPr>
          <p:cNvPr id="19" name="Přímá spojnice se šipkou 18"/>
          <p:cNvCxnSpPr/>
          <p:nvPr/>
        </p:nvCxnSpPr>
        <p:spPr>
          <a:xfrm flipV="1">
            <a:off x="4517797" y="1279640"/>
            <a:ext cx="516116" cy="5349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/>
          <p:nvPr/>
        </p:nvCxnSpPr>
        <p:spPr>
          <a:xfrm>
            <a:off x="4468306" y="1813433"/>
            <a:ext cx="662528" cy="4387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ál 24"/>
          <p:cNvSpPr/>
          <p:nvPr/>
        </p:nvSpPr>
        <p:spPr>
          <a:xfrm>
            <a:off x="5130833" y="1859147"/>
            <a:ext cx="1812376" cy="10770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SAPROF</a:t>
            </a:r>
          </a:p>
        </p:txBody>
      </p:sp>
      <p:sp>
        <p:nvSpPr>
          <p:cNvPr id="31" name="Ovál 30"/>
          <p:cNvSpPr/>
          <p:nvPr/>
        </p:nvSpPr>
        <p:spPr>
          <a:xfrm>
            <a:off x="5953392" y="2928547"/>
            <a:ext cx="1392589" cy="10770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SVR-20</a:t>
            </a:r>
          </a:p>
        </p:txBody>
      </p:sp>
      <p:cxnSp>
        <p:nvCxnSpPr>
          <p:cNvPr id="32" name="Přímá spojnice se šipkou 31"/>
          <p:cNvCxnSpPr/>
          <p:nvPr/>
        </p:nvCxnSpPr>
        <p:spPr>
          <a:xfrm flipV="1">
            <a:off x="5400750" y="3524298"/>
            <a:ext cx="516116" cy="5349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se šipkou 32"/>
          <p:cNvCxnSpPr/>
          <p:nvPr/>
        </p:nvCxnSpPr>
        <p:spPr>
          <a:xfrm>
            <a:off x="5351259" y="4058092"/>
            <a:ext cx="662528" cy="4387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ál 33"/>
          <p:cNvSpPr/>
          <p:nvPr/>
        </p:nvSpPr>
        <p:spPr>
          <a:xfrm>
            <a:off x="6013785" y="4103806"/>
            <a:ext cx="1674807" cy="10770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SAPROF</a:t>
            </a:r>
          </a:p>
        </p:txBody>
      </p:sp>
      <p:sp>
        <p:nvSpPr>
          <p:cNvPr id="35" name="Ovál 34"/>
          <p:cNvSpPr/>
          <p:nvPr/>
        </p:nvSpPr>
        <p:spPr>
          <a:xfrm>
            <a:off x="7688592" y="4645692"/>
            <a:ext cx="1377633" cy="10770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SAVRY</a:t>
            </a:r>
          </a:p>
        </p:txBody>
      </p:sp>
      <p:cxnSp>
        <p:nvCxnSpPr>
          <p:cNvPr id="36" name="Přímá spojnice se šipkou 35"/>
          <p:cNvCxnSpPr/>
          <p:nvPr/>
        </p:nvCxnSpPr>
        <p:spPr>
          <a:xfrm flipV="1">
            <a:off x="7334050" y="5455810"/>
            <a:ext cx="565607" cy="5337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se šipkou 36"/>
          <p:cNvCxnSpPr/>
          <p:nvPr/>
        </p:nvCxnSpPr>
        <p:spPr>
          <a:xfrm>
            <a:off x="7345982" y="6068901"/>
            <a:ext cx="713936" cy="3696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Ovál 37"/>
          <p:cNvSpPr/>
          <p:nvPr/>
        </p:nvSpPr>
        <p:spPr>
          <a:xfrm>
            <a:off x="7515226" y="5780988"/>
            <a:ext cx="1628774" cy="10770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SAPROF</a:t>
            </a:r>
          </a:p>
        </p:txBody>
      </p:sp>
      <p:cxnSp>
        <p:nvCxnSpPr>
          <p:cNvPr id="43" name="Přímá spojnice se šipkou 42"/>
          <p:cNvCxnSpPr>
            <a:endCxn id="15" idx="1"/>
          </p:cNvCxnSpPr>
          <p:nvPr/>
        </p:nvCxnSpPr>
        <p:spPr>
          <a:xfrm>
            <a:off x="1814290" y="4656844"/>
            <a:ext cx="3767924" cy="14438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3148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  <p:bldP spid="25" grpId="0" animBg="1"/>
      <p:bldP spid="31" grpId="0" animBg="1"/>
      <p:bldP spid="34" grpId="0" animBg="1"/>
      <p:bldP spid="35" grpId="0" animBg="1"/>
      <p:bldP spid="3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685800"/>
            <a:ext cx="8501063" cy="965579"/>
          </a:xfrm>
        </p:spPr>
        <p:txBody>
          <a:bodyPr>
            <a:normAutofit/>
          </a:bodyPr>
          <a:lstStyle/>
          <a:p>
            <a:pPr marL="457200" lvl="1" indent="0"/>
            <a:r>
              <a:rPr lang="cs-CZ" sz="32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Ostatní kritéria</a:t>
            </a:r>
            <a:endParaRPr lang="sk-SK" sz="3200" b="1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14513"/>
            <a:ext cx="8229600" cy="4657725"/>
          </a:xfrm>
        </p:spPr>
        <p:txBody>
          <a:bodyPr>
            <a:normAutofit/>
          </a:bodyPr>
          <a:lstStyle/>
          <a:p>
            <a:r>
              <a:rPr lang="cs-CZ" dirty="0"/>
              <a:t>vzdělávání v risk </a:t>
            </a:r>
            <a:r>
              <a:rPr lang="cs-CZ" dirty="0" err="1"/>
              <a:t>assessmentu</a:t>
            </a:r>
            <a:r>
              <a:rPr lang="cs-CZ" dirty="0"/>
              <a:t> </a:t>
            </a:r>
          </a:p>
          <a:p>
            <a:pPr lvl="1"/>
            <a:r>
              <a:rPr lang="cs-CZ" dirty="0"/>
              <a:t>FMT má jako povinnost provést jednou za 6 měsíců min ½ denní školení </a:t>
            </a:r>
            <a:endParaRPr lang="sk-SK" dirty="0"/>
          </a:p>
          <a:p>
            <a:pPr lvl="1" fontAlgn="base"/>
            <a:r>
              <a:rPr lang="cs-CZ" dirty="0"/>
              <a:t>Další povinností FMT bude vytvořit si ve své spádové oblasti kontakty na místě příslušných institucí  </a:t>
            </a:r>
            <a:endParaRPr lang="sk-SK" dirty="0"/>
          </a:p>
          <a:p>
            <a:r>
              <a:rPr lang="cs-CZ" dirty="0"/>
              <a:t>v rámci spádové oblasti by se mělo FMT podílet na vzdělávacích akcích určených především pro širší veřejnost, které si kladou za cíl zvýšit povědomí o forenzní problematice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5153008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2661557"/>
            <a:ext cx="9029700" cy="3453493"/>
          </a:xfrm>
        </p:spPr>
        <p:txBody>
          <a:bodyPr/>
          <a:lstStyle/>
          <a:p>
            <a:pPr lvl="0"/>
            <a:r>
              <a:rPr lang="cs-CZ" dirty="0"/>
              <a:t>Děkuji za pozornost. </a:t>
            </a:r>
            <a:br>
              <a:rPr lang="cs-CZ" dirty="0"/>
            </a:br>
            <a:br>
              <a:rPr lang="cs-CZ" sz="1800" dirty="0"/>
            </a:br>
            <a:br>
              <a:rPr lang="sk-SK" sz="1800" dirty="0"/>
            </a:br>
            <a:r>
              <a:rPr lang="sk-SK" sz="1800" dirty="0"/>
              <a:t>                    </a:t>
            </a:r>
            <a:r>
              <a:rPr lang="cs-CZ" sz="2000" dirty="0"/>
              <a:t>                                                   </a:t>
            </a:r>
            <a:br>
              <a:rPr lang="cs-CZ" sz="2000" dirty="0">
                <a:solidFill>
                  <a:srgbClr val="0070C0"/>
                </a:solidFill>
              </a:rPr>
            </a:br>
            <a:br>
              <a:rPr lang="cs-CZ" sz="2000" dirty="0"/>
            </a:br>
            <a:br>
              <a:rPr lang="cs-CZ" dirty="0"/>
            </a:br>
            <a:endParaRPr lang="cs-CZ" dirty="0"/>
          </a:p>
        </p:txBody>
      </p:sp>
      <p:sp>
        <p:nvSpPr>
          <p:cNvPr id="3" name="Obdĺžnik 2">
            <a:extLst>
              <a:ext uri="{FF2B5EF4-FFF2-40B4-BE49-F238E27FC236}">
                <a16:creationId xmlns:a16="http://schemas.microsoft.com/office/drawing/2014/main" id="{8DEFB3D0-109C-A84B-A11A-51D950E34FCC}"/>
              </a:ext>
            </a:extLst>
          </p:cNvPr>
          <p:cNvSpPr/>
          <p:nvPr/>
        </p:nvSpPr>
        <p:spPr>
          <a:xfrm>
            <a:off x="157161" y="3487132"/>
            <a:ext cx="8558213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cs-CZ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TÝM PRACUJÍCÍ NA PROJEKTU NOVÉ SLUŽBY KA 5:</a:t>
            </a:r>
            <a:br>
              <a:rPr lang="cs-CZ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prof. PhDr. Radek Ptáček Ph.D. </a:t>
            </a:r>
            <a:br>
              <a:rPr lang="sk-SK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MUDr. Marek Páv Ph.D</a:t>
            </a:r>
            <a:r>
              <a:rPr lang="cs-CZ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br>
              <a:rPr lang="sk-SK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k-SK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MUDr. </a:t>
            </a:r>
            <a:r>
              <a:rPr lang="sk-SK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Slavoj</a:t>
            </a:r>
            <a:r>
              <a:rPr lang="sk-SK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Brichcín</a:t>
            </a:r>
            <a:r>
              <a:rPr lang="sk-SK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cs-CZ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PhDr. Petra Skřivánková</a:t>
            </a:r>
            <a:br>
              <a:rPr lang="sk-SK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k-SK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MUDr. Petra </a:t>
            </a:r>
            <a:r>
              <a:rPr lang="sk-SK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Sejbalová</a:t>
            </a:r>
            <a:br>
              <a:rPr lang="sk-SK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k-SK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Mgr. Lenka </a:t>
            </a:r>
            <a:r>
              <a:rPr lang="sk-SK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Šturmová</a:t>
            </a:r>
            <a:br>
              <a:rPr lang="sk-SK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k-SK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Martina </a:t>
            </a:r>
            <a:r>
              <a:rPr lang="sk-SK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Vňuková</a:t>
            </a:r>
            <a:r>
              <a:rPr lang="sk-SK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sk-SK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MSc</a:t>
            </a:r>
            <a:r>
              <a:rPr lang="sk-SK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spcAft>
                <a:spcPts val="0"/>
              </a:spcAft>
            </a:pPr>
            <a:endParaRPr lang="sk-SK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spcAft>
                <a:spcPts val="0"/>
              </a:spcAft>
            </a:pPr>
            <a:r>
              <a:rPr lang="sk-SK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KONTAKT : </a:t>
            </a:r>
            <a:r>
              <a:rPr lang="sk-SK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Radek.Ptacek@mzcr.cz</a:t>
            </a:r>
            <a:endParaRPr lang="sk-SK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spcAft>
                <a:spcPts val="0"/>
              </a:spcAft>
            </a:pPr>
            <a:endParaRPr lang="sk-SK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64538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306" y="887507"/>
            <a:ext cx="7758954" cy="766482"/>
          </a:xfrm>
        </p:spPr>
        <p:txBody>
          <a:bodyPr>
            <a:noAutofit/>
          </a:bodyPr>
          <a:lstStyle/>
          <a:p>
            <a:r>
              <a:rPr lang="cs-CZ" sz="2400" dirty="0"/>
              <a:t>Podpora zavedení nových služeb v oblasti péče o pacienty s nařízenými OL</a:t>
            </a:r>
            <a:endParaRPr lang="en-US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35972"/>
            <a:ext cx="8378456" cy="2173442"/>
          </a:xfrm>
        </p:spPr>
        <p:txBody>
          <a:bodyPr>
            <a:normAutofit fontScale="85000"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Prevence hospitalizací nebo jejich zkrácení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Nápomoc v reintegraci dlouhodobě hospitalizovaných do vlastního sociálního prostředí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u="sng" dirty="0"/>
              <a:t>Flexibilní</a:t>
            </a:r>
            <a:r>
              <a:rPr lang="cs-CZ" dirty="0"/>
              <a:t> a </a:t>
            </a:r>
            <a:r>
              <a:rPr lang="cs-CZ" u="sng" dirty="0"/>
              <a:t>individualizovaná</a:t>
            </a:r>
            <a:r>
              <a:rPr lang="cs-CZ" dirty="0"/>
              <a:t> služba pro jednotlivé pacienty v OL</a:t>
            </a:r>
          </a:p>
        </p:txBody>
      </p:sp>
      <p:pic>
        <p:nvPicPr>
          <p:cNvPr id="1026" name="Picture 2" descr="\\mzsfps01.mzcr.cz\plochy$\palano\Bez názvu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482" y="1975945"/>
            <a:ext cx="7888684" cy="1534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07892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685800"/>
            <a:ext cx="8501063" cy="965579"/>
          </a:xfrm>
        </p:spPr>
        <p:txBody>
          <a:bodyPr>
            <a:normAutofit/>
          </a:bodyPr>
          <a:lstStyle/>
          <a:p>
            <a:r>
              <a:rPr lang="sk-SK" dirty="0">
                <a:solidFill>
                  <a:prstClr val="black"/>
                </a:solidFill>
              </a:rPr>
              <a:t>FMT</a:t>
            </a:r>
            <a:endParaRPr lang="sk-SK" sz="2000" dirty="0"/>
          </a:p>
        </p:txBody>
      </p:sp>
      <p:pic>
        <p:nvPicPr>
          <p:cNvPr id="2050" name="Picture 2" descr="\\mzsfps01.mzcr.cz\plochy$\palano\Bez názvu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9085" y="1127051"/>
            <a:ext cx="5767621" cy="5369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56310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685800"/>
            <a:ext cx="8501063" cy="749595"/>
          </a:xfrm>
        </p:spPr>
        <p:txBody>
          <a:bodyPr>
            <a:normAutofit/>
          </a:bodyPr>
          <a:lstStyle/>
          <a:p>
            <a:r>
              <a:rPr lang="sk-SK" sz="2800" dirty="0" err="1"/>
              <a:t>Cílová</a:t>
            </a:r>
            <a:r>
              <a:rPr lang="sk-SK" sz="2800" dirty="0"/>
              <a:t> skupina? </a:t>
            </a:r>
            <a:endParaRPr lang="en-US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88958" y="1630114"/>
            <a:ext cx="4082902" cy="4898619"/>
          </a:xfrm>
        </p:spPr>
        <p:txBody>
          <a:bodyPr>
            <a:normAutofit fontScale="92500" lnSpcReduction="10000"/>
          </a:bodyPr>
          <a:lstStyle/>
          <a:p>
            <a:pPr marL="914400" lvl="2" indent="0">
              <a:buFont typeface="Arial" pitchFamily="34" charset="0"/>
              <a:buNone/>
            </a:pPr>
            <a:r>
              <a:rPr lang="cs-CZ" i="1" dirty="0"/>
              <a:t>Kontraindikace</a:t>
            </a:r>
            <a:endParaRPr lang="sk-SK" dirty="0"/>
          </a:p>
          <a:p>
            <a:pPr marL="0" indent="0" algn="just">
              <a:buFont typeface="Arial" pitchFamily="34" charset="0"/>
              <a:buNone/>
            </a:pPr>
            <a:endParaRPr lang="sk-SK" sz="1800" dirty="0"/>
          </a:p>
          <a:p>
            <a:pPr fontAlgn="base"/>
            <a:r>
              <a:rPr lang="cs-CZ" sz="1800" dirty="0"/>
              <a:t>mladiství opouštějící ústavní výchovu</a:t>
            </a:r>
          </a:p>
          <a:p>
            <a:pPr fontAlgn="base"/>
            <a:r>
              <a:rPr lang="cs-CZ" sz="1800" dirty="0"/>
              <a:t>antisociální/přestupkové chování nesouvisející s identifikovanou duševní poruchou </a:t>
            </a:r>
          </a:p>
          <a:p>
            <a:pPr marL="0" indent="0" fontAlgn="base">
              <a:buFont typeface="Arial" pitchFamily="34" charset="0"/>
              <a:buNone/>
            </a:pPr>
            <a:endParaRPr lang="cs-CZ" sz="1800" dirty="0"/>
          </a:p>
          <a:p>
            <a:pPr marL="0" indent="0" fontAlgn="base">
              <a:buFont typeface="Arial" pitchFamily="34" charset="0"/>
              <a:buNone/>
            </a:pPr>
            <a:r>
              <a:rPr lang="cs-CZ" sz="1800" dirty="0"/>
              <a:t>Pokud je osoba identifikována jako vysoce riziková pro sebe nebo okolí (kde je zapotřebí policejní účast/okamžitá hospitalizace), není primárně identifikovaná pro služby FMT. V daných případech by ovšem FMT měl osobu alespoň monitorovat a napomoci předání do odpovídající péče.</a:t>
            </a:r>
            <a:endParaRPr lang="sk-SK" sz="1800" dirty="0"/>
          </a:p>
        </p:txBody>
      </p:sp>
      <p:sp>
        <p:nvSpPr>
          <p:cNvPr id="4" name="Obdélník 3"/>
          <p:cNvSpPr/>
          <p:nvPr/>
        </p:nvSpPr>
        <p:spPr>
          <a:xfrm>
            <a:off x="457200" y="1631453"/>
            <a:ext cx="3842008" cy="34932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/>
            <a:r>
              <a:rPr lang="cs-CZ" sz="1700" i="1" dirty="0"/>
              <a:t>Indikace</a:t>
            </a:r>
            <a:endParaRPr lang="sk-SK" sz="1700" i="1" dirty="0"/>
          </a:p>
          <a:p>
            <a:pPr algn="just"/>
            <a:endParaRPr lang="sk-SK" sz="1700" i="1" dirty="0"/>
          </a:p>
          <a:p>
            <a:pPr marL="285750" lvl="0" indent="-285750" fontAlgn="base">
              <a:buFont typeface="Arial" panose="020B0604020202020204" pitchFamily="34" charset="0"/>
              <a:buChar char="•"/>
            </a:pPr>
            <a:r>
              <a:rPr lang="cs-CZ" sz="1700" dirty="0"/>
              <a:t>dospělí klienti, kteří vykonávají OL (ústavní/ambulantní) ve všech jeho obvyklých specializacích</a:t>
            </a:r>
            <a:endParaRPr lang="sk-SK" sz="1700" dirty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cs-CZ" sz="1700" dirty="0"/>
              <a:t>mladiství, senioři a/nebo jiní stabilizovaní klienti s duální diagnózou (tj. klienti, kteří spolupracovali s </a:t>
            </a:r>
            <a:r>
              <a:rPr lang="cs-CZ" sz="1700" dirty="0" err="1"/>
              <a:t>adiktologickým</a:t>
            </a:r>
            <a:r>
              <a:rPr lang="cs-CZ" sz="1700" dirty="0"/>
              <a:t> týmem a primární problematika závislosti byla stabilizována)</a:t>
            </a:r>
          </a:p>
          <a:p>
            <a:pPr marL="285750" lvl="0" indent="-285750" fontAlgn="base">
              <a:buFont typeface="Arial" panose="020B0604020202020204" pitchFamily="34" charset="0"/>
              <a:buChar char="•"/>
            </a:pPr>
            <a:r>
              <a:rPr lang="cs-CZ" sz="1700" dirty="0"/>
              <a:t>klienti, kteří FMT sami vyhledají </a:t>
            </a:r>
          </a:p>
          <a:p>
            <a:pPr marL="285750" lvl="0" indent="-285750" fontAlgn="base">
              <a:buFont typeface="Arial" panose="020B0604020202020204" pitchFamily="34" charset="0"/>
              <a:buChar char="•"/>
            </a:pPr>
            <a:r>
              <a:rPr lang="cs-CZ" sz="1700" dirty="0"/>
              <a:t>čekatelé na OL</a:t>
            </a:r>
            <a:endParaRPr lang="sk-SK" sz="1700" dirty="0"/>
          </a:p>
        </p:txBody>
      </p:sp>
    </p:spTree>
    <p:extLst>
      <p:ext uri="{BB962C8B-B14F-4D97-AF65-F5344CB8AC3E}">
        <p14:creationId xmlns:p14="http://schemas.microsoft.com/office/powerpoint/2010/main" val="6856310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89965" y="685800"/>
            <a:ext cx="9348228" cy="965579"/>
          </a:xfrm>
        </p:spPr>
        <p:txBody>
          <a:bodyPr>
            <a:normAutofit/>
          </a:bodyPr>
          <a:lstStyle/>
          <a:p>
            <a:pPr marL="914400" lvl="2" indent="0"/>
            <a:r>
              <a:rPr lang="cs-CZ" sz="2800" b="1" dirty="0"/>
              <a:t>Zahájení </a:t>
            </a:r>
          </a:p>
        </p:txBody>
      </p:sp>
      <p:pic>
        <p:nvPicPr>
          <p:cNvPr id="3076" name="Picture 4" descr="\\mzsfps01.mzcr.cz\plochy$\palano\Bez názvu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029" y="1631513"/>
            <a:ext cx="7378528" cy="4514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56310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430306" y="871869"/>
            <a:ext cx="5502036" cy="659219"/>
          </a:xfrm>
        </p:spPr>
        <p:txBody>
          <a:bodyPr>
            <a:normAutofit/>
          </a:bodyPr>
          <a:lstStyle/>
          <a:p>
            <a:pPr marL="914400" lvl="2" indent="0"/>
            <a:r>
              <a:rPr lang="cs-CZ" sz="2800" b="1" dirty="0"/>
              <a:t>Ukončení </a:t>
            </a:r>
          </a:p>
        </p:txBody>
      </p:sp>
      <p:pic>
        <p:nvPicPr>
          <p:cNvPr id="4098" name="Picture 2" descr="\\mzsfps01.mzcr.cz\plochy$\palano\Bez názvu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813" y="1596402"/>
            <a:ext cx="7613055" cy="4740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56310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685800"/>
            <a:ext cx="8501063" cy="965579"/>
          </a:xfrm>
        </p:spPr>
        <p:txBody>
          <a:bodyPr>
            <a:normAutofit/>
          </a:bodyPr>
          <a:lstStyle/>
          <a:p>
            <a:r>
              <a:rPr lang="cs-CZ" dirty="0"/>
              <a:t>Plánování služeb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14513"/>
            <a:ext cx="8229600" cy="46577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.</a:t>
            </a:r>
          </a:p>
        </p:txBody>
      </p:sp>
      <p:pic>
        <p:nvPicPr>
          <p:cNvPr id="5122" name="Picture 2" descr="\\mzsfps01.mzcr.cz\plochy$\palano\Bez názvu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133072"/>
            <a:ext cx="8314713" cy="3410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56310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902" y="914400"/>
            <a:ext cx="5080130" cy="478466"/>
          </a:xfrm>
        </p:spPr>
        <p:txBody>
          <a:bodyPr>
            <a:normAutofit fontScale="90000"/>
          </a:bodyPr>
          <a:lstStyle/>
          <a:p>
            <a:r>
              <a:rPr lang="cs-CZ" dirty="0"/>
              <a:t>Poskytovatelé služby</a:t>
            </a:r>
            <a:endParaRPr lang="en-US" dirty="0"/>
          </a:p>
        </p:txBody>
      </p:sp>
      <p:sp>
        <p:nvSpPr>
          <p:cNvPr id="4" name="Zástupný objekt pre obsah 2">
            <a:extLst>
              <a:ext uri="{FF2B5EF4-FFF2-40B4-BE49-F238E27FC236}">
                <a16:creationId xmlns:a16="http://schemas.microsoft.com/office/drawing/2014/main" id="{A7C983EF-C4ED-D34C-B500-411F0B0C5355}"/>
              </a:ext>
            </a:extLst>
          </p:cNvPr>
          <p:cNvSpPr txBox="1">
            <a:spLocks/>
          </p:cNvSpPr>
          <p:nvPr/>
        </p:nvSpPr>
        <p:spPr>
          <a:xfrm>
            <a:off x="450309" y="1733106"/>
            <a:ext cx="3304109" cy="1773887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457200" rtl="0" eaLnBrk="1" latinLnBrk="0" hangingPunct="1">
              <a:lnSpc>
                <a:spcPct val="120000"/>
              </a:lnSpc>
              <a:spcBef>
                <a:spcPts val="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lnSpc>
                <a:spcPct val="120000"/>
              </a:lnSpc>
              <a:spcBef>
                <a:spcPts val="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lnSpc>
                <a:spcPct val="120000"/>
              </a:lnSpc>
              <a:spcBef>
                <a:spcPts val="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lnSpc>
                <a:spcPct val="120000"/>
              </a:lnSpc>
              <a:spcBef>
                <a:spcPts val="0"/>
              </a:spcBef>
              <a:buFont typeface="Arial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lnSpc>
                <a:spcPct val="120000"/>
              </a:lnSpc>
              <a:spcBef>
                <a:spcPts val="0"/>
              </a:spcBef>
              <a:buFont typeface="Arial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0" lvl="2" indent="0" algn="just">
              <a:buFont typeface="Arial"/>
              <a:buNone/>
            </a:pPr>
            <a:r>
              <a:rPr lang="cs-CZ" sz="2000" i="1" dirty="0"/>
              <a:t>Návazné služby</a:t>
            </a:r>
            <a:endParaRPr lang="sk-SK" sz="2000" dirty="0"/>
          </a:p>
          <a:p>
            <a:pPr marL="0" indent="0" algn="just">
              <a:buFont typeface="Arial"/>
              <a:buNone/>
            </a:pPr>
            <a:endParaRPr lang="sk-SK" sz="2800" dirty="0"/>
          </a:p>
          <a:p>
            <a:pPr algn="just"/>
            <a:r>
              <a:rPr lang="cs-CZ" sz="2000" dirty="0"/>
              <a:t>Podpora ambulantního psychiatra</a:t>
            </a:r>
          </a:p>
          <a:p>
            <a:pPr lvl="1" algn="just"/>
            <a:r>
              <a:rPr lang="cs-CZ" sz="1800" dirty="0"/>
              <a:t>psychoterapie</a:t>
            </a:r>
          </a:p>
          <a:p>
            <a:pPr lvl="1" algn="just"/>
            <a:r>
              <a:rPr lang="cs-CZ" sz="1800" dirty="0"/>
              <a:t>sociální služby</a:t>
            </a:r>
          </a:p>
          <a:p>
            <a:pPr lvl="1" algn="just"/>
            <a:r>
              <a:rPr lang="cs-CZ" sz="1800" dirty="0"/>
              <a:t>případně převzetí nemocného do péče FMT</a:t>
            </a:r>
            <a:endParaRPr lang="sk-SK" sz="1800" dirty="0"/>
          </a:p>
          <a:p>
            <a:pPr algn="just"/>
            <a:endParaRPr lang="sk-SK" dirty="0"/>
          </a:p>
        </p:txBody>
      </p:sp>
      <p:sp>
        <p:nvSpPr>
          <p:cNvPr id="5" name="Zástupný objekt pre obsah 2">
            <a:extLst>
              <a:ext uri="{FF2B5EF4-FFF2-40B4-BE49-F238E27FC236}">
                <a16:creationId xmlns:a16="http://schemas.microsoft.com/office/drawing/2014/main" id="{6845E926-4EA7-3442-9FB9-F9ED4DDFF2D0}"/>
              </a:ext>
            </a:extLst>
          </p:cNvPr>
          <p:cNvSpPr txBox="1">
            <a:spLocks/>
          </p:cNvSpPr>
          <p:nvPr/>
        </p:nvSpPr>
        <p:spPr>
          <a:xfrm>
            <a:off x="4754881" y="1663065"/>
            <a:ext cx="3829290" cy="1843927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0" lvl="2" indent="0">
              <a:buFont typeface="Arial" pitchFamily="34" charset="0"/>
              <a:buNone/>
            </a:pPr>
            <a:r>
              <a:rPr lang="cs-CZ" sz="2000" i="1" dirty="0"/>
              <a:t>Služby Denní Péče</a:t>
            </a:r>
            <a:endParaRPr lang="sk-SK" sz="2000" dirty="0"/>
          </a:p>
          <a:p>
            <a:pPr marL="0" indent="0">
              <a:buFont typeface="Arial" pitchFamily="34" charset="0"/>
              <a:buNone/>
            </a:pPr>
            <a:r>
              <a:rPr lang="cs-CZ" sz="2000" dirty="0"/>
              <a:t> </a:t>
            </a:r>
            <a:endParaRPr lang="sk-SK" sz="2000" dirty="0"/>
          </a:p>
          <a:p>
            <a:r>
              <a:rPr lang="cs-CZ" sz="2000" dirty="0"/>
              <a:t>pravidelný kontaktem minimálně 2x měsíčně, první měsíce i intenzivněji </a:t>
            </a:r>
          </a:p>
          <a:p>
            <a:r>
              <a:rPr lang="cs-CZ" sz="2000" dirty="0"/>
              <a:t>FMT si z OL ústavní převezme do své péče nejvíce rizikové /komplikované pacienty – těmto bude také poskytnuta ambulantní léčba</a:t>
            </a:r>
            <a:endParaRPr lang="sk-SK" sz="2000" dirty="0"/>
          </a:p>
          <a:p>
            <a:r>
              <a:rPr lang="cs-CZ" sz="2000" dirty="0"/>
              <a:t>individuální sezení s klientem</a:t>
            </a:r>
            <a:endParaRPr lang="sk-SK" sz="2000" dirty="0"/>
          </a:p>
        </p:txBody>
      </p:sp>
      <p:sp>
        <p:nvSpPr>
          <p:cNvPr id="6" name="Zástupný objekt pre obsah 2">
            <a:extLst>
              <a:ext uri="{FF2B5EF4-FFF2-40B4-BE49-F238E27FC236}">
                <a16:creationId xmlns:a16="http://schemas.microsoft.com/office/drawing/2014/main" id="{0F028B6A-1CF3-F54D-BFBE-C11C684A4EF0}"/>
              </a:ext>
            </a:extLst>
          </p:cNvPr>
          <p:cNvSpPr txBox="1">
            <a:spLocks/>
          </p:cNvSpPr>
          <p:nvPr/>
        </p:nvSpPr>
        <p:spPr>
          <a:xfrm>
            <a:off x="394751" y="4098663"/>
            <a:ext cx="4360130" cy="2565019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0" lvl="2" indent="0">
              <a:buFont typeface="Arial" pitchFamily="34" charset="0"/>
              <a:buNone/>
            </a:pPr>
            <a:r>
              <a:rPr lang="cs-CZ" sz="2600" i="1" dirty="0"/>
              <a:t>Terénní služby </a:t>
            </a:r>
            <a:endParaRPr lang="sk-SK" sz="2600" dirty="0"/>
          </a:p>
          <a:p>
            <a:pPr marL="0" indent="0">
              <a:buFont typeface="Arial" pitchFamily="34" charset="0"/>
              <a:buNone/>
            </a:pPr>
            <a:endParaRPr lang="sk-SK" sz="2600" dirty="0"/>
          </a:p>
          <a:p>
            <a:pPr marL="0" indent="0">
              <a:buFont typeface="Arial" pitchFamily="34" charset="0"/>
              <a:buNone/>
            </a:pPr>
            <a:r>
              <a:rPr lang="cs-CZ" sz="2600" dirty="0"/>
              <a:t>Před propuštěním z OL ústavní: </a:t>
            </a:r>
            <a:endParaRPr lang="sk-SK" sz="2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600" dirty="0"/>
              <a:t>risk assessment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600" dirty="0"/>
              <a:t>kompletní diagnostika </a:t>
            </a:r>
            <a:endParaRPr lang="sk-SK" sz="2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600" dirty="0"/>
              <a:t>zmapování potřeb klienta </a:t>
            </a:r>
            <a:endParaRPr lang="sk-SK" sz="2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600" dirty="0"/>
              <a:t>v případě potřeby : pomoc s zajišťováním bydlení, práce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600" dirty="0"/>
              <a:t>navázání klienta na služby místně dostupné </a:t>
            </a:r>
            <a:endParaRPr lang="sk-SK" sz="2600" dirty="0"/>
          </a:p>
          <a:p>
            <a:pPr marL="0" indent="0">
              <a:buFont typeface="Arial" pitchFamily="34" charset="0"/>
              <a:buNone/>
            </a:pPr>
            <a:r>
              <a:rPr lang="cs-CZ" sz="2400" dirty="0"/>
              <a:t> </a:t>
            </a:r>
            <a:endParaRPr lang="sk-SK" sz="2400" dirty="0"/>
          </a:p>
          <a:p>
            <a:pPr marL="0" indent="0">
              <a:buFont typeface="Arial" pitchFamily="34" charset="0"/>
              <a:buNone/>
            </a:pPr>
            <a:endParaRPr lang="sk-SK" dirty="0"/>
          </a:p>
        </p:txBody>
      </p:sp>
      <p:sp>
        <p:nvSpPr>
          <p:cNvPr id="7" name="Podnadpis 2">
            <a:extLst>
              <a:ext uri="{FF2B5EF4-FFF2-40B4-BE49-F238E27FC236}">
                <a16:creationId xmlns:a16="http://schemas.microsoft.com/office/drawing/2014/main" id="{D0AD8F8F-D942-4B45-BD9D-9AC80072D9A3}"/>
              </a:ext>
            </a:extLst>
          </p:cNvPr>
          <p:cNvSpPr txBox="1">
            <a:spLocks/>
          </p:cNvSpPr>
          <p:nvPr/>
        </p:nvSpPr>
        <p:spPr>
          <a:xfrm>
            <a:off x="5325035" y="4098664"/>
            <a:ext cx="2807745" cy="1667436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2000" i="1" dirty="0"/>
              <a:t>Terénní služby </a:t>
            </a:r>
          </a:p>
          <a:p>
            <a:pPr marL="0" indent="0">
              <a:buNone/>
            </a:pPr>
            <a:endParaRPr lang="sk-SK" sz="2000" dirty="0"/>
          </a:p>
          <a:p>
            <a:pPr marL="0" indent="0">
              <a:buNone/>
            </a:pPr>
            <a:r>
              <a:rPr lang="cs-CZ" sz="2000" dirty="0"/>
              <a:t>Po propuštění z OL ústavní :</a:t>
            </a:r>
            <a:endParaRPr lang="sk-SK" sz="2000" dirty="0"/>
          </a:p>
          <a:p>
            <a:pPr marL="457200" indent="-457200"/>
            <a:r>
              <a:rPr lang="cs-CZ" sz="2000" dirty="0"/>
              <a:t>v zapojení rodiny </a:t>
            </a:r>
          </a:p>
          <a:p>
            <a:pPr marL="457200" indent="-457200"/>
            <a:r>
              <a:rPr lang="cs-CZ" sz="2000" dirty="0"/>
              <a:t>spolupráce s potřebnými </a:t>
            </a:r>
          </a:p>
          <a:p>
            <a:pPr marL="457200" indent="-457200"/>
            <a:r>
              <a:rPr lang="cs-CZ" sz="2000" dirty="0"/>
              <a:t>pomoc se zajišťováním bydlení, práce </a:t>
            </a:r>
            <a:endParaRPr lang="sk-SK" sz="2000" dirty="0"/>
          </a:p>
          <a:p>
            <a:endParaRPr lang="sk-SK" sz="3600" dirty="0"/>
          </a:p>
        </p:txBody>
      </p:sp>
    </p:spTree>
    <p:extLst>
      <p:ext uri="{BB962C8B-B14F-4D97-AF65-F5344CB8AC3E}">
        <p14:creationId xmlns:p14="http://schemas.microsoft.com/office/powerpoint/2010/main" val="6856310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685800"/>
            <a:ext cx="8501063" cy="965579"/>
          </a:xfrm>
        </p:spPr>
        <p:txBody>
          <a:bodyPr>
            <a:normAutofit/>
          </a:bodyPr>
          <a:lstStyle/>
          <a:p>
            <a:pPr marL="457200" lvl="1" indent="0"/>
            <a:r>
              <a:rPr lang="cs-CZ" sz="2800" b="1" dirty="0"/>
              <a:t>Časová dostupnost</a:t>
            </a:r>
            <a:endParaRPr lang="sk-SK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14513"/>
            <a:ext cx="8229600" cy="465772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dirty="0"/>
              <a:t>v pracovní dny po dobu minimálně 8 hodin</a:t>
            </a:r>
          </a:p>
          <a:p>
            <a:pPr>
              <a:lnSpc>
                <a:spcPct val="150000"/>
              </a:lnSpc>
            </a:pPr>
            <a:r>
              <a:rPr lang="cs-CZ" dirty="0"/>
              <a:t>vysoká flexibilita v rámci týmu cca mezi 7-18 hodinou</a:t>
            </a:r>
          </a:p>
          <a:p>
            <a:pPr>
              <a:lnSpc>
                <a:spcPct val="150000"/>
              </a:lnSpc>
            </a:pPr>
            <a:r>
              <a:rPr lang="cs-CZ" dirty="0"/>
              <a:t>Dostupnost péče 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akutní  nejvýše 3 pracovní dny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 ostatní případy 5-7 pracovních dnů</a:t>
            </a:r>
          </a:p>
          <a:p>
            <a:pPr>
              <a:lnSpc>
                <a:spcPct val="150000"/>
              </a:lnSpc>
            </a:pPr>
            <a:r>
              <a:rPr lang="cs-CZ" dirty="0"/>
              <a:t>mimo pracovní dobu bude zřízena krizová linka</a:t>
            </a:r>
          </a:p>
          <a:p>
            <a:pPr>
              <a:lnSpc>
                <a:spcPct val="150000"/>
              </a:lnSpc>
            </a:pPr>
            <a:r>
              <a:rPr lang="cs-CZ" dirty="0"/>
              <a:t>FMT má povinnost v rámci svého spádového regionu navázat spolupráci s centry krizové intervence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6856310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67A2"/>
      </a:accent1>
      <a:accent2>
        <a:srgbClr val="EC0000"/>
      </a:accent2>
      <a:accent3>
        <a:srgbClr val="009D4D"/>
      </a:accent3>
      <a:accent4>
        <a:srgbClr val="E50073"/>
      </a:accent4>
      <a:accent5>
        <a:srgbClr val="0099E2"/>
      </a:accent5>
      <a:accent6>
        <a:srgbClr val="F88A0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blank.potx</Template>
  <TotalTime>8890</TotalTime>
  <Words>1178</Words>
  <Application>Microsoft Office PowerPoint</Application>
  <PresentationFormat>Předvádění na obrazovce (4:3)</PresentationFormat>
  <Paragraphs>474</Paragraphs>
  <Slides>16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9" baseType="lpstr">
      <vt:lpstr>Arial</vt:lpstr>
      <vt:lpstr>Calibri</vt:lpstr>
      <vt:lpstr>Office Theme</vt:lpstr>
      <vt:lpstr>KA 5: Podpora nových služeb v péči o duševně nemocné </vt:lpstr>
      <vt:lpstr>Podpora zavedení nových služeb v oblasti péče o pacienty s nařízenými OL</vt:lpstr>
      <vt:lpstr>FMT</vt:lpstr>
      <vt:lpstr>Cílová skupina? </vt:lpstr>
      <vt:lpstr>Zahájení </vt:lpstr>
      <vt:lpstr>Ukončení </vt:lpstr>
      <vt:lpstr>Plánování služeb</vt:lpstr>
      <vt:lpstr>Poskytovatelé služby</vt:lpstr>
      <vt:lpstr>Časová dostupnost</vt:lpstr>
      <vt:lpstr>Průniky k jiným odborníkům</vt:lpstr>
      <vt:lpstr>Regionalita</vt:lpstr>
      <vt:lpstr>Členové FMT</vt:lpstr>
      <vt:lpstr>Metodika posuzování rizika násilí</vt:lpstr>
      <vt:lpstr>Posuzování rizika násilí</vt:lpstr>
      <vt:lpstr>Ostatní kritéria</vt:lpstr>
      <vt:lpstr>Děkuji za pozornost.                                                                              </vt:lpstr>
    </vt:vector>
  </TitlesOfParts>
  <Company>FM solutions, a.s.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 holly</dc:creator>
  <cp:lastModifiedBy>Jana Králíková</cp:lastModifiedBy>
  <cp:revision>313</cp:revision>
  <dcterms:created xsi:type="dcterms:W3CDTF">2014-04-10T08:06:21Z</dcterms:created>
  <dcterms:modified xsi:type="dcterms:W3CDTF">2019-05-27T13:21:14Z</dcterms:modified>
</cp:coreProperties>
</file>