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4" r:id="rId6"/>
    <p:sldId id="267" r:id="rId7"/>
    <p:sldId id="268" r:id="rId8"/>
    <p:sldId id="269" r:id="rId9"/>
    <p:sldId id="265" r:id="rId10"/>
    <p:sldId id="262" r:id="rId11"/>
    <p:sldId id="270" r:id="rId12"/>
    <p:sldId id="271" r:id="rId13"/>
    <p:sldId id="263" r:id="rId14"/>
    <p:sldId id="272" r:id="rId15"/>
    <p:sldId id="25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177307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273570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1806850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333904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3930220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2F6E38F2-6207-4EA4-9268-BDB06C327E84}" type="datetimeFigureOut">
              <a:rPr lang="cs-CZ" smtClean="0"/>
              <a:t>27.05.2019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63987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2F6E38F2-6207-4EA4-9268-BDB06C327E84}" type="datetimeFigureOut">
              <a:rPr lang="cs-CZ" smtClean="0"/>
              <a:t>27.05.2019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557614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2F6E38F2-6207-4EA4-9268-BDB06C327E84}" type="datetimeFigureOut">
              <a:rPr lang="cs-CZ" smtClean="0"/>
              <a:t>27.05.2019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251463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6E38F2-6207-4EA4-9268-BDB06C327E84}" type="datetimeFigureOut">
              <a:rPr lang="cs-CZ" smtClean="0"/>
              <a:t>27.05.2019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4188662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F6E38F2-6207-4EA4-9268-BDB06C327E84}" type="datetimeFigureOut">
              <a:rPr lang="cs-CZ" smtClean="0"/>
              <a:t>27.05.2019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306727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2F6E38F2-6207-4EA4-9268-BDB06C327E84}" type="datetimeFigureOut">
              <a:rPr lang="cs-CZ" smtClean="0"/>
              <a:t>27.05.2019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A5B4FDB-D35D-42AC-9DF5-F408EC60CACC}" type="slidenum">
              <a:rPr lang="cs-CZ" smtClean="0"/>
              <a:t>‹#›</a:t>
            </a:fld>
            <a:endParaRPr lang="cs-CZ"/>
          </a:p>
        </p:txBody>
      </p:sp>
    </p:spTree>
    <p:extLst>
      <p:ext uri="{BB962C8B-B14F-4D97-AF65-F5344CB8AC3E}">
        <p14:creationId xmlns:p14="http://schemas.microsoft.com/office/powerpoint/2010/main" val="246999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E38F2-6207-4EA4-9268-BDB06C327E84}" type="datetimeFigureOut">
              <a:rPr lang="cs-CZ" smtClean="0"/>
              <a:t>27.05.2019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B4FDB-D35D-42AC-9DF5-F408EC60CACC}" type="slidenum">
              <a:rPr lang="cs-CZ" smtClean="0"/>
              <a:t>‹#›</a:t>
            </a:fld>
            <a:endParaRPr lang="cs-CZ"/>
          </a:p>
        </p:txBody>
      </p:sp>
    </p:spTree>
    <p:extLst>
      <p:ext uri="{BB962C8B-B14F-4D97-AF65-F5344CB8AC3E}">
        <p14:creationId xmlns:p14="http://schemas.microsoft.com/office/powerpoint/2010/main" val="182268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Multidisciplinární tým pro </a:t>
            </a:r>
            <a:r>
              <a:rPr lang="cs-CZ" dirty="0" err="1"/>
              <a:t>adiktologii</a:t>
            </a:r>
            <a:r>
              <a:rPr lang="cs-CZ" dirty="0"/>
              <a:t> - AMT</a:t>
            </a:r>
          </a:p>
        </p:txBody>
      </p:sp>
      <p:sp>
        <p:nvSpPr>
          <p:cNvPr id="3" name="Podnadpis 2"/>
          <p:cNvSpPr>
            <a:spLocks noGrp="1"/>
          </p:cNvSpPr>
          <p:nvPr>
            <p:ph type="subTitle" idx="1"/>
          </p:nvPr>
        </p:nvSpPr>
        <p:spPr/>
        <p:txBody>
          <a:bodyPr/>
          <a:lstStyle/>
          <a:p>
            <a:r>
              <a:rPr lang="cs-CZ" dirty="0"/>
              <a:t>Nové služby, Klíčová aktivita 3</a:t>
            </a:r>
          </a:p>
          <a:p>
            <a:r>
              <a:rPr lang="cs-CZ" dirty="0"/>
              <a:t>PhDr. Jiří Libra, metodik pracovní skupiny</a:t>
            </a:r>
          </a:p>
        </p:txBody>
      </p:sp>
    </p:spTree>
    <p:extLst>
      <p:ext uri="{BB962C8B-B14F-4D97-AF65-F5344CB8AC3E}">
        <p14:creationId xmlns:p14="http://schemas.microsoft.com/office/powerpoint/2010/main" val="2781288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Další požadavky standardu na realizátora projektu</a:t>
            </a:r>
          </a:p>
        </p:txBody>
      </p:sp>
      <p:sp>
        <p:nvSpPr>
          <p:cNvPr id="3" name="Zástupný symbol pro obsah 2"/>
          <p:cNvSpPr>
            <a:spLocks noGrp="1"/>
          </p:cNvSpPr>
          <p:nvPr>
            <p:ph idx="1"/>
          </p:nvPr>
        </p:nvSpPr>
        <p:spPr/>
        <p:txBody>
          <a:bodyPr>
            <a:normAutofit/>
          </a:bodyPr>
          <a:lstStyle/>
          <a:p>
            <a:r>
              <a:rPr lang="cs-CZ" dirty="0"/>
              <a:t>Služba musí být registrována jako zdravotní i sociální.</a:t>
            </a:r>
          </a:p>
          <a:p>
            <a:r>
              <a:rPr lang="cs-CZ" dirty="0"/>
              <a:t>Cílová skupina a dostupnost služby musí odpovídat designu projektu.</a:t>
            </a:r>
          </a:p>
          <a:p>
            <a:r>
              <a:rPr lang="cs-CZ" dirty="0"/>
              <a:t>Klíčové je nastavení kvalifikačních požadavků (Pozn.: Stane se jedním z rozhodujících prahů pro vstup do výběrového řízení.) Zásadním požadavkem jsou ověřené zkušenosti v práci v </a:t>
            </a:r>
            <a:r>
              <a:rPr lang="cs-CZ" dirty="0" err="1"/>
              <a:t>adiktologických</a:t>
            </a:r>
            <a:r>
              <a:rPr lang="cs-CZ" dirty="0"/>
              <a:t> službách vedoucího služby (4 roky) a jeho VŠ vzdělání ve zdravotnickém, psychologickém, sociálním či pedagogickém směru.</a:t>
            </a:r>
          </a:p>
          <a:p>
            <a:r>
              <a:rPr lang="cs-CZ" dirty="0"/>
              <a:t>Služba dodržuje Standardy profesionální způsobilosti RVKPP ČR pro ambulantní léčbu v oddílech 4.2., 4.3., 4.4., 4.5, 4.6. a 4.7.  </a:t>
            </a:r>
          </a:p>
        </p:txBody>
      </p:sp>
    </p:spTree>
    <p:extLst>
      <p:ext uri="{BB962C8B-B14F-4D97-AF65-F5344CB8AC3E}">
        <p14:creationId xmlns:p14="http://schemas.microsoft.com/office/powerpoint/2010/main" val="255106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požadavky standardu na realizátora projektu</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9600" b="1" dirty="0"/>
              <a:t>Etika služby</a:t>
            </a:r>
            <a:endParaRPr lang="cs-CZ" sz="9600" dirty="0"/>
          </a:p>
          <a:p>
            <a:r>
              <a:rPr lang="cs-CZ" sz="9600" dirty="0"/>
              <a:t>AMT má stanoveny etické zásady a při poskytování služeb se jimi řídí. Tyto zásady jsou  veřejně dostupné a vycházejí ze základních etických principů a směřují k prospěchu a bezpečí klientů. </a:t>
            </a:r>
          </a:p>
          <a:p>
            <a:pPr marL="0" indent="0">
              <a:buNone/>
            </a:pPr>
            <a:r>
              <a:rPr lang="cs-CZ" sz="9600" b="1" dirty="0"/>
              <a:t>Vnitřní pravidla, </a:t>
            </a:r>
            <a:r>
              <a:rPr lang="cs-CZ" sz="9600" dirty="0"/>
              <a:t>která má AMT definován:</a:t>
            </a:r>
          </a:p>
          <a:p>
            <a:pPr lvl="0"/>
            <a:r>
              <a:rPr lang="cs-CZ" sz="9600" dirty="0"/>
              <a:t>organizační řád </a:t>
            </a:r>
          </a:p>
          <a:p>
            <a:pPr lvl="0"/>
            <a:r>
              <a:rPr lang="cs-CZ" sz="9600" dirty="0"/>
              <a:t>cílovou skupinu</a:t>
            </a:r>
          </a:p>
          <a:p>
            <a:pPr lvl="0"/>
            <a:r>
              <a:rPr lang="cs-CZ" sz="9600" dirty="0"/>
              <a:t>spádové území AMT</a:t>
            </a:r>
          </a:p>
          <a:p>
            <a:pPr lvl="0"/>
            <a:r>
              <a:rPr lang="cs-CZ" sz="9600" dirty="0"/>
              <a:t>způsob přijímání klientů do péče a propuštění z ní;</a:t>
            </a:r>
          </a:p>
          <a:p>
            <a:pPr lvl="0"/>
            <a:r>
              <a:rPr lang="cs-CZ" sz="9600" dirty="0"/>
              <a:t>způsob sdílení a předávání informací v rámci AMT</a:t>
            </a:r>
          </a:p>
          <a:p>
            <a:pPr lvl="0"/>
            <a:r>
              <a:rPr lang="cs-CZ" sz="9600" dirty="0"/>
              <a:t>kompetence a odpovědnosti jednotlivých pracovníků AMT</a:t>
            </a:r>
          </a:p>
          <a:p>
            <a:pPr lvl="0"/>
            <a:r>
              <a:rPr lang="cs-CZ" sz="9600" dirty="0"/>
              <a:t>způsob spolupráce se všemi relevantními subjekty ve spádovém regionu AMT</a:t>
            </a:r>
          </a:p>
          <a:p>
            <a:pPr lvl="0"/>
            <a:r>
              <a:rPr lang="cs-CZ" sz="9600" dirty="0"/>
              <a:t>AMT musí být účetně samostatným střediskem.</a:t>
            </a:r>
          </a:p>
          <a:p>
            <a:pPr marL="0" indent="0">
              <a:buNone/>
            </a:pPr>
            <a:endParaRPr lang="cs-CZ" dirty="0"/>
          </a:p>
        </p:txBody>
      </p:sp>
    </p:spTree>
    <p:extLst>
      <p:ext uri="{BB962C8B-B14F-4D97-AF65-F5344CB8AC3E}">
        <p14:creationId xmlns:p14="http://schemas.microsoft.com/office/powerpoint/2010/main" val="587614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požadavky standardu na realizátora projektu</a:t>
            </a:r>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a:t>Prostředí služby </a:t>
            </a:r>
            <a:endParaRPr lang="cs-CZ" dirty="0"/>
          </a:p>
          <a:p>
            <a:r>
              <a:rPr lang="cs-CZ" dirty="0"/>
              <a:t>AMT je umístěno nejlépe v běžné občanské zástavbě, v mimo-nemocničním prostředí, případně i při zdravotnickém zařízení, v částečně samostatném objektu. Prostředí, materiálně technické zázemí a zařízení služby odpovídají kapacitě, charakteru služby a potřebám pacientů/klientů a pracovníků, a dále zohledňují potřeby rodin či blízkých osob pacientů/klientů. </a:t>
            </a:r>
          </a:p>
          <a:p>
            <a:pPr marL="0" indent="0">
              <a:buNone/>
            </a:pPr>
            <a:r>
              <a:rPr lang="cs-CZ" b="1" dirty="0"/>
              <a:t>Zpracování výroční zprávy</a:t>
            </a:r>
            <a:endParaRPr lang="cs-CZ" dirty="0"/>
          </a:p>
          <a:p>
            <a:r>
              <a:rPr lang="cs-CZ" dirty="0"/>
              <a:t>O hospodaření a výsledcích poskytovaných služeb je zpracována výroční nebo závěrečná zpráva.</a:t>
            </a:r>
          </a:p>
          <a:p>
            <a:pPr marL="0" indent="0">
              <a:buNone/>
            </a:pPr>
            <a:r>
              <a:rPr lang="cs-CZ" b="1" dirty="0"/>
              <a:t>Účinná spolupráce v průběhu pilotního projektu</a:t>
            </a:r>
            <a:endParaRPr lang="cs-CZ" dirty="0"/>
          </a:p>
          <a:p>
            <a:r>
              <a:rPr lang="cs-CZ" dirty="0"/>
              <a:t>Pracovníci AMT účinně spolupracují s pracovníky projektu, pověřenými organizačním vedením, ekonomickým vedením, metodickým vedením a evaluací činnosti projektu. Tyto požadavky budou jasně a srozumitelně vymezeny formou smlouvy.</a:t>
            </a:r>
          </a:p>
          <a:p>
            <a:pPr marL="0" indent="0">
              <a:buNone/>
            </a:pPr>
            <a:endParaRPr lang="cs-CZ" dirty="0"/>
          </a:p>
        </p:txBody>
      </p:sp>
    </p:spTree>
    <p:extLst>
      <p:ext uri="{BB962C8B-B14F-4D97-AF65-F5344CB8AC3E}">
        <p14:creationId xmlns:p14="http://schemas.microsoft.com/office/powerpoint/2010/main" val="1966297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závěry analýzy pro pilotní projekt </a:t>
            </a:r>
          </a:p>
        </p:txBody>
      </p:sp>
      <p:sp>
        <p:nvSpPr>
          <p:cNvPr id="3" name="Zástupný symbol pro obsah 2"/>
          <p:cNvSpPr>
            <a:spLocks noGrp="1"/>
          </p:cNvSpPr>
          <p:nvPr>
            <p:ph idx="1"/>
          </p:nvPr>
        </p:nvSpPr>
        <p:spPr/>
        <p:txBody>
          <a:bodyPr>
            <a:normAutofit fontScale="70000" lnSpcReduction="20000"/>
          </a:bodyPr>
          <a:lstStyle/>
          <a:p>
            <a:r>
              <a:rPr lang="cs-CZ" dirty="0"/>
              <a:t>Design projektu je popisován s různými důrazy na nové pojetí, věcně však není v rozporu se speciálním standardem č.4 „Ambulantní léčba“ Standardů odborné způsobilosti </a:t>
            </a:r>
            <a:r>
              <a:rPr lang="cs-CZ" dirty="0" err="1"/>
              <a:t>adiktologických</a:t>
            </a:r>
            <a:r>
              <a:rPr lang="cs-CZ" dirty="0"/>
              <a:t> služeb RVKPP (2015), navíc však počítá s využitím terénní sociální práce a case managementu a akcentuje týmové pojetí práce. Legitimita odborného pojetí projektu se opírá o platné koncepční dokumenty schválené odbornými společnostmi (např. Společnost pro návykové nemoci ČLS J.E. Purkyně, Česká Asociace </a:t>
            </a:r>
            <a:r>
              <a:rPr lang="cs-CZ" dirty="0" err="1"/>
              <a:t>Adiktologů</a:t>
            </a:r>
            <a:r>
              <a:rPr lang="cs-CZ" dirty="0"/>
              <a:t>, A.N.O.). </a:t>
            </a:r>
          </a:p>
          <a:p>
            <a:r>
              <a:rPr lang="cs-CZ" dirty="0"/>
              <a:t>Case management, jeho podoba a možnosti včlenění do profilu služeb ambulance je klíčovou položkou, kterou pilotní projekt testuje. Je navrhováno využití case managementu odpovídající modelu FACT. CM není postupem první volby, je postupem práce vhodným pro klienty, kteří z různých důvodů nemohou využívat běžnou docházkovou formu péče. V CM je klíčová orientace na propojení klientů s přirozenými zdroji podpory v komunitě. CM znamená důslednou individualizaci služby, je postaven na práci se vztahem a podporou procesu změny, kde postoje a potřeby klienta/pacienta jsou rozhodující proměnnou ovlivňující responzi služby. Zpravidla je kombinován s využitím dalších postupů poskytovaných samotnou službou (farmakoterapie, psychoterapie, poradenství), může být i postupem řízení klienta ve využívání více služeb současně.</a:t>
            </a:r>
          </a:p>
          <a:p>
            <a:r>
              <a:rPr lang="cs-CZ" dirty="0"/>
              <a:t>Klíčové je využití konceptů </a:t>
            </a:r>
            <a:r>
              <a:rPr lang="cs-CZ" dirty="0" err="1"/>
              <a:t>recovery</a:t>
            </a:r>
            <a:r>
              <a:rPr lang="cs-CZ" dirty="0"/>
              <a:t> přístupu, bio-psycho-sociálně-spirituálního modelu závislosti, multidisciplinárního posouzení, pečlivé indikace responze služby (volba způsobu vedení případu).</a:t>
            </a:r>
          </a:p>
          <a:p>
            <a:endParaRPr lang="cs-CZ" dirty="0"/>
          </a:p>
        </p:txBody>
      </p:sp>
    </p:spTree>
    <p:extLst>
      <p:ext uri="{BB962C8B-B14F-4D97-AF65-F5344CB8AC3E}">
        <p14:creationId xmlns:p14="http://schemas.microsoft.com/office/powerpoint/2010/main" val="2743506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Hlavní závěry analýzy pro pilotní projekt (2)</a:t>
            </a:r>
          </a:p>
        </p:txBody>
      </p:sp>
      <p:sp>
        <p:nvSpPr>
          <p:cNvPr id="3" name="Zástupný symbol pro obsah 2"/>
          <p:cNvSpPr>
            <a:spLocks noGrp="1"/>
          </p:cNvSpPr>
          <p:nvPr>
            <p:ph idx="1"/>
          </p:nvPr>
        </p:nvSpPr>
        <p:spPr/>
        <p:txBody>
          <a:bodyPr>
            <a:normAutofit fontScale="85000" lnSpcReduction="20000"/>
          </a:bodyPr>
          <a:lstStyle/>
          <a:p>
            <a:r>
              <a:rPr lang="cs-CZ" dirty="0"/>
              <a:t>Pro pilotní provoz služby, která využívá case managementu, nejsou například pro odbornost </a:t>
            </a:r>
            <a:r>
              <a:rPr lang="cs-CZ" dirty="0" err="1"/>
              <a:t>adiktologa</a:t>
            </a:r>
            <a:r>
              <a:rPr lang="cs-CZ" dirty="0"/>
              <a:t> vytvořeny odpovídající zdravotní výkony, ostatně v praxi CDZ jsou postrádány i odpovídající výkony pro jiné odbornosti (psycholog). Bude třeba řešit otázky potřebné garance (odborného dohledu), aby činnost týmu mohla probíhat v souladu s dobrou praxí a platnou legislativou.</a:t>
            </a:r>
          </a:p>
          <a:p>
            <a:r>
              <a:rPr lang="cs-CZ" dirty="0"/>
              <a:t>Pilotní projekt má testovat a otevírat možnosti pro odpovídající financování pro budoucnost, není konstruován jako prostor, ve kterém si vzhledem k současnému stavu legislativy potvrdíme, že to nejde. </a:t>
            </a:r>
          </a:p>
          <a:p>
            <a:r>
              <a:rPr lang="cs-CZ" dirty="0"/>
              <a:t>Klíčový je přesný popis a kontraktování metodického vedení po dobu trvání pilotního projektu, stejně tak přesné vymezení rozsahu a průběhu evaluace pilotního projektu jak pracovní skupinou KA3 a dalšími odpovědnými pracovníky projektu, tak samotnými pracovníky služby. Pro evaluaci je třeba využít nejen kvantitativních kritérií, ale i kvalitativního šetření (postoje pracovníků a jejich vývoj, stejně tak postoje pacientů/klientů služby).</a:t>
            </a:r>
          </a:p>
          <a:p>
            <a:pPr marL="0" indent="0">
              <a:buNone/>
            </a:pPr>
            <a:endParaRPr lang="cs-CZ" dirty="0"/>
          </a:p>
        </p:txBody>
      </p:sp>
    </p:spTree>
    <p:extLst>
      <p:ext uri="{BB962C8B-B14F-4D97-AF65-F5344CB8AC3E}">
        <p14:creationId xmlns:p14="http://schemas.microsoft.com/office/powerpoint/2010/main" val="329601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Podpora AMT během pilotní fáze</a:t>
            </a:r>
          </a:p>
        </p:txBody>
      </p:sp>
      <p:sp>
        <p:nvSpPr>
          <p:cNvPr id="3" name="Zástupný symbol pro obsah 2"/>
          <p:cNvSpPr>
            <a:spLocks noGrp="1"/>
          </p:cNvSpPr>
          <p:nvPr>
            <p:ph idx="1"/>
          </p:nvPr>
        </p:nvSpPr>
        <p:spPr/>
        <p:txBody>
          <a:bodyPr/>
          <a:lstStyle/>
          <a:p>
            <a:r>
              <a:rPr lang="cs-CZ" dirty="0"/>
              <a:t>Kontinuální supervize  (týmová, metodická)</a:t>
            </a:r>
          </a:p>
          <a:p>
            <a:r>
              <a:rPr lang="cs-CZ" dirty="0"/>
              <a:t>Evaluace vývoje týmu, vývoje případů, ceny služby pro klienta/pacienta s určenými charakteristikami, srovnání vývoje pacientů v CM a mimo CM</a:t>
            </a:r>
          </a:p>
          <a:p>
            <a:r>
              <a:rPr lang="cs-CZ" dirty="0"/>
              <a:t>Formulace doporučených postupů</a:t>
            </a:r>
          </a:p>
          <a:p>
            <a:r>
              <a:rPr lang="cs-CZ" dirty="0"/>
              <a:t>Zprostředkování stáží a konzultací</a:t>
            </a:r>
          </a:p>
          <a:p>
            <a:r>
              <a:rPr lang="cs-CZ" dirty="0"/>
              <a:t>Pomoc s potřebným technickým zázemím</a:t>
            </a:r>
          </a:p>
          <a:p>
            <a:r>
              <a:rPr lang="cs-CZ" dirty="0"/>
              <a:t>Podpora proti setrvačnosti – rituály, návyky, </a:t>
            </a:r>
            <a:r>
              <a:rPr lang="cs-CZ" dirty="0" err="1"/>
              <a:t>stereotypizace</a:t>
            </a:r>
            <a:endParaRPr lang="cs-CZ" dirty="0"/>
          </a:p>
        </p:txBody>
      </p:sp>
    </p:spTree>
    <p:extLst>
      <p:ext uri="{BB962C8B-B14F-4D97-AF65-F5344CB8AC3E}">
        <p14:creationId xmlns:p14="http://schemas.microsoft.com/office/powerpoint/2010/main" val="1159418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Autoři standardu, pracovní skupina KA 3</a:t>
            </a:r>
          </a:p>
        </p:txBody>
      </p:sp>
      <p:sp>
        <p:nvSpPr>
          <p:cNvPr id="3" name="Zástupný symbol pro obsah 2"/>
          <p:cNvSpPr>
            <a:spLocks noGrp="1"/>
          </p:cNvSpPr>
          <p:nvPr>
            <p:ph idx="1"/>
          </p:nvPr>
        </p:nvSpPr>
        <p:spPr/>
        <p:txBody>
          <a:bodyPr>
            <a:normAutofit fontScale="70000" lnSpcReduction="20000"/>
          </a:bodyPr>
          <a:lstStyle/>
          <a:p>
            <a:pPr marL="0" indent="0">
              <a:buNone/>
            </a:pPr>
            <a:r>
              <a:rPr lang="cs-CZ" b="1" dirty="0"/>
              <a:t>PaedDr. Martina Těmínová </a:t>
            </a:r>
            <a:r>
              <a:rPr lang="cs-CZ" dirty="0"/>
              <a:t>– odborná ředitelka </a:t>
            </a:r>
            <a:r>
              <a:rPr lang="cs-CZ" dirty="0" err="1"/>
              <a:t>Sananim</a:t>
            </a:r>
            <a:r>
              <a:rPr lang="cs-CZ" dirty="0"/>
              <a:t>, Praha</a:t>
            </a:r>
          </a:p>
          <a:p>
            <a:pPr marL="0" indent="0">
              <a:buNone/>
            </a:pPr>
            <a:r>
              <a:rPr lang="cs-CZ" dirty="0"/>
              <a:t>-správce témat: spolupráce v síti služeb, financování, management služeb a organizace, </a:t>
            </a:r>
            <a:r>
              <a:rPr lang="cs-CZ" dirty="0" err="1"/>
              <a:t>supervizorka</a:t>
            </a:r>
            <a:endParaRPr lang="cs-CZ" dirty="0"/>
          </a:p>
          <a:p>
            <a:pPr marL="0" indent="0">
              <a:buNone/>
            </a:pPr>
            <a:r>
              <a:rPr lang="cs-CZ" b="1" dirty="0"/>
              <a:t>Mgr. Aleš Kuda </a:t>
            </a:r>
            <a:r>
              <a:rPr lang="cs-CZ" dirty="0"/>
              <a:t>– odborný ředitel NEO Centrum, Praha</a:t>
            </a:r>
          </a:p>
          <a:p>
            <a:pPr>
              <a:buFontTx/>
              <a:buChar char="-"/>
            </a:pPr>
            <a:r>
              <a:rPr lang="cs-CZ" dirty="0"/>
              <a:t>témata: klinická práce (prevence relapsu, detoxikace, krize, domácí detoxikace), supervizor</a:t>
            </a:r>
          </a:p>
          <a:p>
            <a:pPr marL="0" indent="0">
              <a:buNone/>
            </a:pPr>
            <a:r>
              <a:rPr lang="cs-CZ" b="1" dirty="0"/>
              <a:t>Mgr. Petr Matoušek </a:t>
            </a:r>
            <a:r>
              <a:rPr lang="cs-CZ" dirty="0"/>
              <a:t>– MAKAI atelier, s.r.o. (sociologická agentura) Praha</a:t>
            </a:r>
          </a:p>
          <a:p>
            <a:pPr>
              <a:buFontTx/>
              <a:buChar char="-"/>
            </a:pPr>
            <a:r>
              <a:rPr lang="cs-CZ" dirty="0"/>
              <a:t>témata: multidisciplinární tým, práce sociálního pracovníka v AMT, evaluace</a:t>
            </a:r>
          </a:p>
          <a:p>
            <a:pPr marL="0" indent="0">
              <a:buNone/>
            </a:pPr>
            <a:r>
              <a:rPr lang="cs-CZ" b="1" dirty="0"/>
              <a:t>MUDr. Jan Beneš </a:t>
            </a:r>
            <a:r>
              <a:rPr lang="cs-CZ" dirty="0"/>
              <a:t>– Fokus Mladá Boleslav, psychiatr</a:t>
            </a:r>
          </a:p>
          <a:p>
            <a:pPr>
              <a:buFontTx/>
              <a:buChar char="-"/>
            </a:pPr>
            <a:r>
              <a:rPr lang="cs-CZ" dirty="0"/>
              <a:t>témata: práce psychiatra v AMT, farmakoterapie, vedení dokumentace</a:t>
            </a:r>
          </a:p>
          <a:p>
            <a:pPr marL="0" indent="0">
              <a:buNone/>
            </a:pPr>
            <a:r>
              <a:rPr lang="cs-CZ" b="1" dirty="0"/>
              <a:t>Kateřina </a:t>
            </a:r>
            <a:r>
              <a:rPr lang="cs-CZ" b="1" dirty="0" err="1"/>
              <a:t>Vachková,DiS</a:t>
            </a:r>
            <a:r>
              <a:rPr lang="cs-CZ" b="1" dirty="0"/>
              <a:t> </a:t>
            </a:r>
            <a:r>
              <a:rPr lang="cs-CZ" dirty="0"/>
              <a:t>- psychiatrická sestra CDZ, Praha 8</a:t>
            </a:r>
          </a:p>
          <a:p>
            <a:pPr>
              <a:buFontTx/>
              <a:buChar char="-"/>
            </a:pPr>
            <a:r>
              <a:rPr lang="cs-CZ" dirty="0"/>
              <a:t>témata: práce zdravotní sestry v AMT, case management, vedení dokumentace</a:t>
            </a:r>
          </a:p>
          <a:p>
            <a:pPr marL="0" indent="0">
              <a:buNone/>
            </a:pPr>
            <a:r>
              <a:rPr lang="cs-CZ" b="1" dirty="0"/>
              <a:t>PhDr. Jiří Libra </a:t>
            </a:r>
            <a:r>
              <a:rPr lang="cs-CZ" dirty="0"/>
              <a:t>– metodik skupiny, Klinika Adiktologie 1.LF a VFN Praha</a:t>
            </a:r>
          </a:p>
          <a:p>
            <a:pPr marL="0" indent="0">
              <a:buNone/>
            </a:pPr>
            <a:r>
              <a:rPr lang="cs-CZ" dirty="0"/>
              <a:t>- témata: koordinace pracovní skupiny, supervize multidisciplinárního týmu , case management, management víceúčelové služby, role psychologa v AMT</a:t>
            </a:r>
          </a:p>
        </p:txBody>
      </p:sp>
    </p:spTree>
    <p:extLst>
      <p:ext uri="{BB962C8B-B14F-4D97-AF65-F5344CB8AC3E}">
        <p14:creationId xmlns:p14="http://schemas.microsoft.com/office/powerpoint/2010/main" val="881080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principy AMT</a:t>
            </a:r>
          </a:p>
        </p:txBody>
      </p:sp>
      <p:sp>
        <p:nvSpPr>
          <p:cNvPr id="3" name="Zástupný symbol pro obsah 2"/>
          <p:cNvSpPr>
            <a:spLocks noGrp="1"/>
          </p:cNvSpPr>
          <p:nvPr>
            <p:ph idx="1"/>
          </p:nvPr>
        </p:nvSpPr>
        <p:spPr/>
        <p:txBody>
          <a:bodyPr/>
          <a:lstStyle/>
          <a:p>
            <a:r>
              <a:rPr lang="cs-CZ" dirty="0"/>
              <a:t>Strukturovaná služba, bio-psycho-</a:t>
            </a:r>
            <a:r>
              <a:rPr lang="cs-CZ" dirty="0" err="1"/>
              <a:t>socio</a:t>
            </a:r>
            <a:r>
              <a:rPr lang="cs-CZ" dirty="0"/>
              <a:t>-spirituální model, týmová práce</a:t>
            </a:r>
          </a:p>
          <a:p>
            <a:r>
              <a:rPr lang="cs-CZ" dirty="0"/>
              <a:t>Veřejný závazek ve vztahu k regionu, definované cílové skupině</a:t>
            </a:r>
          </a:p>
          <a:p>
            <a:r>
              <a:rPr lang="cs-CZ" dirty="0"/>
              <a:t>Multidisciplinární posouzení – individualizace služby – sdílení pacientů/klientů celým týmem – klíčoví pracovníci/case management v modelu flexibilní asertivní komunitní léčby – prevence hospitalizace – pomoc v krizi</a:t>
            </a:r>
          </a:p>
          <a:p>
            <a:r>
              <a:rPr lang="cs-CZ" dirty="0"/>
              <a:t>Maximum služeb pacientům/klientům poskytuje AMT</a:t>
            </a:r>
          </a:p>
          <a:p>
            <a:r>
              <a:rPr lang="cs-CZ" dirty="0"/>
              <a:t>Vícezdrojové financování</a:t>
            </a:r>
          </a:p>
        </p:txBody>
      </p:sp>
    </p:spTree>
    <p:extLst>
      <p:ext uri="{BB962C8B-B14F-4D97-AF65-F5344CB8AC3E}">
        <p14:creationId xmlns:p14="http://schemas.microsoft.com/office/powerpoint/2010/main" val="80576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Cílová skupina</a:t>
            </a:r>
            <a:endParaRPr lang="cs-CZ" dirty="0"/>
          </a:p>
        </p:txBody>
      </p:sp>
      <p:sp>
        <p:nvSpPr>
          <p:cNvPr id="3" name="Zástupný symbol pro obsah 2"/>
          <p:cNvSpPr>
            <a:spLocks noGrp="1"/>
          </p:cNvSpPr>
          <p:nvPr>
            <p:ph idx="1"/>
          </p:nvPr>
        </p:nvSpPr>
        <p:spPr/>
        <p:txBody>
          <a:bodyPr/>
          <a:lstStyle/>
          <a:p>
            <a:r>
              <a:rPr lang="cs-CZ" altLang="cs-CZ" dirty="0"/>
              <a:t>Klienti v různých fázích závislostního chování a v různých fázích změny. Uživatelé legálních i ilegálních n.l., patologičtí hráči, věk od 18 let.</a:t>
            </a:r>
          </a:p>
          <a:p>
            <a:r>
              <a:rPr lang="cs-CZ" altLang="cs-CZ" dirty="0"/>
              <a:t>Motivace ke změně = klient je schopen docházet či dodržovat léčebný kontrakt za podpory case </a:t>
            </a:r>
            <a:r>
              <a:rPr lang="cs-CZ" altLang="cs-CZ" dirty="0" err="1"/>
              <a:t>managera</a:t>
            </a:r>
            <a:r>
              <a:rPr lang="cs-CZ" altLang="cs-CZ" dirty="0"/>
              <a:t>.</a:t>
            </a:r>
          </a:p>
          <a:p>
            <a:r>
              <a:rPr lang="cs-CZ" altLang="cs-CZ" dirty="0"/>
              <a:t>Somatický ani psychický zdravotní stav klientů nevyžadují hospitalizaci, hospitalizace není z nějakého důvodu možná.</a:t>
            </a:r>
          </a:p>
          <a:p>
            <a:r>
              <a:rPr lang="cs-CZ" altLang="cs-CZ" dirty="0"/>
              <a:t>Rodiče, partneři, další blízké osoby klienta.</a:t>
            </a:r>
          </a:p>
          <a:p>
            <a:endParaRPr lang="cs-CZ" dirty="0"/>
          </a:p>
        </p:txBody>
      </p:sp>
    </p:spTree>
    <p:extLst>
      <p:ext uri="{BB962C8B-B14F-4D97-AF65-F5344CB8AC3E}">
        <p14:creationId xmlns:p14="http://schemas.microsoft.com/office/powerpoint/2010/main" val="2262553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Tým AMT velký (2) a malý (1) - složení</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defRPr/>
            </a:pPr>
            <a:r>
              <a:rPr lang="cs-CZ" altLang="cs-CZ" dirty="0"/>
              <a:t>Návrh složení týmu pro pilotní ověření velké/malé AMT1 (na území o lidnatosti cca 100 000 obyvatel = 12 úvazků/o lidnatosti cca 50 000 obyvatel = 7 úvazků): </a:t>
            </a:r>
          </a:p>
          <a:p>
            <a:pPr>
              <a:defRPr/>
            </a:pPr>
            <a:r>
              <a:rPr lang="cs-CZ" altLang="cs-CZ" dirty="0"/>
              <a:t>Psychiatr (1/0,5 úvazek) </a:t>
            </a:r>
          </a:p>
          <a:p>
            <a:pPr>
              <a:defRPr/>
            </a:pPr>
            <a:r>
              <a:rPr lang="cs-CZ" altLang="cs-CZ" dirty="0"/>
              <a:t>Psycholog (1/0,5 úvazek) </a:t>
            </a:r>
          </a:p>
          <a:p>
            <a:pPr>
              <a:defRPr/>
            </a:pPr>
            <a:r>
              <a:rPr lang="cs-CZ" altLang="cs-CZ" dirty="0" err="1"/>
              <a:t>Adiktolog</a:t>
            </a:r>
            <a:r>
              <a:rPr lang="cs-CZ" altLang="cs-CZ" dirty="0"/>
              <a:t> (3/2 úvazky) </a:t>
            </a:r>
          </a:p>
          <a:p>
            <a:pPr>
              <a:defRPr/>
            </a:pPr>
            <a:r>
              <a:rPr lang="cs-CZ" altLang="cs-CZ" dirty="0"/>
              <a:t>Pracovník v sociálních službách - (2/1 úvazky)  </a:t>
            </a:r>
          </a:p>
          <a:p>
            <a:pPr>
              <a:defRPr/>
            </a:pPr>
            <a:r>
              <a:rPr lang="cs-CZ" altLang="cs-CZ" dirty="0"/>
              <a:t>Sociální pracovník (3/2 úvazky) </a:t>
            </a:r>
          </a:p>
          <a:p>
            <a:pPr>
              <a:defRPr/>
            </a:pPr>
            <a:r>
              <a:rPr lang="cs-CZ" altLang="cs-CZ" dirty="0"/>
              <a:t>Zdravotní sestra (1/0,5 úvazek) </a:t>
            </a:r>
          </a:p>
          <a:p>
            <a:pPr>
              <a:defRPr/>
            </a:pPr>
            <a:r>
              <a:rPr lang="cs-CZ" altLang="cs-CZ" dirty="0"/>
              <a:t>Administrativní pracovník (1/0,5 úvazek) </a:t>
            </a:r>
          </a:p>
          <a:p>
            <a:pPr marL="0" indent="0">
              <a:buNone/>
              <a:defRPr/>
            </a:pPr>
            <a:r>
              <a:rPr lang="cs-CZ" altLang="cs-CZ" dirty="0"/>
              <a:t>Pozn.: Pro práci formou case managementu počítáme ve velkém týmu s 8 pracovníky v roli case </a:t>
            </a:r>
            <a:r>
              <a:rPr lang="cs-CZ" altLang="cs-CZ" dirty="0" err="1"/>
              <a:t>managera</a:t>
            </a:r>
            <a:r>
              <a:rPr lang="cs-CZ" altLang="cs-CZ" dirty="0"/>
              <a:t>, v malém s pěti.</a:t>
            </a:r>
          </a:p>
          <a:p>
            <a:pPr marL="0" indent="0">
              <a:buNone/>
            </a:pPr>
            <a:endParaRPr lang="cs-CZ" dirty="0"/>
          </a:p>
        </p:txBody>
      </p:sp>
    </p:spTree>
    <p:extLst>
      <p:ext uri="{BB962C8B-B14F-4D97-AF65-F5344CB8AC3E}">
        <p14:creationId xmlns:p14="http://schemas.microsoft.com/office/powerpoint/2010/main" val="746062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Základní činnosti AMT</a:t>
            </a:r>
            <a:endParaRPr lang="cs-CZ" dirty="0"/>
          </a:p>
        </p:txBody>
      </p:sp>
      <p:sp>
        <p:nvSpPr>
          <p:cNvPr id="3" name="Zástupný symbol pro obsah 2"/>
          <p:cNvSpPr>
            <a:spLocks noGrp="1"/>
          </p:cNvSpPr>
          <p:nvPr>
            <p:ph idx="1"/>
          </p:nvPr>
        </p:nvSpPr>
        <p:spPr/>
        <p:txBody>
          <a:bodyPr/>
          <a:lstStyle/>
          <a:p>
            <a:pPr marL="514350" indent="-514350">
              <a:buFont typeface="Wingdings" panose="05000000000000000000" pitchFamily="2" charset="2"/>
              <a:buAutoNum type="arabicPeriod"/>
              <a:defRPr/>
            </a:pPr>
            <a:r>
              <a:rPr lang="cs-CZ" altLang="cs-CZ" sz="3200" b="1" dirty="0"/>
              <a:t>Spolupráce s poskytovateli péče v komunitě:</a:t>
            </a:r>
          </a:p>
          <a:p>
            <a:pPr marL="457200" indent="-457200">
              <a:buFont typeface="Wingdings" panose="05000000000000000000" pitchFamily="2" charset="2"/>
              <a:buAutoNum type="alphaLcParenR"/>
              <a:defRPr/>
            </a:pPr>
            <a:r>
              <a:rPr lang="cs-CZ" altLang="cs-CZ" dirty="0"/>
              <a:t>Spolupráce se zdravotnickými profesionály v místní komunitě, </a:t>
            </a:r>
          </a:p>
          <a:p>
            <a:pPr marL="457200" indent="-457200">
              <a:buFont typeface="Wingdings" panose="05000000000000000000" pitchFamily="2" charset="2"/>
              <a:buAutoNum type="alphaLcParenR"/>
              <a:defRPr/>
            </a:pPr>
            <a:r>
              <a:rPr lang="cs-CZ" altLang="cs-CZ" dirty="0"/>
              <a:t>spolupráce s pedagogicko-psychologickými a sociálními službami a institucemi v této síti, tj. primárně </a:t>
            </a:r>
            <a:r>
              <a:rPr lang="cs-CZ" altLang="cs-CZ" dirty="0" err="1"/>
              <a:t>ped</a:t>
            </a:r>
            <a:r>
              <a:rPr lang="cs-CZ" altLang="cs-CZ" dirty="0"/>
              <a:t>.-psych. poradny, školy, OSPOD a sociální pracovníci místních organizací v komunitě, pracovníci sociálních služeb určených různým cílovým skupinám (nízkoprahové kluby, domovy pro seniory, práce s bezdomovci atd.)</a:t>
            </a:r>
          </a:p>
          <a:p>
            <a:pPr marL="457200" indent="-457200">
              <a:buFont typeface="Wingdings" panose="05000000000000000000" pitchFamily="2" charset="2"/>
              <a:buAutoNum type="alphaLcParenR"/>
              <a:defRPr/>
            </a:pPr>
            <a:r>
              <a:rPr lang="cs-CZ" altLang="cs-CZ" dirty="0"/>
              <a:t>spolupráce s úřady, městskou a státní policií.    </a:t>
            </a:r>
          </a:p>
          <a:p>
            <a:pPr marL="0" indent="0">
              <a:buNone/>
              <a:defRPr/>
            </a:pPr>
            <a:r>
              <a:rPr lang="cs-CZ" altLang="cs-CZ" sz="3200" b="1" dirty="0"/>
              <a:t> </a:t>
            </a:r>
          </a:p>
          <a:p>
            <a:pPr marL="0" indent="0">
              <a:buNone/>
            </a:pPr>
            <a:endParaRPr lang="cs-CZ" dirty="0"/>
          </a:p>
        </p:txBody>
      </p:sp>
    </p:spTree>
    <p:extLst>
      <p:ext uri="{BB962C8B-B14F-4D97-AF65-F5344CB8AC3E}">
        <p14:creationId xmlns:p14="http://schemas.microsoft.com/office/powerpoint/2010/main" val="338922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Základní činnosti AMT</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defRPr/>
            </a:pPr>
            <a:r>
              <a:rPr lang="cs-CZ" altLang="cs-CZ" b="1" dirty="0"/>
              <a:t>2. Léčba, rehabilitace:</a:t>
            </a:r>
          </a:p>
          <a:p>
            <a:pPr marL="457200" indent="-457200">
              <a:buFont typeface="Wingdings" panose="05000000000000000000" pitchFamily="2" charset="2"/>
              <a:buAutoNum type="alphaLcParenR"/>
              <a:defRPr/>
            </a:pPr>
            <a:r>
              <a:rPr lang="cs-CZ" altLang="cs-CZ" dirty="0"/>
              <a:t>Základní před-léčebné poradenství, motivační práce a podpora, podpůrné programy a tréninkové programy, </a:t>
            </a:r>
          </a:p>
          <a:p>
            <a:pPr marL="457200" indent="-457200">
              <a:buFont typeface="Wingdings" panose="05000000000000000000" pitchFamily="2" charset="2"/>
              <a:buAutoNum type="alphaLcParenR"/>
              <a:defRPr/>
            </a:pPr>
            <a:r>
              <a:rPr lang="cs-CZ" altLang="cs-CZ" dirty="0"/>
              <a:t>ambulantní léčba formou individuální, skupinové a/nebo rodinné práce: obsahující všechny základní varianty od biologické léčby, až po sociální práci a podporu, včetně tréninkových programů a rozvoje sociálních dovedností a kompetencí. Tato oblast tvoří samostatný segment/provoz a je tvořena programy dle individuální dohody, může být tvořena i programy stacionárními</a:t>
            </a:r>
          </a:p>
          <a:p>
            <a:pPr marL="457200" indent="-457200">
              <a:buFont typeface="Wingdings" panose="05000000000000000000" pitchFamily="2" charset="2"/>
              <a:buAutoNum type="alphaLcParenR"/>
              <a:defRPr/>
            </a:pPr>
            <a:r>
              <a:rPr lang="cs-CZ" altLang="cs-CZ" dirty="0"/>
              <a:t>doléčování a rehabilitace tvoří poslední třetí část/provoz a zajišťuje programy individuální, skupinové, rodinné a stacionární práce pro klienty/pacienty přicházející z jiných léčebných programů zpět do komunity a vyžadujících jak léčebně-rehabilitační péči, tak sociální podporu a různé tréninkové aktivity a sociálně-právní poradenství.</a:t>
            </a:r>
            <a:endParaRPr lang="cs-CZ" dirty="0"/>
          </a:p>
        </p:txBody>
      </p:sp>
    </p:spTree>
    <p:extLst>
      <p:ext uri="{BB962C8B-B14F-4D97-AF65-F5344CB8AC3E}">
        <p14:creationId xmlns:p14="http://schemas.microsoft.com/office/powerpoint/2010/main" val="268374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t>Základní činnosti AMT</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altLang="cs-CZ" sz="3600" b="1" dirty="0"/>
              <a:t>3. Sociální práce a podpora:</a:t>
            </a:r>
          </a:p>
          <a:p>
            <a:pPr>
              <a:buNone/>
            </a:pPr>
            <a:r>
              <a:rPr lang="cs-CZ" altLang="cs-CZ" dirty="0"/>
              <a:t>a) Terénní sociální práce a intervence spojené s rizikovými lokalitami a práce s rizikovými skupinami, výjezdy do místních zařízení zdravotních či sociálních služeb atd.,  </a:t>
            </a:r>
          </a:p>
          <a:p>
            <a:pPr>
              <a:buNone/>
            </a:pPr>
            <a:r>
              <a:rPr lang="cs-CZ" altLang="cs-CZ" dirty="0"/>
              <a:t>b) domácí péče o klienty/pacienty vracející se z léčebných programů a/nebo v léčebných programech AMT kde je nutné kombinovat samotnou léčebnou péči se sociální podporou v místě bydliště,</a:t>
            </a:r>
          </a:p>
          <a:p>
            <a:pPr>
              <a:buNone/>
            </a:pPr>
            <a:r>
              <a:rPr lang="cs-CZ" altLang="cs-CZ" dirty="0"/>
              <a:t>c) case management – postup práce doplňující služby terapeutického kontinua, návaznost na další služby v oblasti psychiatrické a somatické komorbidity, návaznost na služby a programy řešící sociální a rodinnou situaci klienta (právní poradenství, finanční poradenství, bydlení, práce atd.). </a:t>
            </a:r>
          </a:p>
        </p:txBody>
      </p:sp>
    </p:spTree>
    <p:extLst>
      <p:ext uri="{BB962C8B-B14F-4D97-AF65-F5344CB8AC3E}">
        <p14:creationId xmlns:p14="http://schemas.microsoft.com/office/powerpoint/2010/main" val="370729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Požadované počty ošetřených pacientů nebo výkonů</a:t>
            </a:r>
          </a:p>
        </p:txBody>
      </p:sp>
      <p:sp>
        <p:nvSpPr>
          <p:cNvPr id="3" name="Zástupný symbol pro obsah 2"/>
          <p:cNvSpPr>
            <a:spLocks noGrp="1"/>
          </p:cNvSpPr>
          <p:nvPr>
            <p:ph idx="1"/>
          </p:nvPr>
        </p:nvSpPr>
        <p:spPr/>
        <p:txBody>
          <a:bodyPr>
            <a:normAutofit fontScale="92500" lnSpcReduction="10000"/>
          </a:bodyPr>
          <a:lstStyle/>
          <a:p>
            <a:pPr lvl="0"/>
            <a:r>
              <a:rPr lang="cs-CZ" dirty="0"/>
              <a:t>Počet pacientů/klientů v kontinuální péči AMT  formou case managementu dosáhne maximálně 80/50 (velký/malý) za 1,5 roku realizace období projektu. Počet pacientů na jednoho case </a:t>
            </a:r>
            <a:r>
              <a:rPr lang="cs-CZ" dirty="0" err="1"/>
              <a:t>managera</a:t>
            </a:r>
            <a:r>
              <a:rPr lang="cs-CZ" dirty="0"/>
              <a:t> nepřesáhne 10 pacientů/klientů v aktuálním případovém nákladu. Minimální počet takto podpořených osob (více než 40 hodin práce) bude 35 ve velkém/21 v malém týmu. Celkový počet podpořených osob (včetně rodinných příslušníků a anonymní podpory) bude ve velkém týmu za toto období cca 240 osob, v malém  týmu cca 140 osob (solidarita výkonu v rámci projektu).</a:t>
            </a:r>
          </a:p>
          <a:p>
            <a:pPr lvl="0"/>
            <a:r>
              <a:rPr lang="cs-CZ" dirty="0"/>
              <a:t>Podíl objemu přímé práce klinických pracovníků s pacienty/klienty dosáhne 50 % objemu jejich celkové vykonávané činnosti.</a:t>
            </a:r>
          </a:p>
          <a:p>
            <a:pPr lvl="0"/>
            <a:r>
              <a:rPr lang="cs-CZ" dirty="0"/>
              <a:t>Rozhodující pro hodnocení výkonnosti je údaj v příslušné informační databázi. Hodnocen bude jak počet ošetřených, tak rozsah podpory.</a:t>
            </a:r>
          </a:p>
          <a:p>
            <a:pPr marL="0" indent="0">
              <a:buNone/>
            </a:pPr>
            <a:endParaRPr lang="cs-CZ" dirty="0"/>
          </a:p>
        </p:txBody>
      </p:sp>
    </p:spTree>
    <p:extLst>
      <p:ext uri="{BB962C8B-B14F-4D97-AF65-F5344CB8AC3E}">
        <p14:creationId xmlns:p14="http://schemas.microsoft.com/office/powerpoint/2010/main" val="2017760108"/>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1438</Words>
  <Application>Microsoft Office PowerPoint</Application>
  <PresentationFormat>Širokoúhlá obrazovka</PresentationFormat>
  <Paragraphs>96</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Wingdings</vt:lpstr>
      <vt:lpstr>Motiv Office</vt:lpstr>
      <vt:lpstr>Multidisciplinární tým pro adiktologii - AMT</vt:lpstr>
      <vt:lpstr>Autoři standardu, pracovní skupina KA 3</vt:lpstr>
      <vt:lpstr>Základní principy AMT</vt:lpstr>
      <vt:lpstr>Cílová skupina</vt:lpstr>
      <vt:lpstr>Tým AMT velký (2) a malý (1) - složení</vt:lpstr>
      <vt:lpstr>Základní činnosti AMT</vt:lpstr>
      <vt:lpstr>Základní činnosti AMT</vt:lpstr>
      <vt:lpstr>Základní činnosti AMT</vt:lpstr>
      <vt:lpstr>Požadované počty ošetřených pacientů nebo výkonů</vt:lpstr>
      <vt:lpstr>Další požadavky standardu na realizátora projektu</vt:lpstr>
      <vt:lpstr>Další požadavky standardu na realizátora projektu</vt:lpstr>
      <vt:lpstr>Další požadavky standardu na realizátora projektu</vt:lpstr>
      <vt:lpstr>Hlavní závěry analýzy pro pilotní projekt </vt:lpstr>
      <vt:lpstr>Hlavní závěry analýzy pro pilotní projekt (2)</vt:lpstr>
      <vt:lpstr>Podpora AMT během pilotní fáze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Multidisciplinární tým pro adiktologii</dc:title>
  <dc:creator>Hewlett-Packard Company</dc:creator>
  <cp:lastModifiedBy>Jana Králíková</cp:lastModifiedBy>
  <cp:revision>32</cp:revision>
  <dcterms:created xsi:type="dcterms:W3CDTF">2019-01-14T12:37:03Z</dcterms:created>
  <dcterms:modified xsi:type="dcterms:W3CDTF">2019-05-27T13:19:12Z</dcterms:modified>
</cp:coreProperties>
</file>