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7"/>
  </p:notesMasterIdLst>
  <p:handoutMasterIdLst>
    <p:handoutMasterId r:id="rId58"/>
  </p:handoutMasterIdLst>
  <p:sldIdLst>
    <p:sldId id="338" r:id="rId2"/>
    <p:sldId id="351" r:id="rId3"/>
    <p:sldId id="339" r:id="rId4"/>
    <p:sldId id="341" r:id="rId5"/>
    <p:sldId id="340" r:id="rId6"/>
    <p:sldId id="353" r:id="rId7"/>
    <p:sldId id="342" r:id="rId8"/>
    <p:sldId id="343" r:id="rId9"/>
    <p:sldId id="344" r:id="rId10"/>
    <p:sldId id="346" r:id="rId11"/>
    <p:sldId id="347" r:id="rId12"/>
    <p:sldId id="348" r:id="rId13"/>
    <p:sldId id="354" r:id="rId14"/>
    <p:sldId id="256" r:id="rId15"/>
    <p:sldId id="279" r:id="rId16"/>
    <p:sldId id="349" r:id="rId17"/>
    <p:sldId id="303" r:id="rId18"/>
    <p:sldId id="332" r:id="rId19"/>
    <p:sldId id="282" r:id="rId20"/>
    <p:sldId id="283" r:id="rId21"/>
    <p:sldId id="291" r:id="rId22"/>
    <p:sldId id="369" r:id="rId23"/>
    <p:sldId id="358" r:id="rId24"/>
    <p:sldId id="319" r:id="rId25"/>
    <p:sldId id="372" r:id="rId26"/>
    <p:sldId id="366" r:id="rId27"/>
    <p:sldId id="364" r:id="rId28"/>
    <p:sldId id="360" r:id="rId29"/>
    <p:sldId id="361" r:id="rId30"/>
    <p:sldId id="336" r:id="rId31"/>
    <p:sldId id="337" r:id="rId32"/>
    <p:sldId id="356" r:id="rId33"/>
    <p:sldId id="359" r:id="rId34"/>
    <p:sldId id="330" r:id="rId35"/>
    <p:sldId id="350" r:id="rId36"/>
    <p:sldId id="331" r:id="rId37"/>
    <p:sldId id="373" r:id="rId38"/>
    <p:sldId id="389"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18" r:id="rId54"/>
    <p:sldId id="308" r:id="rId55"/>
    <p:sldId id="323" r:id="rId5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55" d="100"/>
          <a:sy n="55" d="100"/>
        </p:scale>
        <p:origin x="1186"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arl\AppData\Local\Packages\microsoft.windowscommunicationsapps_8wekyb3d8bbwe\LocalState\Files\S0\3\Attachments\NEW%20SPREADSHEET%5b1628%5d.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Service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5C-4649-8FF8-0C1B4B06AD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5C-4649-8FF8-0C1B4B06AD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5C-4649-8FF8-0C1B4B06AD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5C-4649-8FF8-0C1B4B06AD1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In-Patient Services - Hospitalizační služby</c:v>
                </c:pt>
                <c:pt idx="1">
                  <c:v>Community Services - Komunitní služby</c:v>
                </c:pt>
                <c:pt idx="2">
                  <c:v>Commissioned Packages of Care - Zprostředkovaná péče </c:v>
                </c:pt>
                <c:pt idx="3">
                  <c:v>Other - Jiné</c:v>
                </c:pt>
              </c:strCache>
            </c:strRef>
          </c:cat>
          <c:val>
            <c:numRef>
              <c:f>Sheet1!$B$2:$B$5</c:f>
              <c:numCache>
                <c:formatCode>0.00%</c:formatCode>
                <c:ptCount val="4"/>
                <c:pt idx="0">
                  <c:v>0.17499999999999999</c:v>
                </c:pt>
                <c:pt idx="1">
                  <c:v>0.39700000000000002</c:v>
                </c:pt>
                <c:pt idx="2">
                  <c:v>0.318</c:v>
                </c:pt>
                <c:pt idx="3">
                  <c:v>0.11</c:v>
                </c:pt>
              </c:numCache>
            </c:numRef>
          </c:val>
          <c:extLst>
            <c:ext xmlns:c16="http://schemas.microsoft.com/office/drawing/2014/chart" uri="{C3380CC4-5D6E-409C-BE32-E72D297353CC}">
              <c16:uniqueId val="{00000008-A85C-4649-8FF8-0C1B4B06AD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68514605292753228"/>
          <c:w val="0.9"/>
          <c:h val="0.298017747387185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86-40D5-B95D-47D1B699CD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86-40D5-B95D-47D1B699CD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86-40D5-B95D-47D1B699CD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86-40D5-B95D-47D1B699CD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86-40D5-B95D-47D1B699CD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D86-40D5-B95D-47D1B699CD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D86-40D5-B95D-47D1B699CDB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 Management and Central - Managment a ústředí </c:v>
                </c:pt>
                <c:pt idx="1">
                  <c:v>Older Adult - Starší dospělí</c:v>
                </c:pt>
                <c:pt idx="2">
                  <c:v>Adult and Specialist Services - Dospělí a specializované služby</c:v>
                </c:pt>
                <c:pt idx="3">
                  <c:v>Primary Care Mental Health - Primární péče v oblasti duševního zdraví</c:v>
                </c:pt>
                <c:pt idx="4">
                  <c:v>Commissioned Packages of Care - Objednané "balíčky služeb"</c:v>
                </c:pt>
                <c:pt idx="5">
                  <c:v>Learning Disabilities - Specifické poruchy učení</c:v>
                </c:pt>
                <c:pt idx="6">
                  <c:v>Third Sector - Třetí sektor</c:v>
                </c:pt>
              </c:strCache>
            </c:strRef>
          </c:cat>
          <c:val>
            <c:numRef>
              <c:f>Sheet1!$B$2:$B$8</c:f>
              <c:numCache>
                <c:formatCode>0.00%</c:formatCode>
                <c:ptCount val="7"/>
                <c:pt idx="0">
                  <c:v>0.1104</c:v>
                </c:pt>
                <c:pt idx="1">
                  <c:v>0.14949999999999999</c:v>
                </c:pt>
                <c:pt idx="2">
                  <c:v>0.26579999999999998</c:v>
                </c:pt>
                <c:pt idx="3">
                  <c:v>4.9700000000000001E-2</c:v>
                </c:pt>
                <c:pt idx="4">
                  <c:v>0.31819999999999998</c:v>
                </c:pt>
                <c:pt idx="5">
                  <c:v>9.2399999999999996E-2</c:v>
                </c:pt>
                <c:pt idx="6">
                  <c:v>1.41E-2</c:v>
                </c:pt>
              </c:numCache>
            </c:numRef>
          </c:val>
          <c:extLst>
            <c:ext xmlns:c16="http://schemas.microsoft.com/office/drawing/2014/chart" uri="{C3380CC4-5D6E-409C-BE32-E72D297353CC}">
              <c16:uniqueId val="{0000000E-BD86-40D5-B95D-47D1B699CDBC}"/>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0-BD86-40D5-B95D-47D1B699CDB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BD86-40D5-B95D-47D1B699CDB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BD86-40D5-B95D-47D1B699CD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BD86-40D5-B95D-47D1B699CDB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BD86-40D5-B95D-47D1B699CD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BD86-40D5-B95D-47D1B699CD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BD86-40D5-B95D-47D1B699CDBC}"/>
              </c:ext>
            </c:extLst>
          </c:dPt>
          <c:cat>
            <c:strRef>
              <c:f>Sheet1!$A$2:$A$8</c:f>
              <c:strCache>
                <c:ptCount val="7"/>
                <c:pt idx="0">
                  <c:v> Management and Central - Managment a ústředí </c:v>
                </c:pt>
                <c:pt idx="1">
                  <c:v>Older Adult - Starší dospělí</c:v>
                </c:pt>
                <c:pt idx="2">
                  <c:v>Adult and Specialist Services - Dospělí a specializované služby</c:v>
                </c:pt>
                <c:pt idx="3">
                  <c:v>Primary Care Mental Health - Primární péče v oblasti duševního zdraví</c:v>
                </c:pt>
                <c:pt idx="4">
                  <c:v>Commissioned Packages of Care - Objednané "balíčky služeb"</c:v>
                </c:pt>
                <c:pt idx="5">
                  <c:v>Learning Disabilities - Specifické poruchy učení</c:v>
                </c:pt>
                <c:pt idx="6">
                  <c:v>Third Sector - Třetí sektor</c:v>
                </c:pt>
              </c:strCache>
            </c:strRef>
          </c:cat>
          <c:val>
            <c:numRef>
              <c:f>Sheet1!$C$2:$C$8</c:f>
              <c:numCache>
                <c:formatCode>General</c:formatCode>
                <c:ptCount val="7"/>
              </c:numCache>
            </c:numRef>
          </c:val>
          <c:extLst>
            <c:ext xmlns:c16="http://schemas.microsoft.com/office/drawing/2014/chart" uri="{C3380CC4-5D6E-409C-BE32-E72D297353CC}">
              <c16:uniqueId val="{0000001D-BD86-40D5-B95D-47D1B699CDB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solidFill>
                  <a:schemeClr val="tx1"/>
                </a:solidFill>
              </a:rPr>
              <a:t>Pre and Post</a:t>
            </a:r>
            <a:r>
              <a:rPr lang="en-GB" baseline="0" dirty="0">
                <a:solidFill>
                  <a:schemeClr val="tx1"/>
                </a:solidFill>
              </a:rPr>
              <a:t> Shared Lives REQOL Scores</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9.1987156589055319E-2"/>
          <c:y val="0.1285225372057974"/>
          <c:w val="0.87700479471166348"/>
          <c:h val="0.71629117296794687"/>
        </c:manualLayout>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cat>
            <c:strRef>
              <c:f>Sheet1!$A$2:$A$5</c:f>
              <c:strCache>
                <c:ptCount val="1"/>
                <c:pt idx="0">
                  <c:v>Shared Lives</c:v>
                </c:pt>
              </c:strCache>
            </c:strRef>
          </c:cat>
          <c:val>
            <c:numRef>
              <c:f>Sheet1!$B$2:$B$5</c:f>
              <c:numCache>
                <c:formatCode>General</c:formatCode>
                <c:ptCount val="1"/>
                <c:pt idx="0">
                  <c:v>12.47</c:v>
                </c:pt>
              </c:numCache>
            </c:numRef>
          </c:val>
          <c:extLst>
            <c:ext xmlns:c16="http://schemas.microsoft.com/office/drawing/2014/chart" uri="{C3380CC4-5D6E-409C-BE32-E72D297353CC}">
              <c16:uniqueId val="{00000000-C1DA-4D87-9EBF-BEDF8EFBAD12}"/>
            </c:ext>
          </c:extLst>
        </c:ser>
        <c:ser>
          <c:idx val="1"/>
          <c:order val="1"/>
          <c:tx>
            <c:strRef>
              <c:f>Sheet1!$C$1</c:f>
              <c:strCache>
                <c:ptCount val="1"/>
                <c:pt idx="0">
                  <c:v>Post</c:v>
                </c:pt>
              </c:strCache>
            </c:strRef>
          </c:tx>
          <c:spPr>
            <a:solidFill>
              <a:schemeClr val="accent2"/>
            </a:solidFill>
            <a:ln>
              <a:noFill/>
            </a:ln>
            <a:effectLst/>
          </c:spPr>
          <c:invertIfNegative val="0"/>
          <c:cat>
            <c:strRef>
              <c:f>Sheet1!$A$2:$A$5</c:f>
              <c:strCache>
                <c:ptCount val="1"/>
                <c:pt idx="0">
                  <c:v>Shared Lives</c:v>
                </c:pt>
              </c:strCache>
            </c:strRef>
          </c:cat>
          <c:val>
            <c:numRef>
              <c:f>Sheet1!$C$2:$C$5</c:f>
              <c:numCache>
                <c:formatCode>General</c:formatCode>
                <c:ptCount val="1"/>
                <c:pt idx="0">
                  <c:v>30.13</c:v>
                </c:pt>
              </c:numCache>
            </c:numRef>
          </c:val>
          <c:extLst>
            <c:ext xmlns:c16="http://schemas.microsoft.com/office/drawing/2014/chart" uri="{C3380CC4-5D6E-409C-BE32-E72D297353CC}">
              <c16:uniqueId val="{00000001-C1DA-4D87-9EBF-BEDF8EFBAD12}"/>
            </c:ext>
          </c:extLst>
        </c:ser>
        <c:dLbls>
          <c:showLegendKey val="0"/>
          <c:showVal val="0"/>
          <c:showCatName val="0"/>
          <c:showSerName val="0"/>
          <c:showPercent val="0"/>
          <c:showBubbleSize val="0"/>
        </c:dLbls>
        <c:gapWidth val="219"/>
        <c:overlap val="-27"/>
        <c:axId val="169869824"/>
        <c:axId val="162554432"/>
      </c:barChart>
      <c:catAx>
        <c:axId val="1698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62554432"/>
        <c:crosses val="autoZero"/>
        <c:auto val="1"/>
        <c:lblAlgn val="ctr"/>
        <c:lblOffset val="100"/>
        <c:noMultiLvlLbl val="0"/>
      </c:catAx>
      <c:valAx>
        <c:axId val="16255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dirty="0"/>
                  <a:t>Mean total REQOL score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69869824"/>
        <c:crosses val="autoZero"/>
        <c:crossBetween val="between"/>
      </c:valAx>
      <c:spPr>
        <a:noFill/>
        <a:ln>
          <a:noFill/>
        </a:ln>
        <a:effectLst/>
      </c:spPr>
    </c:plotArea>
    <c:legend>
      <c:legendPos val="b"/>
      <c:layout>
        <c:manualLayout>
          <c:xMode val="edge"/>
          <c:yMode val="edge"/>
          <c:x val="0.44645303217996951"/>
          <c:y val="0.91333552456662614"/>
          <c:w val="0.1310606193360194"/>
          <c:h val="6.23067836890731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solidFill>
                  <a:schemeClr val="tx1"/>
                </a:solidFill>
              </a:rPr>
              <a:t>Pre</a:t>
            </a:r>
            <a:r>
              <a:rPr lang="en-GB" baseline="0" dirty="0">
                <a:solidFill>
                  <a:schemeClr val="tx1"/>
                </a:solidFill>
              </a:rPr>
              <a:t> and Post admission REQOL scores</a:t>
            </a:r>
            <a:endParaRPr lang="en-GB"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5.4558180227471567E-2"/>
          <c:y val="0.1214161657955229"/>
          <c:w val="0.93215679561793907"/>
          <c:h val="0.7284090985247349"/>
        </c:manualLayout>
      </c:layout>
      <c:barChart>
        <c:barDir val="col"/>
        <c:grouping val="clustered"/>
        <c:varyColors val="0"/>
        <c:ser>
          <c:idx val="0"/>
          <c:order val="0"/>
          <c:tx>
            <c:v>Control</c:v>
          </c:tx>
          <c:spPr>
            <a:solidFill>
              <a:schemeClr val="accent1"/>
            </a:solidFill>
            <a:ln>
              <a:noFill/>
            </a:ln>
            <a:effectLst/>
          </c:spPr>
          <c:invertIfNegative val="0"/>
          <c:val>
            <c:numRef>
              <c:f>Sheet1!$H$4:$I$4</c:f>
              <c:numCache>
                <c:formatCode>General</c:formatCode>
                <c:ptCount val="2"/>
                <c:pt idx="0">
                  <c:v>7.73</c:v>
                </c:pt>
                <c:pt idx="1">
                  <c:v>13.73</c:v>
                </c:pt>
              </c:numCache>
            </c:numRef>
          </c:val>
          <c:extLst>
            <c:ext xmlns:c16="http://schemas.microsoft.com/office/drawing/2014/chart" uri="{C3380CC4-5D6E-409C-BE32-E72D297353CC}">
              <c16:uniqueId val="{00000000-C4E5-4EC5-9C2F-9AC00587B9DA}"/>
            </c:ext>
          </c:extLst>
        </c:ser>
        <c:ser>
          <c:idx val="1"/>
          <c:order val="1"/>
          <c:tx>
            <c:v>Shared Lives</c:v>
          </c:tx>
          <c:spPr>
            <a:solidFill>
              <a:schemeClr val="accent2"/>
            </a:solidFill>
            <a:ln>
              <a:noFill/>
            </a:ln>
            <a:effectLst/>
          </c:spPr>
          <c:invertIfNegative val="0"/>
          <c:val>
            <c:numRef>
              <c:f>Sheet1!$J$4:$K$4</c:f>
              <c:numCache>
                <c:formatCode>General</c:formatCode>
                <c:ptCount val="2"/>
                <c:pt idx="0">
                  <c:v>13.47</c:v>
                </c:pt>
                <c:pt idx="1">
                  <c:v>31.2</c:v>
                </c:pt>
              </c:numCache>
            </c:numRef>
          </c:val>
          <c:extLst>
            <c:ext xmlns:c16="http://schemas.microsoft.com/office/drawing/2014/chart" uri="{C3380CC4-5D6E-409C-BE32-E72D297353CC}">
              <c16:uniqueId val="{00000001-C4E5-4EC5-9C2F-9AC00587B9DA}"/>
            </c:ext>
          </c:extLst>
        </c:ser>
        <c:dLbls>
          <c:showLegendKey val="0"/>
          <c:showVal val="0"/>
          <c:showCatName val="0"/>
          <c:showSerName val="0"/>
          <c:showPercent val="0"/>
          <c:showBubbleSize val="0"/>
        </c:dLbls>
        <c:gapWidth val="219"/>
        <c:axId val="169959424"/>
        <c:axId val="162557312"/>
      </c:barChart>
      <c:catAx>
        <c:axId val="169959424"/>
        <c:scaling>
          <c:orientation val="minMax"/>
        </c:scaling>
        <c:delete val="1"/>
        <c:axPos val="b"/>
        <c:numFmt formatCode="@" sourceLinked="0"/>
        <c:majorTickMark val="none"/>
        <c:minorTickMark val="none"/>
        <c:tickLblPos val="nextTo"/>
        <c:crossAx val="162557312"/>
        <c:crosses val="autoZero"/>
        <c:auto val="1"/>
        <c:lblAlgn val="ctr"/>
        <c:lblOffset val="100"/>
        <c:noMultiLvlLbl val="0"/>
      </c:catAx>
      <c:valAx>
        <c:axId val="16255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solidFill>
                      <a:schemeClr val="tx1"/>
                    </a:solidFill>
                  </a:rPr>
                  <a:t>Mean total</a:t>
                </a:r>
                <a:r>
                  <a:rPr lang="en-GB" baseline="0" dirty="0">
                    <a:solidFill>
                      <a:schemeClr val="tx1"/>
                    </a:solidFill>
                  </a:rPr>
                  <a:t> REQOL score</a:t>
                </a:r>
                <a:endParaRPr lang="en-GB"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9959424"/>
        <c:crosses val="autoZero"/>
        <c:crossBetween val="between"/>
      </c:valAx>
      <c:spPr>
        <a:noFill/>
        <a:ln>
          <a:noFill/>
        </a:ln>
        <a:effectLst/>
      </c:spPr>
    </c:plotArea>
    <c:legend>
      <c:legendPos val="b"/>
      <c:layout>
        <c:manualLayout>
          <c:xMode val="edge"/>
          <c:yMode val="edge"/>
          <c:x val="0.41727889992011868"/>
          <c:y val="0.92511703604571016"/>
          <c:w val="0.16181891665715697"/>
          <c:h val="7.48829639542898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cs-CZ"/>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'4 month pre_post'!$G$35</c:f>
              <c:strCache>
                <c:ptCount val="1"/>
                <c:pt idx="0">
                  <c:v>Shared lives</c:v>
                </c:pt>
              </c:strCache>
            </c:strRef>
          </c:tx>
          <c:spPr>
            <a:ln w="28575" cap="rnd">
              <a:solidFill>
                <a:schemeClr val="accent2"/>
              </a:solidFill>
              <a:round/>
            </a:ln>
            <a:effectLst/>
          </c:spPr>
          <c:marker>
            <c:symbol val="none"/>
          </c:marker>
          <c:cat>
            <c:strRef>
              <c:f>'4 month pre_post'!$H$34:$I$34</c:f>
              <c:strCache>
                <c:ptCount val="2"/>
                <c:pt idx="0">
                  <c:v>Pre</c:v>
                </c:pt>
                <c:pt idx="1">
                  <c:v>Post</c:v>
                </c:pt>
              </c:strCache>
            </c:strRef>
          </c:cat>
          <c:val>
            <c:numRef>
              <c:f>'4 month pre_post'!$H$35:$I$35</c:f>
              <c:numCache>
                <c:formatCode>General</c:formatCode>
                <c:ptCount val="2"/>
                <c:pt idx="0">
                  <c:v>10</c:v>
                </c:pt>
                <c:pt idx="1">
                  <c:v>2.25</c:v>
                </c:pt>
              </c:numCache>
            </c:numRef>
          </c:val>
          <c:smooth val="0"/>
          <c:extLst>
            <c:ext xmlns:c16="http://schemas.microsoft.com/office/drawing/2014/chart" uri="{C3380CC4-5D6E-409C-BE32-E72D297353CC}">
              <c16:uniqueId val="{00000000-A88E-4ABA-AFB0-5726C0F6AAF3}"/>
            </c:ext>
          </c:extLst>
        </c:ser>
        <c:ser>
          <c:idx val="1"/>
          <c:order val="1"/>
          <c:tx>
            <c:strRef>
              <c:f>'4 month pre_post'!$G$36</c:f>
              <c:strCache>
                <c:ptCount val="1"/>
                <c:pt idx="0">
                  <c:v>Controls </c:v>
                </c:pt>
              </c:strCache>
            </c:strRef>
          </c:tx>
          <c:spPr>
            <a:ln w="28575" cap="rnd">
              <a:solidFill>
                <a:schemeClr val="accent1"/>
              </a:solidFill>
              <a:round/>
            </a:ln>
            <a:effectLst/>
          </c:spPr>
          <c:marker>
            <c:symbol val="none"/>
          </c:marker>
          <c:cat>
            <c:strRef>
              <c:f>'4 month pre_post'!$H$34:$I$34</c:f>
              <c:strCache>
                <c:ptCount val="2"/>
                <c:pt idx="0">
                  <c:v>Pre</c:v>
                </c:pt>
                <c:pt idx="1">
                  <c:v>Post</c:v>
                </c:pt>
              </c:strCache>
            </c:strRef>
          </c:cat>
          <c:val>
            <c:numRef>
              <c:f>'4 month pre_post'!$H$36:$I$36</c:f>
              <c:numCache>
                <c:formatCode>General</c:formatCode>
                <c:ptCount val="2"/>
                <c:pt idx="0">
                  <c:v>5</c:v>
                </c:pt>
                <c:pt idx="1">
                  <c:v>11.25</c:v>
                </c:pt>
              </c:numCache>
            </c:numRef>
          </c:val>
          <c:smooth val="0"/>
          <c:extLst>
            <c:ext xmlns:c16="http://schemas.microsoft.com/office/drawing/2014/chart" uri="{C3380CC4-5D6E-409C-BE32-E72D297353CC}">
              <c16:uniqueId val="{00000001-A88E-4ABA-AFB0-5726C0F6AAF3}"/>
            </c:ext>
          </c:extLst>
        </c:ser>
        <c:dLbls>
          <c:showLegendKey val="0"/>
          <c:showVal val="0"/>
          <c:showCatName val="0"/>
          <c:showSerName val="0"/>
          <c:showPercent val="0"/>
          <c:showBubbleSize val="0"/>
        </c:dLbls>
        <c:smooth val="0"/>
        <c:axId val="170942976"/>
        <c:axId val="162560192"/>
      </c:lineChart>
      <c:catAx>
        <c:axId val="17094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62560192"/>
        <c:crosses val="autoZero"/>
        <c:auto val="1"/>
        <c:lblAlgn val="ctr"/>
        <c:lblOffset val="100"/>
        <c:noMultiLvlLbl val="0"/>
      </c:catAx>
      <c:valAx>
        <c:axId val="162560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Mean</a:t>
                </a:r>
                <a:r>
                  <a:rPr lang="en-GB" baseline="0" dirty="0"/>
                  <a:t> number of nights</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094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w="28575">
      <a:solidFill>
        <a:schemeClr val="tx1"/>
      </a:solid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2851704912223"/>
          <c:y val="2.6909726478043232E-2"/>
          <c:w val="0.86471372757095066"/>
          <c:h val="0.83342319075190208"/>
        </c:manualLayout>
      </c:layout>
      <c:lineChart>
        <c:grouping val="standard"/>
        <c:varyColors val="0"/>
        <c:ser>
          <c:idx val="0"/>
          <c:order val="0"/>
          <c:tx>
            <c:strRef>
              <c:f>'4 month pre_post'!$J$41</c:f>
              <c:strCache>
                <c:ptCount val="1"/>
                <c:pt idx="0">
                  <c:v>Shared lives</c:v>
                </c:pt>
              </c:strCache>
            </c:strRef>
          </c:tx>
          <c:spPr>
            <a:ln w="28575" cap="rnd">
              <a:solidFill>
                <a:schemeClr val="accent2"/>
              </a:solidFill>
              <a:round/>
            </a:ln>
            <a:effectLst/>
          </c:spPr>
          <c:marker>
            <c:symbol val="none"/>
          </c:marker>
          <c:cat>
            <c:strRef>
              <c:f>'4 month pre_post'!$K$40:$L$40</c:f>
              <c:strCache>
                <c:ptCount val="2"/>
                <c:pt idx="0">
                  <c:v>Pre</c:v>
                </c:pt>
                <c:pt idx="1">
                  <c:v>Post</c:v>
                </c:pt>
              </c:strCache>
            </c:strRef>
          </c:cat>
          <c:val>
            <c:numRef>
              <c:f>'4 month pre_post'!$K$41:$L$41</c:f>
              <c:numCache>
                <c:formatCode>General</c:formatCode>
                <c:ptCount val="2"/>
                <c:pt idx="0">
                  <c:v>8.67</c:v>
                </c:pt>
                <c:pt idx="1">
                  <c:v>0</c:v>
                </c:pt>
              </c:numCache>
            </c:numRef>
          </c:val>
          <c:smooth val="0"/>
          <c:extLst>
            <c:ext xmlns:c16="http://schemas.microsoft.com/office/drawing/2014/chart" uri="{C3380CC4-5D6E-409C-BE32-E72D297353CC}">
              <c16:uniqueId val="{00000000-C231-4DDD-9E62-066B191DD24E}"/>
            </c:ext>
          </c:extLst>
        </c:ser>
        <c:ser>
          <c:idx val="1"/>
          <c:order val="1"/>
          <c:tx>
            <c:strRef>
              <c:f>'4 month pre_post'!$J$42</c:f>
              <c:strCache>
                <c:ptCount val="1"/>
                <c:pt idx="0">
                  <c:v>Controls</c:v>
                </c:pt>
              </c:strCache>
            </c:strRef>
          </c:tx>
          <c:spPr>
            <a:ln w="28575" cap="rnd">
              <a:solidFill>
                <a:schemeClr val="accent1"/>
              </a:solidFill>
              <a:round/>
            </a:ln>
            <a:effectLst/>
          </c:spPr>
          <c:marker>
            <c:symbol val="none"/>
          </c:marker>
          <c:cat>
            <c:strRef>
              <c:f>'4 month pre_post'!$K$40:$L$40</c:f>
              <c:strCache>
                <c:ptCount val="2"/>
                <c:pt idx="0">
                  <c:v>Pre</c:v>
                </c:pt>
                <c:pt idx="1">
                  <c:v>Post</c:v>
                </c:pt>
              </c:strCache>
            </c:strRef>
          </c:cat>
          <c:val>
            <c:numRef>
              <c:f>'4 month pre_post'!$K$42:$L$42</c:f>
              <c:numCache>
                <c:formatCode>General</c:formatCode>
                <c:ptCount val="2"/>
                <c:pt idx="0">
                  <c:v>5</c:v>
                </c:pt>
                <c:pt idx="1">
                  <c:v>0</c:v>
                </c:pt>
              </c:numCache>
            </c:numRef>
          </c:val>
          <c:smooth val="0"/>
          <c:extLst>
            <c:ext xmlns:c16="http://schemas.microsoft.com/office/drawing/2014/chart" uri="{C3380CC4-5D6E-409C-BE32-E72D297353CC}">
              <c16:uniqueId val="{00000001-C231-4DDD-9E62-066B191DD24E}"/>
            </c:ext>
          </c:extLst>
        </c:ser>
        <c:dLbls>
          <c:showLegendKey val="0"/>
          <c:showVal val="0"/>
          <c:showCatName val="0"/>
          <c:showSerName val="0"/>
          <c:showPercent val="0"/>
          <c:showBubbleSize val="0"/>
        </c:dLbls>
        <c:smooth val="0"/>
        <c:axId val="170156544"/>
        <c:axId val="53043200"/>
      </c:lineChart>
      <c:catAx>
        <c:axId val="17015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53043200"/>
        <c:crosses val="autoZero"/>
        <c:auto val="1"/>
        <c:lblAlgn val="ctr"/>
        <c:lblOffset val="100"/>
        <c:noMultiLvlLbl val="0"/>
      </c:catAx>
      <c:valAx>
        <c:axId val="53043200"/>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Mean</a:t>
                </a:r>
                <a:r>
                  <a:rPr lang="en-GB" baseline="0" dirty="0"/>
                  <a:t> number of nights</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0156544"/>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w="28575">
      <a:solidFill>
        <a:schemeClr val="tx1"/>
      </a:solid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F4E4C-3C24-4A71-B7EE-E0E9EACD91F2}"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889FDFFE-74E5-4450-B302-E5E2D8903F99}">
      <dgm:prSet phldrT="[Text]"/>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dirty="0"/>
            <a:t>Single Point of Contact</a:t>
          </a:r>
          <a:r>
            <a:rPr lang="cs-CZ" dirty="0"/>
            <a:t>/</a:t>
          </a:r>
          <a:br>
            <a:rPr lang="cs-CZ" dirty="0"/>
          </a:br>
          <a:r>
            <a:rPr lang="cs-CZ" b="1" i="1" dirty="0"/>
            <a:t>Jedno místo přístupu ke službám</a:t>
          </a:r>
          <a:endParaRPr lang="en-GB" b="1" i="1" dirty="0"/>
        </a:p>
      </dgm:t>
    </dgm:pt>
    <dgm:pt modelId="{41309AB8-D03E-48D2-B0DE-9D3A74EA13DE}" type="parTrans" cxnId="{0FE5764F-556D-4C22-B89B-7A935AEE5E4F}">
      <dgm:prSet/>
      <dgm:spPr/>
      <dgm:t>
        <a:bodyPr/>
        <a:lstStyle/>
        <a:p>
          <a:endParaRPr lang="en-GB"/>
        </a:p>
      </dgm:t>
    </dgm:pt>
    <dgm:pt modelId="{8A75F51F-FF45-439D-BF77-4886806238E9}" type="sibTrans" cxnId="{0FE5764F-556D-4C22-B89B-7A935AEE5E4F}">
      <dgm:prSet/>
      <dgm:spPr/>
      <dgm:t>
        <a:bodyPr/>
        <a:lstStyle/>
        <a:p>
          <a:endParaRPr lang="en-GB"/>
        </a:p>
      </dgm:t>
    </dgm:pt>
    <dgm:pt modelId="{4B9D5F3E-4892-4728-B2E5-412D3227D74E}">
      <dgm:prSet phldrT="[Text]" phldr="1"/>
      <dgm:spPr/>
      <dgm:t>
        <a:bodyPr/>
        <a:lstStyle/>
        <a:p>
          <a:endParaRPr lang="en-GB"/>
        </a:p>
      </dgm:t>
    </dgm:pt>
    <dgm:pt modelId="{8C045AD5-F1C4-4DFF-AD8E-28085C156D79}" type="parTrans" cxnId="{470FC64F-A7E5-4162-89C4-7A6D9C1126DD}">
      <dgm:prSet/>
      <dgm:spPr/>
      <dgm:t>
        <a:bodyPr/>
        <a:lstStyle/>
        <a:p>
          <a:endParaRPr lang="en-GB"/>
        </a:p>
      </dgm:t>
    </dgm:pt>
    <dgm:pt modelId="{A8F1590B-7747-44F2-A620-B0801FDF43F6}" type="sibTrans" cxnId="{470FC64F-A7E5-4162-89C4-7A6D9C1126DD}">
      <dgm:prSet/>
      <dgm:spPr/>
      <dgm:t>
        <a:bodyPr/>
        <a:lstStyle/>
        <a:p>
          <a:endParaRPr lang="en-GB"/>
        </a:p>
      </dgm:t>
    </dgm:pt>
    <dgm:pt modelId="{23DE7C3A-77C7-4932-A4A8-A70CA7BE663F}">
      <dgm:prSet phldrT="[Text]" phldr="1"/>
      <dgm:spPr/>
      <dgm:t>
        <a:bodyPr/>
        <a:lstStyle/>
        <a:p>
          <a:endParaRPr lang="en-GB"/>
        </a:p>
      </dgm:t>
    </dgm:pt>
    <dgm:pt modelId="{A552FCA4-099B-4D44-8E16-92D40EBE779B}" type="parTrans" cxnId="{1103569F-E193-4989-8336-6C4B917CF665}">
      <dgm:prSet/>
      <dgm:spPr/>
      <dgm:t>
        <a:bodyPr/>
        <a:lstStyle/>
        <a:p>
          <a:endParaRPr lang="en-GB"/>
        </a:p>
      </dgm:t>
    </dgm:pt>
    <dgm:pt modelId="{9A1E10E5-FBAD-4737-AAAF-F60439D06780}" type="sibTrans" cxnId="{1103569F-E193-4989-8336-6C4B917CF665}">
      <dgm:prSet/>
      <dgm:spPr/>
      <dgm:t>
        <a:bodyPr/>
        <a:lstStyle/>
        <a:p>
          <a:endParaRPr lang="en-GB"/>
        </a:p>
      </dgm:t>
    </dgm:pt>
    <dgm:pt modelId="{4E9309C7-3731-42E1-85C4-535A5EDCBB71}">
      <dgm:prSet phldrT="[Text]" phldr="1"/>
      <dgm:spPr/>
      <dgm:t>
        <a:bodyPr/>
        <a:lstStyle/>
        <a:p>
          <a:endParaRPr lang="en-GB" dirty="0"/>
        </a:p>
      </dgm:t>
    </dgm:pt>
    <dgm:pt modelId="{74C52463-343E-4C7C-B489-EE0DD2F84BA1}" type="parTrans" cxnId="{461BB2CA-E627-4216-A96E-7B547C04B723}">
      <dgm:prSet/>
      <dgm:spPr/>
      <dgm:t>
        <a:bodyPr/>
        <a:lstStyle/>
        <a:p>
          <a:endParaRPr lang="en-GB"/>
        </a:p>
      </dgm:t>
    </dgm:pt>
    <dgm:pt modelId="{A021C6F5-B15F-4146-91E0-2F9BADCDC50C}" type="sibTrans" cxnId="{461BB2CA-E627-4216-A96E-7B547C04B723}">
      <dgm:prSet/>
      <dgm:spPr/>
      <dgm:t>
        <a:bodyPr/>
        <a:lstStyle/>
        <a:p>
          <a:endParaRPr lang="en-GB"/>
        </a:p>
      </dgm:t>
    </dgm:pt>
    <dgm:pt modelId="{AD5C210B-B4CD-4A5E-94BA-1870A85E0ED4}">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b="1" kern="1200" dirty="0">
              <a:latin typeface="Arial" pitchFamily="34" charset="0"/>
              <a:cs typeface="Arial" pitchFamily="34" charset="0"/>
            </a:rPr>
            <a:t>Crisis Home Treatment and  Liaison</a:t>
          </a:r>
          <a:r>
            <a:rPr lang="cs-CZ" sz="1600" b="1" kern="1200" dirty="0">
              <a:latin typeface="Arial" pitchFamily="34" charset="0"/>
              <a:cs typeface="Arial" pitchFamily="34" charset="0"/>
            </a:rPr>
            <a:t>/</a:t>
          </a:r>
          <a:br>
            <a:rPr lang="cs-CZ" sz="1600" b="1" kern="1200" dirty="0">
              <a:latin typeface="Arial" pitchFamily="34" charset="0"/>
              <a:cs typeface="Arial" pitchFamily="34" charset="0"/>
            </a:rPr>
          </a:br>
          <a:r>
            <a:rPr lang="cs-CZ" sz="1400" b="1" i="1" kern="1200" dirty="0">
              <a:solidFill>
                <a:prstClr val="white"/>
              </a:solidFill>
              <a:latin typeface="Arial" pitchFamily="34" charset="0"/>
              <a:ea typeface="+mn-ea"/>
              <a:cs typeface="Arial" pitchFamily="34" charset="0"/>
            </a:rPr>
            <a:t>Krizová domácí léčba a spolupráce</a:t>
          </a:r>
          <a:endParaRPr lang="en-GB" sz="1400" b="1" i="1" kern="1200" dirty="0">
            <a:solidFill>
              <a:prstClr val="white"/>
            </a:solidFill>
            <a:latin typeface="Arial" pitchFamily="34" charset="0"/>
            <a:ea typeface="+mn-ea"/>
            <a:cs typeface="Arial" pitchFamily="34" charset="0"/>
          </a:endParaRPr>
        </a:p>
      </dgm:t>
    </dgm:pt>
    <dgm:pt modelId="{954FC238-0FF6-41C1-85AA-CD3E9C4688CB}" type="sibTrans" cxnId="{49D96150-2E98-4DBA-BDEA-4A9C6C220917}">
      <dgm:prSet/>
      <dgm:spPr/>
      <dgm:t>
        <a:bodyPr/>
        <a:lstStyle/>
        <a:p>
          <a:endParaRPr lang="en-GB"/>
        </a:p>
      </dgm:t>
    </dgm:pt>
    <dgm:pt modelId="{D8032C4F-782C-4B39-B06B-836B485F0798}" type="parTrans" cxnId="{49D96150-2E98-4DBA-BDEA-4A9C6C220917}">
      <dgm:prSet/>
      <dgm:spPr/>
      <dgm:t>
        <a:bodyPr/>
        <a:lstStyle/>
        <a:p>
          <a:endParaRPr lang="en-GB"/>
        </a:p>
      </dgm:t>
    </dgm:pt>
    <dgm:pt modelId="{E3A96530-AACF-4DEB-A055-7A84CE59B4F4}">
      <dgm:prSet custRadScaleRad="100376" custRadScaleInc="-3895"/>
      <dgm:spPr/>
      <dgm:t>
        <a:bodyPr/>
        <a:lstStyle/>
        <a:p>
          <a:endParaRPr lang="en-GB"/>
        </a:p>
      </dgm:t>
    </dgm:pt>
    <dgm:pt modelId="{24E8C087-0E01-41B5-A3B7-3C720F3EECF1}" type="parTrans" cxnId="{5966CB27-0C7D-49AA-8AA0-02A4B9E1B9EA}">
      <dgm:prSet/>
      <dgm:spPr/>
      <dgm:t>
        <a:bodyPr/>
        <a:lstStyle/>
        <a:p>
          <a:endParaRPr lang="en-GB"/>
        </a:p>
      </dgm:t>
    </dgm:pt>
    <dgm:pt modelId="{C37798BE-0CBD-4922-8A44-E79F2E27A31B}" type="sibTrans" cxnId="{5966CB27-0C7D-49AA-8AA0-02A4B9E1B9EA}">
      <dgm:prSet/>
      <dgm:spPr/>
      <dgm:t>
        <a:bodyPr/>
        <a:lstStyle/>
        <a:p>
          <a:endParaRPr lang="en-GB"/>
        </a:p>
      </dgm:t>
    </dgm:pt>
    <dgm:pt modelId="{02755F03-9062-4DEC-8EB2-58AF3253CB20}">
      <dgm:prSet custRadScaleRad="100376" custRadScaleInc="-3895"/>
      <dgm:spPr/>
      <dgm:t>
        <a:bodyPr/>
        <a:lstStyle/>
        <a:p>
          <a:endParaRPr lang="en-GB"/>
        </a:p>
      </dgm:t>
    </dgm:pt>
    <dgm:pt modelId="{363177F1-7E55-4C77-BAE3-E6B11389B97E}" type="parTrans" cxnId="{B820FBFA-DB00-4948-857A-4ED43E1B7E78}">
      <dgm:prSet custLinFactNeighborX="-10446" custLinFactNeighborY="-153"/>
      <dgm:spPr/>
      <dgm:t>
        <a:bodyPr/>
        <a:lstStyle/>
        <a:p>
          <a:endParaRPr lang="en-GB"/>
        </a:p>
      </dgm:t>
    </dgm:pt>
    <dgm:pt modelId="{FF8FEE42-F591-465A-92BE-649CC3B7588B}" type="sibTrans" cxnId="{B820FBFA-DB00-4948-857A-4ED43E1B7E78}">
      <dgm:prSet/>
      <dgm:spPr/>
      <dgm:t>
        <a:bodyPr/>
        <a:lstStyle/>
        <a:p>
          <a:endParaRPr lang="en-GB"/>
        </a:p>
      </dgm:t>
    </dgm:pt>
    <dgm:pt modelId="{2E469648-CC9A-41EE-83B9-79204CF64CC4}">
      <dgm:prSet custRadScaleRad="100376" custRadScaleInc="-3895"/>
      <dgm:spPr/>
      <dgm:t>
        <a:bodyPr/>
        <a:lstStyle/>
        <a:p>
          <a:endParaRPr lang="en-GB"/>
        </a:p>
      </dgm:t>
    </dgm:pt>
    <dgm:pt modelId="{71DC6CB9-0795-412E-8FDA-8E94ECE38517}" type="parTrans" cxnId="{32DE40E1-A725-4C79-A03D-0F8E5AB87150}">
      <dgm:prSet custLinFactNeighborX="-10446" custLinFactNeighborY="-153"/>
      <dgm:spPr/>
      <dgm:t>
        <a:bodyPr/>
        <a:lstStyle/>
        <a:p>
          <a:endParaRPr lang="en-GB"/>
        </a:p>
      </dgm:t>
    </dgm:pt>
    <dgm:pt modelId="{31802226-2F68-47DE-8002-0D42E607A5D6}" type="sibTrans" cxnId="{32DE40E1-A725-4C79-A03D-0F8E5AB87150}">
      <dgm:prSet/>
      <dgm:spPr/>
      <dgm:t>
        <a:bodyPr/>
        <a:lstStyle/>
        <a:p>
          <a:endParaRPr lang="en-GB"/>
        </a:p>
      </dgm:t>
    </dgm:pt>
    <dgm:pt modelId="{49B855CE-1D56-43A8-829F-DC99CEFFA58E}">
      <dgm:prSet/>
      <dgm:spPr/>
      <dgm:t>
        <a:bodyPr/>
        <a:lstStyle/>
        <a:p>
          <a:endParaRPr lang="en-GB"/>
        </a:p>
      </dgm:t>
    </dgm:pt>
    <dgm:pt modelId="{B47308C0-C6A6-406F-B2C3-4AD8812848D8}" type="parTrans" cxnId="{66B05F1B-FE71-4A49-8469-25B55530D9D3}">
      <dgm:prSet/>
      <dgm:spPr/>
      <dgm:t>
        <a:bodyPr/>
        <a:lstStyle/>
        <a:p>
          <a:endParaRPr lang="en-GB"/>
        </a:p>
      </dgm:t>
    </dgm:pt>
    <dgm:pt modelId="{5012610F-6429-495A-AAF5-F2B4AECC7D59}" type="sibTrans" cxnId="{66B05F1B-FE71-4A49-8469-25B55530D9D3}">
      <dgm:prSet/>
      <dgm:spPr/>
      <dgm:t>
        <a:bodyPr/>
        <a:lstStyle/>
        <a:p>
          <a:endParaRPr lang="en-GB"/>
        </a:p>
      </dgm:t>
    </dgm:pt>
    <dgm:pt modelId="{1A05A822-973F-4C49-B13C-AB5A9A73F3F4}">
      <dgm:prSet/>
      <dgm:spPr/>
      <dgm:t>
        <a:bodyPr/>
        <a:lstStyle/>
        <a:p>
          <a:endParaRPr lang="en-GB"/>
        </a:p>
      </dgm:t>
    </dgm:pt>
    <dgm:pt modelId="{369BBE5C-F054-4D2F-88C0-BBBF1816B99F}" type="parTrans" cxnId="{24C901AE-8D2F-43D4-AE3D-A5637142E356}">
      <dgm:prSet/>
      <dgm:spPr/>
      <dgm:t>
        <a:bodyPr/>
        <a:lstStyle/>
        <a:p>
          <a:endParaRPr lang="en-GB"/>
        </a:p>
      </dgm:t>
    </dgm:pt>
    <dgm:pt modelId="{2F8115E6-A4A1-44D8-94EC-AF46AEDD9132}" type="sibTrans" cxnId="{24C901AE-8D2F-43D4-AE3D-A5637142E356}">
      <dgm:prSet/>
      <dgm:spPr/>
      <dgm:t>
        <a:bodyPr/>
        <a:lstStyle/>
        <a:p>
          <a:endParaRPr lang="en-GB"/>
        </a:p>
      </dgm:t>
    </dgm:pt>
    <dgm:pt modelId="{50D888A1-3E4D-41D7-9BB9-2CD54854F265}">
      <dgm:prSet phldrT="[Text]" custRadScaleRad="100376" custRadScaleInc="-3895"/>
      <dgm:spPr/>
      <dgm:t>
        <a:bodyPr/>
        <a:lstStyle/>
        <a:p>
          <a:endParaRPr lang="en-GB"/>
        </a:p>
      </dgm:t>
    </dgm:pt>
    <dgm:pt modelId="{8416BF11-1035-48E5-9C33-703560AD82C1}" type="parTrans" cxnId="{A53C7ADF-6345-4C5E-AD17-632A7F24E0BF}">
      <dgm:prSet custLinFactNeighborX="-10446" custLinFactNeighborY="-153"/>
      <dgm:spPr/>
      <dgm:t>
        <a:bodyPr/>
        <a:lstStyle/>
        <a:p>
          <a:endParaRPr lang="en-GB"/>
        </a:p>
      </dgm:t>
    </dgm:pt>
    <dgm:pt modelId="{B2253732-B054-4C32-9E31-3B54B73F5310}" type="sibTrans" cxnId="{A53C7ADF-6345-4C5E-AD17-632A7F24E0BF}">
      <dgm:prSet/>
      <dgm:spPr/>
      <dgm:t>
        <a:bodyPr/>
        <a:lstStyle/>
        <a:p>
          <a:endParaRPr lang="en-GB"/>
        </a:p>
      </dgm:t>
    </dgm:pt>
    <dgm:pt modelId="{978BCED0-9886-45C9-A0C4-FEB8A39067B1}">
      <dgm:prSet phldrT="[Text]" custRadScaleRad="100376" custRadScaleInc="-3895"/>
      <dgm:spPr/>
      <dgm:t>
        <a:bodyPr/>
        <a:lstStyle/>
        <a:p>
          <a:endParaRPr lang="en-GB"/>
        </a:p>
      </dgm:t>
    </dgm:pt>
    <dgm:pt modelId="{433E77F1-38C9-463A-97CB-B36D35679AC4}" type="parTrans" cxnId="{8D18E650-F61D-4C8F-BE25-B40B3317388C}">
      <dgm:prSet custLinFactNeighborX="-10446" custLinFactNeighborY="-153"/>
      <dgm:spPr/>
      <dgm:t>
        <a:bodyPr/>
        <a:lstStyle/>
        <a:p>
          <a:endParaRPr lang="en-GB"/>
        </a:p>
      </dgm:t>
    </dgm:pt>
    <dgm:pt modelId="{A313A76A-8D11-4823-9CC0-ADD5E1ADAFA4}" type="sibTrans" cxnId="{8D18E650-F61D-4C8F-BE25-B40B3317388C}">
      <dgm:prSet/>
      <dgm:spPr/>
      <dgm:t>
        <a:bodyPr/>
        <a:lstStyle/>
        <a:p>
          <a:endParaRPr lang="en-GB"/>
        </a:p>
      </dgm:t>
    </dgm:pt>
    <dgm:pt modelId="{80A5BC86-7AC7-48B6-8E82-C372924D7686}">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600" b="1" kern="1200" dirty="0">
              <a:latin typeface="Arial" pitchFamily="34" charset="0"/>
              <a:cs typeface="Arial" pitchFamily="34" charset="0"/>
            </a:rPr>
            <a:t>Support House</a:t>
          </a:r>
          <a:r>
            <a:rPr lang="cs-CZ" sz="1600" b="1" kern="1200" dirty="0">
              <a:latin typeface="Arial" pitchFamily="34" charset="0"/>
              <a:cs typeface="Arial" pitchFamily="34" charset="0"/>
            </a:rPr>
            <a:t>/</a:t>
          </a:r>
          <a:br>
            <a:rPr lang="cs-CZ" sz="1600" b="1" kern="1200" dirty="0">
              <a:latin typeface="Arial" pitchFamily="34" charset="0"/>
              <a:cs typeface="Arial" pitchFamily="34" charset="0"/>
            </a:rPr>
          </a:br>
          <a:r>
            <a:rPr lang="cs-CZ" sz="1400" b="1" i="1" kern="1200" dirty="0">
              <a:solidFill>
                <a:prstClr val="white"/>
              </a:solidFill>
              <a:latin typeface="Arial" pitchFamily="34" charset="0"/>
              <a:ea typeface="+mn-ea"/>
              <a:cs typeface="Arial" pitchFamily="34" charset="0"/>
            </a:rPr>
            <a:t>Dům podpory</a:t>
          </a:r>
          <a:endParaRPr lang="en-GB" sz="1400" b="1" i="1" kern="1200" dirty="0">
            <a:solidFill>
              <a:prstClr val="white"/>
            </a:solidFill>
            <a:latin typeface="Arial" pitchFamily="34" charset="0"/>
            <a:ea typeface="+mn-ea"/>
            <a:cs typeface="Arial" pitchFamily="34" charset="0"/>
          </a:endParaRPr>
        </a:p>
      </dgm:t>
    </dgm:pt>
    <dgm:pt modelId="{8C62DD64-C153-44E2-BBDF-72B5EAE31248}" type="parTrans" cxnId="{F286ECF9-7670-4E6A-A4B0-D4B639D86074}">
      <dgm:prSet/>
      <dgm:spPr/>
      <dgm:t>
        <a:bodyPr/>
        <a:lstStyle/>
        <a:p>
          <a:endParaRPr lang="en-GB"/>
        </a:p>
      </dgm:t>
    </dgm:pt>
    <dgm:pt modelId="{F1CE1492-3EF7-4406-8F3D-7F3CF7E6C826}" type="sibTrans" cxnId="{F286ECF9-7670-4E6A-A4B0-D4B639D86074}">
      <dgm:prSet/>
      <dgm:spPr/>
      <dgm:t>
        <a:bodyPr/>
        <a:lstStyle/>
        <a:p>
          <a:endParaRPr lang="en-GB"/>
        </a:p>
      </dgm:t>
    </dgm:pt>
    <dgm:pt modelId="{11C4C45B-2F76-4E12-B242-6E079C231DDE}">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600" b="1" kern="1200" dirty="0">
              <a:latin typeface="Arial" pitchFamily="34" charset="0"/>
              <a:cs typeface="Arial" pitchFamily="34" charset="0"/>
            </a:rPr>
            <a:t>Sanctuary Function</a:t>
          </a:r>
          <a:r>
            <a:rPr lang="cs-CZ" sz="1600" b="1" kern="1200" dirty="0">
              <a:latin typeface="Arial" pitchFamily="34" charset="0"/>
              <a:cs typeface="Arial" pitchFamily="34" charset="0"/>
            </a:rPr>
            <a:t>/</a:t>
          </a:r>
        </a:p>
        <a:p>
          <a:r>
            <a:rPr lang="cs-CZ" sz="1400" b="1" i="1" kern="1200" dirty="0">
              <a:solidFill>
                <a:prstClr val="white"/>
              </a:solidFill>
              <a:latin typeface="Arial" pitchFamily="34" charset="0"/>
              <a:ea typeface="+mn-ea"/>
              <a:cs typeface="Arial" pitchFamily="34" charset="0"/>
            </a:rPr>
            <a:t>Funkce azylu</a:t>
          </a:r>
          <a:endParaRPr lang="en-GB" sz="1400" b="1" i="1" kern="1200" dirty="0">
            <a:solidFill>
              <a:prstClr val="white"/>
            </a:solidFill>
            <a:latin typeface="Arial" pitchFamily="34" charset="0"/>
            <a:ea typeface="+mn-ea"/>
            <a:cs typeface="Arial" pitchFamily="34" charset="0"/>
          </a:endParaRPr>
        </a:p>
      </dgm:t>
    </dgm:pt>
    <dgm:pt modelId="{A9800BF0-CC4D-4962-ADE7-4CFC3128450C}" type="parTrans" cxnId="{2BD6C379-7E2D-43BB-9C6F-706FD66FADC0}">
      <dgm:prSet/>
      <dgm:spPr/>
      <dgm:t>
        <a:bodyPr/>
        <a:lstStyle/>
        <a:p>
          <a:endParaRPr lang="en-GB"/>
        </a:p>
      </dgm:t>
    </dgm:pt>
    <dgm:pt modelId="{8703DD9D-DDFD-4595-8E77-4E3D7FD7ABDC}" type="sibTrans" cxnId="{2BD6C379-7E2D-43BB-9C6F-706FD66FADC0}">
      <dgm:prSet/>
      <dgm:spPr/>
      <dgm:t>
        <a:bodyPr/>
        <a:lstStyle/>
        <a:p>
          <a:endParaRPr lang="en-GB"/>
        </a:p>
      </dgm:t>
    </dgm:pt>
    <dgm:pt modelId="{9910B34D-80C0-44AA-9EEF-686EE3C0C95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600" b="1" kern="1200" dirty="0">
              <a:latin typeface="Arial" pitchFamily="34" charset="0"/>
              <a:cs typeface="Arial" pitchFamily="34" charset="0"/>
            </a:rPr>
            <a:t>Shared Lives</a:t>
          </a:r>
          <a:r>
            <a:rPr lang="cs-CZ" sz="1600" b="1" kern="1200" dirty="0">
              <a:latin typeface="Arial" pitchFamily="34" charset="0"/>
              <a:cs typeface="Arial" pitchFamily="34" charset="0"/>
            </a:rPr>
            <a:t>/</a:t>
          </a:r>
        </a:p>
        <a:p>
          <a:r>
            <a:rPr lang="cs-CZ" sz="1400" b="1" i="1" kern="1200" dirty="0">
              <a:solidFill>
                <a:prstClr val="white"/>
              </a:solidFill>
              <a:latin typeface="Arial" pitchFamily="34" charset="0"/>
              <a:ea typeface="+mn-ea"/>
              <a:cs typeface="Arial" pitchFamily="34" charset="0"/>
            </a:rPr>
            <a:t>Sdílené životy</a:t>
          </a:r>
          <a:endParaRPr lang="en-GB" sz="1400" b="1" i="1" kern="1200" dirty="0">
            <a:solidFill>
              <a:prstClr val="white"/>
            </a:solidFill>
            <a:latin typeface="Arial" pitchFamily="34" charset="0"/>
            <a:ea typeface="+mn-ea"/>
            <a:cs typeface="Arial" pitchFamily="34" charset="0"/>
          </a:endParaRPr>
        </a:p>
      </dgm:t>
    </dgm:pt>
    <dgm:pt modelId="{25387AB9-7893-4515-A0D2-8F27C5536795}" type="parTrans" cxnId="{2B7460C9-8BDE-4F86-BB0F-DAAF1CB47CDD}">
      <dgm:prSet/>
      <dgm:spPr/>
      <dgm:t>
        <a:bodyPr/>
        <a:lstStyle/>
        <a:p>
          <a:endParaRPr lang="en-GB"/>
        </a:p>
      </dgm:t>
    </dgm:pt>
    <dgm:pt modelId="{3C013869-DDC7-4466-9C64-C342ED3291D0}" type="sibTrans" cxnId="{2B7460C9-8BDE-4F86-BB0F-DAAF1CB47CDD}">
      <dgm:prSet/>
      <dgm:spPr/>
      <dgm:t>
        <a:bodyPr/>
        <a:lstStyle/>
        <a:p>
          <a:endParaRPr lang="en-GB"/>
        </a:p>
      </dgm:t>
    </dgm:pt>
    <dgm:pt modelId="{430D13DB-D991-43F3-92F1-7E2EF84AFEE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400" b="1" kern="1200" dirty="0">
              <a:latin typeface="Arial" pitchFamily="34" charset="0"/>
              <a:cs typeface="Arial" pitchFamily="34" charset="0"/>
            </a:rPr>
            <a:t>Housing and Tenancy Support</a:t>
          </a:r>
          <a:r>
            <a:rPr lang="cs-CZ" sz="1600" b="1" kern="1200" dirty="0">
              <a:latin typeface="Arial" pitchFamily="34" charset="0"/>
              <a:cs typeface="Arial" pitchFamily="34" charset="0"/>
            </a:rPr>
            <a:t>/</a:t>
          </a:r>
        </a:p>
        <a:p>
          <a:r>
            <a:rPr lang="cs-CZ" sz="1400" b="1" i="1" kern="1200" dirty="0">
              <a:solidFill>
                <a:prstClr val="white"/>
              </a:solidFill>
              <a:latin typeface="Arial" pitchFamily="34" charset="0"/>
              <a:ea typeface="+mn-ea"/>
              <a:cs typeface="Arial" pitchFamily="34" charset="0"/>
            </a:rPr>
            <a:t>Bydlení a podpora nájemníků</a:t>
          </a:r>
          <a:endParaRPr lang="en-GB" sz="1400" b="1" i="1" kern="1200" dirty="0">
            <a:solidFill>
              <a:prstClr val="white"/>
            </a:solidFill>
            <a:latin typeface="Arial" pitchFamily="34" charset="0"/>
            <a:ea typeface="+mn-ea"/>
            <a:cs typeface="Arial" pitchFamily="34" charset="0"/>
          </a:endParaRPr>
        </a:p>
      </dgm:t>
    </dgm:pt>
    <dgm:pt modelId="{81F6F5B4-2C09-4C7D-92EB-C6CFB3E61BE8}" type="parTrans" cxnId="{8419EAC6-DD33-4DFB-BA10-8621A19FCE37}">
      <dgm:prSet/>
      <dgm:spPr/>
      <dgm:t>
        <a:bodyPr/>
        <a:lstStyle/>
        <a:p>
          <a:endParaRPr lang="en-GB"/>
        </a:p>
      </dgm:t>
    </dgm:pt>
    <dgm:pt modelId="{88F6B107-DF87-43B5-98C3-2854A069B896}" type="sibTrans" cxnId="{8419EAC6-DD33-4DFB-BA10-8621A19FCE37}">
      <dgm:prSet/>
      <dgm:spPr/>
      <dgm:t>
        <a:bodyPr/>
        <a:lstStyle/>
        <a:p>
          <a:endParaRPr lang="en-GB"/>
        </a:p>
      </dgm:t>
    </dgm:pt>
    <dgm:pt modelId="{CFCA5AC6-DD58-4C86-9895-D848CBAB5946}">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200" b="1" kern="1200" dirty="0">
              <a:latin typeface="Arial" pitchFamily="34" charset="0"/>
              <a:cs typeface="Arial" pitchFamily="34" charset="0"/>
            </a:rPr>
            <a:t>Mental Health Support for First Responder</a:t>
          </a:r>
          <a:r>
            <a:rPr lang="cs-CZ" sz="1600" b="1" kern="1200" dirty="0">
              <a:latin typeface="Arial" pitchFamily="34" charset="0"/>
              <a:cs typeface="Arial" pitchFamily="34" charset="0"/>
            </a:rPr>
            <a:t>/</a:t>
          </a:r>
        </a:p>
        <a:p>
          <a:r>
            <a:rPr lang="cs-CZ" sz="1400" b="1" i="1" kern="1200" dirty="0">
              <a:solidFill>
                <a:prstClr val="white"/>
              </a:solidFill>
              <a:latin typeface="Arial" pitchFamily="34" charset="0"/>
              <a:ea typeface="+mn-ea"/>
              <a:cs typeface="Arial" pitchFamily="34" charset="0"/>
            </a:rPr>
            <a:t>Podpora v oblasti duševního zdraví pro záchranáře</a:t>
          </a:r>
          <a:endParaRPr lang="en-GB" sz="1400" b="1" i="1" kern="1200" dirty="0">
            <a:solidFill>
              <a:prstClr val="white"/>
            </a:solidFill>
            <a:latin typeface="Arial" pitchFamily="34" charset="0"/>
            <a:ea typeface="+mn-ea"/>
            <a:cs typeface="Arial" pitchFamily="34" charset="0"/>
          </a:endParaRPr>
        </a:p>
      </dgm:t>
    </dgm:pt>
    <dgm:pt modelId="{D963C5EF-E650-4DE1-A4DE-9185A22EC91F}" type="parTrans" cxnId="{35D7BABD-CA36-4DBD-87AE-27C627463323}">
      <dgm:prSet/>
      <dgm:spPr/>
      <dgm:t>
        <a:bodyPr/>
        <a:lstStyle/>
        <a:p>
          <a:endParaRPr lang="en-GB"/>
        </a:p>
      </dgm:t>
    </dgm:pt>
    <dgm:pt modelId="{40F75A2F-BD39-45A2-B052-149E1D1A9565}" type="sibTrans" cxnId="{35D7BABD-CA36-4DBD-87AE-27C627463323}">
      <dgm:prSet/>
      <dgm:spPr/>
      <dgm:t>
        <a:bodyPr/>
        <a:lstStyle/>
        <a:p>
          <a:endParaRPr lang="en-GB"/>
        </a:p>
      </dgm:t>
    </dgm:pt>
    <dgm:pt modelId="{9A0D088F-C9E5-4E55-A61F-63247253D107}">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GB" sz="1600" b="1" dirty="0">
              <a:latin typeface="Arial" pitchFamily="34" charset="0"/>
              <a:cs typeface="Arial" pitchFamily="34" charset="0"/>
            </a:rPr>
            <a:t>Acute            In-patient Provision</a:t>
          </a:r>
          <a:br>
            <a:rPr lang="sk-SK" sz="1600" b="1" dirty="0">
              <a:latin typeface="Arial" pitchFamily="34" charset="0"/>
              <a:cs typeface="Arial" pitchFamily="34" charset="0"/>
            </a:rPr>
          </a:br>
          <a:r>
            <a:rPr lang="cs-CZ" sz="1400" b="1" dirty="0">
              <a:latin typeface="Arial" pitchFamily="34" charset="0"/>
              <a:cs typeface="Arial" pitchFamily="34" charset="0"/>
            </a:rPr>
            <a:t>/</a:t>
          </a:r>
          <a:r>
            <a:rPr lang="cs-CZ" sz="1200" b="1" i="1" dirty="0">
              <a:latin typeface="Arial" pitchFamily="34" charset="0"/>
              <a:cs typeface="Arial" pitchFamily="34" charset="0"/>
            </a:rPr>
            <a:t>Akutní hospitalizační opatření</a:t>
          </a:r>
          <a:endParaRPr lang="en-GB" sz="1200" b="1" i="1" dirty="0">
            <a:latin typeface="Arial" pitchFamily="34" charset="0"/>
            <a:cs typeface="Arial" pitchFamily="34" charset="0"/>
          </a:endParaRPr>
        </a:p>
      </dgm:t>
    </dgm:pt>
    <dgm:pt modelId="{177D67A4-DA67-4B65-B570-3A27563E38B6}" type="parTrans" cxnId="{3091C891-E9EE-4C5C-BB38-2918460C5AF7}">
      <dgm:prSet/>
      <dgm:spPr/>
      <dgm:t>
        <a:bodyPr/>
        <a:lstStyle/>
        <a:p>
          <a:endParaRPr lang="en-GB"/>
        </a:p>
      </dgm:t>
    </dgm:pt>
    <dgm:pt modelId="{C0F5B036-CDA9-48F4-A287-4C490A8CE554}" type="sibTrans" cxnId="{3091C891-E9EE-4C5C-BB38-2918460C5AF7}">
      <dgm:prSet/>
      <dgm:spPr/>
      <dgm:t>
        <a:bodyPr/>
        <a:lstStyle/>
        <a:p>
          <a:endParaRPr lang="en-GB"/>
        </a:p>
      </dgm:t>
    </dgm:pt>
    <dgm:pt modelId="{11602BE2-E1C2-4B8D-A3FA-3C93C5B4FEFC}" type="pres">
      <dgm:prSet presAssocID="{42FF4E4C-3C24-4A71-B7EE-E0E9EACD91F2}" presName="Name0" presStyleCnt="0">
        <dgm:presLayoutVars>
          <dgm:chMax val="1"/>
          <dgm:dir/>
          <dgm:animLvl val="ctr"/>
          <dgm:resizeHandles val="exact"/>
        </dgm:presLayoutVars>
      </dgm:prSet>
      <dgm:spPr/>
    </dgm:pt>
    <dgm:pt modelId="{E157496D-0B2F-4343-B64E-1B813A440F62}" type="pres">
      <dgm:prSet presAssocID="{889FDFFE-74E5-4450-B302-E5E2D8903F99}" presName="centerShape" presStyleLbl="node0" presStyleIdx="0" presStyleCnt="1"/>
      <dgm:spPr/>
    </dgm:pt>
    <dgm:pt modelId="{E1C30A1E-2116-494A-952F-0E0FB2B63566}" type="pres">
      <dgm:prSet presAssocID="{D8032C4F-782C-4B39-B06B-836B485F0798}" presName="parTrans" presStyleLbl="sibTrans2D1" presStyleIdx="0" presStyleCnt="7" custScaleX="150094"/>
      <dgm:spPr/>
    </dgm:pt>
    <dgm:pt modelId="{C4C6CDBA-5B1D-407C-BF34-4766FFB09057}" type="pres">
      <dgm:prSet presAssocID="{D8032C4F-782C-4B39-B06B-836B485F0798}" presName="connectorText" presStyleLbl="sibTrans2D1" presStyleIdx="0" presStyleCnt="7"/>
      <dgm:spPr/>
    </dgm:pt>
    <dgm:pt modelId="{1F913656-70E0-474C-86E6-F9C616DFA7F7}" type="pres">
      <dgm:prSet presAssocID="{AD5C210B-B4CD-4A5E-94BA-1870A85E0ED4}" presName="node" presStyleLbl="node1" presStyleIdx="0" presStyleCnt="7" custRadScaleRad="97086" custRadScaleInc="3344">
        <dgm:presLayoutVars>
          <dgm:bulletEnabled val="1"/>
        </dgm:presLayoutVars>
      </dgm:prSet>
      <dgm:spPr/>
    </dgm:pt>
    <dgm:pt modelId="{506C916C-AB4D-49F3-90CE-CD39A000B941}" type="pres">
      <dgm:prSet presAssocID="{177D67A4-DA67-4B65-B570-3A27563E38B6}" presName="parTrans" presStyleLbl="sibTrans2D1" presStyleIdx="1" presStyleCnt="7"/>
      <dgm:spPr/>
    </dgm:pt>
    <dgm:pt modelId="{68222F7C-5F17-4FD0-8BE3-0CA86F21D46C}" type="pres">
      <dgm:prSet presAssocID="{177D67A4-DA67-4B65-B570-3A27563E38B6}" presName="connectorText" presStyleLbl="sibTrans2D1" presStyleIdx="1" presStyleCnt="7"/>
      <dgm:spPr/>
    </dgm:pt>
    <dgm:pt modelId="{DF9D72E0-7B4C-48A5-861A-EDA962374E6F}" type="pres">
      <dgm:prSet presAssocID="{9A0D088F-C9E5-4E55-A61F-63247253D107}" presName="node" presStyleLbl="node1" presStyleIdx="1" presStyleCnt="7">
        <dgm:presLayoutVars>
          <dgm:bulletEnabled val="1"/>
        </dgm:presLayoutVars>
      </dgm:prSet>
      <dgm:spPr/>
    </dgm:pt>
    <dgm:pt modelId="{B443BA99-23F2-449C-8692-D9F7BF4BF397}" type="pres">
      <dgm:prSet presAssocID="{D963C5EF-E650-4DE1-A4DE-9185A22EC91F}" presName="parTrans" presStyleLbl="sibTrans2D1" presStyleIdx="2" presStyleCnt="7"/>
      <dgm:spPr/>
    </dgm:pt>
    <dgm:pt modelId="{AF3BE53D-5950-4396-AD9E-D4D0E03164FF}" type="pres">
      <dgm:prSet presAssocID="{D963C5EF-E650-4DE1-A4DE-9185A22EC91F}" presName="connectorText" presStyleLbl="sibTrans2D1" presStyleIdx="2" presStyleCnt="7"/>
      <dgm:spPr/>
    </dgm:pt>
    <dgm:pt modelId="{A058FD6A-F28D-43E1-AD90-FD9B73987987}" type="pres">
      <dgm:prSet presAssocID="{CFCA5AC6-DD58-4C86-9895-D848CBAB5946}" presName="node" presStyleLbl="node1" presStyleIdx="2" presStyleCnt="7" custScaleX="121347" custScaleY="111035">
        <dgm:presLayoutVars>
          <dgm:bulletEnabled val="1"/>
        </dgm:presLayoutVars>
      </dgm:prSet>
      <dgm:spPr/>
    </dgm:pt>
    <dgm:pt modelId="{4A895F81-130E-4F50-9572-D30F8494130E}" type="pres">
      <dgm:prSet presAssocID="{81F6F5B4-2C09-4C7D-92EB-C6CFB3E61BE8}" presName="parTrans" presStyleLbl="sibTrans2D1" presStyleIdx="3" presStyleCnt="7"/>
      <dgm:spPr/>
    </dgm:pt>
    <dgm:pt modelId="{6F735BD4-765E-4175-B245-BC37883EC1F8}" type="pres">
      <dgm:prSet presAssocID="{81F6F5B4-2C09-4C7D-92EB-C6CFB3E61BE8}" presName="connectorText" presStyleLbl="sibTrans2D1" presStyleIdx="3" presStyleCnt="7"/>
      <dgm:spPr/>
    </dgm:pt>
    <dgm:pt modelId="{2CB9589A-6FB5-4EF0-A200-EF30DD9CDCD2}" type="pres">
      <dgm:prSet presAssocID="{430D13DB-D991-43F3-92F1-7E2EF84AFEE0}" presName="node" presStyleLbl="node1" presStyleIdx="3" presStyleCnt="7">
        <dgm:presLayoutVars>
          <dgm:bulletEnabled val="1"/>
        </dgm:presLayoutVars>
      </dgm:prSet>
      <dgm:spPr/>
    </dgm:pt>
    <dgm:pt modelId="{D5630451-A550-41C6-BC67-D1C6CE202F58}" type="pres">
      <dgm:prSet presAssocID="{25387AB9-7893-4515-A0D2-8F27C5536795}" presName="parTrans" presStyleLbl="sibTrans2D1" presStyleIdx="4" presStyleCnt="7"/>
      <dgm:spPr/>
    </dgm:pt>
    <dgm:pt modelId="{63F97D11-C238-410D-A812-04A1416EB740}" type="pres">
      <dgm:prSet presAssocID="{25387AB9-7893-4515-A0D2-8F27C5536795}" presName="connectorText" presStyleLbl="sibTrans2D1" presStyleIdx="4" presStyleCnt="7"/>
      <dgm:spPr/>
    </dgm:pt>
    <dgm:pt modelId="{90CE2329-23BD-4502-BD13-10DA474D573A}" type="pres">
      <dgm:prSet presAssocID="{9910B34D-80C0-44AA-9EEF-686EE3C0C95C}" presName="node" presStyleLbl="node1" presStyleIdx="4" presStyleCnt="7">
        <dgm:presLayoutVars>
          <dgm:bulletEnabled val="1"/>
        </dgm:presLayoutVars>
      </dgm:prSet>
      <dgm:spPr/>
    </dgm:pt>
    <dgm:pt modelId="{A33BA5AC-B233-403A-B01D-3C5C60AED532}" type="pres">
      <dgm:prSet presAssocID="{A9800BF0-CC4D-4962-ADE7-4CFC3128450C}" presName="parTrans" presStyleLbl="sibTrans2D1" presStyleIdx="5" presStyleCnt="7"/>
      <dgm:spPr/>
    </dgm:pt>
    <dgm:pt modelId="{5986E890-8E5A-4A2D-9CD3-C31196274B94}" type="pres">
      <dgm:prSet presAssocID="{A9800BF0-CC4D-4962-ADE7-4CFC3128450C}" presName="connectorText" presStyleLbl="sibTrans2D1" presStyleIdx="5" presStyleCnt="7"/>
      <dgm:spPr/>
    </dgm:pt>
    <dgm:pt modelId="{5410EF28-79A1-4374-930A-576C204BC958}" type="pres">
      <dgm:prSet presAssocID="{11C4C45B-2F76-4E12-B242-6E079C231DDE}" presName="node" presStyleLbl="node1" presStyleIdx="5" presStyleCnt="7">
        <dgm:presLayoutVars>
          <dgm:bulletEnabled val="1"/>
        </dgm:presLayoutVars>
      </dgm:prSet>
      <dgm:spPr/>
    </dgm:pt>
    <dgm:pt modelId="{73F3435F-1B62-4C3D-9789-16E7B108D9D2}" type="pres">
      <dgm:prSet presAssocID="{8C62DD64-C153-44E2-BBDF-72B5EAE31248}" presName="parTrans" presStyleLbl="sibTrans2D1" presStyleIdx="6" presStyleCnt="7"/>
      <dgm:spPr/>
    </dgm:pt>
    <dgm:pt modelId="{DEE194C7-559D-4701-88F5-E143B2CE3BFD}" type="pres">
      <dgm:prSet presAssocID="{8C62DD64-C153-44E2-BBDF-72B5EAE31248}" presName="connectorText" presStyleLbl="sibTrans2D1" presStyleIdx="6" presStyleCnt="7"/>
      <dgm:spPr/>
    </dgm:pt>
    <dgm:pt modelId="{7E4D2AB8-1861-4E31-918B-18DCE04562C4}" type="pres">
      <dgm:prSet presAssocID="{80A5BC86-7AC7-48B6-8E82-C372924D7686}" presName="node" presStyleLbl="node1" presStyleIdx="6" presStyleCnt="7">
        <dgm:presLayoutVars>
          <dgm:bulletEnabled val="1"/>
        </dgm:presLayoutVars>
      </dgm:prSet>
      <dgm:spPr/>
    </dgm:pt>
  </dgm:ptLst>
  <dgm:cxnLst>
    <dgm:cxn modelId="{BA1AC306-1FAF-4285-B0FA-B42F1F5ED03B}" type="presOf" srcId="{177D67A4-DA67-4B65-B570-3A27563E38B6}" destId="{506C916C-AB4D-49F3-90CE-CD39A000B941}" srcOrd="0" destOrd="0" presId="urn:microsoft.com/office/officeart/2005/8/layout/radial5"/>
    <dgm:cxn modelId="{C5543911-8EA8-4CB0-AFC9-911943400B44}" type="presOf" srcId="{25387AB9-7893-4515-A0D2-8F27C5536795}" destId="{63F97D11-C238-410D-A812-04A1416EB740}" srcOrd="1" destOrd="0" presId="urn:microsoft.com/office/officeart/2005/8/layout/radial5"/>
    <dgm:cxn modelId="{66B05F1B-FE71-4A49-8469-25B55530D9D3}" srcId="{42FF4E4C-3C24-4A71-B7EE-E0E9EACD91F2}" destId="{49B855CE-1D56-43A8-829F-DC99CEFFA58E}" srcOrd="7" destOrd="0" parTransId="{B47308C0-C6A6-406F-B2C3-4AD8812848D8}" sibTransId="{5012610F-6429-495A-AAF5-F2B4AECC7D59}"/>
    <dgm:cxn modelId="{23DC8B22-34FF-4F93-92BC-C8BAD68FD3B7}" type="presOf" srcId="{D8032C4F-782C-4B39-B06B-836B485F0798}" destId="{C4C6CDBA-5B1D-407C-BF34-4766FFB09057}" srcOrd="1" destOrd="0" presId="urn:microsoft.com/office/officeart/2005/8/layout/radial5"/>
    <dgm:cxn modelId="{91B84627-5648-48A7-BF96-4DD7DE44C8F6}" type="presOf" srcId="{81F6F5B4-2C09-4C7D-92EB-C6CFB3E61BE8}" destId="{6F735BD4-765E-4175-B245-BC37883EC1F8}" srcOrd="1" destOrd="0" presId="urn:microsoft.com/office/officeart/2005/8/layout/radial5"/>
    <dgm:cxn modelId="{96F0AF27-7B8A-44F3-BCED-4B997DDEA76B}" type="presOf" srcId="{D963C5EF-E650-4DE1-A4DE-9185A22EC91F}" destId="{AF3BE53D-5950-4396-AD9E-D4D0E03164FF}" srcOrd="1" destOrd="0" presId="urn:microsoft.com/office/officeart/2005/8/layout/radial5"/>
    <dgm:cxn modelId="{5966CB27-0C7D-49AA-8AA0-02A4B9E1B9EA}" srcId="{42FF4E4C-3C24-4A71-B7EE-E0E9EACD91F2}" destId="{E3A96530-AACF-4DEB-A055-7A84CE59B4F4}" srcOrd="4" destOrd="0" parTransId="{24E8C087-0E01-41B5-A3B7-3C720F3EECF1}" sibTransId="{C37798BE-0CBD-4922-8A44-E79F2E27A31B}"/>
    <dgm:cxn modelId="{EF53255E-13C7-4FEC-A863-7B28BC8370FD}" type="presOf" srcId="{A9800BF0-CC4D-4962-ADE7-4CFC3128450C}" destId="{A33BA5AC-B233-403A-B01D-3C5C60AED532}" srcOrd="0" destOrd="0" presId="urn:microsoft.com/office/officeart/2005/8/layout/radial5"/>
    <dgm:cxn modelId="{63950468-DDFC-46C8-97C6-82E1BBC01DF0}" type="presOf" srcId="{25387AB9-7893-4515-A0D2-8F27C5536795}" destId="{D5630451-A550-41C6-BC67-D1C6CE202F58}" srcOrd="0" destOrd="0" presId="urn:microsoft.com/office/officeart/2005/8/layout/radial5"/>
    <dgm:cxn modelId="{4C02D049-DBB5-468B-BD60-C589EACEC32D}" type="presOf" srcId="{9910B34D-80C0-44AA-9EEF-686EE3C0C95C}" destId="{90CE2329-23BD-4502-BD13-10DA474D573A}" srcOrd="0" destOrd="0" presId="urn:microsoft.com/office/officeart/2005/8/layout/radial5"/>
    <dgm:cxn modelId="{0FE5764F-556D-4C22-B89B-7A935AEE5E4F}" srcId="{42FF4E4C-3C24-4A71-B7EE-E0E9EACD91F2}" destId="{889FDFFE-74E5-4450-B302-E5E2D8903F99}" srcOrd="0" destOrd="0" parTransId="{41309AB8-D03E-48D2-B0DE-9D3A74EA13DE}" sibTransId="{8A75F51F-FF45-439D-BF77-4886806238E9}"/>
    <dgm:cxn modelId="{470FC64F-A7E5-4162-89C4-7A6D9C1126DD}" srcId="{42FF4E4C-3C24-4A71-B7EE-E0E9EACD91F2}" destId="{4B9D5F3E-4892-4728-B2E5-412D3227D74E}" srcOrd="1" destOrd="0" parTransId="{8C045AD5-F1C4-4DFF-AD8E-28085C156D79}" sibTransId="{A8F1590B-7747-44F2-A620-B0801FDF43F6}"/>
    <dgm:cxn modelId="{49D96150-2E98-4DBA-BDEA-4A9C6C220917}" srcId="{889FDFFE-74E5-4450-B302-E5E2D8903F99}" destId="{AD5C210B-B4CD-4A5E-94BA-1870A85E0ED4}" srcOrd="0" destOrd="0" parTransId="{D8032C4F-782C-4B39-B06B-836B485F0798}" sibTransId="{954FC238-0FF6-41C1-85AA-CD3E9C4688CB}"/>
    <dgm:cxn modelId="{8D18E650-F61D-4C8F-BE25-B40B3317388C}" srcId="{42FF4E4C-3C24-4A71-B7EE-E0E9EACD91F2}" destId="{978BCED0-9886-45C9-A0C4-FEB8A39067B1}" srcOrd="10" destOrd="0" parTransId="{433E77F1-38C9-463A-97CB-B36D35679AC4}" sibTransId="{A313A76A-8D11-4823-9CC0-ADD5E1ADAFA4}"/>
    <dgm:cxn modelId="{2BD6C379-7E2D-43BB-9C6F-706FD66FADC0}" srcId="{889FDFFE-74E5-4450-B302-E5E2D8903F99}" destId="{11C4C45B-2F76-4E12-B242-6E079C231DDE}" srcOrd="5" destOrd="0" parTransId="{A9800BF0-CC4D-4962-ADE7-4CFC3128450C}" sibTransId="{8703DD9D-DDFD-4595-8E77-4E3D7FD7ABDC}"/>
    <dgm:cxn modelId="{D29CAB88-0E76-4D9D-B42F-44ED53889403}" type="presOf" srcId="{11C4C45B-2F76-4E12-B242-6E079C231DDE}" destId="{5410EF28-79A1-4374-930A-576C204BC958}" srcOrd="0" destOrd="0" presId="urn:microsoft.com/office/officeart/2005/8/layout/radial5"/>
    <dgm:cxn modelId="{8BDCB28B-59F2-4458-B798-B2EFC8B8AFA6}" type="presOf" srcId="{9A0D088F-C9E5-4E55-A61F-63247253D107}" destId="{DF9D72E0-7B4C-48A5-861A-EDA962374E6F}" srcOrd="0" destOrd="0" presId="urn:microsoft.com/office/officeart/2005/8/layout/radial5"/>
    <dgm:cxn modelId="{3091C891-E9EE-4C5C-BB38-2918460C5AF7}" srcId="{889FDFFE-74E5-4450-B302-E5E2D8903F99}" destId="{9A0D088F-C9E5-4E55-A61F-63247253D107}" srcOrd="1" destOrd="0" parTransId="{177D67A4-DA67-4B65-B570-3A27563E38B6}" sibTransId="{C0F5B036-CDA9-48F4-A287-4C490A8CE554}"/>
    <dgm:cxn modelId="{1103569F-E193-4989-8336-6C4B917CF665}" srcId="{42FF4E4C-3C24-4A71-B7EE-E0E9EACD91F2}" destId="{23DE7C3A-77C7-4932-A4A8-A70CA7BE663F}" srcOrd="2" destOrd="0" parTransId="{A552FCA4-099B-4D44-8E16-92D40EBE779B}" sibTransId="{9A1E10E5-FBAD-4737-AAAF-F60439D06780}"/>
    <dgm:cxn modelId="{36907DA3-735F-4395-A015-F98EDB762C10}" type="presOf" srcId="{8C62DD64-C153-44E2-BBDF-72B5EAE31248}" destId="{DEE194C7-559D-4701-88F5-E143B2CE3BFD}" srcOrd="1" destOrd="0" presId="urn:microsoft.com/office/officeart/2005/8/layout/radial5"/>
    <dgm:cxn modelId="{33393FA6-F7A8-4309-BF3F-7D8D6C97B3FF}" type="presOf" srcId="{D963C5EF-E650-4DE1-A4DE-9185A22EC91F}" destId="{B443BA99-23F2-449C-8692-D9F7BF4BF397}" srcOrd="0" destOrd="0" presId="urn:microsoft.com/office/officeart/2005/8/layout/radial5"/>
    <dgm:cxn modelId="{C7196FA8-17B1-431D-88CE-7B31CB33907D}" type="presOf" srcId="{42FF4E4C-3C24-4A71-B7EE-E0E9EACD91F2}" destId="{11602BE2-E1C2-4B8D-A3FA-3C93C5B4FEFC}" srcOrd="0" destOrd="0" presId="urn:microsoft.com/office/officeart/2005/8/layout/radial5"/>
    <dgm:cxn modelId="{24C901AE-8D2F-43D4-AE3D-A5637142E356}" srcId="{42FF4E4C-3C24-4A71-B7EE-E0E9EACD91F2}" destId="{1A05A822-973F-4C49-B13C-AB5A9A73F3F4}" srcOrd="8" destOrd="0" parTransId="{369BBE5C-F054-4D2F-88C0-BBBF1816B99F}" sibTransId="{2F8115E6-A4A1-44D8-94EC-AF46AEDD9132}"/>
    <dgm:cxn modelId="{4D8A64B2-FB93-4AAF-BA96-1B5919C8F879}" type="presOf" srcId="{CFCA5AC6-DD58-4C86-9895-D848CBAB5946}" destId="{A058FD6A-F28D-43E1-AD90-FD9B73987987}" srcOrd="0" destOrd="0" presId="urn:microsoft.com/office/officeart/2005/8/layout/radial5"/>
    <dgm:cxn modelId="{FAD462B7-EEC7-4A9C-A588-453B5640EB4F}" type="presOf" srcId="{177D67A4-DA67-4B65-B570-3A27563E38B6}" destId="{68222F7C-5F17-4FD0-8BE3-0CA86F21D46C}" srcOrd="1" destOrd="0" presId="urn:microsoft.com/office/officeart/2005/8/layout/radial5"/>
    <dgm:cxn modelId="{35D7BABD-CA36-4DBD-87AE-27C627463323}" srcId="{889FDFFE-74E5-4450-B302-E5E2D8903F99}" destId="{CFCA5AC6-DD58-4C86-9895-D848CBAB5946}" srcOrd="2" destOrd="0" parTransId="{D963C5EF-E650-4DE1-A4DE-9185A22EC91F}" sibTransId="{40F75A2F-BD39-45A2-B052-149E1D1A9565}"/>
    <dgm:cxn modelId="{BF126DC2-2A68-4CA2-AD26-BC8F711013D2}" type="presOf" srcId="{AD5C210B-B4CD-4A5E-94BA-1870A85E0ED4}" destId="{1F913656-70E0-474C-86E6-F9C616DFA7F7}" srcOrd="0" destOrd="0" presId="urn:microsoft.com/office/officeart/2005/8/layout/radial5"/>
    <dgm:cxn modelId="{C443BBC4-A6B9-49BE-B13E-E0410D5103EF}" type="presOf" srcId="{80A5BC86-7AC7-48B6-8E82-C372924D7686}" destId="{7E4D2AB8-1861-4E31-918B-18DCE04562C4}" srcOrd="0" destOrd="0" presId="urn:microsoft.com/office/officeart/2005/8/layout/radial5"/>
    <dgm:cxn modelId="{8419EAC6-DD33-4DFB-BA10-8621A19FCE37}" srcId="{889FDFFE-74E5-4450-B302-E5E2D8903F99}" destId="{430D13DB-D991-43F3-92F1-7E2EF84AFEE0}" srcOrd="3" destOrd="0" parTransId="{81F6F5B4-2C09-4C7D-92EB-C6CFB3E61BE8}" sibTransId="{88F6B107-DF87-43B5-98C3-2854A069B896}"/>
    <dgm:cxn modelId="{2B7460C9-8BDE-4F86-BB0F-DAAF1CB47CDD}" srcId="{889FDFFE-74E5-4450-B302-E5E2D8903F99}" destId="{9910B34D-80C0-44AA-9EEF-686EE3C0C95C}" srcOrd="4" destOrd="0" parTransId="{25387AB9-7893-4515-A0D2-8F27C5536795}" sibTransId="{3C013869-DDC7-4466-9C64-C342ED3291D0}"/>
    <dgm:cxn modelId="{461BB2CA-E627-4216-A96E-7B547C04B723}" srcId="{42FF4E4C-3C24-4A71-B7EE-E0E9EACD91F2}" destId="{4E9309C7-3731-42E1-85C4-535A5EDCBB71}" srcOrd="3" destOrd="0" parTransId="{74C52463-343E-4C7C-B489-EE0DD2F84BA1}" sibTransId="{A021C6F5-B15F-4146-91E0-2F9BADCDC50C}"/>
    <dgm:cxn modelId="{1195D1D5-80B4-4CB5-96E7-C7313A6CB0C6}" type="presOf" srcId="{A9800BF0-CC4D-4962-ADE7-4CFC3128450C}" destId="{5986E890-8E5A-4A2D-9CD3-C31196274B94}" srcOrd="1" destOrd="0" presId="urn:microsoft.com/office/officeart/2005/8/layout/radial5"/>
    <dgm:cxn modelId="{FB7D56DC-E419-408F-BEA5-E0F6A0F9F2A4}" type="presOf" srcId="{81F6F5B4-2C09-4C7D-92EB-C6CFB3E61BE8}" destId="{4A895F81-130E-4F50-9572-D30F8494130E}" srcOrd="0" destOrd="0" presId="urn:microsoft.com/office/officeart/2005/8/layout/radial5"/>
    <dgm:cxn modelId="{15EF9ADD-F911-42B3-81D8-96D3DF300732}" type="presOf" srcId="{8C62DD64-C153-44E2-BBDF-72B5EAE31248}" destId="{73F3435F-1B62-4C3D-9789-16E7B108D9D2}" srcOrd="0" destOrd="0" presId="urn:microsoft.com/office/officeart/2005/8/layout/radial5"/>
    <dgm:cxn modelId="{A53C7ADF-6345-4C5E-AD17-632A7F24E0BF}" srcId="{42FF4E4C-3C24-4A71-B7EE-E0E9EACD91F2}" destId="{50D888A1-3E4D-41D7-9BB9-2CD54854F265}" srcOrd="9" destOrd="0" parTransId="{8416BF11-1035-48E5-9C33-703560AD82C1}" sibTransId="{B2253732-B054-4C32-9E31-3B54B73F5310}"/>
    <dgm:cxn modelId="{32DE40E1-A725-4C79-A03D-0F8E5AB87150}" srcId="{42FF4E4C-3C24-4A71-B7EE-E0E9EACD91F2}" destId="{2E469648-CC9A-41EE-83B9-79204CF64CC4}" srcOrd="6" destOrd="0" parTransId="{71DC6CB9-0795-412E-8FDA-8E94ECE38517}" sibTransId="{31802226-2F68-47DE-8002-0D42E607A5D6}"/>
    <dgm:cxn modelId="{3BBD55E4-73A1-44B7-B708-2906FF99D39B}" type="presOf" srcId="{D8032C4F-782C-4B39-B06B-836B485F0798}" destId="{E1C30A1E-2116-494A-952F-0E0FB2B63566}" srcOrd="0" destOrd="0" presId="urn:microsoft.com/office/officeart/2005/8/layout/radial5"/>
    <dgm:cxn modelId="{F4B88CF0-CDA4-4522-9A81-328DD6440152}" type="presOf" srcId="{430D13DB-D991-43F3-92F1-7E2EF84AFEE0}" destId="{2CB9589A-6FB5-4EF0-A200-EF30DD9CDCD2}" srcOrd="0" destOrd="0" presId="urn:microsoft.com/office/officeart/2005/8/layout/radial5"/>
    <dgm:cxn modelId="{F286ECF9-7670-4E6A-A4B0-D4B639D86074}" srcId="{889FDFFE-74E5-4450-B302-E5E2D8903F99}" destId="{80A5BC86-7AC7-48B6-8E82-C372924D7686}" srcOrd="6" destOrd="0" parTransId="{8C62DD64-C153-44E2-BBDF-72B5EAE31248}" sibTransId="{F1CE1492-3EF7-4406-8F3D-7F3CF7E6C826}"/>
    <dgm:cxn modelId="{B820FBFA-DB00-4948-857A-4ED43E1B7E78}" srcId="{42FF4E4C-3C24-4A71-B7EE-E0E9EACD91F2}" destId="{02755F03-9062-4DEC-8EB2-58AF3253CB20}" srcOrd="5" destOrd="0" parTransId="{363177F1-7E55-4C77-BAE3-E6B11389B97E}" sibTransId="{FF8FEE42-F591-465A-92BE-649CC3B7588B}"/>
    <dgm:cxn modelId="{F15603FD-DC65-411B-8664-B5C7CCFEED86}" type="presOf" srcId="{889FDFFE-74E5-4450-B302-E5E2D8903F99}" destId="{E157496D-0B2F-4343-B64E-1B813A440F62}" srcOrd="0" destOrd="0" presId="urn:microsoft.com/office/officeart/2005/8/layout/radial5"/>
    <dgm:cxn modelId="{4D561D35-89C2-4692-ADE7-A9FB073205C1}" type="presParOf" srcId="{11602BE2-E1C2-4B8D-A3FA-3C93C5B4FEFC}" destId="{E157496D-0B2F-4343-B64E-1B813A440F62}" srcOrd="0" destOrd="0" presId="urn:microsoft.com/office/officeart/2005/8/layout/radial5"/>
    <dgm:cxn modelId="{0D61A638-79C4-449C-BAF7-B8F104570572}" type="presParOf" srcId="{11602BE2-E1C2-4B8D-A3FA-3C93C5B4FEFC}" destId="{E1C30A1E-2116-494A-952F-0E0FB2B63566}" srcOrd="1" destOrd="0" presId="urn:microsoft.com/office/officeart/2005/8/layout/radial5"/>
    <dgm:cxn modelId="{F1F621BD-9AB3-46DC-9B11-8E4093984867}" type="presParOf" srcId="{E1C30A1E-2116-494A-952F-0E0FB2B63566}" destId="{C4C6CDBA-5B1D-407C-BF34-4766FFB09057}" srcOrd="0" destOrd="0" presId="urn:microsoft.com/office/officeart/2005/8/layout/radial5"/>
    <dgm:cxn modelId="{799B5BBB-4728-4632-8DD6-11FEC8EDCE53}" type="presParOf" srcId="{11602BE2-E1C2-4B8D-A3FA-3C93C5B4FEFC}" destId="{1F913656-70E0-474C-86E6-F9C616DFA7F7}" srcOrd="2" destOrd="0" presId="urn:microsoft.com/office/officeart/2005/8/layout/radial5"/>
    <dgm:cxn modelId="{A1B3A067-80FE-4469-869C-DBC61BA8B956}" type="presParOf" srcId="{11602BE2-E1C2-4B8D-A3FA-3C93C5B4FEFC}" destId="{506C916C-AB4D-49F3-90CE-CD39A000B941}" srcOrd="3" destOrd="0" presId="urn:microsoft.com/office/officeart/2005/8/layout/radial5"/>
    <dgm:cxn modelId="{F8901E92-B673-437D-B2AC-2476B57AC0A9}" type="presParOf" srcId="{506C916C-AB4D-49F3-90CE-CD39A000B941}" destId="{68222F7C-5F17-4FD0-8BE3-0CA86F21D46C}" srcOrd="0" destOrd="0" presId="urn:microsoft.com/office/officeart/2005/8/layout/radial5"/>
    <dgm:cxn modelId="{98D21587-A857-4EFA-854A-B49C8F73493C}" type="presParOf" srcId="{11602BE2-E1C2-4B8D-A3FA-3C93C5B4FEFC}" destId="{DF9D72E0-7B4C-48A5-861A-EDA962374E6F}" srcOrd="4" destOrd="0" presId="urn:microsoft.com/office/officeart/2005/8/layout/radial5"/>
    <dgm:cxn modelId="{8C8AAB90-2163-4F1D-9739-423B7FB96F13}" type="presParOf" srcId="{11602BE2-E1C2-4B8D-A3FA-3C93C5B4FEFC}" destId="{B443BA99-23F2-449C-8692-D9F7BF4BF397}" srcOrd="5" destOrd="0" presId="urn:microsoft.com/office/officeart/2005/8/layout/radial5"/>
    <dgm:cxn modelId="{EC3B1D4E-EA9C-44CD-BD32-390E6D2E0ACB}" type="presParOf" srcId="{B443BA99-23F2-449C-8692-D9F7BF4BF397}" destId="{AF3BE53D-5950-4396-AD9E-D4D0E03164FF}" srcOrd="0" destOrd="0" presId="urn:microsoft.com/office/officeart/2005/8/layout/radial5"/>
    <dgm:cxn modelId="{558BFFD4-2B8A-4746-8F1B-DA0059151B54}" type="presParOf" srcId="{11602BE2-E1C2-4B8D-A3FA-3C93C5B4FEFC}" destId="{A058FD6A-F28D-43E1-AD90-FD9B73987987}" srcOrd="6" destOrd="0" presId="urn:microsoft.com/office/officeart/2005/8/layout/radial5"/>
    <dgm:cxn modelId="{7311C06B-67FF-4324-BFF8-4115D705E83E}" type="presParOf" srcId="{11602BE2-E1C2-4B8D-A3FA-3C93C5B4FEFC}" destId="{4A895F81-130E-4F50-9572-D30F8494130E}" srcOrd="7" destOrd="0" presId="urn:microsoft.com/office/officeart/2005/8/layout/radial5"/>
    <dgm:cxn modelId="{49CA008C-2FF4-43AF-A2E4-9072F709CF7B}" type="presParOf" srcId="{4A895F81-130E-4F50-9572-D30F8494130E}" destId="{6F735BD4-765E-4175-B245-BC37883EC1F8}" srcOrd="0" destOrd="0" presId="urn:microsoft.com/office/officeart/2005/8/layout/radial5"/>
    <dgm:cxn modelId="{A6DA6894-A962-4292-8900-447C50C976C7}" type="presParOf" srcId="{11602BE2-E1C2-4B8D-A3FA-3C93C5B4FEFC}" destId="{2CB9589A-6FB5-4EF0-A200-EF30DD9CDCD2}" srcOrd="8" destOrd="0" presId="urn:microsoft.com/office/officeart/2005/8/layout/radial5"/>
    <dgm:cxn modelId="{C81AA468-13A9-403E-AA42-9962CDBEEFCB}" type="presParOf" srcId="{11602BE2-E1C2-4B8D-A3FA-3C93C5B4FEFC}" destId="{D5630451-A550-41C6-BC67-D1C6CE202F58}" srcOrd="9" destOrd="0" presId="urn:microsoft.com/office/officeart/2005/8/layout/radial5"/>
    <dgm:cxn modelId="{2F7B6DE3-122B-45FE-A197-8CCF8B29E12B}" type="presParOf" srcId="{D5630451-A550-41C6-BC67-D1C6CE202F58}" destId="{63F97D11-C238-410D-A812-04A1416EB740}" srcOrd="0" destOrd="0" presId="urn:microsoft.com/office/officeart/2005/8/layout/radial5"/>
    <dgm:cxn modelId="{9D2F5074-C807-416C-A440-D73F8B0E1572}" type="presParOf" srcId="{11602BE2-E1C2-4B8D-A3FA-3C93C5B4FEFC}" destId="{90CE2329-23BD-4502-BD13-10DA474D573A}" srcOrd="10" destOrd="0" presId="urn:microsoft.com/office/officeart/2005/8/layout/radial5"/>
    <dgm:cxn modelId="{440E57D2-2A97-4C10-9FE1-4DE82CAD75DB}" type="presParOf" srcId="{11602BE2-E1C2-4B8D-A3FA-3C93C5B4FEFC}" destId="{A33BA5AC-B233-403A-B01D-3C5C60AED532}" srcOrd="11" destOrd="0" presId="urn:microsoft.com/office/officeart/2005/8/layout/radial5"/>
    <dgm:cxn modelId="{479D5401-B491-4301-A89D-BA3EA75D5D37}" type="presParOf" srcId="{A33BA5AC-B233-403A-B01D-3C5C60AED532}" destId="{5986E890-8E5A-4A2D-9CD3-C31196274B94}" srcOrd="0" destOrd="0" presId="urn:microsoft.com/office/officeart/2005/8/layout/radial5"/>
    <dgm:cxn modelId="{4A4AC2CE-DAD8-412E-819A-0D446019E5C2}" type="presParOf" srcId="{11602BE2-E1C2-4B8D-A3FA-3C93C5B4FEFC}" destId="{5410EF28-79A1-4374-930A-576C204BC958}" srcOrd="12" destOrd="0" presId="urn:microsoft.com/office/officeart/2005/8/layout/radial5"/>
    <dgm:cxn modelId="{B9744368-AAE1-42C6-AC18-5BD93B872243}" type="presParOf" srcId="{11602BE2-E1C2-4B8D-A3FA-3C93C5B4FEFC}" destId="{73F3435F-1B62-4C3D-9789-16E7B108D9D2}" srcOrd="13" destOrd="0" presId="urn:microsoft.com/office/officeart/2005/8/layout/radial5"/>
    <dgm:cxn modelId="{8FCB5ECB-BDA9-4F8D-98B5-BBF5888859DD}" type="presParOf" srcId="{73F3435F-1B62-4C3D-9789-16E7B108D9D2}" destId="{DEE194C7-559D-4701-88F5-E143B2CE3BFD}" srcOrd="0" destOrd="0" presId="urn:microsoft.com/office/officeart/2005/8/layout/radial5"/>
    <dgm:cxn modelId="{75271AD0-82B0-465D-944F-42F81D31B016}" type="presParOf" srcId="{11602BE2-E1C2-4B8D-A3FA-3C93C5B4FEFC}" destId="{7E4D2AB8-1861-4E31-918B-18DCE04562C4}" srcOrd="14" destOrd="0" presId="urn:microsoft.com/office/officeart/2005/8/layout/radial5"/>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7496D-0B2F-4343-B64E-1B813A440F62}">
      <dsp:nvSpPr>
        <dsp:cNvPr id="0" name=""/>
        <dsp:cNvSpPr/>
      </dsp:nvSpPr>
      <dsp:spPr>
        <a:xfrm>
          <a:off x="3700622" y="2453653"/>
          <a:ext cx="1570123" cy="1570123"/>
        </a:xfrm>
        <a:prstGeom prst="ellipse">
          <a:avLst/>
        </a:prstGeom>
        <a:solidFill>
          <a:srgbClr val="FFC000"/>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Single Point of Contact</a:t>
          </a:r>
          <a:r>
            <a:rPr lang="cs-CZ" sz="1200" kern="1200" dirty="0"/>
            <a:t>/</a:t>
          </a:r>
          <a:br>
            <a:rPr lang="cs-CZ" sz="1200" kern="1200" dirty="0"/>
          </a:br>
          <a:r>
            <a:rPr lang="cs-CZ" sz="1200" b="1" i="1" kern="1200" dirty="0"/>
            <a:t>Jedno místo přístupu ke službám</a:t>
          </a:r>
          <a:endParaRPr lang="en-GB" sz="1200" b="1" i="1" kern="1200" dirty="0"/>
        </a:p>
      </dsp:txBody>
      <dsp:txXfrm>
        <a:off x="3930561" y="2683592"/>
        <a:ext cx="1110245" cy="1110245"/>
      </dsp:txXfrm>
    </dsp:sp>
    <dsp:sp modelId="{E1C30A1E-2116-494A-952F-0E0FB2B63566}">
      <dsp:nvSpPr>
        <dsp:cNvPr id="0" name=""/>
        <dsp:cNvSpPr/>
      </dsp:nvSpPr>
      <dsp:spPr>
        <a:xfrm rot="16251593">
          <a:off x="4200606" y="1779550"/>
          <a:ext cx="6047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89962" y="1992460"/>
        <a:ext cx="423349" cy="366607"/>
      </dsp:txXfrm>
    </dsp:sp>
    <dsp:sp modelId="{1F913656-70E0-474C-86E6-F9C616DFA7F7}">
      <dsp:nvSpPr>
        <dsp:cNvPr id="0" name=""/>
        <dsp:cNvSpPr/>
      </dsp:nvSpPr>
      <dsp:spPr>
        <a:xfrm>
          <a:off x="3712316" y="76269"/>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itchFamily="34" charset="0"/>
              <a:cs typeface="Arial" pitchFamily="34" charset="0"/>
            </a:rPr>
            <a:t>Crisis Home Treatment and  Liaison</a:t>
          </a:r>
          <a:r>
            <a:rPr lang="cs-CZ" sz="1600" b="1" kern="1200" dirty="0">
              <a:latin typeface="Arial" pitchFamily="34" charset="0"/>
              <a:cs typeface="Arial" pitchFamily="34" charset="0"/>
            </a:rPr>
            <a:t>/</a:t>
          </a:r>
          <a:br>
            <a:rPr lang="cs-CZ" sz="1600" b="1" kern="1200" dirty="0">
              <a:latin typeface="Arial" pitchFamily="34" charset="0"/>
              <a:cs typeface="Arial" pitchFamily="34" charset="0"/>
            </a:rPr>
          </a:br>
          <a:r>
            <a:rPr lang="cs-CZ" sz="1400" b="1" i="1" kern="1200" dirty="0">
              <a:solidFill>
                <a:prstClr val="white"/>
              </a:solidFill>
              <a:latin typeface="Arial" pitchFamily="34" charset="0"/>
              <a:ea typeface="+mn-ea"/>
              <a:cs typeface="Arial" pitchFamily="34" charset="0"/>
            </a:rPr>
            <a:t>Krizová domácí léčba a spolupráce</a:t>
          </a:r>
          <a:endParaRPr lang="en-GB" sz="1400" b="1" i="1" kern="1200" dirty="0">
            <a:solidFill>
              <a:prstClr val="white"/>
            </a:solidFill>
            <a:latin typeface="Arial" pitchFamily="34" charset="0"/>
            <a:ea typeface="+mn-ea"/>
            <a:cs typeface="Arial" pitchFamily="34" charset="0"/>
          </a:endParaRPr>
        </a:p>
      </dsp:txBody>
      <dsp:txXfrm>
        <a:off x="3949177" y="313130"/>
        <a:ext cx="1143667" cy="1143667"/>
      </dsp:txXfrm>
    </dsp:sp>
    <dsp:sp modelId="{506C916C-AB4D-49F3-90CE-CD39A000B941}">
      <dsp:nvSpPr>
        <dsp:cNvPr id="0" name=""/>
        <dsp:cNvSpPr/>
      </dsp:nvSpPr>
      <dsp:spPr>
        <a:xfrm rot="19285714">
          <a:off x="5194350" y="2192467"/>
          <a:ext cx="4403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208762" y="2355856"/>
        <a:ext cx="308269" cy="366607"/>
      </dsp:txXfrm>
    </dsp:sp>
    <dsp:sp modelId="{DF9D72E0-7B4C-48A5-861A-EDA962374E6F}">
      <dsp:nvSpPr>
        <dsp:cNvPr id="0" name=""/>
        <dsp:cNvSpPr/>
      </dsp:nvSpPr>
      <dsp:spPr>
        <a:xfrm>
          <a:off x="5572672" y="918262"/>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itchFamily="34" charset="0"/>
              <a:cs typeface="Arial" pitchFamily="34" charset="0"/>
            </a:rPr>
            <a:t>Acute            In-patient Provision</a:t>
          </a:r>
          <a:br>
            <a:rPr lang="sk-SK" sz="1600" b="1" kern="1200" dirty="0">
              <a:latin typeface="Arial" pitchFamily="34" charset="0"/>
              <a:cs typeface="Arial" pitchFamily="34" charset="0"/>
            </a:rPr>
          </a:br>
          <a:r>
            <a:rPr lang="cs-CZ" sz="1400" b="1" kern="1200" dirty="0">
              <a:latin typeface="Arial" pitchFamily="34" charset="0"/>
              <a:cs typeface="Arial" pitchFamily="34" charset="0"/>
            </a:rPr>
            <a:t>/</a:t>
          </a:r>
          <a:r>
            <a:rPr lang="cs-CZ" sz="1200" b="1" i="1" kern="1200" dirty="0">
              <a:latin typeface="Arial" pitchFamily="34" charset="0"/>
              <a:cs typeface="Arial" pitchFamily="34" charset="0"/>
            </a:rPr>
            <a:t>Akutní hospitalizační opatření</a:t>
          </a:r>
          <a:endParaRPr lang="en-GB" sz="1200" b="1" i="1" kern="1200" dirty="0">
            <a:latin typeface="Arial" pitchFamily="34" charset="0"/>
            <a:cs typeface="Arial" pitchFamily="34" charset="0"/>
          </a:endParaRPr>
        </a:p>
      </dsp:txBody>
      <dsp:txXfrm>
        <a:off x="5809533" y="1155123"/>
        <a:ext cx="1143667" cy="1143667"/>
      </dsp:txXfrm>
    </dsp:sp>
    <dsp:sp modelId="{B443BA99-23F2-449C-8692-D9F7BF4BF397}">
      <dsp:nvSpPr>
        <dsp:cNvPr id="0" name=""/>
        <dsp:cNvSpPr/>
      </dsp:nvSpPr>
      <dsp:spPr>
        <a:xfrm rot="771429">
          <a:off x="5388854" y="3179450"/>
          <a:ext cx="35137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5390175" y="3289925"/>
        <a:ext cx="245962" cy="366607"/>
      </dsp:txXfrm>
    </dsp:sp>
    <dsp:sp modelId="{A058FD6A-F28D-43E1-AD90-FD9B73987987}">
      <dsp:nvSpPr>
        <dsp:cNvPr id="0" name=""/>
        <dsp:cNvSpPr/>
      </dsp:nvSpPr>
      <dsp:spPr>
        <a:xfrm>
          <a:off x="5868235" y="2880320"/>
          <a:ext cx="1962653" cy="1795868"/>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itchFamily="34" charset="0"/>
              <a:cs typeface="Arial" pitchFamily="34" charset="0"/>
            </a:rPr>
            <a:t>Mental Health Support for First Responder</a:t>
          </a:r>
          <a:r>
            <a:rPr lang="cs-CZ" sz="1600" b="1" kern="1200" dirty="0">
              <a:latin typeface="Arial" pitchFamily="34" charset="0"/>
              <a:cs typeface="Arial" pitchFamily="34" charset="0"/>
            </a:rPr>
            <a:t>/</a:t>
          </a:r>
        </a:p>
        <a:p>
          <a:pPr marL="0" lvl="0" indent="0" algn="ctr" defTabSz="533400">
            <a:lnSpc>
              <a:spcPct val="90000"/>
            </a:lnSpc>
            <a:spcBef>
              <a:spcPct val="0"/>
            </a:spcBef>
            <a:spcAft>
              <a:spcPct val="35000"/>
            </a:spcAft>
            <a:buNone/>
          </a:pPr>
          <a:r>
            <a:rPr lang="cs-CZ" sz="1400" b="1" i="1" kern="1200" dirty="0">
              <a:solidFill>
                <a:prstClr val="white"/>
              </a:solidFill>
              <a:latin typeface="Arial" pitchFamily="34" charset="0"/>
              <a:ea typeface="+mn-ea"/>
              <a:cs typeface="Arial" pitchFamily="34" charset="0"/>
            </a:rPr>
            <a:t>Podpora v oblasti duševního zdraví pro záchranáře</a:t>
          </a:r>
          <a:endParaRPr lang="en-GB" sz="1400" b="1" i="1" kern="1200" dirty="0">
            <a:solidFill>
              <a:prstClr val="white"/>
            </a:solidFill>
            <a:latin typeface="Arial" pitchFamily="34" charset="0"/>
            <a:ea typeface="+mn-ea"/>
            <a:cs typeface="Arial" pitchFamily="34" charset="0"/>
          </a:endParaRPr>
        </a:p>
      </dsp:txBody>
      <dsp:txXfrm>
        <a:off x="6155659" y="3143319"/>
        <a:ext cx="1387805" cy="1269870"/>
      </dsp:txXfrm>
    </dsp:sp>
    <dsp:sp modelId="{4A895F81-130E-4F50-9572-D30F8494130E}">
      <dsp:nvSpPr>
        <dsp:cNvPr id="0" name=""/>
        <dsp:cNvSpPr/>
      </dsp:nvSpPr>
      <dsp:spPr>
        <a:xfrm rot="3857143">
          <a:off x="4780969" y="4003608"/>
          <a:ext cx="4403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818365" y="4066295"/>
        <a:ext cx="308269" cy="366607"/>
      </dsp:txXfrm>
    </dsp:sp>
    <dsp:sp modelId="{2CB9589A-6FB5-4EF0-A200-EF30DD9CDCD2}">
      <dsp:nvSpPr>
        <dsp:cNvPr id="0" name=""/>
        <dsp:cNvSpPr/>
      </dsp:nvSpPr>
      <dsp:spPr>
        <a:xfrm>
          <a:off x="4729014" y="4614572"/>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itchFamily="34" charset="0"/>
              <a:cs typeface="Arial" pitchFamily="34" charset="0"/>
            </a:rPr>
            <a:t>Housing and Tenancy Support</a:t>
          </a:r>
          <a:r>
            <a:rPr lang="cs-CZ" sz="1600" b="1" kern="1200" dirty="0">
              <a:latin typeface="Arial" pitchFamily="34" charset="0"/>
              <a:cs typeface="Arial" pitchFamily="34" charset="0"/>
            </a:rPr>
            <a:t>/</a:t>
          </a:r>
        </a:p>
        <a:p>
          <a:pPr marL="0" lvl="0" indent="0" algn="ctr" defTabSz="622300">
            <a:lnSpc>
              <a:spcPct val="90000"/>
            </a:lnSpc>
            <a:spcBef>
              <a:spcPct val="0"/>
            </a:spcBef>
            <a:spcAft>
              <a:spcPct val="35000"/>
            </a:spcAft>
            <a:buNone/>
          </a:pPr>
          <a:r>
            <a:rPr lang="cs-CZ" sz="1400" b="1" i="1" kern="1200" dirty="0">
              <a:solidFill>
                <a:prstClr val="white"/>
              </a:solidFill>
              <a:latin typeface="Arial" pitchFamily="34" charset="0"/>
              <a:ea typeface="+mn-ea"/>
              <a:cs typeface="Arial" pitchFamily="34" charset="0"/>
            </a:rPr>
            <a:t>Bydlení a podpora nájemníků</a:t>
          </a:r>
          <a:endParaRPr lang="en-GB" sz="1400" b="1" i="1" kern="1200" dirty="0">
            <a:solidFill>
              <a:prstClr val="white"/>
            </a:solidFill>
            <a:latin typeface="Arial" pitchFamily="34" charset="0"/>
            <a:ea typeface="+mn-ea"/>
            <a:cs typeface="Arial" pitchFamily="34" charset="0"/>
          </a:endParaRPr>
        </a:p>
      </dsp:txBody>
      <dsp:txXfrm>
        <a:off x="4965875" y="4851433"/>
        <a:ext cx="1143667" cy="1143667"/>
      </dsp:txXfrm>
    </dsp:sp>
    <dsp:sp modelId="{D5630451-A550-41C6-BC67-D1C6CE202F58}">
      <dsp:nvSpPr>
        <dsp:cNvPr id="0" name=""/>
        <dsp:cNvSpPr/>
      </dsp:nvSpPr>
      <dsp:spPr>
        <a:xfrm rot="6942857">
          <a:off x="3750014" y="4003608"/>
          <a:ext cx="4403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844733" y="4066295"/>
        <a:ext cx="308269" cy="366607"/>
      </dsp:txXfrm>
    </dsp:sp>
    <dsp:sp modelId="{90CE2329-23BD-4502-BD13-10DA474D573A}">
      <dsp:nvSpPr>
        <dsp:cNvPr id="0" name=""/>
        <dsp:cNvSpPr/>
      </dsp:nvSpPr>
      <dsp:spPr>
        <a:xfrm>
          <a:off x="2624964" y="4614572"/>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itchFamily="34" charset="0"/>
              <a:cs typeface="Arial" pitchFamily="34" charset="0"/>
            </a:rPr>
            <a:t>Shared Lives</a:t>
          </a:r>
          <a:r>
            <a:rPr lang="cs-CZ" sz="1600" b="1" kern="1200" dirty="0">
              <a:latin typeface="Arial" pitchFamily="34" charset="0"/>
              <a:cs typeface="Arial" pitchFamily="34" charset="0"/>
            </a:rPr>
            <a:t>/</a:t>
          </a:r>
        </a:p>
        <a:p>
          <a:pPr marL="0" lvl="0" indent="0" algn="ctr" defTabSz="711200">
            <a:lnSpc>
              <a:spcPct val="90000"/>
            </a:lnSpc>
            <a:spcBef>
              <a:spcPct val="0"/>
            </a:spcBef>
            <a:spcAft>
              <a:spcPct val="35000"/>
            </a:spcAft>
            <a:buNone/>
          </a:pPr>
          <a:r>
            <a:rPr lang="cs-CZ" sz="1400" b="1" i="1" kern="1200" dirty="0">
              <a:solidFill>
                <a:prstClr val="white"/>
              </a:solidFill>
              <a:latin typeface="Arial" pitchFamily="34" charset="0"/>
              <a:ea typeface="+mn-ea"/>
              <a:cs typeface="Arial" pitchFamily="34" charset="0"/>
            </a:rPr>
            <a:t>Sdílené životy</a:t>
          </a:r>
          <a:endParaRPr lang="en-GB" sz="1400" b="1" i="1" kern="1200" dirty="0">
            <a:solidFill>
              <a:prstClr val="white"/>
            </a:solidFill>
            <a:latin typeface="Arial" pitchFamily="34" charset="0"/>
            <a:ea typeface="+mn-ea"/>
            <a:cs typeface="Arial" pitchFamily="34" charset="0"/>
          </a:endParaRPr>
        </a:p>
      </dsp:txBody>
      <dsp:txXfrm>
        <a:off x="2861825" y="4851433"/>
        <a:ext cx="1143667" cy="1143667"/>
      </dsp:txXfrm>
    </dsp:sp>
    <dsp:sp modelId="{A33BA5AC-B233-403A-B01D-3C5C60AED532}">
      <dsp:nvSpPr>
        <dsp:cNvPr id="0" name=""/>
        <dsp:cNvSpPr/>
      </dsp:nvSpPr>
      <dsp:spPr>
        <a:xfrm rot="10028571">
          <a:off x="3107224" y="3197575"/>
          <a:ext cx="4403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237683" y="3305079"/>
        <a:ext cx="308269" cy="366607"/>
      </dsp:txXfrm>
    </dsp:sp>
    <dsp:sp modelId="{5410EF28-79A1-4374-930A-576C204BC958}">
      <dsp:nvSpPr>
        <dsp:cNvPr id="0" name=""/>
        <dsp:cNvSpPr/>
      </dsp:nvSpPr>
      <dsp:spPr>
        <a:xfrm>
          <a:off x="1313110" y="2969559"/>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itchFamily="34" charset="0"/>
              <a:cs typeface="Arial" pitchFamily="34" charset="0"/>
            </a:rPr>
            <a:t>Sanctuary Function</a:t>
          </a:r>
          <a:r>
            <a:rPr lang="cs-CZ" sz="1600" b="1" kern="1200" dirty="0">
              <a:latin typeface="Arial" pitchFamily="34" charset="0"/>
              <a:cs typeface="Arial" pitchFamily="34" charset="0"/>
            </a:rPr>
            <a:t>/</a:t>
          </a:r>
        </a:p>
        <a:p>
          <a:pPr marL="0" lvl="0" indent="0" algn="ctr" defTabSz="711200">
            <a:lnSpc>
              <a:spcPct val="90000"/>
            </a:lnSpc>
            <a:spcBef>
              <a:spcPct val="0"/>
            </a:spcBef>
            <a:spcAft>
              <a:spcPct val="35000"/>
            </a:spcAft>
            <a:buNone/>
          </a:pPr>
          <a:r>
            <a:rPr lang="cs-CZ" sz="1400" b="1" i="1" kern="1200" dirty="0">
              <a:solidFill>
                <a:prstClr val="white"/>
              </a:solidFill>
              <a:latin typeface="Arial" pitchFamily="34" charset="0"/>
              <a:ea typeface="+mn-ea"/>
              <a:cs typeface="Arial" pitchFamily="34" charset="0"/>
            </a:rPr>
            <a:t>Funkce azylu</a:t>
          </a:r>
          <a:endParaRPr lang="en-GB" sz="1400" b="1" i="1" kern="1200" dirty="0">
            <a:solidFill>
              <a:prstClr val="white"/>
            </a:solidFill>
            <a:latin typeface="Arial" pitchFamily="34" charset="0"/>
            <a:ea typeface="+mn-ea"/>
            <a:cs typeface="Arial" pitchFamily="34" charset="0"/>
          </a:endParaRPr>
        </a:p>
      </dsp:txBody>
      <dsp:txXfrm>
        <a:off x="1549971" y="3206420"/>
        <a:ext cx="1143667" cy="1143667"/>
      </dsp:txXfrm>
    </dsp:sp>
    <dsp:sp modelId="{73F3435F-1B62-4C3D-9789-16E7B108D9D2}">
      <dsp:nvSpPr>
        <dsp:cNvPr id="0" name=""/>
        <dsp:cNvSpPr/>
      </dsp:nvSpPr>
      <dsp:spPr>
        <a:xfrm rot="13114286">
          <a:off x="3336633" y="2192467"/>
          <a:ext cx="440384" cy="6110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454336" y="2355856"/>
        <a:ext cx="308269" cy="366607"/>
      </dsp:txXfrm>
    </dsp:sp>
    <dsp:sp modelId="{7E4D2AB8-1861-4E31-918B-18DCE04562C4}">
      <dsp:nvSpPr>
        <dsp:cNvPr id="0" name=""/>
        <dsp:cNvSpPr/>
      </dsp:nvSpPr>
      <dsp:spPr>
        <a:xfrm>
          <a:off x="1781305" y="918262"/>
          <a:ext cx="1617389" cy="1617389"/>
        </a:xfrm>
        <a:prstGeom prst="ellipse">
          <a:avLst/>
        </a:prstGeom>
        <a:solidFill>
          <a:schemeClr val="accent1">
            <a:hueOff val="0"/>
            <a:satOff val="0"/>
            <a:lumOff val="0"/>
            <a:alphaOff val="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itchFamily="34" charset="0"/>
              <a:cs typeface="Arial" pitchFamily="34" charset="0"/>
            </a:rPr>
            <a:t>Support House</a:t>
          </a:r>
          <a:r>
            <a:rPr lang="cs-CZ" sz="1600" b="1" kern="1200" dirty="0">
              <a:latin typeface="Arial" pitchFamily="34" charset="0"/>
              <a:cs typeface="Arial" pitchFamily="34" charset="0"/>
            </a:rPr>
            <a:t>/</a:t>
          </a:r>
          <a:br>
            <a:rPr lang="cs-CZ" sz="1600" b="1" kern="1200" dirty="0">
              <a:latin typeface="Arial" pitchFamily="34" charset="0"/>
              <a:cs typeface="Arial" pitchFamily="34" charset="0"/>
            </a:rPr>
          </a:br>
          <a:r>
            <a:rPr lang="cs-CZ" sz="1400" b="1" i="1" kern="1200" dirty="0">
              <a:solidFill>
                <a:prstClr val="white"/>
              </a:solidFill>
              <a:latin typeface="Arial" pitchFamily="34" charset="0"/>
              <a:ea typeface="+mn-ea"/>
              <a:cs typeface="Arial" pitchFamily="34" charset="0"/>
            </a:rPr>
            <a:t>Dům podpory</a:t>
          </a:r>
          <a:endParaRPr lang="en-GB" sz="1400" b="1" i="1" kern="1200" dirty="0">
            <a:solidFill>
              <a:prstClr val="white"/>
            </a:solidFill>
            <a:latin typeface="Arial" pitchFamily="34" charset="0"/>
            <a:ea typeface="+mn-ea"/>
            <a:cs typeface="Arial" pitchFamily="34" charset="0"/>
          </a:endParaRPr>
        </a:p>
      </dsp:txBody>
      <dsp:txXfrm>
        <a:off x="2018166" y="1155123"/>
        <a:ext cx="1143667" cy="114366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TextBox 1"/>
        <cdr:cNvSpPr txBox="1"/>
      </cdr:nvSpPr>
      <cdr:spPr>
        <a:xfrm xmlns:a="http://schemas.openxmlformats.org/drawingml/2006/main">
          <a:off x="-2411760" y="-2924944"/>
          <a:ext cx="5683686" cy="3773598"/>
        </a:xfrm>
        <a:prstGeom xmlns:a="http://schemas.openxmlformats.org/drawingml/2006/main" prst="rect">
          <a:avLst/>
        </a:prstGeom>
        <a:ln xmlns:a="http://schemas.openxmlformats.org/drawingml/2006/main" w="28575">
          <a:solidFill>
            <a:schemeClr val="tx1"/>
          </a:solidFill>
        </a:ln>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0.50803</cdr:x>
      <cdr:y>0.92452</cdr:y>
    </cdr:from>
    <cdr:to>
      <cdr:x>0.57404</cdr:x>
      <cdr:y>0.99592</cdr:y>
    </cdr:to>
    <cdr:sp macro="" textlink="">
      <cdr:nvSpPr>
        <cdr:cNvPr id="2" name="TextBox 14">
          <a:extLst xmlns:a="http://schemas.openxmlformats.org/drawingml/2006/main">
            <a:ext uri="{FF2B5EF4-FFF2-40B4-BE49-F238E27FC236}">
              <a16:creationId xmlns:a16="http://schemas.microsoft.com/office/drawing/2014/main" id="{25884E70-52E7-42E6-ADE6-8E920830715E}"/>
            </a:ext>
          </a:extLst>
        </cdr:cNvPr>
        <cdr:cNvSpPr txBox="1"/>
      </cdr:nvSpPr>
      <cdr:spPr>
        <a:xfrm xmlns:a="http://schemas.openxmlformats.org/drawingml/2006/main">
          <a:off x="5342281" y="3586728"/>
          <a:ext cx="694082" cy="27699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dirty="0"/>
            <a:t>Post</a:t>
          </a: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658A74-8AA6-49BF-93AE-B68F356F0ECE}" type="datetimeFigureOut">
              <a:rPr lang="en-GB" smtClean="0"/>
              <a:pPr/>
              <a:t>03/02/2021</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01F3085-95F2-43E2-9A63-D5F7C6D070E5}" type="slidenum">
              <a:rPr lang="en-GB" smtClean="0"/>
              <a:pPr/>
              <a:t>‹#›</a:t>
            </a:fld>
            <a:endParaRPr lang="en-GB" dirty="0"/>
          </a:p>
        </p:txBody>
      </p:sp>
    </p:spTree>
    <p:extLst>
      <p:ext uri="{BB962C8B-B14F-4D97-AF65-F5344CB8AC3E}">
        <p14:creationId xmlns:p14="http://schemas.microsoft.com/office/powerpoint/2010/main" val="1225074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98E92A-4D59-4849-BCDC-9B3452BF7E4E}" type="datetimeFigureOut">
              <a:rPr lang="en-GB" smtClean="0"/>
              <a:pPr/>
              <a:t>03/02/2021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06F614-3AE9-4802-81EA-CBB203691231}" type="slidenum">
              <a:rPr lang="en-GB" smtClean="0"/>
              <a:pPr/>
              <a:t>‹#›</a:t>
            </a:fld>
            <a:endParaRPr lang="en-GB" dirty="0"/>
          </a:p>
        </p:txBody>
      </p:sp>
    </p:spTree>
    <p:extLst>
      <p:ext uri="{BB962C8B-B14F-4D97-AF65-F5344CB8AC3E}">
        <p14:creationId xmlns:p14="http://schemas.microsoft.com/office/powerpoint/2010/main" val="141093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639816-FEA0-4F9C-98B1-90EF04E54C88}" type="slidenum">
              <a:rPr lang="en-GB" smtClean="0"/>
              <a:t>8</a:t>
            </a:fld>
            <a:endParaRPr lang="en-GB"/>
          </a:p>
        </p:txBody>
      </p:sp>
    </p:spTree>
    <p:extLst>
      <p:ext uri="{BB962C8B-B14F-4D97-AF65-F5344CB8AC3E}">
        <p14:creationId xmlns:p14="http://schemas.microsoft.com/office/powerpoint/2010/main" val="572926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DB89CF-2280-4E74-A5CE-79188AAB6075}" type="datetimeFigureOut">
              <a:rPr lang="en-GB" smtClean="0"/>
              <a:pPr/>
              <a:t>03/02/2021</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43B948-7695-4CEC-9053-32A9D1AF9742}"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3B948-7695-4CEC-9053-32A9D1AF9742}"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3B948-7695-4CEC-9053-32A9D1AF9742}"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3B948-7695-4CEC-9053-32A9D1AF9742}"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43B948-7695-4CEC-9053-32A9D1AF9742}"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43B948-7695-4CEC-9053-32A9D1AF9742}"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543B948-7695-4CEC-9053-32A9D1AF9742}"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43B948-7695-4CEC-9053-32A9D1AF9742}"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B89CF-2280-4E74-A5CE-79188AAB6075}" type="datetimeFigureOut">
              <a:rPr lang="en-GB" smtClean="0"/>
              <a:pPr/>
              <a:t>03/02/2021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543B948-7695-4CEC-9053-32A9D1AF9742}"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0DB89CF-2280-4E74-A5CE-79188AAB6075}" type="datetimeFigureOut">
              <a:rPr lang="en-GB" smtClean="0"/>
              <a:pPr/>
              <a:t>03/02/2021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43B948-7695-4CEC-9053-32A9D1AF9742}"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0DB89CF-2280-4E74-A5CE-79188AAB6075}" type="datetimeFigureOut">
              <a:rPr lang="en-GB" smtClean="0"/>
              <a:pPr/>
              <a:t>03/02/2021</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43B948-7695-4CEC-9053-32A9D1AF9742}"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DB89CF-2280-4E74-A5CE-79188AAB6075}" type="datetimeFigureOut">
              <a:rPr lang="en-GB" smtClean="0"/>
              <a:pPr/>
              <a:t>03/02/2021</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43B948-7695-4CEC-9053-32A9D1AF974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620688"/>
            <a:ext cx="8712968" cy="4248472"/>
          </a:xfrm>
        </p:spPr>
        <p:txBody>
          <a:bodyPr>
            <a:normAutofit/>
          </a:bodyPr>
          <a:lstStyle/>
          <a:p>
            <a:pPr algn="ctr"/>
            <a:r>
              <a:rPr lang="en-GB" sz="4000" dirty="0">
                <a:solidFill>
                  <a:schemeClr val="tx1"/>
                </a:solidFill>
              </a:rPr>
              <a:t>Crisis and Acute Services Webinar</a:t>
            </a:r>
            <a:br>
              <a:rPr lang="en-GB" sz="4000" dirty="0">
                <a:solidFill>
                  <a:schemeClr val="tx1"/>
                </a:solidFill>
              </a:rPr>
            </a:br>
            <a:r>
              <a:rPr lang="en-GB" sz="4000" dirty="0">
                <a:solidFill>
                  <a:schemeClr val="tx1"/>
                </a:solidFill>
              </a:rPr>
              <a:t>29</a:t>
            </a:r>
            <a:r>
              <a:rPr lang="en-GB" sz="4000" baseline="30000" dirty="0">
                <a:solidFill>
                  <a:schemeClr val="tx1"/>
                </a:solidFill>
              </a:rPr>
              <a:t>th</a:t>
            </a:r>
            <a:r>
              <a:rPr lang="en-GB" sz="4000" dirty="0">
                <a:solidFill>
                  <a:schemeClr val="tx1"/>
                </a:solidFill>
              </a:rPr>
              <a:t> January 2021</a:t>
            </a:r>
            <a:br>
              <a:rPr lang="cs-CZ" sz="4000" dirty="0">
                <a:solidFill>
                  <a:schemeClr val="tx1"/>
                </a:solidFill>
              </a:rPr>
            </a:br>
            <a:r>
              <a:rPr lang="cs-CZ" sz="2700" i="1" dirty="0" err="1">
                <a:solidFill>
                  <a:schemeClr val="tx1"/>
                </a:solidFill>
              </a:rPr>
              <a:t>Webinář</a:t>
            </a:r>
            <a:r>
              <a:rPr lang="cs-CZ" sz="2700" i="1" dirty="0">
                <a:solidFill>
                  <a:schemeClr val="tx1"/>
                </a:solidFill>
              </a:rPr>
              <a:t> „Krizové a akutní služby“, 29. ledna 2021</a:t>
            </a:r>
            <a:br>
              <a:rPr lang="en-GB" sz="2700" i="1" dirty="0">
                <a:solidFill>
                  <a:schemeClr val="tx1"/>
                </a:solidFill>
              </a:rPr>
            </a:br>
            <a:br>
              <a:rPr lang="en-GB" sz="4000" dirty="0">
                <a:solidFill>
                  <a:schemeClr val="tx1"/>
                </a:solidFill>
              </a:rPr>
            </a:br>
            <a:r>
              <a:rPr lang="en-GB" sz="4000" dirty="0">
                <a:solidFill>
                  <a:schemeClr val="tx1"/>
                </a:solidFill>
              </a:rPr>
              <a:t>Welcome</a:t>
            </a:r>
            <a:br>
              <a:rPr lang="en-GB" sz="4000" dirty="0">
                <a:solidFill>
                  <a:schemeClr val="tx1"/>
                </a:solidFill>
              </a:rPr>
            </a:br>
            <a:r>
              <a:rPr lang="en-GB" sz="4000" dirty="0" err="1">
                <a:solidFill>
                  <a:schemeClr val="tx1"/>
                </a:solidFill>
              </a:rPr>
              <a:t>Croeso</a:t>
            </a:r>
            <a:br>
              <a:rPr lang="en-GB" sz="4000" dirty="0">
                <a:solidFill>
                  <a:schemeClr val="tx1"/>
                </a:solidFill>
              </a:rPr>
            </a:br>
            <a:r>
              <a:rPr lang="en-GB" sz="4000" b="0" i="1" dirty="0">
                <a:solidFill>
                  <a:schemeClr val="tx1"/>
                </a:solidFill>
              </a:rPr>
              <a:t>V</a:t>
            </a:r>
            <a:r>
              <a:rPr lang="cs-CZ" sz="4000" b="0" i="1" dirty="0">
                <a:solidFill>
                  <a:schemeClr val="tx1"/>
                </a:solidFill>
              </a:rPr>
              <a:t>í</a:t>
            </a:r>
            <a:r>
              <a:rPr lang="en-GB" sz="4000" b="0" i="1" dirty="0" err="1">
                <a:solidFill>
                  <a:schemeClr val="tx1"/>
                </a:solidFill>
              </a:rPr>
              <a:t>tejte</a:t>
            </a:r>
            <a:endParaRPr lang="en-GB" sz="4000" b="0" i="1" dirty="0">
              <a:solidFill>
                <a:schemeClr val="tx1"/>
              </a:solidFill>
            </a:endParaRPr>
          </a:p>
        </p:txBody>
      </p:sp>
      <p:sp>
        <p:nvSpPr>
          <p:cNvPr id="3" name="BlokTextu 2"/>
          <p:cNvSpPr txBox="1"/>
          <p:nvPr/>
        </p:nvSpPr>
        <p:spPr>
          <a:xfrm>
            <a:off x="251520" y="6064087"/>
            <a:ext cx="8712968" cy="369332"/>
          </a:xfrm>
          <a:prstGeom prst="rect">
            <a:avLst/>
          </a:prstGeom>
          <a:noFill/>
        </p:spPr>
        <p:txBody>
          <a:bodyPr wrap="square" rtlCol="0">
            <a:spAutoFit/>
          </a:bodyPr>
          <a:lstStyle/>
          <a:p>
            <a:r>
              <a:rPr lang="sk-SK" dirty="0" err="1"/>
              <a:t>Autoři</a:t>
            </a:r>
            <a:r>
              <a:rPr lang="sk-SK" dirty="0"/>
              <a:t>: </a:t>
            </a:r>
            <a:r>
              <a:rPr lang="cs-CZ" b="1" dirty="0"/>
              <a:t>Dr. </a:t>
            </a:r>
            <a:r>
              <a:rPr lang="cs-CZ" b="1" dirty="0" err="1"/>
              <a:t>Chris</a:t>
            </a:r>
            <a:r>
              <a:rPr lang="cs-CZ" b="1" dirty="0"/>
              <a:t> </a:t>
            </a:r>
            <a:r>
              <a:rPr lang="cs-CZ" b="1" dirty="0" err="1"/>
              <a:t>O'Connor</a:t>
            </a:r>
            <a:r>
              <a:rPr lang="cs-CZ" b="1" dirty="0"/>
              <a:t>, Dr. </a:t>
            </a:r>
            <a:r>
              <a:rPr lang="cs-CZ" b="1" dirty="0" err="1"/>
              <a:t>Kathryn</a:t>
            </a:r>
            <a:r>
              <a:rPr lang="cs-CZ" b="1" dirty="0"/>
              <a:t> </a:t>
            </a:r>
            <a:r>
              <a:rPr lang="cs-CZ" b="1" dirty="0" err="1"/>
              <a:t>Walters</a:t>
            </a:r>
            <a:r>
              <a:rPr lang="cs-CZ" b="1" dirty="0"/>
              <a:t>, </a:t>
            </a:r>
            <a:r>
              <a:rPr lang="cs-CZ" b="1" dirty="0" err="1"/>
              <a:t>Benna</a:t>
            </a:r>
            <a:r>
              <a:rPr lang="cs-CZ" b="1" dirty="0"/>
              <a:t> </a:t>
            </a:r>
            <a:r>
              <a:rPr lang="cs-CZ" b="1" dirty="0" err="1"/>
              <a:t>Waites</a:t>
            </a:r>
            <a:r>
              <a:rPr lang="cs-CZ" b="1" dirty="0"/>
              <a:t>, John </a:t>
            </a:r>
            <a:r>
              <a:rPr lang="cs-CZ" b="1" dirty="0" err="1"/>
              <a:t>Jenkins</a:t>
            </a:r>
            <a:r>
              <a:rPr lang="cs-CZ" dirty="0"/>
              <a:t> </a:t>
            </a:r>
            <a:endParaRPr lang="sk-SK" dirty="0"/>
          </a:p>
        </p:txBody>
      </p:sp>
    </p:spTree>
    <p:extLst>
      <p:ext uri="{BB962C8B-B14F-4D97-AF65-F5344CB8AC3E}">
        <p14:creationId xmlns:p14="http://schemas.microsoft.com/office/powerpoint/2010/main" val="10290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62682"/>
            <a:ext cx="8424936" cy="597758"/>
          </a:xfrm>
        </p:spPr>
        <p:txBody>
          <a:bodyPr>
            <a:normAutofit fontScale="90000"/>
          </a:bodyPr>
          <a:lstStyle/>
          <a:p>
            <a:r>
              <a:rPr lang="en-GB" dirty="0">
                <a:solidFill>
                  <a:schemeClr val="accent3">
                    <a:lumMod val="50000"/>
                  </a:schemeClr>
                </a:solidFill>
              </a:rPr>
              <a:t>Mental Health and Learning</a:t>
            </a:r>
            <a:r>
              <a:rPr lang="cs-CZ" dirty="0">
                <a:solidFill>
                  <a:schemeClr val="accent3">
                    <a:lumMod val="50000"/>
                  </a:schemeClr>
                </a:solidFill>
              </a:rPr>
              <a:t> </a:t>
            </a:r>
            <a:r>
              <a:rPr lang="en-GB" dirty="0">
                <a:solidFill>
                  <a:schemeClr val="accent3">
                    <a:lumMod val="50000"/>
                  </a:schemeClr>
                </a:solidFill>
              </a:rPr>
              <a:t>Disabilities </a:t>
            </a:r>
            <a:br>
              <a:rPr lang="cs-CZ" dirty="0">
                <a:solidFill>
                  <a:schemeClr val="accent3">
                    <a:lumMod val="50000"/>
                  </a:schemeClr>
                </a:solidFill>
              </a:rPr>
            </a:br>
            <a:r>
              <a:rPr lang="cs-CZ" i="1" dirty="0">
                <a:solidFill>
                  <a:schemeClr val="accent3">
                    <a:lumMod val="50000"/>
                  </a:schemeClr>
                </a:solidFill>
              </a:rPr>
              <a:t>Duševní zdraví a specifické poruchy učení</a:t>
            </a:r>
            <a:endParaRPr lang="en-GB" i="1" dirty="0">
              <a:solidFill>
                <a:schemeClr val="accent3">
                  <a:lumMod val="50000"/>
                </a:schemeClr>
              </a:solidFill>
            </a:endParaRPr>
          </a:p>
        </p:txBody>
      </p:sp>
      <p:sp>
        <p:nvSpPr>
          <p:cNvPr id="3" name="Isosceles Triangle 2"/>
          <p:cNvSpPr/>
          <p:nvPr/>
        </p:nvSpPr>
        <p:spPr>
          <a:xfrm>
            <a:off x="761280" y="2043499"/>
            <a:ext cx="5560540" cy="3521676"/>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7" name="Straight Connector 16"/>
          <p:cNvCxnSpPr/>
          <p:nvPr/>
        </p:nvCxnSpPr>
        <p:spPr>
          <a:xfrm flipV="1">
            <a:off x="1317333" y="4878411"/>
            <a:ext cx="4448432" cy="61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42494" y="4197826"/>
            <a:ext cx="3398108" cy="1"/>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6032" y="3563380"/>
            <a:ext cx="2391033"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03232" y="2994970"/>
            <a:ext cx="1476632" cy="617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595358" y="5001016"/>
            <a:ext cx="4726461" cy="63022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350"/>
          </a:p>
        </p:txBody>
      </p:sp>
      <p:sp>
        <p:nvSpPr>
          <p:cNvPr id="33" name="TextBox 32"/>
          <p:cNvSpPr txBox="1"/>
          <p:nvPr/>
        </p:nvSpPr>
        <p:spPr>
          <a:xfrm>
            <a:off x="1475655" y="5054195"/>
            <a:ext cx="4846163" cy="646331"/>
          </a:xfrm>
          <a:prstGeom prst="rect">
            <a:avLst/>
          </a:prstGeom>
          <a:noFill/>
        </p:spPr>
        <p:txBody>
          <a:bodyPr wrap="square" rtlCol="0">
            <a:spAutoFit/>
          </a:bodyPr>
          <a:lstStyle/>
          <a:p>
            <a:pPr algn="ctr"/>
            <a:r>
              <a:rPr lang="en-GB" sz="1200" dirty="0">
                <a:solidFill>
                  <a:schemeClr val="bg1"/>
                </a:solidFill>
              </a:rPr>
              <a:t>Foundation Tier – Community Health and Psychological Well-being</a:t>
            </a:r>
            <a:endParaRPr lang="cs-CZ" sz="1200" dirty="0">
              <a:solidFill>
                <a:schemeClr val="bg1"/>
              </a:solidFill>
            </a:endParaRPr>
          </a:p>
          <a:p>
            <a:pPr algn="ctr"/>
            <a:r>
              <a:rPr lang="cs-CZ" sz="1200" b="1" i="1" dirty="0">
                <a:solidFill>
                  <a:schemeClr val="bg1"/>
                </a:solidFill>
              </a:rPr>
              <a:t>Základní úroveň – Komunitní zdraví a psychologická pohoda</a:t>
            </a:r>
          </a:p>
        </p:txBody>
      </p:sp>
      <p:sp>
        <p:nvSpPr>
          <p:cNvPr id="36" name="Rounded Rectangle 35"/>
          <p:cNvSpPr/>
          <p:nvPr/>
        </p:nvSpPr>
        <p:spPr>
          <a:xfrm>
            <a:off x="1979712" y="4436835"/>
            <a:ext cx="4440249" cy="4089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a:p>
        </p:txBody>
      </p:sp>
      <p:sp>
        <p:nvSpPr>
          <p:cNvPr id="37" name="TextBox 36"/>
          <p:cNvSpPr txBox="1"/>
          <p:nvPr/>
        </p:nvSpPr>
        <p:spPr>
          <a:xfrm>
            <a:off x="2051720" y="4380511"/>
            <a:ext cx="4888154" cy="461665"/>
          </a:xfrm>
          <a:prstGeom prst="rect">
            <a:avLst/>
          </a:prstGeom>
          <a:noFill/>
        </p:spPr>
        <p:txBody>
          <a:bodyPr wrap="square" rtlCol="0">
            <a:spAutoFit/>
          </a:bodyPr>
          <a:lstStyle/>
          <a:p>
            <a:r>
              <a:rPr lang="en-GB" sz="1200" dirty="0">
                <a:solidFill>
                  <a:schemeClr val="bg1"/>
                </a:solidFill>
              </a:rPr>
              <a:t>Tier One – Primary Care Mental Health</a:t>
            </a:r>
            <a:endParaRPr lang="cs-CZ" sz="1200" dirty="0">
              <a:solidFill>
                <a:schemeClr val="bg1"/>
              </a:solidFill>
            </a:endParaRPr>
          </a:p>
          <a:p>
            <a:r>
              <a:rPr lang="cs-CZ" sz="1200" b="1" i="1" dirty="0">
                <a:solidFill>
                  <a:schemeClr val="bg1"/>
                </a:solidFill>
              </a:rPr>
              <a:t>První úroveň – Primární péče v oblasti duševního zdraví</a:t>
            </a:r>
            <a:endParaRPr lang="en-GB" sz="1200" b="1" i="1" dirty="0">
              <a:solidFill>
                <a:schemeClr val="bg1"/>
              </a:solidFill>
            </a:endParaRPr>
          </a:p>
        </p:txBody>
      </p:sp>
      <p:sp>
        <p:nvSpPr>
          <p:cNvPr id="39" name="Rounded Rectangle 38"/>
          <p:cNvSpPr/>
          <p:nvPr/>
        </p:nvSpPr>
        <p:spPr>
          <a:xfrm>
            <a:off x="2987654" y="3522915"/>
            <a:ext cx="4958586" cy="7974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50" dirty="0"/>
              <a:t>Tier Two – Secondary Care Mental Health and Learning Disabilities Services</a:t>
            </a:r>
            <a:endParaRPr lang="cs-CZ" sz="1350" dirty="0"/>
          </a:p>
          <a:p>
            <a:pPr algn="ctr"/>
            <a:r>
              <a:rPr lang="cs-CZ" sz="1200" b="1" i="1" dirty="0">
                <a:solidFill>
                  <a:schemeClr val="bg1"/>
                </a:solidFill>
              </a:rPr>
              <a:t>Druhá úroveň – Sekundární péče a služby v oblasti duševního zdraví a specifických poruch učení</a:t>
            </a:r>
            <a:endParaRPr lang="en-GB" sz="1200" b="1" i="1" dirty="0">
              <a:solidFill>
                <a:schemeClr val="bg1"/>
              </a:solidFill>
            </a:endParaRPr>
          </a:p>
        </p:txBody>
      </p:sp>
      <p:sp>
        <p:nvSpPr>
          <p:cNvPr id="40" name="Rounded Rectangle 39"/>
          <p:cNvSpPr/>
          <p:nvPr/>
        </p:nvSpPr>
        <p:spPr>
          <a:xfrm>
            <a:off x="3383353" y="2670907"/>
            <a:ext cx="5320876" cy="7782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350" dirty="0"/>
              <a:t>Tier Three – Specialist Mental Health and Learning Disabilities Services </a:t>
            </a:r>
            <a:endParaRPr lang="cs-CZ" sz="1350" dirty="0"/>
          </a:p>
          <a:p>
            <a:pPr algn="ctr"/>
            <a:r>
              <a:rPr lang="cs-CZ" sz="1200" b="1" i="1" dirty="0">
                <a:solidFill>
                  <a:schemeClr val="bg1"/>
                </a:solidFill>
              </a:rPr>
              <a:t>Třetí úroveň – Specializované služby v oblasti péče o duševní zdraví a specifických poruch učení </a:t>
            </a:r>
            <a:endParaRPr lang="en-GB" sz="1200" b="1" i="1" dirty="0">
              <a:solidFill>
                <a:schemeClr val="bg1"/>
              </a:solidFill>
            </a:endParaRPr>
          </a:p>
        </p:txBody>
      </p:sp>
      <p:sp>
        <p:nvSpPr>
          <p:cNvPr id="41" name="Rounded Rectangle 40"/>
          <p:cNvSpPr/>
          <p:nvPr/>
        </p:nvSpPr>
        <p:spPr>
          <a:xfrm>
            <a:off x="3857439" y="1899448"/>
            <a:ext cx="4837910" cy="660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Tier Four – Highly Specialist In-Patient Services</a:t>
            </a:r>
            <a:endParaRPr lang="cs-CZ" sz="1350" dirty="0"/>
          </a:p>
          <a:p>
            <a:pPr algn="ctr"/>
            <a:r>
              <a:rPr lang="cs-CZ" sz="1200" b="1" i="1" dirty="0">
                <a:solidFill>
                  <a:schemeClr val="bg1"/>
                </a:solidFill>
              </a:rPr>
              <a:t>Čtvrtá úroveň – Vysoce specializované služby v rámci hospitalizace</a:t>
            </a:r>
            <a:endParaRPr lang="en-GB" sz="1200" b="1" i="1" dirty="0">
              <a:solidFill>
                <a:schemeClr val="bg1"/>
              </a:solidFill>
            </a:endParaRPr>
          </a:p>
        </p:txBody>
      </p:sp>
    </p:spTree>
    <p:extLst>
      <p:ext uri="{BB962C8B-B14F-4D97-AF65-F5344CB8AC3E}">
        <p14:creationId xmlns:p14="http://schemas.microsoft.com/office/powerpoint/2010/main" val="34727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3" grpId="0"/>
      <p:bldP spid="36" grpId="0" animBg="1"/>
      <p:bldP spid="37" grpId="0"/>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668" y="1196752"/>
            <a:ext cx="3719284" cy="5112568"/>
          </a:xfrm>
        </p:spPr>
        <p:txBody>
          <a:bodyPr>
            <a:normAutofit fontScale="92500" lnSpcReduction="20000"/>
          </a:bodyPr>
          <a:lstStyle/>
          <a:p>
            <a:r>
              <a:rPr lang="en-GB" sz="2400" dirty="0"/>
              <a:t>Vast majority of individuals are supported within their communities and networks</a:t>
            </a:r>
            <a:r>
              <a:rPr lang="cs-CZ" sz="2400" dirty="0"/>
              <a:t> </a:t>
            </a:r>
          </a:p>
          <a:p>
            <a:pPr marL="109728" indent="0">
              <a:buNone/>
            </a:pPr>
            <a:r>
              <a:rPr lang="cs-CZ" sz="2400" dirty="0"/>
              <a:t>– </a:t>
            </a:r>
            <a:r>
              <a:rPr lang="cs-CZ" sz="1800" b="1" i="1" dirty="0"/>
              <a:t>Velká většina jednotlivců je poporována v rámci svých komunit a sítí</a:t>
            </a:r>
            <a:endParaRPr lang="en-GB" sz="1800" b="1" i="1" dirty="0"/>
          </a:p>
          <a:p>
            <a:r>
              <a:rPr lang="en-GB" sz="2400" dirty="0"/>
              <a:t>We aim to support individuals in the least restrictive environment and when admitted for the least time required</a:t>
            </a:r>
            <a:endParaRPr lang="cs-CZ" sz="2400" dirty="0"/>
          </a:p>
          <a:p>
            <a:pPr marL="109728" indent="0">
              <a:buNone/>
            </a:pPr>
            <a:r>
              <a:rPr lang="cs-CZ" sz="2400" dirty="0"/>
              <a:t>– </a:t>
            </a:r>
            <a:r>
              <a:rPr lang="cs-CZ" sz="1800" b="1" i="1" dirty="0"/>
              <a:t>Naším cílem je podpora jednotlivců v tom nejméně restriktivním prostředí a pokud dojde k hospitalizaci, aby netrvala déle, než je nezbytně nutné</a:t>
            </a:r>
            <a:endParaRPr lang="en-GB" sz="1800" b="1" i="1" dirty="0"/>
          </a:p>
          <a:p>
            <a:endParaRPr lang="en-GB" dirty="0"/>
          </a:p>
        </p:txBody>
      </p:sp>
      <p:sp>
        <p:nvSpPr>
          <p:cNvPr id="3" name="Title 2"/>
          <p:cNvSpPr>
            <a:spLocks noGrp="1"/>
          </p:cNvSpPr>
          <p:nvPr>
            <p:ph type="title"/>
          </p:nvPr>
        </p:nvSpPr>
        <p:spPr>
          <a:xfrm>
            <a:off x="78377" y="106106"/>
            <a:ext cx="4295348" cy="1143000"/>
          </a:xfrm>
        </p:spPr>
        <p:txBody>
          <a:bodyPr>
            <a:normAutofit/>
          </a:bodyPr>
          <a:lstStyle/>
          <a:p>
            <a:pPr algn="ctr"/>
            <a:r>
              <a:rPr lang="en-GB" sz="3200" dirty="0"/>
              <a:t>Service Provision</a:t>
            </a:r>
            <a:br>
              <a:rPr lang="cs-CZ" sz="3200" dirty="0"/>
            </a:br>
            <a:r>
              <a:rPr lang="cs-CZ" sz="3200" i="1" dirty="0"/>
              <a:t>Zajištění služby</a:t>
            </a:r>
            <a:endParaRPr lang="en-GB" sz="3200" i="1" dirty="0"/>
          </a:p>
        </p:txBody>
      </p:sp>
      <p:graphicFrame>
        <p:nvGraphicFramePr>
          <p:cNvPr id="4" name="Table 3"/>
          <p:cNvGraphicFramePr>
            <a:graphicFrameLocks noGrp="1"/>
          </p:cNvGraphicFramePr>
          <p:nvPr>
            <p:extLst>
              <p:ext uri="{D42A27DB-BD31-4B8C-83A1-F6EECF244321}">
                <p14:modId xmlns:p14="http://schemas.microsoft.com/office/powerpoint/2010/main" val="815529295"/>
              </p:ext>
            </p:extLst>
          </p:nvPr>
        </p:nvGraphicFramePr>
        <p:xfrm>
          <a:off x="4139952" y="1"/>
          <a:ext cx="4986300" cy="6751892"/>
        </p:xfrm>
        <a:graphic>
          <a:graphicData uri="http://schemas.openxmlformats.org/drawingml/2006/table">
            <a:tbl>
              <a:tblPr firstRow="1" bandRow="1">
                <a:tableStyleId>{5C22544A-7EE6-4342-B048-85BDC9FD1C3A}</a:tableStyleId>
              </a:tblPr>
              <a:tblGrid>
                <a:gridCol w="3730752">
                  <a:extLst>
                    <a:ext uri="{9D8B030D-6E8A-4147-A177-3AD203B41FA5}">
                      <a16:colId xmlns:a16="http://schemas.microsoft.com/office/drawing/2014/main" val="20000"/>
                    </a:ext>
                  </a:extLst>
                </a:gridCol>
                <a:gridCol w="1255548">
                  <a:extLst>
                    <a:ext uri="{9D8B030D-6E8A-4147-A177-3AD203B41FA5}">
                      <a16:colId xmlns:a16="http://schemas.microsoft.com/office/drawing/2014/main" val="20001"/>
                    </a:ext>
                  </a:extLst>
                </a:gridCol>
              </a:tblGrid>
              <a:tr h="1222926">
                <a:tc>
                  <a:txBody>
                    <a:bodyPr/>
                    <a:lstStyle/>
                    <a:p>
                      <a:pPr algn="ctr"/>
                      <a:endParaRPr lang="cs-CZ" dirty="0"/>
                    </a:p>
                    <a:p>
                      <a:pPr algn="ctr"/>
                      <a:r>
                        <a:rPr lang="en-GB" dirty="0"/>
                        <a:t>Type of In-Patient</a:t>
                      </a:r>
                      <a:r>
                        <a:rPr lang="en-GB" baseline="0" dirty="0"/>
                        <a:t> Service</a:t>
                      </a:r>
                      <a:r>
                        <a:rPr lang="cs-CZ" baseline="0" dirty="0"/>
                        <a:t>/</a:t>
                      </a:r>
                      <a:br>
                        <a:rPr lang="cs-CZ" baseline="0" dirty="0"/>
                      </a:br>
                      <a:r>
                        <a:rPr lang="cs-CZ" i="1" baseline="0" dirty="0"/>
                        <a:t>Typy hospitalizační služby</a:t>
                      </a:r>
                      <a:endParaRPr lang="en-GB" i="1" dirty="0"/>
                    </a:p>
                  </a:txBody>
                  <a:tcPr/>
                </a:tc>
                <a:tc>
                  <a:txBody>
                    <a:bodyPr/>
                    <a:lstStyle/>
                    <a:p>
                      <a:r>
                        <a:rPr lang="en-GB" sz="1600" dirty="0"/>
                        <a:t>Number of Beds</a:t>
                      </a:r>
                      <a:r>
                        <a:rPr lang="cs-CZ" sz="1600" dirty="0"/>
                        <a:t>/</a:t>
                      </a:r>
                      <a:br>
                        <a:rPr lang="cs-CZ" sz="1600" dirty="0"/>
                      </a:br>
                      <a:r>
                        <a:rPr kumimoji="0" lang="cs-CZ" sz="1600" b="1" i="1" kern="1200" baseline="0" dirty="0">
                          <a:solidFill>
                            <a:schemeClr val="lt1"/>
                          </a:solidFill>
                          <a:latin typeface="+mn-lt"/>
                          <a:ea typeface="+mn-ea"/>
                          <a:cs typeface="+mn-cs"/>
                        </a:rPr>
                        <a:t>Počet lůžek</a:t>
                      </a:r>
                      <a:endParaRPr kumimoji="0" lang="en-GB" sz="1600" b="1" i="1" kern="1200" baseline="0" dirty="0">
                        <a:solidFill>
                          <a:schemeClr val="lt1"/>
                        </a:solidFill>
                        <a:latin typeface="+mn-lt"/>
                        <a:ea typeface="+mn-ea"/>
                        <a:cs typeface="+mn-cs"/>
                      </a:endParaRPr>
                    </a:p>
                  </a:txBody>
                  <a:tcPr/>
                </a:tc>
                <a:extLst>
                  <a:ext uri="{0D108BD9-81ED-4DB2-BD59-A6C34878D82A}">
                    <a16:rowId xmlns:a16="http://schemas.microsoft.com/office/drawing/2014/main" val="10000"/>
                  </a:ext>
                </a:extLst>
              </a:tr>
              <a:tr h="680439">
                <a:tc>
                  <a:txBody>
                    <a:bodyPr/>
                    <a:lstStyle/>
                    <a:p>
                      <a:r>
                        <a:rPr lang="en-GB" dirty="0"/>
                        <a:t>Adult</a:t>
                      </a:r>
                      <a:r>
                        <a:rPr lang="en-GB" baseline="0" dirty="0"/>
                        <a:t> Acute</a:t>
                      </a:r>
                      <a:r>
                        <a:rPr lang="cs-CZ" baseline="0" dirty="0"/>
                        <a:t>/</a:t>
                      </a:r>
                      <a:r>
                        <a:rPr kumimoji="0" lang="cs-CZ" b="1" i="1" kern="1200" baseline="0" dirty="0">
                          <a:solidFill>
                            <a:schemeClr val="tx1"/>
                          </a:solidFill>
                          <a:latin typeface="+mn-lt"/>
                          <a:ea typeface="+mn-ea"/>
                          <a:cs typeface="+mn-cs"/>
                        </a:rPr>
                        <a:t>Akutní pro dospělé</a:t>
                      </a:r>
                      <a:endParaRPr kumimoji="0" lang="en-GB" b="1" i="1" kern="1200" baseline="0" dirty="0">
                        <a:solidFill>
                          <a:schemeClr val="tx1"/>
                        </a:solidFill>
                        <a:latin typeface="+mn-lt"/>
                        <a:ea typeface="+mn-ea"/>
                        <a:cs typeface="+mn-cs"/>
                      </a:endParaRPr>
                    </a:p>
                  </a:txBody>
                  <a:tcPr/>
                </a:tc>
                <a:tc>
                  <a:txBody>
                    <a:bodyPr/>
                    <a:lstStyle/>
                    <a:p>
                      <a:r>
                        <a:rPr lang="en-GB" dirty="0"/>
                        <a:t>76</a:t>
                      </a:r>
                    </a:p>
                  </a:txBody>
                  <a:tcPr/>
                </a:tc>
                <a:extLst>
                  <a:ext uri="{0D108BD9-81ED-4DB2-BD59-A6C34878D82A}">
                    <a16:rowId xmlns:a16="http://schemas.microsoft.com/office/drawing/2014/main" val="10001"/>
                  </a:ext>
                </a:extLst>
              </a:tr>
              <a:tr h="952362">
                <a:tc>
                  <a:txBody>
                    <a:bodyPr/>
                    <a:lstStyle/>
                    <a:p>
                      <a:r>
                        <a:rPr lang="en-GB" dirty="0"/>
                        <a:t>Adult Psychiatric Intensive</a:t>
                      </a:r>
                      <a:r>
                        <a:rPr lang="en-GB" baseline="0" dirty="0"/>
                        <a:t> Care</a:t>
                      </a:r>
                      <a:r>
                        <a:rPr lang="cs-CZ" baseline="0" dirty="0"/>
                        <a:t>/</a:t>
                      </a:r>
                      <a:r>
                        <a:rPr kumimoji="0" lang="cs-CZ" b="1" i="1" kern="1200" baseline="0" dirty="0">
                          <a:solidFill>
                            <a:schemeClr val="tx1"/>
                          </a:solidFill>
                          <a:latin typeface="+mn-lt"/>
                          <a:ea typeface="+mn-ea"/>
                          <a:cs typeface="+mn-cs"/>
                        </a:rPr>
                        <a:t>Psychiatrická intenzivní péče pro dospělé</a:t>
                      </a:r>
                      <a:endParaRPr kumimoji="0" lang="en-GB" b="1" i="1" kern="1200" baseline="0" dirty="0">
                        <a:solidFill>
                          <a:schemeClr val="tx1"/>
                        </a:solidFill>
                        <a:latin typeface="+mn-lt"/>
                        <a:ea typeface="+mn-ea"/>
                        <a:cs typeface="+mn-cs"/>
                      </a:endParaRPr>
                    </a:p>
                  </a:txBody>
                  <a:tcPr/>
                </a:tc>
                <a:tc>
                  <a:txBody>
                    <a:bodyPr/>
                    <a:lstStyle/>
                    <a:p>
                      <a:r>
                        <a:rPr lang="en-GB" dirty="0"/>
                        <a:t>9</a:t>
                      </a:r>
                    </a:p>
                  </a:txBody>
                  <a:tcPr/>
                </a:tc>
                <a:extLst>
                  <a:ext uri="{0D108BD9-81ED-4DB2-BD59-A6C34878D82A}">
                    <a16:rowId xmlns:a16="http://schemas.microsoft.com/office/drawing/2014/main" val="10002"/>
                  </a:ext>
                </a:extLst>
              </a:tr>
              <a:tr h="972055">
                <a:tc>
                  <a:txBody>
                    <a:bodyPr/>
                    <a:lstStyle/>
                    <a:p>
                      <a:r>
                        <a:rPr lang="en-GB" dirty="0"/>
                        <a:t>Adult Rehabilitation</a:t>
                      </a:r>
                      <a:r>
                        <a:rPr lang="cs-CZ" dirty="0"/>
                        <a:t>/</a:t>
                      </a:r>
                      <a:br>
                        <a:rPr lang="cs-CZ" dirty="0"/>
                      </a:br>
                      <a:r>
                        <a:rPr kumimoji="0" lang="cs-CZ" b="1" i="1" kern="1200" baseline="0" dirty="0">
                          <a:solidFill>
                            <a:schemeClr val="tx1"/>
                          </a:solidFill>
                          <a:latin typeface="+mn-lt"/>
                          <a:ea typeface="+mn-ea"/>
                          <a:cs typeface="+mn-cs"/>
                        </a:rPr>
                        <a:t>Rehabilitace pro dospělé</a:t>
                      </a:r>
                      <a:endParaRPr kumimoji="0" lang="en-GB" b="1" i="1" kern="1200" baseline="0" dirty="0">
                        <a:solidFill>
                          <a:schemeClr val="tx1"/>
                        </a:solidFill>
                        <a:latin typeface="+mn-lt"/>
                        <a:ea typeface="+mn-ea"/>
                        <a:cs typeface="+mn-cs"/>
                      </a:endParaRPr>
                    </a:p>
                  </a:txBody>
                  <a:tcPr/>
                </a:tc>
                <a:tc>
                  <a:txBody>
                    <a:bodyPr/>
                    <a:lstStyle/>
                    <a:p>
                      <a:r>
                        <a:rPr lang="en-GB" dirty="0"/>
                        <a:t>40</a:t>
                      </a:r>
                    </a:p>
                  </a:txBody>
                  <a:tcPr/>
                </a:tc>
                <a:extLst>
                  <a:ext uri="{0D108BD9-81ED-4DB2-BD59-A6C34878D82A}">
                    <a16:rowId xmlns:a16="http://schemas.microsoft.com/office/drawing/2014/main" val="10003"/>
                  </a:ext>
                </a:extLst>
              </a:tr>
              <a:tr h="657297">
                <a:tc>
                  <a:txBody>
                    <a:bodyPr/>
                    <a:lstStyle/>
                    <a:p>
                      <a:r>
                        <a:rPr lang="en-GB" dirty="0"/>
                        <a:t>Older Adult Acute</a:t>
                      </a:r>
                      <a:r>
                        <a:rPr lang="cs-CZ" dirty="0"/>
                        <a:t>/</a:t>
                      </a:r>
                      <a:br>
                        <a:rPr lang="cs-CZ" dirty="0"/>
                      </a:br>
                      <a:r>
                        <a:rPr kumimoji="0" lang="cs-CZ" b="1" i="1" kern="1200" baseline="0" dirty="0">
                          <a:solidFill>
                            <a:schemeClr val="tx1"/>
                          </a:solidFill>
                          <a:latin typeface="+mn-lt"/>
                          <a:ea typeface="+mn-ea"/>
                          <a:cs typeface="+mn-cs"/>
                        </a:rPr>
                        <a:t>Akutní pro starší dospělé</a:t>
                      </a:r>
                      <a:endParaRPr kumimoji="0" lang="en-GB" b="1" i="1" kern="1200" baseline="0" dirty="0">
                        <a:solidFill>
                          <a:schemeClr val="tx1"/>
                        </a:solidFill>
                        <a:latin typeface="+mn-lt"/>
                        <a:ea typeface="+mn-ea"/>
                        <a:cs typeface="+mn-cs"/>
                      </a:endParaRPr>
                    </a:p>
                  </a:txBody>
                  <a:tcPr/>
                </a:tc>
                <a:tc>
                  <a:txBody>
                    <a:bodyPr/>
                    <a:lstStyle/>
                    <a:p>
                      <a:r>
                        <a:rPr lang="en-GB" dirty="0"/>
                        <a:t>20</a:t>
                      </a:r>
                    </a:p>
                  </a:txBody>
                  <a:tcPr/>
                </a:tc>
                <a:extLst>
                  <a:ext uri="{0D108BD9-81ED-4DB2-BD59-A6C34878D82A}">
                    <a16:rowId xmlns:a16="http://schemas.microsoft.com/office/drawing/2014/main" val="10004"/>
                  </a:ext>
                </a:extLst>
              </a:tr>
              <a:tr h="938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Older Adult</a:t>
                      </a:r>
                      <a:r>
                        <a:rPr lang="en-GB" baseline="0" dirty="0"/>
                        <a:t> Dementia Assessment</a:t>
                      </a:r>
                      <a:r>
                        <a:rPr lang="cs-CZ" baseline="0" dirty="0"/>
                        <a:t>/</a:t>
                      </a:r>
                      <a:r>
                        <a:rPr kumimoji="0" lang="cs-CZ" b="1" i="1" kern="1200" baseline="0" dirty="0">
                          <a:solidFill>
                            <a:schemeClr val="tx1"/>
                          </a:solidFill>
                          <a:latin typeface="+mn-lt"/>
                          <a:ea typeface="+mn-ea"/>
                          <a:cs typeface="+mn-cs"/>
                        </a:rPr>
                        <a:t>Posouzení demence u starších dospělých</a:t>
                      </a:r>
                      <a:endParaRPr kumimoji="0" lang="en-GB" b="1" i="1" kern="1200" baseline="0" dirty="0">
                        <a:solidFill>
                          <a:schemeClr val="tx1"/>
                        </a:solidFill>
                        <a:latin typeface="+mn-lt"/>
                        <a:ea typeface="+mn-ea"/>
                        <a:cs typeface="+mn-cs"/>
                      </a:endParaRPr>
                    </a:p>
                  </a:txBody>
                  <a:tcPr/>
                </a:tc>
                <a:tc>
                  <a:txBody>
                    <a:bodyPr/>
                    <a:lstStyle/>
                    <a:p>
                      <a:r>
                        <a:rPr lang="en-GB" dirty="0"/>
                        <a:t>47</a:t>
                      </a:r>
                    </a:p>
                  </a:txBody>
                  <a:tcPr/>
                </a:tc>
                <a:extLst>
                  <a:ext uri="{0D108BD9-81ED-4DB2-BD59-A6C34878D82A}">
                    <a16:rowId xmlns:a16="http://schemas.microsoft.com/office/drawing/2014/main" val="10005"/>
                  </a:ext>
                </a:extLst>
              </a:tr>
              <a:tr h="938995">
                <a:tc>
                  <a:txBody>
                    <a:bodyPr/>
                    <a:lstStyle/>
                    <a:p>
                      <a:r>
                        <a:rPr lang="en-GB" dirty="0"/>
                        <a:t>Learning Disability</a:t>
                      </a:r>
                      <a:r>
                        <a:rPr lang="en-GB" baseline="0" dirty="0"/>
                        <a:t> Assessment</a:t>
                      </a:r>
                      <a:r>
                        <a:rPr lang="cs-CZ" baseline="0" dirty="0"/>
                        <a:t>/</a:t>
                      </a:r>
                      <a:r>
                        <a:rPr kumimoji="0" lang="cs-CZ" b="1" i="1" kern="1200" baseline="0" dirty="0">
                          <a:solidFill>
                            <a:schemeClr val="tx1"/>
                          </a:solidFill>
                          <a:latin typeface="+mn-lt"/>
                          <a:ea typeface="+mn-ea"/>
                          <a:cs typeface="+mn-cs"/>
                        </a:rPr>
                        <a:t>Posouzení specifické poruchy učení</a:t>
                      </a:r>
                      <a:endParaRPr kumimoji="0" lang="en-GB" b="1" i="1" kern="1200" baseline="0" dirty="0">
                        <a:solidFill>
                          <a:schemeClr val="tx1"/>
                        </a:solidFill>
                        <a:latin typeface="+mn-lt"/>
                        <a:ea typeface="+mn-ea"/>
                        <a:cs typeface="+mn-cs"/>
                      </a:endParaRPr>
                    </a:p>
                  </a:txBody>
                  <a:tcPr/>
                </a:tc>
                <a:tc>
                  <a:txBody>
                    <a:bodyPr/>
                    <a:lstStyle/>
                    <a:p>
                      <a:r>
                        <a:rPr lang="en-GB" dirty="0"/>
                        <a:t>7</a:t>
                      </a:r>
                    </a:p>
                  </a:txBody>
                  <a:tcPr/>
                </a:tc>
                <a:extLst>
                  <a:ext uri="{0D108BD9-81ED-4DB2-BD59-A6C34878D82A}">
                    <a16:rowId xmlns:a16="http://schemas.microsoft.com/office/drawing/2014/main" val="10006"/>
                  </a:ext>
                </a:extLst>
              </a:tr>
              <a:tr h="388823">
                <a:tc>
                  <a:txBody>
                    <a:bodyPr/>
                    <a:lstStyle/>
                    <a:p>
                      <a:r>
                        <a:rPr lang="en-GB" baseline="0" dirty="0"/>
                        <a:t>Total</a:t>
                      </a:r>
                      <a:r>
                        <a:rPr lang="cs-CZ" baseline="0" dirty="0"/>
                        <a:t>/</a:t>
                      </a:r>
                      <a:r>
                        <a:rPr kumimoji="0" lang="cs-CZ" b="1" i="1" kern="1200" baseline="0" dirty="0">
                          <a:solidFill>
                            <a:schemeClr val="tx1"/>
                          </a:solidFill>
                          <a:latin typeface="+mn-lt"/>
                          <a:ea typeface="+mn-ea"/>
                          <a:cs typeface="+mn-cs"/>
                        </a:rPr>
                        <a:t>Celkem</a:t>
                      </a:r>
                      <a:endParaRPr kumimoji="0" lang="en-GB" b="1" i="1" kern="1200" baseline="0" dirty="0">
                        <a:solidFill>
                          <a:schemeClr val="tx1"/>
                        </a:solidFill>
                        <a:latin typeface="+mn-lt"/>
                        <a:ea typeface="+mn-ea"/>
                        <a:cs typeface="+mn-cs"/>
                      </a:endParaRPr>
                    </a:p>
                  </a:txBody>
                  <a:tcPr/>
                </a:tc>
                <a:tc>
                  <a:txBody>
                    <a:bodyPr/>
                    <a:lstStyle/>
                    <a:p>
                      <a:r>
                        <a:rPr lang="en-GB" dirty="0"/>
                        <a:t>199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9986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47393808"/>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GB" dirty="0"/>
              <a:t>The Budget: Service Type</a:t>
            </a:r>
            <a:br>
              <a:rPr lang="cs-CZ" dirty="0"/>
            </a:br>
            <a:r>
              <a:rPr lang="cs-CZ" i="1" dirty="0"/>
              <a:t>Rozpočet: Druh služby</a:t>
            </a:r>
            <a:endParaRPr lang="en-GB" i="1" dirty="0"/>
          </a:p>
        </p:txBody>
      </p:sp>
    </p:spTree>
    <p:extLst>
      <p:ext uri="{BB962C8B-B14F-4D97-AF65-F5344CB8AC3E}">
        <p14:creationId xmlns:p14="http://schemas.microsoft.com/office/powerpoint/2010/main" val="59513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69245448"/>
              </p:ext>
            </p:extLst>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ctr"/>
            <a:r>
              <a:rPr lang="en-GB" dirty="0"/>
              <a:t>The Budget: Service Area</a:t>
            </a:r>
            <a:br>
              <a:rPr lang="cs-CZ" dirty="0"/>
            </a:br>
            <a:r>
              <a:rPr lang="cs-CZ" i="1" dirty="0"/>
              <a:t>Rozpočet: Oblast služeb</a:t>
            </a:r>
            <a:endParaRPr lang="en-GB" i="1" dirty="0"/>
          </a:p>
        </p:txBody>
      </p:sp>
    </p:spTree>
    <p:extLst>
      <p:ext uri="{BB962C8B-B14F-4D97-AF65-F5344CB8AC3E}">
        <p14:creationId xmlns:p14="http://schemas.microsoft.com/office/powerpoint/2010/main" val="200089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825502"/>
            <a:ext cx="8352928" cy="1971650"/>
          </a:xfrm>
        </p:spPr>
        <p:txBody>
          <a:bodyPr>
            <a:normAutofit fontScale="90000"/>
          </a:bodyPr>
          <a:lstStyle/>
          <a:p>
            <a:pPr algn="ctr"/>
            <a:r>
              <a:rPr lang="en-GB" sz="3100" dirty="0"/>
              <a:t>ABUHB</a:t>
            </a:r>
            <a:r>
              <a:rPr lang="en-GB" sz="3100" b="1" dirty="0"/>
              <a:t>’s Approach to Supporting People with a Mental Health Need who </a:t>
            </a:r>
            <a:r>
              <a:rPr lang="en-GB" sz="3100" dirty="0"/>
              <a:t>Present in Crisis:</a:t>
            </a:r>
            <a:br>
              <a:rPr lang="en-GB" sz="3100" dirty="0"/>
            </a:br>
            <a:r>
              <a:rPr lang="en-GB" sz="3100" dirty="0"/>
              <a:t>A Whole Person, Whole System </a:t>
            </a:r>
            <a:r>
              <a:rPr lang="en-GB" sz="3600" dirty="0"/>
              <a:t>Acute and Crisis Model</a:t>
            </a:r>
            <a:br>
              <a:rPr lang="sk-SK" sz="3600" dirty="0"/>
            </a:br>
            <a:br>
              <a:rPr lang="cs-CZ" sz="4000" dirty="0"/>
            </a:br>
            <a:r>
              <a:rPr lang="cs-CZ" sz="3100" dirty="0"/>
              <a:t>Přístup ABUHB k podpoře lidí s potřebami z oblasti duševního zdraví, kteří jsou v krizi:</a:t>
            </a:r>
            <a:br>
              <a:rPr lang="cs-CZ" sz="3100" dirty="0"/>
            </a:br>
            <a:r>
              <a:rPr lang="cs-CZ" sz="3100" dirty="0"/>
              <a:t>Celý člověk, model celostního akutního a krizového systému</a:t>
            </a:r>
            <a:endParaRPr lang="en-GB" sz="31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286" y="1628800"/>
            <a:ext cx="8229600" cy="4525963"/>
          </a:xfrm>
        </p:spPr>
        <p:txBody>
          <a:bodyPr>
            <a:normAutofit fontScale="77500" lnSpcReduction="20000"/>
          </a:bodyPr>
          <a:lstStyle/>
          <a:p>
            <a:r>
              <a:rPr lang="en-GB" dirty="0"/>
              <a:t>Service user and carer feedback</a:t>
            </a:r>
            <a:r>
              <a:rPr lang="cs-CZ" dirty="0"/>
              <a:t> – </a:t>
            </a:r>
            <a:r>
              <a:rPr lang="cs-CZ" b="1" i="1" dirty="0"/>
              <a:t>Zpětná vazba od uživatelů služeb a pečovatelů</a:t>
            </a:r>
            <a:endParaRPr lang="en-GB" b="1" i="1" dirty="0"/>
          </a:p>
          <a:p>
            <a:endParaRPr lang="en-GB" dirty="0"/>
          </a:p>
          <a:p>
            <a:r>
              <a:rPr lang="en-GB" dirty="0"/>
              <a:t>Stakeholder feedback</a:t>
            </a:r>
            <a:r>
              <a:rPr lang="cs-CZ" dirty="0"/>
              <a:t> – </a:t>
            </a:r>
            <a:r>
              <a:rPr lang="cs-CZ" b="1" i="1" dirty="0"/>
              <a:t>Zpětná vazba zainteresovaných stran</a:t>
            </a:r>
            <a:endParaRPr lang="en-GB" b="1" i="1" dirty="0"/>
          </a:p>
          <a:p>
            <a:endParaRPr lang="en-GB" dirty="0"/>
          </a:p>
          <a:p>
            <a:r>
              <a:rPr lang="en-GB" dirty="0"/>
              <a:t>Current model is not sustainable</a:t>
            </a:r>
            <a:r>
              <a:rPr lang="cs-CZ" dirty="0"/>
              <a:t> – </a:t>
            </a:r>
            <a:r>
              <a:rPr lang="cs-CZ" b="1" i="1" dirty="0"/>
              <a:t>Současný model není udržitelný</a:t>
            </a:r>
            <a:endParaRPr lang="en-GB" b="1" i="1" dirty="0"/>
          </a:p>
          <a:p>
            <a:endParaRPr lang="en-GB" dirty="0"/>
          </a:p>
          <a:p>
            <a:r>
              <a:rPr lang="en-GB" dirty="0"/>
              <a:t>WG strategic context e.g. Mental Health Crisis Care Concordat, Social Services and Well-being Act, The Well-being of Future Generations Act</a:t>
            </a:r>
            <a:r>
              <a:rPr lang="cs-CZ" dirty="0"/>
              <a:t> – </a:t>
            </a:r>
            <a:r>
              <a:rPr lang="cs-CZ" b="1" i="1" dirty="0"/>
              <a:t>Strategický kontext welšské vlády, tj.: Dohoda o krizové péči v oblasti duševního zdraví, Zákon o sociálních službách a duševní pohodě, Zákon o duševní pohodě budoucích generací</a:t>
            </a:r>
            <a:endParaRPr lang="en-GB" b="1" i="1" dirty="0"/>
          </a:p>
        </p:txBody>
      </p:sp>
      <p:sp>
        <p:nvSpPr>
          <p:cNvPr id="3" name="Title 2"/>
          <p:cNvSpPr>
            <a:spLocks noGrp="1"/>
          </p:cNvSpPr>
          <p:nvPr>
            <p:ph type="title"/>
          </p:nvPr>
        </p:nvSpPr>
        <p:spPr/>
        <p:txBody>
          <a:bodyPr>
            <a:noAutofit/>
          </a:bodyPr>
          <a:lstStyle/>
          <a:p>
            <a:pPr algn="ctr"/>
            <a:r>
              <a:rPr lang="en-GB" sz="2400" dirty="0"/>
              <a:t>Drivers for Change: Why focus on supporting people in crisis?</a:t>
            </a:r>
            <a:br>
              <a:rPr lang="cs-CZ" sz="2400" dirty="0"/>
            </a:br>
            <a:r>
              <a:rPr lang="cs-CZ" sz="2400" i="1" dirty="0"/>
              <a:t>Důvody ke změně: Proč se zaměřovat na lidi v krizi?</a:t>
            </a:r>
            <a:endParaRPr lang="en-GB" sz="24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GB" altLang="en-US" sz="3600" dirty="0"/>
              <a:t>What is an Action Learning Set?</a:t>
            </a:r>
            <a:r>
              <a:rPr lang="cs-CZ" altLang="en-US" sz="1700" i="1" dirty="0">
                <a:solidFill>
                  <a:schemeClr val="tx1"/>
                </a:solidFill>
                <a:latin typeface="+mn-lt"/>
                <a:ea typeface="+mn-ea"/>
                <a:cs typeface="+mn-cs"/>
              </a:rPr>
              <a:t> </a:t>
            </a:r>
            <a:br>
              <a:rPr lang="cs-CZ" altLang="en-US" sz="1700" i="1" dirty="0">
                <a:solidFill>
                  <a:schemeClr val="tx1"/>
                </a:solidFill>
                <a:latin typeface="+mn-lt"/>
                <a:ea typeface="+mn-ea"/>
                <a:cs typeface="+mn-cs"/>
              </a:rPr>
            </a:br>
            <a:r>
              <a:rPr lang="cs-CZ" altLang="en-US" sz="1700" i="1" dirty="0">
                <a:solidFill>
                  <a:schemeClr val="tx1"/>
                </a:solidFill>
                <a:latin typeface="+mn-lt"/>
                <a:ea typeface="+mn-ea"/>
                <a:cs typeface="+mn-cs"/>
              </a:rPr>
              <a:t>Co je skupina „Action Learning“?</a:t>
            </a:r>
            <a:endParaRPr lang="en-GB" altLang="en-US" sz="3600" dirty="0"/>
          </a:p>
        </p:txBody>
      </p:sp>
      <p:sp>
        <p:nvSpPr>
          <p:cNvPr id="6" name="Content Placeholder 5"/>
          <p:cNvSpPr>
            <a:spLocks noGrp="1"/>
          </p:cNvSpPr>
          <p:nvPr>
            <p:ph sz="quarter" idx="4"/>
          </p:nvPr>
        </p:nvSpPr>
        <p:spPr>
          <a:xfrm>
            <a:off x="4645025" y="1268413"/>
            <a:ext cx="4041775" cy="5184775"/>
          </a:xfrm>
        </p:spPr>
        <p:txBody>
          <a:bodyPr>
            <a:normAutofit fontScale="70000" lnSpcReduction="20000"/>
          </a:bodyPr>
          <a:lstStyle/>
          <a:p>
            <a:pPr eaLnBrk="1" hangingPunct="1">
              <a:buFont typeface="Arial" charset="0"/>
              <a:buChar char="•"/>
              <a:defRPr/>
            </a:pPr>
            <a:r>
              <a:rPr lang="en-GB" dirty="0"/>
              <a:t>A group of people who meet on a regular basis to discuss work related issues in an area of common interest. </a:t>
            </a:r>
            <a:r>
              <a:rPr lang="cs-CZ" dirty="0"/>
              <a:t>– </a:t>
            </a:r>
            <a:r>
              <a:rPr lang="cs-CZ" b="1" i="1" dirty="0"/>
              <a:t>Skupina lidí, kteří se pravidelně scházejí a hovoří o pracovní problematice v oblasti, která je všem blízká.</a:t>
            </a:r>
            <a:endParaRPr lang="en-GB" b="1" i="1" dirty="0"/>
          </a:p>
          <a:p>
            <a:pPr eaLnBrk="1" hangingPunct="1">
              <a:buFont typeface="Arial" charset="0"/>
              <a:buChar char="•"/>
              <a:defRPr/>
            </a:pPr>
            <a:endParaRPr lang="en-GB" sz="1050" dirty="0"/>
          </a:p>
          <a:p>
            <a:pPr eaLnBrk="1" hangingPunct="1">
              <a:buFont typeface="Arial" charset="0"/>
              <a:buChar char="•"/>
              <a:defRPr/>
            </a:pPr>
            <a:r>
              <a:rPr lang="en-GB" dirty="0"/>
              <a:t>An empowering environment which helps individuals to find solutions</a:t>
            </a:r>
            <a:r>
              <a:rPr lang="cs-CZ" dirty="0"/>
              <a:t> – </a:t>
            </a:r>
            <a:r>
              <a:rPr lang="cs-CZ" b="1" i="1" dirty="0"/>
              <a:t>Posilující prostředí, které pomáhá jedinci najít řešení</a:t>
            </a:r>
            <a:endParaRPr lang="en-GB" b="1" i="1" dirty="0"/>
          </a:p>
          <a:p>
            <a:pPr eaLnBrk="1" hangingPunct="1">
              <a:buFont typeface="Arial" charset="0"/>
              <a:buNone/>
              <a:defRPr/>
            </a:pPr>
            <a:r>
              <a:rPr lang="en-GB" dirty="0"/>
              <a:t> </a:t>
            </a:r>
          </a:p>
          <a:p>
            <a:pPr>
              <a:buFont typeface="Arial" charset="0"/>
              <a:buChar char="•"/>
              <a:defRPr/>
            </a:pPr>
            <a:r>
              <a:rPr lang="en-GB" dirty="0"/>
              <a:t>The participants set the agenda and topics for discussion</a:t>
            </a:r>
            <a:r>
              <a:rPr lang="cs-CZ" dirty="0"/>
              <a:t> – </a:t>
            </a:r>
            <a:r>
              <a:rPr lang="cs-CZ" b="1" i="1" dirty="0"/>
              <a:t>Účastníci si volí agendu a témata pro diskuzi</a:t>
            </a:r>
            <a:endParaRPr lang="en-GB" b="1" i="1" dirty="0"/>
          </a:p>
          <a:p>
            <a:pPr eaLnBrk="1" hangingPunct="1">
              <a:buFont typeface="Arial" charset="0"/>
              <a:buChar char="•"/>
              <a:defRPr/>
            </a:pPr>
            <a:endParaRPr lang="en-GB" dirty="0"/>
          </a:p>
          <a:p>
            <a:pPr>
              <a:buFont typeface="Arial" charset="0"/>
              <a:buChar char="•"/>
              <a:defRPr/>
            </a:pPr>
            <a:r>
              <a:rPr lang="en-GB" dirty="0"/>
              <a:t>Co-facilitated by John Stacey and John Jenkins from IMHCN</a:t>
            </a:r>
            <a:r>
              <a:rPr lang="cs-CZ" dirty="0"/>
              <a:t> – </a:t>
            </a:r>
            <a:r>
              <a:rPr lang="cs-CZ" b="1" i="1" dirty="0"/>
              <a:t>Spoluzprostředkováno Johnem Staceym a Johnem Jenkins z IMHCN</a:t>
            </a:r>
            <a:endParaRPr lang="en-GB" b="1" i="1" dirty="0"/>
          </a:p>
          <a:p>
            <a:pPr eaLnBrk="1" hangingPunct="1">
              <a:buFont typeface="Arial" charset="0"/>
              <a:buChar char="•"/>
              <a:defRPr/>
            </a:pPr>
            <a:endParaRPr lang="en-GB" b="1" i="1" dirty="0"/>
          </a:p>
        </p:txBody>
      </p:sp>
      <p:pic>
        <p:nvPicPr>
          <p:cNvPr id="7" name="Picture 2" descr="C:\Users\do023230\AppData\Local\Microsoft\Windows\Temporary Internet Files\Content.Outlook\AR82468E\Screen Shot 2015-10-27 at 07 12 44.png"/>
          <p:cNvPicPr>
            <a:picLocks noGrp="1" noChangeAspect="1" noChangeArrowheads="1"/>
          </p:cNvPicPr>
          <p:nvPr>
            <p:ph sz="quarter" idx="2"/>
          </p:nvPr>
        </p:nvPicPr>
        <p:blipFill>
          <a:blip r:embed="rId2" cstate="print"/>
          <a:srcRect/>
          <a:stretch>
            <a:fillRect/>
          </a:stretch>
        </p:blipFill>
        <p:spPr>
          <a:xfrm>
            <a:off x="457200" y="1700808"/>
            <a:ext cx="4186808" cy="3960439"/>
          </a:xfrm>
          <a:effectLst>
            <a:softEdge rad="112500"/>
          </a:effectLst>
        </p:spPr>
      </p:pic>
    </p:spTree>
    <p:extLst>
      <p:ext uri="{BB962C8B-B14F-4D97-AF65-F5344CB8AC3E}">
        <p14:creationId xmlns:p14="http://schemas.microsoft.com/office/powerpoint/2010/main" val="89498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What was the ALS</a:t>
            </a:r>
            <a:r>
              <a:rPr lang="cs-CZ" dirty="0"/>
              <a:t>/</a:t>
            </a:r>
            <a:r>
              <a:rPr lang="cs-CZ" b="1" i="1" dirty="0"/>
              <a:t>Co byla ALS</a:t>
            </a:r>
            <a:endParaRPr lang="en-GB" b="1" i="1" dirty="0"/>
          </a:p>
          <a:p>
            <a:r>
              <a:rPr lang="en-GB" dirty="0"/>
              <a:t>Who was in it</a:t>
            </a:r>
            <a:r>
              <a:rPr lang="cs-CZ" dirty="0"/>
              <a:t>/</a:t>
            </a:r>
            <a:r>
              <a:rPr lang="cs-CZ" b="1" i="1" dirty="0"/>
              <a:t>Kdo se účastnil</a:t>
            </a:r>
            <a:endParaRPr lang="en-GB" b="1" i="1" dirty="0"/>
          </a:p>
          <a:p>
            <a:r>
              <a:rPr lang="en-GB" dirty="0"/>
              <a:t>Methodology</a:t>
            </a:r>
            <a:r>
              <a:rPr lang="cs-CZ" dirty="0"/>
              <a:t>/</a:t>
            </a:r>
            <a:r>
              <a:rPr lang="cs-CZ" b="1" i="1" dirty="0"/>
              <a:t>Metodologie</a:t>
            </a:r>
            <a:endParaRPr lang="en-GB" b="1" i="1" dirty="0"/>
          </a:p>
          <a:p>
            <a:r>
              <a:rPr lang="en-GB" dirty="0"/>
              <a:t>Outcomes</a:t>
            </a:r>
            <a:r>
              <a:rPr lang="cs-CZ" dirty="0"/>
              <a:t>/</a:t>
            </a:r>
            <a:r>
              <a:rPr lang="cs-CZ" b="1" i="1" dirty="0"/>
              <a:t>Výstupy</a:t>
            </a:r>
            <a:endParaRPr lang="en-GB" b="1" i="1" dirty="0"/>
          </a:p>
        </p:txBody>
      </p:sp>
      <p:sp>
        <p:nvSpPr>
          <p:cNvPr id="3" name="Title 2"/>
          <p:cNvSpPr>
            <a:spLocks noGrp="1"/>
          </p:cNvSpPr>
          <p:nvPr>
            <p:ph type="title"/>
          </p:nvPr>
        </p:nvSpPr>
        <p:spPr/>
        <p:txBody>
          <a:bodyPr/>
          <a:lstStyle/>
          <a:p>
            <a:pPr algn="ctr"/>
            <a:r>
              <a:rPr lang="en-GB" dirty="0"/>
              <a:t>Action Learning Set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771733"/>
            <a:ext cx="2890664" cy="19271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356" y="1556792"/>
            <a:ext cx="2658604" cy="17724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005064"/>
            <a:ext cx="3646240" cy="2430827"/>
          </a:xfrm>
          <a:prstGeom prst="rect">
            <a:avLst/>
          </a:prstGeom>
        </p:spPr>
      </p:pic>
    </p:spTree>
    <p:extLst>
      <p:ext uri="{BB962C8B-B14F-4D97-AF65-F5344CB8AC3E}">
        <p14:creationId xmlns:p14="http://schemas.microsoft.com/office/powerpoint/2010/main" val="155119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337"/>
          <a:stretch/>
        </p:blipFill>
        <p:spPr>
          <a:xfrm>
            <a:off x="1247743" y="1988840"/>
            <a:ext cx="6341565" cy="4121854"/>
          </a:xfrm>
        </p:spPr>
      </p:pic>
      <p:sp>
        <p:nvSpPr>
          <p:cNvPr id="3" name="Title 2"/>
          <p:cNvSpPr>
            <a:spLocks noGrp="1"/>
          </p:cNvSpPr>
          <p:nvPr>
            <p:ph type="title"/>
          </p:nvPr>
        </p:nvSpPr>
        <p:spPr>
          <a:xfrm>
            <a:off x="457200" y="692696"/>
            <a:ext cx="8229600" cy="1143000"/>
          </a:xfrm>
        </p:spPr>
        <p:txBody>
          <a:bodyPr>
            <a:noAutofit/>
          </a:bodyPr>
          <a:lstStyle/>
          <a:p>
            <a:pPr algn="ctr"/>
            <a:r>
              <a:rPr lang="en-GB" sz="3600" dirty="0"/>
              <a:t>What’s important to you </a:t>
            </a:r>
            <a:br>
              <a:rPr lang="en-GB" sz="3600" dirty="0"/>
            </a:br>
            <a:r>
              <a:rPr lang="en-GB" sz="3600" dirty="0"/>
              <a:t>at times of distress?</a:t>
            </a:r>
            <a:br>
              <a:rPr lang="cs-CZ" sz="3600" dirty="0"/>
            </a:br>
            <a:r>
              <a:rPr lang="cs-CZ" sz="2800" i="1" dirty="0"/>
              <a:t>Co je pro vás důležité v čase úzkosti?</a:t>
            </a:r>
            <a:endParaRPr lang="en-GB" sz="2800" i="1" dirty="0"/>
          </a:p>
        </p:txBody>
      </p:sp>
    </p:spTree>
    <p:extLst>
      <p:ext uri="{BB962C8B-B14F-4D97-AF65-F5344CB8AC3E}">
        <p14:creationId xmlns:p14="http://schemas.microsoft.com/office/powerpoint/2010/main" val="371635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02034"/>
          </a:xfrm>
        </p:spPr>
        <p:txBody>
          <a:bodyPr>
            <a:normAutofit fontScale="70000" lnSpcReduction="20000"/>
          </a:bodyPr>
          <a:lstStyle/>
          <a:p>
            <a:r>
              <a:rPr lang="en-GB" dirty="0"/>
              <a:t>A crisis can be defined by an individual or their carers</a:t>
            </a:r>
            <a:r>
              <a:rPr lang="cs-CZ" dirty="0"/>
              <a:t> – </a:t>
            </a:r>
            <a:r>
              <a:rPr lang="cs-CZ" b="1" i="1" dirty="0"/>
              <a:t>Krize může být identifikována jednotlivcem nebo jeho pečovateli</a:t>
            </a:r>
            <a:endParaRPr lang="en-GB" b="1" i="1" dirty="0"/>
          </a:p>
          <a:p>
            <a:pPr>
              <a:buNone/>
            </a:pPr>
            <a:endParaRPr lang="en-GB" dirty="0"/>
          </a:p>
          <a:p>
            <a:r>
              <a:rPr lang="en-GB" dirty="0"/>
              <a:t>When someone reaches a point where their level of distress is intolerable for them and they cannot wait for help to manage it</a:t>
            </a:r>
            <a:r>
              <a:rPr lang="cs-CZ" dirty="0"/>
              <a:t> – </a:t>
            </a:r>
            <a:r>
              <a:rPr lang="cs-CZ" b="1" i="1" dirty="0"/>
              <a:t>Když u někoho míra úzkosti dosáhne určité hranice a je dále nesnesitlená a pokud nemůže počkat na pomoc, která by mu ji pomohla zvládnout</a:t>
            </a:r>
            <a:endParaRPr lang="en-GB" b="1" i="1" dirty="0"/>
          </a:p>
          <a:p>
            <a:pPr>
              <a:buNone/>
            </a:pPr>
            <a:endParaRPr lang="en-GB" dirty="0"/>
          </a:p>
          <a:p>
            <a:r>
              <a:rPr lang="en-GB" dirty="0"/>
              <a:t>Urgent need for help at any time, any place, for anyone, for themselves or on behalf of someone else</a:t>
            </a:r>
            <a:r>
              <a:rPr lang="cs-CZ" dirty="0"/>
              <a:t> – </a:t>
            </a:r>
            <a:r>
              <a:rPr lang="cs-CZ" b="1" i="1" dirty="0"/>
              <a:t>Urgentní potřeba pomoci v kteroukoliv dobu, v kterémkoliv místě, pro kohokoliv, pro sebe nebo pro někoho jiného</a:t>
            </a:r>
            <a:endParaRPr lang="en-GB" b="1" i="1" dirty="0"/>
          </a:p>
          <a:p>
            <a:pPr>
              <a:buNone/>
            </a:pPr>
            <a:endParaRPr lang="en-GB" dirty="0"/>
          </a:p>
          <a:p>
            <a:r>
              <a:rPr lang="en-GB" dirty="0"/>
              <a:t>Crisis can be seen as an opportunity for change and responses to crisis should reflect this sense of opportunity</a:t>
            </a:r>
            <a:r>
              <a:rPr lang="cs-CZ" dirty="0"/>
              <a:t> – </a:t>
            </a:r>
            <a:r>
              <a:rPr lang="cs-CZ" b="1" i="1" dirty="0"/>
              <a:t>Krize může být příležitostí ke změně a reakce na krizi by měla zohlednit tento rozměr </a:t>
            </a:r>
            <a:endParaRPr lang="en-GB" b="1" i="1" dirty="0"/>
          </a:p>
        </p:txBody>
      </p:sp>
      <p:sp>
        <p:nvSpPr>
          <p:cNvPr id="3" name="Title 2"/>
          <p:cNvSpPr>
            <a:spLocks noGrp="1"/>
          </p:cNvSpPr>
          <p:nvPr>
            <p:ph type="title"/>
          </p:nvPr>
        </p:nvSpPr>
        <p:spPr/>
        <p:txBody>
          <a:bodyPr>
            <a:normAutofit fontScale="90000"/>
          </a:bodyPr>
          <a:lstStyle/>
          <a:p>
            <a:pPr algn="ctr"/>
            <a:r>
              <a:rPr lang="en-GB" dirty="0"/>
              <a:t>Definition of Crisis</a:t>
            </a:r>
            <a:br>
              <a:rPr lang="cs-CZ" dirty="0"/>
            </a:br>
            <a:r>
              <a:rPr lang="cs-CZ" sz="4000" i="1" dirty="0"/>
              <a:t>Definice krize</a:t>
            </a:r>
            <a:endParaRPr lang="en-GB" sz="40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tx1"/>
                </a:solidFill>
              </a:rPr>
              <a:t>Setting the Context</a:t>
            </a:r>
            <a:br>
              <a:rPr lang="cs-CZ" dirty="0">
                <a:solidFill>
                  <a:schemeClr val="tx1"/>
                </a:solidFill>
              </a:rPr>
            </a:br>
            <a:r>
              <a:rPr lang="cs-CZ" i="1" dirty="0">
                <a:solidFill>
                  <a:schemeClr val="tx1"/>
                </a:solidFill>
              </a:rPr>
              <a:t>Přiblížení kontextu</a:t>
            </a:r>
            <a:endParaRPr lang="en-GB" i="1" dirty="0">
              <a:solidFill>
                <a:schemeClr val="tx1"/>
              </a:solidFill>
            </a:endParaRPr>
          </a:p>
        </p:txBody>
      </p:sp>
    </p:spTree>
    <p:extLst>
      <p:ext uri="{BB962C8B-B14F-4D97-AF65-F5344CB8AC3E}">
        <p14:creationId xmlns:p14="http://schemas.microsoft.com/office/powerpoint/2010/main" val="60049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We will treat you as an individual and respond to you when you need us.</a:t>
            </a:r>
            <a:r>
              <a:rPr lang="cs-CZ" dirty="0"/>
              <a:t> – </a:t>
            </a:r>
            <a:r>
              <a:rPr lang="cs-CZ" b="1" i="1" dirty="0"/>
              <a:t>Budeme k Vám přistupovat individuálně a budeme k dispozici, pokud nás budete potřebovat</a:t>
            </a:r>
            <a:endParaRPr lang="en-GB" b="1" i="1" dirty="0"/>
          </a:p>
          <a:p>
            <a:r>
              <a:rPr lang="en-GB" dirty="0"/>
              <a:t>We will treat you with dignity, compassion, empathy, respect and kindness at all times.</a:t>
            </a:r>
            <a:r>
              <a:rPr lang="cs-CZ" dirty="0"/>
              <a:t> – </a:t>
            </a:r>
            <a:r>
              <a:rPr lang="cs-CZ" b="1" i="1" dirty="0"/>
              <a:t>Budeme k Vám přistupovat s úctou, soucitem, empatií, respektem a vlídností za všech okolností.</a:t>
            </a:r>
            <a:endParaRPr lang="en-GB" b="1" i="1" dirty="0"/>
          </a:p>
          <a:p>
            <a:r>
              <a:rPr lang="en-GB" dirty="0"/>
              <a:t>We will treat you as an individual.</a:t>
            </a:r>
            <a:r>
              <a:rPr lang="cs-CZ" dirty="0"/>
              <a:t> – </a:t>
            </a:r>
            <a:r>
              <a:rPr lang="cs-CZ" b="1" i="1" dirty="0"/>
              <a:t>Budeme k Vám přistupovat individuálně – jako k osobnosti</a:t>
            </a:r>
            <a:endParaRPr lang="en-GB" b="1" i="1" dirty="0"/>
          </a:p>
          <a:p>
            <a:r>
              <a:rPr lang="en-GB" dirty="0"/>
              <a:t>We will work together with you and people who are important to you.</a:t>
            </a:r>
            <a:r>
              <a:rPr lang="cs-CZ" dirty="0"/>
              <a:t> – </a:t>
            </a:r>
            <a:r>
              <a:rPr lang="cs-CZ" b="1" i="1" dirty="0"/>
              <a:t>Bude pracovat s Vámi a s lidmi, kteří jsou pro Vás důležití.</a:t>
            </a:r>
            <a:endParaRPr lang="en-GB" b="1" i="1" dirty="0"/>
          </a:p>
          <a:p>
            <a:r>
              <a:rPr lang="en-GB" dirty="0"/>
              <a:t>We will be open and honest.</a:t>
            </a:r>
            <a:r>
              <a:rPr lang="cs-CZ" dirty="0"/>
              <a:t> – </a:t>
            </a:r>
            <a:r>
              <a:rPr lang="cs-CZ" b="1" i="1" dirty="0"/>
              <a:t>Budeme otevření a upřímní.</a:t>
            </a:r>
            <a:endParaRPr lang="en-GB" b="1" i="1" dirty="0"/>
          </a:p>
          <a:p>
            <a:r>
              <a:rPr lang="en-GB" dirty="0"/>
              <a:t>We will strive to support you to keep yourself safe and act in your best interests.</a:t>
            </a:r>
            <a:r>
              <a:rPr lang="cs-CZ" dirty="0"/>
              <a:t> – </a:t>
            </a:r>
            <a:r>
              <a:rPr lang="cs-CZ" b="1" i="1" dirty="0"/>
              <a:t>Budeme se ze všech sil snažit Vás podporovat, chránit a jednat ve Vašem zájmu. </a:t>
            </a:r>
            <a:endParaRPr lang="en-GB" b="1" i="1" dirty="0"/>
          </a:p>
          <a:p>
            <a:r>
              <a:rPr lang="en-GB" dirty="0"/>
              <a:t>We will not decide anything for you or do anything to you without talking to you.</a:t>
            </a:r>
            <a:r>
              <a:rPr lang="cs-CZ" dirty="0"/>
              <a:t> – </a:t>
            </a:r>
            <a:r>
              <a:rPr lang="cs-CZ" b="1" i="1" dirty="0"/>
              <a:t>Nic za Vás nebudeme rozhodovat ani jednat bez konzultace s Vámi. </a:t>
            </a:r>
            <a:endParaRPr lang="en-GB" b="1" i="1" dirty="0"/>
          </a:p>
          <a:p>
            <a:endParaRPr lang="en-GB" dirty="0"/>
          </a:p>
        </p:txBody>
      </p:sp>
      <p:sp>
        <p:nvSpPr>
          <p:cNvPr id="3" name="Title 2"/>
          <p:cNvSpPr>
            <a:spLocks noGrp="1"/>
          </p:cNvSpPr>
          <p:nvPr>
            <p:ph type="title"/>
          </p:nvPr>
        </p:nvSpPr>
        <p:spPr/>
        <p:txBody>
          <a:bodyPr>
            <a:normAutofit/>
          </a:bodyPr>
          <a:lstStyle/>
          <a:p>
            <a:pPr algn="ctr"/>
            <a:r>
              <a:rPr lang="en-GB" sz="2400" dirty="0"/>
              <a:t>Values and Principles to Support People in Crisis and those around them</a:t>
            </a:r>
            <a:br>
              <a:rPr lang="cs-CZ" sz="2000" dirty="0"/>
            </a:br>
            <a:r>
              <a:rPr lang="cs-CZ" sz="2000" i="1" dirty="0"/>
              <a:t>Hodnoty a principy podpory lidí v krizi a jejich blízkých</a:t>
            </a:r>
            <a:endParaRPr lang="en-GB" sz="20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483768" y="2497323"/>
            <a:ext cx="3985022" cy="3811997"/>
          </a:xfrm>
          <a:prstGeom prst="rect">
            <a:avLst/>
          </a:prstGeom>
        </p:spPr>
      </p:pic>
      <p:sp>
        <p:nvSpPr>
          <p:cNvPr id="3" name="Title 2"/>
          <p:cNvSpPr>
            <a:spLocks noGrp="1"/>
          </p:cNvSpPr>
          <p:nvPr>
            <p:ph type="title"/>
          </p:nvPr>
        </p:nvSpPr>
        <p:spPr>
          <a:xfrm>
            <a:off x="457200" y="692696"/>
            <a:ext cx="8229600" cy="1143000"/>
          </a:xfrm>
        </p:spPr>
        <p:txBody>
          <a:bodyPr>
            <a:normAutofit fontScale="90000"/>
          </a:bodyPr>
          <a:lstStyle/>
          <a:p>
            <a:pPr algn="ctr"/>
            <a:r>
              <a:rPr lang="en-GB" sz="2800" dirty="0"/>
              <a:t>A Gwent ‘Whole Person, Whole System’</a:t>
            </a:r>
            <a:br>
              <a:rPr lang="en-GB" sz="2800" dirty="0"/>
            </a:br>
            <a:r>
              <a:rPr lang="en-GB" sz="2800" dirty="0"/>
              <a:t>Acute and Crisis Model</a:t>
            </a:r>
            <a:br>
              <a:rPr lang="cs-CZ" sz="2800" dirty="0"/>
            </a:br>
            <a:r>
              <a:rPr lang="cs-CZ" sz="2800" i="1" dirty="0"/>
              <a:t>Gwentský aktuní a krizový model „Celého člověka, celostní systém“ </a:t>
            </a:r>
            <a:endParaRPr lang="en-GB" sz="2800" i="1" dirty="0"/>
          </a:p>
        </p:txBody>
      </p:sp>
      <p:sp>
        <p:nvSpPr>
          <p:cNvPr id="2" name="TextBox 1">
            <a:extLst>
              <a:ext uri="{FF2B5EF4-FFF2-40B4-BE49-F238E27FC236}">
                <a16:creationId xmlns:a16="http://schemas.microsoft.com/office/drawing/2014/main" id="{A2B05093-0087-4D23-9691-F9D396D0F6F9}"/>
              </a:ext>
            </a:extLst>
          </p:cNvPr>
          <p:cNvSpPr txBox="1"/>
          <p:nvPr/>
        </p:nvSpPr>
        <p:spPr>
          <a:xfrm>
            <a:off x="6804248" y="3014950"/>
            <a:ext cx="1882552" cy="2862322"/>
          </a:xfrm>
          <a:prstGeom prst="rect">
            <a:avLst/>
          </a:prstGeom>
          <a:noFill/>
        </p:spPr>
        <p:txBody>
          <a:bodyPr wrap="square" rtlCol="0">
            <a:spAutoFit/>
          </a:bodyPr>
          <a:lstStyle/>
          <a:p>
            <a:r>
              <a:rPr lang="cs-CZ" dirty="0">
                <a:solidFill>
                  <a:schemeClr val="accent2"/>
                </a:solidFill>
              </a:rPr>
              <a:t>Odolné komunity</a:t>
            </a:r>
          </a:p>
          <a:p>
            <a:endParaRPr lang="cs-CZ" dirty="0"/>
          </a:p>
          <a:p>
            <a:r>
              <a:rPr lang="cs-CZ" dirty="0">
                <a:solidFill>
                  <a:schemeClr val="accent4"/>
                </a:solidFill>
              </a:rPr>
              <a:t>Na zotavení zaměřené služby, které předcházejí krizi</a:t>
            </a:r>
          </a:p>
          <a:p>
            <a:endParaRPr lang="cs-CZ" dirty="0"/>
          </a:p>
          <a:p>
            <a:r>
              <a:rPr lang="cs-CZ" dirty="0">
                <a:solidFill>
                  <a:srgbClr val="00B050"/>
                </a:solidFill>
              </a:rPr>
              <a:t>Krizový model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15759794"/>
              </p:ext>
            </p:extLst>
          </p:nvPr>
        </p:nvGraphicFramePr>
        <p:xfrm>
          <a:off x="0" y="548680"/>
          <a:ext cx="9144000"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p:cNvSpPr txBox="1"/>
          <p:nvPr/>
        </p:nvSpPr>
        <p:spPr>
          <a:xfrm>
            <a:off x="0" y="116632"/>
            <a:ext cx="9144000" cy="400110"/>
          </a:xfrm>
          <a:prstGeom prst="rect">
            <a:avLst/>
          </a:prstGeom>
          <a:solidFill>
            <a:schemeClr val="tx2">
              <a:lumMod val="60000"/>
              <a:lumOff val="40000"/>
            </a:schemeClr>
          </a:solidFill>
        </p:spPr>
        <p:txBody>
          <a:bodyPr wrap="square" rtlCol="0">
            <a:spAutoFit/>
          </a:bodyPr>
          <a:lstStyle/>
          <a:p>
            <a:pPr algn="ctr"/>
            <a:r>
              <a:rPr lang="en-GB" sz="2000" b="1" dirty="0">
                <a:solidFill>
                  <a:schemeClr val="bg1"/>
                </a:solidFill>
                <a:latin typeface="Arial" pitchFamily="34" charset="0"/>
                <a:cs typeface="Arial" pitchFamily="34" charset="0"/>
              </a:rPr>
              <a:t>A Gwent “Whole Person, Whole System” Acute and Crisis Model</a:t>
            </a:r>
          </a:p>
        </p:txBody>
      </p:sp>
      <p:sp>
        <p:nvSpPr>
          <p:cNvPr id="66" name="Right Arrow 4"/>
          <p:cNvSpPr/>
          <p:nvPr/>
        </p:nvSpPr>
        <p:spPr>
          <a:xfrm rot="3857143">
            <a:off x="5769277" y="5836484"/>
            <a:ext cx="178358" cy="267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p:txBody>
      </p:sp>
    </p:spTree>
    <p:extLst>
      <p:ext uri="{BB962C8B-B14F-4D97-AF65-F5344CB8AC3E}">
        <p14:creationId xmlns:p14="http://schemas.microsoft.com/office/powerpoint/2010/main" val="329253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412776"/>
            <a:ext cx="8964488" cy="2972543"/>
          </a:xfrm>
        </p:spPr>
        <p:txBody>
          <a:bodyPr>
            <a:normAutofit fontScale="90000"/>
          </a:bodyPr>
          <a:lstStyle/>
          <a:p>
            <a:pPr algn="ctr"/>
            <a:r>
              <a:rPr lang="en-GB" sz="4000" dirty="0"/>
              <a:t>Access to Support Before Crisis Point:</a:t>
            </a:r>
            <a:br>
              <a:rPr lang="en-GB" sz="4000" dirty="0"/>
            </a:br>
            <a:r>
              <a:rPr lang="en-GB" sz="4000" dirty="0"/>
              <a:t>Prevention and Early Intervention</a:t>
            </a:r>
            <a:br>
              <a:rPr lang="sk-SK" sz="4000" dirty="0"/>
            </a:br>
            <a:br>
              <a:rPr lang="cs-CZ" dirty="0"/>
            </a:br>
            <a:r>
              <a:rPr lang="cs-CZ" sz="4000" i="1" dirty="0"/>
              <a:t>Přístup k podpoře před bodem krize:</a:t>
            </a:r>
            <a:br>
              <a:rPr lang="cs-CZ" sz="4000" i="1" dirty="0"/>
            </a:br>
            <a:r>
              <a:rPr lang="cs-CZ" sz="4000" i="1" dirty="0"/>
              <a:t>Prevence a časná intervence</a:t>
            </a:r>
            <a:endParaRPr lang="en-GB" sz="4000" i="1" dirty="0"/>
          </a:p>
        </p:txBody>
      </p:sp>
    </p:spTree>
    <p:extLst>
      <p:ext uri="{BB962C8B-B14F-4D97-AF65-F5344CB8AC3E}">
        <p14:creationId xmlns:p14="http://schemas.microsoft.com/office/powerpoint/2010/main" val="322311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72816"/>
            <a:ext cx="8229600" cy="4234475"/>
          </a:xfrm>
        </p:spPr>
        <p:txBody>
          <a:bodyPr>
            <a:normAutofit fontScale="92500" lnSpcReduction="20000"/>
          </a:bodyPr>
          <a:lstStyle/>
          <a:p>
            <a:r>
              <a:rPr lang="en-GB" dirty="0"/>
              <a:t>Foundation Tier Self Help</a:t>
            </a:r>
            <a:r>
              <a:rPr lang="cs-CZ" dirty="0"/>
              <a:t> – </a:t>
            </a:r>
            <a:r>
              <a:rPr lang="cs-CZ" b="1" i="1" dirty="0"/>
              <a:t>Základní úrovňový systém svépomoci</a:t>
            </a:r>
            <a:endParaRPr lang="en-GB" b="1" i="1" dirty="0"/>
          </a:p>
          <a:p>
            <a:r>
              <a:rPr lang="en-GB" dirty="0"/>
              <a:t>Mental Health Practitioners in Primary Care</a:t>
            </a:r>
            <a:r>
              <a:rPr lang="cs-CZ" dirty="0"/>
              <a:t> – </a:t>
            </a:r>
            <a:r>
              <a:rPr lang="cs-CZ" b="1" i="1" dirty="0"/>
              <a:t>Praktici z oblasti péče o duševní zdraví v primární péči </a:t>
            </a:r>
            <a:endParaRPr lang="en-GB" b="1" i="1" dirty="0"/>
          </a:p>
          <a:p>
            <a:r>
              <a:rPr lang="en-GB" dirty="0"/>
              <a:t>Single Point of Contact and Access to Support</a:t>
            </a:r>
            <a:r>
              <a:rPr lang="cs-CZ" dirty="0"/>
              <a:t> – </a:t>
            </a:r>
            <a:r>
              <a:rPr lang="cs-CZ" b="1" i="1" dirty="0"/>
              <a:t>Jedno místo přístupu ke službám a přístup k podpoře</a:t>
            </a:r>
            <a:endParaRPr lang="en-GB" b="1" i="1" dirty="0"/>
          </a:p>
          <a:p>
            <a:r>
              <a:rPr lang="en-GB" dirty="0"/>
              <a:t>Third Sector Sanctuary Provision</a:t>
            </a:r>
            <a:r>
              <a:rPr lang="cs-CZ" dirty="0"/>
              <a:t> – </a:t>
            </a:r>
            <a:r>
              <a:rPr lang="cs-CZ" b="1" i="1" dirty="0"/>
              <a:t>Zajištění azylu skrze třetí sektor</a:t>
            </a:r>
            <a:endParaRPr lang="en-GB" b="1" i="1" dirty="0"/>
          </a:p>
          <a:p>
            <a:r>
              <a:rPr lang="en-GB" dirty="0"/>
              <a:t>Promotion of National CALL Helplines</a:t>
            </a:r>
            <a:r>
              <a:rPr lang="cs-CZ" dirty="0"/>
              <a:t> – </a:t>
            </a:r>
            <a:r>
              <a:rPr lang="cs-CZ" b="1" i="1" dirty="0"/>
              <a:t>Propagace Národních linek pomoci</a:t>
            </a:r>
            <a:endParaRPr lang="en-GB" b="1" i="1" dirty="0"/>
          </a:p>
          <a:p>
            <a:endParaRPr lang="en-GB" dirty="0"/>
          </a:p>
        </p:txBody>
      </p:sp>
      <p:sp>
        <p:nvSpPr>
          <p:cNvPr id="3" name="Title 2"/>
          <p:cNvSpPr>
            <a:spLocks noGrp="1"/>
          </p:cNvSpPr>
          <p:nvPr>
            <p:ph type="title"/>
          </p:nvPr>
        </p:nvSpPr>
        <p:spPr/>
        <p:txBody>
          <a:bodyPr>
            <a:normAutofit fontScale="90000"/>
          </a:bodyPr>
          <a:lstStyle/>
          <a:p>
            <a:pPr algn="ctr"/>
            <a:r>
              <a:rPr lang="en-GB" sz="3600" dirty="0"/>
              <a:t>Access to Support</a:t>
            </a:r>
            <a:r>
              <a:rPr lang="sk-SK" sz="3600" dirty="0"/>
              <a:t> </a:t>
            </a:r>
            <a:r>
              <a:rPr lang="en-GB" sz="3600" dirty="0"/>
              <a:t>Before Crisis</a:t>
            </a:r>
            <a:br>
              <a:rPr lang="cs-CZ" dirty="0"/>
            </a:br>
            <a:r>
              <a:rPr lang="cs-CZ" dirty="0"/>
              <a:t>Přístup k podpoře před krizí</a:t>
            </a:r>
            <a:endParaRPr lang="en-GB" dirty="0"/>
          </a:p>
        </p:txBody>
      </p:sp>
    </p:spTree>
    <p:extLst>
      <p:ext uri="{BB962C8B-B14F-4D97-AF65-F5344CB8AC3E}">
        <p14:creationId xmlns:p14="http://schemas.microsoft.com/office/powerpoint/2010/main" val="4289344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01"/>
            <a:ext cx="8229600" cy="1143000"/>
          </a:xfrm>
        </p:spPr>
        <p:txBody>
          <a:bodyPr>
            <a:normAutofit/>
          </a:bodyPr>
          <a:lstStyle/>
          <a:p>
            <a:pPr algn="ctr"/>
            <a:r>
              <a:rPr lang="en-GB" sz="3600" dirty="0"/>
              <a:t>Foundation Tier Self Help</a:t>
            </a:r>
            <a:r>
              <a:rPr lang="cs-CZ" sz="3600" dirty="0"/>
              <a:t> – </a:t>
            </a:r>
            <a:r>
              <a:rPr lang="cs-CZ" sz="2800" dirty="0"/>
              <a:t>Základní úrovňový systém svépomoci</a:t>
            </a:r>
            <a:endParaRPr lang="en-GB" sz="2800" dirty="0"/>
          </a:p>
        </p:txBody>
      </p:sp>
      <p:sp>
        <p:nvSpPr>
          <p:cNvPr id="4" name="Text Placeholder 3"/>
          <p:cNvSpPr>
            <a:spLocks noGrp="1"/>
          </p:cNvSpPr>
          <p:nvPr>
            <p:ph type="body" sz="half" idx="3"/>
          </p:nvPr>
        </p:nvSpPr>
        <p:spPr/>
        <p:txBody>
          <a:bodyPr/>
          <a:lstStyle/>
          <a:p>
            <a:endParaRPr lang="en-GB"/>
          </a:p>
        </p:txBody>
      </p:sp>
      <p:sp>
        <p:nvSpPr>
          <p:cNvPr id="5" name="Content Placeholder 4"/>
          <p:cNvSpPr>
            <a:spLocks noGrp="1"/>
          </p:cNvSpPr>
          <p:nvPr>
            <p:ph sz="quarter" idx="2"/>
          </p:nvPr>
        </p:nvSpPr>
        <p:spPr>
          <a:xfrm>
            <a:off x="323528" y="1276809"/>
            <a:ext cx="4173860" cy="5510583"/>
          </a:xfrm>
        </p:spPr>
        <p:txBody>
          <a:bodyPr>
            <a:normAutofit fontScale="70000" lnSpcReduction="20000"/>
          </a:bodyPr>
          <a:lstStyle/>
          <a:p>
            <a:r>
              <a:rPr lang="en-GB" dirty="0" err="1"/>
              <a:t>Melo.cymru</a:t>
            </a:r>
            <a:r>
              <a:rPr lang="en-GB" dirty="0"/>
              <a:t> – free self-help resources for mental wellbeing in one place</a:t>
            </a:r>
            <a:r>
              <a:rPr lang="cs-CZ" dirty="0"/>
              <a:t> – </a:t>
            </a:r>
            <a:r>
              <a:rPr lang="cs-CZ" b="1" i="1" dirty="0"/>
              <a:t>Melo.cymru (Cymru-Wales) – svépomocný zdarma přístupný zdroj pro duševní pohodu na jednom místě</a:t>
            </a:r>
            <a:endParaRPr lang="en-GB" b="1" i="1" dirty="0"/>
          </a:p>
          <a:p>
            <a:r>
              <a:rPr lang="en-GB" dirty="0"/>
              <a:t>Resources, courses, apps, videos, audio, books and websites for further support</a:t>
            </a:r>
            <a:r>
              <a:rPr lang="cs-CZ" dirty="0"/>
              <a:t> – </a:t>
            </a:r>
            <a:r>
              <a:rPr lang="cs-CZ" b="1" i="1" dirty="0"/>
              <a:t>Zdroje, kurzy, aplikace, videa, audia, knihy a internetové stránky pro další podporu</a:t>
            </a:r>
            <a:endParaRPr lang="en-GB" b="1" i="1" dirty="0"/>
          </a:p>
          <a:p>
            <a:r>
              <a:rPr lang="en-GB" dirty="0"/>
              <a:t>Courses include </a:t>
            </a:r>
            <a:r>
              <a:rPr lang="en-GB" dirty="0" err="1"/>
              <a:t>ACTivate</a:t>
            </a:r>
            <a:r>
              <a:rPr lang="en-GB" dirty="0"/>
              <a:t> Your Life, </a:t>
            </a:r>
            <a:r>
              <a:rPr lang="en-GB" dirty="0" err="1"/>
              <a:t>SilverCloud</a:t>
            </a:r>
            <a:r>
              <a:rPr lang="en-GB" dirty="0"/>
              <a:t> and Living Life to the Full</a:t>
            </a:r>
            <a:r>
              <a:rPr lang="cs-CZ" dirty="0"/>
              <a:t> </a:t>
            </a:r>
            <a:endParaRPr lang="en-GB" dirty="0"/>
          </a:p>
          <a:p>
            <a:r>
              <a:rPr lang="en-GB" dirty="0"/>
              <a:t>Available for all but also targeted at groups at risk of developing mental health difficulties</a:t>
            </a:r>
            <a:r>
              <a:rPr lang="cs-CZ" dirty="0"/>
              <a:t> – </a:t>
            </a:r>
            <a:r>
              <a:rPr lang="cs-CZ" b="1" i="1" dirty="0"/>
              <a:t>Přístupné pro všechny cílové skupiny s rizikem možného vývoje problémů z oblasti duševního zdraví</a:t>
            </a:r>
            <a:endParaRPr lang="en-GB" b="1" i="1" dirty="0"/>
          </a:p>
        </p:txBody>
      </p:sp>
      <p:pic>
        <p:nvPicPr>
          <p:cNvPr id="7" name="Content Placeholder 6"/>
          <p:cNvPicPr>
            <a:picLocks noGrp="1" noChangeAspect="1"/>
          </p:cNvPicPr>
          <p:nvPr>
            <p:ph sz="quarter" idx="4"/>
          </p:nvPr>
        </p:nvPicPr>
        <p:blipFill rotWithShape="1">
          <a:blip r:embed="rId2"/>
          <a:srcRect r="1187" b="4045"/>
          <a:stretch/>
        </p:blipFill>
        <p:spPr>
          <a:xfrm>
            <a:off x="4641228" y="1412776"/>
            <a:ext cx="4107236" cy="5040561"/>
          </a:xfrm>
          <a:prstGeom prst="rect">
            <a:avLst/>
          </a:prstGeom>
        </p:spPr>
      </p:pic>
    </p:spTree>
    <p:extLst>
      <p:ext uri="{BB962C8B-B14F-4D97-AF65-F5344CB8AC3E}">
        <p14:creationId xmlns:p14="http://schemas.microsoft.com/office/powerpoint/2010/main" val="2087091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a:t>1 Year pilot with independent evaluation</a:t>
            </a:r>
            <a:r>
              <a:rPr lang="cs-CZ" dirty="0"/>
              <a:t> – </a:t>
            </a:r>
            <a:r>
              <a:rPr lang="cs-CZ" b="1" i="1" dirty="0"/>
              <a:t>Jednoroční pilot s nezávislým posouzením</a:t>
            </a:r>
            <a:endParaRPr lang="en-GB" b="1" i="1" dirty="0"/>
          </a:p>
          <a:p>
            <a:r>
              <a:rPr lang="en-GB" dirty="0"/>
              <a:t>A non accommodation based ‘safe space’ supporting people experiencing a personal, emotional or early stage mental health crisis</a:t>
            </a:r>
            <a:r>
              <a:rPr lang="cs-CZ" dirty="0"/>
              <a:t> – </a:t>
            </a:r>
            <a:r>
              <a:rPr lang="cs-CZ" b="1" i="1" dirty="0"/>
              <a:t>„Bezpečné místo“ nesloužící jako ubytování, určeno pro lidi, kteří začívají osobní, emocionální či počáteční fázi krize v oblasti duševního zdraví</a:t>
            </a:r>
            <a:endParaRPr lang="en-GB" b="1" i="1" dirty="0"/>
          </a:p>
          <a:p>
            <a:r>
              <a:rPr lang="en-GB" dirty="0"/>
              <a:t>To be commissioned by ABUHB and provided by Third Sector </a:t>
            </a:r>
            <a:r>
              <a:rPr lang="cs-CZ" dirty="0"/>
              <a:t>– </a:t>
            </a:r>
            <a:r>
              <a:rPr lang="cs-CZ" b="1" i="1" dirty="0"/>
              <a:t>Pověření bude uděleno ABUHB a poskytováno třetím sektorem</a:t>
            </a:r>
            <a:endParaRPr lang="en-GB" b="1" i="1" dirty="0"/>
          </a:p>
          <a:p>
            <a:r>
              <a:rPr lang="en-GB" dirty="0"/>
              <a:t>To provide support outside of traditional service operating times, Thursday – Sunday 6pm – 3am</a:t>
            </a:r>
            <a:r>
              <a:rPr lang="cs-CZ" dirty="0"/>
              <a:t> – </a:t>
            </a:r>
            <a:r>
              <a:rPr lang="cs-CZ" b="1" i="1" dirty="0"/>
              <a:t>Poskytovat podporu mimo tradiční čas, čtvrtek – neděle 18:00 – 03:00 </a:t>
            </a:r>
            <a:endParaRPr lang="en-GB" b="1" i="1" dirty="0"/>
          </a:p>
          <a:p>
            <a:r>
              <a:rPr lang="en-GB" dirty="0"/>
              <a:t>Will support individuals to find their own solutions to their difficulties</a:t>
            </a:r>
            <a:r>
              <a:rPr lang="cs-CZ" dirty="0"/>
              <a:t> – </a:t>
            </a:r>
            <a:r>
              <a:rPr lang="cs-CZ" b="1" i="1" dirty="0"/>
              <a:t>Do budoucna podporovat jedince v nalezení jejich vlastních řešení problémů, které mají</a:t>
            </a:r>
            <a:endParaRPr lang="en-GB" b="1" i="1" dirty="0"/>
          </a:p>
        </p:txBody>
      </p:sp>
      <p:sp>
        <p:nvSpPr>
          <p:cNvPr id="3" name="Title 2"/>
          <p:cNvSpPr>
            <a:spLocks noGrp="1"/>
          </p:cNvSpPr>
          <p:nvPr>
            <p:ph type="title"/>
          </p:nvPr>
        </p:nvSpPr>
        <p:spPr>
          <a:xfrm>
            <a:off x="323528" y="548680"/>
            <a:ext cx="8229600" cy="1143000"/>
          </a:xfrm>
        </p:spPr>
        <p:txBody>
          <a:bodyPr>
            <a:normAutofit fontScale="90000"/>
          </a:bodyPr>
          <a:lstStyle/>
          <a:p>
            <a:pPr algn="ctr"/>
            <a:r>
              <a:rPr lang="en-GB" dirty="0"/>
              <a:t>Third Sector Sanctuary Provision</a:t>
            </a:r>
            <a:br>
              <a:rPr lang="cs-CZ" dirty="0"/>
            </a:br>
            <a:r>
              <a:rPr lang="cs-CZ" i="1" dirty="0"/>
              <a:t>Azyl zajištěný třetím sektorem</a:t>
            </a:r>
            <a:br>
              <a:rPr lang="en-GB" dirty="0"/>
            </a:br>
            <a:endParaRPr lang="en-GB" dirty="0"/>
          </a:p>
        </p:txBody>
      </p:sp>
    </p:spTree>
    <p:extLst>
      <p:ext uri="{BB962C8B-B14F-4D97-AF65-F5344CB8AC3E}">
        <p14:creationId xmlns:p14="http://schemas.microsoft.com/office/powerpoint/2010/main" val="291747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6016" y="2708920"/>
            <a:ext cx="4032448" cy="1143000"/>
          </a:xfrm>
        </p:spPr>
        <p:txBody>
          <a:bodyPr>
            <a:normAutofit fontScale="90000"/>
          </a:bodyPr>
          <a:lstStyle/>
          <a:p>
            <a:pPr algn="ctr"/>
            <a:r>
              <a:rPr lang="en-GB" dirty="0"/>
              <a:t>Promotion of National Call Helplines</a:t>
            </a:r>
            <a:br>
              <a:rPr lang="sk-SK" dirty="0"/>
            </a:br>
            <a:br>
              <a:rPr lang="cs-CZ" dirty="0"/>
            </a:br>
            <a:r>
              <a:rPr lang="cs-CZ" i="1" dirty="0"/>
              <a:t>Propagace Národních linek pomoci</a:t>
            </a:r>
            <a:br>
              <a:rPr lang="en-GB" dirty="0"/>
            </a:br>
            <a:endParaRPr lang="en-GB" dirty="0"/>
          </a:p>
        </p:txBody>
      </p:sp>
      <p:pic>
        <p:nvPicPr>
          <p:cNvPr id="1026" name="Picture 2" descr="867d668f-599e-4bc9-b5b3-d74dc22b9b62@GBRP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84" y="1316765"/>
            <a:ext cx="4992554"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71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1829761"/>
          </a:xfrm>
        </p:spPr>
        <p:txBody>
          <a:bodyPr>
            <a:normAutofit fontScale="90000"/>
          </a:bodyPr>
          <a:lstStyle/>
          <a:p>
            <a:pPr algn="ctr"/>
            <a:r>
              <a:rPr lang="en-GB" dirty="0"/>
              <a:t>Mental Health Support for First Responders</a:t>
            </a:r>
            <a:br>
              <a:rPr lang="cs-CZ" dirty="0"/>
            </a:br>
            <a:br>
              <a:rPr lang="cs-CZ" dirty="0"/>
            </a:br>
            <a:r>
              <a:rPr lang="cs-CZ" sz="4000" i="1" dirty="0"/>
              <a:t>Podpora v oblasti duševního zdraví pro záchranáře</a:t>
            </a:r>
            <a:endParaRPr lang="en-GB" sz="4000" i="1" dirty="0"/>
          </a:p>
        </p:txBody>
      </p:sp>
    </p:spTree>
    <p:extLst>
      <p:ext uri="{BB962C8B-B14F-4D97-AF65-F5344CB8AC3E}">
        <p14:creationId xmlns:p14="http://schemas.microsoft.com/office/powerpoint/2010/main" val="197636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525963"/>
          </a:xfrm>
        </p:spPr>
        <p:txBody>
          <a:bodyPr/>
          <a:lstStyle/>
          <a:p>
            <a:endParaRPr lang="en-GB" dirty="0"/>
          </a:p>
          <a:p>
            <a:r>
              <a:rPr lang="en-GB" sz="3200" dirty="0"/>
              <a:t>Gwent Police Mental Health Triage Team</a:t>
            </a:r>
            <a:r>
              <a:rPr lang="cs-CZ" sz="3200" dirty="0"/>
              <a:t> – </a:t>
            </a:r>
            <a:r>
              <a:rPr lang="cs-CZ" sz="3200" b="1" i="1" dirty="0"/>
              <a:t>Triáž tým duševního zdraví policie v Gwentu</a:t>
            </a:r>
            <a:endParaRPr lang="en-GB" sz="3200" b="1" i="1" dirty="0"/>
          </a:p>
          <a:p>
            <a:r>
              <a:rPr lang="en-GB" sz="3200" dirty="0"/>
              <a:t>Mental Health Pathway implemented with Welsh Ambulance Services NHS Trust</a:t>
            </a:r>
            <a:r>
              <a:rPr lang="cs-CZ" sz="3200" dirty="0"/>
              <a:t> – </a:t>
            </a:r>
            <a:r>
              <a:rPr lang="cs-CZ" sz="3200" b="1" i="1" dirty="0"/>
              <a:t>Cesta duševního zdraví implementována ve spolupráci s Welšskými záchrannými službami NHS</a:t>
            </a:r>
            <a:endParaRPr lang="en-GB" sz="3200" b="1" i="1" dirty="0"/>
          </a:p>
          <a:p>
            <a:endParaRPr lang="en-GB" dirty="0"/>
          </a:p>
        </p:txBody>
      </p:sp>
      <p:sp>
        <p:nvSpPr>
          <p:cNvPr id="3" name="Title 2"/>
          <p:cNvSpPr>
            <a:spLocks noGrp="1"/>
          </p:cNvSpPr>
          <p:nvPr>
            <p:ph type="title"/>
          </p:nvPr>
        </p:nvSpPr>
        <p:spPr>
          <a:xfrm>
            <a:off x="323528" y="692696"/>
            <a:ext cx="8604448" cy="1143000"/>
          </a:xfrm>
        </p:spPr>
        <p:txBody>
          <a:bodyPr>
            <a:noAutofit/>
          </a:bodyPr>
          <a:lstStyle/>
          <a:p>
            <a:pPr algn="ctr"/>
            <a:r>
              <a:rPr lang="en-GB" sz="3200" dirty="0"/>
              <a:t>Mental Health Support for </a:t>
            </a:r>
            <a:br>
              <a:rPr lang="sk-SK" sz="3200" dirty="0"/>
            </a:br>
            <a:r>
              <a:rPr lang="en-GB" sz="3200" dirty="0"/>
              <a:t>First Responders</a:t>
            </a:r>
            <a:br>
              <a:rPr lang="cs-CZ" sz="3200" dirty="0"/>
            </a:br>
            <a:r>
              <a:rPr lang="cs-CZ" sz="2400" i="1" dirty="0"/>
              <a:t>Podpora v oblasti duševního zdraví pro záchranáře</a:t>
            </a:r>
            <a:br>
              <a:rPr lang="cs-CZ" sz="2400" i="1" dirty="0"/>
            </a:br>
            <a:endParaRPr lang="en-GB" sz="2400" i="1" dirty="0"/>
          </a:p>
        </p:txBody>
      </p:sp>
    </p:spTree>
    <p:extLst>
      <p:ext uri="{BB962C8B-B14F-4D97-AF65-F5344CB8AC3E}">
        <p14:creationId xmlns:p14="http://schemas.microsoft.com/office/powerpoint/2010/main" val="184880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50" y="1101836"/>
            <a:ext cx="3425967" cy="4469517"/>
          </a:xfrm>
        </p:spPr>
        <p:txBody>
          <a:bodyPr>
            <a:normAutofit fontScale="90000"/>
          </a:bodyPr>
          <a:lstStyle/>
          <a:p>
            <a:pPr algn="ctr"/>
            <a:br>
              <a:rPr lang="en-GB" dirty="0"/>
            </a:br>
            <a:r>
              <a:rPr lang="en-GB" dirty="0"/>
              <a:t>Wales</a:t>
            </a:r>
            <a:br>
              <a:rPr lang="en-GB" dirty="0"/>
            </a:br>
            <a:br>
              <a:rPr lang="en-GB" dirty="0"/>
            </a:br>
            <a:r>
              <a:rPr lang="en-GB" sz="2100" dirty="0"/>
              <a:t>Population of 3.1 million</a:t>
            </a:r>
            <a:br>
              <a:rPr lang="en-GB" sz="2100" dirty="0"/>
            </a:br>
            <a:r>
              <a:rPr lang="en-GB" sz="2100" dirty="0"/>
              <a:t>(4.8% of the UK pop)</a:t>
            </a:r>
            <a:br>
              <a:rPr lang="cs-CZ" sz="2100" dirty="0"/>
            </a:br>
            <a:r>
              <a:rPr lang="cs-CZ" sz="1800" i="1" dirty="0"/>
              <a:t>3.1 mil. obyvatel (4.8% z celkové populace VB)</a:t>
            </a:r>
            <a:br>
              <a:rPr lang="en-GB" sz="1800" i="1" dirty="0"/>
            </a:br>
            <a:br>
              <a:rPr lang="en-GB" sz="2100" dirty="0"/>
            </a:br>
            <a:r>
              <a:rPr lang="en-GB" sz="2100" dirty="0"/>
              <a:t>20,800 square km in area</a:t>
            </a:r>
            <a:br>
              <a:rPr lang="cs-CZ" sz="2100" dirty="0"/>
            </a:br>
            <a:r>
              <a:rPr lang="cs-CZ" sz="1800" i="1" dirty="0"/>
              <a:t>20 800 km² </a:t>
            </a:r>
            <a:br>
              <a:rPr lang="en-GB" sz="2100" dirty="0"/>
            </a:br>
            <a:br>
              <a:rPr lang="en-GB" sz="2100" dirty="0"/>
            </a:br>
            <a:r>
              <a:rPr lang="en-GB" sz="2100" dirty="0"/>
              <a:t>20.8% can speak Welsh to some degree</a:t>
            </a:r>
            <a:br>
              <a:rPr lang="cs-CZ" sz="2100" dirty="0"/>
            </a:br>
            <a:r>
              <a:rPr lang="cs-CZ" sz="1800" i="1" dirty="0"/>
              <a:t>20.8% obyvatel mluví více či méně velšsky</a:t>
            </a:r>
            <a:br>
              <a:rPr lang="en-GB" sz="2100" dirty="0"/>
            </a:br>
            <a:br>
              <a:rPr lang="en-GB" sz="2100" dirty="0"/>
            </a:br>
            <a:r>
              <a:rPr lang="en-GB" sz="2100" dirty="0"/>
              <a:t>75% of people who live in Wales were born in Wales, 20% were born in England</a:t>
            </a:r>
            <a:br>
              <a:rPr lang="cs-CZ" sz="2100" dirty="0"/>
            </a:br>
            <a:r>
              <a:rPr lang="cs-CZ" sz="1800" i="1" dirty="0"/>
              <a:t>75% obyvatel Walesu se zde narodilo, 20% se narodilo v Anglii</a:t>
            </a:r>
            <a:br>
              <a:rPr lang="en-GB" sz="1800" i="1" dirty="0"/>
            </a:br>
            <a:br>
              <a:rPr lang="en-GB" sz="2100"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332656"/>
            <a:ext cx="4736931" cy="4752528"/>
          </a:xfrm>
          <a:prstGeom prst="rect">
            <a:avLst/>
          </a:prstGeom>
        </p:spPr>
      </p:pic>
      <p:sp>
        <p:nvSpPr>
          <p:cNvPr id="5" name="TextBox 4">
            <a:extLst>
              <a:ext uri="{FF2B5EF4-FFF2-40B4-BE49-F238E27FC236}">
                <a16:creationId xmlns:a16="http://schemas.microsoft.com/office/drawing/2014/main" id="{A0B1FEA3-7249-4A0F-A8A9-8FE9F5117001}"/>
              </a:ext>
            </a:extLst>
          </p:cNvPr>
          <p:cNvSpPr txBox="1"/>
          <p:nvPr/>
        </p:nvSpPr>
        <p:spPr>
          <a:xfrm>
            <a:off x="4372453" y="5157192"/>
            <a:ext cx="4576438" cy="2262158"/>
          </a:xfrm>
          <a:prstGeom prst="rect">
            <a:avLst/>
          </a:prstGeom>
          <a:noFill/>
        </p:spPr>
        <p:txBody>
          <a:bodyPr wrap="square">
            <a:spAutoFit/>
          </a:bodyPr>
          <a:lstStyle/>
          <a:p>
            <a:pPr algn="ctr"/>
            <a:r>
              <a:rPr lang="en-GB" sz="1900" b="1" dirty="0">
                <a:solidFill>
                  <a:schemeClr val="tx2"/>
                </a:solidFill>
                <a:effectLst>
                  <a:outerShdw blurRad="31750" dist="25400" dir="5400000" algn="tl" rotWithShape="0">
                    <a:srgbClr val="000000">
                      <a:alpha val="25000"/>
                    </a:srgbClr>
                  </a:outerShdw>
                </a:effectLst>
                <a:latin typeface="+mj-lt"/>
                <a:ea typeface="+mj-ea"/>
                <a:cs typeface="+mj-cs"/>
              </a:rPr>
              <a:t>Aneurin Bevan University Health Board (ABUHB) is 1 of 7 Health Boards in Wales</a:t>
            </a:r>
            <a:endParaRPr lang="cs-CZ" sz="1900" b="1" dirty="0">
              <a:solidFill>
                <a:schemeClr val="tx2"/>
              </a:solidFill>
              <a:effectLst>
                <a:outerShdw blurRad="31750" dist="25400" dir="5400000" algn="tl" rotWithShape="0">
                  <a:srgbClr val="000000">
                    <a:alpha val="25000"/>
                  </a:srgbClr>
                </a:outerShdw>
              </a:effectLst>
              <a:latin typeface="+mj-lt"/>
              <a:ea typeface="+mj-ea"/>
              <a:cs typeface="+mj-cs"/>
            </a:endParaRPr>
          </a:p>
          <a:p>
            <a:pPr algn="ctr"/>
            <a:r>
              <a:rPr lang="cs-CZ" sz="1600" b="1" i="1" dirty="0">
                <a:solidFill>
                  <a:schemeClr val="tx2"/>
                </a:solidFill>
                <a:effectLst>
                  <a:outerShdw blurRad="31750" dist="25400" dir="5400000" algn="tl" rotWithShape="0">
                    <a:srgbClr val="000000">
                      <a:alpha val="25000"/>
                    </a:srgbClr>
                  </a:outerShdw>
                </a:effectLst>
                <a:latin typeface="+mj-lt"/>
                <a:ea typeface="+mj-ea"/>
                <a:cs typeface="+mj-cs"/>
              </a:rPr>
              <a:t>Zdravotnická rada Univerzity Aneurina Bevana (ABUHB) je 1 ze 7 zdravotnických rad ve Walesu</a:t>
            </a:r>
            <a:br>
              <a:rPr lang="en-GB" sz="1600" b="1" i="1" dirty="0">
                <a:solidFill>
                  <a:schemeClr val="tx2"/>
                </a:solidFill>
                <a:effectLst>
                  <a:outerShdw blurRad="31750" dist="25400" dir="5400000" algn="tl" rotWithShape="0">
                    <a:srgbClr val="000000">
                      <a:alpha val="25000"/>
                    </a:srgbClr>
                  </a:outerShdw>
                </a:effectLst>
                <a:latin typeface="+mj-lt"/>
                <a:ea typeface="+mj-ea"/>
                <a:cs typeface="+mj-cs"/>
              </a:rPr>
            </a:br>
            <a:br>
              <a:rPr lang="en-GB" dirty="0"/>
            </a:br>
            <a:endParaRPr lang="cs-CZ" dirty="0"/>
          </a:p>
        </p:txBody>
      </p:sp>
    </p:spTree>
    <p:extLst>
      <p:ext uri="{BB962C8B-B14F-4D97-AF65-F5344CB8AC3E}">
        <p14:creationId xmlns:p14="http://schemas.microsoft.com/office/powerpoint/2010/main" val="23188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pPr algn="ctr"/>
            <a:r>
              <a:rPr lang="en-GB" dirty="0"/>
              <a:t>Gwent Police MH Triage Team</a:t>
            </a:r>
            <a:br>
              <a:rPr lang="cs-CZ" dirty="0"/>
            </a:br>
            <a:r>
              <a:rPr lang="cs-CZ" sz="3100" b="1" i="1" dirty="0"/>
              <a:t>Triáž tým duševního zdraví policie v Gwentu</a:t>
            </a:r>
            <a:endParaRPr lang="en-GB" sz="3100" dirty="0"/>
          </a:p>
        </p:txBody>
      </p:sp>
      <p:sp>
        <p:nvSpPr>
          <p:cNvPr id="5" name="Content Placeholder 4"/>
          <p:cNvSpPr>
            <a:spLocks noGrp="1"/>
          </p:cNvSpPr>
          <p:nvPr>
            <p:ph sz="quarter" idx="2"/>
          </p:nvPr>
        </p:nvSpPr>
        <p:spPr>
          <a:xfrm>
            <a:off x="457200" y="1444294"/>
            <a:ext cx="4040188" cy="5225066"/>
          </a:xfrm>
        </p:spPr>
        <p:txBody>
          <a:bodyPr>
            <a:normAutofit fontScale="70000" lnSpcReduction="20000"/>
          </a:bodyPr>
          <a:lstStyle/>
          <a:p>
            <a:r>
              <a:rPr lang="en-GB" dirty="0"/>
              <a:t>Team are within the Police Control Room to offer help to staff with live incidents</a:t>
            </a:r>
            <a:r>
              <a:rPr lang="cs-CZ" dirty="0"/>
              <a:t> – </a:t>
            </a:r>
            <a:r>
              <a:rPr lang="cs-CZ" b="1" i="1" dirty="0"/>
              <a:t>Tým působí v policejní centrále, aby mohl okamžitě pomoci policistům při práci v terénu</a:t>
            </a:r>
            <a:endParaRPr lang="en-GB" b="1" i="1" dirty="0"/>
          </a:p>
          <a:p>
            <a:r>
              <a:rPr lang="en-GB" dirty="0"/>
              <a:t>Initial 18 month pilot with one practitioner</a:t>
            </a:r>
            <a:r>
              <a:rPr lang="cs-CZ" dirty="0"/>
              <a:t> – </a:t>
            </a:r>
            <a:r>
              <a:rPr lang="cs-CZ" b="1" i="1" dirty="0"/>
              <a:t>Původní 18ti měsíční pilot s jedním praktikem</a:t>
            </a:r>
            <a:endParaRPr lang="en-GB" b="1" i="1" dirty="0"/>
          </a:p>
          <a:p>
            <a:r>
              <a:rPr lang="en-GB" dirty="0"/>
              <a:t>Service fully rolled out in Feb ‘18 with 6.0 </a:t>
            </a:r>
            <a:r>
              <a:rPr lang="en-GB" dirty="0" err="1"/>
              <a:t>wte</a:t>
            </a:r>
            <a:r>
              <a:rPr lang="en-GB" dirty="0"/>
              <a:t> staff</a:t>
            </a:r>
            <a:r>
              <a:rPr lang="cs-CZ" dirty="0"/>
              <a:t> – </a:t>
            </a:r>
            <a:r>
              <a:rPr lang="cs-CZ" b="1" i="1" dirty="0"/>
              <a:t>Služba naplno spuštěna v únoru 2018 s personálem rovnajícím se celkem 6,0 úvazku </a:t>
            </a:r>
            <a:endParaRPr lang="en-GB" b="1" i="1" dirty="0"/>
          </a:p>
          <a:p>
            <a:r>
              <a:rPr lang="en-GB" dirty="0"/>
              <a:t>Working hours 8am-2am 7 days a week</a:t>
            </a:r>
            <a:r>
              <a:rPr lang="cs-CZ" dirty="0"/>
              <a:t> – </a:t>
            </a:r>
            <a:r>
              <a:rPr lang="cs-CZ" b="1" i="1" dirty="0"/>
              <a:t>pracovní doba od 8:00-2:00, sedm dní v týdnu</a:t>
            </a:r>
            <a:endParaRPr lang="en-GB" b="1" i="1" dirty="0"/>
          </a:p>
          <a:p>
            <a:r>
              <a:rPr lang="en-GB" dirty="0"/>
              <a:t>Information sharing protocol in place to enable access to health and social care information </a:t>
            </a:r>
            <a:r>
              <a:rPr lang="cs-CZ" dirty="0"/>
              <a:t>– </a:t>
            </a:r>
            <a:r>
              <a:rPr lang="cs-CZ" b="1" i="1" dirty="0"/>
              <a:t>Protokol pro sdílení informaci ohledně zdravotnické a sociální péče na místě</a:t>
            </a:r>
            <a:endParaRPr lang="en-GB" b="1" i="1"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5026" y="1976665"/>
            <a:ext cx="4041775" cy="2872920"/>
          </a:xfrm>
        </p:spPr>
      </p:pic>
    </p:spTree>
    <p:extLst>
      <p:ext uri="{BB962C8B-B14F-4D97-AF65-F5344CB8AC3E}">
        <p14:creationId xmlns:p14="http://schemas.microsoft.com/office/powerpoint/2010/main" val="326586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Gwent Police MH Triage Team</a:t>
            </a:r>
          </a:p>
        </p:txBody>
      </p:sp>
      <p:sp>
        <p:nvSpPr>
          <p:cNvPr id="5" name="Content Placeholder 4"/>
          <p:cNvSpPr>
            <a:spLocks noGrp="1"/>
          </p:cNvSpPr>
          <p:nvPr>
            <p:ph sz="quarter" idx="2"/>
          </p:nvPr>
        </p:nvSpPr>
        <p:spPr>
          <a:xfrm>
            <a:off x="457200" y="1268760"/>
            <a:ext cx="4040188" cy="4141440"/>
          </a:xfrm>
        </p:spPr>
        <p:txBody>
          <a:bodyPr>
            <a:normAutofit fontScale="40000" lnSpcReduction="20000"/>
          </a:bodyPr>
          <a:lstStyle/>
          <a:p>
            <a:pPr marL="109728" indent="0">
              <a:buNone/>
            </a:pPr>
            <a:r>
              <a:rPr lang="en-GB" sz="2900" dirty="0"/>
              <a:t>Activity and Outcomes</a:t>
            </a:r>
            <a:r>
              <a:rPr lang="cs-CZ" sz="2900" dirty="0"/>
              <a:t> – </a:t>
            </a:r>
          </a:p>
          <a:p>
            <a:r>
              <a:rPr lang="cs-CZ" sz="3000" b="1" i="1" dirty="0"/>
              <a:t>Činnost a výsledky</a:t>
            </a:r>
            <a:endParaRPr lang="en-GB" sz="3000" b="1" i="1" dirty="0"/>
          </a:p>
          <a:p>
            <a:pPr marL="109728" indent="0">
              <a:buNone/>
            </a:pPr>
            <a:endParaRPr lang="en-GB" sz="2900" dirty="0"/>
          </a:p>
          <a:p>
            <a:r>
              <a:rPr lang="en-GB" sz="2900" dirty="0"/>
              <a:t>25 Daily Calls for Service</a:t>
            </a:r>
            <a:r>
              <a:rPr lang="cs-CZ" sz="2900" dirty="0"/>
              <a:t> – </a:t>
            </a:r>
            <a:r>
              <a:rPr lang="cs-CZ" sz="3000" b="1" i="1" dirty="0"/>
              <a:t>25 služebních telefoních hovorů denně</a:t>
            </a:r>
            <a:endParaRPr lang="en-GB" sz="3000" b="1" i="1" dirty="0"/>
          </a:p>
          <a:p>
            <a:endParaRPr lang="en-GB" sz="2900" dirty="0"/>
          </a:p>
          <a:p>
            <a:r>
              <a:rPr lang="en-GB" sz="2900" dirty="0"/>
              <a:t>100 monthly Police Deployments averted</a:t>
            </a:r>
            <a:r>
              <a:rPr lang="cs-CZ" sz="2900" dirty="0"/>
              <a:t> – </a:t>
            </a:r>
            <a:r>
              <a:rPr lang="cs-CZ" sz="3000" b="1" i="1" dirty="0"/>
              <a:t>Každý měsíc nemuselo být  uskutečněno  až 100 výjezdů policejních hlídek</a:t>
            </a:r>
            <a:endParaRPr lang="en-GB" sz="3000" b="1" i="1" dirty="0"/>
          </a:p>
          <a:p>
            <a:endParaRPr lang="en-GB" sz="2900" dirty="0"/>
          </a:p>
          <a:p>
            <a:r>
              <a:rPr lang="en-GB" sz="2900" dirty="0"/>
              <a:t>30 S.136 Consultations per month (Only 2/3 now lead to Detention)</a:t>
            </a:r>
            <a:r>
              <a:rPr lang="cs-CZ" sz="2900" dirty="0"/>
              <a:t> – </a:t>
            </a:r>
            <a:r>
              <a:rPr lang="cs-CZ" sz="3000" b="1" i="1" dirty="0"/>
              <a:t>30 (S.136) konzultací měsíčně (pouze 2/3 vedou k zadržení)</a:t>
            </a:r>
            <a:endParaRPr lang="en-GB" sz="3000" b="1" i="1" dirty="0"/>
          </a:p>
          <a:p>
            <a:endParaRPr lang="en-GB" sz="3000" b="1" i="1" dirty="0"/>
          </a:p>
          <a:p>
            <a:r>
              <a:rPr lang="en-GB" sz="2900" dirty="0"/>
              <a:t>Better support for patients in non S.136 scenarios</a:t>
            </a:r>
            <a:r>
              <a:rPr lang="cs-CZ" sz="2900" dirty="0"/>
              <a:t> – </a:t>
            </a:r>
            <a:r>
              <a:rPr lang="cs-CZ" sz="3000" b="1" i="1" dirty="0"/>
              <a:t>Lepší podpora pro pacienty nespadající do varianty S. 136</a:t>
            </a:r>
            <a:endParaRPr lang="en-GB" sz="3000" b="1" i="1" dirty="0"/>
          </a:p>
          <a:p>
            <a:endParaRPr lang="en-GB" sz="2900" dirty="0"/>
          </a:p>
          <a:p>
            <a:r>
              <a:rPr lang="en-GB" sz="2900" dirty="0"/>
              <a:t>Problem solving of missing persons and repeat callers</a:t>
            </a:r>
            <a:r>
              <a:rPr lang="cs-CZ" sz="2900" dirty="0"/>
              <a:t> – </a:t>
            </a:r>
            <a:r>
              <a:rPr lang="cs-CZ" sz="2900" b="1" i="1" dirty="0"/>
              <a:t>Rešení problémů pohřešovaných osob a opakovaných hovorů od stejného člověka</a:t>
            </a:r>
            <a:endParaRPr lang="en-GB" sz="2900" b="1" i="1" dirty="0"/>
          </a:p>
          <a:p>
            <a:pPr marL="109728" indent="0">
              <a:buNone/>
            </a:pPr>
            <a:endParaRPr lang="en-GB" dirty="0"/>
          </a:p>
        </p:txBody>
      </p:sp>
      <p:sp>
        <p:nvSpPr>
          <p:cNvPr id="6" name="Content Placeholder 5"/>
          <p:cNvSpPr>
            <a:spLocks noGrp="1"/>
          </p:cNvSpPr>
          <p:nvPr>
            <p:ph sz="quarter" idx="4"/>
          </p:nvPr>
        </p:nvSpPr>
        <p:spPr/>
        <p:txBody>
          <a:bodyPr>
            <a:normAutofit fontScale="70000" lnSpcReduction="20000"/>
          </a:bodyPr>
          <a:lstStyle/>
          <a:p>
            <a:pPr marL="109728" indent="0">
              <a:buNone/>
            </a:pPr>
            <a:r>
              <a:rPr lang="en-GB" dirty="0"/>
              <a:t>“The team is a brilliant asset to the force. They have the knowledge and skills to change a situation that we are faced with. They also have access to databases which can be very helpful.”</a:t>
            </a:r>
          </a:p>
          <a:p>
            <a:pPr marL="109728" indent="0">
              <a:buNone/>
            </a:pPr>
            <a:endParaRPr lang="en-GB" dirty="0"/>
          </a:p>
          <a:p>
            <a:pPr marL="109728" indent="0">
              <a:buNone/>
            </a:pPr>
            <a:r>
              <a:rPr lang="en-GB" dirty="0"/>
              <a:t>Chief Inspector Force Incident Manager Ryan Francis </a:t>
            </a:r>
            <a:endParaRPr lang="cs-CZ" dirty="0"/>
          </a:p>
          <a:p>
            <a:pPr marL="109728" indent="0">
              <a:buNone/>
            </a:pPr>
            <a:endParaRPr lang="cs-CZ" dirty="0"/>
          </a:p>
          <a:p>
            <a:pPr marL="109728" indent="0">
              <a:buNone/>
            </a:pPr>
            <a:r>
              <a:rPr lang="cs-CZ" dirty="0"/>
              <a:t>„Tým je vynikajícím přínosem našeho sboru. Mají znalosti a dovednosti, které mohou změnit situace, kterým denně čelíme. Mají také přístup do databází, což může být velmi užitečné.“</a:t>
            </a:r>
          </a:p>
          <a:p>
            <a:pPr marL="109728" indent="0">
              <a:buNone/>
            </a:pPr>
            <a:endParaRPr lang="cs-CZ" dirty="0"/>
          </a:p>
          <a:p>
            <a:pPr marL="109728" indent="0">
              <a:buNone/>
            </a:pPr>
            <a:r>
              <a:rPr lang="cs-CZ" dirty="0"/>
              <a:t>Vrchni inspektor a FIM Ryan Francis</a:t>
            </a:r>
            <a:endParaRPr lang="en-GB" dirty="0"/>
          </a:p>
        </p:txBody>
      </p:sp>
    </p:spTree>
    <p:extLst>
      <p:ext uri="{BB962C8B-B14F-4D97-AF65-F5344CB8AC3E}">
        <p14:creationId xmlns:p14="http://schemas.microsoft.com/office/powerpoint/2010/main" val="206533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343"/>
            <a:ext cx="7772400" cy="1829761"/>
          </a:xfrm>
        </p:spPr>
        <p:txBody>
          <a:bodyPr>
            <a:normAutofit fontScale="90000"/>
          </a:bodyPr>
          <a:lstStyle/>
          <a:p>
            <a:pPr algn="ctr"/>
            <a:r>
              <a:rPr lang="en-GB" dirty="0"/>
              <a:t>Alternatives to </a:t>
            </a:r>
            <a:br>
              <a:rPr lang="en-GB" dirty="0"/>
            </a:br>
            <a:r>
              <a:rPr lang="en-GB" dirty="0"/>
              <a:t>In-Patient Admission</a:t>
            </a:r>
            <a:br>
              <a:rPr lang="cs-CZ" dirty="0"/>
            </a:br>
            <a:br>
              <a:rPr lang="cs-CZ" dirty="0"/>
            </a:br>
            <a:r>
              <a:rPr lang="cs-CZ" i="1" dirty="0"/>
              <a:t>Alternativy k hospitalizačním příjmům</a:t>
            </a:r>
            <a:endParaRPr lang="en-GB" i="1" dirty="0"/>
          </a:p>
        </p:txBody>
      </p:sp>
    </p:spTree>
    <p:extLst>
      <p:ext uri="{BB962C8B-B14F-4D97-AF65-F5344CB8AC3E}">
        <p14:creationId xmlns:p14="http://schemas.microsoft.com/office/powerpoint/2010/main" val="199945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48880"/>
            <a:ext cx="8229600" cy="3658411"/>
          </a:xfrm>
        </p:spPr>
        <p:txBody>
          <a:bodyPr>
            <a:normAutofit/>
          </a:bodyPr>
          <a:lstStyle/>
          <a:p>
            <a:r>
              <a:rPr lang="en-GB" sz="3200" dirty="0"/>
              <a:t>Support House</a:t>
            </a:r>
            <a:r>
              <a:rPr lang="cs-CZ" sz="3200" dirty="0"/>
              <a:t> – </a:t>
            </a:r>
            <a:r>
              <a:rPr lang="cs-CZ" sz="3200" b="1" i="1" dirty="0"/>
              <a:t>Dům podpory</a:t>
            </a:r>
            <a:endParaRPr lang="en-GB" sz="3200" b="1" i="1" dirty="0"/>
          </a:p>
          <a:p>
            <a:r>
              <a:rPr lang="en-GB" sz="3200" dirty="0"/>
              <a:t>Shared Lives</a:t>
            </a:r>
            <a:r>
              <a:rPr lang="cs-CZ" sz="3200" dirty="0"/>
              <a:t> – </a:t>
            </a:r>
            <a:r>
              <a:rPr lang="cs-CZ" sz="3200" b="1" i="1" dirty="0"/>
              <a:t>Sdílené životy</a:t>
            </a:r>
            <a:endParaRPr lang="en-GB" sz="3200" b="1" i="1" dirty="0"/>
          </a:p>
          <a:p>
            <a:r>
              <a:rPr lang="en-GB" sz="3200" dirty="0"/>
              <a:t>Crisis Resolution Home Treatment Teams</a:t>
            </a:r>
            <a:r>
              <a:rPr lang="cs-CZ" sz="3200" dirty="0"/>
              <a:t> – </a:t>
            </a:r>
            <a:r>
              <a:rPr lang="cs-CZ" sz="3200" b="1" i="1" dirty="0"/>
              <a:t>Týmy řešení problémů a domácí péče</a:t>
            </a:r>
            <a:endParaRPr lang="en-GB" sz="3200" b="1" i="1" dirty="0"/>
          </a:p>
        </p:txBody>
      </p:sp>
      <p:sp>
        <p:nvSpPr>
          <p:cNvPr id="3" name="Title 2"/>
          <p:cNvSpPr>
            <a:spLocks noGrp="1"/>
          </p:cNvSpPr>
          <p:nvPr>
            <p:ph type="title"/>
          </p:nvPr>
        </p:nvSpPr>
        <p:spPr>
          <a:xfrm>
            <a:off x="460170" y="908720"/>
            <a:ext cx="8229600" cy="1143000"/>
          </a:xfrm>
        </p:spPr>
        <p:txBody>
          <a:bodyPr>
            <a:normAutofit fontScale="90000"/>
          </a:bodyPr>
          <a:lstStyle/>
          <a:p>
            <a:pPr algn="ctr"/>
            <a:r>
              <a:rPr lang="en-GB" dirty="0"/>
              <a:t>Alternatives to </a:t>
            </a:r>
            <a:br>
              <a:rPr lang="en-GB" dirty="0"/>
            </a:br>
            <a:r>
              <a:rPr lang="en-GB" dirty="0"/>
              <a:t>In-Patient Admission</a:t>
            </a:r>
            <a:br>
              <a:rPr lang="cs-CZ" dirty="0"/>
            </a:br>
            <a:r>
              <a:rPr lang="cs-CZ" sz="3600" i="1" dirty="0"/>
              <a:t>Aleternativy k hospitalizačním příjmům</a:t>
            </a:r>
            <a:br>
              <a:rPr lang="cs-CZ" sz="3600" i="1" dirty="0"/>
            </a:br>
            <a:endParaRPr lang="en-GB" sz="3600" i="1" dirty="0"/>
          </a:p>
        </p:txBody>
      </p:sp>
    </p:spTree>
    <p:extLst>
      <p:ext uri="{BB962C8B-B14F-4D97-AF65-F5344CB8AC3E}">
        <p14:creationId xmlns:p14="http://schemas.microsoft.com/office/powerpoint/2010/main" val="1894733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Support House</a:t>
            </a:r>
            <a:br>
              <a:rPr lang="cs-CZ" dirty="0"/>
            </a:br>
            <a:r>
              <a:rPr lang="cs-CZ" sz="3600" i="1" dirty="0"/>
              <a:t>Dům podpory</a:t>
            </a:r>
            <a:endParaRPr lang="en-GB" sz="3600" i="1" dirty="0"/>
          </a:p>
        </p:txBody>
      </p:sp>
      <p:sp>
        <p:nvSpPr>
          <p:cNvPr id="5" name="Content Placeholder 4"/>
          <p:cNvSpPr>
            <a:spLocks noGrp="1"/>
          </p:cNvSpPr>
          <p:nvPr>
            <p:ph sz="quarter" idx="2"/>
          </p:nvPr>
        </p:nvSpPr>
        <p:spPr>
          <a:xfrm>
            <a:off x="457200" y="1444294"/>
            <a:ext cx="4040188" cy="5009042"/>
          </a:xfrm>
        </p:spPr>
        <p:txBody>
          <a:bodyPr>
            <a:normAutofit fontScale="70000" lnSpcReduction="20000"/>
          </a:bodyPr>
          <a:lstStyle/>
          <a:p>
            <a:pPr marL="109728" indent="0">
              <a:buNone/>
            </a:pPr>
            <a:r>
              <a:rPr lang="en-GB" sz="4000" b="1" dirty="0"/>
              <a:t>What is it?</a:t>
            </a:r>
            <a:endParaRPr lang="cs-CZ" sz="4000" b="1" dirty="0"/>
          </a:p>
          <a:p>
            <a:pPr marL="109728" indent="0">
              <a:buNone/>
            </a:pPr>
            <a:r>
              <a:rPr lang="cs-CZ" sz="4000" b="1" dirty="0"/>
              <a:t>Oč jde?</a:t>
            </a:r>
            <a:endParaRPr lang="en-GB" dirty="0"/>
          </a:p>
          <a:p>
            <a:r>
              <a:rPr lang="en-US" dirty="0"/>
              <a:t>A Support house provides short-term residential support as an alternative to an in-patient admission. Usually run by an NGO, professional and medical support is typically provided by local Crisis and Home Treatment Teams as required </a:t>
            </a:r>
            <a:endParaRPr lang="cs-CZ" dirty="0"/>
          </a:p>
          <a:p>
            <a:pPr marL="109728" indent="0">
              <a:buNone/>
            </a:pPr>
            <a:r>
              <a:rPr lang="cs-CZ" dirty="0"/>
              <a:t>- </a:t>
            </a:r>
            <a:r>
              <a:rPr lang="cs-CZ" b="1" i="1" dirty="0"/>
              <a:t>Dům podpory poskytuje krátkodobou residenční podporu jako alternativu k hospitalizaci. Většinou je provozován NNO, profesionální a zdravotnická podpora je většinou poskytována lokálními krizovým týmy a týmy domácí péče a to dle potřeby</a:t>
            </a:r>
            <a:endParaRPr lang="en-GB" b="1" i="1" dirty="0"/>
          </a:p>
          <a:p>
            <a:endParaRPr lang="en-GB" dirty="0"/>
          </a:p>
        </p:txBody>
      </p:sp>
      <p:sp>
        <p:nvSpPr>
          <p:cNvPr id="6" name="Content Placeholder 5"/>
          <p:cNvSpPr>
            <a:spLocks noGrp="1"/>
          </p:cNvSpPr>
          <p:nvPr>
            <p:ph sz="quarter" idx="4"/>
          </p:nvPr>
        </p:nvSpPr>
        <p:spPr>
          <a:xfrm>
            <a:off x="4645025" y="1444294"/>
            <a:ext cx="4175447" cy="5140656"/>
          </a:xfrm>
        </p:spPr>
        <p:txBody>
          <a:bodyPr>
            <a:normAutofit fontScale="70000" lnSpcReduction="20000"/>
          </a:bodyPr>
          <a:lstStyle/>
          <a:p>
            <a:pPr marL="109728" indent="0">
              <a:buNone/>
            </a:pPr>
            <a:r>
              <a:rPr lang="en-GB" dirty="0"/>
              <a:t>Service User Consultation</a:t>
            </a:r>
            <a:r>
              <a:rPr lang="cs-CZ" dirty="0"/>
              <a:t> – </a:t>
            </a:r>
            <a:r>
              <a:rPr lang="cs-CZ" b="1" i="1" dirty="0"/>
              <a:t>Konzultace pro uživatele služeb</a:t>
            </a:r>
            <a:endParaRPr lang="en-GB" b="1" i="1" dirty="0"/>
          </a:p>
          <a:p>
            <a:r>
              <a:rPr lang="en-GB" dirty="0"/>
              <a:t>Led by Growing Space (NGO)</a:t>
            </a:r>
            <a:r>
              <a:rPr lang="cs-CZ" dirty="0"/>
              <a:t> – </a:t>
            </a:r>
            <a:r>
              <a:rPr lang="cs-CZ" b="1" i="1" dirty="0"/>
              <a:t>Vedena NNO „Growing Space“</a:t>
            </a:r>
            <a:endParaRPr lang="en-GB" b="1" i="1" dirty="0"/>
          </a:p>
          <a:p>
            <a:r>
              <a:rPr lang="en-GB" dirty="0"/>
              <a:t>100% of individuals believed that access to a crisis house would delay or prevent admission to hospital</a:t>
            </a:r>
            <a:r>
              <a:rPr lang="cs-CZ" dirty="0"/>
              <a:t> – </a:t>
            </a:r>
            <a:r>
              <a:rPr lang="cs-CZ" b="1" i="1" dirty="0"/>
              <a:t>100% jednotlivců si myslí, že přístup do krizového domu by oddálil či zcela zamezil hospitalizaci v nemocnici</a:t>
            </a:r>
            <a:endParaRPr lang="en-GB" b="1" i="1" dirty="0"/>
          </a:p>
          <a:p>
            <a:r>
              <a:rPr lang="en-GB" dirty="0"/>
              <a:t>“It would provide the safety of hospital without the hospital environment”</a:t>
            </a:r>
            <a:r>
              <a:rPr lang="cs-CZ" dirty="0"/>
              <a:t> – </a:t>
            </a:r>
            <a:r>
              <a:rPr lang="cs-CZ" b="1" i="1" dirty="0"/>
              <a:t>„Poskytl by bezpečí nemocnice, bez nemocničního prostředí.“</a:t>
            </a:r>
            <a:endParaRPr lang="en-GB" b="1" i="1" dirty="0"/>
          </a:p>
          <a:p>
            <a:r>
              <a:rPr lang="en-GB" dirty="0"/>
              <a:t>“It would be a safe place where I can receive support from people who understand and are experienced in mental health”</a:t>
            </a:r>
            <a:r>
              <a:rPr lang="cs-CZ" dirty="0"/>
              <a:t> – </a:t>
            </a:r>
            <a:r>
              <a:rPr lang="cs-CZ" b="1" i="1" dirty="0"/>
              <a:t>„Jednalo by se o bezpečné místo, kde mohu dostat podopru od lidí, kteří rozumí a mají zkušenosti s oblastí duševního zdraví.“</a:t>
            </a:r>
            <a:endParaRPr lang="en-GB" b="1" i="1" dirty="0"/>
          </a:p>
          <a:p>
            <a:pPr marL="109728" indent="0">
              <a:buNone/>
            </a:pPr>
            <a:endParaRPr lang="en-GB" dirty="0"/>
          </a:p>
        </p:txBody>
      </p:sp>
    </p:spTree>
    <p:extLst>
      <p:ext uri="{BB962C8B-B14F-4D97-AF65-F5344CB8AC3E}">
        <p14:creationId xmlns:p14="http://schemas.microsoft.com/office/powerpoint/2010/main" val="1981499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8543084" cy="4680520"/>
          </a:xfrm>
          <a:prstGeom prst="rect">
            <a:avLst/>
          </a:prstGeom>
        </p:spPr>
      </p:pic>
    </p:spTree>
    <p:extLst>
      <p:ext uri="{BB962C8B-B14F-4D97-AF65-F5344CB8AC3E}">
        <p14:creationId xmlns:p14="http://schemas.microsoft.com/office/powerpoint/2010/main" val="3306208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Support House</a:t>
            </a:r>
            <a:br>
              <a:rPr lang="cs-CZ" dirty="0"/>
            </a:br>
            <a:r>
              <a:rPr lang="cs-CZ" i="1" dirty="0"/>
              <a:t>Dům podpory</a:t>
            </a:r>
            <a:endParaRPr lang="en-GB" i="1" dirty="0"/>
          </a:p>
        </p:txBody>
      </p:sp>
      <p:sp>
        <p:nvSpPr>
          <p:cNvPr id="5" name="Content Placeholder 4"/>
          <p:cNvSpPr>
            <a:spLocks noGrp="1"/>
          </p:cNvSpPr>
          <p:nvPr>
            <p:ph sz="quarter" idx="2"/>
          </p:nvPr>
        </p:nvSpPr>
        <p:spPr>
          <a:xfrm>
            <a:off x="457200" y="1444294"/>
            <a:ext cx="4040188" cy="5081050"/>
          </a:xfrm>
        </p:spPr>
        <p:txBody>
          <a:bodyPr>
            <a:normAutofit fontScale="85000" lnSpcReduction="10000"/>
          </a:bodyPr>
          <a:lstStyle/>
          <a:p>
            <a:pPr marL="109728" lvl="0" indent="0">
              <a:buNone/>
            </a:pPr>
            <a:r>
              <a:rPr lang="en-GB" sz="3600" b="1" dirty="0"/>
              <a:t>Progress</a:t>
            </a:r>
          </a:p>
          <a:p>
            <a:r>
              <a:rPr lang="en-GB" dirty="0"/>
              <a:t>Service specification developed with key partners</a:t>
            </a:r>
            <a:r>
              <a:rPr lang="cs-CZ" dirty="0"/>
              <a:t> – </a:t>
            </a:r>
            <a:r>
              <a:rPr lang="cs-CZ" b="1" i="1" dirty="0"/>
              <a:t>Specifika služby formulována s klíčovými partnery</a:t>
            </a:r>
            <a:endParaRPr lang="en-GB" b="1" i="1" dirty="0"/>
          </a:p>
          <a:p>
            <a:pPr lvl="0"/>
            <a:r>
              <a:rPr lang="en-GB" dirty="0"/>
              <a:t>In the next month, we will appoint the successful NGO to run the house</a:t>
            </a:r>
            <a:r>
              <a:rPr lang="cs-CZ" dirty="0"/>
              <a:t>  - </a:t>
            </a:r>
            <a:r>
              <a:rPr lang="cs-CZ" b="1" i="1" dirty="0"/>
              <a:t>Příští měsíc jmenujeme úspěšnou NNO, aby dům provozovala</a:t>
            </a:r>
            <a:endParaRPr lang="en-GB" b="1" i="1" dirty="0"/>
          </a:p>
          <a:p>
            <a:pPr lvl="0"/>
            <a:r>
              <a:rPr lang="en-GB" dirty="0"/>
              <a:t>Plan to open the house in May/ June 2021</a:t>
            </a:r>
            <a:r>
              <a:rPr lang="cs-CZ" dirty="0"/>
              <a:t> – </a:t>
            </a:r>
            <a:r>
              <a:rPr lang="cs-CZ" b="1" i="1" dirty="0"/>
              <a:t>Podle plánu by měl být dům otevřen v květnu/červnu 2021</a:t>
            </a:r>
            <a:endParaRPr lang="en-GB" b="1" i="1" dirty="0"/>
          </a:p>
          <a:p>
            <a:pPr lvl="0"/>
            <a:endParaRPr lang="en-GB" dirty="0"/>
          </a:p>
          <a:p>
            <a:pPr marL="109728" lvl="0" indent="0">
              <a:buNone/>
            </a:pPr>
            <a:endParaRPr lang="en-GB" dirty="0"/>
          </a:p>
          <a:p>
            <a:endParaRPr lang="en-GB"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37162" y="1700808"/>
            <a:ext cx="3143448" cy="3143448"/>
          </a:xfrm>
          <a:prstGeom prst="rect">
            <a:avLst/>
          </a:prstGeom>
        </p:spPr>
      </p:pic>
    </p:spTree>
    <p:extLst>
      <p:ext uri="{BB962C8B-B14F-4D97-AF65-F5344CB8AC3E}">
        <p14:creationId xmlns:p14="http://schemas.microsoft.com/office/powerpoint/2010/main" val="46370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Shared Lives</a:t>
            </a:r>
            <a:br>
              <a:rPr lang="cs-CZ" dirty="0"/>
            </a:br>
            <a:r>
              <a:rPr lang="cs-CZ" i="1" dirty="0"/>
              <a:t>Sdílené životy</a:t>
            </a:r>
            <a:endParaRPr lang="en-GB" i="1" dirty="0"/>
          </a:p>
        </p:txBody>
      </p:sp>
      <p:sp>
        <p:nvSpPr>
          <p:cNvPr id="5" name="Content Placeholder 4"/>
          <p:cNvSpPr>
            <a:spLocks noGrp="1"/>
          </p:cNvSpPr>
          <p:nvPr>
            <p:ph sz="quarter" idx="2"/>
          </p:nvPr>
        </p:nvSpPr>
        <p:spPr>
          <a:xfrm>
            <a:off x="457200" y="1444294"/>
            <a:ext cx="4040188" cy="4865026"/>
          </a:xfrm>
        </p:spPr>
        <p:txBody>
          <a:bodyPr>
            <a:normAutofit fontScale="92500" lnSpcReduction="20000"/>
          </a:bodyPr>
          <a:lstStyle/>
          <a:p>
            <a:pPr marL="109728" indent="0">
              <a:buNone/>
            </a:pPr>
            <a:r>
              <a:rPr lang="en-GB" b="1" dirty="0"/>
              <a:t>What is it?</a:t>
            </a:r>
            <a:endParaRPr lang="cs-CZ" b="1" dirty="0"/>
          </a:p>
          <a:p>
            <a:pPr marL="109728" indent="0">
              <a:buNone/>
            </a:pPr>
            <a:r>
              <a:rPr lang="cs-CZ" b="1" dirty="0"/>
              <a:t>Oč jde?</a:t>
            </a:r>
            <a:endParaRPr lang="en-GB" b="1" dirty="0"/>
          </a:p>
          <a:p>
            <a:r>
              <a:rPr lang="en-GB" dirty="0"/>
              <a:t>A Shared Lives carer offers a recovery orientated, supportive home environment, to an acutely unwell service user as an alternative to in-patient admission</a:t>
            </a:r>
            <a:r>
              <a:rPr lang="cs-CZ" dirty="0"/>
              <a:t> </a:t>
            </a:r>
          </a:p>
          <a:p>
            <a:pPr marL="109728" indent="0">
              <a:buNone/>
            </a:pPr>
            <a:r>
              <a:rPr lang="cs-CZ" dirty="0"/>
              <a:t>- </a:t>
            </a:r>
            <a:r>
              <a:rPr lang="cs-CZ" b="1" i="1" dirty="0"/>
              <a:t>Pečovatel projektu „Sdílené životy“ nabízí na zotavení zaměřené podpůrné domácí prostředí těm uživatelům služeb, kteří mají akutní problémy, jako alternativu k hospitalizaci. </a:t>
            </a:r>
            <a:endParaRPr lang="en-GB" b="1" i="1" dirty="0"/>
          </a:p>
          <a:p>
            <a:endParaRPr lang="en-GB" dirty="0"/>
          </a:p>
        </p:txBody>
      </p:sp>
      <p:pic>
        <p:nvPicPr>
          <p:cNvPr id="7" name="Picture 4" descr="C:\Users\dudeneyh\Desktop\Victorian_Terraced_Houses,_Yeovil_-_geograph_org_uk_-_660437.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1899841"/>
            <a:ext cx="4041775" cy="30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87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endParaRPr lang="en-GB" sz="3200" dirty="0"/>
          </a:p>
          <a:p>
            <a:pPr marL="109728" indent="0">
              <a:buNone/>
            </a:pPr>
            <a:r>
              <a:rPr lang="en-GB" sz="3200" dirty="0"/>
              <a:t>The goal of Shared Lives “</a:t>
            </a:r>
            <a:r>
              <a:rPr lang="en-GB" sz="3200" i="1" dirty="0"/>
              <a:t>is to provide an ordinary family life, where everyone gets to contribute, have meaningful relationships and are able to be active, valued citizens</a:t>
            </a:r>
            <a:r>
              <a:rPr lang="en-GB" sz="3200" dirty="0"/>
              <a:t>.” </a:t>
            </a:r>
            <a:endParaRPr lang="cs-CZ" sz="3200" dirty="0"/>
          </a:p>
          <a:p>
            <a:pPr marL="109728" indent="0">
              <a:buNone/>
            </a:pPr>
            <a:br>
              <a:rPr lang="cs-CZ" sz="3200" b="1" i="1" dirty="0"/>
            </a:br>
            <a:r>
              <a:rPr lang="cs-CZ" sz="3200" b="1" i="1" dirty="0"/>
              <a:t>Cíl Sdílených životů „je poskytovat běžný rodiný život, kde každý může něčím  přispět, navazovat smysluplné vztahy a  mít možnost být aktivním, hodnotným občanem.“</a:t>
            </a:r>
            <a:endParaRPr lang="en-GB" sz="3200" b="1" i="1" dirty="0"/>
          </a:p>
          <a:p>
            <a:endParaRPr lang="en-GB" dirty="0"/>
          </a:p>
        </p:txBody>
      </p:sp>
      <p:sp>
        <p:nvSpPr>
          <p:cNvPr id="3" name="Title 2"/>
          <p:cNvSpPr>
            <a:spLocks noGrp="1"/>
          </p:cNvSpPr>
          <p:nvPr>
            <p:ph type="title"/>
          </p:nvPr>
        </p:nvSpPr>
        <p:spPr/>
        <p:txBody>
          <a:bodyPr/>
          <a:lstStyle/>
          <a:p>
            <a:pPr algn="ctr"/>
            <a:r>
              <a:rPr lang="en-GB" dirty="0"/>
              <a:t>Shared Lives</a:t>
            </a:r>
          </a:p>
        </p:txBody>
      </p:sp>
    </p:spTree>
    <p:extLst>
      <p:ext uri="{BB962C8B-B14F-4D97-AF65-F5344CB8AC3E}">
        <p14:creationId xmlns:p14="http://schemas.microsoft.com/office/powerpoint/2010/main" val="154598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Shared Lives</a:t>
            </a:r>
          </a:p>
        </p:txBody>
      </p:sp>
      <p:sp>
        <p:nvSpPr>
          <p:cNvPr id="5" name="Content Placeholder 4"/>
          <p:cNvSpPr>
            <a:spLocks noGrp="1"/>
          </p:cNvSpPr>
          <p:nvPr>
            <p:ph sz="quarter" idx="2"/>
          </p:nvPr>
        </p:nvSpPr>
        <p:spPr>
          <a:xfrm>
            <a:off x="457200" y="1196752"/>
            <a:ext cx="4040188" cy="5388198"/>
          </a:xfrm>
        </p:spPr>
        <p:txBody>
          <a:bodyPr>
            <a:normAutofit fontScale="85000" lnSpcReduction="10000"/>
          </a:bodyPr>
          <a:lstStyle/>
          <a:p>
            <a:r>
              <a:rPr lang="en-GB" dirty="0"/>
              <a:t>Individuals presenting in crisis are offered Shared Lives by the crisis team </a:t>
            </a:r>
            <a:endParaRPr lang="cs-CZ" dirty="0"/>
          </a:p>
          <a:p>
            <a:pPr marL="109728" indent="0">
              <a:buNone/>
            </a:pPr>
            <a:r>
              <a:rPr lang="cs-CZ" dirty="0"/>
              <a:t>- </a:t>
            </a:r>
            <a:r>
              <a:rPr lang="cs-CZ" b="1" i="1" dirty="0"/>
              <a:t>Jednotlivcům v krizi je nabídnuta možnost „Sdílených životů“ krizovým týmem</a:t>
            </a:r>
            <a:endParaRPr lang="en-GB" b="1" i="1" dirty="0"/>
          </a:p>
          <a:p>
            <a:r>
              <a:rPr lang="en-GB" dirty="0"/>
              <a:t>A meeting between a potential carer and the individual takes place and if both agree, the arrangement can start immediately</a:t>
            </a:r>
            <a:endParaRPr lang="cs-CZ" dirty="0"/>
          </a:p>
          <a:p>
            <a:pPr marL="109728" indent="0">
              <a:buNone/>
            </a:pPr>
            <a:r>
              <a:rPr lang="cs-CZ" dirty="0"/>
              <a:t>- </a:t>
            </a:r>
            <a:r>
              <a:rPr lang="cs-CZ" b="1" i="1" dirty="0"/>
              <a:t>Setkání mezi potencionálním pečovatelem a jednotlivcem se uskuteční pouze, pokud obě strany souhlasí, dohoda může začít platit okamžitě</a:t>
            </a:r>
            <a:endParaRPr lang="en-GB" b="1" i="1" dirty="0"/>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741938" y="1916832"/>
            <a:ext cx="3694426" cy="2736304"/>
          </a:xfrm>
          <a:prstGeom prst="rect">
            <a:avLst/>
          </a:prstGeom>
        </p:spPr>
      </p:pic>
    </p:spTree>
    <p:extLst>
      <p:ext uri="{BB962C8B-B14F-4D97-AF65-F5344CB8AC3E}">
        <p14:creationId xmlns:p14="http://schemas.microsoft.com/office/powerpoint/2010/main" val="139273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33" y="1087395"/>
            <a:ext cx="7095868" cy="548331"/>
          </a:xfrm>
        </p:spPr>
        <p:txBody>
          <a:bodyPr>
            <a:normAutofit fontScale="90000"/>
          </a:bodyPr>
          <a:lstStyle/>
          <a:p>
            <a:pPr algn="ctr"/>
            <a:r>
              <a:rPr lang="en-GB" dirty="0">
                <a:solidFill>
                  <a:schemeClr val="accent3">
                    <a:lumMod val="50000"/>
                  </a:schemeClr>
                </a:solidFill>
              </a:rPr>
              <a:t>Aneurin Bevan University Health Board (ABUHB)</a:t>
            </a:r>
            <a:br>
              <a:rPr lang="en-GB" dirty="0">
                <a:solidFill>
                  <a:schemeClr val="accent3">
                    <a:lumMod val="50000"/>
                  </a:schemeClr>
                </a:solidFill>
              </a:rPr>
            </a:br>
            <a:endParaRPr lang="en-GB" sz="2325" dirty="0">
              <a:solidFill>
                <a:schemeClr val="accent3">
                  <a:lumMod val="50000"/>
                </a:schemeClr>
              </a:solidFill>
            </a:endParaRPr>
          </a:p>
        </p:txBody>
      </p:sp>
      <p:sp>
        <p:nvSpPr>
          <p:cNvPr id="3" name="Content Placeholder 2"/>
          <p:cNvSpPr>
            <a:spLocks noGrp="1"/>
          </p:cNvSpPr>
          <p:nvPr>
            <p:ph idx="1"/>
          </p:nvPr>
        </p:nvSpPr>
        <p:spPr>
          <a:xfrm>
            <a:off x="1133732" y="2168610"/>
            <a:ext cx="7179276" cy="4212717"/>
          </a:xfrm>
        </p:spPr>
        <p:txBody>
          <a:bodyPr>
            <a:normAutofit fontScale="62500" lnSpcReduction="20000"/>
          </a:bodyPr>
          <a:lstStyle/>
          <a:p>
            <a:r>
              <a:rPr lang="en-GB" dirty="0">
                <a:solidFill>
                  <a:schemeClr val="accent3">
                    <a:lumMod val="50000"/>
                  </a:schemeClr>
                </a:solidFill>
              </a:rPr>
              <a:t>Established on 1</a:t>
            </a:r>
            <a:r>
              <a:rPr lang="en-GB" baseline="30000" dirty="0">
                <a:solidFill>
                  <a:schemeClr val="accent3">
                    <a:lumMod val="50000"/>
                  </a:schemeClr>
                </a:solidFill>
              </a:rPr>
              <a:t>st</a:t>
            </a:r>
            <a:r>
              <a:rPr lang="en-GB" dirty="0">
                <a:solidFill>
                  <a:schemeClr val="accent3">
                    <a:lumMod val="50000"/>
                  </a:schemeClr>
                </a:solidFill>
              </a:rPr>
              <a:t> October 2009</a:t>
            </a:r>
            <a:r>
              <a:rPr lang="cs-CZ" dirty="0">
                <a:solidFill>
                  <a:schemeClr val="accent3">
                    <a:lumMod val="50000"/>
                  </a:schemeClr>
                </a:solidFill>
              </a:rPr>
              <a:t> – </a:t>
            </a:r>
            <a:r>
              <a:rPr lang="cs-CZ" b="1" i="1" dirty="0">
                <a:solidFill>
                  <a:schemeClr val="accent3">
                    <a:lumMod val="50000"/>
                  </a:schemeClr>
                </a:solidFill>
              </a:rPr>
              <a:t>Založena 1. října 2009</a:t>
            </a:r>
            <a:endParaRPr lang="en-GB" b="1" i="1" dirty="0">
              <a:solidFill>
                <a:schemeClr val="accent3">
                  <a:lumMod val="50000"/>
                </a:schemeClr>
              </a:solidFill>
            </a:endParaRPr>
          </a:p>
          <a:p>
            <a:r>
              <a:rPr lang="en-GB" dirty="0">
                <a:solidFill>
                  <a:schemeClr val="accent3">
                    <a:lumMod val="50000"/>
                  </a:schemeClr>
                </a:solidFill>
              </a:rPr>
              <a:t>Named after Aneurin Bevan, who was </a:t>
            </a:r>
            <a:r>
              <a:rPr lang="en-GB" dirty="0" err="1">
                <a:solidFill>
                  <a:schemeClr val="accent3">
                    <a:lumMod val="50000"/>
                  </a:schemeClr>
                </a:solidFill>
              </a:rPr>
              <a:t>th</a:t>
            </a:r>
            <a:r>
              <a:rPr lang="cs-CZ" dirty="0">
                <a:solidFill>
                  <a:schemeClr val="accent3">
                    <a:lumMod val="50000"/>
                  </a:schemeClr>
                </a:solidFill>
              </a:rPr>
              <a:t>e </a:t>
            </a:r>
            <a:r>
              <a:rPr lang="en-GB" dirty="0">
                <a:solidFill>
                  <a:schemeClr val="accent3">
                    <a:lumMod val="50000"/>
                  </a:schemeClr>
                </a:solidFill>
              </a:rPr>
              <a:t>Government Minister of Health responsible for the foundation of the National Health Service</a:t>
            </a:r>
            <a:r>
              <a:rPr lang="cs-CZ" dirty="0">
                <a:solidFill>
                  <a:schemeClr val="accent3">
                    <a:lumMod val="50000"/>
                  </a:schemeClr>
                </a:solidFill>
              </a:rPr>
              <a:t> – </a:t>
            </a:r>
            <a:r>
              <a:rPr lang="cs-CZ" b="1" i="1" dirty="0">
                <a:solidFill>
                  <a:schemeClr val="accent3">
                    <a:lumMod val="50000"/>
                  </a:schemeClr>
                </a:solidFill>
              </a:rPr>
              <a:t>Pojmenována podle Aneurina Bevana, který byl ministrem zdravotnictví a zakladatelem Národní zdravotnické služby (NHS) </a:t>
            </a:r>
            <a:endParaRPr lang="en-GB" b="1" i="1" dirty="0">
              <a:solidFill>
                <a:schemeClr val="accent3">
                  <a:lumMod val="50000"/>
                </a:schemeClr>
              </a:solidFill>
            </a:endParaRPr>
          </a:p>
          <a:p>
            <a:r>
              <a:rPr lang="en-GB" dirty="0">
                <a:solidFill>
                  <a:schemeClr val="accent3">
                    <a:lumMod val="50000"/>
                  </a:schemeClr>
                </a:solidFill>
              </a:rPr>
              <a:t>Responsible for commissioning and delivering all health services for the region</a:t>
            </a:r>
            <a:r>
              <a:rPr lang="cs-CZ" dirty="0">
                <a:solidFill>
                  <a:schemeClr val="accent3">
                    <a:lumMod val="50000"/>
                  </a:schemeClr>
                </a:solidFill>
              </a:rPr>
              <a:t> – </a:t>
            </a:r>
            <a:r>
              <a:rPr lang="cs-CZ" b="1" i="1" dirty="0">
                <a:solidFill>
                  <a:schemeClr val="accent3">
                    <a:lumMod val="50000"/>
                  </a:schemeClr>
                </a:solidFill>
              </a:rPr>
              <a:t>Jejím úkolem je zajišťování (případně delegování) všech zdravotnických služeb v regionu</a:t>
            </a:r>
            <a:endParaRPr lang="en-GB" b="1" i="1" dirty="0">
              <a:solidFill>
                <a:schemeClr val="accent3">
                  <a:lumMod val="50000"/>
                </a:schemeClr>
              </a:solidFill>
            </a:endParaRPr>
          </a:p>
          <a:p>
            <a:r>
              <a:rPr lang="en-GB" dirty="0">
                <a:solidFill>
                  <a:schemeClr val="accent3">
                    <a:lumMod val="50000"/>
                  </a:schemeClr>
                </a:solidFill>
              </a:rPr>
              <a:t>Employs over 13,000 staff</a:t>
            </a:r>
            <a:r>
              <a:rPr lang="cs-CZ" dirty="0">
                <a:solidFill>
                  <a:schemeClr val="accent3">
                    <a:lumMod val="50000"/>
                  </a:schemeClr>
                </a:solidFill>
              </a:rPr>
              <a:t> – </a:t>
            </a:r>
            <a:r>
              <a:rPr lang="cs-CZ" b="1" i="1" dirty="0">
                <a:solidFill>
                  <a:schemeClr val="accent3">
                    <a:lumMod val="50000"/>
                  </a:schemeClr>
                </a:solidFill>
              </a:rPr>
              <a:t>Zaměstnává více, než 13 000 zaměstnanců</a:t>
            </a:r>
            <a:endParaRPr lang="en-GB" b="1" i="1" dirty="0">
              <a:solidFill>
                <a:schemeClr val="accent3">
                  <a:lumMod val="50000"/>
                </a:schemeClr>
              </a:solidFill>
            </a:endParaRPr>
          </a:p>
          <a:p>
            <a:r>
              <a:rPr lang="en-GB" dirty="0">
                <a:solidFill>
                  <a:schemeClr val="accent3">
                    <a:lumMod val="50000"/>
                  </a:schemeClr>
                </a:solidFill>
              </a:rPr>
              <a:t>Comprises of 5 Clinical Divisions; Scheduled Care, Unscheduled Care, Mental Health and Learning Disabilities, Primary and Community and Family and Therapies</a:t>
            </a:r>
            <a:r>
              <a:rPr lang="cs-CZ" dirty="0">
                <a:solidFill>
                  <a:schemeClr val="accent3">
                    <a:lumMod val="50000"/>
                  </a:schemeClr>
                </a:solidFill>
              </a:rPr>
              <a:t> – </a:t>
            </a:r>
            <a:r>
              <a:rPr lang="cs-CZ" b="1" i="1" dirty="0">
                <a:solidFill>
                  <a:schemeClr val="accent3">
                    <a:lumMod val="50000"/>
                  </a:schemeClr>
                </a:solidFill>
              </a:rPr>
              <a:t>Sestává se z 5 klinických divizí; Plánovné péče, Neplánované péče, Duševního zdraví a specifických poruch učení, Primární, komunitní a rodinné terapie</a:t>
            </a:r>
            <a:endParaRPr lang="en-GB" b="1" i="1" dirty="0"/>
          </a:p>
        </p:txBody>
      </p:sp>
    </p:spTree>
    <p:extLst>
      <p:ext uri="{BB962C8B-B14F-4D97-AF65-F5344CB8AC3E}">
        <p14:creationId xmlns:p14="http://schemas.microsoft.com/office/powerpoint/2010/main" val="285590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The roles of:</a:t>
            </a:r>
            <a:br>
              <a:rPr lang="cs-CZ" dirty="0"/>
            </a:br>
            <a:r>
              <a:rPr lang="cs-CZ" sz="3600" i="1" dirty="0"/>
              <a:t>Jaké jsou role:</a:t>
            </a:r>
            <a:endParaRPr lang="en-GB" sz="3600" i="1" dirty="0"/>
          </a:p>
        </p:txBody>
      </p:sp>
      <p:sp>
        <p:nvSpPr>
          <p:cNvPr id="5" name="Content Placeholder 4"/>
          <p:cNvSpPr>
            <a:spLocks noGrp="1"/>
          </p:cNvSpPr>
          <p:nvPr>
            <p:ph sz="quarter" idx="2"/>
          </p:nvPr>
        </p:nvSpPr>
        <p:spPr>
          <a:xfrm>
            <a:off x="457200" y="1444294"/>
            <a:ext cx="4040188" cy="5140656"/>
          </a:xfrm>
        </p:spPr>
        <p:txBody>
          <a:bodyPr>
            <a:normAutofit fontScale="92500" lnSpcReduction="20000"/>
          </a:bodyPr>
          <a:lstStyle/>
          <a:p>
            <a:pPr marL="109728" indent="0">
              <a:buNone/>
            </a:pPr>
            <a:r>
              <a:rPr lang="en-GB" b="1" dirty="0"/>
              <a:t>Crisis team:</a:t>
            </a:r>
            <a:endParaRPr lang="cs-CZ" b="1" dirty="0"/>
          </a:p>
          <a:p>
            <a:pPr marL="109728" indent="0">
              <a:buNone/>
            </a:pPr>
            <a:r>
              <a:rPr lang="cs-CZ" b="1" i="1" dirty="0"/>
              <a:t>Krizových týmů:</a:t>
            </a:r>
            <a:endParaRPr lang="en-GB" b="1" i="1" dirty="0"/>
          </a:p>
          <a:p>
            <a:pPr marL="109728" indent="0">
              <a:buNone/>
            </a:pPr>
            <a:r>
              <a:rPr lang="en-GB" dirty="0"/>
              <a:t>-Risk assessment of the      individual</a:t>
            </a:r>
            <a:r>
              <a:rPr lang="cs-CZ" dirty="0"/>
              <a:t> – </a:t>
            </a:r>
            <a:r>
              <a:rPr lang="cs-CZ" b="1" i="1" dirty="0"/>
              <a:t>Rizikové posouzení jednotlivce</a:t>
            </a:r>
            <a:endParaRPr lang="en-GB" b="1" i="1" dirty="0"/>
          </a:p>
          <a:p>
            <a:pPr marL="109728" indent="0">
              <a:buNone/>
            </a:pPr>
            <a:r>
              <a:rPr lang="en-GB" dirty="0"/>
              <a:t>- Regular visiting </a:t>
            </a:r>
            <a:r>
              <a:rPr lang="cs-CZ" dirty="0"/>
              <a:t>– </a:t>
            </a:r>
            <a:r>
              <a:rPr lang="cs-CZ" b="1" i="1" dirty="0"/>
              <a:t>Pravidelné návštěvy </a:t>
            </a:r>
            <a:endParaRPr lang="en-GB" b="1" i="1" dirty="0"/>
          </a:p>
          <a:p>
            <a:pPr marL="109728" indent="0">
              <a:buNone/>
            </a:pPr>
            <a:r>
              <a:rPr lang="en-GB" dirty="0"/>
              <a:t>-Support with goal planning for the individual</a:t>
            </a:r>
            <a:r>
              <a:rPr lang="cs-CZ" dirty="0"/>
              <a:t> – </a:t>
            </a:r>
            <a:r>
              <a:rPr lang="cs-CZ" b="1" i="1" dirty="0"/>
              <a:t>Podpora jednotlivce v plánování cílů</a:t>
            </a:r>
            <a:endParaRPr lang="en-GB" b="1" i="1" dirty="0"/>
          </a:p>
          <a:p>
            <a:pPr marL="109728" indent="0">
              <a:buNone/>
            </a:pPr>
            <a:r>
              <a:rPr lang="en-GB" dirty="0"/>
              <a:t>-Discharge planning</a:t>
            </a:r>
            <a:r>
              <a:rPr lang="cs-CZ" dirty="0"/>
              <a:t> – </a:t>
            </a:r>
            <a:r>
              <a:rPr lang="cs-CZ" b="1" i="1" dirty="0"/>
              <a:t>Plánování propuštění</a:t>
            </a:r>
            <a:endParaRPr lang="en-GB" b="1" i="1" dirty="0"/>
          </a:p>
          <a:p>
            <a:pPr marL="109728" indent="0">
              <a:buNone/>
            </a:pPr>
            <a:r>
              <a:rPr lang="en-GB" dirty="0"/>
              <a:t>-Connecting up with multi-disciplinary input</a:t>
            </a:r>
            <a:r>
              <a:rPr lang="cs-CZ" dirty="0"/>
              <a:t> – </a:t>
            </a:r>
            <a:r>
              <a:rPr lang="cs-CZ" b="1" i="1" dirty="0"/>
              <a:t>Propojení s multidisciplinárními vstupy</a:t>
            </a:r>
            <a:endParaRPr lang="en-GB" b="1" i="1" dirty="0"/>
          </a:p>
        </p:txBody>
      </p:sp>
      <p:sp>
        <p:nvSpPr>
          <p:cNvPr id="6" name="Content Placeholder 5"/>
          <p:cNvSpPr>
            <a:spLocks noGrp="1"/>
          </p:cNvSpPr>
          <p:nvPr>
            <p:ph sz="quarter" idx="4"/>
          </p:nvPr>
        </p:nvSpPr>
        <p:spPr>
          <a:xfrm>
            <a:off x="4645025" y="1444294"/>
            <a:ext cx="4041775" cy="5225066"/>
          </a:xfrm>
        </p:spPr>
        <p:txBody>
          <a:bodyPr>
            <a:normAutofit fontScale="85000" lnSpcReduction="10000"/>
          </a:bodyPr>
          <a:lstStyle/>
          <a:p>
            <a:pPr marL="109728" indent="0">
              <a:buNone/>
            </a:pPr>
            <a:r>
              <a:rPr lang="en-GB" b="1" dirty="0"/>
              <a:t>Shared lives worker:</a:t>
            </a:r>
            <a:endParaRPr lang="cs-CZ" b="1" dirty="0"/>
          </a:p>
          <a:p>
            <a:pPr marL="109728" indent="0">
              <a:buNone/>
            </a:pPr>
            <a:r>
              <a:rPr lang="cs-CZ" b="1" i="1" dirty="0"/>
              <a:t>Pracovníka „Sdílených životů“: </a:t>
            </a:r>
            <a:endParaRPr lang="en-GB" b="1" i="1" dirty="0"/>
          </a:p>
          <a:p>
            <a:pPr>
              <a:buFontTx/>
              <a:buChar char="-"/>
            </a:pPr>
            <a:r>
              <a:rPr lang="en-GB" dirty="0"/>
              <a:t>Matching the individual with an appropriate carer</a:t>
            </a:r>
            <a:r>
              <a:rPr lang="cs-CZ" dirty="0"/>
              <a:t> – </a:t>
            </a:r>
            <a:r>
              <a:rPr lang="cs-CZ" sz="2500" b="1" i="1" dirty="0"/>
              <a:t>Spárovat jednotlivce s vhodným pečovatelem</a:t>
            </a:r>
            <a:endParaRPr lang="en-GB" sz="2500" b="1" i="1" dirty="0"/>
          </a:p>
          <a:p>
            <a:pPr>
              <a:buFontTx/>
              <a:buChar char="-"/>
            </a:pPr>
            <a:r>
              <a:rPr lang="en-GB" dirty="0"/>
              <a:t>Regular visiting to support carers</a:t>
            </a:r>
            <a:r>
              <a:rPr lang="cs-CZ" dirty="0"/>
              <a:t> –</a:t>
            </a:r>
            <a:r>
              <a:rPr lang="cs-CZ" b="1" i="1" dirty="0"/>
              <a:t>Pravidelné </a:t>
            </a:r>
            <a:r>
              <a:rPr lang="cs-CZ" sz="2500" b="1" i="1" dirty="0"/>
              <a:t>návštěvy</a:t>
            </a:r>
            <a:r>
              <a:rPr lang="cs-CZ" b="1" i="1" dirty="0"/>
              <a:t> jako forma podpory pečovatele</a:t>
            </a:r>
            <a:endParaRPr lang="en-GB" dirty="0"/>
          </a:p>
          <a:p>
            <a:pPr>
              <a:buFontTx/>
              <a:buChar char="-"/>
            </a:pPr>
            <a:r>
              <a:rPr lang="en-GB" dirty="0"/>
              <a:t>24/7 carer support</a:t>
            </a:r>
            <a:r>
              <a:rPr lang="cs-CZ" dirty="0"/>
              <a:t> – </a:t>
            </a:r>
            <a:r>
              <a:rPr lang="cs-CZ" sz="2500" b="1" i="1" dirty="0"/>
              <a:t>Podpora pečovatelů 24/7</a:t>
            </a:r>
            <a:endParaRPr lang="en-GB" sz="2500" b="1" i="1" dirty="0"/>
          </a:p>
          <a:p>
            <a:pPr>
              <a:buFontTx/>
              <a:buChar char="-"/>
            </a:pPr>
            <a:r>
              <a:rPr lang="en-GB" dirty="0"/>
              <a:t>Carer recruitment, training and development</a:t>
            </a:r>
            <a:r>
              <a:rPr lang="cs-CZ" dirty="0"/>
              <a:t> – </a:t>
            </a:r>
            <a:r>
              <a:rPr lang="cs-CZ" b="1" i="1" dirty="0"/>
              <a:t>Přijímání, školení a vývoj pečovatelů</a:t>
            </a:r>
            <a:endParaRPr lang="en-GB" b="1" i="1" dirty="0"/>
          </a:p>
        </p:txBody>
      </p:sp>
    </p:spTree>
    <p:extLst>
      <p:ext uri="{BB962C8B-B14F-4D97-AF65-F5344CB8AC3E}">
        <p14:creationId xmlns:p14="http://schemas.microsoft.com/office/powerpoint/2010/main" val="4021106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preparing food and shopping</a:t>
            </a:r>
            <a:r>
              <a:rPr lang="cs-CZ" dirty="0"/>
              <a:t> – </a:t>
            </a:r>
            <a:r>
              <a:rPr lang="cs-CZ" b="1" i="1" dirty="0"/>
              <a:t>příprava jídla a nákupy</a:t>
            </a:r>
            <a:endParaRPr lang="en-GB" b="1" i="1" dirty="0"/>
          </a:p>
          <a:p>
            <a:r>
              <a:rPr lang="en-GB" dirty="0"/>
              <a:t>budgeting </a:t>
            </a:r>
            <a:r>
              <a:rPr lang="cs-CZ" dirty="0"/>
              <a:t>– </a:t>
            </a:r>
            <a:r>
              <a:rPr lang="cs-CZ" b="1" i="1" dirty="0"/>
              <a:t>tvorba rozpočtu</a:t>
            </a:r>
            <a:endParaRPr lang="en-GB" b="1" i="1" dirty="0"/>
          </a:p>
          <a:p>
            <a:r>
              <a:rPr lang="en-GB" dirty="0"/>
              <a:t>household tasks</a:t>
            </a:r>
            <a:r>
              <a:rPr lang="cs-CZ" dirty="0"/>
              <a:t> – </a:t>
            </a:r>
            <a:r>
              <a:rPr lang="cs-CZ" b="1" i="1" dirty="0"/>
              <a:t>domácí práce</a:t>
            </a:r>
            <a:endParaRPr lang="en-GB" b="1" i="1" dirty="0"/>
          </a:p>
          <a:p>
            <a:r>
              <a:rPr lang="en-GB" dirty="0"/>
              <a:t>expanding the individual’s social circle and community links </a:t>
            </a:r>
            <a:r>
              <a:rPr lang="cs-CZ" dirty="0"/>
              <a:t>– </a:t>
            </a:r>
            <a:r>
              <a:rPr lang="cs-CZ" b="1" i="1" dirty="0"/>
              <a:t>rozšiřování jednotlivcova sociálního okruhu a vazeb v komunitě </a:t>
            </a:r>
            <a:endParaRPr lang="en-GB" b="1" i="1" dirty="0"/>
          </a:p>
          <a:p>
            <a:r>
              <a:rPr lang="en-GB" dirty="0"/>
              <a:t>gaining confidence and increasing independence </a:t>
            </a:r>
            <a:r>
              <a:rPr lang="cs-CZ" dirty="0"/>
              <a:t>– </a:t>
            </a:r>
            <a:r>
              <a:rPr lang="cs-CZ" b="1" i="1" dirty="0"/>
              <a:t>získávání sebedůvěry a zvyšování nezávislosti</a:t>
            </a:r>
            <a:endParaRPr lang="en-GB" b="1" i="1" dirty="0"/>
          </a:p>
          <a:p>
            <a:r>
              <a:rPr lang="en-GB" dirty="0"/>
              <a:t>accessing work or education</a:t>
            </a:r>
            <a:r>
              <a:rPr lang="cs-CZ" dirty="0"/>
              <a:t> – </a:t>
            </a:r>
            <a:r>
              <a:rPr lang="cs-CZ" b="1" i="1" dirty="0"/>
              <a:t>zpřístupnění práce či vzdělání</a:t>
            </a:r>
            <a:endParaRPr lang="en-GB" b="1" i="1" dirty="0"/>
          </a:p>
          <a:p>
            <a:r>
              <a:rPr lang="en-GB" dirty="0"/>
              <a:t>attending medical appointments </a:t>
            </a:r>
            <a:r>
              <a:rPr lang="cs-CZ" dirty="0"/>
              <a:t>– </a:t>
            </a:r>
            <a:r>
              <a:rPr lang="cs-CZ" b="1" i="1" dirty="0"/>
              <a:t>navštěvování zdravotnických schůzek</a:t>
            </a:r>
            <a:endParaRPr lang="en-GB" b="1" i="1" dirty="0"/>
          </a:p>
        </p:txBody>
      </p:sp>
      <p:sp>
        <p:nvSpPr>
          <p:cNvPr id="3" name="Title 2"/>
          <p:cNvSpPr>
            <a:spLocks noGrp="1"/>
          </p:cNvSpPr>
          <p:nvPr>
            <p:ph type="title"/>
          </p:nvPr>
        </p:nvSpPr>
        <p:spPr/>
        <p:txBody>
          <a:bodyPr>
            <a:normAutofit fontScale="90000"/>
          </a:bodyPr>
          <a:lstStyle/>
          <a:p>
            <a:pPr algn="ctr"/>
            <a:r>
              <a:rPr lang="en-GB" sz="3100" dirty="0"/>
              <a:t>Typical Shared Lives goals </a:t>
            </a:r>
            <a:br>
              <a:rPr lang="en-GB" sz="3100" dirty="0"/>
            </a:br>
            <a:r>
              <a:rPr lang="en-GB" sz="3100" dirty="0"/>
              <a:t>focus on:</a:t>
            </a:r>
            <a:br>
              <a:rPr lang="cs-CZ" sz="3100" dirty="0"/>
            </a:br>
            <a:r>
              <a:rPr lang="cs-CZ" sz="2200" i="1" dirty="0"/>
              <a:t>Běžné cíle, na které se zaměřují „Sdílené životy“:</a:t>
            </a:r>
            <a:endParaRPr lang="en-GB" sz="2200" i="1" dirty="0"/>
          </a:p>
        </p:txBody>
      </p:sp>
    </p:spTree>
    <p:extLst>
      <p:ext uri="{BB962C8B-B14F-4D97-AF65-F5344CB8AC3E}">
        <p14:creationId xmlns:p14="http://schemas.microsoft.com/office/powerpoint/2010/main" val="458809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525963"/>
          </a:xfrm>
        </p:spPr>
        <p:txBody>
          <a:bodyPr>
            <a:normAutofit fontScale="85000" lnSpcReduction="20000"/>
          </a:bodyPr>
          <a:lstStyle/>
          <a:p>
            <a:r>
              <a:rPr lang="en-GB" dirty="0"/>
              <a:t>Placements last for up to 4 weeks (and in exceptional circumstances will extend to 6 weeks)</a:t>
            </a:r>
            <a:r>
              <a:rPr lang="cs-CZ" dirty="0"/>
              <a:t> – </a:t>
            </a:r>
            <a:r>
              <a:rPr lang="cs-CZ" b="1" i="1" dirty="0"/>
              <a:t>Umístění trvá do 4 týdnů (ve výjimečných případech se může prodloužit až na 6 týdnů)</a:t>
            </a:r>
            <a:endParaRPr lang="en-GB" b="1" i="1" dirty="0"/>
          </a:p>
          <a:p>
            <a:endParaRPr lang="en-GB" dirty="0"/>
          </a:p>
          <a:p>
            <a:r>
              <a:rPr lang="en-GB" dirty="0"/>
              <a:t>People are only offered Shared Lives if the crisis team feels they will benefit from the experience. This “clinical judgement” replaces formal exclusion criteria (although risk of violence to others would generally not be included)</a:t>
            </a:r>
            <a:r>
              <a:rPr lang="cs-CZ" dirty="0"/>
              <a:t> – </a:t>
            </a:r>
            <a:r>
              <a:rPr lang="cs-CZ" b="1" i="1" dirty="0"/>
              <a:t>„Sdílené životy“ jsou lidem nabídnuty jen tehdy, pokud krizový tým usoudí, že by jim tato zkušenost byla ku prospěchu. Tento „klinický posudek“ nahrazuje formální exkluzivní kritéria (ač riziko násilí vůči jiným osobám by většinou nebylo zahrnuto)</a:t>
            </a:r>
            <a:endParaRPr lang="en-GB" b="1" i="1" dirty="0"/>
          </a:p>
          <a:p>
            <a:pPr marL="109728" indent="0">
              <a:buNone/>
            </a:pPr>
            <a:endParaRPr lang="en-GB" dirty="0"/>
          </a:p>
        </p:txBody>
      </p:sp>
    </p:spTree>
    <p:extLst>
      <p:ext uri="{BB962C8B-B14F-4D97-AF65-F5344CB8AC3E}">
        <p14:creationId xmlns:p14="http://schemas.microsoft.com/office/powerpoint/2010/main" val="2112528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229600" cy="4525963"/>
          </a:xfrm>
        </p:spPr>
        <p:txBody>
          <a:bodyPr>
            <a:normAutofit fontScale="85000" lnSpcReduction="20000"/>
          </a:bodyPr>
          <a:lstStyle/>
          <a:p>
            <a:r>
              <a:rPr lang="en-GB" dirty="0"/>
              <a:t>People are not offered the same shared lives carer again. Subsequent crises are addressed through usual admission if required, or possibly another placement to avoid attachments to carers being dependent on crisis</a:t>
            </a:r>
            <a:r>
              <a:rPr lang="cs-CZ" dirty="0"/>
              <a:t> </a:t>
            </a:r>
          </a:p>
          <a:p>
            <a:pPr marL="109728" indent="0">
              <a:buNone/>
            </a:pPr>
            <a:r>
              <a:rPr lang="cs-CZ" b="1" i="1" dirty="0"/>
              <a:t>- Lidem není opětovně nabídnut stejný pečovatel ze „Sdílených životů“. Další krize jsou řešeny skrze běžný příjem, pokud je to potřeba, nebo jiným umístěním, aby se předešlo přílišné příchylnosti k pečovatelům, která by mohla ovlivňovat budoucí krize.</a:t>
            </a:r>
            <a:endParaRPr lang="en-GB" b="1" i="1" dirty="0"/>
          </a:p>
          <a:p>
            <a:endParaRPr lang="en-GB" b="1" i="1" dirty="0"/>
          </a:p>
          <a:p>
            <a:r>
              <a:rPr lang="en-GB" dirty="0"/>
              <a:t>Some carers and individuals opt to stay in touch – this is negotiated on a case by case basis</a:t>
            </a:r>
            <a:r>
              <a:rPr lang="cs-CZ" dirty="0"/>
              <a:t> </a:t>
            </a:r>
          </a:p>
          <a:p>
            <a:pPr marL="109728" indent="0">
              <a:buNone/>
            </a:pPr>
            <a:r>
              <a:rPr lang="cs-CZ" dirty="0"/>
              <a:t>- </a:t>
            </a:r>
            <a:r>
              <a:rPr lang="cs-CZ" b="1" i="1" dirty="0"/>
              <a:t>Někteří pečovatelé a jednotlivci se rozhodnout zůstat v kontaktu – toto se řeší od případu k případu. </a:t>
            </a:r>
            <a:endParaRPr lang="en-GB" b="1" i="1" dirty="0"/>
          </a:p>
          <a:p>
            <a:endParaRPr lang="en-GB" dirty="0"/>
          </a:p>
        </p:txBody>
      </p:sp>
    </p:spTree>
    <p:extLst>
      <p:ext uri="{BB962C8B-B14F-4D97-AF65-F5344CB8AC3E}">
        <p14:creationId xmlns:p14="http://schemas.microsoft.com/office/powerpoint/2010/main" val="953561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52 people have experienced a shared lives placement </a:t>
            </a:r>
            <a:r>
              <a:rPr lang="cs-CZ" dirty="0"/>
              <a:t>– </a:t>
            </a:r>
            <a:r>
              <a:rPr lang="cs-CZ" b="1" i="1" dirty="0"/>
              <a:t>52 lidí prošlo umístěním v rámci „Sdílených životů“</a:t>
            </a:r>
            <a:endParaRPr lang="en-GB" b="1" i="1" dirty="0"/>
          </a:p>
          <a:p>
            <a:r>
              <a:rPr lang="en-GB" dirty="0"/>
              <a:t>20% of these were not admitted at all (</a:t>
            </a:r>
            <a:r>
              <a:rPr lang="en-GB" dirty="0" err="1"/>
              <a:t>ie</a:t>
            </a:r>
            <a:r>
              <a:rPr lang="en-GB" dirty="0"/>
              <a:t> moved straight from crisis assessment to a shared lives arrangement). We hope this will increase</a:t>
            </a:r>
            <a:r>
              <a:rPr lang="cs-CZ" dirty="0"/>
              <a:t> – </a:t>
            </a:r>
            <a:r>
              <a:rPr lang="cs-CZ" b="1" i="1" dirty="0"/>
              <a:t>20% z nich nebylo vůbec hospitalizováno (tj.: posunuli se z krizového posouzení přímo do umístění v rámci „Sdílených životů“. Doufáme, že se tato čísla zvýší. </a:t>
            </a:r>
            <a:endParaRPr lang="en-GB" b="1" i="1" dirty="0"/>
          </a:p>
          <a:p>
            <a:r>
              <a:rPr lang="en-GB" dirty="0"/>
              <a:t>Average length of arrangement is 16 nights</a:t>
            </a:r>
            <a:r>
              <a:rPr lang="cs-CZ" dirty="0"/>
              <a:t> – </a:t>
            </a:r>
            <a:r>
              <a:rPr lang="cs-CZ" b="1" i="1" dirty="0"/>
              <a:t>Průměrná délka umístění je 16 nocí</a:t>
            </a:r>
            <a:endParaRPr lang="en-GB" b="1" i="1" dirty="0"/>
          </a:p>
          <a:p>
            <a:r>
              <a:rPr lang="en-GB" dirty="0"/>
              <a:t>For those people who completed patient experience questionnaires (n=32) the average score was 9.19 (0-10 – 10=excellent)</a:t>
            </a:r>
            <a:r>
              <a:rPr lang="cs-CZ" dirty="0"/>
              <a:t> – </a:t>
            </a:r>
            <a:r>
              <a:rPr lang="cs-CZ" b="1" i="1" dirty="0"/>
              <a:t>Lidé, kteří vyplnili dotazníky spokojenosti pacientů, průměrný výsledek byl 9,19 (0-10 – 10=vynikající)</a:t>
            </a:r>
            <a:endParaRPr lang="en-GB" b="1" i="1" dirty="0"/>
          </a:p>
        </p:txBody>
      </p:sp>
      <p:sp>
        <p:nvSpPr>
          <p:cNvPr id="3" name="Title 2"/>
          <p:cNvSpPr>
            <a:spLocks noGrp="1"/>
          </p:cNvSpPr>
          <p:nvPr>
            <p:ph type="title"/>
          </p:nvPr>
        </p:nvSpPr>
        <p:spPr/>
        <p:txBody>
          <a:bodyPr>
            <a:noAutofit/>
          </a:bodyPr>
          <a:lstStyle/>
          <a:p>
            <a:pPr algn="ctr"/>
            <a:r>
              <a:rPr lang="en-GB" sz="3200" dirty="0"/>
              <a:t>Since our launch in August 2019</a:t>
            </a:r>
            <a:br>
              <a:rPr lang="cs-CZ" sz="3200" dirty="0"/>
            </a:br>
            <a:r>
              <a:rPr lang="cs-CZ" sz="3200" dirty="0"/>
              <a:t>Od zahájení provozu v srpnu 2019</a:t>
            </a:r>
            <a:endParaRPr lang="en-GB" sz="3200" dirty="0"/>
          </a:p>
        </p:txBody>
      </p:sp>
    </p:spTree>
    <p:extLst>
      <p:ext uri="{BB962C8B-B14F-4D97-AF65-F5344CB8AC3E}">
        <p14:creationId xmlns:p14="http://schemas.microsoft.com/office/powerpoint/2010/main" val="802674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19" y="203180"/>
            <a:ext cx="7886700" cy="994172"/>
          </a:xfrm>
        </p:spPr>
        <p:txBody>
          <a:bodyPr>
            <a:normAutofit/>
          </a:bodyPr>
          <a:lstStyle/>
          <a:p>
            <a:pPr algn="ctr"/>
            <a:r>
              <a:rPr lang="en-GB" sz="2400" dirty="0"/>
              <a:t>REQOL Scores for Shared Lives Clients</a:t>
            </a:r>
            <a:br>
              <a:rPr lang="cs-CZ" sz="2400" dirty="0"/>
            </a:br>
            <a:r>
              <a:rPr lang="cs-CZ" sz="2400" dirty="0"/>
              <a:t>REQOL výsledky klientů „Sdílených životů“</a:t>
            </a:r>
            <a:endParaRPr lang="en-GB"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60719742"/>
              </p:ext>
            </p:extLst>
          </p:nvPr>
        </p:nvGraphicFramePr>
        <p:xfrm>
          <a:off x="1619672" y="2492896"/>
          <a:ext cx="6374541" cy="355757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3568" y="1124744"/>
            <a:ext cx="8136904" cy="1450397"/>
          </a:xfrm>
          <a:prstGeom prst="rect">
            <a:avLst/>
          </a:prstGeom>
          <a:noFill/>
        </p:spPr>
        <p:txBody>
          <a:bodyPr wrap="square" rtlCol="0">
            <a:spAutoFit/>
          </a:bodyPr>
          <a:lstStyle/>
          <a:p>
            <a:r>
              <a:rPr lang="en-GB" sz="1600" dirty="0"/>
              <a:t>Post admission REQOL scores for all 33 shared lives clients (M= 30.12) were significantly higher than pre admission REQOL scores (M= 12.47) (</a:t>
            </a:r>
            <a:r>
              <a:rPr lang="en-GB" sz="1600" i="1" dirty="0"/>
              <a:t>t</a:t>
            </a:r>
            <a:r>
              <a:rPr lang="en-GB" sz="1600" dirty="0"/>
              <a:t>(32)</a:t>
            </a:r>
            <a:r>
              <a:rPr lang="en-GB" sz="1600" i="1" dirty="0"/>
              <a:t> </a:t>
            </a:r>
            <a:r>
              <a:rPr lang="en-GB" sz="1600" dirty="0"/>
              <a:t>=</a:t>
            </a:r>
            <a:r>
              <a:rPr lang="en-GB" sz="1600" i="1" dirty="0"/>
              <a:t> </a:t>
            </a:r>
            <a:r>
              <a:rPr lang="en-GB" sz="1600" dirty="0"/>
              <a:t>-17.59,</a:t>
            </a:r>
            <a:r>
              <a:rPr lang="en-GB" sz="1600" i="1" dirty="0"/>
              <a:t> p</a:t>
            </a:r>
            <a:r>
              <a:rPr lang="en-GB" sz="1600" dirty="0"/>
              <a:t>=</a:t>
            </a:r>
            <a:r>
              <a:rPr lang="en-GB" sz="1600" i="1" dirty="0"/>
              <a:t> </a:t>
            </a:r>
            <a:r>
              <a:rPr lang="en-GB" sz="1600" dirty="0"/>
              <a:t>0.001)</a:t>
            </a:r>
            <a:r>
              <a:rPr lang="en-GB" sz="1600" i="1" dirty="0"/>
              <a:t>.</a:t>
            </a:r>
            <a:endParaRPr lang="cs-CZ" sz="1600" i="1" dirty="0"/>
          </a:p>
          <a:p>
            <a:r>
              <a:rPr lang="cs-CZ" sz="1600" b="1" i="1" dirty="0"/>
              <a:t>Post-příjmové REQOL výsledky všech 33 klientů „Sdílených životů“ byly výrazně vyšší, než výsledky před příjmem. </a:t>
            </a:r>
            <a:r>
              <a:rPr lang="en-GB" sz="1600" b="1" i="1" dirty="0"/>
              <a:t>(M= 12.47) (t(32) = -17.59, p= 0.001).</a:t>
            </a:r>
          </a:p>
          <a:p>
            <a:endParaRPr lang="en-GB" sz="825" i="1" dirty="0"/>
          </a:p>
        </p:txBody>
      </p:sp>
    </p:spTree>
    <p:extLst>
      <p:ext uri="{BB962C8B-B14F-4D97-AF65-F5344CB8AC3E}">
        <p14:creationId xmlns:p14="http://schemas.microsoft.com/office/powerpoint/2010/main" val="1530127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fontScale="90000"/>
          </a:bodyPr>
          <a:lstStyle/>
          <a:p>
            <a:pPr algn="ctr"/>
            <a:r>
              <a:rPr lang="en-GB" sz="2700" dirty="0"/>
              <a:t>REQOL Scores for Shared Lives Clients vs. Matched Controls</a:t>
            </a:r>
            <a:br>
              <a:rPr lang="cs-CZ" sz="2700" dirty="0"/>
            </a:br>
            <a:r>
              <a:rPr lang="cs-CZ" sz="2700" dirty="0"/>
              <a:t>REQOL výsledky klientů „Sdílených životů“ vs. </a:t>
            </a:r>
            <a:endParaRPr lang="en-GB" sz="2700" dirty="0"/>
          </a:p>
        </p:txBody>
      </p:sp>
      <p:sp>
        <p:nvSpPr>
          <p:cNvPr id="8" name="TextBox 7"/>
          <p:cNvSpPr txBox="1"/>
          <p:nvPr/>
        </p:nvSpPr>
        <p:spPr>
          <a:xfrm>
            <a:off x="947254" y="1556792"/>
            <a:ext cx="7249492" cy="1384995"/>
          </a:xfrm>
          <a:prstGeom prst="rect">
            <a:avLst/>
          </a:prstGeom>
          <a:noFill/>
        </p:spPr>
        <p:txBody>
          <a:bodyPr wrap="square" rtlCol="0">
            <a:spAutoFit/>
          </a:bodyPr>
          <a:lstStyle/>
          <a:p>
            <a:r>
              <a:rPr lang="en-GB" sz="1400" dirty="0"/>
              <a:t>Post admission REQOL scores for 15 shared lives clients (M= 31.2) were significantly higher than pre admission REQOL scores (M= 13.73) (</a:t>
            </a:r>
            <a:r>
              <a:rPr lang="en-GB" sz="1400" i="1" dirty="0"/>
              <a:t>t</a:t>
            </a:r>
            <a:r>
              <a:rPr lang="en-GB" sz="1400" dirty="0"/>
              <a:t>(14)</a:t>
            </a:r>
            <a:r>
              <a:rPr lang="en-GB" sz="1400" i="1" dirty="0"/>
              <a:t> </a:t>
            </a:r>
            <a:r>
              <a:rPr lang="en-GB" sz="1400" dirty="0"/>
              <a:t>=</a:t>
            </a:r>
            <a:r>
              <a:rPr lang="en-GB" sz="1400" i="1" dirty="0"/>
              <a:t> </a:t>
            </a:r>
            <a:r>
              <a:rPr lang="en-GB" sz="1400" dirty="0"/>
              <a:t>-13.35,</a:t>
            </a:r>
            <a:r>
              <a:rPr lang="en-GB" sz="1400" i="1" dirty="0"/>
              <a:t> p</a:t>
            </a:r>
            <a:r>
              <a:rPr lang="en-GB" sz="1400" dirty="0"/>
              <a:t>=</a:t>
            </a:r>
            <a:r>
              <a:rPr lang="en-GB" sz="1400" i="1" dirty="0"/>
              <a:t> </a:t>
            </a:r>
            <a:r>
              <a:rPr lang="en-GB" sz="1400" dirty="0"/>
              <a:t>0.001)</a:t>
            </a:r>
            <a:r>
              <a:rPr lang="en-GB" sz="1400" i="1" dirty="0"/>
              <a:t>.</a:t>
            </a:r>
          </a:p>
          <a:p>
            <a:endParaRPr lang="en-GB" sz="1400" i="1" dirty="0"/>
          </a:p>
          <a:p>
            <a:r>
              <a:rPr lang="en-GB" sz="1400" dirty="0"/>
              <a:t>This difference in a group of gender matched controls was significant (</a:t>
            </a:r>
            <a:r>
              <a:rPr lang="en-GB" sz="1400" i="1" dirty="0"/>
              <a:t>t</a:t>
            </a:r>
            <a:r>
              <a:rPr lang="en-GB" sz="1400" dirty="0"/>
              <a:t>(14) = -2.92, </a:t>
            </a:r>
            <a:r>
              <a:rPr lang="en-GB" sz="1400" i="1" dirty="0"/>
              <a:t>p</a:t>
            </a:r>
            <a:r>
              <a:rPr lang="en-GB" sz="1400" dirty="0"/>
              <a:t>= 0.05).</a:t>
            </a:r>
          </a:p>
        </p:txBody>
      </p:sp>
      <p:sp>
        <p:nvSpPr>
          <p:cNvPr id="12" name="TextBox 11">
            <a:extLst>
              <a:ext uri="{FF2B5EF4-FFF2-40B4-BE49-F238E27FC236}">
                <a16:creationId xmlns:a16="http://schemas.microsoft.com/office/drawing/2014/main" id="{071C0BBF-6C25-4799-918C-1D96DF05E9EE}"/>
              </a:ext>
            </a:extLst>
          </p:cNvPr>
          <p:cNvSpPr txBox="1"/>
          <p:nvPr/>
        </p:nvSpPr>
        <p:spPr>
          <a:xfrm>
            <a:off x="2405269" y="4824685"/>
            <a:ext cx="974035" cy="369332"/>
          </a:xfrm>
          <a:prstGeom prst="rect">
            <a:avLst/>
          </a:prstGeom>
          <a:solidFill>
            <a:schemeClr val="bg1"/>
          </a:solidFill>
        </p:spPr>
        <p:txBody>
          <a:bodyPr wrap="square" rtlCol="0">
            <a:spAutoFit/>
          </a:bodyPr>
          <a:lstStyle/>
          <a:p>
            <a:r>
              <a:rPr lang="en-GB" sz="900" dirty="0"/>
              <a:t>Matched controls</a:t>
            </a:r>
          </a:p>
        </p:txBody>
      </p:sp>
      <p:grpSp>
        <p:nvGrpSpPr>
          <p:cNvPr id="18" name="Group 17">
            <a:extLst>
              <a:ext uri="{FF2B5EF4-FFF2-40B4-BE49-F238E27FC236}">
                <a16:creationId xmlns:a16="http://schemas.microsoft.com/office/drawing/2014/main" id="{3F16ED53-6D85-499A-ACFB-BC1AB5DFDB0E}"/>
              </a:ext>
            </a:extLst>
          </p:cNvPr>
          <p:cNvGrpSpPr/>
          <p:nvPr/>
        </p:nvGrpSpPr>
        <p:grpSpPr>
          <a:xfrm>
            <a:off x="628650" y="3196720"/>
            <a:ext cx="7886700" cy="3255930"/>
            <a:chOff x="838200" y="1981636"/>
            <a:chExt cx="10515600" cy="4341239"/>
          </a:xfrm>
        </p:grpSpPr>
        <p:sp>
          <p:nvSpPr>
            <p:cNvPr id="14" name="TextBox 13">
              <a:extLst>
                <a:ext uri="{FF2B5EF4-FFF2-40B4-BE49-F238E27FC236}">
                  <a16:creationId xmlns:a16="http://schemas.microsoft.com/office/drawing/2014/main" id="{B005C4E3-3AB6-4CD9-83BC-9D552A5663E1}"/>
                </a:ext>
              </a:extLst>
            </p:cNvPr>
            <p:cNvSpPr txBox="1"/>
            <p:nvPr/>
          </p:nvSpPr>
          <p:spPr>
            <a:xfrm>
              <a:off x="8229600" y="5289757"/>
              <a:ext cx="1298713" cy="307776"/>
            </a:xfrm>
            <a:prstGeom prst="rect">
              <a:avLst/>
            </a:prstGeom>
            <a:solidFill>
              <a:schemeClr val="bg1"/>
            </a:solidFill>
          </p:spPr>
          <p:txBody>
            <a:bodyPr wrap="square" rtlCol="0">
              <a:spAutoFit/>
            </a:bodyPr>
            <a:lstStyle/>
            <a:p>
              <a:r>
                <a:rPr lang="en-GB" sz="900" dirty="0"/>
                <a:t>Shared Lives</a:t>
              </a:r>
            </a:p>
          </p:txBody>
        </p:sp>
        <p:grpSp>
          <p:nvGrpSpPr>
            <p:cNvPr id="17" name="Group 16">
              <a:extLst>
                <a:ext uri="{FF2B5EF4-FFF2-40B4-BE49-F238E27FC236}">
                  <a16:creationId xmlns:a16="http://schemas.microsoft.com/office/drawing/2014/main" id="{A92F110D-BF50-4DBA-BBB1-5FCF18FF256B}"/>
                </a:ext>
              </a:extLst>
            </p:cNvPr>
            <p:cNvGrpSpPr/>
            <p:nvPr/>
          </p:nvGrpSpPr>
          <p:grpSpPr>
            <a:xfrm>
              <a:off x="838200" y="1981636"/>
              <a:ext cx="10515600" cy="4341239"/>
              <a:chOff x="838200" y="1898374"/>
              <a:chExt cx="10515600" cy="4341239"/>
            </a:xfrm>
          </p:grpSpPr>
          <p:sp>
            <p:nvSpPr>
              <p:cNvPr id="3" name="TextBox 2"/>
              <p:cNvSpPr txBox="1"/>
              <p:nvPr/>
            </p:nvSpPr>
            <p:spPr>
              <a:xfrm>
                <a:off x="838200" y="5777948"/>
                <a:ext cx="10515600" cy="461665"/>
              </a:xfrm>
              <a:prstGeom prst="rect">
                <a:avLst/>
              </a:prstGeom>
              <a:noFill/>
            </p:spPr>
            <p:txBody>
              <a:bodyPr wrap="square" rtlCol="0">
                <a:spAutoFit/>
              </a:bodyPr>
              <a:lstStyle/>
              <a:p>
                <a:r>
                  <a:rPr lang="en-GB" sz="825" dirty="0"/>
                  <a:t>Figure 3. Bar graph depicting mean total REQOL scores for shared lives group (n=15) and gender matched control group (n=15) pre and post admission.  </a:t>
                </a:r>
              </a:p>
            </p:txBody>
          </p:sp>
          <p:grpSp>
            <p:nvGrpSpPr>
              <p:cNvPr id="16" name="Group 15">
                <a:extLst>
                  <a:ext uri="{FF2B5EF4-FFF2-40B4-BE49-F238E27FC236}">
                    <a16:creationId xmlns:a16="http://schemas.microsoft.com/office/drawing/2014/main" id="{5C8A183B-0521-407C-B5C7-35542585D354}"/>
                  </a:ext>
                </a:extLst>
              </p:cNvPr>
              <p:cNvGrpSpPr/>
              <p:nvPr/>
            </p:nvGrpSpPr>
            <p:grpSpPr>
              <a:xfrm>
                <a:off x="838200" y="1898374"/>
                <a:ext cx="10515600" cy="3894503"/>
                <a:chOff x="838200" y="1898374"/>
                <a:chExt cx="10515600" cy="3894503"/>
              </a:xfrm>
            </p:grpSpPr>
            <p:graphicFrame>
              <p:nvGraphicFramePr>
                <p:cNvPr id="11" name="Chart 10">
                  <a:extLst>
                    <a:ext uri="{FF2B5EF4-FFF2-40B4-BE49-F238E27FC236}">
                      <a16:creationId xmlns:a16="http://schemas.microsoft.com/office/drawing/2014/main" id="{DFBB4980-1E81-47CE-A64C-439F118DC4CD}"/>
                    </a:ext>
                  </a:extLst>
                </p:cNvPr>
                <p:cNvGraphicFramePr>
                  <a:graphicFrameLocks/>
                </p:cNvGraphicFramePr>
                <p:nvPr/>
              </p:nvGraphicFramePr>
              <p:xfrm>
                <a:off x="838200" y="1898374"/>
                <a:ext cx="10515600" cy="387957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25884E70-52E7-42E6-ADE6-8E920830715E}"/>
                    </a:ext>
                  </a:extLst>
                </p:cNvPr>
                <p:cNvSpPr txBox="1"/>
                <p:nvPr/>
              </p:nvSpPr>
              <p:spPr>
                <a:xfrm>
                  <a:off x="5526157" y="5485101"/>
                  <a:ext cx="569843" cy="307776"/>
                </a:xfrm>
                <a:prstGeom prst="rect">
                  <a:avLst/>
                </a:prstGeom>
                <a:solidFill>
                  <a:schemeClr val="bg1"/>
                </a:solidFill>
              </p:spPr>
              <p:txBody>
                <a:bodyPr wrap="square" rtlCol="0">
                  <a:spAutoFit/>
                </a:bodyPr>
                <a:lstStyle/>
                <a:p>
                  <a:r>
                    <a:rPr lang="en-GB" sz="900" dirty="0"/>
                    <a:t>Pre</a:t>
                  </a:r>
                  <a:endParaRPr lang="en-GB" sz="1350" dirty="0"/>
                </a:p>
              </p:txBody>
            </p:sp>
          </p:grpSp>
        </p:grpSp>
      </p:grpSp>
    </p:spTree>
    <p:extLst>
      <p:ext uri="{BB962C8B-B14F-4D97-AF65-F5344CB8AC3E}">
        <p14:creationId xmlns:p14="http://schemas.microsoft.com/office/powerpoint/2010/main" val="2802901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95" y="548680"/>
            <a:ext cx="8229600" cy="1143000"/>
          </a:xfrm>
        </p:spPr>
        <p:txBody>
          <a:bodyPr>
            <a:normAutofit fontScale="90000"/>
          </a:bodyPr>
          <a:lstStyle/>
          <a:p>
            <a:r>
              <a:rPr lang="en-GB" sz="4000" dirty="0"/>
              <a:t>A 4 month pre/post comparison: </a:t>
            </a:r>
            <a:br>
              <a:rPr lang="cs-CZ" dirty="0"/>
            </a:br>
            <a:r>
              <a:rPr lang="cs-CZ" sz="2700" i="1" dirty="0"/>
              <a:t>Srovnání 4 měsíců před a po: </a:t>
            </a:r>
            <a:br>
              <a:rPr lang="en-GB" dirty="0"/>
            </a:br>
            <a:r>
              <a:rPr lang="en-GB" sz="2100" i="1" dirty="0">
                <a:solidFill>
                  <a:prstClr val="black"/>
                </a:solidFill>
              </a:rPr>
              <a:t>Acute inpatient stays</a:t>
            </a:r>
            <a:r>
              <a:rPr lang="cs-CZ" sz="2100" i="1" dirty="0">
                <a:solidFill>
                  <a:prstClr val="black"/>
                </a:solidFill>
              </a:rPr>
              <a:t> – Aktuní hospitalizační pobyty</a:t>
            </a:r>
            <a:r>
              <a:rPr lang="en-GB" sz="2100" i="1" dirty="0">
                <a:solidFill>
                  <a:prstClr val="black"/>
                </a:solidFill>
              </a:rPr>
              <a:t> </a:t>
            </a:r>
            <a:br>
              <a:rPr lang="en-GB" sz="1300" i="1" dirty="0">
                <a:solidFill>
                  <a:prstClr val="black"/>
                </a:solidFill>
              </a:rPr>
            </a:br>
            <a:r>
              <a:rPr lang="en-GB" sz="1300" dirty="0"/>
              <a:t>Figure 5. Mean number of nights in acute inpatient ward for 4 months pre admission and 4 months post discharge. 4 shared lives participants versus 4 gender matched controls. </a:t>
            </a:r>
            <a:br>
              <a:rPr lang="en-GB" sz="1300" dirty="0"/>
            </a:br>
            <a:endParaRPr lang="en-GB" sz="1300" dirty="0"/>
          </a:p>
        </p:txBody>
      </p:sp>
      <p:graphicFrame>
        <p:nvGraphicFramePr>
          <p:cNvPr id="7" name="Content Placeholder 6"/>
          <p:cNvGraphicFramePr>
            <a:graphicFrameLocks noGrp="1"/>
          </p:cNvGraphicFramePr>
          <p:nvPr>
            <p:ph idx="1"/>
          </p:nvPr>
        </p:nvGraphicFramePr>
        <p:xfrm>
          <a:off x="616987" y="2226469"/>
          <a:ext cx="3955013" cy="3263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929587099"/>
              </p:ext>
            </p:extLst>
          </p:nvPr>
        </p:nvGraphicFramePr>
        <p:xfrm>
          <a:off x="4893782" y="2226469"/>
          <a:ext cx="3955013" cy="326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969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60% of patients have not required a further hospital admission following discharge. </a:t>
            </a:r>
            <a:r>
              <a:rPr lang="cs-CZ" dirty="0"/>
              <a:t>– </a:t>
            </a:r>
            <a:r>
              <a:rPr lang="cs-CZ" b="1" i="1" dirty="0"/>
              <a:t>60% pacientů po propuštění již nepotřebovalo další nemocniční příjem. </a:t>
            </a:r>
            <a:endParaRPr lang="en-GB" b="1" i="1" dirty="0"/>
          </a:p>
          <a:p>
            <a:r>
              <a:rPr lang="en-GB" dirty="0"/>
              <a:t>Within this cohort, despite some patients still requiring admission post Shared Lives intervention, 90% demonstrate an improvement in the admission rate pre and post, with 85% improving on their average length of stay. </a:t>
            </a:r>
            <a:r>
              <a:rPr lang="cs-CZ" dirty="0"/>
              <a:t>– </a:t>
            </a:r>
            <a:r>
              <a:rPr lang="cs-CZ" b="1" i="1" dirty="0"/>
              <a:t>V rámci této kohorty, přes to, že někteří pacienti stále potřebují hospitalizaci i po invervenci „Sdílených životů“, 90% vykazují zlepšení ve frekvenci hospitalizací před a po s tím, že 85% zůstávají v průměru kratší dobu. </a:t>
            </a:r>
            <a:endParaRPr lang="en-GB" b="1" i="1" dirty="0"/>
          </a:p>
        </p:txBody>
      </p:sp>
      <p:sp>
        <p:nvSpPr>
          <p:cNvPr id="3" name="Title 2"/>
          <p:cNvSpPr>
            <a:spLocks noGrp="1"/>
          </p:cNvSpPr>
          <p:nvPr>
            <p:ph type="title"/>
          </p:nvPr>
        </p:nvSpPr>
        <p:spPr/>
        <p:txBody>
          <a:bodyPr>
            <a:normAutofit/>
          </a:bodyPr>
          <a:lstStyle/>
          <a:p>
            <a:pPr algn="ctr"/>
            <a:r>
              <a:rPr lang="en-GB" dirty="0"/>
              <a:t>Evaluation</a:t>
            </a:r>
            <a:r>
              <a:rPr lang="cs-CZ" dirty="0"/>
              <a:t>/</a:t>
            </a:r>
            <a:r>
              <a:rPr lang="cs-CZ" i="1" dirty="0"/>
              <a:t>Hodnocení</a:t>
            </a:r>
            <a:endParaRPr lang="en-GB" i="1" dirty="0"/>
          </a:p>
        </p:txBody>
      </p:sp>
    </p:spTree>
    <p:extLst>
      <p:ext uri="{BB962C8B-B14F-4D97-AF65-F5344CB8AC3E}">
        <p14:creationId xmlns:p14="http://schemas.microsoft.com/office/powerpoint/2010/main" val="204395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525963"/>
          </a:xfrm>
        </p:spPr>
        <p:txBody>
          <a:bodyPr>
            <a:normAutofit fontScale="55000" lnSpcReduction="20000"/>
          </a:bodyPr>
          <a:lstStyle/>
          <a:p>
            <a:r>
              <a:rPr lang="en-GB" i="1" dirty="0"/>
              <a:t>“Thank you for helping me feel like me again” </a:t>
            </a:r>
            <a:r>
              <a:rPr lang="cs-CZ" i="1" dirty="0"/>
              <a:t> - </a:t>
            </a:r>
            <a:r>
              <a:rPr lang="cs-CZ" b="1" dirty="0"/>
              <a:t>„Děkuji za pomoc, abych se cítil opět jako já.“</a:t>
            </a:r>
            <a:endParaRPr lang="en-GB" b="1" dirty="0"/>
          </a:p>
          <a:p>
            <a:r>
              <a:rPr lang="en-GB" i="1" dirty="0"/>
              <a:t>“It has allowed me to become confident, I have learnt to cook and Clint has taught me recipes that I can make for my children. That makes me feel like a proper dad”. </a:t>
            </a:r>
            <a:r>
              <a:rPr lang="cs-CZ" i="1" dirty="0"/>
              <a:t>– </a:t>
            </a:r>
            <a:r>
              <a:rPr lang="cs-CZ" b="1" dirty="0"/>
              <a:t>„Dovolilo mi to stát se sebevědomým, naučil jsem se vařit a Clint mě naučil recepty, které mohu vařit svým dětem. To mi dává pocit, že jsem opravdovým tátou.“ </a:t>
            </a:r>
            <a:endParaRPr lang="en-GB" b="1" dirty="0"/>
          </a:p>
          <a:p>
            <a:r>
              <a:rPr lang="en-GB" i="1" dirty="0"/>
              <a:t>“It has been life changing for me and if this had been around years ago perhaps I wouldn’t have kept coming back onto the ward every few months”. </a:t>
            </a:r>
            <a:r>
              <a:rPr lang="cs-CZ" i="1" dirty="0"/>
              <a:t> - </a:t>
            </a:r>
            <a:r>
              <a:rPr lang="cs-CZ" b="1" dirty="0"/>
              <a:t>„Úplně mi to změnilo život, kdyby existovala tato možnost před lety, patrně bych se nemusel vracet na oddělení každých pár měsíců.“ </a:t>
            </a:r>
            <a:endParaRPr lang="en-GB" b="1" dirty="0"/>
          </a:p>
          <a:p>
            <a:r>
              <a:rPr lang="en-GB" i="1" dirty="0"/>
              <a:t>“Being trusted to do my own ironing (which I wasn’t allowed to do on the ward) meant so much to me and gave me self-respect”. </a:t>
            </a:r>
            <a:r>
              <a:rPr lang="cs-CZ" i="1" dirty="0"/>
              <a:t> - </a:t>
            </a:r>
            <a:r>
              <a:rPr lang="cs-CZ" b="1" dirty="0"/>
              <a:t>„To, že mi někdo věřil a já mohl sám žehlit (což jsem nemohl dělat na oddělení) pro mě znamenalo strašně moc a já si zas mohl vážit sebe sama.“</a:t>
            </a:r>
            <a:endParaRPr lang="en-GB" b="1" dirty="0"/>
          </a:p>
          <a:p>
            <a:r>
              <a:rPr lang="en-GB" i="1" dirty="0"/>
              <a:t>Being able to go to the drawer and get out my own cutlery with which to eat a meal was a huge deal and made me feel as though I was being treated like a human being”.</a:t>
            </a:r>
            <a:r>
              <a:rPr lang="cs-CZ" i="1" dirty="0"/>
              <a:t> – </a:t>
            </a:r>
            <a:r>
              <a:rPr lang="cs-CZ" b="1" i="1" dirty="0"/>
              <a:t>„To, že jsem mohla jít do šuplíku a vzít si vlastní příbory se kterými jsem pak mohla sníst jídlo ,pro mě znamenalo strašně moc a dalo mi pocit, že jsem opět považovaná za lidkou bytost.“</a:t>
            </a:r>
            <a:endParaRPr lang="en-GB" b="1" dirty="0"/>
          </a:p>
        </p:txBody>
      </p:sp>
    </p:spTree>
    <p:extLst>
      <p:ext uri="{BB962C8B-B14F-4D97-AF65-F5344CB8AC3E}">
        <p14:creationId xmlns:p14="http://schemas.microsoft.com/office/powerpoint/2010/main" val="130400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10" y="396243"/>
            <a:ext cx="7200900" cy="1114425"/>
          </a:xfrm>
        </p:spPr>
        <p:txBody>
          <a:bodyPr>
            <a:normAutofit fontScale="90000"/>
          </a:bodyPr>
          <a:lstStyle/>
          <a:p>
            <a:pPr algn="ctr"/>
            <a:r>
              <a:rPr lang="en-GB" dirty="0">
                <a:solidFill>
                  <a:schemeClr val="accent3">
                    <a:lumMod val="50000"/>
                  </a:schemeClr>
                </a:solidFill>
              </a:rPr>
              <a:t>Boroughs within the ABUHB region</a:t>
            </a:r>
            <a:r>
              <a:rPr lang="cs-CZ" dirty="0">
                <a:solidFill>
                  <a:schemeClr val="accent3">
                    <a:lumMod val="50000"/>
                  </a:schemeClr>
                </a:solidFill>
              </a:rPr>
              <a:t> – </a:t>
            </a:r>
            <a:r>
              <a:rPr lang="cs-CZ" sz="3100" i="1" dirty="0">
                <a:solidFill>
                  <a:schemeClr val="accent3">
                    <a:lumMod val="50000"/>
                  </a:schemeClr>
                </a:solidFill>
              </a:rPr>
              <a:t>Obvody v regionu ABUHB</a:t>
            </a:r>
            <a:endParaRPr lang="en-GB" sz="3100" i="1" dirty="0">
              <a:solidFill>
                <a:schemeClr val="accent3">
                  <a:lumMod val="50000"/>
                </a:schemeClr>
              </a:solidFill>
            </a:endParaRPr>
          </a:p>
        </p:txBody>
      </p:sp>
      <p:sp>
        <p:nvSpPr>
          <p:cNvPr id="3" name="Content Placeholder 2"/>
          <p:cNvSpPr>
            <a:spLocks noGrp="1"/>
          </p:cNvSpPr>
          <p:nvPr>
            <p:ph idx="1"/>
          </p:nvPr>
        </p:nvSpPr>
        <p:spPr>
          <a:xfrm>
            <a:off x="317011" y="1537541"/>
            <a:ext cx="2512300" cy="2902127"/>
          </a:xfrm>
        </p:spPr>
        <p:txBody>
          <a:bodyPr>
            <a:normAutofit fontScale="77500" lnSpcReduction="20000"/>
          </a:bodyPr>
          <a:lstStyle/>
          <a:p>
            <a:r>
              <a:rPr lang="en-GB" sz="1600" dirty="0"/>
              <a:t>5 Local Authorities</a:t>
            </a:r>
            <a:r>
              <a:rPr lang="cs-CZ" sz="1600" dirty="0"/>
              <a:t> – </a:t>
            </a:r>
            <a:r>
              <a:rPr lang="cs-CZ" sz="1600" b="1" i="1" dirty="0"/>
              <a:t>5 místních autorit</a:t>
            </a:r>
            <a:endParaRPr lang="en-GB" sz="1600" b="1" i="1" dirty="0"/>
          </a:p>
          <a:p>
            <a:r>
              <a:rPr lang="en-GB" sz="1600" dirty="0"/>
              <a:t>Covers a pop. of approx. 600,000. In 2020, 466,580 will be &gt;18 years</a:t>
            </a:r>
            <a:r>
              <a:rPr lang="cs-CZ" sz="1600" dirty="0"/>
              <a:t> – </a:t>
            </a:r>
            <a:r>
              <a:rPr lang="cs-CZ" sz="1600" b="1" i="1" dirty="0"/>
              <a:t>Zahrnuje asi 600,000 obyvatel. V roce 2020 jich je 466,580 starších 18ti let</a:t>
            </a:r>
            <a:endParaRPr lang="en-GB" sz="1600" b="1" i="1" dirty="0"/>
          </a:p>
          <a:p>
            <a:r>
              <a:rPr lang="en-GB" sz="1600" dirty="0"/>
              <a:t>Significant geographical diversity; Rural, 3</a:t>
            </a:r>
            <a:r>
              <a:rPr lang="en-GB" sz="1600" baseline="30000" dirty="0"/>
              <a:t>rd</a:t>
            </a:r>
            <a:r>
              <a:rPr lang="en-GB" sz="1600" dirty="0"/>
              <a:t> largest city in Wales and strong history of coal mining</a:t>
            </a:r>
            <a:r>
              <a:rPr lang="cs-CZ" sz="1600" dirty="0"/>
              <a:t> – </a:t>
            </a:r>
            <a:r>
              <a:rPr lang="cs-CZ" sz="1500" b="1" i="1" dirty="0"/>
              <a:t>Významné gografické rozdíly: rurální, třetí největší město ve Walesu a významná historie těžby uhlí</a:t>
            </a:r>
            <a:endParaRPr lang="en-GB" sz="1500" b="1" i="1"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828" y="1482977"/>
            <a:ext cx="3175687" cy="31756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367521"/>
            <a:ext cx="2625753" cy="19242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133" y="3111925"/>
            <a:ext cx="2786450" cy="18542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4690" y="1451003"/>
            <a:ext cx="2724258" cy="1812870"/>
          </a:xfrm>
          <a:prstGeom prst="rect">
            <a:avLst/>
          </a:prstGeom>
        </p:spPr>
      </p:pic>
      <p:sp>
        <p:nvSpPr>
          <p:cNvPr id="9" name="TextBox 8"/>
          <p:cNvSpPr txBox="1"/>
          <p:nvPr/>
        </p:nvSpPr>
        <p:spPr>
          <a:xfrm>
            <a:off x="3635896" y="4966181"/>
            <a:ext cx="5615979" cy="1969770"/>
          </a:xfrm>
          <a:prstGeom prst="rect">
            <a:avLst/>
          </a:prstGeom>
          <a:noFill/>
        </p:spPr>
        <p:txBody>
          <a:bodyPr wrap="square" rtlCol="0">
            <a:spAutoFit/>
          </a:bodyPr>
          <a:lstStyle/>
          <a:p>
            <a:r>
              <a:rPr lang="en-GB" sz="1600" dirty="0"/>
              <a:t>Ethnic Group; 96.65% White; 1.81% Asian/Asian British; 0.55% Black/African Caribbean/Black British; 0.66% Mixed/Multiple Ethnic Group and 0.32% Other Ethnic Group</a:t>
            </a:r>
            <a:endParaRPr lang="cs-CZ" sz="1600" dirty="0"/>
          </a:p>
          <a:p>
            <a:r>
              <a:rPr lang="cs-CZ" sz="1400" b="1" i="1" dirty="0"/>
              <a:t>Etnické skupiny; 96,65% běloši; 1,81% Asiaté/asijští Britové; 0,55% černoši/karibští Afričané/černí Britové; 0,66% míšenci/více etnických skupin a 0,32% jiné etnické skupiny</a:t>
            </a:r>
          </a:p>
          <a:p>
            <a:endParaRPr lang="en-GB" sz="1600" dirty="0"/>
          </a:p>
        </p:txBody>
      </p:sp>
    </p:spTree>
    <p:extLst>
      <p:ext uri="{BB962C8B-B14F-4D97-AF65-F5344CB8AC3E}">
        <p14:creationId xmlns:p14="http://schemas.microsoft.com/office/powerpoint/2010/main" val="22661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GB" i="1" dirty="0"/>
              <a:t>“Having a quiet space of my own room where my privacy was respected was lovely. The carer helped me to get my confidence back and showed me that I could do more than I first believed.” </a:t>
            </a:r>
            <a:r>
              <a:rPr lang="cs-CZ" i="1" dirty="0"/>
              <a:t> - </a:t>
            </a:r>
            <a:r>
              <a:rPr lang="cs-CZ" b="1" dirty="0"/>
              <a:t>„Mít tiché místo mého vlastního pokoje, kde je mé soukromí respektováno , bylo báječné. Pečovatel mi pomohl získat zpět mou sebedůvěru a ukázal mi, že zvládnu víc, než jsem původně doufal.“</a:t>
            </a:r>
            <a:r>
              <a:rPr lang="en-GB" b="1" dirty="0"/>
              <a:t>	</a:t>
            </a:r>
          </a:p>
          <a:p>
            <a:pPr marL="109728" indent="0">
              <a:buNone/>
            </a:pPr>
            <a:r>
              <a:rPr lang="en-GB" dirty="0"/>
              <a:t>	</a:t>
            </a:r>
          </a:p>
          <a:p>
            <a:r>
              <a:rPr lang="en-GB" i="1" dirty="0"/>
              <a:t>“I didn’t think that shared lives was going to be enough support for my wife and I thought she needed the ward. However, the carer was non-judgemental, compassionate and caring. By the end of the 3 weeks my wife actually came out for a meal with me and our son for his birthday, which is something she wouldn’t have done in public before this stay. I think it worked because it gave my wife chance to see how another ordinary family operated and some of the pressures she was feeling are perfectly normal and understandable.” </a:t>
            </a:r>
            <a:r>
              <a:rPr lang="cs-CZ" i="1" dirty="0"/>
              <a:t>– </a:t>
            </a:r>
            <a:r>
              <a:rPr lang="cs-CZ" b="1" dirty="0"/>
              <a:t>„Nemyslel jsem si, že „Sdílené životy“ budou stačit mé ženě, byl jsem přesvědčen, že potřebuje oddělení. Ale pečovatel byl soucitný, starostlivý a nikoho nesoudil. Na konci 3 týdnů má žena šla se mnou a naším synem na oběd u příležitosti jeho narozenin, což je něco, co by před tímto pobytem neudělala. Myslím, že to zabralo, protože to dalo mé ženě možnost vidět jak funguje jiná běžná rodina a že některé tlaky, které cítila, jsou naprosto normální a pochopitelné.“</a:t>
            </a:r>
            <a:endParaRPr lang="en-GB" b="1" dirty="0"/>
          </a:p>
          <a:p>
            <a:endParaRPr lang="en-GB" dirty="0"/>
          </a:p>
        </p:txBody>
      </p:sp>
    </p:spTree>
    <p:extLst>
      <p:ext uri="{BB962C8B-B14F-4D97-AF65-F5344CB8AC3E}">
        <p14:creationId xmlns:p14="http://schemas.microsoft.com/office/powerpoint/2010/main" val="2739425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525963"/>
          </a:xfrm>
        </p:spPr>
        <p:txBody>
          <a:bodyPr>
            <a:normAutofit fontScale="62500" lnSpcReduction="20000"/>
          </a:bodyPr>
          <a:lstStyle/>
          <a:p>
            <a:r>
              <a:rPr lang="en-GB" i="1" dirty="0"/>
              <a:t>“Previously on the ward I have blended into the background as I just like a quiet life, but this stay at shared lives gave me a chance to have 1-1 time and just be myself without worrying about anyone else. I was able to get back on an even keel with new medication in a safe, warm and welcoming home. Just knowing someone else who cared was there really gave me peace of mind.” </a:t>
            </a:r>
            <a:r>
              <a:rPr lang="cs-CZ" i="1" dirty="0"/>
              <a:t> - </a:t>
            </a:r>
            <a:r>
              <a:rPr lang="cs-CZ" b="1" i="1" dirty="0"/>
              <a:t>„Dříve na oddělení jsem se držel v pozadí, protože mám rád tichý život, ale tento pobyt ve „Sdílených životech“ mi dal možnost mít čas na to být s někým a být sám sebou, aniž bych se musel starat o ostatní. Dokázal jsem nalézt ztracenou rovnováhu díky nové medikaci a to v bezpečném, teplém a přívětivém domově. Už jen vědomí toho, že je tady někdo, komu na mě záleží mi dalo pocit skutečného klidu v duši.“</a:t>
            </a:r>
            <a:endParaRPr lang="en-GB" b="1" dirty="0"/>
          </a:p>
          <a:p>
            <a:r>
              <a:rPr lang="en-GB" i="1" dirty="0"/>
              <a:t>“As nice as some of the ward staff are, they just don’t have the time to talk to me and listen like the carer did. That’s all I really needed - time and reassurance.”</a:t>
            </a:r>
            <a:r>
              <a:rPr lang="cs-CZ" i="1" dirty="0"/>
              <a:t> – </a:t>
            </a:r>
            <a:r>
              <a:rPr lang="cs-CZ" b="1" dirty="0"/>
              <a:t>„Ač jsou někteří lidé z oddělení velmi milí, tak zkrátka nemají čas se mnou mluvit a naslouchat mi tak jako pečovatel. To je vlastně vše, co jsem potřeboval – čas a ujištění.“</a:t>
            </a:r>
            <a:endParaRPr lang="en-GB" b="1" dirty="0"/>
          </a:p>
          <a:p>
            <a:endParaRPr lang="en-GB" dirty="0"/>
          </a:p>
          <a:p>
            <a:endParaRPr lang="en-GB" dirty="0"/>
          </a:p>
        </p:txBody>
      </p:sp>
    </p:spTree>
    <p:extLst>
      <p:ext uri="{BB962C8B-B14F-4D97-AF65-F5344CB8AC3E}">
        <p14:creationId xmlns:p14="http://schemas.microsoft.com/office/powerpoint/2010/main" val="807748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229600" cy="4525963"/>
          </a:xfrm>
        </p:spPr>
        <p:txBody>
          <a:bodyPr>
            <a:normAutofit fontScale="70000" lnSpcReduction="20000"/>
          </a:bodyPr>
          <a:lstStyle/>
          <a:p>
            <a:r>
              <a:rPr lang="cs-CZ" i="1" dirty="0"/>
              <a:t>„</a:t>
            </a:r>
            <a:r>
              <a:rPr lang="en-GB" i="1" dirty="0"/>
              <a:t>It was good that the carer took me back to my house every couple of days to make sure it was secure and get it ready for me to move back into”. </a:t>
            </a:r>
            <a:r>
              <a:rPr lang="cs-CZ" i="1" dirty="0"/>
              <a:t>– </a:t>
            </a:r>
            <a:r>
              <a:rPr lang="cs-CZ" b="1" dirty="0"/>
              <a:t>„Bylo skvělé, že mne pečovatel vzal každých pár dní ke mě domů, aby se ujistil, že je vše v pořádku a přichystal ho pro mne, abych se pak mohl nastěhovat zpět.“</a:t>
            </a:r>
            <a:endParaRPr lang="en-GB" b="1" dirty="0"/>
          </a:p>
          <a:p>
            <a:r>
              <a:rPr lang="en-GB" i="1" dirty="0"/>
              <a:t>“When you’ve been in hospital for a long time it can be so difficult going back into the real world. This was a good way of being re-introduced to the community and normality with support in a safe way”.</a:t>
            </a:r>
            <a:r>
              <a:rPr lang="cs-CZ" i="1" dirty="0"/>
              <a:t> – </a:t>
            </a:r>
            <a:r>
              <a:rPr lang="cs-CZ" b="1" dirty="0"/>
              <a:t>„Když je člověk v nemocnici dlouhou dobu, může být těžké se vrátit zpět do skutečného života. Tohle byl dobrý způsob jak být opět uveden do komunity a normality s podporou a bezpečně.“</a:t>
            </a:r>
            <a:r>
              <a:rPr lang="en-GB" b="1" dirty="0"/>
              <a:t> 	</a:t>
            </a:r>
          </a:p>
          <a:p>
            <a:r>
              <a:rPr lang="en-GB" i="1" dirty="0"/>
              <a:t>“It was just so calm and peaceful that I could sleep without worrying about anyone coming at me, total opposite to the ward.” </a:t>
            </a:r>
            <a:r>
              <a:rPr lang="cs-CZ" i="1" dirty="0"/>
              <a:t> - </a:t>
            </a:r>
            <a:r>
              <a:rPr lang="cs-CZ" b="1" dirty="0"/>
              <a:t>„Bylo to prostě tak tiché a poklidné, že jsem mohl spát aniž bych se bál, že po mě někdo půjde, naprostý opak nemocnice.“</a:t>
            </a:r>
            <a:endParaRPr lang="en-GB" b="1" dirty="0"/>
          </a:p>
          <a:p>
            <a:pPr marL="109728" indent="0">
              <a:buNone/>
            </a:pPr>
            <a:r>
              <a:rPr lang="en-GB" dirty="0"/>
              <a:t>	</a:t>
            </a:r>
          </a:p>
          <a:p>
            <a:endParaRPr lang="en-GB" dirty="0"/>
          </a:p>
        </p:txBody>
      </p:sp>
    </p:spTree>
    <p:extLst>
      <p:ext uri="{BB962C8B-B14F-4D97-AF65-F5344CB8AC3E}">
        <p14:creationId xmlns:p14="http://schemas.microsoft.com/office/powerpoint/2010/main" val="3601925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59" y="1196752"/>
            <a:ext cx="3275453" cy="2456590"/>
          </a:xfrm>
        </p:spPr>
      </p:pic>
      <p:sp>
        <p:nvSpPr>
          <p:cNvPr id="6" name="Content Placeholder 5"/>
          <p:cNvSpPr>
            <a:spLocks noGrp="1"/>
          </p:cNvSpPr>
          <p:nvPr>
            <p:ph sz="half" idx="2"/>
          </p:nvPr>
        </p:nvSpPr>
        <p:spPr>
          <a:xfrm>
            <a:off x="4648200" y="1481328"/>
            <a:ext cx="4038600" cy="5102034"/>
          </a:xfrm>
        </p:spPr>
        <p:txBody>
          <a:bodyPr>
            <a:normAutofit fontScale="85000" lnSpcReduction="20000"/>
          </a:bodyPr>
          <a:lstStyle/>
          <a:p>
            <a:r>
              <a:rPr lang="en-GB" dirty="0">
                <a:solidFill>
                  <a:schemeClr val="bg1"/>
                </a:solidFill>
              </a:rPr>
              <a:t>Bringing people together across Gwent who share a common interest in improving support for those with a mental health need who experience a crisis and their carers </a:t>
            </a:r>
            <a:endParaRPr lang="cs-CZ" dirty="0">
              <a:solidFill>
                <a:schemeClr val="bg1"/>
              </a:solidFill>
            </a:endParaRPr>
          </a:p>
          <a:p>
            <a:pPr marL="109728" indent="0">
              <a:buNone/>
            </a:pPr>
            <a:r>
              <a:rPr lang="cs-CZ" dirty="0">
                <a:solidFill>
                  <a:schemeClr val="bg1"/>
                </a:solidFill>
              </a:rPr>
              <a:t>- </a:t>
            </a:r>
            <a:r>
              <a:rPr lang="cs-CZ" b="1" i="1" dirty="0">
                <a:solidFill>
                  <a:schemeClr val="bg1"/>
                </a:solidFill>
              </a:rPr>
              <a:t>Spojovat lidi z celého Gwentu, kteří sdílejí stejný zájem ve vylepšování podpory pro ty s potřebami z oblasti duševního zdraví, kteří zažívají krize a pro jejich pečovatele</a:t>
            </a:r>
            <a:endParaRPr lang="en-GB" b="1" i="1" dirty="0">
              <a:solidFill>
                <a:schemeClr val="bg1"/>
              </a:solidFill>
            </a:endParaRPr>
          </a:p>
        </p:txBody>
      </p:sp>
      <p:sp>
        <p:nvSpPr>
          <p:cNvPr id="4" name="Title 3"/>
          <p:cNvSpPr>
            <a:spLocks noGrp="1"/>
          </p:cNvSpPr>
          <p:nvPr>
            <p:ph type="title"/>
          </p:nvPr>
        </p:nvSpPr>
        <p:spPr>
          <a:xfrm>
            <a:off x="457200" y="125760"/>
            <a:ext cx="8229600" cy="1143000"/>
          </a:xfrm>
        </p:spPr>
        <p:txBody>
          <a:bodyPr>
            <a:noAutofit/>
          </a:bodyPr>
          <a:lstStyle/>
          <a:p>
            <a:pPr algn="ctr"/>
            <a:r>
              <a:rPr lang="en-GB" sz="2800" dirty="0">
                <a:solidFill>
                  <a:schemeClr val="bg1"/>
                </a:solidFill>
              </a:rPr>
              <a:t>Community of Practice</a:t>
            </a:r>
            <a:r>
              <a:rPr lang="cs-CZ" sz="2800" dirty="0">
                <a:solidFill>
                  <a:schemeClr val="bg1"/>
                </a:solidFill>
              </a:rPr>
              <a:t> – </a:t>
            </a:r>
            <a:r>
              <a:rPr lang="cs-CZ" sz="2800" i="1" dirty="0">
                <a:solidFill>
                  <a:schemeClr val="bg1"/>
                </a:solidFill>
              </a:rPr>
              <a:t>Komunita praxe</a:t>
            </a:r>
            <a:endParaRPr lang="en-GB" sz="2800" i="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717032"/>
            <a:ext cx="3456384" cy="2592288"/>
          </a:xfrm>
          <a:prstGeom prst="rect">
            <a:avLst/>
          </a:prstGeom>
        </p:spPr>
      </p:pic>
    </p:spTree>
    <p:extLst>
      <p:ext uri="{BB962C8B-B14F-4D97-AF65-F5344CB8AC3E}">
        <p14:creationId xmlns:p14="http://schemas.microsoft.com/office/powerpoint/2010/main" val="2041018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4997436"/>
              </p:ext>
            </p:extLst>
          </p:nvPr>
        </p:nvGraphicFramePr>
        <p:xfrm>
          <a:off x="457200" y="544258"/>
          <a:ext cx="8003232" cy="6346317"/>
        </p:xfrm>
        <a:graphic>
          <a:graphicData uri="http://schemas.openxmlformats.org/drawingml/2006/table">
            <a:tbl>
              <a:tblPr firstRow="1" firstCol="1" bandRow="1">
                <a:tableStyleId>{5C22544A-7EE6-4342-B048-85BDC9FD1C3A}</a:tableStyleId>
              </a:tblPr>
              <a:tblGrid>
                <a:gridCol w="5468662">
                  <a:extLst>
                    <a:ext uri="{9D8B030D-6E8A-4147-A177-3AD203B41FA5}">
                      <a16:colId xmlns:a16="http://schemas.microsoft.com/office/drawing/2014/main" val="20000"/>
                    </a:ext>
                  </a:extLst>
                </a:gridCol>
                <a:gridCol w="2534570">
                  <a:extLst>
                    <a:ext uri="{9D8B030D-6E8A-4147-A177-3AD203B41FA5}">
                      <a16:colId xmlns:a16="http://schemas.microsoft.com/office/drawing/2014/main" val="20001"/>
                    </a:ext>
                  </a:extLst>
                </a:gridCol>
              </a:tblGrid>
              <a:tr h="6313742">
                <a:tc>
                  <a:txBody>
                    <a:bodyPr/>
                    <a:lstStyle/>
                    <a:p>
                      <a:pPr marL="0" lvl="0" indent="0" algn="ctr">
                        <a:lnSpc>
                          <a:spcPct val="107000"/>
                        </a:lnSpc>
                        <a:spcAft>
                          <a:spcPts val="0"/>
                        </a:spcAft>
                        <a:buFont typeface="Symbol" panose="05050102010706020507" pitchFamily="18" charset="2"/>
                        <a:buNone/>
                      </a:pPr>
                      <a:r>
                        <a:rPr lang="en-US" sz="1800" dirty="0">
                          <a:effectLst/>
                        </a:rPr>
                        <a:t>How will these changes affect service users, carers and families?</a:t>
                      </a:r>
                      <a:r>
                        <a:rPr lang="en-US" sz="1200" dirty="0">
                          <a:effectLst/>
                        </a:rPr>
                        <a:t> </a:t>
                      </a:r>
                      <a:r>
                        <a:rPr lang="cs-CZ" sz="1200" dirty="0">
                          <a:effectLst/>
                        </a:rPr>
                        <a:t> </a:t>
                      </a:r>
                    </a:p>
                    <a:p>
                      <a:pPr marL="0" lvl="0" indent="0" algn="ctr">
                        <a:lnSpc>
                          <a:spcPct val="107000"/>
                        </a:lnSpc>
                        <a:spcAft>
                          <a:spcPts val="0"/>
                        </a:spcAft>
                        <a:buFont typeface="Symbol" panose="05050102010706020507" pitchFamily="18" charset="2"/>
                        <a:buNone/>
                      </a:pPr>
                      <a:r>
                        <a:rPr lang="cs-CZ" sz="1400" dirty="0">
                          <a:effectLst/>
                        </a:rPr>
                        <a:t>Jak tyto změny ovlivní uživatele služeb, pečovatele a rodiny?</a:t>
                      </a:r>
                      <a:endParaRPr lang="en-US" sz="1400" dirty="0">
                        <a:effectLst/>
                      </a:endParaRPr>
                    </a:p>
                    <a:p>
                      <a:pPr marL="457200" lvl="1" indent="0" algn="l">
                        <a:lnSpc>
                          <a:spcPct val="107000"/>
                        </a:lnSpc>
                        <a:spcAft>
                          <a:spcPts val="0"/>
                        </a:spcAft>
                        <a:buFont typeface="Symbol" panose="05050102010706020507" pitchFamily="18" charset="2"/>
                        <a:buNone/>
                      </a:pPr>
                      <a:endParaRPr lang="en-US" sz="1200" dirty="0">
                        <a:effectLst/>
                      </a:endParaRPr>
                    </a:p>
                    <a:p>
                      <a:pPr marL="800100" lvl="1" indent="-342900" algn="l">
                        <a:lnSpc>
                          <a:spcPct val="107000"/>
                        </a:lnSpc>
                        <a:spcAft>
                          <a:spcPts val="0"/>
                        </a:spcAft>
                        <a:buFont typeface="Symbol" panose="05050102010706020507" pitchFamily="18" charset="2"/>
                        <a:buChar char=""/>
                      </a:pPr>
                      <a:r>
                        <a:rPr lang="en-US" sz="1400" dirty="0">
                          <a:effectLst/>
                        </a:rPr>
                        <a:t>MORE help, advice and support available 24 hours a day, 7 days a week </a:t>
                      </a:r>
                      <a:r>
                        <a:rPr lang="cs-CZ" sz="1400" dirty="0">
                          <a:effectLst/>
                        </a:rPr>
                        <a:t>– </a:t>
                      </a:r>
                      <a:r>
                        <a:rPr lang="cs-CZ" sz="1050" i="1" dirty="0">
                          <a:effectLst/>
                        </a:rPr>
                        <a:t>VÍCE pomoci, rad a podpory, která je dostupná 24 hodin, 7 dní v týdnu</a:t>
                      </a:r>
                      <a:endParaRPr lang="en-US" sz="1050" i="1" dirty="0">
                        <a:effectLst/>
                      </a:endParaRPr>
                    </a:p>
                    <a:p>
                      <a:pPr marL="800100" lvl="1" indent="-342900" algn="l">
                        <a:lnSpc>
                          <a:spcPct val="107000"/>
                        </a:lnSpc>
                        <a:spcAft>
                          <a:spcPts val="0"/>
                        </a:spcAft>
                        <a:buFont typeface="Symbol" panose="05050102010706020507" pitchFamily="18" charset="2"/>
                        <a:buChar char=""/>
                      </a:pPr>
                      <a:r>
                        <a:rPr lang="en-US" sz="1400" dirty="0">
                          <a:effectLst/>
                        </a:rPr>
                        <a:t>LESS need to repeat my story to different care professionals</a:t>
                      </a:r>
                      <a:r>
                        <a:rPr lang="cs-CZ" sz="1400" dirty="0">
                          <a:effectLst/>
                        </a:rPr>
                        <a:t> – </a:t>
                      </a:r>
                      <a:r>
                        <a:rPr kumimoji="0" lang="cs-CZ" sz="1050" b="1" i="1" kern="1200" dirty="0">
                          <a:solidFill>
                            <a:schemeClr val="lt1"/>
                          </a:solidFill>
                          <a:effectLst/>
                          <a:latin typeface="+mn-lt"/>
                          <a:ea typeface="+mn-ea"/>
                          <a:cs typeface="+mn-cs"/>
                        </a:rPr>
                        <a:t>MÉNĚ třeba opakovat můj příběh různým profesionálům</a:t>
                      </a:r>
                      <a:endParaRPr kumimoji="0" lang="en-US" sz="1050" b="1" i="1" kern="1200" dirty="0">
                        <a:solidFill>
                          <a:schemeClr val="lt1"/>
                        </a:solidFill>
                        <a:effectLst/>
                        <a:latin typeface="+mn-lt"/>
                        <a:ea typeface="+mn-ea"/>
                        <a:cs typeface="+mn-cs"/>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400" dirty="0">
                          <a:effectLst/>
                        </a:rPr>
                        <a:t>MORE care that focuses on the whole person which promotes recovery and discovery</a:t>
                      </a:r>
                      <a:r>
                        <a:rPr lang="cs-CZ" sz="1400" dirty="0">
                          <a:effectLst/>
                        </a:rPr>
                        <a:t> – </a:t>
                      </a:r>
                      <a:r>
                        <a:rPr kumimoji="0" lang="cs-CZ" sz="1050" b="1" i="1" kern="1200" dirty="0">
                          <a:solidFill>
                            <a:schemeClr val="lt1"/>
                          </a:solidFill>
                          <a:effectLst/>
                          <a:latin typeface="+mn-lt"/>
                          <a:ea typeface="+mn-ea"/>
                          <a:cs typeface="+mn-cs"/>
                        </a:rPr>
                        <a:t>VÍCE péče, která se zaměřuje na celého člověka a která propaguje přístupu zotavení a objevení</a:t>
                      </a:r>
                      <a:endParaRPr kumimoji="0" lang="en-US" sz="1050" b="1" i="1" kern="1200" dirty="0">
                        <a:solidFill>
                          <a:schemeClr val="lt1"/>
                        </a:solidFill>
                        <a:effectLst/>
                        <a:latin typeface="+mn-lt"/>
                        <a:ea typeface="+mn-ea"/>
                        <a:cs typeface="+mn-cs"/>
                      </a:endParaRPr>
                    </a:p>
                    <a:p>
                      <a:pPr marL="800100" lvl="1" indent="-342900" algn="l">
                        <a:lnSpc>
                          <a:spcPct val="107000"/>
                        </a:lnSpc>
                        <a:spcAft>
                          <a:spcPts val="0"/>
                        </a:spcAft>
                        <a:buFont typeface="Symbol" panose="05050102010706020507" pitchFamily="18" charset="2"/>
                        <a:buChar char=""/>
                      </a:pPr>
                      <a:r>
                        <a:rPr lang="en-US" sz="1400" dirty="0">
                          <a:effectLst/>
                        </a:rPr>
                        <a:t>MORE support options at or before crisis point </a:t>
                      </a:r>
                      <a:r>
                        <a:rPr lang="cs-CZ" sz="1400" dirty="0">
                          <a:effectLst/>
                        </a:rPr>
                        <a:t>– </a:t>
                      </a:r>
                      <a:r>
                        <a:rPr kumimoji="0" lang="cs-CZ" sz="1050" b="1" i="1" kern="1200" dirty="0">
                          <a:solidFill>
                            <a:schemeClr val="lt1"/>
                          </a:solidFill>
                          <a:effectLst/>
                          <a:latin typeface="+mn-lt"/>
                          <a:ea typeface="+mn-ea"/>
                          <a:cs typeface="+mn-cs"/>
                        </a:rPr>
                        <a:t>VÍCE možností podpory v době krize i před ní</a:t>
                      </a:r>
                      <a:endParaRPr kumimoji="0" lang="en-US" sz="1050" b="1" i="1" kern="1200" dirty="0">
                        <a:solidFill>
                          <a:schemeClr val="lt1"/>
                        </a:solidFill>
                        <a:effectLst/>
                        <a:latin typeface="+mn-lt"/>
                        <a:ea typeface="+mn-ea"/>
                        <a:cs typeface="+mn-cs"/>
                      </a:endParaRPr>
                    </a:p>
                    <a:p>
                      <a:pPr marL="800100" lvl="1" indent="-342900" algn="l">
                        <a:lnSpc>
                          <a:spcPct val="107000"/>
                        </a:lnSpc>
                        <a:spcAft>
                          <a:spcPts val="0"/>
                        </a:spcAft>
                        <a:buFont typeface="Symbol" panose="05050102010706020507" pitchFamily="18" charset="2"/>
                        <a:buChar char=""/>
                      </a:pPr>
                      <a:r>
                        <a:rPr lang="en-US" sz="1400" dirty="0">
                          <a:effectLst/>
                        </a:rPr>
                        <a:t>MORE service users and </a:t>
                      </a:r>
                      <a:r>
                        <a:rPr lang="en-US" sz="1400" dirty="0" err="1">
                          <a:effectLst/>
                        </a:rPr>
                        <a:t>carer</a:t>
                      </a:r>
                      <a:r>
                        <a:rPr lang="en-US" sz="1400" dirty="0">
                          <a:effectLst/>
                        </a:rPr>
                        <a:t> involvement</a:t>
                      </a:r>
                      <a:r>
                        <a:rPr lang="cs-CZ" sz="1400" dirty="0">
                          <a:effectLst/>
                        </a:rPr>
                        <a:t> – </a:t>
                      </a:r>
                      <a:r>
                        <a:rPr kumimoji="0" lang="cs-CZ" sz="1050" b="1" i="1" kern="1200" dirty="0">
                          <a:solidFill>
                            <a:schemeClr val="lt1"/>
                          </a:solidFill>
                          <a:effectLst/>
                          <a:latin typeface="+mn-lt"/>
                          <a:ea typeface="+mn-ea"/>
                          <a:cs typeface="+mn-cs"/>
                        </a:rPr>
                        <a:t>VÍCE zapojení uživatelů služeb i pečovatelů</a:t>
                      </a:r>
                      <a:endParaRPr kumimoji="0" lang="en-US" sz="1050" b="1" i="1" kern="1200" dirty="0">
                        <a:solidFill>
                          <a:schemeClr val="lt1"/>
                        </a:solidFill>
                        <a:effectLst/>
                        <a:latin typeface="+mn-lt"/>
                        <a:ea typeface="+mn-ea"/>
                        <a:cs typeface="+mn-cs"/>
                      </a:endParaRPr>
                    </a:p>
                    <a:p>
                      <a:pPr marL="800100" lvl="1" indent="-342900" algn="l">
                        <a:lnSpc>
                          <a:spcPct val="107000"/>
                        </a:lnSpc>
                        <a:spcAft>
                          <a:spcPts val="0"/>
                        </a:spcAft>
                        <a:buFont typeface="Symbol" panose="05050102010706020507" pitchFamily="18" charset="2"/>
                        <a:buChar char=""/>
                      </a:pPr>
                      <a:r>
                        <a:rPr lang="en-US" sz="1400" dirty="0">
                          <a:effectLst/>
                        </a:rPr>
                        <a:t>MORE positive publicity about mental health</a:t>
                      </a:r>
                      <a:r>
                        <a:rPr lang="cs-CZ" sz="1400" dirty="0">
                          <a:effectLst/>
                        </a:rPr>
                        <a:t> – </a:t>
                      </a:r>
                      <a:r>
                        <a:rPr kumimoji="0" lang="cs-CZ" sz="1050" b="1" i="1" kern="1200" dirty="0">
                          <a:solidFill>
                            <a:schemeClr val="lt1"/>
                          </a:solidFill>
                          <a:effectLst/>
                          <a:latin typeface="+mn-lt"/>
                          <a:ea typeface="+mn-ea"/>
                          <a:cs typeface="+mn-cs"/>
                        </a:rPr>
                        <a:t>VÍCE positivní publicity o oblasti duševního zdraví</a:t>
                      </a:r>
                      <a:endParaRPr kumimoji="0" lang="en-US" sz="1050" b="1" i="1" kern="1200" dirty="0">
                        <a:solidFill>
                          <a:schemeClr val="lt1"/>
                        </a:solidFill>
                        <a:effectLst/>
                        <a:latin typeface="+mn-lt"/>
                        <a:ea typeface="+mn-ea"/>
                        <a:cs typeface="+mn-cs"/>
                      </a:endParaRPr>
                    </a:p>
                    <a:p>
                      <a:pPr marL="800100" lvl="1" indent="-342900" algn="l">
                        <a:lnSpc>
                          <a:spcPct val="107000"/>
                        </a:lnSpc>
                        <a:spcAft>
                          <a:spcPts val="0"/>
                        </a:spcAft>
                        <a:buFont typeface="Symbol" panose="05050102010706020507" pitchFamily="18" charset="2"/>
                        <a:buChar char=""/>
                      </a:pPr>
                      <a:r>
                        <a:rPr lang="en-US" sz="1400" dirty="0">
                          <a:effectLst/>
                        </a:rPr>
                        <a:t>MORE equal, open and consistent relationships between people who use services and staff in mental health services</a:t>
                      </a:r>
                      <a:r>
                        <a:rPr lang="cs-CZ" sz="1400" dirty="0">
                          <a:effectLst/>
                        </a:rPr>
                        <a:t> – </a:t>
                      </a:r>
                      <a:r>
                        <a:rPr kumimoji="0" lang="cs-CZ" sz="1050" b="1" i="1" kern="1200" dirty="0">
                          <a:solidFill>
                            <a:schemeClr val="lt1"/>
                          </a:solidFill>
                          <a:effectLst/>
                          <a:latin typeface="+mn-lt"/>
                          <a:ea typeface="+mn-ea"/>
                          <a:cs typeface="+mn-cs"/>
                        </a:rPr>
                        <a:t>VÍCE rovné, otevřené a konzistentní vztahy mezi lidmi, kteří používají služby a personálem služeb duševního zdraví</a:t>
                      </a:r>
                      <a:endParaRPr kumimoji="0" lang="en-US" sz="1050" b="1" i="1" kern="1200" dirty="0">
                        <a:solidFill>
                          <a:schemeClr val="lt1"/>
                        </a:solidFill>
                        <a:effectLst/>
                        <a:latin typeface="+mn-lt"/>
                        <a:ea typeface="+mn-ea"/>
                        <a:cs typeface="+mn-cs"/>
                      </a:endParaRPr>
                    </a:p>
                    <a:p>
                      <a:pPr marL="800100" lvl="1" indent="-342900" algn="l">
                        <a:lnSpc>
                          <a:spcPct val="107000"/>
                        </a:lnSpc>
                        <a:spcAft>
                          <a:spcPts val="800"/>
                        </a:spcAft>
                        <a:buFont typeface="Symbol" panose="05050102010706020507" pitchFamily="18" charset="2"/>
                        <a:buChar char=""/>
                      </a:pPr>
                      <a:r>
                        <a:rPr lang="en-US" sz="1400" dirty="0">
                          <a:effectLst/>
                        </a:rPr>
                        <a:t>MORE opportunities for carers to be asked their views and be involved in developing the package of support for an individual</a:t>
                      </a:r>
                      <a:r>
                        <a:rPr lang="en-US" sz="1200" dirty="0">
                          <a:effectLst/>
                        </a:rPr>
                        <a:t> </a:t>
                      </a:r>
                      <a:r>
                        <a:rPr lang="cs-CZ" sz="1200" dirty="0">
                          <a:effectLst/>
                        </a:rPr>
                        <a:t>- </a:t>
                      </a:r>
                      <a:r>
                        <a:rPr kumimoji="0" lang="cs-CZ" sz="1050" b="1" i="1" kern="1200" dirty="0">
                          <a:solidFill>
                            <a:schemeClr val="lt1"/>
                          </a:solidFill>
                          <a:effectLst/>
                          <a:latin typeface="+mn-lt"/>
                          <a:ea typeface="+mn-ea"/>
                          <a:cs typeface="+mn-cs"/>
                        </a:rPr>
                        <a:t>VÍCE možností pro pečovatele vyjádřit svůj názor a být zapojen do vývoje „balíčku služeb“ pro jednotlivce</a:t>
                      </a:r>
                      <a:endParaRPr kumimoji="0" lang="en-US" sz="1050" b="1" i="1" kern="1200" dirty="0">
                        <a:solidFill>
                          <a:schemeClr val="lt1"/>
                        </a:solidFill>
                        <a:effectLst/>
                        <a:latin typeface="+mn-lt"/>
                        <a:ea typeface="+mn-ea"/>
                        <a:cs typeface="+mn-cs"/>
                      </a:endParaRPr>
                    </a:p>
                    <a:p>
                      <a:pPr algn="ctr">
                        <a:lnSpc>
                          <a:spcPct val="107000"/>
                        </a:lnSpc>
                        <a:spcBef>
                          <a:spcPts val="600"/>
                        </a:spcBef>
                        <a:spcAft>
                          <a:spcPts val="0"/>
                        </a:spcAft>
                      </a:pPr>
                      <a:r>
                        <a:rPr lang="en-US" sz="1200" spc="200" dirty="0">
                          <a:effectLst/>
                        </a:rPr>
                        <a:t> </a:t>
                      </a:r>
                      <a:endParaRPr lang="en-US" sz="1200" b="1" spc="1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a:txBody>
                  <a:tcPr marL="0" marR="0" marT="0" marB="0" anchor="ctr"/>
                </a:tc>
                <a:tc>
                  <a:txBody>
                    <a:bodyPr/>
                    <a:lstStyle/>
                    <a:p>
                      <a:pPr algn="l">
                        <a:lnSpc>
                          <a:spcPct val="107000"/>
                        </a:lnSpc>
                        <a:spcAft>
                          <a:spcPts val="0"/>
                        </a:spcAft>
                        <a:tabLst>
                          <a:tab pos="2479675" algn="l"/>
                        </a:tabLst>
                      </a:pPr>
                      <a:endParaRPr lang="en-GB" sz="1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125792" y="-247613"/>
            <a:ext cx="8579296" cy="1143000"/>
          </a:xfrm>
        </p:spPr>
        <p:txBody>
          <a:bodyPr>
            <a:normAutofit/>
          </a:bodyPr>
          <a:lstStyle/>
          <a:p>
            <a:pPr algn="ctr"/>
            <a:r>
              <a:rPr lang="en-GB" sz="2000" dirty="0"/>
              <a:t>So what difference will this make?</a:t>
            </a:r>
            <a:r>
              <a:rPr lang="cs-CZ" sz="2000" dirty="0"/>
              <a:t> </a:t>
            </a:r>
            <a:r>
              <a:rPr lang="cs-CZ" sz="2000" i="1" dirty="0"/>
              <a:t>Tak jak to změní věci k lepšímu? </a:t>
            </a:r>
            <a:endParaRPr lang="en-GB" sz="2000" i="1" dirty="0"/>
          </a:p>
        </p:txBody>
      </p:sp>
      <p:pic>
        <p:nvPicPr>
          <p:cNvPr id="2049" name="Picture 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28800"/>
            <a:ext cx="2149475" cy="3082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F5B913-8888-40C2-8886-F982EDE4D38C}"/>
              </a:ext>
            </a:extLst>
          </p:cNvPr>
          <p:cNvSpPr txBox="1"/>
          <p:nvPr/>
        </p:nvSpPr>
        <p:spPr>
          <a:xfrm>
            <a:off x="6111854" y="5044534"/>
            <a:ext cx="2441694" cy="369332"/>
          </a:xfrm>
          <a:prstGeom prst="rect">
            <a:avLst/>
          </a:prstGeom>
          <a:noFill/>
        </p:spPr>
        <p:txBody>
          <a:bodyPr wrap="none" rtlCol="0">
            <a:spAutoFit/>
          </a:bodyPr>
          <a:lstStyle/>
          <a:p>
            <a:r>
              <a:rPr lang="cs-CZ" dirty="0"/>
              <a:t>Nikdy o nás bez nás</a:t>
            </a:r>
          </a:p>
        </p:txBody>
      </p:sp>
    </p:spTree>
    <p:extLst>
      <p:ext uri="{BB962C8B-B14F-4D97-AF65-F5344CB8AC3E}">
        <p14:creationId xmlns:p14="http://schemas.microsoft.com/office/powerpoint/2010/main" val="3672523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a:t>Continuing to ensure service user and carer voice is central to informing service transformation</a:t>
            </a:r>
            <a:r>
              <a:rPr lang="cs-CZ" dirty="0"/>
              <a:t> – </a:t>
            </a:r>
            <a:r>
              <a:rPr lang="cs-CZ" b="1" i="1" dirty="0"/>
              <a:t>Pokračovat v zajištění toho, že hlas uživatelů služeb a pečovatelů je tím hlavním zdrojem informací pro transofrmaci služby</a:t>
            </a:r>
            <a:endParaRPr lang="en-GB" b="1" i="1" dirty="0"/>
          </a:p>
          <a:p>
            <a:r>
              <a:rPr lang="en-GB" dirty="0"/>
              <a:t>Measuring “Are we really making a difference?”</a:t>
            </a:r>
            <a:r>
              <a:rPr lang="cs-CZ" dirty="0"/>
              <a:t> – </a:t>
            </a:r>
            <a:r>
              <a:rPr lang="cs-CZ" b="1" i="1" dirty="0"/>
              <a:t>Neustálé posuzování „Opravdu měníme věci k lepšímu?“</a:t>
            </a:r>
            <a:endParaRPr lang="en-GB" b="1" i="1" dirty="0"/>
          </a:p>
          <a:p>
            <a:r>
              <a:rPr lang="en-GB" dirty="0"/>
              <a:t>Maintaining commitment from all partners to enable whole system transformation</a:t>
            </a:r>
            <a:r>
              <a:rPr lang="cs-CZ" dirty="0"/>
              <a:t> – </a:t>
            </a:r>
            <a:r>
              <a:rPr lang="cs-CZ" b="1" i="1" dirty="0"/>
              <a:t>Udržovat odhodlání všech partnerů, aby byla možná transformace celého systému</a:t>
            </a:r>
            <a:endParaRPr lang="en-GB" b="1" i="1" dirty="0"/>
          </a:p>
          <a:p>
            <a:pPr marL="109728" indent="0">
              <a:buNone/>
            </a:pPr>
            <a:endParaRPr lang="en-GB" dirty="0"/>
          </a:p>
        </p:txBody>
      </p:sp>
      <p:sp>
        <p:nvSpPr>
          <p:cNvPr id="3" name="Title 2"/>
          <p:cNvSpPr>
            <a:spLocks noGrp="1"/>
          </p:cNvSpPr>
          <p:nvPr>
            <p:ph type="title"/>
          </p:nvPr>
        </p:nvSpPr>
        <p:spPr/>
        <p:txBody>
          <a:bodyPr>
            <a:normAutofit fontScale="90000"/>
          </a:bodyPr>
          <a:lstStyle/>
          <a:p>
            <a:pPr algn="ctr"/>
            <a:r>
              <a:rPr lang="en-GB" dirty="0"/>
              <a:t>Future Challenges</a:t>
            </a:r>
            <a:br>
              <a:rPr lang="cs-CZ" dirty="0"/>
            </a:br>
            <a:r>
              <a:rPr lang="cs-CZ" i="1" dirty="0"/>
              <a:t>Výzvy do budoucna</a:t>
            </a:r>
            <a:endParaRPr lang="en-GB" i="1" dirty="0"/>
          </a:p>
        </p:txBody>
      </p:sp>
    </p:spTree>
    <p:extLst>
      <p:ext uri="{BB962C8B-B14F-4D97-AF65-F5344CB8AC3E}">
        <p14:creationId xmlns:p14="http://schemas.microsoft.com/office/powerpoint/2010/main" val="26926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solidFill>
                  <a:schemeClr val="tx1"/>
                </a:solidFill>
              </a:rPr>
              <a:t>Introduction to Mental Health Care in ABUHB</a:t>
            </a:r>
            <a:br>
              <a:rPr lang="cs-CZ" dirty="0">
                <a:solidFill>
                  <a:schemeClr val="tx1"/>
                </a:solidFill>
              </a:rPr>
            </a:br>
            <a:r>
              <a:rPr lang="cs-CZ" i="1" dirty="0">
                <a:solidFill>
                  <a:schemeClr val="tx1"/>
                </a:solidFill>
              </a:rPr>
              <a:t>Uvedení do služeb v oblasti duševního zdraví v ABUHB</a:t>
            </a:r>
            <a:endParaRPr lang="en-GB" i="1" dirty="0">
              <a:solidFill>
                <a:schemeClr val="tx1"/>
              </a:solidFill>
            </a:endParaRPr>
          </a:p>
        </p:txBody>
      </p:sp>
    </p:spTree>
    <p:extLst>
      <p:ext uri="{BB962C8B-B14F-4D97-AF65-F5344CB8AC3E}">
        <p14:creationId xmlns:p14="http://schemas.microsoft.com/office/powerpoint/2010/main" val="76935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32" y="1062681"/>
            <a:ext cx="6990836" cy="622472"/>
          </a:xfrm>
        </p:spPr>
        <p:txBody>
          <a:bodyPr>
            <a:noAutofit/>
          </a:bodyPr>
          <a:lstStyle/>
          <a:p>
            <a:pPr algn="ctr"/>
            <a:r>
              <a:rPr lang="en-GB" sz="3200" dirty="0">
                <a:solidFill>
                  <a:schemeClr val="accent3">
                    <a:lumMod val="50000"/>
                  </a:schemeClr>
                </a:solidFill>
              </a:rPr>
              <a:t>Services within the Mental Health and Learning Disabilities Division</a:t>
            </a:r>
            <a:br>
              <a:rPr lang="cs-CZ" sz="3200" dirty="0">
                <a:solidFill>
                  <a:schemeClr val="accent3">
                    <a:lumMod val="50000"/>
                  </a:schemeClr>
                </a:solidFill>
              </a:rPr>
            </a:br>
            <a:r>
              <a:rPr lang="cs-CZ" sz="2400" i="1" dirty="0">
                <a:solidFill>
                  <a:schemeClr val="accent3">
                    <a:lumMod val="50000"/>
                  </a:schemeClr>
                </a:solidFill>
              </a:rPr>
              <a:t>Služby v rámci Divize duševního zdraví a specifických poruch učení</a:t>
            </a:r>
            <a:endParaRPr lang="en-GB" sz="2400" i="1" dirty="0">
              <a:solidFill>
                <a:schemeClr val="accent3">
                  <a:lumMod val="50000"/>
                </a:schemeClr>
              </a:solidFill>
            </a:endParaRPr>
          </a:p>
        </p:txBody>
      </p:sp>
      <p:sp>
        <p:nvSpPr>
          <p:cNvPr id="4" name="Content Placeholder 3"/>
          <p:cNvSpPr>
            <a:spLocks noGrp="1"/>
          </p:cNvSpPr>
          <p:nvPr>
            <p:ph idx="1"/>
          </p:nvPr>
        </p:nvSpPr>
        <p:spPr>
          <a:xfrm>
            <a:off x="1028700" y="2197958"/>
            <a:ext cx="7200900" cy="4399394"/>
          </a:xfrm>
        </p:spPr>
        <p:txBody>
          <a:bodyPr>
            <a:normAutofit fontScale="55000" lnSpcReduction="20000"/>
          </a:bodyPr>
          <a:lstStyle/>
          <a:p>
            <a:pPr marL="0" indent="0" algn="ctr">
              <a:buNone/>
            </a:pPr>
            <a:r>
              <a:rPr lang="en-GB" sz="2900" b="1" dirty="0">
                <a:solidFill>
                  <a:srgbClr val="00B0F0"/>
                </a:solidFill>
              </a:rPr>
              <a:t>High quality, compassionate, person centred mental health and learning disability services, striving for excellent outcomes for the people of Gwent</a:t>
            </a:r>
            <a:endParaRPr lang="cs-CZ" sz="2900" b="1" dirty="0">
              <a:solidFill>
                <a:srgbClr val="00B0F0"/>
              </a:solidFill>
            </a:endParaRPr>
          </a:p>
          <a:p>
            <a:pPr marL="0" indent="0" algn="ctr">
              <a:buNone/>
            </a:pPr>
            <a:r>
              <a:rPr lang="cs-CZ" sz="2900" b="1" i="1" dirty="0">
                <a:solidFill>
                  <a:srgbClr val="00B0F0"/>
                </a:solidFill>
              </a:rPr>
              <a:t>Vysoká kvalita, soucitná, služby v oblasti duševního zdraví a specifických poruch učení zaměřené na člověka, snaha o vynikající výsledky pro obyvatele Gwentu</a:t>
            </a:r>
          </a:p>
          <a:p>
            <a:pPr marL="0" indent="0" algn="ctr">
              <a:buNone/>
            </a:pPr>
            <a:endParaRPr lang="en-GB" dirty="0">
              <a:solidFill>
                <a:srgbClr val="00B0F0"/>
              </a:solidFill>
            </a:endParaRPr>
          </a:p>
          <a:p>
            <a:r>
              <a:rPr lang="en-GB" dirty="0">
                <a:solidFill>
                  <a:schemeClr val="accent3">
                    <a:lumMod val="50000"/>
                  </a:schemeClr>
                </a:solidFill>
              </a:rPr>
              <a:t>Primary Care Mental Health Support Services</a:t>
            </a:r>
            <a:r>
              <a:rPr lang="cs-CZ" dirty="0">
                <a:solidFill>
                  <a:schemeClr val="accent3">
                    <a:lumMod val="50000"/>
                  </a:schemeClr>
                </a:solidFill>
              </a:rPr>
              <a:t> – </a:t>
            </a:r>
            <a:r>
              <a:rPr lang="cs-CZ" sz="2800" b="1" i="1" dirty="0">
                <a:solidFill>
                  <a:schemeClr val="accent3">
                    <a:lumMod val="50000"/>
                  </a:schemeClr>
                </a:solidFill>
              </a:rPr>
              <a:t>Podpůrné služby primární péče v oblasti duševního zdraví</a:t>
            </a:r>
            <a:endParaRPr lang="en-GB" sz="2800" b="1" i="1" dirty="0">
              <a:solidFill>
                <a:schemeClr val="accent3">
                  <a:lumMod val="50000"/>
                </a:schemeClr>
              </a:solidFill>
            </a:endParaRPr>
          </a:p>
          <a:p>
            <a:r>
              <a:rPr lang="en-GB" dirty="0">
                <a:solidFill>
                  <a:schemeClr val="accent3">
                    <a:lumMod val="50000"/>
                  </a:schemeClr>
                </a:solidFill>
              </a:rPr>
              <a:t>Adult and Specialist Mental Health Services</a:t>
            </a:r>
            <a:r>
              <a:rPr lang="cs-CZ" dirty="0">
                <a:solidFill>
                  <a:schemeClr val="accent3">
                    <a:lumMod val="50000"/>
                  </a:schemeClr>
                </a:solidFill>
              </a:rPr>
              <a:t> – </a:t>
            </a:r>
            <a:r>
              <a:rPr lang="cs-CZ" b="1" i="1" dirty="0">
                <a:solidFill>
                  <a:schemeClr val="accent3">
                    <a:lumMod val="50000"/>
                  </a:schemeClr>
                </a:solidFill>
              </a:rPr>
              <a:t>Služby pro dospělé a specializované služby v oblasti duševního zdraví</a:t>
            </a:r>
            <a:endParaRPr lang="en-GB" b="1" i="1" dirty="0">
              <a:solidFill>
                <a:schemeClr val="accent3">
                  <a:lumMod val="50000"/>
                </a:schemeClr>
              </a:solidFill>
            </a:endParaRPr>
          </a:p>
          <a:p>
            <a:r>
              <a:rPr lang="en-GB" dirty="0">
                <a:solidFill>
                  <a:schemeClr val="accent3">
                    <a:lumMod val="50000"/>
                  </a:schemeClr>
                </a:solidFill>
              </a:rPr>
              <a:t>Older Adult Mental Health Services</a:t>
            </a:r>
            <a:r>
              <a:rPr lang="cs-CZ" dirty="0">
                <a:solidFill>
                  <a:schemeClr val="accent3">
                    <a:lumMod val="50000"/>
                  </a:schemeClr>
                </a:solidFill>
              </a:rPr>
              <a:t> – </a:t>
            </a:r>
            <a:r>
              <a:rPr lang="cs-CZ" b="1" i="1" dirty="0">
                <a:solidFill>
                  <a:schemeClr val="accent3">
                    <a:lumMod val="50000"/>
                  </a:schemeClr>
                </a:solidFill>
              </a:rPr>
              <a:t>Služby v oblasti dušeního zdraví pro starší dospělé</a:t>
            </a:r>
            <a:endParaRPr lang="en-GB" b="1" i="1" dirty="0">
              <a:solidFill>
                <a:schemeClr val="accent3">
                  <a:lumMod val="50000"/>
                </a:schemeClr>
              </a:solidFill>
            </a:endParaRPr>
          </a:p>
          <a:p>
            <a:r>
              <a:rPr lang="en-GB" dirty="0">
                <a:solidFill>
                  <a:schemeClr val="accent3">
                    <a:lumMod val="50000"/>
                  </a:schemeClr>
                </a:solidFill>
              </a:rPr>
              <a:t>Services for Adults with a Learning Disability</a:t>
            </a:r>
            <a:r>
              <a:rPr lang="cs-CZ" dirty="0">
                <a:solidFill>
                  <a:schemeClr val="accent3">
                    <a:lumMod val="50000"/>
                  </a:schemeClr>
                </a:solidFill>
              </a:rPr>
              <a:t> – </a:t>
            </a:r>
            <a:r>
              <a:rPr lang="cs-CZ" b="1" i="1" dirty="0">
                <a:solidFill>
                  <a:schemeClr val="accent3">
                    <a:lumMod val="50000"/>
                  </a:schemeClr>
                </a:solidFill>
              </a:rPr>
              <a:t>Služby pro dospělé se specifickými poruchami učení</a:t>
            </a:r>
            <a:endParaRPr lang="en-GB" b="1" i="1" dirty="0">
              <a:solidFill>
                <a:schemeClr val="accent3">
                  <a:lumMod val="50000"/>
                </a:schemeClr>
              </a:solidFill>
            </a:endParaRPr>
          </a:p>
          <a:p>
            <a:r>
              <a:rPr lang="en-GB" dirty="0">
                <a:solidFill>
                  <a:schemeClr val="accent3">
                    <a:lumMod val="50000"/>
                  </a:schemeClr>
                </a:solidFill>
              </a:rPr>
              <a:t>Third Sector Commissioned Services</a:t>
            </a:r>
            <a:r>
              <a:rPr lang="cs-CZ" dirty="0">
                <a:solidFill>
                  <a:schemeClr val="accent3">
                    <a:lumMod val="50000"/>
                  </a:schemeClr>
                </a:solidFill>
              </a:rPr>
              <a:t> – </a:t>
            </a:r>
            <a:r>
              <a:rPr lang="cs-CZ" b="1" i="1" dirty="0">
                <a:solidFill>
                  <a:schemeClr val="accent3">
                    <a:lumMod val="50000"/>
                  </a:schemeClr>
                </a:solidFill>
              </a:rPr>
              <a:t>Služby pověřených stran třetího sektoru (dobrovolný, nezávislý sektor)</a:t>
            </a:r>
            <a:endParaRPr lang="en-GB" b="1" i="1" dirty="0">
              <a:solidFill>
                <a:schemeClr val="accent3">
                  <a:lumMod val="50000"/>
                </a:schemeClr>
              </a:solidFill>
            </a:endParaRPr>
          </a:p>
          <a:p>
            <a:r>
              <a:rPr lang="en-GB" dirty="0">
                <a:solidFill>
                  <a:schemeClr val="accent3">
                    <a:lumMod val="50000"/>
                  </a:schemeClr>
                </a:solidFill>
              </a:rPr>
              <a:t>Individual Commissioned Packages of Care </a:t>
            </a:r>
            <a:r>
              <a:rPr lang="cs-CZ" dirty="0">
                <a:solidFill>
                  <a:schemeClr val="accent3">
                    <a:lumMod val="50000"/>
                  </a:schemeClr>
                </a:solidFill>
              </a:rPr>
              <a:t>– </a:t>
            </a:r>
            <a:r>
              <a:rPr lang="cs-CZ" b="1" i="1" dirty="0">
                <a:solidFill>
                  <a:schemeClr val="accent3">
                    <a:lumMod val="50000"/>
                  </a:schemeClr>
                </a:solidFill>
              </a:rPr>
              <a:t>Individuálně objednané „balíčky individuální péče“</a:t>
            </a:r>
            <a:endParaRPr lang="en-GB" b="1" i="1" dirty="0">
              <a:solidFill>
                <a:schemeClr val="accent3">
                  <a:lumMod val="50000"/>
                </a:schemeClr>
              </a:solidFill>
            </a:endParaRPr>
          </a:p>
        </p:txBody>
      </p:sp>
    </p:spTree>
    <p:extLst>
      <p:ext uri="{BB962C8B-B14F-4D97-AF65-F5344CB8AC3E}">
        <p14:creationId xmlns:p14="http://schemas.microsoft.com/office/powerpoint/2010/main" val="4256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253" y="597084"/>
            <a:ext cx="7145294" cy="671899"/>
          </a:xfrm>
        </p:spPr>
        <p:txBody>
          <a:bodyPr>
            <a:normAutofit fontScale="90000"/>
          </a:bodyPr>
          <a:lstStyle/>
          <a:p>
            <a:pPr algn="ctr"/>
            <a:r>
              <a:rPr lang="en-GB" dirty="0">
                <a:solidFill>
                  <a:schemeClr val="accent3">
                    <a:lumMod val="75000"/>
                  </a:schemeClr>
                </a:solidFill>
              </a:rPr>
              <a:t>Key Partners</a:t>
            </a:r>
            <a:r>
              <a:rPr lang="cs-CZ" dirty="0">
                <a:solidFill>
                  <a:schemeClr val="accent3">
                    <a:lumMod val="75000"/>
                  </a:schemeClr>
                </a:solidFill>
              </a:rPr>
              <a:t> – Klíčoví partneři</a:t>
            </a:r>
            <a:endParaRPr lang="en-GB" dirty="0">
              <a:solidFill>
                <a:schemeClr val="accent3">
                  <a:lumMod val="75000"/>
                </a:schemeClr>
              </a:solidFill>
            </a:endParaRPr>
          </a:p>
        </p:txBody>
      </p:sp>
      <p:sp>
        <p:nvSpPr>
          <p:cNvPr id="3" name="Oval 2"/>
          <p:cNvSpPr/>
          <p:nvPr/>
        </p:nvSpPr>
        <p:spPr>
          <a:xfrm>
            <a:off x="4079273" y="2809618"/>
            <a:ext cx="1635727" cy="1606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434" y="3137072"/>
            <a:ext cx="1174505" cy="939113"/>
          </a:xfrm>
          <a:prstGeom prst="rect">
            <a:avLst/>
          </a:prstGeom>
        </p:spPr>
      </p:pic>
      <p:sp>
        <p:nvSpPr>
          <p:cNvPr id="6" name="Up Arrow 5"/>
          <p:cNvSpPr/>
          <p:nvPr/>
        </p:nvSpPr>
        <p:spPr>
          <a:xfrm rot="18776110">
            <a:off x="3801727" y="2514567"/>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Up Arrow 6"/>
          <p:cNvSpPr/>
          <p:nvPr/>
        </p:nvSpPr>
        <p:spPr>
          <a:xfrm rot="2587503">
            <a:off x="5494150" y="2466932"/>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Up Arrow 7"/>
          <p:cNvSpPr/>
          <p:nvPr/>
        </p:nvSpPr>
        <p:spPr>
          <a:xfrm rot="16200000">
            <a:off x="3502279" y="3347985"/>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Up Arrow 8"/>
          <p:cNvSpPr/>
          <p:nvPr/>
        </p:nvSpPr>
        <p:spPr>
          <a:xfrm rot="5400000">
            <a:off x="5838402" y="3317253"/>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Up Arrow 9"/>
          <p:cNvSpPr/>
          <p:nvPr/>
        </p:nvSpPr>
        <p:spPr>
          <a:xfrm rot="12758871">
            <a:off x="4070999" y="4285464"/>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Up Arrow 10"/>
          <p:cNvSpPr/>
          <p:nvPr/>
        </p:nvSpPr>
        <p:spPr>
          <a:xfrm rot="8495811">
            <a:off x="5371025" y="4229337"/>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Up Arrow 11"/>
          <p:cNvSpPr/>
          <p:nvPr/>
        </p:nvSpPr>
        <p:spPr>
          <a:xfrm>
            <a:off x="4670340" y="2134825"/>
            <a:ext cx="453591" cy="6301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p:cNvSpPr txBox="1"/>
          <p:nvPr/>
        </p:nvSpPr>
        <p:spPr>
          <a:xfrm>
            <a:off x="4515602" y="1684497"/>
            <a:ext cx="1088239" cy="338554"/>
          </a:xfrm>
          <a:prstGeom prst="rect">
            <a:avLst/>
          </a:prstGeom>
          <a:noFill/>
        </p:spPr>
        <p:txBody>
          <a:bodyPr wrap="square" rtlCol="0">
            <a:spAutoFit/>
          </a:bodyPr>
          <a:lstStyle/>
          <a:p>
            <a:r>
              <a:rPr lang="en-GB" sz="1600" dirty="0">
                <a:solidFill>
                  <a:schemeClr val="accent3">
                    <a:lumMod val="50000"/>
                  </a:schemeClr>
                </a:solidFill>
              </a:rPr>
              <a:t>ABUHB</a:t>
            </a:r>
          </a:p>
        </p:txBody>
      </p:sp>
      <p:sp>
        <p:nvSpPr>
          <p:cNvPr id="18" name="TextBox 17"/>
          <p:cNvSpPr txBox="1"/>
          <p:nvPr/>
        </p:nvSpPr>
        <p:spPr>
          <a:xfrm>
            <a:off x="2802481" y="2257305"/>
            <a:ext cx="1078364" cy="584775"/>
          </a:xfrm>
          <a:prstGeom prst="rect">
            <a:avLst/>
          </a:prstGeom>
          <a:noFill/>
        </p:spPr>
        <p:txBody>
          <a:bodyPr wrap="square" rtlCol="0">
            <a:spAutoFit/>
          </a:bodyPr>
          <a:lstStyle/>
          <a:p>
            <a:r>
              <a:rPr lang="en-GB" sz="1600" dirty="0">
                <a:solidFill>
                  <a:schemeClr val="accent3">
                    <a:lumMod val="50000"/>
                  </a:schemeClr>
                </a:solidFill>
              </a:rPr>
              <a:t>Housing</a:t>
            </a:r>
            <a:endParaRPr lang="cs-CZ" sz="1600" dirty="0">
              <a:solidFill>
                <a:schemeClr val="accent3">
                  <a:lumMod val="50000"/>
                </a:schemeClr>
              </a:solidFill>
            </a:endParaRPr>
          </a:p>
          <a:p>
            <a:r>
              <a:rPr lang="cs-CZ" sz="1600" b="1" i="1" dirty="0">
                <a:solidFill>
                  <a:schemeClr val="accent3">
                    <a:lumMod val="50000"/>
                  </a:schemeClr>
                </a:solidFill>
              </a:rPr>
              <a:t>Bydlení</a:t>
            </a:r>
            <a:endParaRPr lang="en-GB" sz="1600" b="1" i="1" dirty="0">
              <a:solidFill>
                <a:schemeClr val="accent3">
                  <a:lumMod val="50000"/>
                </a:schemeClr>
              </a:solidFill>
            </a:endParaRPr>
          </a:p>
        </p:txBody>
      </p:sp>
      <p:sp>
        <p:nvSpPr>
          <p:cNvPr id="19" name="TextBox 18"/>
          <p:cNvSpPr txBox="1"/>
          <p:nvPr/>
        </p:nvSpPr>
        <p:spPr>
          <a:xfrm>
            <a:off x="1835696" y="3405130"/>
            <a:ext cx="1560731" cy="1077218"/>
          </a:xfrm>
          <a:prstGeom prst="rect">
            <a:avLst/>
          </a:prstGeom>
          <a:noFill/>
        </p:spPr>
        <p:txBody>
          <a:bodyPr wrap="square" rtlCol="0">
            <a:spAutoFit/>
          </a:bodyPr>
          <a:lstStyle/>
          <a:p>
            <a:pPr algn="ctr"/>
            <a:r>
              <a:rPr lang="en-GB" sz="1600" dirty="0">
                <a:solidFill>
                  <a:schemeClr val="accent3">
                    <a:lumMod val="50000"/>
                  </a:schemeClr>
                </a:solidFill>
              </a:rPr>
              <a:t>Independent Sector</a:t>
            </a:r>
            <a:endParaRPr lang="cs-CZ" sz="1600" dirty="0">
              <a:solidFill>
                <a:schemeClr val="accent3">
                  <a:lumMod val="50000"/>
                </a:schemeClr>
              </a:solidFill>
            </a:endParaRPr>
          </a:p>
          <a:p>
            <a:pPr algn="ctr"/>
            <a:r>
              <a:rPr lang="cs-CZ" sz="1600" b="1" i="1" dirty="0">
                <a:solidFill>
                  <a:schemeClr val="accent3">
                    <a:lumMod val="50000"/>
                  </a:schemeClr>
                </a:solidFill>
              </a:rPr>
              <a:t>Nezávislý sektor</a:t>
            </a:r>
            <a:endParaRPr lang="en-GB" sz="1600" b="1" i="1" dirty="0">
              <a:solidFill>
                <a:schemeClr val="accent3">
                  <a:lumMod val="50000"/>
                </a:schemeClr>
              </a:solidFill>
            </a:endParaRPr>
          </a:p>
        </p:txBody>
      </p:sp>
      <p:sp>
        <p:nvSpPr>
          <p:cNvPr id="20" name="TextBox 19"/>
          <p:cNvSpPr txBox="1"/>
          <p:nvPr/>
        </p:nvSpPr>
        <p:spPr>
          <a:xfrm>
            <a:off x="2339753" y="4932247"/>
            <a:ext cx="2141196" cy="1077218"/>
          </a:xfrm>
          <a:prstGeom prst="rect">
            <a:avLst/>
          </a:prstGeom>
          <a:noFill/>
        </p:spPr>
        <p:txBody>
          <a:bodyPr wrap="square" rtlCol="0">
            <a:spAutoFit/>
          </a:bodyPr>
          <a:lstStyle/>
          <a:p>
            <a:pPr algn="ctr"/>
            <a:r>
              <a:rPr lang="en-GB" sz="1600" dirty="0">
                <a:solidFill>
                  <a:schemeClr val="accent3">
                    <a:lumMod val="50000"/>
                  </a:schemeClr>
                </a:solidFill>
              </a:rPr>
              <a:t>Welsh Ambulance Service Trust</a:t>
            </a:r>
            <a:endParaRPr lang="cs-CZ" sz="1600" dirty="0">
              <a:solidFill>
                <a:schemeClr val="accent3">
                  <a:lumMod val="50000"/>
                </a:schemeClr>
              </a:solidFill>
            </a:endParaRPr>
          </a:p>
          <a:p>
            <a:pPr algn="ctr"/>
            <a:r>
              <a:rPr lang="cs-CZ" sz="1600" b="1" i="1" dirty="0">
                <a:solidFill>
                  <a:schemeClr val="accent3">
                    <a:lumMod val="50000"/>
                  </a:schemeClr>
                </a:solidFill>
              </a:rPr>
              <a:t>Trust welšské záchrané služby</a:t>
            </a:r>
            <a:endParaRPr lang="en-GB" sz="1600" b="1" i="1" dirty="0">
              <a:solidFill>
                <a:schemeClr val="accent3">
                  <a:lumMod val="50000"/>
                </a:schemeClr>
              </a:solidFill>
            </a:endParaRPr>
          </a:p>
        </p:txBody>
      </p:sp>
      <p:sp>
        <p:nvSpPr>
          <p:cNvPr id="21" name="TextBox 20"/>
          <p:cNvSpPr txBox="1"/>
          <p:nvPr/>
        </p:nvSpPr>
        <p:spPr>
          <a:xfrm>
            <a:off x="5743920" y="4779307"/>
            <a:ext cx="1060327" cy="1077218"/>
          </a:xfrm>
          <a:prstGeom prst="rect">
            <a:avLst/>
          </a:prstGeom>
          <a:noFill/>
        </p:spPr>
        <p:txBody>
          <a:bodyPr wrap="square" rtlCol="0">
            <a:spAutoFit/>
          </a:bodyPr>
          <a:lstStyle/>
          <a:p>
            <a:pPr algn="ctr"/>
            <a:r>
              <a:rPr lang="en-GB" sz="1600" dirty="0">
                <a:solidFill>
                  <a:schemeClr val="accent3">
                    <a:lumMod val="50000"/>
                  </a:schemeClr>
                </a:solidFill>
              </a:rPr>
              <a:t>Third Sector</a:t>
            </a:r>
            <a:endParaRPr lang="cs-CZ" sz="1600" dirty="0">
              <a:solidFill>
                <a:schemeClr val="accent3">
                  <a:lumMod val="50000"/>
                </a:schemeClr>
              </a:solidFill>
            </a:endParaRPr>
          </a:p>
          <a:p>
            <a:pPr algn="ctr"/>
            <a:r>
              <a:rPr lang="cs-CZ" sz="1600" b="1" i="1" dirty="0">
                <a:solidFill>
                  <a:schemeClr val="accent3">
                    <a:lumMod val="50000"/>
                  </a:schemeClr>
                </a:solidFill>
              </a:rPr>
              <a:t>Třetí sektor</a:t>
            </a:r>
            <a:endParaRPr lang="en-GB" sz="1600" b="1" i="1" dirty="0">
              <a:solidFill>
                <a:schemeClr val="accent3">
                  <a:lumMod val="50000"/>
                </a:schemeClr>
              </a:solidFill>
            </a:endParaRPr>
          </a:p>
        </p:txBody>
      </p:sp>
      <p:sp>
        <p:nvSpPr>
          <p:cNvPr id="22" name="TextBox 21"/>
          <p:cNvSpPr txBox="1"/>
          <p:nvPr/>
        </p:nvSpPr>
        <p:spPr>
          <a:xfrm>
            <a:off x="6443047" y="3493805"/>
            <a:ext cx="1513556" cy="584775"/>
          </a:xfrm>
          <a:prstGeom prst="rect">
            <a:avLst/>
          </a:prstGeom>
          <a:noFill/>
        </p:spPr>
        <p:txBody>
          <a:bodyPr wrap="none" rtlCol="0">
            <a:spAutoFit/>
          </a:bodyPr>
          <a:lstStyle/>
          <a:p>
            <a:pPr algn="ctr"/>
            <a:r>
              <a:rPr lang="en-GB" sz="1600" dirty="0">
                <a:solidFill>
                  <a:schemeClr val="accent3">
                    <a:lumMod val="50000"/>
                  </a:schemeClr>
                </a:solidFill>
              </a:rPr>
              <a:t>Gwent Police</a:t>
            </a:r>
            <a:endParaRPr lang="cs-CZ" sz="1600" dirty="0">
              <a:solidFill>
                <a:schemeClr val="accent3">
                  <a:lumMod val="50000"/>
                </a:schemeClr>
              </a:solidFill>
            </a:endParaRPr>
          </a:p>
          <a:p>
            <a:pPr algn="ctr"/>
            <a:r>
              <a:rPr lang="cs-CZ" sz="1600" b="1" i="1" dirty="0">
                <a:solidFill>
                  <a:schemeClr val="accent3">
                    <a:lumMod val="50000"/>
                  </a:schemeClr>
                </a:solidFill>
              </a:rPr>
              <a:t>Policie Gwent</a:t>
            </a:r>
            <a:endParaRPr lang="en-GB" sz="1600" b="1" i="1" dirty="0">
              <a:solidFill>
                <a:schemeClr val="accent3">
                  <a:lumMod val="50000"/>
                </a:schemeClr>
              </a:solidFill>
            </a:endParaRPr>
          </a:p>
        </p:txBody>
      </p:sp>
      <p:sp>
        <p:nvSpPr>
          <p:cNvPr id="23" name="TextBox 22"/>
          <p:cNvSpPr txBox="1"/>
          <p:nvPr/>
        </p:nvSpPr>
        <p:spPr>
          <a:xfrm>
            <a:off x="5964796" y="2121730"/>
            <a:ext cx="1559532" cy="1077218"/>
          </a:xfrm>
          <a:prstGeom prst="rect">
            <a:avLst/>
          </a:prstGeom>
          <a:noFill/>
        </p:spPr>
        <p:txBody>
          <a:bodyPr wrap="square" rtlCol="0">
            <a:spAutoFit/>
          </a:bodyPr>
          <a:lstStyle/>
          <a:p>
            <a:pPr algn="ctr"/>
            <a:r>
              <a:rPr lang="en-GB" sz="1600" dirty="0">
                <a:solidFill>
                  <a:schemeClr val="accent3">
                    <a:lumMod val="50000"/>
                  </a:schemeClr>
                </a:solidFill>
              </a:rPr>
              <a:t>Five Local Authorities</a:t>
            </a:r>
            <a:endParaRPr lang="cs-CZ" sz="1600" dirty="0">
              <a:solidFill>
                <a:schemeClr val="accent3">
                  <a:lumMod val="50000"/>
                </a:schemeClr>
              </a:solidFill>
            </a:endParaRPr>
          </a:p>
          <a:p>
            <a:pPr algn="ctr"/>
            <a:r>
              <a:rPr lang="cs-CZ" sz="1600" b="1" i="1" dirty="0">
                <a:solidFill>
                  <a:schemeClr val="accent3">
                    <a:lumMod val="50000"/>
                  </a:schemeClr>
                </a:solidFill>
              </a:rPr>
              <a:t>Pět místních autorit/úřadů</a:t>
            </a:r>
            <a:endParaRPr lang="en-GB" sz="1600" b="1" i="1" dirty="0">
              <a:solidFill>
                <a:schemeClr val="accent3">
                  <a:lumMod val="50000"/>
                </a:schemeClr>
              </a:solidFill>
            </a:endParaRPr>
          </a:p>
        </p:txBody>
      </p:sp>
    </p:spTree>
    <p:extLst>
      <p:ext uri="{BB962C8B-B14F-4D97-AF65-F5344CB8AC3E}">
        <p14:creationId xmlns:p14="http://schemas.microsoft.com/office/powerpoint/2010/main" val="3931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500"/>
                                        <p:tgtEl>
                                          <p:spTgt spid="2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randombar(horizontal)">
                                      <p:cBhvr>
                                        <p:cTn id="57" dur="500"/>
                                        <p:tgtEl>
                                          <p:spTgt spid="2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randombar(horizontal)">
                                      <p:cBhvr>
                                        <p:cTn id="60" dur="500"/>
                                        <p:tgtEl>
                                          <p:spTgt spid="2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randombar(horizontal)">
                                      <p:cBhvr>
                                        <p:cTn id="66" dur="500"/>
                                        <p:tgtEl>
                                          <p:spTgt spid="19"/>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randombar(horizontal)">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P spid="12" grpId="0" animBg="1"/>
      <p:bldP spid="13"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010" y="1130643"/>
            <a:ext cx="7200900" cy="633700"/>
          </a:xfrm>
        </p:spPr>
        <p:txBody>
          <a:bodyPr>
            <a:normAutofit fontScale="90000"/>
          </a:bodyPr>
          <a:lstStyle/>
          <a:p>
            <a:pPr algn="ctr"/>
            <a:r>
              <a:rPr lang="en-GB" dirty="0">
                <a:solidFill>
                  <a:schemeClr val="accent3">
                    <a:lumMod val="50000"/>
                  </a:schemeClr>
                </a:solidFill>
              </a:rPr>
              <a:t>Welsh Government Strategic Context</a:t>
            </a:r>
            <a:br>
              <a:rPr lang="cs-CZ" dirty="0">
                <a:solidFill>
                  <a:schemeClr val="accent3">
                    <a:lumMod val="50000"/>
                  </a:schemeClr>
                </a:solidFill>
              </a:rPr>
            </a:br>
            <a:r>
              <a:rPr lang="cs-CZ" i="1" dirty="0">
                <a:solidFill>
                  <a:schemeClr val="accent3">
                    <a:lumMod val="50000"/>
                  </a:schemeClr>
                </a:solidFill>
              </a:rPr>
              <a:t>Stratický kontext welšské vlády</a:t>
            </a:r>
            <a:endParaRPr lang="en-GB" i="1" dirty="0">
              <a:solidFill>
                <a:schemeClr val="accent3">
                  <a:lumMod val="50000"/>
                </a:schemeClr>
              </a:solidFill>
            </a:endParaRPr>
          </a:p>
        </p:txBody>
      </p:sp>
      <p:pic>
        <p:nvPicPr>
          <p:cNvPr id="9" name="Picture 8"/>
          <p:cNvPicPr>
            <a:picLocks noChangeAspect="1"/>
          </p:cNvPicPr>
          <p:nvPr/>
        </p:nvPicPr>
        <p:blipFill>
          <a:blip r:embed="rId2"/>
          <a:stretch>
            <a:fillRect/>
          </a:stretch>
        </p:blipFill>
        <p:spPr>
          <a:xfrm>
            <a:off x="2123728" y="2708920"/>
            <a:ext cx="5363335" cy="3778052"/>
          </a:xfrm>
          <a:prstGeom prst="rect">
            <a:avLst/>
          </a:prstGeom>
        </p:spPr>
      </p:pic>
    </p:spTree>
    <p:extLst>
      <p:ext uri="{BB962C8B-B14F-4D97-AF65-F5344CB8AC3E}">
        <p14:creationId xmlns:p14="http://schemas.microsoft.com/office/powerpoint/2010/main" val="5246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4966</TotalTime>
  <Words>5513</Words>
  <Application>Microsoft Office PowerPoint</Application>
  <PresentationFormat>Předvádění na obrazovce (4:3)</PresentationFormat>
  <Paragraphs>315</Paragraphs>
  <Slides>55</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55</vt:i4>
      </vt:variant>
    </vt:vector>
  </HeadingPairs>
  <TitlesOfParts>
    <vt:vector size="64" baseType="lpstr">
      <vt:lpstr>Arial</vt:lpstr>
      <vt:lpstr>Calibri</vt:lpstr>
      <vt:lpstr>Lucida Sans Unicode</vt:lpstr>
      <vt:lpstr>Microsoft Sans Serif</vt:lpstr>
      <vt:lpstr>Symbol</vt:lpstr>
      <vt:lpstr>Verdana</vt:lpstr>
      <vt:lpstr>Wingdings 2</vt:lpstr>
      <vt:lpstr>Wingdings 3</vt:lpstr>
      <vt:lpstr>Concourse</vt:lpstr>
      <vt:lpstr>Crisis and Acute Services Webinar 29th January 2021 Webinář „Krizové a akutní služby“, 29. ledna 2021  Welcome Croeso Vítejte</vt:lpstr>
      <vt:lpstr>Setting the Context Přiblížení kontextu</vt:lpstr>
      <vt:lpstr> Wales  Population of 3.1 million (4.8% of the UK pop) 3.1 mil. obyvatel (4.8% z celkové populace VB)  20,800 square km in area 20 800 km²   20.8% can speak Welsh to some degree 20.8% obyvatel mluví více či méně velšsky  75% of people who live in Wales were born in Wales, 20% were born in England 75% obyvatel Walesu se zde narodilo, 20% se narodilo v Anglii  </vt:lpstr>
      <vt:lpstr>Aneurin Bevan University Health Board (ABUHB) </vt:lpstr>
      <vt:lpstr>Boroughs within the ABUHB region – Obvody v regionu ABUHB</vt:lpstr>
      <vt:lpstr>Introduction to Mental Health Care in ABUHB Uvedení do služeb v oblasti duševního zdraví v ABUHB</vt:lpstr>
      <vt:lpstr>Services within the Mental Health and Learning Disabilities Division Služby v rámci Divize duševního zdraví a specifických poruch učení</vt:lpstr>
      <vt:lpstr>Key Partners – Klíčoví partneři</vt:lpstr>
      <vt:lpstr>Welsh Government Strategic Context Stratický kontext welšské vlády</vt:lpstr>
      <vt:lpstr>Mental Health and Learning Disabilities  Duševní zdraví a specifické poruchy učení</vt:lpstr>
      <vt:lpstr>Service Provision Zajištění služby</vt:lpstr>
      <vt:lpstr>The Budget: Service Type Rozpočet: Druh služby</vt:lpstr>
      <vt:lpstr>The Budget: Service Area Rozpočet: Oblast služeb</vt:lpstr>
      <vt:lpstr>ABUHB’s Approach to Supporting People with a Mental Health Need who Present in Crisis: A Whole Person, Whole System Acute and Crisis Model  Přístup ABUHB k podpoře lidí s potřebami z oblasti duševního zdraví, kteří jsou v krizi: Celý člověk, model celostního akutního a krizového systému</vt:lpstr>
      <vt:lpstr>Drivers for Change: Why focus on supporting people in crisis? Důvody ke změně: Proč se zaměřovat na lidi v krizi?</vt:lpstr>
      <vt:lpstr>What is an Action Learning Set?  Co je skupina „Action Learning“?</vt:lpstr>
      <vt:lpstr>Action Learning Set</vt:lpstr>
      <vt:lpstr>What’s important to you  at times of distress? Co je pro vás důležité v čase úzkosti?</vt:lpstr>
      <vt:lpstr>Definition of Crisis Definice krize</vt:lpstr>
      <vt:lpstr>Values and Principles to Support People in Crisis and those around them Hodnoty a principy podpory lidí v krizi a jejich blízkých</vt:lpstr>
      <vt:lpstr>A Gwent ‘Whole Person, Whole System’ Acute and Crisis Model Gwentský aktuní a krizový model „Celého člověka, celostní systém“ </vt:lpstr>
      <vt:lpstr>Prezentace aplikace PowerPoint</vt:lpstr>
      <vt:lpstr>Access to Support Before Crisis Point: Prevention and Early Intervention  Přístup k podpoře před bodem krize: Prevence a časná intervence</vt:lpstr>
      <vt:lpstr>Access to Support Before Crisis Přístup k podpoře před krizí</vt:lpstr>
      <vt:lpstr>Foundation Tier Self Help – Základní úrovňový systém svépomoci</vt:lpstr>
      <vt:lpstr>Third Sector Sanctuary Provision Azyl zajištěný třetím sektorem </vt:lpstr>
      <vt:lpstr>Promotion of National Call Helplines  Propagace Národních linek pomoci </vt:lpstr>
      <vt:lpstr>Mental Health Support for First Responders  Podpora v oblasti duševního zdraví pro záchranáře</vt:lpstr>
      <vt:lpstr>Mental Health Support for  First Responders Podpora v oblasti duševního zdraví pro záchranáře </vt:lpstr>
      <vt:lpstr>Gwent Police MH Triage Team Triáž tým duševního zdraví policie v Gwentu</vt:lpstr>
      <vt:lpstr>Gwent Police MH Triage Team</vt:lpstr>
      <vt:lpstr>Alternatives to  In-Patient Admission  Alternativy k hospitalizačním příjmům</vt:lpstr>
      <vt:lpstr>Alternatives to  In-Patient Admission Aleternativy k hospitalizačním příjmům </vt:lpstr>
      <vt:lpstr>Support House Dům podpory</vt:lpstr>
      <vt:lpstr>Prezentace aplikace PowerPoint</vt:lpstr>
      <vt:lpstr>Support House Dům podpory</vt:lpstr>
      <vt:lpstr>Shared Lives Sdílené životy</vt:lpstr>
      <vt:lpstr>Shared Lives</vt:lpstr>
      <vt:lpstr>Shared Lives</vt:lpstr>
      <vt:lpstr>The roles of: Jaké jsou role:</vt:lpstr>
      <vt:lpstr>Typical Shared Lives goals  focus on: Běžné cíle, na které se zaměřují „Sdílené životy“:</vt:lpstr>
      <vt:lpstr>Prezentace aplikace PowerPoint</vt:lpstr>
      <vt:lpstr>Prezentace aplikace PowerPoint</vt:lpstr>
      <vt:lpstr>Since our launch in August 2019 Od zahájení provozu v srpnu 2019</vt:lpstr>
      <vt:lpstr>REQOL Scores for Shared Lives Clients REQOL výsledky klientů „Sdílených životů“</vt:lpstr>
      <vt:lpstr>REQOL Scores for Shared Lives Clients vs. Matched Controls REQOL výsledky klientů „Sdílených životů“ vs. </vt:lpstr>
      <vt:lpstr>A 4 month pre/post comparison:  Srovnání 4 měsíců před a po:  Acute inpatient stays – Aktuní hospitalizační pobyty  Figure 5. Mean number of nights in acute inpatient ward for 4 months pre admission and 4 months post discharge. 4 shared lives participants versus 4 gender matched controls.  </vt:lpstr>
      <vt:lpstr>Evaluation/Hodnocení</vt:lpstr>
      <vt:lpstr>Prezentace aplikace PowerPoint</vt:lpstr>
      <vt:lpstr>Prezentace aplikace PowerPoint</vt:lpstr>
      <vt:lpstr>Prezentace aplikace PowerPoint</vt:lpstr>
      <vt:lpstr>Prezentace aplikace PowerPoint</vt:lpstr>
      <vt:lpstr>Community of Practice – Komunita praxe</vt:lpstr>
      <vt:lpstr>So what difference will this make? Tak jak to změní věci k lepšímu? </vt:lpstr>
      <vt:lpstr>Future Challenges Výzvy do budoucna</vt:lpstr>
    </vt:vector>
  </TitlesOfParts>
  <Company>Aneurin Bevan University Health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Learning Set Program</dc:title>
  <dc:creator>ABB_WIN7_REF</dc:creator>
  <cp:lastModifiedBy>Jana Králíková</cp:lastModifiedBy>
  <cp:revision>416</cp:revision>
  <cp:lastPrinted>2021-01-26T08:17:47Z</cp:lastPrinted>
  <dcterms:created xsi:type="dcterms:W3CDTF">2016-05-24T12:42:12Z</dcterms:created>
  <dcterms:modified xsi:type="dcterms:W3CDTF">2021-02-03T09:45:46Z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