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7"/>
  </p:notesMasterIdLst>
  <p:handoutMasterIdLst>
    <p:handoutMasterId r:id="rId158"/>
  </p:handoutMasterIdLst>
  <p:sldIdLst>
    <p:sldId id="762" r:id="rId2"/>
    <p:sldId id="674" r:id="rId3"/>
    <p:sldId id="514" r:id="rId4"/>
    <p:sldId id="491" r:id="rId5"/>
    <p:sldId id="605" r:id="rId6"/>
    <p:sldId id="606" r:id="rId7"/>
    <p:sldId id="607" r:id="rId8"/>
    <p:sldId id="608" r:id="rId9"/>
    <p:sldId id="609" r:id="rId10"/>
    <p:sldId id="610" r:id="rId11"/>
    <p:sldId id="689" r:id="rId12"/>
    <p:sldId id="690" r:id="rId13"/>
    <p:sldId id="676" r:id="rId14"/>
    <p:sldId id="611" r:id="rId15"/>
    <p:sldId id="612" r:id="rId16"/>
    <p:sldId id="613" r:id="rId17"/>
    <p:sldId id="614" r:id="rId18"/>
    <p:sldId id="615" r:id="rId19"/>
    <p:sldId id="616" r:id="rId20"/>
    <p:sldId id="617" r:id="rId21"/>
    <p:sldId id="618" r:id="rId22"/>
    <p:sldId id="691" r:id="rId23"/>
    <p:sldId id="619" r:id="rId24"/>
    <p:sldId id="620" r:id="rId25"/>
    <p:sldId id="621" r:id="rId26"/>
    <p:sldId id="622" r:id="rId27"/>
    <p:sldId id="624" r:id="rId28"/>
    <p:sldId id="623" r:id="rId29"/>
    <p:sldId id="817" r:id="rId30"/>
    <p:sldId id="628" r:id="rId31"/>
    <p:sldId id="803" r:id="rId32"/>
    <p:sldId id="804" r:id="rId33"/>
    <p:sldId id="805" r:id="rId34"/>
    <p:sldId id="806" r:id="rId35"/>
    <p:sldId id="807" r:id="rId36"/>
    <p:sldId id="808" r:id="rId37"/>
    <p:sldId id="635" r:id="rId38"/>
    <p:sldId id="696" r:id="rId39"/>
    <p:sldId id="697" r:id="rId40"/>
    <p:sldId id="698" r:id="rId41"/>
    <p:sldId id="699" r:id="rId42"/>
    <p:sldId id="634" r:id="rId43"/>
    <p:sldId id="633" r:id="rId44"/>
    <p:sldId id="700" r:id="rId45"/>
    <p:sldId id="701" r:id="rId46"/>
    <p:sldId id="638" r:id="rId47"/>
    <p:sldId id="639" r:id="rId48"/>
    <p:sldId id="702" r:id="rId49"/>
    <p:sldId id="703" r:id="rId50"/>
    <p:sldId id="704" r:id="rId51"/>
    <p:sldId id="705" r:id="rId52"/>
    <p:sldId id="706" r:id="rId53"/>
    <p:sldId id="707" r:id="rId54"/>
    <p:sldId id="637" r:id="rId55"/>
    <p:sldId id="636" r:id="rId56"/>
    <p:sldId id="644" r:id="rId57"/>
    <p:sldId id="645" r:id="rId58"/>
    <p:sldId id="643" r:id="rId59"/>
    <p:sldId id="649" r:id="rId60"/>
    <p:sldId id="648" r:id="rId61"/>
    <p:sldId id="650" r:id="rId62"/>
    <p:sldId id="647" r:id="rId63"/>
    <p:sldId id="652" r:id="rId64"/>
    <p:sldId id="653" r:id="rId65"/>
    <p:sldId id="642" r:id="rId66"/>
    <p:sldId id="775" r:id="rId67"/>
    <p:sldId id="776" r:id="rId68"/>
    <p:sldId id="777" r:id="rId69"/>
    <p:sldId id="778" r:id="rId70"/>
    <p:sldId id="779" r:id="rId71"/>
    <p:sldId id="780" r:id="rId72"/>
    <p:sldId id="781" r:id="rId73"/>
    <p:sldId id="782" r:id="rId74"/>
    <p:sldId id="783" r:id="rId75"/>
    <p:sldId id="784" r:id="rId76"/>
    <p:sldId id="785" r:id="rId77"/>
    <p:sldId id="786" r:id="rId78"/>
    <p:sldId id="787" r:id="rId79"/>
    <p:sldId id="788" r:id="rId80"/>
    <p:sldId id="789" r:id="rId81"/>
    <p:sldId id="790" r:id="rId82"/>
    <p:sldId id="791" r:id="rId83"/>
    <p:sldId id="792" r:id="rId84"/>
    <p:sldId id="793" r:id="rId85"/>
    <p:sldId id="794" r:id="rId86"/>
    <p:sldId id="795" r:id="rId87"/>
    <p:sldId id="796" r:id="rId88"/>
    <p:sldId id="797" r:id="rId89"/>
    <p:sldId id="798" r:id="rId90"/>
    <p:sldId id="799" r:id="rId91"/>
    <p:sldId id="800" r:id="rId92"/>
    <p:sldId id="801" r:id="rId93"/>
    <p:sldId id="802" r:id="rId94"/>
    <p:sldId id="589" r:id="rId95"/>
    <p:sldId id="717" r:id="rId96"/>
    <p:sldId id="716" r:id="rId97"/>
    <p:sldId id="719" r:id="rId98"/>
    <p:sldId id="718" r:id="rId99"/>
    <p:sldId id="720" r:id="rId100"/>
    <p:sldId id="721" r:id="rId101"/>
    <p:sldId id="722" r:id="rId102"/>
    <p:sldId id="723" r:id="rId103"/>
    <p:sldId id="724" r:id="rId104"/>
    <p:sldId id="725" r:id="rId105"/>
    <p:sldId id="726" r:id="rId106"/>
    <p:sldId id="727" r:id="rId107"/>
    <p:sldId id="728" r:id="rId108"/>
    <p:sldId id="729" r:id="rId109"/>
    <p:sldId id="809" r:id="rId110"/>
    <p:sldId id="730" r:id="rId111"/>
    <p:sldId id="731" r:id="rId112"/>
    <p:sldId id="732" r:id="rId113"/>
    <p:sldId id="733" r:id="rId114"/>
    <p:sldId id="734" r:id="rId115"/>
    <p:sldId id="735" r:id="rId116"/>
    <p:sldId id="736" r:id="rId117"/>
    <p:sldId id="767" r:id="rId118"/>
    <p:sldId id="768" r:id="rId119"/>
    <p:sldId id="769" r:id="rId120"/>
    <p:sldId id="771" r:id="rId121"/>
    <p:sldId id="810" r:id="rId122"/>
    <p:sldId id="811" r:id="rId123"/>
    <p:sldId id="812" r:id="rId124"/>
    <p:sldId id="813" r:id="rId125"/>
    <p:sldId id="814" r:id="rId126"/>
    <p:sldId id="815" r:id="rId127"/>
    <p:sldId id="816" r:id="rId128"/>
    <p:sldId id="737" r:id="rId129"/>
    <p:sldId id="657" r:id="rId130"/>
    <p:sldId id="739" r:id="rId131"/>
    <p:sldId id="740" r:id="rId132"/>
    <p:sldId id="741" r:id="rId133"/>
    <p:sldId id="742" r:id="rId134"/>
    <p:sldId id="743" r:id="rId135"/>
    <p:sldId id="744" r:id="rId136"/>
    <p:sldId id="746" r:id="rId137"/>
    <p:sldId id="747" r:id="rId138"/>
    <p:sldId id="748" r:id="rId139"/>
    <p:sldId id="749" r:id="rId140"/>
    <p:sldId id="750" r:id="rId141"/>
    <p:sldId id="751" r:id="rId142"/>
    <p:sldId id="752" r:id="rId143"/>
    <p:sldId id="753" r:id="rId144"/>
    <p:sldId id="754" r:id="rId145"/>
    <p:sldId id="755" r:id="rId146"/>
    <p:sldId id="756" r:id="rId147"/>
    <p:sldId id="763" r:id="rId148"/>
    <p:sldId id="758" r:id="rId149"/>
    <p:sldId id="759" r:id="rId150"/>
    <p:sldId id="760" r:id="rId151"/>
    <p:sldId id="675" r:id="rId152"/>
    <p:sldId id="761" r:id="rId153"/>
    <p:sldId id="539" r:id="rId154"/>
    <p:sldId id="540" r:id="rId155"/>
    <p:sldId id="604" r:id="rId156"/>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AF3F"/>
    <a:srgbClr val="DB7D00"/>
    <a:srgbClr val="F9E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3166" autoAdjust="0"/>
    <p:restoredTop sz="94622" autoAdjust="0"/>
  </p:normalViewPr>
  <p:slideViewPr>
    <p:cSldViewPr>
      <p:cViewPr>
        <p:scale>
          <a:sx n="75" d="100"/>
          <a:sy n="75" d="100"/>
        </p:scale>
        <p:origin x="-2640" y="-1200"/>
      </p:cViewPr>
      <p:guideLst>
        <p:guide orient="horz" pos="2160"/>
        <p:guide pos="2880"/>
      </p:guideLst>
    </p:cSldViewPr>
  </p:slideViewPr>
  <p:outlineViewPr>
    <p:cViewPr>
      <p:scale>
        <a:sx n="33" d="100"/>
        <a:sy n="33" d="100"/>
      </p:scale>
      <p:origin x="48" y="144606"/>
    </p:cViewPr>
  </p:outlineViewPr>
  <p:notesTextViewPr>
    <p:cViewPr>
      <p:scale>
        <a:sx n="100" d="100"/>
        <a:sy n="100" d="100"/>
      </p:scale>
      <p:origin x="0" y="0"/>
    </p:cViewPr>
  </p:notesTextViewPr>
  <p:sorterViewPr>
    <p:cViewPr>
      <p:scale>
        <a:sx n="100" d="100"/>
        <a:sy n="100" d="100"/>
      </p:scale>
      <p:origin x="0" y="21870"/>
    </p:cViewPr>
  </p:sorterViewPr>
  <p:notesViewPr>
    <p:cSldViewPr>
      <p:cViewPr varScale="1">
        <p:scale>
          <a:sx n="100" d="100"/>
          <a:sy n="100" d="100"/>
        </p:scale>
        <p:origin x="-3600" y="-10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viewProps" Target="view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slide" Target="slides/slide152.xml"/><Relationship Id="rId16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669" tIns="45834" rIns="91669" bIns="45834"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6332"/>
          </a:xfrm>
          <a:prstGeom prst="rect">
            <a:avLst/>
          </a:prstGeom>
        </p:spPr>
        <p:txBody>
          <a:bodyPr vert="horz" lIns="91669" tIns="45834" rIns="91669" bIns="45834" rtlCol="0"/>
          <a:lstStyle>
            <a:lvl1pPr algn="r">
              <a:defRPr sz="1200"/>
            </a:lvl1pPr>
          </a:lstStyle>
          <a:p>
            <a:fld id="{DEDA9FB6-D9ED-404E-AFD2-37E0835FC3D6}" type="datetimeFigureOut">
              <a:rPr lang="cs-CZ" smtClean="0"/>
              <a:pPr/>
              <a:t>6.6.2016</a:t>
            </a:fld>
            <a:endParaRPr lang="cs-CZ"/>
          </a:p>
        </p:txBody>
      </p:sp>
      <p:sp>
        <p:nvSpPr>
          <p:cNvPr id="4" name="Zástupný symbol pro zápatí 3"/>
          <p:cNvSpPr>
            <a:spLocks noGrp="1"/>
          </p:cNvSpPr>
          <p:nvPr>
            <p:ph type="ftr" sz="quarter" idx="2"/>
          </p:nvPr>
        </p:nvSpPr>
        <p:spPr>
          <a:xfrm>
            <a:off x="0" y="9428583"/>
            <a:ext cx="2945659" cy="496332"/>
          </a:xfrm>
          <a:prstGeom prst="rect">
            <a:avLst/>
          </a:prstGeom>
        </p:spPr>
        <p:txBody>
          <a:bodyPr vert="horz" lIns="91669" tIns="45834" rIns="91669" bIns="45834"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3"/>
            <a:ext cx="2945659" cy="496332"/>
          </a:xfrm>
          <a:prstGeom prst="rect">
            <a:avLst/>
          </a:prstGeom>
        </p:spPr>
        <p:txBody>
          <a:bodyPr vert="horz" lIns="91669" tIns="45834" rIns="91669" bIns="45834" rtlCol="0" anchor="b"/>
          <a:lstStyle>
            <a:lvl1pPr algn="r">
              <a:defRPr sz="1200"/>
            </a:lvl1pPr>
          </a:lstStyle>
          <a:p>
            <a:fld id="{84BA257B-425A-4350-8792-7C494188941C}" type="slidenum">
              <a:rPr lang="cs-CZ" smtClean="0"/>
              <a:pPr/>
              <a:t>‹#›</a:t>
            </a:fld>
            <a:endParaRPr lang="cs-CZ"/>
          </a:p>
        </p:txBody>
      </p:sp>
    </p:spTree>
    <p:extLst>
      <p:ext uri="{BB962C8B-B14F-4D97-AF65-F5344CB8AC3E}">
        <p14:creationId xmlns:p14="http://schemas.microsoft.com/office/powerpoint/2010/main" val="12820806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669" tIns="45834" rIns="91669" bIns="45834"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669" tIns="45834" rIns="91669" bIns="45834" rtlCol="0"/>
          <a:lstStyle>
            <a:lvl1pPr algn="r">
              <a:defRPr sz="1200"/>
            </a:lvl1pPr>
          </a:lstStyle>
          <a:p>
            <a:fld id="{07B48070-1754-4046-9E38-6F5D9D5E9BB1}" type="datetimeFigureOut">
              <a:rPr lang="cs-CZ" smtClean="0"/>
              <a:pPr/>
              <a:t>6.6.2016</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669" tIns="45834" rIns="91669" bIns="45834"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669" tIns="45834" rIns="91669" bIns="45834"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669" tIns="45834" rIns="91669" bIns="45834"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669" tIns="45834" rIns="91669" bIns="45834" rtlCol="0" anchor="b"/>
          <a:lstStyle>
            <a:lvl1pPr algn="r">
              <a:defRPr sz="1200"/>
            </a:lvl1pPr>
          </a:lstStyle>
          <a:p>
            <a:fld id="{2A477F0F-9C0A-45F8-A7AE-EABCF9118898}" type="slidenum">
              <a:rPr lang="cs-CZ" smtClean="0"/>
              <a:pPr/>
              <a:t>‹#›</a:t>
            </a:fld>
            <a:endParaRPr lang="cs-CZ"/>
          </a:p>
        </p:txBody>
      </p:sp>
    </p:spTree>
    <p:extLst>
      <p:ext uri="{BB962C8B-B14F-4D97-AF65-F5344CB8AC3E}">
        <p14:creationId xmlns:p14="http://schemas.microsoft.com/office/powerpoint/2010/main" val="122146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2A477F0F-9C0A-45F8-A7AE-EABCF9118898}" type="slidenum">
              <a:rPr lang="cs-CZ" smtClean="0"/>
              <a:pPr/>
              <a:t>82</a:t>
            </a:fld>
            <a:endParaRPr lang="cs-CZ"/>
          </a:p>
        </p:txBody>
      </p:sp>
    </p:spTree>
    <p:extLst>
      <p:ext uri="{BB962C8B-B14F-4D97-AF65-F5344CB8AC3E}">
        <p14:creationId xmlns:p14="http://schemas.microsoft.com/office/powerpoint/2010/main" val="1626411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2A477F0F-9C0A-45F8-A7AE-EABCF9118898}" type="slidenum">
              <a:rPr lang="cs-CZ" smtClean="0"/>
              <a:pPr/>
              <a:t>91</a:t>
            </a:fld>
            <a:endParaRPr lang="cs-CZ"/>
          </a:p>
        </p:txBody>
      </p:sp>
    </p:spTree>
    <p:extLst>
      <p:ext uri="{BB962C8B-B14F-4D97-AF65-F5344CB8AC3E}">
        <p14:creationId xmlns:p14="http://schemas.microsoft.com/office/powerpoint/2010/main" val="28621603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2A477F0F-9C0A-45F8-A7AE-EABCF9118898}" type="slidenum">
              <a:rPr lang="cs-CZ" smtClean="0"/>
              <a:pPr/>
              <a:t>92</a:t>
            </a:fld>
            <a:endParaRPr lang="cs-CZ"/>
          </a:p>
        </p:txBody>
      </p:sp>
    </p:spTree>
    <p:extLst>
      <p:ext uri="{BB962C8B-B14F-4D97-AF65-F5344CB8AC3E}">
        <p14:creationId xmlns:p14="http://schemas.microsoft.com/office/powerpoint/2010/main" val="14681808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2A477F0F-9C0A-45F8-A7AE-EABCF9118898}" type="slidenum">
              <a:rPr lang="cs-CZ" smtClean="0"/>
              <a:pPr/>
              <a:t>93</a:t>
            </a:fld>
            <a:endParaRPr lang="cs-CZ"/>
          </a:p>
        </p:txBody>
      </p:sp>
    </p:spTree>
    <p:extLst>
      <p:ext uri="{BB962C8B-B14F-4D97-AF65-F5344CB8AC3E}">
        <p14:creationId xmlns:p14="http://schemas.microsoft.com/office/powerpoint/2010/main" val="31594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2A477F0F-9C0A-45F8-A7AE-EABCF9118898}" type="slidenum">
              <a:rPr lang="cs-CZ" smtClean="0"/>
              <a:pPr/>
              <a:t>83</a:t>
            </a:fld>
            <a:endParaRPr lang="cs-CZ"/>
          </a:p>
        </p:txBody>
      </p:sp>
    </p:spTree>
    <p:extLst>
      <p:ext uri="{BB962C8B-B14F-4D97-AF65-F5344CB8AC3E}">
        <p14:creationId xmlns:p14="http://schemas.microsoft.com/office/powerpoint/2010/main" val="851989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2A477F0F-9C0A-45F8-A7AE-EABCF9118898}" type="slidenum">
              <a:rPr lang="cs-CZ" smtClean="0"/>
              <a:pPr/>
              <a:t>84</a:t>
            </a:fld>
            <a:endParaRPr lang="cs-CZ"/>
          </a:p>
        </p:txBody>
      </p:sp>
    </p:spTree>
    <p:extLst>
      <p:ext uri="{BB962C8B-B14F-4D97-AF65-F5344CB8AC3E}">
        <p14:creationId xmlns:p14="http://schemas.microsoft.com/office/powerpoint/2010/main" val="34304481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2A477F0F-9C0A-45F8-A7AE-EABCF9118898}" type="slidenum">
              <a:rPr lang="cs-CZ" smtClean="0"/>
              <a:pPr/>
              <a:t>85</a:t>
            </a:fld>
            <a:endParaRPr lang="cs-CZ"/>
          </a:p>
        </p:txBody>
      </p:sp>
    </p:spTree>
    <p:extLst>
      <p:ext uri="{BB962C8B-B14F-4D97-AF65-F5344CB8AC3E}">
        <p14:creationId xmlns:p14="http://schemas.microsoft.com/office/powerpoint/2010/main" val="2526310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2A477F0F-9C0A-45F8-A7AE-EABCF9118898}" type="slidenum">
              <a:rPr lang="cs-CZ" smtClean="0"/>
              <a:pPr/>
              <a:t>86</a:t>
            </a:fld>
            <a:endParaRPr lang="cs-CZ"/>
          </a:p>
        </p:txBody>
      </p:sp>
    </p:spTree>
    <p:extLst>
      <p:ext uri="{BB962C8B-B14F-4D97-AF65-F5344CB8AC3E}">
        <p14:creationId xmlns:p14="http://schemas.microsoft.com/office/powerpoint/2010/main" val="23616161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2A477F0F-9C0A-45F8-A7AE-EABCF9118898}" type="slidenum">
              <a:rPr lang="cs-CZ" smtClean="0"/>
              <a:pPr/>
              <a:t>87</a:t>
            </a:fld>
            <a:endParaRPr lang="cs-CZ"/>
          </a:p>
        </p:txBody>
      </p:sp>
    </p:spTree>
    <p:extLst>
      <p:ext uri="{BB962C8B-B14F-4D97-AF65-F5344CB8AC3E}">
        <p14:creationId xmlns:p14="http://schemas.microsoft.com/office/powerpoint/2010/main" val="7486627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2A477F0F-9C0A-45F8-A7AE-EABCF9118898}" type="slidenum">
              <a:rPr lang="cs-CZ" smtClean="0"/>
              <a:pPr/>
              <a:t>88</a:t>
            </a:fld>
            <a:endParaRPr lang="cs-CZ"/>
          </a:p>
        </p:txBody>
      </p:sp>
    </p:spTree>
    <p:extLst>
      <p:ext uri="{BB962C8B-B14F-4D97-AF65-F5344CB8AC3E}">
        <p14:creationId xmlns:p14="http://schemas.microsoft.com/office/powerpoint/2010/main" val="438549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2A477F0F-9C0A-45F8-A7AE-EABCF9118898}" type="slidenum">
              <a:rPr lang="cs-CZ" smtClean="0"/>
              <a:pPr/>
              <a:t>89</a:t>
            </a:fld>
            <a:endParaRPr lang="cs-CZ"/>
          </a:p>
        </p:txBody>
      </p:sp>
    </p:spTree>
    <p:extLst>
      <p:ext uri="{BB962C8B-B14F-4D97-AF65-F5344CB8AC3E}">
        <p14:creationId xmlns:p14="http://schemas.microsoft.com/office/powerpoint/2010/main" val="32004861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2A477F0F-9C0A-45F8-A7AE-EABCF9118898}" type="slidenum">
              <a:rPr lang="cs-CZ" smtClean="0"/>
              <a:pPr/>
              <a:t>90</a:t>
            </a:fld>
            <a:endParaRPr lang="cs-CZ"/>
          </a:p>
        </p:txBody>
      </p:sp>
    </p:spTree>
    <p:extLst>
      <p:ext uri="{BB962C8B-B14F-4D97-AF65-F5344CB8AC3E}">
        <p14:creationId xmlns:p14="http://schemas.microsoft.com/office/powerpoint/2010/main" val="8600171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list">
    <p:spTree>
      <p:nvGrpSpPr>
        <p:cNvPr id="1" name=""/>
        <p:cNvGrpSpPr/>
        <p:nvPr/>
      </p:nvGrpSpPr>
      <p:grpSpPr>
        <a:xfrm>
          <a:off x="0" y="0"/>
          <a:ext cx="0" cy="0"/>
          <a:chOff x="0" y="0"/>
          <a:chExt cx="0" cy="0"/>
        </a:xfrm>
      </p:grpSpPr>
      <p:sp>
        <p:nvSpPr>
          <p:cNvPr id="5" name="Podnadpis 2"/>
          <p:cNvSpPr>
            <a:spLocks noGrp="1"/>
          </p:cNvSpPr>
          <p:nvPr>
            <p:ph type="subTitle" idx="1" hasCustomPrompt="1"/>
          </p:nvPr>
        </p:nvSpPr>
        <p:spPr>
          <a:xfrm>
            <a:off x="1403648" y="4581128"/>
            <a:ext cx="7056784" cy="1800200"/>
          </a:xfrm>
          <a:prstGeom prst="rect">
            <a:avLst/>
          </a:prstGeom>
        </p:spPr>
        <p:txBody>
          <a:bodyPr anchor="b">
            <a:noAutofit/>
          </a:bodyPr>
          <a:lstStyle>
            <a:lvl1pPr marL="0" indent="0" algn="l">
              <a:spcBef>
                <a:spcPts val="1000"/>
              </a:spcBef>
              <a:spcAft>
                <a:spcPts val="1000"/>
              </a:spcAft>
              <a:buNone/>
              <a:defRPr sz="2000" baseline="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dirty="0" smtClean="0"/>
              <a:t>autoři projektu</a:t>
            </a:r>
            <a:endParaRPr lang="cs-CZ" dirty="0"/>
          </a:p>
        </p:txBody>
      </p:sp>
      <p:sp>
        <p:nvSpPr>
          <p:cNvPr id="6" name="Nadpis 13"/>
          <p:cNvSpPr>
            <a:spLocks noGrp="1" noChangeAspect="1"/>
          </p:cNvSpPr>
          <p:nvPr>
            <p:ph type="title" hasCustomPrompt="1"/>
          </p:nvPr>
        </p:nvSpPr>
        <p:spPr>
          <a:xfrm>
            <a:off x="1403648" y="1988840"/>
            <a:ext cx="7283152" cy="1872208"/>
          </a:xfrm>
          <a:prstGeom prst="rect">
            <a:avLst/>
          </a:prstGeom>
        </p:spPr>
        <p:txBody>
          <a:bodyPr anchor="b"/>
          <a:lstStyle>
            <a:lvl1pPr algn="l">
              <a:defRPr b="1" baseline="0">
                <a:solidFill>
                  <a:srgbClr val="000099"/>
                </a:solidFill>
                <a:latin typeface="Arial" pitchFamily="34" charset="0"/>
                <a:cs typeface="Arial" pitchFamily="34" charset="0"/>
              </a:defRPr>
            </a:lvl1pPr>
          </a:lstStyle>
          <a:p>
            <a:r>
              <a:rPr lang="cs-CZ" dirty="0" smtClean="0"/>
              <a:t>NÁZEV PREZENTACE</a:t>
            </a:r>
            <a:endParaRPr lang="cs-CZ" dirty="0"/>
          </a:p>
        </p:txBody>
      </p:sp>
      <p:sp>
        <p:nvSpPr>
          <p:cNvPr id="7" name="Podnadpis 2"/>
          <p:cNvSpPr txBox="1">
            <a:spLocks/>
          </p:cNvSpPr>
          <p:nvPr userDrawn="1"/>
        </p:nvSpPr>
        <p:spPr>
          <a:xfrm>
            <a:off x="1403648" y="3789040"/>
            <a:ext cx="7209184" cy="576064"/>
          </a:xfrm>
          <a:prstGeom prst="rect">
            <a:avLst/>
          </a:prstGeom>
        </p:spPr>
        <p:txBody>
          <a:bodyPr>
            <a:noAutofit/>
          </a:bodyPr>
          <a:lstStyle>
            <a:lvl1pPr marL="0" indent="0" algn="l">
              <a:buNone/>
              <a:defRPr sz="2600" baseline="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cs-CZ" sz="26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MINISTERSTVO PRO MÍSTNÍ ROZVOJ ČR</a:t>
            </a:r>
          </a:p>
        </p:txBody>
      </p:sp>
      <p:pic>
        <p:nvPicPr>
          <p:cNvPr id="8" name="Obrázek 7" descr="mmr_cr_rgb.emf"/>
          <p:cNvPicPr>
            <a:picLocks noChangeAspect="1"/>
          </p:cNvPicPr>
          <p:nvPr userDrawn="1"/>
        </p:nvPicPr>
        <p:blipFill>
          <a:blip r:embed="rId2" cstate="print"/>
          <a:stretch>
            <a:fillRect/>
          </a:stretch>
        </p:blipFill>
        <p:spPr>
          <a:xfrm>
            <a:off x="323528" y="692696"/>
            <a:ext cx="2565000" cy="562500"/>
          </a:xfrm>
          <a:prstGeom prst="rect">
            <a:avLst/>
          </a:prstGeom>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nitřní list s nadpisem">
    <p:spTree>
      <p:nvGrpSpPr>
        <p:cNvPr id="1" name=""/>
        <p:cNvGrpSpPr/>
        <p:nvPr/>
      </p:nvGrpSpPr>
      <p:grpSpPr>
        <a:xfrm>
          <a:off x="0" y="0"/>
          <a:ext cx="0" cy="0"/>
          <a:chOff x="0" y="0"/>
          <a:chExt cx="0" cy="0"/>
        </a:xfrm>
      </p:grpSpPr>
      <p:sp>
        <p:nvSpPr>
          <p:cNvPr id="3" name="Zástupný symbol pro obsah 2"/>
          <p:cNvSpPr>
            <a:spLocks noGrp="1"/>
          </p:cNvSpPr>
          <p:nvPr>
            <p:ph idx="1" hasCustomPrompt="1"/>
          </p:nvPr>
        </p:nvSpPr>
        <p:spPr>
          <a:xfrm>
            <a:off x="395536" y="2060848"/>
            <a:ext cx="8291264" cy="4392488"/>
          </a:xfrm>
          <a:prstGeom prst="rect">
            <a:avLst/>
          </a:prstGeom>
        </p:spPr>
        <p:txBody>
          <a:bodyPr>
            <a:normAutofit/>
          </a:bodyPr>
          <a:lstStyle>
            <a:lvl1pPr marL="0" indent="0" algn="l">
              <a:spcBef>
                <a:spcPts val="1000"/>
              </a:spcBef>
              <a:spcAft>
                <a:spcPts val="1000"/>
              </a:spcAft>
              <a:buFontTx/>
              <a:buNone/>
              <a:defRPr sz="2800">
                <a:latin typeface="Arial" pitchFamily="34" charset="0"/>
                <a:cs typeface="Arial" pitchFamily="34" charset="0"/>
              </a:defRPr>
            </a:lvl1pPr>
            <a:lvl2pPr algn="l">
              <a:buFontTx/>
              <a:buNone/>
              <a:defRPr sz="2400">
                <a:latin typeface="Arial" pitchFamily="34" charset="0"/>
                <a:cs typeface="Arial" pitchFamily="34" charset="0"/>
              </a:defRPr>
            </a:lvl2pPr>
            <a:lvl3pPr algn="l">
              <a:buFontTx/>
              <a:buNone/>
              <a:defRPr sz="2000">
                <a:latin typeface="Arial" pitchFamily="34" charset="0"/>
                <a:cs typeface="Arial" pitchFamily="34" charset="0"/>
              </a:defRPr>
            </a:lvl3pPr>
            <a:lvl4pPr algn="l">
              <a:buFontTx/>
              <a:buNone/>
              <a:defRPr sz="1800">
                <a:latin typeface="Arial" pitchFamily="34" charset="0"/>
                <a:cs typeface="Arial" pitchFamily="34" charset="0"/>
              </a:defRPr>
            </a:lvl4pPr>
            <a:lvl5pPr algn="l">
              <a:buFontTx/>
              <a:buNone/>
              <a:defRPr sz="1800">
                <a:latin typeface="Arial" pitchFamily="34" charset="0"/>
                <a:cs typeface="Arial" pitchFamily="34" charset="0"/>
              </a:defRPr>
            </a:lvl5pPr>
            <a:lvl6pPr>
              <a:buNone/>
              <a:defRPr/>
            </a:lvl6pPr>
          </a:lstStyle>
          <a:p>
            <a:pPr lvl="0"/>
            <a:r>
              <a:rPr lang="cs-CZ" dirty="0" smtClean="0"/>
              <a:t>Klepnutím vložíte text</a:t>
            </a:r>
          </a:p>
        </p:txBody>
      </p:sp>
      <p:sp>
        <p:nvSpPr>
          <p:cNvPr id="10" name="Nadpis 9"/>
          <p:cNvSpPr>
            <a:spLocks noGrp="1"/>
          </p:cNvSpPr>
          <p:nvPr>
            <p:ph type="title" hasCustomPrompt="1"/>
          </p:nvPr>
        </p:nvSpPr>
        <p:spPr>
          <a:xfrm>
            <a:off x="395536" y="1412776"/>
            <a:ext cx="8291264" cy="504056"/>
          </a:xfrm>
          <a:prstGeom prst="rect">
            <a:avLst/>
          </a:prstGeom>
        </p:spPr>
        <p:txBody>
          <a:bodyPr anchor="t">
            <a:noAutofit/>
          </a:bodyPr>
          <a:lstStyle>
            <a:lvl1pPr algn="l">
              <a:defRPr sz="3200" b="1">
                <a:solidFill>
                  <a:srgbClr val="000099"/>
                </a:solidFill>
                <a:latin typeface="Arial" pitchFamily="34" charset="0"/>
                <a:cs typeface="Arial" pitchFamily="34" charset="0"/>
              </a:defRPr>
            </a:lvl1pPr>
          </a:lstStyle>
          <a:p>
            <a:r>
              <a:rPr lang="cs-CZ" dirty="0" smtClean="0"/>
              <a:t>NADPIS</a:t>
            </a:r>
            <a:endParaRPr lang="cs-CZ" dirty="0"/>
          </a:p>
        </p:txBody>
      </p:sp>
      <p:pic>
        <p:nvPicPr>
          <p:cNvPr id="4" name="Obrázek 3" descr="mmr_cr_rgb.emf"/>
          <p:cNvPicPr>
            <a:picLocks noChangeAspect="1"/>
          </p:cNvPicPr>
          <p:nvPr userDrawn="1"/>
        </p:nvPicPr>
        <p:blipFill>
          <a:blip r:embed="rId2" cstate="print"/>
          <a:stretch>
            <a:fillRect/>
          </a:stretch>
        </p:blipFill>
        <p:spPr>
          <a:xfrm>
            <a:off x="467544" y="620688"/>
            <a:ext cx="2016224" cy="442154"/>
          </a:xfrm>
          <a:prstGeom prst="rect">
            <a:avLst/>
          </a:prstGeom>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nitřní list bez nadpisu">
    <p:spTree>
      <p:nvGrpSpPr>
        <p:cNvPr id="1" name=""/>
        <p:cNvGrpSpPr/>
        <p:nvPr/>
      </p:nvGrpSpPr>
      <p:grpSpPr>
        <a:xfrm>
          <a:off x="0" y="0"/>
          <a:ext cx="0" cy="0"/>
          <a:chOff x="0" y="0"/>
          <a:chExt cx="0" cy="0"/>
        </a:xfrm>
      </p:grpSpPr>
      <p:sp>
        <p:nvSpPr>
          <p:cNvPr id="7" name="Zástupný symbol pro obsah 2"/>
          <p:cNvSpPr>
            <a:spLocks noGrp="1"/>
          </p:cNvSpPr>
          <p:nvPr>
            <p:ph idx="1" hasCustomPrompt="1"/>
          </p:nvPr>
        </p:nvSpPr>
        <p:spPr>
          <a:xfrm>
            <a:off x="395536" y="1484784"/>
            <a:ext cx="8291264" cy="4968552"/>
          </a:xfrm>
          <a:prstGeom prst="rect">
            <a:avLst/>
          </a:prstGeom>
        </p:spPr>
        <p:txBody>
          <a:bodyPr>
            <a:normAutofit/>
          </a:bodyPr>
          <a:lstStyle>
            <a:lvl1pPr algn="l">
              <a:spcBef>
                <a:spcPts val="1000"/>
              </a:spcBef>
              <a:spcAft>
                <a:spcPts val="1000"/>
              </a:spcAft>
              <a:buFontTx/>
              <a:buNone/>
              <a:defRPr sz="2800">
                <a:latin typeface="Arial" pitchFamily="34" charset="0"/>
                <a:cs typeface="Arial" pitchFamily="34" charset="0"/>
              </a:defRPr>
            </a:lvl1pPr>
            <a:lvl2pPr algn="l">
              <a:buFontTx/>
              <a:buNone/>
              <a:defRPr sz="2400">
                <a:latin typeface="Arial" pitchFamily="34" charset="0"/>
                <a:cs typeface="Arial" pitchFamily="34" charset="0"/>
              </a:defRPr>
            </a:lvl2pPr>
            <a:lvl3pPr algn="l">
              <a:buFontTx/>
              <a:buNone/>
              <a:defRPr sz="2000">
                <a:latin typeface="Arial" pitchFamily="34" charset="0"/>
                <a:cs typeface="Arial" pitchFamily="34" charset="0"/>
              </a:defRPr>
            </a:lvl3pPr>
            <a:lvl4pPr algn="l">
              <a:buFontTx/>
              <a:buNone/>
              <a:defRPr sz="1800">
                <a:latin typeface="Arial" pitchFamily="34" charset="0"/>
                <a:cs typeface="Arial" pitchFamily="34" charset="0"/>
              </a:defRPr>
            </a:lvl4pPr>
            <a:lvl5pPr algn="l">
              <a:buFontTx/>
              <a:buNone/>
              <a:defRPr sz="1800">
                <a:latin typeface="Arial" pitchFamily="34" charset="0"/>
                <a:cs typeface="Arial" pitchFamily="34" charset="0"/>
              </a:defRPr>
            </a:lvl5pPr>
            <a:lvl6pPr>
              <a:buNone/>
              <a:defRPr/>
            </a:lvl6pPr>
          </a:lstStyle>
          <a:p>
            <a:pPr lvl="0"/>
            <a:r>
              <a:rPr lang="cs-CZ" dirty="0" smtClean="0"/>
              <a:t>Klepnutím vložíte text</a:t>
            </a:r>
          </a:p>
        </p:txBody>
      </p:sp>
      <p:pic>
        <p:nvPicPr>
          <p:cNvPr id="3" name="Obrázek 2" descr="mmr_cr_rgb.emf"/>
          <p:cNvPicPr>
            <a:picLocks noChangeAspect="1"/>
          </p:cNvPicPr>
          <p:nvPr userDrawn="1"/>
        </p:nvPicPr>
        <p:blipFill>
          <a:blip r:embed="rId2" cstate="print"/>
          <a:stretch>
            <a:fillRect/>
          </a:stretch>
        </p:blipFill>
        <p:spPr>
          <a:xfrm>
            <a:off x="467544" y="620688"/>
            <a:ext cx="2016224" cy="442154"/>
          </a:xfrm>
          <a:prstGeom prst="rect">
            <a:avLst/>
          </a:prstGeom>
        </p:spPr>
      </p:pic>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nitřní list s odrážkami">
    <p:spTree>
      <p:nvGrpSpPr>
        <p:cNvPr id="1" name=""/>
        <p:cNvGrpSpPr/>
        <p:nvPr/>
      </p:nvGrpSpPr>
      <p:grpSpPr>
        <a:xfrm>
          <a:off x="0" y="0"/>
          <a:ext cx="0" cy="0"/>
          <a:chOff x="0" y="0"/>
          <a:chExt cx="0" cy="0"/>
        </a:xfrm>
      </p:grpSpPr>
      <p:sp>
        <p:nvSpPr>
          <p:cNvPr id="10" name="Nadpis 9"/>
          <p:cNvSpPr>
            <a:spLocks noGrp="1"/>
          </p:cNvSpPr>
          <p:nvPr>
            <p:ph type="title" hasCustomPrompt="1"/>
          </p:nvPr>
        </p:nvSpPr>
        <p:spPr>
          <a:xfrm>
            <a:off x="395536" y="1412776"/>
            <a:ext cx="8291264" cy="504056"/>
          </a:xfrm>
          <a:prstGeom prst="rect">
            <a:avLst/>
          </a:prstGeom>
        </p:spPr>
        <p:txBody>
          <a:bodyPr anchor="t">
            <a:noAutofit/>
          </a:bodyPr>
          <a:lstStyle>
            <a:lvl1pPr algn="l">
              <a:defRPr sz="3200" b="1">
                <a:solidFill>
                  <a:srgbClr val="000099"/>
                </a:solidFill>
                <a:latin typeface="Arial" pitchFamily="34" charset="0"/>
                <a:cs typeface="Arial" pitchFamily="34" charset="0"/>
              </a:defRPr>
            </a:lvl1pPr>
          </a:lstStyle>
          <a:p>
            <a:r>
              <a:rPr lang="cs-CZ" dirty="0" smtClean="0"/>
              <a:t>NADPIS</a:t>
            </a:r>
            <a:endParaRPr lang="cs-CZ" dirty="0"/>
          </a:p>
        </p:txBody>
      </p:sp>
      <p:sp>
        <p:nvSpPr>
          <p:cNvPr id="4" name="Zástupný symbol pro obsah 2"/>
          <p:cNvSpPr>
            <a:spLocks noGrp="1"/>
          </p:cNvSpPr>
          <p:nvPr>
            <p:ph idx="10"/>
          </p:nvPr>
        </p:nvSpPr>
        <p:spPr>
          <a:xfrm>
            <a:off x="467544" y="2060849"/>
            <a:ext cx="8229600" cy="4392488"/>
          </a:xfrm>
          <a:prstGeom prst="rect">
            <a:avLst/>
          </a:prstGeom>
        </p:spPr>
        <p:txBody>
          <a:bodyPr/>
          <a:lstStyle>
            <a:lvl1pPr marL="342900" indent="-342900">
              <a:buClr>
                <a:schemeClr val="accent1"/>
              </a:buClr>
              <a:buFont typeface="Wingdings" pitchFamily="2" charset="2"/>
              <a:buChar char="§"/>
              <a:defRPr/>
            </a:lvl1pPr>
            <a:lvl2pPr marL="742950" indent="-285750">
              <a:buClr>
                <a:schemeClr val="accent1"/>
              </a:buClr>
              <a:buFont typeface="Wingdings" pitchFamily="2" charset="2"/>
              <a:buChar char="§"/>
              <a:defRPr/>
            </a:lvl2pPr>
            <a:lvl3pPr marL="1143000" indent="-228600">
              <a:buClr>
                <a:schemeClr val="accent1"/>
              </a:buClr>
              <a:buFont typeface="Wingdings" pitchFamily="2" charset="2"/>
              <a:buChar char="§"/>
              <a:defRPr/>
            </a:lvl3pPr>
            <a:lvl4pPr marL="1600200" indent="-228600">
              <a:buClr>
                <a:schemeClr val="accent1"/>
              </a:buClr>
              <a:buFont typeface="Wingdings" pitchFamily="2" charset="2"/>
              <a:buChar char="§"/>
              <a:defRPr/>
            </a:lvl4pPr>
            <a:lvl5pPr marL="2057400" indent="-228600">
              <a:buClr>
                <a:schemeClr val="accent1"/>
              </a:buClr>
              <a:buFont typeface="Wingdings" pitchFamily="2" charset="2"/>
              <a:buChar char="§"/>
              <a:defRPr/>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pic>
        <p:nvPicPr>
          <p:cNvPr id="5" name="Obrázek 4" descr="mmr_cr_rgb.emf"/>
          <p:cNvPicPr>
            <a:picLocks noChangeAspect="1"/>
          </p:cNvPicPr>
          <p:nvPr userDrawn="1"/>
        </p:nvPicPr>
        <p:blipFill>
          <a:blip r:embed="rId2" cstate="print"/>
          <a:stretch>
            <a:fillRect/>
          </a:stretch>
        </p:blipFill>
        <p:spPr>
          <a:xfrm>
            <a:off x="467544" y="620688"/>
            <a:ext cx="2016224" cy="442154"/>
          </a:xfrm>
          <a:prstGeom prst="rect">
            <a:avLst/>
          </a:prstGeom>
        </p:spPr>
      </p:pic>
    </p:spTree>
    <p:extLst>
      <p:ext uri="{BB962C8B-B14F-4D97-AF65-F5344CB8AC3E}">
        <p14:creationId xmlns:p14="http://schemas.microsoft.com/office/powerpoint/2010/main" val="91094237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smtClean="0"/>
              <a:t>Klepnutím lze upravit styl předlohy nadpisů.</a:t>
            </a:r>
            <a:endParaRPr lang="cs-CZ"/>
          </a:p>
        </p:txBody>
      </p:sp>
      <p:sp>
        <p:nvSpPr>
          <p:cNvPr id="3" name="Zástupný symbol pro obsah 2"/>
          <p:cNvSpPr>
            <a:spLocks noGrp="1"/>
          </p:cNvSpPr>
          <p:nvPr>
            <p:ph idx="1"/>
          </p:nvPr>
        </p:nvSpPr>
        <p:spPr>
          <a:xfrm>
            <a:off x="457200" y="1600200"/>
            <a:ext cx="8229600" cy="4525963"/>
          </a:xfrm>
          <a:prstGeom prst="rect">
            <a:avLst/>
          </a:prstGeo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a:xfrm>
            <a:off x="457200" y="6356350"/>
            <a:ext cx="2133600" cy="365125"/>
          </a:xfrm>
          <a:prstGeom prst="rect">
            <a:avLst/>
          </a:prstGeom>
        </p:spPr>
        <p:txBody>
          <a:bodyPr/>
          <a:lstStyle/>
          <a:p>
            <a:fld id="{BA6178A0-1E68-4502-A3F7-15E4EA4A7219}" type="datetimeFigureOut">
              <a:rPr lang="cs-CZ" smtClean="0"/>
              <a:t>6.6.2016</a:t>
            </a:fld>
            <a:endParaRPr lang="cs-CZ"/>
          </a:p>
        </p:txBody>
      </p:sp>
      <p:sp>
        <p:nvSpPr>
          <p:cNvPr id="5" name="Zástupný symbol pro zápatí 4"/>
          <p:cNvSpPr>
            <a:spLocks noGrp="1"/>
          </p:cNvSpPr>
          <p:nvPr>
            <p:ph type="ftr" sz="quarter" idx="11"/>
          </p:nvPr>
        </p:nvSpPr>
        <p:spPr>
          <a:xfrm>
            <a:off x="3124200" y="6356350"/>
            <a:ext cx="2895600" cy="365125"/>
          </a:xfrm>
          <a:prstGeom prst="rect">
            <a:avLst/>
          </a:prstGeom>
        </p:spPr>
        <p:txBody>
          <a:bodyPr/>
          <a:lstStyle/>
          <a:p>
            <a:endParaRPr lang="cs-CZ"/>
          </a:p>
        </p:txBody>
      </p:sp>
      <p:sp>
        <p:nvSpPr>
          <p:cNvPr id="6" name="Zástupný symbol pro číslo snímku 5"/>
          <p:cNvSpPr>
            <a:spLocks noGrp="1"/>
          </p:cNvSpPr>
          <p:nvPr>
            <p:ph type="sldNum" sz="quarter" idx="12"/>
          </p:nvPr>
        </p:nvSpPr>
        <p:spPr>
          <a:xfrm>
            <a:off x="6553200" y="6356350"/>
            <a:ext cx="2133600" cy="365125"/>
          </a:xfrm>
          <a:prstGeom prst="rect">
            <a:avLst/>
          </a:prstGeom>
        </p:spPr>
        <p:txBody>
          <a:bodyPr/>
          <a:lstStyle/>
          <a:p>
            <a:fld id="{AA28307C-8575-4F60-9FAB-B81676BCDEC1}" type="slidenum">
              <a:rPr lang="cs-CZ" smtClean="0"/>
              <a:t>‹#›</a:t>
            </a:fld>
            <a:endParaRPr lang="cs-CZ"/>
          </a:p>
        </p:txBody>
      </p:sp>
    </p:spTree>
    <p:extLst>
      <p:ext uri="{BB962C8B-B14F-4D97-AF65-F5344CB8AC3E}">
        <p14:creationId xmlns:p14="http://schemas.microsoft.com/office/powerpoint/2010/main" val="4170401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cs-CZ"/>
          </a:p>
        </p:txBody>
      </p:sp>
      <p:sp>
        <p:nvSpPr>
          <p:cNvPr id="3" name="Zástupný symbol pro zápatí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a:xfrm>
            <a:off x="7010400" y="6483350"/>
            <a:ext cx="2133600" cy="365125"/>
          </a:xfrm>
          <a:prstGeom prst="rect">
            <a:avLst/>
          </a:prstGeom>
        </p:spPr>
        <p:txBody>
          <a:bodyPr/>
          <a:lstStyle>
            <a:lvl1pPr>
              <a:defRPr sz="1000">
                <a:solidFill>
                  <a:srgbClr val="153255"/>
                </a:solidFill>
              </a:defRPr>
            </a:lvl1pPr>
          </a:lstStyle>
          <a:p>
            <a:pPr>
              <a:defRPr/>
            </a:pPr>
            <a:fld id="{2A4A71D0-3820-4537-8AC9-32459DED91C8}" type="slidenum">
              <a:rPr lang="cs-CZ"/>
              <a:pPr>
                <a:defRPr/>
              </a:pPr>
              <a:t>‹#›</a:t>
            </a:fld>
            <a:endParaRPr lang="cs-CZ" dirty="0"/>
          </a:p>
        </p:txBody>
      </p:sp>
    </p:spTree>
    <p:extLst>
      <p:ext uri="{BB962C8B-B14F-4D97-AF65-F5344CB8AC3E}">
        <p14:creationId xmlns:p14="http://schemas.microsoft.com/office/powerpoint/2010/main" val="1799653411"/>
      </p:ext>
    </p:extLst>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Obrázek 9" descr="podtisk_modry.emf"/>
          <p:cNvPicPr>
            <a:picLocks noChangeAspect="1"/>
          </p:cNvPicPr>
          <p:nvPr/>
        </p:nvPicPr>
        <p:blipFill>
          <a:blip r:embed="rId8" cstate="print"/>
          <a:srcRect l="17008" b="8622"/>
          <a:stretch>
            <a:fillRect/>
          </a:stretch>
        </p:blipFill>
        <p:spPr>
          <a:xfrm>
            <a:off x="2" y="1988841"/>
            <a:ext cx="7908545" cy="4869160"/>
          </a:xfrm>
          <a:prstGeom prst="rect">
            <a:avLst/>
          </a:prstGeom>
        </p:spPr>
      </p:pic>
      <p:sp>
        <p:nvSpPr>
          <p:cNvPr id="8" name="Obdélník 7"/>
          <p:cNvSpPr>
            <a:spLocks noChangeAspect="1"/>
          </p:cNvSpPr>
          <p:nvPr/>
        </p:nvSpPr>
        <p:spPr>
          <a:xfrm>
            <a:off x="0" y="1"/>
            <a:ext cx="9144000" cy="260648"/>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noFill/>
            </a:endParaRPr>
          </a:p>
        </p:txBody>
      </p:sp>
      <p:sp>
        <p:nvSpPr>
          <p:cNvPr id="9" name="Obdélník 8"/>
          <p:cNvSpPr/>
          <p:nvPr/>
        </p:nvSpPr>
        <p:spPr>
          <a:xfrm>
            <a:off x="0" y="260649"/>
            <a:ext cx="9144000" cy="144016"/>
          </a:xfrm>
          <a:prstGeom prst="rect">
            <a:avLst/>
          </a:prstGeom>
          <a:gradFill>
            <a:gsLst>
              <a:gs pos="0">
                <a:srgbClr val="000099"/>
              </a:gs>
              <a:gs pos="100000">
                <a:schemeClr val="bg1">
                  <a:alpha val="0"/>
                </a:schemeClr>
              </a:gs>
            </a:gsLst>
            <a:lin ang="0" scaled="1"/>
          </a:gra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no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6" r:id="rId5"/>
    <p:sldLayoutId id="2147483667" r:id="rId6"/>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marL="0" indent="0">
              <a:buNone/>
            </a:pPr>
            <a:endParaRPr lang="cs-CZ" sz="3600" b="1" dirty="0" smtClean="0">
              <a:solidFill>
                <a:srgbClr val="000099"/>
              </a:solidFill>
            </a:endParaRPr>
          </a:p>
          <a:p>
            <a:pPr marL="0" indent="0">
              <a:buNone/>
            </a:pPr>
            <a:endParaRPr lang="cs-CZ" sz="3600" b="1" dirty="0">
              <a:solidFill>
                <a:srgbClr val="000099"/>
              </a:solidFill>
            </a:endParaRPr>
          </a:p>
          <a:p>
            <a:pPr marL="0" indent="0" algn="ctr">
              <a:buNone/>
            </a:pPr>
            <a:r>
              <a:rPr lang="cs-CZ" sz="3600" b="1" dirty="0" smtClean="0">
                <a:solidFill>
                  <a:srgbClr val="000099"/>
                </a:solidFill>
              </a:rPr>
              <a:t>NOVÝ ZÁKON </a:t>
            </a:r>
          </a:p>
          <a:p>
            <a:pPr marL="0" indent="0" algn="ctr">
              <a:buNone/>
            </a:pPr>
            <a:r>
              <a:rPr lang="cs-CZ" sz="3600" b="1" dirty="0" smtClean="0">
                <a:solidFill>
                  <a:srgbClr val="000099"/>
                </a:solidFill>
              </a:rPr>
              <a:t>O ZADÁVÁNÍ VEŘEJNÝCH ZAKÁZEK</a:t>
            </a:r>
          </a:p>
          <a:p>
            <a:pPr marL="0" indent="0" algn="ctr">
              <a:buNone/>
            </a:pPr>
            <a:r>
              <a:rPr lang="cs-CZ" sz="1200" b="1" dirty="0" smtClean="0">
                <a:solidFill>
                  <a:srgbClr val="000099"/>
                </a:solidFill>
              </a:rPr>
              <a:t>(zákon č. 134/2016 Sb., a 135/2016 Sb., tzv. změnový zákon, sněmovní tisk 637 </a:t>
            </a:r>
            <a:r>
              <a:rPr lang="cs-CZ" sz="1200" b="1" dirty="0">
                <a:solidFill>
                  <a:srgbClr val="000099"/>
                </a:solidFill>
              </a:rPr>
              <a:t>a </a:t>
            </a:r>
            <a:r>
              <a:rPr lang="cs-CZ" sz="1200" b="1" dirty="0" smtClean="0">
                <a:solidFill>
                  <a:srgbClr val="000099"/>
                </a:solidFill>
              </a:rPr>
              <a:t>638, senátní tisk 220 a 221)</a:t>
            </a:r>
          </a:p>
          <a:p>
            <a:pPr marL="0" indent="0" algn="ctr">
              <a:buNone/>
            </a:pPr>
            <a:endParaRPr lang="cs-CZ" sz="3600" b="1" dirty="0">
              <a:solidFill>
                <a:srgbClr val="000099"/>
              </a:solidFill>
            </a:endParaRPr>
          </a:p>
          <a:p>
            <a:pPr marL="0" indent="0" algn="ctr">
              <a:buNone/>
            </a:pPr>
            <a:endParaRPr lang="cs-CZ" sz="3600" b="1" dirty="0" smtClean="0">
              <a:solidFill>
                <a:srgbClr val="000099"/>
              </a:solidFill>
            </a:endParaRPr>
          </a:p>
          <a:p>
            <a:pPr marL="0" indent="0" algn="r">
              <a:buNone/>
            </a:pPr>
            <a:r>
              <a:rPr lang="cs-CZ" sz="2000" dirty="0" smtClean="0">
                <a:solidFill>
                  <a:schemeClr val="bg1">
                    <a:lumMod val="50000"/>
                  </a:schemeClr>
                </a:solidFill>
              </a:rPr>
              <a:t>Markéta </a:t>
            </a:r>
            <a:r>
              <a:rPr lang="cs-CZ" sz="2000" dirty="0" err="1" smtClean="0">
                <a:solidFill>
                  <a:schemeClr val="bg1">
                    <a:lumMod val="50000"/>
                  </a:schemeClr>
                </a:solidFill>
              </a:rPr>
              <a:t>Ajmová</a:t>
            </a:r>
            <a:r>
              <a:rPr lang="cs-CZ" sz="2000" dirty="0" smtClean="0">
                <a:solidFill>
                  <a:schemeClr val="bg1">
                    <a:lumMod val="50000"/>
                  </a:schemeClr>
                </a:solidFill>
              </a:rPr>
              <a:t>, Martin Čech</a:t>
            </a:r>
            <a:endParaRPr lang="cs-CZ" sz="3600" dirty="0">
              <a:solidFill>
                <a:schemeClr val="bg1">
                  <a:lumMod val="50000"/>
                </a:schemeClr>
              </a:solidFill>
            </a:endParaRPr>
          </a:p>
        </p:txBody>
      </p:sp>
    </p:spTree>
    <p:extLst>
      <p:ext uri="{BB962C8B-B14F-4D97-AF65-F5344CB8AC3E}">
        <p14:creationId xmlns:p14="http://schemas.microsoft.com/office/powerpoint/2010/main" val="6763917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smtClean="0"/>
              <a:t>zrušen pojem </a:t>
            </a:r>
          </a:p>
          <a:p>
            <a:pPr lvl="1"/>
            <a:r>
              <a:rPr lang="cs-CZ" dirty="0" smtClean="0"/>
              <a:t>dotovaný zadavatel</a:t>
            </a:r>
          </a:p>
          <a:p>
            <a:pPr lvl="1"/>
            <a:r>
              <a:rPr lang="cs-CZ" dirty="0" smtClean="0"/>
              <a:t>sektorový zadavatel</a:t>
            </a:r>
          </a:p>
          <a:p>
            <a:pPr lvl="1"/>
            <a:endParaRPr lang="cs-CZ" dirty="0" smtClean="0"/>
          </a:p>
          <a:p>
            <a:r>
              <a:rPr lang="cs-CZ" b="1" dirty="0" smtClean="0"/>
              <a:t>zadavatel</a:t>
            </a:r>
          </a:p>
          <a:p>
            <a:pPr lvl="1"/>
            <a:r>
              <a:rPr lang="cs-CZ" dirty="0" smtClean="0"/>
              <a:t>veřejný zadavatel</a:t>
            </a:r>
          </a:p>
          <a:p>
            <a:pPr lvl="1"/>
            <a:r>
              <a:rPr lang="cs-CZ" dirty="0" smtClean="0"/>
              <a:t>zadavatel, o kterém to stanoví zákon </a:t>
            </a:r>
          </a:p>
          <a:p>
            <a:pPr lvl="1"/>
            <a:r>
              <a:rPr lang="cs-CZ" dirty="0" smtClean="0"/>
              <a:t>(zadavatel veřejné zakázky)</a:t>
            </a:r>
          </a:p>
          <a:p>
            <a:endParaRPr lang="cs-CZ" dirty="0"/>
          </a:p>
        </p:txBody>
      </p:sp>
      <p:sp>
        <p:nvSpPr>
          <p:cNvPr id="3" name="Nadpis 2"/>
          <p:cNvSpPr>
            <a:spLocks noGrp="1"/>
          </p:cNvSpPr>
          <p:nvPr>
            <p:ph type="title"/>
          </p:nvPr>
        </p:nvSpPr>
        <p:spPr/>
        <p:txBody>
          <a:bodyPr/>
          <a:lstStyle/>
          <a:p>
            <a:r>
              <a:rPr lang="cs-CZ" dirty="0" smtClean="0"/>
              <a:t>Zadavatel §  4</a:t>
            </a:r>
            <a:endParaRPr lang="cs-CZ" dirty="0"/>
          </a:p>
        </p:txBody>
      </p:sp>
    </p:spTree>
    <p:extLst>
      <p:ext uri="{BB962C8B-B14F-4D97-AF65-F5344CB8AC3E}">
        <p14:creationId xmlns:p14="http://schemas.microsoft.com/office/powerpoint/2010/main" val="1350957401"/>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pPr>
              <a:spcBef>
                <a:spcPts val="0"/>
              </a:spcBef>
              <a:spcAft>
                <a:spcPts val="1200"/>
              </a:spcAft>
            </a:pPr>
            <a:r>
              <a:rPr lang="cs-CZ" dirty="0" smtClean="0"/>
              <a:t>parametry </a:t>
            </a:r>
            <a:r>
              <a:rPr lang="cs-CZ" dirty="0"/>
              <a:t>vyjadřujících požadavky na výkon nebo funkci, popisu účelu nebo </a:t>
            </a:r>
            <a:r>
              <a:rPr lang="cs-CZ" dirty="0" smtClean="0"/>
              <a:t>potřeb</a:t>
            </a:r>
            <a:endParaRPr lang="cs-CZ" dirty="0"/>
          </a:p>
          <a:p>
            <a:pPr>
              <a:spcBef>
                <a:spcPts val="0"/>
              </a:spcBef>
              <a:spcAft>
                <a:spcPts val="1200"/>
              </a:spcAft>
            </a:pPr>
            <a:r>
              <a:rPr lang="cs-CZ" dirty="0" smtClean="0"/>
              <a:t>odkaz </a:t>
            </a:r>
            <a:r>
              <a:rPr lang="cs-CZ" dirty="0"/>
              <a:t>na normy nebo technické dokumenty, nebo</a:t>
            </a:r>
          </a:p>
          <a:p>
            <a:pPr>
              <a:spcBef>
                <a:spcPts val="0"/>
              </a:spcBef>
              <a:spcAft>
                <a:spcPts val="1200"/>
              </a:spcAft>
            </a:pPr>
            <a:r>
              <a:rPr lang="cs-CZ" dirty="0" smtClean="0"/>
              <a:t>odkaz </a:t>
            </a:r>
            <a:r>
              <a:rPr lang="cs-CZ" dirty="0"/>
              <a:t>na štítky</a:t>
            </a:r>
          </a:p>
          <a:p>
            <a:pPr>
              <a:spcBef>
                <a:spcPts val="0"/>
              </a:spcBef>
              <a:spcAft>
                <a:spcPts val="1200"/>
              </a:spcAft>
            </a:pPr>
            <a:endParaRPr lang="cs-CZ" dirty="0" smtClean="0"/>
          </a:p>
          <a:p>
            <a:pPr>
              <a:spcBef>
                <a:spcPts val="0"/>
              </a:spcBef>
              <a:spcAft>
                <a:spcPts val="1200"/>
              </a:spcAft>
            </a:pPr>
            <a:r>
              <a:rPr lang="cs-CZ" dirty="0"/>
              <a:t>zákaz zvýhodnění nebo znevýhodnění určité dodavatele </a:t>
            </a:r>
            <a:r>
              <a:rPr lang="cs-CZ" sz="2400" dirty="0"/>
              <a:t>(přímý nebo nepřímý odkaz </a:t>
            </a:r>
            <a:r>
              <a:rPr lang="cs-CZ" sz="2400" dirty="0" smtClean="0"/>
              <a:t>na určité </a:t>
            </a:r>
            <a:r>
              <a:rPr lang="cs-CZ" sz="2400" dirty="0"/>
              <a:t>dodavatele nebo výrobky, </a:t>
            </a:r>
            <a:r>
              <a:rPr lang="cs-CZ" sz="2400" dirty="0" smtClean="0"/>
              <a:t>nebo patenty </a:t>
            </a:r>
            <a:r>
              <a:rPr lang="cs-CZ" sz="2400" dirty="0"/>
              <a:t>na vynálezy, užitné vzory, průmyslové vzory, ochranné známky nebo označení </a:t>
            </a:r>
            <a:r>
              <a:rPr lang="cs-CZ" sz="2400" dirty="0" smtClean="0"/>
              <a:t>původu)</a:t>
            </a:r>
            <a:endParaRPr lang="cs-CZ" dirty="0"/>
          </a:p>
          <a:p>
            <a:pPr>
              <a:spcBef>
                <a:spcPts val="0"/>
              </a:spcBef>
              <a:spcAft>
                <a:spcPts val="1200"/>
              </a:spcAft>
            </a:pPr>
            <a:r>
              <a:rPr lang="cs-CZ" dirty="0" smtClean="0"/>
              <a:t> </a:t>
            </a:r>
          </a:p>
          <a:p>
            <a:endParaRPr lang="cs-CZ" dirty="0"/>
          </a:p>
          <a:p>
            <a:endParaRPr lang="cs-CZ" dirty="0"/>
          </a:p>
        </p:txBody>
      </p:sp>
      <p:sp>
        <p:nvSpPr>
          <p:cNvPr id="3" name="Nadpis 2"/>
          <p:cNvSpPr>
            <a:spLocks noGrp="1"/>
          </p:cNvSpPr>
          <p:nvPr>
            <p:ph type="title"/>
          </p:nvPr>
        </p:nvSpPr>
        <p:spPr/>
        <p:txBody>
          <a:bodyPr/>
          <a:lstStyle/>
          <a:p>
            <a:r>
              <a:rPr lang="cs-CZ" dirty="0" smtClean="0"/>
              <a:t>Technické podmínky</a:t>
            </a:r>
            <a:endParaRPr lang="cs-CZ" dirty="0"/>
          </a:p>
        </p:txBody>
      </p:sp>
    </p:spTree>
    <p:extLst>
      <p:ext uri="{BB962C8B-B14F-4D97-AF65-F5344CB8AC3E}">
        <p14:creationId xmlns:p14="http://schemas.microsoft.com/office/powerpoint/2010/main" val="2824272857"/>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pPr>
              <a:spcBef>
                <a:spcPts val="0"/>
              </a:spcBef>
              <a:spcAft>
                <a:spcPts val="1200"/>
              </a:spcAft>
            </a:pPr>
            <a:r>
              <a:rPr lang="cs-CZ" dirty="0" smtClean="0"/>
              <a:t>na stavební práce</a:t>
            </a:r>
          </a:p>
          <a:p>
            <a:pPr>
              <a:spcBef>
                <a:spcPts val="0"/>
              </a:spcBef>
              <a:spcAft>
                <a:spcPts val="1200"/>
              </a:spcAft>
            </a:pPr>
            <a:r>
              <a:rPr lang="cs-CZ" dirty="0" smtClean="0"/>
              <a:t>podrobnosti nezbytné pro podání nabídky</a:t>
            </a:r>
          </a:p>
          <a:p>
            <a:pPr>
              <a:spcBef>
                <a:spcPts val="0"/>
              </a:spcBef>
              <a:spcAft>
                <a:spcPts val="1200"/>
              </a:spcAft>
            </a:pPr>
            <a:r>
              <a:rPr lang="cs-CZ" dirty="0" smtClean="0"/>
              <a:t>dokumentace </a:t>
            </a:r>
            <a:r>
              <a:rPr lang="cs-CZ" dirty="0"/>
              <a:t>v rozsahu stanoveném vyhláškou </a:t>
            </a:r>
            <a:r>
              <a:rPr lang="cs-CZ" dirty="0" smtClean="0"/>
              <a:t>MMR </a:t>
            </a:r>
            <a:r>
              <a:rPr lang="cs-CZ" dirty="0"/>
              <a:t>a</a:t>
            </a:r>
          </a:p>
          <a:p>
            <a:pPr>
              <a:spcBef>
                <a:spcPts val="0"/>
              </a:spcBef>
              <a:spcAft>
                <a:spcPts val="1200"/>
              </a:spcAft>
            </a:pPr>
            <a:r>
              <a:rPr lang="cs-CZ" dirty="0" smtClean="0"/>
              <a:t>soupis </a:t>
            </a:r>
            <a:r>
              <a:rPr lang="cs-CZ" dirty="0"/>
              <a:t>stavebních prací, dodávek a služeb s výkazem výměr v rozsahu stanoveném prováděcím právním předpisem</a:t>
            </a:r>
          </a:p>
          <a:p>
            <a:pPr>
              <a:spcBef>
                <a:spcPts val="0"/>
              </a:spcBef>
              <a:spcAft>
                <a:spcPts val="1200"/>
              </a:spcAft>
            </a:pPr>
            <a:endParaRPr lang="cs-CZ" dirty="0" smtClean="0"/>
          </a:p>
          <a:p>
            <a:pPr>
              <a:spcBef>
                <a:spcPts val="0"/>
              </a:spcBef>
              <a:spcAft>
                <a:spcPts val="1200"/>
              </a:spcAft>
            </a:pPr>
            <a:r>
              <a:rPr lang="cs-CZ" dirty="0" smtClean="0"/>
              <a:t> </a:t>
            </a:r>
          </a:p>
          <a:p>
            <a:endParaRPr lang="cs-CZ" dirty="0"/>
          </a:p>
          <a:p>
            <a:endParaRPr lang="cs-CZ" dirty="0"/>
          </a:p>
        </p:txBody>
      </p:sp>
      <p:sp>
        <p:nvSpPr>
          <p:cNvPr id="3" name="Nadpis 2"/>
          <p:cNvSpPr>
            <a:spLocks noGrp="1"/>
          </p:cNvSpPr>
          <p:nvPr>
            <p:ph type="title"/>
          </p:nvPr>
        </p:nvSpPr>
        <p:spPr/>
        <p:txBody>
          <a:bodyPr/>
          <a:lstStyle/>
          <a:p>
            <a:r>
              <a:rPr lang="cs-CZ" dirty="0" smtClean="0"/>
              <a:t>Technické podmínky</a:t>
            </a:r>
            <a:endParaRPr lang="cs-CZ" dirty="0"/>
          </a:p>
        </p:txBody>
      </p:sp>
    </p:spTree>
    <p:extLst>
      <p:ext uri="{BB962C8B-B14F-4D97-AF65-F5344CB8AC3E}">
        <p14:creationId xmlns:p14="http://schemas.microsoft.com/office/powerpoint/2010/main" val="1043655156"/>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a:spcBef>
                <a:spcPts val="0"/>
              </a:spcBef>
              <a:spcAft>
                <a:spcPts val="1200"/>
              </a:spcAft>
            </a:pPr>
            <a:r>
              <a:rPr lang="cs-CZ" dirty="0" smtClean="0"/>
              <a:t>předmět určen </a:t>
            </a:r>
            <a:r>
              <a:rPr lang="cs-CZ" dirty="0"/>
              <a:t>k užívání fyzickými </a:t>
            </a:r>
            <a:r>
              <a:rPr lang="cs-CZ" dirty="0" smtClean="0"/>
              <a:t>osobami</a:t>
            </a:r>
          </a:p>
          <a:p>
            <a:pPr>
              <a:spcBef>
                <a:spcPts val="0"/>
              </a:spcBef>
              <a:spcAft>
                <a:spcPts val="1200"/>
              </a:spcAft>
            </a:pPr>
            <a:r>
              <a:rPr lang="cs-CZ" dirty="0" smtClean="0"/>
              <a:t>při </a:t>
            </a:r>
            <a:r>
              <a:rPr lang="cs-CZ" dirty="0"/>
              <a:t>stanovení technické specifikace </a:t>
            </a:r>
            <a:endParaRPr lang="cs-CZ" dirty="0" smtClean="0"/>
          </a:p>
          <a:p>
            <a:pPr lvl="1">
              <a:spcBef>
                <a:spcPts val="0"/>
              </a:spcBef>
              <a:spcAft>
                <a:spcPts val="1200"/>
              </a:spcAft>
            </a:pPr>
            <a:r>
              <a:rPr lang="cs-CZ" dirty="0" smtClean="0"/>
              <a:t>přístupnost </a:t>
            </a:r>
            <a:r>
              <a:rPr lang="cs-CZ" dirty="0"/>
              <a:t>předmětu veřejné zakázky osobám se zdravotním </a:t>
            </a:r>
            <a:r>
              <a:rPr lang="cs-CZ" dirty="0" smtClean="0"/>
              <a:t>postižením</a:t>
            </a:r>
          </a:p>
          <a:p>
            <a:pPr lvl="1">
              <a:spcBef>
                <a:spcPts val="0"/>
              </a:spcBef>
              <a:spcAft>
                <a:spcPts val="1200"/>
              </a:spcAft>
            </a:pPr>
            <a:r>
              <a:rPr lang="cs-CZ" dirty="0" smtClean="0"/>
              <a:t>výjimka v případě objektivních okolností</a:t>
            </a:r>
          </a:p>
          <a:p>
            <a:pPr>
              <a:spcBef>
                <a:spcPts val="0"/>
              </a:spcBef>
              <a:spcAft>
                <a:spcPts val="1200"/>
              </a:spcAft>
            </a:pPr>
            <a:endParaRPr lang="cs-CZ" dirty="0"/>
          </a:p>
          <a:p>
            <a:pPr>
              <a:spcBef>
                <a:spcPts val="0"/>
              </a:spcBef>
              <a:spcAft>
                <a:spcPts val="1200"/>
              </a:spcAft>
            </a:pPr>
            <a:r>
              <a:rPr lang="cs-CZ" dirty="0" smtClean="0"/>
              <a:t>lze použít předpis EU</a:t>
            </a:r>
            <a:endParaRPr lang="cs-CZ" dirty="0"/>
          </a:p>
          <a:p>
            <a:pPr>
              <a:spcBef>
                <a:spcPts val="0"/>
              </a:spcBef>
              <a:spcAft>
                <a:spcPts val="1200"/>
              </a:spcAft>
            </a:pPr>
            <a:r>
              <a:rPr lang="cs-CZ" dirty="0" smtClean="0"/>
              <a:t> </a:t>
            </a:r>
          </a:p>
          <a:p>
            <a:endParaRPr lang="cs-CZ" dirty="0"/>
          </a:p>
          <a:p>
            <a:endParaRPr lang="cs-CZ" dirty="0"/>
          </a:p>
        </p:txBody>
      </p:sp>
      <p:sp>
        <p:nvSpPr>
          <p:cNvPr id="3" name="Nadpis 2"/>
          <p:cNvSpPr>
            <a:spLocks noGrp="1"/>
          </p:cNvSpPr>
          <p:nvPr>
            <p:ph type="title"/>
          </p:nvPr>
        </p:nvSpPr>
        <p:spPr/>
        <p:txBody>
          <a:bodyPr/>
          <a:lstStyle/>
          <a:p>
            <a:r>
              <a:rPr lang="cs-CZ" dirty="0"/>
              <a:t>Podmínky přístupnosti</a:t>
            </a:r>
          </a:p>
        </p:txBody>
      </p:sp>
    </p:spTree>
    <p:extLst>
      <p:ext uri="{BB962C8B-B14F-4D97-AF65-F5344CB8AC3E}">
        <p14:creationId xmlns:p14="http://schemas.microsoft.com/office/powerpoint/2010/main" val="2195577705"/>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pPr>
              <a:spcBef>
                <a:spcPts val="0"/>
              </a:spcBef>
              <a:spcAft>
                <a:spcPts val="1200"/>
              </a:spcAft>
            </a:pPr>
            <a:r>
              <a:rPr lang="cs-CZ" dirty="0" smtClean="0"/>
              <a:t>oprávnění požadovat v ZD osvědčení o vlastnostech </a:t>
            </a:r>
            <a:r>
              <a:rPr lang="cs-CZ" dirty="0"/>
              <a:t>z hlediska </a:t>
            </a:r>
            <a:r>
              <a:rPr lang="cs-CZ" dirty="0" smtClean="0"/>
              <a:t>environmentálního </a:t>
            </a:r>
            <a:r>
              <a:rPr lang="cs-CZ" dirty="0"/>
              <a:t>nebo </a:t>
            </a:r>
            <a:r>
              <a:rPr lang="cs-CZ" dirty="0" smtClean="0"/>
              <a:t>sociálního</a:t>
            </a:r>
          </a:p>
          <a:p>
            <a:pPr lvl="1">
              <a:spcBef>
                <a:spcPts val="0"/>
              </a:spcBef>
              <a:spcAft>
                <a:spcPts val="1200"/>
              </a:spcAft>
            </a:pPr>
            <a:r>
              <a:rPr lang="cs-CZ" dirty="0" smtClean="0"/>
              <a:t>požadavky </a:t>
            </a:r>
            <a:r>
              <a:rPr lang="cs-CZ" dirty="0"/>
              <a:t>na označení štítkem týkají výhradně kritérií, která souvisejí s předmětem veřejné zakázky,</a:t>
            </a:r>
          </a:p>
          <a:p>
            <a:pPr lvl="1">
              <a:spcBef>
                <a:spcPts val="0"/>
              </a:spcBef>
              <a:spcAft>
                <a:spcPts val="1200"/>
              </a:spcAft>
            </a:pPr>
            <a:r>
              <a:rPr lang="cs-CZ" dirty="0" smtClean="0"/>
              <a:t>štítky </a:t>
            </a:r>
            <a:r>
              <a:rPr lang="cs-CZ" dirty="0"/>
              <a:t>vhodné pro vymezení vlastností stavebních prací, dodávek nebo </a:t>
            </a:r>
            <a:r>
              <a:rPr lang="cs-CZ" dirty="0" smtClean="0"/>
              <a:t>služeb</a:t>
            </a:r>
            <a:endParaRPr lang="cs-CZ" dirty="0"/>
          </a:p>
          <a:p>
            <a:pPr lvl="1">
              <a:spcBef>
                <a:spcPts val="0"/>
              </a:spcBef>
              <a:spcAft>
                <a:spcPts val="1200"/>
              </a:spcAft>
            </a:pPr>
            <a:r>
              <a:rPr lang="cs-CZ" dirty="0" smtClean="0"/>
              <a:t>podmínky </a:t>
            </a:r>
            <a:r>
              <a:rPr lang="cs-CZ" dirty="0"/>
              <a:t>pro přidělení štítku vycházejí z objektivně ověřitelných a nediskriminačních </a:t>
            </a:r>
            <a:r>
              <a:rPr lang="cs-CZ" dirty="0" smtClean="0"/>
              <a:t>kritérií</a:t>
            </a:r>
            <a:endParaRPr lang="cs-CZ" dirty="0"/>
          </a:p>
          <a:p>
            <a:pPr>
              <a:spcBef>
                <a:spcPts val="0"/>
              </a:spcBef>
              <a:spcAft>
                <a:spcPts val="1200"/>
              </a:spcAft>
            </a:pPr>
            <a:endParaRPr lang="cs-CZ" dirty="0" smtClean="0"/>
          </a:p>
          <a:p>
            <a:pPr>
              <a:spcBef>
                <a:spcPts val="0"/>
              </a:spcBef>
              <a:spcAft>
                <a:spcPts val="1200"/>
              </a:spcAft>
            </a:pPr>
            <a:r>
              <a:rPr lang="cs-CZ" dirty="0" smtClean="0"/>
              <a:t> </a:t>
            </a:r>
          </a:p>
          <a:p>
            <a:endParaRPr lang="cs-CZ" dirty="0"/>
          </a:p>
          <a:p>
            <a:endParaRPr lang="cs-CZ" dirty="0"/>
          </a:p>
        </p:txBody>
      </p:sp>
      <p:sp>
        <p:nvSpPr>
          <p:cNvPr id="3" name="Nadpis 2"/>
          <p:cNvSpPr>
            <a:spLocks noGrp="1"/>
          </p:cNvSpPr>
          <p:nvPr>
            <p:ph type="title"/>
          </p:nvPr>
        </p:nvSpPr>
        <p:spPr/>
        <p:txBody>
          <a:bodyPr/>
          <a:lstStyle/>
          <a:p>
            <a:r>
              <a:rPr lang="cs-CZ" dirty="0"/>
              <a:t>Štítky</a:t>
            </a:r>
          </a:p>
        </p:txBody>
      </p:sp>
    </p:spTree>
    <p:extLst>
      <p:ext uri="{BB962C8B-B14F-4D97-AF65-F5344CB8AC3E}">
        <p14:creationId xmlns:p14="http://schemas.microsoft.com/office/powerpoint/2010/main" val="2308488597"/>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pPr lvl="1">
              <a:spcBef>
                <a:spcPts val="0"/>
              </a:spcBef>
              <a:spcAft>
                <a:spcPts val="1200"/>
              </a:spcAft>
            </a:pPr>
            <a:r>
              <a:rPr lang="cs-CZ" dirty="0" smtClean="0"/>
              <a:t>systém </a:t>
            </a:r>
            <a:r>
              <a:rPr lang="cs-CZ" dirty="0"/>
              <a:t>přidělování štítků zaveden v otevřené a transparentní proceduře, na které se mohly podílet všechny relevantní zúčastněné strany, včetně orgánů státní správy, spotřebitelů, sociálních partnerů, výrobců, distributorů a nevládních </a:t>
            </a:r>
            <a:r>
              <a:rPr lang="cs-CZ" dirty="0" smtClean="0"/>
              <a:t>organizací</a:t>
            </a:r>
            <a:endParaRPr lang="cs-CZ" dirty="0"/>
          </a:p>
          <a:p>
            <a:pPr lvl="1">
              <a:spcBef>
                <a:spcPts val="0"/>
              </a:spcBef>
              <a:spcAft>
                <a:spcPts val="1200"/>
              </a:spcAft>
            </a:pPr>
            <a:r>
              <a:rPr lang="cs-CZ" dirty="0" smtClean="0"/>
              <a:t>jsou </a:t>
            </a:r>
            <a:r>
              <a:rPr lang="cs-CZ" dirty="0"/>
              <a:t>štítky přístupné všem osobám, které o to mají zájem a</a:t>
            </a:r>
          </a:p>
          <a:p>
            <a:pPr lvl="1">
              <a:spcBef>
                <a:spcPts val="0"/>
              </a:spcBef>
              <a:spcAft>
                <a:spcPts val="1200"/>
              </a:spcAft>
            </a:pPr>
            <a:r>
              <a:rPr lang="cs-CZ" dirty="0" smtClean="0"/>
              <a:t>podmínky </a:t>
            </a:r>
            <a:r>
              <a:rPr lang="cs-CZ" dirty="0"/>
              <a:t>pro přidělení štítku stanoveny osobou, nad níž dodavatel žádající o štítek nemůže vykonávat rozhodující vliv</a:t>
            </a:r>
          </a:p>
          <a:p>
            <a:pPr>
              <a:spcBef>
                <a:spcPts val="0"/>
              </a:spcBef>
              <a:spcAft>
                <a:spcPts val="1200"/>
              </a:spcAft>
            </a:pPr>
            <a:endParaRPr lang="cs-CZ" dirty="0" smtClean="0"/>
          </a:p>
          <a:p>
            <a:pPr>
              <a:spcBef>
                <a:spcPts val="0"/>
              </a:spcBef>
              <a:spcAft>
                <a:spcPts val="1200"/>
              </a:spcAft>
            </a:pPr>
            <a:r>
              <a:rPr lang="cs-CZ" dirty="0" smtClean="0"/>
              <a:t> </a:t>
            </a:r>
          </a:p>
          <a:p>
            <a:endParaRPr lang="cs-CZ" dirty="0"/>
          </a:p>
          <a:p>
            <a:endParaRPr lang="cs-CZ" dirty="0"/>
          </a:p>
        </p:txBody>
      </p:sp>
      <p:sp>
        <p:nvSpPr>
          <p:cNvPr id="3" name="Nadpis 2"/>
          <p:cNvSpPr>
            <a:spLocks noGrp="1"/>
          </p:cNvSpPr>
          <p:nvPr>
            <p:ph type="title"/>
          </p:nvPr>
        </p:nvSpPr>
        <p:spPr/>
        <p:txBody>
          <a:bodyPr/>
          <a:lstStyle/>
          <a:p>
            <a:r>
              <a:rPr lang="cs-CZ" dirty="0"/>
              <a:t>Štítky</a:t>
            </a:r>
          </a:p>
        </p:txBody>
      </p:sp>
    </p:spTree>
    <p:extLst>
      <p:ext uri="{BB962C8B-B14F-4D97-AF65-F5344CB8AC3E}">
        <p14:creationId xmlns:p14="http://schemas.microsoft.com/office/powerpoint/2010/main" val="1796998422"/>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85000" lnSpcReduction="20000"/>
          </a:bodyPr>
          <a:lstStyle/>
          <a:p>
            <a:pPr>
              <a:spcBef>
                <a:spcPts val="0"/>
              </a:spcBef>
              <a:spcAft>
                <a:spcPts val="1200"/>
              </a:spcAft>
            </a:pPr>
            <a:r>
              <a:rPr lang="cs-CZ" dirty="0" smtClean="0"/>
              <a:t>povinnost přijmout </a:t>
            </a:r>
          </a:p>
          <a:p>
            <a:pPr lvl="1">
              <a:spcBef>
                <a:spcPts val="0"/>
              </a:spcBef>
              <a:spcAft>
                <a:spcPts val="1200"/>
              </a:spcAft>
            </a:pPr>
            <a:r>
              <a:rPr lang="cs-CZ" dirty="0" smtClean="0"/>
              <a:t>alternativní štítek (splňuje rovnocenné požadavky)</a:t>
            </a:r>
          </a:p>
          <a:p>
            <a:pPr lvl="1">
              <a:spcBef>
                <a:spcPts val="0"/>
              </a:spcBef>
              <a:spcAft>
                <a:spcPts val="1200"/>
              </a:spcAft>
            </a:pPr>
            <a:r>
              <a:rPr lang="cs-CZ" dirty="0" smtClean="0"/>
              <a:t>jakýkoli </a:t>
            </a:r>
            <a:r>
              <a:rPr lang="cs-CZ" dirty="0"/>
              <a:t>jiný vhodný důkaz, že dodávky, služby nebo stavební práce splňují požadavky na označení štítkem</a:t>
            </a:r>
          </a:p>
          <a:p>
            <a:pPr>
              <a:spcBef>
                <a:spcPts val="0"/>
              </a:spcBef>
              <a:spcAft>
                <a:spcPts val="1200"/>
              </a:spcAft>
            </a:pPr>
            <a:endParaRPr lang="cs-CZ" sz="100" dirty="0" smtClean="0"/>
          </a:p>
          <a:p>
            <a:pPr>
              <a:spcBef>
                <a:spcPts val="0"/>
              </a:spcBef>
              <a:spcAft>
                <a:spcPts val="1200"/>
              </a:spcAft>
            </a:pPr>
            <a:r>
              <a:rPr lang="cs-CZ" dirty="0" smtClean="0"/>
              <a:t>lze požadovat jen část vlastností</a:t>
            </a:r>
          </a:p>
          <a:p>
            <a:pPr>
              <a:spcBef>
                <a:spcPts val="0"/>
              </a:spcBef>
              <a:spcAft>
                <a:spcPts val="1200"/>
              </a:spcAft>
            </a:pPr>
            <a:r>
              <a:rPr lang="cs-CZ" dirty="0" smtClean="0"/>
              <a:t>zákaz štítku</a:t>
            </a:r>
            <a:r>
              <a:rPr lang="cs-CZ" dirty="0"/>
              <a:t>, pokud osvědčuje i vlastnosti, které nesouvisejí s </a:t>
            </a:r>
            <a:r>
              <a:rPr lang="cs-CZ" dirty="0" smtClean="0"/>
              <a:t>předmětem</a:t>
            </a:r>
          </a:p>
          <a:p>
            <a:pPr>
              <a:spcBef>
                <a:spcPts val="0"/>
              </a:spcBef>
              <a:spcAft>
                <a:spcPts val="1200"/>
              </a:spcAft>
            </a:pPr>
            <a:r>
              <a:rPr lang="cs-CZ" dirty="0" smtClean="0"/>
              <a:t>ALE</a:t>
            </a:r>
          </a:p>
          <a:p>
            <a:pPr>
              <a:spcBef>
                <a:spcPts val="0"/>
              </a:spcBef>
              <a:spcAft>
                <a:spcPts val="1200"/>
              </a:spcAft>
            </a:pPr>
            <a:r>
              <a:rPr lang="cs-CZ" dirty="0" smtClean="0"/>
              <a:t>lze odkazovat na dílčí specifikace štítku</a:t>
            </a:r>
          </a:p>
          <a:p>
            <a:pPr>
              <a:spcBef>
                <a:spcPts val="0"/>
              </a:spcBef>
              <a:spcAft>
                <a:spcPts val="1200"/>
              </a:spcAft>
            </a:pPr>
            <a:r>
              <a:rPr lang="cs-CZ" dirty="0" smtClean="0"/>
              <a:t> </a:t>
            </a:r>
          </a:p>
          <a:p>
            <a:endParaRPr lang="cs-CZ" dirty="0"/>
          </a:p>
          <a:p>
            <a:endParaRPr lang="cs-CZ" dirty="0"/>
          </a:p>
        </p:txBody>
      </p:sp>
      <p:sp>
        <p:nvSpPr>
          <p:cNvPr id="3" name="Nadpis 2"/>
          <p:cNvSpPr>
            <a:spLocks noGrp="1"/>
          </p:cNvSpPr>
          <p:nvPr>
            <p:ph type="title"/>
          </p:nvPr>
        </p:nvSpPr>
        <p:spPr/>
        <p:txBody>
          <a:bodyPr/>
          <a:lstStyle/>
          <a:p>
            <a:r>
              <a:rPr lang="cs-CZ" dirty="0"/>
              <a:t>Štítky</a:t>
            </a:r>
          </a:p>
        </p:txBody>
      </p:sp>
    </p:spTree>
    <p:extLst>
      <p:ext uri="{BB962C8B-B14F-4D97-AF65-F5344CB8AC3E}">
        <p14:creationId xmlns:p14="http://schemas.microsoft.com/office/powerpoint/2010/main" val="3345848058"/>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a:spcBef>
                <a:spcPts val="0"/>
              </a:spcBef>
              <a:spcAft>
                <a:spcPts val="1200"/>
              </a:spcAft>
            </a:pPr>
            <a:r>
              <a:rPr lang="cs-CZ" dirty="0" smtClean="0"/>
              <a:t>povinnost uveřejnit na profilu min. </a:t>
            </a:r>
            <a:r>
              <a:rPr lang="pl-PL" dirty="0"/>
              <a:t>do konce lhůty pro podání </a:t>
            </a:r>
            <a:r>
              <a:rPr lang="pl-PL" dirty="0" smtClean="0"/>
              <a:t>nabídek (x JŘBU)</a:t>
            </a:r>
          </a:p>
          <a:p>
            <a:pPr>
              <a:spcBef>
                <a:spcPts val="0"/>
              </a:spcBef>
              <a:spcAft>
                <a:spcPts val="1200"/>
              </a:spcAft>
            </a:pPr>
            <a:endParaRPr lang="cs-CZ" dirty="0" smtClean="0"/>
          </a:p>
          <a:p>
            <a:pPr>
              <a:spcBef>
                <a:spcPts val="0"/>
              </a:spcBef>
              <a:spcAft>
                <a:spcPts val="1200"/>
              </a:spcAft>
            </a:pPr>
            <a:endParaRPr lang="cs-CZ" dirty="0" smtClean="0"/>
          </a:p>
          <a:p>
            <a:pPr>
              <a:spcBef>
                <a:spcPts val="0"/>
              </a:spcBef>
              <a:spcAft>
                <a:spcPts val="1200"/>
              </a:spcAft>
            </a:pPr>
            <a:endParaRPr lang="cs-CZ" dirty="0" smtClean="0"/>
          </a:p>
          <a:p>
            <a:pPr>
              <a:spcBef>
                <a:spcPts val="0"/>
              </a:spcBef>
              <a:spcAft>
                <a:spcPts val="1200"/>
              </a:spcAft>
            </a:pPr>
            <a:r>
              <a:rPr lang="cs-CZ" dirty="0" smtClean="0"/>
              <a:t> </a:t>
            </a:r>
          </a:p>
          <a:p>
            <a:endParaRPr lang="cs-CZ" dirty="0"/>
          </a:p>
          <a:p>
            <a:endParaRPr lang="cs-CZ" dirty="0"/>
          </a:p>
        </p:txBody>
      </p:sp>
      <p:sp>
        <p:nvSpPr>
          <p:cNvPr id="3" name="Nadpis 2"/>
          <p:cNvSpPr>
            <a:spLocks noGrp="1"/>
          </p:cNvSpPr>
          <p:nvPr>
            <p:ph type="title"/>
          </p:nvPr>
        </p:nvSpPr>
        <p:spPr/>
        <p:txBody>
          <a:bodyPr/>
          <a:lstStyle/>
          <a:p>
            <a:r>
              <a:rPr lang="cs-CZ" dirty="0"/>
              <a:t>Dostupnost zadávací </a:t>
            </a:r>
            <a:r>
              <a:rPr lang="cs-CZ" dirty="0" smtClean="0"/>
              <a:t>dokumentace § 96</a:t>
            </a:r>
            <a:endParaRPr lang="cs-CZ" dirty="0"/>
          </a:p>
        </p:txBody>
      </p:sp>
    </p:spTree>
    <p:extLst>
      <p:ext uri="{BB962C8B-B14F-4D97-AF65-F5344CB8AC3E}">
        <p14:creationId xmlns:p14="http://schemas.microsoft.com/office/powerpoint/2010/main" val="396988191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85000" lnSpcReduction="20000"/>
          </a:bodyPr>
          <a:lstStyle/>
          <a:p>
            <a:r>
              <a:rPr lang="cs-CZ" dirty="0" smtClean="0"/>
              <a:t>neplatí</a:t>
            </a:r>
          </a:p>
          <a:p>
            <a:pPr lvl="1"/>
            <a:r>
              <a:rPr lang="cs-CZ" dirty="0" smtClean="0"/>
              <a:t>zvláštní </a:t>
            </a:r>
            <a:r>
              <a:rPr lang="cs-CZ" dirty="0"/>
              <a:t>nástroje, zařízení nebo formáty souborů, jež nejsou obecně dostupné nebo podporované obecně dostupnými </a:t>
            </a:r>
            <a:r>
              <a:rPr lang="cs-CZ" dirty="0" smtClean="0"/>
              <a:t>aplikacemi</a:t>
            </a:r>
          </a:p>
          <a:p>
            <a:pPr lvl="1"/>
            <a:r>
              <a:rPr lang="cs-CZ" dirty="0" smtClean="0"/>
              <a:t>zvláštní </a:t>
            </a:r>
            <a:r>
              <a:rPr lang="cs-CZ" dirty="0"/>
              <a:t>kancelářské vybavení, které zadavatelé běžně nemají k dispozici,</a:t>
            </a:r>
          </a:p>
          <a:p>
            <a:pPr lvl="1"/>
            <a:r>
              <a:rPr lang="cs-CZ" dirty="0" smtClean="0"/>
              <a:t>použití </a:t>
            </a:r>
            <a:r>
              <a:rPr lang="cs-CZ" dirty="0"/>
              <a:t>jiné než elektronické komunikace je nezbytné z důvodu narušení zabezpečení elektronické komunikace </a:t>
            </a:r>
            <a:r>
              <a:rPr lang="cs-CZ" dirty="0" smtClean="0"/>
              <a:t>nebo </a:t>
            </a:r>
            <a:r>
              <a:rPr lang="cs-CZ" dirty="0"/>
              <a:t>zvláště citlivé povahy </a:t>
            </a:r>
            <a:r>
              <a:rPr lang="cs-CZ" dirty="0" smtClean="0"/>
              <a:t>informací</a:t>
            </a:r>
            <a:endParaRPr lang="pl-PL" dirty="0" smtClean="0"/>
          </a:p>
          <a:p>
            <a:pPr>
              <a:spcBef>
                <a:spcPts val="0"/>
              </a:spcBef>
              <a:spcAft>
                <a:spcPts val="1200"/>
              </a:spcAft>
            </a:pPr>
            <a:endParaRPr lang="cs-CZ" dirty="0" smtClean="0"/>
          </a:p>
          <a:p>
            <a:pPr>
              <a:spcBef>
                <a:spcPts val="0"/>
              </a:spcBef>
              <a:spcAft>
                <a:spcPts val="1200"/>
              </a:spcAft>
            </a:pPr>
            <a:r>
              <a:rPr lang="cs-CZ" dirty="0" smtClean="0"/>
              <a:t>pak jiný vhodný způsob</a:t>
            </a:r>
          </a:p>
          <a:p>
            <a:pPr>
              <a:spcBef>
                <a:spcPts val="0"/>
              </a:spcBef>
              <a:spcAft>
                <a:spcPts val="1200"/>
              </a:spcAft>
            </a:pPr>
            <a:endParaRPr lang="cs-CZ" dirty="0" smtClean="0"/>
          </a:p>
          <a:p>
            <a:pPr>
              <a:spcBef>
                <a:spcPts val="0"/>
              </a:spcBef>
              <a:spcAft>
                <a:spcPts val="1200"/>
              </a:spcAft>
            </a:pPr>
            <a:r>
              <a:rPr lang="cs-CZ" dirty="0" smtClean="0"/>
              <a:t> </a:t>
            </a:r>
          </a:p>
          <a:p>
            <a:endParaRPr lang="cs-CZ" dirty="0"/>
          </a:p>
          <a:p>
            <a:endParaRPr lang="cs-CZ" dirty="0"/>
          </a:p>
        </p:txBody>
      </p:sp>
      <p:sp>
        <p:nvSpPr>
          <p:cNvPr id="3" name="Nadpis 2"/>
          <p:cNvSpPr>
            <a:spLocks noGrp="1"/>
          </p:cNvSpPr>
          <p:nvPr>
            <p:ph type="title"/>
          </p:nvPr>
        </p:nvSpPr>
        <p:spPr/>
        <p:txBody>
          <a:bodyPr/>
          <a:lstStyle/>
          <a:p>
            <a:r>
              <a:rPr lang="cs-CZ" dirty="0"/>
              <a:t>Dostupnost zadávací dokumentace</a:t>
            </a:r>
          </a:p>
        </p:txBody>
      </p:sp>
    </p:spTree>
    <p:extLst>
      <p:ext uri="{BB962C8B-B14F-4D97-AF65-F5344CB8AC3E}">
        <p14:creationId xmlns:p14="http://schemas.microsoft.com/office/powerpoint/2010/main" val="3246777693"/>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smtClean="0"/>
              <a:t>pokud je vhodná</a:t>
            </a:r>
          </a:p>
          <a:p>
            <a:r>
              <a:rPr lang="cs-CZ" dirty="0" smtClean="0"/>
              <a:t>v ZD</a:t>
            </a:r>
          </a:p>
          <a:p>
            <a:pPr lvl="1"/>
            <a:r>
              <a:rPr lang="cs-CZ" dirty="0" smtClean="0"/>
              <a:t>doba prohlídky (10 pracovních dnů před skončením lhůty pro podání nabídek)</a:t>
            </a:r>
          </a:p>
          <a:p>
            <a:pPr lvl="1"/>
            <a:r>
              <a:rPr lang="cs-CZ" dirty="0" smtClean="0"/>
              <a:t>lhůta pro podání nabídek delší než zákonem stanovená minimální</a:t>
            </a:r>
          </a:p>
          <a:p>
            <a:pPr>
              <a:spcBef>
                <a:spcPts val="0"/>
              </a:spcBef>
              <a:spcAft>
                <a:spcPts val="1200"/>
              </a:spcAft>
            </a:pPr>
            <a:endParaRPr lang="cs-CZ" dirty="0" smtClean="0"/>
          </a:p>
          <a:p>
            <a:pPr>
              <a:spcBef>
                <a:spcPts val="0"/>
              </a:spcBef>
              <a:spcAft>
                <a:spcPts val="1200"/>
              </a:spcAft>
            </a:pPr>
            <a:r>
              <a:rPr lang="cs-CZ" dirty="0" smtClean="0"/>
              <a:t> </a:t>
            </a:r>
          </a:p>
          <a:p>
            <a:endParaRPr lang="cs-CZ" dirty="0"/>
          </a:p>
          <a:p>
            <a:endParaRPr lang="cs-CZ" dirty="0"/>
          </a:p>
        </p:txBody>
      </p:sp>
      <p:sp>
        <p:nvSpPr>
          <p:cNvPr id="3" name="Nadpis 2"/>
          <p:cNvSpPr>
            <a:spLocks noGrp="1"/>
          </p:cNvSpPr>
          <p:nvPr>
            <p:ph type="title"/>
          </p:nvPr>
        </p:nvSpPr>
        <p:spPr/>
        <p:txBody>
          <a:bodyPr/>
          <a:lstStyle/>
          <a:p>
            <a:r>
              <a:rPr lang="cs-CZ" dirty="0"/>
              <a:t>Prohlídka místa </a:t>
            </a:r>
            <a:r>
              <a:rPr lang="cs-CZ" dirty="0" smtClean="0"/>
              <a:t>plnění § 97</a:t>
            </a:r>
            <a:endParaRPr lang="cs-CZ" dirty="0"/>
          </a:p>
        </p:txBody>
      </p:sp>
    </p:spTree>
    <p:extLst>
      <p:ext uri="{BB962C8B-B14F-4D97-AF65-F5344CB8AC3E}">
        <p14:creationId xmlns:p14="http://schemas.microsoft.com/office/powerpoint/2010/main" val="1600726038"/>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pPr marL="361950" indent="-361950" algn="just">
              <a:lnSpc>
                <a:spcPct val="110000"/>
              </a:lnSpc>
              <a:buFont typeface="Arial" pitchFamily="34" charset="0"/>
              <a:buChar char="•"/>
            </a:pPr>
            <a:r>
              <a:rPr lang="cs-CZ" dirty="0" smtClean="0"/>
              <a:t>dříve dodatečné informace</a:t>
            </a:r>
          </a:p>
          <a:p>
            <a:pPr marL="361950" indent="-361950" algn="just">
              <a:lnSpc>
                <a:spcPct val="110000"/>
              </a:lnSpc>
              <a:buFont typeface="Arial" pitchFamily="34" charset="0"/>
              <a:buChar char="•"/>
            </a:pPr>
            <a:r>
              <a:rPr lang="cs-CZ" dirty="0" smtClean="0"/>
              <a:t>na žádost nebo vlastní iniciativa zadavatele</a:t>
            </a:r>
          </a:p>
          <a:p>
            <a:pPr marL="361950" indent="-361950" algn="just">
              <a:lnSpc>
                <a:spcPct val="110000"/>
              </a:lnSpc>
              <a:buFont typeface="Arial" pitchFamily="34" charset="0"/>
              <a:buChar char="•"/>
            </a:pPr>
            <a:r>
              <a:rPr lang="cs-CZ" dirty="0" smtClean="0"/>
              <a:t>povinnost uveřejnit na profilu zadavatele</a:t>
            </a:r>
          </a:p>
          <a:p>
            <a:pPr marL="361950" indent="-361950" algn="just">
              <a:lnSpc>
                <a:spcPct val="110000"/>
              </a:lnSpc>
              <a:buFont typeface="Arial" pitchFamily="34" charset="0"/>
              <a:buChar char="•"/>
            </a:pPr>
            <a:r>
              <a:rPr lang="cs-CZ" dirty="0" smtClean="0"/>
              <a:t>pokud zadavatel </a:t>
            </a:r>
            <a:r>
              <a:rPr lang="cs-CZ" dirty="0"/>
              <a:t>neuveřejní, neodešle nebo nepředá vysvětlení do 3 pracovních </a:t>
            </a:r>
            <a:r>
              <a:rPr lang="cs-CZ" dirty="0" smtClean="0"/>
              <a:t>dnů od žádosti, </a:t>
            </a:r>
            <a:r>
              <a:rPr lang="cs-CZ" dirty="0"/>
              <a:t>prodlouží lhůtu pro podání nabídek nejméně o tolik pracovních dnů, o kolik přesáhla doba od doručení žádosti o vysvětlení zadávací dokumentace do uveřejnění, odeslání nebo předání vysvětlení 3 pracovní dny</a:t>
            </a:r>
          </a:p>
        </p:txBody>
      </p:sp>
      <p:sp>
        <p:nvSpPr>
          <p:cNvPr id="3" name="Nadpis 2"/>
          <p:cNvSpPr>
            <a:spLocks noGrp="1"/>
          </p:cNvSpPr>
          <p:nvPr>
            <p:ph type="title"/>
          </p:nvPr>
        </p:nvSpPr>
        <p:spPr/>
        <p:txBody>
          <a:bodyPr/>
          <a:lstStyle/>
          <a:p>
            <a:r>
              <a:rPr lang="cs-CZ" dirty="0" smtClean="0"/>
              <a:t>Vysvětlení zadávací dokumentace (§ 98)</a:t>
            </a:r>
            <a:endParaRPr lang="cs-CZ" dirty="0"/>
          </a:p>
        </p:txBody>
      </p:sp>
    </p:spTree>
    <p:extLst>
      <p:ext uri="{BB962C8B-B14F-4D97-AF65-F5344CB8AC3E}">
        <p14:creationId xmlns:p14="http://schemas.microsoft.com/office/powerpoint/2010/main" val="37778654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r>
              <a:rPr lang="cs-CZ" dirty="0" smtClean="0"/>
              <a:t>osoba</a:t>
            </a:r>
            <a:r>
              <a:rPr lang="cs-CZ" dirty="0"/>
              <a:t>, která zadává </a:t>
            </a:r>
            <a:endParaRPr lang="cs-CZ" dirty="0" smtClean="0"/>
          </a:p>
          <a:p>
            <a:r>
              <a:rPr lang="cs-CZ" u="sng" dirty="0" smtClean="0"/>
              <a:t>nadlimitní </a:t>
            </a:r>
            <a:r>
              <a:rPr lang="cs-CZ" u="sng" dirty="0"/>
              <a:t>nebo podlimitní </a:t>
            </a:r>
            <a:r>
              <a:rPr lang="cs-CZ" dirty="0" smtClean="0"/>
              <a:t>VZ </a:t>
            </a:r>
          </a:p>
          <a:p>
            <a:r>
              <a:rPr lang="cs-CZ" dirty="0" smtClean="0"/>
              <a:t>hrazenou </a:t>
            </a:r>
            <a:r>
              <a:rPr lang="cs-CZ" dirty="0"/>
              <a:t>z více než 50 % z </a:t>
            </a:r>
            <a:r>
              <a:rPr lang="cs-CZ" dirty="0" smtClean="0"/>
              <a:t>veřejných rozpočtů (rozpočet </a:t>
            </a:r>
            <a:r>
              <a:rPr lang="cs-CZ" dirty="0"/>
              <a:t>veřejného zadavatele, rozpočtu </a:t>
            </a:r>
            <a:r>
              <a:rPr lang="cs-CZ" dirty="0" smtClean="0"/>
              <a:t>EU, </a:t>
            </a:r>
            <a:r>
              <a:rPr lang="cs-CZ" dirty="0"/>
              <a:t>veřejného rozpočtu cizího </a:t>
            </a:r>
            <a:r>
              <a:rPr lang="cs-CZ" dirty="0" smtClean="0"/>
              <a:t>státu)</a:t>
            </a:r>
          </a:p>
          <a:p>
            <a:r>
              <a:rPr lang="cs-CZ" dirty="0" smtClean="0"/>
              <a:t>nebo </a:t>
            </a:r>
          </a:p>
          <a:p>
            <a:r>
              <a:rPr lang="cs-CZ" dirty="0" smtClean="0"/>
              <a:t>pokud </a:t>
            </a:r>
            <a:r>
              <a:rPr lang="cs-CZ" dirty="0"/>
              <a:t>peněžní prostředky poskytnuté na veřejnou zakázku z těchto zdrojů přesahují 200 000 000 Kč</a:t>
            </a:r>
            <a:r>
              <a:rPr lang="cs-CZ" dirty="0" smtClean="0"/>
              <a:t>. (PN)</a:t>
            </a:r>
            <a:endParaRPr lang="cs-CZ" dirty="0"/>
          </a:p>
        </p:txBody>
      </p:sp>
      <p:sp>
        <p:nvSpPr>
          <p:cNvPr id="3" name="Nadpis 2"/>
          <p:cNvSpPr>
            <a:spLocks noGrp="1"/>
          </p:cNvSpPr>
          <p:nvPr>
            <p:ph type="title"/>
          </p:nvPr>
        </p:nvSpPr>
        <p:spPr/>
        <p:txBody>
          <a:bodyPr/>
          <a:lstStyle/>
          <a:p>
            <a:r>
              <a:rPr lang="cs-CZ" dirty="0" smtClean="0"/>
              <a:t>Zadavatel § 4</a:t>
            </a:r>
            <a:endParaRPr lang="cs-CZ" dirty="0"/>
          </a:p>
        </p:txBody>
      </p:sp>
    </p:spTree>
    <p:extLst>
      <p:ext uri="{BB962C8B-B14F-4D97-AF65-F5344CB8AC3E}">
        <p14:creationId xmlns:p14="http://schemas.microsoft.com/office/powerpoint/2010/main" val="2353109462"/>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r>
              <a:rPr lang="cs-CZ" dirty="0"/>
              <a:t>před uplynutím lhůty pro podání žádosti o účast, předběžných nabídek nebo </a:t>
            </a:r>
            <a:r>
              <a:rPr lang="cs-CZ" dirty="0" smtClean="0"/>
              <a:t>nabídek</a:t>
            </a:r>
          </a:p>
          <a:p>
            <a:r>
              <a:rPr lang="cs-CZ" dirty="0"/>
              <a:t>uveřejněna nebo oznámena dodavatelům stejným způsobem jako zadávací </a:t>
            </a:r>
            <a:r>
              <a:rPr lang="cs-CZ" dirty="0" smtClean="0"/>
              <a:t>podmínka</a:t>
            </a:r>
            <a:r>
              <a:rPr lang="cs-CZ" dirty="0"/>
              <a:t>, která byla změněna nebo </a:t>
            </a:r>
            <a:r>
              <a:rPr lang="cs-CZ" dirty="0" smtClean="0"/>
              <a:t>doplněna</a:t>
            </a:r>
          </a:p>
          <a:p>
            <a:r>
              <a:rPr lang="cs-CZ" dirty="0" smtClean="0"/>
              <a:t>prodloužení lhůty</a:t>
            </a:r>
          </a:p>
          <a:p>
            <a:pPr lvl="1"/>
            <a:r>
              <a:rPr lang="cs-CZ" dirty="0" smtClean="0"/>
              <a:t>přiměřené</a:t>
            </a:r>
          </a:p>
          <a:p>
            <a:pPr lvl="1"/>
            <a:r>
              <a:rPr lang="cs-CZ" dirty="0"/>
              <a:t>od odeslání změny nebo doplnění zadávací dokumentace činila nejméně celou svou původní délku</a:t>
            </a:r>
          </a:p>
          <a:p>
            <a:pPr>
              <a:spcBef>
                <a:spcPts val="0"/>
              </a:spcBef>
              <a:spcAft>
                <a:spcPts val="1200"/>
              </a:spcAft>
            </a:pPr>
            <a:r>
              <a:rPr lang="cs-CZ" dirty="0" smtClean="0"/>
              <a:t> </a:t>
            </a:r>
          </a:p>
          <a:p>
            <a:endParaRPr lang="cs-CZ" dirty="0"/>
          </a:p>
          <a:p>
            <a:endParaRPr lang="cs-CZ" dirty="0"/>
          </a:p>
        </p:txBody>
      </p:sp>
      <p:sp>
        <p:nvSpPr>
          <p:cNvPr id="3" name="Nadpis 2"/>
          <p:cNvSpPr>
            <a:spLocks noGrp="1"/>
          </p:cNvSpPr>
          <p:nvPr>
            <p:ph type="title"/>
          </p:nvPr>
        </p:nvSpPr>
        <p:spPr/>
        <p:txBody>
          <a:bodyPr/>
          <a:lstStyle/>
          <a:p>
            <a:r>
              <a:rPr lang="cs-CZ" dirty="0"/>
              <a:t>Změna nebo doplnění </a:t>
            </a:r>
            <a:r>
              <a:rPr lang="cs-CZ" dirty="0" smtClean="0"/>
              <a:t>ZD § 99</a:t>
            </a:r>
            <a:endParaRPr lang="cs-CZ" dirty="0"/>
          </a:p>
        </p:txBody>
      </p:sp>
    </p:spTree>
    <p:extLst>
      <p:ext uri="{BB962C8B-B14F-4D97-AF65-F5344CB8AC3E}">
        <p14:creationId xmlns:p14="http://schemas.microsoft.com/office/powerpoint/2010/main" val="2721941251"/>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r>
              <a:rPr lang="cs-CZ" dirty="0" smtClean="0"/>
              <a:t>povinnost požadovat</a:t>
            </a:r>
          </a:p>
          <a:p>
            <a:pPr lvl="1"/>
            <a:r>
              <a:rPr lang="cs-CZ" dirty="0"/>
              <a:t>předložení údajů, dokumentů, vzorků nebo modelů, které potřebuje k hodnocení </a:t>
            </a:r>
            <a:r>
              <a:rPr lang="cs-CZ" dirty="0" smtClean="0"/>
              <a:t>nabídek</a:t>
            </a:r>
          </a:p>
          <a:p>
            <a:pPr lvl="1"/>
            <a:r>
              <a:rPr lang="cs-CZ" dirty="0"/>
              <a:t>předložení údajů, dokumentů, vzorků nebo modelů, které potřebuje k posouzení splnění podmínek účasti v zadávacím </a:t>
            </a:r>
            <a:r>
              <a:rPr lang="cs-CZ" dirty="0" smtClean="0"/>
              <a:t>řízení</a:t>
            </a:r>
          </a:p>
          <a:p>
            <a:pPr lvl="1"/>
            <a:r>
              <a:rPr lang="cs-CZ" dirty="0"/>
              <a:t>stanoví formu a způsob podání </a:t>
            </a:r>
            <a:r>
              <a:rPr lang="cs-CZ" dirty="0" smtClean="0"/>
              <a:t>nabídek (příp. el. nástroj)</a:t>
            </a:r>
          </a:p>
          <a:p>
            <a:endParaRPr lang="cs-CZ" dirty="0"/>
          </a:p>
          <a:p>
            <a:pPr>
              <a:spcBef>
                <a:spcPts val="0"/>
              </a:spcBef>
              <a:spcAft>
                <a:spcPts val="1200"/>
              </a:spcAft>
            </a:pPr>
            <a:r>
              <a:rPr lang="cs-CZ" dirty="0" smtClean="0"/>
              <a:t> </a:t>
            </a:r>
          </a:p>
          <a:p>
            <a:endParaRPr lang="cs-CZ" dirty="0"/>
          </a:p>
          <a:p>
            <a:endParaRPr lang="cs-CZ" dirty="0"/>
          </a:p>
        </p:txBody>
      </p:sp>
      <p:sp>
        <p:nvSpPr>
          <p:cNvPr id="3" name="Nadpis 2"/>
          <p:cNvSpPr>
            <a:spLocks noGrp="1"/>
          </p:cNvSpPr>
          <p:nvPr>
            <p:ph type="title"/>
          </p:nvPr>
        </p:nvSpPr>
        <p:spPr/>
        <p:txBody>
          <a:bodyPr/>
          <a:lstStyle/>
          <a:p>
            <a:r>
              <a:rPr lang="cs-CZ" dirty="0"/>
              <a:t>Podmínky sestavení a podání </a:t>
            </a:r>
            <a:r>
              <a:rPr lang="cs-CZ" dirty="0" err="1" smtClean="0"/>
              <a:t>nab</a:t>
            </a:r>
            <a:r>
              <a:rPr lang="cs-CZ" dirty="0" smtClean="0"/>
              <a:t>. § 103</a:t>
            </a:r>
            <a:endParaRPr lang="cs-CZ" dirty="0"/>
          </a:p>
        </p:txBody>
      </p:sp>
    </p:spTree>
    <p:extLst>
      <p:ext uri="{BB962C8B-B14F-4D97-AF65-F5344CB8AC3E}">
        <p14:creationId xmlns:p14="http://schemas.microsoft.com/office/powerpoint/2010/main" val="3828784191"/>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r>
              <a:rPr lang="cs-CZ" dirty="0" smtClean="0"/>
              <a:t>možnost požadovat</a:t>
            </a:r>
          </a:p>
          <a:p>
            <a:pPr lvl="1"/>
            <a:r>
              <a:rPr lang="cs-CZ" dirty="0"/>
              <a:t>předložení údajů o majetkové struktuře účastníka zadávacího řízení nebo jeho </a:t>
            </a:r>
            <a:r>
              <a:rPr lang="cs-CZ" dirty="0" smtClean="0"/>
              <a:t>poddodavatele</a:t>
            </a:r>
          </a:p>
          <a:p>
            <a:pPr lvl="1"/>
            <a:r>
              <a:rPr lang="cs-CZ" dirty="0"/>
              <a:t>jméno, nebo jména a příjmení a odbornou kvalifikaci pracovníků, kteří budou odpovědní za plnění </a:t>
            </a:r>
            <a:r>
              <a:rPr lang="cs-CZ" dirty="0" smtClean="0"/>
              <a:t>VZ (součástí předmětu umístění </a:t>
            </a:r>
            <a:r>
              <a:rPr lang="cs-CZ" dirty="0"/>
              <a:t>nebo </a:t>
            </a:r>
            <a:r>
              <a:rPr lang="cs-CZ" dirty="0" smtClean="0"/>
              <a:t>montáž)</a:t>
            </a:r>
          </a:p>
          <a:p>
            <a:pPr lvl="1"/>
            <a:r>
              <a:rPr lang="cs-CZ" dirty="0"/>
              <a:t>rozdělení odpovědnosti za plnění veřejné </a:t>
            </a:r>
            <a:r>
              <a:rPr lang="cs-CZ" dirty="0" smtClean="0"/>
              <a:t>zakázky (společná účast, pak oprávnění požadovat odpovědnost společně </a:t>
            </a:r>
            <a:r>
              <a:rPr lang="cs-CZ" dirty="0"/>
              <a:t>a nerozdílně</a:t>
            </a:r>
            <a:r>
              <a:rPr lang="cs-CZ" dirty="0" smtClean="0"/>
              <a:t>)</a:t>
            </a:r>
          </a:p>
          <a:p>
            <a:pPr lvl="1"/>
            <a:r>
              <a:rPr lang="cs-CZ" dirty="0"/>
              <a:t>doporučený způsob zpracování nabídky</a:t>
            </a:r>
          </a:p>
          <a:p>
            <a:pPr>
              <a:spcBef>
                <a:spcPts val="0"/>
              </a:spcBef>
              <a:spcAft>
                <a:spcPts val="1200"/>
              </a:spcAft>
            </a:pPr>
            <a:r>
              <a:rPr lang="cs-CZ" dirty="0" smtClean="0"/>
              <a:t> </a:t>
            </a:r>
          </a:p>
          <a:p>
            <a:endParaRPr lang="cs-CZ" dirty="0"/>
          </a:p>
          <a:p>
            <a:endParaRPr lang="cs-CZ" dirty="0"/>
          </a:p>
        </p:txBody>
      </p:sp>
      <p:sp>
        <p:nvSpPr>
          <p:cNvPr id="3" name="Nadpis 2"/>
          <p:cNvSpPr>
            <a:spLocks noGrp="1"/>
          </p:cNvSpPr>
          <p:nvPr>
            <p:ph type="title"/>
          </p:nvPr>
        </p:nvSpPr>
        <p:spPr/>
        <p:txBody>
          <a:bodyPr/>
          <a:lstStyle/>
          <a:p>
            <a:r>
              <a:rPr lang="cs-CZ" dirty="0"/>
              <a:t>Podmínky sestavení a podání nabídek</a:t>
            </a:r>
          </a:p>
        </p:txBody>
      </p:sp>
    </p:spTree>
    <p:extLst>
      <p:ext uri="{BB962C8B-B14F-4D97-AF65-F5344CB8AC3E}">
        <p14:creationId xmlns:p14="http://schemas.microsoft.com/office/powerpoint/2010/main" val="263867116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a:spcBef>
                <a:spcPts val="0"/>
              </a:spcBef>
              <a:spcAft>
                <a:spcPts val="1200"/>
              </a:spcAft>
            </a:pPr>
            <a:r>
              <a:rPr lang="cs-CZ" dirty="0" smtClean="0"/>
              <a:t>možnost požadovat </a:t>
            </a:r>
          </a:p>
          <a:p>
            <a:pPr lvl="1">
              <a:spcBef>
                <a:spcPts val="0"/>
              </a:spcBef>
              <a:spcAft>
                <a:spcPts val="1200"/>
              </a:spcAft>
            </a:pPr>
            <a:r>
              <a:rPr lang="cs-CZ" dirty="0"/>
              <a:t>předložení dokladů nebo vzorků vztahujících se k předmětu plnění veřejné zakázky nebo kvalifikaci </a:t>
            </a:r>
            <a:r>
              <a:rPr lang="cs-CZ" dirty="0" smtClean="0"/>
              <a:t>dodavatele</a:t>
            </a:r>
          </a:p>
          <a:p>
            <a:pPr lvl="1">
              <a:spcBef>
                <a:spcPts val="0"/>
              </a:spcBef>
              <a:spcAft>
                <a:spcPts val="1200"/>
              </a:spcAft>
            </a:pPr>
            <a:r>
              <a:rPr lang="cs-CZ" dirty="0" smtClean="0"/>
              <a:t>úspěšný </a:t>
            </a:r>
            <a:r>
              <a:rPr lang="cs-CZ" dirty="0"/>
              <a:t>výsledek zkoušek </a:t>
            </a:r>
            <a:r>
              <a:rPr lang="cs-CZ" dirty="0" smtClean="0"/>
              <a:t>vzorků</a:t>
            </a:r>
          </a:p>
          <a:p>
            <a:pPr lvl="1">
              <a:spcBef>
                <a:spcPts val="0"/>
              </a:spcBef>
              <a:spcAft>
                <a:spcPts val="1200"/>
              </a:spcAft>
            </a:pPr>
            <a:r>
              <a:rPr lang="cs-CZ" dirty="0" smtClean="0"/>
              <a:t>předložení </a:t>
            </a:r>
            <a:r>
              <a:rPr lang="cs-CZ" dirty="0"/>
              <a:t>dokladu prokazujícího schopnost dodavatele zabezpečit ochranu utajovaných </a:t>
            </a:r>
            <a:r>
              <a:rPr lang="cs-CZ" dirty="0" smtClean="0"/>
              <a:t>informací (jen pokud nezbytné)</a:t>
            </a:r>
          </a:p>
          <a:p>
            <a:pPr lvl="1">
              <a:spcBef>
                <a:spcPts val="0"/>
              </a:spcBef>
              <a:spcAft>
                <a:spcPts val="1200"/>
              </a:spcAft>
            </a:pPr>
            <a:r>
              <a:rPr lang="cs-CZ" dirty="0" smtClean="0"/>
              <a:t>přijetí </a:t>
            </a:r>
            <a:r>
              <a:rPr lang="cs-CZ" dirty="0"/>
              <a:t>určité právní formy </a:t>
            </a:r>
            <a:endParaRPr lang="cs-CZ" dirty="0" smtClean="0"/>
          </a:p>
          <a:p>
            <a:pPr lvl="1">
              <a:spcBef>
                <a:spcPts val="0"/>
              </a:spcBef>
              <a:spcAft>
                <a:spcPts val="1200"/>
              </a:spcAft>
            </a:pPr>
            <a:r>
              <a:rPr lang="cs-CZ" dirty="0" smtClean="0"/>
              <a:t>bližší </a:t>
            </a:r>
            <a:r>
              <a:rPr lang="cs-CZ" dirty="0"/>
              <a:t>podmínky součinnosti před uzavřením smlouvy</a:t>
            </a:r>
          </a:p>
          <a:p>
            <a:pPr>
              <a:spcBef>
                <a:spcPts val="0"/>
              </a:spcBef>
              <a:spcAft>
                <a:spcPts val="1200"/>
              </a:spcAft>
            </a:pPr>
            <a:endParaRPr lang="cs-CZ" dirty="0" smtClean="0"/>
          </a:p>
          <a:p>
            <a:endParaRPr lang="cs-CZ" dirty="0"/>
          </a:p>
          <a:p>
            <a:endParaRPr lang="cs-CZ" dirty="0"/>
          </a:p>
        </p:txBody>
      </p:sp>
      <p:sp>
        <p:nvSpPr>
          <p:cNvPr id="3" name="Nadpis 2"/>
          <p:cNvSpPr>
            <a:spLocks noGrp="1"/>
          </p:cNvSpPr>
          <p:nvPr>
            <p:ph type="title"/>
          </p:nvPr>
        </p:nvSpPr>
        <p:spPr/>
        <p:txBody>
          <a:bodyPr/>
          <a:lstStyle/>
          <a:p>
            <a:r>
              <a:rPr lang="cs-CZ" dirty="0"/>
              <a:t>Další podmínky pro uzavření </a:t>
            </a:r>
            <a:r>
              <a:rPr lang="cs-CZ" dirty="0" err="1" smtClean="0"/>
              <a:t>sml</a:t>
            </a:r>
            <a:r>
              <a:rPr lang="cs-CZ" dirty="0" smtClean="0"/>
              <a:t>. § 104</a:t>
            </a:r>
            <a:endParaRPr lang="cs-CZ" dirty="0"/>
          </a:p>
        </p:txBody>
      </p:sp>
    </p:spTree>
    <p:extLst>
      <p:ext uri="{BB962C8B-B14F-4D97-AF65-F5344CB8AC3E}">
        <p14:creationId xmlns:p14="http://schemas.microsoft.com/office/powerpoint/2010/main" val="2917164978"/>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70000" lnSpcReduction="20000"/>
          </a:bodyPr>
          <a:lstStyle/>
          <a:p>
            <a:pPr>
              <a:spcBef>
                <a:spcPts val="0"/>
              </a:spcBef>
              <a:spcAft>
                <a:spcPts val="1200"/>
              </a:spcAft>
            </a:pPr>
            <a:r>
              <a:rPr lang="cs-CZ" dirty="0" smtClean="0"/>
              <a:t>povinnost požadovat </a:t>
            </a:r>
          </a:p>
          <a:p>
            <a:pPr lvl="1">
              <a:spcBef>
                <a:spcPts val="0"/>
              </a:spcBef>
              <a:spcAft>
                <a:spcPts val="1200"/>
              </a:spcAft>
            </a:pPr>
            <a:r>
              <a:rPr lang="cs-CZ" dirty="0"/>
              <a:t>od vybraného dodavatele </a:t>
            </a:r>
            <a:r>
              <a:rPr lang="cs-CZ" dirty="0" smtClean="0"/>
              <a:t>předložení </a:t>
            </a:r>
            <a:r>
              <a:rPr lang="cs-CZ" b="1" dirty="0"/>
              <a:t>dokladů</a:t>
            </a:r>
            <a:r>
              <a:rPr lang="cs-CZ" dirty="0"/>
              <a:t> o jeho majetkové struktuře až po skutečné majitele </a:t>
            </a:r>
            <a:r>
              <a:rPr lang="cs-CZ" sz="2000" dirty="0" smtClean="0"/>
              <a:t>(zákon </a:t>
            </a:r>
            <a:r>
              <a:rPr lang="cs-CZ" sz="2000" dirty="0"/>
              <a:t>o některých opatřeních proti legalizaci výnosů z trestné činnosti a financování </a:t>
            </a:r>
            <a:r>
              <a:rPr lang="cs-CZ" sz="2000" dirty="0" smtClean="0"/>
              <a:t>terorismu)</a:t>
            </a:r>
          </a:p>
          <a:p>
            <a:pPr lvl="0"/>
            <a:r>
              <a:rPr lang="cs-CZ" dirty="0"/>
              <a:t>Zadavatel je povinen v zadávací dokumentaci požadovat od vybraného dodavatele, který je právnickou osobou, aby jako podmínku pro uzavření smlouvy předložil</a:t>
            </a:r>
          </a:p>
          <a:p>
            <a:pPr lvl="1"/>
            <a:r>
              <a:rPr lang="cs-CZ" dirty="0"/>
              <a:t>identifikační údaje všech osob, které jsou jeho skutečným majitelem podle zákona o některých opatřeních proti legalizaci výnosů z trestné činnosti a financování terorismu, </a:t>
            </a:r>
          </a:p>
          <a:p>
            <a:pPr lvl="1"/>
            <a:r>
              <a:rPr lang="cs-CZ" dirty="0"/>
              <a:t>doklady, z nichž vyplývá vztah všech osob podle písmene a) k dodavateli; těmito doklady jsou zejména</a:t>
            </a:r>
          </a:p>
          <a:p>
            <a:pPr lvl="2"/>
            <a:r>
              <a:rPr lang="cs-CZ" dirty="0"/>
              <a:t>výpis z obchodního rejstříku nebo jiné obdobné evidence,</a:t>
            </a:r>
          </a:p>
          <a:p>
            <a:pPr lvl="2"/>
            <a:r>
              <a:rPr lang="cs-CZ" dirty="0"/>
              <a:t>seznam akcionářů,</a:t>
            </a:r>
          </a:p>
          <a:p>
            <a:pPr lvl="2"/>
            <a:r>
              <a:rPr lang="cs-CZ" dirty="0"/>
              <a:t>rozhodnutí statutárního orgánu o vyplacení podílu na zisku,</a:t>
            </a:r>
          </a:p>
          <a:p>
            <a:pPr lvl="2"/>
            <a:r>
              <a:rPr lang="cs-CZ" dirty="0"/>
              <a:t>společenská smlouva, zakladatelská listina nebo stanovy.</a:t>
            </a:r>
          </a:p>
          <a:p>
            <a:pPr lvl="1">
              <a:spcBef>
                <a:spcPts val="0"/>
              </a:spcBef>
              <a:spcAft>
                <a:spcPts val="1200"/>
              </a:spcAft>
            </a:pPr>
            <a:endParaRPr lang="cs-CZ" dirty="0"/>
          </a:p>
          <a:p>
            <a:pPr>
              <a:spcBef>
                <a:spcPts val="0"/>
              </a:spcBef>
              <a:spcAft>
                <a:spcPts val="1200"/>
              </a:spcAft>
            </a:pPr>
            <a:endParaRPr lang="cs-CZ" dirty="0" smtClean="0"/>
          </a:p>
          <a:p>
            <a:endParaRPr lang="cs-CZ" dirty="0"/>
          </a:p>
          <a:p>
            <a:endParaRPr lang="cs-CZ" dirty="0"/>
          </a:p>
        </p:txBody>
      </p:sp>
      <p:sp>
        <p:nvSpPr>
          <p:cNvPr id="3" name="Nadpis 2"/>
          <p:cNvSpPr>
            <a:spLocks noGrp="1"/>
          </p:cNvSpPr>
          <p:nvPr>
            <p:ph type="title"/>
          </p:nvPr>
        </p:nvSpPr>
        <p:spPr/>
        <p:txBody>
          <a:bodyPr/>
          <a:lstStyle/>
          <a:p>
            <a:r>
              <a:rPr lang="cs-CZ" dirty="0"/>
              <a:t>Další podmínky pro uzavření smlouvy</a:t>
            </a:r>
          </a:p>
        </p:txBody>
      </p:sp>
    </p:spTree>
    <p:extLst>
      <p:ext uri="{BB962C8B-B14F-4D97-AF65-F5344CB8AC3E}">
        <p14:creationId xmlns:p14="http://schemas.microsoft.com/office/powerpoint/2010/main" val="253420603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a:spcBef>
                <a:spcPts val="0"/>
              </a:spcBef>
              <a:spcAft>
                <a:spcPts val="1200"/>
              </a:spcAft>
            </a:pPr>
            <a:r>
              <a:rPr lang="cs-CZ" dirty="0" smtClean="0"/>
              <a:t>možnost v ZD požadovat po účastníku </a:t>
            </a:r>
            <a:r>
              <a:rPr lang="cs-CZ" dirty="0"/>
              <a:t>zadávacího </a:t>
            </a:r>
            <a:r>
              <a:rPr lang="cs-CZ" dirty="0" smtClean="0"/>
              <a:t>řízení, aby </a:t>
            </a:r>
            <a:r>
              <a:rPr lang="cs-CZ" dirty="0"/>
              <a:t>v nabídce</a:t>
            </a:r>
          </a:p>
          <a:p>
            <a:pPr lvl="1">
              <a:spcBef>
                <a:spcPts val="0"/>
              </a:spcBef>
              <a:spcAft>
                <a:spcPts val="1200"/>
              </a:spcAft>
            </a:pPr>
            <a:r>
              <a:rPr lang="cs-CZ" dirty="0" smtClean="0"/>
              <a:t>určil </a:t>
            </a:r>
            <a:r>
              <a:rPr lang="cs-CZ" dirty="0"/>
              <a:t>části veřejné zakázky, které hodlá plnit prostřednictvím poddodavatelů, nebo</a:t>
            </a:r>
          </a:p>
          <a:p>
            <a:pPr lvl="1">
              <a:spcBef>
                <a:spcPts val="0"/>
              </a:spcBef>
              <a:spcAft>
                <a:spcPts val="1200"/>
              </a:spcAft>
            </a:pPr>
            <a:r>
              <a:rPr lang="cs-CZ" dirty="0" smtClean="0"/>
              <a:t>předložil </a:t>
            </a:r>
            <a:r>
              <a:rPr lang="cs-CZ" dirty="0"/>
              <a:t>seznam poddodavatelů, pokud jsou účastníkovi zadávacího řízení známi a uvedl, kterou část veřejné zakázky bude každý z poddodavatelů plnit</a:t>
            </a:r>
          </a:p>
          <a:p>
            <a:pPr>
              <a:spcBef>
                <a:spcPts val="0"/>
              </a:spcBef>
              <a:spcAft>
                <a:spcPts val="1200"/>
              </a:spcAft>
            </a:pPr>
            <a:endParaRPr lang="cs-CZ" dirty="0" smtClean="0"/>
          </a:p>
          <a:p>
            <a:endParaRPr lang="cs-CZ" dirty="0"/>
          </a:p>
          <a:p>
            <a:endParaRPr lang="cs-CZ" dirty="0"/>
          </a:p>
        </p:txBody>
      </p:sp>
      <p:sp>
        <p:nvSpPr>
          <p:cNvPr id="3" name="Nadpis 2"/>
          <p:cNvSpPr>
            <a:spLocks noGrp="1"/>
          </p:cNvSpPr>
          <p:nvPr>
            <p:ph type="title"/>
          </p:nvPr>
        </p:nvSpPr>
        <p:spPr/>
        <p:txBody>
          <a:bodyPr/>
          <a:lstStyle/>
          <a:p>
            <a:r>
              <a:rPr lang="cs-CZ" dirty="0"/>
              <a:t>Využití </a:t>
            </a:r>
            <a:r>
              <a:rPr lang="cs-CZ" dirty="0" smtClean="0"/>
              <a:t>poddodavatele § 105</a:t>
            </a:r>
            <a:endParaRPr lang="cs-CZ" dirty="0"/>
          </a:p>
        </p:txBody>
      </p:sp>
    </p:spTree>
    <p:extLst>
      <p:ext uri="{BB962C8B-B14F-4D97-AF65-F5344CB8AC3E}">
        <p14:creationId xmlns:p14="http://schemas.microsoft.com/office/powerpoint/2010/main" val="2189238688"/>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a:spcBef>
                <a:spcPts val="0"/>
              </a:spcBef>
              <a:spcAft>
                <a:spcPts val="1200"/>
              </a:spcAft>
            </a:pPr>
            <a:r>
              <a:rPr lang="cs-CZ" dirty="0" smtClean="0"/>
              <a:t>Z může </a:t>
            </a:r>
            <a:r>
              <a:rPr lang="cs-CZ" dirty="0"/>
              <a:t>v </a:t>
            </a:r>
            <a:r>
              <a:rPr lang="cs-CZ" dirty="0" smtClean="0"/>
              <a:t>ZD stanovit</a:t>
            </a:r>
          </a:p>
          <a:p>
            <a:pPr>
              <a:spcBef>
                <a:spcPts val="0"/>
              </a:spcBef>
              <a:spcAft>
                <a:spcPts val="1200"/>
              </a:spcAft>
            </a:pPr>
            <a:r>
              <a:rPr lang="cs-CZ" dirty="0" smtClean="0"/>
              <a:t>podmínky</a:t>
            </a:r>
            <a:r>
              <a:rPr lang="cs-CZ" dirty="0"/>
              <a:t>, při jejichž splnění budou na žádost poddodavatele převedeny splatné částky úhrady veřejné zakázky přímo </a:t>
            </a:r>
            <a:r>
              <a:rPr lang="cs-CZ" dirty="0" smtClean="0"/>
              <a:t>poddodavateli</a:t>
            </a:r>
          </a:p>
          <a:p>
            <a:pPr>
              <a:spcBef>
                <a:spcPts val="0"/>
              </a:spcBef>
              <a:spcAft>
                <a:spcPts val="1200"/>
              </a:spcAft>
            </a:pPr>
            <a:r>
              <a:rPr lang="cs-CZ" dirty="0" smtClean="0"/>
              <a:t>nejsou </a:t>
            </a:r>
            <a:r>
              <a:rPr lang="cs-CZ" dirty="0"/>
              <a:t>dotčeny jiné právní předpisy</a:t>
            </a:r>
            <a:endParaRPr lang="cs-CZ" dirty="0" smtClean="0"/>
          </a:p>
          <a:p>
            <a:endParaRPr lang="cs-CZ" dirty="0"/>
          </a:p>
          <a:p>
            <a:endParaRPr lang="cs-CZ" dirty="0"/>
          </a:p>
        </p:txBody>
      </p:sp>
      <p:sp>
        <p:nvSpPr>
          <p:cNvPr id="3" name="Nadpis 2"/>
          <p:cNvSpPr>
            <a:spLocks noGrp="1"/>
          </p:cNvSpPr>
          <p:nvPr>
            <p:ph type="title"/>
          </p:nvPr>
        </p:nvSpPr>
        <p:spPr/>
        <p:txBody>
          <a:bodyPr/>
          <a:lstStyle/>
          <a:p>
            <a:r>
              <a:rPr lang="cs-CZ" dirty="0"/>
              <a:t>Platby </a:t>
            </a:r>
            <a:r>
              <a:rPr lang="cs-CZ" dirty="0" smtClean="0"/>
              <a:t>poddodavatelům § 106</a:t>
            </a:r>
            <a:endParaRPr lang="cs-CZ" dirty="0"/>
          </a:p>
        </p:txBody>
      </p:sp>
    </p:spTree>
    <p:extLst>
      <p:ext uri="{BB962C8B-B14F-4D97-AF65-F5344CB8AC3E}">
        <p14:creationId xmlns:p14="http://schemas.microsoft.com/office/powerpoint/2010/main" val="1315458791"/>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zákaz otevřít </a:t>
            </a:r>
            <a:r>
              <a:rPr lang="cs-CZ" dirty="0"/>
              <a:t>nabídku před uplynutím lhůty pro podání </a:t>
            </a:r>
            <a:r>
              <a:rPr lang="cs-CZ" dirty="0" smtClean="0"/>
              <a:t>nabídek</a:t>
            </a:r>
          </a:p>
          <a:p>
            <a:r>
              <a:rPr lang="cs-CZ" dirty="0" smtClean="0"/>
              <a:t>rozlišení listinné a elektronické</a:t>
            </a:r>
          </a:p>
          <a:p>
            <a:pPr lvl="1"/>
            <a:endParaRPr lang="cs-CZ" dirty="0"/>
          </a:p>
          <a:p>
            <a:endParaRPr lang="cs-CZ" dirty="0"/>
          </a:p>
        </p:txBody>
      </p:sp>
      <p:sp>
        <p:nvSpPr>
          <p:cNvPr id="3" name="Nadpis 2"/>
          <p:cNvSpPr>
            <a:spLocks noGrp="1"/>
          </p:cNvSpPr>
          <p:nvPr>
            <p:ph type="title"/>
          </p:nvPr>
        </p:nvSpPr>
        <p:spPr/>
        <p:txBody>
          <a:bodyPr/>
          <a:lstStyle/>
          <a:p>
            <a:r>
              <a:rPr lang="cs-CZ" dirty="0" smtClean="0"/>
              <a:t>Otevírání obálek § 108</a:t>
            </a:r>
            <a:endParaRPr lang="cs-CZ" dirty="0"/>
          </a:p>
        </p:txBody>
      </p:sp>
    </p:spTree>
    <p:extLst>
      <p:ext uri="{BB962C8B-B14F-4D97-AF65-F5344CB8AC3E}">
        <p14:creationId xmlns:p14="http://schemas.microsoft.com/office/powerpoint/2010/main" val="178331640"/>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r>
              <a:rPr lang="cs-CZ" dirty="0" smtClean="0"/>
              <a:t>oprávnění účasti D</a:t>
            </a:r>
          </a:p>
          <a:p>
            <a:r>
              <a:rPr lang="cs-CZ" dirty="0"/>
              <a:t>bez zbytečného odkladu po uplynutí lhůty pro podání </a:t>
            </a:r>
            <a:r>
              <a:rPr lang="cs-CZ" dirty="0" smtClean="0"/>
              <a:t>nabídek</a:t>
            </a:r>
          </a:p>
          <a:p>
            <a:r>
              <a:rPr lang="cs-CZ" dirty="0" smtClean="0"/>
              <a:t>sdělení identifikačního </a:t>
            </a:r>
            <a:r>
              <a:rPr lang="cs-CZ" dirty="0"/>
              <a:t>údaje účastníků </a:t>
            </a:r>
            <a:endParaRPr lang="cs-CZ" dirty="0" smtClean="0"/>
          </a:p>
          <a:p>
            <a:r>
              <a:rPr lang="cs-CZ" dirty="0" smtClean="0"/>
              <a:t>údaje </a:t>
            </a:r>
            <a:r>
              <a:rPr lang="cs-CZ" dirty="0"/>
              <a:t>z nabídek odpovídající číselně vyjádřitelným kritériím </a:t>
            </a:r>
            <a:r>
              <a:rPr lang="cs-CZ" dirty="0" smtClean="0"/>
              <a:t>hodnocení</a:t>
            </a:r>
          </a:p>
          <a:p>
            <a:r>
              <a:rPr lang="cs-CZ" dirty="0" smtClean="0"/>
              <a:t>x </a:t>
            </a:r>
            <a:r>
              <a:rPr lang="cs-CZ" dirty="0" err="1" smtClean="0"/>
              <a:t>dvouobálková</a:t>
            </a:r>
            <a:r>
              <a:rPr lang="cs-CZ" dirty="0" smtClean="0"/>
              <a:t> metoda (</a:t>
            </a:r>
            <a:r>
              <a:rPr lang="cs-CZ" dirty="0"/>
              <a:t>v samostatné obálce, která bude zadavatelem otevřena po vyhodnocení kritérií </a:t>
            </a:r>
            <a:r>
              <a:rPr lang="cs-CZ" dirty="0" smtClean="0"/>
              <a:t>kvality)</a:t>
            </a:r>
          </a:p>
          <a:p>
            <a:pPr lvl="1"/>
            <a:endParaRPr lang="cs-CZ" dirty="0" smtClean="0"/>
          </a:p>
          <a:p>
            <a:pPr lvl="1"/>
            <a:endParaRPr lang="cs-CZ" dirty="0"/>
          </a:p>
          <a:p>
            <a:endParaRPr lang="cs-CZ" dirty="0"/>
          </a:p>
        </p:txBody>
      </p:sp>
      <p:sp>
        <p:nvSpPr>
          <p:cNvPr id="3" name="Nadpis 2"/>
          <p:cNvSpPr>
            <a:spLocks noGrp="1"/>
          </p:cNvSpPr>
          <p:nvPr>
            <p:ph type="title"/>
          </p:nvPr>
        </p:nvSpPr>
        <p:spPr/>
        <p:txBody>
          <a:bodyPr/>
          <a:lstStyle/>
          <a:p>
            <a:r>
              <a:rPr lang="cs-CZ" dirty="0" smtClean="0"/>
              <a:t>Otevírání obálek – listinná forma</a:t>
            </a:r>
            <a:endParaRPr lang="cs-CZ" dirty="0"/>
          </a:p>
        </p:txBody>
      </p:sp>
    </p:spTree>
    <p:extLst>
      <p:ext uri="{BB962C8B-B14F-4D97-AF65-F5344CB8AC3E}">
        <p14:creationId xmlns:p14="http://schemas.microsoft.com/office/powerpoint/2010/main" val="348725396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povinnost posoudit</a:t>
            </a:r>
          </a:p>
          <a:p>
            <a:r>
              <a:rPr lang="cs-CZ" dirty="0" smtClean="0"/>
              <a:t>v ZD lze stanovit</a:t>
            </a:r>
          </a:p>
          <a:p>
            <a:pPr lvl="1"/>
            <a:r>
              <a:rPr lang="cs-CZ" dirty="0"/>
              <a:t>cenu nebo náklady, které bude považovat za mimořádně nízkou nabídkovou cenu, nebo</a:t>
            </a:r>
          </a:p>
          <a:p>
            <a:pPr lvl="1"/>
            <a:r>
              <a:rPr lang="cs-CZ" dirty="0" smtClean="0"/>
              <a:t>způsob </a:t>
            </a:r>
            <a:r>
              <a:rPr lang="cs-CZ" dirty="0"/>
              <a:t>určení mimořádně nízké nabídkové ceny</a:t>
            </a:r>
          </a:p>
          <a:p>
            <a:r>
              <a:rPr lang="cs-CZ" dirty="0"/>
              <a:t>písemné zdůvodnění způsobu stanovení mimořádně nízké nabídkové ceny</a:t>
            </a:r>
          </a:p>
        </p:txBody>
      </p:sp>
      <p:sp>
        <p:nvSpPr>
          <p:cNvPr id="3" name="Nadpis 2"/>
          <p:cNvSpPr>
            <a:spLocks noGrp="1"/>
          </p:cNvSpPr>
          <p:nvPr>
            <p:ph type="title"/>
          </p:nvPr>
        </p:nvSpPr>
        <p:spPr/>
        <p:txBody>
          <a:bodyPr/>
          <a:lstStyle/>
          <a:p>
            <a:r>
              <a:rPr lang="cs-CZ" dirty="0" smtClean="0"/>
              <a:t>Mimořádně nízká nabídková cena § 113</a:t>
            </a:r>
            <a:endParaRPr lang="cs-CZ" dirty="0"/>
          </a:p>
        </p:txBody>
      </p:sp>
    </p:spTree>
    <p:extLst>
      <p:ext uri="{BB962C8B-B14F-4D97-AF65-F5344CB8AC3E}">
        <p14:creationId xmlns:p14="http://schemas.microsoft.com/office/powerpoint/2010/main" val="30690495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smtClean="0"/>
              <a:t>zadává sektorovou zakázku</a:t>
            </a:r>
          </a:p>
          <a:p>
            <a:r>
              <a:rPr lang="cs-CZ" b="1" dirty="0"/>
              <a:t>veřejný zadavatel </a:t>
            </a:r>
            <a:r>
              <a:rPr lang="cs-CZ" dirty="0"/>
              <a:t>při výkonu relevantní </a:t>
            </a:r>
            <a:r>
              <a:rPr lang="cs-CZ" dirty="0" smtClean="0"/>
              <a:t>činnosti</a:t>
            </a:r>
          </a:p>
          <a:p>
            <a:r>
              <a:rPr lang="cs-CZ" dirty="0"/>
              <a:t>zadává </a:t>
            </a:r>
            <a:r>
              <a:rPr lang="cs-CZ" b="1" dirty="0"/>
              <a:t>jiná osoba </a:t>
            </a:r>
            <a:r>
              <a:rPr lang="cs-CZ" dirty="0"/>
              <a:t>při výkonu relevantní </a:t>
            </a:r>
            <a:r>
              <a:rPr lang="cs-CZ" dirty="0" smtClean="0"/>
              <a:t>činnosti</a:t>
            </a:r>
          </a:p>
          <a:p>
            <a:r>
              <a:rPr lang="cs-CZ" dirty="0"/>
              <a:t>	</a:t>
            </a:r>
            <a:r>
              <a:rPr lang="cs-CZ" sz="2400" dirty="0"/>
              <a:t>na základě zvláštního nebo výhradního práva </a:t>
            </a:r>
            <a:endParaRPr lang="cs-CZ" sz="2400" dirty="0" smtClean="0"/>
          </a:p>
          <a:p>
            <a:r>
              <a:rPr lang="cs-CZ" sz="2400" dirty="0"/>
              <a:t>	</a:t>
            </a:r>
            <a:r>
              <a:rPr lang="cs-CZ" sz="2400" dirty="0" smtClean="0"/>
              <a:t>přímý nebo nepřímý dominantní vliv veřejného 	zadavatele</a:t>
            </a:r>
          </a:p>
        </p:txBody>
      </p:sp>
      <p:sp>
        <p:nvSpPr>
          <p:cNvPr id="3" name="Nadpis 2"/>
          <p:cNvSpPr>
            <a:spLocks noGrp="1"/>
          </p:cNvSpPr>
          <p:nvPr>
            <p:ph type="title"/>
          </p:nvPr>
        </p:nvSpPr>
        <p:spPr/>
        <p:txBody>
          <a:bodyPr/>
          <a:lstStyle/>
          <a:p>
            <a:r>
              <a:rPr lang="cs-CZ" dirty="0" smtClean="0"/>
              <a:t>Zadavatel</a:t>
            </a:r>
            <a:endParaRPr lang="cs-CZ" dirty="0"/>
          </a:p>
        </p:txBody>
      </p:sp>
    </p:spTree>
    <p:extLst>
      <p:ext uri="{BB962C8B-B14F-4D97-AF65-F5344CB8AC3E}">
        <p14:creationId xmlns:p14="http://schemas.microsoft.com/office/powerpoint/2010/main" val="25897158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r>
              <a:rPr lang="cs-CZ" dirty="0" smtClean="0"/>
              <a:t>povinnost vyloučit</a:t>
            </a:r>
          </a:p>
          <a:p>
            <a:r>
              <a:rPr lang="cs-CZ" dirty="0" smtClean="0"/>
              <a:t>nabídková </a:t>
            </a:r>
            <a:r>
              <a:rPr lang="cs-CZ" dirty="0"/>
              <a:t>cena je mimořádně nízká nabídková cena z důvodu porušování </a:t>
            </a:r>
            <a:r>
              <a:rPr lang="cs-CZ" dirty="0" smtClean="0"/>
              <a:t>povinností z právních předpisů</a:t>
            </a:r>
            <a:endParaRPr lang="cs-CZ" dirty="0"/>
          </a:p>
          <a:p>
            <a:r>
              <a:rPr lang="cs-CZ" dirty="0" smtClean="0"/>
              <a:t>účastník </a:t>
            </a:r>
            <a:r>
              <a:rPr lang="cs-CZ" dirty="0"/>
              <a:t>zadávacího řízení není schopen </a:t>
            </a:r>
            <a:r>
              <a:rPr lang="cs-CZ" dirty="0" smtClean="0"/>
              <a:t>prokázat</a:t>
            </a:r>
            <a:r>
              <a:rPr lang="cs-CZ" dirty="0"/>
              <a:t>, že veřejná podpora byla poskytnuta v souladu s předpisy Evropské </a:t>
            </a:r>
            <a:r>
              <a:rPr lang="cs-CZ" dirty="0" smtClean="0"/>
              <a:t>unie (povinnost informovat EK)</a:t>
            </a:r>
            <a:endParaRPr lang="cs-CZ" dirty="0"/>
          </a:p>
          <a:p>
            <a:r>
              <a:rPr lang="cs-CZ" dirty="0" smtClean="0"/>
              <a:t>neobsahuje </a:t>
            </a:r>
            <a:r>
              <a:rPr lang="cs-CZ" dirty="0"/>
              <a:t>potvrzení </a:t>
            </a:r>
            <a:r>
              <a:rPr lang="cs-CZ" dirty="0" smtClean="0"/>
              <a:t>předchozích skutečností</a:t>
            </a:r>
          </a:p>
          <a:p>
            <a:endParaRPr lang="cs-CZ" dirty="0"/>
          </a:p>
          <a:p>
            <a:endParaRPr lang="cs-CZ" dirty="0"/>
          </a:p>
        </p:txBody>
      </p:sp>
      <p:sp>
        <p:nvSpPr>
          <p:cNvPr id="3" name="Nadpis 2"/>
          <p:cNvSpPr>
            <a:spLocks noGrp="1"/>
          </p:cNvSpPr>
          <p:nvPr>
            <p:ph type="title"/>
          </p:nvPr>
        </p:nvSpPr>
        <p:spPr/>
        <p:txBody>
          <a:bodyPr/>
          <a:lstStyle/>
          <a:p>
            <a:r>
              <a:rPr lang="cs-CZ" dirty="0" smtClean="0"/>
              <a:t>Mimořádně nízká nabídková cena</a:t>
            </a:r>
            <a:endParaRPr lang="cs-CZ" dirty="0"/>
          </a:p>
        </p:txBody>
      </p:sp>
    </p:spTree>
    <p:extLst>
      <p:ext uri="{BB962C8B-B14F-4D97-AF65-F5344CB8AC3E}">
        <p14:creationId xmlns:p14="http://schemas.microsoft.com/office/powerpoint/2010/main" val="623387138"/>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361950" indent="-361950" algn="just">
              <a:buFont typeface="Arial" pitchFamily="34" charset="0"/>
              <a:buChar char="•"/>
            </a:pPr>
            <a:r>
              <a:rPr lang="cs-CZ" dirty="0"/>
              <a:t>jediné </a:t>
            </a:r>
            <a:r>
              <a:rPr lang="cs-CZ" dirty="0" smtClean="0"/>
              <a:t>kritérium hodnocení (! změna terminologie)</a:t>
            </a:r>
            <a:endParaRPr lang="cs-CZ" dirty="0"/>
          </a:p>
          <a:p>
            <a:pPr marL="361950" indent="-361950" algn="just">
              <a:buFont typeface="Arial" pitchFamily="34" charset="0"/>
              <a:buChar char="•"/>
            </a:pPr>
            <a:r>
              <a:rPr lang="cs-CZ" b="1" dirty="0"/>
              <a:t>EKONOMICKÁ VÝHODNOST</a:t>
            </a:r>
          </a:p>
          <a:p>
            <a:pPr marL="361950" indent="-361950" algn="just">
              <a:buFont typeface="Arial" pitchFamily="34" charset="0"/>
              <a:buChar char="•"/>
            </a:pPr>
            <a:r>
              <a:rPr lang="cs-CZ" dirty="0"/>
              <a:t>nejvýhodnější poměr nabídkové ceny a </a:t>
            </a:r>
            <a:r>
              <a:rPr lang="cs-CZ" dirty="0" smtClean="0"/>
              <a:t>kvality (</a:t>
            </a:r>
            <a:r>
              <a:rPr lang="cs-CZ" dirty="0"/>
              <a:t>vč. poměru nákladů životního cyklu a kvality) </a:t>
            </a:r>
          </a:p>
          <a:p>
            <a:pPr marL="361950" indent="-361950" algn="just">
              <a:buFont typeface="Arial" pitchFamily="34" charset="0"/>
              <a:buChar char="•"/>
            </a:pPr>
            <a:r>
              <a:rPr lang="cs-CZ" dirty="0"/>
              <a:t>nejnižší nabídkové cena nebo </a:t>
            </a:r>
          </a:p>
          <a:p>
            <a:pPr marL="361950" indent="-361950" algn="just">
              <a:buFont typeface="Arial" pitchFamily="34" charset="0"/>
              <a:buChar char="•"/>
            </a:pPr>
            <a:r>
              <a:rPr lang="cs-CZ" dirty="0"/>
              <a:t>nejnižší náklady životního cyklu</a:t>
            </a:r>
          </a:p>
          <a:p>
            <a:endParaRPr lang="cs-CZ" dirty="0"/>
          </a:p>
        </p:txBody>
      </p:sp>
      <p:sp>
        <p:nvSpPr>
          <p:cNvPr id="3" name="Nadpis 2"/>
          <p:cNvSpPr>
            <a:spLocks noGrp="1"/>
          </p:cNvSpPr>
          <p:nvPr>
            <p:ph type="title"/>
          </p:nvPr>
        </p:nvSpPr>
        <p:spPr/>
        <p:txBody>
          <a:bodyPr/>
          <a:lstStyle/>
          <a:p>
            <a:r>
              <a:rPr lang="cs-CZ" dirty="0" smtClean="0"/>
              <a:t>Hodnocení (§ 114)</a:t>
            </a:r>
            <a:endParaRPr lang="cs-CZ" dirty="0"/>
          </a:p>
        </p:txBody>
      </p:sp>
    </p:spTree>
    <p:extLst>
      <p:ext uri="{BB962C8B-B14F-4D97-AF65-F5344CB8AC3E}">
        <p14:creationId xmlns:p14="http://schemas.microsoft.com/office/powerpoint/2010/main" val="3010176005"/>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361950" indent="-361950" algn="just">
              <a:buFont typeface="Arial" pitchFamily="34" charset="0"/>
              <a:buChar char="•"/>
            </a:pPr>
            <a:r>
              <a:rPr lang="cs-CZ" dirty="0"/>
              <a:t>ZÁKAZ hodnotit pouze nejnižší nabídkovou </a:t>
            </a:r>
            <a:r>
              <a:rPr lang="cs-CZ" dirty="0" smtClean="0"/>
              <a:t>cenu</a:t>
            </a:r>
            <a:endParaRPr lang="cs-CZ" dirty="0"/>
          </a:p>
          <a:p>
            <a:pPr marL="627063" lvl="1" indent="-265113" algn="just">
              <a:spcBef>
                <a:spcPts val="0"/>
              </a:spcBef>
              <a:buFont typeface="Courier New" pitchFamily="49" charset="0"/>
              <a:buChar char="o"/>
              <a:tabLst>
                <a:tab pos="627063" algn="l"/>
              </a:tabLst>
            </a:pPr>
            <a:r>
              <a:rPr lang="cs-CZ" dirty="0"/>
              <a:t>řízení se soutěžním dialogem nebo v řízení o inovačním partnerství</a:t>
            </a:r>
          </a:p>
          <a:p>
            <a:pPr marL="627063" lvl="1" indent="-265113" algn="just">
              <a:spcBef>
                <a:spcPts val="0"/>
              </a:spcBef>
              <a:buFont typeface="Courier New" pitchFamily="49" charset="0"/>
              <a:buChar char="o"/>
              <a:tabLst>
                <a:tab pos="627063" algn="l"/>
              </a:tabLst>
            </a:pPr>
            <a:r>
              <a:rPr lang="cs-CZ" dirty="0"/>
              <a:t>služby projektantů a </a:t>
            </a:r>
            <a:r>
              <a:rPr lang="cs-CZ" dirty="0" smtClean="0"/>
              <a:t>architektů</a:t>
            </a:r>
          </a:p>
          <a:p>
            <a:pPr marL="627063" lvl="1" indent="-265113" algn="just">
              <a:spcBef>
                <a:spcPts val="0"/>
              </a:spcBef>
              <a:buFont typeface="Courier New" pitchFamily="49" charset="0"/>
              <a:buChar char="o"/>
              <a:tabLst>
                <a:tab pos="627063" algn="l"/>
              </a:tabLst>
            </a:pPr>
            <a:r>
              <a:rPr lang="cs-CZ" dirty="0" smtClean="0"/>
              <a:t>některé služby zadávané ve zjednodušeném režimu</a:t>
            </a:r>
            <a:endParaRPr lang="cs-CZ" dirty="0"/>
          </a:p>
          <a:p>
            <a:endParaRPr lang="cs-CZ" dirty="0"/>
          </a:p>
          <a:p>
            <a:endParaRPr lang="cs-CZ" dirty="0"/>
          </a:p>
        </p:txBody>
      </p:sp>
      <p:sp>
        <p:nvSpPr>
          <p:cNvPr id="3" name="Nadpis 2"/>
          <p:cNvSpPr>
            <a:spLocks noGrp="1"/>
          </p:cNvSpPr>
          <p:nvPr>
            <p:ph type="title"/>
          </p:nvPr>
        </p:nvSpPr>
        <p:spPr/>
        <p:txBody>
          <a:bodyPr/>
          <a:lstStyle/>
          <a:p>
            <a:r>
              <a:rPr lang="cs-CZ" dirty="0" smtClean="0"/>
              <a:t>Hodnocení</a:t>
            </a:r>
            <a:endParaRPr lang="cs-CZ" dirty="0"/>
          </a:p>
        </p:txBody>
      </p:sp>
    </p:spTree>
    <p:extLst>
      <p:ext uri="{BB962C8B-B14F-4D97-AF65-F5344CB8AC3E}">
        <p14:creationId xmlns:p14="http://schemas.microsoft.com/office/powerpoint/2010/main" val="316334915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361950" indent="-361950" algn="just">
              <a:buFont typeface="Arial" pitchFamily="34" charset="0"/>
              <a:buChar char="•"/>
            </a:pPr>
            <a:r>
              <a:rPr lang="cs-CZ" dirty="0" smtClean="0"/>
              <a:t>zadavatel musí stanovit pravidla v zadávací dokumentaci</a:t>
            </a:r>
            <a:endParaRPr lang="cs-CZ" dirty="0"/>
          </a:p>
          <a:p>
            <a:pPr marL="361950" indent="-361950" algn="just">
              <a:buFont typeface="Arial" pitchFamily="34" charset="0"/>
              <a:buChar char="•"/>
            </a:pPr>
            <a:r>
              <a:rPr lang="cs-CZ" dirty="0" smtClean="0"/>
              <a:t>pravidla hodnocení musí zahrnovat</a:t>
            </a:r>
          </a:p>
          <a:p>
            <a:pPr marL="627063" lvl="1" indent="-265113" algn="just">
              <a:spcBef>
                <a:spcPts val="0"/>
              </a:spcBef>
              <a:buFont typeface="Courier New" pitchFamily="49" charset="0"/>
              <a:buChar char="o"/>
            </a:pPr>
            <a:r>
              <a:rPr lang="cs-CZ" dirty="0" smtClean="0"/>
              <a:t>kritéria </a:t>
            </a:r>
            <a:r>
              <a:rPr lang="cs-CZ" dirty="0"/>
              <a:t>hodnocení</a:t>
            </a:r>
          </a:p>
          <a:p>
            <a:pPr marL="627063" lvl="1" indent="-265113" algn="just">
              <a:spcBef>
                <a:spcPts val="0"/>
              </a:spcBef>
              <a:buFont typeface="Courier New" pitchFamily="49" charset="0"/>
              <a:buChar char="o"/>
            </a:pPr>
            <a:r>
              <a:rPr lang="cs-CZ" dirty="0"/>
              <a:t>metodu vyhodnocení nabídek v jednotlivých kritériích</a:t>
            </a:r>
          </a:p>
          <a:p>
            <a:pPr marL="627063" lvl="1" indent="-265113" algn="just">
              <a:spcBef>
                <a:spcPts val="0"/>
              </a:spcBef>
              <a:buFont typeface="Courier New" pitchFamily="49" charset="0"/>
              <a:buChar char="o"/>
            </a:pPr>
            <a:r>
              <a:rPr lang="cs-CZ" dirty="0"/>
              <a:t>váhu nebo jiný matematický vztah mezi kritérii</a:t>
            </a:r>
          </a:p>
          <a:p>
            <a:endParaRPr lang="cs-CZ" dirty="0"/>
          </a:p>
          <a:p>
            <a:endParaRPr lang="cs-CZ" dirty="0"/>
          </a:p>
        </p:txBody>
      </p:sp>
      <p:sp>
        <p:nvSpPr>
          <p:cNvPr id="3" name="Nadpis 2"/>
          <p:cNvSpPr>
            <a:spLocks noGrp="1"/>
          </p:cNvSpPr>
          <p:nvPr>
            <p:ph type="title"/>
          </p:nvPr>
        </p:nvSpPr>
        <p:spPr/>
        <p:txBody>
          <a:bodyPr/>
          <a:lstStyle/>
          <a:p>
            <a:r>
              <a:rPr lang="cs-CZ" dirty="0"/>
              <a:t>Pravidla hodnocení</a:t>
            </a:r>
          </a:p>
        </p:txBody>
      </p:sp>
    </p:spTree>
    <p:extLst>
      <p:ext uri="{BB962C8B-B14F-4D97-AF65-F5344CB8AC3E}">
        <p14:creationId xmlns:p14="http://schemas.microsoft.com/office/powerpoint/2010/main" val="3647607001"/>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361950" indent="-361950" algn="just">
              <a:buFont typeface="Arial" pitchFamily="34" charset="0"/>
              <a:buChar char="•"/>
            </a:pPr>
            <a:r>
              <a:rPr lang="cs-CZ" dirty="0"/>
              <a:t>výčet není </a:t>
            </a:r>
            <a:r>
              <a:rPr lang="cs-CZ" dirty="0" smtClean="0"/>
              <a:t>omezen (výčet je demonstrativní)</a:t>
            </a:r>
            <a:endParaRPr lang="cs-CZ" dirty="0"/>
          </a:p>
          <a:p>
            <a:pPr marL="361950" indent="-361950" algn="just">
              <a:buFont typeface="Arial" pitchFamily="34" charset="0"/>
              <a:buChar char="•"/>
            </a:pPr>
            <a:r>
              <a:rPr lang="cs-CZ" dirty="0" smtClean="0"/>
              <a:t>musí být porovnatelná a ověřitelná</a:t>
            </a:r>
            <a:endParaRPr lang="cs-CZ" dirty="0"/>
          </a:p>
          <a:p>
            <a:pPr marL="361950" indent="-361950" algn="just">
              <a:buFont typeface="Arial" pitchFamily="34" charset="0"/>
              <a:buChar char="•"/>
            </a:pPr>
            <a:r>
              <a:rPr lang="cs-CZ" dirty="0"/>
              <a:t>kritéria kvality se mohou vztahovat k jakékoli fázi životního cyklu</a:t>
            </a:r>
          </a:p>
          <a:p>
            <a:pPr marL="361950" indent="-361950" algn="just">
              <a:buFont typeface="Arial" pitchFamily="34" charset="0"/>
              <a:buChar char="•"/>
            </a:pPr>
            <a:r>
              <a:rPr lang="cs-CZ" dirty="0"/>
              <a:t>zákaz hodnocení sankcí a splatnosti </a:t>
            </a:r>
          </a:p>
          <a:p>
            <a:pPr marL="361950" indent="-361950" algn="just">
              <a:buFont typeface="Arial" pitchFamily="34" charset="0"/>
              <a:buChar char="•"/>
            </a:pPr>
            <a:r>
              <a:rPr lang="cs-CZ" dirty="0"/>
              <a:t>možnost stanovit pevnou cenu a hodnotit pouze kvalitu nabízeného plnění</a:t>
            </a:r>
          </a:p>
          <a:p>
            <a:endParaRPr lang="cs-CZ" dirty="0"/>
          </a:p>
          <a:p>
            <a:endParaRPr lang="cs-CZ" dirty="0"/>
          </a:p>
        </p:txBody>
      </p:sp>
      <p:sp>
        <p:nvSpPr>
          <p:cNvPr id="3" name="Nadpis 2"/>
          <p:cNvSpPr>
            <a:spLocks noGrp="1"/>
          </p:cNvSpPr>
          <p:nvPr>
            <p:ph type="title"/>
          </p:nvPr>
        </p:nvSpPr>
        <p:spPr/>
        <p:txBody>
          <a:bodyPr/>
          <a:lstStyle/>
          <a:p>
            <a:r>
              <a:rPr lang="cs-CZ" dirty="0" smtClean="0"/>
              <a:t>Hodnocení - kritéria </a:t>
            </a:r>
            <a:r>
              <a:rPr lang="cs-CZ" dirty="0"/>
              <a:t>kvality</a:t>
            </a:r>
          </a:p>
        </p:txBody>
      </p:sp>
    </p:spTree>
    <p:extLst>
      <p:ext uri="{BB962C8B-B14F-4D97-AF65-F5344CB8AC3E}">
        <p14:creationId xmlns:p14="http://schemas.microsoft.com/office/powerpoint/2010/main" val="1286312897"/>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77500" lnSpcReduction="20000"/>
          </a:bodyPr>
          <a:lstStyle/>
          <a:p>
            <a:pPr marL="361950" indent="-361950" algn="just">
              <a:lnSpc>
                <a:spcPct val="110000"/>
              </a:lnSpc>
              <a:buFont typeface="Arial" pitchFamily="34" charset="0"/>
              <a:buChar char="•"/>
            </a:pPr>
            <a:r>
              <a:rPr lang="cs-CZ" dirty="0"/>
              <a:t>technická úroveň </a:t>
            </a:r>
          </a:p>
          <a:p>
            <a:pPr marL="361950" indent="-361950" algn="just">
              <a:lnSpc>
                <a:spcPct val="110000"/>
              </a:lnSpc>
              <a:buFont typeface="Arial" pitchFamily="34" charset="0"/>
              <a:buChar char="•"/>
            </a:pPr>
            <a:r>
              <a:rPr lang="cs-CZ" dirty="0"/>
              <a:t>estetické nebo funkční vlastnosti </a:t>
            </a:r>
          </a:p>
          <a:p>
            <a:pPr marL="361950" indent="-361950" algn="just">
              <a:lnSpc>
                <a:spcPct val="110000"/>
              </a:lnSpc>
              <a:buFont typeface="Arial" pitchFamily="34" charset="0"/>
              <a:buChar char="•"/>
            </a:pPr>
            <a:r>
              <a:rPr lang="cs-CZ" dirty="0"/>
              <a:t>uživatelská přístupnost </a:t>
            </a:r>
          </a:p>
          <a:p>
            <a:pPr marL="361950" indent="-361950" algn="just">
              <a:lnSpc>
                <a:spcPct val="110000"/>
              </a:lnSpc>
              <a:buFont typeface="Arial" pitchFamily="34" charset="0"/>
              <a:buChar char="•"/>
            </a:pPr>
            <a:r>
              <a:rPr lang="cs-CZ" dirty="0"/>
              <a:t>vliv předmětu veřejné zakázky na životní prostředí, sociální důsledky vyplývající z předmětu veřejné zakázky nebo inovační hlediska</a:t>
            </a:r>
          </a:p>
          <a:p>
            <a:pPr marL="361950" indent="-361950" algn="just">
              <a:lnSpc>
                <a:spcPct val="110000"/>
              </a:lnSpc>
              <a:buFont typeface="Arial" pitchFamily="34" charset="0"/>
              <a:buChar char="•"/>
            </a:pPr>
            <a:r>
              <a:rPr lang="cs-CZ" dirty="0"/>
              <a:t>organizace, kvalifikace nebo zkušenost osob, které se mají přímo podílet na plnění veřejné zakázky v případě, že na úroveň plnění má významný dopad kvalita těchto osob</a:t>
            </a:r>
          </a:p>
        </p:txBody>
      </p:sp>
      <p:sp>
        <p:nvSpPr>
          <p:cNvPr id="3" name="Nadpis 2"/>
          <p:cNvSpPr>
            <a:spLocks noGrp="1"/>
          </p:cNvSpPr>
          <p:nvPr>
            <p:ph type="title"/>
          </p:nvPr>
        </p:nvSpPr>
        <p:spPr/>
        <p:txBody>
          <a:bodyPr/>
          <a:lstStyle/>
          <a:p>
            <a:r>
              <a:rPr lang="cs-CZ" dirty="0"/>
              <a:t>Hodnocení - </a:t>
            </a:r>
            <a:r>
              <a:rPr lang="cs-CZ" dirty="0" smtClean="0"/>
              <a:t>kritéria kvality (§ 116)</a:t>
            </a:r>
            <a:endParaRPr lang="cs-CZ" dirty="0"/>
          </a:p>
        </p:txBody>
      </p:sp>
    </p:spTree>
    <p:extLst>
      <p:ext uri="{BB962C8B-B14F-4D97-AF65-F5344CB8AC3E}">
        <p14:creationId xmlns:p14="http://schemas.microsoft.com/office/powerpoint/2010/main" val="2531702964"/>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6" y="2564904"/>
            <a:ext cx="8291264" cy="3888432"/>
          </a:xfrm>
        </p:spPr>
        <p:txBody>
          <a:bodyPr/>
          <a:lstStyle/>
          <a:p>
            <a:pPr marL="361950" indent="-361950">
              <a:buFont typeface="Arial" pitchFamily="34" charset="0"/>
              <a:buChar char="•"/>
            </a:pPr>
            <a:r>
              <a:rPr lang="cs-CZ" dirty="0"/>
              <a:t>vždy nabídková cena </a:t>
            </a:r>
          </a:p>
          <a:p>
            <a:pPr marL="361950" indent="-361950">
              <a:buFont typeface="Arial" pitchFamily="34" charset="0"/>
              <a:buChar char="•"/>
            </a:pPr>
            <a:r>
              <a:rPr lang="cs-CZ" dirty="0" smtClean="0"/>
              <a:t>náklady </a:t>
            </a:r>
            <a:r>
              <a:rPr lang="cs-CZ" dirty="0"/>
              <a:t>související s užíváním předmětu veřejné zakázky</a:t>
            </a:r>
          </a:p>
          <a:p>
            <a:pPr marL="361950" indent="-361950">
              <a:buFont typeface="Arial" pitchFamily="34" charset="0"/>
              <a:buChar char="•"/>
            </a:pPr>
            <a:r>
              <a:rPr lang="cs-CZ" dirty="0"/>
              <a:t>náklady na údržbu</a:t>
            </a:r>
          </a:p>
          <a:p>
            <a:pPr marL="361950" indent="-361950">
              <a:buFont typeface="Arial" pitchFamily="34" charset="0"/>
              <a:buChar char="•"/>
            </a:pPr>
            <a:r>
              <a:rPr lang="cs-CZ" dirty="0"/>
              <a:t>náklady spojené s koncem životnosti</a:t>
            </a:r>
          </a:p>
          <a:p>
            <a:pPr marL="361950" indent="-361950">
              <a:buFont typeface="Arial" pitchFamily="34" charset="0"/>
              <a:buChar char="•"/>
            </a:pPr>
            <a:r>
              <a:rPr lang="cs-CZ" dirty="0"/>
              <a:t>náklady způsobené dopady na životní </a:t>
            </a:r>
            <a:r>
              <a:rPr lang="cs-CZ" dirty="0" smtClean="0"/>
              <a:t>prostředí</a:t>
            </a:r>
          </a:p>
          <a:p>
            <a:endParaRPr lang="cs-CZ" dirty="0" smtClean="0"/>
          </a:p>
          <a:p>
            <a:endParaRPr lang="cs-CZ" dirty="0"/>
          </a:p>
        </p:txBody>
      </p:sp>
      <p:sp>
        <p:nvSpPr>
          <p:cNvPr id="3" name="Nadpis 2"/>
          <p:cNvSpPr>
            <a:spLocks noGrp="1"/>
          </p:cNvSpPr>
          <p:nvPr>
            <p:ph type="title"/>
          </p:nvPr>
        </p:nvSpPr>
        <p:spPr>
          <a:xfrm>
            <a:off x="395536" y="1412776"/>
            <a:ext cx="8291264" cy="1080120"/>
          </a:xfrm>
        </p:spPr>
        <p:txBody>
          <a:bodyPr/>
          <a:lstStyle/>
          <a:p>
            <a:pPr algn="just"/>
            <a:r>
              <a:rPr lang="cs-CZ" dirty="0"/>
              <a:t>Hodnocení - </a:t>
            </a:r>
            <a:r>
              <a:rPr lang="cs-CZ" dirty="0" smtClean="0"/>
              <a:t>náklady </a:t>
            </a:r>
            <a:r>
              <a:rPr lang="cs-CZ" dirty="0"/>
              <a:t>životního </a:t>
            </a:r>
            <a:r>
              <a:rPr lang="cs-CZ" dirty="0" smtClean="0"/>
              <a:t>cyklu (§ 117)</a:t>
            </a:r>
            <a:endParaRPr lang="cs-CZ" dirty="0"/>
          </a:p>
        </p:txBody>
      </p:sp>
    </p:spTree>
    <p:extLst>
      <p:ext uri="{BB962C8B-B14F-4D97-AF65-F5344CB8AC3E}">
        <p14:creationId xmlns:p14="http://schemas.microsoft.com/office/powerpoint/2010/main" val="202115791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6" y="1988840"/>
            <a:ext cx="8291264" cy="4464496"/>
          </a:xfrm>
        </p:spPr>
        <p:txBody>
          <a:bodyPr>
            <a:normAutofit/>
          </a:bodyPr>
          <a:lstStyle/>
          <a:p>
            <a:pPr marL="361950" indent="-361950" algn="just">
              <a:buFont typeface="Arial" pitchFamily="34" charset="0"/>
              <a:buChar char="•"/>
            </a:pPr>
            <a:r>
              <a:rPr lang="cs-CZ" dirty="0" smtClean="0"/>
              <a:t>zadavatel je povinen stanovit náklady životního cyklu v zadávací dokumentaci</a:t>
            </a:r>
            <a:endParaRPr lang="cs-CZ" dirty="0"/>
          </a:p>
          <a:p>
            <a:pPr marL="361950" indent="-361950" algn="just">
              <a:buFont typeface="Arial" pitchFamily="34" charset="0"/>
              <a:buChar char="•"/>
            </a:pPr>
            <a:r>
              <a:rPr lang="cs-CZ" dirty="0" smtClean="0"/>
              <a:t>zadavatel musí definovat jaké </a:t>
            </a:r>
            <a:r>
              <a:rPr lang="cs-CZ" dirty="0"/>
              <a:t>údaje </a:t>
            </a:r>
            <a:r>
              <a:rPr lang="cs-CZ" dirty="0" smtClean="0"/>
              <a:t>požaduje</a:t>
            </a:r>
            <a:endParaRPr lang="cs-CZ" dirty="0"/>
          </a:p>
          <a:p>
            <a:pPr marL="361950" indent="-361950" algn="just">
              <a:buFont typeface="Arial" pitchFamily="34" charset="0"/>
              <a:buChar char="•"/>
            </a:pPr>
            <a:r>
              <a:rPr lang="cs-CZ" dirty="0"/>
              <a:t>metoda </a:t>
            </a:r>
            <a:r>
              <a:rPr lang="cs-CZ" dirty="0" smtClean="0"/>
              <a:t>pro stanovení </a:t>
            </a:r>
            <a:r>
              <a:rPr lang="cs-CZ" dirty="0"/>
              <a:t>nákladů </a:t>
            </a:r>
            <a:r>
              <a:rPr lang="cs-CZ" dirty="0" smtClean="0"/>
              <a:t>životního cyklu</a:t>
            </a:r>
            <a:endParaRPr lang="cs-CZ" dirty="0"/>
          </a:p>
          <a:p>
            <a:pPr marL="627063" lvl="1" indent="-265113" algn="just">
              <a:lnSpc>
                <a:spcPct val="110000"/>
              </a:lnSpc>
              <a:spcBef>
                <a:spcPts val="0"/>
              </a:spcBef>
              <a:buFont typeface="Courier New" pitchFamily="49" charset="0"/>
              <a:buChar char="o"/>
            </a:pPr>
            <a:r>
              <a:rPr lang="cs-CZ" dirty="0"/>
              <a:t>založena na objektivně ověřitelných a nediskriminačních kritériích</a:t>
            </a:r>
          </a:p>
          <a:p>
            <a:pPr marL="627063" lvl="1" indent="-265113" algn="just">
              <a:lnSpc>
                <a:spcPct val="110000"/>
              </a:lnSpc>
              <a:spcBef>
                <a:spcPts val="0"/>
              </a:spcBef>
              <a:buFont typeface="Courier New" pitchFamily="49" charset="0"/>
              <a:buChar char="o"/>
            </a:pPr>
            <a:r>
              <a:rPr lang="cs-CZ" dirty="0"/>
              <a:t>přístupná všem dodavatelům</a:t>
            </a:r>
          </a:p>
          <a:p>
            <a:pPr marL="627063" lvl="1" indent="-265113" algn="just">
              <a:lnSpc>
                <a:spcPct val="110000"/>
              </a:lnSpc>
              <a:spcBef>
                <a:spcPts val="0"/>
              </a:spcBef>
              <a:buFont typeface="Courier New" pitchFamily="49" charset="0"/>
              <a:buChar char="o"/>
            </a:pPr>
            <a:r>
              <a:rPr lang="cs-CZ" dirty="0"/>
              <a:t>založena na údajích, které mohou dodavatelé poskytnout bez vynaložení nepřiměřeného úsilí</a:t>
            </a:r>
          </a:p>
          <a:p>
            <a:endParaRPr lang="cs-CZ" dirty="0"/>
          </a:p>
          <a:p>
            <a:endParaRPr lang="cs-CZ" dirty="0"/>
          </a:p>
        </p:txBody>
      </p:sp>
      <p:sp>
        <p:nvSpPr>
          <p:cNvPr id="3" name="Nadpis 2"/>
          <p:cNvSpPr>
            <a:spLocks noGrp="1"/>
          </p:cNvSpPr>
          <p:nvPr>
            <p:ph type="title"/>
          </p:nvPr>
        </p:nvSpPr>
        <p:spPr>
          <a:xfrm>
            <a:off x="395536" y="1412776"/>
            <a:ext cx="8291264" cy="576064"/>
          </a:xfrm>
        </p:spPr>
        <p:txBody>
          <a:bodyPr/>
          <a:lstStyle/>
          <a:p>
            <a:pPr algn="just"/>
            <a:r>
              <a:rPr lang="cs-CZ" dirty="0"/>
              <a:t>Hodnocení - </a:t>
            </a:r>
            <a:r>
              <a:rPr lang="cs-CZ" dirty="0" smtClean="0"/>
              <a:t>náklady </a:t>
            </a:r>
            <a:r>
              <a:rPr lang="cs-CZ" dirty="0"/>
              <a:t>životního </a:t>
            </a:r>
            <a:r>
              <a:rPr lang="cs-CZ" dirty="0" smtClean="0"/>
              <a:t>cyklu</a:t>
            </a:r>
            <a:endParaRPr lang="cs-CZ" dirty="0"/>
          </a:p>
        </p:txBody>
      </p:sp>
    </p:spTree>
    <p:extLst>
      <p:ext uri="{BB962C8B-B14F-4D97-AF65-F5344CB8AC3E}">
        <p14:creationId xmlns:p14="http://schemas.microsoft.com/office/powerpoint/2010/main" val="4257690692"/>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lvl="1"/>
            <a:r>
              <a:rPr lang="cs-CZ" dirty="0" smtClean="0"/>
              <a:t>identifikace </a:t>
            </a:r>
            <a:r>
              <a:rPr lang="cs-CZ" dirty="0"/>
              <a:t>zadávacího </a:t>
            </a:r>
            <a:r>
              <a:rPr lang="cs-CZ" dirty="0" smtClean="0"/>
              <a:t>řízení </a:t>
            </a:r>
            <a:endParaRPr lang="cs-CZ" dirty="0"/>
          </a:p>
          <a:p>
            <a:pPr lvl="1"/>
            <a:r>
              <a:rPr lang="cs-CZ" dirty="0" err="1" smtClean="0"/>
              <a:t>FO</a:t>
            </a:r>
            <a:r>
              <a:rPr lang="cs-CZ" dirty="0" smtClean="0"/>
              <a:t>, </a:t>
            </a:r>
            <a:r>
              <a:rPr lang="cs-CZ" dirty="0"/>
              <a:t>které se na hodnocení </a:t>
            </a:r>
            <a:r>
              <a:rPr lang="cs-CZ" dirty="0" smtClean="0"/>
              <a:t>podílely</a:t>
            </a:r>
            <a:r>
              <a:rPr lang="cs-CZ" dirty="0"/>
              <a:t> </a:t>
            </a:r>
            <a:r>
              <a:rPr lang="cs-CZ" dirty="0" smtClean="0"/>
              <a:t>(vč. komise, odborníků)</a:t>
            </a:r>
            <a:endParaRPr lang="cs-CZ" dirty="0"/>
          </a:p>
          <a:p>
            <a:pPr lvl="1"/>
            <a:r>
              <a:rPr lang="cs-CZ" dirty="0" smtClean="0"/>
              <a:t>seznam </a:t>
            </a:r>
            <a:r>
              <a:rPr lang="cs-CZ" dirty="0"/>
              <a:t>hodnocených </a:t>
            </a:r>
            <a:r>
              <a:rPr lang="cs-CZ" dirty="0" smtClean="0"/>
              <a:t>nabídek</a:t>
            </a:r>
            <a:endParaRPr lang="cs-CZ" dirty="0"/>
          </a:p>
          <a:p>
            <a:pPr lvl="1"/>
            <a:r>
              <a:rPr lang="cs-CZ" dirty="0" smtClean="0"/>
              <a:t>popis </a:t>
            </a:r>
            <a:r>
              <a:rPr lang="cs-CZ" dirty="0"/>
              <a:t>hodnocení, ze kterého budou zřejmé</a:t>
            </a:r>
          </a:p>
          <a:p>
            <a:pPr lvl="2"/>
            <a:r>
              <a:rPr lang="cs-CZ" dirty="0" smtClean="0"/>
              <a:t>hodnocené </a:t>
            </a:r>
            <a:r>
              <a:rPr lang="cs-CZ" dirty="0"/>
              <a:t>údaje z nabídek odpovídající kritériím </a:t>
            </a:r>
            <a:r>
              <a:rPr lang="cs-CZ" dirty="0" smtClean="0"/>
              <a:t>hodnocení</a:t>
            </a:r>
            <a:endParaRPr lang="cs-CZ" dirty="0"/>
          </a:p>
          <a:p>
            <a:pPr lvl="2"/>
            <a:r>
              <a:rPr lang="cs-CZ" dirty="0" smtClean="0"/>
              <a:t>popis </a:t>
            </a:r>
            <a:r>
              <a:rPr lang="cs-CZ" dirty="0"/>
              <a:t>hodnocení údajů z nabídek v jednotlivých kritériích </a:t>
            </a:r>
            <a:r>
              <a:rPr lang="cs-CZ" dirty="0" smtClean="0"/>
              <a:t>hodnocení</a:t>
            </a:r>
            <a:endParaRPr lang="cs-CZ" dirty="0"/>
          </a:p>
          <a:p>
            <a:pPr lvl="2"/>
            <a:r>
              <a:rPr lang="cs-CZ" dirty="0" smtClean="0"/>
              <a:t>popis </a:t>
            </a:r>
            <a:r>
              <a:rPr lang="cs-CZ" dirty="0"/>
              <a:t>srovnání hodnot získaných při hodnocení v jednotlivých kritériích </a:t>
            </a:r>
            <a:r>
              <a:rPr lang="cs-CZ" dirty="0" smtClean="0"/>
              <a:t>hodnocení</a:t>
            </a:r>
            <a:endParaRPr lang="cs-CZ" dirty="0"/>
          </a:p>
          <a:p>
            <a:pPr lvl="2"/>
            <a:r>
              <a:rPr lang="cs-CZ" dirty="0" smtClean="0"/>
              <a:t>výsledek </a:t>
            </a:r>
            <a:r>
              <a:rPr lang="cs-CZ" dirty="0"/>
              <a:t>hodnocení nabídek</a:t>
            </a:r>
          </a:p>
          <a:p>
            <a:endParaRPr lang="cs-CZ" dirty="0"/>
          </a:p>
        </p:txBody>
      </p:sp>
      <p:sp>
        <p:nvSpPr>
          <p:cNvPr id="3" name="Nadpis 2"/>
          <p:cNvSpPr>
            <a:spLocks noGrp="1"/>
          </p:cNvSpPr>
          <p:nvPr>
            <p:ph type="title"/>
          </p:nvPr>
        </p:nvSpPr>
        <p:spPr/>
        <p:txBody>
          <a:bodyPr/>
          <a:lstStyle/>
          <a:p>
            <a:r>
              <a:rPr lang="cs-CZ" dirty="0" smtClean="0"/>
              <a:t>Zpráva o hodnocení nabídek § 119</a:t>
            </a:r>
            <a:endParaRPr lang="cs-CZ" dirty="0"/>
          </a:p>
        </p:txBody>
      </p:sp>
    </p:spTree>
    <p:extLst>
      <p:ext uri="{BB962C8B-B14F-4D97-AF65-F5344CB8AC3E}">
        <p14:creationId xmlns:p14="http://schemas.microsoft.com/office/powerpoint/2010/main" val="2312902171"/>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r>
              <a:rPr lang="cs-CZ" dirty="0" smtClean="0"/>
              <a:t>vybraný dodavatel (nabídka </a:t>
            </a:r>
            <a:r>
              <a:rPr lang="cs-CZ" dirty="0"/>
              <a:t>byla vyhodnocena jako ekonomicky </a:t>
            </a:r>
            <a:r>
              <a:rPr lang="cs-CZ" dirty="0" smtClean="0"/>
              <a:t>nejvýhodnější) </a:t>
            </a:r>
          </a:p>
          <a:p>
            <a:r>
              <a:rPr lang="cs-CZ" dirty="0" smtClean="0"/>
              <a:t>povinnost </a:t>
            </a:r>
            <a:r>
              <a:rPr lang="cs-CZ" dirty="0"/>
              <a:t>vybrat k uzavření smlouvy </a:t>
            </a:r>
            <a:r>
              <a:rPr lang="cs-CZ" dirty="0" smtClean="0"/>
              <a:t>vybraného dodavatele </a:t>
            </a:r>
          </a:p>
          <a:p>
            <a:r>
              <a:rPr lang="cs-CZ" dirty="0" smtClean="0"/>
              <a:t>pokud jediný </a:t>
            </a:r>
            <a:r>
              <a:rPr lang="cs-CZ" dirty="0"/>
              <a:t>účastník </a:t>
            </a:r>
            <a:r>
              <a:rPr lang="cs-CZ" dirty="0" smtClean="0"/>
              <a:t>- </a:t>
            </a:r>
            <a:r>
              <a:rPr lang="cs-CZ" dirty="0"/>
              <a:t>bez </a:t>
            </a:r>
            <a:r>
              <a:rPr lang="cs-CZ" dirty="0" smtClean="0"/>
              <a:t>povinnosti provést </a:t>
            </a:r>
            <a:r>
              <a:rPr lang="cs-CZ" dirty="0"/>
              <a:t>hodnocení</a:t>
            </a:r>
            <a:endParaRPr lang="cs-CZ" dirty="0" smtClean="0"/>
          </a:p>
          <a:p>
            <a:pPr>
              <a:lnSpc>
                <a:spcPct val="120000"/>
              </a:lnSpc>
              <a:spcBef>
                <a:spcPts val="0"/>
              </a:spcBef>
              <a:spcAft>
                <a:spcPts val="600"/>
              </a:spcAft>
            </a:pPr>
            <a:endParaRPr lang="cs-CZ" dirty="0" smtClean="0"/>
          </a:p>
          <a:p>
            <a:pPr>
              <a:lnSpc>
                <a:spcPct val="120000"/>
              </a:lnSpc>
              <a:spcBef>
                <a:spcPts val="0"/>
              </a:spcBef>
              <a:spcAft>
                <a:spcPts val="600"/>
              </a:spcAft>
            </a:pPr>
            <a:endParaRPr lang="cs-CZ" dirty="0" smtClean="0"/>
          </a:p>
          <a:p>
            <a:r>
              <a:rPr lang="cs-CZ" dirty="0" smtClean="0"/>
              <a:t>  </a:t>
            </a:r>
            <a:endParaRPr lang="cs-CZ" dirty="0"/>
          </a:p>
        </p:txBody>
      </p:sp>
      <p:sp>
        <p:nvSpPr>
          <p:cNvPr id="3" name="Nadpis 2"/>
          <p:cNvSpPr>
            <a:spLocks noGrp="1"/>
          </p:cNvSpPr>
          <p:nvPr>
            <p:ph type="title"/>
          </p:nvPr>
        </p:nvSpPr>
        <p:spPr/>
        <p:txBody>
          <a:bodyPr/>
          <a:lstStyle/>
          <a:p>
            <a:r>
              <a:rPr lang="cs-CZ" dirty="0"/>
              <a:t>Výběr </a:t>
            </a:r>
            <a:r>
              <a:rPr lang="cs-CZ" dirty="0" smtClean="0"/>
              <a:t>dodavatele § 122</a:t>
            </a:r>
            <a:endParaRPr lang="cs-CZ" dirty="0"/>
          </a:p>
        </p:txBody>
      </p:sp>
    </p:spTree>
    <p:extLst>
      <p:ext uri="{BB962C8B-B14F-4D97-AF65-F5344CB8AC3E}">
        <p14:creationId xmlns:p14="http://schemas.microsoft.com/office/powerpoint/2010/main" val="36653001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nově osoba, která zahájila zadávací řízení, aniž by měla povinnost ZŘ konat</a:t>
            </a:r>
          </a:p>
        </p:txBody>
      </p:sp>
      <p:sp>
        <p:nvSpPr>
          <p:cNvPr id="3" name="Nadpis 2"/>
          <p:cNvSpPr>
            <a:spLocks noGrp="1"/>
          </p:cNvSpPr>
          <p:nvPr>
            <p:ph type="title"/>
          </p:nvPr>
        </p:nvSpPr>
        <p:spPr/>
        <p:txBody>
          <a:bodyPr/>
          <a:lstStyle/>
          <a:p>
            <a:r>
              <a:rPr lang="cs-CZ" dirty="0" smtClean="0"/>
              <a:t>Zadavatel</a:t>
            </a:r>
            <a:endParaRPr lang="cs-CZ" dirty="0"/>
          </a:p>
        </p:txBody>
      </p:sp>
    </p:spTree>
    <p:extLst>
      <p:ext uri="{BB962C8B-B14F-4D97-AF65-F5344CB8AC3E}">
        <p14:creationId xmlns:p14="http://schemas.microsoft.com/office/powerpoint/2010/main" val="2235984237"/>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25000" lnSpcReduction="20000"/>
          </a:bodyPr>
          <a:lstStyle/>
          <a:p>
            <a:pPr>
              <a:lnSpc>
                <a:spcPct val="110000"/>
              </a:lnSpc>
            </a:pPr>
            <a:r>
              <a:rPr lang="cs-CZ" sz="9600" dirty="0"/>
              <a:t>Z odešle vybranému dodavateli výzvu k předložení</a:t>
            </a:r>
          </a:p>
          <a:p>
            <a:pPr marL="1143000" lvl="1" indent="-1143000">
              <a:lnSpc>
                <a:spcPct val="110000"/>
              </a:lnSpc>
              <a:spcBef>
                <a:spcPts val="1000"/>
              </a:spcBef>
              <a:spcAft>
                <a:spcPts val="1000"/>
              </a:spcAft>
              <a:buFont typeface="Arial" pitchFamily="34" charset="0"/>
              <a:buChar char="•"/>
            </a:pPr>
            <a:r>
              <a:rPr lang="cs-CZ" sz="8000" dirty="0"/>
              <a:t>originálů nebo ověřených kopií dokladů o jeho kvalifikaci (pokud je již nemá k dispozici)</a:t>
            </a:r>
          </a:p>
          <a:p>
            <a:pPr marL="1143000" lvl="1" indent="-1143000">
              <a:lnSpc>
                <a:spcPct val="110000"/>
              </a:lnSpc>
              <a:spcBef>
                <a:spcPts val="1000"/>
              </a:spcBef>
              <a:spcAft>
                <a:spcPts val="1000"/>
              </a:spcAft>
              <a:buFont typeface="Arial" pitchFamily="34" charset="0"/>
              <a:buChar char="•"/>
            </a:pPr>
            <a:r>
              <a:rPr lang="cs-CZ" sz="8000" dirty="0"/>
              <a:t>doklady nebo vzorky, jejichž předložení je podmínkou uzavření smlouvy</a:t>
            </a:r>
          </a:p>
          <a:p>
            <a:pPr marL="1143000" lvl="1" indent="-1143000">
              <a:lnSpc>
                <a:spcPct val="110000"/>
              </a:lnSpc>
              <a:spcBef>
                <a:spcPts val="1000"/>
              </a:spcBef>
              <a:spcAft>
                <a:spcPts val="1000"/>
              </a:spcAft>
              <a:buFont typeface="Arial" pitchFamily="34" charset="0"/>
              <a:buChar char="•"/>
            </a:pPr>
            <a:r>
              <a:rPr lang="cs-CZ" sz="8000" dirty="0"/>
              <a:t>doklady o majetkové struktuře dodavatele až po jeho skutečné majitele</a:t>
            </a:r>
          </a:p>
          <a:p>
            <a:pPr>
              <a:lnSpc>
                <a:spcPct val="110000"/>
              </a:lnSpc>
            </a:pPr>
            <a:endParaRPr lang="cs-CZ" sz="8000" dirty="0"/>
          </a:p>
          <a:p>
            <a:pPr>
              <a:lnSpc>
                <a:spcPct val="110000"/>
              </a:lnSpc>
            </a:pPr>
            <a:r>
              <a:rPr lang="cs-CZ" sz="8000" dirty="0"/>
              <a:t>pokud </a:t>
            </a:r>
            <a:r>
              <a:rPr lang="cs-CZ" sz="8000" dirty="0" err="1"/>
              <a:t>VD</a:t>
            </a:r>
            <a:r>
              <a:rPr lang="cs-CZ" sz="8000" dirty="0"/>
              <a:t> nepředloží – povinnost vyloučit (vč. případu, že vzorky neodpovídají ZD)</a:t>
            </a:r>
          </a:p>
          <a:p>
            <a:pPr>
              <a:lnSpc>
                <a:spcPct val="110000"/>
              </a:lnSpc>
            </a:pPr>
            <a:endParaRPr lang="cs-CZ" sz="8000" dirty="0"/>
          </a:p>
          <a:p>
            <a:pPr>
              <a:lnSpc>
                <a:spcPct val="120000"/>
              </a:lnSpc>
              <a:spcBef>
                <a:spcPts val="0"/>
              </a:spcBef>
              <a:spcAft>
                <a:spcPts val="600"/>
              </a:spcAft>
            </a:pPr>
            <a:endParaRPr lang="cs-CZ" dirty="0" smtClean="0"/>
          </a:p>
          <a:p>
            <a:pPr>
              <a:lnSpc>
                <a:spcPct val="120000"/>
              </a:lnSpc>
              <a:spcBef>
                <a:spcPts val="0"/>
              </a:spcBef>
              <a:spcAft>
                <a:spcPts val="600"/>
              </a:spcAft>
            </a:pPr>
            <a:endParaRPr lang="cs-CZ" dirty="0" smtClean="0"/>
          </a:p>
          <a:p>
            <a:r>
              <a:rPr lang="cs-CZ" dirty="0" smtClean="0"/>
              <a:t>  </a:t>
            </a:r>
            <a:endParaRPr lang="cs-CZ" dirty="0"/>
          </a:p>
        </p:txBody>
      </p:sp>
      <p:sp>
        <p:nvSpPr>
          <p:cNvPr id="3" name="Nadpis 2"/>
          <p:cNvSpPr>
            <a:spLocks noGrp="1"/>
          </p:cNvSpPr>
          <p:nvPr>
            <p:ph type="title"/>
          </p:nvPr>
        </p:nvSpPr>
        <p:spPr/>
        <p:txBody>
          <a:bodyPr/>
          <a:lstStyle/>
          <a:p>
            <a:r>
              <a:rPr lang="cs-CZ" dirty="0"/>
              <a:t>Výběr </a:t>
            </a:r>
            <a:r>
              <a:rPr lang="cs-CZ" dirty="0" smtClean="0"/>
              <a:t>dodavatele § 123</a:t>
            </a:r>
            <a:endParaRPr lang="cs-CZ" dirty="0"/>
          </a:p>
        </p:txBody>
      </p:sp>
    </p:spTree>
    <p:extLst>
      <p:ext uri="{BB962C8B-B14F-4D97-AF65-F5344CB8AC3E}">
        <p14:creationId xmlns:p14="http://schemas.microsoft.com/office/powerpoint/2010/main" val="2461100099"/>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77500" lnSpcReduction="20000"/>
          </a:bodyPr>
          <a:lstStyle/>
          <a:p>
            <a:r>
              <a:rPr lang="cs-CZ" sz="3000" dirty="0"/>
              <a:t>uzavření smlouvy bez zbytečného odkladu </a:t>
            </a:r>
            <a:r>
              <a:rPr lang="cs-CZ" sz="3000" dirty="0" smtClean="0"/>
              <a:t>po </a:t>
            </a:r>
            <a:r>
              <a:rPr lang="cs-CZ" sz="3000" dirty="0"/>
              <a:t>uplynutí lhůty zákazu uzavřít smlouvu </a:t>
            </a:r>
            <a:endParaRPr lang="cs-CZ" sz="3000" dirty="0" smtClean="0"/>
          </a:p>
          <a:p>
            <a:r>
              <a:rPr lang="cs-CZ" sz="3000" dirty="0" smtClean="0"/>
              <a:t>oprávnění vyloučit, pokud dodavatel neuzavřel smlouvu</a:t>
            </a:r>
          </a:p>
          <a:p>
            <a:r>
              <a:rPr lang="cs-CZ" sz="3000" dirty="0" smtClean="0"/>
              <a:t>vyloučení vybraného dodavatele, pokud je ve střetu zájmů (na základě dokladů o majetkové struktuře)</a:t>
            </a:r>
            <a:endParaRPr lang="cs-CZ" sz="3000" dirty="0"/>
          </a:p>
          <a:p>
            <a:endParaRPr lang="cs-CZ" dirty="0" smtClean="0"/>
          </a:p>
          <a:p>
            <a:pPr>
              <a:lnSpc>
                <a:spcPct val="120000"/>
              </a:lnSpc>
              <a:spcBef>
                <a:spcPts val="0"/>
              </a:spcBef>
              <a:spcAft>
                <a:spcPts val="600"/>
              </a:spcAft>
            </a:pPr>
            <a:endParaRPr lang="cs-CZ" dirty="0" smtClean="0"/>
          </a:p>
          <a:p>
            <a:pPr>
              <a:lnSpc>
                <a:spcPct val="120000"/>
              </a:lnSpc>
              <a:spcBef>
                <a:spcPts val="0"/>
              </a:spcBef>
              <a:spcAft>
                <a:spcPts val="600"/>
              </a:spcAft>
            </a:pPr>
            <a:endParaRPr lang="cs-CZ" dirty="0" smtClean="0"/>
          </a:p>
          <a:p>
            <a:r>
              <a:rPr lang="cs-CZ" dirty="0" smtClean="0"/>
              <a:t>  </a:t>
            </a:r>
            <a:endParaRPr lang="cs-CZ" dirty="0"/>
          </a:p>
        </p:txBody>
      </p:sp>
      <p:sp>
        <p:nvSpPr>
          <p:cNvPr id="3" name="Nadpis 2"/>
          <p:cNvSpPr>
            <a:spLocks noGrp="1"/>
          </p:cNvSpPr>
          <p:nvPr>
            <p:ph type="title"/>
          </p:nvPr>
        </p:nvSpPr>
        <p:spPr/>
        <p:txBody>
          <a:bodyPr/>
          <a:lstStyle/>
          <a:p>
            <a:r>
              <a:rPr lang="cs-CZ" dirty="0"/>
              <a:t>Uzavření smlouvy </a:t>
            </a:r>
            <a:r>
              <a:rPr lang="cs-CZ" dirty="0" smtClean="0"/>
              <a:t>§ 124</a:t>
            </a:r>
            <a:endParaRPr lang="cs-CZ" dirty="0"/>
          </a:p>
        </p:txBody>
      </p:sp>
    </p:spTree>
    <p:extLst>
      <p:ext uri="{BB962C8B-B14F-4D97-AF65-F5344CB8AC3E}">
        <p14:creationId xmlns:p14="http://schemas.microsoft.com/office/powerpoint/2010/main" val="986155135"/>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70000" lnSpcReduction="20000"/>
          </a:bodyPr>
          <a:lstStyle/>
          <a:p>
            <a:r>
              <a:rPr lang="cs-CZ" sz="3000" dirty="0"/>
              <a:t>uzavření smlouvy </a:t>
            </a:r>
            <a:r>
              <a:rPr lang="cs-CZ" sz="3000" dirty="0" smtClean="0"/>
              <a:t>v souladu s nabídkou</a:t>
            </a:r>
          </a:p>
          <a:p>
            <a:r>
              <a:rPr lang="cs-CZ" sz="3000" dirty="0" smtClean="0"/>
              <a:t>ALE přípustné:</a:t>
            </a:r>
          </a:p>
          <a:p>
            <a:r>
              <a:rPr lang="cs-CZ" sz="3000" dirty="0"/>
              <a:t>upřesnění smluvních </a:t>
            </a:r>
            <a:r>
              <a:rPr lang="cs-CZ" sz="3000" dirty="0" smtClean="0"/>
              <a:t>podmínek </a:t>
            </a:r>
            <a:r>
              <a:rPr lang="cs-CZ" sz="3000" b="1" u="sng" dirty="0" smtClean="0"/>
              <a:t>v řízení o inovačním partnerství</a:t>
            </a:r>
            <a:r>
              <a:rPr lang="cs-CZ" sz="3000" dirty="0" smtClean="0"/>
              <a:t>, </a:t>
            </a:r>
            <a:r>
              <a:rPr lang="cs-CZ" sz="3000" dirty="0"/>
              <a:t>pokud to nepovede ke změně základních parametrů nabídky nebo zadávacích podmínek a tyto změny by neohrozily hospodářskou soutěž nebo by neměly diskriminační účinky</a:t>
            </a:r>
          </a:p>
          <a:p>
            <a:endParaRPr lang="cs-CZ" dirty="0" smtClean="0"/>
          </a:p>
          <a:p>
            <a:pPr>
              <a:lnSpc>
                <a:spcPct val="120000"/>
              </a:lnSpc>
              <a:spcBef>
                <a:spcPts val="0"/>
              </a:spcBef>
              <a:spcAft>
                <a:spcPts val="600"/>
              </a:spcAft>
            </a:pPr>
            <a:endParaRPr lang="cs-CZ" dirty="0" smtClean="0"/>
          </a:p>
          <a:p>
            <a:pPr>
              <a:lnSpc>
                <a:spcPct val="120000"/>
              </a:lnSpc>
              <a:spcBef>
                <a:spcPts val="0"/>
              </a:spcBef>
              <a:spcAft>
                <a:spcPts val="600"/>
              </a:spcAft>
            </a:pPr>
            <a:endParaRPr lang="cs-CZ" dirty="0" smtClean="0"/>
          </a:p>
          <a:p>
            <a:r>
              <a:rPr lang="cs-CZ" dirty="0" smtClean="0"/>
              <a:t>  </a:t>
            </a:r>
            <a:endParaRPr lang="cs-CZ" dirty="0"/>
          </a:p>
        </p:txBody>
      </p:sp>
      <p:sp>
        <p:nvSpPr>
          <p:cNvPr id="3" name="Nadpis 2"/>
          <p:cNvSpPr>
            <a:spLocks noGrp="1"/>
          </p:cNvSpPr>
          <p:nvPr>
            <p:ph type="title"/>
          </p:nvPr>
        </p:nvSpPr>
        <p:spPr/>
        <p:txBody>
          <a:bodyPr/>
          <a:lstStyle/>
          <a:p>
            <a:r>
              <a:rPr lang="cs-CZ" dirty="0"/>
              <a:t>Uzavření smlouvy na veřejnou zakázku</a:t>
            </a:r>
          </a:p>
        </p:txBody>
      </p:sp>
    </p:spTree>
    <p:extLst>
      <p:ext uri="{BB962C8B-B14F-4D97-AF65-F5344CB8AC3E}">
        <p14:creationId xmlns:p14="http://schemas.microsoft.com/office/powerpoint/2010/main" val="2539818983"/>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25000" lnSpcReduction="20000"/>
          </a:bodyPr>
          <a:lstStyle/>
          <a:p>
            <a:r>
              <a:rPr lang="cs-CZ" sz="9200" dirty="0"/>
              <a:t>oprávnění vyzvat dalšího účastníka (stává se </a:t>
            </a:r>
            <a:r>
              <a:rPr lang="cs-CZ" sz="9200" dirty="0" err="1"/>
              <a:t>VD</a:t>
            </a:r>
            <a:r>
              <a:rPr lang="cs-CZ" sz="9200" dirty="0"/>
              <a:t>)</a:t>
            </a:r>
          </a:p>
          <a:p>
            <a:r>
              <a:rPr lang="cs-CZ" sz="9200" dirty="0"/>
              <a:t>v pořadí podle výsledku původního hodnocení nabídek nebo elektronické aukce nebo z výsledku nového hodnocení</a:t>
            </a:r>
          </a:p>
          <a:p>
            <a:r>
              <a:rPr lang="cs-CZ" sz="9200" dirty="0"/>
              <a:t>povinnost provést nové hodnocení, pokud by vyloučení vybraného dodavatele znamenalo podstatné ovlivnění původního pořadí nabídek</a:t>
            </a:r>
          </a:p>
          <a:p>
            <a:r>
              <a:rPr lang="cs-CZ" sz="9200" dirty="0"/>
              <a:t>lze opakovaně</a:t>
            </a:r>
          </a:p>
          <a:p>
            <a:endParaRPr lang="cs-CZ" sz="3000" dirty="0"/>
          </a:p>
          <a:p>
            <a:endParaRPr lang="cs-CZ" dirty="0" smtClean="0"/>
          </a:p>
          <a:p>
            <a:pPr>
              <a:lnSpc>
                <a:spcPct val="120000"/>
              </a:lnSpc>
              <a:spcBef>
                <a:spcPts val="0"/>
              </a:spcBef>
              <a:spcAft>
                <a:spcPts val="600"/>
              </a:spcAft>
            </a:pPr>
            <a:endParaRPr lang="cs-CZ" dirty="0" smtClean="0"/>
          </a:p>
          <a:p>
            <a:pPr>
              <a:lnSpc>
                <a:spcPct val="120000"/>
              </a:lnSpc>
              <a:spcBef>
                <a:spcPts val="0"/>
              </a:spcBef>
              <a:spcAft>
                <a:spcPts val="600"/>
              </a:spcAft>
            </a:pPr>
            <a:endParaRPr lang="cs-CZ" dirty="0" smtClean="0"/>
          </a:p>
          <a:p>
            <a:r>
              <a:rPr lang="cs-CZ" dirty="0" smtClean="0"/>
              <a:t>  </a:t>
            </a:r>
            <a:endParaRPr lang="cs-CZ" dirty="0"/>
          </a:p>
        </p:txBody>
      </p:sp>
      <p:sp>
        <p:nvSpPr>
          <p:cNvPr id="3" name="Nadpis 2"/>
          <p:cNvSpPr>
            <a:spLocks noGrp="1"/>
          </p:cNvSpPr>
          <p:nvPr>
            <p:ph type="title"/>
          </p:nvPr>
        </p:nvSpPr>
        <p:spPr/>
        <p:txBody>
          <a:bodyPr/>
          <a:lstStyle/>
          <a:p>
            <a:r>
              <a:rPr lang="cs-CZ" dirty="0"/>
              <a:t>Postup po vyloučení </a:t>
            </a:r>
            <a:r>
              <a:rPr lang="cs-CZ" dirty="0" smtClean="0"/>
              <a:t>VD § 125 </a:t>
            </a:r>
            <a:endParaRPr lang="cs-CZ" dirty="0"/>
          </a:p>
        </p:txBody>
      </p:sp>
    </p:spTree>
    <p:extLst>
      <p:ext uri="{BB962C8B-B14F-4D97-AF65-F5344CB8AC3E}">
        <p14:creationId xmlns:p14="http://schemas.microsoft.com/office/powerpoint/2010/main" val="498171192"/>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25000" lnSpcReduction="20000"/>
          </a:bodyPr>
          <a:lstStyle/>
          <a:p>
            <a:r>
              <a:rPr lang="cs-CZ" sz="7100" dirty="0"/>
              <a:t>nelze bezdůvodně, není přípustná výhrada</a:t>
            </a:r>
          </a:p>
          <a:p>
            <a:r>
              <a:rPr lang="cs-CZ" sz="7100" dirty="0"/>
              <a:t>nové důvody:</a:t>
            </a:r>
          </a:p>
          <a:p>
            <a:r>
              <a:rPr lang="cs-CZ" sz="7100" dirty="0"/>
              <a:t>zadavatel neobdržel dotaci, z níž měla být veřejná zakázka zcela nebo částečně uhrazena</a:t>
            </a:r>
          </a:p>
          <a:p>
            <a:r>
              <a:rPr lang="cs-CZ" sz="7100" dirty="0"/>
              <a:t>vybraný dodavatel v zadávacím řízení obsahujícím soutěž o návrh předložil nabídku pro zadavatele ekonomicky nepřijatelnou</a:t>
            </a:r>
          </a:p>
          <a:p>
            <a:r>
              <a:rPr lang="cs-CZ" sz="7100" dirty="0"/>
              <a:t>zadávací řízení, které zadavatel zahájil, i když k tomu nebyl povinen</a:t>
            </a:r>
          </a:p>
          <a:p>
            <a:endParaRPr lang="cs-CZ" sz="3000" dirty="0"/>
          </a:p>
          <a:p>
            <a:endParaRPr lang="cs-CZ" dirty="0" smtClean="0"/>
          </a:p>
          <a:p>
            <a:pPr>
              <a:lnSpc>
                <a:spcPct val="120000"/>
              </a:lnSpc>
              <a:spcBef>
                <a:spcPts val="0"/>
              </a:spcBef>
              <a:spcAft>
                <a:spcPts val="600"/>
              </a:spcAft>
            </a:pPr>
            <a:endParaRPr lang="cs-CZ" dirty="0" smtClean="0"/>
          </a:p>
          <a:p>
            <a:pPr>
              <a:lnSpc>
                <a:spcPct val="120000"/>
              </a:lnSpc>
              <a:spcBef>
                <a:spcPts val="0"/>
              </a:spcBef>
              <a:spcAft>
                <a:spcPts val="600"/>
              </a:spcAft>
            </a:pPr>
            <a:endParaRPr lang="cs-CZ" dirty="0" smtClean="0"/>
          </a:p>
          <a:p>
            <a:r>
              <a:rPr lang="cs-CZ" dirty="0" smtClean="0"/>
              <a:t>  </a:t>
            </a:r>
            <a:endParaRPr lang="cs-CZ" dirty="0"/>
          </a:p>
        </p:txBody>
      </p:sp>
      <p:sp>
        <p:nvSpPr>
          <p:cNvPr id="3" name="Nadpis 2"/>
          <p:cNvSpPr>
            <a:spLocks noGrp="1"/>
          </p:cNvSpPr>
          <p:nvPr>
            <p:ph type="title"/>
          </p:nvPr>
        </p:nvSpPr>
        <p:spPr/>
        <p:txBody>
          <a:bodyPr/>
          <a:lstStyle/>
          <a:p>
            <a:r>
              <a:rPr lang="cs-CZ" dirty="0"/>
              <a:t>Zrušení zadávacího </a:t>
            </a:r>
            <a:r>
              <a:rPr lang="cs-CZ" dirty="0" smtClean="0"/>
              <a:t>řízení § 127</a:t>
            </a:r>
            <a:endParaRPr lang="cs-CZ" dirty="0"/>
          </a:p>
        </p:txBody>
      </p:sp>
    </p:spTree>
    <p:extLst>
      <p:ext uri="{BB962C8B-B14F-4D97-AF65-F5344CB8AC3E}">
        <p14:creationId xmlns:p14="http://schemas.microsoft.com/office/powerpoint/2010/main" val="3947106663"/>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70000" lnSpcReduction="20000"/>
          </a:bodyPr>
          <a:lstStyle/>
          <a:p>
            <a:r>
              <a:rPr lang="cs-CZ" sz="3000" dirty="0" smtClean="0"/>
              <a:t>upraveno:</a:t>
            </a:r>
          </a:p>
          <a:p>
            <a:r>
              <a:rPr lang="cs-CZ" sz="3000" dirty="0"/>
              <a:t>v průběhu zadávacího řízení se vyskytly důvody hodné zvláštního zřetele, včetně důvodů ekonomických, pro které nelze po zadavateli požadovat, aby v zadávacím řízení pokračoval, bez ohledu na to, zda tyto důvody zadavatel způsobil či nikoliv</a:t>
            </a:r>
            <a:endParaRPr lang="cs-CZ" sz="3000" dirty="0" smtClean="0"/>
          </a:p>
          <a:p>
            <a:endParaRPr lang="cs-CZ" sz="3000" dirty="0"/>
          </a:p>
          <a:p>
            <a:endParaRPr lang="cs-CZ" dirty="0" smtClean="0"/>
          </a:p>
          <a:p>
            <a:pPr>
              <a:lnSpc>
                <a:spcPct val="120000"/>
              </a:lnSpc>
              <a:spcBef>
                <a:spcPts val="0"/>
              </a:spcBef>
              <a:spcAft>
                <a:spcPts val="600"/>
              </a:spcAft>
            </a:pPr>
            <a:endParaRPr lang="cs-CZ" dirty="0" smtClean="0"/>
          </a:p>
          <a:p>
            <a:pPr>
              <a:lnSpc>
                <a:spcPct val="120000"/>
              </a:lnSpc>
              <a:spcBef>
                <a:spcPts val="0"/>
              </a:spcBef>
              <a:spcAft>
                <a:spcPts val="600"/>
              </a:spcAft>
            </a:pPr>
            <a:endParaRPr lang="cs-CZ" dirty="0" smtClean="0"/>
          </a:p>
          <a:p>
            <a:r>
              <a:rPr lang="cs-CZ" dirty="0" smtClean="0"/>
              <a:t>  </a:t>
            </a:r>
            <a:endParaRPr lang="cs-CZ" dirty="0"/>
          </a:p>
        </p:txBody>
      </p:sp>
      <p:sp>
        <p:nvSpPr>
          <p:cNvPr id="3" name="Nadpis 2"/>
          <p:cNvSpPr>
            <a:spLocks noGrp="1"/>
          </p:cNvSpPr>
          <p:nvPr>
            <p:ph type="title"/>
          </p:nvPr>
        </p:nvSpPr>
        <p:spPr/>
        <p:txBody>
          <a:bodyPr/>
          <a:lstStyle/>
          <a:p>
            <a:r>
              <a:rPr lang="cs-CZ" dirty="0"/>
              <a:t>Zrušení zadávacího řízení</a:t>
            </a:r>
          </a:p>
        </p:txBody>
      </p:sp>
    </p:spTree>
    <p:extLst>
      <p:ext uri="{BB962C8B-B14F-4D97-AF65-F5344CB8AC3E}">
        <p14:creationId xmlns:p14="http://schemas.microsoft.com/office/powerpoint/2010/main" val="3461863282"/>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25000" lnSpcReduction="20000"/>
          </a:bodyPr>
          <a:lstStyle/>
          <a:p>
            <a:endParaRPr lang="cs-CZ" sz="5900" dirty="0" smtClean="0"/>
          </a:p>
          <a:p>
            <a:r>
              <a:rPr lang="cs-CZ" sz="11200" dirty="0" smtClean="0"/>
              <a:t>vyhotovuje Z o každém ZŘ</a:t>
            </a:r>
          </a:p>
          <a:p>
            <a:r>
              <a:rPr lang="cs-CZ" sz="11200" dirty="0" smtClean="0"/>
              <a:t>uveřejnění na profilu</a:t>
            </a:r>
          </a:p>
          <a:p>
            <a:endParaRPr lang="cs-CZ" sz="11200" dirty="0" smtClean="0"/>
          </a:p>
          <a:p>
            <a:endParaRPr lang="cs-CZ" sz="2600" dirty="0"/>
          </a:p>
          <a:p>
            <a:endParaRPr lang="cs-CZ" sz="3000" dirty="0" smtClean="0"/>
          </a:p>
          <a:p>
            <a:endParaRPr lang="cs-CZ" sz="3000" dirty="0" smtClean="0"/>
          </a:p>
          <a:p>
            <a:endParaRPr lang="cs-CZ" sz="3000" dirty="0"/>
          </a:p>
          <a:p>
            <a:endParaRPr lang="cs-CZ" dirty="0" smtClean="0"/>
          </a:p>
          <a:p>
            <a:pPr>
              <a:lnSpc>
                <a:spcPct val="120000"/>
              </a:lnSpc>
              <a:spcBef>
                <a:spcPts val="0"/>
              </a:spcBef>
              <a:spcAft>
                <a:spcPts val="600"/>
              </a:spcAft>
            </a:pPr>
            <a:endParaRPr lang="cs-CZ" dirty="0" smtClean="0"/>
          </a:p>
          <a:p>
            <a:pPr>
              <a:lnSpc>
                <a:spcPct val="120000"/>
              </a:lnSpc>
              <a:spcBef>
                <a:spcPts val="0"/>
              </a:spcBef>
              <a:spcAft>
                <a:spcPts val="600"/>
              </a:spcAft>
            </a:pPr>
            <a:endParaRPr lang="cs-CZ" dirty="0" smtClean="0"/>
          </a:p>
          <a:p>
            <a:r>
              <a:rPr lang="cs-CZ" dirty="0" smtClean="0"/>
              <a:t>  </a:t>
            </a:r>
            <a:endParaRPr lang="cs-CZ" dirty="0"/>
          </a:p>
        </p:txBody>
      </p:sp>
      <p:sp>
        <p:nvSpPr>
          <p:cNvPr id="3" name="Nadpis 2"/>
          <p:cNvSpPr>
            <a:spLocks noGrp="1"/>
          </p:cNvSpPr>
          <p:nvPr>
            <p:ph type="title"/>
          </p:nvPr>
        </p:nvSpPr>
        <p:spPr/>
        <p:txBody>
          <a:bodyPr/>
          <a:lstStyle/>
          <a:p>
            <a:r>
              <a:rPr lang="cs-CZ" dirty="0" smtClean="0"/>
              <a:t>Písemná zpráva zadavatele</a:t>
            </a:r>
            <a:endParaRPr lang="cs-CZ" dirty="0"/>
          </a:p>
        </p:txBody>
      </p:sp>
    </p:spTree>
    <p:extLst>
      <p:ext uri="{BB962C8B-B14F-4D97-AF65-F5344CB8AC3E}">
        <p14:creationId xmlns:p14="http://schemas.microsoft.com/office/powerpoint/2010/main" val="3647019425"/>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Autofit/>
          </a:bodyPr>
          <a:lstStyle/>
          <a:p>
            <a:pPr>
              <a:spcBef>
                <a:spcPts val="0"/>
              </a:spcBef>
              <a:spcAft>
                <a:spcPts val="300"/>
              </a:spcAft>
            </a:pPr>
            <a:r>
              <a:rPr lang="cs-CZ" sz="2000" dirty="0"/>
              <a:t>označení zadavatele, předmět veřejné zakázky a cenu sjednanou ve smlouvě na veřejnou zakázku, pokud byla </a:t>
            </a:r>
            <a:r>
              <a:rPr lang="cs-CZ" sz="2000" dirty="0" smtClean="0"/>
              <a:t>uzavřena</a:t>
            </a:r>
            <a:endParaRPr lang="cs-CZ" sz="2000" dirty="0"/>
          </a:p>
          <a:p>
            <a:pPr>
              <a:spcBef>
                <a:spcPts val="0"/>
              </a:spcBef>
              <a:spcAft>
                <a:spcPts val="300"/>
              </a:spcAft>
            </a:pPr>
            <a:r>
              <a:rPr lang="cs-CZ" sz="2000" dirty="0" smtClean="0"/>
              <a:t>použitý </a:t>
            </a:r>
            <a:r>
              <a:rPr lang="cs-CZ" sz="2000" dirty="0"/>
              <a:t>druh zadávacího </a:t>
            </a:r>
            <a:r>
              <a:rPr lang="cs-CZ" sz="2000" dirty="0" smtClean="0"/>
              <a:t>řízení</a:t>
            </a:r>
            <a:endParaRPr lang="cs-CZ" sz="2000" dirty="0"/>
          </a:p>
          <a:p>
            <a:pPr>
              <a:spcBef>
                <a:spcPts val="0"/>
              </a:spcBef>
              <a:spcAft>
                <a:spcPts val="300"/>
              </a:spcAft>
            </a:pPr>
            <a:r>
              <a:rPr lang="cs-CZ" sz="2000" dirty="0" smtClean="0"/>
              <a:t>označení </a:t>
            </a:r>
            <a:r>
              <a:rPr lang="cs-CZ" sz="2000" dirty="0"/>
              <a:t>účastníků zadávacího </a:t>
            </a:r>
            <a:r>
              <a:rPr lang="cs-CZ" sz="2000" dirty="0" smtClean="0"/>
              <a:t>řízení</a:t>
            </a:r>
            <a:endParaRPr lang="cs-CZ" sz="2000" dirty="0"/>
          </a:p>
          <a:p>
            <a:pPr>
              <a:spcBef>
                <a:spcPts val="0"/>
              </a:spcBef>
              <a:spcAft>
                <a:spcPts val="300"/>
              </a:spcAft>
            </a:pPr>
            <a:r>
              <a:rPr lang="cs-CZ" sz="2000" dirty="0" smtClean="0"/>
              <a:t>označení </a:t>
            </a:r>
            <a:r>
              <a:rPr lang="cs-CZ" sz="2000" dirty="0"/>
              <a:t>všech vyloučených účastníků zadávacího řízení s uvedením důvodu jejich </a:t>
            </a:r>
            <a:r>
              <a:rPr lang="cs-CZ" sz="2000" dirty="0" smtClean="0"/>
              <a:t>vyloučení</a:t>
            </a:r>
            <a:endParaRPr lang="cs-CZ" sz="2000" dirty="0"/>
          </a:p>
          <a:p>
            <a:pPr>
              <a:spcBef>
                <a:spcPts val="0"/>
              </a:spcBef>
              <a:spcAft>
                <a:spcPts val="300"/>
              </a:spcAft>
            </a:pPr>
            <a:r>
              <a:rPr lang="cs-CZ" sz="2000" dirty="0" smtClean="0"/>
              <a:t>označení </a:t>
            </a:r>
            <a:r>
              <a:rPr lang="cs-CZ" sz="2000" dirty="0"/>
              <a:t>dodavatelů, s nimiž byla uzavřena smlouva nebo rámcová dohoda, nebo dodavatelů, kteří byli zařazeni do dynamického nákupního systému, včetně odůvodnění jejich </a:t>
            </a:r>
            <a:r>
              <a:rPr lang="cs-CZ" sz="2000" dirty="0" smtClean="0"/>
              <a:t>výběru</a:t>
            </a:r>
            <a:endParaRPr lang="cs-CZ" sz="2000" dirty="0"/>
          </a:p>
          <a:p>
            <a:pPr>
              <a:spcBef>
                <a:spcPts val="0"/>
              </a:spcBef>
              <a:spcAft>
                <a:spcPts val="300"/>
              </a:spcAft>
            </a:pPr>
            <a:r>
              <a:rPr lang="cs-CZ" sz="2000" dirty="0" smtClean="0"/>
              <a:t>označení </a:t>
            </a:r>
            <a:r>
              <a:rPr lang="cs-CZ" sz="2000" dirty="0"/>
              <a:t>poddodavatelů dodavatelů podle </a:t>
            </a:r>
            <a:r>
              <a:rPr lang="cs-CZ" sz="2000" dirty="0" smtClean="0"/>
              <a:t>písmene, </a:t>
            </a:r>
            <a:r>
              <a:rPr lang="cs-CZ" sz="2000" dirty="0"/>
              <a:t>pokud jsou zadavateli </a:t>
            </a:r>
            <a:r>
              <a:rPr lang="cs-CZ" sz="2000" dirty="0" smtClean="0"/>
              <a:t>známi</a:t>
            </a:r>
            <a:endParaRPr lang="cs-CZ" sz="2000" dirty="0"/>
          </a:p>
          <a:p>
            <a:pPr>
              <a:spcBef>
                <a:spcPts val="0"/>
              </a:spcBef>
              <a:spcAft>
                <a:spcPts val="300"/>
              </a:spcAft>
            </a:pPr>
            <a:r>
              <a:rPr lang="cs-CZ" sz="2000" dirty="0" smtClean="0"/>
              <a:t>odůvodnění </a:t>
            </a:r>
            <a:r>
              <a:rPr lang="cs-CZ" sz="2000" dirty="0"/>
              <a:t>použití jednacího řízení s uveřejněním nebo řízení se soutěžním dialogem, byly-li </a:t>
            </a:r>
            <a:r>
              <a:rPr lang="cs-CZ" sz="2000" dirty="0" smtClean="0"/>
              <a:t>použity</a:t>
            </a:r>
            <a:endParaRPr lang="cs-CZ" sz="2000" dirty="0"/>
          </a:p>
        </p:txBody>
      </p:sp>
      <p:sp>
        <p:nvSpPr>
          <p:cNvPr id="3" name="Nadpis 2"/>
          <p:cNvSpPr>
            <a:spLocks noGrp="1"/>
          </p:cNvSpPr>
          <p:nvPr>
            <p:ph type="title"/>
          </p:nvPr>
        </p:nvSpPr>
        <p:spPr/>
        <p:txBody>
          <a:bodyPr/>
          <a:lstStyle/>
          <a:p>
            <a:r>
              <a:rPr lang="cs-CZ" dirty="0" smtClean="0"/>
              <a:t>Písemná zpráva zadavatele</a:t>
            </a:r>
            <a:endParaRPr lang="cs-CZ" dirty="0"/>
          </a:p>
        </p:txBody>
      </p:sp>
    </p:spTree>
    <p:extLst>
      <p:ext uri="{BB962C8B-B14F-4D97-AF65-F5344CB8AC3E}">
        <p14:creationId xmlns:p14="http://schemas.microsoft.com/office/powerpoint/2010/main" val="1419098442"/>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Autofit/>
          </a:bodyPr>
          <a:lstStyle/>
          <a:p>
            <a:pPr>
              <a:spcBef>
                <a:spcPts val="0"/>
              </a:spcBef>
              <a:spcAft>
                <a:spcPts val="300"/>
              </a:spcAft>
            </a:pPr>
            <a:r>
              <a:rPr lang="cs-CZ" sz="2000" dirty="0" smtClean="0"/>
              <a:t>odůvodnění </a:t>
            </a:r>
            <a:r>
              <a:rPr lang="cs-CZ" sz="2000" dirty="0"/>
              <a:t>použití jednacího řízení bez uveřejnění, bylo-li </a:t>
            </a:r>
            <a:r>
              <a:rPr lang="cs-CZ" sz="2000" dirty="0" smtClean="0"/>
              <a:t>použito</a:t>
            </a:r>
            <a:endParaRPr lang="cs-CZ" sz="2000" dirty="0"/>
          </a:p>
          <a:p>
            <a:pPr>
              <a:spcBef>
                <a:spcPts val="0"/>
              </a:spcBef>
              <a:spcAft>
                <a:spcPts val="300"/>
              </a:spcAft>
            </a:pPr>
            <a:r>
              <a:rPr lang="cs-CZ" sz="2000" dirty="0" smtClean="0"/>
              <a:t>odůvodnění </a:t>
            </a:r>
            <a:r>
              <a:rPr lang="cs-CZ" sz="2000" dirty="0"/>
              <a:t>použití zjednodušeného režimu, bylo-li </a:t>
            </a:r>
            <a:r>
              <a:rPr lang="cs-CZ" sz="2000" dirty="0" smtClean="0"/>
              <a:t>použito</a:t>
            </a:r>
            <a:endParaRPr lang="cs-CZ" sz="2000" dirty="0"/>
          </a:p>
          <a:p>
            <a:pPr>
              <a:spcBef>
                <a:spcPts val="0"/>
              </a:spcBef>
              <a:spcAft>
                <a:spcPts val="300"/>
              </a:spcAft>
            </a:pPr>
            <a:r>
              <a:rPr lang="cs-CZ" sz="2000" dirty="0" smtClean="0"/>
              <a:t>odůvodnění </a:t>
            </a:r>
            <a:r>
              <a:rPr lang="cs-CZ" sz="2000" dirty="0"/>
              <a:t>zrušení zadávacího řízení nebo nezavedení dynamického nákupního systému, pokud k tomuto </a:t>
            </a:r>
            <a:r>
              <a:rPr lang="cs-CZ" sz="2000" dirty="0" smtClean="0"/>
              <a:t>došlo</a:t>
            </a:r>
            <a:endParaRPr lang="cs-CZ" sz="2000" dirty="0"/>
          </a:p>
          <a:p>
            <a:pPr>
              <a:spcBef>
                <a:spcPts val="0"/>
              </a:spcBef>
              <a:spcAft>
                <a:spcPts val="300"/>
              </a:spcAft>
            </a:pPr>
            <a:r>
              <a:rPr lang="cs-CZ" sz="2000" dirty="0" smtClean="0"/>
              <a:t>odůvodnění </a:t>
            </a:r>
            <a:r>
              <a:rPr lang="cs-CZ" sz="2000" dirty="0"/>
              <a:t>použití jiných komunikačních prostředků při podání nabídky namísto elektronických prostředků, byly-li jiné prostředky </a:t>
            </a:r>
            <a:r>
              <a:rPr lang="cs-CZ" sz="2000" dirty="0" smtClean="0"/>
              <a:t>použity</a:t>
            </a:r>
            <a:endParaRPr lang="cs-CZ" sz="2000" dirty="0"/>
          </a:p>
          <a:p>
            <a:pPr>
              <a:spcBef>
                <a:spcPts val="0"/>
              </a:spcBef>
              <a:spcAft>
                <a:spcPts val="300"/>
              </a:spcAft>
            </a:pPr>
            <a:r>
              <a:rPr lang="cs-CZ" sz="2000" dirty="0" smtClean="0"/>
              <a:t>soupis </a:t>
            </a:r>
            <a:r>
              <a:rPr lang="cs-CZ" sz="2000" dirty="0"/>
              <a:t>osob, u kterých byl zjištěn střet zájmů, a následně přijatých opatření, byl-li střet zájmů </a:t>
            </a:r>
            <a:r>
              <a:rPr lang="cs-CZ" sz="2000" dirty="0" smtClean="0"/>
              <a:t>zjištěn</a:t>
            </a:r>
            <a:endParaRPr lang="cs-CZ" sz="2000" dirty="0"/>
          </a:p>
          <a:p>
            <a:pPr>
              <a:spcBef>
                <a:spcPts val="0"/>
              </a:spcBef>
              <a:spcAft>
                <a:spcPts val="300"/>
              </a:spcAft>
            </a:pPr>
            <a:r>
              <a:rPr lang="cs-CZ" sz="2000" dirty="0" smtClean="0"/>
              <a:t>pokud </a:t>
            </a:r>
            <a:r>
              <a:rPr lang="cs-CZ" sz="2000" dirty="0"/>
              <a:t>zadavatel nadlimitní veřejnou zakázku nerozdělí na části, uvede zadavatel odůvodnění tohoto postupu, pokud je neuvedl v zadávací dokumentaci </a:t>
            </a:r>
          </a:p>
          <a:p>
            <a:pPr>
              <a:spcBef>
                <a:spcPts val="0"/>
              </a:spcBef>
              <a:spcAft>
                <a:spcPts val="300"/>
              </a:spcAft>
            </a:pPr>
            <a:r>
              <a:rPr lang="cs-CZ" sz="2000" dirty="0" smtClean="0"/>
              <a:t>odůvodnění </a:t>
            </a:r>
            <a:r>
              <a:rPr lang="cs-CZ" sz="2000" dirty="0"/>
              <a:t>stanovení požadavku na prokázání obratu </a:t>
            </a:r>
          </a:p>
        </p:txBody>
      </p:sp>
      <p:sp>
        <p:nvSpPr>
          <p:cNvPr id="3" name="Nadpis 2"/>
          <p:cNvSpPr>
            <a:spLocks noGrp="1"/>
          </p:cNvSpPr>
          <p:nvPr>
            <p:ph type="title"/>
          </p:nvPr>
        </p:nvSpPr>
        <p:spPr/>
        <p:txBody>
          <a:bodyPr/>
          <a:lstStyle/>
          <a:p>
            <a:r>
              <a:rPr lang="cs-CZ" dirty="0" smtClean="0"/>
              <a:t>Písemná zpráva zadavatele</a:t>
            </a:r>
            <a:endParaRPr lang="cs-CZ" dirty="0"/>
          </a:p>
        </p:txBody>
      </p:sp>
    </p:spTree>
    <p:extLst>
      <p:ext uri="{BB962C8B-B14F-4D97-AF65-F5344CB8AC3E}">
        <p14:creationId xmlns:p14="http://schemas.microsoft.com/office/powerpoint/2010/main" val="104397722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sz="3000" dirty="0"/>
              <a:t>návrh zákona </a:t>
            </a:r>
            <a:r>
              <a:rPr lang="cs-CZ" sz="3000" u="sng" dirty="0"/>
              <a:t>rozlišuje</a:t>
            </a:r>
            <a:endParaRPr lang="cs-CZ" sz="3000" dirty="0"/>
          </a:p>
          <a:p>
            <a:r>
              <a:rPr lang="cs-CZ" sz="3000" b="1" dirty="0"/>
              <a:t>podstatné</a:t>
            </a:r>
            <a:r>
              <a:rPr lang="cs-CZ" sz="3000" dirty="0"/>
              <a:t> změny smlouvy – </a:t>
            </a:r>
            <a:r>
              <a:rPr lang="cs-CZ" sz="3000" b="1" dirty="0"/>
              <a:t>zakázané</a:t>
            </a:r>
            <a:endParaRPr lang="cs-CZ" sz="3000" dirty="0"/>
          </a:p>
          <a:p>
            <a:r>
              <a:rPr lang="cs-CZ" sz="3000" b="1" dirty="0"/>
              <a:t>nepodstatné</a:t>
            </a:r>
            <a:r>
              <a:rPr lang="cs-CZ" sz="3000" dirty="0"/>
              <a:t> změny smlouvy – </a:t>
            </a:r>
            <a:r>
              <a:rPr lang="cs-CZ" sz="3000" b="1" dirty="0"/>
              <a:t>přípustné</a:t>
            </a:r>
            <a:endParaRPr lang="cs-CZ" sz="3000" dirty="0"/>
          </a:p>
          <a:p>
            <a:pPr>
              <a:lnSpc>
                <a:spcPct val="120000"/>
              </a:lnSpc>
              <a:spcBef>
                <a:spcPts val="0"/>
              </a:spcBef>
              <a:spcAft>
                <a:spcPts val="600"/>
              </a:spcAft>
            </a:pPr>
            <a:endParaRPr lang="cs-CZ" sz="3000" dirty="0" smtClean="0"/>
          </a:p>
          <a:p>
            <a:r>
              <a:rPr lang="cs-CZ" dirty="0" smtClean="0"/>
              <a:t>  </a:t>
            </a:r>
            <a:endParaRPr lang="cs-CZ" dirty="0"/>
          </a:p>
        </p:txBody>
      </p:sp>
      <p:sp>
        <p:nvSpPr>
          <p:cNvPr id="3" name="Nadpis 2"/>
          <p:cNvSpPr>
            <a:spLocks noGrp="1"/>
          </p:cNvSpPr>
          <p:nvPr>
            <p:ph type="title"/>
          </p:nvPr>
        </p:nvSpPr>
        <p:spPr/>
        <p:txBody>
          <a:bodyPr/>
          <a:lstStyle/>
          <a:p>
            <a:r>
              <a:rPr lang="cs-CZ" dirty="0" smtClean="0"/>
              <a:t>Změny smlouvy § 222</a:t>
            </a:r>
            <a:endParaRPr lang="cs-CZ" dirty="0"/>
          </a:p>
        </p:txBody>
      </p:sp>
    </p:spTree>
    <p:extLst>
      <p:ext uri="{BB962C8B-B14F-4D97-AF65-F5344CB8AC3E}">
        <p14:creationId xmlns:p14="http://schemas.microsoft.com/office/powerpoint/2010/main" val="26853619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obecně:</a:t>
            </a:r>
          </a:p>
          <a:p>
            <a:r>
              <a:rPr lang="cs-CZ" dirty="0" smtClean="0"/>
              <a:t>	transparentnost</a:t>
            </a:r>
          </a:p>
          <a:p>
            <a:r>
              <a:rPr lang="cs-CZ" dirty="0" smtClean="0"/>
              <a:t>	</a:t>
            </a:r>
            <a:r>
              <a:rPr lang="cs-CZ" b="1" dirty="0" smtClean="0"/>
              <a:t>přiměřenost</a:t>
            </a:r>
          </a:p>
          <a:p>
            <a:r>
              <a:rPr lang="cs-CZ" dirty="0" smtClean="0"/>
              <a:t>ve </a:t>
            </a:r>
            <a:r>
              <a:rPr lang="cs-CZ" dirty="0"/>
              <a:t>vztahu k </a:t>
            </a:r>
            <a:r>
              <a:rPr lang="cs-CZ" dirty="0" smtClean="0"/>
              <a:t>dodavatelům:</a:t>
            </a:r>
          </a:p>
          <a:p>
            <a:r>
              <a:rPr lang="cs-CZ" dirty="0"/>
              <a:t>	rovné zacházení</a:t>
            </a:r>
            <a:endParaRPr lang="cs-CZ" dirty="0" smtClean="0"/>
          </a:p>
          <a:p>
            <a:r>
              <a:rPr lang="cs-CZ" dirty="0"/>
              <a:t>	zákaz </a:t>
            </a:r>
            <a:r>
              <a:rPr lang="cs-CZ" dirty="0" smtClean="0"/>
              <a:t>diskriminace</a:t>
            </a:r>
            <a:endParaRPr lang="cs-CZ" dirty="0"/>
          </a:p>
        </p:txBody>
      </p:sp>
      <p:sp>
        <p:nvSpPr>
          <p:cNvPr id="3" name="Nadpis 2"/>
          <p:cNvSpPr>
            <a:spLocks noGrp="1"/>
          </p:cNvSpPr>
          <p:nvPr>
            <p:ph type="title"/>
          </p:nvPr>
        </p:nvSpPr>
        <p:spPr/>
        <p:txBody>
          <a:bodyPr/>
          <a:lstStyle/>
          <a:p>
            <a:r>
              <a:rPr lang="cs-CZ" dirty="0" smtClean="0"/>
              <a:t>Zásady § 6</a:t>
            </a:r>
            <a:endParaRPr lang="cs-CZ" dirty="0"/>
          </a:p>
        </p:txBody>
      </p:sp>
    </p:spTree>
    <p:extLst>
      <p:ext uri="{BB962C8B-B14F-4D97-AF65-F5344CB8AC3E}">
        <p14:creationId xmlns:p14="http://schemas.microsoft.com/office/powerpoint/2010/main" val="3670150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r>
              <a:rPr lang="cs-CZ" sz="3000" b="1" dirty="0" smtClean="0"/>
              <a:t> </a:t>
            </a:r>
            <a:endParaRPr lang="cs-CZ" sz="3000" dirty="0"/>
          </a:p>
          <a:p>
            <a:r>
              <a:rPr lang="cs-CZ" sz="3000" u="sng" dirty="0"/>
              <a:t>vyhrazené změny závazku stanovené ve smlouvě</a:t>
            </a:r>
            <a:r>
              <a:rPr lang="cs-CZ" sz="3000" dirty="0"/>
              <a:t> (</a:t>
            </a:r>
            <a:r>
              <a:rPr lang="cs-CZ" sz="3000" u="sng" dirty="0"/>
              <a:t>opce</a:t>
            </a:r>
            <a:r>
              <a:rPr lang="cs-CZ" sz="3000" dirty="0"/>
              <a:t> sjednané ve smlouvě na veřejnou zakázku na základě zadávacích podmínek, pokud jsou důvody a obsah změn jednoznačně předem určeny)</a:t>
            </a:r>
          </a:p>
          <a:p>
            <a:pPr>
              <a:lnSpc>
                <a:spcPct val="120000"/>
              </a:lnSpc>
              <a:spcBef>
                <a:spcPts val="0"/>
              </a:spcBef>
              <a:spcAft>
                <a:spcPts val="600"/>
              </a:spcAft>
            </a:pPr>
            <a:endParaRPr lang="cs-CZ" sz="3000" dirty="0" smtClean="0"/>
          </a:p>
          <a:p>
            <a:r>
              <a:rPr lang="cs-CZ" dirty="0" smtClean="0"/>
              <a:t>  </a:t>
            </a:r>
            <a:endParaRPr lang="cs-CZ" dirty="0"/>
          </a:p>
        </p:txBody>
      </p:sp>
      <p:sp>
        <p:nvSpPr>
          <p:cNvPr id="3" name="Nadpis 2"/>
          <p:cNvSpPr>
            <a:spLocks noGrp="1"/>
          </p:cNvSpPr>
          <p:nvPr>
            <p:ph type="title"/>
          </p:nvPr>
        </p:nvSpPr>
        <p:spPr/>
        <p:txBody>
          <a:bodyPr/>
          <a:lstStyle/>
          <a:p>
            <a:r>
              <a:rPr lang="cs-CZ" dirty="0" smtClean="0"/>
              <a:t>Nepodstatné změny smlouvy § 222/2</a:t>
            </a:r>
            <a:endParaRPr lang="cs-CZ" dirty="0"/>
          </a:p>
        </p:txBody>
      </p:sp>
    </p:spTree>
    <p:extLst>
      <p:ext uri="{BB962C8B-B14F-4D97-AF65-F5344CB8AC3E}">
        <p14:creationId xmlns:p14="http://schemas.microsoft.com/office/powerpoint/2010/main" val="2013829521"/>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85000" lnSpcReduction="10000"/>
          </a:bodyPr>
          <a:lstStyle/>
          <a:p>
            <a:pPr lvl="0">
              <a:spcBef>
                <a:spcPts val="0"/>
              </a:spcBef>
            </a:pPr>
            <a:r>
              <a:rPr lang="cs-CZ" sz="3000" u="sng" dirty="0" smtClean="0"/>
              <a:t>neumožnila </a:t>
            </a:r>
            <a:r>
              <a:rPr lang="cs-CZ" sz="3000" u="sng" dirty="0"/>
              <a:t>by účast jiných dodavatelů</a:t>
            </a:r>
            <a:r>
              <a:rPr lang="cs-CZ" sz="3000" dirty="0"/>
              <a:t> nebo by </a:t>
            </a:r>
            <a:r>
              <a:rPr lang="cs-CZ" sz="3000" u="sng" dirty="0"/>
              <a:t>neměla vliv na výběr dodavatele v původním zadávacím řízení</a:t>
            </a:r>
            <a:r>
              <a:rPr lang="cs-CZ" sz="3000" dirty="0"/>
              <a:t>, pokud by zadávací podmínky původního zadávacího řízení odpovídaly této změně,</a:t>
            </a:r>
          </a:p>
          <a:p>
            <a:pPr lvl="0">
              <a:spcBef>
                <a:spcPts val="0"/>
              </a:spcBef>
            </a:pPr>
            <a:r>
              <a:rPr lang="cs-CZ" sz="3000" u="sng" dirty="0"/>
              <a:t>neměnila ekonomickou rovnováhu</a:t>
            </a:r>
            <a:r>
              <a:rPr lang="cs-CZ" sz="3000" dirty="0"/>
              <a:t> závazku ze smlouvy </a:t>
            </a:r>
            <a:r>
              <a:rPr lang="cs-CZ" sz="3000" u="sng" dirty="0"/>
              <a:t>ve prospěch vybraného dodavatele</a:t>
            </a:r>
            <a:r>
              <a:rPr lang="cs-CZ" sz="3000" dirty="0"/>
              <a:t>, nebo</a:t>
            </a:r>
          </a:p>
          <a:p>
            <a:pPr lvl="0">
              <a:spcBef>
                <a:spcPts val="0"/>
              </a:spcBef>
            </a:pPr>
            <a:r>
              <a:rPr lang="cs-CZ" sz="3000" u="sng" dirty="0"/>
              <a:t>nevedla k významnému rozšíření</a:t>
            </a:r>
            <a:r>
              <a:rPr lang="cs-CZ" sz="3000" dirty="0"/>
              <a:t> rozsahu plnění veřejné zakázky</a:t>
            </a:r>
          </a:p>
          <a:p>
            <a:pPr>
              <a:lnSpc>
                <a:spcPct val="120000"/>
              </a:lnSpc>
              <a:spcBef>
                <a:spcPts val="0"/>
              </a:spcBef>
              <a:spcAft>
                <a:spcPts val="600"/>
              </a:spcAft>
            </a:pPr>
            <a:endParaRPr lang="cs-CZ" sz="3000" dirty="0" smtClean="0"/>
          </a:p>
          <a:p>
            <a:r>
              <a:rPr lang="cs-CZ" dirty="0" smtClean="0"/>
              <a:t>  </a:t>
            </a:r>
            <a:endParaRPr lang="cs-CZ" dirty="0"/>
          </a:p>
        </p:txBody>
      </p:sp>
      <p:sp>
        <p:nvSpPr>
          <p:cNvPr id="3" name="Nadpis 2"/>
          <p:cNvSpPr>
            <a:spLocks noGrp="1"/>
          </p:cNvSpPr>
          <p:nvPr>
            <p:ph type="title"/>
          </p:nvPr>
        </p:nvSpPr>
        <p:spPr/>
        <p:txBody>
          <a:bodyPr/>
          <a:lstStyle/>
          <a:p>
            <a:r>
              <a:rPr lang="cs-CZ" dirty="0" smtClean="0"/>
              <a:t>Nepodstatné změny smlouvy § 222/3</a:t>
            </a:r>
            <a:endParaRPr lang="cs-CZ" dirty="0"/>
          </a:p>
        </p:txBody>
      </p:sp>
    </p:spTree>
    <p:extLst>
      <p:ext uri="{BB962C8B-B14F-4D97-AF65-F5344CB8AC3E}">
        <p14:creationId xmlns:p14="http://schemas.microsoft.com/office/powerpoint/2010/main" val="4164325140"/>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77500" lnSpcReduction="20000"/>
          </a:bodyPr>
          <a:lstStyle/>
          <a:p>
            <a:endParaRPr lang="cs-CZ" sz="3000" dirty="0"/>
          </a:p>
          <a:p>
            <a:r>
              <a:rPr lang="cs-CZ" sz="3000" u="sng" dirty="0"/>
              <a:t>změna</a:t>
            </a:r>
            <a:r>
              <a:rPr lang="cs-CZ" sz="3000" dirty="0"/>
              <a:t>, která nemění celkovou povahu veřejné zakázky a jejíž hodnota je nižší než</a:t>
            </a:r>
          </a:p>
          <a:p>
            <a:r>
              <a:rPr lang="cs-CZ" sz="3000" dirty="0"/>
              <a:t>1.	10 % původní hodnoty závazku, nebo </a:t>
            </a:r>
          </a:p>
          <a:p>
            <a:r>
              <a:rPr lang="cs-CZ" sz="3000" dirty="0"/>
              <a:t>2.	15 % původní hodnoty závazku ze smlouvy na veřejnou zakázku na stavební práce </a:t>
            </a:r>
          </a:p>
          <a:p>
            <a:r>
              <a:rPr lang="cs-CZ" sz="3000" dirty="0"/>
              <a:t>Pokud bude provedeno více změn, je rozhodný součet hodnot všech těchto změn. Není rozhodný důvod pro tuto změnu.</a:t>
            </a:r>
            <a:endParaRPr lang="cs-CZ" sz="3000" dirty="0" smtClean="0"/>
          </a:p>
          <a:p>
            <a:r>
              <a:rPr lang="cs-CZ" dirty="0" smtClean="0"/>
              <a:t>  </a:t>
            </a:r>
            <a:endParaRPr lang="cs-CZ" dirty="0"/>
          </a:p>
        </p:txBody>
      </p:sp>
      <p:sp>
        <p:nvSpPr>
          <p:cNvPr id="3" name="Nadpis 2"/>
          <p:cNvSpPr>
            <a:spLocks noGrp="1"/>
          </p:cNvSpPr>
          <p:nvPr>
            <p:ph type="title"/>
          </p:nvPr>
        </p:nvSpPr>
        <p:spPr/>
        <p:txBody>
          <a:bodyPr/>
          <a:lstStyle/>
          <a:p>
            <a:r>
              <a:rPr lang="cs-CZ" dirty="0" smtClean="0"/>
              <a:t>Nepodstatné změny smlouvy § 222/4</a:t>
            </a:r>
            <a:endParaRPr lang="cs-CZ" dirty="0"/>
          </a:p>
        </p:txBody>
      </p:sp>
    </p:spTree>
    <p:extLst>
      <p:ext uri="{BB962C8B-B14F-4D97-AF65-F5344CB8AC3E}">
        <p14:creationId xmlns:p14="http://schemas.microsoft.com/office/powerpoint/2010/main" val="697235247"/>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Autofit/>
          </a:bodyPr>
          <a:lstStyle/>
          <a:p>
            <a:pPr lvl="0"/>
            <a:r>
              <a:rPr lang="cs-CZ" sz="3200" dirty="0" smtClean="0"/>
              <a:t>dodatečné </a:t>
            </a:r>
            <a:r>
              <a:rPr lang="cs-CZ" sz="3200" dirty="0"/>
              <a:t>stavební práce, služby nebo dodávky od dodavatele původní veřejné zakázky, které nebyly zahrnuty v původním závazku ze smlouvy na veřejnou zakázku, pokud jsou </a:t>
            </a:r>
            <a:r>
              <a:rPr lang="cs-CZ" sz="3200" u="sng" dirty="0"/>
              <a:t>nezbytné a změna v osobě </a:t>
            </a:r>
            <a:r>
              <a:rPr lang="cs-CZ" sz="3200" u="sng" dirty="0" smtClean="0"/>
              <a:t>dodavatele</a:t>
            </a:r>
            <a:endParaRPr lang="cs-CZ" sz="3200" u="sng" dirty="0"/>
          </a:p>
        </p:txBody>
      </p:sp>
      <p:sp>
        <p:nvSpPr>
          <p:cNvPr id="3" name="Nadpis 2"/>
          <p:cNvSpPr>
            <a:spLocks noGrp="1"/>
          </p:cNvSpPr>
          <p:nvPr>
            <p:ph type="title"/>
          </p:nvPr>
        </p:nvSpPr>
        <p:spPr/>
        <p:txBody>
          <a:bodyPr/>
          <a:lstStyle/>
          <a:p>
            <a:r>
              <a:rPr lang="cs-CZ" dirty="0" smtClean="0"/>
              <a:t>Nepodstatné změny smlouvy § 222/5</a:t>
            </a:r>
            <a:endParaRPr lang="cs-CZ" dirty="0"/>
          </a:p>
        </p:txBody>
      </p:sp>
    </p:spTree>
    <p:extLst>
      <p:ext uri="{BB962C8B-B14F-4D97-AF65-F5344CB8AC3E}">
        <p14:creationId xmlns:p14="http://schemas.microsoft.com/office/powerpoint/2010/main" val="2892421936"/>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Autofit/>
          </a:bodyPr>
          <a:lstStyle/>
          <a:p>
            <a:pPr lvl="1"/>
            <a:r>
              <a:rPr lang="cs-CZ" dirty="0"/>
              <a:t>není možná z ekonomických anebo technických důvodů spočívajících zejména v požadavcích na slučitelnost nebo interoperabilitu se stávajícím zařízením, službami nebo instalacemi pořízenými zadavatelem v původním zadávacím </a:t>
            </a:r>
            <a:r>
              <a:rPr lang="cs-CZ" dirty="0" smtClean="0"/>
              <a:t>řízení,</a:t>
            </a:r>
          </a:p>
          <a:p>
            <a:pPr lvl="1"/>
            <a:r>
              <a:rPr lang="cs-CZ" dirty="0" smtClean="0"/>
              <a:t>by </a:t>
            </a:r>
            <a:r>
              <a:rPr lang="cs-CZ" dirty="0"/>
              <a:t>způsobila zadavateli značné obtíže nebo výrazné zvýšení nákladů a</a:t>
            </a:r>
          </a:p>
          <a:p>
            <a:pPr lvl="1"/>
            <a:r>
              <a:rPr lang="cs-CZ" dirty="0"/>
              <a:t>hodnota dodatečných stavebních prací, služeb nebo dodávek nepřekročí 50 % původní hodnoty závazku; pokud bude provedeno více změn, je rozhodný součet hodnoty všech změn podle tohoto odstavce.</a:t>
            </a:r>
          </a:p>
        </p:txBody>
      </p:sp>
      <p:sp>
        <p:nvSpPr>
          <p:cNvPr id="3" name="Nadpis 2"/>
          <p:cNvSpPr>
            <a:spLocks noGrp="1"/>
          </p:cNvSpPr>
          <p:nvPr>
            <p:ph type="title"/>
          </p:nvPr>
        </p:nvSpPr>
        <p:spPr/>
        <p:txBody>
          <a:bodyPr/>
          <a:lstStyle/>
          <a:p>
            <a:r>
              <a:rPr lang="cs-CZ" dirty="0" smtClean="0"/>
              <a:t>Nepodstatné změny </a:t>
            </a:r>
            <a:r>
              <a:rPr lang="cs-CZ" dirty="0"/>
              <a:t>smlouvy § 222/5</a:t>
            </a:r>
          </a:p>
        </p:txBody>
      </p:sp>
    </p:spTree>
    <p:extLst>
      <p:ext uri="{BB962C8B-B14F-4D97-AF65-F5344CB8AC3E}">
        <p14:creationId xmlns:p14="http://schemas.microsoft.com/office/powerpoint/2010/main" val="958566038"/>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Autofit/>
          </a:bodyPr>
          <a:lstStyle/>
          <a:p>
            <a:pPr lvl="0"/>
            <a:r>
              <a:rPr lang="cs-CZ" dirty="0"/>
              <a:t>Za podstatnou změnu závazku ze smlouvy na veřejnou zakázku se nepovažuje změna,</a:t>
            </a:r>
          </a:p>
          <a:p>
            <a:pPr lvl="1"/>
            <a:r>
              <a:rPr lang="cs-CZ" dirty="0"/>
              <a:t>jejíž potřeba vznikla v důsledku okolností, které zadavatel jednající s náležitou péčí nemohl předvídat,</a:t>
            </a:r>
          </a:p>
          <a:p>
            <a:pPr lvl="1"/>
            <a:r>
              <a:rPr lang="cs-CZ" dirty="0"/>
              <a:t>nemění celkovou povahu veřejné zakázky a</a:t>
            </a:r>
          </a:p>
          <a:p>
            <a:pPr lvl="1"/>
            <a:r>
              <a:rPr lang="cs-CZ" dirty="0"/>
              <a:t>hodnota změny nepřekročí 50 % původní hodnoty závazku; pokud bude provedeno více změn, je rozhodný součet hodnoty všech změn podle tohoto odstavce.</a:t>
            </a:r>
          </a:p>
          <a:p>
            <a:pPr>
              <a:spcBef>
                <a:spcPts val="0"/>
              </a:spcBef>
              <a:spcAft>
                <a:spcPts val="600"/>
              </a:spcAft>
            </a:pPr>
            <a:endParaRPr lang="cs-CZ" sz="2300" dirty="0"/>
          </a:p>
        </p:txBody>
      </p:sp>
      <p:sp>
        <p:nvSpPr>
          <p:cNvPr id="3" name="Nadpis 2"/>
          <p:cNvSpPr>
            <a:spLocks noGrp="1"/>
          </p:cNvSpPr>
          <p:nvPr>
            <p:ph type="title"/>
          </p:nvPr>
        </p:nvSpPr>
        <p:spPr/>
        <p:txBody>
          <a:bodyPr/>
          <a:lstStyle/>
          <a:p>
            <a:r>
              <a:rPr lang="cs-CZ" dirty="0" smtClean="0"/>
              <a:t>Nepodstatné změny smlouvy § 222/6</a:t>
            </a:r>
            <a:endParaRPr lang="cs-CZ" dirty="0"/>
          </a:p>
        </p:txBody>
      </p:sp>
    </p:spTree>
    <p:extLst>
      <p:ext uri="{BB962C8B-B14F-4D97-AF65-F5344CB8AC3E}">
        <p14:creationId xmlns:p14="http://schemas.microsoft.com/office/powerpoint/2010/main" val="3812680088"/>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Autofit/>
          </a:bodyPr>
          <a:lstStyle/>
          <a:p>
            <a:pPr lvl="0"/>
            <a:r>
              <a:rPr lang="cs-CZ" sz="2400" dirty="0"/>
              <a:t>Pro účely výpočtu hodnoty změny nebo cenového nárůstu se původní hodnotou závazku rozumí cena sjednaná ve smlouvě na veřejnou zakázku upravená v souladu s ustanoveními o změně ceny, obsahuje-li smlouva na veřejnou zakázku taková ustanovení. Celkový cenový nárůst související se změnami podle odstavců 5 a 6 při odečtení stavebních prací, služeb nebo dodávek, které nebyly s ohledem na tyto změny realizovány, nepřesáhne 30 % původní hodnoty závazku.</a:t>
            </a:r>
          </a:p>
        </p:txBody>
      </p:sp>
      <p:sp>
        <p:nvSpPr>
          <p:cNvPr id="3" name="Nadpis 2"/>
          <p:cNvSpPr>
            <a:spLocks noGrp="1"/>
          </p:cNvSpPr>
          <p:nvPr>
            <p:ph type="title"/>
          </p:nvPr>
        </p:nvSpPr>
        <p:spPr/>
        <p:txBody>
          <a:bodyPr/>
          <a:lstStyle/>
          <a:p>
            <a:r>
              <a:rPr lang="cs-CZ" dirty="0" smtClean="0"/>
              <a:t>Nepodstatné změny smlouvy § 222/9</a:t>
            </a:r>
            <a:endParaRPr lang="cs-CZ" dirty="0"/>
          </a:p>
        </p:txBody>
      </p:sp>
    </p:spTree>
    <p:extLst>
      <p:ext uri="{BB962C8B-B14F-4D97-AF65-F5344CB8AC3E}">
        <p14:creationId xmlns:p14="http://schemas.microsoft.com/office/powerpoint/2010/main" val="3739467861"/>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Autofit/>
          </a:bodyPr>
          <a:lstStyle/>
          <a:p>
            <a:pPr lvl="0"/>
            <a:r>
              <a:rPr lang="cs-CZ" sz="1800" dirty="0" smtClean="0"/>
              <a:t>jejímž </a:t>
            </a:r>
            <a:r>
              <a:rPr lang="cs-CZ" sz="1800" dirty="0"/>
              <a:t>předmětem je provedení </a:t>
            </a:r>
            <a:r>
              <a:rPr lang="cs-CZ" sz="1800" u="sng" dirty="0"/>
              <a:t>stavebních prací</a:t>
            </a:r>
            <a:r>
              <a:rPr lang="cs-CZ" sz="1800" dirty="0"/>
              <a:t>, se nepovažuje záměna jedné nebo více položek soupisu stavebních prací jednou nebo více položkami, za předpokladu, že</a:t>
            </a:r>
          </a:p>
          <a:p>
            <a:pPr lvl="1"/>
            <a:r>
              <a:rPr lang="cs-CZ" sz="1800" dirty="0"/>
              <a:t>nové položky soupisu stavebních prací představují </a:t>
            </a:r>
            <a:r>
              <a:rPr lang="cs-CZ" sz="1800" u="sng" dirty="0"/>
              <a:t>srovnatelný druh materiálu nebo prací </a:t>
            </a:r>
            <a:r>
              <a:rPr lang="cs-CZ" sz="1800" dirty="0"/>
              <a:t>ve vztahu k nahrazovaným položkám,</a:t>
            </a:r>
          </a:p>
          <a:p>
            <a:pPr lvl="1"/>
            <a:r>
              <a:rPr lang="cs-CZ" sz="1800" u="sng" dirty="0"/>
              <a:t>cena</a:t>
            </a:r>
            <a:r>
              <a:rPr lang="cs-CZ" sz="1800" dirty="0"/>
              <a:t> materiálu nebo prací podle nových položek soupisu stavebních prací je ve vztahu k nahrazovaným položkám </a:t>
            </a:r>
            <a:r>
              <a:rPr lang="cs-CZ" sz="1800" u="sng" dirty="0"/>
              <a:t>stejná nebo nižší</a:t>
            </a:r>
            <a:r>
              <a:rPr lang="cs-CZ" sz="1800" dirty="0"/>
              <a:t>,</a:t>
            </a:r>
          </a:p>
          <a:p>
            <a:pPr lvl="1"/>
            <a:r>
              <a:rPr lang="cs-CZ" sz="1800" u="sng" dirty="0"/>
              <a:t>materiál nebo práce </a:t>
            </a:r>
            <a:r>
              <a:rPr lang="cs-CZ" sz="1800" dirty="0"/>
              <a:t>podle nových položek soupisu stavebních prací jsou ve vztahu k nahrazovaným položkám </a:t>
            </a:r>
            <a:r>
              <a:rPr lang="cs-CZ" sz="1800" u="sng" dirty="0"/>
              <a:t>kvalitativně stejné nebo vyšší </a:t>
            </a:r>
            <a:r>
              <a:rPr lang="cs-CZ" sz="1800" dirty="0"/>
              <a:t>a</a:t>
            </a:r>
          </a:p>
          <a:p>
            <a:r>
              <a:rPr lang="cs-CZ" sz="1800" dirty="0"/>
              <a:t>zadavatel vyhotoví o každé jednotlivé záměně přehled obsahující nové položky soupisu stavebních prací s vymezením položek v původním soupisu stavebních prací, které jsou takto nahrazovány, spolu s podrobným a srozumitelným odůvodněním srovnatelnosti materiálu nebo prací </a:t>
            </a:r>
            <a:r>
              <a:rPr lang="cs-CZ" sz="1800" dirty="0" smtClean="0"/>
              <a:t>a </a:t>
            </a:r>
            <a:r>
              <a:rPr lang="cs-CZ" sz="1800" dirty="0"/>
              <a:t>stejné nebo vyšší </a:t>
            </a:r>
            <a:r>
              <a:rPr lang="cs-CZ" sz="1800" dirty="0" smtClean="0"/>
              <a:t>kvality</a:t>
            </a:r>
            <a:endParaRPr lang="cs-CZ" sz="1800" dirty="0"/>
          </a:p>
        </p:txBody>
      </p:sp>
      <p:sp>
        <p:nvSpPr>
          <p:cNvPr id="3" name="Nadpis 2"/>
          <p:cNvSpPr>
            <a:spLocks noGrp="1"/>
          </p:cNvSpPr>
          <p:nvPr>
            <p:ph type="title"/>
          </p:nvPr>
        </p:nvSpPr>
        <p:spPr/>
        <p:txBody>
          <a:bodyPr/>
          <a:lstStyle/>
          <a:p>
            <a:r>
              <a:rPr lang="cs-CZ" dirty="0" smtClean="0"/>
              <a:t>Nepodstatné změny smlouvy § 222/7</a:t>
            </a:r>
            <a:endParaRPr lang="cs-CZ" dirty="0"/>
          </a:p>
        </p:txBody>
      </p:sp>
    </p:spTree>
    <p:extLst>
      <p:ext uri="{BB962C8B-B14F-4D97-AF65-F5344CB8AC3E}">
        <p14:creationId xmlns:p14="http://schemas.microsoft.com/office/powerpoint/2010/main" val="2907434940"/>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Autofit/>
          </a:bodyPr>
          <a:lstStyle/>
          <a:p>
            <a:r>
              <a:rPr lang="cs-CZ" sz="2400" dirty="0"/>
              <a:t>Každá změna smlouvy je tedy přípustná, pokud splňuje jednu </a:t>
            </a:r>
            <a:r>
              <a:rPr lang="cs-CZ" sz="2400" dirty="0" smtClean="0"/>
              <a:t>ze zákonných podmínek, pro </a:t>
            </a:r>
            <a:r>
              <a:rPr lang="cs-CZ" sz="2400" dirty="0"/>
              <a:t>přípustnou změnu stačí naplnění jedné podmínky, podmínky tak platí „vedle sebe“. </a:t>
            </a:r>
          </a:p>
          <a:p>
            <a:r>
              <a:rPr lang="cs-CZ" sz="2400" dirty="0"/>
              <a:t>Žádná ze změn není nároková ze strany dodavatele, zadavatel musí se všemi změnami souhlasit, přičemž jako řádný hospodář nesmí připustit změny neúčelné či neefektivní.</a:t>
            </a:r>
          </a:p>
        </p:txBody>
      </p:sp>
      <p:sp>
        <p:nvSpPr>
          <p:cNvPr id="3" name="Nadpis 2"/>
          <p:cNvSpPr>
            <a:spLocks noGrp="1"/>
          </p:cNvSpPr>
          <p:nvPr>
            <p:ph type="title"/>
          </p:nvPr>
        </p:nvSpPr>
        <p:spPr/>
        <p:txBody>
          <a:bodyPr/>
          <a:lstStyle/>
          <a:p>
            <a:r>
              <a:rPr lang="cs-CZ" dirty="0" smtClean="0"/>
              <a:t>Nepodstatné změny smlouvy</a:t>
            </a:r>
            <a:endParaRPr lang="cs-CZ" dirty="0"/>
          </a:p>
        </p:txBody>
      </p:sp>
    </p:spTree>
    <p:extLst>
      <p:ext uri="{BB962C8B-B14F-4D97-AF65-F5344CB8AC3E}">
        <p14:creationId xmlns:p14="http://schemas.microsoft.com/office/powerpoint/2010/main" val="1268727103"/>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Autofit/>
          </a:bodyPr>
          <a:lstStyle/>
          <a:p>
            <a:r>
              <a:rPr lang="cs-CZ" dirty="0"/>
              <a:t>Zadavatel může závazek ze smlouvy na veřejnou zakázku vypovědět nebo od ní odstoupit v případě, že v jejím plnění nelze pokračovat, aniž by byla porušena </a:t>
            </a:r>
            <a:r>
              <a:rPr lang="cs-CZ" dirty="0" smtClean="0"/>
              <a:t>pravidla pro změny smlouvy.</a:t>
            </a:r>
          </a:p>
          <a:p>
            <a:endParaRPr lang="cs-CZ" sz="2400" dirty="0"/>
          </a:p>
        </p:txBody>
      </p:sp>
      <p:sp>
        <p:nvSpPr>
          <p:cNvPr id="3" name="Nadpis 2"/>
          <p:cNvSpPr>
            <a:spLocks noGrp="1"/>
          </p:cNvSpPr>
          <p:nvPr>
            <p:ph type="title"/>
          </p:nvPr>
        </p:nvSpPr>
        <p:spPr/>
        <p:txBody>
          <a:bodyPr/>
          <a:lstStyle/>
          <a:p>
            <a:r>
              <a:rPr lang="cs-CZ" dirty="0"/>
              <a:t>Ukončení </a:t>
            </a:r>
            <a:r>
              <a:rPr lang="cs-CZ" dirty="0" smtClean="0"/>
              <a:t>závazku</a:t>
            </a:r>
            <a:endParaRPr lang="cs-CZ" dirty="0"/>
          </a:p>
        </p:txBody>
      </p:sp>
    </p:spTree>
    <p:extLst>
      <p:ext uri="{BB962C8B-B14F-4D97-AF65-F5344CB8AC3E}">
        <p14:creationId xmlns:p14="http://schemas.microsoft.com/office/powerpoint/2010/main" val="32179585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smtClean="0"/>
              <a:t>s jiným zadavatelem</a:t>
            </a:r>
          </a:p>
          <a:p>
            <a:r>
              <a:rPr lang="cs-CZ" dirty="0" smtClean="0"/>
              <a:t>s </a:t>
            </a:r>
            <a:r>
              <a:rPr lang="cs-CZ" dirty="0" err="1" smtClean="0"/>
              <a:t>nezadavatelem</a:t>
            </a:r>
            <a:endParaRPr lang="cs-CZ" dirty="0" smtClean="0"/>
          </a:p>
          <a:p>
            <a:endParaRPr lang="cs-CZ" dirty="0"/>
          </a:p>
          <a:p>
            <a:r>
              <a:rPr lang="cs-CZ" dirty="0" smtClean="0"/>
              <a:t>písemná smlouva</a:t>
            </a:r>
          </a:p>
          <a:p>
            <a:r>
              <a:rPr lang="cs-CZ" dirty="0"/>
              <a:t>	</a:t>
            </a:r>
            <a:r>
              <a:rPr lang="cs-CZ" dirty="0" smtClean="0"/>
              <a:t>vzájemná </a:t>
            </a:r>
            <a:r>
              <a:rPr lang="cs-CZ" dirty="0"/>
              <a:t>práva a povinnosti </a:t>
            </a:r>
            <a:endParaRPr lang="cs-CZ" dirty="0" smtClean="0"/>
          </a:p>
          <a:p>
            <a:r>
              <a:rPr lang="cs-CZ" dirty="0"/>
              <a:t>	</a:t>
            </a:r>
            <a:r>
              <a:rPr lang="cs-CZ" dirty="0" smtClean="0"/>
              <a:t>způsob </a:t>
            </a:r>
            <a:r>
              <a:rPr lang="cs-CZ" dirty="0"/>
              <a:t>jednání vůči třetím osobám</a:t>
            </a:r>
          </a:p>
        </p:txBody>
      </p:sp>
      <p:sp>
        <p:nvSpPr>
          <p:cNvPr id="3" name="Nadpis 2"/>
          <p:cNvSpPr>
            <a:spLocks noGrp="1"/>
          </p:cNvSpPr>
          <p:nvPr>
            <p:ph type="title"/>
          </p:nvPr>
        </p:nvSpPr>
        <p:spPr/>
        <p:txBody>
          <a:bodyPr/>
          <a:lstStyle/>
          <a:p>
            <a:r>
              <a:rPr lang="cs-CZ" dirty="0" smtClean="0"/>
              <a:t>Společné zadávání § 7</a:t>
            </a:r>
            <a:endParaRPr lang="cs-CZ" dirty="0"/>
          </a:p>
        </p:txBody>
      </p:sp>
    </p:spTree>
    <p:extLst>
      <p:ext uri="{BB962C8B-B14F-4D97-AF65-F5344CB8AC3E}">
        <p14:creationId xmlns:p14="http://schemas.microsoft.com/office/powerpoint/2010/main" val="2045122210"/>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Autofit/>
          </a:bodyPr>
          <a:lstStyle/>
          <a:p>
            <a:pPr>
              <a:spcBef>
                <a:spcPts val="0"/>
              </a:spcBef>
              <a:spcAft>
                <a:spcPts val="800"/>
              </a:spcAft>
            </a:pPr>
            <a:r>
              <a:rPr lang="cs-CZ" sz="2200" dirty="0"/>
              <a:t>Zadavatel může závazek ze smlouvy na veřejnou zakázku vypovědět nebo od ní odstoupit rovněž v případě, že smlouva neměla být uzavřena, neboť</a:t>
            </a:r>
          </a:p>
          <a:p>
            <a:pPr>
              <a:spcBef>
                <a:spcPts val="0"/>
              </a:spcBef>
              <a:spcAft>
                <a:spcPts val="800"/>
              </a:spcAft>
            </a:pPr>
            <a:r>
              <a:rPr lang="cs-CZ" sz="2200" dirty="0" smtClean="0"/>
              <a:t>vybraný </a:t>
            </a:r>
            <a:r>
              <a:rPr lang="cs-CZ" sz="2200" dirty="0"/>
              <a:t>dodavatel měl být vyloučen z účasti v zadávacím řízení,</a:t>
            </a:r>
          </a:p>
          <a:p>
            <a:pPr>
              <a:spcBef>
                <a:spcPts val="0"/>
              </a:spcBef>
              <a:spcAft>
                <a:spcPts val="800"/>
              </a:spcAft>
            </a:pPr>
            <a:r>
              <a:rPr lang="cs-CZ" sz="2200" dirty="0" smtClean="0"/>
              <a:t>vybraný </a:t>
            </a:r>
            <a:r>
              <a:rPr lang="cs-CZ" sz="2200" dirty="0"/>
              <a:t>dodavatel před zadáním veřejné zakázky předložil údaje, dokumenty, vzorky nebo modely, které neodpovídají skutečnosti a měly nebo mohly mít vliv na výběr dodavatele, nebo</a:t>
            </a:r>
          </a:p>
          <a:p>
            <a:pPr>
              <a:spcBef>
                <a:spcPts val="0"/>
              </a:spcBef>
              <a:spcAft>
                <a:spcPts val="800"/>
              </a:spcAft>
            </a:pPr>
            <a:r>
              <a:rPr lang="cs-CZ" sz="2200" dirty="0" smtClean="0"/>
              <a:t>výběr </a:t>
            </a:r>
            <a:r>
              <a:rPr lang="cs-CZ" sz="2200" dirty="0"/>
              <a:t>dodavatele souvisí se závažným porušením povinnosti členského státu ve smyslu čl. 258 Smlouvy o fungování Evropské unie, o kterém rozhodl Soudní dvůr Evropské unie.</a:t>
            </a:r>
          </a:p>
          <a:p>
            <a:pPr>
              <a:spcBef>
                <a:spcPts val="0"/>
              </a:spcBef>
            </a:pPr>
            <a:endParaRPr lang="cs-CZ" sz="2000" dirty="0"/>
          </a:p>
        </p:txBody>
      </p:sp>
      <p:sp>
        <p:nvSpPr>
          <p:cNvPr id="3" name="Nadpis 2"/>
          <p:cNvSpPr>
            <a:spLocks noGrp="1"/>
          </p:cNvSpPr>
          <p:nvPr>
            <p:ph type="title"/>
          </p:nvPr>
        </p:nvSpPr>
        <p:spPr/>
        <p:txBody>
          <a:bodyPr/>
          <a:lstStyle/>
          <a:p>
            <a:r>
              <a:rPr lang="cs-CZ" dirty="0"/>
              <a:t>Ukončení </a:t>
            </a:r>
            <a:r>
              <a:rPr lang="cs-CZ" dirty="0" smtClean="0"/>
              <a:t>závazku</a:t>
            </a:r>
            <a:endParaRPr lang="cs-CZ" dirty="0"/>
          </a:p>
        </p:txBody>
      </p:sp>
    </p:spTree>
    <p:extLst>
      <p:ext uri="{BB962C8B-B14F-4D97-AF65-F5344CB8AC3E}">
        <p14:creationId xmlns:p14="http://schemas.microsoft.com/office/powerpoint/2010/main" val="777239308"/>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smtClean="0"/>
              <a:t>zadávací řízení</a:t>
            </a:r>
          </a:p>
          <a:p>
            <a:pPr lvl="1"/>
            <a:r>
              <a:rPr lang="cs-CZ" dirty="0" smtClean="0"/>
              <a:t>ZŘ před účinností NZVZ – podle ZVZ</a:t>
            </a:r>
          </a:p>
          <a:p>
            <a:pPr lvl="1"/>
            <a:r>
              <a:rPr lang="cs-CZ" dirty="0" smtClean="0"/>
              <a:t>zakázky na základě RS – podle ZVZ, přestože zahájeny v době účinnosti NZVZ</a:t>
            </a:r>
          </a:p>
          <a:p>
            <a:r>
              <a:rPr lang="cs-CZ" dirty="0" smtClean="0"/>
              <a:t>správní řízení </a:t>
            </a:r>
          </a:p>
          <a:p>
            <a:pPr lvl="1"/>
            <a:r>
              <a:rPr lang="cs-CZ" dirty="0" smtClean="0"/>
              <a:t>obdobně jako ZŘ</a:t>
            </a:r>
          </a:p>
          <a:p>
            <a:r>
              <a:rPr lang="cs-CZ" dirty="0" err="1" smtClean="0"/>
              <a:t>blacklist</a:t>
            </a:r>
            <a:endParaRPr lang="cs-CZ" dirty="0" smtClean="0"/>
          </a:p>
          <a:p>
            <a:pPr lvl="1"/>
            <a:r>
              <a:rPr lang="cs-CZ" dirty="0" smtClean="0"/>
              <a:t>nevztahuje se na řízení podle NZVZ (i VZMR)</a:t>
            </a:r>
          </a:p>
        </p:txBody>
      </p:sp>
      <p:sp>
        <p:nvSpPr>
          <p:cNvPr id="3" name="Nadpis 2"/>
          <p:cNvSpPr>
            <a:spLocks noGrp="1"/>
          </p:cNvSpPr>
          <p:nvPr>
            <p:ph type="title"/>
          </p:nvPr>
        </p:nvSpPr>
        <p:spPr/>
        <p:txBody>
          <a:bodyPr/>
          <a:lstStyle/>
          <a:p>
            <a:r>
              <a:rPr lang="cs-CZ" dirty="0" smtClean="0"/>
              <a:t>Přechodná ustanovení</a:t>
            </a:r>
            <a:endParaRPr lang="cs-CZ" dirty="0"/>
          </a:p>
        </p:txBody>
      </p:sp>
    </p:spTree>
    <p:extLst>
      <p:ext uri="{BB962C8B-B14F-4D97-AF65-F5344CB8AC3E}">
        <p14:creationId xmlns:p14="http://schemas.microsoft.com/office/powerpoint/2010/main" val="2230329020"/>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smtClean="0"/>
              <a:t>změny smlouvy</a:t>
            </a:r>
          </a:p>
          <a:p>
            <a:r>
              <a:rPr lang="cs-CZ" dirty="0"/>
              <a:t>	</a:t>
            </a:r>
            <a:r>
              <a:rPr lang="cs-CZ" dirty="0" smtClean="0"/>
              <a:t>započítává se už vyčerpaných 30%</a:t>
            </a:r>
          </a:p>
        </p:txBody>
      </p:sp>
      <p:sp>
        <p:nvSpPr>
          <p:cNvPr id="3" name="Nadpis 2"/>
          <p:cNvSpPr>
            <a:spLocks noGrp="1"/>
          </p:cNvSpPr>
          <p:nvPr>
            <p:ph type="title"/>
          </p:nvPr>
        </p:nvSpPr>
        <p:spPr/>
        <p:txBody>
          <a:bodyPr/>
          <a:lstStyle/>
          <a:p>
            <a:r>
              <a:rPr lang="cs-CZ" dirty="0" smtClean="0"/>
              <a:t>Přechodná ustanovení</a:t>
            </a:r>
            <a:endParaRPr lang="cs-CZ" dirty="0"/>
          </a:p>
        </p:txBody>
      </p:sp>
    </p:spTree>
    <p:extLst>
      <p:ext uri="{BB962C8B-B14F-4D97-AF65-F5344CB8AC3E}">
        <p14:creationId xmlns:p14="http://schemas.microsoft.com/office/powerpoint/2010/main" val="534431753"/>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b="1" dirty="0" smtClean="0"/>
              <a:t>vyhlášky</a:t>
            </a:r>
          </a:p>
          <a:p>
            <a:pPr>
              <a:spcBef>
                <a:spcPts val="0"/>
              </a:spcBef>
              <a:spcAft>
                <a:spcPts val="600"/>
              </a:spcAft>
            </a:pPr>
            <a:r>
              <a:rPr lang="cs-CZ" dirty="0" smtClean="0"/>
              <a:t>elektronizace, elektronické nástroje</a:t>
            </a:r>
          </a:p>
          <a:p>
            <a:pPr>
              <a:spcBef>
                <a:spcPts val="0"/>
              </a:spcBef>
              <a:spcAft>
                <a:spcPts val="600"/>
              </a:spcAft>
            </a:pPr>
            <a:r>
              <a:rPr lang="cs-CZ" dirty="0" smtClean="0"/>
              <a:t>náklady řízení</a:t>
            </a:r>
          </a:p>
          <a:p>
            <a:pPr>
              <a:spcBef>
                <a:spcPts val="0"/>
              </a:spcBef>
              <a:spcAft>
                <a:spcPts val="600"/>
              </a:spcAft>
            </a:pPr>
            <a:r>
              <a:rPr lang="cs-CZ" dirty="0" smtClean="0"/>
              <a:t>seznam vojenského materiálu</a:t>
            </a:r>
          </a:p>
          <a:p>
            <a:pPr>
              <a:spcBef>
                <a:spcPts val="0"/>
              </a:spcBef>
              <a:spcAft>
                <a:spcPts val="600"/>
              </a:spcAft>
            </a:pPr>
            <a:r>
              <a:rPr lang="cs-CZ" dirty="0" smtClean="0"/>
              <a:t>nákup automobilů</a:t>
            </a:r>
          </a:p>
          <a:p>
            <a:pPr>
              <a:spcBef>
                <a:spcPts val="0"/>
              </a:spcBef>
              <a:spcAft>
                <a:spcPts val="600"/>
              </a:spcAft>
            </a:pPr>
            <a:r>
              <a:rPr lang="cs-CZ" dirty="0" smtClean="0"/>
              <a:t>technické podmínky na stavební práce</a:t>
            </a:r>
          </a:p>
          <a:p>
            <a:pPr>
              <a:spcBef>
                <a:spcPts val="0"/>
              </a:spcBef>
              <a:spcAft>
                <a:spcPts val="600"/>
              </a:spcAft>
            </a:pPr>
            <a:r>
              <a:rPr lang="cs-CZ" dirty="0" smtClean="0"/>
              <a:t>rozpočtový dozor</a:t>
            </a:r>
          </a:p>
          <a:p>
            <a:endParaRPr lang="cs-CZ" dirty="0"/>
          </a:p>
        </p:txBody>
      </p:sp>
      <p:sp>
        <p:nvSpPr>
          <p:cNvPr id="3" name="Nadpis 2"/>
          <p:cNvSpPr>
            <a:spLocks noGrp="1"/>
          </p:cNvSpPr>
          <p:nvPr>
            <p:ph type="title"/>
          </p:nvPr>
        </p:nvSpPr>
        <p:spPr/>
        <p:txBody>
          <a:bodyPr/>
          <a:lstStyle/>
          <a:p>
            <a:r>
              <a:rPr lang="cs-CZ" dirty="0"/>
              <a:t>Prováděcí předpisy</a:t>
            </a:r>
          </a:p>
        </p:txBody>
      </p:sp>
    </p:spTree>
    <p:extLst>
      <p:ext uri="{BB962C8B-B14F-4D97-AF65-F5344CB8AC3E}">
        <p14:creationId xmlns:p14="http://schemas.microsoft.com/office/powerpoint/2010/main" val="801609387"/>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Autofit/>
          </a:bodyPr>
          <a:lstStyle/>
          <a:p>
            <a:pPr>
              <a:spcAft>
                <a:spcPts val="0"/>
              </a:spcAft>
            </a:pPr>
            <a:r>
              <a:rPr lang="cs-CZ" b="1" dirty="0" smtClean="0"/>
              <a:t>přiměřenost</a:t>
            </a:r>
          </a:p>
          <a:p>
            <a:pPr>
              <a:spcAft>
                <a:spcPts val="0"/>
              </a:spcAft>
            </a:pPr>
            <a:r>
              <a:rPr lang="cs-CZ" sz="2000" i="1" dirty="0" smtClean="0"/>
              <a:t>Nařízení vlády, kterým </a:t>
            </a:r>
            <a:r>
              <a:rPr lang="cs-CZ" sz="2000" i="1" dirty="0"/>
              <a:t>se stanoví bližší podmínky pro posouzení přiměřenosti podmínek účasti v zadávacím řízení.</a:t>
            </a:r>
            <a:endParaRPr lang="cs-CZ" sz="2000" b="1" i="1" dirty="0" smtClean="0"/>
          </a:p>
          <a:p>
            <a:r>
              <a:rPr lang="cs-CZ" sz="2400" dirty="0" smtClean="0"/>
              <a:t>stanovení hodnot, které lze považovat za přiměřené</a:t>
            </a:r>
          </a:p>
          <a:p>
            <a:pPr>
              <a:spcBef>
                <a:spcPts val="0"/>
              </a:spcBef>
              <a:spcAft>
                <a:spcPts val="0"/>
              </a:spcAft>
            </a:pPr>
            <a:r>
              <a:rPr lang="cs-CZ" sz="2400" dirty="0" smtClean="0"/>
              <a:t>př. technická kvalifikace</a:t>
            </a:r>
          </a:p>
          <a:p>
            <a:pPr>
              <a:spcBef>
                <a:spcPts val="0"/>
              </a:spcBef>
              <a:spcAft>
                <a:spcPts val="0"/>
              </a:spcAft>
            </a:pPr>
            <a:endParaRPr lang="cs-CZ" sz="1050" i="1" dirty="0" smtClean="0"/>
          </a:p>
          <a:p>
            <a:pPr>
              <a:spcBef>
                <a:spcPts val="0"/>
              </a:spcBef>
              <a:spcAft>
                <a:spcPts val="0"/>
              </a:spcAft>
            </a:pPr>
            <a:r>
              <a:rPr lang="cs-CZ" sz="2000" i="1" dirty="0" smtClean="0"/>
              <a:t>Má </a:t>
            </a:r>
            <a:r>
              <a:rPr lang="cs-CZ" sz="2000" i="1" dirty="0"/>
              <a:t>se za to, že požadavek veřejného zadavatel na technickou kvalifikaci je přiměřený, pokud veřejný zadavatel požaduje</a:t>
            </a:r>
          </a:p>
          <a:p>
            <a:pPr>
              <a:spcBef>
                <a:spcPts val="0"/>
              </a:spcBef>
              <a:spcAft>
                <a:spcPts val="0"/>
              </a:spcAft>
            </a:pPr>
            <a:r>
              <a:rPr lang="cs-CZ" sz="2000" i="1" dirty="0" smtClean="0"/>
              <a:t>a) předložení </a:t>
            </a:r>
            <a:r>
              <a:rPr lang="cs-CZ" sz="2000" i="1" dirty="0"/>
              <a:t>seznamu významných dodávek, ze kterého vyplývá, že finanční hodnota všech významných dodávek je v souhrnu maximálně trojnásobek předpokládané hodnoty veřejné zakázky</a:t>
            </a:r>
            <a:r>
              <a:rPr lang="cs-CZ" sz="2000" i="1" dirty="0" smtClean="0"/>
              <a:t>,</a:t>
            </a:r>
          </a:p>
          <a:p>
            <a:pPr>
              <a:spcBef>
                <a:spcPts val="0"/>
              </a:spcBef>
              <a:spcAft>
                <a:spcPts val="0"/>
              </a:spcAft>
            </a:pPr>
            <a:r>
              <a:rPr lang="cs-CZ" sz="2000" i="1" dirty="0" smtClean="0"/>
              <a:t>…</a:t>
            </a:r>
            <a:endParaRPr lang="cs-CZ" sz="2000" i="1" dirty="0"/>
          </a:p>
          <a:p>
            <a:endParaRPr lang="cs-CZ" dirty="0" smtClean="0"/>
          </a:p>
          <a:p>
            <a:endParaRPr lang="cs-CZ" dirty="0"/>
          </a:p>
        </p:txBody>
      </p:sp>
      <p:sp>
        <p:nvSpPr>
          <p:cNvPr id="3" name="Nadpis 2"/>
          <p:cNvSpPr>
            <a:spLocks noGrp="1"/>
          </p:cNvSpPr>
          <p:nvPr>
            <p:ph type="title"/>
          </p:nvPr>
        </p:nvSpPr>
        <p:spPr/>
        <p:txBody>
          <a:bodyPr/>
          <a:lstStyle/>
          <a:p>
            <a:r>
              <a:rPr lang="cs-CZ" dirty="0"/>
              <a:t>Prováděcí předpisy</a:t>
            </a:r>
          </a:p>
        </p:txBody>
      </p:sp>
    </p:spTree>
    <p:extLst>
      <p:ext uri="{BB962C8B-B14F-4D97-AF65-F5344CB8AC3E}">
        <p14:creationId xmlns:p14="http://schemas.microsoft.com/office/powerpoint/2010/main" val="1602077363"/>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4"/>
          <p:cNvSpPr>
            <a:spLocks noGrp="1" noChangeArrowheads="1"/>
          </p:cNvSpPr>
          <p:nvPr>
            <p:ph type="ctrTitle" idx="4294967295"/>
          </p:nvPr>
        </p:nvSpPr>
        <p:spPr>
          <a:xfrm>
            <a:off x="0" y="4572000"/>
            <a:ext cx="9144000" cy="457200"/>
          </a:xfrm>
          <a:prstGeom prst="rect">
            <a:avLst/>
          </a:prstGeom>
        </p:spPr>
        <p:txBody>
          <a:bodyPr/>
          <a:lstStyle/>
          <a:p>
            <a:pPr eaLnBrk="1" hangingPunct="1">
              <a:defRPr/>
            </a:pPr>
            <a:r>
              <a:rPr lang="cs-CZ" sz="4400" dirty="0" smtClean="0">
                <a:solidFill>
                  <a:srgbClr val="153255"/>
                </a:solidFill>
              </a:rPr>
              <a:t>DĚKUJEME VÁM ZA POZORNOST</a:t>
            </a:r>
            <a:endParaRPr lang="en-US" sz="4400" dirty="0" smtClean="0">
              <a:solidFill>
                <a:srgbClr val="153255"/>
              </a:solidFill>
            </a:endParaRPr>
          </a:p>
        </p:txBody>
      </p:sp>
      <p:sp>
        <p:nvSpPr>
          <p:cNvPr id="46083" name="Rectangle 5"/>
          <p:cNvSpPr>
            <a:spLocks noGrp="1" noChangeArrowheads="1"/>
          </p:cNvSpPr>
          <p:nvPr>
            <p:ph type="subTitle" idx="4294967295"/>
          </p:nvPr>
        </p:nvSpPr>
        <p:spPr>
          <a:xfrm>
            <a:off x="0" y="5029200"/>
            <a:ext cx="9144000" cy="1208088"/>
          </a:xfrm>
          <a:prstGeom prst="rect">
            <a:avLst/>
          </a:prstGeom>
        </p:spPr>
        <p:txBody>
          <a:bodyPr/>
          <a:lstStyle/>
          <a:p>
            <a:pPr marL="0" indent="0" algn="ctr" eaLnBrk="1" hangingPunct="1">
              <a:lnSpc>
                <a:spcPct val="90000"/>
              </a:lnSpc>
              <a:buSzPct val="250000"/>
              <a:buFont typeface="Arial" charset="0"/>
              <a:buNone/>
            </a:pPr>
            <a:endParaRPr lang="cs-CZ" dirty="0" smtClean="0"/>
          </a:p>
        </p:txBody>
      </p:sp>
      <p:sp>
        <p:nvSpPr>
          <p:cNvPr id="2" name="Zástupný symbol pro číslo snímku 1"/>
          <p:cNvSpPr>
            <a:spLocks noGrp="1"/>
          </p:cNvSpPr>
          <p:nvPr>
            <p:ph type="sldNum" sz="quarter" idx="12"/>
          </p:nvPr>
        </p:nvSpPr>
        <p:spPr/>
        <p:txBody>
          <a:bodyPr/>
          <a:lstStyle/>
          <a:p>
            <a:pPr>
              <a:defRPr/>
            </a:pPr>
            <a:endParaRPr lang="cs-CZ" dirty="0"/>
          </a:p>
        </p:txBody>
      </p:sp>
    </p:spTree>
    <p:extLst>
      <p:ext uri="{BB962C8B-B14F-4D97-AF65-F5344CB8AC3E}">
        <p14:creationId xmlns:p14="http://schemas.microsoft.com/office/powerpoint/2010/main" val="75198561"/>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okruh zadavatelů vymezen </a:t>
            </a:r>
            <a:r>
              <a:rPr lang="cs-CZ" dirty="0"/>
              <a:t>v zadávací </a:t>
            </a:r>
            <a:r>
              <a:rPr lang="cs-CZ" dirty="0" smtClean="0"/>
              <a:t>dokumentaci</a:t>
            </a:r>
          </a:p>
          <a:p>
            <a:r>
              <a:rPr lang="cs-CZ" dirty="0" smtClean="0"/>
              <a:t>výčtem </a:t>
            </a:r>
          </a:p>
          <a:p>
            <a:r>
              <a:rPr lang="cs-CZ" dirty="0" smtClean="0"/>
              <a:t>jiným </a:t>
            </a:r>
            <a:r>
              <a:rPr lang="cs-CZ" dirty="0"/>
              <a:t>způsobem, který umožní </a:t>
            </a:r>
            <a:r>
              <a:rPr lang="cs-CZ" dirty="0" smtClean="0"/>
              <a:t>jejich identifikaci</a:t>
            </a:r>
            <a:endParaRPr lang="cs-CZ" dirty="0"/>
          </a:p>
        </p:txBody>
      </p:sp>
      <p:sp>
        <p:nvSpPr>
          <p:cNvPr id="3" name="Nadpis 2"/>
          <p:cNvSpPr>
            <a:spLocks noGrp="1"/>
          </p:cNvSpPr>
          <p:nvPr>
            <p:ph type="title"/>
          </p:nvPr>
        </p:nvSpPr>
        <p:spPr/>
        <p:txBody>
          <a:bodyPr/>
          <a:lstStyle/>
          <a:p>
            <a:r>
              <a:rPr lang="cs-CZ" dirty="0" smtClean="0"/>
              <a:t>Centrální zadávání § 9</a:t>
            </a:r>
            <a:endParaRPr lang="cs-CZ" dirty="0"/>
          </a:p>
        </p:txBody>
      </p:sp>
    </p:spTree>
    <p:extLst>
      <p:ext uri="{BB962C8B-B14F-4D97-AF65-F5344CB8AC3E}">
        <p14:creationId xmlns:p14="http://schemas.microsoft.com/office/powerpoint/2010/main" val="28892000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není VZ</a:t>
            </a:r>
          </a:p>
          <a:p>
            <a:r>
              <a:rPr lang="cs-CZ" dirty="0" smtClean="0"/>
              <a:t>vztah </a:t>
            </a:r>
            <a:r>
              <a:rPr lang="pl-PL" dirty="0"/>
              <a:t>zadavatel </a:t>
            </a:r>
            <a:r>
              <a:rPr lang="pl-PL" dirty="0" smtClean="0"/>
              <a:t>- jiná právnická osoba, která plní (VZ) </a:t>
            </a:r>
            <a:r>
              <a:rPr lang="pl-PL" dirty="0"/>
              <a:t>jako </a:t>
            </a:r>
            <a:r>
              <a:rPr lang="pl-PL" dirty="0" smtClean="0"/>
              <a:t>dodavatel</a:t>
            </a:r>
          </a:p>
          <a:p>
            <a:endParaRPr lang="pl-PL" dirty="0" smtClean="0"/>
          </a:p>
          <a:p>
            <a:endParaRPr lang="cs-CZ" dirty="0"/>
          </a:p>
        </p:txBody>
      </p:sp>
      <p:sp>
        <p:nvSpPr>
          <p:cNvPr id="3" name="Nadpis 2"/>
          <p:cNvSpPr>
            <a:spLocks noGrp="1"/>
          </p:cNvSpPr>
          <p:nvPr>
            <p:ph type="title"/>
          </p:nvPr>
        </p:nvSpPr>
        <p:spPr/>
        <p:txBody>
          <a:bodyPr/>
          <a:lstStyle/>
          <a:p>
            <a:r>
              <a:rPr lang="cs-CZ" dirty="0" smtClean="0"/>
              <a:t>Vertikální a horizontální spol. § 11-13</a:t>
            </a:r>
            <a:endParaRPr lang="cs-CZ" dirty="0"/>
          </a:p>
        </p:txBody>
      </p:sp>
    </p:spTree>
    <p:extLst>
      <p:ext uri="{BB962C8B-B14F-4D97-AF65-F5344CB8AC3E}">
        <p14:creationId xmlns:p14="http://schemas.microsoft.com/office/powerpoint/2010/main" val="31176425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85000" lnSpcReduction="10000"/>
          </a:bodyPr>
          <a:lstStyle/>
          <a:p>
            <a:r>
              <a:rPr lang="cs-CZ" dirty="0" smtClean="0"/>
              <a:t>Z sám </a:t>
            </a:r>
            <a:r>
              <a:rPr lang="cs-CZ" dirty="0"/>
              <a:t>nebo společně s jinými veřejnými zadavateli ovládá tuto osobu obdobně jako své vnitřní organizační </a:t>
            </a:r>
            <a:r>
              <a:rPr lang="cs-CZ" dirty="0" smtClean="0"/>
              <a:t>jednotky</a:t>
            </a:r>
          </a:p>
          <a:p>
            <a:r>
              <a:rPr lang="cs-CZ" dirty="0" smtClean="0"/>
              <a:t>V této osobě nemá </a:t>
            </a:r>
            <a:r>
              <a:rPr lang="cs-CZ" dirty="0"/>
              <a:t>majetkovou účast jiná osoba než ovládající veřejný zadavatel nebo ovládající veřejní zadavatelé </a:t>
            </a:r>
            <a:endParaRPr lang="cs-CZ" dirty="0" smtClean="0"/>
          </a:p>
          <a:p>
            <a:r>
              <a:rPr lang="cs-CZ" dirty="0"/>
              <a:t>více než 80 % celkové činnosti </a:t>
            </a:r>
            <a:r>
              <a:rPr lang="cs-CZ" dirty="0" smtClean="0"/>
              <a:t>je </a:t>
            </a:r>
            <a:r>
              <a:rPr lang="cs-CZ" dirty="0"/>
              <a:t>prováděno při plnění úkolů, které jí byly svěřeny ovládajícím veřejným zadavatelem nebo ovládajícími veřejnými zadavateli nebo jinými právnickými osobami, které ovládající veřejný zadavatel nebo veřejní zadavatelé rovněž ovládají jako své organizační složky</a:t>
            </a:r>
          </a:p>
        </p:txBody>
      </p:sp>
      <p:sp>
        <p:nvSpPr>
          <p:cNvPr id="3" name="Nadpis 2"/>
          <p:cNvSpPr>
            <a:spLocks noGrp="1"/>
          </p:cNvSpPr>
          <p:nvPr>
            <p:ph type="title"/>
          </p:nvPr>
        </p:nvSpPr>
        <p:spPr/>
        <p:txBody>
          <a:bodyPr/>
          <a:lstStyle/>
          <a:p>
            <a:r>
              <a:rPr lang="cs-CZ" dirty="0" smtClean="0"/>
              <a:t>Vertikální spolupráce - podmínky</a:t>
            </a:r>
            <a:endParaRPr lang="cs-CZ" dirty="0"/>
          </a:p>
        </p:txBody>
      </p:sp>
    </p:spTree>
    <p:extLst>
      <p:ext uri="{BB962C8B-B14F-4D97-AF65-F5344CB8AC3E}">
        <p14:creationId xmlns:p14="http://schemas.microsoft.com/office/powerpoint/2010/main" val="8827637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smtClean="0"/>
              <a:t>má </a:t>
            </a:r>
            <a:r>
              <a:rPr lang="cs-CZ" dirty="0"/>
              <a:t>rozhodující vliv na strategické cíle i významná rozhodnutí </a:t>
            </a:r>
            <a:r>
              <a:rPr lang="cs-CZ" dirty="0" smtClean="0"/>
              <a:t>ovládané </a:t>
            </a:r>
            <a:r>
              <a:rPr lang="cs-CZ"/>
              <a:t>právnické </a:t>
            </a:r>
            <a:r>
              <a:rPr lang="cs-CZ" smtClean="0"/>
              <a:t>osoby</a:t>
            </a:r>
            <a:endParaRPr lang="cs-CZ" dirty="0" smtClean="0"/>
          </a:p>
        </p:txBody>
      </p:sp>
      <p:sp>
        <p:nvSpPr>
          <p:cNvPr id="3" name="Nadpis 2"/>
          <p:cNvSpPr>
            <a:spLocks noGrp="1"/>
          </p:cNvSpPr>
          <p:nvPr>
            <p:ph type="title"/>
          </p:nvPr>
        </p:nvSpPr>
        <p:spPr/>
        <p:txBody>
          <a:bodyPr/>
          <a:lstStyle/>
          <a:p>
            <a:r>
              <a:rPr lang="cs-CZ" dirty="0" smtClean="0"/>
              <a:t>Vertikální spolupráce - ovládání</a:t>
            </a:r>
            <a:endParaRPr lang="cs-CZ" dirty="0"/>
          </a:p>
        </p:txBody>
      </p:sp>
    </p:spTree>
    <p:extLst>
      <p:ext uri="{BB962C8B-B14F-4D97-AF65-F5344CB8AC3E}">
        <p14:creationId xmlns:p14="http://schemas.microsoft.com/office/powerpoint/2010/main" val="36929408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marL="457200" indent="-457200">
              <a:buFontTx/>
              <a:buChar char="-"/>
            </a:pPr>
            <a:r>
              <a:rPr lang="cs-CZ" dirty="0" smtClean="0"/>
              <a:t>pro veřejné zadavatele  (klasická) 2014/24/EU</a:t>
            </a:r>
          </a:p>
          <a:p>
            <a:pPr marL="457200" indent="-457200">
              <a:buFontTx/>
              <a:buChar char="-"/>
            </a:pPr>
            <a:r>
              <a:rPr lang="cs-CZ" dirty="0" smtClean="0"/>
              <a:t>pro zakázky v sektorové oblasti 2014/25/EU</a:t>
            </a:r>
          </a:p>
          <a:p>
            <a:pPr marL="457200" indent="-457200">
              <a:buFontTx/>
              <a:buChar char="-"/>
            </a:pPr>
            <a:r>
              <a:rPr lang="cs-CZ" dirty="0" smtClean="0"/>
              <a:t>pro koncese 2014/23/EU</a:t>
            </a:r>
          </a:p>
          <a:p>
            <a:endParaRPr lang="cs-CZ" sz="1400" dirty="0" smtClean="0"/>
          </a:p>
          <a:p>
            <a:r>
              <a:rPr lang="cs-CZ" dirty="0" smtClean="0"/>
              <a:t>závazné pro všechny členské státy EU</a:t>
            </a:r>
            <a:endParaRPr lang="cs-CZ" dirty="0"/>
          </a:p>
          <a:p>
            <a:r>
              <a:rPr lang="cs-CZ" dirty="0" smtClean="0"/>
              <a:t>pokrývají nadlimitní režim (částečně podlimitní)</a:t>
            </a:r>
          </a:p>
          <a:p>
            <a:r>
              <a:rPr lang="cs-CZ" dirty="0" smtClean="0"/>
              <a:t>harmonizace do 18.4.2016</a:t>
            </a:r>
          </a:p>
          <a:p>
            <a:endParaRPr lang="cs-CZ" dirty="0"/>
          </a:p>
        </p:txBody>
      </p:sp>
      <p:sp>
        <p:nvSpPr>
          <p:cNvPr id="3" name="Nadpis 2"/>
          <p:cNvSpPr>
            <a:spLocks noGrp="1"/>
          </p:cNvSpPr>
          <p:nvPr>
            <p:ph type="title"/>
          </p:nvPr>
        </p:nvSpPr>
        <p:spPr/>
        <p:txBody>
          <a:bodyPr/>
          <a:lstStyle/>
          <a:p>
            <a:r>
              <a:rPr lang="cs-CZ" dirty="0" smtClean="0"/>
              <a:t>Nové zadávací směrnice</a:t>
            </a:r>
            <a:endParaRPr lang="cs-CZ" dirty="0"/>
          </a:p>
        </p:txBody>
      </p:sp>
    </p:spTree>
    <p:extLst>
      <p:ext uri="{BB962C8B-B14F-4D97-AF65-F5344CB8AC3E}">
        <p14:creationId xmlns:p14="http://schemas.microsoft.com/office/powerpoint/2010/main" val="14645007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smtClean="0"/>
              <a:t>smluvní spolupráce </a:t>
            </a:r>
            <a:r>
              <a:rPr lang="cs-CZ" dirty="0"/>
              <a:t>mezi veřejnými zadavateli </a:t>
            </a:r>
            <a:endParaRPr lang="cs-CZ" dirty="0" smtClean="0"/>
          </a:p>
          <a:p>
            <a:r>
              <a:rPr lang="cs-CZ" dirty="0" smtClean="0"/>
              <a:t>účelem </a:t>
            </a:r>
            <a:r>
              <a:rPr lang="cs-CZ" dirty="0"/>
              <a:t>dosahování jejich společných cílů </a:t>
            </a:r>
            <a:r>
              <a:rPr lang="cs-CZ" dirty="0" smtClean="0"/>
              <a:t>- </a:t>
            </a:r>
            <a:r>
              <a:rPr lang="cs-CZ" dirty="0"/>
              <a:t>zajišťování veřejných </a:t>
            </a:r>
            <a:r>
              <a:rPr lang="cs-CZ" dirty="0" smtClean="0"/>
              <a:t>potřeb</a:t>
            </a:r>
          </a:p>
          <a:p>
            <a:r>
              <a:rPr lang="cs-CZ" dirty="0" smtClean="0"/>
              <a:t>pouze ve veřejném zájmu</a:t>
            </a:r>
            <a:endParaRPr lang="cs-CZ" dirty="0"/>
          </a:p>
          <a:p>
            <a:r>
              <a:rPr lang="cs-CZ" dirty="0" smtClean="0"/>
              <a:t>každý </a:t>
            </a:r>
            <a:r>
              <a:rPr lang="cs-CZ" dirty="0"/>
              <a:t>z </a:t>
            </a:r>
            <a:r>
              <a:rPr lang="cs-CZ" dirty="0" smtClean="0"/>
              <a:t>veřejných </a:t>
            </a:r>
            <a:r>
              <a:rPr lang="cs-CZ" dirty="0"/>
              <a:t>zadavatelů vykonává na trhu méně než 20 % svých činností, kterých se spolupráce </a:t>
            </a:r>
            <a:r>
              <a:rPr lang="cs-CZ" dirty="0" smtClean="0"/>
              <a:t>týká</a:t>
            </a:r>
            <a:endParaRPr lang="cs-CZ" dirty="0"/>
          </a:p>
          <a:p>
            <a:endParaRPr lang="cs-CZ" dirty="0"/>
          </a:p>
        </p:txBody>
      </p:sp>
      <p:sp>
        <p:nvSpPr>
          <p:cNvPr id="3" name="Nadpis 2"/>
          <p:cNvSpPr>
            <a:spLocks noGrp="1"/>
          </p:cNvSpPr>
          <p:nvPr>
            <p:ph type="title"/>
          </p:nvPr>
        </p:nvSpPr>
        <p:spPr/>
        <p:txBody>
          <a:bodyPr/>
          <a:lstStyle/>
          <a:p>
            <a:r>
              <a:rPr lang="cs-CZ" dirty="0"/>
              <a:t>Horizontální </a:t>
            </a:r>
            <a:r>
              <a:rPr lang="cs-CZ" dirty="0" smtClean="0"/>
              <a:t>spolupráce - podmínky</a:t>
            </a:r>
            <a:endParaRPr lang="cs-CZ" dirty="0"/>
          </a:p>
        </p:txBody>
      </p:sp>
    </p:spTree>
    <p:extLst>
      <p:ext uri="{BB962C8B-B14F-4D97-AF65-F5344CB8AC3E}">
        <p14:creationId xmlns:p14="http://schemas.microsoft.com/office/powerpoint/2010/main" val="38914444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a:t>pravidelně pořizované nebo trvající </a:t>
            </a:r>
            <a:r>
              <a:rPr lang="cs-CZ" dirty="0" smtClean="0"/>
              <a:t>dodávky nebo služby – modifikace „sčítacího pravidla“:</a:t>
            </a:r>
          </a:p>
          <a:p>
            <a:r>
              <a:rPr lang="cs-CZ" dirty="0"/>
              <a:t>skutečná cena uhrazená </a:t>
            </a:r>
            <a:r>
              <a:rPr lang="cs-CZ" dirty="0" smtClean="0"/>
              <a:t>za </a:t>
            </a:r>
            <a:r>
              <a:rPr lang="cs-CZ" dirty="0"/>
              <a:t>dodávky nebo služby stejného druhu během předcházejících 12 </a:t>
            </a:r>
            <a:r>
              <a:rPr lang="cs-CZ" dirty="0" smtClean="0"/>
              <a:t>měsíců</a:t>
            </a:r>
          </a:p>
          <a:p>
            <a:r>
              <a:rPr lang="cs-CZ" dirty="0"/>
              <a:t>součet předpokládaných hodnot jednotlivých dodávek a služeb, které mají být zadavatelem zadány během následujících 12 měsíců</a:t>
            </a:r>
          </a:p>
          <a:p>
            <a:endParaRPr lang="cs-CZ" dirty="0" smtClean="0"/>
          </a:p>
          <a:p>
            <a:endParaRPr lang="cs-CZ" dirty="0"/>
          </a:p>
        </p:txBody>
      </p:sp>
      <p:sp>
        <p:nvSpPr>
          <p:cNvPr id="3" name="Nadpis 2"/>
          <p:cNvSpPr>
            <a:spLocks noGrp="1"/>
          </p:cNvSpPr>
          <p:nvPr>
            <p:ph type="title"/>
          </p:nvPr>
        </p:nvSpPr>
        <p:spPr/>
        <p:txBody>
          <a:bodyPr/>
          <a:lstStyle/>
          <a:p>
            <a:r>
              <a:rPr lang="cs-CZ" sz="3100" dirty="0" smtClean="0"/>
              <a:t>Předpokládaná hodnota § 16 - 23</a:t>
            </a:r>
            <a:endParaRPr lang="cs-CZ" sz="3100" dirty="0"/>
          </a:p>
        </p:txBody>
      </p:sp>
    </p:spTree>
    <p:extLst>
      <p:ext uri="{BB962C8B-B14F-4D97-AF65-F5344CB8AC3E}">
        <p14:creationId xmlns:p14="http://schemas.microsoft.com/office/powerpoint/2010/main" val="19608194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r>
              <a:rPr lang="cs-CZ" dirty="0" smtClean="0"/>
              <a:t>Z stanoví předpokládanou </a:t>
            </a:r>
            <a:r>
              <a:rPr lang="cs-CZ" dirty="0"/>
              <a:t>hodnotu </a:t>
            </a:r>
            <a:r>
              <a:rPr lang="cs-CZ" dirty="0" smtClean="0"/>
              <a:t>za </a:t>
            </a:r>
            <a:r>
              <a:rPr lang="cs-CZ" dirty="0"/>
              <a:t>všechny své provozní </a:t>
            </a:r>
            <a:r>
              <a:rPr lang="cs-CZ" dirty="0" smtClean="0"/>
              <a:t>jednotky</a:t>
            </a:r>
          </a:p>
          <a:p>
            <a:r>
              <a:rPr lang="cs-CZ" dirty="0" smtClean="0"/>
              <a:t>ALE:</a:t>
            </a:r>
          </a:p>
          <a:p>
            <a:r>
              <a:rPr lang="cs-CZ" dirty="0" smtClean="0"/>
              <a:t>Pokud je provozní jednotka „autonomní“ v zadávání předpokládaná </a:t>
            </a:r>
            <a:r>
              <a:rPr lang="cs-CZ" dirty="0"/>
              <a:t>hodnota </a:t>
            </a:r>
            <a:r>
              <a:rPr lang="cs-CZ" dirty="0" smtClean="0"/>
              <a:t>na </a:t>
            </a:r>
            <a:r>
              <a:rPr lang="cs-CZ" dirty="0"/>
              <a:t>úrovni této </a:t>
            </a:r>
            <a:r>
              <a:rPr lang="cs-CZ" dirty="0" smtClean="0"/>
              <a:t>jednotky</a:t>
            </a:r>
          </a:p>
          <a:p>
            <a:r>
              <a:rPr lang="cs-CZ" dirty="0" smtClean="0"/>
              <a:t>fakulty, městské části </a:t>
            </a:r>
          </a:p>
          <a:p>
            <a:r>
              <a:rPr lang="cs-CZ" dirty="0" smtClean="0"/>
              <a:t>NE: odbory jednoho úřadu</a:t>
            </a:r>
            <a:endParaRPr lang="cs-CZ" dirty="0"/>
          </a:p>
        </p:txBody>
      </p:sp>
      <p:sp>
        <p:nvSpPr>
          <p:cNvPr id="3" name="Nadpis 2"/>
          <p:cNvSpPr>
            <a:spLocks noGrp="1"/>
          </p:cNvSpPr>
          <p:nvPr>
            <p:ph type="title"/>
          </p:nvPr>
        </p:nvSpPr>
        <p:spPr/>
        <p:txBody>
          <a:bodyPr/>
          <a:lstStyle/>
          <a:p>
            <a:r>
              <a:rPr lang="cs-CZ" sz="3100" dirty="0" smtClean="0"/>
              <a:t>Předpokládaná hodnota provozní jednotky</a:t>
            </a:r>
            <a:endParaRPr lang="cs-CZ" sz="3100" dirty="0"/>
          </a:p>
        </p:txBody>
      </p:sp>
    </p:spTree>
    <p:extLst>
      <p:ext uri="{BB962C8B-B14F-4D97-AF65-F5344CB8AC3E}">
        <p14:creationId xmlns:p14="http://schemas.microsoft.com/office/powerpoint/2010/main" val="6671483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nadlimitní</a:t>
            </a:r>
          </a:p>
          <a:p>
            <a:r>
              <a:rPr lang="cs-CZ" dirty="0" smtClean="0"/>
              <a:t>podlimitní</a:t>
            </a:r>
          </a:p>
          <a:p>
            <a:r>
              <a:rPr lang="cs-CZ" dirty="0" smtClean="0"/>
              <a:t>VZMR (zachování limitů)</a:t>
            </a:r>
          </a:p>
          <a:p>
            <a:r>
              <a:rPr lang="cs-CZ" dirty="0" smtClean="0"/>
              <a:t>2 miliony</a:t>
            </a:r>
          </a:p>
          <a:p>
            <a:r>
              <a:rPr lang="cs-CZ" dirty="0" smtClean="0"/>
              <a:t>6 milionů</a:t>
            </a:r>
            <a:endParaRPr lang="cs-CZ" dirty="0"/>
          </a:p>
        </p:txBody>
      </p:sp>
      <p:sp>
        <p:nvSpPr>
          <p:cNvPr id="3" name="Nadpis 2"/>
          <p:cNvSpPr>
            <a:spLocks noGrp="1"/>
          </p:cNvSpPr>
          <p:nvPr>
            <p:ph type="title"/>
          </p:nvPr>
        </p:nvSpPr>
        <p:spPr/>
        <p:txBody>
          <a:bodyPr/>
          <a:lstStyle/>
          <a:p>
            <a:r>
              <a:rPr lang="cs-CZ" dirty="0" smtClean="0"/>
              <a:t>Režim VZ § 24 - 27</a:t>
            </a:r>
            <a:endParaRPr lang="cs-CZ" dirty="0"/>
          </a:p>
        </p:txBody>
      </p:sp>
    </p:spTree>
    <p:extLst>
      <p:ext uri="{BB962C8B-B14F-4D97-AF65-F5344CB8AC3E}">
        <p14:creationId xmlns:p14="http://schemas.microsoft.com/office/powerpoint/2010/main" val="16003001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zadávací dokumentace x zadávací podmínky</a:t>
            </a:r>
          </a:p>
          <a:p>
            <a:r>
              <a:rPr lang="cs-CZ" dirty="0" smtClean="0"/>
              <a:t>účastník zadávacího řízení</a:t>
            </a:r>
          </a:p>
          <a:p>
            <a:r>
              <a:rPr lang="cs-CZ" dirty="0" smtClean="0"/>
              <a:t>poddodavatel</a:t>
            </a:r>
          </a:p>
          <a:p>
            <a:r>
              <a:rPr lang="cs-CZ" dirty="0"/>
              <a:t>štítek </a:t>
            </a:r>
            <a:r>
              <a:rPr lang="cs-CZ" dirty="0" smtClean="0"/>
              <a:t>(dokument</a:t>
            </a:r>
            <a:r>
              <a:rPr lang="cs-CZ" dirty="0"/>
              <a:t>, osvědčení nebo potvrzení dokládající, že dodávka, služba, stavební práce, proces nebo postup splňují určité </a:t>
            </a:r>
            <a:r>
              <a:rPr lang="cs-CZ" dirty="0" smtClean="0"/>
              <a:t>požadavky)</a:t>
            </a:r>
          </a:p>
          <a:p>
            <a:endParaRPr lang="cs-CZ" dirty="0"/>
          </a:p>
        </p:txBody>
      </p:sp>
      <p:sp>
        <p:nvSpPr>
          <p:cNvPr id="3" name="Nadpis 2"/>
          <p:cNvSpPr>
            <a:spLocks noGrp="1"/>
          </p:cNvSpPr>
          <p:nvPr>
            <p:ph type="title"/>
          </p:nvPr>
        </p:nvSpPr>
        <p:spPr/>
        <p:txBody>
          <a:bodyPr/>
          <a:lstStyle/>
          <a:p>
            <a:r>
              <a:rPr lang="cs-CZ" dirty="0" smtClean="0"/>
              <a:t>Seznam pojmů</a:t>
            </a:r>
            <a:endParaRPr lang="cs-CZ" dirty="0"/>
          </a:p>
        </p:txBody>
      </p:sp>
    </p:spTree>
    <p:extLst>
      <p:ext uri="{BB962C8B-B14F-4D97-AF65-F5344CB8AC3E}">
        <p14:creationId xmlns:p14="http://schemas.microsoft.com/office/powerpoint/2010/main" val="5171800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Autofit/>
          </a:bodyPr>
          <a:lstStyle/>
          <a:p>
            <a:r>
              <a:rPr lang="cs-CZ" dirty="0" smtClean="0"/>
              <a:t>právní služby</a:t>
            </a:r>
          </a:p>
          <a:p>
            <a:r>
              <a:rPr lang="cs-CZ" sz="2700" dirty="0" smtClean="0"/>
              <a:t>poskytuje </a:t>
            </a:r>
            <a:r>
              <a:rPr lang="cs-CZ" sz="2700" dirty="0"/>
              <a:t>advokát v rámci zastupování klienta v soudním, rozhodčím, smírčím nebo správním řízení před soudem, tribunálem nebo jiným veřejným orgánem nebo v řízení před mezinárodními orgány pro řešení sporů, </a:t>
            </a:r>
          </a:p>
          <a:p>
            <a:r>
              <a:rPr lang="cs-CZ" sz="2700" dirty="0" smtClean="0"/>
              <a:t>poskytuje </a:t>
            </a:r>
            <a:r>
              <a:rPr lang="cs-CZ" sz="2700" dirty="0"/>
              <a:t>advokát při přípravě na </a:t>
            </a:r>
            <a:r>
              <a:rPr lang="cs-CZ" sz="2700" dirty="0" smtClean="0"/>
              <a:t>řízení, </a:t>
            </a:r>
            <a:r>
              <a:rPr lang="cs-CZ" sz="2700" dirty="0"/>
              <a:t>nebo pokud okolnosti nasvědčují tomu, že dotčená věc se s vysokou pravděpodobností stane předmětem </a:t>
            </a:r>
            <a:r>
              <a:rPr lang="cs-CZ" sz="2700" dirty="0" smtClean="0"/>
              <a:t>řízení</a:t>
            </a:r>
            <a:endParaRPr lang="cs-CZ" sz="2700" dirty="0"/>
          </a:p>
          <a:p>
            <a:endParaRPr lang="cs-CZ" dirty="0"/>
          </a:p>
        </p:txBody>
      </p:sp>
      <p:sp>
        <p:nvSpPr>
          <p:cNvPr id="3" name="Nadpis 2"/>
          <p:cNvSpPr>
            <a:spLocks noGrp="1"/>
          </p:cNvSpPr>
          <p:nvPr>
            <p:ph type="title"/>
          </p:nvPr>
        </p:nvSpPr>
        <p:spPr/>
        <p:txBody>
          <a:bodyPr/>
          <a:lstStyle/>
          <a:p>
            <a:r>
              <a:rPr lang="cs-CZ" dirty="0" smtClean="0"/>
              <a:t>Výjimky – obecné § 29</a:t>
            </a:r>
            <a:endParaRPr lang="cs-CZ" dirty="0"/>
          </a:p>
        </p:txBody>
      </p:sp>
    </p:spTree>
    <p:extLst>
      <p:ext uri="{BB962C8B-B14F-4D97-AF65-F5344CB8AC3E}">
        <p14:creationId xmlns:p14="http://schemas.microsoft.com/office/powerpoint/2010/main" val="19285281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Autofit/>
          </a:bodyPr>
          <a:lstStyle/>
          <a:p>
            <a:r>
              <a:rPr lang="cs-CZ" dirty="0" smtClean="0"/>
              <a:t>právní služby</a:t>
            </a:r>
          </a:p>
          <a:p>
            <a:r>
              <a:rPr lang="cs-CZ" dirty="0" smtClean="0"/>
              <a:t>notář </a:t>
            </a:r>
            <a:r>
              <a:rPr lang="cs-CZ" dirty="0"/>
              <a:t>na základě jiného právního </a:t>
            </a:r>
            <a:r>
              <a:rPr lang="cs-CZ" dirty="0" smtClean="0"/>
              <a:t>předpisu v </a:t>
            </a:r>
            <a:r>
              <a:rPr lang="cs-CZ" dirty="0"/>
              <a:t>rámci osvědčování a ověřování listin, nebo</a:t>
            </a:r>
          </a:p>
          <a:p>
            <a:r>
              <a:rPr lang="cs-CZ" dirty="0" smtClean="0"/>
              <a:t>při </a:t>
            </a:r>
            <a:r>
              <a:rPr lang="cs-CZ" dirty="0"/>
              <a:t>kterých na základě jiného právního </a:t>
            </a:r>
            <a:r>
              <a:rPr lang="cs-CZ" dirty="0" smtClean="0"/>
              <a:t>předpisu (i příležitostně) </a:t>
            </a:r>
            <a:r>
              <a:rPr lang="cs-CZ" dirty="0"/>
              <a:t>vykonává dodavatel veřejnou moc</a:t>
            </a:r>
          </a:p>
          <a:p>
            <a:endParaRPr lang="cs-CZ" dirty="0"/>
          </a:p>
        </p:txBody>
      </p:sp>
      <p:sp>
        <p:nvSpPr>
          <p:cNvPr id="3" name="Nadpis 2"/>
          <p:cNvSpPr>
            <a:spLocks noGrp="1"/>
          </p:cNvSpPr>
          <p:nvPr>
            <p:ph type="title"/>
          </p:nvPr>
        </p:nvSpPr>
        <p:spPr/>
        <p:txBody>
          <a:bodyPr/>
          <a:lstStyle/>
          <a:p>
            <a:r>
              <a:rPr lang="cs-CZ" dirty="0" smtClean="0"/>
              <a:t>Výjimky - obecné</a:t>
            </a:r>
            <a:endParaRPr lang="cs-CZ" dirty="0"/>
          </a:p>
        </p:txBody>
      </p:sp>
    </p:spTree>
    <p:extLst>
      <p:ext uri="{BB962C8B-B14F-4D97-AF65-F5344CB8AC3E}">
        <p14:creationId xmlns:p14="http://schemas.microsoft.com/office/powerpoint/2010/main" val="221464922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Autofit/>
          </a:bodyPr>
          <a:lstStyle/>
          <a:p>
            <a:r>
              <a:rPr lang="cs-CZ" dirty="0"/>
              <a:t>úvěr nebo </a:t>
            </a:r>
            <a:r>
              <a:rPr lang="cs-CZ" dirty="0" smtClean="0"/>
              <a:t>zápůjčka</a:t>
            </a:r>
          </a:p>
          <a:p>
            <a:r>
              <a:rPr lang="cs-CZ" dirty="0"/>
              <a:t>služby zadávané politickou stranou nebo politickým hnutím v rámci volební kampaně, jejichž předmětem je reklamní kampaň, výroba propagačních filmů, nebo výroba propagačního videa</a:t>
            </a:r>
          </a:p>
        </p:txBody>
      </p:sp>
      <p:sp>
        <p:nvSpPr>
          <p:cNvPr id="3" name="Nadpis 2"/>
          <p:cNvSpPr>
            <a:spLocks noGrp="1"/>
          </p:cNvSpPr>
          <p:nvPr>
            <p:ph type="title"/>
          </p:nvPr>
        </p:nvSpPr>
        <p:spPr/>
        <p:txBody>
          <a:bodyPr/>
          <a:lstStyle/>
          <a:p>
            <a:r>
              <a:rPr lang="cs-CZ" dirty="0" smtClean="0"/>
              <a:t>Výjimky - obecné</a:t>
            </a:r>
            <a:endParaRPr lang="cs-CZ" dirty="0"/>
          </a:p>
        </p:txBody>
      </p:sp>
    </p:spTree>
    <p:extLst>
      <p:ext uri="{BB962C8B-B14F-4D97-AF65-F5344CB8AC3E}">
        <p14:creationId xmlns:p14="http://schemas.microsoft.com/office/powerpoint/2010/main" val="747165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a:t>nabytí věci nebo souboru věcí do sbírky muzejní </a:t>
            </a:r>
            <a:r>
              <a:rPr lang="cs-CZ" dirty="0" smtClean="0"/>
              <a:t>povahy, </a:t>
            </a:r>
            <a:r>
              <a:rPr lang="cs-CZ" dirty="0"/>
              <a:t>kulturní </a:t>
            </a:r>
            <a:r>
              <a:rPr lang="cs-CZ" dirty="0" smtClean="0"/>
              <a:t>památky nebo </a:t>
            </a:r>
            <a:r>
              <a:rPr lang="cs-CZ" dirty="0"/>
              <a:t>jiného předmětu kulturní </a:t>
            </a:r>
            <a:r>
              <a:rPr lang="cs-CZ" dirty="0" smtClean="0"/>
              <a:t>hodnoty</a:t>
            </a:r>
          </a:p>
          <a:p>
            <a:r>
              <a:rPr lang="cs-CZ" dirty="0"/>
              <a:t>pořízení zvířete za účelem chovu nebo </a:t>
            </a:r>
            <a:r>
              <a:rPr lang="cs-CZ" dirty="0" smtClean="0"/>
              <a:t>plemenitby</a:t>
            </a:r>
          </a:p>
          <a:p>
            <a:endParaRPr lang="cs-CZ" dirty="0"/>
          </a:p>
        </p:txBody>
      </p:sp>
      <p:sp>
        <p:nvSpPr>
          <p:cNvPr id="3" name="Nadpis 2"/>
          <p:cNvSpPr>
            <a:spLocks noGrp="1"/>
          </p:cNvSpPr>
          <p:nvPr>
            <p:ph type="title"/>
          </p:nvPr>
        </p:nvSpPr>
        <p:spPr/>
        <p:txBody>
          <a:bodyPr/>
          <a:lstStyle/>
          <a:p>
            <a:r>
              <a:rPr lang="cs-CZ" dirty="0" smtClean="0"/>
              <a:t>Výjimky podlimitní § 30</a:t>
            </a:r>
            <a:endParaRPr lang="cs-CZ" dirty="0"/>
          </a:p>
        </p:txBody>
      </p:sp>
    </p:spTree>
    <p:extLst>
      <p:ext uri="{BB962C8B-B14F-4D97-AF65-F5344CB8AC3E}">
        <p14:creationId xmlns:p14="http://schemas.microsoft.com/office/powerpoint/2010/main" val="338756133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Výjimka pro VZMR § 31</a:t>
            </a:r>
            <a:endParaRPr lang="cs-CZ" dirty="0"/>
          </a:p>
        </p:txBody>
      </p:sp>
      <p:sp>
        <p:nvSpPr>
          <p:cNvPr id="3" name="Zástupný symbol pro obsah 2"/>
          <p:cNvSpPr>
            <a:spLocks noGrp="1"/>
          </p:cNvSpPr>
          <p:nvPr>
            <p:ph idx="10"/>
          </p:nvPr>
        </p:nvSpPr>
        <p:spPr/>
        <p:txBody>
          <a:bodyPr/>
          <a:lstStyle/>
          <a:p>
            <a:r>
              <a:rPr lang="cs-CZ" dirty="0"/>
              <a:t>z</a:t>
            </a:r>
            <a:r>
              <a:rPr lang="cs-CZ" dirty="0" smtClean="0"/>
              <a:t>adavatel není povinen zadat v ZŘ veřejnou zakázku malého rozsahu</a:t>
            </a:r>
          </a:p>
          <a:p>
            <a:r>
              <a:rPr lang="cs-CZ" dirty="0"/>
              <a:t>p</a:t>
            </a:r>
            <a:r>
              <a:rPr lang="cs-CZ" dirty="0" smtClean="0"/>
              <a:t>ovinnost dodržet zásady podle § 6</a:t>
            </a:r>
            <a:endParaRPr lang="cs-CZ" dirty="0"/>
          </a:p>
        </p:txBody>
      </p:sp>
    </p:spTree>
    <p:extLst>
      <p:ext uri="{BB962C8B-B14F-4D97-AF65-F5344CB8AC3E}">
        <p14:creationId xmlns:p14="http://schemas.microsoft.com/office/powerpoint/2010/main" val="30088758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85000" lnSpcReduction="10000"/>
          </a:bodyPr>
          <a:lstStyle/>
          <a:p>
            <a:r>
              <a:rPr lang="cs-CZ" b="1" dirty="0"/>
              <a:t>základní priorita MMR</a:t>
            </a:r>
          </a:p>
          <a:p>
            <a:r>
              <a:rPr lang="cs-CZ" dirty="0"/>
              <a:t>gestorem MMR, spolupředkladatel ÚOHS</a:t>
            </a:r>
          </a:p>
          <a:p>
            <a:r>
              <a:rPr lang="cs-CZ" dirty="0"/>
              <a:t>první polovina roku 2015 – příprava LEG textu, konzultace (Kolegium, expertní skupiny, profesní svazy)</a:t>
            </a:r>
          </a:p>
          <a:p>
            <a:r>
              <a:rPr lang="cs-CZ" dirty="0"/>
              <a:t>připomínkové řízení 22.4.2015 – 22.5.2015 </a:t>
            </a:r>
          </a:p>
          <a:p>
            <a:r>
              <a:rPr lang="cs-CZ" dirty="0"/>
              <a:t>3 500 připomínek, 1 418 zásadních připomínek</a:t>
            </a:r>
          </a:p>
          <a:p>
            <a:r>
              <a:rPr lang="cs-CZ" dirty="0"/>
              <a:t>60 rozporů (13 rozporů)</a:t>
            </a:r>
          </a:p>
          <a:p>
            <a:r>
              <a:rPr lang="cs-CZ" dirty="0"/>
              <a:t>LRV, Rada vlád pro koordinaci boje proti korupci</a:t>
            </a:r>
          </a:p>
        </p:txBody>
      </p:sp>
      <p:sp>
        <p:nvSpPr>
          <p:cNvPr id="3" name="Nadpis 2"/>
          <p:cNvSpPr>
            <a:spLocks noGrp="1"/>
          </p:cNvSpPr>
          <p:nvPr>
            <p:ph type="title"/>
          </p:nvPr>
        </p:nvSpPr>
        <p:spPr/>
        <p:txBody>
          <a:bodyPr/>
          <a:lstStyle/>
          <a:p>
            <a:r>
              <a:rPr lang="cs-CZ" dirty="0" smtClean="0"/>
              <a:t>Příprava zákona</a:t>
            </a:r>
            <a:endParaRPr lang="cs-CZ" dirty="0"/>
          </a:p>
        </p:txBody>
      </p:sp>
    </p:spTree>
    <p:extLst>
      <p:ext uri="{BB962C8B-B14F-4D97-AF65-F5344CB8AC3E}">
        <p14:creationId xmlns:p14="http://schemas.microsoft.com/office/powerpoint/2010/main" val="276938181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a:t>tržní konzultace </a:t>
            </a:r>
            <a:endParaRPr lang="cs-CZ" dirty="0" smtClean="0"/>
          </a:p>
          <a:p>
            <a:r>
              <a:rPr lang="cs-CZ" dirty="0" smtClean="0"/>
              <a:t>s </a:t>
            </a:r>
            <a:r>
              <a:rPr lang="cs-CZ" dirty="0"/>
              <a:t>odborníky či dodavateli </a:t>
            </a:r>
            <a:endParaRPr lang="cs-CZ" dirty="0" smtClean="0"/>
          </a:p>
          <a:p>
            <a:r>
              <a:rPr lang="cs-CZ" dirty="0" smtClean="0"/>
              <a:t>příprava zadávacích podmínek </a:t>
            </a:r>
          </a:p>
          <a:p>
            <a:r>
              <a:rPr lang="cs-CZ" dirty="0" smtClean="0"/>
              <a:t>informace pro dodavatele </a:t>
            </a:r>
            <a:r>
              <a:rPr lang="cs-CZ" dirty="0"/>
              <a:t>o </a:t>
            </a:r>
            <a:r>
              <a:rPr lang="cs-CZ" dirty="0" smtClean="0"/>
              <a:t>záměrech, požadavcích</a:t>
            </a:r>
          </a:p>
          <a:p>
            <a:r>
              <a:rPr lang="cs-CZ" dirty="0" smtClean="0"/>
              <a:t>zákaz narušení hospodářské soutěže</a:t>
            </a:r>
            <a:endParaRPr lang="cs-CZ" dirty="0"/>
          </a:p>
        </p:txBody>
      </p:sp>
      <p:sp>
        <p:nvSpPr>
          <p:cNvPr id="3" name="Nadpis 2"/>
          <p:cNvSpPr>
            <a:spLocks noGrp="1"/>
          </p:cNvSpPr>
          <p:nvPr>
            <p:ph type="title"/>
          </p:nvPr>
        </p:nvSpPr>
        <p:spPr/>
        <p:txBody>
          <a:bodyPr/>
          <a:lstStyle/>
          <a:p>
            <a:r>
              <a:rPr lang="cs-CZ" dirty="0"/>
              <a:t>Předběžné tržní </a:t>
            </a:r>
            <a:r>
              <a:rPr lang="cs-CZ" dirty="0" smtClean="0"/>
              <a:t>konzultace § 33</a:t>
            </a:r>
            <a:endParaRPr lang="cs-CZ" dirty="0"/>
          </a:p>
        </p:txBody>
      </p:sp>
    </p:spTree>
    <p:extLst>
      <p:ext uri="{BB962C8B-B14F-4D97-AF65-F5344CB8AC3E}">
        <p14:creationId xmlns:p14="http://schemas.microsoft.com/office/powerpoint/2010/main" val="400409661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361950" indent="-361950" algn="just">
              <a:buFont typeface="Arial" pitchFamily="34" charset="0"/>
              <a:buChar char="•"/>
            </a:pPr>
            <a:r>
              <a:rPr lang="cs-CZ" dirty="0"/>
              <a:t>rozdíl mezi zadávacími podmínkami a zadávací dokumentací</a:t>
            </a:r>
          </a:p>
          <a:p>
            <a:pPr marL="361950" indent="-361950" algn="just">
              <a:buFont typeface="Arial" pitchFamily="34" charset="0"/>
              <a:buChar char="•"/>
            </a:pPr>
            <a:r>
              <a:rPr lang="cs-CZ" dirty="0" smtClean="0"/>
              <a:t>souhrn zadávacích podmínek (materiální vymezení)</a:t>
            </a:r>
          </a:p>
          <a:p>
            <a:pPr marL="361950" indent="-361950">
              <a:buFont typeface="Arial" pitchFamily="34" charset="0"/>
              <a:buChar char="•"/>
            </a:pPr>
            <a:r>
              <a:rPr lang="cs-CZ" dirty="0" smtClean="0"/>
              <a:t>včetně formulářů</a:t>
            </a:r>
          </a:p>
          <a:p>
            <a:pPr marL="457200" indent="-457200">
              <a:buFont typeface="Arial" pitchFamily="34" charset="0"/>
              <a:buChar char="•"/>
            </a:pPr>
            <a:endParaRPr lang="cs-CZ" dirty="0"/>
          </a:p>
        </p:txBody>
      </p:sp>
      <p:sp>
        <p:nvSpPr>
          <p:cNvPr id="3" name="Nadpis 2"/>
          <p:cNvSpPr>
            <a:spLocks noGrp="1"/>
          </p:cNvSpPr>
          <p:nvPr>
            <p:ph type="title"/>
          </p:nvPr>
        </p:nvSpPr>
        <p:spPr/>
        <p:txBody>
          <a:bodyPr/>
          <a:lstStyle/>
          <a:p>
            <a:r>
              <a:rPr lang="cs-CZ" dirty="0" smtClean="0"/>
              <a:t>Zadávací dokumentace</a:t>
            </a:r>
            <a:endParaRPr lang="cs-CZ" dirty="0"/>
          </a:p>
        </p:txBody>
      </p:sp>
    </p:spTree>
    <p:extLst>
      <p:ext uri="{BB962C8B-B14F-4D97-AF65-F5344CB8AC3E}">
        <p14:creationId xmlns:p14="http://schemas.microsoft.com/office/powerpoint/2010/main" val="32741797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361950" indent="-361950" algn="just">
              <a:buFont typeface="Arial" pitchFamily="34" charset="0"/>
              <a:buChar char="•"/>
            </a:pPr>
            <a:r>
              <a:rPr lang="cs-CZ" dirty="0" smtClean="0"/>
              <a:t>nesmí </a:t>
            </a:r>
            <a:r>
              <a:rPr lang="cs-CZ" dirty="0"/>
              <a:t>být stanoveny tak, aby určitým dodavatelům bezdůvodně přímo nebo nepřímo zaručovaly konkurenční výhodu nebo vytvářely bezdůvodné překážky hospodářské </a:t>
            </a:r>
            <a:r>
              <a:rPr lang="cs-CZ" dirty="0" smtClean="0"/>
              <a:t>soutěže</a:t>
            </a:r>
          </a:p>
          <a:p>
            <a:pPr marL="361950" indent="-361950" algn="just">
              <a:buFont typeface="Arial" pitchFamily="34" charset="0"/>
              <a:buChar char="•"/>
            </a:pPr>
            <a:r>
              <a:rPr lang="cs-CZ" dirty="0"/>
              <a:t>zadavatel uvede v zadávací dokumentaci nebo je sdělí účastníkům zadávacího řízení při jednání</a:t>
            </a:r>
          </a:p>
        </p:txBody>
      </p:sp>
      <p:sp>
        <p:nvSpPr>
          <p:cNvPr id="3" name="Nadpis 2"/>
          <p:cNvSpPr>
            <a:spLocks noGrp="1"/>
          </p:cNvSpPr>
          <p:nvPr>
            <p:ph type="title"/>
          </p:nvPr>
        </p:nvSpPr>
        <p:spPr/>
        <p:txBody>
          <a:bodyPr/>
          <a:lstStyle/>
          <a:p>
            <a:r>
              <a:rPr lang="cs-CZ" dirty="0" smtClean="0"/>
              <a:t>Zadávací podmínky (§ 36)</a:t>
            </a:r>
            <a:endParaRPr lang="cs-CZ" dirty="0"/>
          </a:p>
        </p:txBody>
      </p:sp>
    </p:spTree>
    <p:extLst>
      <p:ext uri="{BB962C8B-B14F-4D97-AF65-F5344CB8AC3E}">
        <p14:creationId xmlns:p14="http://schemas.microsoft.com/office/powerpoint/2010/main" val="1250869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361950" indent="-361950" algn="just">
              <a:buFont typeface="Arial" pitchFamily="34" charset="0"/>
              <a:buChar char="•"/>
            </a:pPr>
            <a:r>
              <a:rPr lang="cs-CZ" dirty="0"/>
              <a:t>zadavatel stanoví a poskytne dodavatelům v podrobnostech nezbytných pro účast dodavatele v zadávacím </a:t>
            </a:r>
            <a:r>
              <a:rPr lang="cs-CZ" dirty="0" smtClean="0"/>
              <a:t>řízení</a:t>
            </a:r>
          </a:p>
          <a:p>
            <a:pPr marL="361950" indent="-361950" algn="just">
              <a:buFont typeface="Arial" pitchFamily="34" charset="0"/>
              <a:buChar char="•"/>
            </a:pPr>
            <a:r>
              <a:rPr lang="cs-CZ" dirty="0" smtClean="0"/>
              <a:t>zadavatel </a:t>
            </a:r>
            <a:r>
              <a:rPr lang="cs-CZ" dirty="0"/>
              <a:t>nesmí přenášet odpovědnost za správnost a úplnost zadávacích podmínek na </a:t>
            </a:r>
            <a:r>
              <a:rPr lang="cs-CZ" dirty="0" smtClean="0"/>
              <a:t>dodavatele</a:t>
            </a:r>
          </a:p>
          <a:p>
            <a:pPr marL="361950" indent="-361950" algn="just">
              <a:buFont typeface="Arial" pitchFamily="34" charset="0"/>
              <a:buChar char="•"/>
            </a:pPr>
            <a:r>
              <a:rPr lang="cs-CZ" dirty="0" smtClean="0"/>
              <a:t>označení osob, které zadávací podmínky vypracovaly</a:t>
            </a:r>
            <a:endParaRPr lang="cs-CZ" dirty="0"/>
          </a:p>
        </p:txBody>
      </p:sp>
      <p:sp>
        <p:nvSpPr>
          <p:cNvPr id="3" name="Nadpis 2"/>
          <p:cNvSpPr>
            <a:spLocks noGrp="1"/>
          </p:cNvSpPr>
          <p:nvPr>
            <p:ph type="title"/>
          </p:nvPr>
        </p:nvSpPr>
        <p:spPr/>
        <p:txBody>
          <a:bodyPr/>
          <a:lstStyle/>
          <a:p>
            <a:r>
              <a:rPr lang="cs-CZ" dirty="0" smtClean="0"/>
              <a:t>Zadávací podmínky</a:t>
            </a:r>
            <a:endParaRPr lang="cs-CZ" dirty="0"/>
          </a:p>
        </p:txBody>
      </p:sp>
    </p:spTree>
    <p:extLst>
      <p:ext uri="{BB962C8B-B14F-4D97-AF65-F5344CB8AC3E}">
        <p14:creationId xmlns:p14="http://schemas.microsoft.com/office/powerpoint/2010/main" val="1006452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361950" lvl="0" indent="-361950" algn="just">
              <a:buFont typeface="Arial" pitchFamily="34" charset="0"/>
              <a:buChar char="•"/>
            </a:pPr>
            <a:r>
              <a:rPr lang="cs-CZ" dirty="0" smtClean="0"/>
              <a:t>stanovení lhůty - délka lhůty </a:t>
            </a:r>
            <a:r>
              <a:rPr lang="cs-CZ" dirty="0"/>
              <a:t>musí být stanovena tak, aby byla zajištěna přiměřená doba pro vyžadované úkony </a:t>
            </a:r>
            <a:r>
              <a:rPr lang="cs-CZ" dirty="0" smtClean="0"/>
              <a:t>dodavatelů</a:t>
            </a:r>
          </a:p>
          <a:p>
            <a:pPr marL="361950" lvl="0" indent="-361950" algn="just">
              <a:buFont typeface="Arial" pitchFamily="34" charset="0"/>
              <a:buChar char="•"/>
            </a:pPr>
            <a:r>
              <a:rPr lang="cs-CZ" dirty="0" smtClean="0"/>
              <a:t>prohlídka místa plnění, je-li to vhodné</a:t>
            </a:r>
          </a:p>
          <a:p>
            <a:pPr marL="361950" lvl="0" indent="-361950" algn="just">
              <a:buFont typeface="Arial" pitchFamily="34" charset="0"/>
              <a:buChar char="•"/>
            </a:pPr>
            <a:r>
              <a:rPr lang="cs-CZ" dirty="0" smtClean="0"/>
              <a:t>změna nebo doplnění, pokud tak stanoví zákon</a:t>
            </a:r>
          </a:p>
        </p:txBody>
      </p:sp>
      <p:sp>
        <p:nvSpPr>
          <p:cNvPr id="3" name="Nadpis 2"/>
          <p:cNvSpPr>
            <a:spLocks noGrp="1"/>
          </p:cNvSpPr>
          <p:nvPr>
            <p:ph type="title"/>
          </p:nvPr>
        </p:nvSpPr>
        <p:spPr/>
        <p:txBody>
          <a:bodyPr/>
          <a:lstStyle/>
          <a:p>
            <a:r>
              <a:rPr lang="cs-CZ" dirty="0" smtClean="0"/>
              <a:t>Zadávací podmínky</a:t>
            </a:r>
            <a:endParaRPr lang="cs-CZ" dirty="0"/>
          </a:p>
        </p:txBody>
      </p:sp>
    </p:spTree>
    <p:extLst>
      <p:ext uri="{BB962C8B-B14F-4D97-AF65-F5344CB8AC3E}">
        <p14:creationId xmlns:p14="http://schemas.microsoft.com/office/powerpoint/2010/main" val="17732232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pPr marL="361950" lvl="1" indent="-361950" algn="just">
              <a:spcBef>
                <a:spcPts val="1000"/>
              </a:spcBef>
              <a:spcAft>
                <a:spcPts val="1000"/>
              </a:spcAft>
              <a:buFont typeface="Arial" pitchFamily="34" charset="0"/>
              <a:buChar char="•"/>
            </a:pPr>
            <a:r>
              <a:rPr lang="cs-CZ" dirty="0" smtClean="0"/>
              <a:t>podmínky kvalifikace,</a:t>
            </a:r>
            <a:endParaRPr lang="cs-CZ" dirty="0"/>
          </a:p>
          <a:p>
            <a:pPr marL="361950" lvl="1" indent="-361950" algn="just">
              <a:spcBef>
                <a:spcPts val="1000"/>
              </a:spcBef>
              <a:spcAft>
                <a:spcPts val="1000"/>
              </a:spcAft>
              <a:buFont typeface="Arial" pitchFamily="34" charset="0"/>
              <a:buChar char="•"/>
            </a:pPr>
            <a:r>
              <a:rPr lang="cs-CZ" dirty="0" smtClean="0"/>
              <a:t>technické </a:t>
            </a:r>
            <a:r>
              <a:rPr lang="cs-CZ" dirty="0"/>
              <a:t>podmínky vymezující předmět veřejné zakázky včetně podmínek nakládání s právy k průmyslovému nebo duševnímu vlastnictví vzniklými v souvislosti s plněním smlouvy na veřejnou zakázku,</a:t>
            </a:r>
          </a:p>
          <a:p>
            <a:pPr marL="361950" lvl="1" indent="-361950" algn="just">
              <a:spcBef>
                <a:spcPts val="1000"/>
              </a:spcBef>
              <a:spcAft>
                <a:spcPts val="1000"/>
              </a:spcAft>
              <a:buFont typeface="Arial" pitchFamily="34" charset="0"/>
              <a:buChar char="•"/>
            </a:pPr>
            <a:r>
              <a:rPr lang="cs-CZ" dirty="0" smtClean="0"/>
              <a:t>obchodní </a:t>
            </a:r>
            <a:r>
              <a:rPr lang="cs-CZ" dirty="0"/>
              <a:t>nebo jiné smluvní podmínky vztahující se k předmětu veřejné zakázky, nebo</a:t>
            </a:r>
          </a:p>
          <a:p>
            <a:pPr marL="361950" lvl="1" indent="-361950" algn="just">
              <a:spcBef>
                <a:spcPts val="1000"/>
              </a:spcBef>
              <a:spcAft>
                <a:spcPts val="1000"/>
              </a:spcAft>
              <a:buFont typeface="Arial" pitchFamily="34" charset="0"/>
              <a:buChar char="•"/>
            </a:pPr>
            <a:r>
              <a:rPr lang="cs-CZ" dirty="0" smtClean="0"/>
              <a:t>zvláštní </a:t>
            </a:r>
            <a:r>
              <a:rPr lang="cs-CZ" dirty="0"/>
              <a:t>podmínky plnění veřejné zakázky, a to zejména v oblasti vlivu předmětu veřejné zakázky na životní prostředí, sociálních důsledků vyplývajících z předmětu veřejné zakázky, hospodářské oblasti nebo </a:t>
            </a:r>
            <a:r>
              <a:rPr lang="cs-CZ" dirty="0" smtClean="0"/>
              <a:t>inovací</a:t>
            </a:r>
            <a:endParaRPr lang="cs-CZ" dirty="0"/>
          </a:p>
          <a:p>
            <a:pPr marL="457200" indent="-457200">
              <a:buFont typeface="Arial" pitchFamily="34" charset="0"/>
              <a:buChar char="•"/>
            </a:pPr>
            <a:endParaRPr lang="cs-CZ" dirty="0"/>
          </a:p>
        </p:txBody>
      </p:sp>
      <p:sp>
        <p:nvSpPr>
          <p:cNvPr id="3" name="Nadpis 2"/>
          <p:cNvSpPr>
            <a:spLocks noGrp="1"/>
          </p:cNvSpPr>
          <p:nvPr>
            <p:ph type="title"/>
          </p:nvPr>
        </p:nvSpPr>
        <p:spPr/>
        <p:txBody>
          <a:bodyPr/>
          <a:lstStyle/>
          <a:p>
            <a:r>
              <a:rPr lang="cs-CZ" dirty="0" smtClean="0"/>
              <a:t>Podmínky účasti (§ 37)</a:t>
            </a:r>
            <a:endParaRPr lang="cs-CZ" dirty="0"/>
          </a:p>
        </p:txBody>
      </p:sp>
    </p:spTree>
    <p:extLst>
      <p:ext uri="{BB962C8B-B14F-4D97-AF65-F5344CB8AC3E}">
        <p14:creationId xmlns:p14="http://schemas.microsoft.com/office/powerpoint/2010/main" val="14366121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85000" lnSpcReduction="20000"/>
          </a:bodyPr>
          <a:lstStyle/>
          <a:p>
            <a:pPr marL="361950" indent="-361950" algn="just">
              <a:lnSpc>
                <a:spcPct val="110000"/>
              </a:lnSpc>
              <a:buFont typeface="Arial" pitchFamily="34" charset="0"/>
              <a:buChar char="•"/>
            </a:pPr>
            <a:r>
              <a:rPr lang="cs-CZ" dirty="0" smtClean="0"/>
              <a:t>možnost stanovit požadavky </a:t>
            </a:r>
            <a:r>
              <a:rPr lang="cs-CZ" dirty="0"/>
              <a:t>na obsah, formu nebo způsob podání žádostí </a:t>
            </a:r>
            <a:r>
              <a:rPr lang="cs-CZ" dirty="0" smtClean="0"/>
              <a:t>o účast</a:t>
            </a:r>
            <a:r>
              <a:rPr lang="cs-CZ" dirty="0"/>
              <a:t>, předběžných nabídek nebo </a:t>
            </a:r>
            <a:r>
              <a:rPr lang="cs-CZ" dirty="0" smtClean="0"/>
              <a:t>nabídek</a:t>
            </a:r>
          </a:p>
          <a:p>
            <a:pPr marL="361950" indent="-361950" algn="just">
              <a:lnSpc>
                <a:spcPct val="110000"/>
              </a:lnSpc>
              <a:buFont typeface="Arial" pitchFamily="34" charset="0"/>
              <a:buChar char="•"/>
            </a:pPr>
            <a:r>
              <a:rPr lang="cs-CZ" dirty="0" smtClean="0"/>
              <a:t>zadavatel nesmí </a:t>
            </a:r>
            <a:r>
              <a:rPr lang="cs-CZ" dirty="0"/>
              <a:t>jako podmínku účasti v zadávacím řízení požadovat určitou formu spolupráce dodavatelů nabízejících plnění veřejné zakázky </a:t>
            </a:r>
            <a:r>
              <a:rPr lang="cs-CZ" dirty="0" smtClean="0"/>
              <a:t>společně</a:t>
            </a:r>
          </a:p>
          <a:p>
            <a:pPr marL="361950" indent="-361950" algn="just">
              <a:lnSpc>
                <a:spcPct val="110000"/>
              </a:lnSpc>
              <a:buFont typeface="Arial" pitchFamily="34" charset="0"/>
              <a:buChar char="•"/>
            </a:pPr>
            <a:r>
              <a:rPr lang="cs-CZ" dirty="0" smtClean="0"/>
              <a:t>je-li </a:t>
            </a:r>
            <a:r>
              <a:rPr lang="cs-CZ" dirty="0"/>
              <a:t>to pro řádné plnění veřejné zakázky nezbytné, může zadavatel </a:t>
            </a:r>
            <a:r>
              <a:rPr lang="cs-CZ" dirty="0" smtClean="0"/>
              <a:t>připustit </a:t>
            </a:r>
            <a:r>
              <a:rPr lang="cs-CZ" dirty="0"/>
              <a:t>nebo požadovat, aby vybraní dodavatelé, nabízející plnění veřejné zakázky společně, přijali určitou formu spolupráce pro plnění veřejné zakázky</a:t>
            </a:r>
          </a:p>
        </p:txBody>
      </p:sp>
      <p:sp>
        <p:nvSpPr>
          <p:cNvPr id="3" name="Nadpis 2"/>
          <p:cNvSpPr>
            <a:spLocks noGrp="1"/>
          </p:cNvSpPr>
          <p:nvPr>
            <p:ph type="title"/>
          </p:nvPr>
        </p:nvSpPr>
        <p:spPr/>
        <p:txBody>
          <a:bodyPr/>
          <a:lstStyle/>
          <a:p>
            <a:r>
              <a:rPr lang="cs-CZ" dirty="0" smtClean="0"/>
              <a:t>Podmínky účasti</a:t>
            </a:r>
            <a:endParaRPr lang="cs-CZ" dirty="0"/>
          </a:p>
        </p:txBody>
      </p:sp>
    </p:spTree>
    <p:extLst>
      <p:ext uri="{BB962C8B-B14F-4D97-AF65-F5344CB8AC3E}">
        <p14:creationId xmlns:p14="http://schemas.microsoft.com/office/powerpoint/2010/main" val="7259343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vyhrazení v </a:t>
            </a:r>
            <a:r>
              <a:rPr lang="cs-CZ" dirty="0"/>
              <a:t>oznámení o zahájení zadávacího </a:t>
            </a:r>
            <a:r>
              <a:rPr lang="cs-CZ" dirty="0" smtClean="0"/>
              <a:t>řízení</a:t>
            </a:r>
          </a:p>
          <a:p>
            <a:r>
              <a:rPr lang="cs-CZ" dirty="0"/>
              <a:t>pouze dodavatel zaměstnávající na chráněných pracovních místech </a:t>
            </a:r>
            <a:r>
              <a:rPr lang="cs-CZ" dirty="0" smtClean="0"/>
              <a:t>alespoň </a:t>
            </a:r>
            <a:r>
              <a:rPr lang="cs-CZ" dirty="0"/>
              <a:t>50 % osob se zdravotním postižením z celkového počtu svých </a:t>
            </a:r>
            <a:r>
              <a:rPr lang="cs-CZ" dirty="0" smtClean="0"/>
              <a:t>zaměstnanců</a:t>
            </a:r>
          </a:p>
          <a:p>
            <a:r>
              <a:rPr lang="cs-CZ" dirty="0" smtClean="0"/>
              <a:t>potvrzení </a:t>
            </a:r>
            <a:r>
              <a:rPr lang="cs-CZ" dirty="0"/>
              <a:t>Úřadu práce České </a:t>
            </a:r>
            <a:r>
              <a:rPr lang="cs-CZ" dirty="0" smtClean="0"/>
              <a:t>republiky</a:t>
            </a:r>
          </a:p>
          <a:p>
            <a:r>
              <a:rPr lang="cs-CZ" dirty="0"/>
              <a:t>není možné prokázat prostřednictvím jiných osob</a:t>
            </a:r>
          </a:p>
        </p:txBody>
      </p:sp>
      <p:sp>
        <p:nvSpPr>
          <p:cNvPr id="3" name="Nadpis 2"/>
          <p:cNvSpPr>
            <a:spLocks noGrp="1"/>
          </p:cNvSpPr>
          <p:nvPr>
            <p:ph type="title"/>
          </p:nvPr>
        </p:nvSpPr>
        <p:spPr/>
        <p:txBody>
          <a:bodyPr/>
          <a:lstStyle/>
          <a:p>
            <a:r>
              <a:rPr lang="cs-CZ" dirty="0"/>
              <a:t>Vyhrazené veřejné </a:t>
            </a:r>
            <a:r>
              <a:rPr lang="cs-CZ" dirty="0" smtClean="0"/>
              <a:t>zakázky § 38</a:t>
            </a:r>
            <a:endParaRPr lang="cs-CZ" dirty="0"/>
          </a:p>
        </p:txBody>
      </p:sp>
    </p:spTree>
    <p:extLst>
      <p:ext uri="{BB962C8B-B14F-4D97-AF65-F5344CB8AC3E}">
        <p14:creationId xmlns:p14="http://schemas.microsoft.com/office/powerpoint/2010/main" val="314953818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automatické zvýhodnění 15% u hodnocení v </a:t>
            </a:r>
            <a:r>
              <a:rPr lang="cs-CZ" dirty="0" err="1" smtClean="0"/>
              <a:t>PL</a:t>
            </a:r>
            <a:endParaRPr lang="cs-CZ" dirty="0" smtClean="0"/>
          </a:p>
          <a:p>
            <a:r>
              <a:rPr lang="cs-CZ" dirty="0" smtClean="0"/>
              <a:t>zrušeno</a:t>
            </a:r>
            <a:endParaRPr lang="cs-CZ" dirty="0"/>
          </a:p>
        </p:txBody>
      </p:sp>
      <p:sp>
        <p:nvSpPr>
          <p:cNvPr id="3" name="Nadpis 2"/>
          <p:cNvSpPr>
            <a:spLocks noGrp="1"/>
          </p:cNvSpPr>
          <p:nvPr>
            <p:ph type="title"/>
          </p:nvPr>
        </p:nvSpPr>
        <p:spPr/>
        <p:txBody>
          <a:bodyPr/>
          <a:lstStyle/>
          <a:p>
            <a:r>
              <a:rPr lang="cs-CZ" dirty="0"/>
              <a:t>Vyhrazené veřejné zakázky</a:t>
            </a:r>
          </a:p>
        </p:txBody>
      </p:sp>
    </p:spTree>
    <p:extLst>
      <p:ext uri="{BB962C8B-B14F-4D97-AF65-F5344CB8AC3E}">
        <p14:creationId xmlns:p14="http://schemas.microsoft.com/office/powerpoint/2010/main" val="379939854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a:t>podle pravidel stanovených </a:t>
            </a:r>
            <a:r>
              <a:rPr lang="cs-CZ" dirty="0" smtClean="0"/>
              <a:t>zákonem </a:t>
            </a:r>
          </a:p>
          <a:p>
            <a:r>
              <a:rPr lang="cs-CZ" dirty="0" smtClean="0"/>
              <a:t>povinnost </a:t>
            </a:r>
            <a:r>
              <a:rPr lang="cs-CZ" dirty="0"/>
              <a:t>dodržet </a:t>
            </a:r>
            <a:r>
              <a:rPr lang="cs-CZ" dirty="0" smtClean="0"/>
              <a:t>zadávací podmínky</a:t>
            </a:r>
          </a:p>
          <a:p>
            <a:endParaRPr lang="cs-CZ" dirty="0" smtClean="0"/>
          </a:p>
          <a:p>
            <a:r>
              <a:rPr lang="cs-CZ" dirty="0" smtClean="0"/>
              <a:t>!!!</a:t>
            </a:r>
          </a:p>
          <a:p>
            <a:r>
              <a:rPr lang="cs-CZ" dirty="0" smtClean="0"/>
              <a:t>Pokud </a:t>
            </a:r>
            <a:r>
              <a:rPr lang="cs-CZ" dirty="0"/>
              <a:t>pravidla pro průběh zadávacího řízení </a:t>
            </a:r>
            <a:r>
              <a:rPr lang="cs-CZ" dirty="0" smtClean="0"/>
              <a:t>zákon </a:t>
            </a:r>
            <a:r>
              <a:rPr lang="cs-CZ" dirty="0"/>
              <a:t>nestanoví, určí je zadavatel v souladu se zásadami podle § 6</a:t>
            </a:r>
          </a:p>
        </p:txBody>
      </p:sp>
      <p:sp>
        <p:nvSpPr>
          <p:cNvPr id="3" name="Nadpis 2"/>
          <p:cNvSpPr>
            <a:spLocks noGrp="1"/>
          </p:cNvSpPr>
          <p:nvPr>
            <p:ph type="title"/>
          </p:nvPr>
        </p:nvSpPr>
        <p:spPr/>
        <p:txBody>
          <a:bodyPr/>
          <a:lstStyle/>
          <a:p>
            <a:r>
              <a:rPr lang="cs-CZ" dirty="0" smtClean="0"/>
              <a:t>Průběh zadávacího řízení § 39</a:t>
            </a:r>
            <a:endParaRPr lang="cs-CZ" dirty="0"/>
          </a:p>
        </p:txBody>
      </p:sp>
    </p:spTree>
    <p:extLst>
      <p:ext uri="{BB962C8B-B14F-4D97-AF65-F5344CB8AC3E}">
        <p14:creationId xmlns:p14="http://schemas.microsoft.com/office/powerpoint/2010/main" val="14666068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smtClean="0"/>
              <a:t>vymezení hlavního předmětu regulace:</a:t>
            </a:r>
          </a:p>
          <a:p>
            <a:r>
              <a:rPr lang="cs-CZ" dirty="0" smtClean="0"/>
              <a:t>pravidla pro zadávací řízení</a:t>
            </a:r>
          </a:p>
          <a:p>
            <a:endParaRPr lang="cs-CZ" dirty="0" smtClean="0"/>
          </a:p>
          <a:p>
            <a:r>
              <a:rPr lang="cs-CZ" dirty="0" smtClean="0"/>
              <a:t>zákon nemá regulovat celý investiční proces</a:t>
            </a:r>
          </a:p>
        </p:txBody>
      </p:sp>
      <p:sp>
        <p:nvSpPr>
          <p:cNvPr id="3" name="Nadpis 2"/>
          <p:cNvSpPr>
            <a:spLocks noGrp="1"/>
          </p:cNvSpPr>
          <p:nvPr>
            <p:ph type="title"/>
          </p:nvPr>
        </p:nvSpPr>
        <p:spPr/>
        <p:txBody>
          <a:bodyPr/>
          <a:lstStyle/>
          <a:p>
            <a:r>
              <a:rPr lang="cs-CZ" dirty="0" smtClean="0"/>
              <a:t>Zákon o zadávání veřejných zakázek</a:t>
            </a:r>
            <a:endParaRPr lang="cs-CZ" dirty="0"/>
          </a:p>
        </p:txBody>
      </p:sp>
    </p:spTree>
    <p:extLst>
      <p:ext uri="{BB962C8B-B14F-4D97-AF65-F5344CB8AC3E}">
        <p14:creationId xmlns:p14="http://schemas.microsoft.com/office/powerpoint/2010/main" val="179331700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„výběr vybraného dodavatele“ z </a:t>
            </a:r>
            <a:r>
              <a:rPr lang="cs-CZ" dirty="0"/>
              <a:t>účastníků zadávacího </a:t>
            </a:r>
            <a:r>
              <a:rPr lang="cs-CZ" dirty="0" smtClean="0"/>
              <a:t>řízení</a:t>
            </a:r>
          </a:p>
          <a:p>
            <a:pPr marL="457200" indent="-457200">
              <a:buSzPct val="40000"/>
              <a:buFont typeface="Arial" pitchFamily="34" charset="0"/>
              <a:buChar char="•"/>
            </a:pPr>
            <a:r>
              <a:rPr lang="cs-CZ" dirty="0" smtClean="0"/>
              <a:t>posouzení </a:t>
            </a:r>
            <a:r>
              <a:rPr lang="cs-CZ" dirty="0"/>
              <a:t>splnění podmínek účasti v zadávacím </a:t>
            </a:r>
            <a:r>
              <a:rPr lang="cs-CZ" dirty="0" smtClean="0"/>
              <a:t>řízení </a:t>
            </a:r>
            <a:endParaRPr lang="cs-CZ" dirty="0"/>
          </a:p>
          <a:p>
            <a:pPr marL="457200" indent="-457200">
              <a:buSzPct val="40000"/>
              <a:buFont typeface="Arial" pitchFamily="34" charset="0"/>
              <a:buChar char="•"/>
            </a:pPr>
            <a:r>
              <a:rPr lang="cs-CZ" dirty="0" smtClean="0"/>
              <a:t>snížení </a:t>
            </a:r>
            <a:r>
              <a:rPr lang="cs-CZ" dirty="0"/>
              <a:t>počtu účastníků zadávacího řízení nebo snížení počtu předběžných nabídek nebo </a:t>
            </a:r>
            <a:r>
              <a:rPr lang="cs-CZ" dirty="0" smtClean="0"/>
              <a:t>řešení</a:t>
            </a:r>
            <a:endParaRPr lang="cs-CZ" dirty="0"/>
          </a:p>
          <a:p>
            <a:pPr marL="457200" indent="-457200">
              <a:buSzPct val="40000"/>
              <a:buFont typeface="Arial" pitchFamily="34" charset="0"/>
              <a:buChar char="•"/>
            </a:pPr>
            <a:r>
              <a:rPr lang="cs-CZ" dirty="0" smtClean="0"/>
              <a:t>hodnocení </a:t>
            </a:r>
            <a:r>
              <a:rPr lang="cs-CZ" dirty="0"/>
              <a:t>nabídek</a:t>
            </a:r>
            <a:endParaRPr lang="cs-CZ" sz="3200" dirty="0"/>
          </a:p>
          <a:p>
            <a:endParaRPr lang="cs-CZ" dirty="0"/>
          </a:p>
        </p:txBody>
      </p:sp>
      <p:sp>
        <p:nvSpPr>
          <p:cNvPr id="3" name="Nadpis 2"/>
          <p:cNvSpPr>
            <a:spLocks noGrp="1"/>
          </p:cNvSpPr>
          <p:nvPr>
            <p:ph type="title"/>
          </p:nvPr>
        </p:nvSpPr>
        <p:spPr/>
        <p:txBody>
          <a:bodyPr/>
          <a:lstStyle/>
          <a:p>
            <a:r>
              <a:rPr lang="cs-CZ" dirty="0" smtClean="0"/>
              <a:t>Průběh zadávacího řízení § 39</a:t>
            </a:r>
            <a:endParaRPr lang="cs-CZ" dirty="0"/>
          </a:p>
        </p:txBody>
      </p:sp>
    </p:spTree>
    <p:extLst>
      <p:ext uri="{BB962C8B-B14F-4D97-AF65-F5344CB8AC3E}">
        <p14:creationId xmlns:p14="http://schemas.microsoft.com/office/powerpoint/2010/main" val="71978018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r>
              <a:rPr lang="cs-CZ" dirty="0" smtClean="0"/>
              <a:t>není-li </a:t>
            </a:r>
            <a:r>
              <a:rPr lang="cs-CZ" dirty="0"/>
              <a:t>v </a:t>
            </a:r>
            <a:r>
              <a:rPr lang="cs-CZ" dirty="0" smtClean="0"/>
              <a:t>stanoveno jinak</a:t>
            </a:r>
          </a:p>
          <a:p>
            <a:r>
              <a:rPr lang="cs-CZ" dirty="0" smtClean="0"/>
              <a:t>posouzení </a:t>
            </a:r>
            <a:r>
              <a:rPr lang="cs-CZ" dirty="0"/>
              <a:t>splnění podmínek účasti v zadávacím řízení </a:t>
            </a:r>
            <a:endParaRPr lang="cs-CZ" dirty="0" smtClean="0"/>
          </a:p>
          <a:p>
            <a:r>
              <a:rPr lang="cs-CZ" u="sng" dirty="0" smtClean="0"/>
              <a:t>před</a:t>
            </a:r>
            <a:r>
              <a:rPr lang="cs-CZ" dirty="0" smtClean="0"/>
              <a:t> </a:t>
            </a:r>
            <a:r>
              <a:rPr lang="cs-CZ" dirty="0"/>
              <a:t>hodnocením nabídek </a:t>
            </a:r>
            <a:endParaRPr lang="cs-CZ" dirty="0" smtClean="0"/>
          </a:p>
          <a:p>
            <a:r>
              <a:rPr lang="cs-CZ" u="sng" dirty="0" smtClean="0"/>
              <a:t>po</a:t>
            </a:r>
            <a:r>
              <a:rPr lang="cs-CZ" dirty="0" smtClean="0"/>
              <a:t> </a:t>
            </a:r>
            <a:r>
              <a:rPr lang="cs-CZ" dirty="0"/>
              <a:t>hodnocení </a:t>
            </a:r>
            <a:r>
              <a:rPr lang="cs-CZ" dirty="0" smtClean="0"/>
              <a:t>nabídek</a:t>
            </a:r>
          </a:p>
          <a:p>
            <a:r>
              <a:rPr lang="cs-CZ" dirty="0" smtClean="0"/>
              <a:t>povinnost </a:t>
            </a:r>
            <a:r>
              <a:rPr lang="cs-CZ" dirty="0"/>
              <a:t>provést </a:t>
            </a:r>
            <a:r>
              <a:rPr lang="cs-CZ" b="1" dirty="0"/>
              <a:t>posouzení splnění podmínek účasti </a:t>
            </a:r>
            <a:r>
              <a:rPr lang="cs-CZ" dirty="0"/>
              <a:t>v zadávacím řízení a hodnocení jeho nabídky </a:t>
            </a:r>
            <a:r>
              <a:rPr lang="cs-CZ" b="1" dirty="0" smtClean="0"/>
              <a:t>vždy u </a:t>
            </a:r>
            <a:r>
              <a:rPr lang="cs-CZ" b="1" dirty="0"/>
              <a:t>vybraného dodavatele </a:t>
            </a:r>
          </a:p>
        </p:txBody>
      </p:sp>
      <p:sp>
        <p:nvSpPr>
          <p:cNvPr id="3" name="Nadpis 2"/>
          <p:cNvSpPr>
            <a:spLocks noGrp="1"/>
          </p:cNvSpPr>
          <p:nvPr>
            <p:ph type="title"/>
          </p:nvPr>
        </p:nvSpPr>
        <p:spPr/>
        <p:txBody>
          <a:bodyPr/>
          <a:lstStyle/>
          <a:p>
            <a:r>
              <a:rPr lang="cs-CZ" dirty="0" smtClean="0"/>
              <a:t>Průběh zadávacího řízení § 39</a:t>
            </a:r>
            <a:endParaRPr lang="cs-CZ" dirty="0"/>
          </a:p>
        </p:txBody>
      </p:sp>
    </p:spTree>
    <p:extLst>
      <p:ext uri="{BB962C8B-B14F-4D97-AF65-F5344CB8AC3E}">
        <p14:creationId xmlns:p14="http://schemas.microsoft.com/office/powerpoint/2010/main" val="143743513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bez věcné změny</a:t>
            </a:r>
          </a:p>
          <a:p>
            <a:r>
              <a:rPr lang="cs-CZ" dirty="0" smtClean="0"/>
              <a:t>x původní koncepce jako pokuta</a:t>
            </a:r>
            <a:endParaRPr lang="cs-CZ" dirty="0"/>
          </a:p>
        </p:txBody>
      </p:sp>
      <p:sp>
        <p:nvSpPr>
          <p:cNvPr id="3" name="Nadpis 2"/>
          <p:cNvSpPr>
            <a:spLocks noGrp="1"/>
          </p:cNvSpPr>
          <p:nvPr>
            <p:ph type="title"/>
          </p:nvPr>
        </p:nvSpPr>
        <p:spPr/>
        <p:txBody>
          <a:bodyPr/>
          <a:lstStyle/>
          <a:p>
            <a:r>
              <a:rPr lang="cs-CZ" dirty="0" smtClean="0"/>
              <a:t>Jistota § 41</a:t>
            </a:r>
            <a:endParaRPr lang="cs-CZ" dirty="0"/>
          </a:p>
        </p:txBody>
      </p:sp>
    </p:spTree>
    <p:extLst>
      <p:ext uri="{BB962C8B-B14F-4D97-AF65-F5344CB8AC3E}">
        <p14:creationId xmlns:p14="http://schemas.microsoft.com/office/powerpoint/2010/main" val="230737578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r>
              <a:rPr lang="cs-CZ" dirty="0" smtClean="0"/>
              <a:t>bez povinnosti jmenovat hodnotící komisi </a:t>
            </a:r>
          </a:p>
          <a:p>
            <a:r>
              <a:rPr lang="cs-CZ" dirty="0" smtClean="0"/>
              <a:t>NE u VZ nad 300 mil. Kč</a:t>
            </a:r>
          </a:p>
          <a:p>
            <a:endParaRPr lang="cs-CZ" dirty="0"/>
          </a:p>
          <a:p>
            <a:r>
              <a:rPr lang="cs-CZ" dirty="0" smtClean="0"/>
              <a:t>ALE</a:t>
            </a:r>
          </a:p>
          <a:p>
            <a:r>
              <a:rPr lang="cs-CZ" dirty="0"/>
              <a:t>k provádění úkonů </a:t>
            </a:r>
            <a:r>
              <a:rPr lang="cs-CZ" dirty="0" smtClean="0"/>
              <a:t>lze </a:t>
            </a:r>
            <a:r>
              <a:rPr lang="cs-CZ" dirty="0"/>
              <a:t>pověřit </a:t>
            </a:r>
            <a:r>
              <a:rPr lang="cs-CZ" dirty="0" smtClean="0"/>
              <a:t>komisi</a:t>
            </a:r>
          </a:p>
          <a:p>
            <a:r>
              <a:rPr lang="cs-CZ" dirty="0" smtClean="0"/>
              <a:t>bez omezení úkonů</a:t>
            </a:r>
          </a:p>
          <a:p>
            <a:r>
              <a:rPr lang="cs-CZ" dirty="0" smtClean="0"/>
              <a:t>bez procesních pravidel</a:t>
            </a:r>
          </a:p>
          <a:p>
            <a:endParaRPr lang="cs-CZ" dirty="0"/>
          </a:p>
        </p:txBody>
      </p:sp>
      <p:sp>
        <p:nvSpPr>
          <p:cNvPr id="3" name="Nadpis 2"/>
          <p:cNvSpPr>
            <a:spLocks noGrp="1"/>
          </p:cNvSpPr>
          <p:nvPr>
            <p:ph type="title"/>
          </p:nvPr>
        </p:nvSpPr>
        <p:spPr/>
        <p:txBody>
          <a:bodyPr/>
          <a:lstStyle/>
          <a:p>
            <a:r>
              <a:rPr lang="cs-CZ" dirty="0" smtClean="0"/>
              <a:t>Komise § 42</a:t>
            </a:r>
            <a:endParaRPr lang="cs-CZ" dirty="0"/>
          </a:p>
        </p:txBody>
      </p:sp>
    </p:spTree>
    <p:extLst>
      <p:ext uri="{BB962C8B-B14F-4D97-AF65-F5344CB8AC3E}">
        <p14:creationId xmlns:p14="http://schemas.microsoft.com/office/powerpoint/2010/main" val="210188962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možnost zohlednit vyjádření </a:t>
            </a:r>
            <a:r>
              <a:rPr lang="cs-CZ" dirty="0"/>
              <a:t>přizvaných </a:t>
            </a:r>
            <a:r>
              <a:rPr lang="cs-CZ" dirty="0" smtClean="0"/>
              <a:t>odborníků</a:t>
            </a:r>
          </a:p>
          <a:p>
            <a:r>
              <a:rPr lang="cs-CZ" dirty="0" smtClean="0"/>
              <a:t>odpovědnost </a:t>
            </a:r>
            <a:r>
              <a:rPr lang="cs-CZ" dirty="0"/>
              <a:t>za dodržení </a:t>
            </a:r>
            <a:r>
              <a:rPr lang="cs-CZ" dirty="0" smtClean="0"/>
              <a:t>pravidel nese zadavatel</a:t>
            </a:r>
            <a:endParaRPr lang="cs-CZ" dirty="0"/>
          </a:p>
        </p:txBody>
      </p:sp>
      <p:sp>
        <p:nvSpPr>
          <p:cNvPr id="3" name="Nadpis 2"/>
          <p:cNvSpPr>
            <a:spLocks noGrp="1"/>
          </p:cNvSpPr>
          <p:nvPr>
            <p:ph type="title"/>
          </p:nvPr>
        </p:nvSpPr>
        <p:spPr/>
        <p:txBody>
          <a:bodyPr/>
          <a:lstStyle/>
          <a:p>
            <a:r>
              <a:rPr lang="cs-CZ" dirty="0" smtClean="0"/>
              <a:t>Přizvaní odborníci</a:t>
            </a:r>
            <a:endParaRPr lang="cs-CZ" dirty="0"/>
          </a:p>
        </p:txBody>
      </p:sp>
    </p:spTree>
    <p:extLst>
      <p:ext uri="{BB962C8B-B14F-4D97-AF65-F5344CB8AC3E}">
        <p14:creationId xmlns:p14="http://schemas.microsoft.com/office/powerpoint/2010/main" val="297596154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a:spcBef>
                <a:spcPts val="0"/>
              </a:spcBef>
              <a:spcAft>
                <a:spcPts val="0"/>
              </a:spcAft>
            </a:pPr>
            <a:r>
              <a:rPr lang="cs-CZ" dirty="0" smtClean="0"/>
              <a:t>možnost smluvního zastoupení</a:t>
            </a:r>
          </a:p>
          <a:p>
            <a:pPr>
              <a:spcBef>
                <a:spcPts val="0"/>
              </a:spcBef>
              <a:spcAft>
                <a:spcPts val="0"/>
              </a:spcAft>
            </a:pPr>
            <a:r>
              <a:rPr lang="cs-CZ" dirty="0" smtClean="0"/>
              <a:t>odpovědnost </a:t>
            </a:r>
            <a:r>
              <a:rPr lang="cs-CZ" dirty="0"/>
              <a:t>za dodržení </a:t>
            </a:r>
            <a:r>
              <a:rPr lang="cs-CZ" dirty="0" smtClean="0"/>
              <a:t>pravidel nese zadavatel</a:t>
            </a:r>
          </a:p>
          <a:p>
            <a:pPr>
              <a:spcBef>
                <a:spcPts val="0"/>
              </a:spcBef>
              <a:spcAft>
                <a:spcPts val="0"/>
              </a:spcAft>
            </a:pPr>
            <a:r>
              <a:rPr lang="cs-CZ" dirty="0" smtClean="0"/>
              <a:t>NE:</a:t>
            </a:r>
          </a:p>
          <a:p>
            <a:pPr lvl="1"/>
            <a:r>
              <a:rPr lang="cs-CZ" dirty="0"/>
              <a:t>výběr </a:t>
            </a:r>
            <a:r>
              <a:rPr lang="cs-CZ" dirty="0" smtClean="0"/>
              <a:t>dodavatele</a:t>
            </a:r>
          </a:p>
          <a:p>
            <a:pPr lvl="1"/>
            <a:r>
              <a:rPr lang="cs-CZ" dirty="0" smtClean="0"/>
              <a:t>vyloučení </a:t>
            </a:r>
            <a:r>
              <a:rPr lang="cs-CZ" dirty="0"/>
              <a:t>účastníka zadávacího </a:t>
            </a:r>
            <a:r>
              <a:rPr lang="cs-CZ" dirty="0" smtClean="0"/>
              <a:t>řízení</a:t>
            </a:r>
          </a:p>
          <a:p>
            <a:pPr lvl="1"/>
            <a:r>
              <a:rPr lang="cs-CZ" dirty="0" smtClean="0"/>
              <a:t>zrušení </a:t>
            </a:r>
            <a:r>
              <a:rPr lang="cs-CZ" dirty="0"/>
              <a:t>zadávací </a:t>
            </a:r>
            <a:r>
              <a:rPr lang="cs-CZ" dirty="0" smtClean="0"/>
              <a:t>řízení</a:t>
            </a:r>
          </a:p>
          <a:p>
            <a:pPr lvl="1"/>
            <a:r>
              <a:rPr lang="cs-CZ" dirty="0" smtClean="0"/>
              <a:t>rozhodnutí </a:t>
            </a:r>
            <a:r>
              <a:rPr lang="cs-CZ" dirty="0"/>
              <a:t>o </a:t>
            </a:r>
            <a:r>
              <a:rPr lang="cs-CZ" dirty="0" smtClean="0"/>
              <a:t>námitkách</a:t>
            </a:r>
            <a:endParaRPr lang="cs-CZ" dirty="0"/>
          </a:p>
          <a:p>
            <a:endParaRPr lang="cs-CZ" sz="1200" dirty="0" smtClean="0"/>
          </a:p>
          <a:p>
            <a:r>
              <a:rPr lang="cs-CZ" sz="2400" dirty="0" smtClean="0"/>
              <a:t>výjimka: prokurista </a:t>
            </a:r>
            <a:r>
              <a:rPr lang="cs-CZ" sz="2400" dirty="0"/>
              <a:t>nebo </a:t>
            </a:r>
            <a:r>
              <a:rPr lang="cs-CZ" sz="2400" dirty="0" smtClean="0"/>
              <a:t>zřizovatel zastupující </a:t>
            </a:r>
            <a:r>
              <a:rPr lang="cs-CZ" sz="2400" dirty="0"/>
              <a:t>příspěvkovou </a:t>
            </a:r>
            <a:r>
              <a:rPr lang="cs-CZ" sz="2400" dirty="0" smtClean="0"/>
              <a:t>organizaci, </a:t>
            </a:r>
            <a:r>
              <a:rPr lang="cs-CZ" sz="2400" dirty="0"/>
              <a:t>jejímž je zřizovatelem</a:t>
            </a:r>
            <a:endParaRPr lang="cs-CZ" sz="2400" dirty="0" smtClean="0"/>
          </a:p>
        </p:txBody>
      </p:sp>
      <p:sp>
        <p:nvSpPr>
          <p:cNvPr id="3" name="Nadpis 2"/>
          <p:cNvSpPr>
            <a:spLocks noGrp="1"/>
          </p:cNvSpPr>
          <p:nvPr>
            <p:ph type="title"/>
          </p:nvPr>
        </p:nvSpPr>
        <p:spPr/>
        <p:txBody>
          <a:bodyPr/>
          <a:lstStyle/>
          <a:p>
            <a:r>
              <a:rPr lang="cs-CZ" dirty="0"/>
              <a:t>Smluvní zastoupení </a:t>
            </a:r>
            <a:r>
              <a:rPr lang="cs-CZ" dirty="0" smtClean="0"/>
              <a:t>zadavatele § 43</a:t>
            </a:r>
            <a:endParaRPr lang="cs-CZ" dirty="0"/>
          </a:p>
        </p:txBody>
      </p:sp>
    </p:spTree>
    <p:extLst>
      <p:ext uri="{BB962C8B-B14F-4D97-AF65-F5344CB8AC3E}">
        <p14:creationId xmlns:p14="http://schemas.microsoft.com/office/powerpoint/2010/main" val="73615522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obecný zákaz střetu zájmů – povinnost aktivně zabraňovat</a:t>
            </a:r>
          </a:p>
          <a:p>
            <a:r>
              <a:rPr lang="cs-CZ" dirty="0" smtClean="0"/>
              <a:t>písemné prohlášení komise nebo přizvaných odborníků</a:t>
            </a:r>
          </a:p>
          <a:p>
            <a:r>
              <a:rPr lang="cs-CZ" dirty="0" smtClean="0"/>
              <a:t>při zjištění SZ povinnost opatření k nápravě</a:t>
            </a:r>
          </a:p>
          <a:p>
            <a:endParaRPr lang="cs-CZ" dirty="0"/>
          </a:p>
        </p:txBody>
      </p:sp>
      <p:sp>
        <p:nvSpPr>
          <p:cNvPr id="3" name="Nadpis 2"/>
          <p:cNvSpPr>
            <a:spLocks noGrp="1"/>
          </p:cNvSpPr>
          <p:nvPr>
            <p:ph type="title"/>
          </p:nvPr>
        </p:nvSpPr>
        <p:spPr/>
        <p:txBody>
          <a:bodyPr/>
          <a:lstStyle/>
          <a:p>
            <a:r>
              <a:rPr lang="cs-CZ" dirty="0"/>
              <a:t>Střet </a:t>
            </a:r>
            <a:r>
              <a:rPr lang="cs-CZ" dirty="0" smtClean="0"/>
              <a:t>zájmů § 44</a:t>
            </a:r>
            <a:endParaRPr lang="cs-CZ" dirty="0"/>
          </a:p>
        </p:txBody>
      </p:sp>
    </p:spTree>
    <p:extLst>
      <p:ext uri="{BB962C8B-B14F-4D97-AF65-F5344CB8AC3E}">
        <p14:creationId xmlns:p14="http://schemas.microsoft.com/office/powerpoint/2010/main" val="31500386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a:t>zájmy </a:t>
            </a:r>
            <a:r>
              <a:rPr lang="cs-CZ" dirty="0" smtClean="0"/>
              <a:t>ohrožují nestrannost </a:t>
            </a:r>
            <a:r>
              <a:rPr lang="cs-CZ" dirty="0"/>
              <a:t>nebo nezávislost v souvislosti se zadávacím řízením</a:t>
            </a:r>
          </a:p>
          <a:p>
            <a:r>
              <a:rPr lang="cs-CZ" dirty="0" smtClean="0"/>
              <a:t>osoby</a:t>
            </a:r>
            <a:endParaRPr lang="cs-CZ" dirty="0"/>
          </a:p>
          <a:p>
            <a:r>
              <a:rPr lang="cs-CZ" dirty="0" smtClean="0"/>
              <a:t>	podílejí se na </a:t>
            </a:r>
            <a:r>
              <a:rPr lang="cs-CZ" dirty="0"/>
              <a:t>průběhu zadávacího </a:t>
            </a:r>
            <a:r>
              <a:rPr lang="cs-CZ" dirty="0" smtClean="0"/>
              <a:t>řízení</a:t>
            </a:r>
          </a:p>
          <a:p>
            <a:r>
              <a:rPr lang="cs-CZ" dirty="0" smtClean="0"/>
              <a:t>	mají </a:t>
            </a:r>
            <a:r>
              <a:rPr lang="cs-CZ" dirty="0"/>
              <a:t>nebo by mohly mít vliv na výsledek </a:t>
            </a:r>
            <a:r>
              <a:rPr lang="cs-CZ" dirty="0" smtClean="0"/>
              <a:t>	zadávacího řízení </a:t>
            </a:r>
            <a:endParaRPr lang="cs-CZ" dirty="0"/>
          </a:p>
          <a:p>
            <a:endParaRPr lang="cs-CZ" dirty="0"/>
          </a:p>
        </p:txBody>
      </p:sp>
      <p:sp>
        <p:nvSpPr>
          <p:cNvPr id="3" name="Nadpis 2"/>
          <p:cNvSpPr>
            <a:spLocks noGrp="1"/>
          </p:cNvSpPr>
          <p:nvPr>
            <p:ph type="title"/>
          </p:nvPr>
        </p:nvSpPr>
        <p:spPr/>
        <p:txBody>
          <a:bodyPr/>
          <a:lstStyle/>
          <a:p>
            <a:r>
              <a:rPr lang="cs-CZ" dirty="0"/>
              <a:t>Střet zájmů</a:t>
            </a:r>
          </a:p>
        </p:txBody>
      </p:sp>
    </p:spTree>
    <p:extLst>
      <p:ext uri="{BB962C8B-B14F-4D97-AF65-F5344CB8AC3E}">
        <p14:creationId xmlns:p14="http://schemas.microsoft.com/office/powerpoint/2010/main" val="27946876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předkládají kopie dokladů, </a:t>
            </a:r>
            <a:r>
              <a:rPr lang="cs-CZ" dirty="0"/>
              <a:t>nestanoví-li </a:t>
            </a:r>
            <a:r>
              <a:rPr lang="cs-CZ" dirty="0" smtClean="0"/>
              <a:t>zákon jinak</a:t>
            </a:r>
          </a:p>
          <a:p>
            <a:r>
              <a:rPr lang="cs-CZ" dirty="0"/>
              <a:t>oprávnění Z požadovat předložení originálu nebo ověřené kopie dokladu </a:t>
            </a:r>
            <a:r>
              <a:rPr lang="cs-CZ" dirty="0" smtClean="0"/>
              <a:t>(objasnění </a:t>
            </a:r>
            <a:r>
              <a:rPr lang="cs-CZ" dirty="0"/>
              <a:t>nebo doplnění </a:t>
            </a:r>
            <a:r>
              <a:rPr lang="cs-CZ" dirty="0" smtClean="0"/>
              <a:t>dokladů)</a:t>
            </a:r>
          </a:p>
          <a:p>
            <a:endParaRPr lang="cs-CZ" dirty="0"/>
          </a:p>
          <a:p>
            <a:endParaRPr lang="cs-CZ" dirty="0"/>
          </a:p>
        </p:txBody>
      </p:sp>
      <p:sp>
        <p:nvSpPr>
          <p:cNvPr id="3" name="Nadpis 2"/>
          <p:cNvSpPr>
            <a:spLocks noGrp="1"/>
          </p:cNvSpPr>
          <p:nvPr>
            <p:ph type="title"/>
          </p:nvPr>
        </p:nvSpPr>
        <p:spPr/>
        <p:txBody>
          <a:bodyPr/>
          <a:lstStyle/>
          <a:p>
            <a:r>
              <a:rPr lang="cs-CZ" dirty="0" smtClean="0"/>
              <a:t>Doklady § 45</a:t>
            </a:r>
            <a:endParaRPr lang="cs-CZ" dirty="0"/>
          </a:p>
        </p:txBody>
      </p:sp>
    </p:spTree>
    <p:extLst>
      <p:ext uri="{BB962C8B-B14F-4D97-AF65-F5344CB8AC3E}">
        <p14:creationId xmlns:p14="http://schemas.microsoft.com/office/powerpoint/2010/main" val="36612293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předložení dokladu </a:t>
            </a:r>
          </a:p>
          <a:p>
            <a:r>
              <a:rPr lang="cs-CZ" dirty="0" smtClean="0"/>
              <a:t>také </a:t>
            </a:r>
            <a:r>
              <a:rPr lang="cs-CZ" b="1" dirty="0" smtClean="0"/>
              <a:t>odkazem </a:t>
            </a:r>
            <a:r>
              <a:rPr lang="cs-CZ" dirty="0"/>
              <a:t>na odpovídající informace vedené v informačním systému veřejné </a:t>
            </a:r>
            <a:r>
              <a:rPr lang="cs-CZ" dirty="0" smtClean="0"/>
              <a:t>správy</a:t>
            </a:r>
          </a:p>
          <a:p>
            <a:r>
              <a:rPr lang="cs-CZ" dirty="0" smtClean="0"/>
              <a:t>internetová adresa </a:t>
            </a:r>
          </a:p>
          <a:p>
            <a:r>
              <a:rPr lang="cs-CZ" dirty="0"/>
              <a:t>	</a:t>
            </a:r>
            <a:r>
              <a:rPr lang="cs-CZ" dirty="0" smtClean="0"/>
              <a:t>vč. údajů </a:t>
            </a:r>
            <a:r>
              <a:rPr lang="cs-CZ" dirty="0"/>
              <a:t>pro přihlášení a vyhledání </a:t>
            </a:r>
            <a:r>
              <a:rPr lang="cs-CZ" dirty="0" smtClean="0"/>
              <a:t>	požadované informace (jsou-li nezbytné)</a:t>
            </a:r>
            <a:endParaRPr lang="cs-CZ" dirty="0"/>
          </a:p>
          <a:p>
            <a:endParaRPr lang="cs-CZ" dirty="0"/>
          </a:p>
        </p:txBody>
      </p:sp>
      <p:sp>
        <p:nvSpPr>
          <p:cNvPr id="3" name="Nadpis 2"/>
          <p:cNvSpPr>
            <a:spLocks noGrp="1"/>
          </p:cNvSpPr>
          <p:nvPr>
            <p:ph type="title"/>
          </p:nvPr>
        </p:nvSpPr>
        <p:spPr/>
        <p:txBody>
          <a:bodyPr/>
          <a:lstStyle/>
          <a:p>
            <a:r>
              <a:rPr lang="cs-CZ" dirty="0" smtClean="0"/>
              <a:t>Doklady</a:t>
            </a:r>
            <a:endParaRPr lang="cs-CZ" dirty="0"/>
          </a:p>
        </p:txBody>
      </p:sp>
    </p:spTree>
    <p:extLst>
      <p:ext uri="{BB962C8B-B14F-4D97-AF65-F5344CB8AC3E}">
        <p14:creationId xmlns:p14="http://schemas.microsoft.com/office/powerpoint/2010/main" val="4601772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a:spcBef>
                <a:spcPts val="0"/>
              </a:spcBef>
              <a:spcAft>
                <a:spcPts val="0"/>
              </a:spcAft>
            </a:pPr>
            <a:r>
              <a:rPr lang="cs-CZ" dirty="0" smtClean="0"/>
              <a:t>Část první - obecná ustanovení § 1 - 32</a:t>
            </a:r>
          </a:p>
          <a:p>
            <a:pPr>
              <a:spcBef>
                <a:spcPts val="0"/>
              </a:spcBef>
              <a:spcAft>
                <a:spcPts val="0"/>
              </a:spcAft>
            </a:pPr>
            <a:r>
              <a:rPr lang="cs-CZ" dirty="0"/>
              <a:t>Část </a:t>
            </a:r>
            <a:r>
              <a:rPr lang="cs-CZ" dirty="0" smtClean="0"/>
              <a:t>druhá - ustanovení k zad. řízením § 33 - 51</a:t>
            </a:r>
          </a:p>
          <a:p>
            <a:pPr>
              <a:spcBef>
                <a:spcPts val="0"/>
              </a:spcBef>
              <a:spcAft>
                <a:spcPts val="0"/>
              </a:spcAft>
            </a:pPr>
            <a:r>
              <a:rPr lang="cs-CZ" dirty="0"/>
              <a:t>Část </a:t>
            </a:r>
            <a:r>
              <a:rPr lang="cs-CZ" dirty="0" smtClean="0"/>
              <a:t>třetí - podlimitní režim § 52 - 54</a:t>
            </a:r>
          </a:p>
          <a:p>
            <a:pPr>
              <a:spcBef>
                <a:spcPts val="0"/>
              </a:spcBef>
              <a:spcAft>
                <a:spcPts val="0"/>
              </a:spcAft>
            </a:pPr>
            <a:r>
              <a:rPr lang="cs-CZ" dirty="0"/>
              <a:t>Část </a:t>
            </a:r>
            <a:r>
              <a:rPr lang="cs-CZ" dirty="0" smtClean="0"/>
              <a:t>čtvrtá </a:t>
            </a:r>
            <a:r>
              <a:rPr lang="cs-CZ" dirty="0"/>
              <a:t>- nadlimitní </a:t>
            </a:r>
            <a:r>
              <a:rPr lang="cs-CZ" dirty="0" smtClean="0"/>
              <a:t>režim § 55 - 128</a:t>
            </a:r>
          </a:p>
          <a:p>
            <a:pPr>
              <a:spcBef>
                <a:spcPts val="0"/>
              </a:spcBef>
              <a:spcAft>
                <a:spcPts val="0"/>
              </a:spcAft>
            </a:pPr>
            <a:r>
              <a:rPr lang="cs-CZ" dirty="0"/>
              <a:t>Část </a:t>
            </a:r>
            <a:r>
              <a:rPr lang="cs-CZ" dirty="0" smtClean="0"/>
              <a:t>pátá </a:t>
            </a:r>
            <a:r>
              <a:rPr lang="cs-CZ" dirty="0"/>
              <a:t>- zjednodušený </a:t>
            </a:r>
            <a:r>
              <a:rPr lang="cs-CZ" dirty="0" smtClean="0"/>
              <a:t>režim § 129</a:t>
            </a:r>
          </a:p>
          <a:p>
            <a:pPr>
              <a:spcBef>
                <a:spcPts val="0"/>
              </a:spcBef>
              <a:spcAft>
                <a:spcPts val="0"/>
              </a:spcAft>
            </a:pPr>
            <a:r>
              <a:rPr lang="cs-CZ" dirty="0"/>
              <a:t>Část </a:t>
            </a:r>
            <a:r>
              <a:rPr lang="cs-CZ" dirty="0" smtClean="0"/>
              <a:t>šestá </a:t>
            </a:r>
            <a:r>
              <a:rPr lang="cs-CZ" dirty="0"/>
              <a:t>- zvláštní </a:t>
            </a:r>
            <a:r>
              <a:rPr lang="cs-CZ" dirty="0" smtClean="0"/>
              <a:t>postupy § 130 - 150</a:t>
            </a:r>
          </a:p>
          <a:p>
            <a:pPr>
              <a:spcBef>
                <a:spcPts val="0"/>
              </a:spcBef>
              <a:spcAft>
                <a:spcPts val="0"/>
              </a:spcAft>
            </a:pPr>
            <a:r>
              <a:rPr lang="cs-CZ" dirty="0"/>
              <a:t>Část </a:t>
            </a:r>
            <a:r>
              <a:rPr lang="cs-CZ" dirty="0" smtClean="0"/>
              <a:t>sedmá </a:t>
            </a:r>
            <a:r>
              <a:rPr lang="cs-CZ" dirty="0"/>
              <a:t>- sektorové </a:t>
            </a:r>
            <a:r>
              <a:rPr lang="cs-CZ" dirty="0" smtClean="0"/>
              <a:t>zakázky § 151 - 173</a:t>
            </a:r>
          </a:p>
          <a:p>
            <a:endParaRPr lang="cs-CZ" dirty="0"/>
          </a:p>
        </p:txBody>
      </p:sp>
      <p:sp>
        <p:nvSpPr>
          <p:cNvPr id="3" name="Nadpis 2"/>
          <p:cNvSpPr>
            <a:spLocks noGrp="1"/>
          </p:cNvSpPr>
          <p:nvPr>
            <p:ph type="title"/>
          </p:nvPr>
        </p:nvSpPr>
        <p:spPr/>
        <p:txBody>
          <a:bodyPr/>
          <a:lstStyle/>
          <a:p>
            <a:r>
              <a:rPr lang="cs-CZ" dirty="0" smtClean="0"/>
              <a:t>Struktura zákona I</a:t>
            </a:r>
            <a:endParaRPr lang="cs-CZ" dirty="0"/>
          </a:p>
        </p:txBody>
      </p:sp>
    </p:spTree>
    <p:extLst>
      <p:ext uri="{BB962C8B-B14F-4D97-AF65-F5344CB8AC3E}">
        <p14:creationId xmlns:p14="http://schemas.microsoft.com/office/powerpoint/2010/main" val="174549370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oprávnění Z (x povinnost)</a:t>
            </a:r>
          </a:p>
          <a:p>
            <a:r>
              <a:rPr lang="cs-CZ" dirty="0" smtClean="0"/>
              <a:t>objasnil nebo doplnil chybějící údaje</a:t>
            </a:r>
            <a:r>
              <a:rPr lang="cs-CZ" dirty="0"/>
              <a:t>, doklady, vzorky nebo </a:t>
            </a:r>
            <a:r>
              <a:rPr lang="cs-CZ" dirty="0" smtClean="0"/>
              <a:t>modely</a:t>
            </a:r>
            <a:endParaRPr lang="cs-CZ" dirty="0"/>
          </a:p>
          <a:p>
            <a:r>
              <a:rPr lang="cs-CZ" dirty="0" smtClean="0"/>
              <a:t>přiměřená lhůta, lze opakovaně</a:t>
            </a:r>
          </a:p>
          <a:p>
            <a:r>
              <a:rPr lang="cs-CZ" dirty="0"/>
              <a:t>skutečnosti rozhodné pro posouzení splnění podmínek účasti mohou nastat i po uplynutí lhůty pro podání nabídek </a:t>
            </a:r>
          </a:p>
          <a:p>
            <a:endParaRPr lang="cs-CZ" dirty="0"/>
          </a:p>
          <a:p>
            <a:endParaRPr lang="cs-CZ" dirty="0"/>
          </a:p>
        </p:txBody>
      </p:sp>
      <p:sp>
        <p:nvSpPr>
          <p:cNvPr id="3" name="Nadpis 2"/>
          <p:cNvSpPr>
            <a:spLocks noGrp="1"/>
          </p:cNvSpPr>
          <p:nvPr>
            <p:ph type="title"/>
          </p:nvPr>
        </p:nvSpPr>
        <p:spPr/>
        <p:txBody>
          <a:bodyPr/>
          <a:lstStyle/>
          <a:p>
            <a:r>
              <a:rPr lang="cs-CZ" dirty="0"/>
              <a:t>Objasnění </a:t>
            </a:r>
            <a:r>
              <a:rPr lang="cs-CZ" dirty="0" smtClean="0"/>
              <a:t>/doplnění údajů a dokladů § 46</a:t>
            </a:r>
            <a:endParaRPr lang="cs-CZ" dirty="0"/>
          </a:p>
        </p:txBody>
      </p:sp>
    </p:spTree>
    <p:extLst>
      <p:ext uri="{BB962C8B-B14F-4D97-AF65-F5344CB8AC3E}">
        <p14:creationId xmlns:p14="http://schemas.microsoft.com/office/powerpoint/2010/main" val="211607822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NE:</a:t>
            </a:r>
          </a:p>
          <a:p>
            <a:r>
              <a:rPr lang="cs-CZ" dirty="0"/>
              <a:t>pokud údaje, doklady, vzorky nebo modely, které </a:t>
            </a:r>
            <a:r>
              <a:rPr lang="cs-CZ" b="1" dirty="0" smtClean="0"/>
              <a:t>budou </a:t>
            </a:r>
            <a:r>
              <a:rPr lang="cs-CZ" b="1" dirty="0"/>
              <a:t>hodnoceny</a:t>
            </a:r>
            <a:endParaRPr lang="cs-CZ" b="1" dirty="0" smtClean="0"/>
          </a:p>
          <a:p>
            <a:r>
              <a:rPr lang="cs-CZ" dirty="0" smtClean="0"/>
              <a:t>ALE :</a:t>
            </a:r>
          </a:p>
          <a:p>
            <a:r>
              <a:rPr lang="cs-CZ" dirty="0" smtClean="0"/>
              <a:t>objasněním je </a:t>
            </a:r>
            <a:r>
              <a:rPr lang="cs-CZ" b="1" dirty="0" smtClean="0"/>
              <a:t>oprava </a:t>
            </a:r>
            <a:r>
              <a:rPr lang="cs-CZ" b="1" dirty="0"/>
              <a:t>položkového rozpočtu</a:t>
            </a:r>
            <a:r>
              <a:rPr lang="cs-CZ" dirty="0"/>
              <a:t>, pokud </a:t>
            </a:r>
            <a:r>
              <a:rPr lang="cs-CZ" b="1" dirty="0"/>
              <a:t>není dotčena </a:t>
            </a:r>
            <a:r>
              <a:rPr lang="cs-CZ" dirty="0"/>
              <a:t>celková nabídková cena nebo jiné kritérium hodnocení nabídek</a:t>
            </a:r>
            <a:endParaRPr lang="cs-CZ" dirty="0" smtClean="0"/>
          </a:p>
          <a:p>
            <a:endParaRPr lang="cs-CZ" dirty="0"/>
          </a:p>
          <a:p>
            <a:endParaRPr lang="cs-CZ" dirty="0"/>
          </a:p>
        </p:txBody>
      </p:sp>
      <p:sp>
        <p:nvSpPr>
          <p:cNvPr id="3" name="Nadpis 2"/>
          <p:cNvSpPr>
            <a:spLocks noGrp="1"/>
          </p:cNvSpPr>
          <p:nvPr>
            <p:ph type="title"/>
          </p:nvPr>
        </p:nvSpPr>
        <p:spPr/>
        <p:txBody>
          <a:bodyPr/>
          <a:lstStyle/>
          <a:p>
            <a:r>
              <a:rPr lang="cs-CZ" dirty="0"/>
              <a:t>Objasnění nebo doplnění </a:t>
            </a:r>
            <a:r>
              <a:rPr lang="cs-CZ" dirty="0" smtClean="0"/>
              <a:t>údajů a dokladů</a:t>
            </a:r>
            <a:endParaRPr lang="cs-CZ" dirty="0"/>
          </a:p>
        </p:txBody>
      </p:sp>
    </p:spTree>
    <p:extLst>
      <p:ext uri="{BB962C8B-B14F-4D97-AF65-F5344CB8AC3E}">
        <p14:creationId xmlns:p14="http://schemas.microsoft.com/office/powerpoint/2010/main" val="228588617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dříve zájemce nebo uchazeč</a:t>
            </a:r>
          </a:p>
          <a:p>
            <a:r>
              <a:rPr lang="cs-CZ" dirty="0" smtClean="0"/>
              <a:t>účastenství v zadávacím řízení vzniká dodavateli</a:t>
            </a:r>
          </a:p>
          <a:p>
            <a:pPr lvl="1"/>
            <a:r>
              <a:rPr lang="cs-CZ" dirty="0" smtClean="0"/>
              <a:t>vyjádří </a:t>
            </a:r>
            <a:r>
              <a:rPr lang="cs-CZ" dirty="0"/>
              <a:t>předběžný zájem </a:t>
            </a:r>
            <a:endParaRPr lang="cs-CZ" dirty="0" smtClean="0"/>
          </a:p>
          <a:p>
            <a:pPr lvl="1"/>
            <a:r>
              <a:rPr lang="cs-CZ" dirty="0" smtClean="0"/>
              <a:t>podá </a:t>
            </a:r>
            <a:r>
              <a:rPr lang="cs-CZ" dirty="0"/>
              <a:t>žádost o účast </a:t>
            </a:r>
            <a:endParaRPr lang="cs-CZ" dirty="0" smtClean="0"/>
          </a:p>
          <a:p>
            <a:pPr lvl="1"/>
            <a:r>
              <a:rPr lang="cs-CZ" dirty="0" smtClean="0"/>
              <a:t>podá nabídku</a:t>
            </a:r>
          </a:p>
          <a:p>
            <a:pPr lvl="1"/>
            <a:r>
              <a:rPr lang="cs-CZ" dirty="0" smtClean="0"/>
              <a:t>zahájí </a:t>
            </a:r>
            <a:r>
              <a:rPr lang="cs-CZ" dirty="0"/>
              <a:t>jednání se zadavatelem v zadávacím řízení</a:t>
            </a:r>
          </a:p>
          <a:p>
            <a:endParaRPr lang="cs-CZ" dirty="0"/>
          </a:p>
        </p:txBody>
      </p:sp>
      <p:sp>
        <p:nvSpPr>
          <p:cNvPr id="3" name="Nadpis 2"/>
          <p:cNvSpPr>
            <a:spLocks noGrp="1"/>
          </p:cNvSpPr>
          <p:nvPr>
            <p:ph type="title"/>
          </p:nvPr>
        </p:nvSpPr>
        <p:spPr/>
        <p:txBody>
          <a:bodyPr/>
          <a:lstStyle/>
          <a:p>
            <a:r>
              <a:rPr lang="cs-CZ" dirty="0" smtClean="0"/>
              <a:t>Účastník zadávacího řízení § 47</a:t>
            </a:r>
            <a:endParaRPr lang="cs-CZ" dirty="0"/>
          </a:p>
        </p:txBody>
      </p:sp>
    </p:spTree>
    <p:extLst>
      <p:ext uri="{BB962C8B-B14F-4D97-AF65-F5344CB8AC3E}">
        <p14:creationId xmlns:p14="http://schemas.microsoft.com/office/powerpoint/2010/main" val="94307606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a:spcBef>
                <a:spcPts val="0"/>
              </a:spcBef>
              <a:spcAft>
                <a:spcPts val="600"/>
              </a:spcAft>
            </a:pPr>
            <a:r>
              <a:rPr lang="cs-CZ" sz="2400" b="1" dirty="0" smtClean="0"/>
              <a:t>vyloučením</a:t>
            </a:r>
          </a:p>
          <a:p>
            <a:pPr lvl="1">
              <a:spcBef>
                <a:spcPts val="0"/>
              </a:spcBef>
              <a:spcAft>
                <a:spcPts val="600"/>
              </a:spcAft>
            </a:pPr>
            <a:r>
              <a:rPr lang="cs-CZ" sz="1800" dirty="0"/>
              <a:t>uplyne lhůta pro podání námitek proti vyloučení, pokud námitky </a:t>
            </a:r>
            <a:r>
              <a:rPr lang="cs-CZ" sz="1800" dirty="0" smtClean="0"/>
              <a:t>nepodá</a:t>
            </a:r>
            <a:endParaRPr lang="cs-CZ" sz="1800" dirty="0"/>
          </a:p>
          <a:p>
            <a:pPr lvl="1">
              <a:spcBef>
                <a:spcPts val="0"/>
              </a:spcBef>
              <a:spcAft>
                <a:spcPts val="600"/>
              </a:spcAft>
            </a:pPr>
            <a:r>
              <a:rPr lang="cs-CZ" sz="1800" dirty="0" smtClean="0"/>
              <a:t>v </a:t>
            </a:r>
            <a:r>
              <a:rPr lang="cs-CZ" sz="1800" dirty="0"/>
              <a:t>případě podání námitek uplyne lhůta pro podání návrhu </a:t>
            </a:r>
            <a:endParaRPr lang="cs-CZ" sz="1800" dirty="0" smtClean="0"/>
          </a:p>
          <a:p>
            <a:pPr lvl="1">
              <a:spcBef>
                <a:spcPts val="0"/>
              </a:spcBef>
              <a:spcAft>
                <a:spcPts val="600"/>
              </a:spcAft>
            </a:pPr>
            <a:r>
              <a:rPr lang="cs-CZ" sz="1800" dirty="0" smtClean="0"/>
              <a:t>nabytím </a:t>
            </a:r>
            <a:r>
              <a:rPr lang="cs-CZ" sz="1800" dirty="0"/>
              <a:t>právní moci rozhodnutí o zastavení správního řízení či zamítnutí návrhu</a:t>
            </a:r>
          </a:p>
          <a:p>
            <a:pPr>
              <a:spcBef>
                <a:spcPts val="0"/>
              </a:spcBef>
              <a:spcAft>
                <a:spcPts val="600"/>
              </a:spcAft>
            </a:pPr>
            <a:r>
              <a:rPr lang="cs-CZ" sz="2400" b="1" dirty="0" smtClean="0"/>
              <a:t>odstoupením</a:t>
            </a:r>
            <a:r>
              <a:rPr lang="cs-CZ" sz="2400" dirty="0" smtClean="0"/>
              <a:t> </a:t>
            </a:r>
            <a:r>
              <a:rPr lang="cs-CZ" sz="2400" dirty="0"/>
              <a:t>účastníka zadávacího řízení v době mimo zadávací </a:t>
            </a:r>
            <a:r>
              <a:rPr lang="cs-CZ" sz="2400" dirty="0" smtClean="0"/>
              <a:t>lhůtu</a:t>
            </a:r>
          </a:p>
          <a:p>
            <a:pPr>
              <a:spcBef>
                <a:spcPts val="0"/>
              </a:spcBef>
              <a:spcAft>
                <a:spcPts val="600"/>
              </a:spcAft>
            </a:pPr>
            <a:r>
              <a:rPr lang="cs-CZ" sz="2400" b="1" dirty="0" smtClean="0"/>
              <a:t>uplynutím </a:t>
            </a:r>
            <a:r>
              <a:rPr lang="cs-CZ" sz="2400" b="1" dirty="0"/>
              <a:t>lhůty</a:t>
            </a:r>
            <a:r>
              <a:rPr lang="cs-CZ" sz="2400" dirty="0"/>
              <a:t> k podání žádostí o účast, předběžných nabídek nebo nabídek účastníkům zadávacího řízení, kteří žádost o účast, předběžnou nabídku nebo nabídku nepodali</a:t>
            </a:r>
            <a:endParaRPr lang="cs-CZ" sz="2400" dirty="0" smtClean="0"/>
          </a:p>
        </p:txBody>
      </p:sp>
      <p:sp>
        <p:nvSpPr>
          <p:cNvPr id="3" name="Nadpis 2"/>
          <p:cNvSpPr>
            <a:spLocks noGrp="1"/>
          </p:cNvSpPr>
          <p:nvPr>
            <p:ph type="title"/>
          </p:nvPr>
        </p:nvSpPr>
        <p:spPr/>
        <p:txBody>
          <a:bodyPr/>
          <a:lstStyle/>
          <a:p>
            <a:r>
              <a:rPr lang="cs-CZ" dirty="0" smtClean="0"/>
              <a:t>Zánik účastenství § 47, 48</a:t>
            </a:r>
            <a:endParaRPr lang="cs-CZ" dirty="0"/>
          </a:p>
        </p:txBody>
      </p:sp>
    </p:spTree>
    <p:extLst>
      <p:ext uri="{BB962C8B-B14F-4D97-AF65-F5344CB8AC3E}">
        <p14:creationId xmlns:p14="http://schemas.microsoft.com/office/powerpoint/2010/main" val="318172216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Z </a:t>
            </a:r>
            <a:r>
              <a:rPr lang="cs-CZ" b="1" u="sng" dirty="0"/>
              <a:t>může</a:t>
            </a:r>
            <a:r>
              <a:rPr lang="cs-CZ" dirty="0"/>
              <a:t> vyloučit účastníka zadávacího </a:t>
            </a:r>
            <a:r>
              <a:rPr lang="cs-CZ" dirty="0" smtClean="0"/>
              <a:t>řízení</a:t>
            </a:r>
          </a:p>
          <a:p>
            <a:r>
              <a:rPr lang="cs-CZ" dirty="0" smtClean="0"/>
              <a:t>pouze </a:t>
            </a:r>
            <a:r>
              <a:rPr lang="cs-CZ" dirty="0"/>
              <a:t>z důvodů stanovených </a:t>
            </a:r>
            <a:r>
              <a:rPr lang="cs-CZ" dirty="0" smtClean="0"/>
              <a:t>zákonem</a:t>
            </a:r>
          </a:p>
          <a:p>
            <a:r>
              <a:rPr lang="cs-CZ" dirty="0" smtClean="0"/>
              <a:t>kdykoliv </a:t>
            </a:r>
            <a:r>
              <a:rPr lang="cs-CZ" dirty="0"/>
              <a:t>v průběhu zadávacího řízení</a:t>
            </a:r>
          </a:p>
        </p:txBody>
      </p:sp>
      <p:sp>
        <p:nvSpPr>
          <p:cNvPr id="3" name="Nadpis 2"/>
          <p:cNvSpPr>
            <a:spLocks noGrp="1"/>
          </p:cNvSpPr>
          <p:nvPr>
            <p:ph type="title"/>
          </p:nvPr>
        </p:nvSpPr>
        <p:spPr/>
        <p:txBody>
          <a:bodyPr/>
          <a:lstStyle/>
          <a:p>
            <a:r>
              <a:rPr lang="cs-CZ" dirty="0"/>
              <a:t>Vyloučení účastníka zadávacího řízení</a:t>
            </a:r>
          </a:p>
        </p:txBody>
      </p:sp>
    </p:spTree>
    <p:extLst>
      <p:ext uri="{BB962C8B-B14F-4D97-AF65-F5344CB8AC3E}">
        <p14:creationId xmlns:p14="http://schemas.microsoft.com/office/powerpoint/2010/main" val="409359542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r>
              <a:rPr lang="cs-CZ" dirty="0" smtClean="0"/>
              <a:t>povinnost vyloučit </a:t>
            </a:r>
            <a:r>
              <a:rPr lang="cs-CZ" dirty="0"/>
              <a:t>u vybraného účastníka </a:t>
            </a:r>
          </a:p>
          <a:p>
            <a:r>
              <a:rPr lang="cs-CZ" dirty="0" smtClean="0"/>
              <a:t>údaje</a:t>
            </a:r>
            <a:r>
              <a:rPr lang="cs-CZ" dirty="0"/>
              <a:t>, doklady, vzorky nebo </a:t>
            </a:r>
            <a:r>
              <a:rPr lang="cs-CZ" dirty="0" smtClean="0"/>
              <a:t>modely: </a:t>
            </a:r>
            <a:endParaRPr lang="cs-CZ" dirty="0"/>
          </a:p>
          <a:p>
            <a:r>
              <a:rPr lang="cs-CZ" dirty="0"/>
              <a:t>nesplňují zadávací podmínky nebo je účastník zadávacího řízení ve stanovené lhůtě </a:t>
            </a:r>
            <a:r>
              <a:rPr lang="cs-CZ" dirty="0" smtClean="0"/>
              <a:t>nedoložil</a:t>
            </a:r>
          </a:p>
          <a:p>
            <a:r>
              <a:rPr lang="cs-CZ" dirty="0"/>
              <a:t>nebyly účastníkem zadávacího řízení objasněny nebo doplněny na základě výzvy </a:t>
            </a:r>
            <a:endParaRPr lang="cs-CZ" dirty="0" smtClean="0"/>
          </a:p>
          <a:p>
            <a:r>
              <a:rPr lang="cs-CZ" dirty="0"/>
              <a:t>neodpovídají skutečnosti a měly nebo mohou mít vliv na posouzení podmínek účasti nebo na naplnění kritérií </a:t>
            </a:r>
            <a:r>
              <a:rPr lang="cs-CZ" dirty="0" smtClean="0"/>
              <a:t>hodnocení</a:t>
            </a:r>
          </a:p>
        </p:txBody>
      </p:sp>
      <p:sp>
        <p:nvSpPr>
          <p:cNvPr id="3" name="Nadpis 2"/>
          <p:cNvSpPr>
            <a:spLocks noGrp="1"/>
          </p:cNvSpPr>
          <p:nvPr>
            <p:ph type="title"/>
          </p:nvPr>
        </p:nvSpPr>
        <p:spPr/>
        <p:txBody>
          <a:bodyPr/>
          <a:lstStyle/>
          <a:p>
            <a:r>
              <a:rPr lang="cs-CZ" dirty="0"/>
              <a:t>Vyloučení účastníka zadávacího řízení</a:t>
            </a:r>
          </a:p>
        </p:txBody>
      </p:sp>
    </p:spTree>
    <p:extLst>
      <p:ext uri="{BB962C8B-B14F-4D97-AF65-F5344CB8AC3E}">
        <p14:creationId xmlns:p14="http://schemas.microsoft.com/office/powerpoint/2010/main" val="152262446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smtClean="0"/>
              <a:t>povinnost vyloučit </a:t>
            </a:r>
            <a:r>
              <a:rPr lang="cs-CZ" dirty="0"/>
              <a:t>u vybraného </a:t>
            </a:r>
            <a:r>
              <a:rPr lang="cs-CZ" dirty="0" smtClean="0"/>
              <a:t>účastníka</a:t>
            </a:r>
          </a:p>
          <a:p>
            <a:r>
              <a:rPr lang="cs-CZ" dirty="0" smtClean="0"/>
              <a:t>Z </a:t>
            </a:r>
            <a:r>
              <a:rPr lang="cs-CZ" u="sng" dirty="0" smtClean="0"/>
              <a:t>prokáže</a:t>
            </a:r>
          </a:p>
          <a:p>
            <a:r>
              <a:rPr lang="cs-CZ" dirty="0"/>
              <a:t>plnění nabízené dodavatelem by vedlo k nedodržování povinností vyplývajících z předpisů práva životního prostředí, sociálních nebo pracovněprávních předpisů nebo kolektivních smluv vztahujících se k předmětu plnění veřejné zakázky</a:t>
            </a:r>
            <a:endParaRPr lang="cs-CZ" dirty="0" smtClean="0"/>
          </a:p>
          <a:p>
            <a:endParaRPr lang="cs-CZ" dirty="0"/>
          </a:p>
        </p:txBody>
      </p:sp>
      <p:sp>
        <p:nvSpPr>
          <p:cNvPr id="3" name="Nadpis 2"/>
          <p:cNvSpPr>
            <a:spLocks noGrp="1"/>
          </p:cNvSpPr>
          <p:nvPr>
            <p:ph type="title"/>
          </p:nvPr>
        </p:nvSpPr>
        <p:spPr/>
        <p:txBody>
          <a:bodyPr/>
          <a:lstStyle/>
          <a:p>
            <a:r>
              <a:rPr lang="cs-CZ" dirty="0"/>
              <a:t>Vyloučení účastníka zadávacího řízení</a:t>
            </a:r>
          </a:p>
        </p:txBody>
      </p:sp>
    </p:spTree>
    <p:extLst>
      <p:ext uri="{BB962C8B-B14F-4D97-AF65-F5344CB8AC3E}">
        <p14:creationId xmlns:p14="http://schemas.microsoft.com/office/powerpoint/2010/main" val="132696603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smtClean="0"/>
              <a:t>povinnost vyloučit </a:t>
            </a:r>
            <a:r>
              <a:rPr lang="cs-CZ" dirty="0"/>
              <a:t>u vybraného </a:t>
            </a:r>
            <a:r>
              <a:rPr lang="cs-CZ" dirty="0" smtClean="0"/>
              <a:t>účastníka § 48/8</a:t>
            </a:r>
          </a:p>
          <a:p>
            <a:r>
              <a:rPr lang="cs-CZ" dirty="0" smtClean="0"/>
              <a:t>Z </a:t>
            </a:r>
            <a:r>
              <a:rPr lang="cs-CZ" u="sng" dirty="0" smtClean="0"/>
              <a:t>prokáže</a:t>
            </a:r>
          </a:p>
          <a:p>
            <a:r>
              <a:rPr lang="cs-CZ" dirty="0"/>
              <a:t>došlo ke střetu zájmů a jiné opatření k nápravě, kromě zrušení zadávacího řízení, není </a:t>
            </a:r>
            <a:r>
              <a:rPr lang="cs-CZ" dirty="0" smtClean="0"/>
              <a:t>možné</a:t>
            </a:r>
          </a:p>
          <a:p>
            <a:r>
              <a:rPr lang="cs-CZ" dirty="0"/>
              <a:t>došlo k narušení hospodářské soutěže předchozí účastí účastníka zadávacího řízení při přípravě zadávacího řízení, jiné opatření k nápravě není </a:t>
            </a:r>
            <a:r>
              <a:rPr lang="cs-CZ" dirty="0" smtClean="0"/>
              <a:t>možné</a:t>
            </a:r>
            <a:endParaRPr lang="cs-CZ" dirty="0"/>
          </a:p>
        </p:txBody>
      </p:sp>
      <p:sp>
        <p:nvSpPr>
          <p:cNvPr id="3" name="Nadpis 2"/>
          <p:cNvSpPr>
            <a:spLocks noGrp="1"/>
          </p:cNvSpPr>
          <p:nvPr>
            <p:ph type="title"/>
          </p:nvPr>
        </p:nvSpPr>
        <p:spPr/>
        <p:txBody>
          <a:bodyPr/>
          <a:lstStyle/>
          <a:p>
            <a:r>
              <a:rPr lang="cs-CZ" dirty="0"/>
              <a:t>Vyloučení účastníka zadávacího řízení</a:t>
            </a:r>
          </a:p>
        </p:txBody>
      </p:sp>
    </p:spTree>
    <p:extLst>
      <p:ext uri="{BB962C8B-B14F-4D97-AF65-F5344CB8AC3E}">
        <p14:creationId xmlns:p14="http://schemas.microsoft.com/office/powerpoint/2010/main" val="156231465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Z </a:t>
            </a:r>
            <a:r>
              <a:rPr lang="cs-CZ" b="1" u="sng" dirty="0" smtClean="0"/>
              <a:t>může</a:t>
            </a:r>
            <a:r>
              <a:rPr lang="cs-CZ" dirty="0" smtClean="0"/>
              <a:t> vyloučit</a:t>
            </a:r>
          </a:p>
          <a:p>
            <a:r>
              <a:rPr lang="cs-CZ" dirty="0"/>
              <a:t>účastník zadávacího řízení </a:t>
            </a:r>
            <a:r>
              <a:rPr lang="cs-CZ" dirty="0" smtClean="0"/>
              <a:t>se dopustil </a:t>
            </a:r>
            <a:r>
              <a:rPr lang="cs-CZ" dirty="0"/>
              <a:t>v posledních 3 letech od zahájení zadávacího řízení závažných nebo dlouhodobých pochybení při plnění dřívějšího smluvního vztahu se zadavatelem zadávané veřejné zakázky, nebo s jiným veřejným zadavatelem, která vedla k vzniku škody, předčasnému ukončení smluvního vztahu nebo jiným srovnatelným sankcím</a:t>
            </a:r>
            <a:endParaRPr lang="cs-CZ" dirty="0" smtClean="0"/>
          </a:p>
          <a:p>
            <a:endParaRPr lang="cs-CZ" dirty="0"/>
          </a:p>
        </p:txBody>
      </p:sp>
      <p:sp>
        <p:nvSpPr>
          <p:cNvPr id="3" name="Nadpis 2"/>
          <p:cNvSpPr>
            <a:spLocks noGrp="1"/>
          </p:cNvSpPr>
          <p:nvPr>
            <p:ph type="title"/>
          </p:nvPr>
        </p:nvSpPr>
        <p:spPr/>
        <p:txBody>
          <a:bodyPr/>
          <a:lstStyle/>
          <a:p>
            <a:r>
              <a:rPr lang="cs-CZ" dirty="0"/>
              <a:t>Vyloučení účastníka zadávacího řízení</a:t>
            </a:r>
          </a:p>
        </p:txBody>
      </p:sp>
    </p:spTree>
    <p:extLst>
      <p:ext uri="{BB962C8B-B14F-4D97-AF65-F5344CB8AC3E}">
        <p14:creationId xmlns:p14="http://schemas.microsoft.com/office/powerpoint/2010/main" val="199429631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Z </a:t>
            </a:r>
            <a:r>
              <a:rPr lang="cs-CZ" b="1" u="sng" dirty="0" smtClean="0"/>
              <a:t>může</a:t>
            </a:r>
            <a:r>
              <a:rPr lang="cs-CZ" dirty="0" smtClean="0"/>
              <a:t> vyloučit</a:t>
            </a:r>
          </a:p>
          <a:p>
            <a:r>
              <a:rPr lang="cs-CZ" dirty="0" smtClean="0"/>
              <a:t>účastník </a:t>
            </a:r>
            <a:r>
              <a:rPr lang="cs-CZ" dirty="0"/>
              <a:t>zadávacího řízení </a:t>
            </a:r>
            <a:r>
              <a:rPr lang="cs-CZ" dirty="0" smtClean="0"/>
              <a:t>se dopustil </a:t>
            </a:r>
            <a:r>
              <a:rPr lang="cs-CZ" dirty="0"/>
              <a:t>v posledních 3 letech před zahájením zadávacího řízení nebo po zahájení zadávacího řízení závažného profesního pochybení, které zpochybňuje jeho důvěryhodnost, včetně pochybení, za která byl disciplinárně potrestán nebo mu bylo uloženo kárné opatření podle jiných právních předpisů</a:t>
            </a:r>
          </a:p>
        </p:txBody>
      </p:sp>
      <p:sp>
        <p:nvSpPr>
          <p:cNvPr id="3" name="Nadpis 2"/>
          <p:cNvSpPr>
            <a:spLocks noGrp="1"/>
          </p:cNvSpPr>
          <p:nvPr>
            <p:ph type="title"/>
          </p:nvPr>
        </p:nvSpPr>
        <p:spPr/>
        <p:txBody>
          <a:bodyPr/>
          <a:lstStyle/>
          <a:p>
            <a:r>
              <a:rPr lang="cs-CZ" dirty="0"/>
              <a:t>Vyloučení účastníka zadávacího řízení</a:t>
            </a:r>
          </a:p>
        </p:txBody>
      </p:sp>
    </p:spTree>
    <p:extLst>
      <p:ext uri="{BB962C8B-B14F-4D97-AF65-F5344CB8AC3E}">
        <p14:creationId xmlns:p14="http://schemas.microsoft.com/office/powerpoint/2010/main" val="2150782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a:spcBef>
                <a:spcPts val="0"/>
              </a:spcBef>
              <a:spcAft>
                <a:spcPts val="0"/>
              </a:spcAft>
            </a:pPr>
            <a:r>
              <a:rPr lang="cs-CZ" dirty="0"/>
              <a:t>Část </a:t>
            </a:r>
            <a:r>
              <a:rPr lang="cs-CZ" dirty="0" smtClean="0"/>
              <a:t>osmá – koncese § 174 - 186</a:t>
            </a:r>
          </a:p>
          <a:p>
            <a:pPr>
              <a:spcBef>
                <a:spcPts val="0"/>
              </a:spcBef>
              <a:spcAft>
                <a:spcPts val="0"/>
              </a:spcAft>
            </a:pPr>
            <a:r>
              <a:rPr lang="cs-CZ" dirty="0"/>
              <a:t>Část </a:t>
            </a:r>
            <a:r>
              <a:rPr lang="cs-CZ" dirty="0" smtClean="0"/>
              <a:t>devátá </a:t>
            </a:r>
            <a:r>
              <a:rPr lang="cs-CZ" dirty="0"/>
              <a:t>- VZ </a:t>
            </a:r>
            <a:r>
              <a:rPr lang="cs-CZ" dirty="0" smtClean="0"/>
              <a:t>v oblasti obrany nebo bezpečnosti § 187 - 209</a:t>
            </a:r>
          </a:p>
          <a:p>
            <a:pPr>
              <a:spcBef>
                <a:spcPts val="0"/>
              </a:spcBef>
              <a:spcAft>
                <a:spcPts val="0"/>
              </a:spcAft>
            </a:pPr>
            <a:r>
              <a:rPr lang="cs-CZ" dirty="0"/>
              <a:t>Část </a:t>
            </a:r>
            <a:r>
              <a:rPr lang="cs-CZ" dirty="0" smtClean="0"/>
              <a:t>desátá </a:t>
            </a:r>
            <a:r>
              <a:rPr lang="cs-CZ" dirty="0"/>
              <a:t>- společná </a:t>
            </a:r>
            <a:r>
              <a:rPr lang="cs-CZ" dirty="0" smtClean="0"/>
              <a:t>ustanovení § 210 - 223</a:t>
            </a:r>
          </a:p>
          <a:p>
            <a:pPr>
              <a:spcBef>
                <a:spcPts val="0"/>
              </a:spcBef>
              <a:spcAft>
                <a:spcPts val="0"/>
              </a:spcAft>
            </a:pPr>
            <a:r>
              <a:rPr lang="cs-CZ" dirty="0"/>
              <a:t>Část </a:t>
            </a:r>
            <a:r>
              <a:rPr lang="cs-CZ" dirty="0" smtClean="0"/>
              <a:t>jedenáctá </a:t>
            </a:r>
            <a:r>
              <a:rPr lang="cs-CZ" dirty="0"/>
              <a:t>- informační </a:t>
            </a:r>
            <a:r>
              <a:rPr lang="cs-CZ" dirty="0" smtClean="0"/>
              <a:t>systém § 224 - 232</a:t>
            </a:r>
          </a:p>
          <a:p>
            <a:pPr>
              <a:spcBef>
                <a:spcPts val="0"/>
              </a:spcBef>
              <a:spcAft>
                <a:spcPts val="0"/>
              </a:spcAft>
            </a:pPr>
            <a:r>
              <a:rPr lang="cs-CZ" dirty="0"/>
              <a:t>Část </a:t>
            </a:r>
            <a:r>
              <a:rPr lang="cs-CZ" dirty="0" smtClean="0"/>
              <a:t>dvanáctá – SKD § 233 - 240</a:t>
            </a:r>
          </a:p>
          <a:p>
            <a:pPr>
              <a:spcBef>
                <a:spcPts val="0"/>
              </a:spcBef>
              <a:spcAft>
                <a:spcPts val="0"/>
              </a:spcAft>
            </a:pPr>
            <a:r>
              <a:rPr lang="cs-CZ" dirty="0"/>
              <a:t>Část </a:t>
            </a:r>
            <a:r>
              <a:rPr lang="cs-CZ" dirty="0" smtClean="0"/>
              <a:t>třináctá </a:t>
            </a:r>
            <a:r>
              <a:rPr lang="cs-CZ" dirty="0"/>
              <a:t>- dozorová </a:t>
            </a:r>
            <a:r>
              <a:rPr lang="cs-CZ" dirty="0" smtClean="0"/>
              <a:t>část § 241 - 271</a:t>
            </a:r>
          </a:p>
          <a:p>
            <a:pPr>
              <a:spcBef>
                <a:spcPts val="0"/>
              </a:spcBef>
              <a:spcAft>
                <a:spcPts val="0"/>
              </a:spcAft>
            </a:pPr>
            <a:r>
              <a:rPr lang="cs-CZ" dirty="0"/>
              <a:t>Část </a:t>
            </a:r>
            <a:r>
              <a:rPr lang="cs-CZ" dirty="0" smtClean="0"/>
              <a:t>čtrnáctá </a:t>
            </a:r>
            <a:r>
              <a:rPr lang="cs-CZ" dirty="0"/>
              <a:t>- přechodná </a:t>
            </a:r>
            <a:r>
              <a:rPr lang="cs-CZ" dirty="0" smtClean="0"/>
              <a:t>ustanovení § 272 - 277</a:t>
            </a:r>
          </a:p>
          <a:p>
            <a:pPr>
              <a:spcBef>
                <a:spcPts val="0"/>
              </a:spcBef>
              <a:spcAft>
                <a:spcPts val="0"/>
              </a:spcAft>
            </a:pPr>
            <a:r>
              <a:rPr lang="cs-CZ" dirty="0"/>
              <a:t>Část </a:t>
            </a:r>
            <a:r>
              <a:rPr lang="cs-CZ" dirty="0" smtClean="0"/>
              <a:t>patnáctá – účinnost § 278</a:t>
            </a:r>
          </a:p>
          <a:p>
            <a:endParaRPr lang="cs-CZ" dirty="0"/>
          </a:p>
        </p:txBody>
      </p:sp>
      <p:sp>
        <p:nvSpPr>
          <p:cNvPr id="3" name="Nadpis 2"/>
          <p:cNvSpPr>
            <a:spLocks noGrp="1"/>
          </p:cNvSpPr>
          <p:nvPr>
            <p:ph type="title"/>
          </p:nvPr>
        </p:nvSpPr>
        <p:spPr/>
        <p:txBody>
          <a:bodyPr/>
          <a:lstStyle/>
          <a:p>
            <a:r>
              <a:rPr lang="cs-CZ" dirty="0" smtClean="0"/>
              <a:t>Struktura zákona II</a:t>
            </a:r>
            <a:endParaRPr lang="cs-CZ" dirty="0"/>
          </a:p>
        </p:txBody>
      </p:sp>
    </p:spTree>
    <p:extLst>
      <p:ext uri="{BB962C8B-B14F-4D97-AF65-F5344CB8AC3E}">
        <p14:creationId xmlns:p14="http://schemas.microsoft.com/office/powerpoint/2010/main" val="130318160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Z </a:t>
            </a:r>
            <a:r>
              <a:rPr lang="cs-CZ" b="1" u="sng" dirty="0" smtClean="0"/>
              <a:t>může</a:t>
            </a:r>
            <a:r>
              <a:rPr lang="cs-CZ" dirty="0" smtClean="0"/>
              <a:t> vyloučit</a:t>
            </a:r>
          </a:p>
          <a:p>
            <a:r>
              <a:rPr lang="cs-CZ" dirty="0"/>
              <a:t>účastník zadávacího řízení </a:t>
            </a:r>
            <a:r>
              <a:rPr lang="cs-CZ" dirty="0" smtClean="0"/>
              <a:t>se pokusil </a:t>
            </a:r>
            <a:r>
              <a:rPr lang="cs-CZ" dirty="0"/>
              <a:t>neoprávněně ovlivnit rozhodnutí zadavatele v zadávacím řízení nebo se neoprávněně pokusil o získání neveřejných informací, které by mu mohly zajistit neoprávněné výhody v zadávacím řízení</a:t>
            </a:r>
          </a:p>
        </p:txBody>
      </p:sp>
      <p:sp>
        <p:nvSpPr>
          <p:cNvPr id="3" name="Nadpis 2"/>
          <p:cNvSpPr>
            <a:spLocks noGrp="1"/>
          </p:cNvSpPr>
          <p:nvPr>
            <p:ph type="title"/>
          </p:nvPr>
        </p:nvSpPr>
        <p:spPr/>
        <p:txBody>
          <a:bodyPr/>
          <a:lstStyle/>
          <a:p>
            <a:r>
              <a:rPr lang="cs-CZ" dirty="0"/>
              <a:t>Vyloučení účastníka zadávacího řízení</a:t>
            </a:r>
          </a:p>
        </p:txBody>
      </p:sp>
    </p:spTree>
    <p:extLst>
      <p:ext uri="{BB962C8B-B14F-4D97-AF65-F5344CB8AC3E}">
        <p14:creationId xmlns:p14="http://schemas.microsoft.com/office/powerpoint/2010/main" val="419349296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Z </a:t>
            </a:r>
            <a:r>
              <a:rPr lang="cs-CZ" b="1" u="sng" dirty="0" smtClean="0"/>
              <a:t>může</a:t>
            </a:r>
            <a:r>
              <a:rPr lang="cs-CZ" dirty="0" smtClean="0"/>
              <a:t> vyloučit</a:t>
            </a:r>
          </a:p>
          <a:p>
            <a:r>
              <a:rPr lang="cs-CZ" dirty="0" smtClean="0"/>
              <a:t>pokud </a:t>
            </a:r>
            <a:r>
              <a:rPr lang="cs-CZ" dirty="0"/>
              <a:t>na základě věrohodných informací získá důvodné podezření, že účastník zadávacího řízení uzavřel s jinými osobami zakázanou dohodu podle jiného právního </a:t>
            </a:r>
            <a:r>
              <a:rPr lang="cs-CZ" dirty="0" smtClean="0"/>
              <a:t>předpisu v </a:t>
            </a:r>
            <a:r>
              <a:rPr lang="cs-CZ" dirty="0"/>
              <a:t>souvislosti se zadávanou veřejnou zakázkou</a:t>
            </a:r>
          </a:p>
        </p:txBody>
      </p:sp>
      <p:sp>
        <p:nvSpPr>
          <p:cNvPr id="3" name="Nadpis 2"/>
          <p:cNvSpPr>
            <a:spLocks noGrp="1"/>
          </p:cNvSpPr>
          <p:nvPr>
            <p:ph type="title"/>
          </p:nvPr>
        </p:nvSpPr>
        <p:spPr/>
        <p:txBody>
          <a:bodyPr/>
          <a:lstStyle/>
          <a:p>
            <a:r>
              <a:rPr lang="cs-CZ" dirty="0"/>
              <a:t>Vyloučení účastníka zadávacího řízení</a:t>
            </a:r>
          </a:p>
        </p:txBody>
      </p:sp>
    </p:spTree>
    <p:extLst>
      <p:ext uri="{BB962C8B-B14F-4D97-AF65-F5344CB8AC3E}">
        <p14:creationId xmlns:p14="http://schemas.microsoft.com/office/powerpoint/2010/main" val="411970395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Z </a:t>
            </a:r>
            <a:r>
              <a:rPr lang="cs-CZ" b="1" u="sng" dirty="0" smtClean="0"/>
              <a:t>může</a:t>
            </a:r>
            <a:r>
              <a:rPr lang="cs-CZ" dirty="0" smtClean="0"/>
              <a:t> vyloučit</a:t>
            </a:r>
          </a:p>
          <a:p>
            <a:r>
              <a:rPr lang="cs-CZ" dirty="0" smtClean="0"/>
              <a:t>nabídka obsahuje </a:t>
            </a:r>
            <a:r>
              <a:rPr lang="cs-CZ" dirty="0"/>
              <a:t>mimořádně nízkou nabídkovou cenu, která nebyla účastníkem zadávacího řízení </a:t>
            </a:r>
            <a:r>
              <a:rPr lang="cs-CZ" dirty="0" smtClean="0"/>
              <a:t>zdůvodněna</a:t>
            </a:r>
          </a:p>
          <a:p>
            <a:endParaRPr lang="cs-CZ" dirty="0"/>
          </a:p>
        </p:txBody>
      </p:sp>
      <p:sp>
        <p:nvSpPr>
          <p:cNvPr id="3" name="Nadpis 2"/>
          <p:cNvSpPr>
            <a:spLocks noGrp="1"/>
          </p:cNvSpPr>
          <p:nvPr>
            <p:ph type="title"/>
          </p:nvPr>
        </p:nvSpPr>
        <p:spPr/>
        <p:txBody>
          <a:bodyPr/>
          <a:lstStyle/>
          <a:p>
            <a:r>
              <a:rPr lang="cs-CZ" dirty="0"/>
              <a:t>Vyloučení účastníka zadávacího řízení</a:t>
            </a:r>
          </a:p>
        </p:txBody>
      </p:sp>
    </p:spTree>
    <p:extLst>
      <p:ext uri="{BB962C8B-B14F-4D97-AF65-F5344CB8AC3E}">
        <p14:creationId xmlns:p14="http://schemas.microsoft.com/office/powerpoint/2010/main" val="89457993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Z </a:t>
            </a:r>
            <a:r>
              <a:rPr lang="cs-CZ" b="1" u="sng" dirty="0" smtClean="0"/>
              <a:t>může</a:t>
            </a:r>
            <a:r>
              <a:rPr lang="cs-CZ" dirty="0" smtClean="0"/>
              <a:t> vyloučit</a:t>
            </a:r>
          </a:p>
          <a:p>
            <a:r>
              <a:rPr lang="cs-CZ" dirty="0" smtClean="0"/>
              <a:t>účastníka </a:t>
            </a:r>
            <a:r>
              <a:rPr lang="cs-CZ" dirty="0"/>
              <a:t>zadávacího řízení, který je akciovou společností nebo má právní formu obdobnou akciové společnosti a nemá vydány výlučně zaknihované </a:t>
            </a:r>
            <a:r>
              <a:rPr lang="cs-CZ" dirty="0" smtClean="0"/>
              <a:t>akcie</a:t>
            </a:r>
          </a:p>
          <a:p>
            <a:r>
              <a:rPr lang="cs-CZ" dirty="0" smtClean="0"/>
              <a:t>u vybraného účastníka </a:t>
            </a:r>
            <a:r>
              <a:rPr lang="cs-CZ" b="1" u="sng" dirty="0" smtClean="0"/>
              <a:t>povinnost</a:t>
            </a:r>
            <a:r>
              <a:rPr lang="cs-CZ" dirty="0" smtClean="0"/>
              <a:t> vyloučit na základě ověření v obchodním rejstříku</a:t>
            </a:r>
          </a:p>
          <a:p>
            <a:endParaRPr lang="cs-CZ" dirty="0"/>
          </a:p>
        </p:txBody>
      </p:sp>
      <p:sp>
        <p:nvSpPr>
          <p:cNvPr id="3" name="Nadpis 2"/>
          <p:cNvSpPr>
            <a:spLocks noGrp="1"/>
          </p:cNvSpPr>
          <p:nvPr>
            <p:ph type="title"/>
          </p:nvPr>
        </p:nvSpPr>
        <p:spPr/>
        <p:txBody>
          <a:bodyPr/>
          <a:lstStyle/>
          <a:p>
            <a:r>
              <a:rPr lang="cs-CZ" dirty="0"/>
              <a:t>Vyloučení účastníka zadávacího řízení</a:t>
            </a:r>
          </a:p>
        </p:txBody>
      </p:sp>
    </p:spTree>
    <p:extLst>
      <p:ext uri="{BB962C8B-B14F-4D97-AF65-F5344CB8AC3E}">
        <p14:creationId xmlns:p14="http://schemas.microsoft.com/office/powerpoint/2010/main" val="96594520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vybraný dodavatel – akciová nebo obdobná společnost se </a:t>
            </a:r>
            <a:r>
              <a:rPr lang="cs-CZ" dirty="0"/>
              <a:t>sídlem v </a:t>
            </a:r>
            <a:r>
              <a:rPr lang="cs-CZ" dirty="0" smtClean="0"/>
              <a:t>zahraničí</a:t>
            </a:r>
          </a:p>
          <a:p>
            <a:r>
              <a:rPr lang="cs-CZ" dirty="0" smtClean="0"/>
              <a:t>žádost Z k předložení čestného </a:t>
            </a:r>
            <a:r>
              <a:rPr lang="cs-CZ" dirty="0"/>
              <a:t>prohlášení o tom, které osoby jsou vlastníky akcií, jejichž souhrnná jmenovitá hodnota přesahuje 10 % základního kapitálu účastníka zadávacího </a:t>
            </a:r>
            <a:r>
              <a:rPr lang="cs-CZ" dirty="0" smtClean="0"/>
              <a:t>řízení</a:t>
            </a:r>
          </a:p>
          <a:p>
            <a:r>
              <a:rPr lang="cs-CZ" dirty="0" smtClean="0"/>
              <a:t>včetně uvedení </a:t>
            </a:r>
            <a:r>
              <a:rPr lang="cs-CZ" dirty="0"/>
              <a:t>zdroje, z něhož údaje o velikosti podílu akcionářů vychází</a:t>
            </a:r>
          </a:p>
        </p:txBody>
      </p:sp>
      <p:sp>
        <p:nvSpPr>
          <p:cNvPr id="3" name="Nadpis 2"/>
          <p:cNvSpPr>
            <a:spLocks noGrp="1"/>
          </p:cNvSpPr>
          <p:nvPr>
            <p:ph type="title"/>
          </p:nvPr>
        </p:nvSpPr>
        <p:spPr/>
        <p:txBody>
          <a:bodyPr/>
          <a:lstStyle/>
          <a:p>
            <a:r>
              <a:rPr lang="cs-CZ" dirty="0"/>
              <a:t>Vyloučení účastníka zadávacího řízení</a:t>
            </a:r>
          </a:p>
        </p:txBody>
      </p:sp>
    </p:spTree>
    <p:extLst>
      <p:ext uri="{BB962C8B-B14F-4D97-AF65-F5344CB8AC3E}">
        <p14:creationId xmlns:p14="http://schemas.microsoft.com/office/powerpoint/2010/main" val="32967024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a:t>kdykoli v průběhu zadávacího řízení </a:t>
            </a:r>
            <a:endParaRPr lang="cs-CZ" dirty="0" smtClean="0"/>
          </a:p>
          <a:p>
            <a:r>
              <a:rPr lang="cs-CZ" dirty="0" smtClean="0"/>
              <a:t>nezbytné </a:t>
            </a:r>
            <a:r>
              <a:rPr lang="cs-CZ" dirty="0"/>
              <a:t>a přiměřené opatření k nápravě, </a:t>
            </a:r>
            <a:r>
              <a:rPr lang="cs-CZ" dirty="0" smtClean="0"/>
              <a:t>pokud Z </a:t>
            </a:r>
            <a:r>
              <a:rPr lang="cs-CZ" dirty="0"/>
              <a:t>zjistí, že postupoval v rozporu </a:t>
            </a:r>
            <a:r>
              <a:rPr lang="cs-CZ" dirty="0" smtClean="0"/>
              <a:t>se zákonem</a:t>
            </a:r>
          </a:p>
          <a:p>
            <a:r>
              <a:rPr lang="cs-CZ" dirty="0" smtClean="0"/>
              <a:t>lze i zrušit </a:t>
            </a:r>
            <a:r>
              <a:rPr lang="cs-CZ" dirty="0"/>
              <a:t>rozhodnutí o zrušení zadávacího řízení</a:t>
            </a:r>
          </a:p>
        </p:txBody>
      </p:sp>
      <p:sp>
        <p:nvSpPr>
          <p:cNvPr id="3" name="Nadpis 2"/>
          <p:cNvSpPr>
            <a:spLocks noGrp="1"/>
          </p:cNvSpPr>
          <p:nvPr>
            <p:ph type="title"/>
          </p:nvPr>
        </p:nvSpPr>
        <p:spPr/>
        <p:txBody>
          <a:bodyPr/>
          <a:lstStyle/>
          <a:p>
            <a:r>
              <a:rPr lang="cs-CZ" dirty="0" smtClean="0"/>
              <a:t>Opatření k nápravě § 49</a:t>
            </a:r>
            <a:endParaRPr lang="cs-CZ" dirty="0"/>
          </a:p>
        </p:txBody>
      </p:sp>
    </p:spTree>
    <p:extLst>
      <p:ext uri="{BB962C8B-B14F-4D97-AF65-F5344CB8AC3E}">
        <p14:creationId xmlns:p14="http://schemas.microsoft.com/office/powerpoint/2010/main" val="183907991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6" y="2060848"/>
            <a:ext cx="8291264" cy="4392488"/>
          </a:xfrm>
        </p:spPr>
        <p:txBody>
          <a:bodyPr/>
          <a:lstStyle/>
          <a:p>
            <a:pPr marL="361950" indent="-361950" algn="just">
              <a:buFont typeface="Arial" pitchFamily="34" charset="0"/>
              <a:buChar char="•"/>
            </a:pPr>
            <a:r>
              <a:rPr lang="cs-CZ" dirty="0" smtClean="0"/>
              <a:t>národní úprava</a:t>
            </a:r>
          </a:p>
          <a:p>
            <a:pPr marL="361950" indent="-361950" algn="just">
              <a:buFont typeface="Arial" pitchFamily="34" charset="0"/>
              <a:buChar char="•"/>
            </a:pPr>
            <a:r>
              <a:rPr lang="cs-CZ" dirty="0" smtClean="0"/>
              <a:t>obdobné jako současná úprava (ALE: v podlimitní režimu lze zadat veřejnou zakázku na stavební práce do 50 mil Kč)</a:t>
            </a:r>
          </a:p>
          <a:p>
            <a:pPr marL="361950" indent="-361950" algn="just">
              <a:buFont typeface="Arial" pitchFamily="34" charset="0"/>
              <a:buChar char="•"/>
            </a:pPr>
            <a:r>
              <a:rPr lang="cs-CZ" dirty="0" smtClean="0"/>
              <a:t>lze zadat veřejnou zakázku obdobně jako v nadlimitním režimu</a:t>
            </a:r>
          </a:p>
        </p:txBody>
      </p:sp>
      <p:sp>
        <p:nvSpPr>
          <p:cNvPr id="3" name="Nadpis 2"/>
          <p:cNvSpPr>
            <a:spLocks noGrp="1"/>
          </p:cNvSpPr>
          <p:nvPr>
            <p:ph type="title"/>
          </p:nvPr>
        </p:nvSpPr>
        <p:spPr>
          <a:xfrm>
            <a:off x="395536" y="1412776"/>
            <a:ext cx="8291264" cy="648072"/>
          </a:xfrm>
        </p:spPr>
        <p:txBody>
          <a:bodyPr/>
          <a:lstStyle/>
          <a:p>
            <a:pPr algn="just"/>
            <a:r>
              <a:rPr lang="cs-CZ" dirty="0" smtClean="0"/>
              <a:t>Podlimitní režim (§ 52)</a:t>
            </a:r>
            <a:endParaRPr lang="cs-CZ" dirty="0"/>
          </a:p>
        </p:txBody>
      </p:sp>
    </p:spTree>
    <p:extLst>
      <p:ext uri="{BB962C8B-B14F-4D97-AF65-F5344CB8AC3E}">
        <p14:creationId xmlns:p14="http://schemas.microsoft.com/office/powerpoint/2010/main" val="199634739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pPr marL="361950" indent="-361950" algn="just">
              <a:lnSpc>
                <a:spcPct val="110000"/>
              </a:lnSpc>
              <a:buFont typeface="Arial" pitchFamily="34" charset="0"/>
              <a:buChar char="•"/>
            </a:pPr>
            <a:r>
              <a:rPr lang="cs-CZ" dirty="0"/>
              <a:t>zahájení uveřejněním výzvy k podání nabídek na profilu</a:t>
            </a:r>
          </a:p>
          <a:p>
            <a:pPr marL="361950" indent="-361950" algn="just">
              <a:lnSpc>
                <a:spcPct val="110000"/>
              </a:lnSpc>
              <a:buFont typeface="Arial" pitchFamily="34" charset="0"/>
              <a:buChar char="•"/>
            </a:pPr>
            <a:r>
              <a:rPr lang="cs-CZ" dirty="0" smtClean="0"/>
              <a:t>možnost odeslat výzvu některým dodavatelům; v takovém případě alespoň 5</a:t>
            </a:r>
          </a:p>
          <a:p>
            <a:pPr marL="361950" indent="-361950" algn="just">
              <a:lnSpc>
                <a:spcPct val="110000"/>
              </a:lnSpc>
              <a:buFont typeface="Arial" pitchFamily="34" charset="0"/>
              <a:buChar char="•"/>
            </a:pPr>
            <a:r>
              <a:rPr lang="cs-CZ" dirty="0" smtClean="0"/>
              <a:t>minimální náležitosti výzvy jsou definovány</a:t>
            </a:r>
            <a:endParaRPr lang="cs-CZ" dirty="0"/>
          </a:p>
          <a:p>
            <a:pPr marL="361950" indent="-361950" algn="just">
              <a:lnSpc>
                <a:spcPct val="110000"/>
              </a:lnSpc>
              <a:buFont typeface="Arial" pitchFamily="34" charset="0"/>
              <a:buChar char="•"/>
            </a:pPr>
            <a:r>
              <a:rPr lang="cs-CZ" b="1" dirty="0"/>
              <a:t>výslovný zákaz jednání</a:t>
            </a:r>
          </a:p>
          <a:p>
            <a:pPr marL="361950" indent="-361950" algn="just">
              <a:lnSpc>
                <a:spcPct val="110000"/>
              </a:lnSpc>
              <a:buFont typeface="Arial" pitchFamily="34" charset="0"/>
              <a:buChar char="•"/>
            </a:pPr>
            <a:r>
              <a:rPr lang="cs-CZ" dirty="0"/>
              <a:t>uveřejnění </a:t>
            </a:r>
            <a:r>
              <a:rPr lang="cs-CZ" dirty="0" smtClean="0"/>
              <a:t>zadávací dokumentace </a:t>
            </a:r>
            <a:r>
              <a:rPr lang="cs-CZ" dirty="0"/>
              <a:t>na </a:t>
            </a:r>
            <a:r>
              <a:rPr lang="cs-CZ" dirty="0" smtClean="0"/>
              <a:t>profilu zadavatele</a:t>
            </a:r>
            <a:endParaRPr lang="cs-CZ" dirty="0"/>
          </a:p>
          <a:p>
            <a:endParaRPr lang="cs-CZ" dirty="0"/>
          </a:p>
        </p:txBody>
      </p:sp>
      <p:sp>
        <p:nvSpPr>
          <p:cNvPr id="3" name="Nadpis 2"/>
          <p:cNvSpPr>
            <a:spLocks noGrp="1"/>
          </p:cNvSpPr>
          <p:nvPr>
            <p:ph type="title"/>
          </p:nvPr>
        </p:nvSpPr>
        <p:spPr/>
        <p:txBody>
          <a:bodyPr/>
          <a:lstStyle/>
          <a:p>
            <a:r>
              <a:rPr lang="cs-CZ" dirty="0"/>
              <a:t>Zjednodušené podlimitní </a:t>
            </a:r>
            <a:r>
              <a:rPr lang="cs-CZ" dirty="0" smtClean="0"/>
              <a:t>řízení (§ 53)</a:t>
            </a:r>
            <a:endParaRPr lang="cs-CZ" dirty="0"/>
          </a:p>
        </p:txBody>
      </p:sp>
    </p:spTree>
    <p:extLst>
      <p:ext uri="{BB962C8B-B14F-4D97-AF65-F5344CB8AC3E}">
        <p14:creationId xmlns:p14="http://schemas.microsoft.com/office/powerpoint/2010/main" val="16671127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361950" indent="-361950" algn="just">
              <a:spcAft>
                <a:spcPts val="0"/>
              </a:spcAft>
              <a:buFont typeface="Arial" pitchFamily="34" charset="0"/>
              <a:buChar char="•"/>
            </a:pPr>
            <a:r>
              <a:rPr lang="cs-CZ" dirty="0"/>
              <a:t>při stanovení zadávacích podmínek lze použít jednotlivá pravidla pro zadávací řízení pro nadlimitní </a:t>
            </a:r>
            <a:r>
              <a:rPr lang="cs-CZ" dirty="0" smtClean="0"/>
              <a:t>režim</a:t>
            </a:r>
          </a:p>
          <a:p>
            <a:pPr marL="361950" indent="-361950" algn="just">
              <a:spcAft>
                <a:spcPts val="0"/>
              </a:spcAft>
              <a:buFont typeface="Arial" pitchFamily="34" charset="0"/>
              <a:buChar char="•"/>
            </a:pPr>
            <a:r>
              <a:rPr lang="cs-CZ" dirty="0"/>
              <a:t>možnost výhrady: oznámení o vyloučení účastníka zadávacího řízení nebo oznámení o výběru dodavatele se doručuje uveřejněním na profilu </a:t>
            </a:r>
          </a:p>
          <a:p>
            <a:pPr marL="361950" indent="-361950" algn="just">
              <a:spcAft>
                <a:spcPts val="0"/>
              </a:spcAft>
              <a:buFont typeface="Arial" pitchFamily="34" charset="0"/>
              <a:buChar char="•"/>
            </a:pPr>
            <a:r>
              <a:rPr lang="cs-CZ" dirty="0"/>
              <a:t>lze </a:t>
            </a:r>
            <a:r>
              <a:rPr lang="cs-CZ" dirty="0" smtClean="0"/>
              <a:t>využít kvalifikaci z nadlimitního režimu, ale lze  stanovit </a:t>
            </a:r>
            <a:r>
              <a:rPr lang="cs-CZ" dirty="0"/>
              <a:t>i jiná kritéria </a:t>
            </a:r>
            <a:r>
              <a:rPr lang="cs-CZ" dirty="0" smtClean="0"/>
              <a:t>kvalifikace</a:t>
            </a:r>
          </a:p>
          <a:p>
            <a:endParaRPr lang="cs-CZ" dirty="0"/>
          </a:p>
          <a:p>
            <a:endParaRPr lang="cs-CZ" dirty="0"/>
          </a:p>
        </p:txBody>
      </p:sp>
      <p:sp>
        <p:nvSpPr>
          <p:cNvPr id="3" name="Nadpis 2"/>
          <p:cNvSpPr>
            <a:spLocks noGrp="1"/>
          </p:cNvSpPr>
          <p:nvPr>
            <p:ph type="title"/>
          </p:nvPr>
        </p:nvSpPr>
        <p:spPr/>
        <p:txBody>
          <a:bodyPr/>
          <a:lstStyle/>
          <a:p>
            <a:r>
              <a:rPr lang="cs-CZ" dirty="0"/>
              <a:t>Zjednodušené podlimitní řízení</a:t>
            </a:r>
          </a:p>
        </p:txBody>
      </p:sp>
    </p:spTree>
    <p:extLst>
      <p:ext uri="{BB962C8B-B14F-4D97-AF65-F5344CB8AC3E}">
        <p14:creationId xmlns:p14="http://schemas.microsoft.com/office/powerpoint/2010/main" val="31131317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457200" indent="-457200" algn="just">
              <a:buFont typeface="Arial" pitchFamily="34" charset="0"/>
              <a:buChar char="•"/>
            </a:pPr>
            <a:r>
              <a:rPr lang="cs-CZ" dirty="0"/>
              <a:t>doklady o kvalifikaci v nabídkách v kopiích </a:t>
            </a:r>
          </a:p>
          <a:p>
            <a:pPr marL="457200" indent="-457200" algn="just">
              <a:buFont typeface="Arial" pitchFamily="34" charset="0"/>
              <a:buChar char="•"/>
            </a:pPr>
            <a:r>
              <a:rPr lang="cs-CZ" dirty="0"/>
              <a:t>l</a:t>
            </a:r>
            <a:r>
              <a:rPr lang="cs-CZ" dirty="0" smtClean="0"/>
              <a:t>ze nahradit </a:t>
            </a:r>
            <a:r>
              <a:rPr lang="cs-CZ" dirty="0"/>
              <a:t>čestným prohlášením nebo jednotným evropským osvědčením </a:t>
            </a:r>
            <a:r>
              <a:rPr lang="cs-CZ" dirty="0" smtClean="0"/>
              <a:t>pro veřejné zakázky</a:t>
            </a:r>
            <a:endParaRPr lang="cs-CZ" dirty="0"/>
          </a:p>
          <a:p>
            <a:pPr marL="457200" indent="-457200" algn="just">
              <a:buFont typeface="Arial" pitchFamily="34" charset="0"/>
              <a:buChar char="•"/>
            </a:pPr>
            <a:r>
              <a:rPr lang="cs-CZ" dirty="0" smtClean="0"/>
              <a:t>zadavatel si může </a:t>
            </a:r>
            <a:r>
              <a:rPr lang="cs-CZ" dirty="0"/>
              <a:t>v průběhu zadávacího řízení vyžádat předložení originálů nebo úředně ověřených kopií dokladů o kvalifikaci</a:t>
            </a:r>
          </a:p>
          <a:p>
            <a:endParaRPr lang="cs-CZ" dirty="0"/>
          </a:p>
          <a:p>
            <a:endParaRPr lang="cs-CZ" dirty="0"/>
          </a:p>
        </p:txBody>
      </p:sp>
      <p:sp>
        <p:nvSpPr>
          <p:cNvPr id="3" name="Nadpis 2"/>
          <p:cNvSpPr>
            <a:spLocks noGrp="1"/>
          </p:cNvSpPr>
          <p:nvPr>
            <p:ph type="title"/>
          </p:nvPr>
        </p:nvSpPr>
        <p:spPr/>
        <p:txBody>
          <a:bodyPr/>
          <a:lstStyle/>
          <a:p>
            <a:r>
              <a:rPr lang="cs-CZ" dirty="0"/>
              <a:t>Zjednodušené podlimitní řízení</a:t>
            </a:r>
          </a:p>
        </p:txBody>
      </p:sp>
    </p:spTree>
    <p:extLst>
      <p:ext uri="{BB962C8B-B14F-4D97-AF65-F5344CB8AC3E}">
        <p14:creationId xmlns:p14="http://schemas.microsoft.com/office/powerpoint/2010/main" val="3152116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ustanovení společná pro všechny vztahy</a:t>
            </a:r>
          </a:p>
          <a:p>
            <a:r>
              <a:rPr lang="cs-CZ" dirty="0" smtClean="0"/>
              <a:t>vč. vztahů, kde zákon nereguluje postup</a:t>
            </a:r>
            <a:endParaRPr lang="cs-CZ" dirty="0"/>
          </a:p>
        </p:txBody>
      </p:sp>
      <p:sp>
        <p:nvSpPr>
          <p:cNvPr id="3" name="Nadpis 2"/>
          <p:cNvSpPr>
            <a:spLocks noGrp="1"/>
          </p:cNvSpPr>
          <p:nvPr>
            <p:ph type="title"/>
          </p:nvPr>
        </p:nvSpPr>
        <p:spPr/>
        <p:txBody>
          <a:bodyPr/>
          <a:lstStyle/>
          <a:p>
            <a:r>
              <a:rPr lang="cs-CZ" dirty="0" smtClean="0"/>
              <a:t>Obecná ustanovení</a:t>
            </a:r>
            <a:endParaRPr lang="cs-CZ" dirty="0"/>
          </a:p>
        </p:txBody>
      </p:sp>
    </p:spTree>
    <p:extLst>
      <p:ext uri="{BB962C8B-B14F-4D97-AF65-F5344CB8AC3E}">
        <p14:creationId xmlns:p14="http://schemas.microsoft.com/office/powerpoint/2010/main" val="93566769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361950" indent="-361950" algn="just">
              <a:buFont typeface="Arial" pitchFamily="34" charset="0"/>
              <a:buChar char="•"/>
            </a:pPr>
            <a:r>
              <a:rPr lang="cs-CZ" dirty="0"/>
              <a:t>lze stanovit i jiná kritéria hodnocení než </a:t>
            </a:r>
            <a:r>
              <a:rPr lang="cs-CZ" dirty="0" smtClean="0"/>
              <a:t>v kritéria stanovená pro nadlimitní režim</a:t>
            </a:r>
            <a:endParaRPr lang="cs-CZ" dirty="0"/>
          </a:p>
          <a:p>
            <a:pPr marL="361950" indent="-361950" algn="just">
              <a:buFont typeface="Arial" pitchFamily="34" charset="0"/>
              <a:buChar char="•"/>
            </a:pPr>
            <a:r>
              <a:rPr lang="cs-CZ" dirty="0" smtClean="0"/>
              <a:t>podmínka: založena </a:t>
            </a:r>
            <a:r>
              <a:rPr lang="cs-CZ" dirty="0"/>
              <a:t>na objektivních skutečnostech vztahujících se k osobě dodavatele nebo k předmětu veřejné zakázky </a:t>
            </a:r>
          </a:p>
          <a:p>
            <a:endParaRPr lang="cs-CZ" dirty="0"/>
          </a:p>
          <a:p>
            <a:endParaRPr lang="cs-CZ" dirty="0"/>
          </a:p>
        </p:txBody>
      </p:sp>
      <p:sp>
        <p:nvSpPr>
          <p:cNvPr id="3" name="Nadpis 2"/>
          <p:cNvSpPr>
            <a:spLocks noGrp="1"/>
          </p:cNvSpPr>
          <p:nvPr>
            <p:ph type="title"/>
          </p:nvPr>
        </p:nvSpPr>
        <p:spPr/>
        <p:txBody>
          <a:bodyPr/>
          <a:lstStyle/>
          <a:p>
            <a:r>
              <a:rPr lang="cs-CZ" dirty="0"/>
              <a:t>Zjednodušené podlimitní řízení</a:t>
            </a:r>
          </a:p>
        </p:txBody>
      </p:sp>
    </p:spTree>
    <p:extLst>
      <p:ext uri="{BB962C8B-B14F-4D97-AF65-F5344CB8AC3E}">
        <p14:creationId xmlns:p14="http://schemas.microsoft.com/office/powerpoint/2010/main" val="126913659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361950" indent="-361950" algn="just">
              <a:buFont typeface="Arial" panose="020B0604020202020204" pitchFamily="34" charset="0"/>
              <a:buChar char="•"/>
            </a:pPr>
            <a:r>
              <a:rPr lang="cs-CZ" dirty="0" smtClean="0"/>
              <a:t>ZPŘ – min. 11 pracovních dní</a:t>
            </a:r>
          </a:p>
          <a:p>
            <a:pPr marL="457200" indent="-457200" algn="just">
              <a:buFont typeface="Arial" pitchFamily="34" charset="0"/>
              <a:buChar char="•"/>
            </a:pPr>
            <a:r>
              <a:rPr lang="cs-CZ" dirty="0"/>
              <a:t>p</a:t>
            </a:r>
            <a:r>
              <a:rPr lang="cs-CZ" dirty="0" smtClean="0"/>
              <a:t>odlimitní VZ zadávané v otevřeném řízení</a:t>
            </a:r>
          </a:p>
          <a:p>
            <a:pPr marL="1200150" lvl="1" indent="-457200" algn="just">
              <a:buFont typeface="Arial" pitchFamily="34" charset="0"/>
              <a:buChar char="•"/>
            </a:pPr>
            <a:r>
              <a:rPr lang="cs-CZ" dirty="0" smtClean="0"/>
              <a:t>rozdílné pro VZ na dodávky a  VZ služby x VZ na stavební práce</a:t>
            </a:r>
            <a:endParaRPr lang="cs-CZ" dirty="0"/>
          </a:p>
          <a:p>
            <a:pPr algn="just"/>
            <a:endParaRPr lang="cs-CZ" dirty="0"/>
          </a:p>
        </p:txBody>
      </p:sp>
      <p:sp>
        <p:nvSpPr>
          <p:cNvPr id="3" name="Nadpis 2"/>
          <p:cNvSpPr>
            <a:spLocks noGrp="1"/>
          </p:cNvSpPr>
          <p:nvPr>
            <p:ph type="title"/>
          </p:nvPr>
        </p:nvSpPr>
        <p:spPr/>
        <p:txBody>
          <a:bodyPr/>
          <a:lstStyle/>
          <a:p>
            <a:r>
              <a:rPr lang="cs-CZ" dirty="0" smtClean="0"/>
              <a:t>Lhůty v podlimitním režimu</a:t>
            </a:r>
            <a:endParaRPr lang="cs-CZ" dirty="0"/>
          </a:p>
        </p:txBody>
      </p:sp>
    </p:spTree>
    <p:extLst>
      <p:ext uri="{BB962C8B-B14F-4D97-AF65-F5344CB8AC3E}">
        <p14:creationId xmlns:p14="http://schemas.microsoft.com/office/powerpoint/2010/main" val="70639105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361950" indent="-361950" algn="just">
              <a:buFont typeface="Arial" pitchFamily="34" charset="0"/>
              <a:buChar char="•"/>
            </a:pPr>
            <a:r>
              <a:rPr lang="cs-CZ" dirty="0" smtClean="0"/>
              <a:t>odpovídá zadávacím směrnicím</a:t>
            </a:r>
          </a:p>
          <a:p>
            <a:pPr marL="361950" indent="-361950" algn="just">
              <a:buFont typeface="Arial" pitchFamily="34" charset="0"/>
              <a:buChar char="•"/>
            </a:pPr>
            <a:r>
              <a:rPr lang="cs-CZ" dirty="0" smtClean="0"/>
              <a:t>postup podrobněji regulován (otázka kvalifikace dodavatele, ekonomické výhodnost nabídky)</a:t>
            </a:r>
          </a:p>
          <a:p>
            <a:pPr marL="361950" indent="-361950" algn="just">
              <a:buFont typeface="Arial" pitchFamily="34" charset="0"/>
              <a:buChar char="•"/>
            </a:pPr>
            <a:r>
              <a:rPr lang="cs-CZ" dirty="0" smtClean="0"/>
              <a:t>oproti zákonu č. 137/2006 Sb. dochází ke zpřesnění a vyjasnění dosavadního stavu</a:t>
            </a:r>
          </a:p>
          <a:p>
            <a:pPr algn="just"/>
            <a:endParaRPr lang="cs-CZ" dirty="0"/>
          </a:p>
        </p:txBody>
      </p:sp>
      <p:sp>
        <p:nvSpPr>
          <p:cNvPr id="3" name="Nadpis 2"/>
          <p:cNvSpPr>
            <a:spLocks noGrp="1"/>
          </p:cNvSpPr>
          <p:nvPr>
            <p:ph type="title"/>
          </p:nvPr>
        </p:nvSpPr>
        <p:spPr/>
        <p:txBody>
          <a:bodyPr/>
          <a:lstStyle/>
          <a:p>
            <a:r>
              <a:rPr lang="cs-CZ" dirty="0" smtClean="0"/>
              <a:t>Nadlimitní režim (§ 55)</a:t>
            </a:r>
            <a:endParaRPr lang="cs-CZ" dirty="0"/>
          </a:p>
        </p:txBody>
      </p:sp>
    </p:spTree>
    <p:extLst>
      <p:ext uri="{BB962C8B-B14F-4D97-AF65-F5344CB8AC3E}">
        <p14:creationId xmlns:p14="http://schemas.microsoft.com/office/powerpoint/2010/main" val="376494013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6" y="2060848"/>
            <a:ext cx="8291264" cy="4392488"/>
          </a:xfrm>
        </p:spPr>
        <p:txBody>
          <a:bodyPr>
            <a:normAutofit fontScale="85000" lnSpcReduction="20000"/>
          </a:bodyPr>
          <a:lstStyle/>
          <a:p>
            <a:pPr marL="361950" indent="-361950" algn="just">
              <a:lnSpc>
                <a:spcPct val="110000"/>
              </a:lnSpc>
              <a:buFont typeface="Arial" pitchFamily="34" charset="0"/>
              <a:buChar char="•"/>
            </a:pPr>
            <a:r>
              <a:rPr lang="cs-CZ" dirty="0" smtClean="0"/>
              <a:t>pro neomezený počet dodavatelů</a:t>
            </a:r>
          </a:p>
          <a:p>
            <a:pPr marL="361950" indent="-361950" algn="just">
              <a:lnSpc>
                <a:spcPct val="110000"/>
              </a:lnSpc>
              <a:buFont typeface="Arial" pitchFamily="34" charset="0"/>
              <a:buChar char="•"/>
            </a:pPr>
            <a:r>
              <a:rPr lang="cs-CZ" dirty="0" smtClean="0"/>
              <a:t>zákaz jednání s dodavateli – účastníky zadávacího řízení</a:t>
            </a:r>
          </a:p>
          <a:p>
            <a:pPr marL="361950" indent="-361950" algn="just">
              <a:lnSpc>
                <a:spcPct val="110000"/>
              </a:lnSpc>
              <a:buFont typeface="Arial" pitchFamily="34" charset="0"/>
              <a:buChar char="•"/>
            </a:pPr>
            <a:r>
              <a:rPr lang="cs-CZ" dirty="0" smtClean="0"/>
              <a:t>lhůta </a:t>
            </a:r>
            <a:r>
              <a:rPr lang="cs-CZ" dirty="0"/>
              <a:t>pro podání nabídek </a:t>
            </a:r>
            <a:r>
              <a:rPr lang="cs-CZ" dirty="0" smtClean="0"/>
              <a:t>činí nejméně 30 dnů x podmínky, za nichž je zadavatel povinen lhůtu pro podání nabídek prodloužit</a:t>
            </a:r>
          </a:p>
          <a:p>
            <a:pPr marL="361950" indent="-361950" algn="just">
              <a:lnSpc>
                <a:spcPct val="110000"/>
              </a:lnSpc>
              <a:buFont typeface="Arial" pitchFamily="34" charset="0"/>
              <a:buChar char="•"/>
            </a:pPr>
            <a:r>
              <a:rPr lang="cs-CZ" dirty="0"/>
              <a:t>lhůta pro podání nabídek činí nejméně </a:t>
            </a:r>
            <a:r>
              <a:rPr lang="cs-CZ" dirty="0" smtClean="0"/>
              <a:t>15 dnů v případě naléhavých okolností nebo uveřejnění předběžného oznámení (které bylo odesláno nejméně 35 dnů </a:t>
            </a:r>
            <a:r>
              <a:rPr lang="cs-CZ" dirty="0"/>
              <a:t>a </a:t>
            </a:r>
            <a:r>
              <a:rPr lang="cs-CZ" dirty="0" smtClean="0"/>
              <a:t>nejvýše </a:t>
            </a:r>
            <a:r>
              <a:rPr lang="cs-CZ" dirty="0"/>
              <a:t>12 měsíců </a:t>
            </a:r>
            <a:r>
              <a:rPr lang="cs-CZ" dirty="0" smtClean="0"/>
              <a:t>přede dnem odeslání oznámení o zahájení zadávacího řízení)</a:t>
            </a:r>
            <a:endParaRPr lang="cs-CZ" dirty="0"/>
          </a:p>
          <a:p>
            <a:endParaRPr lang="cs-CZ" dirty="0" smtClean="0"/>
          </a:p>
          <a:p>
            <a:endParaRPr lang="cs-CZ" dirty="0"/>
          </a:p>
        </p:txBody>
      </p:sp>
      <p:sp>
        <p:nvSpPr>
          <p:cNvPr id="3" name="Nadpis 2"/>
          <p:cNvSpPr>
            <a:spLocks noGrp="1"/>
          </p:cNvSpPr>
          <p:nvPr>
            <p:ph type="title"/>
          </p:nvPr>
        </p:nvSpPr>
        <p:spPr/>
        <p:txBody>
          <a:bodyPr/>
          <a:lstStyle/>
          <a:p>
            <a:r>
              <a:rPr lang="cs-CZ" dirty="0" smtClean="0"/>
              <a:t>Otevřené řízení (§ 56)</a:t>
            </a:r>
            <a:endParaRPr lang="cs-CZ" dirty="0"/>
          </a:p>
        </p:txBody>
      </p:sp>
    </p:spTree>
    <p:extLst>
      <p:ext uri="{BB962C8B-B14F-4D97-AF65-F5344CB8AC3E}">
        <p14:creationId xmlns:p14="http://schemas.microsoft.com/office/powerpoint/2010/main" val="41015857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85000" lnSpcReduction="10000"/>
          </a:bodyPr>
          <a:lstStyle/>
          <a:p>
            <a:pPr marL="361950" indent="-361950" algn="just">
              <a:lnSpc>
                <a:spcPct val="110000"/>
              </a:lnSpc>
              <a:buFont typeface="Arial" pitchFamily="34" charset="0"/>
              <a:buChar char="•"/>
            </a:pPr>
            <a:r>
              <a:rPr lang="cs-CZ" dirty="0"/>
              <a:t>pro neomezený počet dodavatelů</a:t>
            </a:r>
          </a:p>
          <a:p>
            <a:pPr marL="361950" indent="-361950" algn="just">
              <a:lnSpc>
                <a:spcPct val="110000"/>
              </a:lnSpc>
              <a:buFont typeface="Arial" pitchFamily="34" charset="0"/>
              <a:buChar char="•"/>
            </a:pPr>
            <a:r>
              <a:rPr lang="cs-CZ" dirty="0"/>
              <a:t>zákaz jednání s dodavateli – účastníky </a:t>
            </a:r>
            <a:r>
              <a:rPr lang="cs-CZ" dirty="0" smtClean="0"/>
              <a:t>zadávacího řízení</a:t>
            </a:r>
          </a:p>
          <a:p>
            <a:pPr marL="361950" indent="-361950" algn="just">
              <a:lnSpc>
                <a:spcPct val="110000"/>
              </a:lnSpc>
              <a:buFont typeface="Arial" pitchFamily="34" charset="0"/>
              <a:buChar char="•"/>
            </a:pPr>
            <a:r>
              <a:rPr lang="cs-CZ" dirty="0" smtClean="0"/>
              <a:t>„druhé“ kolo zadávacího řízení určeno pouze účastníkům zadávacího řízení, kteří prokáží splnění kvalifikace</a:t>
            </a:r>
          </a:p>
          <a:p>
            <a:pPr marL="361950" indent="-361950" algn="just">
              <a:lnSpc>
                <a:spcPct val="110000"/>
              </a:lnSpc>
              <a:buFont typeface="Arial" pitchFamily="34" charset="0"/>
              <a:buChar char="•"/>
            </a:pPr>
            <a:r>
              <a:rPr lang="cs-CZ" dirty="0" smtClean="0"/>
              <a:t>lhůta pro podání žádosti o účast činí nejméně 30 dnů</a:t>
            </a:r>
          </a:p>
          <a:p>
            <a:pPr marL="361950" indent="-361950" algn="just">
              <a:lnSpc>
                <a:spcPct val="110000"/>
              </a:lnSpc>
              <a:buFont typeface="Arial" pitchFamily="34" charset="0"/>
              <a:buChar char="•"/>
            </a:pPr>
            <a:r>
              <a:rPr lang="cs-CZ" dirty="0"/>
              <a:t>l</a:t>
            </a:r>
            <a:r>
              <a:rPr lang="cs-CZ" dirty="0" smtClean="0"/>
              <a:t>hůta pro podání nabídek činí nejméně 25 dnů (povinnost prodloužit x možnost zkrátit)</a:t>
            </a:r>
            <a:endParaRPr lang="cs-CZ" dirty="0"/>
          </a:p>
        </p:txBody>
      </p:sp>
      <p:sp>
        <p:nvSpPr>
          <p:cNvPr id="3" name="Nadpis 2"/>
          <p:cNvSpPr>
            <a:spLocks noGrp="1"/>
          </p:cNvSpPr>
          <p:nvPr>
            <p:ph type="title"/>
          </p:nvPr>
        </p:nvSpPr>
        <p:spPr/>
        <p:txBody>
          <a:bodyPr/>
          <a:lstStyle/>
          <a:p>
            <a:r>
              <a:rPr lang="cs-CZ" dirty="0" smtClean="0"/>
              <a:t>Užší řízení (§ 58)</a:t>
            </a:r>
            <a:endParaRPr lang="cs-CZ" dirty="0"/>
          </a:p>
        </p:txBody>
      </p:sp>
    </p:spTree>
    <p:extLst>
      <p:ext uri="{BB962C8B-B14F-4D97-AF65-F5344CB8AC3E}">
        <p14:creationId xmlns:p14="http://schemas.microsoft.com/office/powerpoint/2010/main" val="321941724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Autofit/>
          </a:bodyPr>
          <a:lstStyle/>
          <a:p>
            <a:pPr marL="342900" indent="-342900" algn="just">
              <a:buFont typeface="Arial" pitchFamily="34" charset="0"/>
              <a:buChar char="•"/>
            </a:pPr>
            <a:r>
              <a:rPr lang="cs-CZ" sz="2400" dirty="0" smtClean="0"/>
              <a:t>pouze za splnění podmínek uvedených v zákoně:</a:t>
            </a:r>
            <a:endParaRPr lang="cs-CZ" sz="2400" dirty="0"/>
          </a:p>
          <a:p>
            <a:pPr marL="627063" indent="-265113" algn="just">
              <a:spcBef>
                <a:spcPts val="0"/>
              </a:spcBef>
              <a:spcAft>
                <a:spcPts val="0"/>
              </a:spcAft>
              <a:buAutoNum type="alphaLcParenR"/>
            </a:pPr>
            <a:r>
              <a:rPr lang="cs-CZ" sz="2000" dirty="0" smtClean="0"/>
              <a:t>potřeby </a:t>
            </a:r>
            <a:r>
              <a:rPr lang="cs-CZ" sz="2000" dirty="0"/>
              <a:t>zadavatele nelze uspokojit bez úpravy na </a:t>
            </a:r>
            <a:r>
              <a:rPr lang="cs-CZ" sz="2000" dirty="0" smtClean="0"/>
              <a:t>trhu dostupných plnění </a:t>
            </a:r>
          </a:p>
          <a:p>
            <a:pPr marL="627063" indent="-265113" algn="just">
              <a:spcBef>
                <a:spcPts val="0"/>
              </a:spcBef>
              <a:spcAft>
                <a:spcPts val="0"/>
              </a:spcAft>
              <a:buAutoNum type="alphaLcParenR"/>
            </a:pPr>
            <a:r>
              <a:rPr lang="cs-CZ" sz="2000" dirty="0" smtClean="0"/>
              <a:t>součástí </a:t>
            </a:r>
            <a:r>
              <a:rPr lang="cs-CZ" sz="2000" dirty="0"/>
              <a:t>plnění veřejné zakázky je návrh řešení nebo inovativní </a:t>
            </a:r>
            <a:r>
              <a:rPr lang="cs-CZ" sz="2000" dirty="0" smtClean="0"/>
              <a:t>řešení</a:t>
            </a:r>
          </a:p>
          <a:p>
            <a:pPr marL="627063" indent="-265113" algn="just">
              <a:spcBef>
                <a:spcPts val="0"/>
              </a:spcBef>
              <a:spcAft>
                <a:spcPts val="0"/>
              </a:spcAft>
              <a:buAutoNum type="alphaLcParenR"/>
            </a:pPr>
            <a:r>
              <a:rPr lang="cs-CZ" sz="2000" dirty="0" smtClean="0"/>
              <a:t>veřejná </a:t>
            </a:r>
            <a:r>
              <a:rPr lang="cs-CZ" sz="2000" dirty="0"/>
              <a:t>zakázka nemůže být zadána bez předchozího jednání z důvodu zvláštních okolností vyplývajících z povahy, složitosti nebo právních a finančních podmínek spojených s předmětem veřejné </a:t>
            </a:r>
            <a:r>
              <a:rPr lang="cs-CZ" sz="2000" dirty="0" smtClean="0"/>
              <a:t>zakázky</a:t>
            </a:r>
          </a:p>
          <a:p>
            <a:pPr marL="627063" indent="-265113" algn="just">
              <a:spcBef>
                <a:spcPts val="0"/>
              </a:spcBef>
              <a:spcAft>
                <a:spcPts val="0"/>
              </a:spcAft>
              <a:buAutoNum type="alphaLcParenR"/>
            </a:pPr>
            <a:r>
              <a:rPr lang="cs-CZ" sz="2000" dirty="0" smtClean="0"/>
              <a:t>nelze </a:t>
            </a:r>
            <a:r>
              <a:rPr lang="cs-CZ" sz="2000" dirty="0"/>
              <a:t>stanovit technické podmínky odkazem na technické dokumenty </a:t>
            </a:r>
          </a:p>
          <a:p>
            <a:endParaRPr lang="cs-CZ" dirty="0"/>
          </a:p>
        </p:txBody>
      </p:sp>
      <p:sp>
        <p:nvSpPr>
          <p:cNvPr id="3" name="Nadpis 2"/>
          <p:cNvSpPr>
            <a:spLocks noGrp="1"/>
          </p:cNvSpPr>
          <p:nvPr>
            <p:ph type="title"/>
          </p:nvPr>
        </p:nvSpPr>
        <p:spPr/>
        <p:txBody>
          <a:bodyPr/>
          <a:lstStyle/>
          <a:p>
            <a:r>
              <a:rPr lang="cs-CZ" dirty="0" smtClean="0"/>
              <a:t>Jednací řízení s uveřejněním (§ 60)</a:t>
            </a:r>
            <a:endParaRPr lang="cs-CZ" dirty="0"/>
          </a:p>
        </p:txBody>
      </p:sp>
    </p:spTree>
    <p:extLst>
      <p:ext uri="{BB962C8B-B14F-4D97-AF65-F5344CB8AC3E}">
        <p14:creationId xmlns:p14="http://schemas.microsoft.com/office/powerpoint/2010/main" val="347049130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361950" indent="-361950" algn="just">
              <a:buFont typeface="Arial" pitchFamily="34" charset="0"/>
              <a:buChar char="•"/>
            </a:pPr>
            <a:r>
              <a:rPr lang="cs-CZ" dirty="0"/>
              <a:t>lhůta pro podání </a:t>
            </a:r>
            <a:r>
              <a:rPr lang="cs-CZ" dirty="0" smtClean="0"/>
              <a:t>žádostí o účast činí </a:t>
            </a:r>
            <a:r>
              <a:rPr lang="cs-CZ" dirty="0"/>
              <a:t>nejméně </a:t>
            </a:r>
            <a:r>
              <a:rPr lang="cs-CZ" dirty="0" smtClean="0"/>
              <a:t>30 dnů </a:t>
            </a:r>
            <a:r>
              <a:rPr lang="cs-CZ" dirty="0"/>
              <a:t>x povinnost zadavatele prodloužit lhůtu pro podání </a:t>
            </a:r>
            <a:r>
              <a:rPr lang="cs-CZ" dirty="0" smtClean="0"/>
              <a:t>nabídek</a:t>
            </a:r>
          </a:p>
          <a:p>
            <a:pPr marL="361950" indent="-361950" algn="just">
              <a:buFont typeface="Arial" pitchFamily="34" charset="0"/>
              <a:buChar char="•"/>
            </a:pPr>
            <a:r>
              <a:rPr lang="cs-CZ" dirty="0"/>
              <a:t>opět možnost zkrátit lhůtu pro podání žádosti za podmínek předvídaných </a:t>
            </a:r>
            <a:r>
              <a:rPr lang="cs-CZ" dirty="0" smtClean="0"/>
              <a:t>zákonem</a:t>
            </a:r>
          </a:p>
          <a:p>
            <a:pPr marL="361950" indent="-361950" algn="just">
              <a:buFont typeface="Arial" pitchFamily="34" charset="0"/>
              <a:buChar char="•"/>
            </a:pPr>
            <a:r>
              <a:rPr lang="cs-CZ" dirty="0" smtClean="0"/>
              <a:t>lhůta pro podání předběžných nabídek činí nejméně 25 dnů od odeslání výzvy k jejímu podání</a:t>
            </a:r>
          </a:p>
          <a:p>
            <a:endParaRPr lang="cs-CZ" dirty="0"/>
          </a:p>
        </p:txBody>
      </p:sp>
      <p:sp>
        <p:nvSpPr>
          <p:cNvPr id="3" name="Nadpis 2"/>
          <p:cNvSpPr>
            <a:spLocks noGrp="1"/>
          </p:cNvSpPr>
          <p:nvPr>
            <p:ph type="title"/>
          </p:nvPr>
        </p:nvSpPr>
        <p:spPr/>
        <p:txBody>
          <a:bodyPr/>
          <a:lstStyle/>
          <a:p>
            <a:r>
              <a:rPr lang="cs-CZ" dirty="0"/>
              <a:t>Jednací řízení s uveřejněním</a:t>
            </a:r>
          </a:p>
        </p:txBody>
      </p:sp>
    </p:spTree>
    <p:extLst>
      <p:ext uri="{BB962C8B-B14F-4D97-AF65-F5344CB8AC3E}">
        <p14:creationId xmlns:p14="http://schemas.microsoft.com/office/powerpoint/2010/main" val="132667131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361950" indent="-361950" algn="just">
              <a:buFont typeface="Arial" pitchFamily="34" charset="0"/>
              <a:buChar char="•"/>
            </a:pPr>
            <a:r>
              <a:rPr lang="cs-CZ" dirty="0"/>
              <a:t>není stanoven postup … zadavatel může s účastníky zadávacího řízení jednat</a:t>
            </a:r>
          </a:p>
          <a:p>
            <a:pPr marL="361950" indent="-361950" algn="just">
              <a:buFont typeface="Arial" pitchFamily="34" charset="0"/>
              <a:buChar char="•"/>
            </a:pPr>
            <a:r>
              <a:rPr lang="cs-CZ" dirty="0"/>
              <a:t>podmínky použití rozděleny podle druhu </a:t>
            </a:r>
            <a:r>
              <a:rPr lang="cs-CZ" dirty="0" smtClean="0"/>
              <a:t>VZ</a:t>
            </a:r>
          </a:p>
          <a:p>
            <a:pPr marL="361950" indent="-361950" algn="just">
              <a:buFont typeface="Arial" pitchFamily="34" charset="0"/>
              <a:buChar char="•"/>
            </a:pPr>
            <a:r>
              <a:rPr lang="cs-CZ" dirty="0" smtClean="0"/>
              <a:t>není zákonem stanovena lhůta pro podání nabídek</a:t>
            </a:r>
            <a:endParaRPr lang="cs-CZ" dirty="0"/>
          </a:p>
          <a:p>
            <a:endParaRPr lang="cs-CZ" dirty="0"/>
          </a:p>
        </p:txBody>
      </p:sp>
      <p:sp>
        <p:nvSpPr>
          <p:cNvPr id="3" name="Nadpis 2"/>
          <p:cNvSpPr>
            <a:spLocks noGrp="1"/>
          </p:cNvSpPr>
          <p:nvPr>
            <p:ph type="title"/>
          </p:nvPr>
        </p:nvSpPr>
        <p:spPr/>
        <p:txBody>
          <a:bodyPr/>
          <a:lstStyle/>
          <a:p>
            <a:r>
              <a:rPr lang="cs-CZ" dirty="0"/>
              <a:t>Jednací řízení bez </a:t>
            </a:r>
            <a:r>
              <a:rPr lang="cs-CZ" dirty="0" smtClean="0"/>
              <a:t>uveřejnění (§ 63)</a:t>
            </a:r>
            <a:endParaRPr lang="cs-CZ" dirty="0"/>
          </a:p>
        </p:txBody>
      </p:sp>
    </p:spTree>
    <p:extLst>
      <p:ext uri="{BB962C8B-B14F-4D97-AF65-F5344CB8AC3E}">
        <p14:creationId xmlns:p14="http://schemas.microsoft.com/office/powerpoint/2010/main" val="208384675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marL="361950" indent="-361950" algn="just">
              <a:buFont typeface="Arial" pitchFamily="34" charset="0"/>
              <a:buChar char="•"/>
            </a:pPr>
            <a:r>
              <a:rPr lang="cs-CZ" dirty="0" smtClean="0"/>
              <a:t>zadávací </a:t>
            </a:r>
            <a:r>
              <a:rPr lang="cs-CZ" dirty="0" smtClean="0"/>
              <a:t>řízení, jehož cílem je nalezení řešení, které bude způsobilé splnit potřeby zadavatele</a:t>
            </a:r>
          </a:p>
          <a:p>
            <a:pPr marL="361950" indent="-361950" algn="just">
              <a:buFont typeface="Arial" pitchFamily="34" charset="0"/>
              <a:buChar char="•"/>
            </a:pPr>
            <a:r>
              <a:rPr lang="cs-CZ" dirty="0" smtClean="0"/>
              <a:t>možnost použít za splnění podmínek pro jednací řízení s uveřejněním</a:t>
            </a:r>
          </a:p>
          <a:p>
            <a:pPr marL="361950" indent="-361950" algn="just">
              <a:buFont typeface="Arial" pitchFamily="34" charset="0"/>
              <a:buChar char="•"/>
            </a:pPr>
            <a:r>
              <a:rPr lang="cs-CZ" dirty="0" smtClean="0"/>
              <a:t>zadavatel může v průběhu soutěžního dialogu s účastníky zadávacího řízení jednat</a:t>
            </a:r>
          </a:p>
          <a:p>
            <a:pPr marL="361950" indent="-361950" algn="just">
              <a:buFont typeface="Arial" pitchFamily="34" charset="0"/>
              <a:buChar char="•"/>
            </a:pPr>
            <a:r>
              <a:rPr lang="cs-CZ" dirty="0" smtClean="0"/>
              <a:t>lhůta pro podání žádostí o účast činí nejméně 30 dnů</a:t>
            </a:r>
          </a:p>
          <a:p>
            <a:pPr marL="457200" indent="-457200">
              <a:buFont typeface="Arial" pitchFamily="34" charset="0"/>
              <a:buChar char="•"/>
            </a:pPr>
            <a:endParaRPr lang="cs-CZ" dirty="0"/>
          </a:p>
        </p:txBody>
      </p:sp>
      <p:sp>
        <p:nvSpPr>
          <p:cNvPr id="3" name="Nadpis 2"/>
          <p:cNvSpPr>
            <a:spLocks noGrp="1"/>
          </p:cNvSpPr>
          <p:nvPr>
            <p:ph type="title"/>
          </p:nvPr>
        </p:nvSpPr>
        <p:spPr/>
        <p:txBody>
          <a:bodyPr/>
          <a:lstStyle/>
          <a:p>
            <a:r>
              <a:rPr lang="cs-CZ" dirty="0" smtClean="0"/>
              <a:t>Řízení se soutěžním dialogem (§ 68)</a:t>
            </a:r>
            <a:endParaRPr lang="cs-CZ" dirty="0"/>
          </a:p>
        </p:txBody>
      </p:sp>
    </p:spTree>
    <p:extLst>
      <p:ext uri="{BB962C8B-B14F-4D97-AF65-F5344CB8AC3E}">
        <p14:creationId xmlns:p14="http://schemas.microsoft.com/office/powerpoint/2010/main" val="161717511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361950" indent="-361950" algn="just">
              <a:buFont typeface="Arial" pitchFamily="34" charset="0"/>
              <a:buChar char="•"/>
            </a:pPr>
            <a:r>
              <a:rPr lang="cs-CZ" dirty="0" smtClean="0"/>
              <a:t>lze použít, pokud nelze potřebu vývoje inovativní dodávky nebo služby nebo inovativních stavebních prací a následné koupě výsledných dodávek, služeb nebo stavebních prací uspokojit prostřednictvím řešení, která jsou na trhu již dostupná</a:t>
            </a:r>
          </a:p>
          <a:p>
            <a:pPr marL="361950" indent="-361950" algn="just">
              <a:buFont typeface="Arial" pitchFamily="34" charset="0"/>
              <a:buChar char="•"/>
            </a:pPr>
            <a:r>
              <a:rPr lang="cs-CZ" dirty="0" smtClean="0"/>
              <a:t>zadavatel může s účastníky zadávacího řízení v průběhu řízení o inovačním partnerství jednat</a:t>
            </a:r>
            <a:endParaRPr lang="cs-CZ" dirty="0"/>
          </a:p>
        </p:txBody>
      </p:sp>
      <p:sp>
        <p:nvSpPr>
          <p:cNvPr id="3" name="Nadpis 2"/>
          <p:cNvSpPr>
            <a:spLocks noGrp="1"/>
          </p:cNvSpPr>
          <p:nvPr>
            <p:ph type="title"/>
          </p:nvPr>
        </p:nvSpPr>
        <p:spPr/>
        <p:txBody>
          <a:bodyPr/>
          <a:lstStyle/>
          <a:p>
            <a:r>
              <a:rPr lang="cs-CZ" dirty="0" smtClean="0"/>
              <a:t>Řízení o inovačním partnerství (§ 70)</a:t>
            </a:r>
            <a:endParaRPr lang="cs-CZ" dirty="0"/>
          </a:p>
        </p:txBody>
      </p:sp>
    </p:spTree>
    <p:extLst>
      <p:ext uri="{BB962C8B-B14F-4D97-AF65-F5344CB8AC3E}">
        <p14:creationId xmlns:p14="http://schemas.microsoft.com/office/powerpoint/2010/main" val="365935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smtClean="0"/>
              <a:t>uzavření </a:t>
            </a:r>
            <a:r>
              <a:rPr lang="cs-CZ" b="1" u="sng" dirty="0"/>
              <a:t>úplatné</a:t>
            </a:r>
            <a:r>
              <a:rPr lang="cs-CZ" dirty="0"/>
              <a:t> </a:t>
            </a:r>
            <a:r>
              <a:rPr lang="cs-CZ" b="1" u="sng" dirty="0"/>
              <a:t>smlouvy </a:t>
            </a:r>
            <a:endParaRPr lang="cs-CZ" b="1" u="sng" dirty="0" smtClean="0"/>
          </a:p>
          <a:p>
            <a:r>
              <a:rPr lang="cs-CZ" dirty="0" smtClean="0"/>
              <a:t>mezi </a:t>
            </a:r>
            <a:r>
              <a:rPr lang="cs-CZ" b="1" u="sng" dirty="0"/>
              <a:t>zadavatelem</a:t>
            </a:r>
            <a:r>
              <a:rPr lang="cs-CZ" dirty="0"/>
              <a:t> a </a:t>
            </a:r>
            <a:r>
              <a:rPr lang="cs-CZ" b="1" u="sng" dirty="0" smtClean="0"/>
              <a:t>dodavatelem</a:t>
            </a:r>
          </a:p>
          <a:p>
            <a:r>
              <a:rPr lang="cs-CZ" dirty="0" smtClean="0"/>
              <a:t>povinnost </a:t>
            </a:r>
            <a:r>
              <a:rPr lang="cs-CZ" dirty="0"/>
              <a:t>dodavatele </a:t>
            </a:r>
            <a:r>
              <a:rPr lang="cs-CZ" b="1" u="sng" dirty="0"/>
              <a:t>poskytnout</a:t>
            </a:r>
            <a:r>
              <a:rPr lang="cs-CZ" dirty="0"/>
              <a:t> dodávky, služby nebo stavební </a:t>
            </a:r>
            <a:r>
              <a:rPr lang="cs-CZ" dirty="0" smtClean="0"/>
              <a:t>práce</a:t>
            </a:r>
          </a:p>
          <a:p>
            <a:r>
              <a:rPr lang="cs-CZ" dirty="0" smtClean="0"/>
              <a:t>zadáním není </a:t>
            </a:r>
          </a:p>
          <a:p>
            <a:pPr lvl="1"/>
            <a:r>
              <a:rPr lang="cs-CZ" dirty="0" smtClean="0"/>
              <a:t>pracovněprávní </a:t>
            </a:r>
            <a:r>
              <a:rPr lang="cs-CZ" dirty="0"/>
              <a:t>nebo jiný obdobný </a:t>
            </a:r>
            <a:r>
              <a:rPr lang="cs-CZ" dirty="0" smtClean="0"/>
              <a:t>vztah</a:t>
            </a:r>
          </a:p>
          <a:p>
            <a:pPr lvl="1"/>
            <a:r>
              <a:rPr lang="cs-CZ" dirty="0" smtClean="0"/>
              <a:t>smlouvy </a:t>
            </a:r>
            <a:r>
              <a:rPr lang="cs-CZ" dirty="0"/>
              <a:t>upravující spolupráci zadavatelů</a:t>
            </a:r>
          </a:p>
          <a:p>
            <a:endParaRPr lang="cs-CZ" dirty="0"/>
          </a:p>
        </p:txBody>
      </p:sp>
      <p:sp>
        <p:nvSpPr>
          <p:cNvPr id="3" name="Nadpis 2"/>
          <p:cNvSpPr>
            <a:spLocks noGrp="1"/>
          </p:cNvSpPr>
          <p:nvPr>
            <p:ph type="title"/>
          </p:nvPr>
        </p:nvSpPr>
        <p:spPr/>
        <p:txBody>
          <a:bodyPr/>
          <a:lstStyle/>
          <a:p>
            <a:r>
              <a:rPr lang="cs-CZ" dirty="0" smtClean="0"/>
              <a:t>Zadání VZ  § 2</a:t>
            </a:r>
            <a:endParaRPr lang="cs-CZ" dirty="0"/>
          </a:p>
        </p:txBody>
      </p:sp>
    </p:spTree>
    <p:extLst>
      <p:ext uri="{BB962C8B-B14F-4D97-AF65-F5344CB8AC3E}">
        <p14:creationId xmlns:p14="http://schemas.microsoft.com/office/powerpoint/2010/main" val="2358463622"/>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457200" indent="-457200">
              <a:buFont typeface="Arial" pitchFamily="34" charset="0"/>
              <a:buChar char="•"/>
            </a:pPr>
            <a:r>
              <a:rPr lang="cs-CZ" dirty="0" smtClean="0"/>
              <a:t>zvláštní druh řízení</a:t>
            </a:r>
          </a:p>
          <a:p>
            <a:pPr marL="457200" indent="-457200">
              <a:buFont typeface="Arial" pitchFamily="34" charset="0"/>
              <a:buChar char="•"/>
            </a:pPr>
            <a:r>
              <a:rPr lang="cs-CZ" dirty="0" smtClean="0"/>
              <a:t>na </a:t>
            </a:r>
            <a:r>
              <a:rPr lang="cs-CZ" dirty="0"/>
              <a:t>sociální a jiné zvláštní služby </a:t>
            </a:r>
            <a:r>
              <a:rPr lang="cs-CZ" dirty="0" smtClean="0"/>
              <a:t>v </a:t>
            </a:r>
            <a:r>
              <a:rPr lang="cs-CZ" dirty="0"/>
              <a:t>příloze č. </a:t>
            </a:r>
            <a:r>
              <a:rPr lang="cs-CZ" dirty="0" smtClean="0"/>
              <a:t>4</a:t>
            </a:r>
          </a:p>
          <a:p>
            <a:pPr marL="457200" indent="-457200">
              <a:buFont typeface="Arial" pitchFamily="34" charset="0"/>
              <a:buChar char="•"/>
            </a:pPr>
            <a:r>
              <a:rPr lang="cs-CZ" dirty="0" smtClean="0"/>
              <a:t>zahájení</a:t>
            </a:r>
          </a:p>
          <a:p>
            <a:pPr lvl="1"/>
            <a:r>
              <a:rPr lang="cs-CZ" dirty="0" smtClean="0"/>
              <a:t>předběžné oznámení</a:t>
            </a:r>
          </a:p>
          <a:p>
            <a:pPr lvl="1"/>
            <a:r>
              <a:rPr lang="cs-CZ" dirty="0" smtClean="0"/>
              <a:t>oznámení o zahájení</a:t>
            </a:r>
          </a:p>
          <a:p>
            <a:pPr marL="457200" indent="-457200">
              <a:buFont typeface="Arial" pitchFamily="34" charset="0"/>
              <a:buChar char="•"/>
            </a:pPr>
            <a:r>
              <a:rPr lang="cs-CZ" dirty="0" smtClean="0"/>
              <a:t>přípustná i jiná kvalifikace než v nadlimitním režimu</a:t>
            </a:r>
          </a:p>
          <a:p>
            <a:endParaRPr lang="cs-CZ" dirty="0"/>
          </a:p>
        </p:txBody>
      </p:sp>
      <p:sp>
        <p:nvSpPr>
          <p:cNvPr id="3" name="Nadpis 2"/>
          <p:cNvSpPr>
            <a:spLocks noGrp="1"/>
          </p:cNvSpPr>
          <p:nvPr>
            <p:ph type="title"/>
          </p:nvPr>
        </p:nvSpPr>
        <p:spPr/>
        <p:txBody>
          <a:bodyPr/>
          <a:lstStyle/>
          <a:p>
            <a:r>
              <a:rPr lang="cs-CZ" dirty="0" smtClean="0"/>
              <a:t>Zjednodušený režim</a:t>
            </a:r>
            <a:endParaRPr lang="cs-CZ" dirty="0"/>
          </a:p>
        </p:txBody>
      </p:sp>
    </p:spTree>
    <p:extLst>
      <p:ext uri="{BB962C8B-B14F-4D97-AF65-F5344CB8AC3E}">
        <p14:creationId xmlns:p14="http://schemas.microsoft.com/office/powerpoint/2010/main" val="4130254550"/>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marL="457200" indent="-457200">
              <a:buFont typeface="Arial" pitchFamily="34" charset="0"/>
              <a:buChar char="•"/>
            </a:pPr>
            <a:r>
              <a:rPr lang="cs-CZ" dirty="0" smtClean="0"/>
              <a:t>průběh ZŘ </a:t>
            </a:r>
            <a:r>
              <a:rPr lang="cs-CZ" dirty="0"/>
              <a:t>určuje zadavatel </a:t>
            </a:r>
            <a:endParaRPr lang="cs-CZ" dirty="0" smtClean="0"/>
          </a:p>
          <a:p>
            <a:pPr marL="1200150" lvl="1" indent="-457200">
              <a:buFont typeface="Arial" pitchFamily="34" charset="0"/>
              <a:buChar char="•"/>
            </a:pPr>
            <a:r>
              <a:rPr lang="cs-CZ" dirty="0" smtClean="0"/>
              <a:t>specifika </a:t>
            </a:r>
            <a:r>
              <a:rPr lang="cs-CZ" dirty="0"/>
              <a:t>zadávaných </a:t>
            </a:r>
            <a:r>
              <a:rPr lang="cs-CZ" dirty="0" smtClean="0"/>
              <a:t>služeb</a:t>
            </a:r>
          </a:p>
          <a:p>
            <a:pPr marL="457200" indent="-457200">
              <a:buFont typeface="Arial" pitchFamily="34" charset="0"/>
              <a:buChar char="•"/>
            </a:pPr>
            <a:r>
              <a:rPr lang="cs-CZ" dirty="0" smtClean="0"/>
              <a:t>možnost jednat</a:t>
            </a:r>
          </a:p>
          <a:p>
            <a:pPr marL="457200" indent="-457200">
              <a:buFont typeface="Arial" pitchFamily="34" charset="0"/>
              <a:buChar char="•"/>
            </a:pPr>
            <a:r>
              <a:rPr lang="cs-CZ" dirty="0" smtClean="0"/>
              <a:t>možnost měnit </a:t>
            </a:r>
            <a:r>
              <a:rPr lang="cs-CZ" dirty="0"/>
              <a:t>zadávací </a:t>
            </a:r>
            <a:r>
              <a:rPr lang="cs-CZ" dirty="0" smtClean="0"/>
              <a:t>podmínky (zásady!)</a:t>
            </a:r>
          </a:p>
          <a:p>
            <a:pPr marL="457200" indent="-457200">
              <a:buFont typeface="Arial" pitchFamily="34" charset="0"/>
              <a:buChar char="•"/>
            </a:pPr>
            <a:r>
              <a:rPr lang="cs-CZ" dirty="0" smtClean="0"/>
              <a:t>kritéria kvality</a:t>
            </a:r>
          </a:p>
          <a:p>
            <a:pPr marL="1200150" lvl="1" indent="-457200">
              <a:buFont typeface="Arial" pitchFamily="34" charset="0"/>
              <a:buChar char="•"/>
            </a:pPr>
            <a:r>
              <a:rPr lang="cs-CZ" dirty="0" smtClean="0"/>
              <a:t>hodnocení potřeby </a:t>
            </a:r>
            <a:r>
              <a:rPr lang="cs-CZ" dirty="0"/>
              <a:t>zajištění kvality, návaznosti, dostupnosti </a:t>
            </a:r>
            <a:r>
              <a:rPr lang="cs-CZ" dirty="0" smtClean="0"/>
              <a:t>a </a:t>
            </a:r>
            <a:r>
              <a:rPr lang="cs-CZ" dirty="0"/>
              <a:t>komplexnosti služeb, inovativnosti řešení, přínosu pro uživatele nebo kritéria udržitelnosti sociálních služeb</a:t>
            </a:r>
          </a:p>
        </p:txBody>
      </p:sp>
      <p:sp>
        <p:nvSpPr>
          <p:cNvPr id="3" name="Nadpis 2"/>
          <p:cNvSpPr>
            <a:spLocks noGrp="1"/>
          </p:cNvSpPr>
          <p:nvPr>
            <p:ph type="title"/>
          </p:nvPr>
        </p:nvSpPr>
        <p:spPr/>
        <p:txBody>
          <a:bodyPr/>
          <a:lstStyle/>
          <a:p>
            <a:r>
              <a:rPr lang="cs-CZ" dirty="0" smtClean="0"/>
              <a:t>Zjednodušený režim</a:t>
            </a:r>
            <a:endParaRPr lang="cs-CZ" dirty="0"/>
          </a:p>
        </p:txBody>
      </p:sp>
    </p:spTree>
    <p:extLst>
      <p:ext uri="{BB962C8B-B14F-4D97-AF65-F5344CB8AC3E}">
        <p14:creationId xmlns:p14="http://schemas.microsoft.com/office/powerpoint/2010/main" val="21076352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Kvalifikace</a:t>
            </a:r>
            <a:endParaRPr lang="cs-CZ" dirty="0"/>
          </a:p>
        </p:txBody>
      </p:sp>
      <p:sp>
        <p:nvSpPr>
          <p:cNvPr id="3" name="Zástupný symbol pro obsah 2"/>
          <p:cNvSpPr>
            <a:spLocks noGrp="1"/>
          </p:cNvSpPr>
          <p:nvPr>
            <p:ph idx="10"/>
          </p:nvPr>
        </p:nvSpPr>
        <p:spPr/>
        <p:txBody>
          <a:bodyPr/>
          <a:lstStyle/>
          <a:p>
            <a:pPr marL="0" indent="0">
              <a:buNone/>
            </a:pPr>
            <a:r>
              <a:rPr lang="cs-CZ" dirty="0" smtClean="0"/>
              <a:t>= způsobilost </a:t>
            </a:r>
            <a:r>
              <a:rPr lang="cs-CZ" dirty="0"/>
              <a:t>a schopnost dodavatele plnit veřejnou </a:t>
            </a:r>
            <a:r>
              <a:rPr lang="cs-CZ" dirty="0" smtClean="0"/>
              <a:t>zakázku</a:t>
            </a:r>
          </a:p>
          <a:p>
            <a:r>
              <a:rPr lang="cs-CZ" dirty="0" smtClean="0"/>
              <a:t>způsobilost x kvalifikace</a:t>
            </a:r>
          </a:p>
          <a:p>
            <a:r>
              <a:rPr lang="cs-CZ" dirty="0"/>
              <a:t>n</a:t>
            </a:r>
            <a:r>
              <a:rPr lang="cs-CZ" dirty="0" smtClean="0"/>
              <a:t>adlimitní režim – povinnost požadovat prokázání splnění alespoň části kvalifikace</a:t>
            </a:r>
          </a:p>
          <a:p>
            <a:r>
              <a:rPr lang="cs-CZ" dirty="0"/>
              <a:t>p</a:t>
            </a:r>
            <a:r>
              <a:rPr lang="cs-CZ" dirty="0" smtClean="0"/>
              <a:t>odlimitní režim – možnost požadovat prokázání splnění kvalifikace</a:t>
            </a:r>
            <a:endParaRPr lang="cs-CZ" dirty="0"/>
          </a:p>
        </p:txBody>
      </p:sp>
    </p:spTree>
    <p:extLst>
      <p:ext uri="{BB962C8B-B14F-4D97-AF65-F5344CB8AC3E}">
        <p14:creationId xmlns:p14="http://schemas.microsoft.com/office/powerpoint/2010/main" val="319487674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Nadlimitní kvalifikace</a:t>
            </a:r>
            <a:endParaRPr lang="cs-CZ" dirty="0"/>
          </a:p>
        </p:txBody>
      </p:sp>
      <p:sp>
        <p:nvSpPr>
          <p:cNvPr id="3" name="Zástupný symbol pro obsah 2"/>
          <p:cNvSpPr>
            <a:spLocks noGrp="1"/>
          </p:cNvSpPr>
          <p:nvPr>
            <p:ph idx="10"/>
          </p:nvPr>
        </p:nvSpPr>
        <p:spPr/>
        <p:txBody>
          <a:bodyPr/>
          <a:lstStyle/>
          <a:p>
            <a:pPr marL="0" indent="0">
              <a:buNone/>
            </a:pPr>
            <a:r>
              <a:rPr lang="cs-CZ" b="1" dirty="0" smtClean="0"/>
              <a:t>Povinnost</a:t>
            </a:r>
            <a:r>
              <a:rPr lang="cs-CZ" dirty="0" smtClean="0"/>
              <a:t> požadovat prokázání:</a:t>
            </a:r>
          </a:p>
          <a:p>
            <a:r>
              <a:rPr lang="cs-CZ" dirty="0"/>
              <a:t>z</a:t>
            </a:r>
            <a:r>
              <a:rPr lang="cs-CZ" dirty="0" smtClean="0"/>
              <a:t>ákladní způsobilost (</a:t>
            </a:r>
            <a:r>
              <a:rPr lang="cs-CZ" dirty="0" err="1" smtClean="0"/>
              <a:t>netrestanost</a:t>
            </a:r>
            <a:r>
              <a:rPr lang="cs-CZ" dirty="0" smtClean="0"/>
              <a:t>, nedoplatky na daních, na pojistném, není v likvidaci)</a:t>
            </a:r>
          </a:p>
          <a:p>
            <a:endParaRPr lang="cs-CZ" dirty="0" smtClean="0"/>
          </a:p>
          <a:p>
            <a:r>
              <a:rPr lang="cs-CZ" dirty="0"/>
              <a:t>p</a:t>
            </a:r>
            <a:r>
              <a:rPr lang="cs-CZ" dirty="0" smtClean="0"/>
              <a:t>rofesní způsobilost </a:t>
            </a:r>
            <a:r>
              <a:rPr lang="cs-CZ" dirty="0"/>
              <a:t>(výpis z obchodního rejstříku nebo jiné obdobné </a:t>
            </a:r>
            <a:r>
              <a:rPr lang="cs-CZ" dirty="0" smtClean="0"/>
              <a:t>evidence </a:t>
            </a:r>
            <a:r>
              <a:rPr lang="cs-CZ" dirty="0"/>
              <a:t>– neplatí u </a:t>
            </a:r>
            <a:r>
              <a:rPr lang="cs-CZ" dirty="0" smtClean="0"/>
              <a:t>JŘBU)</a:t>
            </a:r>
            <a:endParaRPr lang="cs-CZ" dirty="0"/>
          </a:p>
          <a:p>
            <a:endParaRPr lang="cs-CZ" dirty="0"/>
          </a:p>
        </p:txBody>
      </p:sp>
    </p:spTree>
    <p:extLst>
      <p:ext uri="{BB962C8B-B14F-4D97-AF65-F5344CB8AC3E}">
        <p14:creationId xmlns:p14="http://schemas.microsoft.com/office/powerpoint/2010/main" val="380886022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r>
              <a:rPr lang="cs-CZ" sz="3200" b="1" dirty="0" smtClean="0"/>
              <a:t>Možnost</a:t>
            </a:r>
            <a:r>
              <a:rPr lang="cs-CZ" sz="3200" dirty="0" smtClean="0"/>
              <a:t> </a:t>
            </a:r>
            <a:r>
              <a:rPr lang="cs-CZ" sz="3200" dirty="0"/>
              <a:t>požadovat </a:t>
            </a:r>
            <a:r>
              <a:rPr lang="cs-CZ" sz="3200" dirty="0" smtClean="0"/>
              <a:t>prokázání:</a:t>
            </a:r>
            <a:endParaRPr lang="cs-CZ" sz="3200" dirty="0"/>
          </a:p>
          <a:p>
            <a:pPr marL="342900" indent="-342900">
              <a:spcBef>
                <a:spcPct val="20000"/>
              </a:spcBef>
              <a:buClr>
                <a:schemeClr val="accent1"/>
              </a:buClr>
              <a:buFont typeface="Wingdings" pitchFamily="2" charset="2"/>
              <a:buChar char="§"/>
            </a:pPr>
            <a:r>
              <a:rPr lang="cs-CZ" sz="3200" dirty="0">
                <a:latin typeface="+mn-lt"/>
                <a:cs typeface="+mn-cs"/>
              </a:rPr>
              <a:t>profesní způsobilost (oprávnění k podnikání, členství v komoře, odborná </a:t>
            </a:r>
            <a:r>
              <a:rPr lang="cs-CZ" sz="3200" dirty="0" smtClean="0">
                <a:latin typeface="+mn-lt"/>
                <a:cs typeface="+mn-cs"/>
              </a:rPr>
              <a:t>způsobilost </a:t>
            </a:r>
            <a:r>
              <a:rPr lang="cs-CZ" sz="3200" dirty="0">
                <a:latin typeface="+mn-lt"/>
                <a:cs typeface="+mn-cs"/>
              </a:rPr>
              <a:t>podle jiných předpisů)</a:t>
            </a:r>
          </a:p>
          <a:p>
            <a:pPr marL="342900" indent="-342900">
              <a:spcBef>
                <a:spcPct val="20000"/>
              </a:spcBef>
              <a:buClr>
                <a:schemeClr val="accent1"/>
              </a:buClr>
              <a:buFont typeface="Wingdings" pitchFamily="2" charset="2"/>
              <a:buChar char="§"/>
            </a:pPr>
            <a:r>
              <a:rPr lang="cs-CZ" sz="3200" dirty="0">
                <a:latin typeface="+mn-lt"/>
                <a:cs typeface="+mn-cs"/>
              </a:rPr>
              <a:t>ekonomická kvalifikace</a:t>
            </a:r>
          </a:p>
          <a:p>
            <a:pPr marL="342900" indent="-342900">
              <a:spcBef>
                <a:spcPct val="20000"/>
              </a:spcBef>
              <a:buClr>
                <a:schemeClr val="accent1"/>
              </a:buClr>
              <a:buFont typeface="Wingdings" pitchFamily="2" charset="2"/>
              <a:buChar char="§"/>
            </a:pPr>
            <a:r>
              <a:rPr lang="cs-CZ" sz="3200" dirty="0">
                <a:latin typeface="+mn-lt"/>
                <a:cs typeface="+mn-cs"/>
              </a:rPr>
              <a:t>technická kvalifikace</a:t>
            </a:r>
          </a:p>
          <a:p>
            <a:endParaRPr lang="cs-CZ" sz="200" b="1" dirty="0"/>
          </a:p>
          <a:p>
            <a:r>
              <a:rPr lang="cs-CZ" u="sng" dirty="0"/>
              <a:t>zákaz požadovat jinou kvalifikaci</a:t>
            </a:r>
          </a:p>
          <a:p>
            <a:endParaRPr lang="cs-CZ" dirty="0"/>
          </a:p>
          <a:p>
            <a:endParaRPr lang="cs-CZ" dirty="0"/>
          </a:p>
        </p:txBody>
      </p:sp>
      <p:sp>
        <p:nvSpPr>
          <p:cNvPr id="3" name="Nadpis 2"/>
          <p:cNvSpPr>
            <a:spLocks noGrp="1"/>
          </p:cNvSpPr>
          <p:nvPr>
            <p:ph type="title"/>
          </p:nvPr>
        </p:nvSpPr>
        <p:spPr/>
        <p:txBody>
          <a:bodyPr/>
          <a:lstStyle/>
          <a:p>
            <a:r>
              <a:rPr lang="cs-CZ" dirty="0"/>
              <a:t>Nadlimitní kvalifikace</a:t>
            </a:r>
          </a:p>
        </p:txBody>
      </p:sp>
    </p:spTree>
    <p:extLst>
      <p:ext uri="{BB962C8B-B14F-4D97-AF65-F5344CB8AC3E}">
        <p14:creationId xmlns:p14="http://schemas.microsoft.com/office/powerpoint/2010/main" val="117410856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Základní způsobilost</a:t>
            </a:r>
            <a:endParaRPr lang="cs-CZ" dirty="0"/>
          </a:p>
        </p:txBody>
      </p:sp>
      <p:sp>
        <p:nvSpPr>
          <p:cNvPr id="3" name="Zástupný symbol pro obsah 2"/>
          <p:cNvSpPr>
            <a:spLocks noGrp="1"/>
          </p:cNvSpPr>
          <p:nvPr>
            <p:ph idx="10"/>
          </p:nvPr>
        </p:nvSpPr>
        <p:spPr/>
        <p:txBody>
          <a:bodyPr/>
          <a:lstStyle/>
          <a:p>
            <a:pPr marL="0" indent="0">
              <a:buNone/>
            </a:pPr>
            <a:r>
              <a:rPr lang="cs-CZ" dirty="0" smtClean="0"/>
              <a:t>Oproti základní kvalifikaci</a:t>
            </a:r>
          </a:p>
          <a:p>
            <a:pPr>
              <a:lnSpc>
                <a:spcPct val="90000"/>
              </a:lnSpc>
              <a:spcAft>
                <a:spcPts val="1000"/>
              </a:spcAft>
            </a:pPr>
            <a:r>
              <a:rPr lang="cs-CZ" dirty="0"/>
              <a:t>omezení požadavků na okruh vymezený směrnicí</a:t>
            </a:r>
          </a:p>
          <a:p>
            <a:pPr>
              <a:lnSpc>
                <a:spcPct val="90000"/>
              </a:lnSpc>
              <a:spcAft>
                <a:spcPts val="1000"/>
              </a:spcAft>
            </a:pPr>
            <a:r>
              <a:rPr lang="cs-CZ" dirty="0"/>
              <a:t>negativní vymezení</a:t>
            </a:r>
          </a:p>
          <a:p>
            <a:pPr>
              <a:lnSpc>
                <a:spcPct val="90000"/>
              </a:lnSpc>
              <a:spcAft>
                <a:spcPts val="1000"/>
              </a:spcAft>
            </a:pPr>
            <a:r>
              <a:rPr lang="cs-CZ" dirty="0"/>
              <a:t>explicitní požadavek na její </a:t>
            </a:r>
            <a:r>
              <a:rPr lang="cs-CZ" dirty="0" smtClean="0"/>
              <a:t>prokázání</a:t>
            </a:r>
          </a:p>
          <a:p>
            <a:pPr marL="0" indent="0">
              <a:lnSpc>
                <a:spcPct val="90000"/>
              </a:lnSpc>
              <a:spcAft>
                <a:spcPts val="1000"/>
              </a:spcAft>
              <a:buNone/>
            </a:pPr>
            <a:endParaRPr lang="cs-CZ" dirty="0"/>
          </a:p>
          <a:p>
            <a:pPr>
              <a:lnSpc>
                <a:spcPct val="90000"/>
              </a:lnSpc>
              <a:spcAft>
                <a:spcPts val="1000"/>
              </a:spcAft>
            </a:pPr>
            <a:r>
              <a:rPr lang="cs-CZ" dirty="0"/>
              <a:t>s</a:t>
            </a:r>
            <a:r>
              <a:rPr lang="cs-CZ" dirty="0" smtClean="0"/>
              <a:t>plátkový kalendář           ok</a:t>
            </a:r>
          </a:p>
          <a:p>
            <a:pPr marL="0" indent="0">
              <a:lnSpc>
                <a:spcPct val="90000"/>
              </a:lnSpc>
              <a:spcAft>
                <a:spcPts val="1000"/>
              </a:spcAft>
              <a:buNone/>
            </a:pPr>
            <a:endParaRPr lang="cs-CZ" dirty="0"/>
          </a:p>
          <a:p>
            <a:pPr marL="0" indent="0">
              <a:lnSpc>
                <a:spcPct val="90000"/>
              </a:lnSpc>
              <a:spcAft>
                <a:spcPts val="1000"/>
              </a:spcAft>
              <a:buNone/>
            </a:pPr>
            <a:endParaRPr lang="cs-CZ" dirty="0"/>
          </a:p>
        </p:txBody>
      </p:sp>
      <p:sp>
        <p:nvSpPr>
          <p:cNvPr id="4" name="Šipka doprava 3"/>
          <p:cNvSpPr/>
          <p:nvPr/>
        </p:nvSpPr>
        <p:spPr>
          <a:xfrm>
            <a:off x="4572000" y="5706964"/>
            <a:ext cx="84924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30375001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smtClean="0"/>
              <a:t>„</a:t>
            </a:r>
            <a:r>
              <a:rPr lang="cs-CZ" sz="3000" dirty="0" err="1">
                <a:latin typeface="+mn-lt"/>
                <a:cs typeface="+mn-cs"/>
              </a:rPr>
              <a:t>sebeočištění</a:t>
            </a:r>
            <a:r>
              <a:rPr lang="cs-CZ" sz="3000" dirty="0">
                <a:latin typeface="+mn-lt"/>
                <a:cs typeface="+mn-cs"/>
              </a:rPr>
              <a:t>“ dodavatele od předchozího </a:t>
            </a:r>
            <a:r>
              <a:rPr lang="cs-CZ" sz="3000" dirty="0" smtClean="0">
                <a:latin typeface="+mn-lt"/>
                <a:cs typeface="+mn-cs"/>
              </a:rPr>
              <a:t>pochybení</a:t>
            </a:r>
          </a:p>
          <a:p>
            <a:pPr marL="342900" indent="-342900">
              <a:spcBef>
                <a:spcPct val="20000"/>
              </a:spcBef>
              <a:buClr>
                <a:schemeClr val="accent1"/>
              </a:buClr>
              <a:buFont typeface="Wingdings" pitchFamily="2" charset="2"/>
              <a:buChar char="§"/>
            </a:pPr>
            <a:r>
              <a:rPr lang="cs-CZ" sz="3000" dirty="0" smtClean="0">
                <a:latin typeface="+mn-lt"/>
                <a:cs typeface="+mn-cs"/>
              </a:rPr>
              <a:t>nesplnění základní způsobilosti nebo </a:t>
            </a:r>
          </a:p>
          <a:p>
            <a:pPr marL="342900" indent="-342900">
              <a:spcBef>
                <a:spcPct val="20000"/>
              </a:spcBef>
              <a:buClr>
                <a:schemeClr val="accent1"/>
              </a:buClr>
              <a:buFont typeface="Wingdings" pitchFamily="2" charset="2"/>
              <a:buChar char="§"/>
            </a:pPr>
            <a:r>
              <a:rPr lang="cs-CZ" sz="3000" dirty="0" smtClean="0">
                <a:latin typeface="+mn-lt"/>
                <a:cs typeface="+mn-cs"/>
              </a:rPr>
              <a:t>naplnění důvodů pro vyloučení – např. střet zájmů, narušení hospodářské soutěže, </a:t>
            </a:r>
            <a:r>
              <a:rPr lang="cs-CZ" sz="3000" dirty="0" smtClean="0"/>
              <a:t>profesní pochybení, pokus </a:t>
            </a:r>
            <a:r>
              <a:rPr lang="cs-CZ" sz="3000" dirty="0"/>
              <a:t>o ovlivnění </a:t>
            </a:r>
            <a:r>
              <a:rPr lang="cs-CZ" sz="3000" dirty="0" smtClean="0"/>
              <a:t>zadavatele</a:t>
            </a:r>
            <a:endParaRPr lang="cs-CZ" dirty="0"/>
          </a:p>
          <a:p>
            <a:endParaRPr lang="cs-CZ" dirty="0"/>
          </a:p>
        </p:txBody>
      </p:sp>
      <p:sp>
        <p:nvSpPr>
          <p:cNvPr id="3" name="Nadpis 2"/>
          <p:cNvSpPr>
            <a:spLocks noGrp="1"/>
          </p:cNvSpPr>
          <p:nvPr>
            <p:ph type="title"/>
          </p:nvPr>
        </p:nvSpPr>
        <p:spPr/>
        <p:txBody>
          <a:bodyPr/>
          <a:lstStyle/>
          <a:p>
            <a:r>
              <a:rPr lang="cs-CZ" dirty="0"/>
              <a:t>Obnovení způsobilosti</a:t>
            </a:r>
          </a:p>
        </p:txBody>
      </p:sp>
    </p:spTree>
    <p:extLst>
      <p:ext uri="{BB962C8B-B14F-4D97-AF65-F5344CB8AC3E}">
        <p14:creationId xmlns:p14="http://schemas.microsoft.com/office/powerpoint/2010/main" val="4284586487"/>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a:bodyPr>
          <a:lstStyle/>
          <a:p>
            <a:r>
              <a:rPr lang="cs-CZ" dirty="0"/>
              <a:t>Účastník </a:t>
            </a:r>
            <a:r>
              <a:rPr lang="cs-CZ" u="sng" dirty="0"/>
              <a:t>může</a:t>
            </a:r>
            <a:r>
              <a:rPr lang="cs-CZ" dirty="0"/>
              <a:t> prokázat, že </a:t>
            </a:r>
            <a:r>
              <a:rPr lang="cs-CZ" u="sng" dirty="0"/>
              <a:t>obnovil</a:t>
            </a:r>
            <a:r>
              <a:rPr lang="cs-CZ" dirty="0"/>
              <a:t> svou </a:t>
            </a:r>
            <a:r>
              <a:rPr lang="cs-CZ" u="sng" dirty="0"/>
              <a:t>způsobilost</a:t>
            </a:r>
            <a:r>
              <a:rPr lang="cs-CZ" dirty="0"/>
              <a:t>, pokud v průběhu zadávacího řízení zadavateli doloží, že </a:t>
            </a:r>
            <a:r>
              <a:rPr lang="cs-CZ" u="sng" dirty="0"/>
              <a:t>přijal dostatečná nápravná </a:t>
            </a:r>
            <a:r>
              <a:rPr lang="cs-CZ" u="sng" dirty="0" smtClean="0"/>
              <a:t>opatření</a:t>
            </a:r>
            <a:r>
              <a:rPr lang="cs-CZ" dirty="0" smtClean="0"/>
              <a:t> </a:t>
            </a:r>
            <a:endParaRPr lang="cs-CZ" dirty="0"/>
          </a:p>
          <a:p>
            <a:endParaRPr lang="cs-CZ" sz="100" dirty="0"/>
          </a:p>
          <a:p>
            <a:pPr marL="342900" indent="-342900">
              <a:spcBef>
                <a:spcPct val="20000"/>
              </a:spcBef>
              <a:buClr>
                <a:schemeClr val="accent1"/>
              </a:buClr>
              <a:buFont typeface="Wingdings" pitchFamily="2" charset="2"/>
              <a:buChar char="§"/>
            </a:pPr>
            <a:r>
              <a:rPr lang="cs-CZ" sz="3000" dirty="0">
                <a:latin typeface="+mn-lt"/>
                <a:cs typeface="+mn-cs"/>
              </a:rPr>
              <a:t>v nabídce</a:t>
            </a:r>
          </a:p>
          <a:p>
            <a:pPr marL="342900" indent="-342900">
              <a:spcBef>
                <a:spcPct val="20000"/>
              </a:spcBef>
              <a:buClr>
                <a:schemeClr val="accent1"/>
              </a:buClr>
              <a:buFont typeface="Wingdings" pitchFamily="2" charset="2"/>
              <a:buChar char="§"/>
            </a:pPr>
            <a:r>
              <a:rPr lang="cs-CZ" sz="3000" dirty="0">
                <a:latin typeface="+mn-lt"/>
                <a:cs typeface="+mn-cs"/>
              </a:rPr>
              <a:t>v námitce proti vyloučení</a:t>
            </a:r>
          </a:p>
          <a:p>
            <a:endParaRPr lang="cs-CZ" sz="800" dirty="0"/>
          </a:p>
          <a:p>
            <a:r>
              <a:rPr lang="cs-CZ" sz="2400" dirty="0"/>
              <a:t>NELZE u pravomocného odsouzení k zákazu plnění veřejných zakázek nebo účasti v koncesním řízení</a:t>
            </a:r>
          </a:p>
          <a:p>
            <a:endParaRPr lang="cs-CZ" dirty="0"/>
          </a:p>
          <a:p>
            <a:endParaRPr lang="cs-CZ" dirty="0"/>
          </a:p>
        </p:txBody>
      </p:sp>
      <p:sp>
        <p:nvSpPr>
          <p:cNvPr id="3" name="Nadpis 2"/>
          <p:cNvSpPr>
            <a:spLocks noGrp="1"/>
          </p:cNvSpPr>
          <p:nvPr>
            <p:ph type="title"/>
          </p:nvPr>
        </p:nvSpPr>
        <p:spPr/>
        <p:txBody>
          <a:bodyPr/>
          <a:lstStyle/>
          <a:p>
            <a:r>
              <a:rPr lang="cs-CZ" dirty="0"/>
              <a:t>Obnovení způsobilosti</a:t>
            </a:r>
          </a:p>
        </p:txBody>
      </p:sp>
    </p:spTree>
    <p:extLst>
      <p:ext uri="{BB962C8B-B14F-4D97-AF65-F5344CB8AC3E}">
        <p14:creationId xmlns:p14="http://schemas.microsoft.com/office/powerpoint/2010/main" val="321113593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b="1" dirty="0"/>
              <a:t>N</a:t>
            </a:r>
            <a:r>
              <a:rPr lang="cs-CZ" b="1" dirty="0" smtClean="0"/>
              <a:t>ápravná </a:t>
            </a:r>
            <a:r>
              <a:rPr lang="cs-CZ" b="1" dirty="0"/>
              <a:t>opatření </a:t>
            </a:r>
            <a:r>
              <a:rPr lang="cs-CZ" dirty="0" smtClean="0"/>
              <a:t>(např.)</a:t>
            </a:r>
          </a:p>
          <a:p>
            <a:pPr marL="342900" indent="-342900">
              <a:lnSpc>
                <a:spcPct val="90000"/>
              </a:lnSpc>
              <a:spcBef>
                <a:spcPct val="20000"/>
              </a:spcBef>
              <a:buClr>
                <a:schemeClr val="accent1"/>
              </a:buClr>
              <a:buFont typeface="Wingdings" pitchFamily="2" charset="2"/>
              <a:buChar char="§"/>
            </a:pPr>
            <a:r>
              <a:rPr lang="cs-CZ" dirty="0" smtClean="0">
                <a:latin typeface="+mn-lt"/>
                <a:cs typeface="+mn-cs"/>
              </a:rPr>
              <a:t>uhrazení </a:t>
            </a:r>
            <a:r>
              <a:rPr lang="cs-CZ" dirty="0">
                <a:latin typeface="+mn-lt"/>
                <a:cs typeface="+mn-cs"/>
              </a:rPr>
              <a:t>dlužných částek nebo nedoplatků </a:t>
            </a:r>
          </a:p>
          <a:p>
            <a:pPr marL="342900" indent="-342900">
              <a:lnSpc>
                <a:spcPct val="90000"/>
              </a:lnSpc>
              <a:spcBef>
                <a:spcPct val="20000"/>
              </a:spcBef>
              <a:buClr>
                <a:schemeClr val="accent1"/>
              </a:buClr>
              <a:buFont typeface="Wingdings" pitchFamily="2" charset="2"/>
              <a:buChar char="§"/>
            </a:pPr>
            <a:r>
              <a:rPr lang="cs-CZ" dirty="0" smtClean="0">
                <a:latin typeface="+mn-lt"/>
                <a:cs typeface="+mn-cs"/>
              </a:rPr>
              <a:t>úplná </a:t>
            </a:r>
            <a:r>
              <a:rPr lang="cs-CZ" dirty="0">
                <a:latin typeface="+mn-lt"/>
                <a:cs typeface="+mn-cs"/>
              </a:rPr>
              <a:t>náhrada újmy způsobená spácháním trestného činu nebo pochybením</a:t>
            </a:r>
          </a:p>
          <a:p>
            <a:pPr marL="342900" indent="-342900">
              <a:lnSpc>
                <a:spcPct val="90000"/>
              </a:lnSpc>
              <a:spcBef>
                <a:spcPct val="20000"/>
              </a:spcBef>
              <a:buClr>
                <a:schemeClr val="accent1"/>
              </a:buClr>
              <a:buFont typeface="Wingdings" pitchFamily="2" charset="2"/>
              <a:buChar char="§"/>
            </a:pPr>
            <a:r>
              <a:rPr lang="cs-CZ" dirty="0" smtClean="0">
                <a:latin typeface="+mn-lt"/>
                <a:cs typeface="+mn-cs"/>
              </a:rPr>
              <a:t>aktivní </a:t>
            </a:r>
            <a:r>
              <a:rPr lang="cs-CZ" dirty="0">
                <a:latin typeface="+mn-lt"/>
                <a:cs typeface="+mn-cs"/>
              </a:rPr>
              <a:t>spolupráce s orgány provádějícími vyšetřování, dozor, dohled nebo přezkum</a:t>
            </a:r>
          </a:p>
          <a:p>
            <a:pPr marL="342900" indent="-342900">
              <a:lnSpc>
                <a:spcPct val="90000"/>
              </a:lnSpc>
              <a:spcBef>
                <a:spcPct val="20000"/>
              </a:spcBef>
              <a:buClr>
                <a:schemeClr val="accent1"/>
              </a:buClr>
              <a:buFont typeface="Wingdings" pitchFamily="2" charset="2"/>
              <a:buChar char="§"/>
            </a:pPr>
            <a:r>
              <a:rPr lang="cs-CZ" dirty="0" smtClean="0">
                <a:latin typeface="+mn-lt"/>
                <a:cs typeface="+mn-cs"/>
              </a:rPr>
              <a:t>přijetí </a:t>
            </a:r>
            <a:r>
              <a:rPr lang="cs-CZ" dirty="0">
                <a:latin typeface="+mn-lt"/>
                <a:cs typeface="+mn-cs"/>
              </a:rPr>
              <a:t>technických, organizačních nebo personálních preventivních opatření</a:t>
            </a:r>
          </a:p>
          <a:p>
            <a:endParaRPr lang="cs-CZ" dirty="0"/>
          </a:p>
        </p:txBody>
      </p:sp>
      <p:sp>
        <p:nvSpPr>
          <p:cNvPr id="3" name="Nadpis 2"/>
          <p:cNvSpPr>
            <a:spLocks noGrp="1"/>
          </p:cNvSpPr>
          <p:nvPr>
            <p:ph type="title"/>
          </p:nvPr>
        </p:nvSpPr>
        <p:spPr/>
        <p:txBody>
          <a:bodyPr/>
          <a:lstStyle/>
          <a:p>
            <a:r>
              <a:rPr lang="cs-CZ" dirty="0"/>
              <a:t>Obnovení způsobilosti</a:t>
            </a:r>
          </a:p>
        </p:txBody>
      </p:sp>
    </p:spTree>
    <p:extLst>
      <p:ext uri="{BB962C8B-B14F-4D97-AF65-F5344CB8AC3E}">
        <p14:creationId xmlns:p14="http://schemas.microsoft.com/office/powerpoint/2010/main" val="184472555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a:t>Zadavatel posoudí, zda nápravná opatření považuje za </a:t>
            </a:r>
            <a:r>
              <a:rPr lang="cs-CZ" dirty="0" smtClean="0"/>
              <a:t>dostatečná - zohlední </a:t>
            </a:r>
            <a:r>
              <a:rPr lang="cs-CZ" dirty="0"/>
              <a:t>závažnost a konkrétní okolnosti trestného činu nebo jiného pochybení. </a:t>
            </a:r>
          </a:p>
          <a:p>
            <a:r>
              <a:rPr lang="cs-CZ" dirty="0"/>
              <a:t>ZÁVĚR: </a:t>
            </a:r>
          </a:p>
          <a:p>
            <a:r>
              <a:rPr lang="cs-CZ" dirty="0"/>
              <a:t>ANO - nevyloučí nebo vyloučení zruší</a:t>
            </a:r>
          </a:p>
          <a:p>
            <a:r>
              <a:rPr lang="cs-CZ" dirty="0"/>
              <a:t>NE – vyloučí nebo vyloučení potvrdí </a:t>
            </a:r>
          </a:p>
          <a:p>
            <a:endParaRPr lang="cs-CZ" dirty="0"/>
          </a:p>
        </p:txBody>
      </p:sp>
      <p:sp>
        <p:nvSpPr>
          <p:cNvPr id="3" name="Nadpis 2"/>
          <p:cNvSpPr>
            <a:spLocks noGrp="1"/>
          </p:cNvSpPr>
          <p:nvPr>
            <p:ph type="title"/>
          </p:nvPr>
        </p:nvSpPr>
        <p:spPr/>
        <p:txBody>
          <a:bodyPr/>
          <a:lstStyle/>
          <a:p>
            <a:r>
              <a:rPr lang="cs-CZ" dirty="0"/>
              <a:t>Obnovení způsobilosti</a:t>
            </a:r>
          </a:p>
        </p:txBody>
      </p:sp>
    </p:spTree>
    <p:extLst>
      <p:ext uri="{BB962C8B-B14F-4D97-AF65-F5344CB8AC3E}">
        <p14:creationId xmlns:p14="http://schemas.microsoft.com/office/powerpoint/2010/main" val="452653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VZ na </a:t>
            </a:r>
            <a:r>
              <a:rPr lang="cs-CZ" dirty="0"/>
              <a:t>dodávky </a:t>
            </a:r>
            <a:endParaRPr lang="cs-CZ" dirty="0" smtClean="0"/>
          </a:p>
          <a:p>
            <a:r>
              <a:rPr lang="cs-CZ" dirty="0" smtClean="0"/>
              <a:t>VZ na služby</a:t>
            </a:r>
          </a:p>
          <a:p>
            <a:r>
              <a:rPr lang="cs-CZ" dirty="0" smtClean="0"/>
              <a:t>VZ na </a:t>
            </a:r>
            <a:r>
              <a:rPr lang="cs-CZ" dirty="0"/>
              <a:t>stavební práce </a:t>
            </a:r>
            <a:endParaRPr lang="cs-CZ" dirty="0" smtClean="0"/>
          </a:p>
          <a:p>
            <a:r>
              <a:rPr lang="cs-CZ" dirty="0" smtClean="0"/>
              <a:t>koncese </a:t>
            </a:r>
            <a:r>
              <a:rPr lang="cs-CZ" dirty="0"/>
              <a:t>na služby </a:t>
            </a:r>
            <a:endParaRPr lang="cs-CZ" dirty="0" smtClean="0"/>
          </a:p>
          <a:p>
            <a:r>
              <a:rPr lang="cs-CZ" dirty="0" smtClean="0"/>
              <a:t>koncese </a:t>
            </a:r>
            <a:r>
              <a:rPr lang="cs-CZ" dirty="0"/>
              <a:t>na stavební práce</a:t>
            </a:r>
          </a:p>
        </p:txBody>
      </p:sp>
      <p:sp>
        <p:nvSpPr>
          <p:cNvPr id="3" name="Nadpis 2"/>
          <p:cNvSpPr>
            <a:spLocks noGrp="1"/>
          </p:cNvSpPr>
          <p:nvPr>
            <p:ph type="title"/>
          </p:nvPr>
        </p:nvSpPr>
        <p:spPr/>
        <p:txBody>
          <a:bodyPr/>
          <a:lstStyle/>
          <a:p>
            <a:r>
              <a:rPr lang="cs-CZ" dirty="0" smtClean="0"/>
              <a:t>Veřejná zakázka § 14</a:t>
            </a:r>
            <a:endParaRPr lang="cs-CZ" dirty="0"/>
          </a:p>
        </p:txBody>
      </p:sp>
    </p:spTree>
    <p:extLst>
      <p:ext uri="{BB962C8B-B14F-4D97-AF65-F5344CB8AC3E}">
        <p14:creationId xmlns:p14="http://schemas.microsoft.com/office/powerpoint/2010/main" val="271707508"/>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Profesní způsobilost</a:t>
            </a:r>
            <a:endParaRPr lang="cs-CZ" dirty="0"/>
          </a:p>
        </p:txBody>
      </p:sp>
      <p:sp>
        <p:nvSpPr>
          <p:cNvPr id="3" name="Zástupný symbol pro obsah 2"/>
          <p:cNvSpPr>
            <a:spLocks noGrp="1"/>
          </p:cNvSpPr>
          <p:nvPr>
            <p:ph idx="10"/>
          </p:nvPr>
        </p:nvSpPr>
        <p:spPr/>
        <p:txBody>
          <a:bodyPr/>
          <a:lstStyle/>
          <a:p>
            <a:pPr marL="0" indent="0">
              <a:buNone/>
            </a:pPr>
            <a:r>
              <a:rPr lang="cs-CZ" dirty="0" smtClean="0"/>
              <a:t>Oproti profesní kvalifikaci</a:t>
            </a:r>
          </a:p>
          <a:p>
            <a:r>
              <a:rPr lang="cs-CZ" dirty="0"/>
              <a:t>p</a:t>
            </a:r>
            <a:r>
              <a:rPr lang="cs-CZ" dirty="0" smtClean="0"/>
              <a:t>ovinnost požadovat výpis </a:t>
            </a:r>
            <a:r>
              <a:rPr lang="cs-CZ" dirty="0"/>
              <a:t>z obchodního rejstříku nebo jiné obdobné </a:t>
            </a:r>
            <a:r>
              <a:rPr lang="cs-CZ" dirty="0" smtClean="0"/>
              <a:t>evidence X možnost požadovat oprávnění k podnikání, členství v profesní samosprávné komoře nebo jinou odbornou způsobilost</a:t>
            </a:r>
          </a:p>
          <a:p>
            <a:r>
              <a:rPr lang="cs-CZ" dirty="0"/>
              <a:t>p</a:t>
            </a:r>
            <a:r>
              <a:rPr lang="cs-CZ" dirty="0" smtClean="0"/>
              <a:t>řesné požadavky v ZD</a:t>
            </a:r>
            <a:endParaRPr lang="cs-CZ" dirty="0"/>
          </a:p>
        </p:txBody>
      </p:sp>
    </p:spTree>
    <p:extLst>
      <p:ext uri="{BB962C8B-B14F-4D97-AF65-F5344CB8AC3E}">
        <p14:creationId xmlns:p14="http://schemas.microsoft.com/office/powerpoint/2010/main" val="376658364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Ekonomická kvalifikace</a:t>
            </a:r>
            <a:endParaRPr lang="cs-CZ" dirty="0"/>
          </a:p>
        </p:txBody>
      </p:sp>
      <p:sp>
        <p:nvSpPr>
          <p:cNvPr id="3" name="Zástupný symbol pro obsah 2"/>
          <p:cNvSpPr>
            <a:spLocks noGrp="1"/>
          </p:cNvSpPr>
          <p:nvPr>
            <p:ph idx="10"/>
          </p:nvPr>
        </p:nvSpPr>
        <p:spPr/>
        <p:txBody>
          <a:bodyPr/>
          <a:lstStyle/>
          <a:p>
            <a:r>
              <a:rPr lang="cs-CZ" sz="3000" dirty="0"/>
              <a:t>o</a:t>
            </a:r>
            <a:r>
              <a:rPr lang="cs-CZ" sz="3000" dirty="0" smtClean="0"/>
              <a:t>bnovení možnosti požadovat prokázání ekonomické kvalifikace</a:t>
            </a:r>
          </a:p>
          <a:p>
            <a:r>
              <a:rPr lang="cs-CZ" sz="3000" dirty="0"/>
              <a:t>minimální roční obrat </a:t>
            </a:r>
            <a:r>
              <a:rPr lang="cs-CZ" sz="3000" dirty="0" smtClean="0"/>
              <a:t>dodavatele nebo obrat dosažený dodavatelem s ohledem na předmět VZ nejdéle </a:t>
            </a:r>
            <a:r>
              <a:rPr lang="cs-CZ" sz="3000" dirty="0"/>
              <a:t>za 3 bezprostředně předcházející účetní </a:t>
            </a:r>
            <a:r>
              <a:rPr lang="cs-CZ" sz="3000" dirty="0" smtClean="0"/>
              <a:t>období</a:t>
            </a:r>
          </a:p>
          <a:p>
            <a:r>
              <a:rPr lang="cs-CZ" sz="3000" dirty="0"/>
              <a:t>výše ročního obratu nesmí přesahovat dvojnásobek předpokládané hodnoty veřejné </a:t>
            </a:r>
            <a:r>
              <a:rPr lang="cs-CZ" sz="3000" dirty="0" smtClean="0"/>
              <a:t>zakázky (výjimka – odůvodněné případy)</a:t>
            </a:r>
            <a:endParaRPr lang="cs-CZ" sz="3000" dirty="0"/>
          </a:p>
          <a:p>
            <a:endParaRPr lang="cs-CZ" dirty="0"/>
          </a:p>
        </p:txBody>
      </p:sp>
    </p:spTree>
    <p:extLst>
      <p:ext uri="{BB962C8B-B14F-4D97-AF65-F5344CB8AC3E}">
        <p14:creationId xmlns:p14="http://schemas.microsoft.com/office/powerpoint/2010/main" val="260001398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Ekonomická kvalifikace</a:t>
            </a:r>
            <a:endParaRPr lang="cs-CZ" dirty="0"/>
          </a:p>
        </p:txBody>
      </p:sp>
      <p:sp>
        <p:nvSpPr>
          <p:cNvPr id="3" name="Zástupný symbol pro obsah 2"/>
          <p:cNvSpPr>
            <a:spLocks noGrp="1"/>
          </p:cNvSpPr>
          <p:nvPr>
            <p:ph idx="10"/>
          </p:nvPr>
        </p:nvSpPr>
        <p:spPr/>
        <p:txBody>
          <a:bodyPr/>
          <a:lstStyle/>
          <a:p>
            <a:r>
              <a:rPr lang="cs-CZ" dirty="0"/>
              <a:t>prokázání výkazem zisku a ztrát dodavatele nebo obdobným dokladem </a:t>
            </a:r>
          </a:p>
          <a:p>
            <a:r>
              <a:rPr lang="cs-CZ" dirty="0"/>
              <a:t>zákaz ekonomické kvalifikace u VZ na </a:t>
            </a:r>
            <a:r>
              <a:rPr lang="cs-CZ" dirty="0" smtClean="0"/>
              <a:t>architektonické, stavební, technické </a:t>
            </a:r>
            <a:r>
              <a:rPr lang="cs-CZ" dirty="0"/>
              <a:t>a </a:t>
            </a:r>
            <a:r>
              <a:rPr lang="cs-CZ" dirty="0" smtClean="0"/>
              <a:t>inspekční služby </a:t>
            </a:r>
            <a:endParaRPr lang="cs-CZ" dirty="0"/>
          </a:p>
          <a:p>
            <a:pPr marL="0" indent="0">
              <a:buNone/>
            </a:pPr>
            <a:endParaRPr lang="cs-CZ" dirty="0"/>
          </a:p>
        </p:txBody>
      </p:sp>
    </p:spTree>
    <p:extLst>
      <p:ext uri="{BB962C8B-B14F-4D97-AF65-F5344CB8AC3E}">
        <p14:creationId xmlns:p14="http://schemas.microsoft.com/office/powerpoint/2010/main" val="401820391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Technická kvalifikace</a:t>
            </a:r>
            <a:endParaRPr lang="cs-CZ" dirty="0"/>
          </a:p>
        </p:txBody>
      </p:sp>
      <p:sp>
        <p:nvSpPr>
          <p:cNvPr id="3" name="Zástupný symbol pro obsah 2"/>
          <p:cNvSpPr>
            <a:spLocks noGrp="1"/>
          </p:cNvSpPr>
          <p:nvPr>
            <p:ph idx="10"/>
          </p:nvPr>
        </p:nvSpPr>
        <p:spPr/>
        <p:txBody>
          <a:bodyPr/>
          <a:lstStyle/>
          <a:p>
            <a:pPr marL="0" indent="0">
              <a:buNone/>
            </a:pPr>
            <a:r>
              <a:rPr lang="cs-CZ" sz="2400" dirty="0" smtClean="0"/>
              <a:t>Omezený výčet, nerozlišuje se podle druhu VZ</a:t>
            </a:r>
          </a:p>
          <a:p>
            <a:r>
              <a:rPr lang="cs-CZ" sz="2000" dirty="0"/>
              <a:t>seznam stavebních prací za posledních 5 let </a:t>
            </a:r>
          </a:p>
          <a:p>
            <a:r>
              <a:rPr lang="cs-CZ" sz="2000" dirty="0"/>
              <a:t>seznam dodávek nebo služeb za poslední 3 roky</a:t>
            </a:r>
          </a:p>
          <a:p>
            <a:r>
              <a:rPr lang="cs-CZ" sz="2000" dirty="0"/>
              <a:t>seznam techniků nebo technických útvarů</a:t>
            </a:r>
          </a:p>
          <a:p>
            <a:r>
              <a:rPr lang="cs-CZ" sz="2000" dirty="0"/>
              <a:t>osvědčení o vzdělání a odborné kvalifikaci </a:t>
            </a:r>
          </a:p>
          <a:p>
            <a:r>
              <a:rPr lang="cs-CZ" sz="2000" dirty="0"/>
              <a:t>popis technického </a:t>
            </a:r>
            <a:r>
              <a:rPr lang="cs-CZ" sz="2000" dirty="0" smtClean="0"/>
              <a:t>vybavení</a:t>
            </a:r>
          </a:p>
          <a:p>
            <a:r>
              <a:rPr lang="cs-CZ" sz="2000" dirty="0" smtClean="0"/>
              <a:t>provedení </a:t>
            </a:r>
            <a:r>
              <a:rPr lang="cs-CZ" sz="2000" dirty="0"/>
              <a:t>kontroly technické kapacity </a:t>
            </a:r>
          </a:p>
          <a:p>
            <a:r>
              <a:rPr lang="cs-CZ" sz="2000" dirty="0"/>
              <a:t>opatření v oblasti řízení z hlediska ochrany životního prostředí</a:t>
            </a:r>
          </a:p>
          <a:p>
            <a:r>
              <a:rPr lang="cs-CZ" sz="2000" dirty="0"/>
              <a:t>přehled průměrného ročního počtu zaměstnanců </a:t>
            </a:r>
          </a:p>
          <a:p>
            <a:r>
              <a:rPr lang="cs-CZ" sz="2000" dirty="0"/>
              <a:t>vzorky, popisy nebo fotografie </a:t>
            </a:r>
            <a:r>
              <a:rPr lang="cs-CZ" sz="2000" dirty="0" smtClean="0"/>
              <a:t>výrobků</a:t>
            </a:r>
          </a:p>
          <a:p>
            <a:r>
              <a:rPr lang="cs-CZ" sz="2000" dirty="0" smtClean="0"/>
              <a:t>…</a:t>
            </a:r>
            <a:endParaRPr lang="cs-CZ" sz="2000" dirty="0"/>
          </a:p>
          <a:p>
            <a:pPr marL="0" indent="0">
              <a:buNone/>
            </a:pPr>
            <a:endParaRPr lang="cs-CZ" dirty="0"/>
          </a:p>
        </p:txBody>
      </p:sp>
    </p:spTree>
    <p:extLst>
      <p:ext uri="{BB962C8B-B14F-4D97-AF65-F5344CB8AC3E}">
        <p14:creationId xmlns:p14="http://schemas.microsoft.com/office/powerpoint/2010/main" val="219441609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endParaRPr lang="cs-CZ" dirty="0" smtClean="0"/>
          </a:p>
          <a:p>
            <a:r>
              <a:rPr lang="cs-CZ" dirty="0" smtClean="0"/>
              <a:t>možnost prokázat určitou </a:t>
            </a:r>
            <a:r>
              <a:rPr lang="cs-CZ" dirty="0"/>
              <a:t>část ekonomické kvalifikace, technické kvalifikace nebo profesní způsobilosti prostřednictvím jiných </a:t>
            </a:r>
            <a:r>
              <a:rPr lang="cs-CZ" dirty="0" smtClean="0"/>
              <a:t>osob</a:t>
            </a:r>
          </a:p>
          <a:p>
            <a:endParaRPr lang="cs-CZ" dirty="0"/>
          </a:p>
        </p:txBody>
      </p:sp>
      <p:sp>
        <p:nvSpPr>
          <p:cNvPr id="3" name="Nadpis 2"/>
          <p:cNvSpPr>
            <a:spLocks noGrp="1"/>
          </p:cNvSpPr>
          <p:nvPr>
            <p:ph type="title"/>
          </p:nvPr>
        </p:nvSpPr>
        <p:spPr/>
        <p:txBody>
          <a:bodyPr/>
          <a:lstStyle/>
          <a:p>
            <a:r>
              <a:rPr lang="cs-CZ" dirty="0"/>
              <a:t>Prokázání kvalifikace prostřednictvím jiných osob</a:t>
            </a:r>
          </a:p>
        </p:txBody>
      </p:sp>
    </p:spTree>
    <p:extLst>
      <p:ext uri="{BB962C8B-B14F-4D97-AF65-F5344CB8AC3E}">
        <p14:creationId xmlns:p14="http://schemas.microsoft.com/office/powerpoint/2010/main" val="2704915755"/>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endParaRPr lang="cs-CZ" dirty="0" smtClean="0"/>
          </a:p>
          <a:p>
            <a:pPr>
              <a:spcBef>
                <a:spcPts val="0"/>
              </a:spcBef>
              <a:spcAft>
                <a:spcPts val="600"/>
              </a:spcAft>
            </a:pPr>
            <a:r>
              <a:rPr lang="cs-CZ" sz="2400" dirty="0"/>
              <a:t>doklady prokazující splnění profesní způsobilosti podle </a:t>
            </a:r>
            <a:r>
              <a:rPr lang="cs-CZ" sz="2400" dirty="0" smtClean="0"/>
              <a:t>jinou </a:t>
            </a:r>
            <a:r>
              <a:rPr lang="cs-CZ" sz="2400" dirty="0"/>
              <a:t>osobou,</a:t>
            </a:r>
          </a:p>
          <a:p>
            <a:pPr>
              <a:spcBef>
                <a:spcPts val="0"/>
              </a:spcBef>
              <a:spcAft>
                <a:spcPts val="600"/>
              </a:spcAft>
            </a:pPr>
            <a:r>
              <a:rPr lang="cs-CZ" sz="2400" dirty="0" smtClean="0"/>
              <a:t>doklady </a:t>
            </a:r>
            <a:r>
              <a:rPr lang="cs-CZ" sz="2400" dirty="0"/>
              <a:t>prokazující splnění chybějící části kvalifikace prostřednictvím jiné osoby,</a:t>
            </a:r>
          </a:p>
          <a:p>
            <a:pPr>
              <a:spcBef>
                <a:spcPts val="0"/>
              </a:spcBef>
              <a:spcAft>
                <a:spcPts val="600"/>
              </a:spcAft>
            </a:pPr>
            <a:r>
              <a:rPr lang="cs-CZ" sz="2400" dirty="0" smtClean="0"/>
              <a:t>doklady </a:t>
            </a:r>
            <a:r>
              <a:rPr lang="cs-CZ" sz="2400" dirty="0"/>
              <a:t>o splnění základní způsobilosti </a:t>
            </a:r>
            <a:r>
              <a:rPr lang="cs-CZ" sz="2400" dirty="0" smtClean="0"/>
              <a:t>jinou osobou</a:t>
            </a:r>
            <a:endParaRPr lang="cs-CZ" sz="2400" dirty="0"/>
          </a:p>
          <a:p>
            <a:pPr>
              <a:spcBef>
                <a:spcPts val="0"/>
              </a:spcBef>
              <a:spcAft>
                <a:spcPts val="600"/>
              </a:spcAft>
            </a:pPr>
            <a:r>
              <a:rPr lang="cs-CZ" sz="2400" dirty="0" smtClean="0"/>
              <a:t>písemný </a:t>
            </a:r>
            <a:r>
              <a:rPr lang="cs-CZ" sz="2400" dirty="0"/>
              <a:t>závazek jiné osoby k poskytnutí plnění určeného k plnění veřejné zakázky nebo k poskytnutí věcí nebo práv, s nimiž bude dodavatel oprávněn disponovat v rámci plnění veřejné zakázky, a to alespoň v rozsahu, v jakém jiná osoba prokázala kvalifikaci za </a:t>
            </a:r>
            <a:r>
              <a:rPr lang="cs-CZ" sz="2400" dirty="0" smtClean="0"/>
              <a:t>dodavatele</a:t>
            </a:r>
            <a:endParaRPr lang="cs-CZ" sz="2400" dirty="0"/>
          </a:p>
          <a:p>
            <a:endParaRPr lang="cs-CZ" dirty="0"/>
          </a:p>
        </p:txBody>
      </p:sp>
      <p:sp>
        <p:nvSpPr>
          <p:cNvPr id="3" name="Nadpis 2"/>
          <p:cNvSpPr>
            <a:spLocks noGrp="1"/>
          </p:cNvSpPr>
          <p:nvPr>
            <p:ph type="title"/>
          </p:nvPr>
        </p:nvSpPr>
        <p:spPr/>
        <p:txBody>
          <a:bodyPr/>
          <a:lstStyle/>
          <a:p>
            <a:r>
              <a:rPr lang="cs-CZ" dirty="0"/>
              <a:t>Prokázání kvalifikace prostřednictvím jiných osob</a:t>
            </a:r>
          </a:p>
        </p:txBody>
      </p:sp>
    </p:spTree>
    <p:extLst>
      <p:ext uri="{BB962C8B-B14F-4D97-AF65-F5344CB8AC3E}">
        <p14:creationId xmlns:p14="http://schemas.microsoft.com/office/powerpoint/2010/main" val="173008721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a:spcBef>
                <a:spcPts val="0"/>
              </a:spcBef>
              <a:spcAft>
                <a:spcPts val="1200"/>
              </a:spcAft>
            </a:pPr>
            <a:r>
              <a:rPr lang="cs-CZ" dirty="0" smtClean="0"/>
              <a:t>Z může </a:t>
            </a:r>
            <a:r>
              <a:rPr lang="cs-CZ" dirty="0"/>
              <a:t>v zadávací dokumentaci stanovit bližší pravidla pro prokazování profesní </a:t>
            </a:r>
            <a:r>
              <a:rPr lang="cs-CZ" dirty="0" smtClean="0"/>
              <a:t>způsobilosti, </a:t>
            </a:r>
            <a:r>
              <a:rPr lang="cs-CZ" dirty="0"/>
              <a:t>ekonomické kvalifikace nebo technické kvalifikace</a:t>
            </a:r>
          </a:p>
          <a:p>
            <a:endParaRPr lang="cs-CZ" dirty="0"/>
          </a:p>
        </p:txBody>
      </p:sp>
      <p:sp>
        <p:nvSpPr>
          <p:cNvPr id="3" name="Nadpis 2"/>
          <p:cNvSpPr>
            <a:spLocks noGrp="1"/>
          </p:cNvSpPr>
          <p:nvPr>
            <p:ph type="title"/>
          </p:nvPr>
        </p:nvSpPr>
        <p:spPr/>
        <p:txBody>
          <a:bodyPr/>
          <a:lstStyle/>
          <a:p>
            <a:r>
              <a:rPr lang="cs-CZ" dirty="0"/>
              <a:t>Společné prokazování kvalifikace</a:t>
            </a:r>
          </a:p>
        </p:txBody>
      </p:sp>
    </p:spTree>
    <p:extLst>
      <p:ext uri="{BB962C8B-B14F-4D97-AF65-F5344CB8AC3E}">
        <p14:creationId xmlns:p14="http://schemas.microsoft.com/office/powerpoint/2010/main" val="723818750"/>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a:spcBef>
                <a:spcPts val="0"/>
              </a:spcBef>
              <a:spcAft>
                <a:spcPts val="1200"/>
              </a:spcAft>
            </a:pPr>
            <a:endParaRPr lang="cs-CZ" dirty="0" smtClean="0"/>
          </a:p>
          <a:p>
            <a:pPr>
              <a:spcBef>
                <a:spcPts val="0"/>
              </a:spcBef>
              <a:spcAft>
                <a:spcPts val="1200"/>
              </a:spcAft>
            </a:pPr>
            <a:r>
              <a:rPr lang="cs-CZ" dirty="0" smtClean="0"/>
              <a:t>Z může </a:t>
            </a:r>
            <a:r>
              <a:rPr lang="cs-CZ" dirty="0"/>
              <a:t>požadovat, aby účastník zadávacího řízení předložil doklady prokazující základní způsobilost </a:t>
            </a:r>
            <a:r>
              <a:rPr lang="cs-CZ" dirty="0" smtClean="0"/>
              <a:t>a </a:t>
            </a:r>
            <a:r>
              <a:rPr lang="cs-CZ" dirty="0"/>
              <a:t>profesní způsobilost </a:t>
            </a:r>
            <a:r>
              <a:rPr lang="cs-CZ" dirty="0" smtClean="0"/>
              <a:t>jeho poddodavatelů.</a:t>
            </a:r>
          </a:p>
          <a:p>
            <a:pPr>
              <a:spcBef>
                <a:spcPts val="0"/>
              </a:spcBef>
              <a:spcAft>
                <a:spcPts val="1200"/>
              </a:spcAft>
            </a:pPr>
            <a:r>
              <a:rPr lang="cs-CZ" dirty="0" smtClean="0"/>
              <a:t>Z </a:t>
            </a:r>
            <a:r>
              <a:rPr lang="cs-CZ" dirty="0"/>
              <a:t>může požadovat nahrazení poddodavatele, který neprokáže splnění zadavatelem požadovaných kritérií způsobilosti nebo u kterého zadavatel prokáže důvody jeho </a:t>
            </a:r>
            <a:r>
              <a:rPr lang="cs-CZ" dirty="0" smtClean="0"/>
              <a:t>nezpůsobilosti</a:t>
            </a:r>
            <a:endParaRPr lang="cs-CZ" dirty="0"/>
          </a:p>
        </p:txBody>
      </p:sp>
      <p:sp>
        <p:nvSpPr>
          <p:cNvPr id="3" name="Nadpis 2"/>
          <p:cNvSpPr>
            <a:spLocks noGrp="1"/>
          </p:cNvSpPr>
          <p:nvPr>
            <p:ph type="title"/>
          </p:nvPr>
        </p:nvSpPr>
        <p:spPr/>
        <p:txBody>
          <a:bodyPr/>
          <a:lstStyle/>
          <a:p>
            <a:r>
              <a:rPr lang="cs-CZ" dirty="0"/>
              <a:t>Požadavek na prokázání kvalifikace poddodavatele</a:t>
            </a:r>
          </a:p>
        </p:txBody>
      </p:sp>
    </p:spTree>
    <p:extLst>
      <p:ext uri="{BB962C8B-B14F-4D97-AF65-F5344CB8AC3E}">
        <p14:creationId xmlns:p14="http://schemas.microsoft.com/office/powerpoint/2010/main" val="2350213777"/>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a:spcBef>
                <a:spcPts val="0"/>
              </a:spcBef>
              <a:spcAft>
                <a:spcPts val="1200"/>
              </a:spcAft>
            </a:pPr>
            <a:r>
              <a:rPr lang="cs-CZ" dirty="0"/>
              <a:t>přednostní vyžádání v systému e-</a:t>
            </a:r>
            <a:r>
              <a:rPr lang="cs-CZ" dirty="0" err="1"/>
              <a:t>Certis</a:t>
            </a:r>
            <a:endParaRPr lang="cs-CZ" dirty="0"/>
          </a:p>
          <a:p>
            <a:pPr>
              <a:spcBef>
                <a:spcPts val="0"/>
              </a:spcBef>
              <a:spcAft>
                <a:spcPts val="1200"/>
              </a:spcAft>
            </a:pPr>
            <a:r>
              <a:rPr lang="cs-CZ" dirty="0"/>
              <a:t>D může předložit čestné prohlášení, pokud zadavatel nestanovil jinak</a:t>
            </a:r>
          </a:p>
          <a:p>
            <a:pPr>
              <a:spcBef>
                <a:spcPts val="0"/>
              </a:spcBef>
              <a:spcAft>
                <a:spcPts val="1200"/>
              </a:spcAft>
            </a:pPr>
            <a:r>
              <a:rPr lang="cs-CZ" dirty="0"/>
              <a:t>D může vždy nahradit požadované doklady jednotným evropským osvědčením pro veřejné zakázky</a:t>
            </a:r>
          </a:p>
          <a:p>
            <a:pPr>
              <a:spcBef>
                <a:spcPts val="0"/>
              </a:spcBef>
              <a:spcAft>
                <a:spcPts val="1200"/>
              </a:spcAft>
            </a:pPr>
            <a:r>
              <a:rPr lang="cs-CZ" dirty="0"/>
              <a:t>Před uzavřením smlouvy si Z od vybraného D vždy vyžádá předložení originálů nebo ověřených kopií dokladů o kvalifikaci (!)</a:t>
            </a:r>
          </a:p>
          <a:p>
            <a:endParaRPr lang="cs-CZ" dirty="0"/>
          </a:p>
          <a:p>
            <a:endParaRPr lang="cs-CZ" dirty="0"/>
          </a:p>
        </p:txBody>
      </p:sp>
      <p:sp>
        <p:nvSpPr>
          <p:cNvPr id="3" name="Nadpis 2"/>
          <p:cNvSpPr>
            <a:spLocks noGrp="1"/>
          </p:cNvSpPr>
          <p:nvPr>
            <p:ph type="title"/>
          </p:nvPr>
        </p:nvSpPr>
        <p:spPr/>
        <p:txBody>
          <a:bodyPr/>
          <a:lstStyle/>
          <a:p>
            <a:r>
              <a:rPr lang="cs-CZ" dirty="0"/>
              <a:t>Doklady o kvalifikaci</a:t>
            </a:r>
          </a:p>
        </p:txBody>
      </p:sp>
    </p:spTree>
    <p:extLst>
      <p:ext uri="{BB962C8B-B14F-4D97-AF65-F5344CB8AC3E}">
        <p14:creationId xmlns:p14="http://schemas.microsoft.com/office/powerpoint/2010/main" val="4074011833"/>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a:spcBef>
                <a:spcPts val="0"/>
              </a:spcBef>
              <a:spcAft>
                <a:spcPts val="1200"/>
              </a:spcAft>
            </a:pPr>
            <a:r>
              <a:rPr lang="cs-CZ" dirty="0" smtClean="0"/>
              <a:t>pouze pro případ </a:t>
            </a:r>
            <a:r>
              <a:rPr lang="cs-CZ" b="1" dirty="0" smtClean="0"/>
              <a:t>změny</a:t>
            </a:r>
            <a:endParaRPr lang="cs-CZ" dirty="0" smtClean="0"/>
          </a:p>
          <a:p>
            <a:pPr>
              <a:spcBef>
                <a:spcPts val="0"/>
              </a:spcBef>
              <a:spcAft>
                <a:spcPts val="1200"/>
              </a:spcAft>
            </a:pPr>
            <a:r>
              <a:rPr lang="cs-CZ" dirty="0" smtClean="0"/>
              <a:t>povinnost oznámit </a:t>
            </a:r>
            <a:r>
              <a:rPr lang="cs-CZ" dirty="0"/>
              <a:t>zadavateli do 5 pracovních </a:t>
            </a:r>
            <a:r>
              <a:rPr lang="cs-CZ" dirty="0" smtClean="0"/>
              <a:t>dnů, do </a:t>
            </a:r>
            <a:r>
              <a:rPr lang="cs-CZ" dirty="0"/>
              <a:t>10 pracovních dnů od oznámení </a:t>
            </a:r>
            <a:r>
              <a:rPr lang="cs-CZ" dirty="0" smtClean="0"/>
              <a:t>předložit </a:t>
            </a:r>
            <a:r>
              <a:rPr lang="cs-CZ" dirty="0"/>
              <a:t>nové doklady nebo prohlášení ke </a:t>
            </a:r>
            <a:r>
              <a:rPr lang="cs-CZ" dirty="0" smtClean="0"/>
              <a:t>kvalifikaci</a:t>
            </a:r>
          </a:p>
          <a:p>
            <a:pPr>
              <a:spcBef>
                <a:spcPts val="0"/>
              </a:spcBef>
              <a:spcAft>
                <a:spcPts val="1200"/>
              </a:spcAft>
            </a:pPr>
            <a:r>
              <a:rPr lang="cs-CZ" dirty="0" smtClean="0"/>
              <a:t>výjimka</a:t>
            </a:r>
          </a:p>
          <a:p>
            <a:pPr lvl="1">
              <a:spcBef>
                <a:spcPts val="0"/>
              </a:spcBef>
              <a:spcAft>
                <a:spcPts val="1200"/>
              </a:spcAft>
            </a:pPr>
            <a:r>
              <a:rPr lang="cs-CZ" dirty="0"/>
              <a:t>podmínky kvalifikace jsou nadále splněny,</a:t>
            </a:r>
          </a:p>
          <a:p>
            <a:pPr lvl="1">
              <a:spcBef>
                <a:spcPts val="0"/>
              </a:spcBef>
              <a:spcAft>
                <a:spcPts val="1200"/>
              </a:spcAft>
            </a:pPr>
            <a:r>
              <a:rPr lang="cs-CZ" dirty="0" smtClean="0"/>
              <a:t>nedošlo </a:t>
            </a:r>
            <a:r>
              <a:rPr lang="cs-CZ" dirty="0"/>
              <a:t>k ovlivnění kritérií pro snížení počtu účastníků zadávacího řízení nebo nabídek a</a:t>
            </a:r>
          </a:p>
          <a:p>
            <a:pPr lvl="1">
              <a:spcBef>
                <a:spcPts val="0"/>
              </a:spcBef>
              <a:spcAft>
                <a:spcPts val="1200"/>
              </a:spcAft>
            </a:pPr>
            <a:r>
              <a:rPr lang="cs-CZ" dirty="0" smtClean="0"/>
              <a:t>nedošlo </a:t>
            </a:r>
            <a:r>
              <a:rPr lang="cs-CZ" dirty="0"/>
              <a:t>k ovlivnění kritérií hodnocení nabídek</a:t>
            </a:r>
          </a:p>
          <a:p>
            <a:pPr>
              <a:spcBef>
                <a:spcPts val="0"/>
              </a:spcBef>
              <a:spcAft>
                <a:spcPts val="1200"/>
              </a:spcAft>
            </a:pPr>
            <a:endParaRPr lang="cs-CZ" dirty="0" smtClean="0"/>
          </a:p>
          <a:p>
            <a:endParaRPr lang="cs-CZ" dirty="0"/>
          </a:p>
          <a:p>
            <a:endParaRPr lang="cs-CZ" dirty="0"/>
          </a:p>
        </p:txBody>
      </p:sp>
      <p:sp>
        <p:nvSpPr>
          <p:cNvPr id="3" name="Nadpis 2"/>
          <p:cNvSpPr>
            <a:spLocks noGrp="1"/>
          </p:cNvSpPr>
          <p:nvPr>
            <p:ph type="title"/>
          </p:nvPr>
        </p:nvSpPr>
        <p:spPr/>
        <p:txBody>
          <a:bodyPr/>
          <a:lstStyle/>
          <a:p>
            <a:r>
              <a:rPr lang="cs-CZ" dirty="0"/>
              <a:t>Změny kvalifikace </a:t>
            </a:r>
          </a:p>
        </p:txBody>
      </p:sp>
    </p:spTree>
    <p:extLst>
      <p:ext uri="{BB962C8B-B14F-4D97-AF65-F5344CB8AC3E}">
        <p14:creationId xmlns:p14="http://schemas.microsoft.com/office/powerpoint/2010/main" val="1329144788"/>
      </p:ext>
    </p:extLst>
  </p:cSld>
  <p:clrMapOvr>
    <a:masterClrMapping/>
  </p:clrMapOvr>
  <p:timing>
    <p:tnLst>
      <p:par>
        <p:cTn id="1" dur="indefinite" restart="never" nodeType="tmRoot"/>
      </p:par>
    </p:tnLst>
  </p:timing>
</p:sld>
</file>

<file path=ppt/theme/theme1.xml><?xml version="1.0" encoding="utf-8"?>
<a:theme xmlns:a="http://schemas.openxmlformats.org/drawingml/2006/main" name="MMR_klas">
  <a:themeElements>
    <a:clrScheme name="Barvy MMR">
      <a:dk1>
        <a:sysClr val="windowText" lastClr="000000"/>
      </a:dk1>
      <a:lt1>
        <a:sysClr val="window" lastClr="FFFFFF"/>
      </a:lt1>
      <a:dk2>
        <a:srgbClr val="262626"/>
      </a:dk2>
      <a:lt2>
        <a:srgbClr val="EEECE1"/>
      </a:lt2>
      <a:accent1>
        <a:srgbClr val="000099"/>
      </a:accent1>
      <a:accent2>
        <a:srgbClr val="00AF3F"/>
      </a:accent2>
      <a:accent3>
        <a:srgbClr val="F9E300"/>
      </a:accent3>
      <a:accent4>
        <a:srgbClr val="E21C18"/>
      </a:accent4>
      <a:accent5>
        <a:srgbClr val="24A7AF"/>
      </a:accent5>
      <a:accent6>
        <a:srgbClr val="868686"/>
      </a:accent6>
      <a:hlink>
        <a:srgbClr val="00AF3F"/>
      </a:hlink>
      <a:folHlink>
        <a:srgbClr val="868686"/>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MMR_klas</Template>
  <TotalTime>3351</TotalTime>
  <Words>5948</Words>
  <Application>Microsoft Office PowerPoint</Application>
  <PresentationFormat>Předvádění na obrazovce (4:3)</PresentationFormat>
  <Paragraphs>874</Paragraphs>
  <Slides>155</Slides>
  <Notes>12</Notes>
  <HiddenSlides>0</HiddenSlides>
  <MMClips>0</MMClips>
  <ScaleCrop>false</ScaleCrop>
  <HeadingPairs>
    <vt:vector size="4" baseType="variant">
      <vt:variant>
        <vt:lpstr>Motiv</vt:lpstr>
      </vt:variant>
      <vt:variant>
        <vt:i4>1</vt:i4>
      </vt:variant>
      <vt:variant>
        <vt:lpstr>Nadpisy snímků</vt:lpstr>
      </vt:variant>
      <vt:variant>
        <vt:i4>155</vt:i4>
      </vt:variant>
    </vt:vector>
  </HeadingPairs>
  <TitlesOfParts>
    <vt:vector size="156" baseType="lpstr">
      <vt:lpstr>MMR_klas</vt:lpstr>
      <vt:lpstr>Prezentace aplikace PowerPoint</vt:lpstr>
      <vt:lpstr>Nové zadávací směrnice</vt:lpstr>
      <vt:lpstr>Příprava zákona</vt:lpstr>
      <vt:lpstr>Zákon o zadávání veřejných zakázek</vt:lpstr>
      <vt:lpstr>Struktura zákona I</vt:lpstr>
      <vt:lpstr>Struktura zákona II</vt:lpstr>
      <vt:lpstr>Obecná ustanovení</vt:lpstr>
      <vt:lpstr>Zadání VZ  § 2</vt:lpstr>
      <vt:lpstr>Veřejná zakázka § 14</vt:lpstr>
      <vt:lpstr>Zadavatel §  4</vt:lpstr>
      <vt:lpstr>Zadavatel § 4</vt:lpstr>
      <vt:lpstr>Zadavatel</vt:lpstr>
      <vt:lpstr>Zadavatel</vt:lpstr>
      <vt:lpstr>Zásady § 6</vt:lpstr>
      <vt:lpstr>Společné zadávání § 7</vt:lpstr>
      <vt:lpstr>Centrální zadávání § 9</vt:lpstr>
      <vt:lpstr>Vertikální a horizontální spol. § 11-13</vt:lpstr>
      <vt:lpstr>Vertikální spolupráce - podmínky</vt:lpstr>
      <vt:lpstr>Vertikální spolupráce - ovládání</vt:lpstr>
      <vt:lpstr>Horizontální spolupráce - podmínky</vt:lpstr>
      <vt:lpstr>Předpokládaná hodnota § 16 - 23</vt:lpstr>
      <vt:lpstr>Předpokládaná hodnota provozní jednotky</vt:lpstr>
      <vt:lpstr>Režim VZ § 24 - 27</vt:lpstr>
      <vt:lpstr>Seznam pojmů</vt:lpstr>
      <vt:lpstr>Výjimky – obecné § 29</vt:lpstr>
      <vt:lpstr>Výjimky - obecné</vt:lpstr>
      <vt:lpstr>Výjimky - obecné</vt:lpstr>
      <vt:lpstr>Výjimky podlimitní § 30</vt:lpstr>
      <vt:lpstr>Výjimka pro VZMR § 31</vt:lpstr>
      <vt:lpstr>Předběžné tržní konzultace § 33</vt:lpstr>
      <vt:lpstr>Zadávací dokumentace</vt:lpstr>
      <vt:lpstr>Zadávací podmínky (§ 36)</vt:lpstr>
      <vt:lpstr>Zadávací podmínky</vt:lpstr>
      <vt:lpstr>Zadávací podmínky</vt:lpstr>
      <vt:lpstr>Podmínky účasti (§ 37)</vt:lpstr>
      <vt:lpstr>Podmínky účasti</vt:lpstr>
      <vt:lpstr>Vyhrazené veřejné zakázky § 38</vt:lpstr>
      <vt:lpstr>Vyhrazené veřejné zakázky</vt:lpstr>
      <vt:lpstr>Průběh zadávacího řízení § 39</vt:lpstr>
      <vt:lpstr>Průběh zadávacího řízení § 39</vt:lpstr>
      <vt:lpstr>Průběh zadávacího řízení § 39</vt:lpstr>
      <vt:lpstr>Jistota § 41</vt:lpstr>
      <vt:lpstr>Komise § 42</vt:lpstr>
      <vt:lpstr>Přizvaní odborníci</vt:lpstr>
      <vt:lpstr>Smluvní zastoupení zadavatele § 43</vt:lpstr>
      <vt:lpstr>Střet zájmů § 44</vt:lpstr>
      <vt:lpstr>Střet zájmů</vt:lpstr>
      <vt:lpstr>Doklady § 45</vt:lpstr>
      <vt:lpstr>Doklady</vt:lpstr>
      <vt:lpstr>Objasnění /doplnění údajů a dokladů § 46</vt:lpstr>
      <vt:lpstr>Objasnění nebo doplnění údajů a dokladů</vt:lpstr>
      <vt:lpstr>Účastník zadávacího řízení § 47</vt:lpstr>
      <vt:lpstr>Zánik účastenství § 47, 48</vt:lpstr>
      <vt:lpstr>Vyloučení účastníka zadávacího řízení</vt:lpstr>
      <vt:lpstr>Vyloučení účastníka zadávacího řízení</vt:lpstr>
      <vt:lpstr>Vyloučení účastníka zadávacího řízení</vt:lpstr>
      <vt:lpstr>Vyloučení účastníka zadávacího řízení</vt:lpstr>
      <vt:lpstr>Vyloučení účastníka zadávacího řízení</vt:lpstr>
      <vt:lpstr>Vyloučení účastníka zadávacího řízení</vt:lpstr>
      <vt:lpstr>Vyloučení účastníka zadávacího řízení</vt:lpstr>
      <vt:lpstr>Vyloučení účastníka zadávacího řízení</vt:lpstr>
      <vt:lpstr>Vyloučení účastníka zadávacího řízení</vt:lpstr>
      <vt:lpstr>Vyloučení účastníka zadávacího řízení</vt:lpstr>
      <vt:lpstr>Vyloučení účastníka zadávacího řízení</vt:lpstr>
      <vt:lpstr>Opatření k nápravě § 49</vt:lpstr>
      <vt:lpstr>Podlimitní režim (§ 52)</vt:lpstr>
      <vt:lpstr>Zjednodušené podlimitní řízení (§ 53)</vt:lpstr>
      <vt:lpstr>Zjednodušené podlimitní řízení</vt:lpstr>
      <vt:lpstr>Zjednodušené podlimitní řízení</vt:lpstr>
      <vt:lpstr>Zjednodušené podlimitní řízení</vt:lpstr>
      <vt:lpstr>Lhůty v podlimitním režimu</vt:lpstr>
      <vt:lpstr>Nadlimitní režim (§ 55)</vt:lpstr>
      <vt:lpstr>Otevřené řízení (§ 56)</vt:lpstr>
      <vt:lpstr>Užší řízení (§ 58)</vt:lpstr>
      <vt:lpstr>Jednací řízení s uveřejněním (§ 60)</vt:lpstr>
      <vt:lpstr>Jednací řízení s uveřejněním</vt:lpstr>
      <vt:lpstr>Jednací řízení bez uveřejnění (§ 63)</vt:lpstr>
      <vt:lpstr>Řízení se soutěžním dialogem (§ 68)</vt:lpstr>
      <vt:lpstr>Řízení o inovačním partnerství (§ 70)</vt:lpstr>
      <vt:lpstr>Zjednodušený režim</vt:lpstr>
      <vt:lpstr>Zjednodušený režim</vt:lpstr>
      <vt:lpstr>Kvalifikace</vt:lpstr>
      <vt:lpstr>Nadlimitní kvalifikace</vt:lpstr>
      <vt:lpstr>Nadlimitní kvalifikace</vt:lpstr>
      <vt:lpstr>Základní způsobilost</vt:lpstr>
      <vt:lpstr>Obnovení způsobilosti</vt:lpstr>
      <vt:lpstr>Obnovení způsobilosti</vt:lpstr>
      <vt:lpstr>Obnovení způsobilosti</vt:lpstr>
      <vt:lpstr>Obnovení způsobilosti</vt:lpstr>
      <vt:lpstr>Profesní způsobilost</vt:lpstr>
      <vt:lpstr>Ekonomická kvalifikace</vt:lpstr>
      <vt:lpstr>Ekonomická kvalifikace</vt:lpstr>
      <vt:lpstr>Technická kvalifikace</vt:lpstr>
      <vt:lpstr>Prokázání kvalifikace prostřednictvím jiných osob</vt:lpstr>
      <vt:lpstr>Prokázání kvalifikace prostřednictvím jiných osob</vt:lpstr>
      <vt:lpstr>Společné prokazování kvalifikace</vt:lpstr>
      <vt:lpstr>Požadavek na prokázání kvalifikace poddodavatele</vt:lpstr>
      <vt:lpstr>Doklady o kvalifikaci</vt:lpstr>
      <vt:lpstr>Změny kvalifikace </vt:lpstr>
      <vt:lpstr>Technické podmínky</vt:lpstr>
      <vt:lpstr>Technické podmínky</vt:lpstr>
      <vt:lpstr>Podmínky přístupnosti</vt:lpstr>
      <vt:lpstr>Štítky</vt:lpstr>
      <vt:lpstr>Štítky</vt:lpstr>
      <vt:lpstr>Štítky</vt:lpstr>
      <vt:lpstr>Dostupnost zadávací dokumentace § 96</vt:lpstr>
      <vt:lpstr>Dostupnost zadávací dokumentace</vt:lpstr>
      <vt:lpstr>Prohlídka místa plnění § 97</vt:lpstr>
      <vt:lpstr>Vysvětlení zadávací dokumentace (§ 98)</vt:lpstr>
      <vt:lpstr>Změna nebo doplnění ZD § 99</vt:lpstr>
      <vt:lpstr>Podmínky sestavení a podání nab. § 103</vt:lpstr>
      <vt:lpstr>Podmínky sestavení a podání nabídek</vt:lpstr>
      <vt:lpstr>Další podmínky pro uzavření sml. § 104</vt:lpstr>
      <vt:lpstr>Další podmínky pro uzavření smlouvy</vt:lpstr>
      <vt:lpstr>Využití poddodavatele § 105</vt:lpstr>
      <vt:lpstr>Platby poddodavatelům § 106</vt:lpstr>
      <vt:lpstr>Otevírání obálek § 108</vt:lpstr>
      <vt:lpstr>Otevírání obálek – listinná forma</vt:lpstr>
      <vt:lpstr>Mimořádně nízká nabídková cena § 113</vt:lpstr>
      <vt:lpstr>Mimořádně nízká nabídková cena</vt:lpstr>
      <vt:lpstr>Hodnocení (§ 114)</vt:lpstr>
      <vt:lpstr>Hodnocení</vt:lpstr>
      <vt:lpstr>Pravidla hodnocení</vt:lpstr>
      <vt:lpstr>Hodnocení - kritéria kvality</vt:lpstr>
      <vt:lpstr>Hodnocení - kritéria kvality (§ 116)</vt:lpstr>
      <vt:lpstr>Hodnocení - náklady životního cyklu (§ 117)</vt:lpstr>
      <vt:lpstr>Hodnocení - náklady životního cyklu</vt:lpstr>
      <vt:lpstr>Zpráva o hodnocení nabídek § 119</vt:lpstr>
      <vt:lpstr>Výběr dodavatele § 122</vt:lpstr>
      <vt:lpstr>Výběr dodavatele § 123</vt:lpstr>
      <vt:lpstr>Uzavření smlouvy § 124</vt:lpstr>
      <vt:lpstr>Uzavření smlouvy na veřejnou zakázku</vt:lpstr>
      <vt:lpstr>Postup po vyloučení VD § 125 </vt:lpstr>
      <vt:lpstr>Zrušení zadávacího řízení § 127</vt:lpstr>
      <vt:lpstr>Zrušení zadávacího řízení</vt:lpstr>
      <vt:lpstr>Písemná zpráva zadavatele</vt:lpstr>
      <vt:lpstr>Písemná zpráva zadavatele</vt:lpstr>
      <vt:lpstr>Písemná zpráva zadavatele</vt:lpstr>
      <vt:lpstr>Změny smlouvy § 222</vt:lpstr>
      <vt:lpstr>Nepodstatné změny smlouvy § 222/2</vt:lpstr>
      <vt:lpstr>Nepodstatné změny smlouvy § 222/3</vt:lpstr>
      <vt:lpstr>Nepodstatné změny smlouvy § 222/4</vt:lpstr>
      <vt:lpstr>Nepodstatné změny smlouvy § 222/5</vt:lpstr>
      <vt:lpstr>Nepodstatné změny smlouvy § 222/5</vt:lpstr>
      <vt:lpstr>Nepodstatné změny smlouvy § 222/6</vt:lpstr>
      <vt:lpstr>Nepodstatné změny smlouvy § 222/9</vt:lpstr>
      <vt:lpstr>Nepodstatné změny smlouvy § 222/7</vt:lpstr>
      <vt:lpstr>Nepodstatné změny smlouvy</vt:lpstr>
      <vt:lpstr>Ukončení závazku</vt:lpstr>
      <vt:lpstr>Ukončení závazku</vt:lpstr>
      <vt:lpstr>Přechodná ustanovení</vt:lpstr>
      <vt:lpstr>Přechodná ustanovení</vt:lpstr>
      <vt:lpstr>Prováděcí předpisy</vt:lpstr>
      <vt:lpstr>Prováděcí předpisy</vt:lpstr>
      <vt:lpstr>DĚKUJEME VÁM ZA POZORNOST</vt:lpstr>
    </vt:vector>
  </TitlesOfParts>
  <Company>MMR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dc:creator>
  <cp:lastModifiedBy>Sahulová Markéta</cp:lastModifiedBy>
  <cp:revision>434</cp:revision>
  <cp:lastPrinted>2015-12-10T13:00:09Z</cp:lastPrinted>
  <dcterms:created xsi:type="dcterms:W3CDTF">2012-11-28T11:32:44Z</dcterms:created>
  <dcterms:modified xsi:type="dcterms:W3CDTF">2016-06-06T10:51:25Z</dcterms:modified>
</cp:coreProperties>
</file>