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5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9" r:id="rId1"/>
  </p:sldMasterIdLst>
  <p:notesMasterIdLst>
    <p:notesMasterId r:id="rId27"/>
  </p:notesMasterIdLst>
  <p:handoutMasterIdLst>
    <p:handoutMasterId r:id="rId28"/>
  </p:handoutMasterIdLst>
  <p:sldIdLst>
    <p:sldId id="256" r:id="rId2"/>
    <p:sldId id="446" r:id="rId3"/>
    <p:sldId id="484" r:id="rId4"/>
    <p:sldId id="448" r:id="rId5"/>
    <p:sldId id="483" r:id="rId6"/>
    <p:sldId id="485" r:id="rId7"/>
    <p:sldId id="486" r:id="rId8"/>
    <p:sldId id="487" r:id="rId9"/>
    <p:sldId id="488" r:id="rId10"/>
    <p:sldId id="512" r:id="rId11"/>
    <p:sldId id="513" r:id="rId12"/>
    <p:sldId id="514" r:id="rId13"/>
    <p:sldId id="515" r:id="rId14"/>
    <p:sldId id="509" r:id="rId15"/>
    <p:sldId id="511" r:id="rId16"/>
    <p:sldId id="489" r:id="rId17"/>
    <p:sldId id="493" r:id="rId18"/>
    <p:sldId id="496" r:id="rId19"/>
    <p:sldId id="498" r:id="rId20"/>
    <p:sldId id="500" r:id="rId21"/>
    <p:sldId id="501" r:id="rId22"/>
    <p:sldId id="502" r:id="rId23"/>
    <p:sldId id="503" r:id="rId24"/>
    <p:sldId id="504" r:id="rId25"/>
    <p:sldId id="506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sil Vlastimil" initials="MV" lastIdx="27" clrIdx="0">
    <p:extLst>
      <p:ext uri="{19B8F6BF-5375-455C-9EA6-DF929625EA0E}">
        <p15:presenceInfo xmlns:p15="http://schemas.microsoft.com/office/powerpoint/2012/main" userId="S-1-5-21-240127028-979645192-923749875-18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74908" autoAdjust="0"/>
  </p:normalViewPr>
  <p:slideViewPr>
    <p:cSldViewPr snapToGrid="0">
      <p:cViewPr varScale="1">
        <p:scale>
          <a:sx n="43" d="100"/>
          <a:sy n="43" d="100"/>
        </p:scale>
        <p:origin x="72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9T12:12:03.141" idx="3">
    <p:pos x="10" y="10"/>
    <p:text>kdjflkdjfkdlfld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9T12:12:03.141" idx="21">
    <p:pos x="10" y="10"/>
    <p:text>kdjflkdjfkdlfld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9T12:12:03.141" idx="22">
    <p:pos x="10" y="10"/>
    <p:text>kdjflkdjfkdlfld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908F-A071-4D04-9DF4-256A1BA1A0B9}" type="datetimeFigureOut">
              <a:rPr lang="cs-CZ" smtClean="0"/>
              <a:pPr/>
              <a:t>02.01.2019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8E637-15AA-44B5-B61C-FDB4BF2AD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919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18EFD-F107-4179-BA8D-05F23EB3AFCB}" type="datetimeFigureOut">
              <a:rPr lang="cs-CZ" smtClean="0"/>
              <a:pPr/>
              <a:t>02.01.2019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7F4EE-2C1F-4CD5-B382-71273C3EAC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8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71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356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959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211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35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734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900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309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322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91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921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aseline="0" dirty="0"/>
              <a:t>Příkazem pokutu klidně až do výše 500.000 </a:t>
            </a:r>
            <a:r>
              <a:rPr lang="cs-CZ" sz="2000" baseline="0" dirty="0" err="1"/>
              <a:t>kč</a:t>
            </a:r>
            <a:endParaRPr lang="cs-CZ" sz="2000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479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2000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582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7512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8151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654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780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25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5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53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53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53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534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907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Nečinnostní žaloba je způsobem,</a:t>
            </a:r>
            <a:r>
              <a:rPr lang="cs-CZ" baseline="0" dirty="0"/>
              <a:t> jak donutit </a:t>
            </a:r>
            <a:r>
              <a:rPr lang="cs-CZ" baseline="0" dirty="0" err="1"/>
              <a:t>s.o</a:t>
            </a:r>
            <a:r>
              <a:rPr lang="cs-CZ" baseline="0" dirty="0"/>
              <a:t>. vydat rozhodnutí – domnívám se, že bezvadný příkaz byl podán a divím se, proč tedy </a:t>
            </a:r>
            <a:r>
              <a:rPr lang="cs-CZ" baseline="0" dirty="0" err="1"/>
              <a:t>s.o</a:t>
            </a:r>
            <a:r>
              <a:rPr lang="cs-CZ" baseline="0" dirty="0"/>
              <a:t>. ve věci nepokračoval a nevydal rozhodnutí.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7F4EE-2C1F-4CD5-B382-71273C3EACF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837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6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63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7377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07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22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1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90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8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3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8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0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2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4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8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C000"/>
            </a:gs>
            <a:gs pos="78000">
              <a:srgbClr val="0070C0"/>
            </a:gs>
            <a:gs pos="100000">
              <a:srgbClr val="0070C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53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322" y="2016087"/>
            <a:ext cx="8290683" cy="2063433"/>
          </a:xfrm>
        </p:spPr>
        <p:txBody>
          <a:bodyPr/>
          <a:lstStyle/>
          <a:p>
            <a:pPr algn="ctr"/>
            <a:r>
              <a:rPr lang="cs-CZ" sz="4800" dirty="0"/>
              <a:t>Příkazní řízení – praktické otázky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" y="4394039"/>
            <a:ext cx="8971004" cy="1698289"/>
          </a:xfrm>
        </p:spPr>
        <p:txBody>
          <a:bodyPr>
            <a:normAutofit/>
          </a:bodyPr>
          <a:lstStyle/>
          <a:p>
            <a:r>
              <a:rPr lang="cs-CZ" dirty="0"/>
              <a:t>Krajský úřad Zlínského kraje, odbor dopravy a silničního hospodářství</a:t>
            </a:r>
          </a:p>
          <a:p>
            <a:r>
              <a:rPr lang="cs-CZ" dirty="0"/>
              <a:t>Mgr. Michal Tichý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421" y="500043"/>
            <a:ext cx="1795492" cy="1516044"/>
          </a:xfrm>
          <a:prstGeom prst="rect">
            <a:avLst/>
          </a:prstGeom>
        </p:spPr>
      </p:pic>
      <p:sp useBgFill="1">
        <p:nvSpPr>
          <p:cNvPr id="5" name="Obdélník 4"/>
          <p:cNvSpPr/>
          <p:nvPr/>
        </p:nvSpPr>
        <p:spPr>
          <a:xfrm>
            <a:off x="8971005" y="2546281"/>
            <a:ext cx="32209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b="1" dirty="0">
              <a:solidFill>
                <a:schemeClr val="bg1"/>
              </a:solidFill>
            </a:endParaRPr>
          </a:p>
          <a:p>
            <a:pPr algn="r"/>
            <a:r>
              <a:rPr lang="cs-CZ" b="1" dirty="0">
                <a:solidFill>
                  <a:schemeClr val="bg1"/>
                </a:solidFill>
              </a:rPr>
              <a:t>Krajský úřad Královéhradeckého kraje</a:t>
            </a:r>
          </a:p>
          <a:p>
            <a:pPr algn="r"/>
            <a:endParaRPr lang="cs-CZ" b="1" dirty="0">
              <a:solidFill>
                <a:schemeClr val="bg1"/>
              </a:solidFill>
            </a:endParaRPr>
          </a:p>
          <a:p>
            <a:pPr algn="r"/>
            <a:r>
              <a:rPr lang="cs-CZ" b="1" dirty="0">
                <a:solidFill>
                  <a:schemeClr val="bg1"/>
                </a:solidFill>
              </a:rPr>
              <a:t>Odborný seminář pracovníků silničních správních úřadů</a:t>
            </a:r>
          </a:p>
          <a:p>
            <a:pPr algn="r"/>
            <a:r>
              <a:rPr lang="cs-CZ" b="1" dirty="0">
                <a:solidFill>
                  <a:schemeClr val="bg1"/>
                </a:solidFill>
              </a:rPr>
              <a:t>Hradec Králové 11.4.2018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98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Přestupky na úseku reklamních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FO - </a:t>
            </a:r>
            <a:r>
              <a:rPr lang="cs-CZ" sz="2800" b="1" u="sng" dirty="0">
                <a:solidFill>
                  <a:schemeClr val="bg1"/>
                </a:solidFill>
              </a:rPr>
              <a:t>§ 42a odst. 1 písm. c) - </a:t>
            </a:r>
            <a:r>
              <a:rPr lang="cs-CZ" sz="2800" dirty="0">
                <a:solidFill>
                  <a:schemeClr val="bg1"/>
                </a:solidFill>
              </a:rPr>
              <a:t>jako vlastník věci umístěné, zřizované nebo provozované bez povolení podle § 25 odst. 1 neuposlechne v rozporu s § 25 odst. 8 výzvy k jejímu odstranění, nebo jako vlastník reklamního zařízení provozovaného bez povolení podle § 25 odst. 1 neuposlechne v rozporu s § 25 odst. 10 výzvy k jeho odstranění</a:t>
            </a:r>
            <a:r>
              <a:rPr lang="cs-CZ" sz="2800" b="1" dirty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 a FPO § 42b odst. 1 písm. c)</a:t>
            </a:r>
          </a:p>
          <a:p>
            <a:pPr marL="0" indent="0" algn="just">
              <a:buNone/>
            </a:pPr>
            <a:endParaRPr lang="cs-CZ" sz="2800" b="1" u="sng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Pokuta 300.000 Kč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Příkaz na místě 10.000 Kč</a:t>
            </a:r>
            <a:endParaRPr lang="cs-CZ" sz="2800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1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Přestupky na úseku reklamních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FO </a:t>
            </a:r>
            <a:r>
              <a:rPr lang="cs-CZ" sz="2800" b="1" u="sng" dirty="0">
                <a:solidFill>
                  <a:schemeClr val="bg1"/>
                </a:solidFill>
              </a:rPr>
              <a:t>§ 42a odst. 1 písm. d) - </a:t>
            </a:r>
            <a:r>
              <a:rPr lang="cs-CZ" sz="2800" dirty="0">
                <a:solidFill>
                  <a:schemeClr val="bg1"/>
                </a:solidFill>
              </a:rPr>
              <a:t>odstraní nebo poškodí zakrytí reklamy provedené podle § 25 odst. 11 nebo podle § 31 odst. 9 nebo 10,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 a FPO § 42b odst. 1 písm. d)</a:t>
            </a:r>
          </a:p>
          <a:p>
            <a:pPr algn="just"/>
            <a:endParaRPr lang="cs-CZ" sz="2800" b="1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Pokuta 300.000 Kč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Příkaz na místě 10.000 Kč</a:t>
            </a:r>
            <a:endParaRPr lang="cs-CZ" sz="2800" dirty="0">
              <a:solidFill>
                <a:schemeClr val="bg1"/>
              </a:solidFill>
            </a:endParaRPr>
          </a:p>
          <a:p>
            <a:pPr algn="just"/>
            <a:endParaRPr lang="cs-CZ" sz="2800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3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Přestupky na úseku reklamních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FO </a:t>
            </a:r>
            <a:r>
              <a:rPr lang="cs-CZ" sz="2800" b="1" u="sng" dirty="0">
                <a:solidFill>
                  <a:schemeClr val="bg1"/>
                </a:solidFill>
              </a:rPr>
              <a:t>§ 42a odst. 1 písm. e) - </a:t>
            </a:r>
            <a:r>
              <a:rPr lang="cs-CZ" sz="2800" dirty="0">
                <a:solidFill>
                  <a:schemeClr val="bg1"/>
                </a:solidFill>
              </a:rPr>
              <a:t>v rozporu s § 31 zřizuje nebo provozuje reklamní zařízení v silničním ochranném pásmu bez povolení podle § 31 odst. 1 nebo nedodrží podmínky tohoto povolení,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 a FPO § 42b odst. 1 písm. e)</a:t>
            </a:r>
          </a:p>
          <a:p>
            <a:pPr marL="0" indent="0" algn="just">
              <a:buNone/>
            </a:pPr>
            <a:endParaRPr lang="cs-CZ" sz="2800" b="1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Pokuta 300.000 Kč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Příkaz na místě 10.000 Kč</a:t>
            </a:r>
            <a:endParaRPr lang="cs-CZ" sz="2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31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Přestupky na úseku reklamních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FO </a:t>
            </a:r>
            <a:r>
              <a:rPr lang="cs-CZ" sz="2800" b="1" u="sng" dirty="0">
                <a:solidFill>
                  <a:schemeClr val="bg1"/>
                </a:solidFill>
              </a:rPr>
              <a:t>§ 42a odst. 6 - </a:t>
            </a:r>
            <a:r>
              <a:rPr lang="cs-CZ" sz="2800" dirty="0">
                <a:solidFill>
                  <a:schemeClr val="bg1"/>
                </a:solidFill>
              </a:rPr>
              <a:t>v rozporu s § 31 zřizuje nebo provozuje reklamní zařízení v silničním ochranném pásmu bez povolení podle § 31 odst. 1 nebo nedodrží podmínky tohoto povolení,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PO a FPO § 42b odst. 4</a:t>
            </a:r>
          </a:p>
          <a:p>
            <a:pPr marL="0" indent="0" algn="just">
              <a:buNone/>
            </a:pPr>
            <a:endParaRPr lang="cs-CZ" sz="2800" b="1" dirty="0">
              <a:solidFill>
                <a:schemeClr val="bg1"/>
              </a:solidFill>
            </a:endParaRPr>
          </a:p>
          <a:p>
            <a:pPr algn="just"/>
            <a:r>
              <a:rPr lang="cs-CZ" sz="2800" b="1">
                <a:solidFill>
                  <a:schemeClr val="bg1"/>
                </a:solidFill>
              </a:rPr>
              <a:t>Pokuta 200.000 </a:t>
            </a:r>
            <a:r>
              <a:rPr lang="cs-CZ" sz="2800" b="1" dirty="0">
                <a:solidFill>
                  <a:schemeClr val="bg1"/>
                </a:solidFill>
              </a:rPr>
              <a:t>Kč</a:t>
            </a:r>
          </a:p>
          <a:p>
            <a:pPr algn="just"/>
            <a:r>
              <a:rPr lang="cs-CZ" sz="2800" b="1" dirty="0">
                <a:solidFill>
                  <a:schemeClr val="bg1"/>
                </a:solidFill>
              </a:rPr>
              <a:t>Příkaz na místě 10.000 Kč</a:t>
            </a:r>
            <a:endParaRPr lang="cs-CZ" sz="2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9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Výrok příkazu -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1800" b="1" dirty="0">
                <a:solidFill>
                  <a:schemeClr val="bg1"/>
                </a:solidFill>
              </a:rPr>
              <a:t>Josef Novák, nar. X, bytem Y </a:t>
            </a:r>
            <a:r>
              <a:rPr lang="cs-CZ" sz="1800" dirty="0">
                <a:solidFill>
                  <a:srgbClr val="FF0000"/>
                </a:solidFill>
              </a:rPr>
              <a:t>(dále také „obviněný“) </a:t>
            </a:r>
            <a:r>
              <a:rPr lang="cs-CZ" sz="1800" b="1" dirty="0">
                <a:solidFill>
                  <a:srgbClr val="FF0000"/>
                </a:solidFill>
              </a:rPr>
              <a:t>je vinen tím, že se z nedbalosti dopustil přestupku </a:t>
            </a:r>
            <a:r>
              <a:rPr lang="cs-CZ" sz="1800" b="1" dirty="0">
                <a:solidFill>
                  <a:schemeClr val="bg1"/>
                </a:solidFill>
              </a:rPr>
              <a:t>podle ustanovení § 42a odst. 6 zákona o pozemních komunikacích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>
                <a:solidFill>
                  <a:srgbClr val="FF0000"/>
                </a:solidFill>
              </a:rPr>
              <a:t>jehož se dopustil jako vlastník pozemku </a:t>
            </a:r>
            <a:r>
              <a:rPr lang="cs-CZ" sz="1800" dirty="0" err="1">
                <a:solidFill>
                  <a:srgbClr val="FF0000"/>
                </a:solidFill>
              </a:rPr>
              <a:t>p.č</a:t>
            </a:r>
            <a:r>
              <a:rPr lang="cs-CZ" sz="1800" dirty="0">
                <a:solidFill>
                  <a:srgbClr val="FF0000"/>
                </a:solidFill>
              </a:rPr>
              <a:t>. YYY v katastrálním území ZZZZ v obci AAAA, který se nachází v ochranném pásmu pozemní komunikace – silnice č. I/35 tím, že v době nejméně od… do…. na tomto pozemku strpěl umístění reklamního zařízení, a to velkoplošné reklamní tabule o rozměrech přibližně….(popsat co a jak).</a:t>
            </a:r>
          </a:p>
          <a:p>
            <a:pPr algn="just"/>
            <a:r>
              <a:rPr lang="cs-CZ" sz="1800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cs-CZ" sz="1800" dirty="0">
                <a:solidFill>
                  <a:schemeClr val="bg1"/>
                </a:solidFill>
              </a:rPr>
              <a:t>4 As 165/2016 – rozšířený senát NSS – chce, aby součástí výroku bylo uvedení všech povinností.</a:t>
            </a:r>
          </a:p>
          <a:p>
            <a:pPr algn="just"/>
            <a:r>
              <a:rPr lang="cs-CZ" sz="1800" dirty="0">
                <a:solidFill>
                  <a:schemeClr val="bg1"/>
                </a:solidFill>
              </a:rPr>
              <a:t>5 As 82/2009 – pokud je skutková podstata přestupku v zákoně popsána vyčerpávajícím způsobem, není třeba uvádět konkrétní ustanovení, k jejich porušení došlo.</a:t>
            </a: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0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Výrok příkazu - nový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1800" b="1" dirty="0">
                <a:solidFill>
                  <a:schemeClr val="bg1"/>
                </a:solidFill>
              </a:rPr>
              <a:t>právnická osoba  XXXX s.r.o., IČO XXX, XXXXX, 11000 Praha </a:t>
            </a:r>
            <a:r>
              <a:rPr lang="cs-CZ" sz="1800" dirty="0">
                <a:solidFill>
                  <a:srgbClr val="FF0000"/>
                </a:solidFill>
              </a:rPr>
              <a:t>(dále také „obviněná“) </a:t>
            </a:r>
            <a:r>
              <a:rPr lang="cs-CZ" sz="1800" b="1" dirty="0">
                <a:solidFill>
                  <a:srgbClr val="FF0000"/>
                </a:solidFill>
              </a:rPr>
              <a:t>je vinna přestupkem </a:t>
            </a:r>
            <a:r>
              <a:rPr lang="cs-CZ" sz="1800" b="1" dirty="0">
                <a:solidFill>
                  <a:schemeClr val="bg1"/>
                </a:solidFill>
              </a:rPr>
              <a:t>podle ustanovení § 42b odst. 4 zákona o pozemních komunikacích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dirty="0">
                <a:solidFill>
                  <a:srgbClr val="FF0000"/>
                </a:solidFill>
              </a:rPr>
              <a:t>jehož se dopustila jako vlastník pozemku </a:t>
            </a:r>
            <a:r>
              <a:rPr lang="cs-CZ" sz="1800" dirty="0" err="1">
                <a:solidFill>
                  <a:srgbClr val="FF0000"/>
                </a:solidFill>
              </a:rPr>
              <a:t>p.č</a:t>
            </a:r>
            <a:r>
              <a:rPr lang="cs-CZ" sz="1800" dirty="0">
                <a:solidFill>
                  <a:srgbClr val="FF0000"/>
                </a:solidFill>
              </a:rPr>
              <a:t>. YYY v katastrálním území ZZZZ v obci AAAA, který se nachází v ochranném pásmu pozemní komunikace – silnice č. I/35 tím, že v době nejméně od… do…. na tomto pozemku strpěla umístění reklamního zařízení, a to velkoplošné reklamní tabule o rozměrech přibližně….(popsat co a jak).</a:t>
            </a:r>
          </a:p>
          <a:p>
            <a:pPr algn="just"/>
            <a:r>
              <a:rPr lang="cs-CZ" sz="1800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cs-CZ" sz="1800" dirty="0">
                <a:solidFill>
                  <a:schemeClr val="bg1"/>
                </a:solidFill>
              </a:rPr>
              <a:t>4 As 165/2016 – rozšířený senát NSS – chce, aby součástí výroku bylo uvedení všech povinností.</a:t>
            </a:r>
          </a:p>
          <a:p>
            <a:pPr algn="just"/>
            <a:r>
              <a:rPr lang="cs-CZ" sz="1800" dirty="0">
                <a:solidFill>
                  <a:schemeClr val="bg1"/>
                </a:solidFill>
              </a:rPr>
              <a:t>5 As 82/2009 – pokud je skutková podstata přestupku v zákoně popsána vyčerpávajícím způsobem, není třeba uvádět konkrétní ustanovení, k jejich porušení došlo.</a:t>
            </a: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4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Odůvodnění příkazu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cs-CZ" sz="20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7200" b="1" u="sng" dirty="0">
                <a:solidFill>
                  <a:schemeClr val="bg1"/>
                </a:solidFill>
              </a:rPr>
              <a:t>Má být stejné jako rozhodnutí ?</a:t>
            </a:r>
          </a:p>
          <a:p>
            <a:pPr algn="just">
              <a:buFontTx/>
              <a:buChar char="-"/>
            </a:pPr>
            <a:r>
              <a:rPr lang="cs-CZ" sz="7200" b="1" dirty="0">
                <a:solidFill>
                  <a:schemeClr val="bg1"/>
                </a:solidFill>
              </a:rPr>
              <a:t>Co nejstručnější</a:t>
            </a:r>
          </a:p>
          <a:p>
            <a:pPr algn="just">
              <a:buFontTx/>
              <a:buChar char="-"/>
            </a:pPr>
            <a:r>
              <a:rPr lang="cs-CZ" sz="7200" b="1" dirty="0">
                <a:solidFill>
                  <a:schemeClr val="bg1"/>
                </a:solidFill>
              </a:rPr>
              <a:t>Není třeba psát obsáhlé rekapitulační pasáže</a:t>
            </a:r>
          </a:p>
          <a:p>
            <a:pPr algn="just">
              <a:buFontTx/>
              <a:buChar char="-"/>
            </a:pPr>
            <a:r>
              <a:rPr lang="cs-CZ" sz="7200" b="1" dirty="0">
                <a:solidFill>
                  <a:schemeClr val="bg1"/>
                </a:solidFill>
              </a:rPr>
              <a:t>Odůvodnění trestu – ano -přiměřené hodnocení kritérií</a:t>
            </a:r>
          </a:p>
          <a:p>
            <a:pPr algn="just">
              <a:buFontTx/>
              <a:buChar char="-"/>
            </a:pPr>
            <a:r>
              <a:rPr lang="cs-CZ" sz="7200" b="1" dirty="0">
                <a:solidFill>
                  <a:schemeClr val="bg1"/>
                </a:solidFill>
              </a:rPr>
              <a:t>Neopakovat….</a:t>
            </a:r>
          </a:p>
          <a:p>
            <a:pPr algn="just">
              <a:buFontTx/>
              <a:buChar char="-"/>
            </a:pPr>
            <a:r>
              <a:rPr lang="cs-CZ" sz="7200" b="1" dirty="0">
                <a:solidFill>
                  <a:schemeClr val="bg1"/>
                </a:solidFill>
              </a:rPr>
              <a:t>Kdo nepodá odpor, pak v případě přezkumu PM příkazu má slabší pozici</a:t>
            </a:r>
          </a:p>
          <a:p>
            <a:pPr algn="just">
              <a:buFontTx/>
              <a:buChar char="-"/>
            </a:pPr>
            <a:r>
              <a:rPr lang="cs-CZ" sz="7200" b="1" dirty="0">
                <a:solidFill>
                  <a:schemeClr val="bg1"/>
                </a:solidFill>
              </a:rPr>
              <a:t>PM příkaz rušit jen pro zásadní právní/skutkové vady– pokud mohou zasáhnout do výroku rozhodnutí.</a:t>
            </a:r>
          </a:p>
          <a:p>
            <a:pPr marL="0" indent="0" algn="just">
              <a:buNone/>
            </a:pPr>
            <a:r>
              <a:rPr lang="cs-CZ" sz="7200" dirty="0">
                <a:solidFill>
                  <a:schemeClr val="bg1"/>
                </a:solidFill>
              </a:rPr>
              <a:t>Ústavní soud v případě, že námitky stěžovatelů nejsou způsobilé změnit výrok rozhodnutí, tyto nevypořádává (srov. např. bod 24. nálezu 28. 5. 2009, </a:t>
            </a:r>
            <a:r>
              <a:rPr lang="cs-CZ" sz="7200" dirty="0" err="1">
                <a:solidFill>
                  <a:schemeClr val="bg1"/>
                </a:solidFill>
              </a:rPr>
              <a:t>sp</a:t>
            </a:r>
            <a:r>
              <a:rPr lang="cs-CZ" sz="7200" dirty="0">
                <a:solidFill>
                  <a:schemeClr val="bg1"/>
                </a:solidFill>
              </a:rPr>
              <a:t>. zn. II. ÚS 2029/08; Ústavní soud zde uvedl: „</a:t>
            </a:r>
            <a:r>
              <a:rPr lang="cs-CZ" sz="7200" i="1" dirty="0">
                <a:solidFill>
                  <a:schemeClr val="bg1"/>
                </a:solidFill>
              </a:rPr>
              <a:t>Ústavní soud se nezabýval dalšími námitkami stěžovatelky, protože by rozhodnutí o nich nebylo způsobilé změnit výrok.</a:t>
            </a:r>
            <a:r>
              <a:rPr lang="cs-CZ" sz="7200" dirty="0">
                <a:solidFill>
                  <a:schemeClr val="bg1"/>
                </a:solidFill>
              </a:rPr>
              <a:t>“), neboť si je plně vědom toho, že požadavky kladené na orgány veřejné moci - pokud jde o detailnost a rozsah vypořádání se s námitkami adresátů jejich aktů - nesmí být přemrštěné.</a:t>
            </a:r>
          </a:p>
          <a:p>
            <a:pPr marL="0" indent="0" algn="just">
              <a:buNone/>
            </a:pPr>
            <a:endParaRPr lang="cs-CZ" sz="72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7200" b="1" dirty="0">
                <a:solidFill>
                  <a:schemeClr val="bg1"/>
                </a:solidFill>
              </a:rPr>
              <a:t>Co není způsobilé změnit výrok – to nemůže vyvolat přezkum ani obnovu !!!!</a:t>
            </a:r>
          </a:p>
          <a:p>
            <a:pPr algn="just">
              <a:buFontTx/>
              <a:buChar char="-"/>
            </a:pPr>
            <a:endParaRPr lang="cs-CZ" sz="20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20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Odůvodnění příkazu - nové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Dle oznámení silničního správního úřadu byla zjištěna existence reklamního zařízení v ochranném pásmu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Součástí spisového materiálu je fotodokumentace, výpis z KN, katastrální mapa, plánek místa opatřený souřadnicemi GPS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Správní orgán na základě výše uvedených podkladů založených ve spisovém materiálu konstatuje, že obviněný jako  vlastník pozemku strpěl umístění reklamního zařízení, čímž se dopustil přestupku dle § 42a odst. 6/§ 42b odst. 4 zákona o pozemních komunikacích. Podle okolností forma zavinění.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Správní orgán má zato, že skutkový stav je zjištěn dostatečným způsobem dle § 3 a § 150 odst. 1 správního řádu, a proto ve věci rozhodl v příkazním řízení.</a:t>
            </a:r>
          </a:p>
          <a:p>
            <a:pPr algn="just"/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48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Odůvodnění příkazu – trest, náklady a poučení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6536"/>
            <a:ext cx="12048781" cy="452112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TREST: Za přestupek dle § 42a odst. 6 zákona o pozemních komunikacích se podle § 42a odst. 7 písm. b) téhož zákona ukládá správní trest pokuty v částce 200.000 Kč. V daném případě správní orgán zohlednil, že obviněný se podobného přestupku dosud nedopustil. V neprospěch obviněného hovoří fakt, že tento stav po dobu více jak jednoho roku strpěl, a to i přesto, že situace kolem reklamních zařízení v silničním ochranném pásmu je dlouhodobě medializovaná. Obviněný opominul potřebnou péči a neprojevil dostatečnou míru právní bdělosti. </a:t>
            </a:r>
          </a:p>
          <a:p>
            <a:pPr marL="0" indent="0" algn="just"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NÁKLADY ŘÍZENÍ: Povinnost nahradit náklady řízení se u příkazu, který je prvním úkonem v řízení, ve smyslu § 150 odst. 4 správního řádu, neukládá.</a:t>
            </a: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POUČENÍ: Proti příkazu je možné podat odpor ve lhůtě 8 dnů u nadepsaného správního orgánu. Včas podaným odporem se příkaz ruší a správní orgán pokračuje v řízení.</a:t>
            </a:r>
          </a:p>
          <a:p>
            <a:pPr algn="just"/>
            <a:endParaRPr lang="cs-CZ" sz="1800" dirty="0">
              <a:solidFill>
                <a:schemeClr val="bg1"/>
              </a:solidFill>
            </a:endParaRPr>
          </a:p>
          <a:p>
            <a:pPr algn="just"/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18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1800" b="1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43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NAPOMENUTÍ</a:t>
            </a:r>
            <a:r>
              <a:rPr lang="cs-CZ" dirty="0"/>
              <a:t> PŘÍKAZEM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9121" y="1934308"/>
            <a:ext cx="11391441" cy="4923692"/>
          </a:xfrm>
          <a:solidFill>
            <a:schemeClr val="tx2"/>
          </a:solidFill>
        </p:spPr>
        <p:txBody>
          <a:bodyPr>
            <a:normAutofit fontScale="25000" lnSpcReduction="20000"/>
          </a:bodyPr>
          <a:lstStyle/>
          <a:p>
            <a:pPr marL="1371600" indent="-1371600" algn="just">
              <a:buNone/>
            </a:pPr>
            <a:r>
              <a:rPr lang="cs-CZ" sz="11200" b="1" dirty="0">
                <a:solidFill>
                  <a:schemeClr val="bg1"/>
                </a:solidFill>
              </a:rPr>
              <a:t>§ 35 písm. a) + § 45 zákona č. 250/2016 Sb.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U přestupků vykazujících nižší míru společenské škodlivosti. 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NE U PŘESTUPKŮ DLE 361/2000 Sb.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Gramatická formulace </a:t>
            </a:r>
            <a:r>
              <a:rPr lang="cs-CZ" sz="11200" b="1" i="1" dirty="0">
                <a:solidFill>
                  <a:schemeClr val="bg1"/>
                </a:solidFill>
              </a:rPr>
              <a:t>se uloží </a:t>
            </a:r>
            <a:r>
              <a:rPr lang="cs-CZ" sz="11200" b="1" dirty="0">
                <a:solidFill>
                  <a:schemeClr val="bg1"/>
                </a:solidFill>
              </a:rPr>
              <a:t>v § 125c odst. 5 a 6 vylučuje jiné správní tresty než je pokuta nebo zákaz činnosti. 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ANO u § 83 a § 83a/1/l zák. 56/2001 Sb., pokud hromadně uvede na trh neschválený typ vozidla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ANO u § 34e odst. 3 zák. 111/1994 Sb.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ANO u § 16 zák. 168/1999 Sb.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ANO u § 42a a § 42b zák. 13/1997 Sb.</a:t>
            </a:r>
          </a:p>
          <a:p>
            <a:pPr marL="1371600" indent="-1371600" algn="just"/>
            <a:r>
              <a:rPr lang="cs-CZ" sz="11200" b="1" dirty="0">
                <a:solidFill>
                  <a:schemeClr val="bg1"/>
                </a:solidFill>
              </a:rPr>
              <a:t>Napomenutí nelze uložit spolu s pokutou (§ 36)</a:t>
            </a:r>
          </a:p>
          <a:p>
            <a:pPr marL="1371600" indent="-1371600"/>
            <a:endParaRPr lang="cs-CZ" sz="11200" b="1" dirty="0">
              <a:solidFill>
                <a:schemeClr val="bg1"/>
              </a:solidFill>
            </a:endParaRPr>
          </a:p>
          <a:p>
            <a:pPr marL="1371600" indent="-1371600"/>
            <a:endParaRPr lang="cs-CZ" sz="12800" b="1" dirty="0">
              <a:solidFill>
                <a:schemeClr val="bg1"/>
              </a:solidFill>
            </a:endParaRPr>
          </a:p>
          <a:p>
            <a:pPr marL="1371600" indent="-1371600"/>
            <a:endParaRPr lang="cs-CZ" sz="1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1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80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0957" y="620844"/>
            <a:ext cx="1699425" cy="143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01744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Příkazní řízení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19300"/>
            <a:ext cx="12192000" cy="4838700"/>
          </a:xfrm>
          <a:solidFill>
            <a:schemeClr val="tx2"/>
          </a:solidFill>
        </p:spPr>
        <p:txBody>
          <a:bodyPr>
            <a:normAutofit fontScale="25000" lnSpcReduction="20000"/>
          </a:bodyPr>
          <a:lstStyle/>
          <a:p>
            <a:pPr marL="1371600" indent="-1371600">
              <a:buNone/>
            </a:pPr>
            <a:r>
              <a:rPr lang="cs-CZ" sz="11200" b="1" dirty="0">
                <a:solidFill>
                  <a:schemeClr val="bg1"/>
                </a:solidFill>
              </a:rPr>
              <a:t>Obecná úprava v § 150 SŘ</a:t>
            </a:r>
          </a:p>
          <a:p>
            <a:pPr marL="1371600" indent="-1371600">
              <a:buNone/>
            </a:pPr>
            <a:r>
              <a:rPr lang="cs-CZ" sz="11200" b="1" dirty="0">
                <a:solidFill>
                  <a:schemeClr val="bg1"/>
                </a:solidFill>
              </a:rPr>
              <a:t>Speciální úprava v § 90 ZOP</a:t>
            </a:r>
          </a:p>
          <a:p>
            <a:pPr marL="1371600" indent="-1371600">
              <a:buNone/>
            </a:pPr>
            <a:r>
              <a:rPr lang="cs-CZ" sz="11200" b="1" dirty="0">
                <a:solidFill>
                  <a:schemeClr val="bg1"/>
                </a:solidFill>
              </a:rPr>
              <a:t>		</a:t>
            </a:r>
            <a:r>
              <a:rPr lang="cs-CZ" sz="11200" b="1" u="sng" dirty="0">
                <a:solidFill>
                  <a:schemeClr val="bg1"/>
                </a:solidFill>
              </a:rPr>
              <a:t>Řádně zjištěný skutkový stav</a:t>
            </a:r>
          </a:p>
          <a:p>
            <a:pPr marL="0" indent="0">
              <a:buNone/>
            </a:pPr>
            <a:endParaRPr lang="cs-CZ" sz="1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1200" dirty="0">
                <a:solidFill>
                  <a:schemeClr val="bg1"/>
                </a:solidFill>
              </a:rPr>
              <a:t>Reklamní zařízení – vlastník pozemku § 42a odst.6/§ 42b odst. 4</a:t>
            </a:r>
          </a:p>
          <a:p>
            <a:pPr marL="0" indent="0">
              <a:buNone/>
            </a:pPr>
            <a:r>
              <a:rPr lang="cs-CZ" sz="11200" dirty="0">
                <a:solidFill>
                  <a:schemeClr val="bg1"/>
                </a:solidFill>
              </a:rPr>
              <a:t>		</a:t>
            </a:r>
            <a:endParaRPr lang="cs-CZ" sz="11200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1200" b="1" u="sng" dirty="0">
                <a:solidFill>
                  <a:schemeClr val="bg1"/>
                </a:solidFill>
              </a:rPr>
              <a:t>Hranice správních trestů není obecnou úpravou nijak řešena. Je třeba aplikovat speciální úpravu např. ze zákona o pozemních komunikacích. </a:t>
            </a:r>
          </a:p>
          <a:p>
            <a:pPr marL="0" indent="0">
              <a:buNone/>
            </a:pPr>
            <a:r>
              <a:rPr lang="cs-CZ" sz="11200" b="1" u="sng" dirty="0">
                <a:solidFill>
                  <a:schemeClr val="bg1"/>
                </a:solidFill>
              </a:rPr>
              <a:t>Maximální hranice pokuty 10 000 Kč (§ 150 odst.  SŘ) se týká pouze příkazu na místě, nikoli příkazu jako takového</a:t>
            </a:r>
            <a:r>
              <a:rPr lang="cs-CZ" sz="11200" b="1" dirty="0">
                <a:solidFill>
                  <a:schemeClr val="bg1"/>
                </a:solidFill>
              </a:rPr>
              <a:t>. </a:t>
            </a:r>
          </a:p>
          <a:p>
            <a:pPr marL="1371600" indent="-1371600">
              <a:buNone/>
            </a:pPr>
            <a:endParaRPr lang="cs-CZ" sz="112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1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80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0957" y="620844"/>
            <a:ext cx="1699425" cy="1439310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0" y="2756388"/>
            <a:ext cx="1459524" cy="422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09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Napomenutí uložené příkazem na místě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1860" y="2142782"/>
            <a:ext cx="11391441" cy="4423271"/>
          </a:xfrm>
          <a:solidFill>
            <a:schemeClr val="tx2"/>
          </a:solidFill>
        </p:spPr>
        <p:txBody>
          <a:bodyPr>
            <a:normAutofit fontScale="25000" lnSpcReduction="20000"/>
          </a:bodyPr>
          <a:lstStyle/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Nevydává se příkazový blok dle § 92.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Postupuje se dle § 150 odst. 5 správního řádu.</a:t>
            </a:r>
          </a:p>
          <a:p>
            <a:pPr marL="1371600" indent="-1371600">
              <a:buNone/>
            </a:pPr>
            <a:endParaRPr lang="cs-CZ" sz="12800" b="1" dirty="0">
              <a:solidFill>
                <a:schemeClr val="bg1"/>
              </a:solidFill>
            </a:endParaRP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Napomenutí uložené příkazem na místě musí 	splňovat náležitosti rozhodnutí. 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Další subjekty oprávněné, kromě správního 	orgánu uložit napomenutí jsou vyjmenovány v 	91  odst. 2 (Policie ČR, obecní policie, orgán 	Vojenské policie atd.) a zvláštních zákonech (celní správa)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</a:t>
            </a:r>
          </a:p>
          <a:p>
            <a:pPr marL="1371600" indent="-1371600">
              <a:buNone/>
            </a:pPr>
            <a:r>
              <a:rPr lang="cs-CZ" sz="12800" b="1" dirty="0">
                <a:solidFill>
                  <a:schemeClr val="bg1"/>
                </a:solidFill>
              </a:rPr>
              <a:t>		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128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9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80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0957" y="620844"/>
            <a:ext cx="1699425" cy="1439310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867509" y="2291862"/>
            <a:ext cx="1359876" cy="527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844061" y="3393831"/>
            <a:ext cx="1359876" cy="527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867509" y="4979942"/>
            <a:ext cx="1359876" cy="527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208369"/>
      </p:ext>
    </p:extLst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Pokuta uložena příkazem na místě/Pokutový blok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Upraveno § 92 ZOP</a:t>
            </a:r>
          </a:p>
          <a:p>
            <a:pPr marL="0" indent="0" algn="just">
              <a:buNone/>
            </a:pPr>
            <a:r>
              <a:rPr lang="cs-CZ" b="1" u="sng" dirty="0">
                <a:solidFill>
                  <a:schemeClr val="bg1"/>
                </a:solidFill>
              </a:rPr>
              <a:t>Příkazem na místě se ukládá: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Pokuta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Peněžitá  záruka za splnění povinnosti.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Obviněný obdrží při příkazu na místě: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Pokutový blok</a:t>
            </a:r>
          </a:p>
          <a:p>
            <a:pPr marL="0" indent="0" algn="just">
              <a:buNone/>
            </a:pPr>
            <a:r>
              <a:rPr lang="cs-CZ" b="1" u="sng" dirty="0">
                <a:solidFill>
                  <a:schemeClr val="bg1"/>
                </a:solidFill>
              </a:rPr>
              <a:t>Podpisem pokutového bloku se příkaz na místě stává: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pravomocným a vykonatelným rozhodnutím.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Alternativou je: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Příkazový blok na peněžitou povinnost na místě 				nezaplacenou s poučením o způsobu zaplacení, o lhůtě 		splatnosti a o následcích nezaplacení. 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Příkaz na místě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>
            <a:off x="2795953" y="3235569"/>
            <a:ext cx="154744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2754923" y="4267200"/>
            <a:ext cx="154744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749062" y="5861538"/>
            <a:ext cx="154744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06710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Pokuta uložena příkazem na místě/Pokutový blok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Příkaz na místě může být aplikován i po zahájení řízení – </a:t>
            </a:r>
            <a:r>
              <a:rPr lang="cs-CZ" b="1" dirty="0">
                <a:solidFill>
                  <a:srgbClr val="FF0000"/>
                </a:solidFill>
              </a:rPr>
              <a:t>pak povinnost uložit náklady řízení samostatným rozhodnutím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Příkazem na místě lze uložit pokutu maximálně do 10 000 Kč (§ 91 odst. 1). Mladistvému maximálně 2 500 Kč. To neplatí, je-li mladistvý podnikající fyzickou osobou.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Speciální právní předpisy mají aplikační přednost – viz zákon o silničním provozu § 125c odst. 6 atd.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Další subjekty oprávněné, kromě správního orgánu uložit pokutu příkazem na místě jsou vyjmenovány v 91  odst. 2 (Policie ČR, obecní policie, orgán Vojenské policie atd.)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Příkaz na místě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97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Pokuta uložena příkazem na místě/Pokutový blok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Náležitosti pokutového bloku jsou stanoveny v § 92 odst. 2 ZOP.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Forma zavinění !!!!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Nově § 16 odst. 2 písm. i) zákona o rejstříku trestů neumožňuje v případě neuvedení formy zavinění u příkazu na místě automaticky zvolit „nedbalost“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Naše přestupky se do evidence nezapisují.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Pokutový blok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4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Obrana proti příkazu na místě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sz="2600" dirty="0">
                <a:solidFill>
                  <a:schemeClr val="bg1"/>
                </a:solidFill>
              </a:rPr>
              <a:t>Je přezkoumatelný  v </a:t>
            </a:r>
            <a:r>
              <a:rPr lang="cs-CZ" sz="2600" dirty="0" err="1">
                <a:solidFill>
                  <a:schemeClr val="bg1"/>
                </a:solidFill>
              </a:rPr>
              <a:t>přezkumném</a:t>
            </a:r>
            <a:r>
              <a:rPr lang="cs-CZ" sz="2600" dirty="0">
                <a:solidFill>
                  <a:schemeClr val="bg1"/>
                </a:solidFill>
              </a:rPr>
              <a:t> řízení nejpozději do 6 	měsíců od právní moci příkazu na místě (§ 101). 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1"/>
                </a:solidFill>
              </a:rPr>
              <a:t>	Po uplynutí lhůty správní orgán, který příkaz vydal sdělí 	účastníkovi, že řízení nelze zahájit a to pouze pokud o to  	osoba požádá. Nejpozději do 30 dnů. </a:t>
            </a:r>
          </a:p>
          <a:p>
            <a:pPr marL="0" indent="0" algn="ctr">
              <a:buNone/>
            </a:pPr>
            <a:r>
              <a:rPr lang="cs-CZ" sz="2600" u="sng" dirty="0">
                <a:solidFill>
                  <a:schemeClr val="bg1"/>
                </a:solidFill>
              </a:rPr>
              <a:t>Obnova řízení u příkazu na místě (dříve pokutového bloku):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1"/>
                </a:solidFill>
              </a:rPr>
              <a:t>	rozsudek NSS 3 As 58/2007 vyloučil obnovu řízení.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1"/>
                </a:solidFill>
              </a:rPr>
              <a:t>	rozsudek rozšířeného senátu NSS 1 As 21/2010 dovodil, že 	obnova řízení je možná, pokud účastník zpochybňuje svůj 	souhlas s projednáním přestupku např. tvrzením, že 		přestupek nespáchala a pokutový blok podepsala osoba jiná, 	podpis byl zfalšován atd</a:t>
            </a:r>
            <a:r>
              <a:rPr lang="cs-CZ" dirty="0">
                <a:solidFill>
                  <a:schemeClr val="bg1"/>
                </a:solidFill>
              </a:rPr>
              <a:t>.  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1"/>
                </a:solidFill>
              </a:rPr>
              <a:t>	 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Příkaz na místě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>
            <a:off x="2883877" y="2743200"/>
            <a:ext cx="756138" cy="334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2878016" y="3352800"/>
            <a:ext cx="756138" cy="334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801816" y="4613030"/>
            <a:ext cx="756138" cy="334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2778369" y="5328137"/>
            <a:ext cx="756138" cy="334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Z judikatury správních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sz="2600" b="1" dirty="0">
                <a:solidFill>
                  <a:schemeClr val="bg1"/>
                </a:solidFill>
              </a:rPr>
              <a:t>Rozsudek NSS 6 As 49/2003</a:t>
            </a:r>
          </a:p>
          <a:p>
            <a:pPr marL="0" indent="0" algn="just">
              <a:buNone/>
            </a:pPr>
            <a:r>
              <a:rPr lang="cs-CZ" sz="2600" i="1" dirty="0">
                <a:solidFill>
                  <a:schemeClr val="bg1"/>
                </a:solidFill>
              </a:rPr>
              <a:t>„příkaz na místě je vyloučen ze soudní ochrany. Žaloba je nepřípustná, nevyužil-li žalobce opravných prostředků před správním orgánem, které zákon připouští a spokojil se s ukončením věci v blokovém řízení. </a:t>
            </a:r>
            <a:endParaRPr lang="cs-CZ" i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dirty="0">
                <a:solidFill>
                  <a:schemeClr val="bg1"/>
                </a:solidFill>
              </a:rPr>
              <a:t>	 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Judikatura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499431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Příkazní řízení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cs-CZ" sz="5500" b="1" u="sng" dirty="0">
                <a:solidFill>
                  <a:schemeClr val="bg1"/>
                </a:solidFill>
              </a:rPr>
              <a:t>Příkazem nelze rozhodnout (§ 90 odst. 2 ZOP: </a:t>
            </a:r>
          </a:p>
          <a:p>
            <a:pPr marL="0" indent="0" algn="just">
              <a:buNone/>
            </a:pPr>
            <a:endParaRPr lang="cs-CZ" sz="5500" b="1" u="sng" dirty="0">
              <a:solidFill>
                <a:schemeClr val="bg1"/>
              </a:solidFill>
            </a:endParaRPr>
          </a:p>
          <a:p>
            <a:pPr marL="0" indent="0" algn="just"/>
            <a:r>
              <a:rPr lang="cs-CZ" sz="5500" b="1" dirty="0">
                <a:solidFill>
                  <a:schemeClr val="bg1"/>
                </a:solidFill>
              </a:rPr>
              <a:t>V řízení zahájeném se souhlasem osoby přímo postižené spácháním přestupku.</a:t>
            </a:r>
            <a:endParaRPr lang="cs-CZ" sz="5500" b="1" u="sng" dirty="0">
              <a:solidFill>
                <a:schemeClr val="bg1"/>
              </a:solidFill>
            </a:endParaRPr>
          </a:p>
          <a:p>
            <a:pPr marL="0" indent="0" algn="just"/>
            <a:r>
              <a:rPr lang="cs-CZ" sz="5500" b="1" dirty="0">
                <a:solidFill>
                  <a:schemeClr val="bg1"/>
                </a:solidFill>
              </a:rPr>
              <a:t>O nároku na náhradu škody.</a:t>
            </a:r>
          </a:p>
          <a:p>
            <a:pPr marL="0" indent="0" algn="just"/>
            <a:r>
              <a:rPr lang="cs-CZ" sz="5500" b="1" dirty="0">
                <a:solidFill>
                  <a:schemeClr val="bg1"/>
                </a:solidFill>
              </a:rPr>
              <a:t>O nároku na vydání bezdůvodného obohacení.</a:t>
            </a:r>
          </a:p>
          <a:p>
            <a:pPr marL="0" indent="0" algn="just"/>
            <a:r>
              <a:rPr lang="cs-CZ" sz="5500" b="1" dirty="0">
                <a:solidFill>
                  <a:schemeClr val="bg1"/>
                </a:solidFill>
              </a:rPr>
              <a:t>Má-li být uložen správní trest mladistvému.</a:t>
            </a:r>
          </a:p>
          <a:p>
            <a:pPr marL="0" indent="0" algn="just"/>
            <a:r>
              <a:rPr lang="cs-CZ" sz="5500" b="1" dirty="0">
                <a:solidFill>
                  <a:schemeClr val="bg1"/>
                </a:solidFill>
              </a:rPr>
              <a:t>Má-li být správní trest uložen osobě s omezenou svéprávností.</a:t>
            </a:r>
          </a:p>
          <a:p>
            <a:pPr marL="0" indent="0" algn="just">
              <a:buNone/>
            </a:pPr>
            <a:endParaRPr lang="cs-CZ" sz="55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55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sz="55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Vyloučení příkazního řízení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0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Příkazní řízení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chemeClr val="bg1"/>
                </a:solidFill>
              </a:rPr>
              <a:t>Příkaz může být prvním úkonem </a:t>
            </a:r>
            <a:r>
              <a:rPr lang="cs-CZ" sz="2000" b="1" u="sng" dirty="0">
                <a:solidFill>
                  <a:schemeClr val="bg1"/>
                </a:solidFill>
              </a:rPr>
              <a:t>v řízení. Není-li podán odpor je i úkonem posledním.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chemeClr val="bg1"/>
                </a:solidFill>
              </a:rPr>
              <a:t>Jestliže je vydání příkazu prvním úkonem v řízení, nelze v něm uložit povinnost nahradit náklady řízení (§ 150 odst. 4 SŘ</a:t>
            </a:r>
            <a:r>
              <a:rPr lang="cs-CZ" sz="2000" b="1" u="sng" dirty="0">
                <a:solidFill>
                  <a:schemeClr val="bg1"/>
                </a:solidFill>
              </a:rPr>
              <a:t>). Musí být odůvodněn.</a:t>
            </a:r>
          </a:p>
          <a:p>
            <a:pPr marL="0" indent="0" algn="just">
              <a:buNone/>
            </a:pPr>
            <a:r>
              <a:rPr lang="cs-CZ" sz="2000" b="1" dirty="0">
                <a:solidFill>
                  <a:schemeClr val="bg1"/>
                </a:solidFill>
              </a:rPr>
              <a:t>Je příkaz v uvedeném případě prvním úkonem v řízení?? Bude SO účtovat náklady řízení??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První úkon v řízení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2838450" y="4495800"/>
            <a:ext cx="3200400" cy="1828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Předvolání k PV dle § 137 SŘ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439150" y="4438650"/>
            <a:ext cx="3009900" cy="1866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Příkaz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6419850" y="4914900"/>
            <a:ext cx="1752600" cy="666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0027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Příkazní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u="sng" dirty="0">
                <a:solidFill>
                  <a:schemeClr val="bg1"/>
                </a:solidFill>
              </a:rPr>
              <a:t>Náklady řízení se musí uložit.</a:t>
            </a:r>
          </a:p>
          <a:p>
            <a:pPr marL="0" indent="0" algn="just">
              <a:buNone/>
            </a:pPr>
            <a:r>
              <a:rPr lang="cs-CZ" sz="2000" b="1" u="sng" dirty="0">
                <a:solidFill>
                  <a:schemeClr val="bg1"/>
                </a:solidFill>
              </a:rPr>
              <a:t> 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Druhý/třetí úkon v řízení tj. po zahájení řízení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2743200" y="2952750"/>
            <a:ext cx="2971800" cy="16383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Správní orgán zahájí řízení o přestupku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153400" y="2838450"/>
            <a:ext cx="2990850" cy="1752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Proběhne ústní jednání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5943600" y="3390900"/>
            <a:ext cx="1752600" cy="666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2933700" y="4991100"/>
            <a:ext cx="1752600" cy="666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5086350" y="4972050"/>
            <a:ext cx="1752600" cy="666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210550" y="4857750"/>
            <a:ext cx="2990850" cy="1752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Příkaz.</a:t>
            </a:r>
          </a:p>
        </p:txBody>
      </p:sp>
    </p:spTree>
    <p:extLst>
      <p:ext uri="{BB962C8B-B14F-4D97-AF65-F5344CB8AC3E}">
        <p14:creationId xmlns:p14="http://schemas.microsoft.com/office/powerpoint/2010/main" val="3347200271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Příkazní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sz="2000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sz="2000" b="1" u="sng" dirty="0">
                <a:solidFill>
                  <a:schemeClr val="bg1"/>
                </a:solidFill>
              </a:rPr>
              <a:t>Příkazem lze uložit: </a:t>
            </a:r>
          </a:p>
          <a:p>
            <a:pPr marL="457200" indent="-457200" algn="just">
              <a:buAutoNum type="alphaLcParenR"/>
            </a:pPr>
            <a:r>
              <a:rPr lang="cs-CZ" sz="2000" b="1" u="sng" dirty="0">
                <a:solidFill>
                  <a:schemeClr val="bg1"/>
                </a:solidFill>
              </a:rPr>
              <a:t>Napomenutí.</a:t>
            </a:r>
          </a:p>
          <a:p>
            <a:pPr marL="457200" indent="-457200" algn="just">
              <a:buAutoNum type="alphaLcParenR"/>
            </a:pPr>
            <a:r>
              <a:rPr lang="cs-CZ" sz="2000" b="1" u="sng" dirty="0">
                <a:solidFill>
                  <a:schemeClr val="bg1"/>
                </a:solidFill>
              </a:rPr>
              <a:t>Pokutu</a:t>
            </a:r>
          </a:p>
          <a:p>
            <a:pPr marL="457200" indent="-457200" algn="just">
              <a:buAutoNum type="alphaLcParenR"/>
            </a:pPr>
            <a:r>
              <a:rPr lang="cs-CZ" sz="2000" b="1" u="sng" dirty="0">
                <a:solidFill>
                  <a:schemeClr val="bg1"/>
                </a:solidFill>
              </a:rPr>
              <a:t>Zákaz činnosti</a:t>
            </a:r>
          </a:p>
          <a:p>
            <a:pPr marL="457200" indent="-457200" algn="just">
              <a:buAutoNum type="alphaLcParenR"/>
            </a:pPr>
            <a:r>
              <a:rPr lang="cs-CZ" sz="2000" b="1" u="sng" dirty="0">
                <a:solidFill>
                  <a:schemeClr val="bg1"/>
                </a:solidFill>
              </a:rPr>
              <a:t>Propadnutí věci nebo náhradní hodnoty</a:t>
            </a:r>
          </a:p>
          <a:p>
            <a:pPr marL="457200" indent="-457200" algn="just">
              <a:buAutoNum type="alphaLcParenR"/>
            </a:pPr>
            <a:endParaRPr lang="cs-CZ" sz="2000" b="1" u="sng" dirty="0">
              <a:solidFill>
                <a:schemeClr val="bg1"/>
              </a:solidFill>
            </a:endParaRPr>
          </a:p>
          <a:p>
            <a:pPr marL="457200" indent="-457200" algn="just">
              <a:buNone/>
            </a:pPr>
            <a:r>
              <a:rPr lang="cs-CZ" sz="2000" b="1" dirty="0">
                <a:solidFill>
                  <a:schemeClr val="bg1"/>
                </a:solidFill>
              </a:rPr>
              <a:t>Dále lze příkazem uložit </a:t>
            </a:r>
            <a:r>
              <a:rPr lang="cs-CZ" sz="2000" b="1" u="sng" dirty="0">
                <a:solidFill>
                  <a:schemeClr val="bg1"/>
                </a:solidFill>
              </a:rPr>
              <a:t>záruku za splnění povinnosti </a:t>
            </a:r>
            <a:r>
              <a:rPr lang="cs-CZ" sz="2000" b="1" dirty="0">
                <a:solidFill>
                  <a:schemeClr val="bg1"/>
                </a:solidFill>
              </a:rPr>
              <a:t>dle § 83 odst. 3</a:t>
            </a:r>
          </a:p>
          <a:p>
            <a:pPr marL="0" indent="0" algn="just">
              <a:buNone/>
            </a:pPr>
            <a:r>
              <a:rPr lang="cs-CZ" sz="2000" b="1" u="sng" dirty="0">
                <a:solidFill>
                  <a:schemeClr val="bg1"/>
                </a:solidFill>
              </a:rPr>
              <a:t> 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/>
              <a:t>Druhy správních trestů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0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Příkazní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6050" y="2336874"/>
            <a:ext cx="9505950" cy="4521126"/>
          </a:xfrm>
          <a:solidFill>
            <a:schemeClr val="tx1"/>
          </a:solidFill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sz="2000" b="1" u="sng" dirty="0">
              <a:solidFill>
                <a:schemeClr val="bg1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500" dirty="0">
              <a:solidFill>
                <a:schemeClr val="bg1"/>
              </a:solidFill>
            </a:endParaRPr>
          </a:p>
          <a:p>
            <a:pPr algn="just"/>
            <a:r>
              <a:rPr lang="cs-CZ" sz="3000" dirty="0">
                <a:solidFill>
                  <a:schemeClr val="bg1"/>
                </a:solidFill>
              </a:rPr>
              <a:t>§ 150 odst. 1 </a:t>
            </a:r>
            <a:r>
              <a:rPr lang="cs-CZ" sz="3000" dirty="0" err="1">
                <a:solidFill>
                  <a:schemeClr val="bg1"/>
                </a:solidFill>
              </a:rPr>
              <a:t>s.ř</a:t>
            </a:r>
            <a:r>
              <a:rPr lang="cs-CZ" sz="3000" dirty="0">
                <a:solidFill>
                  <a:schemeClr val="bg1"/>
                </a:solidFill>
              </a:rPr>
              <a:t>.: </a:t>
            </a:r>
            <a:r>
              <a:rPr lang="cs-CZ" sz="3000" i="1" dirty="0">
                <a:solidFill>
                  <a:schemeClr val="bg1"/>
                </a:solidFill>
              </a:rPr>
              <a:t>… vydání příkazu </a:t>
            </a:r>
            <a:r>
              <a:rPr lang="cs-CZ" sz="3000" i="1" u="sng" dirty="0">
                <a:solidFill>
                  <a:schemeClr val="bg1"/>
                </a:solidFill>
              </a:rPr>
              <a:t>může být prvním úkonem</a:t>
            </a:r>
            <a:r>
              <a:rPr lang="cs-CZ" sz="3000" i="1" dirty="0">
                <a:solidFill>
                  <a:schemeClr val="bg1"/>
                </a:solidFill>
              </a:rPr>
              <a:t> v řízení. … Není-li vydání příkazu prvním úkonem v řízení, nemusí příkaz obsahovat odůvodnění.</a:t>
            </a:r>
          </a:p>
          <a:p>
            <a:pPr algn="just"/>
            <a:endParaRPr lang="cs-CZ" sz="3000" i="1" dirty="0">
              <a:solidFill>
                <a:schemeClr val="bg1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3000" dirty="0">
                <a:solidFill>
                  <a:schemeClr val="bg1"/>
                </a:solidFill>
              </a:rPr>
              <a:t>§ 150 odst. 3 </a:t>
            </a:r>
            <a:r>
              <a:rPr lang="cs-CZ" sz="3000" dirty="0" err="1">
                <a:solidFill>
                  <a:schemeClr val="bg1"/>
                </a:solidFill>
              </a:rPr>
              <a:t>s.ř</a:t>
            </a:r>
            <a:r>
              <a:rPr lang="cs-CZ" sz="3000" dirty="0">
                <a:solidFill>
                  <a:schemeClr val="bg1"/>
                </a:solidFill>
              </a:rPr>
              <a:t>. : </a:t>
            </a:r>
            <a:r>
              <a:rPr lang="cs-CZ" sz="3000" i="1" dirty="0">
                <a:solidFill>
                  <a:schemeClr val="bg1"/>
                </a:solidFill>
              </a:rPr>
              <a:t>Proti příkazu může ten, jemuž se povinnost ukládá, </a:t>
            </a:r>
            <a:r>
              <a:rPr lang="cs-CZ" sz="3000" i="1" u="sng" dirty="0">
                <a:solidFill>
                  <a:schemeClr val="bg1"/>
                </a:solidFill>
              </a:rPr>
              <a:t>podat odpor ve lhůtě 8 dnů</a:t>
            </a:r>
            <a:r>
              <a:rPr lang="cs-CZ" sz="3000" i="1" dirty="0">
                <a:solidFill>
                  <a:schemeClr val="bg1"/>
                </a:solidFill>
              </a:rPr>
              <a:t> ode dne oznámení příkazu.</a:t>
            </a:r>
            <a:r>
              <a:rPr lang="cs-CZ" sz="3000" dirty="0">
                <a:solidFill>
                  <a:schemeClr val="bg1"/>
                </a:solidFill>
              </a:rPr>
              <a:t> </a:t>
            </a:r>
          </a:p>
          <a:p>
            <a:pPr algn="just">
              <a:spcBef>
                <a:spcPts val="1200"/>
              </a:spcBef>
            </a:pPr>
            <a:endParaRPr lang="cs-CZ" sz="3000" dirty="0">
              <a:solidFill>
                <a:schemeClr val="bg1"/>
              </a:solidFill>
            </a:endParaRPr>
          </a:p>
          <a:p>
            <a:r>
              <a:rPr lang="cs-CZ" sz="3000" dirty="0">
                <a:solidFill>
                  <a:schemeClr val="bg1"/>
                </a:solidFill>
              </a:rPr>
              <a:t>§ 150 odst. 5 </a:t>
            </a:r>
            <a:r>
              <a:rPr lang="cs-CZ" sz="3000" dirty="0" err="1">
                <a:solidFill>
                  <a:schemeClr val="bg1"/>
                </a:solidFill>
              </a:rPr>
              <a:t>s.ř</a:t>
            </a:r>
            <a:r>
              <a:rPr lang="cs-CZ" sz="3000" dirty="0">
                <a:solidFill>
                  <a:schemeClr val="bg1"/>
                </a:solidFill>
              </a:rPr>
              <a:t> : </a:t>
            </a:r>
            <a:r>
              <a:rPr lang="cs-CZ" sz="3000" i="1" dirty="0">
                <a:solidFill>
                  <a:schemeClr val="bg1"/>
                </a:solidFill>
              </a:rPr>
              <a:t>Proti příkazu vydanému na místě </a:t>
            </a:r>
            <a:r>
              <a:rPr lang="cs-CZ" sz="3000" i="1" u="sng" dirty="0">
                <a:solidFill>
                  <a:schemeClr val="bg1"/>
                </a:solidFill>
              </a:rPr>
              <a:t>nelze podat odpor</a:t>
            </a:r>
            <a:r>
              <a:rPr lang="cs-CZ" sz="3000" i="1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cs-CZ" sz="2000" b="1" u="sng" dirty="0">
                <a:solidFill>
                  <a:schemeClr val="bg1"/>
                </a:solidFill>
              </a:rPr>
              <a:t> 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cs-CZ" b="1" u="sng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</a:rPr>
              <a:t>		</a:t>
            </a:r>
          </a:p>
          <a:p>
            <a:pPr marL="0" indent="0" algn="just">
              <a:buNone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>
          <a:xfrm>
            <a:off x="82378" y="2336873"/>
            <a:ext cx="2603673" cy="290715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200" b="1" dirty="0"/>
              <a:t>Náklady a odůvodnění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04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69477"/>
            <a:ext cx="12192001" cy="488852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u="sng" dirty="0">
                <a:solidFill>
                  <a:schemeClr val="bg1"/>
                </a:solidFill>
              </a:rPr>
              <a:t>Obecná úprava odporu proti příkazu (§ 150 odst. 3 správního řádu)</a:t>
            </a:r>
          </a:p>
          <a:p>
            <a:pPr algn="just">
              <a:buNone/>
            </a:pPr>
            <a:r>
              <a:rPr lang="cs-CZ" b="1" dirty="0">
                <a:solidFill>
                  <a:schemeClr val="bg1"/>
                </a:solidFill>
              </a:rPr>
              <a:t>Lhůta pro podání odporu je 8 dnů (§ 150 odst. 3 správního řádu).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Podáním odporu se příkaz ruší a může se pokračovat v řízení.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Odpor se podává u správního orgánu, který příkaz vydal.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Příkaz, proti němuž nebyl podán odpor se stává pravomocným a vykonatelným.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(vyplývá z obecné úpravy § 150 odst. 3 správního řádu).</a:t>
            </a:r>
          </a:p>
          <a:p>
            <a:pPr algn="ctr">
              <a:buNone/>
            </a:pPr>
            <a:r>
              <a:rPr lang="cs-CZ" b="1" u="sng" dirty="0">
                <a:solidFill>
                  <a:schemeClr val="bg1"/>
                </a:solidFill>
              </a:rPr>
              <a:t>Speciální úprava odporu v § 90 odst. 3 z.č. 250/2016 Sb.,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Po podání odporu nelze uložit rozhodnutím obviněnému vyšší druh správního trestu, než byl uložen příkazem.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Výjimka: </a:t>
            </a:r>
            <a:r>
              <a:rPr lang="cs-CZ" b="1" u="sng" dirty="0">
                <a:solidFill>
                  <a:schemeClr val="bg1"/>
                </a:solidFill>
              </a:rPr>
              <a:t> napomenutí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Výjimka: </a:t>
            </a:r>
            <a:r>
              <a:rPr lang="cs-CZ" b="1" u="sng" dirty="0">
                <a:solidFill>
                  <a:schemeClr val="bg1"/>
                </a:solidFill>
              </a:rPr>
              <a:t>změna právní kvalifikace skutku – o změně vyrozumět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85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ODPOR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69477"/>
            <a:ext cx="12192001" cy="488852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chemeClr val="bg1"/>
                </a:solidFill>
              </a:rPr>
              <a:t>Opožděný odpor je podnětem k přezkumnému řízení – nerozhoduje se o něm</a:t>
            </a:r>
          </a:p>
          <a:p>
            <a:pPr marL="0" indent="0" algn="just">
              <a:buNone/>
            </a:pPr>
            <a:r>
              <a:rPr lang="cs-CZ" b="1" dirty="0" err="1">
                <a:solidFill>
                  <a:schemeClr val="bg1"/>
                </a:solidFill>
              </a:rPr>
              <a:t>s.o</a:t>
            </a:r>
            <a:r>
              <a:rPr lang="cs-CZ" b="1" dirty="0">
                <a:solidFill>
                  <a:schemeClr val="bg1"/>
                </a:solidFill>
              </a:rPr>
              <a:t>. musí ale vyrozumět, že odpor je opožděný – </a:t>
            </a:r>
            <a:r>
              <a:rPr lang="cs-CZ" b="1" dirty="0">
                <a:solidFill>
                  <a:srgbClr val="FF0000"/>
                </a:solidFill>
              </a:rPr>
              <a:t>pošle se na KÚ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K doplnění odporu o odůvodnění se nevyzývá.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Odvolání podané v odporu proti příkazu proti ještě nevydanému rozhodnutí – je nepřípustné – postoupí se nadřízenému – rozhodne dle § 92 odst. 1 </a:t>
            </a:r>
            <a:r>
              <a:rPr lang="cs-CZ" b="1" dirty="0" err="1">
                <a:solidFill>
                  <a:schemeClr val="bg1"/>
                </a:solidFill>
              </a:rPr>
              <a:t>s.ř</a:t>
            </a:r>
            <a:r>
              <a:rPr lang="cs-CZ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Zpětvzetí odporu nepřípustné </a:t>
            </a:r>
          </a:p>
          <a:p>
            <a:pPr algn="just"/>
            <a:r>
              <a:rPr lang="cs-CZ" b="1" dirty="0">
                <a:solidFill>
                  <a:schemeClr val="bg1"/>
                </a:solidFill>
              </a:rPr>
              <a:t>Nepodepsaný odpor – výzva k doplnění – s poučením, že po marném uplynutí lhůty nebude k podání přihlíženo X rozdíl oproti odvolání !!!! – </a:t>
            </a:r>
            <a:r>
              <a:rPr lang="cs-CZ" b="1" dirty="0">
                <a:solidFill>
                  <a:srgbClr val="FF0000"/>
                </a:solidFill>
              </a:rPr>
              <a:t>pošle se na KÚ</a:t>
            </a:r>
          </a:p>
          <a:p>
            <a:pPr algn="just"/>
            <a:r>
              <a:rPr lang="cs-CZ" dirty="0">
                <a:solidFill>
                  <a:schemeClr val="bg1"/>
                </a:solidFill>
              </a:rPr>
              <a:t>Pokud by byla podána žádost o prominutí zmeškání úkonu podle § 41 odst. 6 </a:t>
            </a:r>
            <a:r>
              <a:rPr lang="cs-CZ" dirty="0" err="1">
                <a:solidFill>
                  <a:schemeClr val="bg1"/>
                </a:solidFill>
              </a:rPr>
              <a:t>s.ř</a:t>
            </a:r>
            <a:r>
              <a:rPr lang="cs-CZ" dirty="0">
                <a:solidFill>
                  <a:schemeClr val="bg1"/>
                </a:solidFill>
              </a:rPr>
              <a:t>., kde by zmeškaným úkonem byl odpor proti příkazu, usnesení, jímž správní orgán o této žádosti rozhoduje, je po odvolacím řízení přezkoumatelné soudem dle § 65 odst. 1 SŘS (NSS 3 As 248/2015). </a:t>
            </a:r>
            <a:endParaRPr lang="cs-CZ" b="1" dirty="0">
              <a:solidFill>
                <a:schemeClr val="bg1"/>
              </a:solidFill>
            </a:endParaRPr>
          </a:p>
          <a:p>
            <a:pPr algn="just"/>
            <a:endParaRPr lang="cs-CZ" b="1" dirty="0">
              <a:solidFill>
                <a:schemeClr val="bg1"/>
              </a:solidFill>
            </a:endParaRPr>
          </a:p>
          <a:p>
            <a:pPr algn="just"/>
            <a:endParaRPr lang="cs-CZ" b="1" dirty="0">
              <a:solidFill>
                <a:schemeClr val="bg1"/>
              </a:solidFill>
            </a:endParaRPr>
          </a:p>
          <a:p>
            <a:pPr algn="just"/>
            <a:endParaRPr lang="cs-CZ" b="1" dirty="0">
              <a:solidFill>
                <a:schemeClr val="bg1"/>
              </a:solidFill>
            </a:endParaRPr>
          </a:p>
          <a:p>
            <a:pPr algn="just"/>
            <a:endParaRPr lang="cs-CZ" b="1" u="sng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069" y="574306"/>
            <a:ext cx="1700931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3180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17881</TotalTime>
  <Words>1689</Words>
  <Application>Microsoft Office PowerPoint</Application>
  <PresentationFormat>Širokoúhlá obrazovka</PresentationFormat>
  <Paragraphs>396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Trebuchet MS</vt:lpstr>
      <vt:lpstr>Berlín</vt:lpstr>
      <vt:lpstr>Příkazní řízení – praktické otázky</vt:lpstr>
      <vt:lpstr>Příkazní řízení obecně</vt:lpstr>
      <vt:lpstr>Příkazní řízení obecně</vt:lpstr>
      <vt:lpstr>Příkazní řízení obecně</vt:lpstr>
      <vt:lpstr>Příkazní řízení</vt:lpstr>
      <vt:lpstr>Příkazní řízení</vt:lpstr>
      <vt:lpstr>Příkazní řízení</vt:lpstr>
      <vt:lpstr>ODPOR</vt:lpstr>
      <vt:lpstr>ODPOR</vt:lpstr>
      <vt:lpstr>Přestupky na úseku reklamních zařízení</vt:lpstr>
      <vt:lpstr>Přestupky na úseku reklamních zařízení</vt:lpstr>
      <vt:lpstr>Přestupky na úseku reklamních zařízení</vt:lpstr>
      <vt:lpstr>Přestupky na úseku reklamních zařízení</vt:lpstr>
      <vt:lpstr>Výrok příkazu - FO</vt:lpstr>
      <vt:lpstr>Výrok příkazu - nový</vt:lpstr>
      <vt:lpstr>Odůvodnění příkazu</vt:lpstr>
      <vt:lpstr>Odůvodnění příkazu - nové</vt:lpstr>
      <vt:lpstr>Odůvodnění příkazu – trest, náklady a poučení</vt:lpstr>
      <vt:lpstr>NAPOMENUTÍ PŘÍKAZEM</vt:lpstr>
      <vt:lpstr>Napomenutí uložené příkazem na místě </vt:lpstr>
      <vt:lpstr>Pokuta uložena příkazem na místě/Pokutový blok</vt:lpstr>
      <vt:lpstr>Pokuta uložena příkazem na místě/Pokutový blok</vt:lpstr>
      <vt:lpstr>Pokuta uložena příkazem na místě/Pokutový blok</vt:lpstr>
      <vt:lpstr>Obrana proti příkazu na místě</vt:lpstr>
      <vt:lpstr>Z judikatury správních soudů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řád</dc:title>
  <dc:creator>Michal Tichý</dc:creator>
  <cp:lastModifiedBy>Šafářová Jana Ing.</cp:lastModifiedBy>
  <cp:revision>364</cp:revision>
  <cp:lastPrinted>2017-11-08T17:14:05Z</cp:lastPrinted>
  <dcterms:created xsi:type="dcterms:W3CDTF">2015-09-09T21:25:31Z</dcterms:created>
  <dcterms:modified xsi:type="dcterms:W3CDTF">2019-01-02T10:39:30Z</dcterms:modified>
</cp:coreProperties>
</file>