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0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4609" autoAdjust="0"/>
  </p:normalViewPr>
  <p:slideViewPr>
    <p:cSldViewPr>
      <p:cViewPr varScale="1">
        <p:scale>
          <a:sx n="116" d="100"/>
          <a:sy n="116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6F6C45-0429-4638-9BA2-AE69C802FC94}" type="datetimeFigureOut">
              <a:rPr lang="cs-CZ" smtClean="0"/>
              <a:pPr/>
              <a:t>20.7.2018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3D7445-5082-4ED3-9E2D-C63FC501D5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24936" cy="3528392"/>
          </a:xfrm>
        </p:spPr>
        <p:txBody>
          <a:bodyPr anchor="ctr">
            <a:no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Odborný </a:t>
            </a:r>
            <a:r>
              <a:rPr lang="cs-CZ" sz="2800" dirty="0">
                <a:solidFill>
                  <a:schemeClr val="tx1"/>
                </a:solidFill>
              </a:rPr>
              <a:t>seminář pracovníků silničních správních úřadů obcí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s rozšířenou působností Královéhradeckého </a:t>
            </a:r>
            <a:r>
              <a:rPr lang="cs-CZ" sz="2800" dirty="0" smtClean="0">
                <a:solidFill>
                  <a:schemeClr val="tx1"/>
                </a:solidFill>
              </a:rPr>
              <a:t>kraje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3500" dirty="0" smtClean="0">
                <a:solidFill>
                  <a:schemeClr val="tx1"/>
                </a:solidFill>
              </a:rPr>
              <a:t>Stanovení zastávek VLAD</a:t>
            </a:r>
            <a:endParaRPr lang="cs-CZ" sz="3500" dirty="0">
              <a:solidFill>
                <a:schemeClr val="tx1"/>
              </a:solidFill>
            </a:endParaRPr>
          </a:p>
        </p:txBody>
      </p:sp>
      <p:pic>
        <p:nvPicPr>
          <p:cNvPr id="1026" name="Picture 2" descr="E:\14 01 01 Záloha V\=IMAGE_DOPRAVCI_KRAJ=\ZZZ KHK\Logo_H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464133" cy="648072"/>
          </a:xfrm>
          <a:prstGeom prst="rect">
            <a:avLst/>
          </a:prstGeom>
          <a:noFill/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251520" y="6021288"/>
            <a:ext cx="8568952" cy="72008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sz="3200" dirty="0" smtClean="0"/>
              <a:t>11. 4. 2018</a:t>
            </a:r>
            <a:endParaRPr lang="cs-CZ" sz="30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4 01 01 Záloha V\=IMAGE_DOPRAVCI_KRAJ=\ZZZ KHK\Logo_H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464133" cy="648072"/>
          </a:xfrm>
          <a:prstGeom prst="rect">
            <a:avLst/>
          </a:prstGeom>
          <a:noFill/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51520" y="6021288"/>
            <a:ext cx="8568952" cy="72008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sz="3200" dirty="0"/>
              <a:t>Stanovení zastávek VLAD</a:t>
            </a:r>
            <a:endParaRPr lang="cs-CZ" sz="30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1671772"/>
            <a:ext cx="809067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cs-CZ" sz="1600" dirty="0" smtClean="0"/>
              <a:t>Změna v novelizaci – požadavek na označení </a:t>
            </a:r>
            <a:r>
              <a:rPr lang="cs-CZ" sz="1600" b="1" dirty="0" smtClean="0"/>
              <a:t>KAŽDÉ</a:t>
            </a:r>
            <a:r>
              <a:rPr lang="cs-CZ" sz="1600" dirty="0" smtClean="0"/>
              <a:t> odjezdové hrany (místa)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00" dirty="0" smtClean="0"/>
              <a:t> </a:t>
            </a:r>
            <a:r>
              <a:rPr lang="cs-CZ" sz="1600" dirty="0"/>
              <a:t>Počet zastávek v Královéhradeckém kraji – cca 2 450</a:t>
            </a:r>
            <a:endParaRPr lang="cs-CZ" sz="16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00" dirty="0" smtClean="0"/>
              <a:t> Počet odjezdových HRAN zastávek </a:t>
            </a:r>
            <a:r>
              <a:rPr lang="cs-CZ" sz="1600" dirty="0"/>
              <a:t>v Královéhradeckém kraji – cca </a:t>
            </a:r>
            <a:r>
              <a:rPr lang="cs-CZ" sz="1600" dirty="0" smtClean="0"/>
              <a:t>5 100</a:t>
            </a:r>
            <a:endParaRPr lang="cs-CZ" sz="16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21256" y="1268760"/>
            <a:ext cx="7632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/>
              <a:t> </a:t>
            </a:r>
            <a:r>
              <a:rPr lang="cs-CZ" sz="1600" dirty="0"/>
              <a:t>Dne 4. 10. 2017 došlo nabytí účinnosti novely zákona o silniční dopravě</a:t>
            </a:r>
            <a:endParaRPr lang="cs-CZ" sz="1600" dirty="0" smtClean="0"/>
          </a:p>
        </p:txBody>
      </p:sp>
      <p:sp>
        <p:nvSpPr>
          <p:cNvPr id="21" name="TextovéPole 20"/>
          <p:cNvSpPr txBox="1"/>
          <p:nvPr/>
        </p:nvSpPr>
        <p:spPr>
          <a:xfrm>
            <a:off x="318177" y="2852936"/>
            <a:ext cx="58448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Probíhá monitoring stavu označení – Správa silnic KHK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321297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Doplnění chybějícího označení – bude probíhat v rámci pravidelné obnovy (není stanovena lhůta pro obnovení)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3810526"/>
            <a:ext cx="7939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b="1" dirty="0"/>
              <a:t> </a:t>
            </a:r>
            <a:r>
              <a:rPr lang="cs-CZ" sz="1600" b="1" dirty="0" smtClean="0"/>
              <a:t>Zřízení (stanovení) nové zastávky – již pouze dle §77 zákona 361/2000 Sb.</a:t>
            </a:r>
            <a:endParaRPr lang="cs-CZ" sz="1600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4170566"/>
            <a:ext cx="778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b="1" dirty="0"/>
              <a:t> </a:t>
            </a:r>
            <a:r>
              <a:rPr lang="cs-CZ" sz="1600" b="1" dirty="0" smtClean="0"/>
              <a:t>Zastávky existující k termínu účinnosti novely se považují za STANOVENÉ.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4948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4 01 01 Záloha V\=IMAGE_DOPRAVCI_KRAJ=\ZZZ KHK\Logo_H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464133" cy="648072"/>
          </a:xfrm>
          <a:prstGeom prst="rect">
            <a:avLst/>
          </a:prstGeom>
          <a:noFill/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51520" y="6021288"/>
            <a:ext cx="8568952" cy="72008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sz="3200" dirty="0"/>
              <a:t>Stanovení </a:t>
            </a:r>
            <a:r>
              <a:rPr lang="cs-CZ" sz="3200" dirty="0" smtClean="0"/>
              <a:t>+ zřízení zastávek </a:t>
            </a:r>
            <a:r>
              <a:rPr lang="cs-CZ" sz="3200" dirty="0"/>
              <a:t>VLAD</a:t>
            </a:r>
            <a:endParaRPr lang="cs-CZ" sz="30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1256" y="1268760"/>
            <a:ext cx="7970452" cy="3721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dirty="0" smtClean="0"/>
              <a:t> </a:t>
            </a:r>
            <a:r>
              <a:rPr lang="cs-CZ" sz="1600" b="1" dirty="0" smtClean="0"/>
              <a:t>Stanovení zastávky dle </a:t>
            </a:r>
            <a:r>
              <a:rPr lang="cs-CZ" sz="1600" b="1" dirty="0" err="1"/>
              <a:t>dle</a:t>
            </a:r>
            <a:r>
              <a:rPr lang="cs-CZ" sz="1600" b="1" dirty="0"/>
              <a:t> §77 zákona 361/2000 Sb</a:t>
            </a:r>
            <a:r>
              <a:rPr lang="cs-CZ" sz="1600" b="1" dirty="0" smtClean="0"/>
              <a:t>.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 smtClean="0"/>
              <a:t> Správní řízení na základě podnětu nebo z moci úřední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Na silnicích </a:t>
            </a:r>
            <a:r>
              <a:rPr lang="cs-CZ" sz="1600" dirty="0" err="1" smtClean="0"/>
              <a:t>I.třídy</a:t>
            </a:r>
            <a:r>
              <a:rPr lang="cs-CZ" sz="1600" dirty="0" smtClean="0"/>
              <a:t> (DÚ KHK), II. a </a:t>
            </a:r>
            <a:r>
              <a:rPr lang="cs-CZ" sz="1600" dirty="0" err="1" smtClean="0"/>
              <a:t>III.třídy</a:t>
            </a:r>
            <a:r>
              <a:rPr lang="cs-CZ" sz="1600" dirty="0" smtClean="0"/>
              <a:t> (DÚ ORP)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b="1" dirty="0" smtClean="0"/>
              <a:t>Zásadní je vyjádření Policie ČR (pro umístění dopravní značky)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Doporučuje se svolat místní šetření (pro zřízení zastávky) s účastníky: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Správce pozemní komunikace (Správa silnic KHK nebo ŘSD)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KÚ – odbor dopravy (zástupce oddělení dopravní obslužnosti)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Majitel pozemku (v případě vybudování zastávka – vybavení aj.)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Dopravce, který bude zastávku obsluhovat (vylepovat JŘ, mapu aj.)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cs-CZ" sz="1600" dirty="0"/>
              <a:t> </a:t>
            </a:r>
            <a:r>
              <a:rPr lang="cs-CZ" sz="1600" dirty="0" smtClean="0"/>
              <a:t>Zástupce obce, v jejímž katastru zastávka leží (název aj.)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39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4 01 01 Záloha V\=IMAGE_DOPRAVCI_KRAJ=\ZZZ KHK\Logo_H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464133" cy="648072"/>
          </a:xfrm>
          <a:prstGeom prst="rect">
            <a:avLst/>
          </a:prstGeom>
          <a:noFill/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51520" y="6021288"/>
            <a:ext cx="8568952" cy="72008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sz="3200" dirty="0" smtClean="0"/>
              <a:t>Ukázka zastávky – stávající stav</a:t>
            </a:r>
            <a:endParaRPr lang="cs-CZ" sz="30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24936" cy="3528392"/>
          </a:xfrm>
        </p:spPr>
        <p:txBody>
          <a:bodyPr anchor="ctr">
            <a:noAutofit/>
          </a:bodyPr>
          <a:lstStyle/>
          <a:p>
            <a:pPr algn="ctr"/>
            <a:r>
              <a:rPr lang="cs-CZ" sz="3500" dirty="0" smtClean="0">
                <a:solidFill>
                  <a:srgbClr val="FF0000"/>
                </a:solidFill>
              </a:rPr>
              <a:t>DOPLNIT FOTO z monitoringu</a:t>
            </a:r>
            <a:endParaRPr lang="cs-CZ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4 01 01 Záloha V\=IMAGE_DOPRAVCI_KRAJ=\ZZZ KHK\Logo_H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464133" cy="648072"/>
          </a:xfrm>
          <a:prstGeom prst="rect">
            <a:avLst/>
          </a:prstGeom>
          <a:noFill/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51520" y="6021288"/>
            <a:ext cx="8568952" cy="72008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sz="3200" dirty="0" smtClean="0"/>
              <a:t>Ukázka zastávky – konečný stav</a:t>
            </a:r>
            <a:endParaRPr lang="cs-CZ" sz="30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24936" cy="3528392"/>
          </a:xfrm>
        </p:spPr>
        <p:txBody>
          <a:bodyPr anchor="ctr">
            <a:noAutofit/>
          </a:bodyPr>
          <a:lstStyle/>
          <a:p>
            <a:pPr algn="ctr"/>
            <a:r>
              <a:rPr lang="cs-CZ" sz="3500" dirty="0" smtClean="0">
                <a:solidFill>
                  <a:srgbClr val="FF0000"/>
                </a:solidFill>
              </a:rPr>
              <a:t>DOPLNIT FOTO z monitoringu</a:t>
            </a:r>
            <a:endParaRPr lang="cs-CZ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7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4451</TotalTime>
  <Words>269</Words>
  <Application>Microsoft Office PowerPoint</Application>
  <PresentationFormat>Předvádění na obrazovce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Lucida Sans Unicode</vt:lpstr>
      <vt:lpstr>Verdana</vt:lpstr>
      <vt:lpstr>Wingdings</vt:lpstr>
      <vt:lpstr>Wingdings 2</vt:lpstr>
      <vt:lpstr>Wingdings 3</vt:lpstr>
      <vt:lpstr>Shluk</vt:lpstr>
      <vt:lpstr>Odborný seminář pracovníků silničních správních úřadů obcí s rozšířenou působností Královéhradeckého kraje  Stanovení zastávek VLAD</vt:lpstr>
      <vt:lpstr>Prezentace aplikace PowerPoint</vt:lpstr>
      <vt:lpstr>Prezentace aplikace PowerPoint</vt:lpstr>
      <vt:lpstr>DOPLNIT FOTO z monitoringu</vt:lpstr>
      <vt:lpstr>DOPLNIT FOTO z monitoringu</vt:lpstr>
    </vt:vector>
  </TitlesOfParts>
  <Company>Krajský úřad, Královehradecký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Procházka</dc:creator>
  <cp:lastModifiedBy>Šafářová Jana Bc.</cp:lastModifiedBy>
  <cp:revision>231</cp:revision>
  <dcterms:created xsi:type="dcterms:W3CDTF">2014-10-02T09:19:30Z</dcterms:created>
  <dcterms:modified xsi:type="dcterms:W3CDTF">2018-07-20T12:45:35Z</dcterms:modified>
</cp:coreProperties>
</file>