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9" r:id="rId1"/>
  </p:sldMasterIdLst>
  <p:notesMasterIdLst>
    <p:notesMasterId r:id="rId37"/>
  </p:notesMasterIdLst>
  <p:handoutMasterIdLst>
    <p:handoutMasterId r:id="rId38"/>
  </p:handoutMasterIdLst>
  <p:sldIdLst>
    <p:sldId id="256" r:id="rId2"/>
    <p:sldId id="531" r:id="rId3"/>
    <p:sldId id="579" r:id="rId4"/>
    <p:sldId id="580" r:id="rId5"/>
    <p:sldId id="578" r:id="rId6"/>
    <p:sldId id="532" r:id="rId7"/>
    <p:sldId id="533" r:id="rId8"/>
    <p:sldId id="577" r:id="rId9"/>
    <p:sldId id="534" r:id="rId10"/>
    <p:sldId id="535" r:id="rId11"/>
    <p:sldId id="536" r:id="rId12"/>
    <p:sldId id="560" r:id="rId13"/>
    <p:sldId id="537" r:id="rId14"/>
    <p:sldId id="562" r:id="rId15"/>
    <p:sldId id="557" r:id="rId16"/>
    <p:sldId id="559" r:id="rId17"/>
    <p:sldId id="558" r:id="rId18"/>
    <p:sldId id="555" r:id="rId19"/>
    <p:sldId id="563" r:id="rId20"/>
    <p:sldId id="564" r:id="rId21"/>
    <p:sldId id="541" r:id="rId22"/>
    <p:sldId id="565" r:id="rId23"/>
    <p:sldId id="566" r:id="rId24"/>
    <p:sldId id="572" r:id="rId25"/>
    <p:sldId id="543" r:id="rId26"/>
    <p:sldId id="544" r:id="rId27"/>
    <p:sldId id="568" r:id="rId28"/>
    <p:sldId id="569" r:id="rId29"/>
    <p:sldId id="570" r:id="rId30"/>
    <p:sldId id="571" r:id="rId31"/>
    <p:sldId id="576" r:id="rId32"/>
    <p:sldId id="546" r:id="rId33"/>
    <p:sldId id="547" r:id="rId34"/>
    <p:sldId id="548" r:id="rId35"/>
    <p:sldId id="556"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sil Vlastimil" initials="MV" lastIdx="73" clrIdx="0">
    <p:extLst>
      <p:ext uri="{19B8F6BF-5375-455C-9EA6-DF929625EA0E}">
        <p15:presenceInfo xmlns:p15="http://schemas.microsoft.com/office/powerpoint/2012/main" userId="S-1-5-21-240127028-979645192-923749875-188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0" autoAdjust="0"/>
    <p:restoredTop sz="86410" autoAdjust="0"/>
  </p:normalViewPr>
  <p:slideViewPr>
    <p:cSldViewPr snapToGrid="0">
      <p:cViewPr varScale="1">
        <p:scale>
          <a:sx n="92" d="100"/>
          <a:sy n="92" d="100"/>
        </p:scale>
        <p:origin x="108" y="192"/>
      </p:cViewPr>
      <p:guideLst>
        <p:guide orient="horz" pos="2160"/>
        <p:guide pos="3840"/>
      </p:guideLst>
    </p:cSldViewPr>
  </p:slideViewPr>
  <p:outlineViewPr>
    <p:cViewPr>
      <p:scale>
        <a:sx n="33" d="100"/>
        <a:sy n="33" d="100"/>
      </p:scale>
      <p:origin x="0" y="-43956"/>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86908F-A071-4D04-9DF4-256A1BA1A0B9}" type="datetimeFigureOut">
              <a:rPr lang="cs-CZ" smtClean="0"/>
              <a:pPr/>
              <a:t>20.7.2018</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28E637-15AA-44B5-B61C-FDB4BF2ADA30}" type="slidenum">
              <a:rPr lang="cs-CZ" smtClean="0"/>
              <a:pPr/>
              <a:t>‹#›</a:t>
            </a:fld>
            <a:endParaRPr lang="cs-CZ" dirty="0"/>
          </a:p>
        </p:txBody>
      </p:sp>
    </p:spTree>
    <p:extLst>
      <p:ext uri="{BB962C8B-B14F-4D97-AF65-F5344CB8AC3E}">
        <p14:creationId xmlns:p14="http://schemas.microsoft.com/office/powerpoint/2010/main" val="2820919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018EFD-F107-4179-BA8D-05F23EB3AFCB}" type="datetimeFigureOut">
              <a:rPr lang="cs-CZ" smtClean="0"/>
              <a:pPr/>
              <a:t>20.7.2018</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7F4EE-2C1F-4CD5-B382-71273C3EACFD}" type="slidenum">
              <a:rPr lang="cs-CZ" smtClean="0"/>
              <a:pPr/>
              <a:t>‹#›</a:t>
            </a:fld>
            <a:endParaRPr lang="cs-CZ" dirty="0"/>
          </a:p>
        </p:txBody>
      </p:sp>
    </p:spTree>
    <p:extLst>
      <p:ext uri="{BB962C8B-B14F-4D97-AF65-F5344CB8AC3E}">
        <p14:creationId xmlns:p14="http://schemas.microsoft.com/office/powerpoint/2010/main" val="4215380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a:t>
            </a:fld>
            <a:endParaRPr lang="cs-CZ" dirty="0"/>
          </a:p>
        </p:txBody>
      </p:sp>
    </p:spTree>
    <p:extLst>
      <p:ext uri="{BB962C8B-B14F-4D97-AF65-F5344CB8AC3E}">
        <p14:creationId xmlns:p14="http://schemas.microsoft.com/office/powerpoint/2010/main" val="2116271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10</a:t>
            </a:fld>
            <a:endParaRPr lang="cs-CZ" dirty="0"/>
          </a:p>
        </p:txBody>
      </p:sp>
    </p:spTree>
    <p:extLst>
      <p:ext uri="{BB962C8B-B14F-4D97-AF65-F5344CB8AC3E}">
        <p14:creationId xmlns:p14="http://schemas.microsoft.com/office/powerpoint/2010/main" val="2708139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11</a:t>
            </a:fld>
            <a:endParaRPr lang="cs-CZ" dirty="0"/>
          </a:p>
        </p:txBody>
      </p:sp>
    </p:spTree>
    <p:extLst>
      <p:ext uri="{BB962C8B-B14F-4D97-AF65-F5344CB8AC3E}">
        <p14:creationId xmlns:p14="http://schemas.microsoft.com/office/powerpoint/2010/main" val="98402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a:t>. </a:t>
            </a:r>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12</a:t>
            </a:fld>
            <a:endParaRPr lang="cs-CZ" dirty="0"/>
          </a:p>
        </p:txBody>
      </p:sp>
    </p:spTree>
    <p:extLst>
      <p:ext uri="{BB962C8B-B14F-4D97-AF65-F5344CB8AC3E}">
        <p14:creationId xmlns:p14="http://schemas.microsoft.com/office/powerpoint/2010/main" val="1892409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13</a:t>
            </a:fld>
            <a:endParaRPr lang="cs-CZ" dirty="0"/>
          </a:p>
        </p:txBody>
      </p:sp>
    </p:spTree>
    <p:extLst>
      <p:ext uri="{BB962C8B-B14F-4D97-AF65-F5344CB8AC3E}">
        <p14:creationId xmlns:p14="http://schemas.microsoft.com/office/powerpoint/2010/main" val="902342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14</a:t>
            </a:fld>
            <a:endParaRPr lang="cs-CZ" dirty="0"/>
          </a:p>
        </p:txBody>
      </p:sp>
    </p:spTree>
    <p:extLst>
      <p:ext uri="{BB962C8B-B14F-4D97-AF65-F5344CB8AC3E}">
        <p14:creationId xmlns:p14="http://schemas.microsoft.com/office/powerpoint/2010/main" val="2676406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15</a:t>
            </a:fld>
            <a:endParaRPr lang="cs-CZ" dirty="0"/>
          </a:p>
        </p:txBody>
      </p:sp>
    </p:spTree>
    <p:extLst>
      <p:ext uri="{BB962C8B-B14F-4D97-AF65-F5344CB8AC3E}">
        <p14:creationId xmlns:p14="http://schemas.microsoft.com/office/powerpoint/2010/main" val="418866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16</a:t>
            </a:fld>
            <a:endParaRPr lang="cs-CZ" dirty="0"/>
          </a:p>
        </p:txBody>
      </p:sp>
    </p:spTree>
    <p:extLst>
      <p:ext uri="{BB962C8B-B14F-4D97-AF65-F5344CB8AC3E}">
        <p14:creationId xmlns:p14="http://schemas.microsoft.com/office/powerpoint/2010/main" val="2528650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17</a:t>
            </a:fld>
            <a:endParaRPr lang="cs-CZ" dirty="0"/>
          </a:p>
        </p:txBody>
      </p:sp>
    </p:spTree>
    <p:extLst>
      <p:ext uri="{BB962C8B-B14F-4D97-AF65-F5344CB8AC3E}">
        <p14:creationId xmlns:p14="http://schemas.microsoft.com/office/powerpoint/2010/main" val="3627642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18</a:t>
            </a:fld>
            <a:endParaRPr lang="cs-CZ" dirty="0"/>
          </a:p>
        </p:txBody>
      </p:sp>
    </p:spTree>
    <p:extLst>
      <p:ext uri="{BB962C8B-B14F-4D97-AF65-F5344CB8AC3E}">
        <p14:creationId xmlns:p14="http://schemas.microsoft.com/office/powerpoint/2010/main" val="14883227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19</a:t>
            </a:fld>
            <a:endParaRPr lang="cs-CZ" dirty="0"/>
          </a:p>
        </p:txBody>
      </p:sp>
    </p:spTree>
    <p:extLst>
      <p:ext uri="{BB962C8B-B14F-4D97-AF65-F5344CB8AC3E}">
        <p14:creationId xmlns:p14="http://schemas.microsoft.com/office/powerpoint/2010/main" val="325464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baseline="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a:t>
            </a:fld>
            <a:endParaRPr lang="cs-CZ" dirty="0"/>
          </a:p>
        </p:txBody>
      </p:sp>
    </p:spTree>
    <p:extLst>
      <p:ext uri="{BB962C8B-B14F-4D97-AF65-F5344CB8AC3E}">
        <p14:creationId xmlns:p14="http://schemas.microsoft.com/office/powerpoint/2010/main" val="1807556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20</a:t>
            </a:fld>
            <a:endParaRPr lang="cs-CZ" dirty="0"/>
          </a:p>
        </p:txBody>
      </p:sp>
    </p:spTree>
    <p:extLst>
      <p:ext uri="{BB962C8B-B14F-4D97-AF65-F5344CB8AC3E}">
        <p14:creationId xmlns:p14="http://schemas.microsoft.com/office/powerpoint/2010/main" val="25523379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21</a:t>
            </a:fld>
            <a:endParaRPr lang="cs-CZ" dirty="0"/>
          </a:p>
        </p:txBody>
      </p:sp>
    </p:spTree>
    <p:extLst>
      <p:ext uri="{BB962C8B-B14F-4D97-AF65-F5344CB8AC3E}">
        <p14:creationId xmlns:p14="http://schemas.microsoft.com/office/powerpoint/2010/main" val="4287739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22</a:t>
            </a:fld>
            <a:endParaRPr lang="cs-CZ" dirty="0"/>
          </a:p>
        </p:txBody>
      </p:sp>
    </p:spTree>
    <p:extLst>
      <p:ext uri="{BB962C8B-B14F-4D97-AF65-F5344CB8AC3E}">
        <p14:creationId xmlns:p14="http://schemas.microsoft.com/office/powerpoint/2010/main" val="3830408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23</a:t>
            </a:fld>
            <a:endParaRPr lang="cs-CZ" dirty="0"/>
          </a:p>
        </p:txBody>
      </p:sp>
    </p:spTree>
    <p:extLst>
      <p:ext uri="{BB962C8B-B14F-4D97-AF65-F5344CB8AC3E}">
        <p14:creationId xmlns:p14="http://schemas.microsoft.com/office/powerpoint/2010/main" val="3171682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24</a:t>
            </a:fld>
            <a:endParaRPr lang="cs-CZ" dirty="0"/>
          </a:p>
        </p:txBody>
      </p:sp>
    </p:spTree>
    <p:extLst>
      <p:ext uri="{BB962C8B-B14F-4D97-AF65-F5344CB8AC3E}">
        <p14:creationId xmlns:p14="http://schemas.microsoft.com/office/powerpoint/2010/main" val="10502359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25</a:t>
            </a:fld>
            <a:endParaRPr lang="cs-CZ" dirty="0"/>
          </a:p>
        </p:txBody>
      </p:sp>
    </p:spTree>
    <p:extLst>
      <p:ext uri="{BB962C8B-B14F-4D97-AF65-F5344CB8AC3E}">
        <p14:creationId xmlns:p14="http://schemas.microsoft.com/office/powerpoint/2010/main" val="15260885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26</a:t>
            </a:fld>
            <a:endParaRPr lang="cs-CZ" dirty="0"/>
          </a:p>
        </p:txBody>
      </p:sp>
    </p:spTree>
    <p:extLst>
      <p:ext uri="{BB962C8B-B14F-4D97-AF65-F5344CB8AC3E}">
        <p14:creationId xmlns:p14="http://schemas.microsoft.com/office/powerpoint/2010/main" val="17909723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27</a:t>
            </a:fld>
            <a:endParaRPr lang="cs-CZ" dirty="0"/>
          </a:p>
        </p:txBody>
      </p:sp>
    </p:spTree>
    <p:extLst>
      <p:ext uri="{BB962C8B-B14F-4D97-AF65-F5344CB8AC3E}">
        <p14:creationId xmlns:p14="http://schemas.microsoft.com/office/powerpoint/2010/main" val="39681393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28</a:t>
            </a:fld>
            <a:endParaRPr lang="cs-CZ" dirty="0"/>
          </a:p>
        </p:txBody>
      </p:sp>
    </p:spTree>
    <p:extLst>
      <p:ext uri="{BB962C8B-B14F-4D97-AF65-F5344CB8AC3E}">
        <p14:creationId xmlns:p14="http://schemas.microsoft.com/office/powerpoint/2010/main" val="10271110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29</a:t>
            </a:fld>
            <a:endParaRPr lang="cs-CZ" dirty="0"/>
          </a:p>
        </p:txBody>
      </p:sp>
    </p:spTree>
    <p:extLst>
      <p:ext uri="{BB962C8B-B14F-4D97-AF65-F5344CB8AC3E}">
        <p14:creationId xmlns:p14="http://schemas.microsoft.com/office/powerpoint/2010/main" val="370045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baseline="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a:t>
            </a:fld>
            <a:endParaRPr lang="cs-CZ" dirty="0"/>
          </a:p>
        </p:txBody>
      </p:sp>
    </p:spTree>
    <p:extLst>
      <p:ext uri="{BB962C8B-B14F-4D97-AF65-F5344CB8AC3E}">
        <p14:creationId xmlns:p14="http://schemas.microsoft.com/office/powerpoint/2010/main" val="17793148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30</a:t>
            </a:fld>
            <a:endParaRPr lang="cs-CZ" dirty="0"/>
          </a:p>
        </p:txBody>
      </p:sp>
    </p:spTree>
    <p:extLst>
      <p:ext uri="{BB962C8B-B14F-4D97-AF65-F5344CB8AC3E}">
        <p14:creationId xmlns:p14="http://schemas.microsoft.com/office/powerpoint/2010/main" val="35017413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31</a:t>
            </a:fld>
            <a:endParaRPr lang="cs-CZ" dirty="0"/>
          </a:p>
        </p:txBody>
      </p:sp>
    </p:spTree>
    <p:extLst>
      <p:ext uri="{BB962C8B-B14F-4D97-AF65-F5344CB8AC3E}">
        <p14:creationId xmlns:p14="http://schemas.microsoft.com/office/powerpoint/2010/main" val="33374481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32</a:t>
            </a:fld>
            <a:endParaRPr lang="cs-CZ" dirty="0"/>
          </a:p>
        </p:txBody>
      </p:sp>
    </p:spTree>
    <p:extLst>
      <p:ext uri="{BB962C8B-B14F-4D97-AF65-F5344CB8AC3E}">
        <p14:creationId xmlns:p14="http://schemas.microsoft.com/office/powerpoint/2010/main" val="4249050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33</a:t>
            </a:fld>
            <a:endParaRPr lang="cs-CZ" dirty="0"/>
          </a:p>
        </p:txBody>
      </p:sp>
    </p:spTree>
    <p:extLst>
      <p:ext uri="{BB962C8B-B14F-4D97-AF65-F5344CB8AC3E}">
        <p14:creationId xmlns:p14="http://schemas.microsoft.com/office/powerpoint/2010/main" val="946746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34</a:t>
            </a:fld>
            <a:endParaRPr lang="cs-CZ" dirty="0"/>
          </a:p>
        </p:txBody>
      </p:sp>
    </p:spTree>
    <p:extLst>
      <p:ext uri="{BB962C8B-B14F-4D97-AF65-F5344CB8AC3E}">
        <p14:creationId xmlns:p14="http://schemas.microsoft.com/office/powerpoint/2010/main" val="11082513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35</a:t>
            </a:fld>
            <a:endParaRPr lang="cs-CZ" dirty="0"/>
          </a:p>
        </p:txBody>
      </p:sp>
    </p:spTree>
    <p:extLst>
      <p:ext uri="{BB962C8B-B14F-4D97-AF65-F5344CB8AC3E}">
        <p14:creationId xmlns:p14="http://schemas.microsoft.com/office/powerpoint/2010/main" val="2874853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baseline="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4</a:t>
            </a:fld>
            <a:endParaRPr lang="cs-CZ" dirty="0"/>
          </a:p>
        </p:txBody>
      </p:sp>
    </p:spTree>
    <p:extLst>
      <p:ext uri="{BB962C8B-B14F-4D97-AF65-F5344CB8AC3E}">
        <p14:creationId xmlns:p14="http://schemas.microsoft.com/office/powerpoint/2010/main" val="269124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baseline="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5</a:t>
            </a:fld>
            <a:endParaRPr lang="cs-CZ" dirty="0"/>
          </a:p>
        </p:txBody>
      </p:sp>
    </p:spTree>
    <p:extLst>
      <p:ext uri="{BB962C8B-B14F-4D97-AF65-F5344CB8AC3E}">
        <p14:creationId xmlns:p14="http://schemas.microsoft.com/office/powerpoint/2010/main" val="78278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6</a:t>
            </a:fld>
            <a:endParaRPr lang="cs-CZ" dirty="0"/>
          </a:p>
        </p:txBody>
      </p:sp>
    </p:spTree>
    <p:extLst>
      <p:ext uri="{BB962C8B-B14F-4D97-AF65-F5344CB8AC3E}">
        <p14:creationId xmlns:p14="http://schemas.microsoft.com/office/powerpoint/2010/main" val="137845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600" baseline="0" dirty="0"/>
              <a:t>. </a:t>
            </a:r>
            <a:endParaRPr lang="cs-CZ" sz="160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7</a:t>
            </a:fld>
            <a:endParaRPr lang="cs-CZ" dirty="0"/>
          </a:p>
        </p:txBody>
      </p:sp>
    </p:spTree>
    <p:extLst>
      <p:ext uri="{BB962C8B-B14F-4D97-AF65-F5344CB8AC3E}">
        <p14:creationId xmlns:p14="http://schemas.microsoft.com/office/powerpoint/2010/main" val="2302152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baseline="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8</a:t>
            </a:fld>
            <a:endParaRPr lang="cs-CZ" dirty="0"/>
          </a:p>
        </p:txBody>
      </p:sp>
    </p:spTree>
    <p:extLst>
      <p:ext uri="{BB962C8B-B14F-4D97-AF65-F5344CB8AC3E}">
        <p14:creationId xmlns:p14="http://schemas.microsoft.com/office/powerpoint/2010/main" val="187021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dirty="0"/>
          </a:p>
        </p:txBody>
      </p:sp>
      <p:sp>
        <p:nvSpPr>
          <p:cNvPr id="4" name="Zástupný symbol pro číslo snímku 3"/>
          <p:cNvSpPr>
            <a:spLocks noGrp="1"/>
          </p:cNvSpPr>
          <p:nvPr>
            <p:ph type="sldNum" sz="quarter" idx="10"/>
          </p:nvPr>
        </p:nvSpPr>
        <p:spPr/>
        <p:txBody>
          <a:bodyPr/>
          <a:lstStyle/>
          <a:p>
            <a:fld id="{E9F7F4EE-2C1F-4CD5-B382-71273C3EACFD}" type="slidenum">
              <a:rPr lang="cs-CZ" smtClean="0"/>
              <a:pPr/>
              <a:t>9</a:t>
            </a:fld>
            <a:endParaRPr lang="cs-CZ" dirty="0"/>
          </a:p>
        </p:txBody>
      </p:sp>
    </p:spTree>
    <p:extLst>
      <p:ext uri="{BB962C8B-B14F-4D97-AF65-F5344CB8AC3E}">
        <p14:creationId xmlns:p14="http://schemas.microsoft.com/office/powerpoint/2010/main" val="40416655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306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7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1963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7377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5607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3" name="Date Placeholder 2"/>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6822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dirty="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dirty="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dirty="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3" name="Date Placeholder 2"/>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2417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4990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888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223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24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398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080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552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7205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6343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7/20/2018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018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FFC000"/>
            </a:gs>
            <a:gs pos="78000">
              <a:srgbClr val="0070C0"/>
            </a:gs>
            <a:gs pos="100000">
              <a:srgbClr val="0070C0"/>
            </a:gs>
          </a:gsLst>
          <a:lin ang="540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7/20/2018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6953220"/>
      </p:ext>
    </p:extLst>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4" r:id="rId15"/>
    <p:sldLayoutId id="2147483805" r:id="rId16"/>
    <p:sldLayoutId id="214748380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odexisuno.cz/3VB"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0322" y="2016087"/>
            <a:ext cx="8290683" cy="2063433"/>
          </a:xfrm>
        </p:spPr>
        <p:txBody>
          <a:bodyPr/>
          <a:lstStyle/>
          <a:p>
            <a:pPr algn="ctr"/>
            <a:r>
              <a:rPr lang="cs-CZ" sz="2800" dirty="0" smtClean="0"/>
              <a:t>Otázka 17</a:t>
            </a:r>
            <a:br>
              <a:rPr lang="cs-CZ" sz="2800" dirty="0" smtClean="0"/>
            </a:br>
            <a:r>
              <a:rPr lang="cs-CZ" sz="2800" dirty="0" smtClean="0"/>
              <a:t>Podklady pro vydání rozhodnutí a dokazování v řízení o přestupku</a:t>
            </a:r>
            <a:endParaRPr lang="cs-CZ" sz="2800" dirty="0"/>
          </a:p>
        </p:txBody>
      </p:sp>
      <p:sp>
        <p:nvSpPr>
          <p:cNvPr id="3" name="Podnadpis 2"/>
          <p:cNvSpPr>
            <a:spLocks noGrp="1"/>
          </p:cNvSpPr>
          <p:nvPr>
            <p:ph type="subTitle" idx="1"/>
          </p:nvPr>
        </p:nvSpPr>
        <p:spPr>
          <a:xfrm>
            <a:off x="1" y="4394039"/>
            <a:ext cx="8971004" cy="1698289"/>
          </a:xfrm>
        </p:spPr>
        <p:txBody>
          <a:bodyPr>
            <a:normAutofit/>
          </a:bodyPr>
          <a:lstStyle/>
          <a:p>
            <a:endParaRPr lang="cs-CZ" dirty="0">
              <a:solidFill>
                <a:srgbClr val="002060"/>
              </a:solidFill>
            </a:endParaRPr>
          </a:p>
        </p:txBody>
      </p:sp>
    </p:spTree>
    <p:extLst>
      <p:ext uri="{BB962C8B-B14F-4D97-AF65-F5344CB8AC3E}">
        <p14:creationId xmlns:p14="http://schemas.microsoft.com/office/powerpoint/2010/main" val="411698158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a:t>
            </a:r>
          </a:p>
        </p:txBody>
      </p:sp>
      <p:sp>
        <p:nvSpPr>
          <p:cNvPr id="3" name="Zástupný symbol pro obsah 2"/>
          <p:cNvSpPr>
            <a:spLocks noGrp="1"/>
          </p:cNvSpPr>
          <p:nvPr>
            <p:ph idx="1"/>
          </p:nvPr>
        </p:nvSpPr>
        <p:spPr>
          <a:xfrm>
            <a:off x="0" y="2014152"/>
            <a:ext cx="12192000" cy="4843848"/>
          </a:xfrm>
          <a:solidFill>
            <a:schemeClr val="tx2"/>
          </a:solidFill>
        </p:spPr>
        <p:txBody>
          <a:bodyPr/>
          <a:lstStyle/>
          <a:p>
            <a:pPr marL="0" indent="0">
              <a:buNone/>
            </a:pPr>
            <a:r>
              <a:rPr lang="cs-CZ" dirty="0">
                <a:solidFill>
                  <a:schemeClr val="bg1"/>
                </a:solidFill>
              </a:rPr>
              <a:t>§ 51 SŘ</a:t>
            </a:r>
          </a:p>
          <a:p>
            <a:pPr marL="0" indent="0">
              <a:buNone/>
            </a:pPr>
            <a:r>
              <a:rPr lang="cs-CZ" dirty="0">
                <a:solidFill>
                  <a:srgbClr val="FF0000"/>
                </a:solidFill>
              </a:rPr>
              <a:t>K</a:t>
            </a:r>
            <a:r>
              <a:rPr lang="cs-CZ" b="1" dirty="0">
                <a:solidFill>
                  <a:srgbClr val="FF0000"/>
                </a:solidFill>
              </a:rPr>
              <a:t> provedení důkazů lze užít všech důkazních prostředků, které jsou vhodné ke zjištění stavu věci a které nejsou získány nebo provedeny v rozporu s právními předpisy. Jde zejména o listiny, ohledání, svědeckou výpověď a znalecký posudek.</a:t>
            </a:r>
          </a:p>
          <a:p>
            <a:pPr marL="0" indent="0">
              <a:buNone/>
            </a:pPr>
            <a:r>
              <a:rPr lang="cs-CZ" b="1" dirty="0" smtClean="0">
                <a:solidFill>
                  <a:schemeClr val="bg1"/>
                </a:solidFill>
              </a:rPr>
              <a:t>V </a:t>
            </a:r>
            <a:r>
              <a:rPr lang="cs-CZ" b="1" dirty="0">
                <a:solidFill>
                  <a:schemeClr val="bg1"/>
                </a:solidFill>
              </a:rPr>
              <a:t>přestupkovém řízení zásadně ústní jednání </a:t>
            </a:r>
            <a:r>
              <a:rPr lang="cs-CZ" b="1" dirty="0" smtClean="0">
                <a:solidFill>
                  <a:schemeClr val="bg1"/>
                </a:solidFill>
              </a:rPr>
              <a:t>nařizujeme i podle nového přestupkového zákona (názor KÚ Zlín).</a:t>
            </a:r>
            <a:endParaRPr lang="cs-CZ" b="1" dirty="0">
              <a:solidFill>
                <a:schemeClr val="bg1"/>
              </a:solidFill>
            </a:endParaRPr>
          </a:p>
          <a:p>
            <a:pPr marL="0" indent="0">
              <a:buNone/>
            </a:pPr>
            <a:r>
              <a:rPr lang="cs-CZ" b="1" dirty="0">
                <a:solidFill>
                  <a:schemeClr val="bg1"/>
                </a:solidFill>
              </a:rPr>
              <a:t>Pokud jen zakládáme listinu – stačí založit a pak vyzvat dle § 36-3 s.ř</a:t>
            </a:r>
            <a:r>
              <a:rPr lang="cs-CZ" b="1" dirty="0" smtClean="0">
                <a:solidFill>
                  <a:schemeClr val="bg1"/>
                </a:solidFill>
              </a:rPr>
              <a:t>. Není třeba kvůli založení listiny do spisu nařizovat ústní jednání. </a:t>
            </a: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38294811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a:t>
            </a:r>
          </a:p>
        </p:txBody>
      </p:sp>
      <p:sp>
        <p:nvSpPr>
          <p:cNvPr id="3" name="Zástupný symbol pro obsah 2"/>
          <p:cNvSpPr>
            <a:spLocks noGrp="1"/>
          </p:cNvSpPr>
          <p:nvPr>
            <p:ph idx="1"/>
          </p:nvPr>
        </p:nvSpPr>
        <p:spPr>
          <a:xfrm>
            <a:off x="0" y="2014152"/>
            <a:ext cx="12192000" cy="4843848"/>
          </a:xfrm>
          <a:solidFill>
            <a:schemeClr val="tx2"/>
          </a:solidFill>
        </p:spPr>
        <p:txBody>
          <a:bodyPr>
            <a:normAutofit lnSpcReduction="10000"/>
          </a:bodyPr>
          <a:lstStyle/>
          <a:p>
            <a:pPr marL="0" indent="0">
              <a:buNone/>
            </a:pPr>
            <a:r>
              <a:rPr lang="cs-CZ" dirty="0">
                <a:solidFill>
                  <a:schemeClr val="bg1"/>
                </a:solidFill>
              </a:rPr>
              <a:t>§ 51 SŘ</a:t>
            </a:r>
          </a:p>
          <a:p>
            <a:pPr marL="0" indent="0" algn="ctr">
              <a:buNone/>
            </a:pPr>
            <a:r>
              <a:rPr lang="cs-CZ" b="1" i="1" u="sng" dirty="0">
                <a:solidFill>
                  <a:schemeClr val="bg1"/>
                </a:solidFill>
              </a:rPr>
              <a:t>Nezákonně získaný audiovizuální záznam jako důkaz – Rozsudek NSS 4 As 28/2013</a:t>
            </a:r>
          </a:p>
          <a:p>
            <a:pPr marL="0" indent="0" algn="just">
              <a:buNone/>
            </a:pPr>
            <a:r>
              <a:rPr lang="cs-CZ" i="1" dirty="0">
                <a:solidFill>
                  <a:schemeClr val="bg1"/>
                </a:solidFill>
              </a:rPr>
              <a:t>V daném případě však Nejvyšší správní soud dospěl k závěru, že právní úprava pořizování a nakládání se záznamy o úředních úkonech obsažená v § 60 a 62 zákona o Policii České republiky nebyla respektována. Zejména nebyl záznam zabezpečen proti neoprávněnému přístupu, změně, zničení, odcizení, zneužití nebo neoprávněnému zpracování. Ze správního spisu totiž vyplývá, že v policií vyhotoveném úředním záznamu o úkonu ani v oznámení o přestupku z 25.5.2011 není pořízený obrazový a zvukový záznam nijak zmíněn, </a:t>
            </a:r>
            <a:r>
              <a:rPr lang="cs-CZ" b="1" i="1" u="sng" dirty="0">
                <a:solidFill>
                  <a:schemeClr val="bg1"/>
                </a:solidFill>
              </a:rPr>
              <a:t>záznam nebyl evidován, uchováván a zabezpečen Policií ČR, naopak ještě několik měsíců po jeho pořízení s ním disponoval policista, který jej měl uložený ve svém soukromém mobilním telefonu. Proto předmětný záznam nebyl pořízen v souladu se zákonem,</a:t>
            </a:r>
            <a:r>
              <a:rPr lang="cs-CZ" i="1" dirty="0">
                <a:solidFill>
                  <a:schemeClr val="bg1"/>
                </a:solidFill>
              </a:rPr>
              <a:t> což je předpokladem pro použití záznamu zasahujícího do práva na soukromí pořízeného orgánem veřejné moci jako důkazu ve správním řízení. </a:t>
            </a: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401434141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 – audio/videozáznamem</a:t>
            </a:r>
          </a:p>
        </p:txBody>
      </p:sp>
      <p:sp>
        <p:nvSpPr>
          <p:cNvPr id="3" name="Zástupný symbol pro obsah 2"/>
          <p:cNvSpPr>
            <a:spLocks noGrp="1"/>
          </p:cNvSpPr>
          <p:nvPr>
            <p:ph idx="1"/>
          </p:nvPr>
        </p:nvSpPr>
        <p:spPr>
          <a:xfrm>
            <a:off x="0" y="2014152"/>
            <a:ext cx="12192000" cy="4843848"/>
          </a:xfrm>
          <a:solidFill>
            <a:schemeClr val="tx2"/>
          </a:solidFill>
        </p:spPr>
        <p:txBody>
          <a:bodyPr>
            <a:normAutofit lnSpcReduction="10000"/>
          </a:bodyPr>
          <a:lstStyle/>
          <a:p>
            <a:pPr marL="0" indent="0">
              <a:buNone/>
            </a:pPr>
            <a:endParaRPr lang="cs-CZ" b="1" dirty="0">
              <a:solidFill>
                <a:schemeClr val="bg1"/>
              </a:solidFill>
            </a:endParaRPr>
          </a:p>
          <a:p>
            <a:pPr marL="457200" indent="-457200">
              <a:buAutoNum type="arabicParenR"/>
            </a:pPr>
            <a:r>
              <a:rPr lang="cs-CZ" b="1" dirty="0">
                <a:solidFill>
                  <a:schemeClr val="bg1"/>
                </a:solidFill>
              </a:rPr>
              <a:t>Soukromá osoba – </a:t>
            </a:r>
            <a:r>
              <a:rPr lang="cs-CZ" b="1" dirty="0" smtClean="0">
                <a:solidFill>
                  <a:schemeClr val="bg1"/>
                </a:solidFill>
              </a:rPr>
              <a:t>žádné zákonné podmínky splnit nemusí</a:t>
            </a:r>
            <a:endParaRPr lang="cs-CZ" b="1" dirty="0">
              <a:solidFill>
                <a:schemeClr val="bg1"/>
              </a:solidFill>
            </a:endParaRPr>
          </a:p>
          <a:p>
            <a:pPr marL="457200" indent="-457200">
              <a:buAutoNum type="arabicParenR"/>
            </a:pPr>
            <a:r>
              <a:rPr lang="cs-CZ" b="1" dirty="0">
                <a:solidFill>
                  <a:schemeClr val="bg1"/>
                </a:solidFill>
              </a:rPr>
              <a:t>SO může dělat audio/videozáznam sám – vždy s vědomím účastníka - § 18 odst. 1</a:t>
            </a:r>
          </a:p>
          <a:p>
            <a:pPr marL="457200" indent="-457200">
              <a:buAutoNum type="arabicParenR"/>
            </a:pPr>
            <a:endParaRPr lang="cs-CZ" b="1" dirty="0">
              <a:solidFill>
                <a:schemeClr val="bg1"/>
              </a:solidFill>
            </a:endParaRPr>
          </a:p>
          <a:p>
            <a:pPr marL="457200" indent="-457200">
              <a:buFont typeface="Arial" panose="020B0604020202020204" pitchFamily="34" charset="0"/>
              <a:buAutoNum type="arabicParenR"/>
            </a:pPr>
            <a:r>
              <a:rPr lang="cs-CZ" b="1" dirty="0">
                <a:solidFill>
                  <a:schemeClr val="bg1"/>
                </a:solidFill>
              </a:rPr>
              <a:t>Policie ČR- oprávnění v § 62 ZPČR a  Obecní policie § 24b - ZOOP</a:t>
            </a:r>
          </a:p>
          <a:p>
            <a:pPr marL="457200" lvl="1" indent="0">
              <a:buNone/>
            </a:pPr>
            <a:r>
              <a:rPr lang="cs-CZ" b="1" dirty="0">
                <a:solidFill>
                  <a:schemeClr val="bg1"/>
                </a:solidFill>
              </a:rPr>
              <a:t> a) z míst veřejně přístupných</a:t>
            </a:r>
          </a:p>
          <a:p>
            <a:pPr marL="457200" lvl="1" indent="0">
              <a:buNone/>
            </a:pPr>
            <a:r>
              <a:rPr lang="cs-CZ" b="1" dirty="0">
                <a:solidFill>
                  <a:schemeClr val="bg1"/>
                </a:solidFill>
              </a:rPr>
              <a:t> b) o průběhu úkonu</a:t>
            </a:r>
          </a:p>
          <a:p>
            <a:pPr marL="457200" lvl="1" indent="0">
              <a:buNone/>
            </a:pPr>
            <a:endParaRPr lang="cs-CZ" b="1" dirty="0">
              <a:solidFill>
                <a:schemeClr val="bg1"/>
              </a:solidFill>
            </a:endParaRPr>
          </a:p>
          <a:p>
            <a:pPr marL="457200" lvl="1" indent="0">
              <a:buNone/>
            </a:pPr>
            <a:r>
              <a:rPr lang="cs-CZ" b="1" dirty="0">
                <a:solidFill>
                  <a:schemeClr val="bg1"/>
                </a:solidFill>
              </a:rPr>
              <a:t>Je-li to nezbytné k plnění jejich úkolů – to je prakticky vždy…..</a:t>
            </a:r>
          </a:p>
          <a:p>
            <a:pPr marL="457200" lvl="1" indent="0">
              <a:buNone/>
            </a:pPr>
            <a:endParaRPr lang="cs-CZ" b="1" dirty="0">
              <a:solidFill>
                <a:schemeClr val="bg1"/>
              </a:solidFill>
            </a:endParaRPr>
          </a:p>
          <a:p>
            <a:pPr marL="0" indent="0">
              <a:buNone/>
            </a:pPr>
            <a:endParaRPr lang="cs-CZ" b="1" dirty="0">
              <a:solidFill>
                <a:schemeClr val="bg1"/>
              </a:solidFill>
            </a:endParaRPr>
          </a:p>
          <a:p>
            <a:pPr marL="0" indent="0">
              <a:buNone/>
            </a:pPr>
            <a:r>
              <a:rPr lang="cs-CZ" b="1" dirty="0">
                <a:solidFill>
                  <a:schemeClr val="bg1"/>
                </a:solidFill>
              </a:rPr>
              <a:t>					</a:t>
            </a: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166282731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a:t>
            </a:r>
          </a:p>
        </p:txBody>
      </p:sp>
      <p:sp>
        <p:nvSpPr>
          <p:cNvPr id="3" name="Zástupný symbol pro obsah 2"/>
          <p:cNvSpPr>
            <a:spLocks noGrp="1"/>
          </p:cNvSpPr>
          <p:nvPr>
            <p:ph idx="1"/>
          </p:nvPr>
        </p:nvSpPr>
        <p:spPr>
          <a:xfrm>
            <a:off x="0" y="2514484"/>
            <a:ext cx="12192000" cy="3886316"/>
          </a:xfrm>
          <a:solidFill>
            <a:schemeClr val="tx2"/>
          </a:solidFill>
        </p:spPr>
        <p:txBody>
          <a:bodyPr>
            <a:normAutofit/>
          </a:bodyPr>
          <a:lstStyle/>
          <a:p>
            <a:pPr marL="0" indent="0">
              <a:buNone/>
            </a:pPr>
            <a:r>
              <a:rPr lang="cs-CZ" dirty="0">
                <a:solidFill>
                  <a:schemeClr val="bg1"/>
                </a:solidFill>
              </a:rPr>
              <a:t>§ 51 SŘ</a:t>
            </a:r>
          </a:p>
          <a:p>
            <a:pPr marL="0" indent="0" algn="ctr">
              <a:buNone/>
            </a:pPr>
            <a:r>
              <a:rPr lang="cs-CZ" b="1" i="1" u="sng" dirty="0">
                <a:solidFill>
                  <a:schemeClr val="bg1"/>
                </a:solidFill>
              </a:rPr>
              <a:t>Použitelnost kamerového záznamu soukromou osobou </a:t>
            </a:r>
          </a:p>
          <a:p>
            <a:pPr marL="0" indent="0" algn="ctr">
              <a:buNone/>
            </a:pPr>
            <a:r>
              <a:rPr lang="cs-CZ" b="1" i="1" u="sng" dirty="0">
                <a:solidFill>
                  <a:schemeClr val="bg1"/>
                </a:solidFill>
              </a:rPr>
              <a:t>– rozsudek </a:t>
            </a:r>
            <a:r>
              <a:rPr lang="cs-CZ" sz="4000" b="1" i="1" u="sng" dirty="0">
                <a:solidFill>
                  <a:schemeClr val="bg1"/>
                </a:solidFill>
              </a:rPr>
              <a:t>NSS č.j. 2 As 45/2010</a:t>
            </a:r>
          </a:p>
          <a:p>
            <a:pPr marL="0" indent="0">
              <a:buNone/>
            </a:pPr>
            <a:r>
              <a:rPr lang="cs-CZ" i="1" dirty="0">
                <a:solidFill>
                  <a:schemeClr val="bg1"/>
                </a:solidFill>
              </a:rPr>
              <a:t>Když je kamerový záznam pořízen soukromou osobou a zasahuje do sféry osobnostních práv zaznamenané osoby (nebyl pořízen s jejím souhlasem či v souladu se zákonnými výjimkami), není jeho použitelnost pro potřeby dokazování ve správním řízení zcela vyloučena.</a:t>
            </a:r>
          </a:p>
          <a:p>
            <a:pPr marL="0" indent="0">
              <a:buNone/>
            </a:pPr>
            <a:endParaRPr lang="cs-CZ" dirty="0"/>
          </a:p>
          <a:p>
            <a:pPr marL="0" indent="0">
              <a:buNone/>
            </a:pPr>
            <a:endParaRPr lang="cs-CZ" dirty="0"/>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337484221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a:t>
            </a:r>
          </a:p>
        </p:txBody>
      </p:sp>
      <p:sp>
        <p:nvSpPr>
          <p:cNvPr id="3" name="Zástupný symbol pro obsah 2"/>
          <p:cNvSpPr>
            <a:spLocks noGrp="1"/>
          </p:cNvSpPr>
          <p:nvPr>
            <p:ph idx="1"/>
          </p:nvPr>
        </p:nvSpPr>
        <p:spPr>
          <a:xfrm>
            <a:off x="259492" y="1983143"/>
            <a:ext cx="11294076" cy="4701862"/>
          </a:xfrm>
          <a:solidFill>
            <a:schemeClr val="tx2"/>
          </a:solidFill>
        </p:spPr>
        <p:txBody>
          <a:bodyPr>
            <a:normAutofit lnSpcReduction="10000"/>
          </a:bodyPr>
          <a:lstStyle/>
          <a:p>
            <a:pPr>
              <a:buFontTx/>
              <a:buChar char="-"/>
            </a:pPr>
            <a:r>
              <a:rPr lang="cs-CZ" dirty="0">
                <a:solidFill>
                  <a:schemeClr val="bg1"/>
                </a:solidFill>
              </a:rPr>
              <a:t>Pokud záznam provádí </a:t>
            </a:r>
            <a:r>
              <a:rPr lang="cs-CZ" sz="4400" b="1" dirty="0">
                <a:solidFill>
                  <a:schemeClr val="bg1"/>
                </a:solidFill>
              </a:rPr>
              <a:t>orgán veřejné moci </a:t>
            </a:r>
            <a:r>
              <a:rPr lang="cs-CZ" dirty="0">
                <a:solidFill>
                  <a:schemeClr val="bg1"/>
                </a:solidFill>
              </a:rPr>
              <a:t>– musí při jeho pořízení </a:t>
            </a:r>
            <a:r>
              <a:rPr lang="cs-CZ" b="1" u="sng" dirty="0">
                <a:solidFill>
                  <a:schemeClr val="bg1"/>
                </a:solidFill>
              </a:rPr>
              <a:t>splnit všechny zákonné podmínky </a:t>
            </a:r>
            <a:r>
              <a:rPr lang="cs-CZ" dirty="0">
                <a:solidFill>
                  <a:schemeClr val="bg1"/>
                </a:solidFill>
              </a:rPr>
              <a:t>(musí to být v konkrétním případě zákonem dovoleno, správně uchováno, evidováno, apod.)</a:t>
            </a:r>
          </a:p>
          <a:p>
            <a:pPr>
              <a:buFontTx/>
              <a:buChar char="-"/>
            </a:pPr>
            <a:r>
              <a:rPr lang="cs-CZ" dirty="0">
                <a:solidFill>
                  <a:schemeClr val="bg1"/>
                </a:solidFill>
              </a:rPr>
              <a:t>Pokud záznam provádí </a:t>
            </a:r>
            <a:r>
              <a:rPr lang="cs-CZ" sz="4800" b="1" dirty="0">
                <a:solidFill>
                  <a:schemeClr val="bg1"/>
                </a:solidFill>
              </a:rPr>
              <a:t>soukromá osoba</a:t>
            </a:r>
            <a:r>
              <a:rPr lang="cs-CZ" b="1" dirty="0">
                <a:solidFill>
                  <a:schemeClr val="bg1"/>
                </a:solidFill>
              </a:rPr>
              <a:t>, zákonné podmínky nemusejí být splněny – provede se test proporcionality – zkoumá se význam zásahu do práv natočené osoby s potřebou ochrany práv toho, kdo natáčel a děj není možné prokázat jinak</a:t>
            </a:r>
          </a:p>
          <a:p>
            <a:pPr>
              <a:buFontTx/>
              <a:buChar char="-"/>
            </a:pPr>
            <a:r>
              <a:rPr lang="cs-CZ" dirty="0">
                <a:solidFill>
                  <a:schemeClr val="bg1"/>
                </a:solidFill>
              </a:rPr>
              <a:t>Jde-li o náhodný záznam – test se provádět nemusí – zásah do soukromí na místě veřejně přístupném prakticky možný není</a:t>
            </a:r>
          </a:p>
          <a:p>
            <a:pPr>
              <a:buFontTx/>
              <a:buChar char="-"/>
            </a:pPr>
            <a:r>
              <a:rPr lang="cs-CZ" dirty="0">
                <a:solidFill>
                  <a:schemeClr val="bg1"/>
                </a:solidFill>
              </a:rPr>
              <a:t>Zásah do práv natáčené osoby jen tehdy, jestliže je zobrazena a je možné jí identifikovat</a:t>
            </a:r>
          </a:p>
          <a:p>
            <a:pPr>
              <a:buFontTx/>
              <a:buChar char="-"/>
            </a:pPr>
            <a:r>
              <a:rPr lang="cs-CZ" dirty="0">
                <a:solidFill>
                  <a:schemeClr val="bg1"/>
                </a:solidFill>
              </a:rPr>
              <a:t>Palubní kamery v autě OK – pokud snímají veřejný prostor a auta</a:t>
            </a: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393768696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 - videozáznamem</a:t>
            </a:r>
          </a:p>
        </p:txBody>
      </p:sp>
      <p:sp>
        <p:nvSpPr>
          <p:cNvPr id="3" name="Zástupný symbol pro obsah 2"/>
          <p:cNvSpPr>
            <a:spLocks noGrp="1"/>
          </p:cNvSpPr>
          <p:nvPr>
            <p:ph idx="1"/>
          </p:nvPr>
        </p:nvSpPr>
        <p:spPr>
          <a:xfrm>
            <a:off x="0" y="2014152"/>
            <a:ext cx="12192000" cy="4843848"/>
          </a:xfrm>
          <a:solidFill>
            <a:schemeClr val="tx2"/>
          </a:solidFill>
        </p:spPr>
        <p:txBody>
          <a:bodyPr>
            <a:normAutofit/>
          </a:bodyPr>
          <a:lstStyle/>
          <a:p>
            <a:pPr marL="0" indent="0">
              <a:buNone/>
            </a:pPr>
            <a:endParaRPr lang="cs-CZ" b="1" dirty="0">
              <a:solidFill>
                <a:schemeClr val="bg1"/>
              </a:solidFill>
            </a:endParaRPr>
          </a:p>
          <a:p>
            <a:pPr marL="457200" indent="-457200">
              <a:buAutoNum type="arabicParenR"/>
            </a:pPr>
            <a:r>
              <a:rPr lang="cs-CZ" b="1" dirty="0">
                <a:solidFill>
                  <a:schemeClr val="bg1"/>
                </a:solidFill>
              </a:rPr>
              <a:t>SO přehraje se na ústním jednání a zaprotokoluje, že byl přehrán – v protokolu stručně uvede klíčovou pasáž, která má význam pro rozhodnutí – např.</a:t>
            </a:r>
          </a:p>
          <a:p>
            <a:pPr marL="0" indent="0">
              <a:buNone/>
            </a:pPr>
            <a:r>
              <a:rPr lang="cs-CZ" b="1" dirty="0">
                <a:solidFill>
                  <a:schemeClr val="bg1"/>
                </a:solidFill>
              </a:rPr>
              <a:t>„Byl přehrán záznam ze dne 1.1.2018, kde v čase od 04m:50s je patrné, jak </a:t>
            </a:r>
            <a:r>
              <a:rPr lang="cs-CZ" b="1" dirty="0" smtClean="0">
                <a:solidFill>
                  <a:schemeClr val="bg1"/>
                </a:solidFill>
              </a:rPr>
              <a:t>řidič </a:t>
            </a:r>
            <a:r>
              <a:rPr lang="cs-CZ" b="1" dirty="0">
                <a:solidFill>
                  <a:schemeClr val="bg1"/>
                </a:solidFill>
              </a:rPr>
              <a:t>vozidla r.z. XXXXX drží v pravé ruce mobilní telefon“</a:t>
            </a:r>
          </a:p>
          <a:p>
            <a:pPr marL="0" indent="0">
              <a:buNone/>
            </a:pPr>
            <a:endParaRPr lang="cs-CZ" b="1" dirty="0">
              <a:solidFill>
                <a:schemeClr val="bg1"/>
              </a:solidFill>
            </a:endParaRPr>
          </a:p>
          <a:p>
            <a:pPr marL="0" indent="0">
              <a:buNone/>
            </a:pPr>
            <a:r>
              <a:rPr lang="cs-CZ" b="1" dirty="0">
                <a:solidFill>
                  <a:schemeClr val="bg1"/>
                </a:solidFill>
              </a:rPr>
              <a:t>					NEBO</a:t>
            </a:r>
          </a:p>
          <a:p>
            <a:pPr marL="0" indent="0">
              <a:buNone/>
            </a:pPr>
            <a:endParaRPr lang="cs-CZ" b="1" dirty="0">
              <a:solidFill>
                <a:schemeClr val="bg1"/>
              </a:solidFill>
            </a:endParaRPr>
          </a:p>
          <a:p>
            <a:pPr marL="0" indent="0">
              <a:buNone/>
            </a:pPr>
            <a:r>
              <a:rPr lang="cs-CZ" b="1" dirty="0">
                <a:solidFill>
                  <a:schemeClr val="bg1"/>
                </a:solidFill>
              </a:rPr>
              <a:t>2) Správní orgán oznámí účastníkům, že byl záznam pořízen a je založen do spisu a vyzve je, aby se k němu vyjádřili – i tady je vhodné sdělit, jaké skutečnosti SO z tohoto záznamu zjistil.</a:t>
            </a: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924075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důkazů - audiozáznamem</a:t>
            </a:r>
          </a:p>
        </p:txBody>
      </p:sp>
      <p:sp>
        <p:nvSpPr>
          <p:cNvPr id="3" name="Zástupný symbol pro obsah 2"/>
          <p:cNvSpPr>
            <a:spLocks noGrp="1"/>
          </p:cNvSpPr>
          <p:nvPr>
            <p:ph idx="1"/>
          </p:nvPr>
        </p:nvSpPr>
        <p:spPr>
          <a:xfrm>
            <a:off x="0" y="2014152"/>
            <a:ext cx="12192000" cy="4843848"/>
          </a:xfrm>
          <a:solidFill>
            <a:schemeClr val="tx2"/>
          </a:solidFill>
        </p:spPr>
        <p:txBody>
          <a:bodyPr>
            <a:normAutofit fontScale="92500"/>
          </a:bodyPr>
          <a:lstStyle/>
          <a:p>
            <a:pPr marL="0" indent="0">
              <a:buNone/>
            </a:pPr>
            <a:endParaRPr lang="cs-CZ" b="1" dirty="0">
              <a:solidFill>
                <a:schemeClr val="bg1"/>
              </a:solidFill>
            </a:endParaRPr>
          </a:p>
          <a:p>
            <a:pPr marL="457200" indent="-457200">
              <a:buAutoNum type="arabicParenR"/>
            </a:pPr>
            <a:r>
              <a:rPr lang="cs-CZ" b="1" dirty="0">
                <a:solidFill>
                  <a:schemeClr val="bg1"/>
                </a:solidFill>
              </a:rPr>
              <a:t>SO přehraje se na ústním jednání a zaprotokoluje, že byl přehrán – v protokolu stručně uvede klíčovou pasáž, která má význam pro rozhodnutí – např.</a:t>
            </a:r>
          </a:p>
          <a:p>
            <a:pPr marL="0" indent="0">
              <a:buNone/>
            </a:pPr>
            <a:r>
              <a:rPr lang="cs-CZ" b="1" dirty="0">
                <a:solidFill>
                  <a:schemeClr val="bg1"/>
                </a:solidFill>
              </a:rPr>
              <a:t>„Byl přehrán záznam ze dne 1.1.2018, kde v čase od 04m:50s je patrné, jak zasahující policista poučuje obviněného o následcích odmítnutí vyšetření biologického materiálu slovy: </a:t>
            </a:r>
            <a:r>
              <a:rPr lang="en-US" b="1" dirty="0">
                <a:solidFill>
                  <a:schemeClr val="bg1"/>
                </a:solidFill>
              </a:rPr>
              <a:t>#</a:t>
            </a:r>
            <a:r>
              <a:rPr lang="cs-CZ" b="1" dirty="0">
                <a:solidFill>
                  <a:schemeClr val="bg1"/>
                </a:solidFill>
              </a:rPr>
              <a:t>Pokud odmítáte s námi jet do nemocnice na krev, dopouštíte se přestupku, za který dostanete až 50.000 pokutu a 2 roky zákazu řízení</a:t>
            </a:r>
            <a:r>
              <a:rPr lang="en-US" b="1" dirty="0">
                <a:solidFill>
                  <a:schemeClr val="bg1"/>
                </a:solidFill>
              </a:rPr>
              <a:t>#</a:t>
            </a:r>
            <a:r>
              <a:rPr lang="cs-CZ" b="1" dirty="0">
                <a:solidFill>
                  <a:schemeClr val="bg1"/>
                </a:solidFill>
              </a:rPr>
              <a:t>“</a:t>
            </a:r>
          </a:p>
          <a:p>
            <a:pPr marL="0" indent="0">
              <a:buNone/>
            </a:pPr>
            <a:endParaRPr lang="cs-CZ" b="1" dirty="0">
              <a:solidFill>
                <a:schemeClr val="bg1"/>
              </a:solidFill>
            </a:endParaRPr>
          </a:p>
          <a:p>
            <a:pPr marL="0" indent="0">
              <a:buNone/>
            </a:pPr>
            <a:r>
              <a:rPr lang="cs-CZ" b="1" dirty="0">
                <a:solidFill>
                  <a:schemeClr val="bg1"/>
                </a:solidFill>
              </a:rPr>
              <a:t>					NEBO</a:t>
            </a:r>
          </a:p>
          <a:p>
            <a:pPr marL="0" indent="0">
              <a:buNone/>
            </a:pPr>
            <a:endParaRPr lang="cs-CZ" b="1" dirty="0">
              <a:solidFill>
                <a:schemeClr val="bg1"/>
              </a:solidFill>
            </a:endParaRPr>
          </a:p>
          <a:p>
            <a:pPr marL="0" indent="0">
              <a:buNone/>
            </a:pPr>
            <a:r>
              <a:rPr lang="cs-CZ" b="1" dirty="0">
                <a:solidFill>
                  <a:schemeClr val="bg1"/>
                </a:solidFill>
              </a:rPr>
              <a:t>2) Správní orgán oznámí účastníkům, že byl záznam pořízen a je založen do spisu a vyzve je, aby se k němu vyjádřili – i tady je vhodné sdělit, jaké skutečnosti SO z tohoto záznamu zjistil.</a:t>
            </a: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28745920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Rekapitulace důkazů – </a:t>
            </a:r>
            <a:r>
              <a:rPr lang="en-US" dirty="0"/>
              <a:t>audio</a:t>
            </a:r>
            <a:r>
              <a:rPr lang="cs-CZ" dirty="0"/>
              <a:t>/videozáznamem</a:t>
            </a:r>
          </a:p>
        </p:txBody>
      </p:sp>
      <p:sp>
        <p:nvSpPr>
          <p:cNvPr id="3" name="Zástupný symbol pro obsah 2"/>
          <p:cNvSpPr>
            <a:spLocks noGrp="1"/>
          </p:cNvSpPr>
          <p:nvPr>
            <p:ph idx="1"/>
          </p:nvPr>
        </p:nvSpPr>
        <p:spPr>
          <a:xfrm>
            <a:off x="407773" y="2286000"/>
            <a:ext cx="10943968" cy="4213653"/>
          </a:xfrm>
          <a:solidFill>
            <a:schemeClr val="tx2"/>
          </a:solidFill>
        </p:spPr>
        <p:txBody>
          <a:bodyPr>
            <a:normAutofit lnSpcReduction="10000"/>
          </a:bodyPr>
          <a:lstStyle/>
          <a:p>
            <a:pPr marL="0" indent="0">
              <a:buNone/>
            </a:pPr>
            <a:endParaRPr lang="cs-CZ" b="1" dirty="0">
              <a:solidFill>
                <a:schemeClr val="bg1"/>
              </a:solidFill>
            </a:endParaRPr>
          </a:p>
          <a:p>
            <a:pPr marL="0" indent="0" algn="just">
              <a:buNone/>
            </a:pPr>
            <a:r>
              <a:rPr lang="cs-CZ" b="1" dirty="0">
                <a:solidFill>
                  <a:schemeClr val="bg1"/>
                </a:solidFill>
              </a:rPr>
              <a:t>SO v odůvodnění rozhodnutí pouze odkáže na tento audio/videozáznam a současně stručně uvede, co z něj dovodil. Pokud obviněný v námitkách něco rozporuje, </a:t>
            </a:r>
            <a:r>
              <a:rPr lang="cs-CZ" b="1" dirty="0" smtClean="0">
                <a:solidFill>
                  <a:schemeClr val="bg1"/>
                </a:solidFill>
              </a:rPr>
              <a:t>s.o. vypořádá </a:t>
            </a:r>
            <a:r>
              <a:rPr lang="cs-CZ" b="1" dirty="0">
                <a:solidFill>
                  <a:schemeClr val="bg1"/>
                </a:solidFill>
              </a:rPr>
              <a:t>odkazem na konkrétní pasáže tohoto záznamu.</a:t>
            </a:r>
          </a:p>
          <a:p>
            <a:pPr marL="0" indent="0">
              <a:buNone/>
            </a:pPr>
            <a:endParaRPr lang="cs-CZ" b="1" dirty="0">
              <a:solidFill>
                <a:schemeClr val="bg1"/>
              </a:solidFill>
            </a:endParaRPr>
          </a:p>
          <a:p>
            <a:pPr marL="0" indent="0" algn="just">
              <a:buNone/>
            </a:pPr>
            <a:r>
              <a:rPr lang="cs-CZ" b="1" dirty="0">
                <a:solidFill>
                  <a:schemeClr val="bg1"/>
                </a:solidFill>
              </a:rPr>
              <a:t>Pokud SO provádí záznam ústního jednání a sepisuje protokol – musí být obojí v souladu – pokud správní orgán opomene reagovat na důkazní návrhy zachycené pouze v audiozáznamu a ne v protokolu, pak těžká vada řízení !!!</a:t>
            </a:r>
          </a:p>
          <a:p>
            <a:pPr marL="0" indent="0">
              <a:buNone/>
            </a:pPr>
            <a:r>
              <a:rPr lang="cs-CZ" sz="2800" b="1" dirty="0">
                <a:solidFill>
                  <a:srgbClr val="FF0000"/>
                </a:solidFill>
              </a:rPr>
              <a:t>NSS  2 As 235/2017</a:t>
            </a:r>
            <a:r>
              <a:rPr lang="cs-CZ" b="1" dirty="0">
                <a:solidFill>
                  <a:schemeClr val="bg1"/>
                </a:solidFill>
              </a:rPr>
              <a:t>					</a:t>
            </a:r>
          </a:p>
          <a:p>
            <a:pPr marL="0" indent="0">
              <a:buNone/>
            </a:pP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253464116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důkazu listinou</a:t>
            </a:r>
          </a:p>
        </p:txBody>
      </p:sp>
      <p:sp>
        <p:nvSpPr>
          <p:cNvPr id="3" name="Zástupný symbol pro obsah 2"/>
          <p:cNvSpPr>
            <a:spLocks noGrp="1"/>
          </p:cNvSpPr>
          <p:nvPr>
            <p:ph idx="1"/>
          </p:nvPr>
        </p:nvSpPr>
        <p:spPr>
          <a:xfrm>
            <a:off x="0" y="2014152"/>
            <a:ext cx="12192000" cy="4843848"/>
          </a:xfrm>
          <a:solidFill>
            <a:schemeClr val="tx2"/>
          </a:solidFill>
        </p:spPr>
        <p:txBody>
          <a:bodyPr>
            <a:normAutofit/>
          </a:bodyPr>
          <a:lstStyle/>
          <a:p>
            <a:pPr algn="just"/>
            <a:r>
              <a:rPr lang="cs-CZ" b="1" dirty="0">
                <a:solidFill>
                  <a:schemeClr val="bg1"/>
                </a:solidFill>
              </a:rPr>
              <a:t>NSS 10 As 16/2014 (citace Vedralova komentáře) </a:t>
            </a:r>
            <a:r>
              <a:rPr lang="cs-CZ" dirty="0">
                <a:solidFill>
                  <a:schemeClr val="bg1"/>
                </a:solidFill>
              </a:rPr>
              <a:t>- „</a:t>
            </a:r>
            <a:r>
              <a:rPr lang="cs-CZ" i="1" dirty="0">
                <a:solidFill>
                  <a:schemeClr val="bg1"/>
                </a:solidFill>
              </a:rPr>
              <a:t>Ustanovení § 53 odst. 6 se nevztahuje na všechny písemnosti (dokumenty či listiny), které jsou součástí spisu a které slouží jako podklad pro rozhodnutí. (…) Sepsání protokolu o provedení důkazu listinou má význam především u „listin“ podle odst. 1 tohoto ustanovení (…). Takový postup by zcela postrádal význam v případě, kdy určitá listina je a po celou dobu správního řízení (a i poté) zůstane součástí spisu, na základě čehož mají účastníci řízení možnost se s ní na základě § 38 seznámit – pouhé přečtení takové listiny nebo sdělení jejího obsahu neznamená z hlediska listiny samotné žádnou „přidanou hodnotu“ </a:t>
            </a:r>
            <a:r>
              <a:rPr lang="cs-CZ" i="1" dirty="0" smtClean="0">
                <a:solidFill>
                  <a:schemeClr val="bg1"/>
                </a:solidFill>
              </a:rPr>
              <a:t>.</a:t>
            </a:r>
            <a:endParaRPr lang="cs-CZ" i="1" dirty="0">
              <a:solidFill>
                <a:schemeClr val="bg1"/>
              </a:solidFill>
            </a:endParaRPr>
          </a:p>
          <a:p>
            <a:pPr algn="just"/>
            <a:r>
              <a:rPr lang="cs-CZ" sz="3000" b="1" dirty="0">
                <a:solidFill>
                  <a:schemeClr val="bg1"/>
                </a:solidFill>
              </a:rPr>
              <a:t> Protokol o čtení listiny jen tam, kde se uvedená listina nestane součástí spisu ani v kopii.</a:t>
            </a:r>
          </a:p>
          <a:p>
            <a:pPr algn="just"/>
            <a:r>
              <a:rPr lang="cs-CZ" sz="3000" b="1" dirty="0">
                <a:solidFill>
                  <a:schemeClr val="bg1"/>
                </a:solidFill>
              </a:rPr>
              <a:t> Stačí založit do spisu a dát možnost se vyjádřit - § 36 odst. 3 s.ř.</a:t>
            </a:r>
          </a:p>
          <a:p>
            <a:pPr marL="0" indent="0">
              <a:buNone/>
            </a:pPr>
            <a:endParaRPr lang="cs-CZ" dirty="0">
              <a:solidFill>
                <a:schemeClr val="bg1"/>
              </a:solidFill>
            </a:endParaRPr>
          </a:p>
        </p:txBody>
      </p:sp>
    </p:spTree>
    <p:extLst>
      <p:ext uri="{BB962C8B-B14F-4D97-AF65-F5344CB8AC3E}">
        <p14:creationId xmlns:p14="http://schemas.microsoft.com/office/powerpoint/2010/main" val="109140578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důkazu listinou</a:t>
            </a:r>
          </a:p>
        </p:txBody>
      </p:sp>
      <p:sp>
        <p:nvSpPr>
          <p:cNvPr id="3" name="Zástupný symbol pro obsah 2"/>
          <p:cNvSpPr>
            <a:spLocks noGrp="1"/>
          </p:cNvSpPr>
          <p:nvPr>
            <p:ph idx="1"/>
          </p:nvPr>
        </p:nvSpPr>
        <p:spPr>
          <a:xfrm>
            <a:off x="0" y="2014152"/>
            <a:ext cx="12192000" cy="4843848"/>
          </a:xfrm>
          <a:solidFill>
            <a:schemeClr val="tx2"/>
          </a:solidFill>
        </p:spPr>
        <p:txBody>
          <a:bodyPr>
            <a:normAutofit fontScale="92500"/>
          </a:bodyPr>
          <a:lstStyle/>
          <a:p>
            <a:pPr marL="0" indent="0">
              <a:buNone/>
            </a:pPr>
            <a:endParaRPr lang="cs-CZ" b="1" dirty="0">
              <a:solidFill>
                <a:schemeClr val="bg1"/>
              </a:solidFill>
            </a:endParaRPr>
          </a:p>
          <a:p>
            <a:pPr marL="457200" indent="-457200">
              <a:buAutoNum type="arabicParenR"/>
            </a:pPr>
            <a:r>
              <a:rPr lang="cs-CZ" b="1" dirty="0">
                <a:solidFill>
                  <a:schemeClr val="bg1"/>
                </a:solidFill>
              </a:rPr>
              <a:t>SO v protokolu uvede, že listina byla založena, a ocituje z ní pasáž, která má význam pro rozhodnutí – např.</a:t>
            </a:r>
          </a:p>
          <a:p>
            <a:pPr marL="0" indent="0">
              <a:buNone/>
            </a:pPr>
            <a:r>
              <a:rPr lang="cs-CZ" b="1" dirty="0">
                <a:solidFill>
                  <a:schemeClr val="bg1"/>
                </a:solidFill>
              </a:rPr>
              <a:t>„Pod č.l. 21 správní orgán založil do spisu listinu – odborné vyjádření č. GR-0154 ze dne, (z něhož vyplývá, že na snímku z měřiče rychlosti Ramer 10C v.ř. 00026/2012 č. 0000854 se nachází vozidlo r.z. XXXX ve správné pozici odpovídající návodu k obsluze).“</a:t>
            </a:r>
          </a:p>
          <a:p>
            <a:pPr marL="0" indent="0">
              <a:buNone/>
            </a:pPr>
            <a:r>
              <a:rPr lang="cs-CZ" b="1" dirty="0">
                <a:solidFill>
                  <a:schemeClr val="bg2"/>
                </a:solidFill>
              </a:rPr>
              <a:t>nebo</a:t>
            </a:r>
          </a:p>
          <a:p>
            <a:pPr marL="0" indent="0">
              <a:buNone/>
            </a:pPr>
            <a:r>
              <a:rPr lang="cs-CZ" b="1" dirty="0">
                <a:solidFill>
                  <a:schemeClr val="bg1"/>
                </a:solidFill>
              </a:rPr>
              <a:t>2)„ Byl proveden důkaz listinou…..- (na zvážení, zda psát závěry, každý si tu listinu může přečíst)“</a:t>
            </a:r>
          </a:p>
          <a:p>
            <a:pPr marL="0" indent="0">
              <a:buNone/>
            </a:pPr>
            <a:r>
              <a:rPr lang="cs-CZ" b="1" dirty="0">
                <a:solidFill>
                  <a:schemeClr val="bg2"/>
                </a:solidFill>
              </a:rPr>
              <a:t>nebo</a:t>
            </a:r>
          </a:p>
          <a:p>
            <a:pPr marL="0" indent="0">
              <a:buNone/>
            </a:pPr>
            <a:r>
              <a:rPr lang="cs-CZ" b="1" dirty="0">
                <a:solidFill>
                  <a:schemeClr val="bg1"/>
                </a:solidFill>
              </a:rPr>
              <a:t>3) Správní orgán oznámí účastníkům, že byla založena listina do spisu a vyzve je, aby se k ní vyjádřili – (zde vhodné sdělit, jaké skutečnosti SO z tohoto záznamu zjistil).</a:t>
            </a: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380158667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 v ZoP</a:t>
            </a:r>
            <a:endParaRPr lang="cs-CZ" dirty="0"/>
          </a:p>
        </p:txBody>
      </p:sp>
      <p:sp>
        <p:nvSpPr>
          <p:cNvPr id="3" name="Zástupný symbol pro obsah 2"/>
          <p:cNvSpPr>
            <a:spLocks noGrp="1"/>
          </p:cNvSpPr>
          <p:nvPr>
            <p:ph idx="1"/>
          </p:nvPr>
        </p:nvSpPr>
        <p:spPr>
          <a:xfrm>
            <a:off x="0" y="2014152"/>
            <a:ext cx="12192000" cy="4843848"/>
          </a:xfrm>
          <a:solidFill>
            <a:schemeClr val="tx2"/>
          </a:solidFill>
        </p:spPr>
        <p:txBody>
          <a:bodyPr/>
          <a:lstStyle/>
          <a:p>
            <a:pPr marL="0" indent="0">
              <a:buNone/>
            </a:pPr>
            <a:r>
              <a:rPr lang="cs-CZ" dirty="0">
                <a:solidFill>
                  <a:schemeClr val="bg1"/>
                </a:solidFill>
              </a:rPr>
              <a:t>§ </a:t>
            </a:r>
            <a:r>
              <a:rPr lang="cs-CZ" dirty="0" smtClean="0">
                <a:solidFill>
                  <a:schemeClr val="bg1"/>
                </a:solidFill>
              </a:rPr>
              <a:t>82 ZoP</a:t>
            </a:r>
          </a:p>
          <a:p>
            <a:pPr marL="0" indent="0">
              <a:buNone/>
            </a:pPr>
            <a:r>
              <a:rPr lang="cs-CZ" dirty="0" smtClean="0">
                <a:solidFill>
                  <a:schemeClr val="bg1"/>
                </a:solidFill>
              </a:rPr>
              <a:t>Správní </a:t>
            </a:r>
            <a:r>
              <a:rPr lang="cs-CZ" dirty="0">
                <a:solidFill>
                  <a:schemeClr val="bg1"/>
                </a:solidFill>
              </a:rPr>
              <a:t>orgán může provést výslech obviněného; je-li to nezbytné k uplatnění práv obviněného, správní orgán výslech provede. Výslech obviněného nesmí být proveden za stejných podmínek, za jakých nesmí být vyslýchán svědek.</a:t>
            </a:r>
          </a:p>
          <a:p>
            <a:pPr marL="0" indent="0">
              <a:buNone/>
            </a:pPr>
            <a:r>
              <a:rPr lang="cs-CZ" b="1" dirty="0">
                <a:solidFill>
                  <a:schemeClr val="bg1"/>
                </a:solidFill>
              </a:rPr>
              <a:t>Je tím garantováno právo obviněného na vlastní výslech. Požadavku obviněného na vlastní výslech je správní orgán bez dalšího povinen vyhovět a nařídit ÚJ. </a:t>
            </a:r>
          </a:p>
          <a:p>
            <a:pPr marL="0" indent="0">
              <a:buNone/>
            </a:pPr>
            <a:r>
              <a:rPr lang="cs-CZ" b="1" dirty="0">
                <a:solidFill>
                  <a:schemeClr val="bg1"/>
                </a:solidFill>
              </a:rPr>
              <a:t>Obviněný nesmí být vyslechnut za stejných podmínek jako svědek. </a:t>
            </a:r>
          </a:p>
          <a:p>
            <a:pPr marL="0" indent="0">
              <a:buNone/>
            </a:pPr>
            <a:r>
              <a:rPr lang="cs-CZ" b="1" dirty="0">
                <a:solidFill>
                  <a:schemeClr val="bg1"/>
                </a:solidFill>
              </a:rPr>
              <a:t>Výslechem obviněného nesmí být narušena ochrana utajovaných informací. </a:t>
            </a:r>
          </a:p>
          <a:p>
            <a:pPr marL="0" indent="0">
              <a:buNone/>
            </a:pPr>
            <a:r>
              <a:rPr lang="cs-CZ" b="1" dirty="0" smtClean="0">
                <a:solidFill>
                  <a:schemeClr val="bg1"/>
                </a:solidFill>
              </a:rPr>
              <a:t>Výslechem </a:t>
            </a:r>
            <a:r>
              <a:rPr lang="cs-CZ" b="1" dirty="0">
                <a:solidFill>
                  <a:schemeClr val="bg1"/>
                </a:solidFill>
              </a:rPr>
              <a:t>obviněného nesmí být narušena státem uložená nebo uznávaná povinnost mlčenlivosti. </a:t>
            </a:r>
          </a:p>
        </p:txBody>
      </p:sp>
    </p:spTree>
    <p:extLst>
      <p:ext uri="{BB962C8B-B14F-4D97-AF65-F5344CB8AC3E}">
        <p14:creationId xmlns:p14="http://schemas.microsoft.com/office/powerpoint/2010/main" val="60543520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Rekapitulace důkazu listinou</a:t>
            </a:r>
          </a:p>
        </p:txBody>
      </p:sp>
      <p:sp>
        <p:nvSpPr>
          <p:cNvPr id="3" name="Zástupný symbol pro obsah 2"/>
          <p:cNvSpPr>
            <a:spLocks noGrp="1"/>
          </p:cNvSpPr>
          <p:nvPr>
            <p:ph idx="1"/>
          </p:nvPr>
        </p:nvSpPr>
        <p:spPr>
          <a:xfrm>
            <a:off x="902893" y="2310713"/>
            <a:ext cx="9168715" cy="3978875"/>
          </a:xfrm>
          <a:solidFill>
            <a:schemeClr val="tx2"/>
          </a:solidFill>
        </p:spPr>
        <p:txBody>
          <a:bodyPr>
            <a:normAutofit/>
          </a:bodyPr>
          <a:lstStyle/>
          <a:p>
            <a:pPr marL="0" indent="0">
              <a:buNone/>
            </a:pPr>
            <a:endParaRPr lang="cs-CZ" b="1" dirty="0">
              <a:solidFill>
                <a:schemeClr val="bg1"/>
              </a:solidFill>
            </a:endParaRPr>
          </a:p>
          <a:p>
            <a:pPr marL="0" indent="0">
              <a:buNone/>
            </a:pPr>
            <a:r>
              <a:rPr lang="cs-CZ" b="1" dirty="0">
                <a:solidFill>
                  <a:schemeClr val="bg1"/>
                </a:solidFill>
              </a:rPr>
              <a:t>SO v odůvodnění rozhodnutí pouze odkáže na listinu (č.l. XXX) a současně stručně uvede, co z ní dovodil. Pokud obviněný v námitkách něco rozporuje, s.o. vypořádá odkazem na konkrétní pasáže listiny.</a:t>
            </a:r>
          </a:p>
          <a:p>
            <a:pPr marL="0" indent="0">
              <a:buNone/>
            </a:pPr>
            <a:r>
              <a:rPr lang="cs-CZ" b="1" dirty="0">
                <a:solidFill>
                  <a:schemeClr val="bg1"/>
                </a:solidFill>
              </a:rPr>
              <a:t>Nepřepisuje jí celou, sdělí pouze konkrétní závěr a proč jí připisuje věrohodnost. </a:t>
            </a:r>
          </a:p>
          <a:p>
            <a:pPr marL="0" indent="0">
              <a:buNone/>
            </a:pPr>
            <a:r>
              <a:rPr lang="cs-CZ" b="1" dirty="0">
                <a:solidFill>
                  <a:schemeClr val="bg1"/>
                </a:solidFill>
              </a:rPr>
              <a:t>„Jde o vyjádření výrobce měřidla/subjektu, který provádí metrologické ověřování, takže správní orgán nemá pochyby o odbornosti a správnosti jeho závěrů</a:t>
            </a:r>
            <a:r>
              <a:rPr lang="cs-CZ" b="1" dirty="0" smtClean="0">
                <a:solidFill>
                  <a:schemeClr val="bg1"/>
                </a:solidFill>
              </a:rPr>
              <a:t>“.</a:t>
            </a:r>
            <a:endParaRPr lang="cs-CZ" b="1" dirty="0">
              <a:solidFill>
                <a:schemeClr val="bg1"/>
              </a:solidFill>
            </a:endParaRP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194739324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Důkaz ohledáním</a:t>
            </a:r>
          </a:p>
        </p:txBody>
      </p:sp>
      <p:sp>
        <p:nvSpPr>
          <p:cNvPr id="3" name="Zástupný symbol pro obsah 2"/>
          <p:cNvSpPr>
            <a:spLocks noGrp="1"/>
          </p:cNvSpPr>
          <p:nvPr>
            <p:ph idx="1"/>
          </p:nvPr>
        </p:nvSpPr>
        <p:spPr>
          <a:xfrm>
            <a:off x="234778" y="2014152"/>
            <a:ext cx="11059298" cy="4843848"/>
          </a:xfrm>
          <a:solidFill>
            <a:schemeClr val="tx2"/>
          </a:solidFill>
        </p:spPr>
        <p:txBody>
          <a:bodyPr>
            <a:normAutofit lnSpcReduction="10000"/>
          </a:bodyPr>
          <a:lstStyle/>
          <a:p>
            <a:pPr marL="0" indent="0">
              <a:buNone/>
            </a:pPr>
            <a:r>
              <a:rPr lang="cs-CZ" dirty="0">
                <a:solidFill>
                  <a:schemeClr val="bg1"/>
                </a:solidFill>
              </a:rPr>
              <a:t>§ 54 SŘ</a:t>
            </a:r>
          </a:p>
          <a:p>
            <a:pPr marL="0" indent="0">
              <a:buNone/>
            </a:pPr>
            <a:r>
              <a:rPr lang="cs-CZ" dirty="0">
                <a:solidFill>
                  <a:schemeClr val="bg1"/>
                </a:solidFill>
              </a:rPr>
              <a:t>Vlastník nebo uživatel věci nebo ten, kdo má věc u sebe, je povinen předložit ji správnímu orgánu nebo strpět ohledání věci na místě. Správní orgán o tom vydá usnesení, jež se oznamuje pouze osobě uvedené ve větě první. Hrozí-li nebezpečí z prodlení, postupuje se podle § 138.</a:t>
            </a:r>
          </a:p>
          <a:p>
            <a:pPr marL="0" indent="0">
              <a:buNone/>
            </a:pPr>
            <a:r>
              <a:rPr lang="cs-CZ" dirty="0">
                <a:solidFill>
                  <a:schemeClr val="bg1"/>
                </a:solidFill>
              </a:rPr>
              <a:t>Ohledání nelze provést nebo může být osobou uvedenou v odstavci 1 odepřeno z důvodů, pro které nesmí být svědek vyslechnut nebo pro které je svědek oprávněn výpověď odepřít (§ 55 odst. 2 až 4).</a:t>
            </a:r>
          </a:p>
          <a:p>
            <a:pPr marL="0" indent="0">
              <a:buNone/>
            </a:pPr>
            <a:r>
              <a:rPr lang="cs-CZ" dirty="0">
                <a:solidFill>
                  <a:schemeClr val="bg1"/>
                </a:solidFill>
              </a:rPr>
              <a:t>O ohledání na místě správní orgán vyrozumí též toho, kdo je oprávněn s předmětem ohledání nakládat, nejedná-li se o osobu, které se usnesení oznamuje podle odstavce 1.</a:t>
            </a:r>
          </a:p>
          <a:p>
            <a:pPr marL="0" indent="0">
              <a:buNone/>
            </a:pPr>
            <a:r>
              <a:rPr lang="cs-CZ" dirty="0">
                <a:solidFill>
                  <a:schemeClr val="bg1"/>
                </a:solidFill>
              </a:rPr>
              <a:t>Správní orgán může k účasti na ohledání přizvat nestranné osoby, aby zajistil jejich přítomnost při provádění důkazu. Tyto osoby nemají práva ani povinnosti účastníků.</a:t>
            </a:r>
          </a:p>
        </p:txBody>
      </p:sp>
    </p:spTree>
    <p:extLst>
      <p:ext uri="{BB962C8B-B14F-4D97-AF65-F5344CB8AC3E}">
        <p14:creationId xmlns:p14="http://schemas.microsoft.com/office/powerpoint/2010/main" val="408125512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důkazu ohledáním/šetřením na místě/vyšetřovacím pokusem</a:t>
            </a:r>
          </a:p>
        </p:txBody>
      </p:sp>
      <p:sp>
        <p:nvSpPr>
          <p:cNvPr id="3" name="Zástupný symbol pro obsah 2"/>
          <p:cNvSpPr>
            <a:spLocks noGrp="1"/>
          </p:cNvSpPr>
          <p:nvPr>
            <p:ph idx="1"/>
          </p:nvPr>
        </p:nvSpPr>
        <p:spPr>
          <a:xfrm>
            <a:off x="86497" y="2372498"/>
            <a:ext cx="11059298" cy="4213653"/>
          </a:xfrm>
          <a:solidFill>
            <a:schemeClr val="tx2"/>
          </a:solidFill>
        </p:spPr>
        <p:txBody>
          <a:bodyPr>
            <a:normAutofit/>
          </a:bodyPr>
          <a:lstStyle/>
          <a:p>
            <a:pPr marL="0" indent="0">
              <a:buNone/>
            </a:pPr>
            <a:r>
              <a:rPr lang="cs-CZ" dirty="0">
                <a:solidFill>
                  <a:schemeClr val="bg1"/>
                </a:solidFill>
              </a:rPr>
              <a:t>Správní orgán předvolá k ústnímu jednání na místo samé (obviněný má právo na přeložení termínu, pokud se náležitě omluví)</a:t>
            </a:r>
          </a:p>
          <a:p>
            <a:pPr marL="0" indent="0">
              <a:buNone/>
            </a:pPr>
            <a:r>
              <a:rPr lang="cs-CZ" dirty="0">
                <a:solidFill>
                  <a:schemeClr val="bg1"/>
                </a:solidFill>
              </a:rPr>
              <a:t>SO –1) vezme pracovníka s kamerou (dostatečné personální zajištění)</a:t>
            </a:r>
          </a:p>
          <a:p>
            <a:pPr marL="0" indent="0">
              <a:buNone/>
            </a:pPr>
            <a:r>
              <a:rPr lang="cs-CZ" dirty="0">
                <a:solidFill>
                  <a:schemeClr val="bg1"/>
                </a:solidFill>
              </a:rPr>
              <a:t>      2) papíry a desky s klipem/notebook s tiskárnou</a:t>
            </a:r>
          </a:p>
          <a:p>
            <a:pPr marL="0" indent="0">
              <a:buNone/>
            </a:pPr>
            <a:r>
              <a:rPr lang="cs-CZ" dirty="0">
                <a:solidFill>
                  <a:schemeClr val="bg1"/>
                </a:solidFill>
              </a:rPr>
              <a:t>      3) sepíše se protokol – všichni podepíšou – zaznamená se i jejich vyjádření</a:t>
            </a:r>
          </a:p>
          <a:p>
            <a:pPr marL="0" indent="0">
              <a:buNone/>
            </a:pPr>
            <a:r>
              <a:rPr lang="cs-CZ" dirty="0">
                <a:solidFill>
                  <a:schemeClr val="bg1"/>
                </a:solidFill>
              </a:rPr>
              <a:t>      4) lze přizvat nezaujatou osobu – např. jiného pracovníka úřadu/strážníka </a:t>
            </a:r>
          </a:p>
          <a:p>
            <a:pPr marL="0" indent="0">
              <a:buNone/>
            </a:pPr>
            <a:r>
              <a:rPr lang="cs-CZ" dirty="0">
                <a:solidFill>
                  <a:schemeClr val="bg1"/>
                </a:solidFill>
              </a:rPr>
              <a:t>      5) lze na místo přizvat i znalce </a:t>
            </a:r>
          </a:p>
          <a:p>
            <a:pPr marL="0" indent="0">
              <a:buNone/>
            </a:pPr>
            <a:r>
              <a:rPr lang="cs-CZ" dirty="0">
                <a:solidFill>
                  <a:schemeClr val="bg1"/>
                </a:solidFill>
              </a:rPr>
              <a:t>      6) protokol, záznam, nákresy, fotografie   	      	</a:t>
            </a:r>
          </a:p>
        </p:txBody>
      </p:sp>
    </p:spTree>
    <p:extLst>
      <p:ext uri="{BB962C8B-B14F-4D97-AF65-F5344CB8AC3E}">
        <p14:creationId xmlns:p14="http://schemas.microsoft.com/office/powerpoint/2010/main" val="419932491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důkazu ohledáním/šetřením na místě/vyšetřovacím pokusem</a:t>
            </a:r>
          </a:p>
        </p:txBody>
      </p:sp>
      <p:sp>
        <p:nvSpPr>
          <p:cNvPr id="3" name="Zástupný symbol pro obsah 2"/>
          <p:cNvSpPr>
            <a:spLocks noGrp="1"/>
          </p:cNvSpPr>
          <p:nvPr>
            <p:ph idx="1"/>
          </p:nvPr>
        </p:nvSpPr>
        <p:spPr>
          <a:xfrm>
            <a:off x="420129" y="2286000"/>
            <a:ext cx="11059298" cy="4213653"/>
          </a:xfrm>
          <a:solidFill>
            <a:schemeClr val="tx2"/>
          </a:solidFill>
        </p:spPr>
        <p:txBody>
          <a:bodyPr>
            <a:normAutofit lnSpcReduction="10000"/>
          </a:bodyPr>
          <a:lstStyle/>
          <a:p>
            <a:pPr marL="0" indent="0">
              <a:buNone/>
            </a:pPr>
            <a:r>
              <a:rPr lang="cs-CZ" dirty="0">
                <a:solidFill>
                  <a:schemeClr val="bg1"/>
                </a:solidFill>
              </a:rPr>
              <a:t>Správní orgán dbá na to, aby vytvořil podmínky co nejbližší autenticitě zkoumaného </a:t>
            </a:r>
            <a:r>
              <a:rPr lang="cs-CZ" dirty="0" smtClean="0">
                <a:solidFill>
                  <a:schemeClr val="bg1"/>
                </a:solidFill>
              </a:rPr>
              <a:t>děje.</a:t>
            </a:r>
            <a:endParaRPr lang="cs-CZ" dirty="0">
              <a:solidFill>
                <a:schemeClr val="bg1"/>
              </a:solidFill>
            </a:endParaRPr>
          </a:p>
          <a:p>
            <a:pPr marL="0" indent="0">
              <a:buNone/>
            </a:pPr>
            <a:endParaRPr lang="cs-CZ" dirty="0">
              <a:solidFill>
                <a:schemeClr val="bg1"/>
              </a:solidFill>
            </a:endParaRPr>
          </a:p>
          <a:p>
            <a:pPr marL="0" indent="0" algn="just">
              <a:buNone/>
            </a:pPr>
            <a:r>
              <a:rPr lang="cs-CZ" dirty="0">
                <a:solidFill>
                  <a:schemeClr val="bg1"/>
                </a:solidFill>
              </a:rPr>
              <a:t>U vyšetřovacího pokusu – např. telefonování za jízdy – dbát na to, aby obviněný neměl sedačku v nepřirozené poloze, do vozidla s ním posadí někoho, kdo bude ověřovat, že telefon drží. Provede se několik průjezdů kolem policejní hlídky (bez </a:t>
            </a:r>
            <a:r>
              <a:rPr lang="cs-CZ" dirty="0" smtClean="0">
                <a:solidFill>
                  <a:schemeClr val="bg1"/>
                </a:solidFill>
              </a:rPr>
              <a:t>držení, </a:t>
            </a:r>
            <a:r>
              <a:rPr lang="cs-CZ" dirty="0">
                <a:solidFill>
                  <a:schemeClr val="bg1"/>
                </a:solidFill>
              </a:rPr>
              <a:t>i s držením telefonu, se škrábáním na uchu…) a ta u každého průjezdu zaznamená, zda držel nebo nedržel telefon. Pak se porovná se skutečností a s tvrzením obviněného a osoby ve vozidle s obviněným. Všechny mimořádnosti konkrétního průjezdu se zaznamenají.</a:t>
            </a:r>
          </a:p>
          <a:p>
            <a:pPr marL="0" indent="0" algn="just">
              <a:buNone/>
            </a:pPr>
            <a:endParaRPr lang="cs-CZ" dirty="0">
              <a:solidFill>
                <a:schemeClr val="bg1"/>
              </a:solidFill>
            </a:endParaRPr>
          </a:p>
          <a:p>
            <a:pPr marL="0" indent="0" algn="just">
              <a:buNone/>
            </a:pPr>
            <a:r>
              <a:rPr lang="cs-CZ" dirty="0">
                <a:solidFill>
                  <a:schemeClr val="bg1"/>
                </a:solidFill>
              </a:rPr>
              <a:t>Vyhodnotí se podle okolností….	</a:t>
            </a:r>
          </a:p>
        </p:txBody>
      </p:sp>
    </p:spTree>
    <p:extLst>
      <p:ext uri="{BB962C8B-B14F-4D97-AF65-F5344CB8AC3E}">
        <p14:creationId xmlns:p14="http://schemas.microsoft.com/office/powerpoint/2010/main" val="93377299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Rekapitulace důkazu ohledáním/místním šetřením/vyšetřovacím pokusem</a:t>
            </a:r>
          </a:p>
        </p:txBody>
      </p:sp>
      <p:sp>
        <p:nvSpPr>
          <p:cNvPr id="3" name="Zástupný symbol pro obsah 2"/>
          <p:cNvSpPr>
            <a:spLocks noGrp="1"/>
          </p:cNvSpPr>
          <p:nvPr>
            <p:ph idx="1"/>
          </p:nvPr>
        </p:nvSpPr>
        <p:spPr>
          <a:xfrm>
            <a:off x="296562" y="2187145"/>
            <a:ext cx="11417643" cy="4201298"/>
          </a:xfrm>
          <a:solidFill>
            <a:schemeClr val="tx2"/>
          </a:solidFill>
        </p:spPr>
        <p:txBody>
          <a:bodyPr>
            <a:normAutofit lnSpcReduction="10000"/>
          </a:bodyPr>
          <a:lstStyle/>
          <a:p>
            <a:pPr marL="0" indent="0">
              <a:buNone/>
            </a:pPr>
            <a:endParaRPr lang="cs-CZ" b="1" dirty="0">
              <a:solidFill>
                <a:schemeClr val="bg1"/>
              </a:solidFill>
            </a:endParaRPr>
          </a:p>
          <a:p>
            <a:pPr marL="0" indent="0" algn="just">
              <a:buNone/>
            </a:pPr>
            <a:r>
              <a:rPr lang="cs-CZ" b="1" dirty="0">
                <a:solidFill>
                  <a:schemeClr val="bg1"/>
                </a:solidFill>
              </a:rPr>
              <a:t>SO v odůvodnění rozhodnutí uvede, že dne …. Proběhl vyšetřovací pokus za účasti vyjmenovaných osob. Videozáznam pokusu je na č.l. 25 a na č.l. 26 – 30 se nachází protokol včetně záznamů o pozorování. Pokus spočíval v tom, že vozidlo s obviněným projelo celkem šestkrát kolem zasahujících policistů, kteří stáli na stejném místě, jako při silniční kontrole, při níž přestupek obviněného zjistili. Z toho obviněný držel telefon v ruce při čtyřech průjezdech a při dvou nikoliv, což sledující policisté vždy poznali a správně uvedli do záznamu.</a:t>
            </a:r>
          </a:p>
          <a:p>
            <a:pPr marL="0" indent="0" algn="just">
              <a:buNone/>
            </a:pPr>
            <a:r>
              <a:rPr lang="cs-CZ" b="1" dirty="0">
                <a:solidFill>
                  <a:schemeClr val="bg1"/>
                </a:solidFill>
              </a:rPr>
              <a:t>Pokus tak potvrdil, že zasahující policisté měli bezpečný výhled do vozidla, a že mohli mobilní telefon v ruce obviněného spatřit, a že věrohodnost jejich svědeckých výpovědí není nijak zpochybněna. </a:t>
            </a:r>
          </a:p>
          <a:p>
            <a:pPr marL="0" indent="0">
              <a:buNone/>
            </a:pPr>
            <a:endParaRPr lang="cs-CZ" b="1"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a:p>
            <a:pPr marL="0" indent="0">
              <a:buNone/>
            </a:pPr>
            <a:endParaRPr lang="cs-CZ" dirty="0">
              <a:solidFill>
                <a:schemeClr val="bg1"/>
              </a:solidFill>
            </a:endParaRPr>
          </a:p>
        </p:txBody>
      </p:sp>
    </p:spTree>
    <p:extLst>
      <p:ext uri="{BB962C8B-B14F-4D97-AF65-F5344CB8AC3E}">
        <p14:creationId xmlns:p14="http://schemas.microsoft.com/office/powerpoint/2010/main" val="49760070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Důkaz znaleckým posudkem</a:t>
            </a:r>
          </a:p>
        </p:txBody>
      </p:sp>
      <p:sp>
        <p:nvSpPr>
          <p:cNvPr id="3" name="Zástupný symbol pro obsah 2"/>
          <p:cNvSpPr>
            <a:spLocks noGrp="1"/>
          </p:cNvSpPr>
          <p:nvPr>
            <p:ph idx="1"/>
          </p:nvPr>
        </p:nvSpPr>
        <p:spPr>
          <a:xfrm>
            <a:off x="123567" y="2014152"/>
            <a:ext cx="11944865" cy="4843848"/>
          </a:xfrm>
          <a:solidFill>
            <a:schemeClr val="tx2"/>
          </a:solidFill>
        </p:spPr>
        <p:txBody>
          <a:bodyPr>
            <a:normAutofit lnSpcReduction="10000"/>
          </a:bodyPr>
          <a:lstStyle/>
          <a:p>
            <a:pPr marL="0" indent="0">
              <a:buNone/>
            </a:pPr>
            <a:r>
              <a:rPr lang="cs-CZ" dirty="0">
                <a:solidFill>
                  <a:schemeClr val="bg1"/>
                </a:solidFill>
              </a:rPr>
              <a:t>§ 56 SŘ</a:t>
            </a:r>
          </a:p>
          <a:p>
            <a:pPr marL="0" indent="0">
              <a:buNone/>
            </a:pPr>
            <a:r>
              <a:rPr lang="cs-CZ" dirty="0">
                <a:solidFill>
                  <a:schemeClr val="bg1"/>
                </a:solidFill>
              </a:rPr>
              <a:t>Závisí-li rozhodnutí na posouzení skutečností, k nimž je třeba odborných znalostí, které úřední osoby nemají, a jestliže odborné posouzení skutečností nelze opatřit od jiného správního orgánu, správní orgán usnesením ustanoví znalce. Usnesení se oznamuje pouze znalci. O zamýšleném ustanovení znalce, popřípadě o ustanovení znalce správní orgán vhodným způsobem účastníky vyrozumí. Správní orgán znalci uloží, aby posudek vypracoval písemně a předložil mu jej ve lhůtě, kterou současně určí. </a:t>
            </a:r>
            <a:r>
              <a:rPr lang="cs-CZ" b="1" u="sng" dirty="0">
                <a:solidFill>
                  <a:schemeClr val="bg1"/>
                </a:solidFill>
              </a:rPr>
              <a:t>Může znalce také vyslechnout.</a:t>
            </a:r>
          </a:p>
          <a:p>
            <a:pPr marL="0" indent="0" algn="ctr">
              <a:buNone/>
            </a:pPr>
            <a:r>
              <a:rPr lang="cs-CZ" b="1" u="sng" dirty="0">
                <a:solidFill>
                  <a:schemeClr val="bg1"/>
                </a:solidFill>
              </a:rPr>
              <a:t>Znalec může činit odborné závěry. Nikoli závěry právní. Ty náleží pouze správnímu orgánu!!!</a:t>
            </a:r>
          </a:p>
          <a:p>
            <a:pPr marL="0" indent="0" algn="ctr">
              <a:buNone/>
            </a:pPr>
            <a:r>
              <a:rPr lang="cs-CZ" b="1" u="sng" dirty="0">
                <a:solidFill>
                  <a:schemeClr val="bg1"/>
                </a:solidFill>
              </a:rPr>
              <a:t>Při střetu dvou odborných znaleckých posudků (jeden předloží SO a druhý předloží účastník) musí správní orgán zadat k vypracování třetí revizní znalecký posudek.!!</a:t>
            </a:r>
          </a:p>
          <a:p>
            <a:pPr marL="0" indent="0">
              <a:buNone/>
            </a:pPr>
            <a:r>
              <a:rPr lang="cs-CZ" dirty="0">
                <a:solidFill>
                  <a:schemeClr val="bg1"/>
                </a:solidFill>
              </a:rPr>
              <a:t> </a:t>
            </a:r>
          </a:p>
        </p:txBody>
      </p:sp>
    </p:spTree>
    <p:extLst>
      <p:ext uri="{BB962C8B-B14F-4D97-AF65-F5344CB8AC3E}">
        <p14:creationId xmlns:p14="http://schemas.microsoft.com/office/powerpoint/2010/main" val="29902588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Důkaz znaleckým posudkem - </a:t>
            </a:r>
            <a:r>
              <a:rPr lang="cs-CZ" sz="4000" b="1" dirty="0">
                <a:solidFill>
                  <a:srgbClr val="FFFF00"/>
                </a:solidFill>
                <a:hlinkClick r:id="rId3"/>
              </a:rPr>
              <a:t>III. ÚS 299/06</a:t>
            </a:r>
            <a:endParaRPr lang="cs-CZ" b="1" dirty="0">
              <a:solidFill>
                <a:srgbClr val="FFFF00"/>
              </a:solidFill>
            </a:endParaRPr>
          </a:p>
        </p:txBody>
      </p:sp>
      <p:sp>
        <p:nvSpPr>
          <p:cNvPr id="3" name="Zástupný symbol pro obsah 2"/>
          <p:cNvSpPr>
            <a:spLocks noGrp="1"/>
          </p:cNvSpPr>
          <p:nvPr>
            <p:ph idx="1"/>
          </p:nvPr>
        </p:nvSpPr>
        <p:spPr>
          <a:xfrm>
            <a:off x="222421" y="1989438"/>
            <a:ext cx="11722443" cy="4744994"/>
          </a:xfrm>
          <a:solidFill>
            <a:schemeClr val="tx2"/>
          </a:solidFill>
        </p:spPr>
        <p:txBody>
          <a:bodyPr>
            <a:normAutofit/>
          </a:bodyPr>
          <a:lstStyle/>
          <a:p>
            <a:pPr marL="0" indent="0" algn="just">
              <a:buNone/>
            </a:pPr>
            <a:r>
              <a:rPr lang="cs-CZ" i="1" dirty="0">
                <a:solidFill>
                  <a:schemeClr val="bg1"/>
                </a:solidFill>
              </a:rPr>
              <a:t>"Znalecký posudek je nepochybně významným druhem důkazních prostředků a v rámci dokazování v trestním řízení mu přísluší významné místo. Nelze však pustit ani na okamžik ze zřetele, že ze stěžejních zásad dokazování v novodobém trestním procesu vyplývá požadavek kritického hodnocení všech důkazů včetně znaleckého posudku. Znalecký posudek je nutno hodnotit stejně pečlivě jako každý jiný důkaz, ani on nepožívá žádné větší důkazní síly, a musí být podrobován všestranné prověrce nejen právní korektnosti, ale též věcné správnosti.“ </a:t>
            </a:r>
          </a:p>
          <a:p>
            <a:pPr marL="0" indent="0" algn="just">
              <a:buNone/>
            </a:pPr>
            <a:endParaRPr lang="cs-CZ" i="1" dirty="0">
              <a:solidFill>
                <a:schemeClr val="bg1"/>
              </a:solidFill>
            </a:endParaRPr>
          </a:p>
          <a:p>
            <a:pPr marL="0" indent="0" algn="just">
              <a:buNone/>
            </a:pPr>
            <a:r>
              <a:rPr lang="cs-CZ" i="1" dirty="0">
                <a:solidFill>
                  <a:schemeClr val="bg1"/>
                </a:solidFill>
              </a:rPr>
              <a:t>„Ponechávat bez povšimnutí věcnou správnost znaleckého posudku a slepě důvěřovat závěrům znalce by znamenalo ve svých důsledcích popřít zásadu volného hodnocení důkazů soudem podle jeho vnitřního přesvědčení, privilegovat znalecký důkaz a přenášet odpovědnost za skutkovou správnost soudního rozhodování na znalce."</a:t>
            </a:r>
          </a:p>
        </p:txBody>
      </p:sp>
    </p:spTree>
    <p:extLst>
      <p:ext uri="{BB962C8B-B14F-4D97-AF65-F5344CB8AC3E}">
        <p14:creationId xmlns:p14="http://schemas.microsoft.com/office/powerpoint/2010/main" val="100924081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Důkaz znaleckým posudkem -  rekapitulace</a:t>
            </a:r>
            <a:endParaRPr lang="cs-CZ" b="1" dirty="0">
              <a:solidFill>
                <a:srgbClr val="FFFF00"/>
              </a:solidFill>
            </a:endParaRPr>
          </a:p>
        </p:txBody>
      </p:sp>
      <p:sp>
        <p:nvSpPr>
          <p:cNvPr id="3" name="Zástupný symbol pro obsah 2"/>
          <p:cNvSpPr>
            <a:spLocks noGrp="1"/>
          </p:cNvSpPr>
          <p:nvPr>
            <p:ph idx="1"/>
          </p:nvPr>
        </p:nvSpPr>
        <p:spPr>
          <a:xfrm>
            <a:off x="222421" y="1989438"/>
            <a:ext cx="11722443" cy="4744994"/>
          </a:xfrm>
          <a:solidFill>
            <a:schemeClr val="tx2"/>
          </a:solidFill>
        </p:spPr>
        <p:txBody>
          <a:bodyPr>
            <a:normAutofit/>
          </a:bodyPr>
          <a:lstStyle/>
          <a:p>
            <a:pPr marL="0" indent="0" algn="just">
              <a:buNone/>
            </a:pPr>
            <a:endParaRPr lang="cs-CZ" i="1" dirty="0">
              <a:solidFill>
                <a:schemeClr val="bg1"/>
              </a:solidFill>
            </a:endParaRPr>
          </a:p>
          <a:p>
            <a:pPr marL="0" indent="0" algn="just">
              <a:buNone/>
            </a:pPr>
            <a:r>
              <a:rPr lang="cs-CZ" i="1" dirty="0">
                <a:solidFill>
                  <a:schemeClr val="bg1"/>
                </a:solidFill>
              </a:rPr>
              <a:t>V odůvodnění není třeba uvádět, jaké otázky znalci byly položeny. </a:t>
            </a:r>
          </a:p>
          <a:p>
            <a:pPr marL="0" indent="0" algn="just">
              <a:buNone/>
            </a:pPr>
            <a:r>
              <a:rPr lang="cs-CZ" i="1" dirty="0">
                <a:solidFill>
                  <a:schemeClr val="bg1"/>
                </a:solidFill>
              </a:rPr>
              <a:t>Stačí popsat, jak tyto otázky byly zodpovězeny – </a:t>
            </a:r>
          </a:p>
          <a:p>
            <a:pPr marL="0" indent="0" algn="just">
              <a:buNone/>
            </a:pPr>
            <a:r>
              <a:rPr lang="cs-CZ" i="1" dirty="0">
                <a:solidFill>
                  <a:schemeClr val="bg1"/>
                </a:solidFill>
              </a:rPr>
              <a:t>Není nutné uvádět, že správní orgán dne usnesením ustanovil znalce, vyrozuměl o tom účastníky, a ti mu položili tyto otázky…….. Nepsat otázka/odpověď….</a:t>
            </a:r>
          </a:p>
          <a:p>
            <a:pPr marL="0" indent="0" algn="just">
              <a:buNone/>
            </a:pPr>
            <a:endParaRPr lang="cs-CZ" i="1" dirty="0">
              <a:solidFill>
                <a:schemeClr val="bg1"/>
              </a:solidFill>
            </a:endParaRPr>
          </a:p>
          <a:p>
            <a:pPr marL="0" indent="0" algn="just">
              <a:buNone/>
            </a:pPr>
            <a:r>
              <a:rPr lang="cs-CZ" i="1" dirty="0">
                <a:solidFill>
                  <a:schemeClr val="bg1"/>
                </a:solidFill>
              </a:rPr>
              <a:t>Psát jen klíčové závěry – a podrobněji pouze reagovat na námitky účastníků. </a:t>
            </a:r>
          </a:p>
          <a:p>
            <a:pPr marL="0" indent="0" algn="just">
              <a:buNone/>
            </a:pPr>
            <a:endParaRPr lang="cs-CZ" i="1" dirty="0">
              <a:solidFill>
                <a:schemeClr val="bg1"/>
              </a:solidFill>
            </a:endParaRPr>
          </a:p>
        </p:txBody>
      </p:sp>
    </p:spTree>
    <p:extLst>
      <p:ext uri="{BB962C8B-B14F-4D97-AF65-F5344CB8AC3E}">
        <p14:creationId xmlns:p14="http://schemas.microsoft.com/office/powerpoint/2010/main" val="228881098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Důkaz znaleckým posudkem -  rekapitulace</a:t>
            </a:r>
            <a:endParaRPr lang="cs-CZ" b="1" dirty="0">
              <a:solidFill>
                <a:srgbClr val="FFFF00"/>
              </a:solidFill>
            </a:endParaRPr>
          </a:p>
        </p:txBody>
      </p:sp>
      <p:sp>
        <p:nvSpPr>
          <p:cNvPr id="3" name="Zástupný symbol pro obsah 2"/>
          <p:cNvSpPr>
            <a:spLocks noGrp="1"/>
          </p:cNvSpPr>
          <p:nvPr>
            <p:ph idx="1"/>
          </p:nvPr>
        </p:nvSpPr>
        <p:spPr>
          <a:xfrm>
            <a:off x="222421" y="1989438"/>
            <a:ext cx="11722443" cy="4744994"/>
          </a:xfrm>
          <a:solidFill>
            <a:schemeClr val="tx2"/>
          </a:solidFill>
        </p:spPr>
        <p:txBody>
          <a:bodyPr>
            <a:normAutofit lnSpcReduction="10000"/>
          </a:bodyPr>
          <a:lstStyle/>
          <a:p>
            <a:pPr marL="0" indent="0" algn="just">
              <a:buNone/>
            </a:pPr>
            <a:r>
              <a:rPr lang="cs-CZ" i="1" dirty="0">
                <a:solidFill>
                  <a:schemeClr val="bg1"/>
                </a:solidFill>
              </a:rPr>
              <a:t>Příklad:</a:t>
            </a:r>
          </a:p>
          <a:p>
            <a:pPr marL="0" indent="0" algn="just">
              <a:buNone/>
            </a:pPr>
            <a:endParaRPr lang="cs-CZ" i="1" dirty="0">
              <a:solidFill>
                <a:schemeClr val="bg1"/>
              </a:solidFill>
            </a:endParaRPr>
          </a:p>
          <a:p>
            <a:pPr marL="0" indent="0" algn="just">
              <a:buNone/>
            </a:pPr>
            <a:r>
              <a:rPr lang="cs-CZ" i="1" dirty="0">
                <a:solidFill>
                  <a:schemeClr val="bg1"/>
                </a:solidFill>
              </a:rPr>
              <a:t>„Ze znaleckého posudku vyplývá, že řidič odbočujícího vozidla mohl vidět za daných okolností předjíždějící motocykl 1,05 s před střetem. Ke kontrole situace ve zpětném zrcátku a předpolí jízdy při odbočování je třeba minimální doby 1,2 s.“  </a:t>
            </a:r>
          </a:p>
          <a:p>
            <a:pPr marL="0" indent="0" algn="just">
              <a:buNone/>
            </a:pPr>
            <a:r>
              <a:rPr lang="cs-CZ" dirty="0">
                <a:solidFill>
                  <a:schemeClr val="bg1"/>
                </a:solidFill>
              </a:rPr>
              <a:t>Jestliže tedy řidič odbočujícího zkontroloval situaci ve zpětném zrcátku cca jednu sekundu před zahájením svého odbočování a následně bezprostředně před zahájením tohoto odbočování kontroloval obvyklým způsobem předpolí své jízdy, pak se v době kontroly situace ve zpětném zrcátku motocykl ve výhledu nemusel nacházet, mohl být v zákrytu za vozidly jedoucími za odbočujícím řidičem, který tak neměl možnost jak střetu zabránit a současně jí svým způsobem jízdy ani nevyvolal, neboť žádné ustanovení zákona o silničním provozu neporušil. </a:t>
            </a:r>
            <a:endParaRPr lang="cs-CZ" i="1" dirty="0">
              <a:solidFill>
                <a:schemeClr val="bg1"/>
              </a:solidFill>
            </a:endParaRPr>
          </a:p>
          <a:p>
            <a:pPr marL="0" indent="0" algn="just">
              <a:buNone/>
            </a:pPr>
            <a:r>
              <a:rPr lang="cs-CZ" i="1" dirty="0">
                <a:solidFill>
                  <a:schemeClr val="bg1"/>
                </a:solidFill>
              </a:rPr>
              <a:t> </a:t>
            </a:r>
          </a:p>
        </p:txBody>
      </p:sp>
    </p:spTree>
    <p:extLst>
      <p:ext uri="{BB962C8B-B14F-4D97-AF65-F5344CB8AC3E}">
        <p14:creationId xmlns:p14="http://schemas.microsoft.com/office/powerpoint/2010/main" val="347923225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Skutečnosti obecně známé X známé z úřední činnosti</a:t>
            </a:r>
            <a:endParaRPr lang="cs-CZ" b="1" dirty="0">
              <a:solidFill>
                <a:srgbClr val="FFFF00"/>
              </a:solidFill>
            </a:endParaRPr>
          </a:p>
        </p:txBody>
      </p:sp>
      <p:sp>
        <p:nvSpPr>
          <p:cNvPr id="3" name="Zástupný symbol pro obsah 2"/>
          <p:cNvSpPr>
            <a:spLocks noGrp="1"/>
          </p:cNvSpPr>
          <p:nvPr>
            <p:ph idx="1"/>
          </p:nvPr>
        </p:nvSpPr>
        <p:spPr>
          <a:xfrm>
            <a:off x="222421" y="1989438"/>
            <a:ext cx="11722443" cy="4744994"/>
          </a:xfrm>
          <a:solidFill>
            <a:schemeClr val="tx2"/>
          </a:solidFill>
        </p:spPr>
        <p:txBody>
          <a:bodyPr>
            <a:normAutofit/>
          </a:bodyPr>
          <a:lstStyle/>
          <a:p>
            <a:pPr marL="0" indent="0" algn="just">
              <a:buNone/>
            </a:pPr>
            <a:r>
              <a:rPr lang="cs-CZ" b="1" i="1" u="sng" dirty="0">
                <a:solidFill>
                  <a:srgbClr val="FF0000"/>
                </a:solidFill>
              </a:rPr>
              <a:t>NSS 1 As 33/2011 </a:t>
            </a:r>
          </a:p>
          <a:p>
            <a:pPr marL="0" indent="0" algn="just">
              <a:buNone/>
            </a:pPr>
            <a:r>
              <a:rPr lang="cs-CZ" i="1" dirty="0">
                <a:solidFill>
                  <a:schemeClr val="bg1"/>
                </a:solidFill>
              </a:rPr>
              <a:t>„skutečností známou stěžovateli z jeho úřední činnosti mohou být např. detaily průběhu 1. května jako oslavy Svátku práce dne 1.5.2009 v Brně. … Je nutno rozlišovat mezi skutečnostmi známými soudu z jeho úřední činnosti, na straně jedné, a skutečnostmi známými obecně, na straně druhé. Nejvyšší správní soud se ztotožňuje s judikaturou Nejvyššího soudu, podle níž u obecně známé skutečnosti je totiž již z její povahy nadbytečné, aby soud uváděl, jak se ji dozvěděl (usnesení NS ze dne 1.9.2010, sp.zn. 29 Cdo 748/2010). Naproti tomu </a:t>
            </a:r>
            <a:r>
              <a:rPr lang="cs-CZ" b="1" i="1" dirty="0">
                <a:solidFill>
                  <a:schemeClr val="bg1"/>
                </a:solidFill>
              </a:rPr>
              <a:t>aplikuje-li soud skutečnosti známé z úřední činnosti, musí náležitě vyložit v odůvodnění rozhodnutí, ze které své konkrétní úřední činnosti či postupu zná takové skutečnosti, resp. odkud se o nich dozvěděl.</a:t>
            </a:r>
            <a:r>
              <a:rPr lang="cs-CZ" i="1" dirty="0">
                <a:solidFill>
                  <a:schemeClr val="bg1"/>
                </a:solidFill>
              </a:rPr>
              <a:t>“</a:t>
            </a:r>
            <a:endParaRPr lang="cs-CZ" dirty="0">
              <a:solidFill>
                <a:schemeClr val="bg1"/>
              </a:solidFill>
            </a:endParaRPr>
          </a:p>
          <a:p>
            <a:pPr marL="0" indent="0" algn="just">
              <a:buNone/>
            </a:pPr>
            <a:endParaRPr lang="cs-CZ" i="1" dirty="0">
              <a:solidFill>
                <a:schemeClr val="bg1"/>
              </a:solidFill>
            </a:endParaRPr>
          </a:p>
        </p:txBody>
      </p:sp>
    </p:spTree>
    <p:extLst>
      <p:ext uri="{BB962C8B-B14F-4D97-AF65-F5344CB8AC3E}">
        <p14:creationId xmlns:p14="http://schemas.microsoft.com/office/powerpoint/2010/main" val="31645144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 v ZoP</a:t>
            </a:r>
            <a:endParaRPr lang="cs-CZ" dirty="0"/>
          </a:p>
        </p:txBody>
      </p:sp>
      <p:sp>
        <p:nvSpPr>
          <p:cNvPr id="3" name="Zástupný symbol pro obsah 2"/>
          <p:cNvSpPr>
            <a:spLocks noGrp="1"/>
          </p:cNvSpPr>
          <p:nvPr>
            <p:ph idx="1"/>
          </p:nvPr>
        </p:nvSpPr>
        <p:spPr>
          <a:xfrm>
            <a:off x="0" y="2014152"/>
            <a:ext cx="12192000" cy="4843848"/>
          </a:xfrm>
          <a:solidFill>
            <a:schemeClr val="tx2"/>
          </a:solidFill>
        </p:spPr>
        <p:txBody>
          <a:bodyPr>
            <a:normAutofit lnSpcReduction="10000"/>
          </a:bodyPr>
          <a:lstStyle/>
          <a:p>
            <a:pPr marL="0" indent="0">
              <a:buNone/>
            </a:pPr>
            <a:r>
              <a:rPr lang="cs-CZ" dirty="0">
                <a:solidFill>
                  <a:schemeClr val="bg1"/>
                </a:solidFill>
              </a:rPr>
              <a:t>§ </a:t>
            </a:r>
            <a:r>
              <a:rPr lang="cs-CZ" dirty="0" smtClean="0">
                <a:solidFill>
                  <a:schemeClr val="bg1"/>
                </a:solidFill>
              </a:rPr>
              <a:t>82 ZoP</a:t>
            </a:r>
          </a:p>
          <a:p>
            <a:pPr marL="0" indent="0">
              <a:buNone/>
            </a:pPr>
            <a:r>
              <a:rPr lang="cs-CZ" dirty="0">
                <a:solidFill>
                  <a:schemeClr val="bg1"/>
                </a:solidFill>
              </a:rPr>
              <a:t>Obviněný má právo nevypovídat. Správní orgán nesmí obviněného nutit k výpovědi nebo doznání. Správní orgán obviněného před výslechem poučí o právu nevypovídat a o zákazu provádět výslech.</a:t>
            </a:r>
          </a:p>
          <a:p>
            <a:pPr marL="0" indent="0">
              <a:buNone/>
            </a:pPr>
            <a:r>
              <a:rPr lang="cs-CZ" dirty="0">
                <a:solidFill>
                  <a:schemeClr val="bg1"/>
                </a:solidFill>
              </a:rPr>
              <a:t>Projevena zásada zákazu sebeobviňování. Nikdo nesmí být nucen vypovídat sám proti sobě. </a:t>
            </a:r>
          </a:p>
          <a:p>
            <a:pPr marL="0" indent="0">
              <a:buNone/>
            </a:pPr>
            <a:r>
              <a:rPr lang="cs-CZ" b="1" dirty="0">
                <a:solidFill>
                  <a:schemeClr val="bg1"/>
                </a:solidFill>
              </a:rPr>
              <a:t>Obviněný má </a:t>
            </a:r>
            <a:r>
              <a:rPr lang="cs-CZ" b="1" dirty="0" smtClean="0">
                <a:solidFill>
                  <a:schemeClr val="bg1"/>
                </a:solidFill>
              </a:rPr>
              <a:t>právo </a:t>
            </a:r>
            <a:r>
              <a:rPr lang="cs-CZ" b="1" dirty="0">
                <a:solidFill>
                  <a:schemeClr val="bg1"/>
                </a:solidFill>
              </a:rPr>
              <a:t>mlčet a nevypovídat!!</a:t>
            </a:r>
          </a:p>
          <a:p>
            <a:pPr marL="0" indent="0">
              <a:buNone/>
            </a:pPr>
            <a:r>
              <a:rPr lang="cs-CZ" i="1" dirty="0">
                <a:solidFill>
                  <a:schemeClr val="bg1"/>
                </a:solidFill>
              </a:rPr>
              <a:t>Z důvodové zprávy: S ohledem na právo obviněného na obhajobu, které patří mezi základní lidská práva, a z něho vyplývající zákaz sebeobviňování (čl. 37 odst. 1 a čl. 40 odst. 3 a 4 LPS) bude výpověď obviněného dobrovolná (není tedy třeba zvlášť upravovat podmínky odmítnutí výpovědi, protože obviněný nemá povinnost vypovídat ani nemá povinnost vypovídat pravdivě), nejedná se tedy o výslech ve smyslu výslechu svědka podle § 55 SpŘ.“</a:t>
            </a:r>
          </a:p>
          <a:p>
            <a:pPr marL="0" indent="0">
              <a:buNone/>
            </a:pPr>
            <a:endParaRPr lang="cs-CZ" dirty="0" smtClean="0">
              <a:solidFill>
                <a:schemeClr val="bg1"/>
              </a:solidFill>
            </a:endParaRPr>
          </a:p>
        </p:txBody>
      </p:sp>
    </p:spTree>
    <p:extLst>
      <p:ext uri="{BB962C8B-B14F-4D97-AF65-F5344CB8AC3E}">
        <p14:creationId xmlns:p14="http://schemas.microsoft.com/office/powerpoint/2010/main" val="21824348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Skutečnosti obecně známé X známé z úřední činnosti</a:t>
            </a:r>
            <a:endParaRPr lang="cs-CZ" b="1" dirty="0">
              <a:solidFill>
                <a:srgbClr val="FFFF00"/>
              </a:solidFill>
            </a:endParaRPr>
          </a:p>
        </p:txBody>
      </p:sp>
      <p:sp>
        <p:nvSpPr>
          <p:cNvPr id="3" name="Zástupný symbol pro obsah 2"/>
          <p:cNvSpPr>
            <a:spLocks noGrp="1"/>
          </p:cNvSpPr>
          <p:nvPr>
            <p:ph idx="1"/>
          </p:nvPr>
        </p:nvSpPr>
        <p:spPr>
          <a:xfrm>
            <a:off x="222421" y="1989438"/>
            <a:ext cx="11722443" cy="4744994"/>
          </a:xfrm>
          <a:solidFill>
            <a:schemeClr val="tx2"/>
          </a:solidFill>
        </p:spPr>
        <p:txBody>
          <a:bodyPr>
            <a:normAutofit fontScale="92500" lnSpcReduction="10000"/>
          </a:bodyPr>
          <a:lstStyle/>
          <a:p>
            <a:pPr marL="0" indent="0" algn="just">
              <a:buNone/>
            </a:pPr>
            <a:r>
              <a:rPr lang="cs-CZ" b="1" i="1" u="sng" dirty="0">
                <a:solidFill>
                  <a:srgbClr val="FF0000"/>
                </a:solidFill>
              </a:rPr>
              <a:t>Skutečnost obecně známá - notorieta </a:t>
            </a:r>
            <a:r>
              <a:rPr lang="cs-CZ" i="1" dirty="0">
                <a:solidFill>
                  <a:schemeClr val="bg1"/>
                </a:solidFill>
              </a:rPr>
              <a:t>  </a:t>
            </a:r>
          </a:p>
          <a:p>
            <a:pPr marL="0" indent="0" algn="just">
              <a:buNone/>
            </a:pPr>
            <a:r>
              <a:rPr lang="cs-CZ" i="1" dirty="0">
                <a:solidFill>
                  <a:schemeClr val="bg1"/>
                </a:solidFill>
              </a:rPr>
              <a:t>trolejbus jezdí na elektřinu, ve II. světové válce zahynulo hodně lidí, alkohol se odbourává z krve tempem 0,12 – 0,20 g/kg  - NSS 10 As 173/2015, ministerstvo dopravy nestíhá lhůty – není třeba jí nějak podkládat</a:t>
            </a:r>
          </a:p>
          <a:p>
            <a:pPr marL="0" indent="0" algn="just">
              <a:buNone/>
            </a:pPr>
            <a:r>
              <a:rPr lang="cs-CZ" i="1" dirty="0">
                <a:solidFill>
                  <a:schemeClr val="bg1"/>
                </a:solidFill>
              </a:rPr>
              <a:t>					</a:t>
            </a:r>
            <a:endParaRPr lang="cs-CZ" dirty="0">
              <a:solidFill>
                <a:schemeClr val="bg1"/>
              </a:solidFill>
            </a:endParaRPr>
          </a:p>
          <a:p>
            <a:pPr marL="0" indent="0" algn="just">
              <a:buNone/>
            </a:pPr>
            <a:r>
              <a:rPr lang="cs-CZ" b="1" i="1" u="sng" dirty="0">
                <a:solidFill>
                  <a:srgbClr val="FF0000"/>
                </a:solidFill>
              </a:rPr>
              <a:t>Skutečnost známá z úřední činnosti </a:t>
            </a:r>
            <a:r>
              <a:rPr lang="cs-CZ" i="1" dirty="0">
                <a:solidFill>
                  <a:schemeClr val="bg1"/>
                </a:solidFill>
              </a:rPr>
              <a:t>  </a:t>
            </a:r>
          </a:p>
          <a:p>
            <a:pPr marL="0" indent="0" algn="just">
              <a:buNone/>
            </a:pPr>
            <a:r>
              <a:rPr lang="cs-CZ" i="1" dirty="0">
                <a:solidFill>
                  <a:schemeClr val="bg1"/>
                </a:solidFill>
              </a:rPr>
              <a:t>Krajský úřad Zlínského kraje nestíhá lhůty, Miron Hrib se jako řidič vozidla dokumentovaného při protiprávním jednání objevuje ve vícero řešených věcech. Konkrétně pod č.j. X, č.j. Y. č.j. Z. Rovněž tak se dotyčný objevuje ve věcech u jiných správních orgánů (např. MÚ Zidlochovice č.j…., MÚ Nymburk, č.j….KÚ Libereckého kraje…)</a:t>
            </a:r>
          </a:p>
          <a:p>
            <a:pPr marL="0" indent="0" algn="just">
              <a:buNone/>
            </a:pPr>
            <a:r>
              <a:rPr lang="cs-CZ" i="1" dirty="0">
                <a:solidFill>
                  <a:schemeClr val="bg1"/>
                </a:solidFill>
              </a:rPr>
              <a:t>Vlastní č.j. </a:t>
            </a:r>
            <a:r>
              <a:rPr lang="cs-CZ" i="1" dirty="0" smtClean="0">
                <a:solidFill>
                  <a:schemeClr val="bg1"/>
                </a:solidFill>
              </a:rPr>
              <a:t>dohledáme. Není třeba vyzývat obviněného k seznámení se spisem. </a:t>
            </a:r>
          </a:p>
          <a:p>
            <a:pPr marL="0" indent="0" algn="just">
              <a:buNone/>
            </a:pPr>
            <a:r>
              <a:rPr lang="cs-CZ" i="1" dirty="0" smtClean="0">
                <a:solidFill>
                  <a:schemeClr val="bg1"/>
                </a:solidFill>
              </a:rPr>
              <a:t>O </a:t>
            </a:r>
            <a:r>
              <a:rPr lang="cs-CZ" i="1" dirty="0">
                <a:solidFill>
                  <a:schemeClr val="bg1"/>
                </a:solidFill>
              </a:rPr>
              <a:t>č.j. jiných úřadů požádáme (předtím telefonicky ověříme) a založíme do spisu</a:t>
            </a:r>
            <a:r>
              <a:rPr lang="cs-CZ" i="1" dirty="0" smtClean="0">
                <a:solidFill>
                  <a:schemeClr val="bg1"/>
                </a:solidFill>
              </a:rPr>
              <a:t>. Před vydáním rozhodnutí seznámíme účastníka s novými podklady pro vydání rozhodnutí. </a:t>
            </a:r>
            <a:endParaRPr lang="cs-CZ" i="1" dirty="0">
              <a:solidFill>
                <a:schemeClr val="bg1"/>
              </a:solidFill>
            </a:endParaRPr>
          </a:p>
        </p:txBody>
      </p:sp>
    </p:spTree>
    <p:extLst>
      <p:ext uri="{BB962C8B-B14F-4D97-AF65-F5344CB8AC3E}">
        <p14:creationId xmlns:p14="http://schemas.microsoft.com/office/powerpoint/2010/main" val="135915677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judikatury - </a:t>
            </a:r>
            <a:r>
              <a:rPr lang="pt-BR" dirty="0"/>
              <a:t>č. j. 7 As 102/2010</a:t>
            </a:r>
            <a:br>
              <a:rPr lang="pt-BR" dirty="0"/>
            </a:br>
            <a:endParaRPr lang="cs-CZ" dirty="0"/>
          </a:p>
        </p:txBody>
      </p:sp>
      <p:sp>
        <p:nvSpPr>
          <p:cNvPr id="3" name="Zástupný symbol pro obsah 2"/>
          <p:cNvSpPr>
            <a:spLocks noGrp="1"/>
          </p:cNvSpPr>
          <p:nvPr>
            <p:ph idx="1"/>
          </p:nvPr>
        </p:nvSpPr>
        <p:spPr>
          <a:xfrm>
            <a:off x="0" y="2014152"/>
            <a:ext cx="12192000" cy="3489501"/>
          </a:xfrm>
          <a:solidFill>
            <a:schemeClr val="tx2"/>
          </a:solidFill>
        </p:spPr>
        <p:txBody>
          <a:bodyPr>
            <a:normAutofit/>
          </a:bodyPr>
          <a:lstStyle/>
          <a:p>
            <a:pPr marL="0" indent="0" algn="just">
              <a:buNone/>
            </a:pPr>
            <a:endParaRPr lang="cs-CZ" i="1" dirty="0">
              <a:solidFill>
                <a:schemeClr val="bg1"/>
              </a:solidFill>
            </a:endParaRPr>
          </a:p>
          <a:p>
            <a:pPr marL="0" indent="0" algn="just">
              <a:buNone/>
            </a:pPr>
            <a:r>
              <a:rPr lang="cs-CZ" i="1" dirty="0">
                <a:solidFill>
                  <a:schemeClr val="bg1"/>
                </a:solidFill>
              </a:rPr>
              <a:t>Kvůli důkazním obtížím nelze rezignovat na podmínku naplnění důkazního standardu požadovaného pro postih za „trestní obvinění“ ve smyslu Úmluvy, neboť v opačném případě by mnohdy byly postihovány i osoby, jejichž vina nebyla patřičně prokázána. Něco takového je z ústavních hledisek zcela nepřijatelné. Právní stát raději v určitých případech rezignuje na postih pachatele přestupků, i když se jej nejspíše dopustil, než aby v jiných nedůvodně postihl nevinného“. </a:t>
            </a:r>
          </a:p>
          <a:p>
            <a:pPr marL="0" indent="0" algn="just">
              <a:buNone/>
            </a:pPr>
            <a:endParaRPr lang="cs-CZ" i="1" dirty="0">
              <a:solidFill>
                <a:schemeClr val="bg1"/>
              </a:solidFill>
            </a:endParaRPr>
          </a:p>
        </p:txBody>
      </p:sp>
    </p:spTree>
    <p:extLst>
      <p:ext uri="{BB962C8B-B14F-4D97-AF65-F5344CB8AC3E}">
        <p14:creationId xmlns:p14="http://schemas.microsoft.com/office/powerpoint/2010/main" val="311974659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judikatury </a:t>
            </a:r>
            <a:r>
              <a:rPr lang="cs-CZ" dirty="0" smtClean="0"/>
              <a:t>- </a:t>
            </a:r>
            <a:r>
              <a:rPr lang="cs-CZ" dirty="0"/>
              <a:t>III. ÚS 989/08</a:t>
            </a:r>
            <a:r>
              <a:rPr lang="pt-BR" dirty="0"/>
              <a:t/>
            </a:r>
            <a:br>
              <a:rPr lang="pt-BR" dirty="0"/>
            </a:br>
            <a:endParaRPr lang="cs-CZ" dirty="0"/>
          </a:p>
        </p:txBody>
      </p:sp>
      <p:sp>
        <p:nvSpPr>
          <p:cNvPr id="3" name="Zástupný symbol pro obsah 2"/>
          <p:cNvSpPr>
            <a:spLocks noGrp="1"/>
          </p:cNvSpPr>
          <p:nvPr>
            <p:ph idx="1"/>
          </p:nvPr>
        </p:nvSpPr>
        <p:spPr>
          <a:xfrm>
            <a:off x="0" y="2014152"/>
            <a:ext cx="12192000" cy="3489501"/>
          </a:xfrm>
          <a:solidFill>
            <a:schemeClr val="tx2"/>
          </a:solidFill>
        </p:spPr>
        <p:txBody>
          <a:bodyPr>
            <a:normAutofit/>
          </a:bodyPr>
          <a:lstStyle/>
          <a:p>
            <a:pPr marL="0" indent="0" algn="just">
              <a:buNone/>
            </a:pPr>
            <a:endParaRPr lang="cs-CZ" i="1" dirty="0">
              <a:solidFill>
                <a:schemeClr val="bg1"/>
              </a:solidFill>
            </a:endParaRPr>
          </a:p>
          <a:p>
            <a:pPr marL="0" indent="0" algn="just">
              <a:buNone/>
            </a:pPr>
            <a:r>
              <a:rPr lang="cs-CZ" dirty="0" smtClean="0">
                <a:solidFill>
                  <a:schemeClr val="bg1"/>
                </a:solidFill>
              </a:rPr>
              <a:t> „</a:t>
            </a:r>
            <a:r>
              <a:rPr lang="cs-CZ" b="1" i="1" dirty="0" smtClean="0">
                <a:solidFill>
                  <a:schemeClr val="bg1"/>
                </a:solidFill>
              </a:rPr>
              <a:t>není </a:t>
            </a:r>
            <a:r>
              <a:rPr lang="cs-CZ" b="1" i="1" dirty="0">
                <a:solidFill>
                  <a:schemeClr val="bg1"/>
                </a:solidFill>
              </a:rPr>
              <a:t>porušením práva na spravedlivý proces, jestliže obecné soudy </a:t>
            </a:r>
            <a:r>
              <a:rPr lang="cs-CZ" b="1" i="1" dirty="0" smtClean="0">
                <a:solidFill>
                  <a:schemeClr val="bg1"/>
                </a:solidFill>
              </a:rPr>
              <a:t>nebudují vlastní </a:t>
            </a:r>
            <a:r>
              <a:rPr lang="cs-CZ" b="1" i="1" dirty="0">
                <a:solidFill>
                  <a:schemeClr val="bg1"/>
                </a:solidFill>
              </a:rPr>
              <a:t>závěry na podrobné oponentuře (a vyvracení) jednotlivě vznesených námitek, </a:t>
            </a:r>
            <a:r>
              <a:rPr lang="cs-CZ" b="1" i="1" dirty="0" smtClean="0">
                <a:solidFill>
                  <a:schemeClr val="bg1"/>
                </a:solidFill>
              </a:rPr>
              <a:t>pakliže proti </a:t>
            </a:r>
            <a:r>
              <a:rPr lang="cs-CZ" b="1" i="1" dirty="0">
                <a:solidFill>
                  <a:schemeClr val="bg1"/>
                </a:solidFill>
              </a:rPr>
              <a:t>nim staví vlastní ucelený argumentační systém, který logicky a v právu rozumně </a:t>
            </a:r>
            <a:r>
              <a:rPr lang="cs-CZ" b="1" i="1" dirty="0" smtClean="0">
                <a:solidFill>
                  <a:schemeClr val="bg1"/>
                </a:solidFill>
              </a:rPr>
              <a:t>vyloží tak</a:t>
            </a:r>
            <a:r>
              <a:rPr lang="cs-CZ" b="1" i="1" dirty="0">
                <a:solidFill>
                  <a:schemeClr val="bg1"/>
                </a:solidFill>
              </a:rPr>
              <a:t>, že podpora správnosti jejich závěrů je sama o sobě dostatečná</a:t>
            </a:r>
            <a:r>
              <a:rPr lang="cs-CZ" dirty="0">
                <a:solidFill>
                  <a:schemeClr val="bg1"/>
                </a:solidFill>
              </a:rPr>
              <a:t>“ (srov. nález ze </a:t>
            </a:r>
            <a:r>
              <a:rPr lang="cs-CZ" dirty="0" smtClean="0">
                <a:solidFill>
                  <a:schemeClr val="bg1"/>
                </a:solidFill>
              </a:rPr>
              <a:t>dne 12</a:t>
            </a:r>
            <a:r>
              <a:rPr lang="cs-CZ" dirty="0">
                <a:solidFill>
                  <a:schemeClr val="bg1"/>
                </a:solidFill>
              </a:rPr>
              <a:t>. 2. 2009, sp. zn. III. ÚS 989/08, bod 68; srov. obdobně též rozsudky Nejvyššího </a:t>
            </a:r>
            <a:r>
              <a:rPr lang="cs-CZ" dirty="0" smtClean="0">
                <a:solidFill>
                  <a:schemeClr val="bg1"/>
                </a:solidFill>
              </a:rPr>
              <a:t>správního </a:t>
            </a:r>
            <a:r>
              <a:rPr lang="pl-PL" dirty="0" smtClean="0">
                <a:solidFill>
                  <a:schemeClr val="bg1"/>
                </a:solidFill>
              </a:rPr>
              <a:t>soudu </a:t>
            </a:r>
            <a:r>
              <a:rPr lang="pl-PL" dirty="0">
                <a:solidFill>
                  <a:schemeClr val="bg1"/>
                </a:solidFill>
              </a:rPr>
              <a:t>ze dne 29. 3. 2013, č. j. 8 Afs 41/2012 - 50, bod 21, nebo ze dne 6. 6. 2013, č. j. 1 </a:t>
            </a:r>
            <a:r>
              <a:rPr lang="pl-PL" dirty="0" smtClean="0">
                <a:solidFill>
                  <a:schemeClr val="bg1"/>
                </a:solidFill>
              </a:rPr>
              <a:t>Afs 44/2013 </a:t>
            </a:r>
            <a:r>
              <a:rPr lang="pl-PL" dirty="0">
                <a:solidFill>
                  <a:schemeClr val="bg1"/>
                </a:solidFill>
              </a:rPr>
              <a:t>- 30, bod 41, popř. ze dne 3. 7. 2013, č. j. 1 As 17/2013 – 50, bod 17).</a:t>
            </a:r>
            <a:endParaRPr lang="cs-CZ" i="1" dirty="0">
              <a:solidFill>
                <a:schemeClr val="bg1"/>
              </a:solidFill>
            </a:endParaRPr>
          </a:p>
        </p:txBody>
      </p:sp>
    </p:spTree>
    <p:extLst>
      <p:ext uri="{BB962C8B-B14F-4D97-AF65-F5344CB8AC3E}">
        <p14:creationId xmlns:p14="http://schemas.microsoft.com/office/powerpoint/2010/main" val="8750302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 judikatury - </a:t>
            </a:r>
            <a:r>
              <a:rPr lang="pt-BR" dirty="0"/>
              <a:t>3 As 9/2013 - 35</a:t>
            </a:r>
            <a:br>
              <a:rPr lang="pt-BR" dirty="0"/>
            </a:br>
            <a:endParaRPr lang="cs-CZ" dirty="0"/>
          </a:p>
        </p:txBody>
      </p:sp>
      <p:sp>
        <p:nvSpPr>
          <p:cNvPr id="3" name="Zástupný symbol pro obsah 2"/>
          <p:cNvSpPr>
            <a:spLocks noGrp="1"/>
          </p:cNvSpPr>
          <p:nvPr>
            <p:ph idx="1"/>
          </p:nvPr>
        </p:nvSpPr>
        <p:spPr>
          <a:xfrm>
            <a:off x="0" y="2570672"/>
            <a:ext cx="12192000" cy="3209026"/>
          </a:xfrm>
          <a:solidFill>
            <a:schemeClr val="tx2"/>
          </a:solidFill>
        </p:spPr>
        <p:txBody>
          <a:bodyPr>
            <a:normAutofit/>
          </a:bodyPr>
          <a:lstStyle/>
          <a:p>
            <a:pPr marL="0" indent="0" algn="just">
              <a:buNone/>
            </a:pPr>
            <a:endParaRPr lang="cs-CZ" i="1" dirty="0">
              <a:solidFill>
                <a:schemeClr val="bg1"/>
              </a:solidFill>
            </a:endParaRPr>
          </a:p>
          <a:p>
            <a:pPr marL="0" indent="0" algn="just">
              <a:buNone/>
            </a:pPr>
            <a:r>
              <a:rPr lang="cs-CZ" i="1" dirty="0">
                <a:solidFill>
                  <a:schemeClr val="bg1"/>
                </a:solidFill>
              </a:rPr>
              <a:t>Chybný je také názor stěžovatele, když se domnívá, že nemusí prokazovat jím tvrzené nezákonnosti. Primárně je důkazní břemeno na správním orgánu (řízení o přestupku vychází ze zásady oficiality), pokud je však tvrzením obviněného z přestupku některý z důkazů zpochybněn, přesouvá se důkazní břemeno na jeho stranu a je pouze na něm, aby svá tvrzení prokázal (srov. § 52 správního řádu). Názor stěžovatele by v podstatě znamenal, že jakékoli jeho tvrzení musí dokazovat správní orgán, což by vedlo ke zcela absurdním situacím. </a:t>
            </a:r>
          </a:p>
          <a:p>
            <a:pPr marL="0" indent="0" algn="just">
              <a:buNone/>
            </a:pPr>
            <a:endParaRPr lang="cs-CZ" i="1" dirty="0">
              <a:solidFill>
                <a:schemeClr val="bg1"/>
              </a:solidFill>
            </a:endParaRPr>
          </a:p>
        </p:txBody>
      </p:sp>
    </p:spTree>
    <p:extLst>
      <p:ext uri="{BB962C8B-B14F-4D97-AF65-F5344CB8AC3E}">
        <p14:creationId xmlns:p14="http://schemas.microsoft.com/office/powerpoint/2010/main" val="400862715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 judikatury – 6 As 47/2005</a:t>
            </a:r>
            <a:r>
              <a:rPr lang="pt-BR" dirty="0"/>
              <a:t/>
            </a:r>
            <a:br>
              <a:rPr lang="pt-BR" dirty="0"/>
            </a:br>
            <a:endParaRPr lang="cs-CZ" dirty="0"/>
          </a:p>
        </p:txBody>
      </p:sp>
      <p:sp>
        <p:nvSpPr>
          <p:cNvPr id="3" name="Zástupný symbol pro obsah 2"/>
          <p:cNvSpPr>
            <a:spLocks noGrp="1"/>
          </p:cNvSpPr>
          <p:nvPr>
            <p:ph idx="1"/>
          </p:nvPr>
        </p:nvSpPr>
        <p:spPr>
          <a:xfrm>
            <a:off x="0" y="2594920"/>
            <a:ext cx="12192000" cy="2990334"/>
          </a:xfrm>
          <a:solidFill>
            <a:schemeClr val="tx2"/>
          </a:solidFill>
        </p:spPr>
        <p:txBody>
          <a:bodyPr>
            <a:normAutofit/>
          </a:bodyPr>
          <a:lstStyle/>
          <a:p>
            <a:pPr marL="0" indent="0" algn="just">
              <a:buNone/>
            </a:pPr>
            <a:endParaRPr lang="cs-CZ" i="1" dirty="0">
              <a:solidFill>
                <a:schemeClr val="bg1"/>
              </a:solidFill>
            </a:endParaRPr>
          </a:p>
          <a:p>
            <a:pPr marL="0" indent="0" algn="just">
              <a:buNone/>
            </a:pPr>
            <a:r>
              <a:rPr lang="cs-CZ" i="1" dirty="0">
                <a:solidFill>
                  <a:schemeClr val="bg1"/>
                </a:solidFill>
              </a:rPr>
              <a:t>Existence rozporů ve shromážděných důkazech je poměrně běžnou záležitostí. V takovém případě, kdy se správní orgán přikloní k jednomu z protichůdných tvrzení, je nezbytné, aby úvahy, které jej k tomu vedly, přezkoumatelným způsobem vyjádřil ve svém rozhodnutí a s rozpory se vypořádal. </a:t>
            </a:r>
          </a:p>
          <a:p>
            <a:pPr marL="0" indent="0" algn="just">
              <a:buNone/>
            </a:pPr>
            <a:endParaRPr lang="cs-CZ" i="1" dirty="0">
              <a:solidFill>
                <a:schemeClr val="bg1"/>
              </a:solidFill>
            </a:endParaRPr>
          </a:p>
        </p:txBody>
      </p:sp>
    </p:spTree>
    <p:extLst>
      <p:ext uri="{BB962C8B-B14F-4D97-AF65-F5344CB8AC3E}">
        <p14:creationId xmlns:p14="http://schemas.microsoft.com/office/powerpoint/2010/main" val="80128773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 judikatury – 9 As 1/2010</a:t>
            </a:r>
            <a:r>
              <a:rPr lang="pt-BR" dirty="0"/>
              <a:t/>
            </a:r>
            <a:br>
              <a:rPr lang="pt-BR" dirty="0"/>
            </a:br>
            <a:endParaRPr lang="cs-CZ" dirty="0"/>
          </a:p>
        </p:txBody>
      </p:sp>
      <p:sp>
        <p:nvSpPr>
          <p:cNvPr id="3" name="Zástupný symbol pro obsah 2"/>
          <p:cNvSpPr>
            <a:spLocks noGrp="1"/>
          </p:cNvSpPr>
          <p:nvPr>
            <p:ph idx="1"/>
          </p:nvPr>
        </p:nvSpPr>
        <p:spPr>
          <a:xfrm>
            <a:off x="0" y="2335427"/>
            <a:ext cx="12192000" cy="4164226"/>
          </a:xfrm>
          <a:solidFill>
            <a:schemeClr val="tx2"/>
          </a:solidFill>
        </p:spPr>
        <p:txBody>
          <a:bodyPr>
            <a:normAutofit fontScale="85000" lnSpcReduction="10000"/>
          </a:bodyPr>
          <a:lstStyle/>
          <a:p>
            <a:pPr marL="0" indent="0" algn="just">
              <a:buNone/>
            </a:pPr>
            <a:endParaRPr lang="cs-CZ" dirty="0">
              <a:solidFill>
                <a:schemeClr val="bg1"/>
              </a:solidFill>
            </a:endParaRPr>
          </a:p>
          <a:p>
            <a:pPr marL="0" indent="0" algn="just">
              <a:buNone/>
            </a:pPr>
            <a:r>
              <a:rPr lang="cs-CZ" i="1" dirty="0">
                <a:solidFill>
                  <a:schemeClr val="bg1"/>
                </a:solidFill>
              </a:rPr>
              <a:t>Základním předpokladem pro použití této zásady, a tedy i následného rozhodnutí ve prospěch obviněného, je existence pochybností o správnosti a věrohodnosti zjištěného skutkového stavu. Není tedy možné zásadu in dubio pro reo automaticky použít vždy, když má rozhodující orgán k posouzení protichůdné důkazy. Existence rozdílných tvrzení a důkazů je typickou a nedílnou součástí řízení už jen z toho důvodu, že jsou navrhovány účastníky řízení, jejichž zájem na výsledku rozhodnutí je opačný. Použití zásady in dubio pro reo proto přichází v úvahu pouze tehdy, má-li i po zhodnocení všech důkazů (včetně jejich váhy, věrohodnosti atd.) rozhodující orgán pochybnosti o tom, zda byl skutkový stav dostatečně zjištěn, případně o tom, jak rozhodnout</a:t>
            </a:r>
            <a:r>
              <a:rPr lang="cs-CZ" i="1" dirty="0"/>
              <a:t>.</a:t>
            </a:r>
            <a:endParaRPr lang="cs-CZ" dirty="0">
              <a:solidFill>
                <a:schemeClr val="bg1"/>
              </a:solidFill>
            </a:endParaRPr>
          </a:p>
          <a:p>
            <a:pPr marL="0" indent="0" algn="just">
              <a:buNone/>
            </a:pPr>
            <a:endParaRPr lang="cs-CZ" dirty="0">
              <a:solidFill>
                <a:schemeClr val="bg1"/>
              </a:solidFill>
            </a:endParaRPr>
          </a:p>
          <a:p>
            <a:pPr marL="0" indent="0" algn="just">
              <a:buNone/>
            </a:pPr>
            <a:r>
              <a:rPr lang="cs-CZ" dirty="0">
                <a:solidFill>
                  <a:schemeClr val="bg1"/>
                </a:solidFill>
              </a:rPr>
              <a:t>V případě existence dvou sad důkazů, ukazujících na dvě rozdílné verze příběhu, není nutno jako věrohodnou verzi akceptovat tu pro obviněného příznivější. Stejně tak není třeba v takové situaci provádět další dokazování, neboť kritériem věrohodnosti důkazů není jejich množství, ale kvalita a jejich schopnost vykreslit skutkový děj v souladu se zásadou omezené materiální pravdy. </a:t>
            </a:r>
            <a:endParaRPr lang="cs-CZ" i="1" dirty="0">
              <a:solidFill>
                <a:schemeClr val="bg1"/>
              </a:solidFill>
            </a:endParaRPr>
          </a:p>
        </p:txBody>
      </p:sp>
    </p:spTree>
    <p:extLst>
      <p:ext uri="{BB962C8B-B14F-4D97-AF65-F5344CB8AC3E}">
        <p14:creationId xmlns:p14="http://schemas.microsoft.com/office/powerpoint/2010/main" val="362844543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 v ZoP</a:t>
            </a:r>
            <a:endParaRPr lang="cs-CZ" dirty="0"/>
          </a:p>
        </p:txBody>
      </p:sp>
      <p:sp>
        <p:nvSpPr>
          <p:cNvPr id="3" name="Zástupný symbol pro obsah 2"/>
          <p:cNvSpPr>
            <a:spLocks noGrp="1"/>
          </p:cNvSpPr>
          <p:nvPr>
            <p:ph idx="1"/>
          </p:nvPr>
        </p:nvSpPr>
        <p:spPr>
          <a:xfrm>
            <a:off x="0" y="2014152"/>
            <a:ext cx="12192000" cy="4843848"/>
          </a:xfrm>
          <a:solidFill>
            <a:schemeClr val="tx2"/>
          </a:solidFill>
        </p:spPr>
        <p:txBody>
          <a:bodyPr>
            <a:normAutofit/>
          </a:bodyPr>
          <a:lstStyle/>
          <a:p>
            <a:pPr marL="0" indent="0">
              <a:buNone/>
            </a:pPr>
            <a:r>
              <a:rPr lang="cs-CZ" dirty="0">
                <a:solidFill>
                  <a:schemeClr val="bg1"/>
                </a:solidFill>
              </a:rPr>
              <a:t>§ </a:t>
            </a:r>
            <a:r>
              <a:rPr lang="cs-CZ" dirty="0" smtClean="0">
                <a:solidFill>
                  <a:schemeClr val="bg1"/>
                </a:solidFill>
              </a:rPr>
              <a:t>82 ZoP</a:t>
            </a:r>
          </a:p>
          <a:p>
            <a:pPr marL="0" indent="0">
              <a:buNone/>
            </a:pPr>
            <a:r>
              <a:rPr lang="cs-CZ" dirty="0">
                <a:solidFill>
                  <a:schemeClr val="bg1"/>
                </a:solidFill>
              </a:rPr>
              <a:t>Účastníci řízení mají právo klást otázky sobě navzájem, svědkům a znalcům. </a:t>
            </a:r>
          </a:p>
          <a:p>
            <a:pPr marL="0" indent="0">
              <a:buNone/>
            </a:pPr>
            <a:r>
              <a:rPr lang="cs-CZ" dirty="0">
                <a:solidFill>
                  <a:schemeClr val="bg1"/>
                </a:solidFill>
              </a:rPr>
              <a:t>Zákonný zástupce a opatrovník mladistvého obviněného, osoba přímo postižená spácháním přestupku, která dala souhlas se zahájením nebo pokračováním řízení, a orgán sociálně-právní ochrany dětí mají právo klást otázky účastníkům řízení, svědkům a znalcům. </a:t>
            </a:r>
          </a:p>
          <a:p>
            <a:pPr marL="0" indent="0">
              <a:buNone/>
            </a:pPr>
            <a:r>
              <a:rPr lang="cs-CZ" dirty="0">
                <a:solidFill>
                  <a:schemeClr val="bg1"/>
                </a:solidFill>
              </a:rPr>
              <a:t>Dotazovaná osoba má právo odmítnout odpovědět a nesmí být tázána za stejných podmínek jako svědek. Správní orgán tuto osobu poučí o právu nevypovídat a o zákazu provádět výslech.</a:t>
            </a:r>
          </a:p>
          <a:p>
            <a:pPr marL="0" indent="0">
              <a:buNone/>
            </a:pPr>
            <a:r>
              <a:rPr lang="cs-CZ" b="1" dirty="0">
                <a:solidFill>
                  <a:srgbClr val="FF0000"/>
                </a:solidFill>
              </a:rPr>
              <a:t>Zákonodárce konečně vyložil způsob praktického kladení otázek mezi účastníky a dalšími osobami. Do této doby se to dovozovalo z judikatury!!</a:t>
            </a:r>
          </a:p>
          <a:p>
            <a:pPr marL="0" indent="0">
              <a:buNone/>
            </a:pPr>
            <a:endParaRPr lang="cs-CZ" b="1" dirty="0" smtClean="0">
              <a:solidFill>
                <a:srgbClr val="FF0000"/>
              </a:solidFill>
            </a:endParaRPr>
          </a:p>
        </p:txBody>
      </p:sp>
    </p:spTree>
    <p:extLst>
      <p:ext uri="{BB962C8B-B14F-4D97-AF65-F5344CB8AC3E}">
        <p14:creationId xmlns:p14="http://schemas.microsoft.com/office/powerpoint/2010/main" val="17215721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Podklady pro vydání rozhodnutí</a:t>
            </a:r>
          </a:p>
        </p:txBody>
      </p:sp>
      <p:sp>
        <p:nvSpPr>
          <p:cNvPr id="3" name="Zástupný symbol pro obsah 2"/>
          <p:cNvSpPr>
            <a:spLocks noGrp="1"/>
          </p:cNvSpPr>
          <p:nvPr>
            <p:ph idx="1"/>
          </p:nvPr>
        </p:nvSpPr>
        <p:spPr>
          <a:xfrm>
            <a:off x="0" y="2014152"/>
            <a:ext cx="12192000" cy="4843848"/>
          </a:xfrm>
          <a:solidFill>
            <a:schemeClr val="tx2"/>
          </a:solidFill>
        </p:spPr>
        <p:txBody>
          <a:bodyPr/>
          <a:lstStyle/>
          <a:p>
            <a:pPr marL="0" indent="0">
              <a:buNone/>
            </a:pPr>
            <a:r>
              <a:rPr lang="cs-CZ" dirty="0">
                <a:solidFill>
                  <a:schemeClr val="bg1"/>
                </a:solidFill>
              </a:rPr>
              <a:t>§ 50/1 SŘ</a:t>
            </a:r>
          </a:p>
          <a:p>
            <a:pPr marL="0" indent="0">
              <a:buNone/>
            </a:pPr>
            <a:r>
              <a:rPr lang="cs-CZ" dirty="0">
                <a:solidFill>
                  <a:schemeClr val="bg1"/>
                </a:solidFill>
              </a:rPr>
              <a:t>Podklady pro vydání rozhodnutí mohou být zejména:</a:t>
            </a:r>
          </a:p>
          <a:p>
            <a:pPr marL="0" indent="0">
              <a:buNone/>
            </a:pPr>
            <a:r>
              <a:rPr lang="cs-CZ" dirty="0">
                <a:solidFill>
                  <a:schemeClr val="bg1"/>
                </a:solidFill>
              </a:rPr>
              <a:t>			návrhy účastníků,</a:t>
            </a:r>
          </a:p>
          <a:p>
            <a:pPr marL="0" indent="0">
              <a:buNone/>
            </a:pPr>
            <a:r>
              <a:rPr lang="cs-CZ" dirty="0">
                <a:solidFill>
                  <a:schemeClr val="bg1"/>
                </a:solidFill>
              </a:rPr>
              <a:t>			důkazy,</a:t>
            </a:r>
          </a:p>
          <a:p>
            <a:pPr marL="0" indent="0">
              <a:buNone/>
            </a:pPr>
            <a:r>
              <a:rPr lang="cs-CZ" dirty="0">
                <a:solidFill>
                  <a:schemeClr val="bg1"/>
                </a:solidFill>
              </a:rPr>
              <a:t>			skutečnosti známé správnímu orgánu z úřední činnosti,</a:t>
            </a:r>
          </a:p>
          <a:p>
            <a:pPr marL="0" indent="0">
              <a:buNone/>
            </a:pPr>
            <a:r>
              <a:rPr lang="cs-CZ" dirty="0">
                <a:solidFill>
                  <a:schemeClr val="bg1"/>
                </a:solidFill>
              </a:rPr>
              <a:t>			podklady od jiných správních orgánů nebo orgánů veřejné moci,</a:t>
            </a:r>
          </a:p>
          <a:p>
            <a:pPr marL="0" indent="0">
              <a:buNone/>
            </a:pPr>
            <a:r>
              <a:rPr lang="cs-CZ" dirty="0">
                <a:solidFill>
                  <a:schemeClr val="bg1"/>
                </a:solidFill>
              </a:rPr>
              <a:t>			skutečnosti obecně známé.</a:t>
            </a:r>
          </a:p>
        </p:txBody>
      </p:sp>
      <p:sp>
        <p:nvSpPr>
          <p:cNvPr id="5" name="Šipka doprava 4"/>
          <p:cNvSpPr/>
          <p:nvPr/>
        </p:nvSpPr>
        <p:spPr>
          <a:xfrm>
            <a:off x="197707" y="3015049"/>
            <a:ext cx="2360141" cy="124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0969254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Podklady pro vydání rozhodnutí</a:t>
            </a:r>
          </a:p>
        </p:txBody>
      </p:sp>
      <p:sp>
        <p:nvSpPr>
          <p:cNvPr id="3" name="Zástupný symbol pro obsah 2"/>
          <p:cNvSpPr>
            <a:spLocks noGrp="1"/>
          </p:cNvSpPr>
          <p:nvPr>
            <p:ph idx="1"/>
          </p:nvPr>
        </p:nvSpPr>
        <p:spPr>
          <a:xfrm>
            <a:off x="0" y="2639682"/>
            <a:ext cx="10006642" cy="3881887"/>
          </a:xfrm>
          <a:solidFill>
            <a:schemeClr val="tx2"/>
          </a:solidFill>
        </p:spPr>
        <p:txBody>
          <a:bodyPr>
            <a:normAutofit/>
          </a:bodyPr>
          <a:lstStyle/>
          <a:p>
            <a:pPr marL="0" indent="0" algn="just">
              <a:buNone/>
            </a:pPr>
            <a:endParaRPr lang="cs-CZ" dirty="0">
              <a:solidFill>
                <a:schemeClr val="bg1"/>
              </a:solidFill>
            </a:endParaRPr>
          </a:p>
          <a:p>
            <a:pPr marL="0" indent="0" algn="just">
              <a:buNone/>
            </a:pPr>
            <a:r>
              <a:rPr lang="cs-CZ" dirty="0">
                <a:solidFill>
                  <a:schemeClr val="bg1"/>
                </a:solidFill>
              </a:rPr>
              <a:t>§ 50/2 SŘ</a:t>
            </a:r>
          </a:p>
          <a:p>
            <a:pPr marL="0" indent="0" algn="just">
              <a:buNone/>
            </a:pPr>
            <a:r>
              <a:rPr lang="cs-CZ" dirty="0">
                <a:solidFill>
                  <a:schemeClr val="bg1"/>
                </a:solidFill>
              </a:rPr>
              <a:t>Podklady pro vydání rozhodnutí opatřuje správní orgán.</a:t>
            </a:r>
          </a:p>
          <a:p>
            <a:pPr marL="0" indent="0" algn="just">
              <a:buNone/>
            </a:pPr>
            <a:r>
              <a:rPr lang="cs-CZ" dirty="0">
                <a:solidFill>
                  <a:schemeClr val="bg1"/>
                </a:solidFill>
              </a:rPr>
              <a:t>Jestliže to nemůže ohrozit účel řízení, může na požádání účastníka správní orgán připustit, aby za něj podklady pro vydání rozhodnutí opatřil tento účastník. </a:t>
            </a:r>
          </a:p>
          <a:p>
            <a:pPr marL="0" indent="0" algn="just">
              <a:buNone/>
            </a:pPr>
            <a:r>
              <a:rPr lang="cs-CZ" dirty="0">
                <a:solidFill>
                  <a:schemeClr val="bg1"/>
                </a:solidFill>
              </a:rPr>
              <a:t>Nestanoví-li zvláštní zákon jinak, jsou účastníci povinni při opatřování podkladů pro vydání rozhodnutí poskytovat správnímu orgánu veškerou potřebnou součinnost.</a:t>
            </a:r>
          </a:p>
        </p:txBody>
      </p:sp>
    </p:spTree>
    <p:extLst>
      <p:ext uri="{BB962C8B-B14F-4D97-AF65-F5344CB8AC3E}">
        <p14:creationId xmlns:p14="http://schemas.microsoft.com/office/powerpoint/2010/main" val="53523050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Podklady pro vydání rozhodnutí</a:t>
            </a:r>
          </a:p>
        </p:txBody>
      </p:sp>
      <p:sp>
        <p:nvSpPr>
          <p:cNvPr id="3" name="Zástupný symbol pro obsah 2"/>
          <p:cNvSpPr>
            <a:spLocks noGrp="1"/>
          </p:cNvSpPr>
          <p:nvPr>
            <p:ph idx="1"/>
          </p:nvPr>
        </p:nvSpPr>
        <p:spPr>
          <a:xfrm>
            <a:off x="0" y="2618001"/>
            <a:ext cx="12192000" cy="3420490"/>
          </a:xfrm>
          <a:solidFill>
            <a:schemeClr val="tx2"/>
          </a:solidFill>
        </p:spPr>
        <p:txBody>
          <a:bodyPr/>
          <a:lstStyle/>
          <a:p>
            <a:pPr marL="0" indent="0">
              <a:buNone/>
            </a:pPr>
            <a:r>
              <a:rPr lang="cs-CZ" dirty="0">
                <a:solidFill>
                  <a:schemeClr val="bg1"/>
                </a:solidFill>
              </a:rPr>
              <a:t>§ 50/3 SŘ – zásada vyšetřovací</a:t>
            </a:r>
          </a:p>
          <a:p>
            <a:pPr marL="0" indent="0">
              <a:buNone/>
            </a:pPr>
            <a:endParaRPr lang="cs-CZ" dirty="0">
              <a:solidFill>
                <a:schemeClr val="bg1"/>
              </a:solidFill>
            </a:endParaRPr>
          </a:p>
          <a:p>
            <a:pPr marL="0" indent="0">
              <a:buNone/>
            </a:pPr>
            <a:r>
              <a:rPr lang="cs-CZ" b="1" dirty="0">
                <a:solidFill>
                  <a:schemeClr val="bg1"/>
                </a:solidFill>
              </a:rPr>
              <a:t>Správní orgán je povinen zjistit všechny okolnosti důležité pro ochranu veřejného zájmu. </a:t>
            </a:r>
          </a:p>
          <a:p>
            <a:pPr marL="0" indent="0">
              <a:buNone/>
            </a:pPr>
            <a:r>
              <a:rPr lang="cs-CZ" b="1" dirty="0">
                <a:solidFill>
                  <a:schemeClr val="bg1"/>
                </a:solidFill>
              </a:rPr>
              <a:t>V </a:t>
            </a:r>
            <a:r>
              <a:rPr lang="cs-CZ" b="1" u="sng" dirty="0">
                <a:solidFill>
                  <a:schemeClr val="bg1"/>
                </a:solidFill>
              </a:rPr>
              <a:t>řízení, v němž má být z moci úřední uložena povinnost, je správní orgán povinen i bez návrhu zjistit všechny rozhodné okolnosti svědčící ve prospěch i v neprospěch toho, komu má být povinnost uložena.</a:t>
            </a:r>
            <a:endParaRPr lang="cs-CZ" u="sng" dirty="0">
              <a:solidFill>
                <a:schemeClr val="bg1"/>
              </a:solidFill>
            </a:endParaRPr>
          </a:p>
          <a:p>
            <a:pPr marL="0" indent="0">
              <a:buNone/>
            </a:pPr>
            <a:endParaRPr lang="cs-CZ" dirty="0">
              <a:solidFill>
                <a:srgbClr val="FF0000"/>
              </a:solidFill>
            </a:endParaRPr>
          </a:p>
        </p:txBody>
      </p:sp>
    </p:spTree>
    <p:extLst>
      <p:ext uri="{BB962C8B-B14F-4D97-AF65-F5344CB8AC3E}">
        <p14:creationId xmlns:p14="http://schemas.microsoft.com/office/powerpoint/2010/main" val="183853556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Podklady pro vydání </a:t>
            </a:r>
            <a:r>
              <a:rPr lang="cs-CZ" dirty="0" smtClean="0"/>
              <a:t>rozhodnutí – i před zahájením řízení - § 138</a:t>
            </a:r>
            <a:endParaRPr lang="cs-CZ" dirty="0"/>
          </a:p>
        </p:txBody>
      </p:sp>
      <p:sp>
        <p:nvSpPr>
          <p:cNvPr id="3" name="Zástupný symbol pro obsah 2"/>
          <p:cNvSpPr>
            <a:spLocks noGrp="1"/>
          </p:cNvSpPr>
          <p:nvPr>
            <p:ph idx="1"/>
          </p:nvPr>
        </p:nvSpPr>
        <p:spPr>
          <a:xfrm>
            <a:off x="0" y="2014152"/>
            <a:ext cx="12192000" cy="4843848"/>
          </a:xfrm>
          <a:solidFill>
            <a:schemeClr val="tx2"/>
          </a:solidFill>
        </p:spPr>
        <p:txBody>
          <a:bodyPr>
            <a:normAutofit fontScale="70000" lnSpcReduction="20000"/>
          </a:bodyPr>
          <a:lstStyle/>
          <a:p>
            <a:pPr marL="0" indent="0" algn="just">
              <a:buNone/>
            </a:pPr>
            <a:endParaRPr lang="cs-CZ" sz="2800" dirty="0" smtClean="0">
              <a:solidFill>
                <a:schemeClr val="bg1"/>
              </a:solidFill>
            </a:endParaRPr>
          </a:p>
          <a:p>
            <a:pPr marL="0" indent="0" algn="just">
              <a:buNone/>
            </a:pPr>
            <a:r>
              <a:rPr lang="cs-CZ" sz="2800" b="1" u="sng" dirty="0" smtClean="0">
                <a:solidFill>
                  <a:schemeClr val="bg1"/>
                </a:solidFill>
              </a:rPr>
              <a:t>Před zahájením řízení se zajistí důkaz, jehož pozdější provedení není možné.</a:t>
            </a:r>
          </a:p>
          <a:p>
            <a:pPr marL="0" indent="0" algn="just">
              <a:buNone/>
            </a:pPr>
            <a:r>
              <a:rPr lang="cs-CZ" sz="2800" i="1" dirty="0" smtClean="0">
                <a:solidFill>
                  <a:srgbClr val="FF0000"/>
                </a:solidFill>
              </a:rPr>
              <a:t>Příklad: Znalecký posudek – technické závady na vozidle</a:t>
            </a:r>
          </a:p>
          <a:p>
            <a:pPr marL="0" indent="0" algn="just">
              <a:buNone/>
            </a:pPr>
            <a:r>
              <a:rPr lang="cs-CZ" sz="2800" i="1" dirty="0">
                <a:solidFill>
                  <a:srgbClr val="FF0000"/>
                </a:solidFill>
              </a:rPr>
              <a:t> </a:t>
            </a:r>
            <a:r>
              <a:rPr lang="cs-CZ" sz="2800" i="1" dirty="0" smtClean="0">
                <a:solidFill>
                  <a:srgbClr val="FF0000"/>
                </a:solidFill>
              </a:rPr>
              <a:t>            Výslech osoby, která odjíždí do zahraničí</a:t>
            </a:r>
          </a:p>
          <a:p>
            <a:pPr marL="0" indent="0" algn="just">
              <a:buNone/>
            </a:pPr>
            <a:r>
              <a:rPr lang="cs-CZ" sz="2800" dirty="0" smtClean="0">
                <a:solidFill>
                  <a:schemeClr val="bg1"/>
                </a:solidFill>
              </a:rPr>
              <a:t>O zajištění důkazu vydá správní orgán usnesení. Hrozí-li nebezpečí z prodlení, lze usnesení oznámit dodatečně.</a:t>
            </a:r>
          </a:p>
          <a:p>
            <a:pPr marL="0" indent="0" algn="just">
              <a:buNone/>
            </a:pPr>
            <a:r>
              <a:rPr lang="cs-CZ" sz="2800" dirty="0" smtClean="0">
                <a:solidFill>
                  <a:schemeClr val="bg1"/>
                </a:solidFill>
              </a:rPr>
              <a:t>K </a:t>
            </a:r>
            <a:r>
              <a:rPr lang="cs-CZ" sz="2800" dirty="0">
                <a:solidFill>
                  <a:schemeClr val="bg1"/>
                </a:solidFill>
              </a:rPr>
              <a:t>zajištění důkazu je příslušný ten správní orgán, který by byl příslušný k řízení, nebo správní orgán, v jehož obvodu je ohrožený důkazní prostředek. </a:t>
            </a:r>
            <a:r>
              <a:rPr lang="cs-CZ" sz="2800" dirty="0">
                <a:solidFill>
                  <a:srgbClr val="FF0000"/>
                </a:solidFill>
              </a:rPr>
              <a:t>Při zajišťování důkazu musí být přítomen ten, kdo může být oprávněnou úřední osobou.</a:t>
            </a:r>
          </a:p>
          <a:p>
            <a:pPr marL="0" indent="0" algn="just">
              <a:buNone/>
            </a:pPr>
            <a:r>
              <a:rPr lang="cs-CZ" sz="2800" dirty="0" smtClean="0">
                <a:solidFill>
                  <a:schemeClr val="bg1"/>
                </a:solidFill>
              </a:rPr>
              <a:t>Nehrozí-li </a:t>
            </a:r>
            <a:r>
              <a:rPr lang="cs-CZ" sz="2800" dirty="0">
                <a:solidFill>
                  <a:schemeClr val="bg1"/>
                </a:solidFill>
              </a:rPr>
              <a:t>nebezpečí z prodlení, mají ti, kdo by byli účastníky a jsou správnímu orgánu známi, nebo jejich zástupci či </a:t>
            </a:r>
            <a:r>
              <a:rPr lang="cs-CZ" sz="2800" dirty="0" smtClean="0">
                <a:solidFill>
                  <a:schemeClr val="bg1"/>
                </a:solidFill>
              </a:rPr>
              <a:t>zmocněnci, </a:t>
            </a:r>
            <a:r>
              <a:rPr lang="cs-CZ" sz="2800" dirty="0">
                <a:solidFill>
                  <a:schemeClr val="bg1"/>
                </a:solidFill>
              </a:rPr>
              <a:t>právo být přítomni u zajištění důkazu a vyjádřit se k němu; o tom je správní orgán vyrozumí</a:t>
            </a:r>
            <a:r>
              <a:rPr lang="cs-CZ" sz="2800" dirty="0" smtClean="0">
                <a:solidFill>
                  <a:schemeClr val="bg1"/>
                </a:solidFill>
              </a:rPr>
              <a:t>.</a:t>
            </a:r>
          </a:p>
          <a:p>
            <a:pPr marL="0" indent="0" algn="just">
              <a:buNone/>
            </a:pPr>
            <a:endParaRPr lang="cs-CZ" sz="2800" dirty="0">
              <a:solidFill>
                <a:schemeClr val="bg1"/>
              </a:solidFill>
            </a:endParaRPr>
          </a:p>
          <a:p>
            <a:pPr marL="0" indent="0" algn="just">
              <a:buNone/>
            </a:pPr>
            <a:r>
              <a:rPr lang="cs-CZ" sz="2800" dirty="0" smtClean="0">
                <a:solidFill>
                  <a:schemeClr val="bg1"/>
                </a:solidFill>
              </a:rPr>
              <a:t>Pokud je znalecký posudek – stačí jen ustanovit znalce – posudek se přečte v řízení jako listina, znalec se ev. vyslechne v řízení.</a:t>
            </a:r>
            <a:endParaRPr lang="cs-CZ" sz="2800" dirty="0">
              <a:solidFill>
                <a:schemeClr val="bg1"/>
              </a:solidFill>
            </a:endParaRPr>
          </a:p>
          <a:p>
            <a:pPr marL="0" indent="0">
              <a:buNone/>
            </a:pPr>
            <a:r>
              <a:rPr lang="cs-CZ" dirty="0">
                <a:solidFill>
                  <a:schemeClr val="bg1"/>
                </a:solidFill>
              </a:rPr>
              <a:t> </a:t>
            </a:r>
          </a:p>
        </p:txBody>
      </p:sp>
    </p:spTree>
    <p:extLst>
      <p:ext uri="{BB962C8B-B14F-4D97-AF65-F5344CB8AC3E}">
        <p14:creationId xmlns:p14="http://schemas.microsoft.com/office/powerpoint/2010/main" val="77721623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Podklady pro vydání rozhodnutí</a:t>
            </a:r>
          </a:p>
        </p:txBody>
      </p:sp>
      <p:sp>
        <p:nvSpPr>
          <p:cNvPr id="3" name="Zástupný symbol pro obsah 2"/>
          <p:cNvSpPr>
            <a:spLocks noGrp="1"/>
          </p:cNvSpPr>
          <p:nvPr>
            <p:ph idx="1"/>
          </p:nvPr>
        </p:nvSpPr>
        <p:spPr>
          <a:xfrm>
            <a:off x="0" y="2014152"/>
            <a:ext cx="12192000" cy="4843848"/>
          </a:xfrm>
          <a:solidFill>
            <a:schemeClr val="tx2"/>
          </a:solidFill>
        </p:spPr>
        <p:txBody>
          <a:bodyPr/>
          <a:lstStyle/>
          <a:p>
            <a:pPr marL="0" indent="0">
              <a:buNone/>
            </a:pPr>
            <a:r>
              <a:rPr lang="cs-CZ" dirty="0">
                <a:solidFill>
                  <a:schemeClr val="bg1"/>
                </a:solidFill>
              </a:rPr>
              <a:t>§ 50/4 SŘ</a:t>
            </a:r>
          </a:p>
          <a:p>
            <a:pPr marL="0" indent="0">
              <a:buNone/>
            </a:pPr>
            <a:endParaRPr lang="cs-CZ" dirty="0">
              <a:solidFill>
                <a:schemeClr val="bg1"/>
              </a:solidFill>
            </a:endParaRPr>
          </a:p>
          <a:p>
            <a:pPr marL="0" indent="0" algn="ctr">
              <a:buNone/>
            </a:pPr>
            <a:r>
              <a:rPr lang="cs-CZ" b="1" u="sng" dirty="0">
                <a:solidFill>
                  <a:srgbClr val="FF0000"/>
                </a:solidFill>
              </a:rPr>
              <a:t>Pokud zákon nestanoví, že některý podklad je pro správní orgán závazný, hodnotí správní orgán podklady, zejména důkazy, podle své úvahy; přitom pečlivě přihlíží ke všemu, co vyšlo v řízení najevo, včetně toho, co uvedli účastníci.</a:t>
            </a:r>
          </a:p>
          <a:p>
            <a:pPr marL="0" indent="0" algn="ctr">
              <a:buNone/>
            </a:pPr>
            <a:endParaRPr lang="cs-CZ" b="1" u="sng" dirty="0">
              <a:solidFill>
                <a:srgbClr val="FF0000"/>
              </a:solidFill>
            </a:endParaRPr>
          </a:p>
          <a:p>
            <a:pPr marL="0" indent="0" algn="ctr">
              <a:buNone/>
            </a:pPr>
            <a:r>
              <a:rPr lang="cs-CZ" b="1" u="sng" dirty="0">
                <a:solidFill>
                  <a:schemeClr val="bg1"/>
                </a:solidFill>
              </a:rPr>
              <a:t>!!!HODNOCENÍ DŮKAZŮ VLASTNÍ SPRÁVNÍ ÚVAHOU!!!</a:t>
            </a:r>
          </a:p>
          <a:p>
            <a:pPr marL="0" indent="0" algn="ctr">
              <a:buNone/>
            </a:pPr>
            <a:r>
              <a:rPr lang="cs-CZ" b="1" u="sng" dirty="0">
                <a:solidFill>
                  <a:schemeClr val="bg1"/>
                </a:solidFill>
              </a:rPr>
              <a:t>STĚŽEJNÍ USTANOVENÍ PRO SPRÁVNÍ TRESTÁNÍ</a:t>
            </a:r>
          </a:p>
        </p:txBody>
      </p:sp>
    </p:spTree>
    <p:extLst>
      <p:ext uri="{BB962C8B-B14F-4D97-AF65-F5344CB8AC3E}">
        <p14:creationId xmlns:p14="http://schemas.microsoft.com/office/powerpoint/2010/main" val="85879733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txDef>
      <a:spPr>
        <a:noFill/>
      </a:spPr>
      <a:bodyPr wrap="square" rtlCol="0">
        <a:spAutoFit/>
      </a:bodyPr>
      <a:lstStyle>
        <a:defPPr>
          <a:defRPr dirty="0"/>
        </a:defPPr>
      </a:lstStyle>
    </a:txDef>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Berlín</Template>
  <TotalTime>20779</TotalTime>
  <Words>3264</Words>
  <Application>Microsoft Office PowerPoint</Application>
  <PresentationFormat>Širokoúhlá obrazovka</PresentationFormat>
  <Paragraphs>289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Trebuchet MS</vt:lpstr>
      <vt:lpstr>Berlín</vt:lpstr>
      <vt:lpstr>Otázka 17 Podklady pro vydání rozhodnutí a dokazování v řízení o přestupku</vt:lpstr>
      <vt:lpstr>Dokazování v ZoP</vt:lpstr>
      <vt:lpstr>Dokazování v ZoP</vt:lpstr>
      <vt:lpstr>Dokazování v ZoP</vt:lpstr>
      <vt:lpstr>Podklady pro vydání rozhodnutí</vt:lpstr>
      <vt:lpstr>Podklady pro vydání rozhodnutí</vt:lpstr>
      <vt:lpstr>Podklady pro vydání rozhodnutí</vt:lpstr>
      <vt:lpstr>Podklady pro vydání rozhodnutí – i před zahájením řízení - § 138</vt:lpstr>
      <vt:lpstr>Podklady pro vydání rozhodnutí</vt:lpstr>
      <vt:lpstr>Provedení důkazů</vt:lpstr>
      <vt:lpstr>Provedení důkazů</vt:lpstr>
      <vt:lpstr>Provedení důkazů – audio/videozáznamem</vt:lpstr>
      <vt:lpstr>Provedení důkazů</vt:lpstr>
      <vt:lpstr>Provedení důkazů</vt:lpstr>
      <vt:lpstr>Provedení důkazů - videozáznamem</vt:lpstr>
      <vt:lpstr>Provedení důkazů - audiozáznamem</vt:lpstr>
      <vt:lpstr>Rekapitulace důkazů – audio/videozáznamem</vt:lpstr>
      <vt:lpstr>Provedení důkazu listinou</vt:lpstr>
      <vt:lpstr>Provedení důkazu listinou</vt:lpstr>
      <vt:lpstr>Rekapitulace důkazu listinou</vt:lpstr>
      <vt:lpstr>Důkaz ohledáním</vt:lpstr>
      <vt:lpstr>Provedení důkazu ohledáním/šetřením na místě/vyšetřovacím pokusem</vt:lpstr>
      <vt:lpstr>Provedení důkazu ohledáním/šetřením na místě/vyšetřovacím pokusem</vt:lpstr>
      <vt:lpstr>Rekapitulace důkazu ohledáním/místním šetřením/vyšetřovacím pokusem</vt:lpstr>
      <vt:lpstr>Důkaz znaleckým posudkem</vt:lpstr>
      <vt:lpstr>Důkaz znaleckým posudkem - III. ÚS 299/06</vt:lpstr>
      <vt:lpstr>Důkaz znaleckým posudkem -  rekapitulace</vt:lpstr>
      <vt:lpstr>Důkaz znaleckým posudkem -  rekapitulace</vt:lpstr>
      <vt:lpstr>Skutečnosti obecně známé X známé z úřední činnosti</vt:lpstr>
      <vt:lpstr>Skutečnosti obecně známé X známé z úřední činnosti</vt:lpstr>
      <vt:lpstr>Z judikatury - č. j. 7 As 102/2010 </vt:lpstr>
      <vt:lpstr>Z judikatury - III. ÚS 989/08 </vt:lpstr>
      <vt:lpstr>Z judikatury - 3 As 9/2013 - 35 </vt:lpstr>
      <vt:lpstr>Z judikatury – 6 As 47/2005 </vt:lpstr>
      <vt:lpstr>Z judikatury – 9 As 1/2010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řád</dc:title>
  <dc:creator>Michal Tichý</dc:creator>
  <cp:lastModifiedBy>Šafářová Jana Bc.</cp:lastModifiedBy>
  <cp:revision>404</cp:revision>
  <dcterms:created xsi:type="dcterms:W3CDTF">2015-09-09T21:25:31Z</dcterms:created>
  <dcterms:modified xsi:type="dcterms:W3CDTF">2018-07-20T12:37:33Z</dcterms:modified>
</cp:coreProperties>
</file>