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85" r:id="rId4"/>
    <p:sldId id="259" r:id="rId5"/>
    <p:sldId id="273" r:id="rId6"/>
    <p:sldId id="274" r:id="rId7"/>
    <p:sldId id="275" r:id="rId8"/>
    <p:sldId id="276" r:id="rId9"/>
    <p:sldId id="277" r:id="rId10"/>
    <p:sldId id="278" r:id="rId11"/>
    <p:sldId id="260" r:id="rId12"/>
    <p:sldId id="286" r:id="rId13"/>
    <p:sldId id="279" r:id="rId14"/>
    <p:sldId id="287" r:id="rId15"/>
    <p:sldId id="280" r:id="rId16"/>
    <p:sldId id="281" r:id="rId17"/>
    <p:sldId id="288" r:id="rId18"/>
    <p:sldId id="290" r:id="rId19"/>
    <p:sldId id="289" r:id="rId20"/>
    <p:sldId id="272" r:id="rId21"/>
  </p:sldIdLst>
  <p:sldSz cx="9144000" cy="6858000" type="screen4x3"/>
  <p:notesSz cx="6797675" cy="987266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385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327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C1AB78-38D3-44F3-AA57-7CF45F8C7F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9430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7146D1-0A21-40E5-8F92-60F697E045C1}" type="slidenum">
              <a:rPr lang="cs-CZ" altLang="cs-CZ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052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93A1B6-364A-4E50-838D-E2F468626B23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775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B78-38D3-44F3-AA57-7CF45F8C7F1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039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B78-38D3-44F3-AA57-7CF45F8C7F1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290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endParaRPr lang="cs-CZ" altLang="cs-CZ" dirty="0" smtClean="0">
              <a:cs typeface="Arial" charset="0"/>
            </a:endParaRP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03C0A8-1713-41B2-BD26-15FDD0D3693D}" type="slidenum">
              <a:rPr lang="cs-CZ" altLang="cs-CZ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183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AFB6EA-F2DE-4C37-B941-7BC01B24319E}" type="slidenum">
              <a:rPr lang="cs-CZ" altLang="cs-CZ">
                <a:solidFill>
                  <a:srgbClr val="000000"/>
                </a:solidFill>
              </a:rPr>
              <a:pPr/>
              <a:t>20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49688" y="9377363"/>
            <a:ext cx="2941637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FB3172-7488-47E5-B0AB-DFCA4A3E6E94}" type="slidenum">
              <a:rPr lang="cs-CZ" altLang="cs-CZ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cs-CZ" altLang="cs-CZ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3849688" y="9377363"/>
            <a:ext cx="2944812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9C5F7EE-A4DD-419E-9B43-8892D7DCFB99}" type="slidenum">
              <a:rPr lang="cs-CZ" altLang="cs-CZ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cs-CZ" altLang="cs-CZ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1133475" y="739775"/>
            <a:ext cx="4530725" cy="3703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altLang="cs-CZ">
              <a:solidFill>
                <a:srgbClr val="FFFFFF"/>
              </a:solidFill>
              <a:ea typeface="Microsoft YaHei" pitchFamily="34" charset="-122"/>
            </a:endParaRP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2425" cy="4537075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0783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B2C1A9-3BB1-475C-B928-4BCE31C7FFF9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F453-138D-4061-9A09-124B967BD338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44322-17C6-4487-9D1C-3AD1C88928E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DCF2-EF86-40B8-9108-01698E95490E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E62D1-1AA6-4958-A013-48D1110008D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5ACC-5D3C-4979-B063-7B4A13E3F397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E45B8-9431-4113-9B88-77394B1E101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F4978-A3AD-46AC-B509-EAD38A2DB1E9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2AAD-2CF9-48B5-BBDB-C795AC45190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0A4B-8C96-43F6-902C-F627463B225C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F5EFD-604B-4C65-9E60-C933B8B8041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D5A79-0180-4967-8536-AC1E7E54326E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C1C82-DA23-41EB-B1DA-D2D12427541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22135-3FA4-468A-A04F-EE9A533F9E9F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7814E-D21D-4AF9-AFAB-ECB4445DA67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E46C2-A239-4793-9D6B-4A7A25189803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A41EA-F0B9-48D1-9216-3B0B461570D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6BDF-01D6-42B6-AD54-87CCC9B8F198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0EA61-B4B0-40E8-8EEA-D6B3A5A7154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B3181-9290-47A5-A0DB-BF4916E69E85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AEFD5-1EE1-4C84-80DD-2BC62B52000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ezna zapat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1547813" y="6002338"/>
            <a:ext cx="7127875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08725"/>
            <a:ext cx="17748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B9C747D-5119-4E7C-BAD8-0DF3091ECCB5}" type="datetime1">
              <a:rPr lang="cs-CZ" altLang="cs-CZ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 altLang="cs-CZ"/>
              <a:t>Seminář Ramzová 24. - 25. listopadu 2016, pplk. JUDr. Sabina BURDOVÁ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021388"/>
            <a:ext cx="98107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68629C0-AD11-4CEE-82DF-02E182F91EC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268413"/>
            <a:ext cx="8060506" cy="2664643"/>
          </a:xfrm>
        </p:spPr>
        <p:txBody>
          <a:bodyPr/>
          <a:lstStyle/>
          <a:p>
            <a:pPr algn="ctr" eaLnBrk="1" hangingPunct="1"/>
            <a:r>
              <a:rPr lang="cs-CZ" altLang="cs-CZ" dirty="0" smtClean="0"/>
              <a:t>Závazná stanoviska</a:t>
            </a:r>
            <a:endParaRPr lang="cs-CZ" altLang="cs-CZ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27020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zavedeno novelou SŘ v souvislosti s novelizací zákona č. 183/2006 Sb., o územním plánování a stavebním řádu (stavební zákon) s účinností od 1. ledna 2018</a:t>
            </a:r>
          </a:p>
          <a:p>
            <a:pPr marL="0" indent="0">
              <a:buNone/>
              <a:defRPr/>
            </a:pPr>
            <a:endParaRPr lang="cs-CZ" sz="2400" dirty="0" smtClean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400" dirty="0"/>
              <a:t>r</a:t>
            </a:r>
            <a:r>
              <a:rPr lang="cs-CZ" sz="2400" dirty="0" smtClean="0"/>
              <a:t>eakce na současnou neutěšenou praxi, kdy se značná část dotčených orgánů ve svých závazných stanoviscích často odchyluje od zmocnění, požadavky formuluje po zcela volné úvaze a neodůvodňuje je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 reakce na judikaturu, která dovodila, že pro závazná stanoviska je třeba přiměřeně užít ustanovení o obsahu, formě a náležitostech rozhodnutí </a:t>
            </a:r>
          </a:p>
        </p:txBody>
      </p:sp>
      <p:sp>
        <p:nvSpPr>
          <p:cNvPr id="29699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3A899B-2416-4358-AFA1-D64A6B3AA200}" type="datetime1">
              <a:rPr lang="cs-CZ" altLang="cs-CZ" smtClean="0">
                <a:solidFill>
                  <a:srgbClr val="000000"/>
                </a:solidFill>
              </a:rPr>
              <a:pPr/>
              <a:t>20.7.2018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297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0E6C68-978C-4D8F-BC70-25EE916ED966}" type="slidenum">
              <a:rPr lang="cs-CZ" altLang="cs-CZ">
                <a:solidFill>
                  <a:srgbClr val="000000"/>
                </a:solidFill>
              </a:rPr>
              <a:pPr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9701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713" y="6129338"/>
            <a:ext cx="5472112" cy="323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/>
          <p:cNvSpPr>
            <a:spLocks noGrp="1"/>
          </p:cNvSpPr>
          <p:nvPr>
            <p:ph idx="1"/>
          </p:nvPr>
        </p:nvSpPr>
        <p:spPr>
          <a:xfrm>
            <a:off x="468313" y="332655"/>
            <a:ext cx="8229600" cy="491085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nejsou rozlišena závazná stanoviska pozitivní a negativní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i pozitivní závazná stanoviska je třeba řádně odůvodnit (např. PČR jakožto dotčený orgán vydávající závazné stanovisko s předloženým návrhem souhlasí, neboť odpovídá obecným požadavkům na zajištění bezpečnosti a plynulosti provozu na pozemních komunikacích)</a:t>
            </a:r>
            <a:endParaRPr lang="cs-CZ" sz="2400" dirty="0"/>
          </a:p>
        </p:txBody>
      </p:sp>
      <p:sp>
        <p:nvSpPr>
          <p:cNvPr id="27651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7C126A-777E-4396-9FD8-72591D0426D3}" type="datetime1">
              <a:rPr lang="cs-CZ" altLang="cs-CZ" smtClean="0"/>
              <a:pPr/>
              <a:t>20.7.2018</a:t>
            </a:fld>
            <a:endParaRPr lang="cs-CZ" altLang="cs-CZ" smtClean="0"/>
          </a:p>
        </p:txBody>
      </p:sp>
      <p:sp>
        <p:nvSpPr>
          <p:cNvPr id="2765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BC7EFA-BA9C-4E82-B44B-04381686F55F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7653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713" y="6164263"/>
            <a:ext cx="5400675" cy="2174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05ACC-5D3C-4979-B063-7B4A13E3F397}" type="datetime1">
              <a:rPr lang="cs-CZ" altLang="cs-CZ" smtClean="0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148706"/>
            <a:ext cx="4679950" cy="187325"/>
          </a:xfrm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5B8-9431-4113-9B88-77394B1E1016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8" name="Nadpis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838576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u="sng" dirty="0" smtClean="0"/>
              <a:t>Náležitosti žádosti o vydání závazného stanoviska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dirty="0"/>
              <a:t>n</a:t>
            </a:r>
            <a:r>
              <a:rPr lang="cs-CZ" sz="2400" dirty="0" smtClean="0"/>
              <a:t>ení speciální úprava, vychází se ze znění § 37 SŘ Podání (z podání musí být patrno, kdo je činí, které věci se týká a co se navrhuje)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ýzva správního orgánu k odstranění nedostatků podle § 37 odst. 3 SŘ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78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384969" y="332656"/>
            <a:ext cx="8229600" cy="483857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2400" b="1" u="sng" dirty="0" smtClean="0"/>
              <a:t>Opatřování závazného stanoviska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postup obstarávání závazných stanovisek se liší podle toho, zda právní úprava předpokládá opatření závazného stanoviska v průběhu řízení nebo již před jeho zahájením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 pokud zvláštní zákon stanoví, že žadatel o vydání rozhodnutí podmíněného závazným stanoviskem musí toto stanovisko přiložit k žádosti, pak si závazné stanovisko musí opatřit sám žadatel již před podáním žádosti bez ohledu na to, že není určeno účastníkovi řízení, ale směřuje k orgánu veřejné správy (není rozhodné, komu je adresováno, ale pro jaký účel je vydáváno)</a:t>
            </a:r>
          </a:p>
        </p:txBody>
      </p:sp>
      <p:sp>
        <p:nvSpPr>
          <p:cNvPr id="307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3BB07B-A0E1-4D67-AEF3-4D1973010A8B}" type="datetime1">
              <a:rPr lang="cs-CZ" altLang="cs-CZ" smtClean="0">
                <a:solidFill>
                  <a:srgbClr val="000000"/>
                </a:solidFill>
              </a:rPr>
              <a:pPr/>
              <a:t>20.7.2018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307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794CC-7375-4F06-969B-48C442650BCB}" type="slidenum">
              <a:rPr lang="cs-CZ" altLang="cs-CZ">
                <a:solidFill>
                  <a:srgbClr val="000000"/>
                </a:solidFill>
              </a:rPr>
              <a:pPr/>
              <a:t>13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072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713" y="6143625"/>
            <a:ext cx="5472112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1261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v některých případech zvláštní zákon stanoví, že si závazné stanovisko vyžádá příslušný správní orgán (např. § 10 </a:t>
            </a:r>
            <a:r>
              <a:rPr lang="cs-CZ" sz="2400" dirty="0" err="1" smtClean="0"/>
              <a:t>ZoPK</a:t>
            </a:r>
            <a:r>
              <a:rPr lang="cs-CZ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v případě, že ze zákona výslovně nevyplývá, že má být závazné stanovisko přílohou žádosti, nelze dodání takového stanoviska po žadateli požadovat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možnost účastníka řízení opatřit si některé podklady by neměla být v praxi zneužívána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ú</a:t>
            </a:r>
            <a:r>
              <a:rPr lang="cs-CZ" sz="2400" dirty="0" smtClean="0"/>
              <a:t>častník by k opatřování podkladů neměl být správním orgánem nucen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za zjištění skutkového stavu věci je primárně zodpovědný správní orgán vč. opatřování podkladů 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05ACC-5D3C-4979-B063-7B4A13E3F397}" type="datetime1">
              <a:rPr lang="cs-CZ" altLang="cs-CZ" smtClean="0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146991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Seminář ODSH KÚ KHK dne 11.4.2017   kpt. Ing. Lukáš Pultar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5B8-9431-4113-9B88-77394B1E1016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53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468313" y="260648"/>
            <a:ext cx="8229600" cy="49098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1200" dirty="0" smtClean="0"/>
              <a:t> </a:t>
            </a:r>
            <a:r>
              <a:rPr lang="cs-CZ" altLang="cs-CZ" sz="2400" b="1" u="sng" dirty="0"/>
              <a:t>Praxe v opatřování závazných </a:t>
            </a:r>
            <a:r>
              <a:rPr lang="cs-CZ" altLang="cs-CZ" sz="2400" b="1" u="sng" dirty="0" smtClean="0"/>
              <a:t>stanovisek z pohledu dotčeného orgánu (PČR)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správní </a:t>
            </a:r>
            <a:r>
              <a:rPr lang="cs-CZ" altLang="cs-CZ" sz="2400" dirty="0"/>
              <a:t>orgán, bez toho, aby ho o to účastník požádal sám, pověří účastníka, aby si opatřil podklady pro vydání rozhodnutí </a:t>
            </a:r>
            <a:r>
              <a:rPr lang="cs-CZ" altLang="cs-CZ" sz="2400" dirty="0" smtClean="0"/>
              <a:t>sám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účastník přichází k dotčenému orgánu </a:t>
            </a:r>
            <a:r>
              <a:rPr lang="cs-CZ" altLang="cs-CZ" sz="2400" dirty="0" smtClean="0"/>
              <a:t>zcela nepřipraven</a:t>
            </a:r>
            <a:r>
              <a:rPr lang="cs-CZ" altLang="cs-CZ" sz="2400" dirty="0"/>
              <a:t>, bez žádosti, bez dalších podkladů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dirty="0" smtClean="0"/>
              <a:t>a </a:t>
            </a:r>
            <a:r>
              <a:rPr lang="cs-CZ" altLang="cs-CZ" sz="2400" dirty="0"/>
              <a:t>často vůbec netuší, o co má </a:t>
            </a:r>
            <a:r>
              <a:rPr lang="cs-CZ" altLang="cs-CZ" sz="2400" dirty="0" smtClean="0"/>
              <a:t>žádat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</a:t>
            </a:r>
            <a:r>
              <a:rPr lang="cs-CZ" altLang="cs-CZ" sz="2400" dirty="0"/>
              <a:t> lepším případě disponuje účastník částečně vyplněnou žádostí bez dalších potřebných podkladů a dotčený orgán, </a:t>
            </a:r>
            <a:r>
              <a:rPr lang="cs-CZ" altLang="cs-CZ" sz="2400" u="sng" dirty="0"/>
              <a:t>nikoliv správní</a:t>
            </a:r>
            <a:r>
              <a:rPr lang="cs-CZ" altLang="cs-CZ" sz="2400" dirty="0"/>
              <a:t>, jej vyzývá, aby žádost </a:t>
            </a:r>
            <a:r>
              <a:rPr lang="cs-CZ" altLang="cs-CZ" sz="2400" dirty="0" smtClean="0"/>
              <a:t>doplnil</a:t>
            </a:r>
            <a:endParaRPr lang="cs-CZ" altLang="cs-CZ" sz="2400" dirty="0"/>
          </a:p>
          <a:p>
            <a:pPr marL="0" indent="0">
              <a:buFontTx/>
              <a:buNone/>
              <a:defRPr/>
            </a:pPr>
            <a:endParaRPr lang="cs-CZ" altLang="cs-CZ" sz="1200" dirty="0" smtClean="0"/>
          </a:p>
          <a:p>
            <a:pPr marL="0" indent="0" algn="just">
              <a:buFontTx/>
              <a:buNone/>
              <a:defRPr/>
            </a:pPr>
            <a:endParaRPr lang="cs-CZ" altLang="cs-CZ" sz="1200" dirty="0" smtClean="0"/>
          </a:p>
        </p:txBody>
      </p:sp>
      <p:sp>
        <p:nvSpPr>
          <p:cNvPr id="31747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FAAB16-8A3E-4B1A-A825-3A9106C034D9}" type="datetime1">
              <a:rPr lang="cs-CZ" altLang="cs-CZ" smtClean="0">
                <a:solidFill>
                  <a:srgbClr val="000000"/>
                </a:solidFill>
              </a:rPr>
              <a:pPr/>
              <a:t>20.7.2018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317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451101-3445-42D0-9C3B-42E71C5944B5}" type="slidenum">
              <a:rPr lang="cs-CZ" altLang="cs-CZ">
                <a:solidFill>
                  <a:srgbClr val="000000"/>
                </a:solidFill>
              </a:rPr>
              <a:pPr/>
              <a:t>15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713" y="6137275"/>
            <a:ext cx="5256212" cy="387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468313" y="332656"/>
            <a:ext cx="8229600" cy="472194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2400" b="1" u="sng" dirty="0" smtClean="0"/>
              <a:t>Reakce ŘSDP PP ČR na uvedenou praxi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PČR je v obecné rovině povinna přijmout každé podání, ale ne vždy jde posoudit, oč se žadateli jedná, resp. nemá ani základní náležitosti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PČR jako dotčený orgán není SŘ v takových případech delegována (ani oprávněna) k povinnostem náležejících pouze správnímu orgánu, který vydává rozhodnutí, tj. že pouze správní orgán vyzývá žadatele, aby žádost doplnil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vyřízení žádosti pak nemusí naplňovat legitimní očekávání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nelze se kvalifikovaně vyjádřit, neboť chybí důležité skutečnosti potřebné pro posouzení (konkretizace skutečností)   </a:t>
            </a:r>
          </a:p>
        </p:txBody>
      </p:sp>
      <p:sp>
        <p:nvSpPr>
          <p:cNvPr id="32771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07F038-D3AB-427C-8171-53EB8EACCB90}" type="datetime1">
              <a:rPr lang="cs-CZ" altLang="cs-CZ" smtClean="0">
                <a:solidFill>
                  <a:srgbClr val="000000"/>
                </a:solidFill>
              </a:rPr>
              <a:pPr/>
              <a:t>20.7.2018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327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93F725-13B0-4A8F-B69E-9B76E02A17F5}" type="slidenum">
              <a:rPr lang="cs-CZ" altLang="cs-CZ">
                <a:solidFill>
                  <a:srgbClr val="000000"/>
                </a:solidFill>
              </a:rPr>
              <a:pPr/>
              <a:t>16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2773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713" y="6143625"/>
            <a:ext cx="5040312" cy="3095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>
              <a:solidFill>
                <a:srgbClr val="000000"/>
              </a:solidFill>
            </a:endParaRPr>
          </a:p>
          <a:p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3"/>
            <a:ext cx="8229600" cy="5126187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cs-CZ" altLang="cs-CZ" sz="2400" b="1" u="sng" dirty="0" smtClean="0"/>
              <a:t>Doporučení pro opatřování závazných stanovisek</a:t>
            </a:r>
          </a:p>
          <a:p>
            <a:pPr marL="0" indent="0" algn="just">
              <a:buFontTx/>
              <a:buNone/>
              <a:defRPr/>
            </a:pPr>
            <a:endParaRPr lang="cs-CZ" altLang="cs-CZ" sz="1800" dirty="0" smtClean="0"/>
          </a:p>
          <a:p>
            <a:pPr marL="0" indent="0" algn="just">
              <a:buFontTx/>
              <a:buNone/>
              <a:defRPr/>
            </a:pPr>
            <a:r>
              <a:rPr lang="cs-CZ" altLang="cs-CZ" sz="2400" dirty="0" smtClean="0"/>
              <a:t>Správní a dotčený orgán si po </a:t>
            </a:r>
            <a:r>
              <a:rPr lang="cs-CZ" altLang="cs-CZ" sz="2400" dirty="0"/>
              <a:t>vzájemné dohodě </a:t>
            </a:r>
            <a:r>
              <a:rPr lang="cs-CZ" altLang="cs-CZ" sz="2400" dirty="0" smtClean="0"/>
              <a:t>stanoví společný </a:t>
            </a:r>
            <a:r>
              <a:rPr lang="cs-CZ" altLang="cs-CZ" sz="2400" dirty="0"/>
              <a:t>postup a </a:t>
            </a:r>
            <a:r>
              <a:rPr lang="cs-CZ" altLang="cs-CZ" sz="2400" dirty="0" smtClean="0"/>
              <a:t>budou se jím řídit, </a:t>
            </a:r>
            <a:r>
              <a:rPr lang="cs-CZ" altLang="cs-CZ" sz="2400" dirty="0"/>
              <a:t>protože jinak nemůže dojít k naplnění účelu správního řízení.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způsob komunikace (datové zprávy, e-mail)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rozsah příloh žádosti  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05ACC-5D3C-4979-B063-7B4A13E3F397}" type="datetime1">
              <a:rPr lang="cs-CZ" altLang="cs-CZ" smtClean="0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113336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Seminář ODSH KÚ KHK dne 11.4.2017   kpt. Ing. Lukáš Pultar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5B8-9431-4113-9B88-77394B1E1016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22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5040560"/>
          </a:xfrm>
        </p:spPr>
        <p:txBody>
          <a:bodyPr/>
          <a:lstStyle/>
          <a:p>
            <a:pPr>
              <a:buNone/>
            </a:pPr>
            <a:r>
              <a:rPr lang="cs-CZ" sz="2400" b="1" u="sng" dirty="0" smtClean="0"/>
              <a:t>Opravné prostředky proti závaznému stanovisku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řestože závazné stanovisko není rozhodnutím, má na rozhodnutí, jehož je podkladem, významný vliv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SŘ proto upravuje prostředky, na jejichž základě může být závazné stanovisko změněno (§ 149 odst. 5, 6 a 7 SŘ)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457200" indent="-457200">
              <a:buAutoNum type="alphaLcParenR"/>
            </a:pPr>
            <a:r>
              <a:rPr lang="cs-CZ" sz="2400" dirty="0" smtClean="0"/>
              <a:t>odvolání proti rozhodnutí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odvolání směřuje proti obsahu závazného stanoviska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využití pouze účastníkem řízení o vydání rozhodnutí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odvolací orgán vyžaduje potvrzení nebo změnu závazného stanoviska od nadřízeného správního orgánu tomu, kdo závazné stanovisko vydal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05ACC-5D3C-4979-B063-7B4A13E3F397}" type="datetime1">
              <a:rPr lang="cs-CZ" altLang="cs-CZ" smtClean="0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093296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Seminář ODSH KÚ KHK dne 11.4.2017   kpt. Ing. Lukáš Pultar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5B8-9431-4113-9B88-77394B1E1016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08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19819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b) přezkum závazného stanoviska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nezákonné závazné stanovisko lze zrušit nebo změnit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podnět může podat kdokoliv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přezkumné řízení vede nadřízený správní orgán tomu, kdo závazné stanovisko vydal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l</a:t>
            </a:r>
            <a:r>
              <a:rPr lang="cs-CZ" sz="2400" dirty="0" smtClean="0"/>
              <a:t>ze využít obdobu </a:t>
            </a:r>
            <a:r>
              <a:rPr lang="cs-CZ" sz="2400" dirty="0" err="1" smtClean="0"/>
              <a:t>autoremedury</a:t>
            </a:r>
            <a:r>
              <a:rPr lang="cs-CZ" sz="2400" dirty="0" smtClean="0"/>
              <a:t>, tedy na základě podnětu nezákonné závazné stanovisko zruší nebo změní správní orgán, který jej vydal, pokud plně vyhoví podnětu a nemůže tím způsobit újmu 3. osobě, ledaže by s tím souhlasila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05ACC-5D3C-4979-B063-7B4A13E3F397}" type="datetime1">
              <a:rPr lang="cs-CZ" altLang="cs-CZ" smtClean="0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128703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Seminář ODSH KÚ KHK dne 11.4.2017   kpt. Ing. Lukáš Pultar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5B8-9431-4113-9B88-77394B1E1016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3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4982170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Právní normy:</a:t>
            </a:r>
          </a:p>
          <a:p>
            <a:pPr>
              <a:buNone/>
            </a:pPr>
            <a:endParaRPr lang="cs-CZ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Zákon č. 500/2004 Sb., </a:t>
            </a:r>
            <a:r>
              <a:rPr lang="cs-CZ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správní řád (SŘ)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Zákon č. 13/1997 Sb., </a:t>
            </a:r>
            <a:r>
              <a:rPr lang="cs-CZ" sz="2400" b="1" dirty="0" smtClean="0"/>
              <a:t>o pozemních komunikacích</a:t>
            </a:r>
            <a:r>
              <a:rPr lang="cs-CZ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			       (</a:t>
            </a:r>
            <a:r>
              <a:rPr lang="cs-CZ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ZoPK</a:t>
            </a:r>
            <a:r>
              <a:rPr lang="cs-CZ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05ACC-5D3C-4979-B063-7B4A13E3F397}" type="datetime1">
              <a:rPr lang="cs-CZ" altLang="cs-CZ" smtClean="0"/>
              <a:pPr>
                <a:defRPr/>
              </a:pPr>
              <a:t>20.7.2018</a:t>
            </a:fld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5B8-9431-4113-9B88-77394B1E1016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4679950" cy="1873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 smtClean="0"/>
              <a:t>Seminář ODSH KÚ KHK dne 11.4.2017   kpt. Ing. Lukáš </a:t>
            </a:r>
            <a:r>
              <a:rPr lang="cs-CZ" altLang="cs-CZ" dirty="0" err="1" smtClean="0"/>
              <a:t>Pultar</a:t>
            </a:r>
            <a:endParaRPr lang="cs-CZ" altLang="cs-CZ" dirty="0" smtClean="0"/>
          </a:p>
          <a:p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DOPRAVNÍ ZNAČENÍ PŘEDNÁŠKA\DOPRAVNÍ ZNAČENÍ\Ende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03225" y="1063625"/>
            <a:ext cx="61722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7500" tIns="35100" rIns="67500" bIns="35100" anchor="ctr"/>
          <a:lstStyle/>
          <a:p>
            <a:pPr defTabSz="336550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300">
                <a:solidFill>
                  <a:srgbClr val="0070C0"/>
                </a:solidFill>
                <a:ea typeface="Microsoft YaHei" pitchFamily="34" charset="-122"/>
              </a:rPr>
              <a:t>Děkuji za pozornost.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03225" y="1936750"/>
            <a:ext cx="617220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7500" tIns="35100" rIns="67500" bIns="35100"/>
          <a:lstStyle/>
          <a:p>
            <a:pPr defTabSz="336550">
              <a:spcBef>
                <a:spcPts val="600"/>
              </a:spcBef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altLang="cs-CZ" b="1" dirty="0" smtClean="0">
                <a:solidFill>
                  <a:srgbClr val="000000"/>
                </a:solidFill>
                <a:ea typeface="Microsoft YaHei" pitchFamily="34" charset="-122"/>
              </a:rPr>
              <a:t>kpt. </a:t>
            </a:r>
            <a:r>
              <a:rPr lang="cs-CZ" altLang="cs-CZ" b="1" dirty="0">
                <a:solidFill>
                  <a:srgbClr val="000000"/>
                </a:solidFill>
                <a:ea typeface="Microsoft YaHei" pitchFamily="34" charset="-122"/>
              </a:rPr>
              <a:t>Ing. </a:t>
            </a:r>
            <a:r>
              <a:rPr lang="cs-CZ" altLang="cs-CZ" b="1" dirty="0" smtClean="0">
                <a:solidFill>
                  <a:srgbClr val="000000"/>
                </a:solidFill>
                <a:ea typeface="Microsoft YaHei" pitchFamily="34" charset="-122"/>
              </a:rPr>
              <a:t>Lukáš Pultar</a:t>
            </a:r>
          </a:p>
          <a:p>
            <a:pPr defTabSz="336550">
              <a:spcBef>
                <a:spcPts val="600"/>
              </a:spcBef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altLang="cs-CZ" dirty="0">
                <a:solidFill>
                  <a:srgbClr val="000000"/>
                </a:solidFill>
                <a:ea typeface="Microsoft YaHei" pitchFamily="34" charset="-122"/>
              </a:rPr>
              <a:t>v</a:t>
            </a:r>
            <a:r>
              <a:rPr lang="cs-CZ" altLang="cs-CZ" dirty="0" smtClean="0">
                <a:solidFill>
                  <a:srgbClr val="000000"/>
                </a:solidFill>
                <a:ea typeface="Microsoft YaHei" pitchFamily="34" charset="-122"/>
              </a:rPr>
              <a:t>rchní komisař OSDP KŘP-H</a:t>
            </a:r>
            <a:endParaRPr lang="cs-CZ" altLang="cs-CZ" dirty="0">
              <a:solidFill>
                <a:srgbClr val="000000"/>
              </a:solidFill>
              <a:ea typeface="Microsoft YaHei" pitchFamily="34" charset="-122"/>
            </a:endParaRPr>
          </a:p>
          <a:p>
            <a:pPr defTabSz="336550">
              <a:spcBef>
                <a:spcPts val="600"/>
              </a:spcBef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altLang="cs-CZ" dirty="0">
              <a:solidFill>
                <a:srgbClr val="000000"/>
              </a:solidFill>
              <a:ea typeface="Microsoft YaHei" pitchFamily="34" charset="-122"/>
            </a:endParaRPr>
          </a:p>
          <a:p>
            <a:pPr defTabSz="336550">
              <a:spcBef>
                <a:spcPts val="600"/>
              </a:spcBef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altLang="cs-CZ" dirty="0">
              <a:solidFill>
                <a:srgbClr val="000000"/>
              </a:solidFill>
              <a:ea typeface="Microsoft YaHei" pitchFamily="34" charset="-122"/>
            </a:endParaRPr>
          </a:p>
          <a:p>
            <a:pPr defTabSz="336550"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altLang="cs-CZ" dirty="0" smtClean="0">
                <a:solidFill>
                  <a:srgbClr val="000000"/>
                </a:solidFill>
                <a:ea typeface="Microsoft YaHei" pitchFamily="34" charset="-122"/>
              </a:rPr>
              <a:t>Tel.:</a:t>
            </a:r>
            <a:r>
              <a:rPr lang="cs-CZ" altLang="cs-CZ" dirty="0">
                <a:solidFill>
                  <a:srgbClr val="000000"/>
                </a:solidFill>
                <a:ea typeface="Microsoft YaHei" pitchFamily="34" charset="-122"/>
              </a:rPr>
              <a:t>     </a:t>
            </a:r>
            <a:r>
              <a:rPr lang="cs-CZ" altLang="cs-CZ" dirty="0" smtClean="0">
                <a:solidFill>
                  <a:srgbClr val="000000"/>
                </a:solidFill>
                <a:ea typeface="Microsoft YaHei" pitchFamily="34" charset="-122"/>
              </a:rPr>
              <a:t> </a:t>
            </a:r>
            <a:r>
              <a:rPr lang="cs-CZ" altLang="cs-CZ" dirty="0">
                <a:solidFill>
                  <a:srgbClr val="000000"/>
                </a:solidFill>
                <a:ea typeface="Microsoft YaHei" pitchFamily="34" charset="-122"/>
              </a:rPr>
              <a:t>974 </a:t>
            </a:r>
            <a:r>
              <a:rPr lang="cs-CZ" altLang="cs-CZ" dirty="0" smtClean="0">
                <a:solidFill>
                  <a:srgbClr val="000000"/>
                </a:solidFill>
                <a:ea typeface="Microsoft YaHei" pitchFamily="34" charset="-122"/>
              </a:rPr>
              <a:t>521 258</a:t>
            </a:r>
            <a:endParaRPr lang="cs-CZ" altLang="cs-CZ" dirty="0">
              <a:solidFill>
                <a:srgbClr val="000000"/>
              </a:solidFill>
              <a:ea typeface="Microsoft YaHei" pitchFamily="34" charset="-122"/>
            </a:endParaRPr>
          </a:p>
          <a:p>
            <a:pPr defTabSz="336550"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altLang="cs-CZ" dirty="0">
                <a:solidFill>
                  <a:srgbClr val="000000"/>
                </a:solidFill>
                <a:ea typeface="Microsoft YaHei" pitchFamily="34" charset="-122"/>
              </a:rPr>
              <a:t>E-mail: </a:t>
            </a:r>
            <a:r>
              <a:rPr lang="cs-CZ" altLang="cs-CZ" dirty="0" smtClean="0">
                <a:solidFill>
                  <a:srgbClr val="000000"/>
                </a:solidFill>
                <a:ea typeface="Microsoft YaHei" pitchFamily="34" charset="-122"/>
              </a:rPr>
              <a:t>lukas.pultar@pcr.cz</a:t>
            </a:r>
            <a:endParaRPr lang="cs-CZ" altLang="cs-CZ" dirty="0">
              <a:solidFill>
                <a:srgbClr val="000000"/>
              </a:solidFill>
              <a:ea typeface="Microsoft YaHei" pitchFamily="34" charset="-122"/>
            </a:endParaRPr>
          </a:p>
          <a:p>
            <a:pPr defTabSz="336550"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altLang="cs-CZ" dirty="0">
                <a:solidFill>
                  <a:srgbClr val="000000"/>
                </a:solidFill>
                <a:ea typeface="Microsoft YaHei" pitchFamily="34" charset="-122"/>
              </a:rPr>
              <a:t> </a:t>
            </a:r>
          </a:p>
          <a:p>
            <a:pPr defTabSz="336550"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altLang="cs-CZ" sz="1200" b="1" dirty="0">
              <a:solidFill>
                <a:srgbClr val="FF0000"/>
              </a:solidFill>
              <a:ea typeface="Microsoft YaHei" pitchFamily="34" charset="-122"/>
            </a:endParaRPr>
          </a:p>
          <a:p>
            <a:pPr defTabSz="336550"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altLang="cs-CZ" dirty="0">
                <a:solidFill>
                  <a:srgbClr val="000000"/>
                </a:solidFill>
                <a:ea typeface="Microsoft YaHei" pitchFamily="34" charset="-122"/>
              </a:rPr>
              <a:t>Krajské ředitelství policie Královéhradeckého </a:t>
            </a:r>
            <a:r>
              <a:rPr lang="cs-CZ" altLang="cs-CZ" dirty="0" smtClean="0">
                <a:solidFill>
                  <a:srgbClr val="000000"/>
                </a:solidFill>
                <a:ea typeface="Microsoft YaHei" pitchFamily="34" charset="-122"/>
              </a:rPr>
              <a:t>kraje</a:t>
            </a:r>
          </a:p>
          <a:p>
            <a:pPr defTabSz="336550"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altLang="cs-CZ" dirty="0" smtClean="0">
                <a:solidFill>
                  <a:srgbClr val="000000"/>
                </a:solidFill>
                <a:ea typeface="Microsoft YaHei" pitchFamily="34" charset="-122"/>
              </a:rPr>
              <a:t>Odbor služby dopravní policie</a:t>
            </a:r>
          </a:p>
          <a:p>
            <a:pPr defTabSz="336550"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altLang="cs-CZ" dirty="0" smtClean="0">
                <a:solidFill>
                  <a:srgbClr val="000000"/>
                </a:solidFill>
                <a:ea typeface="Microsoft YaHei" pitchFamily="34" charset="-122"/>
              </a:rPr>
              <a:t>Ulrichovo náměstí 810</a:t>
            </a:r>
            <a:endParaRPr lang="cs-CZ" altLang="cs-CZ" dirty="0">
              <a:solidFill>
                <a:srgbClr val="000000"/>
              </a:solidFill>
              <a:ea typeface="Microsoft YaHei" pitchFamily="34" charset="-122"/>
            </a:endParaRPr>
          </a:p>
          <a:p>
            <a:pPr defTabSz="336550"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altLang="cs-CZ" dirty="0" smtClean="0">
                <a:solidFill>
                  <a:srgbClr val="000000"/>
                </a:solidFill>
                <a:ea typeface="Microsoft YaHei" pitchFamily="34" charset="-122"/>
              </a:rPr>
              <a:t>501 01 Hradec Králové</a:t>
            </a:r>
          </a:p>
          <a:p>
            <a:pPr defTabSz="336550"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altLang="cs-CZ" sz="2400" dirty="0" smtClean="0">
                <a:solidFill>
                  <a:srgbClr val="000000"/>
                </a:solidFill>
                <a:ea typeface="Microsoft YaHei" pitchFamily="34" charset="-122"/>
              </a:rPr>
              <a:t> </a:t>
            </a:r>
          </a:p>
          <a:p>
            <a:pPr defTabSz="336550">
              <a:spcBef>
                <a:spcPts val="600"/>
              </a:spcBef>
              <a:buClr>
                <a:srgbClr val="00000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altLang="cs-CZ" sz="24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6042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0AC002-23FE-42B2-B74F-667B2B93187C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0422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0F7299-FF8A-4D9C-9995-4DCC036741B2}" type="datetime1">
              <a:rPr lang="cs-CZ" altLang="cs-CZ" smtClean="0"/>
              <a:pPr/>
              <a:t>20.7.2018</a:t>
            </a:fld>
            <a:endParaRPr lang="cs-CZ" altLang="cs-CZ" smtClean="0"/>
          </a:p>
        </p:txBody>
      </p:sp>
      <p:sp>
        <p:nvSpPr>
          <p:cNvPr id="6042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142037"/>
            <a:ext cx="4679950" cy="549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19894"/>
            <a:ext cx="8352928" cy="4953322"/>
          </a:xfrm>
        </p:spPr>
        <p:txBody>
          <a:bodyPr/>
          <a:lstStyle/>
          <a:p>
            <a:pPr marL="0" indent="0">
              <a:buNone/>
            </a:pPr>
            <a:r>
              <a:rPr lang="cs-CZ" sz="2400" b="1" u="sng" dirty="0" smtClean="0"/>
              <a:t>Závazné stanovisko</a:t>
            </a:r>
            <a:r>
              <a:rPr lang="cs-CZ" sz="2400" b="1" dirty="0" smtClean="0"/>
              <a:t> </a:t>
            </a:r>
            <a:r>
              <a:rPr lang="cs-CZ" sz="2400" dirty="0" smtClean="0"/>
              <a:t>(podle § 149 odst. 1 SŘ) </a:t>
            </a:r>
            <a:endParaRPr lang="cs-CZ" sz="2400" u="sng" dirty="0" smtClean="0"/>
          </a:p>
          <a:p>
            <a:pPr marL="0" indent="0">
              <a:buNone/>
            </a:pPr>
            <a:r>
              <a:rPr lang="cs-CZ" sz="2400" dirty="0"/>
              <a:t>je úkon učiněný správním orgánem na základě zákona, který není samostatným rozhodnutím ve správním řízení a jehož obsah je závazný pro výrokovou část rozhodnutí správního orgánu.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Správní </a:t>
            </a:r>
            <a:r>
              <a:rPr lang="cs-CZ" sz="2400" dirty="0"/>
              <a:t>orgány příslušné k vydání závazného stanoviska jsou dotčenými orgány.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05ACC-5D3C-4979-B063-7B4A13E3F397}" type="datetime1">
              <a:rPr lang="cs-CZ" altLang="cs-CZ" smtClean="0"/>
              <a:pPr>
                <a:defRPr/>
              </a:pPr>
              <a:t>20.7.2018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129338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Seminář ODSH KÚ KHK dne 11.4.2017   kpt. Ing. Lukáš </a:t>
            </a:r>
            <a:r>
              <a:rPr lang="cs-CZ" altLang="cs-CZ" dirty="0" err="1" smtClean="0"/>
              <a:t>Pultar</a:t>
            </a:r>
            <a:endParaRPr lang="cs-CZ" altLang="cs-CZ" dirty="0" smtClean="0"/>
          </a:p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5B8-9431-4113-9B88-77394B1E1016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01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0546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 </a:t>
            </a:r>
            <a:r>
              <a:rPr lang="cs-CZ" altLang="cs-CZ" sz="2400" b="1" u="sng" dirty="0" smtClean="0"/>
              <a:t>Definiční znaky závazného stanoviska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cs-CZ" altLang="cs-CZ" sz="2400" b="1" u="sng" dirty="0" smtClean="0"/>
          </a:p>
          <a:p>
            <a:pPr marL="457200" indent="-457200" algn="just"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2400" dirty="0" smtClean="0"/>
              <a:t>je vydáváno na základě zvláštního zákonného zmocnění</a:t>
            </a:r>
          </a:p>
          <a:p>
            <a:pPr marL="457200" indent="-457200" algn="just"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2400" dirty="0" smtClean="0"/>
              <a:t>není samostatným rozhodnutím</a:t>
            </a:r>
          </a:p>
          <a:p>
            <a:pPr marL="457200" indent="-457200" algn="just"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2400" dirty="0" smtClean="0"/>
              <a:t>je závazné pro výrokovou část rozhodnutí správního orgánu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	</a:t>
            </a:r>
          </a:p>
        </p:txBody>
      </p:sp>
      <p:sp>
        <p:nvSpPr>
          <p:cNvPr id="2048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2ADEB8-0E87-41EE-8C7A-C87E5485C5C2}" type="datetime1">
              <a:rPr lang="cs-CZ" altLang="cs-CZ" smtClean="0"/>
              <a:pPr/>
              <a:t>20.7.2018</a:t>
            </a:fld>
            <a:endParaRPr lang="cs-CZ" altLang="cs-CZ" smtClean="0"/>
          </a:p>
        </p:txBody>
      </p:sp>
      <p:sp>
        <p:nvSpPr>
          <p:cNvPr id="2048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86A59C-4BF0-498D-B835-FA01E8954F3D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048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713" y="6076950"/>
            <a:ext cx="5472112" cy="4476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5054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 smtClean="0"/>
              <a:t>Ad a)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vydání závazného stanoviska pouze na základě zákona (projev čl. 2 odst. 3 Ústavy ČR, který stanoví, že „státní moc slouží všem občanům a lze ji uplatňovat jen v případech, v mezích a způsoby, které stanoví zákon)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cs-CZ" sz="2400" dirty="0" smtClean="0"/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zmocnění správního orgánu vydávat stanoviska ve speciálních zákonech (orgán uplatňuje zájmy, jejichž ochrana mu přísluší)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cs-CZ" sz="2400" dirty="0"/>
              <a:t>n</a:t>
            </a:r>
            <a:r>
              <a:rPr lang="cs-CZ" altLang="cs-CZ" sz="2400" dirty="0" smtClean="0"/>
              <a:t>apř. § 10 </a:t>
            </a:r>
            <a:r>
              <a:rPr lang="cs-CZ" altLang="cs-CZ" sz="2400" dirty="0" err="1" smtClean="0"/>
              <a:t>ZoPK</a:t>
            </a:r>
            <a:r>
              <a:rPr lang="cs-CZ" altLang="cs-CZ" sz="2400" dirty="0" smtClean="0"/>
              <a:t> Připojování pozemních komunikací - silniční správní úřad si před vydáním povolení vyžádá závazné stanovisko PČR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cs-CZ" sz="2400" dirty="0" smtClean="0"/>
              <a:t>         § 40 </a:t>
            </a:r>
            <a:r>
              <a:rPr lang="cs-CZ" altLang="cs-CZ" sz="2400" dirty="0" err="1" smtClean="0"/>
              <a:t>ZoPK</a:t>
            </a:r>
            <a:r>
              <a:rPr lang="cs-CZ" altLang="cs-CZ" sz="2400" dirty="0" smtClean="0"/>
              <a:t> Výkon státní správy – OÚ ORP uplatňuje závazné stanovisko v ÚR z hlediska řešení MK a ÚK   </a:t>
            </a:r>
          </a:p>
        </p:txBody>
      </p:sp>
      <p:sp>
        <p:nvSpPr>
          <p:cNvPr id="22531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F3B73D-27EB-4281-8DA8-162DC75022AC}" type="datetime1">
              <a:rPr lang="cs-CZ" altLang="cs-CZ" smtClean="0">
                <a:solidFill>
                  <a:srgbClr val="000000"/>
                </a:solidFill>
              </a:rPr>
              <a:pPr/>
              <a:t>20.7.2018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2253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124164-BA11-4D1E-A0BA-C3C23AFF3A3B}" type="slidenum">
              <a:rPr lang="cs-CZ" altLang="cs-CZ">
                <a:solidFill>
                  <a:srgbClr val="000000"/>
                </a:solidFill>
              </a:rPr>
              <a:pPr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2533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713" y="6129338"/>
            <a:ext cx="5184775" cy="323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34221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b="1" u="sng" dirty="0" smtClean="0"/>
              <a:t>Ad </a:t>
            </a:r>
            <a:r>
              <a:rPr lang="cs-CZ" altLang="cs-CZ" sz="2400" b="1" u="sng" dirty="0"/>
              <a:t>a)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t</a:t>
            </a:r>
            <a:r>
              <a:rPr lang="cs-CZ" altLang="cs-CZ" sz="2400" dirty="0" smtClean="0"/>
              <a:t>erminologická nejednotnost v jednotlivých zákonech (zákon neoznačuje určitý úkon jako závazné stanovisko, ale např. jako souhlas)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dirty="0"/>
              <a:t>n</a:t>
            </a:r>
            <a:r>
              <a:rPr lang="cs-CZ" altLang="cs-CZ" sz="2400" dirty="0" smtClean="0"/>
              <a:t>apř. § 25 </a:t>
            </a:r>
            <a:r>
              <a:rPr lang="cs-CZ" altLang="cs-CZ" sz="2400" dirty="0" err="1" smtClean="0"/>
              <a:t>ZoPK</a:t>
            </a:r>
            <a:r>
              <a:rPr lang="cs-CZ" altLang="cs-CZ" sz="2400" dirty="0" smtClean="0"/>
              <a:t> Zvláštní užívání – je třeba povolení příslušného SSÚ vydaného se souhlasem PČR, může-li užívání ovlivnit BESIP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z</a:t>
            </a:r>
            <a:r>
              <a:rPr lang="cs-CZ" altLang="cs-CZ" sz="2400" dirty="0" smtClean="0"/>
              <a:t> kontextu zákona je třeba dovodit (splnění podmínek podle § 149 odst. SŘ), zda se jedná o závazné stanovisko 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cs-CZ" altLang="cs-CZ" sz="2400" dirty="0" smtClean="0"/>
          </a:p>
        </p:txBody>
      </p:sp>
      <p:sp>
        <p:nvSpPr>
          <p:cNvPr id="23555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CA5DEA-8FD4-490E-8DF2-F1719043D225}" type="datetime1">
              <a:rPr lang="cs-CZ" altLang="cs-CZ" smtClean="0">
                <a:solidFill>
                  <a:srgbClr val="000000"/>
                </a:solidFill>
              </a:rPr>
              <a:pPr/>
              <a:t>20.7.2018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2355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B3FABD-562B-4BA1-8CAB-5D71DD4BB807}" type="slidenum">
              <a:rPr lang="cs-CZ" altLang="cs-CZ">
                <a:solidFill>
                  <a:srgbClr val="000000"/>
                </a:solidFill>
              </a:rPr>
              <a:pPr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355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691680" y="6093296"/>
            <a:ext cx="5329237" cy="4032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12660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altLang="cs-CZ" sz="2400" b="1" u="sng" dirty="0" smtClean="0"/>
              <a:t>Ad b)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závazné stanovisko je určeno jinému vykonavateli veřejné správy v procesu vydávání správního rozhodnutí (jako úkon nezakládá, nemění, neruší práva a povinnosti jmenovitě určené osoby ani v určité věci neprohlašuje, že taková osoba práva nebo povinnosti má nebo nemá)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jedná se o prezentaci odborného názoru (podkladový úkon pro správní řízení)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 smtClean="0"/>
              <a:t>	</a:t>
            </a:r>
          </a:p>
        </p:txBody>
      </p:sp>
      <p:sp>
        <p:nvSpPr>
          <p:cNvPr id="24579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3F53A0-1891-453A-9D78-63BF7FFF4523}" type="datetime1">
              <a:rPr lang="cs-CZ" altLang="cs-CZ" smtClean="0">
                <a:solidFill>
                  <a:srgbClr val="000000"/>
                </a:solidFill>
              </a:rPr>
              <a:pPr/>
              <a:t>20.7.2018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2458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FEA753-002B-4095-B170-55EF98423CE9}" type="slidenum">
              <a:rPr lang="cs-CZ" altLang="cs-CZ">
                <a:solidFill>
                  <a:srgbClr val="000000"/>
                </a:solidFill>
              </a:rPr>
              <a:pPr/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4581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692275" y="6067425"/>
            <a:ext cx="554355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27020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u="sng" dirty="0" smtClean="0"/>
              <a:t>Ad c)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právní orgán, pro něhož je závazné stanovisko určeno, je povinen při vydávání správního rozhodnutí toto závazné stanovisko respektovat (závazné stanovisko dává závaznou směrnici, jak má být rozhodnuto o určité otázce, která je jeho předmětem)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4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z</a:t>
            </a:r>
            <a:r>
              <a:rPr lang="cs-CZ" altLang="cs-CZ" sz="2400" dirty="0" smtClean="0"/>
              <a:t>ávazné stanovisko správnímu orgánu znemožňuje volné hodnocení důkazů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cs-CZ" altLang="cs-CZ" sz="2400" dirty="0"/>
              <a:t>n</a:t>
            </a:r>
            <a:r>
              <a:rPr lang="cs-CZ" altLang="cs-CZ" sz="2400" dirty="0" smtClean="0"/>
              <a:t>apř. bylo-li vydáno negativní závazné stanovisko, které znemožňuje žádosti vyhovět, neprovádí správní orgán další dokazování a žádost zamítne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 smtClean="0"/>
              <a:t>	</a:t>
            </a:r>
          </a:p>
        </p:txBody>
      </p:sp>
      <p:sp>
        <p:nvSpPr>
          <p:cNvPr id="2560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DAA067-D8F2-4528-8BF9-4B2B768F8FF2}" type="datetime1">
              <a:rPr lang="cs-CZ" altLang="cs-CZ" smtClean="0">
                <a:solidFill>
                  <a:srgbClr val="000000"/>
                </a:solidFill>
              </a:rPr>
              <a:pPr/>
              <a:t>20.7.2018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2560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3D24C9-569D-4189-98D0-B6C9B2C973F5}" type="slidenum">
              <a:rPr lang="cs-CZ" altLang="cs-CZ">
                <a:solidFill>
                  <a:srgbClr val="000000"/>
                </a:solidFill>
              </a:rPr>
              <a:pPr/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713" y="6121400"/>
            <a:ext cx="5184775" cy="4032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27020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u="sng" dirty="0" smtClean="0"/>
              <a:t>Náležitosti závazného stanoviska </a:t>
            </a:r>
            <a:r>
              <a:rPr lang="cs-CZ" altLang="cs-CZ" sz="2400" dirty="0" smtClean="0"/>
              <a:t>(podle § 149 odst. 2 SŘ)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/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cs-CZ" altLang="cs-CZ" sz="2400" dirty="0" smtClean="0"/>
              <a:t>závazná část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/>
              <a:t>u</a:t>
            </a:r>
            <a:r>
              <a:rPr lang="cs-CZ" altLang="cs-CZ" sz="2400" u="sng" dirty="0" smtClean="0"/>
              <a:t>stanovení zákona</a:t>
            </a:r>
            <a:r>
              <a:rPr lang="cs-CZ" altLang="cs-CZ" sz="2400" dirty="0" smtClean="0"/>
              <a:t>, které zmocňuje k jeho vydání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 smtClean="0"/>
              <a:t>další ustanovení právních předpisů</a:t>
            </a:r>
            <a:r>
              <a:rPr lang="cs-CZ" altLang="cs-CZ" sz="2400" dirty="0" smtClean="0"/>
              <a:t>, na kterých je obsah závazné části založen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/>
              <a:t>ř</a:t>
            </a:r>
            <a:r>
              <a:rPr lang="cs-CZ" altLang="cs-CZ" sz="2400" u="sng" dirty="0" smtClean="0"/>
              <a:t>ešení otázky</a:t>
            </a:r>
            <a:r>
              <a:rPr lang="cs-CZ" altLang="cs-CZ" sz="2400" dirty="0" smtClean="0"/>
              <a:t>, která je předmětem závazného stanoviska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cs-CZ" altLang="cs-CZ" sz="2400" dirty="0" smtClean="0"/>
              <a:t>b) odůvodnění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/>
              <a:t>d</a:t>
            </a:r>
            <a:r>
              <a:rPr lang="cs-CZ" altLang="cs-CZ" sz="2400" u="sng" dirty="0" smtClean="0"/>
              <a:t>ůvody</a:t>
            </a:r>
            <a:r>
              <a:rPr lang="cs-CZ" altLang="cs-CZ" sz="2400" dirty="0" smtClean="0"/>
              <a:t>, o které se opírá obsah závazné části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/>
              <a:t>p</a:t>
            </a:r>
            <a:r>
              <a:rPr lang="cs-CZ" altLang="cs-CZ" sz="2400" u="sng" dirty="0" smtClean="0"/>
              <a:t>odklady</a:t>
            </a:r>
            <a:r>
              <a:rPr lang="cs-CZ" altLang="cs-CZ" sz="2400" dirty="0" smtClean="0"/>
              <a:t> pro jeho vydání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/>
              <a:t>ú</a:t>
            </a:r>
            <a:r>
              <a:rPr lang="cs-CZ" altLang="cs-CZ" sz="2400" u="sng" dirty="0" smtClean="0"/>
              <a:t>vahy</a:t>
            </a:r>
            <a:r>
              <a:rPr lang="cs-CZ" altLang="cs-CZ" sz="2400" dirty="0" smtClean="0"/>
              <a:t>, kterými se řídil při jejich hodnocení a při výkladu právních předpisů, na kterých je obsah závazné části založen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 smtClean="0"/>
              <a:t>	</a:t>
            </a:r>
          </a:p>
        </p:txBody>
      </p:sp>
      <p:sp>
        <p:nvSpPr>
          <p:cNvPr id="26627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60CB85-FF78-4FEF-B5D2-D5081954DDE0}" type="datetime1">
              <a:rPr lang="cs-CZ" altLang="cs-CZ" smtClean="0">
                <a:solidFill>
                  <a:srgbClr val="000000"/>
                </a:solidFill>
              </a:rPr>
              <a:pPr/>
              <a:t>20.7.2018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2662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323ABC-CFB6-4133-B3FE-729BD698F19C}" type="slidenum">
              <a:rPr lang="cs-CZ" altLang="cs-CZ">
                <a:solidFill>
                  <a:srgbClr val="000000"/>
                </a:solidFill>
              </a:rPr>
              <a:pPr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662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688" y="6165304"/>
            <a:ext cx="5400675" cy="2587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Seminář ODSH KÚ KHK dne 11.4.2017   kpt. Ing. Lukáš Pultar</a:t>
            </a:r>
          </a:p>
          <a:p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1395</Words>
  <Application>Microsoft Office PowerPoint</Application>
  <PresentationFormat>Předvádění na obrazovce (4:3)</PresentationFormat>
  <Paragraphs>176</Paragraphs>
  <Slides>20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Microsoft YaHei</vt:lpstr>
      <vt:lpstr>Arial</vt:lpstr>
      <vt:lpstr>Comic Sans MS</vt:lpstr>
      <vt:lpstr>Courier New</vt:lpstr>
      <vt:lpstr>Times New Roman</vt:lpstr>
      <vt:lpstr>Wingdings</vt:lpstr>
      <vt:lpstr>Výchozí návrh</vt:lpstr>
      <vt:lpstr>Závazná stanoviska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GOPAS,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Šafářová Jana Bc.</cp:lastModifiedBy>
  <cp:revision>177</cp:revision>
  <cp:lastPrinted>2017-01-12T09:45:45Z</cp:lastPrinted>
  <dcterms:created xsi:type="dcterms:W3CDTF">2008-10-28T13:44:22Z</dcterms:created>
  <dcterms:modified xsi:type="dcterms:W3CDTF">2018-07-20T12:36:41Z</dcterms:modified>
</cp:coreProperties>
</file>