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.xml" ContentType="application/vnd.openxmlformats-officedocument.themeOverr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2.xml" ContentType="application/vnd.openxmlformats-officedocument.themeOverrid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3.xml" ContentType="application/vnd.openxmlformats-officedocument.themeOverrid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56" r:id="rId2"/>
    <p:sldId id="284" r:id="rId3"/>
    <p:sldId id="274" r:id="rId4"/>
    <p:sldId id="275" r:id="rId5"/>
    <p:sldId id="276" r:id="rId6"/>
    <p:sldId id="277" r:id="rId7"/>
    <p:sldId id="260" r:id="rId8"/>
    <p:sldId id="291" r:id="rId9"/>
    <p:sldId id="292" r:id="rId10"/>
    <p:sldId id="286" r:id="rId11"/>
    <p:sldId id="279" r:id="rId12"/>
    <p:sldId id="436" r:id="rId13"/>
    <p:sldId id="393" r:id="rId14"/>
    <p:sldId id="273" r:id="rId15"/>
    <p:sldId id="287" r:id="rId16"/>
    <p:sldId id="280" r:id="rId17"/>
    <p:sldId id="281" r:id="rId18"/>
    <p:sldId id="288" r:id="rId19"/>
    <p:sldId id="407" r:id="rId20"/>
    <p:sldId id="410" r:id="rId21"/>
    <p:sldId id="411" r:id="rId22"/>
    <p:sldId id="377" r:id="rId23"/>
    <p:sldId id="412" r:id="rId24"/>
    <p:sldId id="413" r:id="rId25"/>
    <p:sldId id="414" r:id="rId26"/>
    <p:sldId id="380" r:id="rId27"/>
    <p:sldId id="379" r:id="rId28"/>
    <p:sldId id="381" r:id="rId29"/>
    <p:sldId id="430" r:id="rId30"/>
    <p:sldId id="431" r:id="rId31"/>
    <p:sldId id="432" r:id="rId32"/>
    <p:sldId id="435" r:id="rId33"/>
    <p:sldId id="415" r:id="rId34"/>
    <p:sldId id="416" r:id="rId35"/>
    <p:sldId id="417" r:id="rId36"/>
    <p:sldId id="418" r:id="rId37"/>
    <p:sldId id="419" r:id="rId38"/>
    <p:sldId id="420" r:id="rId39"/>
    <p:sldId id="421" r:id="rId40"/>
    <p:sldId id="386" r:id="rId41"/>
    <p:sldId id="426" r:id="rId42"/>
    <p:sldId id="387" r:id="rId43"/>
    <p:sldId id="388" r:id="rId44"/>
    <p:sldId id="427" r:id="rId45"/>
    <p:sldId id="389" r:id="rId46"/>
    <p:sldId id="390" r:id="rId47"/>
    <p:sldId id="391" r:id="rId48"/>
    <p:sldId id="429" r:id="rId49"/>
    <p:sldId id="392" r:id="rId50"/>
    <p:sldId id="425" r:id="rId51"/>
    <p:sldId id="367" r:id="rId52"/>
  </p:sldIdLst>
  <p:sldSz cx="9144000" cy="6858000" type="screen4x3"/>
  <p:notesSz cx="6797675" cy="987266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 autoAdjust="0"/>
    <p:restoredTop sz="93858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08" y="327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ATISTIKA%20DN\01%20-%20&#268;asov&#233;%20&#345;ady\12%20-%20&#269;asov&#225;%20&#345;ada%20-%20celkov&#233;%20n&#225;sledky%20a%20po&#269;ty%20-%20PROSINE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u266879\Documents\BU%20k%2023.11.2022\DOPRAVN&#205;%20NEHODY\GRAFY\DN_2018_GRAFY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u266879\Documents\BU%20k%2023.11.2022\DOPRAVN&#205;%20NEHODY\GRAFY\Grafy%20nehodovost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u266879\Documents\BU%20k%2023.11.2022\DOPRAVN&#205;%20NEHODY\GRAFY\Grafy%20nehodovos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u266879\Documents\BU%20k%2023.11.2022\DOPRAVN&#205;%20NEHODY\GRAFY\Grafy%20nehodovost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7" Type="http://schemas.openxmlformats.org/officeDocument/2006/relationships/oleObject" Target="file:///D:\STATISTIKA%20DN\ROK-2022\pro%20Jirku\Priority%20I.NPP%20-%20rok%202022\Dopravka\rok%202022%20-%20&#269;innost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7" Type="http://schemas.openxmlformats.org/officeDocument/2006/relationships/oleObject" Target="file:///D:\STATISTIKA%20DN\ROK-2022\pro%20Jirku\Priority%20I.NPP%20-%20rok%202022\Dopravka\rok%202022%20-%20&#269;innost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3.xml"/><Relationship Id="rId1" Type="http://schemas.microsoft.com/office/2011/relationships/chartStyle" Target="style13.xml"/><Relationship Id="rId6" Type="http://schemas.openxmlformats.org/officeDocument/2006/relationships/oleObject" Target="file:///D:\STATISTIKA%20DN\ROK-2022\pro%20Jirku\Priority%20I.NPP%20-%20rok%202022\Dopravka\rok%202022%20-%20&#269;innost.xlsx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charts/_rels/chart17.xml.rels><?xml version="1.0" encoding="UTF-8" standalone="yes"?>
<Relationships xmlns="http://schemas.openxmlformats.org/package/2006/relationships"><Relationship Id="rId8" Type="http://schemas.openxmlformats.org/officeDocument/2006/relationships/oleObject" Target="file:///D:\STATISTIKA%20DN\ROK-2022\pro%20Jirku\Priority%20I.NPP%20-%20rok%202022\Dopravka\rok%202022%20-%20&#269;innost.xlsx" TargetMode="External"/><Relationship Id="rId3" Type="http://schemas.openxmlformats.org/officeDocument/2006/relationships/themeOverride" Target="../theme/themeOverride4.xml"/><Relationship Id="rId7" Type="http://schemas.openxmlformats.org/officeDocument/2006/relationships/image" Target="../media/image42.png"/><Relationship Id="rId2" Type="http://schemas.microsoft.com/office/2011/relationships/chartColorStyle" Target="colors14.xml"/><Relationship Id="rId1" Type="http://schemas.microsoft.com/office/2011/relationships/chartStyle" Target="style14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ATISTIKA%20DN\01%20-%20&#268;asov&#233;%20&#345;ady\12%20-%20&#269;asov&#225;%20&#345;ada%20-%20celkov&#233;%20n&#225;sledky%20a%20po&#269;ty%20-%20PROSINEC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ATISTIKA%20DN\01%20-%20&#268;asov&#233;%20&#345;ady\12%20-%20&#269;asov&#225;%20&#345;ada%20-%20celkov&#233;%20n&#225;sledky%20a%20po&#269;ty%20-%20PROSINEC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ATISTIKA%20DN\ROK-2022\12%20-%20PROSINEC\Prezentace%20DN%20-%20rok%202022%20-%20tiskovka\tabulky%20-%20prezentace%20-%20rok%202022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ATISTIKA%20DN\ROK-2022\12%20-%20PROSINEC\Prezentace%20DN%20-%20rok%202022%20-%20tiskovka\tabulky%20-%20prezentace%20-%20rok%202022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1/relationships/chartColorStyle" Target="colors6.xml"/><Relationship Id="rId1" Type="http://schemas.microsoft.com/office/2011/relationships/chartStyle" Target="style6.xml"/><Relationship Id="rId6" Type="http://schemas.openxmlformats.org/officeDocument/2006/relationships/chartUserShapes" Target="../drawings/drawing5.xml"/><Relationship Id="rId5" Type="http://schemas.openxmlformats.org/officeDocument/2006/relationships/oleObject" Target="file:///D:\STATISTIKA%20DN\02%20-%20Informace%20-%20soubory\2022\PROSINEC%202022.xlsx" TargetMode="External"/><Relationship Id="rId4" Type="http://schemas.openxmlformats.org/officeDocument/2006/relationships/image" Target="../media/image15.png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u266879\Documents\BU%20k%2023.11.2022\DOPRAVN&#205;%20NEHODY\GRAFY\DN_2018_GRAFY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u266879\Documents\BU%20k%2023.11.2022\DOPRAVN&#205;%20NEHODY\GRAFY\DN_2018_GRAFY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u266879\Documents\BU%20k%2023.11.2022\DOPRAVN&#205;%20NEHODY\GRAFY\DN_2019_GRAF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040511727078895"/>
          <c:h val="0.99991791298673338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1904232"/>
        <c:axId val="571904624"/>
        <c:extLst/>
      </c:lineChart>
      <c:catAx>
        <c:axId val="571904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1904624"/>
        <c:crosses val="autoZero"/>
        <c:auto val="1"/>
        <c:lblAlgn val="ctr"/>
        <c:lblOffset val="100"/>
        <c:noMultiLvlLbl val="0"/>
      </c:catAx>
      <c:valAx>
        <c:axId val="571904624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571904232"/>
        <c:crosses val="autoZero"/>
        <c:crossBetween val="between"/>
        <c:majorUnit val="6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 b="1">
          <a:solidFill>
            <a:schemeClr val="accent2"/>
          </a:solidFill>
          <a:latin typeface="Arial Narrow" panose="020B0606020202030204" pitchFamily="34" charset="0"/>
        </a:defRPr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988577789050692E-2"/>
          <c:y val="3.2256398594600597E-2"/>
          <c:w val="0.92038122598537264"/>
          <c:h val="0.8370113058903946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List6!$B$69:$U$69</c:f>
              <c:numCache>
                <c:formatCode>General</c:formatCod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numCache>
            </c:numRef>
          </c:cat>
          <c:val>
            <c:numRef>
              <c:f>List6!$B$70:$U$70</c:f>
              <c:numCache>
                <c:formatCode>General</c:formatCode>
                <c:ptCount val="20"/>
                <c:pt idx="0">
                  <c:v>745</c:v>
                </c:pt>
                <c:pt idx="1">
                  <c:v>776</c:v>
                </c:pt>
                <c:pt idx="2">
                  <c:v>667</c:v>
                </c:pt>
                <c:pt idx="3">
                  <c:v>512</c:v>
                </c:pt>
                <c:pt idx="4">
                  <c:v>541</c:v>
                </c:pt>
                <c:pt idx="5">
                  <c:v>507</c:v>
                </c:pt>
                <c:pt idx="6">
                  <c:v>429</c:v>
                </c:pt>
                <c:pt idx="7">
                  <c:v>195</c:v>
                </c:pt>
                <c:pt idx="8">
                  <c:v>206</c:v>
                </c:pt>
                <c:pt idx="9">
                  <c:v>182</c:v>
                </c:pt>
                <c:pt idx="10">
                  <c:v>139</c:v>
                </c:pt>
                <c:pt idx="11">
                  <c:v>176</c:v>
                </c:pt>
                <c:pt idx="12">
                  <c:v>125</c:v>
                </c:pt>
                <c:pt idx="13">
                  <c:v>159</c:v>
                </c:pt>
                <c:pt idx="14">
                  <c:v>139</c:v>
                </c:pt>
                <c:pt idx="15">
                  <c:v>176</c:v>
                </c:pt>
                <c:pt idx="16">
                  <c:v>141</c:v>
                </c:pt>
                <c:pt idx="17">
                  <c:v>109</c:v>
                </c:pt>
                <c:pt idx="18">
                  <c:v>86</c:v>
                </c:pt>
                <c:pt idx="19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6-4E4A-99AE-5189D77CE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4687503"/>
        <c:axId val="1474683759"/>
      </c:barChart>
      <c:catAx>
        <c:axId val="1474687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74683759"/>
        <c:crosses val="autoZero"/>
        <c:auto val="1"/>
        <c:lblAlgn val="ctr"/>
        <c:lblOffset val="100"/>
        <c:noMultiLvlLbl val="0"/>
      </c:catAx>
      <c:valAx>
        <c:axId val="1474683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74687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2931320460835"/>
          <c:y val="7.6190496967105559E-2"/>
          <c:w val="0.79937487129372742"/>
          <c:h val="0.7420648988144388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AE-4196-852E-EA89540A9BD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AE-4196-852E-EA89540A9BD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AE-4196-852E-EA89540A9BD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AE-4196-852E-EA89540A9B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List1!$B$96:$E$96</c:f>
              <c:strCache>
                <c:ptCount val="4"/>
                <c:pt idx="0">
                  <c:v>Předjíždění</c:v>
                </c:pt>
                <c:pt idx="1">
                  <c:v>Přednost</c:v>
                </c:pt>
                <c:pt idx="2">
                  <c:v>Rychlost</c:v>
                </c:pt>
                <c:pt idx="3">
                  <c:v>Způsob jízdy</c:v>
                </c:pt>
              </c:strCache>
            </c:strRef>
          </c:cat>
          <c:val>
            <c:numRef>
              <c:f>List1!$B$97:$E$97</c:f>
              <c:numCache>
                <c:formatCode>General</c:formatCode>
                <c:ptCount val="4"/>
                <c:pt idx="0">
                  <c:v>94</c:v>
                </c:pt>
                <c:pt idx="1">
                  <c:v>502</c:v>
                </c:pt>
                <c:pt idx="2">
                  <c:v>712</c:v>
                </c:pt>
                <c:pt idx="3">
                  <c:v>2327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AE-4196-852E-EA89540A9B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97237423"/>
        <c:axId val="1797232431"/>
      </c:barChart>
      <c:valAx>
        <c:axId val="17972324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7237423"/>
        <c:crosses val="autoZero"/>
        <c:crossBetween val="between"/>
      </c:valAx>
      <c:catAx>
        <c:axId val="179723742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72324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2931320460835"/>
          <c:y val="7.6190496967105559E-2"/>
          <c:w val="0.79937487129372742"/>
          <c:h val="0.7420648988144388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EC-43F1-A8A2-87E255B089B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EC-43F1-A8A2-87E255B089B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EC-43F1-A8A2-87E255B089B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CEC-43F1-A8A2-87E255B089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List1!$A$96:$E$96</c:f>
              <c:strCache>
                <c:ptCount val="5"/>
                <c:pt idx="0">
                  <c:v>Předjíždění</c:v>
                </c:pt>
                <c:pt idx="1">
                  <c:v>Nezaviněná řidičem</c:v>
                </c:pt>
                <c:pt idx="2">
                  <c:v>Přednost</c:v>
                </c:pt>
                <c:pt idx="3">
                  <c:v>Způsob jízdy</c:v>
                </c:pt>
                <c:pt idx="4">
                  <c:v>Rychlost</c:v>
                </c:pt>
              </c:strCache>
            </c:strRef>
          </c:cat>
          <c:val>
            <c:numRef>
              <c:f>List1!$A$97:$E$97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9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CEC-43F1-A8A2-87E255B089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97237423"/>
        <c:axId val="1797232431"/>
      </c:barChart>
      <c:valAx>
        <c:axId val="17972324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7237423"/>
        <c:crosses val="autoZero"/>
        <c:crossBetween val="between"/>
      </c:valAx>
      <c:catAx>
        <c:axId val="179723742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72324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F0-467C-9031-BA6865E79220}"/>
              </c:ext>
            </c:extLst>
          </c:dPt>
          <c:dLbls>
            <c:dLbl>
              <c:idx val="0"/>
              <c:layout>
                <c:manualLayout>
                  <c:x val="5.1159199522899275E-2"/>
                  <c:y val="8.52625525930733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F0-467C-9031-BA6865E79220}"/>
                </c:ext>
              </c:extLst>
            </c:dLbl>
            <c:dLbl>
              <c:idx val="2"/>
              <c:layout>
                <c:manualLayout>
                  <c:x val="1.4248457584395406E-2"/>
                  <c:y val="-2.5274281061939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F0-467C-9031-BA6865E79220}"/>
                </c:ext>
              </c:extLst>
            </c:dLbl>
            <c:dLbl>
              <c:idx val="3"/>
              <c:layout>
                <c:manualLayout>
                  <c:x val="1.0695185664633506E-2"/>
                  <c:y val="-5.30242127188685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761206961527227E-2"/>
                      <c:h val="7.92915093856218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8F0-467C-9031-BA6865E79220}"/>
                </c:ext>
              </c:extLst>
            </c:dLbl>
            <c:dLbl>
              <c:idx val="4"/>
              <c:layout>
                <c:manualLayout>
                  <c:x val="1.1747861419026501E-2"/>
                  <c:y val="-4.12363855819540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8F0-467C-9031-BA6865E79220}"/>
                </c:ext>
              </c:extLst>
            </c:dLbl>
            <c:dLbl>
              <c:idx val="5"/>
              <c:layout>
                <c:manualLayout>
                  <c:x val="6.4596394992574519E-3"/>
                  <c:y val="1.55886154143962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F0-467C-9031-BA6865E792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List1!$D$134:$I$134</c:f>
              <c:strCache>
                <c:ptCount val="6"/>
                <c:pt idx="1">
                  <c:v>cyklista</c:v>
                </c:pt>
                <c:pt idx="2">
                  <c:v>Chodec</c:v>
                </c:pt>
                <c:pt idx="3">
                  <c:v>Spolujedoucí OA</c:v>
                </c:pt>
                <c:pt idx="4">
                  <c:v>Motocyklista</c:v>
                </c:pt>
                <c:pt idx="5">
                  <c:v>Řidič OA</c:v>
                </c:pt>
              </c:strCache>
            </c:strRef>
          </c:cat>
          <c:val>
            <c:numRef>
              <c:f>List1!$D$135:$I$135</c:f>
              <c:numCache>
                <c:formatCode>General</c:formatCode>
                <c:ptCount val="6"/>
                <c:pt idx="1">
                  <c:v>1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8F0-467C-9031-BA6865E792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97234095"/>
        <c:axId val="1797236591"/>
      </c:barChart>
      <c:valAx>
        <c:axId val="17972365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7234095"/>
        <c:crosses val="autoZero"/>
        <c:crossBetween val="between"/>
      </c:valAx>
      <c:catAx>
        <c:axId val="179723409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72365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605827143727796E-2"/>
          <c:y val="5.5069589736708224E-2"/>
          <c:w val="0.95311636045494308"/>
          <c:h val="0.67852665109890331"/>
        </c:manualLayout>
      </c:layout>
      <c:barChart>
        <c:barDir val="col"/>
        <c:grouping val="clustered"/>
        <c:varyColors val="0"/>
        <c:ser>
          <c:idx val="0"/>
          <c:order val="0"/>
          <c:tx>
            <c:v>2022</c:v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DING!$A$14:$A$27</c:f>
              <c:strCache>
                <c:ptCount val="14"/>
                <c:pt idx="0">
                  <c:v>Hl. m. Praha</c:v>
                </c:pt>
                <c:pt idx="1">
                  <c:v>Středočeský</c:v>
                </c:pt>
                <c:pt idx="2">
                  <c:v>Jihočeský</c:v>
                </c:pt>
                <c:pt idx="3">
                  <c:v>Plzeňský</c:v>
                </c:pt>
                <c:pt idx="4">
                  <c:v>Ústecký</c:v>
                </c:pt>
                <c:pt idx="5">
                  <c:v>Královehradecký</c:v>
                </c:pt>
                <c:pt idx="6">
                  <c:v>Jihomoravský</c:v>
                </c:pt>
                <c:pt idx="7">
                  <c:v>Moravskoslezský</c:v>
                </c:pt>
                <c:pt idx="8">
                  <c:v>Olomoucký</c:v>
                </c:pt>
                <c:pt idx="9">
                  <c:v>Zlínský</c:v>
                </c:pt>
                <c:pt idx="10">
                  <c:v>Vysočina</c:v>
                </c:pt>
                <c:pt idx="11">
                  <c:v>Pardubický</c:v>
                </c:pt>
                <c:pt idx="12">
                  <c:v>Liberecký</c:v>
                </c:pt>
                <c:pt idx="13">
                  <c:v>Karlovarský</c:v>
                </c:pt>
              </c:strCache>
            </c:strRef>
          </c:cat>
          <c:val>
            <c:numRef>
              <c:f>DING!$B$14:$B$27</c:f>
              <c:numCache>
                <c:formatCode>General</c:formatCode>
                <c:ptCount val="14"/>
                <c:pt idx="0" formatCode="#,##0">
                  <c:v>5007</c:v>
                </c:pt>
                <c:pt idx="1">
                  <c:v>603</c:v>
                </c:pt>
                <c:pt idx="2">
                  <c:v>669</c:v>
                </c:pt>
                <c:pt idx="3" formatCode="#,##0">
                  <c:v>520</c:v>
                </c:pt>
                <c:pt idx="4">
                  <c:v>539</c:v>
                </c:pt>
                <c:pt idx="5">
                  <c:v>288</c:v>
                </c:pt>
                <c:pt idx="6">
                  <c:v>461</c:v>
                </c:pt>
                <c:pt idx="7">
                  <c:v>820</c:v>
                </c:pt>
                <c:pt idx="8">
                  <c:v>544</c:v>
                </c:pt>
                <c:pt idx="9">
                  <c:v>411</c:v>
                </c:pt>
                <c:pt idx="10">
                  <c:v>407</c:v>
                </c:pt>
                <c:pt idx="11">
                  <c:v>488</c:v>
                </c:pt>
                <c:pt idx="12">
                  <c:v>421</c:v>
                </c:pt>
                <c:pt idx="13">
                  <c:v>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4B-45BF-8C83-58ABE578555F}"/>
            </c:ext>
          </c:extLst>
        </c:ser>
        <c:ser>
          <c:idx val="1"/>
          <c:order val="1"/>
          <c:tx>
            <c:v>rozdíl </c:v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34B-45BF-8C83-58ABE578555F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34B-45BF-8C83-58ABE578555F}"/>
              </c:ext>
            </c:extLst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34B-45BF-8C83-58ABE578555F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34B-45BF-8C83-58ABE578555F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134B-45BF-8C83-58ABE578555F}"/>
              </c:ext>
            </c:extLst>
          </c:dPt>
          <c:dPt>
            <c:idx val="5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134B-45BF-8C83-58ABE578555F}"/>
              </c:ext>
            </c:extLst>
          </c:dPt>
          <c:dPt>
            <c:idx val="6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134B-45BF-8C83-58ABE578555F}"/>
              </c:ext>
            </c:extLst>
          </c:dPt>
          <c:dPt>
            <c:idx val="8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134B-45BF-8C83-58ABE578555F}"/>
              </c:ext>
            </c:extLst>
          </c:dPt>
          <c:dPt>
            <c:idx val="9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134B-45BF-8C83-58ABE578555F}"/>
              </c:ext>
            </c:extLst>
          </c:dPt>
          <c:dPt>
            <c:idx val="10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134B-45BF-8C83-58ABE578555F}"/>
              </c:ext>
            </c:extLst>
          </c:dPt>
          <c:dPt>
            <c:idx val="11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134B-45BF-8C83-58ABE578555F}"/>
              </c:ext>
            </c:extLst>
          </c:dPt>
          <c:dPt>
            <c:idx val="12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134B-45BF-8C83-58ABE578555F}"/>
              </c:ext>
            </c:extLst>
          </c:dPt>
          <c:dPt>
            <c:idx val="1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134B-45BF-8C83-58ABE578555F}"/>
              </c:ext>
            </c:extLst>
          </c:dPt>
          <c:dLbls>
            <c:dLbl>
              <c:idx val="0"/>
              <c:layout>
                <c:manualLayout>
                  <c:x val="-1.4847804740377951E-3"/>
                  <c:y val="4.91320214696733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4B-45BF-8C83-58ABE578555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34B-45BF-8C83-58ABE578555F}"/>
                </c:ext>
              </c:extLst>
            </c:dLbl>
            <c:dLbl>
              <c:idx val="2"/>
              <c:layout>
                <c:manualLayout>
                  <c:x val="-2.7220660901962007E-17"/>
                  <c:y val="5.80651162823413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4B-45BF-8C83-58ABE578555F}"/>
                </c:ext>
              </c:extLst>
            </c:dLbl>
            <c:dLbl>
              <c:idx val="3"/>
              <c:layout>
                <c:manualLayout>
                  <c:x val="1.4847804740377951E-3"/>
                  <c:y val="5.58318425791743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34B-45BF-8C83-58ABE578555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134B-45BF-8C83-58ABE578555F}"/>
                </c:ext>
              </c:extLst>
            </c:dLbl>
            <c:dLbl>
              <c:idx val="5"/>
              <c:layout>
                <c:manualLayout>
                  <c:x val="0"/>
                  <c:y val="5.13652951728405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34B-45BF-8C83-58ABE578555F}"/>
                </c:ext>
              </c:extLst>
            </c:dLbl>
            <c:dLbl>
              <c:idx val="6"/>
              <c:layout>
                <c:manualLayout>
                  <c:x val="0"/>
                  <c:y val="5.13652951728404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34B-45BF-8C83-58ABE578555F}"/>
                </c:ext>
              </c:extLst>
            </c:dLbl>
            <c:dLbl>
              <c:idx val="7"/>
              <c:layout>
                <c:manualLayout>
                  <c:x val="2.9695609480755903E-3"/>
                  <c:y val="6.029838998550834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34B-45BF-8C83-58ABE578555F}"/>
                </c:ext>
              </c:extLst>
            </c:dLbl>
            <c:dLbl>
              <c:idx val="8"/>
              <c:layout>
                <c:manualLayout>
                  <c:x val="0"/>
                  <c:y val="6.25316636886752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34B-45BF-8C83-58ABE578555F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134B-45BF-8C83-58ABE578555F}"/>
                </c:ext>
              </c:extLst>
            </c:dLbl>
            <c:dLbl>
              <c:idx val="10"/>
              <c:layout>
                <c:manualLayout>
                  <c:x val="0"/>
                  <c:y val="5.35985688760074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34B-45BF-8C83-58ABE578555F}"/>
                </c:ext>
              </c:extLst>
            </c:dLbl>
            <c:dLbl>
              <c:idx val="11"/>
              <c:layout>
                <c:manualLayout>
                  <c:x val="-1.0888264360784803E-16"/>
                  <c:y val="6.25316636886753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34B-45BF-8C83-58ABE578555F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134B-45BF-8C83-58ABE578555F}"/>
                </c:ext>
              </c:extLst>
            </c:dLbl>
            <c:dLbl>
              <c:idx val="13"/>
              <c:layout>
                <c:manualLayout>
                  <c:x val="-1.0888264360784803E-16"/>
                  <c:y val="5.13652951728404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34B-45BF-8C83-58ABE57855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DING!$A$14:$A$27</c:f>
              <c:strCache>
                <c:ptCount val="14"/>
                <c:pt idx="0">
                  <c:v>Hl. m. Praha</c:v>
                </c:pt>
                <c:pt idx="1">
                  <c:v>Středočeský</c:v>
                </c:pt>
                <c:pt idx="2">
                  <c:v>Jihočeský</c:v>
                </c:pt>
                <c:pt idx="3">
                  <c:v>Plzeňský</c:v>
                </c:pt>
                <c:pt idx="4">
                  <c:v>Ústecký</c:v>
                </c:pt>
                <c:pt idx="5">
                  <c:v>Královehradecký</c:v>
                </c:pt>
                <c:pt idx="6">
                  <c:v>Jihomoravský</c:v>
                </c:pt>
                <c:pt idx="7">
                  <c:v>Moravskoslezský</c:v>
                </c:pt>
                <c:pt idx="8">
                  <c:v>Olomoucký</c:v>
                </c:pt>
                <c:pt idx="9">
                  <c:v>Zlínský</c:v>
                </c:pt>
                <c:pt idx="10">
                  <c:v>Vysočina</c:v>
                </c:pt>
                <c:pt idx="11">
                  <c:v>Pardubický</c:v>
                </c:pt>
                <c:pt idx="12">
                  <c:v>Liberecký</c:v>
                </c:pt>
                <c:pt idx="13">
                  <c:v>Karlovarský</c:v>
                </c:pt>
              </c:strCache>
            </c:strRef>
          </c:cat>
          <c:val>
            <c:numRef>
              <c:f>DING!$D$14:$D$27</c:f>
              <c:numCache>
                <c:formatCode>#,##0</c:formatCode>
                <c:ptCount val="14"/>
                <c:pt idx="0">
                  <c:v>4</c:v>
                </c:pt>
                <c:pt idx="1">
                  <c:v>-139</c:v>
                </c:pt>
                <c:pt idx="2">
                  <c:v>80</c:v>
                </c:pt>
                <c:pt idx="3">
                  <c:v>69</c:v>
                </c:pt>
                <c:pt idx="4">
                  <c:v>-83</c:v>
                </c:pt>
                <c:pt idx="5">
                  <c:v>21</c:v>
                </c:pt>
                <c:pt idx="6">
                  <c:v>30</c:v>
                </c:pt>
                <c:pt idx="7">
                  <c:v>117</c:v>
                </c:pt>
                <c:pt idx="8">
                  <c:v>139</c:v>
                </c:pt>
                <c:pt idx="9">
                  <c:v>-57</c:v>
                </c:pt>
                <c:pt idx="10">
                  <c:v>36</c:v>
                </c:pt>
                <c:pt idx="11">
                  <c:v>133</c:v>
                </c:pt>
                <c:pt idx="12">
                  <c:v>-19</c:v>
                </c:pt>
                <c:pt idx="1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134B-45BF-8C83-58ABE5785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80"/>
        <c:axId val="53929807"/>
        <c:axId val="53928143"/>
      </c:barChart>
      <c:catAx>
        <c:axId val="53929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3928143"/>
        <c:crosses val="autoZero"/>
        <c:auto val="1"/>
        <c:lblAlgn val="ctr"/>
        <c:lblOffset val="100"/>
        <c:noMultiLvlLbl val="0"/>
      </c:catAx>
      <c:valAx>
        <c:axId val="53928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39298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7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736446496300577E-2"/>
          <c:y val="4.8802617540953303E-2"/>
          <c:w val="0.95311636045494308"/>
          <c:h val="0.739737619336312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DING!$B$84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DING!$A$85:$A$98</c:f>
              <c:strCache>
                <c:ptCount val="14"/>
                <c:pt idx="0">
                  <c:v>Hl. m. Praha</c:v>
                </c:pt>
                <c:pt idx="1">
                  <c:v>Středočeský</c:v>
                </c:pt>
                <c:pt idx="2">
                  <c:v>Jihočeský</c:v>
                </c:pt>
                <c:pt idx="3">
                  <c:v>Plzeňský</c:v>
                </c:pt>
                <c:pt idx="4">
                  <c:v>Ústecký</c:v>
                </c:pt>
                <c:pt idx="5">
                  <c:v>Královehradecký</c:v>
                </c:pt>
                <c:pt idx="6">
                  <c:v>Jihomoravský</c:v>
                </c:pt>
                <c:pt idx="7">
                  <c:v>Moravskoslezský</c:v>
                </c:pt>
                <c:pt idx="8">
                  <c:v>Olomoucký</c:v>
                </c:pt>
                <c:pt idx="9">
                  <c:v>Zlínský</c:v>
                </c:pt>
                <c:pt idx="10">
                  <c:v>Vysočina</c:v>
                </c:pt>
                <c:pt idx="11">
                  <c:v>Pardubický</c:v>
                </c:pt>
                <c:pt idx="12">
                  <c:v>Liberecký</c:v>
                </c:pt>
                <c:pt idx="13">
                  <c:v>Karlovarský</c:v>
                </c:pt>
              </c:strCache>
            </c:strRef>
          </c:cat>
          <c:val>
            <c:numRef>
              <c:f>DING!$B$85:$B$98</c:f>
              <c:numCache>
                <c:formatCode>General</c:formatCode>
                <c:ptCount val="14"/>
                <c:pt idx="0" formatCode="#,##0">
                  <c:v>7</c:v>
                </c:pt>
                <c:pt idx="1">
                  <c:v>137</c:v>
                </c:pt>
                <c:pt idx="2">
                  <c:v>88</c:v>
                </c:pt>
                <c:pt idx="3" formatCode="#,##0">
                  <c:v>44</c:v>
                </c:pt>
                <c:pt idx="4">
                  <c:v>144</c:v>
                </c:pt>
                <c:pt idx="5">
                  <c:v>249</c:v>
                </c:pt>
                <c:pt idx="6">
                  <c:v>61</c:v>
                </c:pt>
                <c:pt idx="7">
                  <c:v>31</c:v>
                </c:pt>
                <c:pt idx="8">
                  <c:v>97</c:v>
                </c:pt>
                <c:pt idx="9">
                  <c:v>15</c:v>
                </c:pt>
                <c:pt idx="10">
                  <c:v>52</c:v>
                </c:pt>
                <c:pt idx="11">
                  <c:v>135</c:v>
                </c:pt>
                <c:pt idx="12">
                  <c:v>44</c:v>
                </c:pt>
                <c:pt idx="13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DF-4E82-A715-ED7C517738CC}"/>
            </c:ext>
          </c:extLst>
        </c:ser>
        <c:ser>
          <c:idx val="1"/>
          <c:order val="1"/>
          <c:tx>
            <c:v>rozdíl</c:v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4DF-4E82-A715-ED7C517738CC}"/>
              </c:ext>
            </c:extLst>
          </c:dPt>
          <c:dPt>
            <c:idx val="6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4DF-4E82-A715-ED7C517738CC}"/>
              </c:ext>
            </c:extLst>
          </c:dPt>
          <c:dLbls>
            <c:dLbl>
              <c:idx val="0"/>
              <c:layout>
                <c:manualLayout>
                  <c:x val="1.4600639737951857E-3"/>
                  <c:y val="5.6838787060055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26750016008969E-2"/>
                      <c:h val="4.1754584190991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4DF-4E82-A715-ED7C517738C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4DF-4E82-A715-ED7C517738CC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4DF-4E82-A715-ED7C517738CC}"/>
                </c:ext>
              </c:extLst>
            </c:dLbl>
            <c:dLbl>
              <c:idx val="9"/>
              <c:layout>
                <c:manualLayout>
                  <c:x val="1.4600639737950786E-3"/>
                  <c:y val="6.3397012646008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4DF-4E82-A715-ED7C517738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DING!$A$85:$A$98</c:f>
              <c:strCache>
                <c:ptCount val="14"/>
                <c:pt idx="0">
                  <c:v>Hl. m. Praha</c:v>
                </c:pt>
                <c:pt idx="1">
                  <c:v>Středočeský</c:v>
                </c:pt>
                <c:pt idx="2">
                  <c:v>Jihočeský</c:v>
                </c:pt>
                <c:pt idx="3">
                  <c:v>Plzeňský</c:v>
                </c:pt>
                <c:pt idx="4">
                  <c:v>Ústecký</c:v>
                </c:pt>
                <c:pt idx="5">
                  <c:v>Královehradecký</c:v>
                </c:pt>
                <c:pt idx="6">
                  <c:v>Jihomoravský</c:v>
                </c:pt>
                <c:pt idx="7">
                  <c:v>Moravskoslezský</c:v>
                </c:pt>
                <c:pt idx="8">
                  <c:v>Olomoucký</c:v>
                </c:pt>
                <c:pt idx="9">
                  <c:v>Zlínský</c:v>
                </c:pt>
                <c:pt idx="10">
                  <c:v>Vysočina</c:v>
                </c:pt>
                <c:pt idx="11">
                  <c:v>Pardubický</c:v>
                </c:pt>
                <c:pt idx="12">
                  <c:v>Liberecký</c:v>
                </c:pt>
                <c:pt idx="13">
                  <c:v>Karlovarský</c:v>
                </c:pt>
              </c:strCache>
            </c:strRef>
          </c:cat>
          <c:val>
            <c:numRef>
              <c:f>DING!$D$85:$D$98</c:f>
              <c:numCache>
                <c:formatCode>#,##0</c:formatCode>
                <c:ptCount val="14"/>
                <c:pt idx="0">
                  <c:v>2</c:v>
                </c:pt>
                <c:pt idx="1">
                  <c:v>45</c:v>
                </c:pt>
                <c:pt idx="2">
                  <c:v>-18</c:v>
                </c:pt>
                <c:pt idx="3">
                  <c:v>12</c:v>
                </c:pt>
                <c:pt idx="4">
                  <c:v>-9</c:v>
                </c:pt>
                <c:pt idx="5">
                  <c:v>39</c:v>
                </c:pt>
                <c:pt idx="6">
                  <c:v>-2</c:v>
                </c:pt>
                <c:pt idx="7">
                  <c:v>10</c:v>
                </c:pt>
                <c:pt idx="8">
                  <c:v>14</c:v>
                </c:pt>
                <c:pt idx="9">
                  <c:v>5</c:v>
                </c:pt>
                <c:pt idx="10">
                  <c:v>13</c:v>
                </c:pt>
                <c:pt idx="11">
                  <c:v>22</c:v>
                </c:pt>
                <c:pt idx="12">
                  <c:v>4</c:v>
                </c:pt>
                <c:pt idx="1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4DF-4E82-A715-ED7C517738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80"/>
        <c:axId val="53929807"/>
        <c:axId val="53928143"/>
      </c:barChart>
      <c:catAx>
        <c:axId val="53929807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3928143"/>
        <c:crosses val="autoZero"/>
        <c:auto val="1"/>
        <c:lblAlgn val="ctr"/>
        <c:lblOffset val="100"/>
        <c:noMultiLvlLbl val="0"/>
      </c:catAx>
      <c:valAx>
        <c:axId val="53928143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39298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7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416571654408983E-2"/>
          <c:y val="1.6657865404293849E-2"/>
          <c:w val="0.95311636045494308"/>
          <c:h val="0.745783020563348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DING!$B$66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DING!$A$67:$A$80</c:f>
              <c:strCache>
                <c:ptCount val="14"/>
                <c:pt idx="0">
                  <c:v>Hl. m. Praha</c:v>
                </c:pt>
                <c:pt idx="1">
                  <c:v>Středočeský</c:v>
                </c:pt>
                <c:pt idx="2">
                  <c:v>Jihočeský</c:v>
                </c:pt>
                <c:pt idx="3">
                  <c:v>Plzeňský</c:v>
                </c:pt>
                <c:pt idx="4">
                  <c:v>Ústecký</c:v>
                </c:pt>
                <c:pt idx="5">
                  <c:v>Královehradecký</c:v>
                </c:pt>
                <c:pt idx="6">
                  <c:v>Jihomoravský</c:v>
                </c:pt>
                <c:pt idx="7">
                  <c:v>Moravskoslezský</c:v>
                </c:pt>
                <c:pt idx="8">
                  <c:v>Olomoucký</c:v>
                </c:pt>
                <c:pt idx="9">
                  <c:v>Zlínský</c:v>
                </c:pt>
                <c:pt idx="10">
                  <c:v>Vysočina</c:v>
                </c:pt>
                <c:pt idx="11">
                  <c:v>Pardubický</c:v>
                </c:pt>
                <c:pt idx="12">
                  <c:v>Liberecký</c:v>
                </c:pt>
                <c:pt idx="13">
                  <c:v>Karlovarský</c:v>
                </c:pt>
              </c:strCache>
            </c:strRef>
          </c:cat>
          <c:val>
            <c:numRef>
              <c:f>DING!$B$67:$B$80</c:f>
              <c:numCache>
                <c:formatCode>General</c:formatCode>
                <c:ptCount val="14"/>
                <c:pt idx="0" formatCode="#,##0">
                  <c:v>169</c:v>
                </c:pt>
                <c:pt idx="1">
                  <c:v>163</c:v>
                </c:pt>
                <c:pt idx="2">
                  <c:v>90</c:v>
                </c:pt>
                <c:pt idx="3" formatCode="#,##0">
                  <c:v>120</c:v>
                </c:pt>
                <c:pt idx="4">
                  <c:v>198</c:v>
                </c:pt>
                <c:pt idx="5">
                  <c:v>338</c:v>
                </c:pt>
                <c:pt idx="6">
                  <c:v>541</c:v>
                </c:pt>
                <c:pt idx="7">
                  <c:v>123</c:v>
                </c:pt>
                <c:pt idx="8">
                  <c:v>113</c:v>
                </c:pt>
                <c:pt idx="9">
                  <c:v>14</c:v>
                </c:pt>
                <c:pt idx="10">
                  <c:v>326</c:v>
                </c:pt>
                <c:pt idx="11">
                  <c:v>267</c:v>
                </c:pt>
                <c:pt idx="12">
                  <c:v>81</c:v>
                </c:pt>
                <c:pt idx="13">
                  <c:v>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9A-4FE0-86D3-0D56EB4E730A}"/>
            </c:ext>
          </c:extLst>
        </c:ser>
        <c:ser>
          <c:idx val="1"/>
          <c:order val="1"/>
          <c:tx>
            <c:v>rozdíl</c:v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39A-4FE0-86D3-0D56EB4E730A}"/>
              </c:ext>
            </c:extLst>
          </c:dPt>
          <c:dPt>
            <c:idx val="5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39A-4FE0-86D3-0D56EB4E730A}"/>
              </c:ext>
            </c:extLst>
          </c:dPt>
          <c:dPt>
            <c:idx val="6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39A-4FE0-86D3-0D56EB4E730A}"/>
              </c:ext>
            </c:extLst>
          </c:dPt>
          <c:dPt>
            <c:idx val="7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39A-4FE0-86D3-0D56EB4E730A}"/>
              </c:ext>
            </c:extLst>
          </c:dPt>
          <c:dPt>
            <c:idx val="8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39A-4FE0-86D3-0D56EB4E730A}"/>
              </c:ext>
            </c:extLst>
          </c:dPt>
          <c:dPt>
            <c:idx val="10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39A-4FE0-86D3-0D56EB4E730A}"/>
              </c:ext>
            </c:extLst>
          </c:dPt>
          <c:dPt>
            <c:idx val="11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39A-4FE0-86D3-0D56EB4E730A}"/>
              </c:ext>
            </c:extLst>
          </c:dPt>
          <c:dPt>
            <c:idx val="12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39A-4FE0-86D3-0D56EB4E730A}"/>
              </c:ext>
            </c:extLst>
          </c:dPt>
          <c:dPt>
            <c:idx val="13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F39A-4FE0-86D3-0D56EB4E730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F39A-4FE0-86D3-0D56EB4E730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F39A-4FE0-86D3-0D56EB4E730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F39A-4FE0-86D3-0D56EB4E730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F39A-4FE0-86D3-0D56EB4E730A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F39A-4FE0-86D3-0D56EB4E73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DING!$A$67:$A$80</c:f>
              <c:strCache>
                <c:ptCount val="14"/>
                <c:pt idx="0">
                  <c:v>Hl. m. Praha</c:v>
                </c:pt>
                <c:pt idx="1">
                  <c:v>Středočeský</c:v>
                </c:pt>
                <c:pt idx="2">
                  <c:v>Jihočeský</c:v>
                </c:pt>
                <c:pt idx="3">
                  <c:v>Plzeňský</c:v>
                </c:pt>
                <c:pt idx="4">
                  <c:v>Ústecký</c:v>
                </c:pt>
                <c:pt idx="5">
                  <c:v>Královehradecký</c:v>
                </c:pt>
                <c:pt idx="6">
                  <c:v>Jihomoravský</c:v>
                </c:pt>
                <c:pt idx="7">
                  <c:v>Moravskoslezský</c:v>
                </c:pt>
                <c:pt idx="8">
                  <c:v>Olomoucký</c:v>
                </c:pt>
                <c:pt idx="9">
                  <c:v>Zlínský</c:v>
                </c:pt>
                <c:pt idx="10">
                  <c:v>Vysočina</c:v>
                </c:pt>
                <c:pt idx="11">
                  <c:v>Pardubický</c:v>
                </c:pt>
                <c:pt idx="12">
                  <c:v>Liberecký</c:v>
                </c:pt>
                <c:pt idx="13">
                  <c:v>Karlovarský</c:v>
                </c:pt>
              </c:strCache>
            </c:strRef>
          </c:cat>
          <c:val>
            <c:numRef>
              <c:f>DING!$D$67:$D$80</c:f>
              <c:numCache>
                <c:formatCode>#,##0</c:formatCode>
                <c:ptCount val="14"/>
                <c:pt idx="0">
                  <c:v>-22</c:v>
                </c:pt>
                <c:pt idx="1">
                  <c:v>41</c:v>
                </c:pt>
                <c:pt idx="2">
                  <c:v>-16</c:v>
                </c:pt>
                <c:pt idx="3">
                  <c:v>-9</c:v>
                </c:pt>
                <c:pt idx="4">
                  <c:v>-105</c:v>
                </c:pt>
                <c:pt idx="5">
                  <c:v>33</c:v>
                </c:pt>
                <c:pt idx="6">
                  <c:v>6</c:v>
                </c:pt>
                <c:pt idx="7">
                  <c:v>5</c:v>
                </c:pt>
                <c:pt idx="8">
                  <c:v>6</c:v>
                </c:pt>
                <c:pt idx="9">
                  <c:v>-7</c:v>
                </c:pt>
                <c:pt idx="10">
                  <c:v>132</c:v>
                </c:pt>
                <c:pt idx="11">
                  <c:v>28</c:v>
                </c:pt>
                <c:pt idx="12">
                  <c:v>19</c:v>
                </c:pt>
                <c:pt idx="13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39A-4FE0-86D3-0D56EB4E73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80"/>
        <c:axId val="53929807"/>
        <c:axId val="53928143"/>
      </c:barChart>
      <c:catAx>
        <c:axId val="53929807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3928143"/>
        <c:crosses val="autoZero"/>
        <c:auto val="1"/>
        <c:lblAlgn val="ctr"/>
        <c:lblOffset val="100"/>
        <c:noMultiLvlLbl val="0"/>
      </c:catAx>
      <c:valAx>
        <c:axId val="53928143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3929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78081019041577648"/>
          <c:y val="4.2526433973140161E-2"/>
          <c:w val="0.11440752832725176"/>
          <c:h val="0.115084981465924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6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900136177939177E-2"/>
          <c:y val="1.6934103010712138E-2"/>
          <c:w val="0.95311636045494308"/>
          <c:h val="0.73760242657210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DING!$B$48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DING!$A$49:$A$62</c:f>
              <c:strCache>
                <c:ptCount val="14"/>
                <c:pt idx="0">
                  <c:v>Hl. m. Praha</c:v>
                </c:pt>
                <c:pt idx="1">
                  <c:v>Středočeský</c:v>
                </c:pt>
                <c:pt idx="2">
                  <c:v>Jihočeský</c:v>
                </c:pt>
                <c:pt idx="3">
                  <c:v>Plzeňský</c:v>
                </c:pt>
                <c:pt idx="4">
                  <c:v>Ústecký</c:v>
                </c:pt>
                <c:pt idx="5">
                  <c:v>Královehradecký</c:v>
                </c:pt>
                <c:pt idx="6">
                  <c:v>Jihomoravský</c:v>
                </c:pt>
                <c:pt idx="7">
                  <c:v>Moravskoslezský</c:v>
                </c:pt>
                <c:pt idx="8">
                  <c:v>Olomoucký</c:v>
                </c:pt>
                <c:pt idx="9">
                  <c:v>Zlínský</c:v>
                </c:pt>
                <c:pt idx="10">
                  <c:v>Vysočina</c:v>
                </c:pt>
                <c:pt idx="11">
                  <c:v>Pardubický</c:v>
                </c:pt>
                <c:pt idx="12">
                  <c:v>Liberecký</c:v>
                </c:pt>
                <c:pt idx="13">
                  <c:v>Karlovarský</c:v>
                </c:pt>
              </c:strCache>
            </c:strRef>
          </c:cat>
          <c:val>
            <c:numRef>
              <c:f>DING!$B$49:$B$62</c:f>
              <c:numCache>
                <c:formatCode>General</c:formatCode>
                <c:ptCount val="14"/>
                <c:pt idx="0" formatCode="#,##0">
                  <c:v>12</c:v>
                </c:pt>
                <c:pt idx="1">
                  <c:v>20</c:v>
                </c:pt>
                <c:pt idx="2">
                  <c:v>14</c:v>
                </c:pt>
                <c:pt idx="3" formatCode="#,##0">
                  <c:v>32</c:v>
                </c:pt>
                <c:pt idx="4">
                  <c:v>37</c:v>
                </c:pt>
                <c:pt idx="5">
                  <c:v>15</c:v>
                </c:pt>
                <c:pt idx="6">
                  <c:v>27</c:v>
                </c:pt>
                <c:pt idx="7">
                  <c:v>28</c:v>
                </c:pt>
                <c:pt idx="8">
                  <c:v>41</c:v>
                </c:pt>
                <c:pt idx="9">
                  <c:v>9</c:v>
                </c:pt>
                <c:pt idx="10">
                  <c:v>39</c:v>
                </c:pt>
                <c:pt idx="11">
                  <c:v>108</c:v>
                </c:pt>
                <c:pt idx="12">
                  <c:v>35</c:v>
                </c:pt>
                <c:pt idx="1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3A-45C6-BD57-9998E7B4D0FF}"/>
            </c:ext>
          </c:extLst>
        </c:ser>
        <c:ser>
          <c:idx val="1"/>
          <c:order val="1"/>
          <c:tx>
            <c:v>rozdíl</c:v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E3A-45C6-BD57-9998E7B4D0FF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E3A-45C6-BD57-9998E7B4D0FF}"/>
              </c:ext>
            </c:extLst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E3A-45C6-BD57-9998E7B4D0FF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E3A-45C6-BD57-9998E7B4D0FF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E3A-45C6-BD57-9998E7B4D0FF}"/>
              </c:ext>
            </c:extLst>
          </c:dPt>
          <c:dPt>
            <c:idx val="5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6E3A-45C6-BD57-9998E7B4D0FF}"/>
              </c:ext>
            </c:extLst>
          </c:dPt>
          <c:dPt>
            <c:idx val="6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6E3A-45C6-BD57-9998E7B4D0FF}"/>
              </c:ext>
            </c:extLst>
          </c:dPt>
          <c:dPt>
            <c:idx val="7"/>
            <c:invertIfNegative val="0"/>
            <c:bubble3D val="0"/>
            <c:spPr>
              <a:blipFill>
                <a:blip xmlns:r="http://schemas.openxmlformats.org/officeDocument/2006/relationships" r:embed="rId7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6E3A-45C6-BD57-9998E7B4D0FF}"/>
              </c:ext>
            </c:extLst>
          </c:dPt>
          <c:dPt>
            <c:idx val="8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6E3A-45C6-BD57-9998E7B4D0FF}"/>
              </c:ext>
            </c:extLst>
          </c:dPt>
          <c:dPt>
            <c:idx val="9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6E3A-45C6-BD57-9998E7B4D0FF}"/>
              </c:ext>
            </c:extLst>
          </c:dPt>
          <c:dPt>
            <c:idx val="10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6E3A-45C6-BD57-9998E7B4D0FF}"/>
              </c:ext>
            </c:extLst>
          </c:dPt>
          <c:dPt>
            <c:idx val="11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6E3A-45C6-BD57-9998E7B4D0FF}"/>
              </c:ext>
            </c:extLst>
          </c:dPt>
          <c:dPt>
            <c:idx val="12"/>
            <c:invertIfNegative val="0"/>
            <c:bubble3D val="0"/>
            <c:spPr>
              <a:blipFill>
                <a:blip xmlns:r="http://schemas.openxmlformats.org/officeDocument/2006/relationships" r:embed="rId7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6E3A-45C6-BD57-9998E7B4D0FF}"/>
              </c:ext>
            </c:extLst>
          </c:dPt>
          <c:dPt>
            <c:idx val="1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6E3A-45C6-BD57-9998E7B4D0F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A-45C6-BD57-9998E7B4D0F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E3A-45C6-BD57-9998E7B4D0F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E3A-45C6-BD57-9998E7B4D0F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E3A-45C6-BD57-9998E7B4D0F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6E3A-45C6-BD57-9998E7B4D0FF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6E3A-45C6-BD57-9998E7B4D0FF}"/>
                </c:ext>
              </c:extLst>
            </c:dLbl>
            <c:dLbl>
              <c:idx val="6"/>
              <c:layout>
                <c:manualLayout>
                  <c:x val="1.4543227568187985E-3"/>
                  <c:y val="5.25118694397803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E3A-45C6-BD57-9998E7B4D0FF}"/>
                </c:ext>
              </c:extLst>
            </c:dLbl>
            <c:dLbl>
              <c:idx val="7"/>
              <c:layout>
                <c:manualLayout>
                  <c:x val="-1.0664910348050109E-16"/>
                  <c:y val="9.62717606395973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E3A-45C6-BD57-9998E7B4D0FF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6E3A-45C6-BD57-9998E7B4D0FF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6E3A-45C6-BD57-9998E7B4D0FF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6E3A-45C6-BD57-9998E7B4D0FF}"/>
                </c:ext>
              </c:extLst>
            </c:dLbl>
            <c:dLbl>
              <c:idx val="13"/>
              <c:layout>
                <c:manualLayout>
                  <c:x val="0"/>
                  <c:y val="5.90758531197529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6E3A-45C6-BD57-9998E7B4D0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DING!$A$49:$A$62</c:f>
              <c:strCache>
                <c:ptCount val="14"/>
                <c:pt idx="0">
                  <c:v>Hl. m. Praha</c:v>
                </c:pt>
                <c:pt idx="1">
                  <c:v>Středočeský</c:v>
                </c:pt>
                <c:pt idx="2">
                  <c:v>Jihočeský</c:v>
                </c:pt>
                <c:pt idx="3">
                  <c:v>Plzeňský</c:v>
                </c:pt>
                <c:pt idx="4">
                  <c:v>Ústecký</c:v>
                </c:pt>
                <c:pt idx="5">
                  <c:v>Královehradecký</c:v>
                </c:pt>
                <c:pt idx="6">
                  <c:v>Jihomoravský</c:v>
                </c:pt>
                <c:pt idx="7">
                  <c:v>Moravskoslezský</c:v>
                </c:pt>
                <c:pt idx="8">
                  <c:v>Olomoucký</c:v>
                </c:pt>
                <c:pt idx="9">
                  <c:v>Zlínský</c:v>
                </c:pt>
                <c:pt idx="10">
                  <c:v>Vysočina</c:v>
                </c:pt>
                <c:pt idx="11">
                  <c:v>Pardubický</c:v>
                </c:pt>
                <c:pt idx="12">
                  <c:v>Liberecký</c:v>
                </c:pt>
                <c:pt idx="13">
                  <c:v>Karlovarský</c:v>
                </c:pt>
              </c:strCache>
            </c:strRef>
          </c:cat>
          <c:val>
            <c:numRef>
              <c:f>DING!$D$49:$D$62</c:f>
              <c:numCache>
                <c:formatCode>#,##0</c:formatCode>
                <c:ptCount val="14"/>
                <c:pt idx="0">
                  <c:v>0</c:v>
                </c:pt>
                <c:pt idx="1">
                  <c:v>-13</c:v>
                </c:pt>
                <c:pt idx="2">
                  <c:v>-29</c:v>
                </c:pt>
                <c:pt idx="3">
                  <c:v>-12</c:v>
                </c:pt>
                <c:pt idx="4">
                  <c:v>-81</c:v>
                </c:pt>
                <c:pt idx="5">
                  <c:v>-33</c:v>
                </c:pt>
                <c:pt idx="6">
                  <c:v>4</c:v>
                </c:pt>
                <c:pt idx="7">
                  <c:v>19</c:v>
                </c:pt>
                <c:pt idx="8">
                  <c:v>-2</c:v>
                </c:pt>
                <c:pt idx="9">
                  <c:v>-7</c:v>
                </c:pt>
                <c:pt idx="10">
                  <c:v>-7</c:v>
                </c:pt>
                <c:pt idx="11">
                  <c:v>41</c:v>
                </c:pt>
                <c:pt idx="12">
                  <c:v>7</c:v>
                </c:pt>
                <c:pt idx="1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6E3A-45C6-BD57-9998E7B4D0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80"/>
        <c:axId val="53929807"/>
        <c:axId val="53928143"/>
      </c:barChart>
      <c:catAx>
        <c:axId val="53929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3928143"/>
        <c:crosses val="autoZero"/>
        <c:auto val="1"/>
        <c:lblAlgn val="ctr"/>
        <c:lblOffset val="100"/>
        <c:noMultiLvlLbl val="0"/>
      </c:catAx>
      <c:valAx>
        <c:axId val="53928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39298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8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65884861407248E-3"/>
          <c:y val="8.2087013266603651E-5"/>
          <c:w val="0.99040511727078895"/>
          <c:h val="0.99991791298673338"/>
        </c:manualLayout>
      </c:layout>
      <c:lineChart>
        <c:grouping val="standard"/>
        <c:varyColors val="0"/>
        <c:ser>
          <c:idx val="1"/>
          <c:order val="0"/>
          <c:tx>
            <c:strRef>
              <c:f>'celkové následky a počty'!$I$4</c:f>
              <c:strCache>
                <c:ptCount val="1"/>
                <c:pt idx="0">
                  <c:v>USMRCENO</c:v>
                </c:pt>
              </c:strCache>
            </c:strRef>
          </c:tx>
          <c:spPr>
            <a:ln w="50800" cap="rnd">
              <a:solidFill>
                <a:srgbClr val="D36D5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6350">
                <a:solidFill>
                  <a:srgbClr val="D36D57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429AD59F-A681-409D-86CB-E23188F27196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C82AA4F8-BC34-4FA2-8E9C-77DA5B8D6287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{C82AA4F8-BC34-4FA2-8E9C-77DA5B8D6287}</c15:txfldGUID>
                      <c15:f>'celkové následky a počty'!$C$5</c15:f>
                      <c15:dlblFieldTableCache>
                        <c:ptCount val="1"/>
                        <c:pt idx="0">
                          <c:v>1 192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92B2-40E7-901D-8BC6893A842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B2-40E7-901D-8BC6893A842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B2-40E7-901D-8BC6893A842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B2-40E7-901D-8BC6893A842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B2-40E7-901D-8BC6893A842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B2-40E7-901D-8BC6893A842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2B2-40E7-901D-8BC6893A842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B2-40E7-901D-8BC6893A842B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E0C24FB9-3B45-4929-9899-030B4DC01ADB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2F98C702-36E3-414D-A156-F5E559991442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{2F98C702-36E3-414D-A156-F5E559991442}</c15:txfldGUID>
                      <c15:f>'celkové následky a počty'!$C$13</c15:f>
                      <c15:dlblFieldTableCache>
                        <c:ptCount val="1"/>
                        <c:pt idx="0">
                          <c:v>1 758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92B2-40E7-901D-8BC6893A842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B2-40E7-901D-8BC6893A842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2B2-40E7-901D-8BC6893A842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2B2-40E7-901D-8BC6893A842B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2B2-40E7-901D-8BC6893A842B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2B2-40E7-901D-8BC6893A842B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2B2-40E7-901D-8BC6893A842B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122F201D-122E-4AF8-ABE6-CFE97B4199C5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50628174-D2AE-45EA-BF81-88900467DA09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{50628174-D2AE-45EA-BF81-88900467DA09}</c15:txfldGUID>
                      <c15:f>'celkové následky a počty'!$C$20</c15:f>
                      <c15:dlblFieldTableCache>
                        <c:ptCount val="1"/>
                        <c:pt idx="0">
                          <c:v>1 335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92B2-40E7-901D-8BC6893A842B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2B2-40E7-901D-8BC6893A842B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2B2-40E7-901D-8BC6893A842B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2B2-40E7-901D-8BC6893A842B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2B2-40E7-901D-8BC6893A842B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2B2-40E7-901D-8BC6893A842B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2B2-40E7-901D-8BC6893A842B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2B2-40E7-901D-8BC6893A842B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2B2-40E7-901D-8BC6893A842B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2B2-40E7-901D-8BC6893A842B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2B2-40E7-901D-8BC6893A842B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2B2-40E7-901D-8BC6893A842B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2B2-40E7-901D-8BC6893A842B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2B2-40E7-901D-8BC6893A842B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976EC234-3002-4795-BDAC-866CCE791DA3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AB3C154C-7FEF-4464-9414-F41749C82D4C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{AB3C154C-7FEF-4464-9414-F41749C82D4C}</c15:txfldGUID>
                      <c15:f>'celkové následky a počty'!$C$34</c15:f>
                      <c15:dlblFieldTableCache>
                        <c:ptCount val="1"/>
                        <c:pt idx="0">
                          <c:v>1 173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92B2-40E7-901D-8BC6893A842B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2B2-40E7-901D-8BC6893A842B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2B2-40E7-901D-8BC6893A842B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92B2-40E7-901D-8BC6893A842B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A8B1ACD0-CEBF-4362-8F29-6D6983132B35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C260EA2E-021F-4C1B-AD76-A2C39F0436A1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{C260EA2E-021F-4C1B-AD76-A2C39F0436A1}</c15:txfldGUID>
                      <c15:f>'celkové následky a počty'!$C$38</c15:f>
                      <c15:dlblFieldTableCache>
                        <c:ptCount val="1"/>
                        <c:pt idx="0">
                          <c:v>1 473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92B2-40E7-901D-8BC6893A842B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92B2-40E7-901D-8BC6893A842B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2B2-40E7-901D-8BC6893A842B}"/>
                </c:ext>
              </c:extLst>
            </c:dLbl>
            <c:dLbl>
              <c:idx val="36"/>
              <c:tx>
                <c:rich>
                  <a:bodyPr/>
                  <a:lstStyle/>
                  <a:p>
                    <a:fld id="{AE09560B-C328-4C21-9EB0-A3423099654B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2BDC8CA6-D5E6-43B8-A89C-4A8FD4F1E134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{2BDC8CA6-D5E6-43B8-A89C-4A8FD4F1E134}</c15:txfldGUID>
                      <c15:f>'celkové následky a počty'!$C$41</c15:f>
                      <c15:dlblFieldTableCache>
                        <c:ptCount val="1"/>
                        <c:pt idx="0">
                          <c:v>1 411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92B2-40E7-901D-8BC6893A842B}"/>
                </c:ext>
              </c:extLst>
            </c:dLbl>
            <c:dLbl>
              <c:idx val="37"/>
              <c:layout>
                <c:manualLayout>
                  <c:x val="-2.3792706881789031E-2"/>
                  <c:y val="7.4516164171961385E-2"/>
                </c:manualLayout>
              </c:layout>
              <c:tx>
                <c:rich>
                  <a:bodyPr/>
                  <a:lstStyle/>
                  <a:p>
                    <a:fld id="{D3E9F57A-43F9-4447-8FED-F39DE63626FC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3AE18A2B-4ABE-44B9-8202-24B54493F42A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{3AE18A2B-4ABE-44B9-8202-24B54493F42A}</c15:txfldGUID>
                      <c15:f>'celkové následky a počty'!$C$42</c15:f>
                      <c15:dlblFieldTableCache>
                        <c:ptCount val="1"/>
                        <c:pt idx="0">
                          <c:v>1 204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92B2-40E7-901D-8BC6893A842B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92B2-40E7-901D-8BC6893A842B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92B2-40E7-901D-8BC6893A842B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92B2-40E7-901D-8BC6893A842B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92B2-40E7-901D-8BC6893A842B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92B2-40E7-901D-8BC6893A842B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92B2-40E7-901D-8BC6893A842B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92B2-40E7-901D-8BC6893A842B}"/>
                </c:ext>
              </c:extLst>
            </c:dLbl>
            <c:dLbl>
              <c:idx val="45"/>
              <c:layout>
                <c:manualLayout>
                  <c:x val="-2.087420042643939E-2"/>
                  <c:y val="6.3779802361318125E-2"/>
                </c:manualLayout>
              </c:layout>
              <c:tx>
                <c:rich>
                  <a:bodyPr/>
                  <a:lstStyle/>
                  <a:p>
                    <a:fld id="{6E0583EE-A05A-401F-83A1-DB0AC03CB284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3592EDC7-A07C-4BB5-993E-CBE3CE115567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{3592EDC7-A07C-4BB5-993E-CBE3CE115567}</c15:txfldGUID>
                      <c15:f>'celkové následky a počty'!$C$50</c15:f>
                      <c15:dlblFieldTableCache>
                        <c:ptCount val="1"/>
                        <c:pt idx="0">
                          <c:v>956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92B2-40E7-901D-8BC6893A842B}"/>
                </c:ext>
              </c:extLst>
            </c:dLbl>
            <c:dLbl>
              <c:idx val="46"/>
              <c:tx>
                <c:rich>
                  <a:bodyPr/>
                  <a:lstStyle/>
                  <a:p>
                    <a:fld id="{5C54A953-F958-45D9-BB1E-593B724CD4AA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BB7D64F8-9DBE-40D4-9C00-62A0E000C1C5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{BB7D64F8-9DBE-40D4-9C00-62A0E000C1C5}</c15:txfldGUID>
                      <c15:f>'celkové následky a počty'!$C$51</c15:f>
                      <c15:dlblFieldTableCache>
                        <c:ptCount val="1"/>
                        <c:pt idx="0">
                          <c:v>1 123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92B2-40E7-901D-8BC6893A842B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92B2-40E7-901D-8BC6893A842B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92B2-40E7-901D-8BC6893A842B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92B2-40E7-901D-8BC6893A842B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92B2-40E7-901D-8BC6893A842B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92B2-40E7-901D-8BC6893A842B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92B2-40E7-901D-8BC6893A842B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92B2-40E7-901D-8BC6893A842B}"/>
                </c:ext>
              </c:extLst>
            </c:dLbl>
            <c:dLbl>
              <c:idx val="54"/>
              <c:tx>
                <c:rich>
                  <a:bodyPr/>
                  <a:lstStyle/>
                  <a:p>
                    <a:fld id="{3B8C2108-F64C-4E16-9FB2-66CDDBD72717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1785273B-24A7-4BE7-A93E-6470F4D3A839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{1785273B-24A7-4BE7-A93E-6470F4D3A839}</c15:txfldGUID>
                      <c15:f>'celkové následky a počty'!$C$59</c15:f>
                      <c15:dlblFieldTableCache>
                        <c:ptCount val="1"/>
                        <c:pt idx="0">
                          <c:v>660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92B2-40E7-901D-8BC6893A842B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92B2-40E7-901D-8BC6893A842B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92B2-40E7-901D-8BC6893A842B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92B2-40E7-901D-8BC6893A842B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92B2-40E7-901D-8BC6893A842B}"/>
                </c:ext>
              </c:extLst>
            </c:dLbl>
            <c:dLbl>
              <c:idx val="59"/>
              <c:layout>
                <c:manualLayout>
                  <c:x val="-2.4072494669509593E-2"/>
                  <c:y val="5.7223166710463617E-2"/>
                </c:manualLayout>
              </c:layout>
              <c:tx>
                <c:rich>
                  <a:bodyPr/>
                  <a:lstStyle/>
                  <a:p>
                    <a:fld id="{2AB55906-7505-4D98-B06E-8BDAEDBFDD83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C1132CE6-3C74-4595-8237-C781426B3415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{C1132CE6-3C74-4595-8237-C781426B3415}</c15:txfldGUID>
                      <c15:f>'celkové následky a počty'!$C$64</c15:f>
                      <c15:dlblFieldTableCache>
                        <c:ptCount val="1"/>
                        <c:pt idx="0">
                          <c:v>460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92B2-40E7-901D-8BC6893A842B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92B2-40E7-901D-8BC6893A842B}"/>
                </c:ext>
              </c:extLst>
            </c:dLbl>
            <c:dLbl>
              <c:idx val="61"/>
              <c:layout>
                <c:manualLayout>
                  <c:x val="-5.3304904051172707E-3"/>
                  <c:y val="-6.735291065577198E-2"/>
                </c:manualLayout>
              </c:layout>
              <c:tx>
                <c:rich>
                  <a:bodyPr/>
                  <a:lstStyle/>
                  <a:p>
                    <a:fld id="{90764E1F-D7D1-4425-AC68-59FEDBBF81A9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EC91F6BD-5E6D-4EF4-9AC8-6AA5F20A42AA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{EC91F6BD-5E6D-4EF4-9AC8-6AA5F20A42AA}</c15:txfldGUID>
                      <c15:f>'celkové následky a počty'!$C$66</c15:f>
                      <c15:dlblFieldTableCache>
                        <c:ptCount val="1"/>
                        <c:pt idx="0">
                          <c:v>454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92B2-40E7-901D-8BC6893A84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2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'celkové následky a počty'!$G$5:$G$66</c:f>
              <c:numCache>
                <c:formatCode>General</c:formatCode>
                <c:ptCount val="62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  <c:pt idx="60">
                  <c:v>2021</c:v>
                </c:pt>
                <c:pt idx="61">
                  <c:v>2022</c:v>
                </c:pt>
              </c:numCache>
            </c:numRef>
          </c:cat>
          <c:val>
            <c:numRef>
              <c:f>'celkové následky a počty'!$I$5:$I$66</c:f>
              <c:numCache>
                <c:formatCode>0.00</c:formatCode>
                <c:ptCount val="62"/>
                <c:pt idx="0">
                  <c:v>100</c:v>
                </c:pt>
                <c:pt idx="1">
                  <c:v>83.892617449664428</c:v>
                </c:pt>
                <c:pt idx="2">
                  <c:v>97.734899328859058</c:v>
                </c:pt>
                <c:pt idx="3">
                  <c:v>96.140939597315437</c:v>
                </c:pt>
                <c:pt idx="4">
                  <c:v>94.37919463087249</c:v>
                </c:pt>
                <c:pt idx="5">
                  <c:v>97.231543624161077</c:v>
                </c:pt>
                <c:pt idx="6">
                  <c:v>107.0469798657718</c:v>
                </c:pt>
                <c:pt idx="7">
                  <c:v>134.06040268456377</c:v>
                </c:pt>
                <c:pt idx="8">
                  <c:v>147.48322147651007</c:v>
                </c:pt>
                <c:pt idx="9">
                  <c:v>127.93624161073826</c:v>
                </c:pt>
                <c:pt idx="10">
                  <c:v>128.2718120805369</c:v>
                </c:pt>
                <c:pt idx="11">
                  <c:v>118.03691275167785</c:v>
                </c:pt>
                <c:pt idx="12">
                  <c:v>113.08724832214764</c:v>
                </c:pt>
                <c:pt idx="13">
                  <c:v>106.29194630872483</c:v>
                </c:pt>
                <c:pt idx="14">
                  <c:v>105.28523489932886</c:v>
                </c:pt>
                <c:pt idx="15">
                  <c:v>111.996644295302</c:v>
                </c:pt>
                <c:pt idx="16">
                  <c:v>100.67114093959732</c:v>
                </c:pt>
                <c:pt idx="17">
                  <c:v>103.85906040268455</c:v>
                </c:pt>
                <c:pt idx="18">
                  <c:v>88.84228187919463</c:v>
                </c:pt>
                <c:pt idx="19">
                  <c:v>84.983221476510067</c:v>
                </c:pt>
                <c:pt idx="20">
                  <c:v>79.110738255033553</c:v>
                </c:pt>
                <c:pt idx="21">
                  <c:v>75.335570469798668</c:v>
                </c:pt>
                <c:pt idx="22">
                  <c:v>73.070469798657726</c:v>
                </c:pt>
                <c:pt idx="23">
                  <c:v>65.939597315436231</c:v>
                </c:pt>
                <c:pt idx="24">
                  <c:v>70.050335570469798</c:v>
                </c:pt>
                <c:pt idx="25">
                  <c:v>64.429530201342274</c:v>
                </c:pt>
                <c:pt idx="26">
                  <c:v>64.261744966442961</c:v>
                </c:pt>
                <c:pt idx="27">
                  <c:v>67.953020134228197</c:v>
                </c:pt>
                <c:pt idx="28">
                  <c:v>76.677852348993298</c:v>
                </c:pt>
                <c:pt idx="29">
                  <c:v>98.40604026845638</c:v>
                </c:pt>
                <c:pt idx="30">
                  <c:v>100.16778523489933</c:v>
                </c:pt>
                <c:pt idx="31">
                  <c:v>117.03020134228188</c:v>
                </c:pt>
                <c:pt idx="32">
                  <c:v>113.6744966442953</c:v>
                </c:pt>
                <c:pt idx="33">
                  <c:v>123.57382550335569</c:v>
                </c:pt>
                <c:pt idx="34">
                  <c:v>116.10738255033557</c:v>
                </c:pt>
                <c:pt idx="35">
                  <c:v>116.2751677852349</c:v>
                </c:pt>
                <c:pt idx="36">
                  <c:v>118.37248322147651</c:v>
                </c:pt>
                <c:pt idx="37">
                  <c:v>101.00671140939596</c:v>
                </c:pt>
                <c:pt idx="38">
                  <c:v>110.90604026845638</c:v>
                </c:pt>
                <c:pt idx="39">
                  <c:v>112.08053691275168</c:v>
                </c:pt>
                <c:pt idx="40">
                  <c:v>102.26510067114094</c:v>
                </c:pt>
                <c:pt idx="41">
                  <c:v>110.23489932885906</c:v>
                </c:pt>
                <c:pt idx="42">
                  <c:v>110.65436241610738</c:v>
                </c:pt>
                <c:pt idx="43">
                  <c:v>101.92953020134227</c:v>
                </c:pt>
                <c:pt idx="44">
                  <c:v>94.546979865771803</c:v>
                </c:pt>
                <c:pt idx="45">
                  <c:v>80.201342281879192</c:v>
                </c:pt>
                <c:pt idx="46">
                  <c:v>94.211409395973149</c:v>
                </c:pt>
                <c:pt idx="47">
                  <c:v>83.22147651006712</c:v>
                </c:pt>
                <c:pt idx="48">
                  <c:v>69.798657718120808</c:v>
                </c:pt>
                <c:pt idx="49">
                  <c:v>63.171140939597315</c:v>
                </c:pt>
                <c:pt idx="50">
                  <c:v>59.312080536912745</c:v>
                </c:pt>
                <c:pt idx="51">
                  <c:v>57.130872483221474</c:v>
                </c:pt>
                <c:pt idx="52">
                  <c:v>48.909395973154361</c:v>
                </c:pt>
                <c:pt idx="53">
                  <c:v>52.768456375838923</c:v>
                </c:pt>
                <c:pt idx="54">
                  <c:v>55.369127516778526</c:v>
                </c:pt>
                <c:pt idx="55">
                  <c:v>45.721476510067113</c:v>
                </c:pt>
                <c:pt idx="56">
                  <c:v>42.114093959731541</c:v>
                </c:pt>
                <c:pt idx="57">
                  <c:v>47.399328859060404</c:v>
                </c:pt>
                <c:pt idx="58">
                  <c:v>45.88926174496644</c:v>
                </c:pt>
                <c:pt idx="59">
                  <c:v>38.590604026845639</c:v>
                </c:pt>
                <c:pt idx="60">
                  <c:v>39.429530201342281</c:v>
                </c:pt>
                <c:pt idx="61">
                  <c:v>38.087248322147651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E-92B2-40E7-901D-8BC6893A8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1904232"/>
        <c:axId val="571904624"/>
        <c:extLst/>
      </c:lineChart>
      <c:catAx>
        <c:axId val="571904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1904624"/>
        <c:crosses val="autoZero"/>
        <c:auto val="1"/>
        <c:lblAlgn val="ctr"/>
        <c:lblOffset val="100"/>
        <c:noMultiLvlLbl val="0"/>
      </c:catAx>
      <c:valAx>
        <c:axId val="571904624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571904232"/>
        <c:crosses val="autoZero"/>
        <c:crossBetween val="between"/>
        <c:majorUnit val="6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 b="1">
          <a:solidFill>
            <a:schemeClr val="accent2"/>
          </a:solidFill>
          <a:latin typeface="Arial Narrow" panose="020B060602020203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071604855363236E-3"/>
          <c:y val="6.1803726178352736E-4"/>
          <c:w val="0.98805365747192053"/>
          <c:h val="0.99166929059317199"/>
        </c:manualLayout>
      </c:layout>
      <c:lineChart>
        <c:grouping val="standard"/>
        <c:varyColors val="0"/>
        <c:ser>
          <c:idx val="2"/>
          <c:order val="0"/>
          <c:tx>
            <c:strRef>
              <c:f>'celkové následky a počty'!$J$4</c:f>
              <c:strCache>
                <c:ptCount val="1"/>
                <c:pt idx="0">
                  <c:v>TĚŽCE ZRANĚNO</c:v>
                </c:pt>
              </c:strCache>
            </c:strRef>
          </c:tx>
          <c:spPr>
            <a:ln w="508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31C1B699-8A67-44CB-95E5-37E4B1FDDB5B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D6FF2417-83A6-4520-8A4B-9818141F0936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{D6FF2417-83A6-4520-8A4B-9818141F0936}</c15:txfldGUID>
                      <c15:f>'celkové následky a počty'!$D$5</c15:f>
                      <c15:dlblFieldTableCache>
                        <c:ptCount val="1"/>
                        <c:pt idx="0">
                          <c:v>7 400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EF7B-4070-A961-0D802019D532}"/>
                </c:ext>
              </c:extLst>
            </c:dLbl>
            <c:dLbl>
              <c:idx val="1"/>
              <c:layout>
                <c:manualLayout>
                  <c:x val="-2.5924903043835937E-2"/>
                  <c:y val="6.9610973780503821E-2"/>
                </c:manualLayout>
              </c:layout>
              <c:tx>
                <c:rich>
                  <a:bodyPr/>
                  <a:lstStyle/>
                  <a:p>
                    <a:fld id="{3D6E5442-8C0A-4B87-8D0B-03911AF85F7C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4CA951AB-D1E1-449A-A20B-2C7575385052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{4CA951AB-D1E1-449A-A20B-2C7575385052}</c15:txfldGUID>
                      <c15:f>'celkové následky a počty'!$D$6</c15:f>
                      <c15:dlblFieldTableCache>
                        <c:ptCount val="1"/>
                        <c:pt idx="0">
                          <c:v>7 074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EF7B-4070-A961-0D802019D53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7B-4070-A961-0D802019D53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B8C76E9-8DB4-49E9-8FD1-EF548059A74D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B2D65EB0-E090-4780-BC25-E7BD3FD7C427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{B2D65EB0-E090-4780-BC25-E7BD3FD7C427}</c15:txfldGUID>
                      <c15:f>'celkové následky a počty'!$D$8</c15:f>
                      <c15:dlblFieldTableCache>
                        <c:ptCount val="1"/>
                        <c:pt idx="0">
                          <c:v>9 225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EF7B-4070-A961-0D802019D53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7B-4070-A961-0D802019D53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7B-4070-A961-0D802019D53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7B-4070-A961-0D802019D53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7B-4070-A961-0D802019D532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26BC5478-3C77-4012-9F33-DD30FA01793D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2BBFE3ED-342A-42EB-A27E-38FFB86EA99D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{2BBFE3ED-342A-42EB-A27E-38FFB86EA99D}</c15:txfldGUID>
                      <c15:f>'celkové následky a počty'!$D$13</c15:f>
                      <c15:dlblFieldTableCache>
                        <c:ptCount val="1"/>
                        <c:pt idx="0">
                          <c:v>9 258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EF7B-4070-A961-0D802019D53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7B-4070-A961-0D802019D53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F7B-4070-A961-0D802019D53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7B-4070-A961-0D802019D53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F7B-4070-A961-0D802019D53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7B-4070-A961-0D802019D532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F7B-4070-A961-0D802019D532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F7B-4070-A961-0D802019D532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F7B-4070-A961-0D802019D532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F7B-4070-A961-0D802019D532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F7B-4070-A961-0D802019D532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F7B-4070-A961-0D802019D532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F7B-4070-A961-0D802019D532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F7B-4070-A961-0D802019D532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F7B-4070-A961-0D802019D532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F7B-4070-A961-0D802019D532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F7B-4070-A961-0D802019D532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F7B-4070-A961-0D802019D532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842DB3DB-B32D-41DC-8C3A-446934FAC3A8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CBC592B8-DEF9-4633-9D75-5B2827FAC5BD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{CBC592B8-DEF9-4633-9D75-5B2827FAC5BD}</c15:txfldGUID>
                      <c15:f>'celkové následky a počty'!$D$31</c15:f>
                      <c15:dlblFieldTableCache>
                        <c:ptCount val="1"/>
                        <c:pt idx="0">
                          <c:v>3 456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EF7B-4070-A961-0D802019D532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F7B-4070-A961-0D802019D532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F7B-4070-A961-0D802019D532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F7B-4070-A961-0D802019D532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F7B-4070-A961-0D802019D532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F7B-4070-A961-0D802019D532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F7B-4070-A961-0D802019D532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F7B-4070-A961-0D802019D532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F7B-4070-A961-0D802019D532}"/>
                </c:ext>
              </c:extLst>
            </c:dLbl>
            <c:dLbl>
              <c:idx val="35"/>
              <c:layout>
                <c:manualLayout>
                  <c:x val="-2.2726608800765574E-2"/>
                  <c:y val="7.296895611434373E-2"/>
                </c:manualLayout>
              </c:layout>
              <c:tx>
                <c:rich>
                  <a:bodyPr/>
                  <a:lstStyle/>
                  <a:p>
                    <a:fld id="{37BDC759-7653-4167-9647-45E98A50AB89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09DE54A5-16D0-4A0C-9A1C-4F7F9BB0E5BE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{09DE54A5-16D0-4A0C-9A1C-4F7F9BB0E5BE}</c15:txfldGUID>
                      <c15:f>'celkové následky a počty'!$D$40</c15:f>
                      <c15:dlblFieldTableCache>
                        <c:ptCount val="1"/>
                        <c:pt idx="0">
                          <c:v>6 621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EF7B-4070-A961-0D802019D532}"/>
                </c:ext>
              </c:extLst>
            </c:dLbl>
            <c:dLbl>
              <c:idx val="36"/>
              <c:tx>
                <c:rich>
                  <a:bodyPr/>
                  <a:lstStyle/>
                  <a:p>
                    <a:fld id="{A5D3902B-DDE4-4004-B9E8-163A3FDF1D41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D80D3C39-1FB9-43CE-8833-810C0A7DEFA6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{D80D3C39-1FB9-43CE-8833-810C0A7DEFA6}</c15:txfldGUID>
                      <c15:f>'celkové následky a počty'!$D$41</c15:f>
                      <c15:dlblFieldTableCache>
                        <c:ptCount val="1"/>
                        <c:pt idx="0">
                          <c:v>6 632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EF7B-4070-A961-0D802019D532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F7B-4070-A961-0D802019D532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F7B-4070-A961-0D802019D532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F7B-4070-A961-0D802019D532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EF7B-4070-A961-0D802019D532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F7B-4070-A961-0D802019D532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F7B-4070-A961-0D802019D532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EF7B-4070-A961-0D802019D532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EF7B-4070-A961-0D802019D532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EF7B-4070-A961-0D802019D532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EF7B-4070-A961-0D802019D532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EF7B-4070-A961-0D802019D532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EF7B-4070-A961-0D802019D532}"/>
                </c:ext>
              </c:extLst>
            </c:dLbl>
            <c:dLbl>
              <c:idx val="49"/>
              <c:layout>
                <c:manualLayout>
                  <c:x val="-2.3792706881789031E-2"/>
                  <c:y val="5.9537026778983558E-2"/>
                </c:manualLayout>
              </c:layout>
              <c:tx>
                <c:rich>
                  <a:bodyPr/>
                  <a:lstStyle/>
                  <a:p>
                    <a:fld id="{A4C77B3A-6AFC-4F3B-8AC0-C8C35B465A6E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9CC16B37-D772-48BE-BD77-14A5ED9AB138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{9CC16B37-D772-48BE-BD77-14A5ED9AB138}</c15:txfldGUID>
                      <c15:f>'celkové následky a počty'!$D$54</c15:f>
                      <c15:dlblFieldTableCache>
                        <c:ptCount val="1"/>
                        <c:pt idx="0">
                          <c:v>2 823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EF7B-4070-A961-0D802019D532}"/>
                </c:ext>
              </c:extLst>
            </c:dLbl>
            <c:dLbl>
              <c:idx val="50"/>
              <c:tx>
                <c:rich>
                  <a:bodyPr/>
                  <a:lstStyle/>
                  <a:p>
                    <a:fld id="{A49DAC3D-9738-4B30-B6E9-9B791EC2E6B8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9CE265D3-620F-4FBD-A245-7EB5C0465772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{9CE265D3-620F-4FBD-A245-7EB5C0465772}</c15:txfldGUID>
                      <c15:f>'celkové následky a počty'!$D$55</c15:f>
                      <c15:dlblFieldTableCache>
                        <c:ptCount val="1"/>
                        <c:pt idx="0">
                          <c:v>3 092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EF7B-4070-A961-0D802019D532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EF7B-4070-A961-0D802019D532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EF7B-4070-A961-0D802019D532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EF7B-4070-A961-0D802019D532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EF7B-4070-A961-0D802019D532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EF7B-4070-A961-0D802019D532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EF7B-4070-A961-0D802019D532}"/>
                </c:ext>
              </c:extLst>
            </c:dLbl>
            <c:dLbl>
              <c:idx val="57"/>
              <c:tx>
                <c:rich>
                  <a:bodyPr/>
                  <a:lstStyle/>
                  <a:p>
                    <a:fld id="{B1CD5247-E05D-4F76-B207-009A15D41B4D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41ACC59A-D6F8-42E5-901D-9E3D8267E59B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{41ACC59A-D6F8-42E5-901D-9E3D8267E59B}</c15:txfldGUID>
                      <c15:f>'celkové následky a počty'!$D$62</c15:f>
                      <c15:dlblFieldTableCache>
                        <c:ptCount val="1"/>
                        <c:pt idx="0">
                          <c:v>2 465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EF7B-4070-A961-0D802019D532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EF7B-4070-A961-0D802019D532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EF7B-4070-A961-0D802019D532}"/>
                </c:ext>
              </c:extLst>
            </c:dLbl>
            <c:dLbl>
              <c:idx val="60"/>
              <c:layout>
                <c:manualLayout>
                  <c:x val="-1.0013766935849436E-2"/>
                  <c:y val="6.6252991446663495E-2"/>
                </c:manualLayout>
              </c:layout>
              <c:tx>
                <c:rich>
                  <a:bodyPr/>
                  <a:lstStyle/>
                  <a:p>
                    <a:fld id="{324BD03F-88F5-4651-850F-82763896BB0F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513168E2-DFD5-488E-8A8A-868BE86C9D80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{513168E2-DFD5-488E-8A8A-868BE86C9D80}</c15:txfldGUID>
                      <c15:f>'celkové následky a počty'!$D$65</c15:f>
                      <c15:dlblFieldTableCache>
                        <c:ptCount val="1"/>
                        <c:pt idx="0">
                          <c:v>1 624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EF7B-4070-A961-0D802019D532}"/>
                </c:ext>
              </c:extLst>
            </c:dLbl>
            <c:dLbl>
              <c:idx val="61"/>
              <c:tx>
                <c:rich>
                  <a:bodyPr/>
                  <a:lstStyle/>
                  <a:p>
                    <a:fld id="{4A8DC767-3CC6-47C1-B062-FF66A0096BBD}" type="CATEGORYNAME">
                      <a:rPr lang="en-US"/>
                      <a:pPr/>
                      <a:t>[NÁZEV KATEGORIE]</a:t>
                    </a:fld>
                    <a:endParaRPr lang="en-US" baseline="0" dirty="0"/>
                  </a:p>
                  <a:p>
                    <a:fld id="{7D788239-0EE0-4354-B80C-98584814FC6D}" type="CELLREF">
                      <a:rPr lang="en-US" smtClean="0"/>
                      <a:pPr/>
                      <a:t>[ODKAZ NA BUŇKU]</a:t>
                    </a:fld>
                    <a:endParaRPr lang="cs-CZ"/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{7D788239-0EE0-4354-B80C-98584814FC6D}</c15:txfldGUID>
                      <c15:f>'celkové následky a počty'!$D$66</c15:f>
                      <c15:dlblFieldTableCache>
                        <c:ptCount val="1"/>
                        <c:pt idx="0">
                          <c:v>1 734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EF7B-4070-A961-0D802019D5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'celkové následky a počty'!$G$5:$G$66</c:f>
              <c:numCache>
                <c:formatCode>General</c:formatCode>
                <c:ptCount val="62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  <c:pt idx="60">
                  <c:v>2021</c:v>
                </c:pt>
                <c:pt idx="61">
                  <c:v>2022</c:v>
                </c:pt>
              </c:numCache>
            </c:numRef>
          </c:cat>
          <c:val>
            <c:numRef>
              <c:f>'celkové následky a počty'!$J$5:$J$66</c:f>
              <c:numCache>
                <c:formatCode>0.00</c:formatCode>
                <c:ptCount val="62"/>
                <c:pt idx="0">
                  <c:v>100</c:v>
                </c:pt>
                <c:pt idx="1">
                  <c:v>95.594594594594597</c:v>
                </c:pt>
                <c:pt idx="2">
                  <c:v>110.08108108108108</c:v>
                </c:pt>
                <c:pt idx="3">
                  <c:v>124.66216216216218</c:v>
                </c:pt>
                <c:pt idx="4">
                  <c:v>110.81081081081081</c:v>
                </c:pt>
                <c:pt idx="5">
                  <c:v>107.06756756756756</c:v>
                </c:pt>
                <c:pt idx="6">
                  <c:v>109.01351351351352</c:v>
                </c:pt>
                <c:pt idx="7">
                  <c:v>122.33783783783785</c:v>
                </c:pt>
                <c:pt idx="8">
                  <c:v>125.10810810810811</c:v>
                </c:pt>
                <c:pt idx="9">
                  <c:v>109.48648648648648</c:v>
                </c:pt>
                <c:pt idx="10">
                  <c:v>108.01351351351352</c:v>
                </c:pt>
                <c:pt idx="11">
                  <c:v>103.47297297297298</c:v>
                </c:pt>
                <c:pt idx="12">
                  <c:v>98.621621621621628</c:v>
                </c:pt>
                <c:pt idx="13">
                  <c:v>92.5</c:v>
                </c:pt>
                <c:pt idx="14">
                  <c:v>88.297297297297291</c:v>
                </c:pt>
                <c:pt idx="15">
                  <c:v>86.027027027027032</c:v>
                </c:pt>
                <c:pt idx="16">
                  <c:v>83.162162162162161</c:v>
                </c:pt>
                <c:pt idx="17">
                  <c:v>76.540540540540533</c:v>
                </c:pt>
                <c:pt idx="18">
                  <c:v>62.621621621621628</c:v>
                </c:pt>
                <c:pt idx="19">
                  <c:v>58.32432432432433</c:v>
                </c:pt>
                <c:pt idx="20">
                  <c:v>55.878378378378379</c:v>
                </c:pt>
                <c:pt idx="21">
                  <c:v>54.351351351351354</c:v>
                </c:pt>
                <c:pt idx="22">
                  <c:v>54.54054054054054</c:v>
                </c:pt>
                <c:pt idx="23">
                  <c:v>50.21621621621621</c:v>
                </c:pt>
                <c:pt idx="24">
                  <c:v>51.716216216216218</c:v>
                </c:pt>
                <c:pt idx="25">
                  <c:v>47.378378378378379</c:v>
                </c:pt>
                <c:pt idx="26">
                  <c:v>46.702702702702702</c:v>
                </c:pt>
                <c:pt idx="27">
                  <c:v>49.594594594594597</c:v>
                </c:pt>
                <c:pt idx="28">
                  <c:v>54.027027027027032</c:v>
                </c:pt>
                <c:pt idx="29">
                  <c:v>61.067567567567572</c:v>
                </c:pt>
                <c:pt idx="30">
                  <c:v>65.310810810810821</c:v>
                </c:pt>
                <c:pt idx="31">
                  <c:v>73.36486486486487</c:v>
                </c:pt>
                <c:pt idx="32">
                  <c:v>76.067567567567565</c:v>
                </c:pt>
                <c:pt idx="33">
                  <c:v>84.21621621621621</c:v>
                </c:pt>
                <c:pt idx="34">
                  <c:v>85.108108108108098</c:v>
                </c:pt>
                <c:pt idx="35">
                  <c:v>89.472972972972968</c:v>
                </c:pt>
                <c:pt idx="36">
                  <c:v>89.621621621621614</c:v>
                </c:pt>
                <c:pt idx="37">
                  <c:v>83.13513513513513</c:v>
                </c:pt>
                <c:pt idx="38">
                  <c:v>82.337837837837839</c:v>
                </c:pt>
                <c:pt idx="39">
                  <c:v>74.662162162162161</c:v>
                </c:pt>
                <c:pt idx="40">
                  <c:v>74.229729729729726</c:v>
                </c:pt>
                <c:pt idx="41">
                  <c:v>74.21621621621621</c:v>
                </c:pt>
                <c:pt idx="42">
                  <c:v>70.986486486486484</c:v>
                </c:pt>
                <c:pt idx="43">
                  <c:v>65.918918918918919</c:v>
                </c:pt>
                <c:pt idx="44">
                  <c:v>59.405405405405411</c:v>
                </c:pt>
                <c:pt idx="45">
                  <c:v>53.918918918918926</c:v>
                </c:pt>
                <c:pt idx="46">
                  <c:v>53.513513513513509</c:v>
                </c:pt>
                <c:pt idx="47">
                  <c:v>51.472972972972975</c:v>
                </c:pt>
                <c:pt idx="48">
                  <c:v>47.783783783783782</c:v>
                </c:pt>
                <c:pt idx="49">
                  <c:v>38.148648648648646</c:v>
                </c:pt>
                <c:pt idx="50">
                  <c:v>41.783783783783782</c:v>
                </c:pt>
                <c:pt idx="51">
                  <c:v>40.351351351351347</c:v>
                </c:pt>
                <c:pt idx="52">
                  <c:v>37.594594594594597</c:v>
                </c:pt>
                <c:pt idx="53">
                  <c:v>37.324324324324323</c:v>
                </c:pt>
                <c:pt idx="54">
                  <c:v>34.324324324324323</c:v>
                </c:pt>
                <c:pt idx="55">
                  <c:v>34.864864864864863</c:v>
                </c:pt>
                <c:pt idx="56">
                  <c:v>31.608108108108109</c:v>
                </c:pt>
                <c:pt idx="57">
                  <c:v>33.310810810810807</c:v>
                </c:pt>
                <c:pt idx="58">
                  <c:v>28.513513513513512</c:v>
                </c:pt>
                <c:pt idx="59">
                  <c:v>24.418918918918919</c:v>
                </c:pt>
                <c:pt idx="60">
                  <c:v>21.945945945945947</c:v>
                </c:pt>
                <c:pt idx="61">
                  <c:v>23.432432432432432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E-EF7B-4070-A961-0D802019D5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1904232"/>
        <c:axId val="571904624"/>
        <c:extLst/>
      </c:lineChart>
      <c:catAx>
        <c:axId val="571904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1904624"/>
        <c:crosses val="autoZero"/>
        <c:auto val="1"/>
        <c:lblAlgn val="ctr"/>
        <c:lblOffset val="100"/>
        <c:noMultiLvlLbl val="0"/>
      </c:catAx>
      <c:valAx>
        <c:axId val="571904624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571904232"/>
        <c:crosses val="autoZero"/>
        <c:crossBetween val="between"/>
        <c:majorUnit val="6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v>skutečně U</c:v>
          </c:tx>
          <c:spPr>
            <a:solidFill>
              <a:srgbClr val="DFA884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DFA88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'Cíle NSBSP'!$E$64:$E$74</c:f>
              <c:numCache>
                <c:formatCode>#,##0</c:formatCode>
                <c:ptCount val="11"/>
                <c:pt idx="1">
                  <c:v>470</c:v>
                </c:pt>
                <c:pt idx="2">
                  <c:v>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EE-4E39-A834-A08D2E7DC0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750557088"/>
        <c:axId val="750537536"/>
      </c:barChart>
      <c:lineChart>
        <c:grouping val="stacked"/>
        <c:varyColors val="0"/>
        <c:ser>
          <c:idx val="0"/>
          <c:order val="0"/>
          <c:tx>
            <c:v>usmrcené osoby</c:v>
          </c:tx>
          <c:spPr>
            <a:ln w="25400" cap="rnd">
              <a:solidFill>
                <a:srgbClr val="DFA884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DFA884"/>
              </a:solidFill>
              <a:ln w="6350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DFA88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[3]List1!$A$13:$A$23</c:f>
              <c:strCache>
                <c:ptCount val="11"/>
                <c:pt idx="0">
                  <c:v>základ - průměr 2017 - 2019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strCache>
            </c:strRef>
          </c:cat>
          <c:val>
            <c:numRef>
              <c:f>'Cíle NSBSP'!$C$64:$C$74</c:f>
              <c:numCache>
                <c:formatCode>0</c:formatCode>
                <c:ptCount val="11"/>
                <c:pt idx="0" formatCode="General">
                  <c:v>538</c:v>
                </c:pt>
                <c:pt idx="1">
                  <c:v>501.95399999999995</c:v>
                </c:pt>
                <c:pt idx="2">
                  <c:v>468.59800000000001</c:v>
                </c:pt>
                <c:pt idx="3">
                  <c:v>436.85600000000005</c:v>
                </c:pt>
                <c:pt idx="4">
                  <c:v>407.80400000000003</c:v>
                </c:pt>
                <c:pt idx="5">
                  <c:v>380.36600000000004</c:v>
                </c:pt>
                <c:pt idx="6">
                  <c:v>355.08000000000004</c:v>
                </c:pt>
                <c:pt idx="7">
                  <c:v>331.40800000000002</c:v>
                </c:pt>
                <c:pt idx="8">
                  <c:v>308.81199999999995</c:v>
                </c:pt>
                <c:pt idx="9">
                  <c:v>288.36799999999999</c:v>
                </c:pt>
                <c:pt idx="10">
                  <c:v>269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EE-4E39-A834-A08D2E7DC0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0557088"/>
        <c:axId val="750537536"/>
      </c:lineChart>
      <c:catAx>
        <c:axId val="75055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750537536"/>
        <c:crosses val="autoZero"/>
        <c:auto val="1"/>
        <c:lblAlgn val="ctr"/>
        <c:lblOffset val="100"/>
        <c:noMultiLvlLbl val="0"/>
      </c:catAx>
      <c:valAx>
        <c:axId val="75053753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5055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v>skutečně TZ</c:v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'Cíle NSBSP'!$F$64:$F$74</c:f>
              <c:numCache>
                <c:formatCode>#,##0</c:formatCode>
                <c:ptCount val="11"/>
                <c:pt idx="1">
                  <c:v>1624</c:v>
                </c:pt>
                <c:pt idx="2">
                  <c:v>1734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FC-42C4-9F04-F515271D5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750557088"/>
        <c:axId val="750537536"/>
      </c:barChart>
      <c:lineChart>
        <c:grouping val="stacked"/>
        <c:varyColors val="0"/>
        <c:ser>
          <c:idx val="0"/>
          <c:order val="0"/>
          <c:tx>
            <c:v>těžce zraněno</c:v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tx1">
                  <a:lumMod val="50000"/>
                  <a:lumOff val="50000"/>
                </a:schemeClr>
              </a:solidFill>
              <a:ln w="6350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[3]List1!$A$13:$A$23</c:f>
              <c:strCache>
                <c:ptCount val="11"/>
                <c:pt idx="0">
                  <c:v>základ - průměr 2017 - 2019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strCache>
            </c:strRef>
          </c:cat>
          <c:val>
            <c:numRef>
              <c:f>'Cíle NSBSP'!$D$64:$D$74</c:f>
              <c:numCache>
                <c:formatCode>#,##0</c:formatCode>
                <c:ptCount val="11"/>
                <c:pt idx="0">
                  <c:v>2305</c:v>
                </c:pt>
                <c:pt idx="1">
                  <c:v>2150.2539999999999</c:v>
                </c:pt>
                <c:pt idx="2">
                  <c:v>2007.3646666666666</c:v>
                </c:pt>
                <c:pt idx="3">
                  <c:v>1871.3893333333333</c:v>
                </c:pt>
                <c:pt idx="4">
                  <c:v>1746.9373333333333</c:v>
                </c:pt>
                <c:pt idx="5">
                  <c:v>1629.3993333333333</c:v>
                </c:pt>
                <c:pt idx="6">
                  <c:v>1521.08</c:v>
                </c:pt>
                <c:pt idx="7">
                  <c:v>1419.6746666666666</c:v>
                </c:pt>
                <c:pt idx="8">
                  <c:v>1322.8786666666665</c:v>
                </c:pt>
                <c:pt idx="9">
                  <c:v>1235.3013333333333</c:v>
                </c:pt>
                <c:pt idx="10">
                  <c:v>1152.3333333333333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FC-42C4-9F04-F515271D5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0557088"/>
        <c:axId val="750537536"/>
      </c:lineChart>
      <c:catAx>
        <c:axId val="75055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750537536"/>
        <c:crosses val="autoZero"/>
        <c:auto val="1"/>
        <c:lblAlgn val="ctr"/>
        <c:lblOffset val="100"/>
        <c:noMultiLvlLbl val="0"/>
      </c:catAx>
      <c:valAx>
        <c:axId val="75053753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5055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712009532646013E-2"/>
          <c:y val="0"/>
          <c:w val="0.98365520928020045"/>
          <c:h val="0.80497496137808133"/>
        </c:manualLayout>
      </c:layout>
      <c:barChart>
        <c:barDir val="col"/>
        <c:grouping val="clustered"/>
        <c:varyColors val="0"/>
        <c:ser>
          <c:idx val="1"/>
          <c:order val="0"/>
          <c:tx>
            <c:v>rozdíl usmrcených</c:v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86-45BA-A9A4-0FC1ABE72613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86-45BA-A9A4-0FC1ABE72613}"/>
              </c:ext>
            </c:extLst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686-45BA-A9A4-0FC1ABE72613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686-45BA-A9A4-0FC1ABE72613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686-45BA-A9A4-0FC1ABE72613}"/>
              </c:ext>
            </c:extLst>
          </c:dPt>
          <c:dPt>
            <c:idx val="5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686-45BA-A9A4-0FC1ABE72613}"/>
              </c:ext>
            </c:extLst>
          </c:dPt>
          <c:dPt>
            <c:idx val="6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686-45BA-A9A4-0FC1ABE72613}"/>
              </c:ext>
            </c:extLst>
          </c:dPt>
          <c:dPt>
            <c:idx val="7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686-45BA-A9A4-0FC1ABE72613}"/>
              </c:ext>
            </c:extLst>
          </c:dPt>
          <c:dPt>
            <c:idx val="8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686-45BA-A9A4-0FC1ABE72613}"/>
              </c:ext>
            </c:extLst>
          </c:dPt>
          <c:dPt>
            <c:idx val="9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686-45BA-A9A4-0FC1ABE72613}"/>
              </c:ext>
            </c:extLst>
          </c:dPt>
          <c:dPt>
            <c:idx val="10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686-45BA-A9A4-0FC1ABE72613}"/>
              </c:ext>
            </c:extLst>
          </c:dPt>
          <c:dPt>
            <c:idx val="11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686-45BA-A9A4-0FC1ABE72613}"/>
              </c:ext>
            </c:extLst>
          </c:dPt>
          <c:dPt>
            <c:idx val="12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0686-45BA-A9A4-0FC1ABE72613}"/>
              </c:ext>
            </c:extLst>
          </c:dPt>
          <c:dPt>
            <c:idx val="13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0686-45BA-A9A4-0FC1ABE72613}"/>
              </c:ext>
            </c:extLst>
          </c:dPt>
          <c:dLbls>
            <c:dLbl>
              <c:idx val="0"/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cs-CZ" sz="1800" b="1" i="0" u="none" strike="noStrike" kern="1200" baseline="0">
                      <a:solidFill>
                        <a:srgbClr val="00B05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686-45BA-A9A4-0FC1ABE72613}"/>
                </c:ext>
              </c:extLst>
            </c:dLbl>
            <c:dLbl>
              <c:idx val="1"/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cs-CZ" sz="1800" b="1" i="0" u="none" strike="noStrike" kern="1200" baseline="0">
                      <a:solidFill>
                        <a:srgbClr val="00B05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686-45BA-A9A4-0FC1ABE72613}"/>
                </c:ext>
              </c:extLst>
            </c:dLbl>
            <c:dLbl>
              <c:idx val="2"/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cs-CZ" sz="1800" b="1" i="0" u="none" strike="noStrike" kern="1200" baseline="0">
                      <a:solidFill>
                        <a:srgbClr val="C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686-45BA-A9A4-0FC1ABE72613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800" b="1" i="0" u="none" strike="noStrike" kern="1200" baseline="0">
                        <a:solidFill>
                          <a:srgbClr val="00B05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8C9487C5-955E-4797-AB2C-A2E7CFD20E6D}" type="VALUE">
                      <a:rPr lang="en-US" sz="1800" b="1" i="0" u="none" strike="noStrike" kern="1200" baseline="0">
                        <a:solidFill>
                          <a:srgbClr val="00B05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rPr>
                      <a:pPr algn="ctr" rtl="0">
                        <a:defRPr lang="en-US" sz="1800" b="1">
                          <a:solidFill>
                            <a:srgbClr val="00B050"/>
                          </a:solidFill>
                        </a:defRPr>
                      </a:pPr>
                      <a:t>[HODNOTA]</a:t>
                    </a:fld>
                    <a:endParaRPr lang="cs-CZ"/>
                  </a:p>
                </c:rich>
              </c:tx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800" b="1" i="0" u="none" strike="noStrike" kern="1200" baseline="0">
                      <a:solidFill>
                        <a:srgbClr val="00B05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686-45BA-A9A4-0FC1ABE72613}"/>
                </c:ext>
              </c:extLst>
            </c:dLbl>
            <c:dLbl>
              <c:idx val="4"/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cs-CZ" sz="1800" b="1" i="0" u="none" strike="noStrike" kern="1200" baseline="0">
                      <a:solidFill>
                        <a:srgbClr val="C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0686-45BA-A9A4-0FC1ABE72613}"/>
                </c:ext>
              </c:extLst>
            </c:dLbl>
            <c:dLbl>
              <c:idx val="5"/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cs-CZ" sz="1800" b="1" i="0" u="none" strike="noStrike" kern="1200" baseline="0">
                      <a:solidFill>
                        <a:srgbClr val="00B05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0686-45BA-A9A4-0FC1ABE72613}"/>
                </c:ext>
              </c:extLst>
            </c:dLbl>
            <c:dLbl>
              <c:idx val="6"/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cs-CZ" sz="1800" b="1" i="0" u="none" strike="noStrike" kern="1200" baseline="0">
                      <a:solidFill>
                        <a:srgbClr val="C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0686-45BA-A9A4-0FC1ABE72613}"/>
                </c:ext>
              </c:extLst>
            </c:dLbl>
            <c:dLbl>
              <c:idx val="7"/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cs-CZ" sz="1800" b="1" i="0" u="none" strike="noStrike" kern="1200" baseline="0">
                      <a:solidFill>
                        <a:srgbClr val="C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0686-45BA-A9A4-0FC1ABE72613}"/>
                </c:ext>
              </c:extLst>
            </c:dLbl>
            <c:dLbl>
              <c:idx val="8"/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cs-CZ" sz="1800" b="1" i="0" u="none" strike="noStrike" kern="1200" baseline="0">
                      <a:solidFill>
                        <a:srgbClr val="00B05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0686-45BA-A9A4-0FC1ABE72613}"/>
                </c:ext>
              </c:extLst>
            </c:dLbl>
            <c:dLbl>
              <c:idx val="9"/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cs-CZ" sz="1800" b="1" i="0" u="none" strike="noStrike" kern="1200" baseline="0">
                      <a:solidFill>
                        <a:srgbClr val="C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0686-45BA-A9A4-0FC1ABE72613}"/>
                </c:ext>
              </c:extLst>
            </c:dLbl>
            <c:dLbl>
              <c:idx val="10"/>
              <c:layout>
                <c:manualLayout>
                  <c:x val="-8.56404324323646E-17"/>
                  <c:y val="0"/>
                </c:manualLayout>
              </c:layout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cs-CZ" sz="1800" b="1" i="0" u="none" strike="noStrike" kern="1200" baseline="0">
                      <a:solidFill>
                        <a:srgbClr val="C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686-45BA-A9A4-0FC1ABE72613}"/>
                </c:ext>
              </c:extLst>
            </c:dLbl>
            <c:dLbl>
              <c:idx val="11"/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cs-CZ" sz="1800" b="1" i="0" u="none" strike="noStrike" kern="1200" baseline="0">
                      <a:solidFill>
                        <a:srgbClr val="C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0686-45BA-A9A4-0FC1ABE72613}"/>
                </c:ext>
              </c:extLst>
            </c:dLbl>
            <c:dLbl>
              <c:idx val="12"/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cs-CZ" sz="1800" b="1" i="0" u="none" strike="noStrike" kern="1200" baseline="0">
                      <a:solidFill>
                        <a:srgbClr val="00B05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0686-45BA-A9A4-0FC1ABE72613}"/>
                </c:ext>
              </c:extLst>
            </c:dLbl>
            <c:dLbl>
              <c:idx val="13"/>
              <c:layout>
                <c:manualLayout>
                  <c:x val="0"/>
                  <c:y val="1.5557769101934859E-3"/>
                </c:manualLayout>
              </c:layout>
              <c:spPr>
                <a:noFill/>
                <a:ln w="635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cs-CZ" sz="1800" b="1" i="0" u="none" strike="noStrike" kern="1200" baseline="0">
                      <a:solidFill>
                        <a:srgbClr val="00B05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686-45BA-A9A4-0FC1ABE72613}"/>
                </c:ext>
              </c:extLst>
            </c:dLbl>
            <c:spPr>
              <a:noFill/>
              <a:ln w="635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C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'[1]Nehody v krajích'!$B$43:$B$56</c:f>
              <c:strCache>
                <c:ptCount val="14"/>
                <c:pt idx="0">
                  <c:v>Hl. m. Praha</c:v>
                </c:pt>
                <c:pt idx="1">
                  <c:v>Středočeský</c:v>
                </c:pt>
                <c:pt idx="2">
                  <c:v>Jihočeský</c:v>
                </c:pt>
                <c:pt idx="3">
                  <c:v>Plzeňský</c:v>
                </c:pt>
                <c:pt idx="4">
                  <c:v>Ústecký</c:v>
                </c:pt>
                <c:pt idx="5">
                  <c:v>Královehradecký</c:v>
                </c:pt>
                <c:pt idx="6">
                  <c:v>Jihomoravský</c:v>
                </c:pt>
                <c:pt idx="7">
                  <c:v>Moravskoslezský</c:v>
                </c:pt>
                <c:pt idx="8">
                  <c:v>Olomoucký</c:v>
                </c:pt>
                <c:pt idx="9">
                  <c:v>Zlínský</c:v>
                </c:pt>
                <c:pt idx="10">
                  <c:v>Vysočina</c:v>
                </c:pt>
                <c:pt idx="11">
                  <c:v>Pardubický</c:v>
                </c:pt>
                <c:pt idx="12">
                  <c:v>Liberecký</c:v>
                </c:pt>
                <c:pt idx="13">
                  <c:v>Karlovarský</c:v>
                </c:pt>
              </c:strCache>
            </c:strRef>
          </c:cat>
          <c:val>
            <c:numRef>
              <c:f>'Nehody v krajích'!$G$43:$G$56</c:f>
              <c:numCache>
                <c:formatCode>General</c:formatCode>
                <c:ptCount val="14"/>
                <c:pt idx="0">
                  <c:v>-5</c:v>
                </c:pt>
                <c:pt idx="1">
                  <c:v>-4</c:v>
                </c:pt>
                <c:pt idx="2">
                  <c:v>3</c:v>
                </c:pt>
                <c:pt idx="3">
                  <c:v>-3</c:v>
                </c:pt>
                <c:pt idx="4">
                  <c:v>6</c:v>
                </c:pt>
                <c:pt idx="5">
                  <c:v>-7</c:v>
                </c:pt>
                <c:pt idx="6">
                  <c:v>1</c:v>
                </c:pt>
                <c:pt idx="7">
                  <c:v>12</c:v>
                </c:pt>
                <c:pt idx="8">
                  <c:v>-29</c:v>
                </c:pt>
                <c:pt idx="9">
                  <c:v>3</c:v>
                </c:pt>
                <c:pt idx="10">
                  <c:v>6</c:v>
                </c:pt>
                <c:pt idx="11">
                  <c:v>7</c:v>
                </c:pt>
                <c:pt idx="12">
                  <c:v>-3</c:v>
                </c:pt>
                <c:pt idx="13">
                  <c:v>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0686-45BA-A9A4-0FC1ABE726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56"/>
        <c:axId val="280007600"/>
        <c:axId val="280887120"/>
      </c:barChart>
      <c:catAx>
        <c:axId val="280007600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6350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cs-CZ"/>
          </a:p>
        </c:txPr>
        <c:crossAx val="280887120"/>
        <c:crosses val="autoZero"/>
        <c:auto val="1"/>
        <c:lblAlgn val="ctr"/>
        <c:lblOffset val="100"/>
        <c:noMultiLvlLbl val="0"/>
      </c:catAx>
      <c:valAx>
        <c:axId val="280887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000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cs-CZ"/>
    </a:p>
  </c:txPr>
  <c:externalData r:id="rId5">
    <c:autoUpdate val="0"/>
  </c:externalData>
  <c:userShapes r:id="rId6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List1!$P$10:$AE$10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List1!$P$11:$AE$11</c:f>
              <c:numCache>
                <c:formatCode>General</c:formatCode>
                <c:ptCount val="16"/>
                <c:pt idx="0">
                  <c:v>8696</c:v>
                </c:pt>
                <c:pt idx="1">
                  <c:v>7382</c:v>
                </c:pt>
                <c:pt idx="2">
                  <c:v>3692</c:v>
                </c:pt>
                <c:pt idx="3">
                  <c:v>3697</c:v>
                </c:pt>
                <c:pt idx="4">
                  <c:v>3843</c:v>
                </c:pt>
                <c:pt idx="5">
                  <c:v>4281</c:v>
                </c:pt>
                <c:pt idx="6">
                  <c:v>4164</c:v>
                </c:pt>
                <c:pt idx="7">
                  <c:v>4254</c:v>
                </c:pt>
                <c:pt idx="8">
                  <c:v>4460</c:v>
                </c:pt>
                <c:pt idx="9">
                  <c:v>4774</c:v>
                </c:pt>
                <c:pt idx="10">
                  <c:v>5163</c:v>
                </c:pt>
                <c:pt idx="11">
                  <c:v>5074</c:v>
                </c:pt>
                <c:pt idx="12">
                  <c:v>5191</c:v>
                </c:pt>
                <c:pt idx="13">
                  <c:v>4839</c:v>
                </c:pt>
                <c:pt idx="14">
                  <c:v>4913</c:v>
                </c:pt>
                <c:pt idx="15">
                  <c:v>4931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50-4A27-A193-274BF7D89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117103"/>
        <c:axId val="1"/>
      </c:barChart>
      <c:catAx>
        <c:axId val="447117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7117103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358705161854769E-2"/>
          <c:y val="0.19486111111111112"/>
          <c:w val="0.89019685039370078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List6!$B$5:$U$5</c:f>
              <c:numCache>
                <c:formatCode>General</c:formatCod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numCache>
            </c:numRef>
          </c:cat>
          <c:val>
            <c:numRef>
              <c:f>List6!$B$6:$U$6</c:f>
              <c:numCache>
                <c:formatCode>General</c:formatCode>
                <c:ptCount val="20"/>
                <c:pt idx="0">
                  <c:v>91</c:v>
                </c:pt>
                <c:pt idx="1">
                  <c:v>76</c:v>
                </c:pt>
                <c:pt idx="2">
                  <c:v>55</c:v>
                </c:pt>
                <c:pt idx="3">
                  <c:v>65</c:v>
                </c:pt>
                <c:pt idx="4">
                  <c:v>48</c:v>
                </c:pt>
                <c:pt idx="5">
                  <c:v>57</c:v>
                </c:pt>
                <c:pt idx="6">
                  <c:v>53</c:v>
                </c:pt>
                <c:pt idx="7">
                  <c:v>57</c:v>
                </c:pt>
                <c:pt idx="8">
                  <c:v>57</c:v>
                </c:pt>
                <c:pt idx="9">
                  <c:v>57</c:v>
                </c:pt>
                <c:pt idx="10">
                  <c:v>37</c:v>
                </c:pt>
                <c:pt idx="11">
                  <c:v>35</c:v>
                </c:pt>
                <c:pt idx="12">
                  <c:v>34</c:v>
                </c:pt>
                <c:pt idx="13">
                  <c:v>33</c:v>
                </c:pt>
                <c:pt idx="14">
                  <c:v>24</c:v>
                </c:pt>
                <c:pt idx="15">
                  <c:v>18</c:v>
                </c:pt>
                <c:pt idx="16">
                  <c:v>48</c:v>
                </c:pt>
                <c:pt idx="17">
                  <c:v>25</c:v>
                </c:pt>
                <c:pt idx="18">
                  <c:v>38</c:v>
                </c:pt>
                <c:pt idx="19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B1-4C39-94E2-F24D15E72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118767"/>
        <c:axId val="1"/>
      </c:barChart>
      <c:catAx>
        <c:axId val="447118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7118767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'[DN_2022_po měsících.xls]List1'!$A$4</c:f>
              <c:strCache>
                <c:ptCount val="1"/>
                <c:pt idx="0">
                  <c:v>usmrceno</c:v>
                </c:pt>
              </c:strCache>
            </c:strRef>
          </c:tx>
          <c:spPr>
            <a:solidFill>
              <a:schemeClr val="tx1"/>
            </a:solidFill>
            <a:ln>
              <a:solidFill>
                <a:srgbClr val="7030A0"/>
              </a:solidFill>
            </a:ln>
          </c:spPr>
          <c:invertIfNegative val="0"/>
          <c:cat>
            <c:strRef>
              <c:f>[1]List1!$B$2:$M$2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[1]List1!$B$4:$M$4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  <c:pt idx="4">
                  <c:v>1</c:v>
                </c:pt>
                <c:pt idx="5">
                  <c:v>6</c:v>
                </c:pt>
                <c:pt idx="6">
                  <c:v>1</c:v>
                </c:pt>
                <c:pt idx="7">
                  <c:v>4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0F-4314-B50D-AF659A99EAA9}"/>
            </c:ext>
          </c:extLst>
        </c:ser>
        <c:ser>
          <c:idx val="1"/>
          <c:order val="1"/>
          <c:tx>
            <c:strRef>
              <c:f>'[DN_2022_po měsících.xls]List1'!$A$5</c:f>
              <c:strCache>
                <c:ptCount val="1"/>
                <c:pt idx="0">
                  <c:v>těžce zr.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invertIfNegative val="0"/>
          <c:cat>
            <c:strRef>
              <c:f>[1]List1!$B$2:$M$2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[1]List1!$B$5:$M$5</c:f>
              <c:numCache>
                <c:formatCode>General</c:formatCode>
                <c:ptCount val="12"/>
                <c:pt idx="0">
                  <c:v>2</c:v>
                </c:pt>
                <c:pt idx="1">
                  <c:v>3</c:v>
                </c:pt>
                <c:pt idx="2">
                  <c:v>6</c:v>
                </c:pt>
                <c:pt idx="3">
                  <c:v>4</c:v>
                </c:pt>
                <c:pt idx="4">
                  <c:v>9</c:v>
                </c:pt>
                <c:pt idx="5">
                  <c:v>19</c:v>
                </c:pt>
                <c:pt idx="6">
                  <c:v>8</c:v>
                </c:pt>
                <c:pt idx="7">
                  <c:v>7</c:v>
                </c:pt>
                <c:pt idx="8">
                  <c:v>13</c:v>
                </c:pt>
                <c:pt idx="9">
                  <c:v>8</c:v>
                </c:pt>
                <c:pt idx="10">
                  <c:v>2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0F-4314-B50D-AF659A99EA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4288271"/>
        <c:axId val="1"/>
      </c:barChart>
      <c:catAx>
        <c:axId val="634288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cs-C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Počet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cs-CZ"/>
          </a:p>
        </c:txPr>
        <c:crossAx val="634288271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0.03428</cdr:x>
      <cdr:y>0.10933</cdr:y>
    </cdr:from>
    <cdr:to>
      <cdr:x>0.11377</cdr:x>
      <cdr:y>0.3226</cdr:y>
    </cdr:to>
    <cdr:pic>
      <cdr:nvPicPr>
        <cdr:cNvPr id="2" name="Obrázek 1">
          <a:extLst xmlns:a="http://schemas.openxmlformats.org/drawingml/2006/main">
            <a:ext uri="{FF2B5EF4-FFF2-40B4-BE49-F238E27FC236}">
              <a16:creationId xmlns:a16="http://schemas.microsoft.com/office/drawing/2014/main" id="{F49DA1EF-57AE-8D67-ABD4-C7F7C2EB8A5E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5531" r="51120"/>
        <a:stretch xmlns:a="http://schemas.openxmlformats.org/drawingml/2006/main"/>
      </cdr:blipFill>
      <cdr:spPr>
        <a:xfrm xmlns:a="http://schemas.openxmlformats.org/drawingml/2006/main">
          <a:off x="309582" y="337040"/>
          <a:ext cx="717755" cy="657455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0.19288</cdr:x>
      <cdr:y>0.08146</cdr:y>
    </cdr:from>
    <cdr:to>
      <cdr:x>0.28761</cdr:x>
      <cdr:y>0.29424</cdr:y>
    </cdr:to>
    <cdr:pic>
      <cdr:nvPicPr>
        <cdr:cNvPr id="2" name="Obrázek 1">
          <a:extLst xmlns:a="http://schemas.openxmlformats.org/drawingml/2006/main">
            <a:ext uri="{FF2B5EF4-FFF2-40B4-BE49-F238E27FC236}">
              <a16:creationId xmlns:a16="http://schemas.microsoft.com/office/drawing/2014/main" id="{0A065DCF-D21D-6BFE-99B6-104C4D1DE4A1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51216" r="23461"/>
        <a:stretch xmlns:a="http://schemas.openxmlformats.org/drawingml/2006/main"/>
      </cdr:blipFill>
      <cdr:spPr>
        <a:xfrm xmlns:a="http://schemas.openxmlformats.org/drawingml/2006/main">
          <a:off x="1763713" y="259147"/>
          <a:ext cx="866186" cy="676958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0.7908</cdr:x>
      <cdr:y>0.52843</cdr:y>
    </cdr:from>
    <cdr:to>
      <cdr:x>1</cdr:x>
      <cdr:y>0.58062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8713470" y="3022069"/>
          <a:ext cx="2305050" cy="298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200" dirty="0">
              <a:solidFill>
                <a:srgbClr val="DFA884"/>
              </a:solidFill>
              <a:latin typeface="Arial" panose="020B0604020202020204" pitchFamily="34" charset="0"/>
              <a:cs typeface="Arial" panose="020B0604020202020204" pitchFamily="34" charset="0"/>
            </a:rPr>
            <a:t>předpoklad strategie BESIP</a:t>
          </a:r>
        </a:p>
      </cdr:txBody>
    </cdr:sp>
  </cdr:relSizeAnchor>
  <cdr:relSizeAnchor xmlns:cdr="http://schemas.openxmlformats.org/drawingml/2006/chartDrawing">
    <cdr:from>
      <cdr:x>0.11641</cdr:x>
      <cdr:y>0.57577</cdr:y>
    </cdr:from>
    <cdr:to>
      <cdr:x>0.18215</cdr:x>
      <cdr:y>0.69301</cdr:y>
    </cdr:to>
    <cdr:grpSp>
      <cdr:nvGrpSpPr>
        <cdr:cNvPr id="3" name="Skupina 2">
          <a:extLst xmlns:a="http://schemas.openxmlformats.org/drawingml/2006/main">
            <a:ext uri="{FF2B5EF4-FFF2-40B4-BE49-F238E27FC236}">
              <a16:creationId xmlns:a16="http://schemas.microsoft.com/office/drawing/2014/main" id="{09392950-8B17-2921-D848-278351E00D07}"/>
            </a:ext>
          </a:extLst>
        </cdr:cNvPr>
        <cdr:cNvGrpSpPr/>
      </cdr:nvGrpSpPr>
      <cdr:grpSpPr>
        <a:xfrm xmlns:a="http://schemas.openxmlformats.org/drawingml/2006/main">
          <a:off x="986623" y="2736419"/>
          <a:ext cx="557174" cy="557198"/>
          <a:chOff x="1168401" y="1962880"/>
          <a:chExt cx="557212" cy="557212"/>
        </a:xfrm>
      </cdr:grpSpPr>
      <cdr:sp macro="" textlink="">
        <cdr:nvSpPr>
          <cdr:cNvPr id="4" name="Ovál 3">
            <a:extLst xmlns:a="http://schemas.openxmlformats.org/drawingml/2006/main">
              <a:ext uri="{FF2B5EF4-FFF2-40B4-BE49-F238E27FC236}">
                <a16:creationId xmlns:a16="http://schemas.microsoft.com/office/drawing/2014/main" id="{76F881BB-C496-BDFE-1FF6-94EF0FFB50A2}"/>
              </a:ext>
            </a:extLst>
          </cdr:cNvPr>
          <cdr:cNvSpPr/>
        </cdr:nvSpPr>
        <cdr:spPr>
          <a:xfrm xmlns:a="http://schemas.openxmlformats.org/drawingml/2006/main">
            <a:off x="1168401" y="1962880"/>
            <a:ext cx="557212" cy="557212"/>
          </a:xfrm>
          <a:prstGeom xmlns:a="http://schemas.openxmlformats.org/drawingml/2006/main" prst="ellipse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19050">
            <a:solidFill>
              <a:schemeClr val="accent6">
                <a:lumMod val="75000"/>
              </a:schemeClr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cs-CZ"/>
          </a:p>
        </cdr:txBody>
      </cdr:sp>
      <cdr:sp macro="" textlink="">
        <cdr:nvSpPr>
          <cdr:cNvPr id="5" name="Volný tvar 19">
            <a:extLst xmlns:a="http://schemas.openxmlformats.org/drawingml/2006/main">
              <a:ext uri="{FF2B5EF4-FFF2-40B4-BE49-F238E27FC236}">
                <a16:creationId xmlns:a16="http://schemas.microsoft.com/office/drawing/2014/main" id="{00F2CA9C-AA32-7CCF-4B81-1512D0936BFF}"/>
              </a:ext>
            </a:extLst>
          </cdr:cNvPr>
          <cdr:cNvSpPr/>
        </cdr:nvSpPr>
        <cdr:spPr>
          <a:xfrm xmlns:a="http://schemas.openxmlformats.org/drawingml/2006/main">
            <a:off x="1285257" y="2123131"/>
            <a:ext cx="337346" cy="272575"/>
          </a:xfrm>
          <a:custGeom xmlns:a="http://schemas.openxmlformats.org/drawingml/2006/main">
            <a:avLst/>
            <a:gdLst>
              <a:gd name="connsiteX0" fmla="*/ 0 w 402431"/>
              <a:gd name="connsiteY0" fmla="*/ 197643 h 325164"/>
              <a:gd name="connsiteX1" fmla="*/ 104775 w 402431"/>
              <a:gd name="connsiteY1" fmla="*/ 321468 h 325164"/>
              <a:gd name="connsiteX2" fmla="*/ 307181 w 402431"/>
              <a:gd name="connsiteY2" fmla="*/ 71437 h 325164"/>
              <a:gd name="connsiteX3" fmla="*/ 402431 w 402431"/>
              <a:gd name="connsiteY3" fmla="*/ 0 h 325164"/>
              <a:gd name="connsiteX4" fmla="*/ 402431 w 402431"/>
              <a:gd name="connsiteY4" fmla="*/ 0 h 32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431" h="325164">
                <a:moveTo>
                  <a:pt x="0" y="197643"/>
                </a:moveTo>
                <a:cubicBezTo>
                  <a:pt x="26789" y="270072"/>
                  <a:pt x="53578" y="342502"/>
                  <a:pt x="104775" y="321468"/>
                </a:cubicBezTo>
                <a:cubicBezTo>
                  <a:pt x="155972" y="300434"/>
                  <a:pt x="257572" y="125015"/>
                  <a:pt x="307181" y="71437"/>
                </a:cubicBezTo>
                <a:cubicBezTo>
                  <a:pt x="356790" y="17859"/>
                  <a:pt x="402431" y="0"/>
                  <a:pt x="402431" y="0"/>
                </a:cubicBezTo>
                <a:lnTo>
                  <a:pt x="402431" y="0"/>
                </a:lnTo>
              </a:path>
            </a:pathLst>
          </a:custGeom>
          <a:noFill xmlns:a="http://schemas.openxmlformats.org/drawingml/2006/main"/>
          <a:ln xmlns:a="http://schemas.openxmlformats.org/drawingml/2006/main" w="47625" cap="rnd">
            <a:solidFill>
              <a:schemeClr val="accent6">
                <a:lumMod val="75000"/>
              </a:schemeClr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cs-CZ"/>
          </a:p>
        </cdr:txBody>
      </cdr:sp>
    </cdr:grpSp>
  </cdr:relSizeAnchor>
  <cdr:relSizeAnchor xmlns:cdr="http://schemas.openxmlformats.org/drawingml/2006/chartDrawing">
    <cdr:from>
      <cdr:x>0.20986</cdr:x>
      <cdr:y>0.57577</cdr:y>
    </cdr:from>
    <cdr:to>
      <cdr:x>0.27561</cdr:x>
      <cdr:y>0.69301</cdr:y>
    </cdr:to>
    <cdr:grpSp>
      <cdr:nvGrpSpPr>
        <cdr:cNvPr id="6" name="Skupina 5">
          <a:extLst xmlns:a="http://schemas.openxmlformats.org/drawingml/2006/main">
            <a:ext uri="{FF2B5EF4-FFF2-40B4-BE49-F238E27FC236}">
              <a16:creationId xmlns:a16="http://schemas.microsoft.com/office/drawing/2014/main" id="{884D6270-E759-43D4-33B7-0E300A03663F}"/>
            </a:ext>
          </a:extLst>
        </cdr:cNvPr>
        <cdr:cNvGrpSpPr/>
      </cdr:nvGrpSpPr>
      <cdr:grpSpPr>
        <a:xfrm xmlns:a="http://schemas.openxmlformats.org/drawingml/2006/main">
          <a:off x="1778650" y="2736419"/>
          <a:ext cx="557259" cy="557198"/>
          <a:chOff x="1350220" y="1189359"/>
          <a:chExt cx="557212" cy="557212"/>
        </a:xfrm>
      </cdr:grpSpPr>
      <cdr:sp macro="" textlink="">
        <cdr:nvSpPr>
          <cdr:cNvPr id="7" name="Ovál 6">
            <a:extLst xmlns:a="http://schemas.openxmlformats.org/drawingml/2006/main">
              <a:ext uri="{FF2B5EF4-FFF2-40B4-BE49-F238E27FC236}">
                <a16:creationId xmlns:a16="http://schemas.microsoft.com/office/drawing/2014/main" id="{00123AED-A6F8-072D-E5C6-F52FA5E98F48}"/>
              </a:ext>
            </a:extLst>
          </cdr:cNvPr>
          <cdr:cNvSpPr/>
        </cdr:nvSpPr>
        <cdr:spPr>
          <a:xfrm xmlns:a="http://schemas.openxmlformats.org/drawingml/2006/main">
            <a:off x="1350220" y="1189359"/>
            <a:ext cx="557212" cy="557212"/>
          </a:xfrm>
          <a:prstGeom xmlns:a="http://schemas.openxmlformats.org/drawingml/2006/main" prst="ellipse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19050">
            <a:solidFill>
              <a:schemeClr val="accent6">
                <a:lumMod val="75000"/>
              </a:schemeClr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cs-CZ"/>
          </a:p>
        </cdr:txBody>
      </cdr:sp>
      <cdr:sp macro="" textlink="">
        <cdr:nvSpPr>
          <cdr:cNvPr id="8" name="Volný tvar 19">
            <a:extLst xmlns:a="http://schemas.openxmlformats.org/drawingml/2006/main">
              <a:ext uri="{FF2B5EF4-FFF2-40B4-BE49-F238E27FC236}">
                <a16:creationId xmlns:a16="http://schemas.microsoft.com/office/drawing/2014/main" id="{D98B4C62-9E67-9DE5-6FD1-0F245DEF7DDE}"/>
              </a:ext>
            </a:extLst>
          </cdr:cNvPr>
          <cdr:cNvSpPr/>
        </cdr:nvSpPr>
        <cdr:spPr>
          <a:xfrm xmlns:a="http://schemas.openxmlformats.org/drawingml/2006/main">
            <a:off x="1467076" y="1349610"/>
            <a:ext cx="337346" cy="272575"/>
          </a:xfrm>
          <a:custGeom xmlns:a="http://schemas.openxmlformats.org/drawingml/2006/main">
            <a:avLst/>
            <a:gdLst>
              <a:gd name="connsiteX0" fmla="*/ 0 w 402431"/>
              <a:gd name="connsiteY0" fmla="*/ 197643 h 325164"/>
              <a:gd name="connsiteX1" fmla="*/ 104775 w 402431"/>
              <a:gd name="connsiteY1" fmla="*/ 321468 h 325164"/>
              <a:gd name="connsiteX2" fmla="*/ 307181 w 402431"/>
              <a:gd name="connsiteY2" fmla="*/ 71437 h 325164"/>
              <a:gd name="connsiteX3" fmla="*/ 402431 w 402431"/>
              <a:gd name="connsiteY3" fmla="*/ 0 h 325164"/>
              <a:gd name="connsiteX4" fmla="*/ 402431 w 402431"/>
              <a:gd name="connsiteY4" fmla="*/ 0 h 32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431" h="325164">
                <a:moveTo>
                  <a:pt x="0" y="197643"/>
                </a:moveTo>
                <a:cubicBezTo>
                  <a:pt x="26789" y="270072"/>
                  <a:pt x="53578" y="342502"/>
                  <a:pt x="104775" y="321468"/>
                </a:cubicBezTo>
                <a:cubicBezTo>
                  <a:pt x="155972" y="300434"/>
                  <a:pt x="257572" y="125015"/>
                  <a:pt x="307181" y="71437"/>
                </a:cubicBezTo>
                <a:cubicBezTo>
                  <a:pt x="356790" y="17859"/>
                  <a:pt x="402431" y="0"/>
                  <a:pt x="402431" y="0"/>
                </a:cubicBezTo>
                <a:lnTo>
                  <a:pt x="402431" y="0"/>
                </a:lnTo>
              </a:path>
            </a:pathLst>
          </a:custGeom>
          <a:noFill xmlns:a="http://schemas.openxmlformats.org/drawingml/2006/main"/>
          <a:ln xmlns:a="http://schemas.openxmlformats.org/drawingml/2006/main" w="47625" cap="rnd">
            <a:solidFill>
              <a:schemeClr val="accent6">
                <a:lumMod val="75000"/>
              </a:schemeClr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cs-CZ"/>
          </a:p>
        </cdr:txBody>
      </cdr:sp>
    </cdr:grp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0.79562</cdr:x>
      <cdr:y>0.49136</cdr:y>
    </cdr:from>
    <cdr:to>
      <cdr:x>1</cdr:x>
      <cdr:y>0.54537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9110601" y="2714978"/>
          <a:ext cx="2340386" cy="298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předpoklad strategie BESIP</a:t>
          </a:r>
        </a:p>
      </cdr:txBody>
    </cdr:sp>
  </cdr:relSizeAnchor>
  <cdr:relSizeAnchor xmlns:cdr="http://schemas.openxmlformats.org/drawingml/2006/chartDrawing">
    <cdr:from>
      <cdr:x>0.11548</cdr:x>
      <cdr:y>0.54098</cdr:y>
    </cdr:from>
    <cdr:to>
      <cdr:x>0.18097</cdr:x>
      <cdr:y>0.66784</cdr:y>
    </cdr:to>
    <cdr:grpSp>
      <cdr:nvGrpSpPr>
        <cdr:cNvPr id="3" name="Skupina 2">
          <a:extLst xmlns:a="http://schemas.openxmlformats.org/drawingml/2006/main">
            <a:ext uri="{FF2B5EF4-FFF2-40B4-BE49-F238E27FC236}">
              <a16:creationId xmlns:a16="http://schemas.microsoft.com/office/drawing/2014/main" id="{EB0E2A23-69F9-0F12-A4C6-9F63FB1F146F}"/>
            </a:ext>
          </a:extLst>
        </cdr:cNvPr>
        <cdr:cNvGrpSpPr/>
      </cdr:nvGrpSpPr>
      <cdr:grpSpPr>
        <a:xfrm xmlns:a="http://schemas.openxmlformats.org/drawingml/2006/main">
          <a:off x="982422" y="2376249"/>
          <a:ext cx="557142" cy="557231"/>
          <a:chOff x="1350220" y="1189359"/>
          <a:chExt cx="557212" cy="557212"/>
        </a:xfrm>
      </cdr:grpSpPr>
      <cdr:sp macro="" textlink="">
        <cdr:nvSpPr>
          <cdr:cNvPr id="4" name="Ovál 3">
            <a:extLst xmlns:a="http://schemas.openxmlformats.org/drawingml/2006/main">
              <a:ext uri="{FF2B5EF4-FFF2-40B4-BE49-F238E27FC236}">
                <a16:creationId xmlns:a16="http://schemas.microsoft.com/office/drawing/2014/main" id="{AB95BF48-38A9-C709-5295-474B0D03018C}"/>
              </a:ext>
            </a:extLst>
          </cdr:cNvPr>
          <cdr:cNvSpPr/>
        </cdr:nvSpPr>
        <cdr:spPr>
          <a:xfrm xmlns:a="http://schemas.openxmlformats.org/drawingml/2006/main">
            <a:off x="1350220" y="1189359"/>
            <a:ext cx="557212" cy="557212"/>
          </a:xfrm>
          <a:prstGeom xmlns:a="http://schemas.openxmlformats.org/drawingml/2006/main" prst="ellipse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19050">
            <a:solidFill>
              <a:schemeClr val="accent6">
                <a:lumMod val="75000"/>
              </a:schemeClr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cs-CZ"/>
          </a:p>
        </cdr:txBody>
      </cdr:sp>
      <cdr:sp macro="" textlink="">
        <cdr:nvSpPr>
          <cdr:cNvPr id="5" name="Volný tvar 19">
            <a:extLst xmlns:a="http://schemas.openxmlformats.org/drawingml/2006/main">
              <a:ext uri="{FF2B5EF4-FFF2-40B4-BE49-F238E27FC236}">
                <a16:creationId xmlns:a16="http://schemas.microsoft.com/office/drawing/2014/main" id="{7FA52596-A496-1E39-446A-DF525A9DFDD5}"/>
              </a:ext>
            </a:extLst>
          </cdr:cNvPr>
          <cdr:cNvSpPr/>
        </cdr:nvSpPr>
        <cdr:spPr>
          <a:xfrm xmlns:a="http://schemas.openxmlformats.org/drawingml/2006/main">
            <a:off x="1467076" y="1349610"/>
            <a:ext cx="337346" cy="272575"/>
          </a:xfrm>
          <a:custGeom xmlns:a="http://schemas.openxmlformats.org/drawingml/2006/main">
            <a:avLst/>
            <a:gdLst>
              <a:gd name="connsiteX0" fmla="*/ 0 w 402431"/>
              <a:gd name="connsiteY0" fmla="*/ 197643 h 325164"/>
              <a:gd name="connsiteX1" fmla="*/ 104775 w 402431"/>
              <a:gd name="connsiteY1" fmla="*/ 321468 h 325164"/>
              <a:gd name="connsiteX2" fmla="*/ 307181 w 402431"/>
              <a:gd name="connsiteY2" fmla="*/ 71437 h 325164"/>
              <a:gd name="connsiteX3" fmla="*/ 402431 w 402431"/>
              <a:gd name="connsiteY3" fmla="*/ 0 h 325164"/>
              <a:gd name="connsiteX4" fmla="*/ 402431 w 402431"/>
              <a:gd name="connsiteY4" fmla="*/ 0 h 32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431" h="325164">
                <a:moveTo>
                  <a:pt x="0" y="197643"/>
                </a:moveTo>
                <a:cubicBezTo>
                  <a:pt x="26789" y="270072"/>
                  <a:pt x="53578" y="342502"/>
                  <a:pt x="104775" y="321468"/>
                </a:cubicBezTo>
                <a:cubicBezTo>
                  <a:pt x="155972" y="300434"/>
                  <a:pt x="257572" y="125015"/>
                  <a:pt x="307181" y="71437"/>
                </a:cubicBezTo>
                <a:cubicBezTo>
                  <a:pt x="356790" y="17859"/>
                  <a:pt x="402431" y="0"/>
                  <a:pt x="402431" y="0"/>
                </a:cubicBezTo>
                <a:lnTo>
                  <a:pt x="402431" y="0"/>
                </a:lnTo>
              </a:path>
            </a:pathLst>
          </a:custGeom>
          <a:noFill xmlns:a="http://schemas.openxmlformats.org/drawingml/2006/main"/>
          <a:ln xmlns:a="http://schemas.openxmlformats.org/drawingml/2006/main" w="47625" cap="rnd">
            <a:solidFill>
              <a:schemeClr val="accent6">
                <a:lumMod val="75000"/>
              </a:schemeClr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cs-CZ"/>
          </a:p>
        </cdr:txBody>
      </cdr:sp>
    </cdr:grpSp>
  </cdr:relSizeAnchor>
  <cdr:relSizeAnchor xmlns:cdr="http://schemas.openxmlformats.org/drawingml/2006/chartDrawing">
    <cdr:from>
      <cdr:x>0.20858</cdr:x>
      <cdr:y>0.54098</cdr:y>
    </cdr:from>
    <cdr:to>
      <cdr:x>0.27408</cdr:x>
      <cdr:y>0.66784</cdr:y>
    </cdr:to>
    <cdr:grpSp>
      <cdr:nvGrpSpPr>
        <cdr:cNvPr id="6" name="Skupina 5">
          <a:extLst xmlns:a="http://schemas.openxmlformats.org/drawingml/2006/main">
            <a:ext uri="{FF2B5EF4-FFF2-40B4-BE49-F238E27FC236}">
              <a16:creationId xmlns:a16="http://schemas.microsoft.com/office/drawing/2014/main" id="{EB0E2A23-69F9-0F12-A4C6-9F63FB1F146F}"/>
            </a:ext>
          </a:extLst>
        </cdr:cNvPr>
        <cdr:cNvGrpSpPr/>
      </cdr:nvGrpSpPr>
      <cdr:grpSpPr>
        <a:xfrm xmlns:a="http://schemas.openxmlformats.org/drawingml/2006/main">
          <a:off x="1774450" y="2376249"/>
          <a:ext cx="557227" cy="557231"/>
          <a:chOff x="1350220" y="1189359"/>
          <a:chExt cx="557212" cy="557212"/>
        </a:xfrm>
      </cdr:grpSpPr>
      <cdr:sp macro="" textlink="">
        <cdr:nvSpPr>
          <cdr:cNvPr id="7" name="Ovál 6">
            <a:extLst xmlns:a="http://schemas.openxmlformats.org/drawingml/2006/main">
              <a:ext uri="{FF2B5EF4-FFF2-40B4-BE49-F238E27FC236}">
                <a16:creationId xmlns:a16="http://schemas.microsoft.com/office/drawing/2014/main" id="{AB95BF48-38A9-C709-5295-474B0D03018C}"/>
              </a:ext>
            </a:extLst>
          </cdr:cNvPr>
          <cdr:cNvSpPr/>
        </cdr:nvSpPr>
        <cdr:spPr>
          <a:xfrm xmlns:a="http://schemas.openxmlformats.org/drawingml/2006/main">
            <a:off x="1350220" y="1189359"/>
            <a:ext cx="557212" cy="557212"/>
          </a:xfrm>
          <a:prstGeom xmlns:a="http://schemas.openxmlformats.org/drawingml/2006/main" prst="ellipse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19050">
            <a:solidFill>
              <a:schemeClr val="accent6">
                <a:lumMod val="75000"/>
              </a:schemeClr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cs-CZ"/>
          </a:p>
        </cdr:txBody>
      </cdr:sp>
      <cdr:sp macro="" textlink="">
        <cdr:nvSpPr>
          <cdr:cNvPr id="8" name="Volný tvar 19">
            <a:extLst xmlns:a="http://schemas.openxmlformats.org/drawingml/2006/main">
              <a:ext uri="{FF2B5EF4-FFF2-40B4-BE49-F238E27FC236}">
                <a16:creationId xmlns:a16="http://schemas.microsoft.com/office/drawing/2014/main" id="{7FA52596-A496-1E39-446A-DF525A9DFDD5}"/>
              </a:ext>
            </a:extLst>
          </cdr:cNvPr>
          <cdr:cNvSpPr/>
        </cdr:nvSpPr>
        <cdr:spPr>
          <a:xfrm xmlns:a="http://schemas.openxmlformats.org/drawingml/2006/main">
            <a:off x="1467076" y="1349610"/>
            <a:ext cx="337346" cy="272575"/>
          </a:xfrm>
          <a:custGeom xmlns:a="http://schemas.openxmlformats.org/drawingml/2006/main">
            <a:avLst/>
            <a:gdLst>
              <a:gd name="connsiteX0" fmla="*/ 0 w 402431"/>
              <a:gd name="connsiteY0" fmla="*/ 197643 h 325164"/>
              <a:gd name="connsiteX1" fmla="*/ 104775 w 402431"/>
              <a:gd name="connsiteY1" fmla="*/ 321468 h 325164"/>
              <a:gd name="connsiteX2" fmla="*/ 307181 w 402431"/>
              <a:gd name="connsiteY2" fmla="*/ 71437 h 325164"/>
              <a:gd name="connsiteX3" fmla="*/ 402431 w 402431"/>
              <a:gd name="connsiteY3" fmla="*/ 0 h 325164"/>
              <a:gd name="connsiteX4" fmla="*/ 402431 w 402431"/>
              <a:gd name="connsiteY4" fmla="*/ 0 h 32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431" h="325164">
                <a:moveTo>
                  <a:pt x="0" y="197643"/>
                </a:moveTo>
                <a:cubicBezTo>
                  <a:pt x="26789" y="270072"/>
                  <a:pt x="53578" y="342502"/>
                  <a:pt x="104775" y="321468"/>
                </a:cubicBezTo>
                <a:cubicBezTo>
                  <a:pt x="155972" y="300434"/>
                  <a:pt x="257572" y="125015"/>
                  <a:pt x="307181" y="71437"/>
                </a:cubicBezTo>
                <a:cubicBezTo>
                  <a:pt x="356790" y="17859"/>
                  <a:pt x="402431" y="0"/>
                  <a:pt x="402431" y="0"/>
                </a:cubicBezTo>
                <a:lnTo>
                  <a:pt x="402431" y="0"/>
                </a:lnTo>
              </a:path>
            </a:pathLst>
          </a:custGeom>
          <a:noFill xmlns:a="http://schemas.openxmlformats.org/drawingml/2006/main"/>
          <a:ln xmlns:a="http://schemas.openxmlformats.org/drawingml/2006/main" w="47625" cap="rnd">
            <a:solidFill>
              <a:schemeClr val="accent6">
                <a:lumMod val="75000"/>
              </a:schemeClr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cs-CZ"/>
          </a:p>
        </cdr:txBody>
      </cdr:sp>
    </cdr:grp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0.02059</cdr:x>
      <cdr:y>0.51552</cdr:y>
    </cdr:from>
    <cdr:to>
      <cdr:x>0.46026</cdr:x>
      <cdr:y>0.58412</cdr:y>
    </cdr:to>
    <cdr:grpSp>
      <cdr:nvGrpSpPr>
        <cdr:cNvPr id="2" name="Skupina 1">
          <a:extLst xmlns:a="http://schemas.openxmlformats.org/drawingml/2006/main">
            <a:ext uri="{FF2B5EF4-FFF2-40B4-BE49-F238E27FC236}">
              <a16:creationId xmlns:a16="http://schemas.microsoft.com/office/drawing/2014/main" id="{4F0D4DAC-8263-AD30-AF4C-19454DEE345F}"/>
            </a:ext>
          </a:extLst>
        </cdr:cNvPr>
        <cdr:cNvGrpSpPr/>
      </cdr:nvGrpSpPr>
      <cdr:grpSpPr>
        <a:xfrm xmlns:a="http://schemas.openxmlformats.org/drawingml/2006/main">
          <a:off x="100382" y="1967442"/>
          <a:ext cx="2143505" cy="261807"/>
          <a:chOff x="15351116" y="3768526"/>
          <a:chExt cx="2249258" cy="281567"/>
        </a:xfrm>
      </cdr:grpSpPr>
      <cdr:sp macro="" textlink="">
        <cdr:nvSpPr>
          <cdr:cNvPr id="3" name="TextovéPole 1">
            <a:extLst xmlns:a="http://schemas.openxmlformats.org/drawingml/2006/main">
              <a:ext uri="{FF2B5EF4-FFF2-40B4-BE49-F238E27FC236}">
                <a16:creationId xmlns:a16="http://schemas.microsoft.com/office/drawing/2014/main" id="{1B270C13-E3D5-0F0D-2D72-B5FF9BF0B108}"/>
              </a:ext>
            </a:extLst>
          </cdr:cNvPr>
          <cdr:cNvSpPr txBox="1"/>
        </cdr:nvSpPr>
        <cdr:spPr>
          <a:xfrm xmlns:a="http://schemas.openxmlformats.org/drawingml/2006/main">
            <a:off x="15772270" y="3768526"/>
            <a:ext cx="1828104" cy="281567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cs-CZ" sz="11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rozdíl usmrcených</a:t>
            </a:r>
          </a:p>
        </cdr:txBody>
      </cdr:sp>
      <cdr:sp macro="" textlink="">
        <cdr:nvSpPr>
          <cdr:cNvPr id="4" name="Šipka nahoru 45">
            <a:extLst xmlns:a="http://schemas.openxmlformats.org/drawingml/2006/main">
              <a:ext uri="{FF2B5EF4-FFF2-40B4-BE49-F238E27FC236}">
                <a16:creationId xmlns:a16="http://schemas.microsoft.com/office/drawing/2014/main" id="{447E1EDD-8F69-A0EB-7128-FF34C738F128}"/>
              </a:ext>
            </a:extLst>
          </cdr:cNvPr>
          <cdr:cNvSpPr/>
        </cdr:nvSpPr>
        <cdr:spPr>
          <a:xfrm xmlns:a="http://schemas.openxmlformats.org/drawingml/2006/main">
            <a:off x="15549599" y="3792234"/>
            <a:ext cx="198483" cy="234153"/>
          </a:xfrm>
          <a:prstGeom xmlns:a="http://schemas.openxmlformats.org/drawingml/2006/main" prst="upArrow">
            <a:avLst/>
          </a:prstGeom>
          <a:solidFill xmlns:a="http://schemas.openxmlformats.org/drawingml/2006/main">
            <a:srgbClr val="C00000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t"/>
          <a:lstStyle xmlns:a="http://schemas.openxmlformats.org/drawingml/2006/main"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endParaRPr lang="cs-CZ" sz="1100"/>
          </a:p>
        </cdr:txBody>
      </cdr:sp>
      <cdr:sp macro="" textlink="">
        <cdr:nvSpPr>
          <cdr:cNvPr id="5" name="Šipka nahoru 46">
            <a:extLst xmlns:a="http://schemas.openxmlformats.org/drawingml/2006/main">
              <a:ext uri="{FF2B5EF4-FFF2-40B4-BE49-F238E27FC236}">
                <a16:creationId xmlns:a16="http://schemas.microsoft.com/office/drawing/2014/main" id="{0350D80E-DB72-91C2-7246-AA2B702B9F2F}"/>
              </a:ext>
            </a:extLst>
          </cdr:cNvPr>
          <cdr:cNvSpPr/>
        </cdr:nvSpPr>
        <cdr:spPr>
          <a:xfrm xmlns:a="http://schemas.openxmlformats.org/drawingml/2006/main" rot="10800000">
            <a:off x="15351116" y="3792235"/>
            <a:ext cx="198483" cy="234153"/>
          </a:xfrm>
          <a:prstGeom xmlns:a="http://schemas.openxmlformats.org/drawingml/2006/main" prst="upArrow">
            <a:avLst/>
          </a:prstGeom>
          <a:solidFill xmlns:a="http://schemas.openxmlformats.org/drawingml/2006/main">
            <a:srgbClr val="00B050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t"/>
          <a:lstStyle xmlns:a="http://schemas.openxmlformats.org/drawingml/2006/main"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endParaRPr lang="cs-CZ" sz="1100" dirty="0">
              <a:solidFill>
                <a:srgbClr val="00B050"/>
              </a:solidFill>
            </a:endParaRP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9475"/>
            <a:ext cx="5438775" cy="44434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3C1AB78-38D3-44F3-AA57-7CF45F8C7F1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A7146D1-0A21-40E5-8F92-60F697E045C1}" type="slidenum">
              <a:rPr lang="cs-CZ" altLang="cs-CZ"/>
              <a:pPr/>
              <a:t>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3297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0711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7271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5760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4713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1440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501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1986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AFB6EA-F2DE-4C37-B941-7BC01B24319E}" type="slidenum">
              <a:rPr lang="cs-CZ" altLang="cs-CZ">
                <a:solidFill>
                  <a:srgbClr val="000000"/>
                </a:solidFill>
              </a:rPr>
              <a:pPr/>
              <a:t>51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3849688" y="9377363"/>
            <a:ext cx="2941637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AFB3172-7488-47E5-B0AB-DFCA4A3E6E94}" type="slidenum">
              <a:rPr lang="cs-CZ" altLang="cs-CZ" sz="1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51</a:t>
            </a:fld>
            <a:endParaRPr lang="cs-CZ" altLang="cs-CZ" sz="12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61444" name="Text Box 2"/>
          <p:cNvSpPr txBox="1">
            <a:spLocks noChangeArrowheads="1"/>
          </p:cNvSpPr>
          <p:nvPr/>
        </p:nvSpPr>
        <p:spPr bwMode="auto">
          <a:xfrm>
            <a:off x="3849688" y="9377363"/>
            <a:ext cx="2944812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9C5F7EE-A4DD-419E-9B43-8892D7DCFB99}" type="slidenum">
              <a:rPr lang="cs-CZ" altLang="cs-CZ" sz="1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51</a:t>
            </a:fld>
            <a:endParaRPr lang="cs-CZ" altLang="cs-CZ" sz="12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61445" name="Text Box 3"/>
          <p:cNvSpPr txBox="1">
            <a:spLocks noChangeArrowheads="1"/>
          </p:cNvSpPr>
          <p:nvPr/>
        </p:nvSpPr>
        <p:spPr bwMode="auto">
          <a:xfrm>
            <a:off x="1133475" y="739775"/>
            <a:ext cx="4530725" cy="37036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>
              <a:solidFill>
                <a:srgbClr val="FFFFFF"/>
              </a:solidFill>
              <a:ea typeface="Microsoft YaHei" pitchFamily="34" charset="-122"/>
            </a:endParaRPr>
          </a:p>
        </p:txBody>
      </p:sp>
      <p:sp>
        <p:nvSpPr>
          <p:cNvPr id="61446" name="Rectangle 4"/>
          <p:cNvSpPr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2425" cy="4537075"/>
          </a:xfrm>
          <a:noFill/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2970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1AB78-38D3-44F3-AA57-7CF45F8C7F1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1AB78-38D3-44F3-AA57-7CF45F8C7F1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endParaRPr lang="cs-CZ" altLang="cs-CZ" dirty="0">
              <a:cs typeface="Arial" charset="0"/>
            </a:endParaRPr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03C0A8-1713-41B2-BD26-15FDD0D3693D}" type="slidenum">
              <a:rPr lang="cs-CZ" altLang="cs-CZ"/>
              <a:pPr/>
              <a:t>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3A1B6-364A-4E50-838D-E2F468626B23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277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B8096-5949-410B-9104-EA2A57E4453D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196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B8096-5949-410B-9104-EA2A57E4453D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486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EB8096-5949-410B-9104-EA2A57E4453D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197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0257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ogo_titulka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4765675"/>
            <a:ext cx="382905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268413"/>
            <a:ext cx="7772400" cy="1800225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 lIns="288000" tIns="288000" rIns="288000" bIns="28800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573463"/>
            <a:ext cx="7704138" cy="6477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04025" y="188913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B2C1A9-3BB1-475C-B928-4BCE31C7FFF9}" type="datetime1">
              <a:rPr lang="cs-CZ" altLang="cs-CZ"/>
              <a:pPr>
                <a:defRPr/>
              </a:pPr>
              <a:t>21.04.2023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3F453-138D-4061-9A09-124B967BD338}" type="datetime1">
              <a:rPr lang="cs-CZ" altLang="cs-CZ"/>
              <a:pPr>
                <a:defRPr/>
              </a:pPr>
              <a:t>21.04.2023</a:t>
            </a:fld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Seminář Ramzová 24. - 25. listopadu 2016, pplk. JUDr. Sabina BURDOVÁ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44322-17C6-4487-9D1C-3AD1C88928E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56212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56212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5DCF2-EF86-40B8-9108-01698E95490E}" type="datetime1">
              <a:rPr lang="cs-CZ" altLang="cs-CZ"/>
              <a:pPr>
                <a:defRPr/>
              </a:pPr>
              <a:t>21.04.2023</a:t>
            </a:fld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Seminář Ramzová 24. - 25. listopadu 2016, pplk. JUDr. Sabina BURDOVÁ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FE62D1-1AA6-4958-A013-48D1110008D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05ACC-5D3C-4979-B063-7B4A13E3F397}" type="datetime1">
              <a:rPr lang="cs-CZ" altLang="cs-CZ"/>
              <a:pPr>
                <a:defRPr/>
              </a:pPr>
              <a:t>21.04.2023</a:t>
            </a:fld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Seminář Ramzová 24. - 25. listopadu 2016, pplk. JUDr. Sabina BURDOVÁ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E45B8-9431-4113-9B88-77394B1E101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F4978-A3AD-46AC-B509-EAD38A2DB1E9}" type="datetime1">
              <a:rPr lang="cs-CZ" altLang="cs-CZ"/>
              <a:pPr>
                <a:defRPr/>
              </a:pPr>
              <a:t>21.04.2023</a:t>
            </a:fld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Seminář Ramzová 24. - 25. listopadu 2016, pplk. JUDr. Sabina BURDOVÁ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B42AAD-2CF9-48B5-BBDB-C795AC45190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00A4B-8C96-43F6-902C-F627463B225C}" type="datetime1">
              <a:rPr lang="cs-CZ" altLang="cs-CZ"/>
              <a:pPr>
                <a:defRPr/>
              </a:pPr>
              <a:t>21.04.2023</a:t>
            </a:fld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Seminář Ramzová 24. - 25. listopadu 2016, pplk. JUDr. Sabina BURDOVÁ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5F5EFD-604B-4C65-9E60-C933B8B8041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D5A79-0180-4967-8536-AC1E7E54326E}" type="datetime1">
              <a:rPr lang="cs-CZ" altLang="cs-CZ"/>
              <a:pPr>
                <a:defRPr/>
              </a:pPr>
              <a:t>21.04.2023</a:t>
            </a:fld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Seminář Ramzová 24. - 25. listopadu 2016, pplk. JUDr. Sabina BURDOVÁ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8C1C82-DA23-41EB-B1DA-D2D12427541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22135-3FA4-468A-A04F-EE9A533F9E9F}" type="datetime1">
              <a:rPr lang="cs-CZ" altLang="cs-CZ"/>
              <a:pPr>
                <a:defRPr/>
              </a:pPr>
              <a:t>21.04.2023</a:t>
            </a:fld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Seminář Ramzová 24. - 25. listopadu 2016, pplk. JUDr. Sabina BURDOVÁ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87814E-D21D-4AF9-AFAB-ECB4445DA67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E46C2-A239-4793-9D6B-4A7A25189803}" type="datetime1">
              <a:rPr lang="cs-CZ" altLang="cs-CZ"/>
              <a:pPr>
                <a:defRPr/>
              </a:pPr>
              <a:t>21.04.2023</a:t>
            </a:fld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Seminář Ramzová 24. - 25. listopadu 2016, pplk. JUDr. Sabina BURDOVÁ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A41EA-F0B9-48D1-9216-3B0B461570D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E6BDF-01D6-42B6-AD54-87CCC9B8F198}" type="datetime1">
              <a:rPr lang="cs-CZ" altLang="cs-CZ"/>
              <a:pPr>
                <a:defRPr/>
              </a:pPr>
              <a:t>21.04.2023</a:t>
            </a:fld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Seminář Ramzová 24. - 25. listopadu 2016, pplk. JUDr. Sabina BURDOVÁ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B0EA61-B4B0-40E8-8EEA-D6B3A5A7154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B3181-9290-47A5-A0DB-BF4916E69E85}" type="datetime1">
              <a:rPr lang="cs-CZ" altLang="cs-CZ"/>
              <a:pPr>
                <a:defRPr/>
              </a:pPr>
              <a:t>21.04.2023</a:t>
            </a:fld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Seminář Ramzová 24. - 25. listopadu 2016, pplk. JUDr. Sabina BURDOVÁ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4AEFD5-1EE1-4C84-80DD-2BC62B52000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bezna zapat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850" y="5629275"/>
            <a:ext cx="6913563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9"/>
          <p:cNvSpPr>
            <a:spLocks noChangeArrowheads="1"/>
          </p:cNvSpPr>
          <p:nvPr userDrawn="1"/>
        </p:nvSpPr>
        <p:spPr bwMode="auto">
          <a:xfrm>
            <a:off x="1547813" y="6002338"/>
            <a:ext cx="7127875" cy="6477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9563" y="6308725"/>
            <a:ext cx="1774825" cy="215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B9C747D-5119-4E7C-BAD8-0DF3091ECCB5}" type="datetime1">
              <a:rPr lang="cs-CZ" altLang="cs-CZ"/>
              <a:pPr>
                <a:defRPr/>
              </a:pPr>
              <a:t>21.04.2023</a:t>
            </a:fld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308725"/>
            <a:ext cx="4679950" cy="1873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cs-CZ" altLang="cs-CZ"/>
              <a:t>Seminář Ramzová 24. - 25. listopadu 2016, pplk. JUDr. Sabina BURDOVÁ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1725" y="6021388"/>
            <a:ext cx="981075" cy="215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68629C0-AD11-4CEE-82DF-02E182F91EC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268413"/>
            <a:ext cx="8060506" cy="2664643"/>
          </a:xfrm>
        </p:spPr>
        <p:txBody>
          <a:bodyPr/>
          <a:lstStyle/>
          <a:p>
            <a:pPr algn="ctr" eaLnBrk="1" hangingPunct="1"/>
            <a:r>
              <a:rPr lang="cs-CZ" altLang="cs-CZ" dirty="0"/>
              <a:t>Dopravní nehodovost v Královéhradeckém kraji v roce 2022</a:t>
            </a:r>
            <a:br>
              <a:rPr lang="cs-CZ" altLang="cs-CZ" dirty="0"/>
            </a:br>
            <a:r>
              <a:rPr lang="cs-CZ" altLang="cs-CZ" dirty="0"/>
              <a:t>-</a:t>
            </a:r>
            <a:br>
              <a:rPr lang="cs-CZ" altLang="cs-CZ" dirty="0"/>
            </a:br>
            <a:r>
              <a:rPr lang="cs-CZ" altLang="cs-CZ" dirty="0"/>
              <a:t>Možnosti jejího ovlivnění</a:t>
            </a:r>
            <a:endParaRPr lang="cs-CZ" altLang="cs-CZ" i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8AC7B23F-D985-4309-9869-CE1FFD9E4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400" b="1" dirty="0"/>
              <a:t>Přehled počtu usmrcených osob při DN šetřených v rámci Královéhradeckého kraje v letech 2003 - 2022</a:t>
            </a:r>
            <a:endParaRPr lang="cs-CZ" sz="2400" dirty="0"/>
          </a:p>
        </p:txBody>
      </p:sp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B3279F9B-CDE6-FC2E-D60C-7AB5956F6B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853898"/>
              </p:ext>
            </p:extLst>
          </p:nvPr>
        </p:nvGraphicFramePr>
        <p:xfrm>
          <a:off x="457200" y="1052737"/>
          <a:ext cx="8229600" cy="4478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7840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FD8F78B-5CF8-FE86-4EB4-C0F8A26D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5679"/>
            <a:ext cx="8229600" cy="490066"/>
          </a:xfrm>
        </p:spPr>
        <p:txBody>
          <a:bodyPr/>
          <a:lstStyle/>
          <a:p>
            <a:r>
              <a:rPr lang="cs-CZ" sz="2400" b="1" dirty="0"/>
              <a:t>Přehled usmrcených a těžce zraněných osob při DN na území Královéhradeckého kraje po měsících v průběhu roku 2022</a:t>
            </a:r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6B744E17-5D24-2B60-B8DC-23A8BC5722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883534"/>
              </p:ext>
            </p:extLst>
          </p:nvPr>
        </p:nvGraphicFramePr>
        <p:xfrm>
          <a:off x="457200" y="1268759"/>
          <a:ext cx="8229600" cy="4262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25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3072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06794CC-7375-4F06-969B-48C442650BCB}" type="slidenum">
              <a:rPr lang="cs-CZ" altLang="cs-CZ">
                <a:solidFill>
                  <a:srgbClr val="000000"/>
                </a:solidFill>
              </a:rPr>
              <a:pPr/>
              <a:t>11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8AC7B23F-D985-4309-9869-CE1FFD9E4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400" b="1" dirty="0"/>
              <a:t>Přehled počtu těžce zraněných osob při DN šetřených v rámci Královéhradeckého kraje v letech 2003 - 2022</a:t>
            </a:r>
            <a:endParaRPr lang="cs-CZ" sz="240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12</a:t>
            </a:fld>
            <a:endParaRPr lang="cs-CZ" altLang="cs-CZ"/>
          </a:p>
        </p:txBody>
      </p:sp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788666"/>
              </p:ext>
            </p:extLst>
          </p:nvPr>
        </p:nvGraphicFramePr>
        <p:xfrm>
          <a:off x="539552" y="1052737"/>
          <a:ext cx="7992888" cy="443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7353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7" y="404664"/>
            <a:ext cx="8568951" cy="441848"/>
          </a:xfrm>
        </p:spPr>
        <p:txBody>
          <a:bodyPr/>
          <a:lstStyle/>
          <a:p>
            <a:r>
              <a:rPr lang="cs-CZ" sz="2400" b="1" dirty="0"/>
              <a:t>Přehled základních ukazatelů DN dle druhů PK v Královéhradeckém kraji v roce 2022 v porovnání s rokem 2021</a:t>
            </a:r>
            <a:endParaRPr lang="cs-CZ" sz="1600" b="1" u="sng" dirty="0">
              <a:solidFill>
                <a:schemeClr val="accent1"/>
              </a:solidFill>
            </a:endParaRP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0440048"/>
              </p:ext>
            </p:extLst>
          </p:nvPr>
        </p:nvGraphicFramePr>
        <p:xfrm>
          <a:off x="323527" y="1268760"/>
          <a:ext cx="8424937" cy="4032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6626">
                  <a:extLst>
                    <a:ext uri="{9D8B030D-6E8A-4147-A177-3AD203B41FA5}">
                      <a16:colId xmlns:a16="http://schemas.microsoft.com/office/drawing/2014/main" val="2672664869"/>
                    </a:ext>
                  </a:extLst>
                </a:gridCol>
                <a:gridCol w="1167740">
                  <a:extLst>
                    <a:ext uri="{9D8B030D-6E8A-4147-A177-3AD203B41FA5}">
                      <a16:colId xmlns:a16="http://schemas.microsoft.com/office/drawing/2014/main" val="2451336014"/>
                    </a:ext>
                  </a:extLst>
                </a:gridCol>
                <a:gridCol w="1551192">
                  <a:extLst>
                    <a:ext uri="{9D8B030D-6E8A-4147-A177-3AD203B41FA5}">
                      <a16:colId xmlns:a16="http://schemas.microsoft.com/office/drawing/2014/main" val="2006004765"/>
                    </a:ext>
                  </a:extLst>
                </a:gridCol>
                <a:gridCol w="1426730">
                  <a:extLst>
                    <a:ext uri="{9D8B030D-6E8A-4147-A177-3AD203B41FA5}">
                      <a16:colId xmlns:a16="http://schemas.microsoft.com/office/drawing/2014/main" val="2724400772"/>
                    </a:ext>
                  </a:extLst>
                </a:gridCol>
                <a:gridCol w="1427644">
                  <a:extLst>
                    <a:ext uri="{9D8B030D-6E8A-4147-A177-3AD203B41FA5}">
                      <a16:colId xmlns:a16="http://schemas.microsoft.com/office/drawing/2014/main" val="1109414963"/>
                    </a:ext>
                  </a:extLst>
                </a:gridCol>
                <a:gridCol w="1715005">
                  <a:extLst>
                    <a:ext uri="{9D8B030D-6E8A-4147-A177-3AD203B41FA5}">
                      <a16:colId xmlns:a16="http://schemas.microsoft.com/office/drawing/2014/main" val="106379236"/>
                    </a:ext>
                  </a:extLst>
                </a:gridCol>
              </a:tblGrid>
              <a:tr h="985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Druh pozemní komunikace</a:t>
                      </a:r>
                      <a:endParaRPr lang="cs-C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DN</a:t>
                      </a:r>
                      <a:endParaRPr lang="cs-C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Usmrceno osob</a:t>
                      </a:r>
                      <a:endParaRPr lang="cs-C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Těžce zraněno</a:t>
                      </a:r>
                      <a:endParaRPr lang="cs-C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Lehce zraněno</a:t>
                      </a:r>
                      <a:endParaRPr lang="cs-C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 komunikací v km v rámci KHK</a:t>
                      </a:r>
                      <a:endParaRPr lang="cs-C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6484013"/>
                  </a:ext>
                </a:extLst>
              </a:tr>
              <a:tr h="761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dálnice</a:t>
                      </a:r>
                      <a:endParaRPr lang="cs-C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 / 13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/ 0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/ -1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/ -1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031653606"/>
                  </a:ext>
                </a:extLst>
              </a:tr>
              <a:tr h="761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I. třída</a:t>
                      </a:r>
                      <a:endParaRPr lang="cs-C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1162 / -122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 / -5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 / -3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373 / 18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437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69721256"/>
                  </a:ext>
                </a:extLst>
              </a:tr>
              <a:tr h="761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II. třída</a:t>
                      </a:r>
                      <a:endParaRPr lang="cs-C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986 / 30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/ 2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/ 1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289 / 58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95475105"/>
                  </a:ext>
                </a:extLst>
              </a:tr>
              <a:tr h="761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III. třída</a:t>
                      </a:r>
                      <a:endParaRPr lang="cs-CZ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944 / -25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 / 1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 / 18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aseline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246 / -7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2383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83603655"/>
                  </a:ext>
                </a:extLst>
              </a:tr>
            </a:tbl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3F31E6-D304-44DF-868C-087BD45908CF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  <p:sp>
        <p:nvSpPr>
          <p:cNvPr id="9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19672" y="6297056"/>
            <a:ext cx="4679950" cy="381000"/>
          </a:xfrm>
        </p:spPr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33990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798E249-EC64-3606-CCCB-BED285C3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540"/>
          </a:xfrm>
        </p:spPr>
        <p:txBody>
          <a:bodyPr/>
          <a:lstStyle/>
          <a:p>
            <a:r>
              <a:rPr lang="cs-CZ" sz="2400" b="1" dirty="0"/>
              <a:t>Přehled základních ukazatelů DN v jednotlivých okresech za rok 2022 v porovnání s rokem 2021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FD6E25-0068-FB6F-D67D-07F58E968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2533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2253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B124164-BA11-4D1E-A0BA-C3C23AFF3A3B}" type="slidenum">
              <a:rPr lang="cs-CZ" altLang="cs-CZ">
                <a:solidFill>
                  <a:srgbClr val="000000"/>
                </a:solidFill>
              </a:rPr>
              <a:pPr/>
              <a:t>14</a:t>
            </a:fld>
            <a:endParaRPr lang="cs-CZ" altLang="cs-CZ">
              <a:solidFill>
                <a:srgbClr val="000000"/>
              </a:solidFill>
            </a:endParaRPr>
          </a:p>
        </p:txBody>
      </p:sp>
      <p:graphicFrame>
        <p:nvGraphicFramePr>
          <p:cNvPr id="2" name="Zástupný symbol pro obsah 8">
            <a:extLst>
              <a:ext uri="{FF2B5EF4-FFF2-40B4-BE49-F238E27FC236}">
                <a16:creationId xmlns:a16="http://schemas.microsoft.com/office/drawing/2014/main" id="{62C75FE8-992B-DB6F-0991-575A0B005719}"/>
              </a:ext>
            </a:extLst>
          </p:cNvPr>
          <p:cNvGraphicFramePr>
            <a:graphicFrameLocks/>
          </p:cNvGraphicFramePr>
          <p:nvPr/>
        </p:nvGraphicFramePr>
        <p:xfrm>
          <a:off x="467545" y="980728"/>
          <a:ext cx="8219257" cy="43894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5890">
                  <a:extLst>
                    <a:ext uri="{9D8B030D-6E8A-4147-A177-3AD203B41FA5}">
                      <a16:colId xmlns:a16="http://schemas.microsoft.com/office/drawing/2014/main" val="2480076551"/>
                    </a:ext>
                  </a:extLst>
                </a:gridCol>
                <a:gridCol w="914120">
                  <a:extLst>
                    <a:ext uri="{9D8B030D-6E8A-4147-A177-3AD203B41FA5}">
                      <a16:colId xmlns:a16="http://schemas.microsoft.com/office/drawing/2014/main" val="4234261530"/>
                    </a:ext>
                  </a:extLst>
                </a:gridCol>
                <a:gridCol w="1040204">
                  <a:extLst>
                    <a:ext uri="{9D8B030D-6E8A-4147-A177-3AD203B41FA5}">
                      <a16:colId xmlns:a16="http://schemas.microsoft.com/office/drawing/2014/main" val="1508829782"/>
                    </a:ext>
                  </a:extLst>
                </a:gridCol>
                <a:gridCol w="784532">
                  <a:extLst>
                    <a:ext uri="{9D8B030D-6E8A-4147-A177-3AD203B41FA5}">
                      <a16:colId xmlns:a16="http://schemas.microsoft.com/office/drawing/2014/main" val="2275108472"/>
                    </a:ext>
                  </a:extLst>
                </a:gridCol>
                <a:gridCol w="966656">
                  <a:extLst>
                    <a:ext uri="{9D8B030D-6E8A-4147-A177-3AD203B41FA5}">
                      <a16:colId xmlns:a16="http://schemas.microsoft.com/office/drawing/2014/main" val="465425398"/>
                    </a:ext>
                  </a:extLst>
                </a:gridCol>
                <a:gridCol w="882598">
                  <a:extLst>
                    <a:ext uri="{9D8B030D-6E8A-4147-A177-3AD203B41FA5}">
                      <a16:colId xmlns:a16="http://schemas.microsoft.com/office/drawing/2014/main" val="2142999392"/>
                    </a:ext>
                  </a:extLst>
                </a:gridCol>
                <a:gridCol w="830062">
                  <a:extLst>
                    <a:ext uri="{9D8B030D-6E8A-4147-A177-3AD203B41FA5}">
                      <a16:colId xmlns:a16="http://schemas.microsoft.com/office/drawing/2014/main" val="3522179604"/>
                    </a:ext>
                  </a:extLst>
                </a:gridCol>
                <a:gridCol w="896607">
                  <a:extLst>
                    <a:ext uri="{9D8B030D-6E8A-4147-A177-3AD203B41FA5}">
                      <a16:colId xmlns:a16="http://schemas.microsoft.com/office/drawing/2014/main" val="1637301137"/>
                    </a:ext>
                  </a:extLst>
                </a:gridCol>
                <a:gridCol w="868588">
                  <a:extLst>
                    <a:ext uri="{9D8B030D-6E8A-4147-A177-3AD203B41FA5}">
                      <a16:colId xmlns:a16="http://schemas.microsoft.com/office/drawing/2014/main" val="1387806239"/>
                    </a:ext>
                  </a:extLst>
                </a:gridCol>
              </a:tblGrid>
              <a:tr h="169979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effectLst/>
                        </a:rPr>
                        <a:t>Rozbor dopravních nehod</a:t>
                      </a:r>
                      <a:endParaRPr lang="cs-CZ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effectLst/>
                        </a:rPr>
                        <a:t>Celkem nehod</a:t>
                      </a:r>
                      <a:endParaRPr lang="cs-CZ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Rozdíl proti roku 2021</a:t>
                      </a:r>
                      <a:endParaRPr lang="cs-CZ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Celkem usmrceno</a:t>
                      </a:r>
                      <a:endParaRPr lang="cs-CZ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effectLst/>
                        </a:rPr>
                        <a:t>Rozdíl proti roku 2021</a:t>
                      </a:r>
                      <a:endParaRPr lang="cs-CZ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Celkem těžce zraněno</a:t>
                      </a:r>
                      <a:endParaRPr lang="cs-CZ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effectLst/>
                        </a:rPr>
                        <a:t>Rozdíl proti roku 2021</a:t>
                      </a:r>
                      <a:endParaRPr lang="cs-CZ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Celkem lehce zraněno</a:t>
                      </a:r>
                      <a:endParaRPr lang="cs-CZ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Rozdíl proti roku 2021</a:t>
                      </a:r>
                      <a:endParaRPr lang="cs-CZ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vert="vert270" anchor="ctr"/>
                </a:tc>
                <a:extLst>
                  <a:ext uri="{0D108BD9-81ED-4DB2-BD59-A6C34878D82A}">
                    <a16:rowId xmlns:a16="http://schemas.microsoft.com/office/drawing/2014/main" val="3512432133"/>
                  </a:ext>
                </a:extLst>
              </a:tr>
              <a:tr h="53853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HK</a:t>
                      </a:r>
                      <a:endParaRPr lang="cs-CZ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1 620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- 117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- 5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cs-CZ" sz="12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376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extLst>
                  <a:ext uri="{0D108BD9-81ED-4DB2-BD59-A6C34878D82A}">
                    <a16:rowId xmlns:a16="http://schemas.microsoft.com/office/drawing/2014/main" val="3991374146"/>
                  </a:ext>
                </a:extLst>
              </a:tr>
              <a:tr h="53853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JC</a:t>
                      </a:r>
                      <a:endParaRPr lang="cs-CZ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718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cs-CZ" sz="12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174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extLst>
                  <a:ext uri="{0D108BD9-81ED-4DB2-BD59-A6C34878D82A}">
                    <a16:rowId xmlns:a16="http://schemas.microsoft.com/office/drawing/2014/main" val="4047334672"/>
                  </a:ext>
                </a:extLst>
              </a:tr>
              <a:tr h="535497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NA</a:t>
                      </a:r>
                      <a:endParaRPr lang="cs-CZ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861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cs-CZ" sz="12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cs-CZ" sz="12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5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262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extLst>
                  <a:ext uri="{0D108BD9-81ED-4DB2-BD59-A6C34878D82A}">
                    <a16:rowId xmlns:a16="http://schemas.microsoft.com/office/drawing/2014/main" val="135956850"/>
                  </a:ext>
                </a:extLst>
              </a:tr>
              <a:tr h="53853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RK</a:t>
                      </a:r>
                      <a:endParaRPr lang="cs-CZ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655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194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extLst>
                  <a:ext uri="{0D108BD9-81ED-4DB2-BD59-A6C34878D82A}">
                    <a16:rowId xmlns:a16="http://schemas.microsoft.com/office/drawing/2014/main" val="2305867936"/>
                  </a:ext>
                </a:extLst>
              </a:tr>
              <a:tr h="53853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effectLst/>
                        </a:rPr>
                        <a:t>TU</a:t>
                      </a:r>
                      <a:endParaRPr lang="cs-CZ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2" marR="5022" marT="5022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cs-CZ" sz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077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84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cs-CZ" sz="1200" baseline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6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cs-CZ" sz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5</a:t>
                      </a:r>
                      <a:endParaRPr lang="cs-CZ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" marR="5239" marT="5239" marB="0" anchor="ctr"/>
                </a:tc>
                <a:extLst>
                  <a:ext uri="{0D108BD9-81ED-4DB2-BD59-A6C34878D82A}">
                    <a16:rowId xmlns:a16="http://schemas.microsoft.com/office/drawing/2014/main" val="103732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598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4A321AB1-7BE7-093C-4407-9E59F98C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262"/>
          </a:xfrm>
        </p:spPr>
        <p:txBody>
          <a:bodyPr/>
          <a:lstStyle/>
          <a:p>
            <a:r>
              <a:rPr lang="cs-CZ" sz="2400" b="1" dirty="0"/>
              <a:t>Nejčastější příčiny DN v Královéhradeckém kraji v roce 2022</a:t>
            </a:r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66CF3606-CC69-11EF-B930-0B26F83D3F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698978"/>
              </p:ext>
            </p:extLst>
          </p:nvPr>
        </p:nvGraphicFramePr>
        <p:xfrm>
          <a:off x="457200" y="1124745"/>
          <a:ext cx="8229600" cy="4406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5342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54620E5-858D-4A01-79BE-282FCA3EB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3826"/>
          </a:xfrm>
        </p:spPr>
        <p:txBody>
          <a:bodyPr/>
          <a:lstStyle/>
          <a:p>
            <a:r>
              <a:rPr lang="cs-CZ" sz="2400" b="1" dirty="0"/>
              <a:t>Nejčastější příčiny DN s následkem smrti v Královéhradeckém kraji za rok 2022</a:t>
            </a:r>
          </a:p>
        </p:txBody>
      </p:sp>
      <p:sp>
        <p:nvSpPr>
          <p:cNvPr id="3174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cs-CZ" altLang="cs-CZ" sz="1200" dirty="0"/>
          </a:p>
          <a:p>
            <a:pPr marL="0" indent="0" algn="just">
              <a:buFontTx/>
              <a:buNone/>
              <a:defRPr/>
            </a:pPr>
            <a:endParaRPr lang="cs-CZ" altLang="cs-CZ" sz="1200" dirty="0"/>
          </a:p>
        </p:txBody>
      </p:sp>
      <p:sp>
        <p:nvSpPr>
          <p:cNvPr id="31749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3174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5451101-3445-42D0-9C3B-42E71C5944B5}" type="slidenum">
              <a:rPr lang="cs-CZ" altLang="cs-CZ">
                <a:solidFill>
                  <a:srgbClr val="000000"/>
                </a:solidFill>
              </a:rPr>
              <a:pPr/>
              <a:t>16</a:t>
            </a:fld>
            <a:endParaRPr lang="cs-CZ" altLang="cs-CZ">
              <a:solidFill>
                <a:srgbClr val="000000"/>
              </a:solidFill>
            </a:endParaRP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A707D681-63F0-B519-514C-C36F7CCC20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2900433"/>
              </p:ext>
            </p:extLst>
          </p:nvPr>
        </p:nvGraphicFramePr>
        <p:xfrm>
          <a:off x="755576" y="1196752"/>
          <a:ext cx="7560839" cy="4065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1ECB113-5C9F-7521-8FCE-F08F1345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latin typeface="+mn-lt"/>
              </a:rPr>
              <a:t>Počet usmrcených osob při DN v Královéhradeckém kraji v roce 2022 podle postavení účastníka silničního provozu</a:t>
            </a:r>
            <a:endParaRPr lang="cs-CZ" sz="2400" dirty="0"/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55801D21-B14B-36DC-E907-918C3E85EF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9680576"/>
              </p:ext>
            </p:extLst>
          </p:nvPr>
        </p:nvGraphicFramePr>
        <p:xfrm>
          <a:off x="457200" y="1628775"/>
          <a:ext cx="8229600" cy="390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773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altLang="cs-CZ" dirty="0"/>
              <a:t>Seminář ODSH KÚ KHK dne 21.4.2021   kpt. Ing. Lukáš Pultar</a:t>
            </a:r>
          </a:p>
          <a:p>
            <a:endParaRPr lang="cs-CZ" altLang="cs-CZ" dirty="0">
              <a:solidFill>
                <a:srgbClr val="000000"/>
              </a:solidFill>
            </a:endParaRPr>
          </a:p>
          <a:p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3277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D93F725-13B0-4A8F-B69E-9B76E02A17F5}" type="slidenum">
              <a:rPr lang="cs-CZ" altLang="cs-CZ">
                <a:solidFill>
                  <a:srgbClr val="000000"/>
                </a:solidFill>
              </a:rPr>
              <a:pPr/>
              <a:t>17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C1066-B1EE-25D4-7ABD-B58CE803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7152"/>
            <a:ext cx="8229600" cy="346074"/>
          </a:xfrm>
        </p:spPr>
        <p:txBody>
          <a:bodyPr/>
          <a:lstStyle/>
          <a:p>
            <a:r>
              <a:rPr lang="cs-CZ" sz="2400" b="1" dirty="0"/>
              <a:t>Tragické dopravní nehody v Královéhradeckém kraji v roce 2022 – celkový přehled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7"/>
            <a:ext cx="8229600" cy="4550123"/>
          </a:xfrm>
        </p:spPr>
        <p:txBody>
          <a:bodyPr/>
          <a:lstStyle/>
          <a:p>
            <a:pPr algn="just">
              <a:buBlip>
                <a:blip r:embed="rId2"/>
              </a:buBlip>
            </a:pPr>
            <a:r>
              <a:rPr lang="cs-CZ" sz="1900" dirty="0"/>
              <a:t>V roce 2022 bylo na Královéhradecku usmrceno 31 osob při 27 dopravních nehodách. </a:t>
            </a:r>
          </a:p>
          <a:p>
            <a:pPr algn="just">
              <a:buBlip>
                <a:blip r:embed="rId2"/>
              </a:buBlip>
            </a:pPr>
            <a:r>
              <a:rPr lang="cs-CZ" sz="1900" dirty="0"/>
              <a:t>Nejvíce smrtelných nehod bylo způsobeno na silnicích I. třídy (11 osob). </a:t>
            </a:r>
          </a:p>
          <a:p>
            <a:pPr algn="just">
              <a:buBlip>
                <a:blip r:embed="rId2"/>
              </a:buBlip>
            </a:pPr>
            <a:r>
              <a:rPr lang="cs-CZ" sz="1900" dirty="0"/>
              <a:t>K nejtragičtější dopravní nehodě došlo po pádu stromu na Trutnovsku, kde zemřeli 3 osoby. Další pád stromu v nezajištěném úseku zapříčinil smrt řidičky osobního vozidla.</a:t>
            </a:r>
          </a:p>
          <a:p>
            <a:pPr algn="just">
              <a:buBlip>
                <a:blip r:embed="rId2"/>
              </a:buBlip>
            </a:pPr>
            <a:r>
              <a:rPr lang="cs-CZ" sz="1900" dirty="0"/>
              <a:t>Z pohledu postavení účastníka DN zemřelo při nehodách 18 řidičů osobních vozidel a jejich 4 spolujezdci. V tomto roce došlo oproti loňskému roku k výraznému poklesu usmrcených motocyklistů z 10 na 4.</a:t>
            </a:r>
          </a:p>
          <a:p>
            <a:pPr algn="just">
              <a:buBlip>
                <a:blip r:embed="rId2"/>
              </a:buBlip>
            </a:pPr>
            <a:r>
              <a:rPr lang="cs-CZ" sz="1900" dirty="0"/>
              <a:t>Na sjezdu z dálnice D35 na dálnici D11 došlo k jedné smrtelné nehodě, při které zemřel motocyklista. </a:t>
            </a:r>
          </a:p>
          <a:p>
            <a:pPr algn="just">
              <a:buBlip>
                <a:blip r:embed="rId2"/>
              </a:buBlip>
            </a:pPr>
            <a:r>
              <a:rPr lang="cs-CZ" sz="1900" dirty="0"/>
              <a:t>Ze všech smrtelných nehod došlo k úmrtí jednoho cyklisty a 4 chodců.</a:t>
            </a:r>
          </a:p>
          <a:p>
            <a:pPr marL="0" indent="0" algn="just">
              <a:buFontTx/>
              <a:buNone/>
              <a:defRPr/>
            </a:pPr>
            <a:endParaRPr lang="cs-CZ" sz="240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2272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21A5B4-C2FD-4DB4-AE2A-9B91D53252D4}" type="slidenum">
              <a:rPr lang="cs-CZ" altLang="cs-CZ"/>
              <a:pPr eaLnBrk="1" hangingPunct="1"/>
              <a:t>19</a:t>
            </a:fld>
            <a:endParaRPr lang="cs-CZ" altLang="cs-CZ"/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604447" cy="475562"/>
          </a:xfrm>
        </p:spPr>
        <p:txBody>
          <a:bodyPr/>
          <a:lstStyle/>
          <a:p>
            <a:pPr lvl="0" algn="ctr" eaLnBrk="1" hangingPunct="1"/>
            <a:r>
              <a:rPr lang="cs-CZ" altLang="cs-CZ" sz="2400" b="1" dirty="0"/>
              <a:t>Nejtragičtější DN v Královéhradeckém kraji v roce 2022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9553" y="3861048"/>
            <a:ext cx="7558048" cy="1080120"/>
          </a:xfrm>
          <a:prstGeom prst="rect">
            <a:avLst/>
          </a:prstGeom>
          <a:solidFill>
            <a:schemeClr val="tx2">
              <a:lumMod val="90000"/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cs-CZ" sz="1200" b="1" u="sng" dirty="0">
                <a:solidFill>
                  <a:srgbClr val="FFC000"/>
                </a:solidFill>
                <a:cs typeface="Arial" charset="0"/>
              </a:rPr>
              <a:t>Datum a čas:</a:t>
            </a:r>
            <a:r>
              <a:rPr lang="cs-CZ" sz="1200" b="1" dirty="0">
                <a:solidFill>
                  <a:srgbClr val="FFC000"/>
                </a:solidFill>
                <a:cs typeface="Arial" charset="0"/>
              </a:rPr>
              <a:t> 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19.06.2022 neděle 12:57 hod.</a:t>
            </a:r>
            <a:endParaRPr lang="cs-CZ" sz="1200" b="1" dirty="0">
              <a:solidFill>
                <a:schemeClr val="bg1"/>
              </a:solidFill>
              <a:cs typeface="Arial" charset="0"/>
            </a:endParaRPr>
          </a:p>
          <a:p>
            <a:pPr marL="541735" indent="-541735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cs-CZ" sz="1200" b="1" u="sng" dirty="0">
                <a:solidFill>
                  <a:schemeClr val="bg1"/>
                </a:solidFill>
                <a:cs typeface="Arial" charset="0"/>
              </a:rPr>
              <a:t>Místo:</a:t>
            </a:r>
            <a:r>
              <a:rPr lang="cs-CZ" sz="1200" b="1" kern="0" dirty="0">
                <a:solidFill>
                  <a:schemeClr val="accent1"/>
                </a:solidFill>
                <a:cs typeface="Arial" pitchFamily="34" charset="0"/>
              </a:rPr>
              <a:t>  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		Silnice II. třídy č. 252  v katastru Pec pod Sněžkou, směr Horní Malá Úpa.</a:t>
            </a:r>
          </a:p>
          <a:p>
            <a:pPr marL="339329" indent="-339329" algn="just" defTabSz="671513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cs-CZ" sz="1200" b="1" u="sng" dirty="0">
                <a:solidFill>
                  <a:schemeClr val="bg1"/>
                </a:solidFill>
                <a:cs typeface="Arial" charset="0"/>
              </a:rPr>
              <a:t>Děj:</a:t>
            </a:r>
            <a:r>
              <a:rPr lang="cs-CZ" sz="1200" b="1" kern="0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		      Pád stromu na projíždějící OA Opel </a:t>
            </a:r>
            <a:r>
              <a:rPr lang="cs-CZ" sz="1200" b="1" kern="0" dirty="0" err="1">
                <a:solidFill>
                  <a:schemeClr val="bg1"/>
                </a:solidFill>
                <a:cs typeface="Arial" pitchFamily="34" charset="0"/>
              </a:rPr>
              <a:t>Crossland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.</a:t>
            </a:r>
          </a:p>
          <a:p>
            <a:pPr marL="257175" indent="-257175" algn="just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cs-CZ" sz="1200" b="1" u="sng" dirty="0">
                <a:solidFill>
                  <a:srgbClr val="C00000"/>
                </a:solidFill>
                <a:cs typeface="Arial" charset="0"/>
              </a:rPr>
              <a:t>Následek: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     3x smrtelné zranění spolujedoucích, 1x těžké zranění řidiče.  </a:t>
            </a:r>
            <a:endParaRPr lang="cs-CZ" sz="12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0" name="Obrázek 9"/>
          <p:cNvPicPr/>
          <p:nvPr/>
        </p:nvPicPr>
        <p:blipFill>
          <a:blip r:embed="rId3"/>
          <a:stretch>
            <a:fillRect/>
          </a:stretch>
        </p:blipFill>
        <p:spPr>
          <a:xfrm>
            <a:off x="539552" y="838489"/>
            <a:ext cx="3600400" cy="2664296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>
          <a:blip r:embed="rId4"/>
          <a:stretch>
            <a:fillRect/>
          </a:stretch>
        </p:blipFill>
        <p:spPr>
          <a:xfrm>
            <a:off x="4427984" y="838489"/>
            <a:ext cx="3669616" cy="2664296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04524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Nadpis 83">
            <a:extLst>
              <a:ext uri="{FF2B5EF4-FFF2-40B4-BE49-F238E27FC236}">
                <a16:creationId xmlns:a16="http://schemas.microsoft.com/office/drawing/2014/main" id="{3BDA815D-FFC1-C100-FE14-FBF8CE46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447"/>
          </a:xfrm>
        </p:spPr>
        <p:txBody>
          <a:bodyPr/>
          <a:lstStyle/>
          <a:p>
            <a:r>
              <a:rPr lang="cs-CZ" sz="2400" b="1" dirty="0"/>
              <a:t>Základní sledované ukazatele – rok 2022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sz="2400" b="1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altLang="cs-CZ" dirty="0"/>
              <a:t>Seminář ODSH KÚ KHK dne 21.4.2023   kpt. Ing. Lukáš </a:t>
            </a:r>
            <a:r>
              <a:rPr lang="cs-CZ" altLang="cs-CZ" dirty="0" err="1"/>
              <a:t>Pultar</a:t>
            </a:r>
            <a:endParaRPr lang="cs-CZ" altLang="cs-CZ" dirty="0"/>
          </a:p>
          <a:p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2</a:t>
            </a:fld>
            <a:endParaRPr lang="cs-CZ" altLang="cs-CZ"/>
          </a:p>
        </p:txBody>
      </p:sp>
      <p:pic>
        <p:nvPicPr>
          <p:cNvPr id="58" name="Obrázek 57">
            <a:extLst>
              <a:ext uri="{FF2B5EF4-FFF2-40B4-BE49-F238E27FC236}">
                <a16:creationId xmlns:a16="http://schemas.microsoft.com/office/drawing/2014/main" id="{92FFE72F-9751-0CE4-FF3C-2F30232EF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64" y="3877317"/>
            <a:ext cx="535342" cy="391862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BD39D2F0-1BA2-56F5-4A66-6A0077C87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26" y="1528523"/>
            <a:ext cx="458419" cy="398486"/>
          </a:xfrm>
          <a:prstGeom prst="rect">
            <a:avLst/>
          </a:prstGeom>
        </p:spPr>
      </p:pic>
      <p:pic>
        <p:nvPicPr>
          <p:cNvPr id="60" name="Obrázek 59">
            <a:extLst>
              <a:ext uri="{FF2B5EF4-FFF2-40B4-BE49-F238E27FC236}">
                <a16:creationId xmlns:a16="http://schemas.microsoft.com/office/drawing/2014/main" id="{C4A24E3C-C9E3-F5EC-815E-8D4A0F295B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32" y="4665549"/>
            <a:ext cx="567607" cy="567607"/>
          </a:xfrm>
          <a:prstGeom prst="rect">
            <a:avLst/>
          </a:prstGeom>
        </p:spPr>
      </p:pic>
      <p:pic>
        <p:nvPicPr>
          <p:cNvPr id="61" name="Obrázek 60">
            <a:extLst>
              <a:ext uri="{FF2B5EF4-FFF2-40B4-BE49-F238E27FC236}">
                <a16:creationId xmlns:a16="http://schemas.microsoft.com/office/drawing/2014/main" id="{E25F3594-B74F-4737-9178-E1EB640CC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12" y="3098672"/>
            <a:ext cx="532847" cy="38227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7A237C72-B0FE-C6E1-3CF5-24CEECECE4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19" y="2323379"/>
            <a:ext cx="492632" cy="378924"/>
          </a:xfrm>
          <a:prstGeom prst="rect">
            <a:avLst/>
          </a:prstGeom>
        </p:spPr>
      </p:pic>
      <p:sp>
        <p:nvSpPr>
          <p:cNvPr id="63" name="TextovéPole 62">
            <a:extLst>
              <a:ext uri="{FF2B5EF4-FFF2-40B4-BE49-F238E27FC236}">
                <a16:creationId xmlns:a16="http://schemas.microsoft.com/office/drawing/2014/main" id="{315088E0-AE00-2742-2E9C-B330F78507C5}"/>
              </a:ext>
            </a:extLst>
          </p:cNvPr>
          <p:cNvSpPr txBox="1"/>
          <p:nvPr/>
        </p:nvSpPr>
        <p:spPr>
          <a:xfrm>
            <a:off x="4952668" y="1454882"/>
            <a:ext cx="24334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98 460</a:t>
            </a: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9870EDAE-C2B3-B976-07D5-D026EDCB7FA4}"/>
              </a:ext>
            </a:extLst>
          </p:cNvPr>
          <p:cNvSpPr txBox="1"/>
          <p:nvPr/>
        </p:nvSpPr>
        <p:spPr>
          <a:xfrm>
            <a:off x="4952668" y="2250307"/>
            <a:ext cx="24334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454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0C20F299-BE41-81EF-8840-DE1ACDD8361E}"/>
              </a:ext>
            </a:extLst>
          </p:cNvPr>
          <p:cNvSpPr txBox="1"/>
          <p:nvPr/>
        </p:nvSpPr>
        <p:spPr>
          <a:xfrm>
            <a:off x="4952668" y="3045731"/>
            <a:ext cx="24334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1 734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31633D55-7B63-5DC6-3075-3A5095DDA0C2}"/>
              </a:ext>
            </a:extLst>
          </p:cNvPr>
          <p:cNvSpPr txBox="1"/>
          <p:nvPr/>
        </p:nvSpPr>
        <p:spPr>
          <a:xfrm>
            <a:off x="4952668" y="3841156"/>
            <a:ext cx="24334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22 452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66443007-D83B-9EB9-1FBD-94878AD49316}"/>
              </a:ext>
            </a:extLst>
          </p:cNvPr>
          <p:cNvSpPr txBox="1"/>
          <p:nvPr/>
        </p:nvSpPr>
        <p:spPr>
          <a:xfrm>
            <a:off x="4952668" y="4636581"/>
            <a:ext cx="24334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7 542,0 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mil.</a:t>
            </a:r>
            <a:endParaRPr lang="cs-CZ" sz="105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2C4B03D7-4DD3-702D-50E9-56A9F32CAFA3}"/>
              </a:ext>
            </a:extLst>
          </p:cNvPr>
          <p:cNvSpPr txBox="1"/>
          <p:nvPr/>
        </p:nvSpPr>
        <p:spPr>
          <a:xfrm>
            <a:off x="5683019" y="1798889"/>
            <a:ext cx="243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872</a:t>
            </a:r>
          </a:p>
        </p:txBody>
      </p: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49A02BC5-0D1F-2D36-3FF2-647F59F20B2B}"/>
              </a:ext>
            </a:extLst>
          </p:cNvPr>
          <p:cNvSpPr txBox="1"/>
          <p:nvPr/>
        </p:nvSpPr>
        <p:spPr>
          <a:xfrm>
            <a:off x="5683019" y="2594314"/>
            <a:ext cx="243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3EC1162C-921A-65D5-E0A3-0064CFC8C425}"/>
              </a:ext>
            </a:extLst>
          </p:cNvPr>
          <p:cNvSpPr txBox="1"/>
          <p:nvPr/>
        </p:nvSpPr>
        <p:spPr>
          <a:xfrm>
            <a:off x="5683019" y="3389738"/>
            <a:ext cx="243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12116A96-B3AC-0D67-6170-87B722239ECE}"/>
              </a:ext>
            </a:extLst>
          </p:cNvPr>
          <p:cNvSpPr txBox="1"/>
          <p:nvPr/>
        </p:nvSpPr>
        <p:spPr>
          <a:xfrm>
            <a:off x="5683019" y="4192055"/>
            <a:ext cx="243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1 871</a:t>
            </a:r>
          </a:p>
        </p:txBody>
      </p:sp>
      <p:sp>
        <p:nvSpPr>
          <p:cNvPr id="72" name="TextovéPole 71">
            <a:extLst>
              <a:ext uri="{FF2B5EF4-FFF2-40B4-BE49-F238E27FC236}">
                <a16:creationId xmlns:a16="http://schemas.microsoft.com/office/drawing/2014/main" id="{00763EEA-A70E-F4E6-BED8-061F5876FD31}"/>
              </a:ext>
            </a:extLst>
          </p:cNvPr>
          <p:cNvSpPr txBox="1"/>
          <p:nvPr/>
        </p:nvSpPr>
        <p:spPr>
          <a:xfrm>
            <a:off x="5683019" y="4985244"/>
            <a:ext cx="243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823,8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788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ovéPole 72">
            <a:extLst>
              <a:ext uri="{FF2B5EF4-FFF2-40B4-BE49-F238E27FC236}">
                <a16:creationId xmlns:a16="http://schemas.microsoft.com/office/drawing/2014/main" id="{AE3258F0-8014-9E1A-A16A-E1F2E0F2B946}"/>
              </a:ext>
            </a:extLst>
          </p:cNvPr>
          <p:cNvSpPr txBox="1"/>
          <p:nvPr/>
        </p:nvSpPr>
        <p:spPr>
          <a:xfrm>
            <a:off x="6928970" y="1797119"/>
            <a:ext cx="129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- 0,9 %</a:t>
            </a:r>
          </a:p>
        </p:txBody>
      </p: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E8D460BB-8082-58AF-D863-33E5C06250DA}"/>
              </a:ext>
            </a:extLst>
          </p:cNvPr>
          <p:cNvSpPr txBox="1"/>
          <p:nvPr/>
        </p:nvSpPr>
        <p:spPr>
          <a:xfrm>
            <a:off x="6771917" y="2592544"/>
            <a:ext cx="145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- 3,4 %</a:t>
            </a:r>
          </a:p>
        </p:txBody>
      </p: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855AF4C4-6187-4656-5EE7-436E824D4D55}"/>
              </a:ext>
            </a:extLst>
          </p:cNvPr>
          <p:cNvSpPr txBox="1"/>
          <p:nvPr/>
        </p:nvSpPr>
        <p:spPr>
          <a:xfrm>
            <a:off x="6928970" y="3387968"/>
            <a:ext cx="129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+ 6,8 %</a:t>
            </a:r>
          </a:p>
        </p:txBody>
      </p: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F5CE37EC-BBF2-B775-1EFF-0A492D1956C7}"/>
              </a:ext>
            </a:extLst>
          </p:cNvPr>
          <p:cNvSpPr txBox="1"/>
          <p:nvPr/>
        </p:nvSpPr>
        <p:spPr>
          <a:xfrm>
            <a:off x="6928970" y="4190285"/>
            <a:ext cx="129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+ 9,1 %</a:t>
            </a:r>
          </a:p>
        </p:txBody>
      </p:sp>
      <p:sp>
        <p:nvSpPr>
          <p:cNvPr id="77" name="TextovéPole 76">
            <a:extLst>
              <a:ext uri="{FF2B5EF4-FFF2-40B4-BE49-F238E27FC236}">
                <a16:creationId xmlns:a16="http://schemas.microsoft.com/office/drawing/2014/main" id="{1B9C78EC-54A0-B4EB-EC72-0B9D98F60E14}"/>
              </a:ext>
            </a:extLst>
          </p:cNvPr>
          <p:cNvSpPr txBox="1"/>
          <p:nvPr/>
        </p:nvSpPr>
        <p:spPr>
          <a:xfrm>
            <a:off x="7072694" y="4983474"/>
            <a:ext cx="129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+ 12,3 %</a:t>
            </a:r>
            <a:endParaRPr lang="cs-CZ" sz="788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vnoramenný trojúhelník 77">
            <a:extLst>
              <a:ext uri="{FF2B5EF4-FFF2-40B4-BE49-F238E27FC236}">
                <a16:creationId xmlns:a16="http://schemas.microsoft.com/office/drawing/2014/main" id="{685F01E6-CC9D-A65B-C2DE-94030C76F8A8}"/>
              </a:ext>
            </a:extLst>
          </p:cNvPr>
          <p:cNvSpPr/>
          <p:nvPr/>
        </p:nvSpPr>
        <p:spPr>
          <a:xfrm flipV="1">
            <a:off x="5396642" y="1956640"/>
            <a:ext cx="321378" cy="123152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9" name="Rovnoramenný trojúhelník 78">
            <a:extLst>
              <a:ext uri="{FF2B5EF4-FFF2-40B4-BE49-F238E27FC236}">
                <a16:creationId xmlns:a16="http://schemas.microsoft.com/office/drawing/2014/main" id="{6EBFFD7E-0CA8-83BE-83B4-A17FF30F07D1}"/>
              </a:ext>
            </a:extLst>
          </p:cNvPr>
          <p:cNvSpPr/>
          <p:nvPr/>
        </p:nvSpPr>
        <p:spPr>
          <a:xfrm flipV="1">
            <a:off x="5396642" y="2766398"/>
            <a:ext cx="321378" cy="123152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0" name="Rovnoramenný trojúhelník 79">
            <a:extLst>
              <a:ext uri="{FF2B5EF4-FFF2-40B4-BE49-F238E27FC236}">
                <a16:creationId xmlns:a16="http://schemas.microsoft.com/office/drawing/2014/main" id="{A917133F-749B-D1A3-416E-EF025E54CEE2}"/>
              </a:ext>
            </a:extLst>
          </p:cNvPr>
          <p:cNvSpPr/>
          <p:nvPr/>
        </p:nvSpPr>
        <p:spPr>
          <a:xfrm>
            <a:off x="5363609" y="3444457"/>
            <a:ext cx="321378" cy="12315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1" name="Rovnoramenný trojúhelník 80">
            <a:extLst>
              <a:ext uri="{FF2B5EF4-FFF2-40B4-BE49-F238E27FC236}">
                <a16:creationId xmlns:a16="http://schemas.microsoft.com/office/drawing/2014/main" id="{04080415-E900-7AD9-E915-A4DBBE8320BC}"/>
              </a:ext>
            </a:extLst>
          </p:cNvPr>
          <p:cNvSpPr/>
          <p:nvPr/>
        </p:nvSpPr>
        <p:spPr>
          <a:xfrm>
            <a:off x="5384225" y="4254127"/>
            <a:ext cx="321378" cy="12315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2" name="Rovnoramenný trojúhelník 81">
            <a:extLst>
              <a:ext uri="{FF2B5EF4-FFF2-40B4-BE49-F238E27FC236}">
                <a16:creationId xmlns:a16="http://schemas.microsoft.com/office/drawing/2014/main" id="{1AA5EA35-C442-0D57-BD0C-3F1DBF4892A6}"/>
              </a:ext>
            </a:extLst>
          </p:cNvPr>
          <p:cNvSpPr/>
          <p:nvPr/>
        </p:nvSpPr>
        <p:spPr>
          <a:xfrm>
            <a:off x="5396642" y="5057928"/>
            <a:ext cx="321378" cy="12315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3" name="Ovál 82">
            <a:extLst>
              <a:ext uri="{FF2B5EF4-FFF2-40B4-BE49-F238E27FC236}">
                <a16:creationId xmlns:a16="http://schemas.microsoft.com/office/drawing/2014/main" id="{7630DE44-4BCB-A929-5C26-27ADE4D6F9A2}"/>
              </a:ext>
            </a:extLst>
          </p:cNvPr>
          <p:cNvSpPr/>
          <p:nvPr/>
        </p:nvSpPr>
        <p:spPr>
          <a:xfrm>
            <a:off x="467617" y="1787005"/>
            <a:ext cx="2866124" cy="31964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635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21A5B4-C2FD-4DB4-AE2A-9B91D53252D4}" type="slidenum">
              <a:rPr lang="cs-CZ" altLang="cs-CZ"/>
              <a:pPr eaLnBrk="1" hangingPunct="1"/>
              <a:t>20</a:t>
            </a:fld>
            <a:endParaRPr lang="cs-CZ" altLang="cs-CZ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9553" y="4005064"/>
            <a:ext cx="7558048" cy="1224136"/>
          </a:xfrm>
          <a:prstGeom prst="rect">
            <a:avLst/>
          </a:prstGeom>
          <a:solidFill>
            <a:schemeClr val="tx2">
              <a:lumMod val="90000"/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cs-CZ" sz="1200" b="1" u="sng" dirty="0">
                <a:solidFill>
                  <a:srgbClr val="FFC000"/>
                </a:solidFill>
                <a:cs typeface="Arial" charset="0"/>
              </a:rPr>
              <a:t>Datum a čas:</a:t>
            </a:r>
            <a:r>
              <a:rPr lang="cs-CZ" sz="1200" b="1" dirty="0">
                <a:solidFill>
                  <a:srgbClr val="FFC000"/>
                </a:solidFill>
                <a:cs typeface="Arial" charset="0"/>
              </a:rPr>
              <a:t> 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12.04.2022 úterý 09:25 hod.</a:t>
            </a:r>
            <a:endParaRPr lang="cs-CZ" sz="1200" b="1" dirty="0">
              <a:solidFill>
                <a:schemeClr val="bg1"/>
              </a:solidFill>
              <a:cs typeface="Arial" charset="0"/>
            </a:endParaRPr>
          </a:p>
          <a:p>
            <a:pPr marL="541735" indent="-541735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cs-CZ" sz="1200" b="1" u="sng" dirty="0">
                <a:solidFill>
                  <a:schemeClr val="bg1"/>
                </a:solidFill>
                <a:cs typeface="Arial" charset="0"/>
              </a:rPr>
              <a:t>Místo:</a:t>
            </a:r>
            <a:r>
              <a:rPr lang="cs-CZ" sz="1200" b="1" kern="0" dirty="0">
                <a:solidFill>
                  <a:schemeClr val="accent1"/>
                </a:solidFill>
                <a:cs typeface="Arial" pitchFamily="34" charset="0"/>
              </a:rPr>
              <a:t>  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		Silnice I. třídy č. 11  mezi Vamberkem  a Rybnou nad Zdobnicí, okr. RK.</a:t>
            </a:r>
          </a:p>
          <a:p>
            <a:pPr marL="339329" indent="-339329" algn="just" defTabSz="671513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cs-CZ" sz="1200" b="1" u="sng" dirty="0">
                <a:solidFill>
                  <a:schemeClr val="bg1"/>
                </a:solidFill>
                <a:cs typeface="Arial" charset="0"/>
              </a:rPr>
              <a:t>Děj:</a:t>
            </a:r>
            <a:r>
              <a:rPr lang="cs-CZ" sz="1200" b="1" kern="0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		      Nezvládnutí řízení při projíždění levotočivé zatáčky, vjetí na krajnici, smyk, přejetí do  	      protisměru, čelní střet s protijedoucí nákladní soupravou.</a:t>
            </a:r>
          </a:p>
          <a:p>
            <a:pPr marL="257175" indent="-257175" algn="just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cs-CZ" sz="1200" b="1" u="sng" dirty="0">
                <a:solidFill>
                  <a:srgbClr val="C00000"/>
                </a:solidFill>
                <a:cs typeface="Arial" charset="0"/>
              </a:rPr>
              <a:t>Následek: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     2x smrtelné zranění osádky osobního vozidla. Řidič 79 let, spolujedoucí 77 let.  </a:t>
            </a:r>
            <a:endParaRPr lang="cs-CZ" sz="12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" name="Obrázek 6"/>
          <p:cNvPicPr/>
          <p:nvPr/>
        </p:nvPicPr>
        <p:blipFill>
          <a:blip r:embed="rId3"/>
          <a:stretch>
            <a:fillRect/>
          </a:stretch>
        </p:blipFill>
        <p:spPr>
          <a:xfrm>
            <a:off x="539552" y="835402"/>
            <a:ext cx="3600399" cy="2665606"/>
          </a:xfrm>
          <a:prstGeom prst="rect">
            <a:avLst/>
          </a:prstGeom>
        </p:spPr>
      </p:pic>
      <p:pic>
        <p:nvPicPr>
          <p:cNvPr id="9" name="Obrázek 8"/>
          <p:cNvPicPr/>
          <p:nvPr/>
        </p:nvPicPr>
        <p:blipFill>
          <a:blip r:embed="rId4"/>
          <a:stretch>
            <a:fillRect/>
          </a:stretch>
        </p:blipFill>
        <p:spPr>
          <a:xfrm>
            <a:off x="4364682" y="835401"/>
            <a:ext cx="3663702" cy="2665607"/>
          </a:xfrm>
          <a:prstGeom prst="rect">
            <a:avLst/>
          </a:prstGeom>
        </p:spPr>
      </p:pic>
      <p:sp>
        <p:nvSpPr>
          <p:cNvPr id="6" name="Nadpis 4">
            <a:extLst>
              <a:ext uri="{FF2B5EF4-FFF2-40B4-BE49-F238E27FC236}">
                <a16:creationId xmlns:a16="http://schemas.microsoft.com/office/drawing/2014/main" id="{9A4D3372-F429-7B2D-5276-F1E89704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713" y="6308725"/>
            <a:ext cx="4679950" cy="187325"/>
          </a:xfrm>
        </p:spPr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5762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21A5B4-C2FD-4DB4-AE2A-9B91D53252D4}" type="slidenum">
              <a:rPr lang="cs-CZ" altLang="cs-CZ"/>
              <a:pPr eaLnBrk="1" hangingPunct="1"/>
              <a:t>21</a:t>
            </a:fld>
            <a:endParaRPr lang="cs-CZ" altLang="cs-CZ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58023" y="3501008"/>
            <a:ext cx="7558048" cy="1944216"/>
          </a:xfrm>
          <a:prstGeom prst="rect">
            <a:avLst/>
          </a:prstGeom>
          <a:solidFill>
            <a:schemeClr val="tx2">
              <a:lumMod val="90000"/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cs-CZ" sz="1200" b="1" u="sng" dirty="0">
                <a:solidFill>
                  <a:srgbClr val="FFC000"/>
                </a:solidFill>
                <a:cs typeface="Arial" charset="0"/>
              </a:rPr>
              <a:t>Datum a čas:</a:t>
            </a:r>
            <a:r>
              <a:rPr lang="cs-CZ" sz="1200" b="1" dirty="0">
                <a:solidFill>
                  <a:srgbClr val="FFC000"/>
                </a:solidFill>
                <a:cs typeface="Arial" charset="0"/>
              </a:rPr>
              <a:t> </a:t>
            </a:r>
            <a:r>
              <a:rPr lang="cs-CZ" sz="1200" b="1" kern="0">
                <a:solidFill>
                  <a:schemeClr val="bg1"/>
                </a:solidFill>
                <a:cs typeface="Arial" pitchFamily="34" charset="0"/>
              </a:rPr>
              <a:t>29.04.2022 pátek 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02:19 hod.</a:t>
            </a:r>
            <a:endParaRPr lang="cs-CZ" sz="1200" b="1" dirty="0">
              <a:solidFill>
                <a:schemeClr val="bg1"/>
              </a:solidFill>
              <a:cs typeface="Arial" charset="0"/>
            </a:endParaRPr>
          </a:p>
          <a:p>
            <a:pPr marL="541735" indent="-541735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cs-CZ" sz="1200" b="1" u="sng" dirty="0">
                <a:solidFill>
                  <a:schemeClr val="bg1"/>
                </a:solidFill>
                <a:cs typeface="Arial" charset="0"/>
              </a:rPr>
              <a:t>Místo:</a:t>
            </a:r>
            <a:r>
              <a:rPr lang="cs-CZ" sz="1200" b="1" kern="0" dirty="0">
                <a:solidFill>
                  <a:schemeClr val="accent1"/>
                </a:solidFill>
                <a:cs typeface="Arial" pitchFamily="34" charset="0"/>
              </a:rPr>
              <a:t>  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		Silnice I. třídy č. 14  mezi Dobruškou a </a:t>
            </a:r>
            <a:r>
              <a:rPr lang="cs-CZ" sz="1200" b="1" kern="0" dirty="0" err="1">
                <a:solidFill>
                  <a:schemeClr val="bg1"/>
                </a:solidFill>
                <a:cs typeface="Arial" pitchFamily="34" charset="0"/>
              </a:rPr>
              <a:t>Chábory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, okr. RK.</a:t>
            </a:r>
          </a:p>
          <a:p>
            <a:pPr marL="339329" indent="-339329" algn="just" defTabSz="671513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cs-CZ" sz="1200" b="1" u="sng" dirty="0">
                <a:solidFill>
                  <a:schemeClr val="bg1"/>
                </a:solidFill>
                <a:cs typeface="Arial" charset="0"/>
              </a:rPr>
              <a:t>Děj:</a:t>
            </a:r>
            <a:r>
              <a:rPr lang="cs-CZ" sz="1200" b="1" kern="0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		      38-letá žena přejela v pravotočivé zatáčce do protisměru, kde se čelně střetla s 		      protijedoucí nákladní soupravou. Toxikologickým zkoumáním byl u usmrcené řidičky 	      zjištěn pozitivní výsledek OPL. Ve vzorku krve byly prokázány a stanoveny látky 	      METAMFETAMIN 2315,30 </a:t>
            </a:r>
            <a:r>
              <a:rPr lang="cs-CZ" sz="1200" b="1" kern="0" dirty="0" err="1">
                <a:solidFill>
                  <a:schemeClr val="bg1"/>
                </a:solidFill>
                <a:cs typeface="Arial" pitchFamily="34" charset="0"/>
              </a:rPr>
              <a:t>ng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/ml, metabolit AMFETAMIN 136,05 </a:t>
            </a:r>
            <a:r>
              <a:rPr lang="cs-CZ" sz="1200" b="1" kern="0" dirty="0" err="1">
                <a:solidFill>
                  <a:schemeClr val="bg1"/>
                </a:solidFill>
                <a:cs typeface="Arial" pitchFamily="34" charset="0"/>
              </a:rPr>
              <a:t>ng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/ml. Zemřelá se v době 	      dopravní nehody nacházela ve stavu vylučujícím způsobilost k řízení motorového   	      vozidla. Alkohol byl negativní. Vozidlo řídila bez řidičského oprávnění.</a:t>
            </a:r>
          </a:p>
          <a:p>
            <a:pPr marL="257175" indent="-257175" algn="just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cs-CZ" sz="1200" b="1" u="sng" dirty="0">
                <a:solidFill>
                  <a:srgbClr val="C00000"/>
                </a:solidFill>
                <a:cs typeface="Arial" charset="0"/>
              </a:rPr>
              <a:t>Následek:</a:t>
            </a:r>
            <a:r>
              <a:rPr lang="cs-CZ" sz="1200" b="1" kern="0" dirty="0">
                <a:solidFill>
                  <a:schemeClr val="bg1"/>
                </a:solidFill>
                <a:cs typeface="Arial" pitchFamily="34" charset="0"/>
              </a:rPr>
              <a:t>     1x smrtelné zranění řidičky, 2x těžké zranění spolujedoucích.</a:t>
            </a:r>
            <a:endParaRPr lang="cs-CZ" sz="12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0" name="Obrázek 9"/>
          <p:cNvPicPr/>
          <p:nvPr/>
        </p:nvPicPr>
        <p:blipFill>
          <a:blip r:embed="rId3"/>
          <a:stretch>
            <a:fillRect/>
          </a:stretch>
        </p:blipFill>
        <p:spPr>
          <a:xfrm>
            <a:off x="467544" y="835401"/>
            <a:ext cx="3721596" cy="2476301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>
          <a:blip r:embed="rId4"/>
          <a:stretch>
            <a:fillRect/>
          </a:stretch>
        </p:blipFill>
        <p:spPr>
          <a:xfrm>
            <a:off x="4337047" y="821455"/>
            <a:ext cx="3816424" cy="2504191"/>
          </a:xfrm>
          <a:prstGeom prst="rect">
            <a:avLst/>
          </a:prstGeom>
        </p:spPr>
      </p:pic>
      <p:sp>
        <p:nvSpPr>
          <p:cNvPr id="7" name="Nadpis 4">
            <a:extLst>
              <a:ext uri="{FF2B5EF4-FFF2-40B4-BE49-F238E27FC236}">
                <a16:creationId xmlns:a16="http://schemas.microsoft.com/office/drawing/2014/main" id="{7D5E3D5F-3160-119C-096D-196AFDC2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3713" y="6308725"/>
            <a:ext cx="4679950" cy="187325"/>
          </a:xfrm>
        </p:spPr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124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/>
          <a:lstStyle/>
          <a:p>
            <a:r>
              <a:rPr lang="cs-CZ" sz="2400" b="1" kern="1200" dirty="0"/>
              <a:t>Možnosti ovlivňování dopravní nehodovosti ze strany PČR</a:t>
            </a:r>
            <a:endParaRPr lang="cs-CZ" sz="24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31245" y="6323742"/>
            <a:ext cx="4679951" cy="187325"/>
          </a:xfrm>
        </p:spPr>
        <p:txBody>
          <a:bodyPr/>
          <a:lstStyle/>
          <a:p>
            <a:pPr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3F31E6-D304-44DF-868C-087BD45908C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7" name="Shape 85"/>
          <p:cNvGrpSpPr/>
          <p:nvPr/>
        </p:nvGrpSpPr>
        <p:grpSpPr>
          <a:xfrm>
            <a:off x="396895" y="1404468"/>
            <a:ext cx="8244955" cy="1077752"/>
            <a:chOff x="2293255" y="1393370"/>
            <a:chExt cx="6777003" cy="1080000"/>
          </a:xfrm>
        </p:grpSpPr>
        <p:grpSp>
          <p:nvGrpSpPr>
            <p:cNvPr id="8" name="Shape 86"/>
            <p:cNvGrpSpPr/>
            <p:nvPr/>
          </p:nvGrpSpPr>
          <p:grpSpPr>
            <a:xfrm>
              <a:off x="2293255" y="1393370"/>
              <a:ext cx="6777003" cy="1080000"/>
              <a:chOff x="2293255" y="1393370"/>
              <a:chExt cx="6777003" cy="1080000"/>
            </a:xfrm>
          </p:grpSpPr>
          <p:sp>
            <p:nvSpPr>
              <p:cNvPr id="10" name="Shape 87"/>
              <p:cNvSpPr/>
              <p:nvPr/>
            </p:nvSpPr>
            <p:spPr>
              <a:xfrm>
                <a:off x="2521974" y="1493098"/>
                <a:ext cx="6548284" cy="880544"/>
              </a:xfrm>
              <a:prstGeom prst="parallelogram">
                <a:avLst>
                  <a:gd name="adj" fmla="val 51275"/>
                </a:avLst>
              </a:prstGeom>
              <a:solidFill>
                <a:srgbClr val="7CAFDD">
                  <a:alpha val="80000"/>
                </a:srgbClr>
              </a:solidFill>
              <a:ln>
                <a:noFill/>
              </a:ln>
              <a:effectLst>
                <a:outerShdw blurRad="1524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Shape 88"/>
              <p:cNvSpPr/>
              <p:nvPr/>
            </p:nvSpPr>
            <p:spPr>
              <a:xfrm>
                <a:off x="2293255" y="1393370"/>
                <a:ext cx="1503263" cy="1080000"/>
              </a:xfrm>
              <a:prstGeom prst="parallelogram">
                <a:avLst>
                  <a:gd name="adj" fmla="val 51275"/>
                </a:avLst>
              </a:prstGeom>
              <a:gradFill>
                <a:gsLst>
                  <a:gs pos="0">
                    <a:srgbClr val="F2F2F2"/>
                  </a:gs>
                  <a:gs pos="10000">
                    <a:srgbClr val="A5A5A5"/>
                  </a:gs>
                  <a:gs pos="34000">
                    <a:schemeClr val="lt1"/>
                  </a:gs>
                  <a:gs pos="73000">
                    <a:srgbClr val="F2F2F2"/>
                  </a:gs>
                  <a:gs pos="92000">
                    <a:srgbClr val="BFBFBF"/>
                  </a:gs>
                  <a:gs pos="100000">
                    <a:schemeClr val="lt1"/>
                  </a:gs>
                </a:gsLst>
                <a:lin ang="5400000" scaled="0"/>
              </a:gradFill>
              <a:ln>
                <a:noFill/>
              </a:ln>
              <a:effectLst>
                <a:outerShdw blurRad="1524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" name="Shape 90"/>
            <p:cNvSpPr txBox="1"/>
            <p:nvPr/>
          </p:nvSpPr>
          <p:spPr>
            <a:xfrm>
              <a:off x="3942906" y="1552905"/>
              <a:ext cx="4980965" cy="826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Roboto light" pitchFamily="2" charset="0"/>
                  <a:cs typeface="Century Gothic"/>
                  <a:sym typeface="Century Gothic"/>
                </a:rPr>
                <a:t>represe vůči účastníkům silničního provozu </a:t>
              </a: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Roboto light" pitchFamily="2" charset="0"/>
                  <a:cs typeface="Century Gothic"/>
                  <a:sym typeface="Century Gothic"/>
                </a:rPr>
                <a:t>– účinný a cílený dohled na dodržování zákonných norem, zintenzivnění činnosti v dopravně rizikových časech a lokalitách, efektivní využití technických prostředků určených pro dohled, systémový dohled na silniční provoz na významných komunikacích formou tzv. viditelného výkonu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light" pitchFamily="2" charset="0"/>
                <a:cs typeface="Century Gothic"/>
                <a:sym typeface="Century Gothic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light" pitchFamily="2" charset="0"/>
                <a:cs typeface="Century Gothic"/>
                <a:sym typeface="Century Gothic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light" pitchFamily="2" charset="0"/>
                <a:cs typeface="Century Gothic"/>
                <a:sym typeface="Century Gothic"/>
              </a:endParaRPr>
            </a:p>
          </p:txBody>
        </p:sp>
      </p:grpSp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86" y="1715083"/>
            <a:ext cx="411500" cy="469692"/>
          </a:xfrm>
          <a:prstGeom prst="rect">
            <a:avLst/>
          </a:prstGeom>
        </p:spPr>
      </p:pic>
      <p:grpSp>
        <p:nvGrpSpPr>
          <p:cNvPr id="14" name="Shape 91"/>
          <p:cNvGrpSpPr/>
          <p:nvPr/>
        </p:nvGrpSpPr>
        <p:grpSpPr>
          <a:xfrm>
            <a:off x="404138" y="2749676"/>
            <a:ext cx="8244955" cy="1077752"/>
            <a:chOff x="2293255" y="2889000"/>
            <a:chExt cx="6777003" cy="1080000"/>
          </a:xfrm>
        </p:grpSpPr>
        <p:grpSp>
          <p:nvGrpSpPr>
            <p:cNvPr id="15" name="Shape 92"/>
            <p:cNvGrpSpPr/>
            <p:nvPr/>
          </p:nvGrpSpPr>
          <p:grpSpPr>
            <a:xfrm flipH="1">
              <a:off x="2293255" y="2889000"/>
              <a:ext cx="6777003" cy="1080000"/>
              <a:chOff x="2293255" y="1393370"/>
              <a:chExt cx="6777003" cy="1080000"/>
            </a:xfrm>
          </p:grpSpPr>
          <p:sp>
            <p:nvSpPr>
              <p:cNvPr id="17" name="Shape 93"/>
              <p:cNvSpPr/>
              <p:nvPr/>
            </p:nvSpPr>
            <p:spPr>
              <a:xfrm>
                <a:off x="2521974" y="1493098"/>
                <a:ext cx="6548284" cy="880544"/>
              </a:xfrm>
              <a:prstGeom prst="parallelogram">
                <a:avLst>
                  <a:gd name="adj" fmla="val 51275"/>
                </a:avLst>
              </a:prstGeom>
              <a:solidFill>
                <a:srgbClr val="7CAFDD">
                  <a:alpha val="80000"/>
                </a:srgbClr>
              </a:solidFill>
              <a:ln>
                <a:noFill/>
              </a:ln>
              <a:effectLst>
                <a:outerShdw blurRad="1524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Shape 94"/>
              <p:cNvSpPr/>
              <p:nvPr/>
            </p:nvSpPr>
            <p:spPr>
              <a:xfrm>
                <a:off x="2293255" y="1393370"/>
                <a:ext cx="1539237" cy="1080000"/>
              </a:xfrm>
              <a:prstGeom prst="parallelogram">
                <a:avLst>
                  <a:gd name="adj" fmla="val 51275"/>
                </a:avLst>
              </a:prstGeom>
              <a:gradFill>
                <a:gsLst>
                  <a:gs pos="0">
                    <a:srgbClr val="F2F2F2"/>
                  </a:gs>
                  <a:gs pos="10000">
                    <a:srgbClr val="A5A5A5"/>
                  </a:gs>
                  <a:gs pos="34000">
                    <a:schemeClr val="lt1"/>
                  </a:gs>
                  <a:gs pos="73000">
                    <a:srgbClr val="F2F2F2"/>
                  </a:gs>
                  <a:gs pos="92000">
                    <a:srgbClr val="BFBFBF"/>
                  </a:gs>
                  <a:gs pos="100000">
                    <a:schemeClr val="lt1"/>
                  </a:gs>
                </a:gsLst>
                <a:lin ang="5400000" scaled="0"/>
              </a:gradFill>
              <a:ln>
                <a:noFill/>
              </a:ln>
              <a:effectLst>
                <a:outerShdw blurRad="1524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Shape 96"/>
            <p:cNvSpPr txBox="1"/>
            <p:nvPr/>
          </p:nvSpPr>
          <p:spPr>
            <a:xfrm>
              <a:off x="2638968" y="3041971"/>
              <a:ext cx="4892053" cy="584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Roboto light" pitchFamily="2" charset="0"/>
                  <a:cs typeface="Century Gothic"/>
                  <a:sym typeface="Century Gothic"/>
                </a:rPr>
                <a:t>prevence vůči účastníkům silničního provozu </a:t>
              </a: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Roboto light" pitchFamily="2" charset="0"/>
                  <a:cs typeface="Century Gothic"/>
                  <a:sym typeface="Century Gothic"/>
                </a:rPr>
                <a:t>– předcházení porušování pravidel silničního provozu, uvědomování si vlastní bezpečnosti, poskytování aktuálního dopravního zpravodajství a informacích o sjízdnosti komunikací </a:t>
              </a:r>
            </a:p>
          </p:txBody>
        </p:sp>
      </p:grpSp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83" y="3106131"/>
            <a:ext cx="734495" cy="653748"/>
          </a:xfrm>
          <a:prstGeom prst="rect">
            <a:avLst/>
          </a:prstGeom>
        </p:spPr>
      </p:pic>
      <p:grpSp>
        <p:nvGrpSpPr>
          <p:cNvPr id="20" name="Shape 97"/>
          <p:cNvGrpSpPr/>
          <p:nvPr/>
        </p:nvGrpSpPr>
        <p:grpSpPr>
          <a:xfrm>
            <a:off x="422798" y="4155972"/>
            <a:ext cx="8244955" cy="1077752"/>
            <a:chOff x="2264447" y="4384630"/>
            <a:chExt cx="6777003" cy="1080000"/>
          </a:xfrm>
        </p:grpSpPr>
        <p:grpSp>
          <p:nvGrpSpPr>
            <p:cNvPr id="21" name="Shape 98"/>
            <p:cNvGrpSpPr/>
            <p:nvPr/>
          </p:nvGrpSpPr>
          <p:grpSpPr>
            <a:xfrm>
              <a:off x="2264447" y="4384630"/>
              <a:ext cx="6777003" cy="1080000"/>
              <a:chOff x="2293255" y="1393370"/>
              <a:chExt cx="6777003" cy="1080000"/>
            </a:xfrm>
          </p:grpSpPr>
          <p:sp>
            <p:nvSpPr>
              <p:cNvPr id="23" name="Shape 99"/>
              <p:cNvSpPr/>
              <p:nvPr/>
            </p:nvSpPr>
            <p:spPr>
              <a:xfrm>
                <a:off x="2521974" y="1493098"/>
                <a:ext cx="6548284" cy="880544"/>
              </a:xfrm>
              <a:prstGeom prst="parallelogram">
                <a:avLst>
                  <a:gd name="adj" fmla="val 51275"/>
                </a:avLst>
              </a:prstGeom>
              <a:solidFill>
                <a:srgbClr val="7CAFDD">
                  <a:alpha val="80000"/>
                </a:srgbClr>
              </a:solidFill>
              <a:ln>
                <a:noFill/>
              </a:ln>
              <a:effectLst>
                <a:outerShdw blurRad="1524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Shape 100"/>
              <p:cNvSpPr/>
              <p:nvPr/>
            </p:nvSpPr>
            <p:spPr>
              <a:xfrm>
                <a:off x="2293255" y="1393370"/>
                <a:ext cx="1503263" cy="1080000"/>
              </a:xfrm>
              <a:prstGeom prst="parallelogram">
                <a:avLst>
                  <a:gd name="adj" fmla="val 51275"/>
                </a:avLst>
              </a:prstGeom>
              <a:gradFill>
                <a:gsLst>
                  <a:gs pos="0">
                    <a:srgbClr val="F2F2F2"/>
                  </a:gs>
                  <a:gs pos="10000">
                    <a:srgbClr val="A5A5A5"/>
                  </a:gs>
                  <a:gs pos="34000">
                    <a:schemeClr val="lt1"/>
                  </a:gs>
                  <a:gs pos="73000">
                    <a:srgbClr val="F2F2F2"/>
                  </a:gs>
                  <a:gs pos="92000">
                    <a:srgbClr val="BFBFBF"/>
                  </a:gs>
                  <a:gs pos="100000">
                    <a:schemeClr val="lt1"/>
                  </a:gs>
                </a:gsLst>
                <a:lin ang="5400000" scaled="0"/>
              </a:gradFill>
              <a:ln>
                <a:noFill/>
              </a:ln>
              <a:effectLst>
                <a:outerShdw blurRad="152400" dist="508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Shape 102"/>
            <p:cNvSpPr txBox="1"/>
            <p:nvPr/>
          </p:nvSpPr>
          <p:spPr>
            <a:xfrm>
              <a:off x="3732834" y="4583022"/>
              <a:ext cx="5079897" cy="683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Roboto light" pitchFamily="2" charset="0"/>
                  <a:cs typeface="Century Gothic"/>
                  <a:sym typeface="Century Gothic"/>
                </a:rPr>
                <a:t>vytváření bezpečného dopravního prostoru  </a:t>
              </a: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Roboto light" pitchFamily="2" charset="0"/>
                  <a:cs typeface="Century Gothic"/>
                  <a:sym typeface="Century Gothic"/>
                </a:rPr>
                <a:t>- zlepšování stavu pozemních komunikací ve spolupráci s dotčenými správci komunikací, odstraňování rizikových lokalit, posuzování míst tragických dopravních nehod</a:t>
              </a:r>
            </a:p>
          </p:txBody>
        </p:sp>
      </p:grpSp>
      <p:pic>
        <p:nvPicPr>
          <p:cNvPr id="25" name="Obrázek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54" y="4477115"/>
            <a:ext cx="884091" cy="38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47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Nadpis 40">
            <a:extLst>
              <a:ext uri="{FF2B5EF4-FFF2-40B4-BE49-F238E27FC236}">
                <a16:creationId xmlns:a16="http://schemas.microsoft.com/office/drawing/2014/main" id="{810371E2-2E51-B49E-D10F-753C46262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400" b="1" dirty="0"/>
              <a:t>Priority Policie ČR v roce 2023</a:t>
            </a:r>
          </a:p>
        </p:txBody>
      </p:sp>
      <p:pic>
        <p:nvPicPr>
          <p:cNvPr id="40" name="Zástupný obsah 39">
            <a:extLst>
              <a:ext uri="{FF2B5EF4-FFF2-40B4-BE49-F238E27FC236}">
                <a16:creationId xmlns:a16="http://schemas.microsoft.com/office/drawing/2014/main" id="{7CE1C495-D6EB-737A-5AAE-9CBF2379B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427" y="1628775"/>
            <a:ext cx="7493145" cy="3902075"/>
          </a:xfrm>
          <a:prstGeom prst="rect">
            <a:avLst/>
          </a:prstGeo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6563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1BCD6-337D-B07C-F2DA-4BFC749E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2842"/>
            <a:ext cx="8229600" cy="418058"/>
          </a:xfrm>
        </p:spPr>
        <p:txBody>
          <a:bodyPr/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Preventivní aktivity PČR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49EDE1-AE78-5ABF-CC67-F25AA80DE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4766146"/>
          </a:xfrm>
        </p:spPr>
        <p:txBody>
          <a:bodyPr/>
          <a:lstStyle/>
          <a:p>
            <a:pPr marL="0" indent="0"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MARKÉTINA DOPRAVNÍ VÝCHOVA –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implementace BESIP do jednotlivých předmětů v rámci výuky na ZŠ.</a:t>
            </a:r>
          </a:p>
          <a:p>
            <a:pPr marL="0" indent="0"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ZEBRA SE ZA TEBE NEROZHLÉDNE –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spolupráce se základními školami a dětskými organizacemi, nově i v jazykové mutaci UA.</a:t>
            </a:r>
          </a:p>
          <a:p>
            <a:pPr marL="0" indent="0"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START DRIVING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realizován se zaměřením na zdokonalovací výcvik mladých začínajících řidičů. Na tomto projektu Asociace autoškol ČR se Policie ČR spolupodílí formou přednášek a praktických ukázek. V roce 2022 bylo realizováno 66 kurzů pro mladé řidiče a jejich rodiče a 12 kurzů pro učitele autoškol a zkušební komisaře.</a:t>
            </a:r>
          </a:p>
          <a:p>
            <a:pPr marL="0" indent="0"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KOLAMA DOLŮ ANEB UČME SE PŘEŽÍT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edukační aktivity směrem k motorkářské komunitě, zásady bezpečné jízdy na motocyklu, zapojení všech výcvikových středisek a instruktorů moto jízdy Týmu silniční bezpečnosti, celkem 9 společných jízd s bezplatnou ukázkou výcviku na polygonech.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475656" y="6331495"/>
            <a:ext cx="4679950" cy="187325"/>
          </a:xfrm>
        </p:spPr>
        <p:txBody>
          <a:bodyPr/>
          <a:lstStyle/>
          <a:p>
            <a:pPr algn="r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7422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1BCD6-337D-B07C-F2DA-4BFC749E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2842"/>
            <a:ext cx="8229600" cy="418058"/>
          </a:xfrm>
        </p:spPr>
        <p:txBody>
          <a:bodyPr/>
          <a:lstStyle/>
          <a:p>
            <a:r>
              <a:rPr lang="cs-CZ" sz="2400" b="1" dirty="0"/>
              <a:t>Dopravně inženýrský úsek služby dopravní policie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49EDE1-AE78-5ABF-CC67-F25AA80DE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4766146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plní úkoly vyplývající z výkonu státní správy a prevence v oblasti bezpečnosti a plynulosti provozu na pozemních komunikacích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provádí analytickou činnost související s vyhodnocováním míst se zvýšenou dopravní nehodovostí či rizikovostí a uplatňuje u příslušných vlastníků (správců) komunikací nebo silničních správních úřadů požadavky na řešení těchto míst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Činnost dopravně inženýrského úseku v rámci Královéhradeckého kraje za rok 2022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331495"/>
            <a:ext cx="4679950" cy="187325"/>
          </a:xfrm>
        </p:spPr>
        <p:txBody>
          <a:bodyPr/>
          <a:lstStyle/>
          <a:p>
            <a:pPr algn="r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6010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4456710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 288 nahlášených závad na pozemních komunikacích, z toho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u="sng" dirty="0"/>
              <a:t>214 závad na dopravním značení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2000" dirty="0"/>
              <a:t>                                               </a:t>
            </a:r>
            <a:r>
              <a:rPr lang="cs-CZ" sz="2000" u="sng" dirty="0"/>
              <a:t>74 ostatních závad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58817" y="6310758"/>
            <a:ext cx="4679950" cy="187325"/>
          </a:xfrm>
        </p:spPr>
        <p:txBody>
          <a:bodyPr/>
          <a:lstStyle/>
          <a:p>
            <a:pPr defTabSz="685783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C1139-C6E6-47BE-8288-8D1E231B4A28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526941" y="1540420"/>
            <a:ext cx="5940660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1"/>
              </a:spcAft>
              <a:buClrTx/>
              <a:buSzTx/>
              <a:buFontTx/>
              <a:buNone/>
              <a:tabLst/>
              <a:defRPr/>
            </a:pPr>
            <a:endParaRPr kumimoji="0" lang="cs-CZ" sz="12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2" y="1540420"/>
            <a:ext cx="2902150" cy="21766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62" y="2146454"/>
            <a:ext cx="2525201" cy="336693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903" y="1540420"/>
            <a:ext cx="2951140" cy="217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80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4672735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249 revizí železničních přejezdů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                                        </a:t>
            </a:r>
          </a:p>
          <a:p>
            <a:pPr marL="0" indent="0">
              <a:buNone/>
            </a:pPr>
            <a:endParaRPr lang="cs-CZ" sz="2000" b="1" dirty="0"/>
          </a:p>
          <a:p>
            <a:pPr lvl="8">
              <a:buFont typeface="Wingdings" panose="05000000000000000000" pitchFamily="2" charset="2"/>
              <a:buChar char="ü"/>
            </a:pPr>
            <a:endParaRPr lang="cs-CZ" sz="2000" b="1" dirty="0"/>
          </a:p>
          <a:p>
            <a:pPr marL="3657600" lvl="8" indent="0" algn="r">
              <a:buNone/>
            </a:pPr>
            <a:endParaRPr lang="cs-CZ" b="1" dirty="0"/>
          </a:p>
          <a:p>
            <a:pPr marL="3657600" lvl="8" indent="0" algn="r">
              <a:buNone/>
            </a:pPr>
            <a:r>
              <a:rPr lang="cs-CZ" sz="2000" b="1" dirty="0"/>
              <a:t>338 revizí rozhledových trojúhelníků</a:t>
            </a:r>
          </a:p>
          <a:p>
            <a:pPr marL="3657600" lvl="8" indent="0">
              <a:buNone/>
            </a:pPr>
            <a:r>
              <a:rPr lang="cs-CZ" sz="2000" b="1" dirty="0"/>
              <a:t>    křižovatek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49577" y="6344280"/>
            <a:ext cx="4679950" cy="187325"/>
          </a:xfrm>
        </p:spPr>
        <p:txBody>
          <a:bodyPr/>
          <a:lstStyle/>
          <a:p>
            <a:pPr defTabSz="685783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C1139-C6E6-47BE-8288-8D1E231B4A28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526941" y="1540420"/>
            <a:ext cx="5940660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1"/>
              </a:spcAft>
              <a:buClrTx/>
              <a:buSzTx/>
              <a:buFontTx/>
              <a:buNone/>
              <a:tabLst/>
              <a:defRPr/>
            </a:pPr>
            <a:endParaRPr kumimoji="0" lang="cs-CZ" sz="12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1" y="2060848"/>
            <a:ext cx="3316873" cy="24971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1" y="764704"/>
            <a:ext cx="3859073" cy="239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4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8" y="375259"/>
            <a:ext cx="8339191" cy="477191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15 podnětů na odstranění rizikových míst, které vyplynuly z provedených bezpečnostních inspekcí a revizí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37626" y="1072599"/>
            <a:ext cx="8195174" cy="360040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sym typeface="Symbol" panose="05050102010706020507" pitchFamily="18" charset="2"/>
              </a:rPr>
              <a:t> MÚK </a:t>
            </a:r>
            <a:r>
              <a:rPr lang="cs-CZ" sz="1800" dirty="0" err="1">
                <a:sym typeface="Symbol" panose="05050102010706020507" pitchFamily="18" charset="2"/>
              </a:rPr>
              <a:t>Plotiště</a:t>
            </a:r>
            <a:r>
              <a:rPr lang="cs-CZ" sz="1800" dirty="0">
                <a:sym typeface="Symbol" panose="05050102010706020507" pitchFamily="18" charset="2"/>
              </a:rPr>
              <a:t> (odstranění kolizních situací)</a:t>
            </a:r>
            <a:endParaRPr lang="cs-CZ" sz="20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63688" y="6295416"/>
            <a:ext cx="4679951" cy="187325"/>
          </a:xfrm>
        </p:spPr>
        <p:txBody>
          <a:bodyPr/>
          <a:lstStyle/>
          <a:p>
            <a:pPr defTabSz="685783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C1139-C6E6-47BE-8288-8D1E231B4A28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476652" y="1098690"/>
            <a:ext cx="5940660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1"/>
              </a:spcAft>
              <a:buClrTx/>
              <a:buSzTx/>
              <a:buFontTx/>
              <a:buNone/>
              <a:tabLst/>
              <a:defRPr/>
            </a:pPr>
            <a:endParaRPr kumimoji="0" lang="cs-CZ" sz="12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593" y="1590310"/>
            <a:ext cx="6620140" cy="363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2316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8" y="375259"/>
            <a:ext cx="8339191" cy="477191"/>
          </a:xfrm>
        </p:spPr>
        <p:txBody>
          <a:bodyPr/>
          <a:lstStyle/>
          <a:p>
            <a:r>
              <a:rPr lang="cs-CZ" sz="2400" b="1" dirty="0"/>
              <a:t>Evidované jevy při nájezdu ve směru od Hradce Králové: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37626" y="1072599"/>
            <a:ext cx="8195174" cy="360040"/>
          </a:xfrm>
        </p:spPr>
        <p:txBody>
          <a:bodyPr/>
          <a:lstStyle/>
          <a:p>
            <a:r>
              <a:rPr lang="cs-CZ" sz="2400" dirty="0"/>
              <a:t>řidič při jízdě v pravém pruhu zjistil, že je směřován na dálnici a začal v okružní křižovatce přejíždět do levého pruhu bez ohledu na souběžně jedoucí vozidla </a:t>
            </a:r>
          </a:p>
          <a:p>
            <a:r>
              <a:rPr lang="cs-CZ" sz="2400" dirty="0"/>
              <a:t>řidič při jízdě v pravém pruhu vytrval a najel na dálnici, kde následně zazmatkoval a začal se otáčet do protisměru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63688" y="6295416"/>
            <a:ext cx="4679951" cy="187325"/>
          </a:xfrm>
        </p:spPr>
        <p:txBody>
          <a:bodyPr/>
          <a:lstStyle/>
          <a:p>
            <a:pPr defTabSz="685783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C1139-C6E6-47BE-8288-8D1E231B4A28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476652" y="1098690"/>
            <a:ext cx="5940660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1"/>
              </a:spcAft>
              <a:buClrTx/>
              <a:buSzTx/>
              <a:buFontTx/>
              <a:buNone/>
              <a:tabLst/>
              <a:defRPr/>
            </a:pPr>
            <a:endParaRPr kumimoji="0" lang="cs-CZ" sz="12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489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84250A1-EFA0-FB5E-DACE-18EDCB70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400" b="1" dirty="0"/>
              <a:t>Přehled počtu osob usmrcených a těžce zraněných při DN v ČR v letech 1961 - 2022 </a:t>
            </a:r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BADFA74B-12A2-17B3-D481-68C0CF830D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0795799"/>
              </p:ext>
            </p:extLst>
          </p:nvPr>
        </p:nvGraphicFramePr>
        <p:xfrm>
          <a:off x="457200" y="1628775"/>
          <a:ext cx="9587408" cy="390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7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2355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B3FABD-562B-4BA1-8CAB-5D71DD4BB807}" type="slidenum">
              <a:rPr lang="cs-CZ" altLang="cs-CZ">
                <a:solidFill>
                  <a:srgbClr val="000000"/>
                </a:solidFill>
              </a:rPr>
              <a:pPr/>
              <a:t>3</a:t>
            </a:fld>
            <a:endParaRPr lang="cs-CZ" altLang="cs-CZ">
              <a:solidFill>
                <a:srgbClr val="000000"/>
              </a:solidFill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45D9DC16-927A-E580-1067-BC1015330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281627"/>
              </p:ext>
            </p:extLst>
          </p:nvPr>
        </p:nvGraphicFramePr>
        <p:xfrm>
          <a:off x="114300" y="922337"/>
          <a:ext cx="9029700" cy="308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A56E4C23-D3FC-ED29-90EF-44971DC66F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2501193"/>
              </p:ext>
            </p:extLst>
          </p:nvPr>
        </p:nvGraphicFramePr>
        <p:xfrm>
          <a:off x="0" y="2420888"/>
          <a:ext cx="9144000" cy="3181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8" y="375259"/>
            <a:ext cx="8339191" cy="477191"/>
          </a:xfrm>
        </p:spPr>
        <p:txBody>
          <a:bodyPr/>
          <a:lstStyle/>
          <a:p>
            <a:r>
              <a:rPr lang="cs-CZ" sz="2400" dirty="0"/>
              <a:t>Problém spatřován v nedostatečné informovanosti řidičů o směřování jednotlivých pruhů v rámci turbo-okružní (spirálové) křižovatky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63688" y="6295416"/>
            <a:ext cx="4679951" cy="187325"/>
          </a:xfrm>
        </p:spPr>
        <p:txBody>
          <a:bodyPr/>
          <a:lstStyle/>
          <a:p>
            <a:pPr defTabSz="685783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C1139-C6E6-47BE-8288-8D1E231B4A28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476652" y="1098690"/>
            <a:ext cx="5940660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1"/>
              </a:spcAft>
              <a:buClrTx/>
              <a:buSzTx/>
              <a:buFontTx/>
              <a:buNone/>
              <a:tabLst/>
              <a:defRPr/>
            </a:pPr>
            <a:endParaRPr kumimoji="0" lang="cs-CZ" sz="12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297860"/>
            <a:ext cx="6912768" cy="412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6180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8" y="375259"/>
            <a:ext cx="8339191" cy="477191"/>
          </a:xfrm>
        </p:spPr>
        <p:txBody>
          <a:bodyPr/>
          <a:lstStyle/>
          <a:p>
            <a:r>
              <a:rPr lang="cs-CZ" sz="2400" dirty="0"/>
              <a:t>Řešení – doplnění orientačního dopravního značení (na základě přímé žádosti a návrhu PČR)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63688" y="6295416"/>
            <a:ext cx="4679951" cy="187325"/>
          </a:xfrm>
        </p:spPr>
        <p:txBody>
          <a:bodyPr/>
          <a:lstStyle/>
          <a:p>
            <a:pPr defTabSz="685783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C1139-C6E6-47BE-8288-8D1E231B4A28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476652" y="1098690"/>
            <a:ext cx="5940660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1"/>
              </a:spcAft>
              <a:buClrTx/>
              <a:buSzTx/>
              <a:buFontTx/>
              <a:buNone/>
              <a:tabLst/>
              <a:defRPr/>
            </a:pPr>
            <a:endParaRPr kumimoji="0" lang="cs-CZ" sz="12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0" y="980728"/>
            <a:ext cx="8141385" cy="4351338"/>
          </a:xfrm>
        </p:spPr>
      </p:pic>
    </p:spTree>
    <p:extLst>
      <p:ext uri="{BB962C8B-B14F-4D97-AF65-F5344CB8AC3E}">
        <p14:creationId xmlns:p14="http://schemas.microsoft.com/office/powerpoint/2010/main" val="3541954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63688" y="6295416"/>
            <a:ext cx="4679951" cy="187325"/>
          </a:xfrm>
        </p:spPr>
        <p:txBody>
          <a:bodyPr/>
          <a:lstStyle/>
          <a:p>
            <a:pPr defTabSz="685783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C1139-C6E6-47BE-8288-8D1E231B4A28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476652" y="1098690"/>
            <a:ext cx="5940660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1"/>
              </a:spcAft>
              <a:buClrTx/>
              <a:buSzTx/>
              <a:buFontTx/>
              <a:buNone/>
              <a:tabLst/>
              <a:defRPr/>
            </a:pPr>
            <a:endParaRPr kumimoji="0" lang="cs-CZ" sz="12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6835997" cy="5126037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5" y="316617"/>
            <a:ext cx="7173168" cy="514207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97" y="283068"/>
            <a:ext cx="7182396" cy="515811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2375"/>
            <a:ext cx="7305757" cy="516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1BCD6-337D-B07C-F2DA-4BFC749E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29616"/>
            <a:ext cx="8229600" cy="418058"/>
          </a:xfrm>
        </p:spPr>
        <p:txBody>
          <a:bodyPr/>
          <a:lstStyle/>
          <a:p>
            <a:r>
              <a:rPr lang="cs-CZ" sz="2400" b="1" dirty="0"/>
              <a:t>Počet vykazovaných závad na PK v jednotlivých krajích za rok 2022 ve srovnání s rokem 2021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49EDE1-AE78-5ABF-CC67-F25AA80DE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4766146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33</a:t>
            </a:fld>
            <a:endParaRPr lang="cs-CZ" altLang="cs-CZ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B98E9633-BB3A-D94F-B272-541346385F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188022"/>
              </p:ext>
            </p:extLst>
          </p:nvPr>
        </p:nvGraphicFramePr>
        <p:xfrm>
          <a:off x="899592" y="1182762"/>
          <a:ext cx="6912768" cy="4455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2894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1BCD6-337D-B07C-F2DA-4BFC749E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2842"/>
            <a:ext cx="8229600" cy="418058"/>
          </a:xfrm>
        </p:spPr>
        <p:txBody>
          <a:bodyPr/>
          <a:lstStyle/>
          <a:p>
            <a:r>
              <a:rPr lang="cs-CZ" sz="2400" b="1" dirty="0"/>
              <a:t>Počet revizí železničních přejezdů v jednotlivých krajích za rok 2022 ve srovnání s rokem 2021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49EDE1-AE78-5ABF-CC67-F25AA80DE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4766146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34</a:t>
            </a:fld>
            <a:endParaRPr lang="cs-CZ" altLang="cs-CZ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5706F2FA-C479-D6D3-A623-A4F570549A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983363"/>
              </p:ext>
            </p:extLst>
          </p:nvPr>
        </p:nvGraphicFramePr>
        <p:xfrm>
          <a:off x="476710" y="1052366"/>
          <a:ext cx="7956090" cy="4478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9705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1BCD6-337D-B07C-F2DA-4BFC749E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2842"/>
            <a:ext cx="8229600" cy="418058"/>
          </a:xfrm>
        </p:spPr>
        <p:txBody>
          <a:bodyPr/>
          <a:lstStyle/>
          <a:p>
            <a:r>
              <a:rPr lang="cs-CZ" sz="2400" b="1" dirty="0"/>
              <a:t>Počet revizí křižovatek v jednotlivých krajích za rok 2022 ve srovnání s rokem 2021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49EDE1-AE78-5ABF-CC67-F25AA80DE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19"/>
            <a:ext cx="7859216" cy="4540919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35</a:t>
            </a:fld>
            <a:endParaRPr lang="cs-CZ" altLang="cs-CZ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A5ABAC47-F496-E414-A768-0BB3202AF8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22579"/>
              </p:ext>
            </p:extLst>
          </p:nvPr>
        </p:nvGraphicFramePr>
        <p:xfrm>
          <a:off x="683568" y="848409"/>
          <a:ext cx="7560428" cy="4684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7117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1BCD6-337D-B07C-F2DA-4BFC749E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2842"/>
            <a:ext cx="8229600" cy="418058"/>
          </a:xfrm>
        </p:spPr>
        <p:txBody>
          <a:bodyPr/>
          <a:lstStyle/>
          <a:p>
            <a:r>
              <a:rPr lang="cs-CZ" sz="2400" b="1" dirty="0"/>
              <a:t>Počet podnětů na odstranění rizikových míst v jednotlivých krajích za rok 2022 ve srovnání s r. 2021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49EDE1-AE78-5ABF-CC67-F25AA80DE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4766146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36</a:t>
            </a:fld>
            <a:endParaRPr lang="cs-CZ" altLang="cs-CZ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476BF6F3-6CBF-D1AC-D187-BF5DE7E70C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9541619"/>
              </p:ext>
            </p:extLst>
          </p:nvPr>
        </p:nvGraphicFramePr>
        <p:xfrm>
          <a:off x="683568" y="922340"/>
          <a:ext cx="6994525" cy="460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742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1BCD6-337D-B07C-F2DA-4BFC749E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87" y="588215"/>
            <a:ext cx="8229600" cy="418058"/>
          </a:xfrm>
        </p:spPr>
        <p:txBody>
          <a:bodyPr/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Stanoviska vydávaná příslušným orgánem Policie ČR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49EDE1-AE78-5ABF-CC67-F25AA80DE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4766146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/>
              <a:t>státní správu ve věcech bezpečnosti a plynulosti provozu na pozemních komunikacích </a:t>
            </a:r>
            <a:r>
              <a:rPr lang="cs-CZ" altLang="cs-CZ" sz="2400" b="1" i="1" dirty="0"/>
              <a:t>vykonává</a:t>
            </a:r>
            <a:r>
              <a:rPr lang="cs-CZ" altLang="cs-CZ" sz="2400" dirty="0"/>
              <a:t> Ministerstvo vnitra a </a:t>
            </a:r>
            <a:r>
              <a:rPr lang="cs-CZ" altLang="cs-CZ" sz="2400" b="1" i="1" dirty="0"/>
              <a:t>Policie České republiky</a:t>
            </a:r>
            <a:r>
              <a:rPr lang="cs-CZ" altLang="cs-CZ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0" indent="0">
              <a:buNone/>
            </a:pPr>
            <a:r>
              <a:rPr lang="cs-CZ" altLang="cs-CZ" sz="2400" dirty="0"/>
              <a:t>(§ 1 zákona č. 12/1997 Sb., o bezpečnosti a plynulosti provozu na pozemních komunikacích)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1562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1BCD6-337D-B07C-F2DA-4BFC749E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2842"/>
            <a:ext cx="8229600" cy="418058"/>
          </a:xfrm>
        </p:spPr>
        <p:txBody>
          <a:bodyPr/>
          <a:lstStyle/>
          <a:p>
            <a:r>
              <a:rPr lang="cs-CZ" sz="2400" b="1" dirty="0"/>
              <a:t>Druhy stanovisek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49EDE1-AE78-5ABF-CC67-F25AA80DE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4680519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cs-CZ" altLang="cs-CZ" sz="2400" b="1" dirty="0"/>
              <a:t>závazná stanoviska</a:t>
            </a:r>
            <a:r>
              <a:rPr lang="cs-CZ" altLang="cs-CZ" sz="2400" b="1" dirty="0">
                <a:latin typeface="Comic Sans MS" pitchFamily="66" charset="0"/>
              </a:rPr>
              <a:t> </a:t>
            </a:r>
            <a:r>
              <a:rPr lang="cs-CZ" altLang="cs-CZ" sz="2400" dirty="0"/>
              <a:t>(§ 10/4,  § 25/1, § 29/2, § 31/4, § 37/3, § 37a/3 zákona  č. 13/1997 Sb., o PK a § 18c zák. č. 111/1994 Sb., o silniční dopravě)</a:t>
            </a:r>
          </a:p>
          <a:p>
            <a:pPr algn="just" eaLnBrk="1" hangingPunct="1">
              <a:defRPr/>
            </a:pPr>
            <a:r>
              <a:rPr lang="cs-CZ" altLang="cs-CZ" sz="2400" b="1" dirty="0"/>
              <a:t>stanoviska</a:t>
            </a:r>
            <a:r>
              <a:rPr lang="cs-CZ" altLang="cs-CZ" sz="2400" dirty="0"/>
              <a:t> (§ 7/2, § 15/2, § 16/2, § 24/2 zákona č. 13/1997 Sb., o PK, § 122/1 zákona č. 183/2006 Sb., stavebního</a:t>
            </a:r>
            <a:r>
              <a:rPr lang="cs-CZ" altLang="cs-CZ" sz="2400" baseline="30000" dirty="0"/>
              <a:t>1,</a:t>
            </a:r>
            <a:r>
              <a:rPr lang="cs-CZ" altLang="cs-CZ" sz="2400" dirty="0"/>
              <a:t> § 77/4, § 77a/2 zákona č. 361/2000 Sb., o provozu na PK)</a:t>
            </a:r>
          </a:p>
          <a:p>
            <a:pPr marL="0" indent="0" algn="just" eaLnBrk="1" hangingPunct="1">
              <a:buNone/>
              <a:defRPr/>
            </a:pPr>
            <a:endParaRPr lang="cs-CZ" altLang="cs-CZ" sz="2400" dirty="0"/>
          </a:p>
          <a:p>
            <a:pPr marL="0" indent="0" eaLnBrk="1" hangingPunct="1">
              <a:buNone/>
            </a:pPr>
            <a:r>
              <a:rPr lang="cs-CZ" altLang="cs-CZ" sz="1800" u="sng" dirty="0"/>
              <a:t>Poznámka 1: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- vztahuje se k ustanovení § 16 zák. č. 13/1997 Sb., o PK (zvláštní právní předpis) a tudíž </a:t>
            </a:r>
            <a:r>
              <a:rPr lang="cs-CZ" altLang="cs-CZ" sz="1800" b="1" i="1" dirty="0"/>
              <a:t>Policie ČR </a:t>
            </a:r>
            <a:r>
              <a:rPr lang="cs-CZ" altLang="cs-CZ" sz="1800" dirty="0"/>
              <a:t>v této věci </a:t>
            </a:r>
            <a:r>
              <a:rPr lang="cs-CZ" altLang="cs-CZ" sz="1800" b="1" i="1" dirty="0"/>
              <a:t>vydává pouze stanovisko</a:t>
            </a:r>
            <a:r>
              <a:rPr lang="cs-CZ" altLang="cs-CZ" sz="1800" dirty="0"/>
              <a:t>, nikoliv však závazné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5591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1BCD6-337D-B07C-F2DA-4BFC749E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5676"/>
            <a:ext cx="8229600" cy="418058"/>
          </a:xfrm>
        </p:spPr>
        <p:txBody>
          <a:bodyPr/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Stanoviska vydaná dopravně inženýrskými úseky PČR v Královéhradeckém kraji v roce 2022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49EDE1-AE78-5ABF-CC67-F25AA80DE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4766146"/>
          </a:xfrm>
        </p:spPr>
        <p:txBody>
          <a:bodyPr/>
          <a:lstStyle/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cs-CZ" sz="2400" b="1" dirty="0">
                <a:solidFill>
                  <a:srgbClr val="000000"/>
                </a:solidFill>
                <a:latin typeface="Arial" charset="0"/>
              </a:rPr>
              <a:t>5172 stanovisek a závazných stanovisek jako odpovědi na obdržené žádosti, z toho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cs-CZ" sz="2400" dirty="0">
                <a:solidFill>
                  <a:srgbClr val="000000"/>
                </a:solidFill>
                <a:latin typeface="Arial" charset="0"/>
              </a:rPr>
              <a:t> 2396 stanovisek k návrhu užití dopravního značení u přechodné či místní úpravy provozu na komunikacích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cs-CZ" sz="2400" dirty="0">
                <a:solidFill>
                  <a:srgbClr val="000000"/>
                </a:solidFill>
                <a:latin typeface="Arial" charset="0"/>
              </a:rPr>
              <a:t> 1178 stanovisek pro územní a stavební řízení výstavby a oprav komunikací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cs-CZ" sz="2400" dirty="0">
                <a:solidFill>
                  <a:srgbClr val="000000"/>
                </a:solidFill>
                <a:latin typeface="Arial" charset="0"/>
              </a:rPr>
              <a:t> 768 závazných stanovisek k zvláštnímu užívání komunikací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cs-CZ" sz="2400" dirty="0">
                <a:solidFill>
                  <a:srgbClr val="000000"/>
                </a:solidFill>
                <a:latin typeface="Arial" charset="0"/>
              </a:rPr>
              <a:t> 667 závazných stanovisek k návrhům dopravních připojení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cs-CZ" sz="2400" dirty="0">
                <a:solidFill>
                  <a:srgbClr val="000000"/>
                </a:solidFill>
                <a:latin typeface="Arial" charset="0"/>
              </a:rPr>
              <a:t> 163 stanovisek k obecným otázkám bezpečnosti a plynulosti provozu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45B8-9431-4113-9B88-77394B1E1016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2483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>
            <a:extLst>
              <a:ext uri="{FF2B5EF4-FFF2-40B4-BE49-F238E27FC236}">
                <a16:creationId xmlns:a16="http://schemas.microsoft.com/office/drawing/2014/main" id="{E0957D12-02F4-4B11-4A5D-25957C017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8832"/>
          </a:xfrm>
        </p:spPr>
        <p:txBody>
          <a:bodyPr/>
          <a:lstStyle/>
          <a:p>
            <a:r>
              <a:rPr lang="cs-CZ" sz="2400" b="1" dirty="0"/>
              <a:t>Strategie BESIP 2021 - 2030</a:t>
            </a:r>
          </a:p>
        </p:txBody>
      </p:sp>
      <p:sp>
        <p:nvSpPr>
          <p:cNvPr id="2457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dirty="0"/>
              <a:t>	</a:t>
            </a:r>
          </a:p>
        </p:txBody>
      </p:sp>
      <p:sp>
        <p:nvSpPr>
          <p:cNvPr id="24581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2458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FEA753-002B-4095-B170-55EF98423CE9}" type="slidenum">
              <a:rPr lang="cs-CZ" altLang="cs-CZ">
                <a:solidFill>
                  <a:srgbClr val="000000"/>
                </a:solidFill>
              </a:rPr>
              <a:pPr/>
              <a:t>4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2" name="Šipka doprava 9">
            <a:extLst>
              <a:ext uri="{FF2B5EF4-FFF2-40B4-BE49-F238E27FC236}">
                <a16:creationId xmlns:a16="http://schemas.microsoft.com/office/drawing/2014/main" id="{B704F63E-14A3-E5C7-9736-6E5BF57A29ED}"/>
              </a:ext>
            </a:extLst>
          </p:cNvPr>
          <p:cNvSpPr/>
          <p:nvPr/>
        </p:nvSpPr>
        <p:spPr>
          <a:xfrm rot="5400000">
            <a:off x="4092280" y="3208137"/>
            <a:ext cx="481362" cy="317524"/>
          </a:xfrm>
          <a:prstGeom prst="rightArrow">
            <a:avLst>
              <a:gd name="adj1" fmla="val 32084"/>
              <a:gd name="adj2" fmla="val 127424"/>
            </a:avLst>
          </a:prstGeom>
          <a:solidFill>
            <a:srgbClr val="FF0000">
              <a:tint val="66000"/>
              <a:satMod val="1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7A435F02-299F-1254-C207-4D9805552C34}"/>
              </a:ext>
            </a:extLst>
          </p:cNvPr>
          <p:cNvGrpSpPr/>
          <p:nvPr/>
        </p:nvGrpSpPr>
        <p:grpSpPr>
          <a:xfrm>
            <a:off x="1954426" y="1249873"/>
            <a:ext cx="5074593" cy="1809009"/>
            <a:chOff x="6238875" y="1216978"/>
            <a:chExt cx="5074593" cy="2212022"/>
          </a:xfrm>
        </p:grpSpPr>
        <p:sp>
          <p:nvSpPr>
            <p:cNvPr id="4" name="Zaoblený obdélník 11">
              <a:extLst>
                <a:ext uri="{FF2B5EF4-FFF2-40B4-BE49-F238E27FC236}">
                  <a16:creationId xmlns:a16="http://schemas.microsoft.com/office/drawing/2014/main" id="{705926BE-973B-A324-BCCD-49D1D98025C3}"/>
                </a:ext>
              </a:extLst>
            </p:cNvPr>
            <p:cNvSpPr/>
            <p:nvPr/>
          </p:nvSpPr>
          <p:spPr>
            <a:xfrm>
              <a:off x="6238875" y="1216978"/>
              <a:ext cx="4829175" cy="2212022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tint val="66000"/>
                    <a:satMod val="160000"/>
                  </a:schemeClr>
                </a:gs>
                <a:gs pos="50000">
                  <a:schemeClr val="tx1">
                    <a:lumMod val="65000"/>
                    <a:lumOff val="35000"/>
                    <a:tint val="44500"/>
                    <a:satMod val="160000"/>
                  </a:schemeClr>
                </a:gs>
                <a:gs pos="100000">
                  <a:schemeClr val="tx1">
                    <a:lumMod val="65000"/>
                    <a:lumOff val="35000"/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3B7DB512-BA71-6296-2393-F8CBBA6B0BA4}"/>
                </a:ext>
              </a:extLst>
            </p:cNvPr>
            <p:cNvSpPr txBox="1"/>
            <p:nvPr/>
          </p:nvSpPr>
          <p:spPr>
            <a:xfrm>
              <a:off x="7767037" y="1859513"/>
              <a:ext cx="148149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PRŮMĚR</a:t>
              </a:r>
            </a:p>
            <a:p>
              <a:pPr algn="ctr"/>
              <a:r>
                <a:rPr lang="cs-CZ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2017 - 2019</a:t>
              </a:r>
            </a:p>
          </p:txBody>
        </p: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35E5CD6A-A1A4-A91F-5F97-90B419E12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142" y="1806391"/>
              <a:ext cx="905057" cy="64930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FF41E3ED-3504-DB7D-B68C-E2D564B7E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392" y="1854814"/>
              <a:ext cx="781197" cy="600883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08DB8FBF-FA16-D462-9443-A20C478C6DBB}"/>
                </a:ext>
              </a:extLst>
            </p:cNvPr>
            <p:cNvSpPr txBox="1"/>
            <p:nvPr/>
          </p:nvSpPr>
          <p:spPr>
            <a:xfrm>
              <a:off x="6374315" y="2589490"/>
              <a:ext cx="14933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538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89036E42-CDB2-E655-AEF9-B59AF25C44D3}"/>
                </a:ext>
              </a:extLst>
            </p:cNvPr>
            <p:cNvSpPr txBox="1"/>
            <p:nvPr/>
          </p:nvSpPr>
          <p:spPr>
            <a:xfrm>
              <a:off x="8687872" y="2589489"/>
              <a:ext cx="262559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2 305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8F5B0F82-08D7-B4BB-37F2-234A67E2B772}"/>
                </a:ext>
              </a:extLst>
            </p:cNvPr>
            <p:cNvSpPr txBox="1"/>
            <p:nvPr/>
          </p:nvSpPr>
          <p:spPr>
            <a:xfrm>
              <a:off x="7390081" y="1254365"/>
              <a:ext cx="231557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VÝCHOZÍ STAV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929D72DF-8DEF-8501-1B3C-238257A83235}"/>
              </a:ext>
            </a:extLst>
          </p:cNvPr>
          <p:cNvGrpSpPr/>
          <p:nvPr/>
        </p:nvGrpSpPr>
        <p:grpSpPr>
          <a:xfrm>
            <a:off x="1954426" y="3607580"/>
            <a:ext cx="4978845" cy="1809009"/>
            <a:chOff x="6238874" y="4233002"/>
            <a:chExt cx="4978845" cy="2212022"/>
          </a:xfr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12" name="Zaoblený obdélník 19">
              <a:extLst>
                <a:ext uri="{FF2B5EF4-FFF2-40B4-BE49-F238E27FC236}">
                  <a16:creationId xmlns:a16="http://schemas.microsoft.com/office/drawing/2014/main" id="{7DAF6807-5485-1F48-3D91-3DAF1C7B2825}"/>
                </a:ext>
              </a:extLst>
            </p:cNvPr>
            <p:cNvSpPr/>
            <p:nvPr/>
          </p:nvSpPr>
          <p:spPr>
            <a:xfrm>
              <a:off x="6238874" y="4233002"/>
              <a:ext cx="4829175" cy="2212022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A0D98940-6C0F-8C68-EBA5-3E4DDFD59512}"/>
                </a:ext>
              </a:extLst>
            </p:cNvPr>
            <p:cNvSpPr txBox="1"/>
            <p:nvPr/>
          </p:nvSpPr>
          <p:spPr>
            <a:xfrm>
              <a:off x="8041650" y="5046275"/>
              <a:ext cx="1005403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50 %</a:t>
              </a:r>
            </a:p>
          </p:txBody>
        </p:sp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09F23281-0B3E-CBE2-1146-87D40EC60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8872" y="4854699"/>
              <a:ext cx="905057" cy="64930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8AB25F4E-6AFB-79F2-AEC2-348EF909C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789" y="4903122"/>
              <a:ext cx="781197" cy="600883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CACF87B0-6E6D-42E9-9210-4C16EE3B31BD}"/>
                </a:ext>
              </a:extLst>
            </p:cNvPr>
            <p:cNvSpPr txBox="1"/>
            <p:nvPr/>
          </p:nvSpPr>
          <p:spPr>
            <a:xfrm>
              <a:off x="6457346" y="5663442"/>
              <a:ext cx="14933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269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DF533488-446F-569F-EAB8-99DD7CACC9BF}"/>
                </a:ext>
              </a:extLst>
            </p:cNvPr>
            <p:cNvSpPr txBox="1"/>
            <p:nvPr/>
          </p:nvSpPr>
          <p:spPr>
            <a:xfrm>
              <a:off x="7510478" y="4254386"/>
              <a:ext cx="20725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CÍLOVÝ STAV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75706226-1291-626C-D558-8C9C4AD05818}"/>
                </a:ext>
              </a:extLst>
            </p:cNvPr>
            <p:cNvSpPr txBox="1"/>
            <p:nvPr/>
          </p:nvSpPr>
          <p:spPr>
            <a:xfrm>
              <a:off x="8212369" y="4511546"/>
              <a:ext cx="66556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2030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42E680A7-F895-6C2F-E33D-99D4BC2A060E}"/>
                </a:ext>
              </a:extLst>
            </p:cNvPr>
            <p:cNvSpPr txBox="1"/>
            <p:nvPr/>
          </p:nvSpPr>
          <p:spPr>
            <a:xfrm>
              <a:off x="8592123" y="5637797"/>
              <a:ext cx="262559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1 152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099" y="260648"/>
            <a:ext cx="8524702" cy="496855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Příklady vhodně realizovaných bezpečnostních opatření</a:t>
            </a:r>
            <a:endParaRPr lang="cs-CZ" sz="2400" dirty="0">
              <a:sym typeface="Symbol" panose="05050102010706020507" pitchFamily="18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800" dirty="0">
                <a:sym typeface="Symbol" panose="05050102010706020507" pitchFamily="18" charset="2"/>
              </a:rPr>
              <a:t> silnice č. I/11</a:t>
            </a:r>
            <a:r>
              <a:rPr lang="cs-CZ" sz="2000" dirty="0">
                <a:sym typeface="Symbol" panose="05050102010706020507" pitchFamily="18" charset="2"/>
              </a:rPr>
              <a:t> (</a:t>
            </a:r>
            <a:r>
              <a:rPr lang="cs-CZ" sz="2000" dirty="0" err="1">
                <a:sym typeface="Symbol" panose="05050102010706020507" pitchFamily="18" charset="2"/>
              </a:rPr>
              <a:t>k.ú</a:t>
            </a:r>
            <a:r>
              <a:rPr lang="cs-CZ" sz="2000" dirty="0">
                <a:sym typeface="Symbol" panose="05050102010706020507" pitchFamily="18" charset="2"/>
              </a:rPr>
              <a:t>. Vamberk, okr. RK)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346888"/>
            <a:ext cx="4679950" cy="1873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523F31E6-D304-44DF-868C-087BD45908CF}" type="slidenum">
              <a:rPr lang="cs-CZ" sz="1200">
                <a:solidFill>
                  <a:srgbClr val="00000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cs-CZ" sz="1200">
              <a:solidFill>
                <a:srgbClr val="0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74" y="1209368"/>
            <a:ext cx="4134010" cy="22190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890486"/>
            <a:ext cx="4321893" cy="153794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443487"/>
            <a:ext cx="3024336" cy="405703"/>
          </a:xfrm>
          <a:prstGeom prst="rect">
            <a:avLst/>
          </a:prstGeom>
        </p:spPr>
      </p:pic>
      <p:pic>
        <p:nvPicPr>
          <p:cNvPr id="12" name="Zástupný symbol pro obsah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2362" y="3511026"/>
            <a:ext cx="6917009" cy="106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62" y="4589911"/>
            <a:ext cx="6945397" cy="97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14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346888"/>
            <a:ext cx="4679950" cy="1873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523F31E6-D304-44DF-868C-087BD45908CF}" type="slidenum">
              <a:rPr lang="cs-CZ" sz="1200">
                <a:solidFill>
                  <a:srgbClr val="00000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cs-CZ" sz="1200">
              <a:solidFill>
                <a:srgbClr val="000000"/>
              </a:solidFill>
            </a:endParaRP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148" y="3186752"/>
            <a:ext cx="6550124" cy="122478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692696"/>
            <a:ext cx="3898775" cy="230425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948" y="1023497"/>
            <a:ext cx="2823612" cy="43261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3" y="1478342"/>
            <a:ext cx="4392488" cy="15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309320"/>
            <a:ext cx="4679950" cy="1873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523F31E6-D304-44DF-868C-087BD45908CF}" type="slidenum">
              <a:rPr lang="cs-CZ" sz="1200">
                <a:solidFill>
                  <a:srgbClr val="00000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cs-CZ" sz="1200">
              <a:solidFill>
                <a:srgbClr val="00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546" y="2258673"/>
            <a:ext cx="4332662" cy="2700000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138" y="1117568"/>
            <a:ext cx="4377844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099" y="476673"/>
            <a:ext cx="8524702" cy="4528716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sym typeface="Symbol" panose="05050102010706020507" pitchFamily="18" charset="2"/>
              </a:rPr>
              <a:t> křižovatka II/611 (bývalá I/11) x III/323 (</a:t>
            </a:r>
            <a:r>
              <a:rPr lang="cs-CZ" sz="2000" dirty="0" err="1">
                <a:sym typeface="Symbol" panose="05050102010706020507" pitchFamily="18" charset="2"/>
              </a:rPr>
              <a:t>k.ú</a:t>
            </a:r>
            <a:r>
              <a:rPr lang="cs-CZ" sz="2000" dirty="0">
                <a:sym typeface="Symbol" panose="05050102010706020507" pitchFamily="18" charset="2"/>
              </a:rPr>
              <a:t>. Roudnice, okr. HK)</a:t>
            </a: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287664"/>
            <a:ext cx="4679950" cy="1873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523F31E6-D304-44DF-868C-087BD45908CF}" type="slidenum">
              <a:rPr lang="cs-CZ" sz="1200">
                <a:solidFill>
                  <a:srgbClr val="00000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cs-CZ" sz="1200">
              <a:solidFill>
                <a:srgbClr val="00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41925"/>
            <a:ext cx="4032447" cy="227105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772" y="1176139"/>
            <a:ext cx="3264310" cy="38345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12" y="1559597"/>
            <a:ext cx="4387827" cy="158137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99" y="3301132"/>
            <a:ext cx="7218213" cy="112211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69" y="4484658"/>
            <a:ext cx="7185843" cy="10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490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287664"/>
            <a:ext cx="4679950" cy="1873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523F31E6-D304-44DF-868C-087BD45908CF}" type="slidenum">
              <a:rPr lang="cs-CZ" sz="1200">
                <a:solidFill>
                  <a:srgbClr val="00000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cs-CZ" sz="1200">
              <a:solidFill>
                <a:srgbClr val="0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6" y="354661"/>
            <a:ext cx="4192964" cy="256125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412" y="892271"/>
            <a:ext cx="3303639" cy="304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787" y="1307072"/>
            <a:ext cx="4316686" cy="160766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87" y="3140968"/>
            <a:ext cx="7004810" cy="118939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64" y="4330358"/>
            <a:ext cx="7008933" cy="97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02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272272"/>
            <a:ext cx="4679950" cy="1873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dirty="0"/>
              <a:t>Seminář ODSH KÚ KHK dne 21.4.2023   kpt. Ing. Lukáš Pultar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523F31E6-D304-44DF-868C-087BD45908CF}" type="slidenum">
              <a:rPr lang="cs-CZ" sz="1200">
                <a:solidFill>
                  <a:srgbClr val="00000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cs-CZ" sz="1200">
              <a:solidFill>
                <a:srgbClr val="00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4320000" cy="321365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348880"/>
            <a:ext cx="4322439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722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309320"/>
            <a:ext cx="4679950" cy="1873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100" dirty="0"/>
              <a:t>Seminář ODSH KÚ KHK dne 21.4.2023   kpt. Ing. Lukáš Pultar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F31E6-D304-44DF-868C-087BD45908CF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4320000" cy="324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56872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43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15195" y="499649"/>
            <a:ext cx="8195174" cy="360040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sym typeface="Symbol" panose="05050102010706020507" pitchFamily="18" charset="2"/>
              </a:rPr>
              <a:t> </a:t>
            </a:r>
            <a:r>
              <a:rPr lang="cs-CZ" sz="2000" dirty="0">
                <a:sym typeface="Symbol" panose="05050102010706020507" pitchFamily="18" charset="2"/>
              </a:rPr>
              <a:t>křižovatka I/14 x II/298 (</a:t>
            </a:r>
            <a:r>
              <a:rPr lang="cs-CZ" sz="2000" dirty="0" err="1">
                <a:sym typeface="Symbol" panose="05050102010706020507" pitchFamily="18" charset="2"/>
              </a:rPr>
              <a:t>k.ú</a:t>
            </a:r>
            <a:r>
              <a:rPr lang="cs-CZ" sz="2000" dirty="0">
                <a:sym typeface="Symbol" panose="05050102010706020507" pitchFamily="18" charset="2"/>
              </a:rPr>
              <a:t>. Dobruška, okr. RK)</a:t>
            </a:r>
            <a:endParaRPr lang="cs-CZ" sz="20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63688" y="6304940"/>
            <a:ext cx="4679951" cy="187325"/>
          </a:xfrm>
        </p:spPr>
        <p:txBody>
          <a:bodyPr/>
          <a:lstStyle/>
          <a:p>
            <a:pPr defTabSz="685783">
              <a:defRPr/>
            </a:pPr>
            <a:r>
              <a:rPr lang="cs-CZ" altLang="cs-CZ" sz="1100" dirty="0"/>
              <a:t>Seminář ODSH KÚ KHK dne 21.4.2023   kpt. Ing. Lukáš Pultar</a:t>
            </a: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C1139-C6E6-47BE-8288-8D1E231B4A28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476652" y="1098690"/>
            <a:ext cx="5940660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1"/>
              </a:spcAft>
              <a:buClrTx/>
              <a:buSzTx/>
              <a:buFontTx/>
              <a:buNone/>
              <a:tabLst/>
              <a:defRPr/>
            </a:pPr>
            <a:endParaRPr kumimoji="0" lang="cs-CZ" sz="12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28" y="980728"/>
            <a:ext cx="4032448" cy="22812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19084"/>
            <a:ext cx="3185652" cy="3146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828" y="1876203"/>
            <a:ext cx="4190636" cy="132243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29" y="3334137"/>
            <a:ext cx="6919884" cy="103096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74" y="4427889"/>
            <a:ext cx="6945889" cy="27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985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763688" y="6304940"/>
            <a:ext cx="4679951" cy="187325"/>
          </a:xfrm>
        </p:spPr>
        <p:txBody>
          <a:bodyPr/>
          <a:lstStyle/>
          <a:p>
            <a:pPr defTabSz="685783">
              <a:defRPr/>
            </a:pPr>
            <a:r>
              <a:rPr lang="cs-CZ" altLang="cs-CZ" sz="1100" dirty="0"/>
              <a:t>Seminář ODSH KÚ KHK dne 21.4.2023   kpt. Ing. Lukáš Pultar</a:t>
            </a: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C1139-C6E6-47BE-8288-8D1E231B4A28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476652" y="1098690"/>
            <a:ext cx="5940660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1"/>
              </a:spcAft>
              <a:buClrTx/>
              <a:buSzTx/>
              <a:buFontTx/>
              <a:buNone/>
              <a:tabLst/>
              <a:defRPr/>
            </a:pPr>
            <a:endParaRPr kumimoji="0" lang="cs-CZ" sz="12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29" y="704192"/>
            <a:ext cx="3967555" cy="245876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828" y="1380753"/>
            <a:ext cx="3342968" cy="28513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953" y="1715084"/>
            <a:ext cx="4379527" cy="150566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757" y="3251099"/>
            <a:ext cx="6973968" cy="111400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009" y="4365104"/>
            <a:ext cx="7008420" cy="5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404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309320"/>
            <a:ext cx="4679951" cy="187325"/>
          </a:xfrm>
        </p:spPr>
        <p:txBody>
          <a:bodyPr/>
          <a:lstStyle/>
          <a:p>
            <a:pPr>
              <a:defRPr/>
            </a:pPr>
            <a:r>
              <a:rPr lang="cs-CZ" altLang="cs-CZ" sz="1100" dirty="0"/>
              <a:t>Seminář ODSH KÚ KHK dne 21.4.2023   kpt. Ing. Lukáš Pultar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3F31E6-D304-44DF-868C-087BD45908C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7772"/>
            <a:ext cx="4320000" cy="32395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34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BC1997C-7E90-AF9F-3AF9-A4DE3F9B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7961"/>
          </a:xfrm>
        </p:spPr>
        <p:txBody>
          <a:bodyPr/>
          <a:lstStyle/>
          <a:p>
            <a:r>
              <a:rPr lang="cs-CZ" sz="2400" b="1" dirty="0"/>
              <a:t>Plnění strategie BESIP – počet usmrcených osob</a:t>
            </a:r>
          </a:p>
        </p:txBody>
      </p:sp>
      <p:sp>
        <p:nvSpPr>
          <p:cNvPr id="2560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dirty="0"/>
              <a:t>	</a:t>
            </a:r>
          </a:p>
        </p:txBody>
      </p:sp>
      <p:sp>
        <p:nvSpPr>
          <p:cNvPr id="25605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2560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3D24C9-569D-4189-98D0-B6C9B2C973F5}" type="slidenum">
              <a:rPr lang="cs-CZ" altLang="cs-CZ">
                <a:solidFill>
                  <a:srgbClr val="000000"/>
                </a:solidFill>
              </a:rPr>
              <a:pPr/>
              <a:t>5</a:t>
            </a:fld>
            <a:endParaRPr lang="cs-CZ" altLang="cs-CZ">
              <a:solidFill>
                <a:srgbClr val="000000"/>
              </a:solidFill>
            </a:endParaRP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50FFA202-04B2-5710-81D6-6157E1120D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509865"/>
              </p:ext>
            </p:extLst>
          </p:nvPr>
        </p:nvGraphicFramePr>
        <p:xfrm>
          <a:off x="273050" y="692599"/>
          <a:ext cx="8475414" cy="475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907704" y="6297616"/>
            <a:ext cx="4679951" cy="187325"/>
          </a:xfrm>
        </p:spPr>
        <p:txBody>
          <a:bodyPr/>
          <a:lstStyle/>
          <a:p>
            <a:pPr>
              <a:defRPr/>
            </a:pPr>
            <a:r>
              <a:rPr lang="cs-CZ" altLang="cs-CZ" sz="1100" dirty="0"/>
              <a:t>Seminář ODSH KÚ KHK dne 21.4.2023   kpt. Ing. Lukáš Pultar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3F31E6-D304-44DF-868C-087BD45908C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4864"/>
            <a:ext cx="4320000" cy="324000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81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33384" y="261324"/>
            <a:ext cx="6172200" cy="857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ctr"/>
          <a:lstStyle/>
          <a:p>
            <a:pPr defTabSz="336542">
              <a:buClr>
                <a:srgbClr val="000000"/>
              </a:buClr>
              <a:tabLst>
                <a:tab pos="0" algn="l"/>
                <a:tab pos="447663" algn="l"/>
                <a:tab pos="896916" algn="l"/>
                <a:tab pos="1346166" algn="l"/>
                <a:tab pos="1795418" algn="l"/>
                <a:tab pos="2244669" algn="l"/>
                <a:tab pos="2693921" algn="l"/>
                <a:tab pos="3143172" algn="l"/>
                <a:tab pos="3592424" algn="l"/>
                <a:tab pos="4041674" algn="l"/>
                <a:tab pos="4490926" algn="l"/>
                <a:tab pos="4940176" algn="l"/>
                <a:tab pos="5389428" algn="l"/>
                <a:tab pos="5838679" algn="l"/>
                <a:tab pos="6287931" algn="l"/>
                <a:tab pos="6737182" algn="l"/>
                <a:tab pos="7186434" algn="l"/>
                <a:tab pos="7635684" algn="l"/>
                <a:tab pos="8084937" algn="l"/>
                <a:tab pos="8534187" algn="l"/>
                <a:tab pos="8983438" algn="l"/>
              </a:tabLst>
            </a:pPr>
            <a:r>
              <a:rPr lang="cs-CZ" altLang="cs-CZ" sz="3600" dirty="0">
                <a:ea typeface="Microsoft YaHei" pitchFamily="34" charset="-122"/>
              </a:rPr>
              <a:t>Děkuji za pozornost.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33384" y="1196753"/>
            <a:ext cx="61722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/>
          <a:lstStyle/>
          <a:p>
            <a:pPr defTabSz="336542">
              <a:spcBef>
                <a:spcPts val="600"/>
              </a:spcBef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endParaRPr lang="cs-CZ" altLang="cs-CZ" b="1" dirty="0">
              <a:solidFill>
                <a:schemeClr val="accent1">
                  <a:lumMod val="50000"/>
                </a:schemeClr>
              </a:solidFill>
              <a:ea typeface="Microsoft YaHei" pitchFamily="34" charset="-122"/>
            </a:endParaRPr>
          </a:p>
          <a:p>
            <a:pPr defTabSz="336542">
              <a:spcBef>
                <a:spcPts val="600"/>
              </a:spcBef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r>
              <a:rPr lang="cs-CZ" altLang="cs-CZ" b="1" dirty="0">
                <a:ea typeface="Microsoft YaHei" pitchFamily="34" charset="-122"/>
              </a:rPr>
              <a:t>kpt. Ing. Lukáš Pultar</a:t>
            </a:r>
          </a:p>
          <a:p>
            <a:pPr defTabSz="336542">
              <a:spcBef>
                <a:spcPts val="600"/>
              </a:spcBef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r>
              <a:rPr lang="cs-CZ" altLang="cs-CZ" dirty="0">
                <a:ea typeface="Microsoft YaHei" pitchFamily="34" charset="-122"/>
              </a:rPr>
              <a:t>vrchní komisař OSDP KŘP-H</a:t>
            </a:r>
          </a:p>
          <a:p>
            <a:pPr defTabSz="336542">
              <a:spcBef>
                <a:spcPts val="600"/>
              </a:spcBef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endParaRPr lang="cs-CZ" altLang="cs-CZ" dirty="0">
              <a:ea typeface="Microsoft YaHei" pitchFamily="34" charset="-122"/>
            </a:endParaRPr>
          </a:p>
          <a:p>
            <a:pPr defTabSz="336542"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r>
              <a:rPr lang="cs-CZ" altLang="cs-CZ" dirty="0">
                <a:ea typeface="Microsoft YaHei" pitchFamily="34" charset="-122"/>
              </a:rPr>
              <a:t>Tel.:      974 521 258</a:t>
            </a:r>
          </a:p>
          <a:p>
            <a:pPr defTabSz="336542"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r>
              <a:rPr lang="cs-CZ" altLang="cs-CZ" dirty="0">
                <a:ea typeface="Microsoft YaHei" pitchFamily="34" charset="-122"/>
              </a:rPr>
              <a:t>             727 845 795  </a:t>
            </a:r>
          </a:p>
          <a:p>
            <a:pPr defTabSz="336542"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r>
              <a:rPr lang="cs-CZ" altLang="cs-CZ" dirty="0">
                <a:ea typeface="Microsoft YaHei" pitchFamily="34" charset="-122"/>
              </a:rPr>
              <a:t>E-mail: lukas.pultar@pcr.cz</a:t>
            </a:r>
          </a:p>
          <a:p>
            <a:pPr defTabSz="336542"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r>
              <a:rPr lang="cs-CZ" altLang="cs-CZ" dirty="0">
                <a:ea typeface="Microsoft YaHei" pitchFamily="34" charset="-122"/>
              </a:rPr>
              <a:t> </a:t>
            </a:r>
            <a:endParaRPr lang="cs-CZ" altLang="cs-CZ" b="1" dirty="0">
              <a:ea typeface="Microsoft YaHei" pitchFamily="34" charset="-122"/>
            </a:endParaRPr>
          </a:p>
          <a:p>
            <a:pPr defTabSz="336542"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r>
              <a:rPr lang="cs-CZ" altLang="cs-CZ" dirty="0">
                <a:ea typeface="Microsoft YaHei" pitchFamily="34" charset="-122"/>
              </a:rPr>
              <a:t>Krajské ředitelství policie Královéhradeckého</a:t>
            </a:r>
          </a:p>
          <a:p>
            <a:pPr defTabSz="336542"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r>
              <a:rPr lang="cs-CZ" altLang="cs-CZ" dirty="0">
                <a:ea typeface="Microsoft YaHei" pitchFamily="34" charset="-122"/>
              </a:rPr>
              <a:t>kraje</a:t>
            </a:r>
          </a:p>
          <a:p>
            <a:pPr defTabSz="336542"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r>
              <a:rPr lang="cs-CZ" altLang="cs-CZ" dirty="0">
                <a:ea typeface="Microsoft YaHei" pitchFamily="34" charset="-122"/>
              </a:rPr>
              <a:t>Odbor služby dopravní policie</a:t>
            </a:r>
          </a:p>
          <a:p>
            <a:pPr defTabSz="336542"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r>
              <a:rPr lang="cs-CZ" altLang="cs-CZ" dirty="0">
                <a:ea typeface="Microsoft YaHei" pitchFamily="34" charset="-122"/>
              </a:rPr>
              <a:t>Ulrichovo náměstí 810</a:t>
            </a:r>
          </a:p>
          <a:p>
            <a:pPr defTabSz="336542"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r>
              <a:rPr lang="cs-CZ" altLang="cs-CZ" dirty="0">
                <a:ea typeface="Microsoft YaHei" pitchFamily="34" charset="-122"/>
              </a:rPr>
              <a:t>501 01 Hradec Králové</a:t>
            </a:r>
          </a:p>
          <a:p>
            <a:pPr defTabSz="336542"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r>
              <a:rPr lang="cs-CZ" altLang="cs-CZ" dirty="0">
                <a:solidFill>
                  <a:srgbClr val="000000"/>
                </a:solidFill>
                <a:ea typeface="Microsoft YaHei" pitchFamily="34" charset="-122"/>
              </a:rPr>
              <a:t> </a:t>
            </a:r>
          </a:p>
          <a:p>
            <a:pPr defTabSz="336542">
              <a:spcBef>
                <a:spcPts val="600"/>
              </a:spcBef>
              <a:buClr>
                <a:srgbClr val="000000"/>
              </a:buClr>
              <a:tabLst>
                <a:tab pos="342891" algn="l"/>
                <a:tab pos="790555" algn="l"/>
                <a:tab pos="1239808" algn="l"/>
                <a:tab pos="1689058" algn="l"/>
                <a:tab pos="2138309" algn="l"/>
                <a:tab pos="2587561" algn="l"/>
                <a:tab pos="3036812" algn="l"/>
                <a:tab pos="3486064" algn="l"/>
                <a:tab pos="3935315" algn="l"/>
                <a:tab pos="4384565" algn="l"/>
                <a:tab pos="4833818" algn="l"/>
                <a:tab pos="5283068" algn="l"/>
                <a:tab pos="5732319" algn="l"/>
                <a:tab pos="6181571" algn="l"/>
                <a:tab pos="6630822" algn="l"/>
                <a:tab pos="7080074" algn="l"/>
                <a:tab pos="7529325" algn="l"/>
                <a:tab pos="7978575" algn="l"/>
                <a:tab pos="8427828" algn="l"/>
                <a:tab pos="8877078" algn="l"/>
                <a:tab pos="9326330" algn="l"/>
              </a:tabLst>
            </a:pPr>
            <a:endParaRPr lang="cs-CZ" altLang="cs-CZ" dirty="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60421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B0AC002-23FE-42B2-B74F-667B2B93187C}" type="slidenum">
              <a:rPr lang="cs-CZ" altLang="cs-CZ"/>
              <a:pPr/>
              <a:t>51</a:t>
            </a:fld>
            <a:endParaRPr lang="cs-CZ" altLang="cs-CZ"/>
          </a:p>
        </p:txBody>
      </p:sp>
      <p:sp>
        <p:nvSpPr>
          <p:cNvPr id="6042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25633" y="6309320"/>
            <a:ext cx="4679951" cy="381993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261323"/>
            <a:ext cx="283246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55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8302045-3780-5C21-E633-3E778396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262"/>
          </a:xfrm>
        </p:spPr>
        <p:txBody>
          <a:bodyPr/>
          <a:lstStyle/>
          <a:p>
            <a:r>
              <a:rPr lang="cs-CZ" sz="2400" b="1" dirty="0"/>
              <a:t>Plnění strategie BESIP – počet těžce zraněných osob</a:t>
            </a:r>
            <a:endParaRPr lang="cs-CZ" sz="2400" dirty="0"/>
          </a:p>
        </p:txBody>
      </p:sp>
      <p:sp>
        <p:nvSpPr>
          <p:cNvPr id="2662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dirty="0"/>
              <a:t>	</a:t>
            </a:r>
          </a:p>
        </p:txBody>
      </p:sp>
      <p:sp>
        <p:nvSpPr>
          <p:cNvPr id="26629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2662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7323ABC-CFB6-4133-B3FE-729BD698F19C}" type="slidenum">
              <a:rPr lang="cs-CZ" altLang="cs-CZ">
                <a:solidFill>
                  <a:srgbClr val="000000"/>
                </a:solidFill>
              </a:rPr>
              <a:pPr/>
              <a:t>6</a:t>
            </a:fld>
            <a:endParaRPr lang="cs-CZ" altLang="cs-CZ">
              <a:solidFill>
                <a:srgbClr val="000000"/>
              </a:solidFill>
            </a:endParaRP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EDDE2961-C5CC-6F6D-E9CD-6D2ACFE254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525589"/>
              </p:ext>
            </p:extLst>
          </p:nvPr>
        </p:nvGraphicFramePr>
        <p:xfrm>
          <a:off x="349251" y="1052735"/>
          <a:ext cx="8507288" cy="4392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Nadpis 9218">
            <a:extLst>
              <a:ext uri="{FF2B5EF4-FFF2-40B4-BE49-F238E27FC236}">
                <a16:creationId xmlns:a16="http://schemas.microsoft.com/office/drawing/2014/main" id="{3BDDA7AB-B616-A05D-CBEC-215F7138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4337"/>
          </a:xfrm>
        </p:spPr>
        <p:txBody>
          <a:bodyPr/>
          <a:lstStyle/>
          <a:p>
            <a:r>
              <a:rPr lang="cs-CZ" sz="2400" b="1" dirty="0"/>
              <a:t>Počet usmrcených osob při DN v jednotlivých krajích v roce 2022 ve srovnání s rokem 2021</a:t>
            </a:r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55023FCB-5238-61A4-AAE9-392C3A9EEF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691696"/>
              </p:ext>
            </p:extLst>
          </p:nvPr>
        </p:nvGraphicFramePr>
        <p:xfrm>
          <a:off x="4116149" y="908720"/>
          <a:ext cx="4875259" cy="3816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653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 altLang="cs-CZ" dirty="0"/>
              <a:t>Seminář ODSH KÚ KHK dne 21.4.2023   kpt. Ing. Lukáš Pultar</a:t>
            </a:r>
          </a:p>
          <a:p>
            <a:endParaRPr lang="cs-CZ" altLang="cs-CZ" dirty="0"/>
          </a:p>
        </p:txBody>
      </p:sp>
      <p:sp>
        <p:nvSpPr>
          <p:cNvPr id="2765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DBC7EFA-BA9C-4E82-B44B-04381686F55F}" type="slidenum">
              <a:rPr lang="cs-CZ" altLang="cs-CZ"/>
              <a:pPr/>
              <a:t>7</a:t>
            </a:fld>
            <a:endParaRPr lang="cs-CZ" alt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D840266-D856-BA73-E78C-21567BC161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9" y="836712"/>
            <a:ext cx="3400138" cy="240394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40E5307-BE6D-4AB9-CF57-1753B61695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9" y="2979166"/>
            <a:ext cx="3400138" cy="2403947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60D357B5-FE66-C195-2DAE-64FAFC201ED7}"/>
              </a:ext>
            </a:extLst>
          </p:cNvPr>
          <p:cNvGrpSpPr/>
          <p:nvPr/>
        </p:nvGrpSpPr>
        <p:grpSpPr>
          <a:xfrm>
            <a:off x="4116149" y="4896108"/>
            <a:ext cx="4903531" cy="405822"/>
            <a:chOff x="5461519" y="6252418"/>
            <a:chExt cx="6538041" cy="435442"/>
          </a:xfrm>
        </p:grpSpPr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A5BD4EDE-17AF-3FDB-07F3-BA837FDA2A1E}"/>
                </a:ext>
              </a:extLst>
            </p:cNvPr>
            <p:cNvSpPr/>
            <p:nvPr/>
          </p:nvSpPr>
          <p:spPr>
            <a:xfrm>
              <a:off x="5461519" y="6252431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68969BFA-2C84-949B-C9B4-C7AB80090495}"/>
                </a:ext>
              </a:extLst>
            </p:cNvPr>
            <p:cNvSpPr/>
            <p:nvPr/>
          </p:nvSpPr>
          <p:spPr>
            <a:xfrm>
              <a:off x="5928051" y="6252430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2C0948A7-D9C3-325D-1574-31F3D5BD92C1}"/>
                </a:ext>
              </a:extLst>
            </p:cNvPr>
            <p:cNvSpPr/>
            <p:nvPr/>
          </p:nvSpPr>
          <p:spPr>
            <a:xfrm>
              <a:off x="6394583" y="6252429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402613A8-E722-BEAE-0343-2C1237BD721B}"/>
                </a:ext>
              </a:extLst>
            </p:cNvPr>
            <p:cNvSpPr/>
            <p:nvPr/>
          </p:nvSpPr>
          <p:spPr>
            <a:xfrm>
              <a:off x="6861115" y="6252428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D7B24206-1924-E3E9-5C1F-D3FCEC9CD5EB}"/>
                </a:ext>
              </a:extLst>
            </p:cNvPr>
            <p:cNvSpPr/>
            <p:nvPr/>
          </p:nvSpPr>
          <p:spPr>
            <a:xfrm>
              <a:off x="7327647" y="6252427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7504C2F6-7A2D-7DB7-0821-E61734446AD1}"/>
                </a:ext>
              </a:extLst>
            </p:cNvPr>
            <p:cNvSpPr/>
            <p:nvPr/>
          </p:nvSpPr>
          <p:spPr>
            <a:xfrm>
              <a:off x="7794179" y="6252426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9E8A8280-69D8-A145-55C0-A348D932C353}"/>
                </a:ext>
              </a:extLst>
            </p:cNvPr>
            <p:cNvSpPr/>
            <p:nvPr/>
          </p:nvSpPr>
          <p:spPr>
            <a:xfrm>
              <a:off x="8260711" y="6252425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D2E1FF31-3977-85F2-EE6F-341997C77CEA}"/>
                </a:ext>
              </a:extLst>
            </p:cNvPr>
            <p:cNvSpPr/>
            <p:nvPr/>
          </p:nvSpPr>
          <p:spPr>
            <a:xfrm>
              <a:off x="8727243" y="6252424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060F678E-FC4B-77B7-1D66-4036E08DA4AF}"/>
                </a:ext>
              </a:extLst>
            </p:cNvPr>
            <p:cNvSpPr/>
            <p:nvPr/>
          </p:nvSpPr>
          <p:spPr>
            <a:xfrm>
              <a:off x="9193775" y="6252423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75CD4DCE-67B8-5642-A4D7-9DF0F75F34B4}"/>
                </a:ext>
              </a:extLst>
            </p:cNvPr>
            <p:cNvSpPr/>
            <p:nvPr/>
          </p:nvSpPr>
          <p:spPr>
            <a:xfrm>
              <a:off x="9660307" y="6252422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558C932D-D879-FF76-7A3B-8634D6E72D00}"/>
                </a:ext>
              </a:extLst>
            </p:cNvPr>
            <p:cNvSpPr/>
            <p:nvPr/>
          </p:nvSpPr>
          <p:spPr>
            <a:xfrm>
              <a:off x="10126839" y="6252421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93B30A68-0F3D-D52B-05E7-029ABE8371A3}"/>
                </a:ext>
              </a:extLst>
            </p:cNvPr>
            <p:cNvSpPr/>
            <p:nvPr/>
          </p:nvSpPr>
          <p:spPr>
            <a:xfrm>
              <a:off x="10593371" y="6252420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F0943CB0-15B7-6DFB-8982-0C146D7C4F52}"/>
                </a:ext>
              </a:extLst>
            </p:cNvPr>
            <p:cNvSpPr/>
            <p:nvPr/>
          </p:nvSpPr>
          <p:spPr>
            <a:xfrm>
              <a:off x="11059903" y="6252419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9F442B56-9222-D503-D85A-D6806D5FE561}"/>
                </a:ext>
              </a:extLst>
            </p:cNvPr>
            <p:cNvSpPr/>
            <p:nvPr/>
          </p:nvSpPr>
          <p:spPr>
            <a:xfrm>
              <a:off x="11526435" y="6252418"/>
              <a:ext cx="435429" cy="435429"/>
            </a:xfrm>
            <a:prstGeom prst="ellipse">
              <a:avLst/>
            </a:prstGeom>
            <a:solidFill>
              <a:srgbClr val="DF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2953FB97-3D3A-EF72-135C-BCAA6BEF7403}"/>
                </a:ext>
              </a:extLst>
            </p:cNvPr>
            <p:cNvSpPr txBox="1"/>
            <p:nvPr/>
          </p:nvSpPr>
          <p:spPr>
            <a:xfrm>
              <a:off x="5487514" y="6316257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9913F0B2-A7BD-51CC-71AA-BAA7BF37B725}"/>
                </a:ext>
              </a:extLst>
            </p:cNvPr>
            <p:cNvSpPr txBox="1"/>
            <p:nvPr/>
          </p:nvSpPr>
          <p:spPr>
            <a:xfrm>
              <a:off x="5954046" y="6316243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2C0890DA-7F27-D52F-4D90-3A4311F84B0D}"/>
                </a:ext>
              </a:extLst>
            </p:cNvPr>
            <p:cNvSpPr txBox="1"/>
            <p:nvPr/>
          </p:nvSpPr>
          <p:spPr>
            <a:xfrm>
              <a:off x="6420578" y="6316229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3B326E3A-4BA3-8A78-A618-EC450F9CF9DE}"/>
                </a:ext>
              </a:extLst>
            </p:cNvPr>
            <p:cNvSpPr txBox="1"/>
            <p:nvPr/>
          </p:nvSpPr>
          <p:spPr>
            <a:xfrm>
              <a:off x="6887110" y="6316215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CE049DF9-583A-0D13-43E0-7192B7D0738E}"/>
                </a:ext>
              </a:extLst>
            </p:cNvPr>
            <p:cNvSpPr txBox="1"/>
            <p:nvPr/>
          </p:nvSpPr>
          <p:spPr>
            <a:xfrm>
              <a:off x="7353642" y="6316201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222AFA38-5E05-A802-5603-525A6ED03D21}"/>
                </a:ext>
              </a:extLst>
            </p:cNvPr>
            <p:cNvSpPr txBox="1"/>
            <p:nvPr/>
          </p:nvSpPr>
          <p:spPr>
            <a:xfrm>
              <a:off x="7820174" y="6316187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33A7C2E1-C5B9-04DC-92D5-1C64C589DBFB}"/>
                </a:ext>
              </a:extLst>
            </p:cNvPr>
            <p:cNvSpPr txBox="1"/>
            <p:nvPr/>
          </p:nvSpPr>
          <p:spPr>
            <a:xfrm>
              <a:off x="8286706" y="6316173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1D349FD1-70EC-8382-31A7-124710C83B71}"/>
                </a:ext>
              </a:extLst>
            </p:cNvPr>
            <p:cNvSpPr txBox="1"/>
            <p:nvPr/>
          </p:nvSpPr>
          <p:spPr>
            <a:xfrm>
              <a:off x="8753237" y="6316159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2D00204B-F340-12A2-BD1D-10E8919A7B9A}"/>
                </a:ext>
              </a:extLst>
            </p:cNvPr>
            <p:cNvSpPr txBox="1"/>
            <p:nvPr/>
          </p:nvSpPr>
          <p:spPr>
            <a:xfrm>
              <a:off x="9219769" y="6316145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7676E3D4-C9D1-B3E3-B1CC-CEC44383BB63}"/>
                </a:ext>
              </a:extLst>
            </p:cNvPr>
            <p:cNvSpPr txBox="1"/>
            <p:nvPr/>
          </p:nvSpPr>
          <p:spPr>
            <a:xfrm>
              <a:off x="9686301" y="6316131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71FE7286-E5D6-C218-B61D-30D0FB6B9127}"/>
                </a:ext>
              </a:extLst>
            </p:cNvPr>
            <p:cNvSpPr txBox="1"/>
            <p:nvPr/>
          </p:nvSpPr>
          <p:spPr>
            <a:xfrm>
              <a:off x="10152833" y="6316117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3A14D3E5-9782-7BCD-7624-EC23050B293C}"/>
                </a:ext>
              </a:extLst>
            </p:cNvPr>
            <p:cNvSpPr txBox="1"/>
            <p:nvPr/>
          </p:nvSpPr>
          <p:spPr>
            <a:xfrm>
              <a:off x="10619365" y="6316103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9216" name="TextovéPole 9215">
              <a:extLst>
                <a:ext uri="{FF2B5EF4-FFF2-40B4-BE49-F238E27FC236}">
                  <a16:creationId xmlns:a16="http://schemas.microsoft.com/office/drawing/2014/main" id="{70774987-812A-09A5-F93F-32662FE75824}"/>
                </a:ext>
              </a:extLst>
            </p:cNvPr>
            <p:cNvSpPr txBox="1"/>
            <p:nvPr/>
          </p:nvSpPr>
          <p:spPr>
            <a:xfrm>
              <a:off x="11085897" y="6316089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9217" name="TextovéPole 9216">
              <a:extLst>
                <a:ext uri="{FF2B5EF4-FFF2-40B4-BE49-F238E27FC236}">
                  <a16:creationId xmlns:a16="http://schemas.microsoft.com/office/drawing/2014/main" id="{3AE6136D-F92F-C94D-3C52-82A390F9348C}"/>
                </a:ext>
              </a:extLst>
            </p:cNvPr>
            <p:cNvSpPr txBox="1"/>
            <p:nvPr/>
          </p:nvSpPr>
          <p:spPr>
            <a:xfrm>
              <a:off x="11552429" y="6316075"/>
              <a:ext cx="44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727A416-9BE4-B1EA-7D76-78452E540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5081"/>
          </a:xfrm>
        </p:spPr>
        <p:txBody>
          <a:bodyPr/>
          <a:lstStyle/>
          <a:p>
            <a:r>
              <a:rPr lang="cs-CZ" sz="2400" b="1" dirty="0"/>
              <a:t>Statistika šetřených DN v Královéhradeckém kraji za rok 2022 v porovnání s rokem 2021</a:t>
            </a:r>
          </a:p>
        </p:txBody>
      </p:sp>
      <p:sp>
        <p:nvSpPr>
          <p:cNvPr id="2048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	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	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	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	</a:t>
            </a:r>
          </a:p>
        </p:txBody>
      </p:sp>
      <p:sp>
        <p:nvSpPr>
          <p:cNvPr id="20485" name="Zástupný symbol pro zápatí 1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Seminář ODSH KÚ KHK dne 21.4.2023   kpt. Ing. Lukáš Pultar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86A59C-4BF0-498D-B835-FA01E8954F3D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1445E6F0-D664-F3B6-3BB1-00D00CC01CAF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908719"/>
          <a:ext cx="8158784" cy="44231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3734554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6158234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25996668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77432145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8696402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536904444"/>
                    </a:ext>
                  </a:extLst>
                </a:gridCol>
                <a:gridCol w="1318024">
                  <a:extLst>
                    <a:ext uri="{9D8B030D-6E8A-4147-A177-3AD203B41FA5}">
                      <a16:colId xmlns:a16="http://schemas.microsoft.com/office/drawing/2014/main" val="833002880"/>
                    </a:ext>
                  </a:extLst>
                </a:gridCol>
              </a:tblGrid>
              <a:tr h="6003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rok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2021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2022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rozdíl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porovnání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Podíl KŘPH na DN v ČR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DN v ČR 2022</a:t>
                      </a:r>
                      <a:endParaRPr lang="cs-CZ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152963999"/>
                  </a:ext>
                </a:extLst>
              </a:tr>
              <a:tr h="327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celkem DN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4 913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4 931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100,37%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98 460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4705161"/>
                  </a:ext>
                </a:extLst>
              </a:tr>
              <a:tr h="4002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usmrceno osob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81,58%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6,83%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0197286"/>
                  </a:ext>
                </a:extLst>
              </a:tr>
              <a:tr h="327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těžce zraněno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98,84%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1 734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6127201"/>
                  </a:ext>
                </a:extLst>
              </a:tr>
              <a:tr h="327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lehce zraněno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1 206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108,55%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22 452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5309348"/>
                  </a:ext>
                </a:extLst>
              </a:tr>
              <a:tr h="4002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odhad škody (v Kč)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654 448 188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657 391 500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2 943 312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100,45%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8,72%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7 542 029 700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5736420"/>
                  </a:ext>
                </a:extLst>
              </a:tr>
              <a:tr h="327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rychlost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93,81%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12 068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99823263"/>
                  </a:ext>
                </a:extLst>
              </a:tr>
              <a:tr h="327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přednost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105,91%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11 221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6058892"/>
                  </a:ext>
                </a:extLst>
              </a:tr>
              <a:tr h="327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předjíždění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94,95%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7,42%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1 267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0615458"/>
                  </a:ext>
                </a:extLst>
              </a:tr>
              <a:tr h="327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způsob jízdy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2 327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108,43%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53 799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165014"/>
                  </a:ext>
                </a:extLst>
              </a:tr>
              <a:tr h="4002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ostatní příčiny DN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90,31%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6,45%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20 105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5698290"/>
                  </a:ext>
                </a:extLst>
              </a:tr>
              <a:tr h="327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alkohol u DN</a:t>
                      </a:r>
                      <a:endParaRPr lang="cs-CZ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115,02%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4 754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62713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246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50C4D83F-AAD4-72A1-148D-4766CDE76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262"/>
          </a:xfrm>
        </p:spPr>
        <p:txBody>
          <a:bodyPr/>
          <a:lstStyle/>
          <a:p>
            <a:r>
              <a:rPr lang="cs-CZ" sz="2400" b="1" dirty="0"/>
              <a:t>Přehled počtu dopravních nehod šetřených v rámci Královéhradeckého kraje v letech 2007 - 2022</a:t>
            </a:r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CE700855-37FB-941F-F4DF-3A8C29D3B1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124745"/>
          <a:ext cx="8229600" cy="4406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Seminář ODSH KÚ KHK dne 21.4.2023   kpt. Ing. Lukáš </a:t>
            </a:r>
            <a:r>
              <a:rPr kumimoji="0" lang="cs-CZ" alt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Pultar</a:t>
            </a: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E45B8-9431-4113-9B88-77394B1E1016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696090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B7B6B7"/>
      </a:lt2>
      <a:accent1>
        <a:srgbClr val="3B7EA9"/>
      </a:accent1>
      <a:accent2>
        <a:srgbClr val="3F94D3"/>
      </a:accent2>
      <a:accent3>
        <a:srgbClr val="FFFFFF"/>
      </a:accent3>
      <a:accent4>
        <a:srgbClr val="000000"/>
      </a:accent4>
      <a:accent5>
        <a:srgbClr val="AFC0D1"/>
      </a:accent5>
      <a:accent6>
        <a:srgbClr val="3886BF"/>
      </a:accent6>
      <a:hlink>
        <a:srgbClr val="A8C8EB"/>
      </a:hlink>
      <a:folHlink>
        <a:srgbClr val="368E2B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B7B6B7"/>
        </a:lt2>
        <a:accent1>
          <a:srgbClr val="3B7EA9"/>
        </a:accent1>
        <a:accent2>
          <a:srgbClr val="3F94D3"/>
        </a:accent2>
        <a:accent3>
          <a:srgbClr val="FFFFFF"/>
        </a:accent3>
        <a:accent4>
          <a:srgbClr val="000000"/>
        </a:accent4>
        <a:accent5>
          <a:srgbClr val="AFC0D1"/>
        </a:accent5>
        <a:accent6>
          <a:srgbClr val="3886BF"/>
        </a:accent6>
        <a:hlink>
          <a:srgbClr val="A8C8EB"/>
        </a:hlink>
        <a:folHlink>
          <a:srgbClr val="368E2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3033</TotalTime>
  <Words>2654</Words>
  <Application>Microsoft Office PowerPoint</Application>
  <PresentationFormat>Předvádění na obrazovce (4:3)</PresentationFormat>
  <Paragraphs>522</Paragraphs>
  <Slides>51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60" baseType="lpstr">
      <vt:lpstr>Arial</vt:lpstr>
      <vt:lpstr>Arial Black</vt:lpstr>
      <vt:lpstr>Arial Narrow</vt:lpstr>
      <vt:lpstr>Calibri</vt:lpstr>
      <vt:lpstr>Comic Sans MS</vt:lpstr>
      <vt:lpstr>Tahoma</vt:lpstr>
      <vt:lpstr>Times New Roman</vt:lpstr>
      <vt:lpstr>Wingdings</vt:lpstr>
      <vt:lpstr>Výchozí návrh</vt:lpstr>
      <vt:lpstr>Dopravní nehodovost v Královéhradeckém kraji v roce 2022 - Možnosti jejího ovlivnění</vt:lpstr>
      <vt:lpstr>Základní sledované ukazatele – rok 2022 v ČR</vt:lpstr>
      <vt:lpstr>Přehled počtu osob usmrcených a těžce zraněných při DN v ČR v letech 1961 - 2022 </vt:lpstr>
      <vt:lpstr>Strategie BESIP 2021 - 2030</vt:lpstr>
      <vt:lpstr>Plnění strategie BESIP – počet usmrcených osob</vt:lpstr>
      <vt:lpstr>Plnění strategie BESIP – počet těžce zraněných osob</vt:lpstr>
      <vt:lpstr>Počet usmrcených osob při DN v jednotlivých krajích v roce 2022 ve srovnání s rokem 2021</vt:lpstr>
      <vt:lpstr>Statistika šetřených DN v Královéhradeckém kraji za rok 2022 v porovnání s rokem 2021</vt:lpstr>
      <vt:lpstr>Přehled počtu dopravních nehod šetřených v rámci Královéhradeckého kraje v letech 2007 - 2022</vt:lpstr>
      <vt:lpstr>Přehled počtu usmrcených osob při DN šetřených v rámci Královéhradeckého kraje v letech 2003 - 2022</vt:lpstr>
      <vt:lpstr>Přehled usmrcených a těžce zraněných osob při DN na území Královéhradeckého kraje po měsících v průběhu roku 2022</vt:lpstr>
      <vt:lpstr>Přehled počtu těžce zraněných osob při DN šetřených v rámci Královéhradeckého kraje v letech 2003 - 2022</vt:lpstr>
      <vt:lpstr>Přehled základních ukazatelů DN dle druhů PK v Královéhradeckém kraji v roce 2022 v porovnání s rokem 2021</vt:lpstr>
      <vt:lpstr>Přehled základních ukazatelů DN v jednotlivých okresech za rok 2022 v porovnání s rokem 2021</vt:lpstr>
      <vt:lpstr>Nejčastější příčiny DN v Královéhradeckém kraji v roce 2022</vt:lpstr>
      <vt:lpstr>Nejčastější příčiny DN s následkem smrti v Královéhradeckém kraji za rok 2022</vt:lpstr>
      <vt:lpstr>Počet usmrcených osob při DN v Královéhradeckém kraji v roce 2022 podle postavení účastníka silničního provozu</vt:lpstr>
      <vt:lpstr>Tragické dopravní nehody v Královéhradeckém kraji v roce 2022 – celkový přehled</vt:lpstr>
      <vt:lpstr>Nejtragičtější DN v Královéhradeckém kraji v roce 2022</vt:lpstr>
      <vt:lpstr>Prezentace aplikace PowerPoint</vt:lpstr>
      <vt:lpstr>Prezentace aplikace PowerPoint</vt:lpstr>
      <vt:lpstr>Možnosti ovlivňování dopravní nehodovosti ze strany PČR</vt:lpstr>
      <vt:lpstr>Priority Policie ČR v roce 2023</vt:lpstr>
      <vt:lpstr>Preventivní aktivity PČR </vt:lpstr>
      <vt:lpstr>Dopravně inženýrský úsek služby dopravní policie</vt:lpstr>
      <vt:lpstr>Prezentace aplikace PowerPoint</vt:lpstr>
      <vt:lpstr>Prezentace aplikace PowerPoint</vt:lpstr>
      <vt:lpstr>15 podnětů na odstranění rizikových míst, které vyplynuly z provedených bezpečnostních inspekcí a revizí</vt:lpstr>
      <vt:lpstr>Evidované jevy při nájezdu ve směru od Hradce Králové:</vt:lpstr>
      <vt:lpstr>Problém spatřován v nedostatečné informovanosti řidičů o směřování jednotlivých pruhů v rámci turbo-okružní (spirálové) křižovatky</vt:lpstr>
      <vt:lpstr>Řešení – doplnění orientačního dopravního značení (na základě přímé žádosti a návrhu PČR)</vt:lpstr>
      <vt:lpstr>Prezentace aplikace PowerPoint</vt:lpstr>
      <vt:lpstr>Počet vykazovaných závad na PK v jednotlivých krajích za rok 2022 ve srovnání s rokem 2021</vt:lpstr>
      <vt:lpstr>Počet revizí železničních přejezdů v jednotlivých krajích za rok 2022 ve srovnání s rokem 2021 </vt:lpstr>
      <vt:lpstr>Počet revizí křižovatek v jednotlivých krajích za rok 2022 ve srovnání s rokem 2021 </vt:lpstr>
      <vt:lpstr>Počet podnětů na odstranění rizikových míst v jednotlivých krajích za rok 2022 ve srovnání s r. 2021 </vt:lpstr>
      <vt:lpstr>Stanoviska vydávaná příslušným orgánem Policie ČR </vt:lpstr>
      <vt:lpstr>Druhy stanovisek</vt:lpstr>
      <vt:lpstr>Stanoviska vydaná dopravně inženýrskými úseky PČR v Královéhradeckém kraji v roce 2022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GOPAS,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Verner Jiří Ing.</cp:lastModifiedBy>
  <cp:revision>210</cp:revision>
  <cp:lastPrinted>2017-01-12T09:45:45Z</cp:lastPrinted>
  <dcterms:created xsi:type="dcterms:W3CDTF">2008-10-28T13:44:22Z</dcterms:created>
  <dcterms:modified xsi:type="dcterms:W3CDTF">2023-04-21T11:00:30Z</dcterms:modified>
</cp:coreProperties>
</file>