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3" r:id="rId2"/>
    <p:sldId id="464" r:id="rId3"/>
    <p:sldId id="398" r:id="rId4"/>
    <p:sldId id="427" r:id="rId5"/>
    <p:sldId id="432" r:id="rId6"/>
    <p:sldId id="404" r:id="rId7"/>
    <p:sldId id="430" r:id="rId8"/>
    <p:sldId id="444" r:id="rId9"/>
    <p:sldId id="453" r:id="rId10"/>
    <p:sldId id="461" r:id="rId11"/>
    <p:sldId id="462" r:id="rId12"/>
    <p:sldId id="257" r:id="rId13"/>
    <p:sldId id="258" r:id="rId14"/>
    <p:sldId id="259" r:id="rId15"/>
    <p:sldId id="266" r:id="rId16"/>
    <p:sldId id="309" r:id="rId17"/>
    <p:sldId id="394" r:id="rId18"/>
    <p:sldId id="409" r:id="rId19"/>
    <p:sldId id="406" r:id="rId20"/>
    <p:sldId id="405" r:id="rId21"/>
  </p:sldIdLst>
  <p:sldSz cx="12192000" cy="6858000"/>
  <p:notesSz cx="6808788" cy="99409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3CBB8-2C32-4E0C-90A8-298707C4958D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6A79F-44B0-4E80-B699-2F1B8FD646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4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20663" y="811213"/>
            <a:ext cx="7202488" cy="40528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093066-AABF-4F32-A191-65126DF40CF4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Hradec Králové 21.10.2010</a:t>
            </a:r>
          </a:p>
        </p:txBody>
      </p:sp>
      <p:sp>
        <p:nvSpPr>
          <p:cNvPr id="6" name="Zástupný symbol pro záhlaví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Zpráva o činnosti technicko - obchodního útvaru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3BEC92D-C8E2-4A8F-BF2D-75109D630128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541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DA277A-8CFF-2EEC-452B-EF6F6C479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5A7F82-74B1-7C5C-7D35-62B6DF0F7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C9C8C7-E736-4C2B-22EA-44067310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BE9F37-9C46-9A82-5E02-0BBAECE5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F21110-16D3-B5E3-449F-3BF0EA5F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33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F8237-4230-2D74-0C00-72271A17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DD7F5E5-CDDD-22EB-D64A-AFB3C6DED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FDBDE2-CEB0-784C-1B61-7D0A8DE9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0A87F7-F479-5F40-EDC4-EB0944CC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C3A722-D0D9-91E7-DA9F-33DDC6F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071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8CBF263-87AB-317F-8F75-A72A792AF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CE13B8-0F5B-DA22-89E4-F2C02B0BE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2A436E-E99D-2328-DCD4-3B68EE0E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EC9E15-3F36-E8CD-BAD0-F149C4F7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8C462F-61CF-A01F-1E3F-BD8C101B6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21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0165FC-5331-6F75-A724-00527FC6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B12155-F789-B0BC-3547-E8FAD571A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4DCD22-749E-8AF8-7DB6-CB58BF0B2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4FCE07-8A9E-4BDE-4C21-AF9E90DAE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889849-8C63-35A2-801F-EE4806827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91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F9578A-76AC-F464-CF07-24B0F13DB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DB0DF14-FA7A-2F0D-1EE9-DF81520EB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0DFFCE-F232-E8FF-AC57-8E99E1D7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82205C-CECF-39F0-F131-793F87610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7FD160C-BCDC-720B-AFC9-2FA739B5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62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727B80-C748-824C-ADCD-8AEE37FE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9A570E-8345-9008-2F9E-C31D0807F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871BA78-240F-7733-319A-40E236809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69A60C9-27AB-4CC6-87A3-BC0FE437F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AF3372-0F8A-F55A-BE3B-D206C342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EA7C05C-CF20-87ED-A026-4FFAE63F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58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BF386F-002F-83E0-A74F-49A86062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A3CE50-5D46-4E42-4BFE-0AD05BB68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96DF25-296C-17F3-CD4D-D696753BA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91C39F0-0F3A-5819-FEAD-1895BED55B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2C6FE73-4340-2B7F-E1E8-1755AC3417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BDBF37-0138-1AC5-5175-2A1E2DE8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1A893A-82C2-1BDB-BBE7-8F513E76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56F5F10-EF1A-3496-066F-665A8D45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02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A9BFE-3EE0-4246-EC32-518D182D9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9671C54-C76F-ED54-1E42-B31A8CE4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C7EB56-522D-2BB2-5129-53493071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7D40B7-0BD3-337C-C275-F9617A62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71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813B9F-E12E-B634-567B-5485B159A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19BC9D7-1F44-0579-DC51-D23DC62E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6731FB-0CB2-16F4-5E08-150C934E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840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E898EA-3BB9-E7D8-516A-54856534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E81581-36CA-BAAF-95DC-BBD63984E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A2275F0-A63F-78E7-7150-E64A1A87D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5222555-5D62-3161-1BF9-C945B8FDB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22DAD30-2428-DC10-AA67-CE8AAC85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D8C9DAA-F937-47A3-C4A2-71430F23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233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59C224-FD05-726F-C8E2-A366ED82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407D5CF-6761-C98E-6F8D-95373FC56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AABCC6-64A1-8E0C-C47D-23FF4B2B2C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56E30C-CAE5-9B63-CB56-9F826DDA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7FDF4EA-F8D4-700B-90D7-9784B66F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193823-9554-F3D2-5187-620F8463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01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6A2067B1-913C-4966-CB0E-ADDFF1D33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2CCD74-858F-18B5-C233-F73D228D5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ECEC23-A8BC-962A-4B1F-E28B1E3A3C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5099A-2DE2-4B07-ACB3-AF7753AD6F3B}" type="datetimeFigureOut">
              <a:rPr lang="cs-CZ" smtClean="0"/>
              <a:t>21.04.2023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FA8BF72-9551-5602-1A78-1626D9D67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1E2C05-809E-A47B-40DD-B53AD4027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A820D-5CC7-4DED-AB36-A1BE832126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72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CFE61A2-17A1-6AA5-36C7-ED6D3EB28E99}"/>
              </a:ext>
            </a:extLst>
          </p:cNvPr>
          <p:cNvSpPr txBox="1"/>
          <p:nvPr/>
        </p:nvSpPr>
        <p:spPr>
          <a:xfrm>
            <a:off x="1841382" y="545284"/>
            <a:ext cx="59815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cs-CZ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Nestabilní s</a:t>
            </a:r>
            <a:r>
              <a:rPr lang="cs-CZ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kalní svahy </a:t>
            </a:r>
          </a:p>
          <a:p>
            <a:pPr algn="ctr" rtl="0" fontAlgn="base"/>
            <a:r>
              <a:rPr lang="cs-CZ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zdroje ohrožení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242E8E3-F5DA-E239-9AD8-62A9C1DA4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20" y="2096559"/>
            <a:ext cx="5981508" cy="44861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Obrázek 6" descr="logo ss-po1.gif">
            <a:extLst>
              <a:ext uri="{FF2B5EF4-FFF2-40B4-BE49-F238E27FC236}">
                <a16:creationId xmlns:a16="http://schemas.microsoft.com/office/drawing/2014/main" id="{959042CA-9857-3DA2-E28C-98D23DA84D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31339" y="838899"/>
            <a:ext cx="1486838" cy="92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52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 rot="10800000" flipV="1">
            <a:off x="4295800" y="404664"/>
            <a:ext cx="59766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endParaRPr lang="cs-CZ" sz="1200" b="1" i="1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Lucida Sans Unicode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4EC4488B-BF86-8F75-472A-A656FC480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46" y="80313"/>
            <a:ext cx="9619561" cy="680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94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 rot="10800000" flipV="1">
            <a:off x="4295800" y="404664"/>
            <a:ext cx="59766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endParaRPr lang="cs-CZ" sz="1200" b="1" i="1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Lucida Sans Unicode"/>
            </a:endParaRPr>
          </a:p>
        </p:txBody>
      </p:sp>
      <p:pic>
        <p:nvPicPr>
          <p:cNvPr id="2" name="Obrázek 3" descr="Obsah obrázku text, sníh, strom, venku&#10;&#10;Popis se vygeneroval automaticky.">
            <a:extLst>
              <a:ext uri="{FF2B5EF4-FFF2-40B4-BE49-F238E27FC236}">
                <a16:creationId xmlns:a16="http://schemas.microsoft.com/office/drawing/2014/main" id="{B7766F81-F1A5-6121-95C1-E5C0E66E2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20" y="-2313"/>
            <a:ext cx="9435946" cy="66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42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5BC8040-0550-9CF3-BD5F-D49600AC6919}"/>
              </a:ext>
            </a:extLst>
          </p:cNvPr>
          <p:cNvSpPr txBox="1"/>
          <p:nvPr/>
        </p:nvSpPr>
        <p:spPr>
          <a:xfrm>
            <a:off x="262120" y="213498"/>
            <a:ext cx="1105162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endParaRPr lang="cs-CZ" sz="2400" b="1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 fontAlgn="base"/>
            <a:r>
              <a:rPr lang="cs-CZ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§ 35 zákona č. 13/1997 Sb., o pozemních komunikacích, ve znění pozdějších předpisů:</a:t>
            </a:r>
          </a:p>
          <a:p>
            <a:pPr algn="just" rtl="0" fontAlgn="base"/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 fontAlgn="base"/>
            <a:r>
              <a:rPr lang="cs-CZ" sz="2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„(1) Vlastníci nemovitostí v sousedství dálnice, silnice a místní komunikace </a:t>
            </a:r>
            <a:r>
              <a:rPr lang="cs-CZ" sz="2400" b="0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jsou povinni strpět, aby na jejich pozemcích byla provedena nezbytná opatření k zabránění sesuvů půdy, padání kamenů, lavin a stromů nebo jejich částí</a:t>
            </a:r>
            <a:r>
              <a:rPr lang="cs-CZ" sz="2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i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vznikne-li toto nebezpečí výstavbou nebo provozem dálnice, silnice a místní komunikace nebo přírodními vlivy; vznikne-li toto nebezpečí z jednání těchto vlastníků, jsou povinni učinit nezbytná opatření na svůj náklad</a:t>
            </a:r>
            <a:r>
              <a:rPr lang="cs-CZ" sz="24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O rozsahu a způsobu provedení nezbytných opatření a o tom, kdo je provede, rozhodne silniční správní úřad.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just" rtl="0" fontAlgn="base"/>
            <a:r>
              <a:rPr lang="cs-CZ" sz="2400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57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6379B98-9826-9A21-8B70-09E6D5AE5B68}"/>
              </a:ext>
            </a:extLst>
          </p:cNvPr>
          <p:cNvSpPr txBox="1"/>
          <p:nvPr/>
        </p:nvSpPr>
        <p:spPr>
          <a:xfrm>
            <a:off x="173421" y="0"/>
            <a:ext cx="11650716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Pokud jde o pojem „přírodní vliv“ pak je třeba jej vnímat v kontextu celého ustanovení § 35 odst. 1) zákona o PK; ono ustanovení totiž správně uvádí, že sesuvy půdy, padání kamenů a stromů může být způsobeno buď přírodními vlivy nebo jednáním osob (vlastníků).  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just"/>
            <a:endParaRPr lang="cs-CZ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Jednání je pak nutné vnímat nejen jako aktivní činnost vlastníka, ale též jako jeho nečinnost </a:t>
            </a:r>
            <a:r>
              <a:rPr lang="cs-CZ" sz="2800" i="0" u="none" strike="noStrike" dirty="0">
                <a:effectLst/>
                <a:latin typeface="Calibri" panose="020F0502020204030204" pitchFamily="34" charset="0"/>
              </a:rPr>
              <a:t>v případě, kdy je s ohledem na obecnou prevenční povinnost dle zákona č. 89/2012 Sb., občanského zákoníku, ve znění pozdějších předpisů,</a:t>
            </a:r>
            <a:r>
              <a:rPr lang="cs-CZ" sz="2800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cs-CZ" sz="2800" i="0" u="none" strike="noStrike" dirty="0">
                <a:effectLst/>
                <a:latin typeface="Calibri" panose="020F0502020204030204" pitchFamily="34" charset="0"/>
              </a:rPr>
              <a:t>tuto činnost </a:t>
            </a:r>
            <a:r>
              <a:rPr lang="cs-CZ" sz="28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povinen provést.  </a:t>
            </a:r>
          </a:p>
          <a:p>
            <a:pPr algn="just"/>
            <a:endParaRPr lang="cs-CZ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</a:rPr>
              <a:t>Lze tedy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dovodit, že </a:t>
            </a:r>
            <a:r>
              <a:rPr lang="cs-CZ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pokud vlastník nemovitosti aktivně adekvátně nezakročí za situace, kdy nemovitost v jeho vlastnictví ohrožuje své okolí</a:t>
            </a:r>
            <a:r>
              <a:rPr lang="cs-CZ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přičemž toto ohrožení sice vzniklo v důsledku přírodních procesů během delší doby (zvětrávání hornin, špatný  zdravotní stav stromů apod.), a vlastník o něm věděl nebo vědět měl a mohl, </a:t>
            </a:r>
            <a:r>
              <a:rPr lang="cs-CZ" sz="28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nese důsledky porušení své prevenční povinnosti a případné odpovědnosti za škodu. </a:t>
            </a:r>
            <a:r>
              <a:rPr lang="cs-CZ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92357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2EB7ED1-D822-0750-EC0F-9353058B5F4A}"/>
              </a:ext>
            </a:extLst>
          </p:cNvPr>
          <p:cNvSpPr txBox="1"/>
          <p:nvPr/>
        </p:nvSpPr>
        <p:spPr>
          <a:xfrm>
            <a:off x="4890782" y="159391"/>
            <a:ext cx="719775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cs-CZ" sz="24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ctr" rtl="0" fontAlgn="base"/>
            <a:r>
              <a:rPr lang="cs-CZ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Správa silnic </a:t>
            </a:r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spolupráci s odborným subjektem </a:t>
            </a:r>
            <a:r>
              <a:rPr lang="cs-CZ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zmapovala dalších </a:t>
            </a:r>
            <a:r>
              <a:rPr lang="cs-CZ" sz="24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43 potenciálně nebezpečných lokalit,</a:t>
            </a:r>
            <a:r>
              <a:rPr lang="cs-CZ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cs-CZ" sz="2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tyto lokality budou následně odborně posouzeny</a:t>
            </a:r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 </a:t>
            </a:r>
            <a:r>
              <a:rPr lang="cs-CZ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vznikne tzv. generel skalních svahů</a:t>
            </a:r>
          </a:p>
          <a:p>
            <a:pPr algn="ctr" rtl="0" fontAlgn="base"/>
            <a:r>
              <a:rPr lang="cs-CZ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 fontAlgn="base"/>
            <a:r>
              <a:rPr lang="cs-CZ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rtl="0" fontAlgn="base"/>
            <a:r>
              <a:rPr lang="cs-CZ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cs-CZ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5E298D-CF35-8046-EAA5-7D37041B6564}"/>
              </a:ext>
            </a:extLst>
          </p:cNvPr>
          <p:cNvSpPr txBox="1"/>
          <p:nvPr/>
        </p:nvSpPr>
        <p:spPr>
          <a:xfrm>
            <a:off x="5083728" y="3691156"/>
            <a:ext cx="61575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cs-CZ" sz="2400" b="1" dirty="0">
                <a:solidFill>
                  <a:srgbClr val="000000"/>
                </a:solidFill>
                <a:latin typeface="Arial" panose="020B0604020202020204" pitchFamily="34" charset="0"/>
              </a:rPr>
              <a:t>V souvislosti s přípravou Digitální technické mapy Královéhradeckého kraje – dopravní infrastruktura – dojde k revizi technické evidence (pasportu jak součástí a příslušenství krajských silnic včetně stromů </a:t>
            </a:r>
            <a:endParaRPr lang="cs-CZ" sz="2400" b="1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E73160-291C-AA78-9A07-68FD133B4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27" y="159391"/>
            <a:ext cx="4557474" cy="657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5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rázek s rozostřením">
            <a:extLst>
              <a:ext uri="{FF2B5EF4-FFF2-40B4-BE49-F238E27FC236}">
                <a16:creationId xmlns:a16="http://schemas.microsoft.com/office/drawing/2014/main" id="{ECC95573-2971-40CA-8931-174ACDF3E9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12" y="2236757"/>
            <a:ext cx="10058384" cy="2550304"/>
          </a:xfrm>
        </p:spPr>
        <p:txBody>
          <a:bodyPr rtlCol="0">
            <a:normAutofit/>
          </a:bodyPr>
          <a:lstStyle/>
          <a:p>
            <a:r>
              <a:rPr lang="cs-CZ" sz="48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12" y="5943600"/>
            <a:ext cx="10058400" cy="543513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cs-CZ" sz="1500" dirty="0">
                <a:solidFill>
                  <a:srgbClr val="FFFFFF"/>
                </a:solidFill>
              </a:rPr>
              <a:t>15.3.2023 </a:t>
            </a:r>
          </a:p>
          <a:p>
            <a:pPr rtl="0"/>
            <a:r>
              <a:rPr lang="cs-CZ" sz="1500" dirty="0">
                <a:solidFill>
                  <a:srgbClr val="FFFFFF"/>
                </a:solidFill>
              </a:rPr>
              <a:t>výbor pro dopravu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270D9D-A0E8-90C1-0ED4-898B5E3F2F89}"/>
              </a:ext>
            </a:extLst>
          </p:cNvPr>
          <p:cNvSpPr txBox="1"/>
          <p:nvPr/>
        </p:nvSpPr>
        <p:spPr>
          <a:xfrm>
            <a:off x="443345" y="618836"/>
            <a:ext cx="1100050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b="1" dirty="0">
                <a:solidFill>
                  <a:schemeClr val="bg1"/>
                </a:solidFill>
                <a:latin typeface="+mj-lt"/>
              </a:rPr>
              <a:t>Informace o změnách vlastnických vztahů </a:t>
            </a:r>
          </a:p>
          <a:p>
            <a:r>
              <a:rPr lang="cs-CZ" sz="4400" b="1" dirty="0">
                <a:solidFill>
                  <a:schemeClr val="bg1"/>
                </a:solidFill>
                <a:latin typeface="+mj-lt"/>
              </a:rPr>
              <a:t>k vybraným úsekům silnic I. třídy v souvislosti s realizací významných liniových staveb </a:t>
            </a:r>
          </a:p>
          <a:p>
            <a:r>
              <a:rPr lang="cs-CZ" sz="4400" b="1" dirty="0">
                <a:solidFill>
                  <a:schemeClr val="bg1"/>
                </a:solidFill>
                <a:latin typeface="+mj-lt"/>
              </a:rPr>
              <a:t>na území Královéhradeckého kraje  </a:t>
            </a:r>
          </a:p>
        </p:txBody>
      </p:sp>
      <p:pic>
        <p:nvPicPr>
          <p:cNvPr id="7" name="Obrázek 6" descr="logo ss-po1.gif">
            <a:extLst>
              <a:ext uri="{FF2B5EF4-FFF2-40B4-BE49-F238E27FC236}">
                <a16:creationId xmlns:a16="http://schemas.microsoft.com/office/drawing/2014/main" id="{4A4DDFB4-F2A0-7E1D-D1D4-4E66C2867BA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46038" y="5494510"/>
            <a:ext cx="1677558" cy="10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DACE7D-F825-A607-C723-25944A5C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4" y="286603"/>
            <a:ext cx="10047316" cy="5652803"/>
          </a:xfrm>
        </p:spPr>
        <p:txBody>
          <a:bodyPr>
            <a:noAutofit/>
          </a:bodyPr>
          <a:lstStyle/>
          <a:p>
            <a:pPr marL="0" indent="0" defTabSz="984250">
              <a:lnSpc>
                <a:spcPct val="120000"/>
              </a:lnSpc>
              <a:spcBef>
                <a:spcPts val="0"/>
              </a:spcBef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Královéhradecký kraj </a:t>
            </a:r>
            <a:b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vlastní </a:t>
            </a:r>
            <a:b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3 286,159 km silnic II. a III. třídy</a:t>
            </a:r>
            <a:b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874 mostů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nejvyšší hustota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 rámci České republiky  </a:t>
            </a:r>
            <a:b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>
                <a:cs typeface="Times New Roman" panose="02020603050405020304" pitchFamily="18" charset="0"/>
              </a:rPr>
              <a:t> </a:t>
            </a:r>
            <a:r>
              <a:rPr lang="cs-CZ" sz="1800" b="1" dirty="0">
                <a:cs typeface="Times New Roman" panose="02020603050405020304" pitchFamily="18" charset="0"/>
              </a:rPr>
              <a:t> </a:t>
            </a:r>
            <a:endParaRPr lang="cs-CZ" sz="1800" dirty="0"/>
          </a:p>
        </p:txBody>
      </p:sp>
      <p:pic>
        <p:nvPicPr>
          <p:cNvPr id="3" name="Picture 2" descr="Zobrazit zdrojový obrázek">
            <a:extLst>
              <a:ext uri="{FF2B5EF4-FFF2-40B4-BE49-F238E27FC236}">
                <a16:creationId xmlns:a16="http://schemas.microsoft.com/office/drawing/2014/main" id="{8BDFCBFB-6C5F-B056-6502-742CED896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052" y="918594"/>
            <a:ext cx="3841070" cy="28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6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374B1-5C41-E448-CD3E-2D81ACB41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9930938" cy="70230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vyvolané novou liniovou stavbou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E2B8FB-47A7-DD9D-4CD8-CCDA676D5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874" y="1126836"/>
            <a:ext cx="5674818" cy="474225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změna vlastnických vztahů k dotčeným pozemním komunikacím</a:t>
            </a:r>
          </a:p>
          <a:p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o PK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při změnách dopravního významu pozemní komunikace legislativa vyžaduje změnu vlastnických vztahů </a:t>
            </a:r>
          </a:p>
          <a:p>
            <a:pPr algn="just">
              <a:buFontTx/>
              <a:buChar char="-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č. 146/2008 Sb. o obsahu a rozsahu projektové dokumentace k dopravním stavbám -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povinná součást projektové dokumentace</a:t>
            </a:r>
          </a:p>
          <a:p>
            <a:pPr algn="just">
              <a:buFontTx/>
              <a:buChar char="-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Směrnice Rady KHK č. 5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544DEB29-7D1E-42FD-6C4B-AA9223EFCA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126836"/>
            <a:ext cx="5440218" cy="4742258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cs-CZ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uspořádání silniční sítě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Tx/>
              <a:buChar char="-"/>
            </a:pP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vyhl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. č. 146/2008 Sb., o obsahu a rozsahu projektové dokumentace k dopravním stavbám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povinná součást projektové dokumentace </a:t>
            </a:r>
          </a:p>
          <a:p>
            <a:pPr algn="just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Směrnice GŘ ŘSD ČR č. 22/2006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budoucí uspořádání silniční sítě po výstavbě dálnice nebo silnice I. třídy v dotčeném území je nutno řešit v době zpracování dokumentace pro územní rozhodnutí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Směrnice Rady KHK č. 5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- Dohoda o spolupráci při realizaci velkých staveb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uzavřená mezi Královéhradeckým krajem a ŘSD ČR</a:t>
            </a:r>
          </a:p>
        </p:txBody>
      </p:sp>
    </p:spTree>
    <p:extLst>
      <p:ext uri="{BB962C8B-B14F-4D97-AF65-F5344CB8AC3E}">
        <p14:creationId xmlns:p14="http://schemas.microsoft.com/office/powerpoint/2010/main" val="1528438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BBBCDCA-8D02-4774-8D08-3E9EA6070105}"/>
              </a:ext>
            </a:extLst>
          </p:cNvPr>
          <p:cNvSpPr txBox="1"/>
          <p:nvPr/>
        </p:nvSpPr>
        <p:spPr>
          <a:xfrm>
            <a:off x="193966" y="289679"/>
            <a:ext cx="4119416" cy="31393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Dálniční tělesa – ŘSD 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 D 35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Úlibice, obchvat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úsek Úlibice – Hořice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úsek Hořice – Sadová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úsek Sadová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Plotiště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nad Labem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 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úsek 1108 Jaroměř – Trutnov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úsek 1109 Trutnov – státní hranice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19B04DD-9A25-DEF4-8AC7-BE7865ECBB38}"/>
              </a:ext>
            </a:extLst>
          </p:cNvPr>
          <p:cNvSpPr txBox="1"/>
          <p:nvPr/>
        </p:nvSpPr>
        <p:spPr>
          <a:xfrm>
            <a:off x="7786254" y="289679"/>
            <a:ext cx="4119415" cy="36933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Obchvaty měst – silnice I. třídy – ŘSD </a:t>
            </a: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Doubleby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nad Orlicí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Nová Paka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Solnice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Rychnov nad Kněžnou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MÚK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Plotiště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nad Labem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Kostelec nad Orlicí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Jižní spojka Hradec Králové (I/11 – I/37)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Severní tangenta Hradec Králové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A8F4A27-B9D3-9E4E-27F1-EBB5FF6881E4}"/>
              </a:ext>
            </a:extLst>
          </p:cNvPr>
          <p:cNvSpPr txBox="1"/>
          <p:nvPr/>
        </p:nvSpPr>
        <p:spPr>
          <a:xfrm>
            <a:off x="129309" y="3537526"/>
            <a:ext cx="5966691" cy="25853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Železniční stavby – Správa železnic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 – 02 Modernizace traťového úseku Chlumec nad Cidlinou – Hradec Králové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 – 03 modernizace traťového úseku Hradec Králové – Týniště nad Orlicí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 – 04 Modernizace traťového úseku Týniště nad Orlicí – Choceň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 – 06 zvýšení kapacity trati Týniště nad Orlicí – Solnice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Lipovka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514D068-7769-0869-2975-DA5387773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7811">
            <a:off x="5331479" y="1847787"/>
            <a:ext cx="2508827" cy="1791303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6CBF88D-FEE6-3EC8-383F-B091CD7DC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235" y="431375"/>
            <a:ext cx="2420658" cy="2292061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60F754B-5AE0-FB43-38C3-E6A1CB6D4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783" y="4331891"/>
            <a:ext cx="4184073" cy="136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89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BAA88C-6FE8-1976-A181-427160626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16839E5-C40E-F822-F87B-A1F2AF205585}"/>
              </a:ext>
            </a:extLst>
          </p:cNvPr>
          <p:cNvSpPr txBox="1"/>
          <p:nvPr/>
        </p:nvSpPr>
        <p:spPr>
          <a:xfrm>
            <a:off x="989901" y="2172748"/>
            <a:ext cx="99828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D34AADED-1548-C3B2-4F23-FCB44D0671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366191"/>
              </p:ext>
            </p:extLst>
          </p:nvPr>
        </p:nvGraphicFramePr>
        <p:xfrm>
          <a:off x="295564" y="286604"/>
          <a:ext cx="11281243" cy="5984770"/>
        </p:xfrm>
        <a:graphic>
          <a:graphicData uri="http://schemas.openxmlformats.org/drawingml/2006/table">
            <a:tbl>
              <a:tblPr firstRow="1" firstCol="1" bandRow="1"/>
              <a:tblGrid>
                <a:gridCol w="8088296">
                  <a:extLst>
                    <a:ext uri="{9D8B030D-6E8A-4147-A177-3AD203B41FA5}">
                      <a16:colId xmlns:a16="http://schemas.microsoft.com/office/drawing/2014/main" val="409574880"/>
                    </a:ext>
                  </a:extLst>
                </a:gridCol>
                <a:gridCol w="3192947">
                  <a:extLst>
                    <a:ext uri="{9D8B030D-6E8A-4147-A177-3AD203B41FA5}">
                      <a16:colId xmlns:a16="http://schemas.microsoft.com/office/drawing/2014/main" val="2357457958"/>
                    </a:ext>
                  </a:extLst>
                </a:gridCol>
              </a:tblGrid>
              <a:tr h="639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kraj získal do vlastnictví</a:t>
                      </a:r>
                      <a:endParaRPr lang="cs-CZ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2,812 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054193"/>
                  </a:ext>
                </a:extLst>
              </a:tr>
              <a:tr h="19996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ŘSD ČR podalo výzvu k převzetí pozemní komunikace</a:t>
                      </a:r>
                      <a:endParaRPr lang="cs-CZ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30,172 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1942473"/>
                  </a:ext>
                </a:extLst>
              </a:tr>
              <a:tr h="1319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uzavřena smlouva o smlouvě budoucí</a:t>
                      </a:r>
                      <a:endParaRPr lang="cs-CZ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64,349 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4645994"/>
                  </a:ext>
                </a:extLst>
              </a:tr>
              <a:tr h="1319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převod vlastnictví dosud není smluvně </a:t>
                      </a:r>
                      <a:endParaRPr lang="cs-CZ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28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99,07 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7915870"/>
                  </a:ext>
                </a:extLst>
              </a:tr>
              <a:tr h="6399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4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CELKEM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4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196,403 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262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94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E5B8EB-5134-7D06-7F63-76F3B779F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92" y="746620"/>
            <a:ext cx="6867787" cy="551576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1822EFE-945F-C1BF-9478-5167739B7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59" y="416532"/>
            <a:ext cx="4362275" cy="602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7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4CFBE-22F7-390A-F01D-E5A8D79C0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62" y="151002"/>
            <a:ext cx="10335236" cy="486562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/>
              <a:t>silnice - místní komunikace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700CBC-A328-7007-3C57-DE049CEC9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947" y="805344"/>
            <a:ext cx="2978513" cy="5154152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85000" lnSpcReduction="10000"/>
          </a:bodyPr>
          <a:lstStyle/>
          <a:p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II. třídy (§ 5 zákona)</a:t>
            </a:r>
          </a:p>
          <a:p>
            <a:endParaRPr lang="cs-CZ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= veřejně přístupná pozemní komunikace, která je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určena pro dopravu mezi okresy</a:t>
            </a:r>
          </a:p>
          <a:p>
            <a:pPr marL="0" indent="0">
              <a:buNone/>
            </a:pPr>
            <a:r>
              <a:rPr lang="cs-CZ" sz="2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průjezdní úsek silnice II. třídy   </a:t>
            </a:r>
            <a:r>
              <a:rPr lang="cs-CZ" sz="24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(§ 8 zákona)</a:t>
            </a:r>
          </a:p>
          <a:p>
            <a:r>
              <a:rPr lang="cs-CZ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část silnice vedená v území zastavěném nebo zastavitelném,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pokud se převádí převážně průjezdná (tranzitní) doprava</a:t>
            </a:r>
            <a:r>
              <a:rPr lang="cs-CZ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tímto územím</a:t>
            </a:r>
            <a:endParaRPr lang="cs-CZ" sz="24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vlastníkem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komunikace je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kraj</a:t>
            </a:r>
          </a:p>
          <a:p>
            <a:endParaRPr lang="cs-CZ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5096B4-F165-0499-DA1F-E762E1276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85501" y="652233"/>
            <a:ext cx="2993309" cy="5154152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/>
            <a:r>
              <a:rPr lang="cs-CZ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místní komunikace </a:t>
            </a:r>
            <a:r>
              <a:rPr lang="cs-CZ" sz="20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(§ 6 zákona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veřejně přístupná pozemní komunikace, která 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slouží převážně </a:t>
            </a:r>
            <a:r>
              <a:rPr lang="cs-CZ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místní dopravě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území obce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dopravní cesta spojující obec s některou její místní částí nebo s nějakým významným bodem (nádraží, letiště)</a:t>
            </a:r>
          </a:p>
          <a:p>
            <a:pPr marL="0" indent="0" algn="just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vlastníkem je obec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8BBDD4D-1D01-2D3E-3679-5C5C2E445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150" y="1142109"/>
            <a:ext cx="5580661" cy="43275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2048E3-7A75-8D51-4F5C-1942B8A3D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851" y="5018952"/>
            <a:ext cx="1616894" cy="19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3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227AD08-E84D-2B65-A2E4-B92355498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4" y="12583"/>
            <a:ext cx="12059249" cy="6858000"/>
          </a:xfrm>
          <a:prstGeom prst="rect">
            <a:avLst/>
          </a:prstGeom>
        </p:spPr>
      </p:pic>
      <p:sp>
        <p:nvSpPr>
          <p:cNvPr id="10" name="Podnadpis 2"/>
          <p:cNvSpPr txBox="1">
            <a:spLocks/>
          </p:cNvSpPr>
          <p:nvPr/>
        </p:nvSpPr>
        <p:spPr>
          <a:xfrm>
            <a:off x="2063750" y="3213100"/>
            <a:ext cx="8064500" cy="1079500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marL="45720" algn="ctr">
              <a:defRPr/>
            </a:pPr>
            <a:endParaRPr lang="cs-CZ" sz="48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Nadpis 1"/>
          <p:cNvSpPr txBox="1">
            <a:spLocks/>
          </p:cNvSpPr>
          <p:nvPr/>
        </p:nvSpPr>
        <p:spPr>
          <a:xfrm rot="10800000" flipV="1">
            <a:off x="6816725" y="836613"/>
            <a:ext cx="3321050" cy="431800"/>
          </a:xfrm>
          <a:prstGeom prst="rect">
            <a:avLst/>
          </a:prstGeom>
        </p:spPr>
        <p:txBody>
          <a:bodyPr anchor="b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endParaRPr lang="cs-CZ" sz="2800" b="1"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14" name="Podnadpis 2"/>
          <p:cNvSpPr txBox="1">
            <a:spLocks/>
          </p:cNvSpPr>
          <p:nvPr/>
        </p:nvSpPr>
        <p:spPr>
          <a:xfrm>
            <a:off x="1919289" y="1341439"/>
            <a:ext cx="8353425" cy="3887787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algn="ctr">
              <a:defRPr/>
            </a:pPr>
            <a:endParaRPr lang="cs-CZ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14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cs-CZ" sz="1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sz="1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cs-CZ" sz="12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 rot="10800000" flipV="1">
            <a:off x="4295800" y="404664"/>
            <a:ext cx="5976664" cy="122413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endParaRPr lang="cs-CZ" sz="2400" b="1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F6977794-1884-8F76-A3E8-B8CB2785BF5F}"/>
              </a:ext>
            </a:extLst>
          </p:cNvPr>
          <p:cNvSpPr/>
          <p:nvPr/>
        </p:nvSpPr>
        <p:spPr>
          <a:xfrm>
            <a:off x="8184232" y="12583"/>
            <a:ext cx="3321050" cy="68580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48BBF36-B91B-0747-8153-8216FC51555D}"/>
              </a:ext>
            </a:extLst>
          </p:cNvPr>
          <p:cNvSpPr txBox="1"/>
          <p:nvPr/>
        </p:nvSpPr>
        <p:spPr>
          <a:xfrm>
            <a:off x="8328247" y="12583"/>
            <a:ext cx="316750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cs-CZ" b="1" dirty="0"/>
          </a:p>
          <a:p>
            <a:pPr algn="ctr"/>
            <a:r>
              <a:rPr lang="cs-CZ" b="1" dirty="0"/>
              <a:t>ROZSAH ŘEŠENÉ TRASY SILNICE</a:t>
            </a:r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dirty="0"/>
              <a:t>Silnice II/252 leží ve východní části Krkonoš. Odbočuje ze silnice II/296 v Temném Dole a vede k hraničnímu přechodu s Polskem (délka 11,642 km). Prochází horským terénem a vede převážně v hluboce zaříznutém údolí říčky Malá Úpa a Smrčího potoka (u Seidlova dolu). V okolí silnice jsou strmé svahy s občasnými skalními výchozy. Problematika zajištění stability svahů je významná zejména mezi km 0,0 (Nad Rybárnou) – km 7,9 (Seidlův důl), tzn. </a:t>
            </a:r>
            <a:r>
              <a:rPr lang="cs-CZ" b="1" dirty="0">
                <a:solidFill>
                  <a:srgbClr val="FF0000"/>
                </a:solidFill>
              </a:rPr>
              <a:t>na cca 8 km délky trasy.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EBF6BBE-1724-BCF9-41A2-AB472FE608B8}"/>
              </a:ext>
            </a:extLst>
          </p:cNvPr>
          <p:cNvSpPr txBox="1"/>
          <p:nvPr/>
        </p:nvSpPr>
        <p:spPr>
          <a:xfrm>
            <a:off x="1298248" y="503719"/>
            <a:ext cx="3321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Silnice II/252</a:t>
            </a:r>
          </a:p>
        </p:txBody>
      </p:sp>
    </p:spTree>
    <p:extLst>
      <p:ext uri="{BB962C8B-B14F-4D97-AF65-F5344CB8AC3E}">
        <p14:creationId xmlns:p14="http://schemas.microsoft.com/office/powerpoint/2010/main" val="352853154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 rot="10800000" flipV="1">
            <a:off x="4280390" y="325332"/>
            <a:ext cx="5976664" cy="122413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endParaRPr lang="cs-CZ" sz="2400" b="1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0C396D6-C347-D8F3-E18E-942EAC083F0B}"/>
              </a:ext>
            </a:extLst>
          </p:cNvPr>
          <p:cNvSpPr txBox="1"/>
          <p:nvPr/>
        </p:nvSpPr>
        <p:spPr>
          <a:xfrm>
            <a:off x="83342" y="476672"/>
            <a:ext cx="6098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b="1"/>
              <a:t>PŘEHLEDNÁ SITUACE TRASY SILNICE II/252</a:t>
            </a:r>
          </a:p>
          <a:p>
            <a:pPr algn="ctr"/>
            <a:endParaRPr lang="cs-CZ" b="1"/>
          </a:p>
          <a:p>
            <a:pPr algn="ctr"/>
            <a:r>
              <a:rPr lang="cs-CZ" b="1"/>
              <a:t>S VYZNAČENÍM RIZIKOVÝCH ÚSEKŮ SKALNÍCH A STRMÝCH SVAHŮ</a:t>
            </a: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2360EC7-866E-F45E-2158-48A255CA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0"/>
            <a:ext cx="5302840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0DCBAF-275E-D187-A032-8572BF8C7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28" y="1874800"/>
            <a:ext cx="5512184" cy="29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31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C86C436-E74B-D2A6-C44C-B2B91677E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0"/>
            <a:ext cx="85629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 rot="10800000" flipV="1">
            <a:off x="4210342" y="396119"/>
            <a:ext cx="5976664" cy="122413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r>
              <a:rPr lang="cs-CZ" sz="2000" b="1" i="1" dirty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cs-CZ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cs-CZ" sz="2000" b="1" dirty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cs-CZ" sz="24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logo ss-po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72751" y="334103"/>
            <a:ext cx="925622" cy="57300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9857AC0-44CA-A33D-8F03-EDA90D3CA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1" y="1316720"/>
            <a:ext cx="5732822" cy="5316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2D6DD-5F57-7BE7-A25A-493F3A1A78A9}"/>
              </a:ext>
            </a:extLst>
          </p:cNvPr>
          <p:cNvSpPr txBox="1"/>
          <p:nvPr/>
        </p:nvSpPr>
        <p:spPr>
          <a:xfrm>
            <a:off x="6587200" y="1418095"/>
            <a:ext cx="5179350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sz="1400" b="1">
                <a:latin typeface="Arial"/>
                <a:cs typeface="Arial"/>
              </a:rPr>
              <a:t>Úsek 04 – Pod Jedničkou</a:t>
            </a:r>
            <a:endParaRPr lang="cs-CZ" b="1"/>
          </a:p>
          <a:p>
            <a:pPr algn="just"/>
            <a:r>
              <a:rPr lang="cs-CZ" sz="1400">
                <a:latin typeface="Arial"/>
                <a:cs typeface="Arial"/>
              </a:rPr>
              <a:t>Skalní řícení do vozovky v poruchové zóně skalního masivu. Stupňovitá skalní stěna, z větší části zajištěná vysokopevnostními sítěmi a kotevními prvky, v závěru úseku nízký poloskalní svah.</a:t>
            </a:r>
            <a:endParaRPr lang="cs-CZ" sz="1400">
              <a:cs typeface="Arial"/>
            </a:endParaRPr>
          </a:p>
          <a:p>
            <a:pPr algn="just"/>
            <a:r>
              <a:rPr lang="cs-CZ" sz="1400" b="1">
                <a:latin typeface="Arial"/>
                <a:cs typeface="Arial"/>
              </a:rPr>
              <a:t>Změny:</a:t>
            </a:r>
            <a:endParaRPr lang="cs-CZ" sz="1400" b="1">
              <a:cs typeface="Arial"/>
            </a:endParaRPr>
          </a:p>
          <a:p>
            <a:pPr algn="just"/>
            <a:r>
              <a:rPr lang="cs-CZ" sz="1400">
                <a:latin typeface="Arial"/>
                <a:cs typeface="Arial"/>
              </a:rPr>
              <a:t>- Skalní řícení na konci skalní stěny, v její nezasíťované části, v místě tektonické poruchy – aktuálně zřícený balvan s kameny o objemu ~ 0,1 – 0,2 m3</a:t>
            </a:r>
            <a:endParaRPr lang="cs-CZ" sz="1400">
              <a:cs typeface="Arial"/>
            </a:endParaRPr>
          </a:p>
          <a:p>
            <a:pPr algn="just"/>
            <a:r>
              <a:rPr lang="cs-CZ" sz="1400">
                <a:latin typeface="Arial"/>
                <a:cs typeface="Arial"/>
              </a:rPr>
              <a:t>- V líci, sítěmi zajištěné, skalní stěny plošné slabé průsaky vody tvořící ledovou krustu a rampouchy, včetně plošně zledovatělých záchytných sítí.</a:t>
            </a:r>
            <a:endParaRPr lang="cs-CZ" sz="1400">
              <a:cs typeface="Arial"/>
            </a:endParaRPr>
          </a:p>
          <a:p>
            <a:pPr algn="just"/>
            <a:r>
              <a:rPr lang="cs-CZ" sz="1400">
                <a:latin typeface="Arial"/>
                <a:cs typeface="Arial"/>
              </a:rPr>
              <a:t>- Drobný kamenitý opad z nízkého svahu na konci úseku</a:t>
            </a:r>
            <a:endParaRPr lang="cs-CZ" sz="1400">
              <a:cs typeface="Arial"/>
            </a:endParaRPr>
          </a:p>
          <a:p>
            <a:pPr algn="just"/>
            <a:endParaRPr lang="cs-CZ" sz="1400" b="1">
              <a:cs typeface="Arial"/>
            </a:endParaRPr>
          </a:p>
          <a:p>
            <a:pPr algn="just"/>
            <a:endParaRPr lang="cs-CZ" sz="1600" b="1">
              <a:latin typeface="Arial"/>
              <a:cs typeface="Arial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01FB578-8521-1430-144C-3547D3D64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937" y="4418382"/>
            <a:ext cx="5261516" cy="226799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 rot="10800000" flipV="1">
            <a:off x="4295800" y="404664"/>
            <a:ext cx="5976664" cy="122413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r>
              <a:rPr lang="cs-CZ" sz="2000" b="1" i="1" dirty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cs-CZ" sz="24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logo ss-po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4530" y="268447"/>
            <a:ext cx="924766" cy="57247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65F056-2620-0128-B8F8-FB1DC9FE1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5"/>
          <a:stretch/>
        </p:blipFill>
        <p:spPr>
          <a:xfrm>
            <a:off x="1497966" y="1126147"/>
            <a:ext cx="3240360" cy="526558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14995FF-A029-58F2-ADBE-681863D9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96" y="1126147"/>
            <a:ext cx="4183747" cy="52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7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 rot="10800000" flipV="1">
            <a:off x="4274972" y="396275"/>
            <a:ext cx="5976664" cy="122413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r>
              <a:rPr lang="cs-CZ" sz="2000" b="1" i="1" dirty="0">
                <a:solidFill>
                  <a:schemeClr val="tx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cs-CZ" sz="2400" b="1" dirty="0">
              <a:solidFill>
                <a:srgbClr val="00206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logo ss-po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24474" y="396274"/>
            <a:ext cx="1114487" cy="68992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6518FDB-9089-7111-9E2D-CEBB988A3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1" t="25160" r="33165" b="14133"/>
          <a:stretch/>
        </p:blipFill>
        <p:spPr>
          <a:xfrm>
            <a:off x="1294864" y="1348174"/>
            <a:ext cx="8956772" cy="527009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3425ADA-38FD-9BBE-0CFC-3D14DBA9253E}"/>
              </a:ext>
            </a:extLst>
          </p:cNvPr>
          <p:cNvSpPr txBox="1"/>
          <p:nvPr/>
        </p:nvSpPr>
        <p:spPr>
          <a:xfrm>
            <a:off x="4102135" y="763399"/>
            <a:ext cx="355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Silnice II/321</a:t>
            </a:r>
          </a:p>
        </p:txBody>
      </p:sp>
    </p:spTree>
    <p:extLst>
      <p:ext uri="{BB962C8B-B14F-4D97-AF65-F5344CB8AC3E}">
        <p14:creationId xmlns:p14="http://schemas.microsoft.com/office/powerpoint/2010/main" val="253097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 rot="10800000" flipV="1">
            <a:off x="4295800" y="404664"/>
            <a:ext cx="597666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r" eaLnBrk="0" hangingPunct="0">
              <a:defRPr/>
            </a:pPr>
            <a:endParaRPr lang="cs-CZ" sz="1200" b="1" i="1"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Lucida Sans Unicod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4B765-D755-ECDD-5334-F79A72EB9553}"/>
              </a:ext>
            </a:extLst>
          </p:cNvPr>
          <p:cNvSpPr txBox="1"/>
          <p:nvPr/>
        </p:nvSpPr>
        <p:spPr>
          <a:xfrm>
            <a:off x="468352" y="328962"/>
            <a:ext cx="612573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b="1">
                <a:latin typeface="Arial"/>
                <a:cs typeface="Segoe UI"/>
              </a:rPr>
              <a:t>PŘEHLEDNÁ SITUACE TRASY SILNICE II/321</a:t>
            </a:r>
            <a:endParaRPr lang="en-US">
              <a:cs typeface="Segoe UI"/>
            </a:endParaRPr>
          </a:p>
          <a:p>
            <a:pPr algn="ctr"/>
            <a:r>
              <a:rPr lang="cs-CZ">
                <a:latin typeface="Arial"/>
                <a:cs typeface="Segoe UI"/>
              </a:rPr>
              <a:t>​</a:t>
            </a:r>
            <a:r>
              <a:rPr lang="en-US">
                <a:latin typeface="Arial"/>
                <a:cs typeface="Segoe UI"/>
              </a:rPr>
              <a:t>​</a:t>
            </a:r>
          </a:p>
          <a:p>
            <a:pPr algn="ctr"/>
            <a:r>
              <a:rPr lang="cs-CZ" b="1">
                <a:latin typeface="Arial"/>
                <a:cs typeface="Segoe UI"/>
              </a:rPr>
              <a:t>S VYZNAČENÍM RIZIKOVÝCH ÚSEKŮ SKALNÍCH A STRMÝCH SVAHŮ</a:t>
            </a:r>
            <a:r>
              <a:rPr lang="cs-CZ">
                <a:latin typeface="Arial"/>
                <a:cs typeface="Segoe UI"/>
              </a:rPr>
              <a:t>​</a:t>
            </a:r>
            <a:r>
              <a:rPr lang="en-US">
                <a:latin typeface="Arial"/>
                <a:cs typeface="Segoe UI"/>
              </a:rPr>
              <a:t>​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2163742B-04CF-358E-4E66-19AD1F3E1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8" t="12528" r="41168" b="2685"/>
          <a:stretch/>
        </p:blipFill>
        <p:spPr>
          <a:xfrm>
            <a:off x="7447156" y="195611"/>
            <a:ext cx="2249648" cy="646844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F7F2842-16AB-CE7B-03A9-E53FC3D80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40" t="13361" r="40949" b="275"/>
          <a:stretch/>
        </p:blipFill>
        <p:spPr>
          <a:xfrm>
            <a:off x="9695986" y="199287"/>
            <a:ext cx="2324594" cy="64625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F6631B4-8D73-8D48-C895-6DE2CE194F17}"/>
              </a:ext>
            </a:extLst>
          </p:cNvPr>
          <p:cNvSpPr txBox="1"/>
          <p:nvPr/>
        </p:nvSpPr>
        <p:spPr>
          <a:xfrm>
            <a:off x="161694" y="1685693"/>
            <a:ext cx="6813394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cs-CZ" sz="1400" b="1" kern="0" dirty="0">
                <a:latin typeface="Arial"/>
                <a:cs typeface="Arial"/>
              </a:rPr>
              <a:t>Za nejproblematičtější úseky považujeme:</a:t>
            </a:r>
          </a:p>
          <a:p>
            <a:pPr algn="just"/>
            <a:endParaRPr lang="cs-CZ" sz="1400" b="1" kern="0" dirty="0">
              <a:latin typeface="Arial"/>
              <a:cs typeface="Arial"/>
            </a:endParaRPr>
          </a:p>
          <a:p>
            <a:pPr algn="just"/>
            <a:r>
              <a:rPr lang="cs-CZ" sz="1400" kern="0" dirty="0">
                <a:latin typeface="Arial"/>
                <a:cs typeface="Arial"/>
              </a:rPr>
              <a:t>1) úseky G, H, J a L</a:t>
            </a:r>
          </a:p>
          <a:p>
            <a:pPr algn="just"/>
            <a:r>
              <a:rPr lang="cs-CZ" sz="1400" kern="0" dirty="0">
                <a:latin typeface="Arial"/>
                <a:cs typeface="Arial"/>
              </a:rPr>
              <a:t>a) K nejvýraznější změně došlo v úseku H, kde se sesunulo několik m3 kamenité zvětraliny, a jen díky stávající provizorní stabilizaci betonovými svodidly, nebyla zasypána komunikace. Na úsek H bylo v roce 2021 zpracováno inženýrskogeologické posouzení včetně rámcového návrhu stabilizace skalního svahu.</a:t>
            </a:r>
          </a:p>
          <a:p>
            <a:pPr algn="just"/>
            <a:r>
              <a:rPr lang="cs-CZ" sz="1400" kern="0" dirty="0">
                <a:latin typeface="Arial"/>
                <a:cs typeface="Arial"/>
              </a:rPr>
              <a:t>b) V dalších úsecích G, J a L byl pozorován častý opad kamenů (ne bodově, ale spíše v rámci celého úseku), kameny vypadávají nejčastěji ze zvětralé horní hrany a byl pozorován případný vývrat stromů.</a:t>
            </a:r>
          </a:p>
          <a:p>
            <a:pPr algn="just"/>
            <a:endParaRPr lang="cs-CZ" sz="1400" kern="0" dirty="0">
              <a:latin typeface="Arial"/>
              <a:cs typeface="Arial"/>
            </a:endParaRPr>
          </a:p>
          <a:p>
            <a:pPr algn="just"/>
            <a:r>
              <a:rPr lang="cs-CZ" sz="1400" kern="0" dirty="0">
                <a:latin typeface="Arial"/>
                <a:cs typeface="Arial"/>
              </a:rPr>
              <a:t>2) Lokální opad kamenů byl zaznamenán v úsecích M, X</a:t>
            </a:r>
          </a:p>
          <a:p>
            <a:pPr algn="just"/>
            <a:endParaRPr lang="cs-CZ" sz="1400" kern="0" dirty="0">
              <a:latin typeface="Arial"/>
              <a:cs typeface="Arial"/>
            </a:endParaRPr>
          </a:p>
          <a:p>
            <a:pPr algn="just"/>
            <a:r>
              <a:rPr lang="cs-CZ" sz="1400" kern="0" dirty="0">
                <a:latin typeface="Arial"/>
                <a:cs typeface="Arial"/>
              </a:rPr>
              <a:t>3) Následně je možné řešit zbývající problematické úseky: K, S, T, U. V těchto problematických úsecích nebyly zjištěny žádné změny. Z těchto úseků doporučujeme přednostně řešit úsek U, kde se vyskytují převisy s rozvolněnými kameny až balvany a na horní hraně opilé stromy hrozící vývratem.</a:t>
            </a:r>
          </a:p>
        </p:txBody>
      </p:sp>
      <p:pic>
        <p:nvPicPr>
          <p:cNvPr id="2" name="Obrázek 1" descr="logo ss-po1.gif">
            <a:extLst>
              <a:ext uri="{FF2B5EF4-FFF2-40B4-BE49-F238E27FC236}">
                <a16:creationId xmlns:a16="http://schemas.microsoft.com/office/drawing/2014/main" id="{BE7FAA28-6B7C-45AB-FEE2-D338EBB5CEF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9645" y="239206"/>
            <a:ext cx="1114487" cy="6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1335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1255</Words>
  <Application>Microsoft Office PowerPoint</Application>
  <PresentationFormat>Širokoúhlá obrazovka</PresentationFormat>
  <Paragraphs>131</Paragraphs>
  <Slides>20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Segoe UI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Královéhradecký kraj  vlastní   3 286,159 km silnic II. a III. třídy 874 mostů   2. nejvyšší hustota v rámci České republiky     </vt:lpstr>
      <vt:lpstr>Změny vyvolané novou liniovou stavbou</vt:lpstr>
      <vt:lpstr>Prezentace aplikace PowerPoint</vt:lpstr>
      <vt:lpstr> </vt:lpstr>
      <vt:lpstr>silnice - místní komunikace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Petr Kašpar</dc:creator>
  <cp:lastModifiedBy>Mgr. Petr Kašpar</cp:lastModifiedBy>
  <cp:revision>4</cp:revision>
  <cp:lastPrinted>2023-04-21T05:30:12Z</cp:lastPrinted>
  <dcterms:created xsi:type="dcterms:W3CDTF">2023-04-20T12:55:29Z</dcterms:created>
  <dcterms:modified xsi:type="dcterms:W3CDTF">2023-04-21T06:05:57Z</dcterms:modified>
</cp:coreProperties>
</file>