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9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6" r:id="rId3"/>
    <p:sldId id="450" r:id="rId4"/>
    <p:sldId id="453" r:id="rId5"/>
    <p:sldId id="449" r:id="rId6"/>
    <p:sldId id="417" r:id="rId7"/>
    <p:sldId id="451" r:id="rId8"/>
    <p:sldId id="454" r:id="rId9"/>
    <p:sldId id="452" r:id="rId10"/>
    <p:sldId id="455" r:id="rId11"/>
    <p:sldId id="456" r:id="rId12"/>
    <p:sldId id="457" r:id="rId13"/>
    <p:sldId id="458" r:id="rId14"/>
    <p:sldId id="463" r:id="rId15"/>
    <p:sldId id="459" r:id="rId16"/>
    <p:sldId id="461" r:id="rId17"/>
    <p:sldId id="460" r:id="rId18"/>
    <p:sldId id="469" r:id="rId19"/>
    <p:sldId id="473" r:id="rId20"/>
    <p:sldId id="462" r:id="rId21"/>
    <p:sldId id="470" r:id="rId22"/>
    <p:sldId id="471" r:id="rId23"/>
    <p:sldId id="466" r:id="rId24"/>
    <p:sldId id="468" r:id="rId25"/>
    <p:sldId id="465" r:id="rId26"/>
    <p:sldId id="467" r:id="rId27"/>
    <p:sldId id="464" r:id="rId28"/>
    <p:sldId id="40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908" autoAdjust="0"/>
  </p:normalViewPr>
  <p:slideViewPr>
    <p:cSldViewPr snapToGrid="0">
      <p:cViewPr varScale="1">
        <p:scale>
          <a:sx n="87" d="100"/>
          <a:sy n="87" d="100"/>
        </p:scale>
        <p:origin x="14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DEFCD-B511-448C-AF22-8705F51F33F0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3E80DAB4-A293-435B-A7B7-7EB8B2D504BC}">
      <dgm:prSet/>
      <dgm:spPr/>
      <dgm:t>
        <a:bodyPr/>
        <a:lstStyle/>
        <a:p>
          <a:pPr rtl="0"/>
          <a:r>
            <a:rPr lang="cs-CZ" b="1"/>
            <a:t>1) </a:t>
          </a:r>
        </a:p>
        <a:p>
          <a:pPr rtl="0"/>
          <a:r>
            <a:rPr lang="cs-CZ" b="1"/>
            <a:t>Lhůta k projednání přestupku bez přerušení činí 1 rok</a:t>
          </a:r>
          <a:endParaRPr lang="cs-CZ" dirty="0"/>
        </a:p>
      </dgm:t>
    </dgm:pt>
    <dgm:pt modelId="{3C8445C4-8650-4A12-A4F2-448FE8505E01}" type="parTrans" cxnId="{818C7F49-C630-4794-8A4E-704E9B996698}">
      <dgm:prSet/>
      <dgm:spPr/>
      <dgm:t>
        <a:bodyPr/>
        <a:lstStyle/>
        <a:p>
          <a:endParaRPr lang="cs-CZ"/>
        </a:p>
      </dgm:t>
    </dgm:pt>
    <dgm:pt modelId="{9F914E82-D088-43C8-9DF0-C8C4622692EC}" type="sibTrans" cxnId="{818C7F49-C630-4794-8A4E-704E9B996698}">
      <dgm:prSet/>
      <dgm:spPr/>
      <dgm:t>
        <a:bodyPr/>
        <a:lstStyle/>
        <a:p>
          <a:endParaRPr lang="cs-CZ"/>
        </a:p>
      </dgm:t>
    </dgm:pt>
    <dgm:pt modelId="{63BB25CC-1E9B-4CC3-B253-692F6678F7A5}">
      <dgm:prSet/>
      <dgm:spPr/>
      <dgm:t>
        <a:bodyPr/>
        <a:lstStyle/>
        <a:p>
          <a:pPr rtl="0"/>
          <a:r>
            <a:rPr lang="cs-CZ" b="1"/>
            <a:t>2) </a:t>
          </a:r>
        </a:p>
        <a:p>
          <a:pPr rtl="0"/>
          <a:r>
            <a:rPr lang="cs-CZ" b="1"/>
            <a:t>Při přerušení začíná znovu běžet jednoroční lhůta</a:t>
          </a:r>
          <a:endParaRPr lang="cs-CZ" dirty="0"/>
        </a:p>
      </dgm:t>
    </dgm:pt>
    <dgm:pt modelId="{28E1FF35-662F-4786-A001-BA3C2D2C3635}" type="parTrans" cxnId="{96670882-0D07-4880-9A4B-CE6A1207AA2D}">
      <dgm:prSet/>
      <dgm:spPr/>
      <dgm:t>
        <a:bodyPr/>
        <a:lstStyle/>
        <a:p>
          <a:endParaRPr lang="cs-CZ"/>
        </a:p>
      </dgm:t>
    </dgm:pt>
    <dgm:pt modelId="{60E04052-0058-46F9-8C05-C299D3FBE985}" type="sibTrans" cxnId="{96670882-0D07-4880-9A4B-CE6A1207AA2D}">
      <dgm:prSet/>
      <dgm:spPr/>
      <dgm:t>
        <a:bodyPr/>
        <a:lstStyle/>
        <a:p>
          <a:endParaRPr lang="cs-CZ"/>
        </a:p>
      </dgm:t>
    </dgm:pt>
    <dgm:pt modelId="{F402F54B-E5DA-4684-BC64-712F808E7624}">
      <dgm:prSet/>
      <dgm:spPr/>
      <dgm:t>
        <a:bodyPr/>
        <a:lstStyle/>
        <a:p>
          <a:pPr rtl="0"/>
          <a:r>
            <a:rPr lang="cs-CZ" b="1"/>
            <a:t>3) </a:t>
          </a:r>
        </a:p>
        <a:p>
          <a:pPr rtl="0"/>
          <a:r>
            <a:rPr lang="cs-CZ" b="1"/>
            <a:t>S přerušením lze prodloužit na max. 3 roky od spáchání přestupku</a:t>
          </a:r>
          <a:endParaRPr lang="cs-CZ" dirty="0"/>
        </a:p>
      </dgm:t>
    </dgm:pt>
    <dgm:pt modelId="{5EE14873-D221-40B1-B2B1-11A463F6D8F9}" type="parTrans" cxnId="{C45FF383-29BD-40F0-B0E6-BAF494ABE40F}">
      <dgm:prSet/>
      <dgm:spPr/>
      <dgm:t>
        <a:bodyPr/>
        <a:lstStyle/>
        <a:p>
          <a:endParaRPr lang="cs-CZ"/>
        </a:p>
      </dgm:t>
    </dgm:pt>
    <dgm:pt modelId="{0722B1F0-B742-4A65-AF7E-5786B4C0F01A}" type="sibTrans" cxnId="{C45FF383-29BD-40F0-B0E6-BAF494ABE40F}">
      <dgm:prSet/>
      <dgm:spPr/>
      <dgm:t>
        <a:bodyPr/>
        <a:lstStyle/>
        <a:p>
          <a:endParaRPr lang="cs-CZ"/>
        </a:p>
      </dgm:t>
    </dgm:pt>
    <dgm:pt modelId="{3337943A-0C8B-4358-9964-B195070AAFB3}" type="pres">
      <dgm:prSet presAssocID="{921DEFCD-B511-448C-AF22-8705F51F33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F70790-007E-4EFC-8D9E-B536CF468B1C}" type="pres">
      <dgm:prSet presAssocID="{3E80DAB4-A293-435B-A7B7-7EB8B2D504B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3834B7-B2AE-438E-9B57-DDB431AA1A02}" type="pres">
      <dgm:prSet presAssocID="{9F914E82-D088-43C8-9DF0-C8C4622692EC}" presName="sibTrans" presStyleCnt="0"/>
      <dgm:spPr/>
    </dgm:pt>
    <dgm:pt modelId="{86426A9F-1559-4F3B-BF9F-E4B0DAE1A0D9}" type="pres">
      <dgm:prSet presAssocID="{63BB25CC-1E9B-4CC3-B253-692F6678F7A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2B3278-660C-4AF1-9D00-B0BA709C77D3}" type="pres">
      <dgm:prSet presAssocID="{60E04052-0058-46F9-8C05-C299D3FBE985}" presName="sibTrans" presStyleCnt="0"/>
      <dgm:spPr/>
    </dgm:pt>
    <dgm:pt modelId="{C845AF51-32D0-4975-A846-AC1E1EEA7A7B}" type="pres">
      <dgm:prSet presAssocID="{F402F54B-E5DA-4684-BC64-712F808E76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C4E0246-2A67-49AE-8D1E-90D8CD387555}" type="presOf" srcId="{3E80DAB4-A293-435B-A7B7-7EB8B2D504BC}" destId="{7EF70790-007E-4EFC-8D9E-B536CF468B1C}" srcOrd="0" destOrd="0" presId="urn:microsoft.com/office/officeart/2005/8/layout/hList6"/>
    <dgm:cxn modelId="{818C7F49-C630-4794-8A4E-704E9B996698}" srcId="{921DEFCD-B511-448C-AF22-8705F51F33F0}" destId="{3E80DAB4-A293-435B-A7B7-7EB8B2D504BC}" srcOrd="0" destOrd="0" parTransId="{3C8445C4-8650-4A12-A4F2-448FE8505E01}" sibTransId="{9F914E82-D088-43C8-9DF0-C8C4622692EC}"/>
    <dgm:cxn modelId="{607962A5-2D48-4231-9D61-53253488624D}" type="presOf" srcId="{921DEFCD-B511-448C-AF22-8705F51F33F0}" destId="{3337943A-0C8B-4358-9964-B195070AAFB3}" srcOrd="0" destOrd="0" presId="urn:microsoft.com/office/officeart/2005/8/layout/hList6"/>
    <dgm:cxn modelId="{96670882-0D07-4880-9A4B-CE6A1207AA2D}" srcId="{921DEFCD-B511-448C-AF22-8705F51F33F0}" destId="{63BB25CC-1E9B-4CC3-B253-692F6678F7A5}" srcOrd="1" destOrd="0" parTransId="{28E1FF35-662F-4786-A001-BA3C2D2C3635}" sibTransId="{60E04052-0058-46F9-8C05-C299D3FBE985}"/>
    <dgm:cxn modelId="{3B2BF6B5-AF4B-4D7D-9CA4-A4704594DCFC}" type="presOf" srcId="{63BB25CC-1E9B-4CC3-B253-692F6678F7A5}" destId="{86426A9F-1559-4F3B-BF9F-E4B0DAE1A0D9}" srcOrd="0" destOrd="0" presId="urn:microsoft.com/office/officeart/2005/8/layout/hList6"/>
    <dgm:cxn modelId="{C45FF383-29BD-40F0-B0E6-BAF494ABE40F}" srcId="{921DEFCD-B511-448C-AF22-8705F51F33F0}" destId="{F402F54B-E5DA-4684-BC64-712F808E7624}" srcOrd="2" destOrd="0" parTransId="{5EE14873-D221-40B1-B2B1-11A463F6D8F9}" sibTransId="{0722B1F0-B742-4A65-AF7E-5786B4C0F01A}"/>
    <dgm:cxn modelId="{5D8C8A8D-9CB3-4220-8022-82EDB67BA811}" type="presOf" srcId="{F402F54B-E5DA-4684-BC64-712F808E7624}" destId="{C845AF51-32D0-4975-A846-AC1E1EEA7A7B}" srcOrd="0" destOrd="0" presId="urn:microsoft.com/office/officeart/2005/8/layout/hList6"/>
    <dgm:cxn modelId="{35716502-C2F1-4758-9740-D92FC311B361}" type="presParOf" srcId="{3337943A-0C8B-4358-9964-B195070AAFB3}" destId="{7EF70790-007E-4EFC-8D9E-B536CF468B1C}" srcOrd="0" destOrd="0" presId="urn:microsoft.com/office/officeart/2005/8/layout/hList6"/>
    <dgm:cxn modelId="{D64268CE-0FD8-4D9F-A7C2-35E6F877D0F4}" type="presParOf" srcId="{3337943A-0C8B-4358-9964-B195070AAFB3}" destId="{A63834B7-B2AE-438E-9B57-DDB431AA1A02}" srcOrd="1" destOrd="0" presId="urn:microsoft.com/office/officeart/2005/8/layout/hList6"/>
    <dgm:cxn modelId="{E4C31274-0BDE-4111-9418-4996E9E2D78A}" type="presParOf" srcId="{3337943A-0C8B-4358-9964-B195070AAFB3}" destId="{86426A9F-1559-4F3B-BF9F-E4B0DAE1A0D9}" srcOrd="2" destOrd="0" presId="urn:microsoft.com/office/officeart/2005/8/layout/hList6"/>
    <dgm:cxn modelId="{4EEEF90B-6084-40B9-AB9D-C5252BC5C6F4}" type="presParOf" srcId="{3337943A-0C8B-4358-9964-B195070AAFB3}" destId="{392B3278-660C-4AF1-9D00-B0BA709C77D3}" srcOrd="3" destOrd="0" presId="urn:microsoft.com/office/officeart/2005/8/layout/hList6"/>
    <dgm:cxn modelId="{FA7BFBC8-125D-4A30-B0A8-A0EF21A0B295}" type="presParOf" srcId="{3337943A-0C8B-4358-9964-B195070AAFB3}" destId="{C845AF51-32D0-4975-A846-AC1E1EEA7A7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1DEFCD-B511-448C-AF22-8705F51F33F0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3E80DAB4-A293-435B-A7B7-7EB8B2D504BC}">
      <dgm:prSet/>
      <dgm:spPr/>
      <dgm:t>
        <a:bodyPr/>
        <a:lstStyle/>
        <a:p>
          <a:pPr rtl="0"/>
          <a:r>
            <a:rPr lang="cs-CZ" b="1"/>
            <a:t>1) </a:t>
          </a:r>
        </a:p>
        <a:p>
          <a:pPr rtl="0"/>
          <a:r>
            <a:rPr lang="cs-CZ" b="1"/>
            <a:t>Lhůta k projednání přestupku bez přerušení činí 3 roky</a:t>
          </a:r>
          <a:endParaRPr lang="cs-CZ" dirty="0"/>
        </a:p>
      </dgm:t>
    </dgm:pt>
    <dgm:pt modelId="{3C8445C4-8650-4A12-A4F2-448FE8505E01}" type="parTrans" cxnId="{818C7F49-C630-4794-8A4E-704E9B996698}">
      <dgm:prSet/>
      <dgm:spPr/>
      <dgm:t>
        <a:bodyPr/>
        <a:lstStyle/>
        <a:p>
          <a:endParaRPr lang="cs-CZ"/>
        </a:p>
      </dgm:t>
    </dgm:pt>
    <dgm:pt modelId="{9F914E82-D088-43C8-9DF0-C8C4622692EC}" type="sibTrans" cxnId="{818C7F49-C630-4794-8A4E-704E9B996698}">
      <dgm:prSet/>
      <dgm:spPr/>
      <dgm:t>
        <a:bodyPr/>
        <a:lstStyle/>
        <a:p>
          <a:endParaRPr lang="cs-CZ"/>
        </a:p>
      </dgm:t>
    </dgm:pt>
    <dgm:pt modelId="{63BB25CC-1E9B-4CC3-B253-692F6678F7A5}">
      <dgm:prSet/>
      <dgm:spPr/>
      <dgm:t>
        <a:bodyPr/>
        <a:lstStyle/>
        <a:p>
          <a:pPr rtl="0"/>
          <a:r>
            <a:rPr lang="cs-CZ" b="1"/>
            <a:t>2) </a:t>
          </a:r>
        </a:p>
        <a:p>
          <a:pPr rtl="0"/>
          <a:r>
            <a:rPr lang="cs-CZ" b="1"/>
            <a:t>Při přerušení začíná znovu běžet tříletá lhůta</a:t>
          </a:r>
          <a:endParaRPr lang="cs-CZ" dirty="0"/>
        </a:p>
      </dgm:t>
    </dgm:pt>
    <dgm:pt modelId="{28E1FF35-662F-4786-A001-BA3C2D2C3635}" type="parTrans" cxnId="{96670882-0D07-4880-9A4B-CE6A1207AA2D}">
      <dgm:prSet/>
      <dgm:spPr/>
      <dgm:t>
        <a:bodyPr/>
        <a:lstStyle/>
        <a:p>
          <a:endParaRPr lang="cs-CZ"/>
        </a:p>
      </dgm:t>
    </dgm:pt>
    <dgm:pt modelId="{60E04052-0058-46F9-8C05-C299D3FBE985}" type="sibTrans" cxnId="{96670882-0D07-4880-9A4B-CE6A1207AA2D}">
      <dgm:prSet/>
      <dgm:spPr/>
      <dgm:t>
        <a:bodyPr/>
        <a:lstStyle/>
        <a:p>
          <a:endParaRPr lang="cs-CZ"/>
        </a:p>
      </dgm:t>
    </dgm:pt>
    <dgm:pt modelId="{F402F54B-E5DA-4684-BC64-712F808E7624}">
      <dgm:prSet/>
      <dgm:spPr/>
      <dgm:t>
        <a:bodyPr/>
        <a:lstStyle/>
        <a:p>
          <a:pPr rtl="0"/>
          <a:r>
            <a:rPr lang="cs-CZ" b="1" dirty="0"/>
            <a:t>3) </a:t>
          </a:r>
        </a:p>
        <a:p>
          <a:pPr rtl="0"/>
          <a:r>
            <a:rPr lang="cs-CZ" b="1" dirty="0"/>
            <a:t>S přerušením lze prodloužit na max. 5 roků od spáchání přestupku</a:t>
          </a:r>
          <a:endParaRPr lang="cs-CZ" dirty="0"/>
        </a:p>
      </dgm:t>
    </dgm:pt>
    <dgm:pt modelId="{5EE14873-D221-40B1-B2B1-11A463F6D8F9}" type="parTrans" cxnId="{C45FF383-29BD-40F0-B0E6-BAF494ABE40F}">
      <dgm:prSet/>
      <dgm:spPr/>
      <dgm:t>
        <a:bodyPr/>
        <a:lstStyle/>
        <a:p>
          <a:endParaRPr lang="cs-CZ"/>
        </a:p>
      </dgm:t>
    </dgm:pt>
    <dgm:pt modelId="{0722B1F0-B742-4A65-AF7E-5786B4C0F01A}" type="sibTrans" cxnId="{C45FF383-29BD-40F0-B0E6-BAF494ABE40F}">
      <dgm:prSet/>
      <dgm:spPr/>
      <dgm:t>
        <a:bodyPr/>
        <a:lstStyle/>
        <a:p>
          <a:endParaRPr lang="cs-CZ"/>
        </a:p>
      </dgm:t>
    </dgm:pt>
    <dgm:pt modelId="{3337943A-0C8B-4358-9964-B195070AAFB3}" type="pres">
      <dgm:prSet presAssocID="{921DEFCD-B511-448C-AF22-8705F51F33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F70790-007E-4EFC-8D9E-B536CF468B1C}" type="pres">
      <dgm:prSet presAssocID="{3E80DAB4-A293-435B-A7B7-7EB8B2D504B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3834B7-B2AE-438E-9B57-DDB431AA1A02}" type="pres">
      <dgm:prSet presAssocID="{9F914E82-D088-43C8-9DF0-C8C4622692EC}" presName="sibTrans" presStyleCnt="0"/>
      <dgm:spPr/>
    </dgm:pt>
    <dgm:pt modelId="{86426A9F-1559-4F3B-BF9F-E4B0DAE1A0D9}" type="pres">
      <dgm:prSet presAssocID="{63BB25CC-1E9B-4CC3-B253-692F6678F7A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2B3278-660C-4AF1-9D00-B0BA709C77D3}" type="pres">
      <dgm:prSet presAssocID="{60E04052-0058-46F9-8C05-C299D3FBE985}" presName="sibTrans" presStyleCnt="0"/>
      <dgm:spPr/>
    </dgm:pt>
    <dgm:pt modelId="{C845AF51-32D0-4975-A846-AC1E1EEA7A7B}" type="pres">
      <dgm:prSet presAssocID="{F402F54B-E5DA-4684-BC64-712F808E76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C4E0246-2A67-49AE-8D1E-90D8CD387555}" type="presOf" srcId="{3E80DAB4-A293-435B-A7B7-7EB8B2D504BC}" destId="{7EF70790-007E-4EFC-8D9E-B536CF468B1C}" srcOrd="0" destOrd="0" presId="urn:microsoft.com/office/officeart/2005/8/layout/hList6"/>
    <dgm:cxn modelId="{818C7F49-C630-4794-8A4E-704E9B996698}" srcId="{921DEFCD-B511-448C-AF22-8705F51F33F0}" destId="{3E80DAB4-A293-435B-A7B7-7EB8B2D504BC}" srcOrd="0" destOrd="0" parTransId="{3C8445C4-8650-4A12-A4F2-448FE8505E01}" sibTransId="{9F914E82-D088-43C8-9DF0-C8C4622692EC}"/>
    <dgm:cxn modelId="{607962A5-2D48-4231-9D61-53253488624D}" type="presOf" srcId="{921DEFCD-B511-448C-AF22-8705F51F33F0}" destId="{3337943A-0C8B-4358-9964-B195070AAFB3}" srcOrd="0" destOrd="0" presId="urn:microsoft.com/office/officeart/2005/8/layout/hList6"/>
    <dgm:cxn modelId="{96670882-0D07-4880-9A4B-CE6A1207AA2D}" srcId="{921DEFCD-B511-448C-AF22-8705F51F33F0}" destId="{63BB25CC-1E9B-4CC3-B253-692F6678F7A5}" srcOrd="1" destOrd="0" parTransId="{28E1FF35-662F-4786-A001-BA3C2D2C3635}" sibTransId="{60E04052-0058-46F9-8C05-C299D3FBE985}"/>
    <dgm:cxn modelId="{3B2BF6B5-AF4B-4D7D-9CA4-A4704594DCFC}" type="presOf" srcId="{63BB25CC-1E9B-4CC3-B253-692F6678F7A5}" destId="{86426A9F-1559-4F3B-BF9F-E4B0DAE1A0D9}" srcOrd="0" destOrd="0" presId="urn:microsoft.com/office/officeart/2005/8/layout/hList6"/>
    <dgm:cxn modelId="{C45FF383-29BD-40F0-B0E6-BAF494ABE40F}" srcId="{921DEFCD-B511-448C-AF22-8705F51F33F0}" destId="{F402F54B-E5DA-4684-BC64-712F808E7624}" srcOrd="2" destOrd="0" parTransId="{5EE14873-D221-40B1-B2B1-11A463F6D8F9}" sibTransId="{0722B1F0-B742-4A65-AF7E-5786B4C0F01A}"/>
    <dgm:cxn modelId="{5D8C8A8D-9CB3-4220-8022-82EDB67BA811}" type="presOf" srcId="{F402F54B-E5DA-4684-BC64-712F808E7624}" destId="{C845AF51-32D0-4975-A846-AC1E1EEA7A7B}" srcOrd="0" destOrd="0" presId="urn:microsoft.com/office/officeart/2005/8/layout/hList6"/>
    <dgm:cxn modelId="{35716502-C2F1-4758-9740-D92FC311B361}" type="presParOf" srcId="{3337943A-0C8B-4358-9964-B195070AAFB3}" destId="{7EF70790-007E-4EFC-8D9E-B536CF468B1C}" srcOrd="0" destOrd="0" presId="urn:microsoft.com/office/officeart/2005/8/layout/hList6"/>
    <dgm:cxn modelId="{D64268CE-0FD8-4D9F-A7C2-35E6F877D0F4}" type="presParOf" srcId="{3337943A-0C8B-4358-9964-B195070AAFB3}" destId="{A63834B7-B2AE-438E-9B57-DDB431AA1A02}" srcOrd="1" destOrd="0" presId="urn:microsoft.com/office/officeart/2005/8/layout/hList6"/>
    <dgm:cxn modelId="{E4C31274-0BDE-4111-9418-4996E9E2D78A}" type="presParOf" srcId="{3337943A-0C8B-4358-9964-B195070AAFB3}" destId="{86426A9F-1559-4F3B-BF9F-E4B0DAE1A0D9}" srcOrd="2" destOrd="0" presId="urn:microsoft.com/office/officeart/2005/8/layout/hList6"/>
    <dgm:cxn modelId="{4EEEF90B-6084-40B9-AB9D-C5252BC5C6F4}" type="presParOf" srcId="{3337943A-0C8B-4358-9964-B195070AAFB3}" destId="{392B3278-660C-4AF1-9D00-B0BA709C77D3}" srcOrd="3" destOrd="0" presId="urn:microsoft.com/office/officeart/2005/8/layout/hList6"/>
    <dgm:cxn modelId="{FA7BFBC8-125D-4A30-B0A8-A0EF21A0B295}" type="presParOf" srcId="{3337943A-0C8B-4358-9964-B195070AAFB3}" destId="{C845AF51-32D0-4975-A846-AC1E1EEA7A7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19EA71-D462-4D03-926E-0E26345F26F9}" type="doc">
      <dgm:prSet loTypeId="urn:microsoft.com/office/officeart/2005/8/layout/hList6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132B895D-69D0-4352-A40F-363122EA4B7E}">
      <dgm:prSet custT="1"/>
      <dgm:spPr/>
      <dgm:t>
        <a:bodyPr/>
        <a:lstStyle/>
        <a:p>
          <a:pPr rtl="0"/>
          <a:r>
            <a:rPr lang="cs-CZ" sz="2800" b="1" dirty="0"/>
            <a:t>1) </a:t>
          </a:r>
        </a:p>
        <a:p>
          <a:pPr rtl="0"/>
          <a:r>
            <a:rPr lang="cs-CZ" sz="2800" b="1" u="sng" dirty="0"/>
            <a:t>Doručením oznámení o zahájením řízení </a:t>
          </a:r>
        </a:p>
        <a:p>
          <a:pPr rtl="0"/>
          <a:r>
            <a:rPr lang="cs-CZ" sz="2800" b="1" dirty="0"/>
            <a:t>(§ 46 </a:t>
          </a:r>
          <a:r>
            <a:rPr lang="cs-CZ" sz="2800" b="1" dirty="0" err="1"/>
            <a:t>s.ř</a:t>
          </a:r>
          <a:r>
            <a:rPr lang="cs-CZ" sz="2800" b="1" dirty="0"/>
            <a:t>.)</a:t>
          </a:r>
          <a:endParaRPr lang="cs-CZ" sz="2800" dirty="0"/>
        </a:p>
      </dgm:t>
    </dgm:pt>
    <dgm:pt modelId="{107B824F-A9EF-49A5-B0A4-1CA368BE078C}" type="parTrans" cxnId="{801E4F3A-0221-4FCA-B399-3F0AD2C3EE9D}">
      <dgm:prSet/>
      <dgm:spPr/>
      <dgm:t>
        <a:bodyPr/>
        <a:lstStyle/>
        <a:p>
          <a:endParaRPr lang="cs-CZ"/>
        </a:p>
      </dgm:t>
    </dgm:pt>
    <dgm:pt modelId="{67A4C490-1D33-4E50-A100-EC86DDA37255}" type="sibTrans" cxnId="{801E4F3A-0221-4FCA-B399-3F0AD2C3EE9D}">
      <dgm:prSet/>
      <dgm:spPr/>
      <dgm:t>
        <a:bodyPr/>
        <a:lstStyle/>
        <a:p>
          <a:endParaRPr lang="cs-CZ"/>
        </a:p>
      </dgm:t>
    </dgm:pt>
    <dgm:pt modelId="{4D44B2D1-C911-4716-A53B-E218922CD4E0}">
      <dgm:prSet custT="1"/>
      <dgm:spPr/>
      <dgm:t>
        <a:bodyPr/>
        <a:lstStyle/>
        <a:p>
          <a:pPr rtl="0"/>
          <a:r>
            <a:rPr lang="cs-CZ" sz="2800" b="1" dirty="0"/>
            <a:t>2) </a:t>
          </a:r>
        </a:p>
        <a:p>
          <a:pPr rtl="0"/>
          <a:r>
            <a:rPr lang="cs-CZ" sz="2800" b="1" u="sng" dirty="0"/>
            <a:t>Doručením </a:t>
          </a:r>
          <a:r>
            <a:rPr lang="cs-CZ" sz="2800" b="1" u="sng" dirty="0" smtClean="0"/>
            <a:t>příkazu – je rozhodnutím o vině</a:t>
          </a:r>
          <a:endParaRPr lang="cs-CZ" sz="2800" u="sng" dirty="0"/>
        </a:p>
      </dgm:t>
    </dgm:pt>
    <dgm:pt modelId="{184C84D6-2C91-4D5E-A329-A41B29937B65}" type="parTrans" cxnId="{ED9C93E0-ED9F-4DC6-BB40-2BAE2E45F688}">
      <dgm:prSet/>
      <dgm:spPr/>
      <dgm:t>
        <a:bodyPr/>
        <a:lstStyle/>
        <a:p>
          <a:endParaRPr lang="cs-CZ"/>
        </a:p>
      </dgm:t>
    </dgm:pt>
    <dgm:pt modelId="{8693CB6D-C994-424D-B01E-9606D2ECE493}" type="sibTrans" cxnId="{ED9C93E0-ED9F-4DC6-BB40-2BAE2E45F688}">
      <dgm:prSet/>
      <dgm:spPr/>
      <dgm:t>
        <a:bodyPr/>
        <a:lstStyle/>
        <a:p>
          <a:endParaRPr lang="cs-CZ"/>
        </a:p>
      </dgm:t>
    </dgm:pt>
    <dgm:pt modelId="{C322CE46-C803-4DBE-ABE3-C9C315CFCB2A}">
      <dgm:prSet custT="1"/>
      <dgm:spPr/>
      <dgm:t>
        <a:bodyPr/>
        <a:lstStyle/>
        <a:p>
          <a:pPr rtl="0"/>
          <a:r>
            <a:rPr lang="cs-CZ" sz="2800" b="1" dirty="0"/>
            <a:t>3) </a:t>
          </a:r>
        </a:p>
        <a:p>
          <a:pPr rtl="0"/>
          <a:r>
            <a:rPr lang="cs-CZ" sz="2800" b="1" u="sng" dirty="0"/>
            <a:t>Vydáním rozhodnutím o vině (§ 71 odst. 2 </a:t>
          </a:r>
          <a:r>
            <a:rPr lang="cs-CZ" sz="2800" b="1" u="sng" dirty="0" err="1"/>
            <a:t>s.ř</a:t>
          </a:r>
          <a:r>
            <a:rPr lang="cs-CZ" sz="2800" b="1" u="sng" dirty="0"/>
            <a:t>.)</a:t>
          </a:r>
        </a:p>
      </dgm:t>
    </dgm:pt>
    <dgm:pt modelId="{E14F9EF6-FC19-442C-9D91-34C87E9E7F33}" type="parTrans" cxnId="{EF5827C5-1081-4F3F-BF06-9FFF0D132971}">
      <dgm:prSet/>
      <dgm:spPr/>
      <dgm:t>
        <a:bodyPr/>
        <a:lstStyle/>
        <a:p>
          <a:endParaRPr lang="cs-CZ"/>
        </a:p>
      </dgm:t>
    </dgm:pt>
    <dgm:pt modelId="{97048794-801B-46B9-BB5A-1EB43E62E568}" type="sibTrans" cxnId="{EF5827C5-1081-4F3F-BF06-9FFF0D132971}">
      <dgm:prSet/>
      <dgm:spPr/>
      <dgm:t>
        <a:bodyPr/>
        <a:lstStyle/>
        <a:p>
          <a:endParaRPr lang="cs-CZ"/>
        </a:p>
      </dgm:t>
    </dgm:pt>
    <dgm:pt modelId="{93E22657-932C-4025-B2A7-9D746E2462BB}">
      <dgm:prSet/>
      <dgm:spPr/>
      <dgm:t>
        <a:bodyPr/>
        <a:lstStyle/>
        <a:p>
          <a:r>
            <a:rPr lang="cs-CZ" dirty="0"/>
            <a:t>4) </a:t>
          </a:r>
          <a:r>
            <a:rPr lang="cs-CZ" b="1" u="sng" dirty="0"/>
            <a:t>Vydáním rozhodnutím o schválení dohody o narovnání (§ 87 ZOP</a:t>
          </a:r>
        </a:p>
      </dgm:t>
    </dgm:pt>
    <dgm:pt modelId="{61184405-CD2E-4098-858F-9D0B7E6FD16C}" type="parTrans" cxnId="{A78674D8-4CAF-4D36-9457-D4A04551B155}">
      <dgm:prSet/>
      <dgm:spPr/>
      <dgm:t>
        <a:bodyPr/>
        <a:lstStyle/>
        <a:p>
          <a:endParaRPr lang="cs-CZ"/>
        </a:p>
      </dgm:t>
    </dgm:pt>
    <dgm:pt modelId="{C21BD30A-FD7F-4A2F-818C-0AEE89DFB0A5}" type="sibTrans" cxnId="{A78674D8-4CAF-4D36-9457-D4A04551B155}">
      <dgm:prSet/>
      <dgm:spPr/>
      <dgm:t>
        <a:bodyPr/>
        <a:lstStyle/>
        <a:p>
          <a:endParaRPr lang="cs-CZ"/>
        </a:p>
      </dgm:t>
    </dgm:pt>
    <dgm:pt modelId="{9EFC0DDB-E468-46E9-B960-D79B1A9A15C8}" type="pres">
      <dgm:prSet presAssocID="{8319EA71-D462-4D03-926E-0E26345F26F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D45D6D-1727-479D-A0EB-2D90CED8CA1A}" type="pres">
      <dgm:prSet presAssocID="{132B895D-69D0-4352-A40F-363122EA4B7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042435-ADEA-4AD2-8884-D0A30D87601B}" type="pres">
      <dgm:prSet presAssocID="{67A4C490-1D33-4E50-A100-EC86DDA37255}" presName="sibTrans" presStyleCnt="0"/>
      <dgm:spPr/>
    </dgm:pt>
    <dgm:pt modelId="{CCF20943-6305-419E-B805-1E7FF152480F}" type="pres">
      <dgm:prSet presAssocID="{4D44B2D1-C911-4716-A53B-E218922CD4E0}" presName="node" presStyleLbl="node1" presStyleIdx="1" presStyleCnt="4" custLinFactNeighborX="-25961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33F40F-0AF3-46C9-99A6-6C8D4479B7EE}" type="pres">
      <dgm:prSet presAssocID="{8693CB6D-C994-424D-B01E-9606D2ECE493}" presName="sibTrans" presStyleCnt="0"/>
      <dgm:spPr/>
    </dgm:pt>
    <dgm:pt modelId="{E6986B3C-4E7C-4B92-BDF4-840FF0B69DC9}" type="pres">
      <dgm:prSet presAssocID="{C322CE46-C803-4DBE-ABE3-C9C315CFCB2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217693-8893-45C2-AF19-D86B3B14B49D}" type="pres">
      <dgm:prSet presAssocID="{97048794-801B-46B9-BB5A-1EB43E62E568}" presName="sibTrans" presStyleCnt="0"/>
      <dgm:spPr/>
    </dgm:pt>
    <dgm:pt modelId="{389ED22D-29BB-4573-A774-B6FE5B352E3B}" type="pres">
      <dgm:prSet presAssocID="{93E22657-932C-4025-B2A7-9D746E2462B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8674D8-4CAF-4D36-9457-D4A04551B155}" srcId="{8319EA71-D462-4D03-926E-0E26345F26F9}" destId="{93E22657-932C-4025-B2A7-9D746E2462BB}" srcOrd="3" destOrd="0" parTransId="{61184405-CD2E-4098-858F-9D0B7E6FD16C}" sibTransId="{C21BD30A-FD7F-4A2F-818C-0AEE89DFB0A5}"/>
    <dgm:cxn modelId="{A2695CC4-6D2D-4484-BA14-7D139A9AAC0F}" type="presOf" srcId="{93E22657-932C-4025-B2A7-9D746E2462BB}" destId="{389ED22D-29BB-4573-A774-B6FE5B352E3B}" srcOrd="0" destOrd="0" presId="urn:microsoft.com/office/officeart/2005/8/layout/hList6"/>
    <dgm:cxn modelId="{ED9C93E0-ED9F-4DC6-BB40-2BAE2E45F688}" srcId="{8319EA71-D462-4D03-926E-0E26345F26F9}" destId="{4D44B2D1-C911-4716-A53B-E218922CD4E0}" srcOrd="1" destOrd="0" parTransId="{184C84D6-2C91-4D5E-A329-A41B29937B65}" sibTransId="{8693CB6D-C994-424D-B01E-9606D2ECE493}"/>
    <dgm:cxn modelId="{E6C55653-464A-4DA4-987B-E325BBD70414}" type="presOf" srcId="{8319EA71-D462-4D03-926E-0E26345F26F9}" destId="{9EFC0DDB-E468-46E9-B960-D79B1A9A15C8}" srcOrd="0" destOrd="0" presId="urn:microsoft.com/office/officeart/2005/8/layout/hList6"/>
    <dgm:cxn modelId="{3DF4F57D-D74D-4963-A55D-423E1B9315CC}" type="presOf" srcId="{4D44B2D1-C911-4716-A53B-E218922CD4E0}" destId="{CCF20943-6305-419E-B805-1E7FF152480F}" srcOrd="0" destOrd="0" presId="urn:microsoft.com/office/officeart/2005/8/layout/hList6"/>
    <dgm:cxn modelId="{801E4F3A-0221-4FCA-B399-3F0AD2C3EE9D}" srcId="{8319EA71-D462-4D03-926E-0E26345F26F9}" destId="{132B895D-69D0-4352-A40F-363122EA4B7E}" srcOrd="0" destOrd="0" parTransId="{107B824F-A9EF-49A5-B0A4-1CA368BE078C}" sibTransId="{67A4C490-1D33-4E50-A100-EC86DDA37255}"/>
    <dgm:cxn modelId="{2A145231-3F29-456E-8117-110CCE1EAF31}" type="presOf" srcId="{C322CE46-C803-4DBE-ABE3-C9C315CFCB2A}" destId="{E6986B3C-4E7C-4B92-BDF4-840FF0B69DC9}" srcOrd="0" destOrd="0" presId="urn:microsoft.com/office/officeart/2005/8/layout/hList6"/>
    <dgm:cxn modelId="{EF5827C5-1081-4F3F-BF06-9FFF0D132971}" srcId="{8319EA71-D462-4D03-926E-0E26345F26F9}" destId="{C322CE46-C803-4DBE-ABE3-C9C315CFCB2A}" srcOrd="2" destOrd="0" parTransId="{E14F9EF6-FC19-442C-9D91-34C87E9E7F33}" sibTransId="{97048794-801B-46B9-BB5A-1EB43E62E568}"/>
    <dgm:cxn modelId="{127C62BE-740B-4220-BDFD-F1BCDDF85843}" type="presOf" srcId="{132B895D-69D0-4352-A40F-363122EA4B7E}" destId="{11D45D6D-1727-479D-A0EB-2D90CED8CA1A}" srcOrd="0" destOrd="0" presId="urn:microsoft.com/office/officeart/2005/8/layout/hList6"/>
    <dgm:cxn modelId="{653A45F6-FCBB-4CFF-8532-0844ACDC196C}" type="presParOf" srcId="{9EFC0DDB-E468-46E9-B960-D79B1A9A15C8}" destId="{11D45D6D-1727-479D-A0EB-2D90CED8CA1A}" srcOrd="0" destOrd="0" presId="urn:microsoft.com/office/officeart/2005/8/layout/hList6"/>
    <dgm:cxn modelId="{0F69AE27-34D8-4E61-8AC8-C061D965B4B0}" type="presParOf" srcId="{9EFC0DDB-E468-46E9-B960-D79B1A9A15C8}" destId="{B6042435-ADEA-4AD2-8884-D0A30D87601B}" srcOrd="1" destOrd="0" presId="urn:microsoft.com/office/officeart/2005/8/layout/hList6"/>
    <dgm:cxn modelId="{32B8612B-1711-497F-8ECF-1D8B3D3B4958}" type="presParOf" srcId="{9EFC0DDB-E468-46E9-B960-D79B1A9A15C8}" destId="{CCF20943-6305-419E-B805-1E7FF152480F}" srcOrd="2" destOrd="0" presId="urn:microsoft.com/office/officeart/2005/8/layout/hList6"/>
    <dgm:cxn modelId="{01DCB8A1-672F-4EE9-AD94-202FC35C184B}" type="presParOf" srcId="{9EFC0DDB-E468-46E9-B960-D79B1A9A15C8}" destId="{8C33F40F-0AF3-46C9-99A6-6C8D4479B7EE}" srcOrd="3" destOrd="0" presId="urn:microsoft.com/office/officeart/2005/8/layout/hList6"/>
    <dgm:cxn modelId="{AC6B13E8-441C-4A39-A10E-217C94E2F0DD}" type="presParOf" srcId="{9EFC0DDB-E468-46E9-B960-D79B1A9A15C8}" destId="{E6986B3C-4E7C-4B92-BDF4-840FF0B69DC9}" srcOrd="4" destOrd="0" presId="urn:microsoft.com/office/officeart/2005/8/layout/hList6"/>
    <dgm:cxn modelId="{E953FE09-C384-4B32-9373-B178E219CBE5}" type="presParOf" srcId="{9EFC0DDB-E468-46E9-B960-D79B1A9A15C8}" destId="{C8217693-8893-45C2-AF19-D86B3B14B49D}" srcOrd="5" destOrd="0" presId="urn:microsoft.com/office/officeart/2005/8/layout/hList6"/>
    <dgm:cxn modelId="{4C91E999-5654-4B03-9E36-44E55BFF421D}" type="presParOf" srcId="{9EFC0DDB-E468-46E9-B960-D79B1A9A15C8}" destId="{389ED22D-29BB-4573-A774-B6FE5B352E3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70790-007E-4EFC-8D9E-B536CF468B1C}">
      <dsp:nvSpPr>
        <dsp:cNvPr id="0" name=""/>
        <dsp:cNvSpPr/>
      </dsp:nvSpPr>
      <dsp:spPr>
        <a:xfrm rot="16200000">
          <a:off x="-77410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1)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Lhůta k projednání přestupku bez přerušení činí 1 rok</a:t>
          </a:r>
          <a:endParaRPr lang="cs-CZ" sz="2700" kern="1200" dirty="0"/>
        </a:p>
      </dsp:txBody>
      <dsp:txXfrm rot="5400000">
        <a:off x="1325" y="719862"/>
        <a:ext cx="3441843" cy="2159587"/>
      </dsp:txXfrm>
    </dsp:sp>
    <dsp:sp modelId="{86426A9F-1559-4F3B-BF9F-E4B0DAE1A0D9}">
      <dsp:nvSpPr>
        <dsp:cNvPr id="0" name=""/>
        <dsp:cNvSpPr/>
      </dsp:nvSpPr>
      <dsp:spPr>
        <a:xfrm rot="16200000">
          <a:off x="3622570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2)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Při přerušení začíná znovu běžet jednoroční lhůta</a:t>
          </a:r>
          <a:endParaRPr lang="cs-CZ" sz="2700" kern="1200" dirty="0"/>
        </a:p>
      </dsp:txBody>
      <dsp:txXfrm rot="5400000">
        <a:off x="3701305" y="719862"/>
        <a:ext cx="3441843" cy="2159587"/>
      </dsp:txXfrm>
    </dsp:sp>
    <dsp:sp modelId="{C845AF51-32D0-4975-A846-AC1E1EEA7A7B}">
      <dsp:nvSpPr>
        <dsp:cNvPr id="0" name=""/>
        <dsp:cNvSpPr/>
      </dsp:nvSpPr>
      <dsp:spPr>
        <a:xfrm rot="16200000">
          <a:off x="7322552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3)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S přerušením lze prodloužit na max. 3 roky od spáchání přestupku</a:t>
          </a:r>
          <a:endParaRPr lang="cs-CZ" sz="2700" kern="1200" dirty="0"/>
        </a:p>
      </dsp:txBody>
      <dsp:txXfrm rot="5400000">
        <a:off x="7401287" y="719862"/>
        <a:ext cx="3441843" cy="2159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70790-007E-4EFC-8D9E-B536CF468B1C}">
      <dsp:nvSpPr>
        <dsp:cNvPr id="0" name=""/>
        <dsp:cNvSpPr/>
      </dsp:nvSpPr>
      <dsp:spPr>
        <a:xfrm rot="16200000">
          <a:off x="-77410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1)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Lhůta k projednání přestupku bez přerušení činí 3 roky</a:t>
          </a:r>
          <a:endParaRPr lang="cs-CZ" sz="2700" kern="1200" dirty="0"/>
        </a:p>
      </dsp:txBody>
      <dsp:txXfrm rot="5400000">
        <a:off x="1325" y="719862"/>
        <a:ext cx="3441843" cy="2159587"/>
      </dsp:txXfrm>
    </dsp:sp>
    <dsp:sp modelId="{86426A9F-1559-4F3B-BF9F-E4B0DAE1A0D9}">
      <dsp:nvSpPr>
        <dsp:cNvPr id="0" name=""/>
        <dsp:cNvSpPr/>
      </dsp:nvSpPr>
      <dsp:spPr>
        <a:xfrm rot="16200000">
          <a:off x="3622570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2)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/>
            <a:t>Při přerušení začíná znovu běžet tříletá lhůta</a:t>
          </a:r>
          <a:endParaRPr lang="cs-CZ" sz="2700" kern="1200" dirty="0"/>
        </a:p>
      </dsp:txBody>
      <dsp:txXfrm rot="5400000">
        <a:off x="3701305" y="719862"/>
        <a:ext cx="3441843" cy="2159587"/>
      </dsp:txXfrm>
    </dsp:sp>
    <dsp:sp modelId="{C845AF51-32D0-4975-A846-AC1E1EEA7A7B}">
      <dsp:nvSpPr>
        <dsp:cNvPr id="0" name=""/>
        <dsp:cNvSpPr/>
      </dsp:nvSpPr>
      <dsp:spPr>
        <a:xfrm rot="16200000">
          <a:off x="7322552" y="78734"/>
          <a:ext cx="3599313" cy="344184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951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3)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S přerušením lze prodloužit na max. 5 roků od spáchání přestupku</a:t>
          </a:r>
          <a:endParaRPr lang="cs-CZ" sz="2700" kern="1200" dirty="0"/>
        </a:p>
      </dsp:txBody>
      <dsp:txXfrm rot="5400000">
        <a:off x="7401287" y="719862"/>
        <a:ext cx="3441843" cy="21595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45D6D-1727-479D-A0EB-2D90CED8CA1A}">
      <dsp:nvSpPr>
        <dsp:cNvPr id="0" name=""/>
        <dsp:cNvSpPr/>
      </dsp:nvSpPr>
      <dsp:spPr>
        <a:xfrm rot="16200000">
          <a:off x="-539450" y="542013"/>
          <a:ext cx="3599313" cy="251528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/>
            <a:t>1)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/>
            <a:t>Doručením oznámení o zahájením řízení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/>
            <a:t>(§ 46 </a:t>
          </a:r>
          <a:r>
            <a:rPr lang="cs-CZ" sz="2800" b="1" kern="1200" dirty="0" err="1"/>
            <a:t>s.ř</a:t>
          </a:r>
          <a:r>
            <a:rPr lang="cs-CZ" sz="2800" b="1" kern="1200" dirty="0"/>
            <a:t>.)</a:t>
          </a:r>
          <a:endParaRPr lang="cs-CZ" sz="2800" kern="1200" dirty="0"/>
        </a:p>
      </dsp:txBody>
      <dsp:txXfrm rot="5400000">
        <a:off x="2564" y="719862"/>
        <a:ext cx="2515286" cy="2159587"/>
      </dsp:txXfrm>
    </dsp:sp>
    <dsp:sp modelId="{CCF20943-6305-419E-B805-1E7FF152480F}">
      <dsp:nvSpPr>
        <dsp:cNvPr id="0" name=""/>
        <dsp:cNvSpPr/>
      </dsp:nvSpPr>
      <dsp:spPr>
        <a:xfrm rot="16200000">
          <a:off x="2115508" y="542013"/>
          <a:ext cx="3599313" cy="251528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/>
            <a:t>2)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/>
            <a:t>Doručením </a:t>
          </a:r>
          <a:r>
            <a:rPr lang="cs-CZ" sz="2800" b="1" u="sng" kern="1200" dirty="0" smtClean="0"/>
            <a:t>příkazu – je rozhodnutím o vině</a:t>
          </a:r>
          <a:endParaRPr lang="cs-CZ" sz="2800" u="sng" kern="1200" dirty="0"/>
        </a:p>
      </dsp:txBody>
      <dsp:txXfrm rot="5400000">
        <a:off x="2657522" y="719862"/>
        <a:ext cx="2515286" cy="2159587"/>
      </dsp:txXfrm>
    </dsp:sp>
    <dsp:sp modelId="{E6986B3C-4E7C-4B92-BDF4-840FF0B69DC9}">
      <dsp:nvSpPr>
        <dsp:cNvPr id="0" name=""/>
        <dsp:cNvSpPr/>
      </dsp:nvSpPr>
      <dsp:spPr>
        <a:xfrm rot="16200000">
          <a:off x="4868415" y="542013"/>
          <a:ext cx="3599313" cy="251528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/>
            <a:t>3)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/>
            <a:t>Vydáním rozhodnutím o vině (§ 71 odst. 2 </a:t>
          </a:r>
          <a:r>
            <a:rPr lang="cs-CZ" sz="2800" b="1" u="sng" kern="1200" dirty="0" err="1"/>
            <a:t>s.ř</a:t>
          </a:r>
          <a:r>
            <a:rPr lang="cs-CZ" sz="2800" b="1" u="sng" kern="1200" dirty="0"/>
            <a:t>.)</a:t>
          </a:r>
        </a:p>
      </dsp:txBody>
      <dsp:txXfrm rot="5400000">
        <a:off x="5410429" y="719862"/>
        <a:ext cx="2515286" cy="2159587"/>
      </dsp:txXfrm>
    </dsp:sp>
    <dsp:sp modelId="{389ED22D-29BB-4573-A774-B6FE5B352E3B}">
      <dsp:nvSpPr>
        <dsp:cNvPr id="0" name=""/>
        <dsp:cNvSpPr/>
      </dsp:nvSpPr>
      <dsp:spPr>
        <a:xfrm rot="16200000">
          <a:off x="7572348" y="542013"/>
          <a:ext cx="3599313" cy="251528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0" rIns="172021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/>
            <a:t>4) </a:t>
          </a:r>
          <a:r>
            <a:rPr lang="cs-CZ" sz="2700" b="1" u="sng" kern="1200" dirty="0"/>
            <a:t>Vydáním rozhodnutím o schválení dohody o narovnání (§ 87 ZOP</a:t>
          </a:r>
        </a:p>
      </dsp:txBody>
      <dsp:txXfrm rot="5400000">
        <a:off x="8114362" y="719862"/>
        <a:ext cx="2515286" cy="2159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908F-A071-4D04-9DF4-256A1BA1A0B9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8E637-15AA-44B5-B61C-FDB4BF2AD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919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18EFD-F107-4179-BA8D-05F23EB3AFCB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7F4EE-2C1F-4CD5-B382-71273C3EA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8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71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Nově je</a:t>
            </a:r>
            <a:r>
              <a:rPr lang="cs-CZ" baseline="0" dirty="0"/>
              <a:t> výslovně uvedeno a platí i pro přestupky FPO a PO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4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147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757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§</a:t>
            </a:r>
            <a:r>
              <a:rPr lang="cs-CZ" baseline="0" dirty="0"/>
              <a:t> 84 – rozhodnutí o zákazu zániku – odvolání nemá odkladný účinek – pokud je zákaz vydán vůči PO, která vznikal na dobu určitou – pak okamžikem vydání rozhodnutí platí, že PO funguje na dobu neurčitou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§ 83 záruka za splnění povinnosti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78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Zákon č. 19/1997 Sb., o některých opatřeních souvisejících se zákazem chemických zbraní 5 letá promlčecí lhůta, která běží po dobu 8 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576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76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270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07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Nově je</a:t>
            </a:r>
            <a:r>
              <a:rPr lang="cs-CZ" baseline="0" dirty="0"/>
              <a:t> výslovně uvedeno a platí i pro přestupky FPO a PO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29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Nově je</a:t>
            </a:r>
            <a:r>
              <a:rPr lang="cs-CZ" baseline="0" dirty="0"/>
              <a:t> výslovně uvedeno a platí i pro přestupky FPO a PO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33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208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Bude se týkat </a:t>
            </a:r>
            <a:r>
              <a:rPr lang="cs-CZ" baseline="0" dirty="0"/>
              <a:t>i zákona 361/2000 – příkladem může být třeba 125c odst. 1 písm. f) bod 11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186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</a:t>
            </a:r>
            <a:r>
              <a:rPr lang="cs-CZ" baseline="0" dirty="0"/>
              <a:t> projednávání přestupků PO na úseku např. NKV bude možno i u správního orgánu využít – ovšem pokuta je nízká a doprovodný zákon tuto možnost výslovně nenabízí u přestupků PO a FPO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5 As 16/2008-68 – blokově dle obecné úpravy lze projednat i přestupky, u nichž zvláštní zákon mlčí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5215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</a:t>
            </a:r>
            <a:r>
              <a:rPr lang="cs-CZ" baseline="0" dirty="0"/>
              <a:t> projednávání přestupků PO na úseku např. NKV bude možno i u správního orgánu využít – ovšem pokuta je nízká a doprovodný zákon tuto možnost výslovně nenabízí u přestupků PO a FPO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5 As 16/2008-68 – blokově dle obecné úpravy lze projednat i přestupky, u nichž zvláštní zákon mlčí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6912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</a:t>
            </a:r>
            <a:r>
              <a:rPr lang="cs-CZ" baseline="0" dirty="0"/>
              <a:t> projednávání přestupků PO na úseku např. NKV bude možno i u správního orgánu využít – ovšem pokuta je nízká a doprovodný zákon tuto možnost výslovně nenabízí u přestupků PO a FPO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5 As 16/2008-68 – blokově dle obecné úpravy lze projednat i přestupky, u nichž zvláštní zákon mlčí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451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</a:t>
            </a:r>
            <a:r>
              <a:rPr lang="cs-CZ" baseline="0" dirty="0"/>
              <a:t> projednávání přestupků PO na úseku např. NKV bude možno i u správního orgánu využít – ovšem pokuta je nízká a doprovodný zákon tuto možnost výslovně nenabízí u přestupků PO a FPO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5 As 16/2008-68 – blokově dle obecné úpravy lze projednat i přestupky, u nichž zvláštní zákon mlčí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73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Bude se týkat </a:t>
            </a:r>
            <a:r>
              <a:rPr lang="cs-CZ" baseline="0" dirty="0"/>
              <a:t>i zákona 361/2000 – příkladem může být třeba 125c odst. 1 písm. f) bod 11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8265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Nově je</a:t>
            </a:r>
            <a:r>
              <a:rPr lang="cs-CZ" baseline="0" dirty="0"/>
              <a:t> výslovně uvedeno a platí i pro přestupky FPO a PO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0545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203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bg1"/>
                </a:solidFill>
              </a:rPr>
              <a:t>Zákon 251 – 14 paragrafů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bg1"/>
                </a:solidFill>
              </a:rPr>
              <a:t>Přestupky, které nebylo možné zařadit jinam (proti majetku – původně</a:t>
            </a:r>
            <a:r>
              <a:rPr lang="cs-CZ" sz="1200" baseline="0" dirty="0">
                <a:solidFill>
                  <a:schemeClr val="bg1"/>
                </a:solidFill>
              </a:rPr>
              <a:t> § 50</a:t>
            </a:r>
            <a:r>
              <a:rPr lang="cs-CZ" sz="1200" dirty="0">
                <a:solidFill>
                  <a:schemeClr val="bg1"/>
                </a:solidFill>
              </a:rPr>
              <a:t>, proti pořádku ve státní správě ve vícero odvětvích-původně § 21, § 29a- zdravotnictví, přestupky dle </a:t>
            </a:r>
            <a:r>
              <a:rPr lang="cs-CZ" sz="1200" dirty="0" err="1">
                <a:solidFill>
                  <a:schemeClr val="bg1"/>
                </a:solidFill>
              </a:rPr>
              <a:t>pův</a:t>
            </a:r>
            <a:r>
              <a:rPr lang="cs-CZ" sz="1200" dirty="0">
                <a:solidFill>
                  <a:schemeClr val="bg1"/>
                </a:solidFill>
              </a:rPr>
              <a:t>.</a:t>
            </a:r>
            <a:r>
              <a:rPr lang="cs-CZ" sz="1200" baseline="0" dirty="0">
                <a:solidFill>
                  <a:schemeClr val="bg1"/>
                </a:solidFill>
              </a:rPr>
              <a:t> § 42-vnitřní správa, územní samospráva, dle § 46-49) práva k obchodní firmě, přestupek křivého vysvětlení před OČTŘ</a:t>
            </a:r>
            <a:endParaRPr lang="cs-CZ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bg1"/>
                </a:solidFill>
              </a:rPr>
              <a:t>Doprovodný zákon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bg1"/>
                </a:solidFill>
              </a:rPr>
              <a:t>(v současnosti -18.1.2017- přerušeno projednávání v ústavně právním výboru)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Hned za změnou zákona na ochranu chmele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Zákon o silničním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 provozu je část 101.</a:t>
            </a: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Terminologie – příkaz na místě nahrazuje blok a přestupky nahrazují všechny </a:t>
            </a:r>
            <a:r>
              <a:rPr lang="cs-CZ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sprdelikty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.</a:t>
            </a: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Účinnost nemusí nastat společně s 250 a 251 - § 112 ošetřuje.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493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365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38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MV může ke zkouškám pověřit i svojí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příspěvkovou organizaci – pravděpodobně IVS</a:t>
            </a: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správní delikty ? § 112 odst. 1 věta první - na přestupky a dosavadní jiné správní delikty, s výjimkou disciplinárních deliktů, se ode dne nabytí účinnosti tohoto zákona hledí jako na přestupky podle tohoto zákona.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886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MV může ke zkouškám pověřit i svojí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příspěvkovou organizaci – pravděpodobně IVS</a:t>
            </a: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správní delikty ? § 112 odst. 1 věta první - na přestupky a dosavadní jiné správní delikty, s výjimkou disciplinárních deliktů, se ode dne nabytí účinnosti tohoto zákona hledí jako na přestupky podle tohoto zákona.</a:t>
            </a: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Postupné oddělování správního trestání od věcných agend – agenda NKV má blíž k agendám dle 111/1994 Sb., než k dalším částem zákona  příklad – Slovensko, Chorvatsko – soustava přestupkových soudů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4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870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Územní – příklad z trestného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činu – dáme mu bombu do kufru na nádraží v Pardubicích a ona bouchne až v Žilině – pachatele pořešíme u nás – příklad z 13/1997 - § 42b odst. 1 písm. b) jako odesílatel zásilky vydá k přepravované zásilce doklad, v němž uvede nižší hmotnost zásilky, než je její skutečná hmotnost, pokud vozidlo, které zásilku přepravuje, překročí při </a:t>
            </a:r>
            <a:r>
              <a:rPr lang="cs-CZ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nízkorychlostním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nebo vysokorychlostním kontrolním vážení hodnoty stanovené zvláštním právním předpisem10), s výjimkou překročení největších povolených rozměrů vozidel a jízdních souprav.</a:t>
            </a:r>
          </a:p>
          <a:p>
            <a:pPr lvl="0"/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Absurdita u příslušníků BS –v rámci kázeňské pravomoci bude nadřízený služební funkcionář rozhodovat např. o složitých přestupcích dle stavebního zákona (např. § 178 odst. 1 písm. t) užívá stavbu v rozporu s povolením k předčasnému užívání stavby podle § 123)</a:t>
            </a:r>
          </a:p>
          <a:p>
            <a:pPr lvl="0"/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25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63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377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07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22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1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9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85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055019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6964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3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8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0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2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4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8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C000"/>
            </a:gs>
            <a:gs pos="78000">
              <a:srgbClr val="0070C0"/>
            </a:gs>
            <a:gs pos="100000">
              <a:srgbClr val="0070C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53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tichy@kr-zlinsky.cz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p.cz/sqw/historie.sqw?o=7&amp;t=9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2599981"/>
            <a:ext cx="8144134" cy="1699876"/>
          </a:xfrm>
        </p:spPr>
        <p:txBody>
          <a:bodyPr/>
          <a:lstStyle/>
          <a:p>
            <a:pPr algn="just"/>
            <a:r>
              <a:rPr lang="cs-CZ" sz="3600" dirty="0"/>
              <a:t>Některé otázky správního trestání podle zákona o odpovědnosti za přestupky 250/2016 Sb.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" y="4394039"/>
            <a:ext cx="8971004" cy="1698289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Krajský úřad Zlínského kraje, odbor dopravy a silničního hospodářství</a:t>
            </a:r>
          </a:p>
          <a:p>
            <a:r>
              <a:rPr lang="cs-CZ" dirty="0">
                <a:solidFill>
                  <a:srgbClr val="002060"/>
                </a:solidFill>
              </a:rPr>
              <a:t>Mgr. Michal Tichý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421" y="500043"/>
            <a:ext cx="1795492" cy="1516044"/>
          </a:xfrm>
          <a:prstGeom prst="rect">
            <a:avLst/>
          </a:prstGeom>
        </p:spPr>
      </p:pic>
      <p:sp useBgFill="1">
        <p:nvSpPr>
          <p:cNvPr id="6" name="Obdélník 5"/>
          <p:cNvSpPr/>
          <p:nvPr/>
        </p:nvSpPr>
        <p:spPr>
          <a:xfrm>
            <a:off x="9055865" y="2522863"/>
            <a:ext cx="31361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8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Pojem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Přestupkem je společensky škodlivý protiprávní čin, který je v zákoně za přestupek výslovně označen a který vykazuje znaky stanovené zákonem, nejde-li o trestný čin.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Materiálně formální pojetí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Materiální znak – společenská škodlivost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Formální znak – naplňuje popis skutkové podstaty v zákoně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Sjednocení terminologie – přestupek nově zahrnuje přestupky FO i původní správní delikty FPO a PO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Správní delikt neměl legální definici – vymezován pouze praxí a judikaturou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21130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Pokus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U FO – jednání v úmyslu přestupek spáchat, jestliže k dokonání přestupku nedošlo.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U FPO a PO – jednání, které bezprostředně směřuje k dokonání přestupku, jestliže k dokonání přestupku nedošlo.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Pokus je trestný jako dokonaný přestupek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Trestnost pokusu jen, stanoví-li zvláštní zákon (sněmovní tisk 929 – doprovodný zákon)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V současnosti jen pokus o vývoz či uvedení na trh sledovaných komodit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Chránění živočichové, zbraně, bezpečnostně citlivé zboží, výrobky použitelné k mučení…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Zákon 13/1997 nemá žádný návrh trestnosti pokusu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9567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Odpovědnost za přestupek a zavinění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Fyzická osoba od 15 resp. 18 let, příčetná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obecně zavinění – nedbalost, pokud zvláštní zákon nevyžaduje úmysl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	 - výjimky – doprovodný zákon - § 125f zákona 361/2000 –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		         není nutné zavinění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Odpovídá, pokud ke spáchání přestupku využije jiné osoby, která za přestupek neodpovídá (nezletilé, nepříčetné), nebo PO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Pokud zvláštní zákon stanoví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	-  i jako návodce, pomocník, organizátor </a:t>
            </a:r>
          </a:p>
          <a:p>
            <a:pPr lvl="2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 i opatrovník nebo zákonný zástupce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56364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Odpovědnost za přestupek PO, FPO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Přičitatelnost jednání fyzické osoby (zaměstnance, členů statutárních orgánů)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Zvláštní zákon musí výslovně uvádět: „PO (resp. FPO) se dopustí přestupku, pokud…“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I v případě, kdy soud následně prohlásí neplatnost zřízení PO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Přechází na právního nástupce PO – když je více, pak odpovídá každý (rozsudek ESD C 343/13 - </a:t>
            </a:r>
            <a:r>
              <a:rPr lang="pt-BR" b="1" dirty="0">
                <a:solidFill>
                  <a:schemeClr val="bg1"/>
                </a:solidFill>
              </a:rPr>
              <a:t>Modelo Continente Hipermercados SA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pt-BR" b="1" dirty="0">
                <a:solidFill>
                  <a:schemeClr val="bg1"/>
                </a:solidFill>
              </a:rPr>
              <a:t>proti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pt-BR" b="1" dirty="0">
                <a:solidFill>
                  <a:schemeClr val="bg1"/>
                </a:solidFill>
              </a:rPr>
              <a:t>Autoridade para as Condições de Trabalho</a:t>
            </a:r>
            <a:r>
              <a:rPr lang="cs-CZ" b="1" dirty="0">
                <a:solidFill>
                  <a:schemeClr val="bg1"/>
                </a:solidFill>
              </a:rPr>
              <a:t> –  bod 35</a:t>
            </a:r>
            <a:r>
              <a:rPr lang="pt-BR" b="1" dirty="0">
                <a:solidFill>
                  <a:schemeClr val="bg1"/>
                </a:solidFill>
              </a:rPr>
              <a:t>)</a:t>
            </a:r>
            <a:r>
              <a:rPr lang="cs-CZ" b="1" dirty="0">
                <a:solidFill>
                  <a:schemeClr val="bg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S.O. může rozhodnutím podle § 84 </a:t>
            </a:r>
            <a:r>
              <a:rPr lang="cs-CZ" b="1" dirty="0" err="1">
                <a:solidFill>
                  <a:schemeClr val="bg1"/>
                </a:solidFill>
              </a:rPr>
              <a:t>ZoP</a:t>
            </a:r>
            <a:r>
              <a:rPr lang="cs-CZ" b="1" dirty="0">
                <a:solidFill>
                  <a:schemeClr val="bg1"/>
                </a:solidFill>
              </a:rPr>
              <a:t> zakázat zánik či přeměnu PO, pokud je zřejmé, že se tím PO zkouší vyhnout odpovědnosti za přestupek či pokutě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U FPO odpovědnost nezaniká ukončením podnikání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Možnost liberace – v praxi značně omezená – viz 9 As 36/2007, 5 As 10/2015 – téměř absolutní odpovědnost za jednání zaměstnance</a:t>
            </a:r>
          </a:p>
          <a:p>
            <a:pPr>
              <a:buFontTx/>
              <a:buChar char="-"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83965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Promlčecí lhůta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1 rok u přestupků s pokutou pod 100 000 Kč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3 roky s pokutou od 100 000 Kč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při přerušení promlčecí lhůty začíná běžet nová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zvláštní zákony mohou běh promlčecí doby upravit odlišně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Promlčecí lhůta neběží v době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kdy se pro tentýž skutek vedlo trestní řízení,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kdy bylo řízení o přestupku přerušeno proto, že bylo možné očekávat uložení trestu obviněnému z přestupku za jiný skutek v trestním řízení, přičemž správní trest, který lze uložit v řízení o přestupku, je bezvýznamný vedle trestu, který by bylo možné uložit v trestním řízení,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kdy se o věci vedlo soudní řízení správní,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kdy trvalo podmíněné upuštění od uložení správního trestu.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31984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Běh promlčecí lhůty u přestupků s pokutou pod 100 000 Kč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094624"/>
              </p:ext>
            </p:extLst>
          </p:nvPr>
        </p:nvGraphicFramePr>
        <p:xfrm>
          <a:off x="1042744" y="2336876"/>
          <a:ext cx="10844455" cy="359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sp useBgFill="1">
        <p:nvSpPr>
          <p:cNvPr id="9" name="Obdélník 8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324332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Běh promlčecí lhůty u přestupků s pokutou od 100 000 Kč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420586"/>
              </p:ext>
            </p:extLst>
          </p:nvPr>
        </p:nvGraphicFramePr>
        <p:xfrm>
          <a:off x="1042744" y="2336876"/>
          <a:ext cx="10844455" cy="359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sp useBgFill="1">
        <p:nvSpPr>
          <p:cNvPr id="9" name="Obdélník 8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44251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graphicEl>
                                              <a:dgm id="{7EF70790-007E-4EFC-8D9E-B536CF468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graphicEl>
                                              <a:dgm id="{86426A9F-1559-4F3B-BF9F-E4B0DAE1A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>
                                            <p:graphicEl>
                                              <a:dgm id="{C845AF51-32D0-4975-A846-AC1E1EEA7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Čím se přerušuje běh promlčecí lhůty</a:t>
            </a: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767322"/>
              </p:ext>
            </p:extLst>
          </p:nvPr>
        </p:nvGraphicFramePr>
        <p:xfrm>
          <a:off x="1177871" y="2336873"/>
          <a:ext cx="10632211" cy="359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05058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1D45D6D-1727-479D-A0EB-2D90CED8C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graphicEl>
                                              <a:dgm id="{11D45D6D-1727-479D-A0EB-2D90CED8C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graphicEl>
                                              <a:dgm id="{11D45D6D-1727-479D-A0EB-2D90CED8C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graphicEl>
                                              <a:dgm id="{11D45D6D-1727-479D-A0EB-2D90CED8C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graphicEl>
                                              <a:dgm id="{11D45D6D-1727-479D-A0EB-2D90CED8C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CF20943-6305-419E-B805-1E7FF152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graphicEl>
                                              <a:dgm id="{CCF20943-6305-419E-B805-1E7FF152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graphicEl>
                                              <a:dgm id="{CCF20943-6305-419E-B805-1E7FF152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graphicEl>
                                              <a:dgm id="{CCF20943-6305-419E-B805-1E7FF152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>
                                            <p:graphicEl>
                                              <a:dgm id="{CCF20943-6305-419E-B805-1E7FF15248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6986B3C-4E7C-4B92-BDF4-840FF0B6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graphicEl>
                                              <a:dgm id="{E6986B3C-4E7C-4B92-BDF4-840FF0B6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graphicEl>
                                              <a:dgm id="{E6986B3C-4E7C-4B92-BDF4-840FF0B6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graphicEl>
                                              <a:dgm id="{E6986B3C-4E7C-4B92-BDF4-840FF0B6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graphicEl>
                                              <a:dgm id="{E6986B3C-4E7C-4B92-BDF4-840FF0B69D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89ED22D-29BB-4573-A774-B6FE5B35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graphicEl>
                                              <a:dgm id="{389ED22D-29BB-4573-A774-B6FE5B35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>
                                            <p:graphicEl>
                                              <a:dgm id="{389ED22D-29BB-4573-A774-B6FE5B35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>
                                            <p:graphicEl>
                                              <a:dgm id="{389ED22D-29BB-4573-A774-B6FE5B35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graphicEl>
                                              <a:dgm id="{389ED22D-29BB-4573-A774-B6FE5B352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71181" y="0"/>
            <a:ext cx="5108851" cy="9474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40557" y="0"/>
            <a:ext cx="10631837" cy="6858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6000" b="1" u="sng" dirty="0"/>
              <a:t>DORUČOVÁNÍ</a:t>
            </a:r>
          </a:p>
          <a:p>
            <a:pPr marL="0" indent="0" algn="just">
              <a:buNone/>
            </a:pPr>
            <a:r>
              <a:rPr lang="cs-CZ" b="1" u="sng" dirty="0">
                <a:solidFill>
                  <a:schemeClr val="bg1"/>
                </a:solidFill>
              </a:rPr>
              <a:t>Nedaří-li se doručit </a:t>
            </a:r>
            <a:r>
              <a:rPr lang="cs-CZ" b="1" u="sng" dirty="0" smtClean="0">
                <a:solidFill>
                  <a:schemeClr val="bg1"/>
                </a:solidFill>
              </a:rPr>
              <a:t>zmocněnci (opakovaně), </a:t>
            </a:r>
            <a:r>
              <a:rPr lang="cs-CZ" b="1" u="sng" dirty="0">
                <a:solidFill>
                  <a:schemeClr val="bg1"/>
                </a:solidFill>
              </a:rPr>
              <a:t>doručuje se přímo účastníkovi - § 67 ZOP</a:t>
            </a:r>
          </a:p>
          <a:p>
            <a:pPr marL="0" indent="0" algn="just">
              <a:buNone/>
            </a:pPr>
            <a:endParaRPr lang="cs-CZ" altLang="cs-CZ" b="1" dirty="0">
              <a:latin typeface="Century Gothic" pitchFamily="34" charset="0"/>
            </a:endParaRPr>
          </a:p>
        </p:txBody>
      </p:sp>
      <p:sp>
        <p:nvSpPr>
          <p:cNvPr id="55" name="Rectangle 14"/>
          <p:cNvSpPr>
            <a:spLocks noChangeArrowheads="1"/>
          </p:cNvSpPr>
          <p:nvPr/>
        </p:nvSpPr>
        <p:spPr bwMode="gray">
          <a:xfrm>
            <a:off x="2279632" y="2132856"/>
            <a:ext cx="2736304" cy="50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Existuje datová schránka?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gray">
          <a:xfrm>
            <a:off x="2279632" y="2914311"/>
            <a:ext cx="3600400" cy="50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Existuje „ad hoc“ adresa pro doručování?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7" name="AutoShape 16"/>
          <p:cNvCxnSpPr>
            <a:cxnSpLocks noChangeShapeType="1"/>
          </p:cNvCxnSpPr>
          <p:nvPr/>
        </p:nvCxnSpPr>
        <p:spPr bwMode="auto">
          <a:xfrm>
            <a:off x="3649195" y="3428944"/>
            <a:ext cx="0" cy="288088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22"/>
          <p:cNvCxnSpPr>
            <a:cxnSpLocks noChangeShapeType="1"/>
          </p:cNvCxnSpPr>
          <p:nvPr/>
        </p:nvCxnSpPr>
        <p:spPr bwMode="auto">
          <a:xfrm>
            <a:off x="3649195" y="2671733"/>
            <a:ext cx="0" cy="242578"/>
          </a:xfrm>
          <a:prstGeom prst="straightConnector1">
            <a:avLst/>
          </a:prstGeom>
          <a:noFill/>
          <a:ln w="19050">
            <a:solidFill>
              <a:srgbClr val="C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17"/>
          <p:cNvCxnSpPr>
            <a:cxnSpLocks noChangeShapeType="1"/>
            <a:stCxn id="55" idx="3"/>
            <a:endCxn id="60" idx="1"/>
          </p:cNvCxnSpPr>
          <p:nvPr/>
        </p:nvCxnSpPr>
        <p:spPr bwMode="auto">
          <a:xfrm>
            <a:off x="5015936" y="2384856"/>
            <a:ext cx="2016168" cy="0"/>
          </a:xfrm>
          <a:prstGeom prst="straightConnector1">
            <a:avLst/>
          </a:prstGeom>
          <a:noFill/>
          <a:ln w="19050">
            <a:solidFill>
              <a:srgbClr val="004289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11"/>
          <p:cNvSpPr>
            <a:spLocks noChangeArrowheads="1"/>
          </p:cNvSpPr>
          <p:nvPr/>
        </p:nvSpPr>
        <p:spPr bwMode="gray">
          <a:xfrm>
            <a:off x="7032104" y="2132857"/>
            <a:ext cx="2160240" cy="50399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§ 19 odst. 1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gray">
          <a:xfrm>
            <a:off x="2279632" y="3717032"/>
            <a:ext cx="3600400" cy="50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Existuje „pro </a:t>
            </a:r>
            <a:r>
              <a:rPr lang="cs-CZ" sz="14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futuro</a:t>
            </a:r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 adresa pro doručování?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gray">
          <a:xfrm>
            <a:off x="2279632" y="4509120"/>
            <a:ext cx="3600400" cy="50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Existuje evidovaná adresa pro doručování?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gray">
          <a:xfrm>
            <a:off x="2279577" y="5301208"/>
            <a:ext cx="2736305" cy="50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Existuje adresa trvalého pobytu?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4" name="AutoShape 22"/>
          <p:cNvCxnSpPr>
            <a:cxnSpLocks noChangeShapeType="1"/>
          </p:cNvCxnSpPr>
          <p:nvPr/>
        </p:nvCxnSpPr>
        <p:spPr bwMode="auto">
          <a:xfrm>
            <a:off x="3649195" y="4221032"/>
            <a:ext cx="0" cy="288088"/>
          </a:xfrm>
          <a:prstGeom prst="straightConnector1">
            <a:avLst/>
          </a:prstGeom>
          <a:noFill/>
          <a:ln w="19050">
            <a:solidFill>
              <a:srgbClr val="C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22"/>
          <p:cNvCxnSpPr>
            <a:cxnSpLocks noChangeShapeType="1"/>
          </p:cNvCxnSpPr>
          <p:nvPr/>
        </p:nvCxnSpPr>
        <p:spPr bwMode="auto">
          <a:xfrm>
            <a:off x="3649195" y="5013120"/>
            <a:ext cx="0" cy="288144"/>
          </a:xfrm>
          <a:prstGeom prst="straightConnector1">
            <a:avLst/>
          </a:prstGeom>
          <a:noFill/>
          <a:ln w="19050">
            <a:solidFill>
              <a:srgbClr val="C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Rectangle 11"/>
          <p:cNvSpPr>
            <a:spLocks noChangeArrowheads="1"/>
          </p:cNvSpPr>
          <p:nvPr/>
        </p:nvSpPr>
        <p:spPr bwMode="gray">
          <a:xfrm>
            <a:off x="7032104" y="2924944"/>
            <a:ext cx="2160240" cy="504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§ 19 odst. 3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gray">
          <a:xfrm>
            <a:off x="7032104" y="3717032"/>
            <a:ext cx="2160240" cy="504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§ 19 odst. 3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Rectangle 11"/>
          <p:cNvSpPr>
            <a:spLocks noChangeArrowheads="1"/>
          </p:cNvSpPr>
          <p:nvPr/>
        </p:nvSpPr>
        <p:spPr bwMode="gray">
          <a:xfrm>
            <a:off x="7032104" y="4509120"/>
            <a:ext cx="2160240" cy="504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§ 20 odst. 1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Rectangle 11"/>
          <p:cNvSpPr>
            <a:spLocks noChangeArrowheads="1"/>
          </p:cNvSpPr>
          <p:nvPr/>
        </p:nvSpPr>
        <p:spPr bwMode="gray">
          <a:xfrm>
            <a:off x="7032104" y="5301264"/>
            <a:ext cx="2160240" cy="504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§ 20 odst. 1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0" name="AutoShape 17"/>
          <p:cNvCxnSpPr>
            <a:cxnSpLocks noChangeShapeType="1"/>
            <a:stCxn id="56" idx="3"/>
            <a:endCxn id="66" idx="1"/>
          </p:cNvCxnSpPr>
          <p:nvPr/>
        </p:nvCxnSpPr>
        <p:spPr bwMode="auto">
          <a:xfrm>
            <a:off x="5880032" y="3166312"/>
            <a:ext cx="1152072" cy="10633"/>
          </a:xfrm>
          <a:prstGeom prst="straightConnector1">
            <a:avLst/>
          </a:prstGeom>
          <a:noFill/>
          <a:ln w="19050">
            <a:solidFill>
              <a:srgbClr val="004289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AutoShape 17"/>
          <p:cNvCxnSpPr>
            <a:cxnSpLocks noChangeShapeType="1"/>
            <a:stCxn id="61" idx="3"/>
            <a:endCxn id="67" idx="1"/>
          </p:cNvCxnSpPr>
          <p:nvPr/>
        </p:nvCxnSpPr>
        <p:spPr bwMode="auto">
          <a:xfrm>
            <a:off x="5880032" y="3969032"/>
            <a:ext cx="1152072" cy="0"/>
          </a:xfrm>
          <a:prstGeom prst="straightConnector1">
            <a:avLst/>
          </a:prstGeom>
          <a:noFill/>
          <a:ln w="19050">
            <a:solidFill>
              <a:srgbClr val="004289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AutoShape 17"/>
          <p:cNvCxnSpPr>
            <a:cxnSpLocks noChangeShapeType="1"/>
            <a:stCxn id="62" idx="3"/>
            <a:endCxn id="68" idx="1"/>
          </p:cNvCxnSpPr>
          <p:nvPr/>
        </p:nvCxnSpPr>
        <p:spPr bwMode="auto">
          <a:xfrm>
            <a:off x="5880032" y="4761120"/>
            <a:ext cx="1152072" cy="0"/>
          </a:xfrm>
          <a:prstGeom prst="straightConnector1">
            <a:avLst/>
          </a:prstGeom>
          <a:noFill/>
          <a:ln w="19050">
            <a:solidFill>
              <a:srgbClr val="004289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17"/>
          <p:cNvCxnSpPr>
            <a:cxnSpLocks noChangeShapeType="1"/>
            <a:stCxn id="63" idx="3"/>
            <a:endCxn id="69" idx="1"/>
          </p:cNvCxnSpPr>
          <p:nvPr/>
        </p:nvCxnSpPr>
        <p:spPr bwMode="auto">
          <a:xfrm>
            <a:off x="5015882" y="5553208"/>
            <a:ext cx="2016223" cy="56"/>
          </a:xfrm>
          <a:prstGeom prst="straightConnector1">
            <a:avLst/>
          </a:prstGeom>
          <a:noFill/>
          <a:ln w="19050">
            <a:solidFill>
              <a:srgbClr val="004289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tangle 14"/>
          <p:cNvSpPr>
            <a:spLocks noChangeArrowheads="1"/>
          </p:cNvSpPr>
          <p:nvPr/>
        </p:nvSpPr>
        <p:spPr bwMode="gray">
          <a:xfrm>
            <a:off x="5015936" y="1358379"/>
            <a:ext cx="2016168" cy="53107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Odesílaná písemnost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5" name="Přímá spojnice se šipkou 74"/>
          <p:cNvCxnSpPr>
            <a:stCxn id="74" idx="1"/>
            <a:endCxn id="55" idx="0"/>
          </p:cNvCxnSpPr>
          <p:nvPr/>
        </p:nvCxnSpPr>
        <p:spPr>
          <a:xfrm flipH="1">
            <a:off x="3647784" y="1623914"/>
            <a:ext cx="1368152" cy="508942"/>
          </a:xfrm>
          <a:prstGeom prst="straightConnector1">
            <a:avLst/>
          </a:prstGeom>
          <a:ln w="19050">
            <a:solidFill>
              <a:srgbClr val="00428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11"/>
          <p:cNvSpPr>
            <a:spLocks noChangeArrowheads="1"/>
          </p:cNvSpPr>
          <p:nvPr/>
        </p:nvSpPr>
        <p:spPr bwMode="gray">
          <a:xfrm>
            <a:off x="9696456" y="2394552"/>
            <a:ext cx="504000" cy="333870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wrap="none" anchor="ctr"/>
          <a:lstStyle/>
          <a:p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doručení „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zastižením</a:t>
            </a:r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“ § 20 odst. 1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7" name="Přímá spojnice se šipkou 178"/>
          <p:cNvCxnSpPr>
            <a:stCxn id="74" idx="3"/>
            <a:endCxn id="76" idx="0"/>
          </p:cNvCxnSpPr>
          <p:nvPr/>
        </p:nvCxnSpPr>
        <p:spPr>
          <a:xfrm>
            <a:off x="7032104" y="1623915"/>
            <a:ext cx="2916352" cy="770637"/>
          </a:xfrm>
          <a:prstGeom prst="bentConnector2">
            <a:avLst/>
          </a:prstGeom>
          <a:ln w="19050">
            <a:solidFill>
              <a:srgbClr val="00428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11"/>
          <p:cNvSpPr>
            <a:spLocks noChangeArrowheads="1"/>
          </p:cNvSpPr>
          <p:nvPr/>
        </p:nvSpPr>
        <p:spPr bwMode="gray">
          <a:xfrm>
            <a:off x="6643524" y="6093352"/>
            <a:ext cx="2988304" cy="504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cs-CZ" sz="1400" dirty="0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opatrovník § 32 odst. 2 písm. d) </a:t>
            </a:r>
            <a:r>
              <a:rPr lang="cs-CZ" sz="1400" dirty="0" err="1">
                <a:solidFill>
                  <a:srgbClr val="000000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Sř</a:t>
            </a:r>
            <a:endParaRPr lang="en-US" sz="1400" dirty="0">
              <a:solidFill>
                <a:srgbClr val="00000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9" name="AutoShape 17"/>
          <p:cNvCxnSpPr>
            <a:cxnSpLocks noChangeShapeType="1"/>
          </p:cNvCxnSpPr>
          <p:nvPr/>
        </p:nvCxnSpPr>
        <p:spPr bwMode="auto">
          <a:xfrm rot="16200000" flipH="1">
            <a:off x="4862828" y="4590110"/>
            <a:ext cx="540144" cy="2970343"/>
          </a:xfrm>
          <a:prstGeom prst="bentConnector2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486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Vedení řízení o přestupcích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Místní příslušnost – tam, kde byl přestupek spáchán, nelze-li určit, tak v místě trvalého pobytu, nemovitosti, posledního trvalého pobytu, nelze-li - tam, kde přestupek vyšel najevo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Zahájení řízení – doručení oznámení o zahájení/ ústním vyhlášením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Dokazování – ústní jednání, jen na žádost účastníka, nebo pokud správní orgán to považuje za potřebné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Zásada rovnosti zbraní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Právo být slyšen</a:t>
            </a:r>
            <a:endParaRPr lang="cs-CZ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Rozhodnutí – nejpozději do 60 dnů od zahájení vydat – pořádková lhůta</a:t>
            </a:r>
          </a:p>
          <a:p>
            <a:pPr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Zákon č. 19/1997 Sb., o některých opatřeních souvisejících se zákazem chemických zbraní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4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 čem to bude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210" y="2776806"/>
            <a:ext cx="10905344" cy="3586229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sz="3200" b="1" dirty="0">
                <a:solidFill>
                  <a:schemeClr val="bg1"/>
                </a:solidFill>
              </a:rPr>
              <a:t>Systematika nové právní úpravy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sz="3200" b="1" dirty="0">
                <a:solidFill>
                  <a:schemeClr val="bg1"/>
                </a:solidFill>
              </a:rPr>
              <a:t>Kvalifikace oprávněných úředních osob</a:t>
            </a:r>
          </a:p>
          <a:p>
            <a:pPr marL="514350" lvl="0" indent="-514350">
              <a:buAutoNum type="arabicParenR"/>
            </a:pPr>
            <a:r>
              <a:rPr lang="cs-CZ" sz="3200" b="1" dirty="0">
                <a:solidFill>
                  <a:schemeClr val="bg1"/>
                </a:solidFill>
              </a:rPr>
              <a:t>Vybrané novinky správního trestání</a:t>
            </a:r>
          </a:p>
          <a:p>
            <a:pPr marL="514350" lvl="0" indent="-514350">
              <a:buAutoNum type="arabicParenR"/>
            </a:pPr>
            <a:r>
              <a:rPr lang="cs-CZ" sz="3200" b="1" dirty="0">
                <a:solidFill>
                  <a:schemeClr val="bg1"/>
                </a:solidFill>
              </a:rPr>
              <a:t>Vedení řízení o přestupku</a:t>
            </a:r>
          </a:p>
          <a:p>
            <a:pPr marL="514350" lvl="0" indent="-514350">
              <a:buAutoNum type="arabicParenR"/>
            </a:pPr>
            <a:r>
              <a:rPr lang="cs-CZ" sz="3200" b="1" dirty="0">
                <a:solidFill>
                  <a:schemeClr val="bg1"/>
                </a:solidFill>
              </a:rPr>
              <a:t>Ukládání správních trestů</a:t>
            </a: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80359"/>
            <a:ext cx="3200400" cy="3379124"/>
          </a:xfrm>
        </p:spPr>
        <p:txBody>
          <a:bodyPr/>
          <a:lstStyle/>
          <a:p>
            <a:r>
              <a:rPr lang="cs-CZ" b="1" u="sng" dirty="0"/>
              <a:t>De</a:t>
            </a:r>
            <a:br>
              <a:rPr lang="cs-CZ" b="1" u="sng" dirty="0"/>
            </a:br>
            <a:endParaRPr lang="cs-CZ" dirty="0"/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  <a:p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9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Narovnání – tzv. odklon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Rozhodnutím se schvaluje dohoda o narovnání, kterou uzavře obviněný a poškozený, jestliže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a) </a:t>
            </a:r>
            <a:r>
              <a:rPr lang="cs-CZ" b="1" u="sng" dirty="0">
                <a:solidFill>
                  <a:schemeClr val="bg1"/>
                </a:solidFill>
              </a:rPr>
              <a:t>takový způsob vyřízení věci není v rozporu s veřejným zájmem a je dostačující </a:t>
            </a:r>
            <a:r>
              <a:rPr lang="cs-CZ" dirty="0">
                <a:solidFill>
                  <a:schemeClr val="bg1"/>
                </a:solidFill>
              </a:rPr>
              <a:t>vzhledem k povaze a závažnosti přestupku, k míře, jakou byl přestupkem dotčen veřejný zájem a osobě obviněného a jeho osobním poměrům,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b) </a:t>
            </a:r>
            <a:r>
              <a:rPr lang="cs-CZ" b="1" u="sng" dirty="0">
                <a:solidFill>
                  <a:schemeClr val="bg1"/>
                </a:solidFill>
              </a:rPr>
              <a:t>obviněný prohlásí, že spáchal skutek</a:t>
            </a:r>
            <a:r>
              <a:rPr lang="cs-CZ" b="1" dirty="0">
                <a:solidFill>
                  <a:schemeClr val="bg1"/>
                </a:solidFill>
              </a:rPr>
              <a:t>, </a:t>
            </a:r>
            <a:r>
              <a:rPr lang="cs-CZ" dirty="0">
                <a:solidFill>
                  <a:schemeClr val="bg1"/>
                </a:solidFill>
              </a:rPr>
              <a:t>pro který je stíhán, nejsou-li důvodné pochybnosti o tom, že jeho prohlášení bylo učiněno svobodně, vážně a určitě,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c) </a:t>
            </a:r>
            <a:r>
              <a:rPr lang="cs-CZ" b="1" u="sng" dirty="0">
                <a:solidFill>
                  <a:schemeClr val="bg1"/>
                </a:solidFill>
              </a:rPr>
              <a:t>obviněný uhradil poškozenému škodu </a:t>
            </a:r>
            <a:r>
              <a:rPr lang="cs-CZ" dirty="0">
                <a:solidFill>
                  <a:schemeClr val="bg1"/>
                </a:solidFill>
              </a:rPr>
              <a:t>nebo mu vydal bezdůvodné obohacení a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d) </a:t>
            </a:r>
            <a:r>
              <a:rPr lang="cs-CZ" b="1" u="sng" dirty="0">
                <a:solidFill>
                  <a:schemeClr val="bg1"/>
                </a:solidFill>
              </a:rPr>
              <a:t>obviněný složil na účet správního orgánu </a:t>
            </a:r>
            <a:r>
              <a:rPr lang="cs-CZ" dirty="0">
                <a:solidFill>
                  <a:schemeClr val="bg1"/>
                </a:solidFill>
              </a:rPr>
              <a:t>peněžní částku určenou k veřejně prospěšným účelům (specifikovaný příjemce částky v § 87 odst. 4 ZOP)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Zákon č. 19/1997 Sb., o některých opatřeních souvisejících se zákazem chemických zbraní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88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Mimořádné snížení výměry pokuty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3200" b="1" dirty="0">
                <a:solidFill>
                  <a:schemeClr val="bg1"/>
                </a:solidFill>
              </a:rPr>
              <a:t>Snížit uloženou pokutu  max. na 1/5 dolní hranice stanovené zákonem: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a) vzhledem k okolnostem případu a osobě pachatele lze důvodně očekávat, že i tak lze jeho nápravy dosáhnout,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b) je pokuta ukládána za pokus přestupku,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c) pokuta uložená v rámci zákonem stanovené dolní hranice sazby by byla vzhledem k poměrům pachatele nepřiměřeně přísná, nebo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d) pachatel spáchal přestupek, aby odvrátil útok nebo jiné nebezpečí, aniž byly zcela naplněny podmínky nutné obrany nebo krajní nouze, nebo překročil meze jiné okolnosti vylučující protiprávnost.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24396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Druhy správních trestů – § 35 ZOP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a) napomenutí (nelze uložit, pokud dolní hranice pokuty není 0)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b) pokuta – není-li stanovena, max. 1000 Kč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c) zákazu činnosti – jen, pokud zvláštní zákon stanoví – max. 3 roky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d) propadnutí věci nebo náhradní hodnoty,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e) zveřejnění rozhodnutí o přestupku – jen, pokud zvláštní zákon stanoví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Správní trest lze uložit samostatně nebo spolu s jinými správními tresty; napomenutí nelze uložit spolu s pokutou.</a:t>
            </a: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38453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Ukládání správních trestů – § 36-44 ZOP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Při určení druhu správního trestu a jeho výměry se přihlédne zejména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a) k povaze a závažnosti přestupku,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b) k tomu, že o některém z více přestupků, které byly spáchány jedním skutkem nebo více skutky, nebylo rozhodnuto ve společném řízení,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c) k přitěžujícím a polehčujícím okolnostem,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d) u pokusu přestupku k tomu, do jaké míry se jednání pachatele přiblížilo k dokonání přestupku, jakož i k okolnostem a důvodům, pro které k jeho dokonání nedošlo,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e) u spolupachatelů k tomu, jakou měrou jednání každého z nich přispělo ke spáchání přestupku,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f) u fyzické osoby k jejím osobním poměrům a k tomu, zda a jakým způsobem byla pro totéž protiprávní jednání potrestána v jiném řízení před správním orgánem než v řízení o přestupku,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g) u právnické nebo podnikající fyzické osoby k povaze její činnosti,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h) u právního nástupce k tomu, v jakém rozsahu na něj přešly výnosy, užitky a jiné výhody ze spáchaného přestupku, a v případě více právních nástupců k tomu, zda některý z nich pokračuje v činnosti, při které byl přestupek spáchán,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i) u pokračujícího, trvajícího a hromadného přestupku k tomu, zda k části jednání, jímž byl přestupek spáchán, došlo za účinnosti zákona, který za přestupek stanovil správní trest mírnější než zákon, který byl účinný při dokončení tohoto jednání.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16436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Ukládání správních trestů </a:t>
            </a:r>
            <a:r>
              <a:rPr lang="cs-CZ" b="1" u="sng" dirty="0" smtClean="0"/>
              <a:t>za více přestupků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Za dva nebo více přestupků téhož pachatele projednaných ve společném řízení se uloží správní trest podle ustanovení vztahujícího se na přestupek nejpřísněji trestný. Jsou-li horní hranice sazeb pokut stejné, uloží se správní trest podle ustanovení vztahujícího se na přestupek nejzávažnější.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chemeClr val="bg1"/>
                </a:solidFill>
              </a:rPr>
              <a:t>Za dva </a:t>
            </a:r>
            <a:r>
              <a:rPr lang="cs-CZ" b="1" u="sng" dirty="0">
                <a:solidFill>
                  <a:schemeClr val="bg1"/>
                </a:solidFill>
              </a:rPr>
              <a:t>nebo více přestupků</a:t>
            </a:r>
            <a:r>
              <a:rPr lang="cs-CZ" dirty="0">
                <a:solidFill>
                  <a:schemeClr val="bg1"/>
                </a:solidFill>
              </a:rPr>
              <a:t>, správní orgán může uložit pokutu ve vyšší sazbě, a to tak, že </a:t>
            </a:r>
            <a:r>
              <a:rPr lang="cs-CZ" b="1" u="sng" dirty="0">
                <a:solidFill>
                  <a:schemeClr val="bg1"/>
                </a:solidFill>
              </a:rPr>
              <a:t>horní hranice sazby pokuty za přestupek nejpřísněji trestný se zvyšuje až o polovinu</a:t>
            </a:r>
            <a:r>
              <a:rPr lang="cs-CZ" dirty="0">
                <a:solidFill>
                  <a:schemeClr val="bg1"/>
                </a:solidFill>
              </a:rPr>
              <a:t>, nejvýše však do částky, která je součtem horních hranic sazeb pokut za jednotlivé společně projednávané přestupky.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Spolu se správním trestem uloženým podle odstavce 1 nebo 2 lze uložit i jiný druh správního trestu, jestliže by jej bylo možno uložit za některý ze společně projednávaných přestupků.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70095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Ukládání správních trestů – příkaz na místě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>
                <a:solidFill>
                  <a:schemeClr val="bg1"/>
                </a:solidFill>
              </a:rPr>
              <a:t>(§ </a:t>
            </a:r>
            <a:r>
              <a:rPr lang="cs-CZ" b="1" dirty="0">
                <a:solidFill>
                  <a:schemeClr val="bg1"/>
                </a:solidFill>
              </a:rPr>
              <a:t>92 ZOP a § 150 odst. 5 </a:t>
            </a:r>
            <a:r>
              <a:rPr lang="cs-CZ" b="1" dirty="0" err="1">
                <a:solidFill>
                  <a:schemeClr val="bg1"/>
                </a:solidFill>
              </a:rPr>
              <a:t>s.ř</a:t>
            </a:r>
            <a:r>
              <a:rPr lang="cs-CZ" b="1" dirty="0">
                <a:solidFill>
                  <a:schemeClr val="bg1"/>
                </a:solidFill>
              </a:rPr>
              <a:t>.)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Příkaz na místě ve formě příkazového bloku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Odůvodnění nahrazeno souhlasem pachatele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Pro FO, FPO i PO – pozor na oprávnění podepsat za PO 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Nelze podat odpor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Uložení pokuty nebo záruky za splnění povinnosti (§ 83 ZOP)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Náhrada blokového řízení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Napomenutí nebo pokuta max. do 10.000 Kč nestanoví-li </a:t>
            </a:r>
            <a:r>
              <a:rPr lang="cs-CZ" b="1" dirty="0" err="1">
                <a:solidFill>
                  <a:schemeClr val="bg1"/>
                </a:solidFill>
              </a:rPr>
              <a:t>zvl.z</a:t>
            </a:r>
            <a:r>
              <a:rPr lang="cs-CZ" b="1" dirty="0">
                <a:solidFill>
                  <a:schemeClr val="bg1"/>
                </a:solidFill>
              </a:rPr>
              <a:t>. jinak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Přezkumné řízení do 6 měsíců</a:t>
            </a:r>
          </a:p>
          <a:p>
            <a:pPr lvl="1">
              <a:buFontTx/>
              <a:buChar char="-"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37741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Mimořádné snížení výměry pokuty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3200" b="1" dirty="0">
                <a:solidFill>
                  <a:schemeClr val="bg1"/>
                </a:solidFill>
              </a:rPr>
              <a:t>Snížit uloženou pokutu  max. na 1/5 dolní hranice stanovené zákonem: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a) vzhledem k okolnostem případu a osobě pachatele lze důvodně očekávat, že i tak lze jeho nápravy dosáhnout,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b) je pokuta ukládána za pokus přestupku,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c) pokuta uložená v rámci zákonem stanovené dolní hranice sazby by byla vzhledem k poměrům pachatele nepřiměřeně přísná, nebo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d) pachatel spáchal přestupek, aby odvrátil útok nebo jiné nebezpečí, aniž byly zcela naplněny podmínky nutné obrany nebo krajní nouze, nebo překročil meze jiné okolnosti vylučující protiprávnost.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35381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Podmíněné upuštění od uložení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Přestupkem byla způsobena majetková újma, nebo se pachatel bezdůvodně obohatil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lze důvodně očekávat, že již samotné projednání věci před správním orgánem postačí k nápravě pachatele.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bg1"/>
                </a:solidFill>
              </a:rPr>
              <a:t>S.o</a:t>
            </a:r>
            <a:r>
              <a:rPr lang="cs-CZ" b="1" dirty="0">
                <a:solidFill>
                  <a:schemeClr val="bg1"/>
                </a:solidFill>
              </a:rPr>
              <a:t>. rozhodnutím pachateli uloží, aby ve lhůtě stanovené správním orgánem nahradil škodu, kterou přestupkem způsobil, nebo aby vydal bezdůvodné obohacení získané přestupkem, a zároveň stanoví způsob, jakým tak pachatel má učinit;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Nedodrží-li pachatel lhůtu a způsob náhrady škody či vydání bezdůvodného obohacení – správní trest se uloží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1"/>
                </a:solidFill>
              </a:rPr>
              <a:t>Vydá se tzv. nové rozhodnutí dle § 99 odst. 2 ZOP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09487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864385"/>
            <a:ext cx="6808424" cy="1266939"/>
          </a:xfrm>
        </p:spPr>
        <p:txBody>
          <a:bodyPr/>
          <a:lstStyle/>
          <a:p>
            <a:r>
              <a:rPr lang="cs-CZ" dirty="0"/>
              <a:t>Děkuji za pozornost…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25909"/>
          </a:xfrm>
        </p:spPr>
        <p:txBody>
          <a:bodyPr>
            <a:normAutofit/>
          </a:bodyPr>
          <a:lstStyle/>
          <a:p>
            <a:r>
              <a:rPr lang="cs-CZ" dirty="0" smtClean="0"/>
              <a:t>Mgr. Michal Tichý</a:t>
            </a:r>
          </a:p>
          <a:p>
            <a:r>
              <a:rPr lang="cs-CZ" dirty="0" smtClean="0">
                <a:hlinkClick r:id="rId3"/>
              </a:rPr>
              <a:t>michal.tichy@kr-zlinsky.cz</a:t>
            </a:r>
            <a:endParaRPr lang="cs-CZ" dirty="0" smtClean="0"/>
          </a:p>
          <a:p>
            <a:r>
              <a:rPr lang="cs-CZ" dirty="0" smtClean="0"/>
              <a:t>577 043 519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933" y="2588964"/>
            <a:ext cx="3092067" cy="186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8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Systematika nové právní úpravy - balíček zákonů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8230" y="2005070"/>
            <a:ext cx="9505950" cy="4852930"/>
          </a:xfrm>
          <a:solidFill>
            <a:schemeClr val="tx1"/>
          </a:solidFill>
        </p:spPr>
        <p:txBody>
          <a:bodyPr>
            <a:normAutofit fontScale="85000" lnSpcReduction="20000"/>
          </a:bodyPr>
          <a:lstStyle/>
          <a:p>
            <a:pPr marL="571500" indent="-571500">
              <a:buAutoNum type="romanUcPeriod"/>
            </a:pPr>
            <a:endParaRPr lang="cs-CZ" sz="3200" dirty="0">
              <a:solidFill>
                <a:schemeClr val="bg1"/>
              </a:solidFill>
            </a:endParaRPr>
          </a:p>
          <a:p>
            <a:pPr marL="571500" indent="-571500">
              <a:buAutoNum type="romanUcPeriod"/>
            </a:pPr>
            <a:r>
              <a:rPr lang="cs-CZ" sz="3200" dirty="0">
                <a:solidFill>
                  <a:schemeClr val="bg1"/>
                </a:solidFill>
              </a:rPr>
              <a:t>Nový zákon o přestupcích = </a:t>
            </a:r>
            <a:r>
              <a:rPr lang="cs-CZ" sz="3200" b="1" dirty="0">
                <a:solidFill>
                  <a:schemeClr val="bg1"/>
                </a:solidFill>
              </a:rPr>
              <a:t>zákon č. 250/2016 Sb., </a:t>
            </a:r>
            <a:r>
              <a:rPr lang="pl-PL" sz="3200" b="1" dirty="0">
                <a:solidFill>
                  <a:schemeClr val="bg1"/>
                </a:solidFill>
              </a:rPr>
              <a:t>o odpovědnosti za přestupky a řízení o nich </a:t>
            </a:r>
            <a:r>
              <a:rPr lang="pl-PL" sz="3200" dirty="0">
                <a:solidFill>
                  <a:schemeClr val="bg1"/>
                </a:solidFill>
              </a:rPr>
              <a:t>(účinnost 1.7.2017)</a:t>
            </a:r>
          </a:p>
          <a:p>
            <a:pPr marL="0" indent="0">
              <a:buNone/>
            </a:pPr>
            <a:endParaRPr lang="pl-PL" sz="3200" b="1" dirty="0">
              <a:solidFill>
                <a:schemeClr val="bg1"/>
              </a:solidFill>
            </a:endParaRPr>
          </a:p>
          <a:p>
            <a:pPr marL="571500" indent="-571500">
              <a:buAutoNum type="romanUcPeriod" startAt="2"/>
            </a:pPr>
            <a:r>
              <a:rPr lang="cs-CZ" sz="3200" b="1" dirty="0">
                <a:solidFill>
                  <a:schemeClr val="bg1"/>
                </a:solidFill>
              </a:rPr>
              <a:t>Zákon č. 251/2016 Sb</a:t>
            </a:r>
            <a:r>
              <a:rPr lang="cs-CZ" sz="3200" dirty="0">
                <a:solidFill>
                  <a:schemeClr val="bg1"/>
                </a:solidFill>
              </a:rPr>
              <a:t>., o některých přestupcích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      - nezařazené přestupky </a:t>
            </a:r>
            <a:r>
              <a:rPr lang="pl-PL" sz="3200" dirty="0">
                <a:solidFill>
                  <a:schemeClr val="bg1"/>
                </a:solidFill>
              </a:rPr>
              <a:t>(účinnost 1.7.2017)</a:t>
            </a:r>
          </a:p>
          <a:p>
            <a:pPr marL="0" indent="0" algn="just">
              <a:buNone/>
            </a:pPr>
            <a:endParaRPr lang="cs-CZ" sz="32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3200" dirty="0">
                <a:solidFill>
                  <a:schemeClr val="bg1"/>
                </a:solidFill>
              </a:rPr>
              <a:t>III. Doprovodný (změnový) zákon – sněm. tisk č. </a:t>
            </a:r>
            <a:r>
              <a:rPr lang="cs-CZ" sz="3200" dirty="0">
                <a:solidFill>
                  <a:schemeClr val="bg1"/>
                </a:solidFill>
                <a:hlinkClick r:id="rId3"/>
              </a:rPr>
              <a:t>929/2016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</a:p>
          <a:p>
            <a:pPr lvl="1">
              <a:buFontTx/>
              <a:buChar char="-"/>
            </a:pPr>
            <a:r>
              <a:rPr lang="cs-CZ" sz="2800" dirty="0">
                <a:solidFill>
                  <a:schemeClr val="bg1"/>
                </a:solidFill>
              </a:rPr>
              <a:t>Mění 250 zákonů</a:t>
            </a:r>
          </a:p>
          <a:p>
            <a:pPr lvl="1">
              <a:buFontTx/>
              <a:buChar char="-"/>
            </a:pPr>
            <a:r>
              <a:rPr lang="cs-CZ" sz="2800" dirty="0">
                <a:solidFill>
                  <a:schemeClr val="bg1"/>
                </a:solidFill>
              </a:rPr>
              <a:t>Úprava a sjednocení terminologie</a:t>
            </a:r>
          </a:p>
          <a:p>
            <a:pPr lvl="1">
              <a:buFontTx/>
              <a:buChar char="-"/>
            </a:pPr>
            <a:r>
              <a:rPr lang="cs-CZ" sz="2800" dirty="0">
                <a:solidFill>
                  <a:schemeClr val="bg1"/>
                </a:solidFill>
              </a:rPr>
              <a:t>Část 54 – změna zákona 13/1997 Sb.</a:t>
            </a:r>
          </a:p>
          <a:p>
            <a:pPr>
              <a:buFontTx/>
              <a:buChar char="-"/>
            </a:pPr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/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/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282829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Vymizení „složkových“ specifik, odstranění „duplicit“ doprovodným zákonem</a:t>
            </a:r>
            <a:r>
              <a:rPr lang="cs-CZ" b="1" dirty="0"/>
              <a:t/>
            </a:r>
            <a:br>
              <a:rPr lang="cs-CZ" b="1" dirty="0"/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191" y="2071120"/>
            <a:ext cx="11171977" cy="4616119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pPr lvl="0">
              <a:buFontTx/>
              <a:buChar char="-"/>
            </a:pPr>
            <a:r>
              <a:rPr lang="cs-CZ" sz="4500" b="1" dirty="0">
                <a:solidFill>
                  <a:schemeClr val="bg1"/>
                </a:solidFill>
              </a:rPr>
              <a:t>správní delikt – nově přestupek FPO, PO</a:t>
            </a:r>
          </a:p>
          <a:p>
            <a:pPr lvl="0">
              <a:buFontTx/>
              <a:buChar char="-"/>
            </a:pPr>
            <a:r>
              <a:rPr lang="cs-CZ" sz="4500" b="1" dirty="0">
                <a:solidFill>
                  <a:schemeClr val="bg1"/>
                </a:solidFill>
              </a:rPr>
              <a:t>vyloučení speciálních procesních úprav u jednotlivých zákonů (část § 43 zákona 13/1997), zejm. liberace</a:t>
            </a:r>
          </a:p>
          <a:p>
            <a:pPr lvl="0">
              <a:buFontTx/>
              <a:buChar char="-"/>
            </a:pPr>
            <a:r>
              <a:rPr lang="cs-CZ" sz="4500" b="1" dirty="0">
                <a:solidFill>
                  <a:schemeClr val="bg1"/>
                </a:solidFill>
              </a:rPr>
              <a:t>vyloučení speciálních lhůt pro trvání odpovědnosti za správní delikty</a:t>
            </a:r>
          </a:p>
          <a:p>
            <a:pPr lvl="0">
              <a:buFontTx/>
              <a:buChar char="-"/>
            </a:pPr>
            <a:r>
              <a:rPr lang="cs-CZ" sz="4500" b="1" dirty="0">
                <a:solidFill>
                  <a:schemeClr val="bg1"/>
                </a:solidFill>
              </a:rPr>
              <a:t>vyloučení speciálních pravidel pro ukládání správních trestů (dříve sankcí)</a:t>
            </a:r>
          </a:p>
          <a:p>
            <a:pPr lvl="0">
              <a:buFontTx/>
              <a:buChar char="-"/>
            </a:pPr>
            <a:r>
              <a:rPr lang="cs-CZ" sz="4500" b="1" dirty="0">
                <a:solidFill>
                  <a:schemeClr val="bg1"/>
                </a:solidFill>
              </a:rPr>
              <a:t>nahrazení blokového řízení „příkazem na místě“</a:t>
            </a:r>
          </a:p>
          <a:p>
            <a:pPr>
              <a:buFontTx/>
              <a:buChar char="-"/>
            </a:pPr>
            <a:r>
              <a:rPr lang="cs-CZ" sz="4800" dirty="0">
                <a:solidFill>
                  <a:schemeClr val="bg1"/>
                </a:solidFill>
              </a:rPr>
              <a:t>t</a:t>
            </a:r>
            <a:r>
              <a:rPr lang="cs-CZ" sz="4800">
                <a:solidFill>
                  <a:schemeClr val="bg1"/>
                </a:solidFill>
              </a:rPr>
              <a:t>restnost </a:t>
            </a:r>
            <a:r>
              <a:rPr lang="cs-CZ" sz="4800" dirty="0">
                <a:solidFill>
                  <a:schemeClr val="bg1"/>
                </a:solidFill>
              </a:rPr>
              <a:t>pokusu přestupku</a:t>
            </a:r>
          </a:p>
          <a:p>
            <a:pPr lvl="0">
              <a:buFontTx/>
              <a:buChar char="-"/>
            </a:pPr>
            <a:endParaRPr lang="cs-CZ" sz="4500" b="1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endParaRPr lang="cs-CZ" sz="4500" b="1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endParaRPr lang="cs-CZ" sz="45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80359"/>
            <a:ext cx="3200400" cy="3379124"/>
          </a:xfrm>
        </p:spPr>
        <p:txBody>
          <a:bodyPr/>
          <a:lstStyle/>
          <a:p>
            <a:r>
              <a:rPr lang="cs-CZ" b="1" u="sng" dirty="0"/>
              <a:t/>
            </a:r>
            <a:br>
              <a:rPr lang="cs-CZ" b="1" u="sng" dirty="0"/>
            </a:br>
            <a:endParaRPr lang="cs-CZ" dirty="0"/>
          </a:p>
        </p:txBody>
      </p:sp>
      <p:sp useBgFill="1">
        <p:nvSpPr>
          <p:cNvPr id="6" name="Obdélník 5"/>
          <p:cNvSpPr/>
          <p:nvPr/>
        </p:nvSpPr>
        <p:spPr>
          <a:xfrm>
            <a:off x="10521109" y="0"/>
            <a:ext cx="167089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4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196414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Systematika zákona 250/2016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Obecná ustanovení - část první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bg1"/>
                </a:solidFill>
              </a:rPr>
              <a:t>(Působnost zákona – časová, územní, osobní § 2 – § 4)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Hmotněprávní ustanovení – část druhá </a:t>
            </a:r>
            <a:r>
              <a:rPr lang="cs-CZ" sz="3000" dirty="0">
                <a:solidFill>
                  <a:schemeClr val="bg1"/>
                </a:solidFill>
              </a:rPr>
              <a:t>(Základy odpovědnosti za přestupek – § 5 - § 59)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Procesní ustanovení – část třetí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bg1"/>
                </a:solidFill>
              </a:rPr>
              <a:t>(Řízení o přestupcích - § 60 - § 102)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Společná, přechodná a závěrečná ustanovení - část čtvrtá (§ 103 - § 114)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Kvalifikační předpoklady § 111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370743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Kvalifikační předpoklady úředníků projednávajících 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1" y="2336874"/>
            <a:ext cx="9505950" cy="4521126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sz="3200" dirty="0">
                <a:solidFill>
                  <a:schemeClr val="bg1"/>
                </a:solidFill>
              </a:rPr>
              <a:t>vysokoškolské vzdělání nejméně v magisterském studijním programu v oboru právo na vysoké škole v České republice.</a:t>
            </a:r>
          </a:p>
          <a:p>
            <a:pPr>
              <a:buFontTx/>
              <a:buChar char="-"/>
            </a:pPr>
            <a:r>
              <a:rPr lang="cs-CZ" sz="3200" dirty="0">
                <a:solidFill>
                  <a:schemeClr val="bg1"/>
                </a:solidFill>
              </a:rPr>
              <a:t>vysokoškolské vzdělání v bakalářském studijním programu v jiné oblasti a prokázat odbornou způsobilost zkouškou provedenou u Ministerstva vnitra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- do 31. 12. 2022 může činnost oprávněné úřední osoby vykonávat i úředník bez požadovaného vzdělání dle § 111. </a:t>
            </a:r>
          </a:p>
          <a:p>
            <a:pPr>
              <a:buFontTx/>
              <a:buChar char="-"/>
            </a:pPr>
            <a:r>
              <a:rPr lang="cs-CZ" sz="3200" dirty="0">
                <a:solidFill>
                  <a:schemeClr val="bg1"/>
                </a:solidFill>
              </a:rPr>
              <a:t>od </a:t>
            </a:r>
            <a:r>
              <a:rPr lang="cs-CZ" sz="3200" dirty="0" smtClean="0">
                <a:solidFill>
                  <a:schemeClr val="bg1"/>
                </a:solidFill>
              </a:rPr>
              <a:t>1.1.2023 </a:t>
            </a:r>
            <a:r>
              <a:rPr lang="cs-CZ" sz="3200" dirty="0">
                <a:solidFill>
                  <a:schemeClr val="bg1"/>
                </a:solidFill>
              </a:rPr>
              <a:t>úředník bez požadovaného vzdělání dle § 111 pokud je </a:t>
            </a:r>
            <a:r>
              <a:rPr lang="cs-CZ" sz="3200" b="1" dirty="0">
                <a:solidFill>
                  <a:schemeClr val="bg1"/>
                </a:solidFill>
              </a:rPr>
              <a:t>starší 50 let</a:t>
            </a:r>
            <a:r>
              <a:rPr lang="cs-CZ" sz="3200" dirty="0">
                <a:solidFill>
                  <a:schemeClr val="bg1"/>
                </a:solidFill>
              </a:rPr>
              <a:t>, pokud </a:t>
            </a:r>
            <a:r>
              <a:rPr lang="cs-CZ" sz="3200" b="1" dirty="0">
                <a:solidFill>
                  <a:schemeClr val="bg1"/>
                </a:solidFill>
              </a:rPr>
              <a:t>nejméně 10 let projednávala přestupky </a:t>
            </a:r>
            <a:r>
              <a:rPr lang="cs-CZ" sz="3200" dirty="0">
                <a:solidFill>
                  <a:schemeClr val="bg1"/>
                </a:solidFill>
              </a:rPr>
              <a:t>a rozhodovala o nich (osobní názor MT – vztahovat i na řízení o </a:t>
            </a:r>
            <a:r>
              <a:rPr lang="cs-CZ" sz="3200" dirty="0" err="1">
                <a:solidFill>
                  <a:schemeClr val="bg1"/>
                </a:solidFill>
              </a:rPr>
              <a:t>spr</a:t>
            </a:r>
            <a:r>
              <a:rPr lang="cs-CZ" sz="3200" dirty="0">
                <a:solidFill>
                  <a:schemeClr val="bg1"/>
                </a:solidFill>
              </a:rPr>
              <a:t>. deliktech)</a:t>
            </a:r>
          </a:p>
          <a:p>
            <a:pPr>
              <a:buFontTx/>
              <a:buChar char="-"/>
            </a:pPr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80359"/>
            <a:ext cx="3200400" cy="3379124"/>
          </a:xfrm>
        </p:spPr>
        <p:txBody>
          <a:bodyPr/>
          <a:lstStyle/>
          <a:p>
            <a:r>
              <a:rPr lang="cs-CZ" b="1" u="sng" dirty="0"/>
              <a:t/>
            </a:r>
            <a:br>
              <a:rPr lang="cs-CZ" b="1" u="sng" dirty="0"/>
            </a:br>
            <a:endParaRPr lang="cs-CZ" dirty="0"/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496065" cy="287767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 dirty="0"/>
              <a:t>§ 111-112</a:t>
            </a:r>
          </a:p>
          <a:p>
            <a:r>
              <a:rPr lang="cs-CZ" sz="3600" b="1" dirty="0"/>
              <a:t>zákona 250/2016</a:t>
            </a:r>
          </a:p>
        </p:txBody>
      </p:sp>
      <p:sp useBgFill="1">
        <p:nvSpPr>
          <p:cNvPr id="8" name="Obdélník 7"/>
          <p:cNvSpPr/>
          <p:nvPr/>
        </p:nvSpPr>
        <p:spPr>
          <a:xfrm>
            <a:off x="10521109" y="243992"/>
            <a:ext cx="167089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4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84592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Kvalifikační předpoklady úředníků projednávajících 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1" y="2336874"/>
            <a:ext cx="9505950" cy="4521126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200" b="1" u="sng" dirty="0">
                <a:solidFill>
                  <a:schemeClr val="bg1"/>
                </a:solidFill>
              </a:rPr>
              <a:t>Zkouška podle § 111 není ZOZ, </a:t>
            </a:r>
            <a:r>
              <a:rPr lang="cs-CZ" sz="2200" b="1" u="sng" dirty="0">
                <a:solidFill>
                  <a:schemeClr val="bg1"/>
                </a:solidFill>
              </a:rPr>
              <a:t>ale „obecná část zkoušky ke všem přestupkovým agendám“ 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Každý úředník bez právnického vzdělání </a:t>
            </a:r>
            <a:r>
              <a:rPr lang="cs-CZ" sz="2200" dirty="0">
                <a:solidFill>
                  <a:schemeClr val="bg1"/>
                </a:solidFill>
              </a:rPr>
              <a:t>(a mimo výjimky věku a praxe) </a:t>
            </a:r>
            <a:r>
              <a:rPr lang="cs-CZ" sz="3200" b="1" dirty="0">
                <a:solidFill>
                  <a:schemeClr val="bg1"/>
                </a:solidFill>
              </a:rPr>
              <a:t> projednávající přestupky musí mít ZOZ na věcnou agendu + zkoušku dle § 111</a:t>
            </a:r>
            <a:r>
              <a:rPr lang="cs-CZ" sz="3200" dirty="0">
                <a:solidFill>
                  <a:schemeClr val="bg1"/>
                </a:solidFill>
              </a:rPr>
              <a:t> od 1.1.2023.</a:t>
            </a:r>
          </a:p>
          <a:p>
            <a:r>
              <a:rPr lang="cs-CZ" dirty="0">
                <a:solidFill>
                  <a:schemeClr val="bg1"/>
                </a:solidFill>
              </a:rPr>
              <a:t>Složení zkoušky ZOZ dle zákona č. 312/2002 Sb. nenahrazuje zkoušku dle § 111 odst. 1. Smyslem prokazování ZOZ je ověření předpokladů pro výkon jednotlivých správních agend se specifickým zaměřením na působnost územních samosprávných celků. </a:t>
            </a:r>
          </a:p>
          <a:p>
            <a:r>
              <a:rPr lang="cs-CZ" dirty="0">
                <a:solidFill>
                  <a:schemeClr val="bg1"/>
                </a:solidFill>
              </a:rPr>
              <a:t>Odborná způsobilost dle § 111 ZOP pokrývá zejména znalost právních předpisů v oblasti odpovědnosti za přestupek. </a:t>
            </a:r>
            <a:r>
              <a:rPr lang="cs-CZ" i="1" dirty="0">
                <a:solidFill>
                  <a:schemeClr val="bg1"/>
                </a:solidFill>
              </a:rPr>
              <a:t>(stanovisko MVČR - odboru legislativy a koordinace předpisů č.j. MV-152351-2/LG-2016)</a:t>
            </a:r>
          </a:p>
          <a:p>
            <a:r>
              <a:rPr lang="cs-CZ" u="sng" dirty="0">
                <a:solidFill>
                  <a:schemeClr val="bg1"/>
                </a:solidFill>
              </a:rPr>
              <a:t>Konzultační den na MV dne 7.3.2017 k dané věci – názory na problematiku se stále vyvíjí !!!</a:t>
            </a:r>
          </a:p>
          <a:p>
            <a:pPr marL="0" indent="0">
              <a:buNone/>
            </a:pPr>
            <a:endParaRPr lang="cs-CZ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80359"/>
            <a:ext cx="3200400" cy="3379124"/>
          </a:xfrm>
        </p:spPr>
        <p:txBody>
          <a:bodyPr/>
          <a:lstStyle/>
          <a:p>
            <a:endParaRPr lang="cs-CZ" b="1" u="sng" dirty="0"/>
          </a:p>
          <a:p>
            <a:r>
              <a:rPr lang="cs-CZ" b="1" u="sng" dirty="0"/>
              <a:t/>
            </a:r>
            <a:br>
              <a:rPr lang="cs-CZ" b="1" u="sng" dirty="0"/>
            </a:br>
            <a:endParaRPr lang="cs-CZ" dirty="0"/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496065" cy="287767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 dirty="0"/>
              <a:t>§ 111</a:t>
            </a:r>
          </a:p>
          <a:p>
            <a:r>
              <a:rPr lang="cs-CZ" sz="3600" b="1" dirty="0"/>
              <a:t>zákona 250/2016 Sb.</a:t>
            </a:r>
          </a:p>
          <a:p>
            <a:r>
              <a:rPr lang="cs-CZ" sz="3600" b="1" dirty="0"/>
              <a:t>XXXXXXXXXX</a:t>
            </a:r>
          </a:p>
          <a:p>
            <a:r>
              <a:rPr lang="cs-CZ" sz="3600" b="1" dirty="0"/>
              <a:t>§ 21 zákona 312/2002 Sb.</a:t>
            </a: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394169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Systematika zákona 250/2016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5070"/>
            <a:ext cx="9505950" cy="485293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Obecná ustanovení - část první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bg1"/>
                </a:solidFill>
              </a:rPr>
              <a:t>(Působnost zákona – časová, územní, osobní § 2 – § 4)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Hmotněprávní ustanovení – část druhá </a:t>
            </a:r>
            <a:r>
              <a:rPr lang="cs-CZ" sz="3000" dirty="0">
                <a:solidFill>
                  <a:schemeClr val="bg1"/>
                </a:solidFill>
              </a:rPr>
              <a:t>(Základy odpovědnosti za přestupek – § 5 - § 59)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Procesní ustanovení – část třetí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bg1"/>
                </a:solidFill>
              </a:rPr>
              <a:t>(Řízení o přestupcích - § 60 - § 102)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Společná, přechodná a závěrečná ustanovení - část čtvrtá (§ 103 - § 114)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Kvalifikační předpoklady § 111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</p:txBody>
      </p:sp>
      <p:sp useBgFill="1">
        <p:nvSpPr>
          <p:cNvPr id="8" name="Obdélník 7"/>
          <p:cNvSpPr/>
          <p:nvPr/>
        </p:nvSpPr>
        <p:spPr>
          <a:xfrm>
            <a:off x="10521108" y="409127"/>
            <a:ext cx="167089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r>
              <a:rPr lang="cs-CZ" sz="1200" b="1" dirty="0">
                <a:solidFill>
                  <a:srgbClr val="002060"/>
                </a:solidFill>
              </a:rPr>
              <a:t>Odborný seminář pracovníků silničních správních úřadů obcí s rozšířenou působností Královéhradeckého kraje</a:t>
            </a:r>
          </a:p>
        </p:txBody>
      </p:sp>
    </p:spTree>
    <p:extLst>
      <p:ext uri="{BB962C8B-B14F-4D97-AF65-F5344CB8AC3E}">
        <p14:creationId xmlns:p14="http://schemas.microsoft.com/office/powerpoint/2010/main" val="245144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Obecná ustanovení - působnost</a:t>
            </a:r>
            <a:r>
              <a:rPr lang="cs-CZ" b="1" dirty="0"/>
              <a:t/>
            </a:r>
            <a:br>
              <a:rPr lang="cs-CZ" b="1" dirty="0"/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6107" y="2071120"/>
            <a:ext cx="11171977" cy="4786880"/>
          </a:xfrm>
          <a:solidFill>
            <a:schemeClr val="tx1"/>
          </a:solidFill>
        </p:spPr>
        <p:txBody>
          <a:bodyPr>
            <a:normAutofit fontScale="47500" lnSpcReduction="20000"/>
          </a:bodyPr>
          <a:lstStyle/>
          <a:p>
            <a:pPr lvl="0">
              <a:buFontTx/>
              <a:buChar char="-"/>
            </a:pPr>
            <a:endParaRPr lang="cs-CZ" sz="4500" b="1" u="sng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r>
              <a:rPr lang="cs-CZ" sz="4500" b="1" u="sng" dirty="0">
                <a:solidFill>
                  <a:schemeClr val="bg1"/>
                </a:solidFill>
              </a:rPr>
              <a:t>Časová </a:t>
            </a:r>
            <a:r>
              <a:rPr lang="cs-CZ" sz="4500" b="1" dirty="0">
                <a:solidFill>
                  <a:schemeClr val="bg1"/>
                </a:solidFill>
              </a:rPr>
              <a:t>- </a:t>
            </a:r>
            <a:r>
              <a:rPr lang="cs-CZ" sz="4500" dirty="0">
                <a:solidFill>
                  <a:schemeClr val="bg1"/>
                </a:solidFill>
              </a:rPr>
              <a:t>odpovědnost za přestupek se posoudí podle toho zákona, který byl účinný v době, kdy ke spáchání přestupku došlo, pokud nový zákon není pro pachatele příznivější – čl. 40 odst. 6 LZPS (§ 7 starého PZ)</a:t>
            </a:r>
          </a:p>
          <a:p>
            <a:pPr marL="0" lvl="0" indent="0">
              <a:buNone/>
            </a:pPr>
            <a:endParaRPr lang="cs-CZ" sz="4500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r>
              <a:rPr lang="cs-CZ" sz="4500" b="1" u="sng" dirty="0">
                <a:solidFill>
                  <a:schemeClr val="bg1"/>
                </a:solidFill>
              </a:rPr>
              <a:t>Územní</a:t>
            </a:r>
            <a:r>
              <a:rPr lang="cs-CZ" sz="4500" b="1" dirty="0">
                <a:solidFill>
                  <a:schemeClr val="bg1"/>
                </a:solidFill>
              </a:rPr>
              <a:t> – zásadně přestupky spáchané na území ČR, ale i přestupky mimo ČR, </a:t>
            </a:r>
          </a:p>
          <a:p>
            <a:pPr lvl="1">
              <a:buFontTx/>
              <a:buChar char="-"/>
            </a:pPr>
            <a:r>
              <a:rPr lang="cs-CZ" sz="4100" b="1" dirty="0">
                <a:solidFill>
                  <a:schemeClr val="bg1"/>
                </a:solidFill>
              </a:rPr>
              <a:t>pokud došlo k porušení zájmu na území ČR a následku v cizině a naopak (i částečně)</a:t>
            </a:r>
          </a:p>
          <a:p>
            <a:pPr lvl="1">
              <a:buFontTx/>
              <a:buChar char="-"/>
            </a:pPr>
            <a:r>
              <a:rPr lang="cs-CZ" sz="4100" b="1" dirty="0">
                <a:solidFill>
                  <a:schemeClr val="bg1"/>
                </a:solidFill>
              </a:rPr>
              <a:t>pachatel svým jednáním porušil povinnost, kterou má podle právního řádu České republiky i mimo území České republiky,</a:t>
            </a:r>
          </a:p>
          <a:p>
            <a:pPr lvl="1">
              <a:buFontTx/>
              <a:buChar char="-"/>
            </a:pPr>
            <a:r>
              <a:rPr lang="cs-CZ" sz="4100" b="1" dirty="0">
                <a:solidFill>
                  <a:schemeClr val="bg1"/>
                </a:solidFill>
              </a:rPr>
              <a:t>pachatel spáchal přestupek proti majetku nebo proti občanskému soužití, pokud takové jednání nebylo projednáno v cizině</a:t>
            </a:r>
          </a:p>
          <a:p>
            <a:pPr lvl="1">
              <a:buFontTx/>
              <a:buChar char="-"/>
            </a:pPr>
            <a:r>
              <a:rPr lang="cs-CZ" sz="4400" b="1" dirty="0">
                <a:solidFill>
                  <a:schemeClr val="bg1"/>
                </a:solidFill>
              </a:rPr>
              <a:t>„vzájemnost“ dle mez. smlouvy</a:t>
            </a:r>
          </a:p>
          <a:p>
            <a:pPr marL="457200" lvl="1" indent="0">
              <a:buNone/>
            </a:pPr>
            <a:r>
              <a:rPr lang="cs-CZ" sz="4400" b="1" dirty="0">
                <a:solidFill>
                  <a:schemeClr val="bg1"/>
                </a:solidFill>
              </a:rPr>
              <a:t>potrestat jen v zahraničí nebo jen v ČR (ne dvakrát v téže věci)</a:t>
            </a:r>
          </a:p>
          <a:p>
            <a:pPr marL="457200" lvl="1" indent="0">
              <a:buNone/>
            </a:pPr>
            <a:endParaRPr lang="cs-CZ" sz="4500" b="1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r>
              <a:rPr lang="cs-CZ" sz="4500" b="1" u="sng" dirty="0">
                <a:solidFill>
                  <a:schemeClr val="bg1"/>
                </a:solidFill>
              </a:rPr>
              <a:t>Osobní</a:t>
            </a:r>
            <a:r>
              <a:rPr lang="cs-CZ" sz="4500" b="1" dirty="0">
                <a:solidFill>
                  <a:schemeClr val="bg1"/>
                </a:solidFill>
              </a:rPr>
              <a:t> – imunita diplomatů, imunita prezidenta, soudců ÚS, </a:t>
            </a:r>
          </a:p>
          <a:p>
            <a:pPr lvl="2">
              <a:buFontTx/>
              <a:buChar char="-"/>
            </a:pPr>
            <a:r>
              <a:rPr lang="cs-CZ" sz="3900" b="1" dirty="0">
                <a:solidFill>
                  <a:schemeClr val="bg1"/>
                </a:solidFill>
              </a:rPr>
              <a:t>- ne příslušníci bezpečnostních sborů, ne vězni</a:t>
            </a:r>
          </a:p>
          <a:p>
            <a:pPr marL="914400" lvl="2" indent="0">
              <a:buNone/>
            </a:pPr>
            <a:r>
              <a:rPr lang="cs-CZ" sz="3900" b="1" dirty="0">
                <a:solidFill>
                  <a:schemeClr val="bg1"/>
                </a:solidFill>
              </a:rPr>
              <a:t>   - senátoři a poslanci jen když chtějí</a:t>
            </a:r>
          </a:p>
          <a:p>
            <a:pPr lvl="2">
              <a:buFontTx/>
              <a:buChar char="-"/>
            </a:pPr>
            <a:endParaRPr lang="cs-CZ" sz="3900" b="1" dirty="0">
              <a:solidFill>
                <a:schemeClr val="bg1"/>
              </a:solidFill>
            </a:endParaRPr>
          </a:p>
          <a:p>
            <a:pPr lvl="0">
              <a:buFontTx/>
              <a:buChar char="-"/>
            </a:pPr>
            <a:endParaRPr lang="cs-CZ" sz="45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/>
          </a:p>
        </p:txBody>
      </p:sp>
      <p:sp useBgFill="1">
        <p:nvSpPr>
          <p:cNvPr id="6" name="Obdélník 5"/>
          <p:cNvSpPr/>
          <p:nvPr/>
        </p:nvSpPr>
        <p:spPr>
          <a:xfrm>
            <a:off x="10521108" y="409127"/>
            <a:ext cx="167089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rgbClr val="002060"/>
              </a:solidFill>
            </a:endParaRPr>
          </a:p>
          <a:p>
            <a:pPr algn="r"/>
            <a:r>
              <a:rPr lang="cs-CZ" sz="1400" b="1" dirty="0">
                <a:solidFill>
                  <a:srgbClr val="002060"/>
                </a:solidFill>
              </a:rPr>
              <a:t>Metodická porada pracovníků dopravně správních agend </a:t>
            </a:r>
          </a:p>
          <a:p>
            <a:pPr algn="r"/>
            <a:r>
              <a:rPr lang="cs-CZ" sz="1400" b="1" dirty="0">
                <a:solidFill>
                  <a:srgbClr val="002060"/>
                </a:solidFill>
              </a:rPr>
              <a:t>Luhačovice 10. – 11. 11. 2016</a:t>
            </a:r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0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18856</TotalTime>
  <Words>3570</Words>
  <Application>Microsoft Office PowerPoint</Application>
  <PresentationFormat>Širokoúhlá obrazovka</PresentationFormat>
  <Paragraphs>440</Paragraphs>
  <Slides>28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Tahoma</vt:lpstr>
      <vt:lpstr>Times New Roman</vt:lpstr>
      <vt:lpstr>Trebuchet MS</vt:lpstr>
      <vt:lpstr>Wingdings</vt:lpstr>
      <vt:lpstr>Berlín</vt:lpstr>
      <vt:lpstr>Některé otázky správního trestání podle zákona o odpovědnosti za přestupky 250/2016 Sb.</vt:lpstr>
      <vt:lpstr>O čem to bude ?</vt:lpstr>
      <vt:lpstr>Systematika nové právní úpravy - balíček zákonů</vt:lpstr>
      <vt:lpstr>Vymizení „složkových“ specifik, odstranění „duplicit“ doprovodným zákonem </vt:lpstr>
      <vt:lpstr>Systematika zákona 250/2016 Sb.</vt:lpstr>
      <vt:lpstr>Kvalifikační předpoklady úředníků projednávajících přestupky</vt:lpstr>
      <vt:lpstr>Kvalifikační předpoklady úředníků projednávajících přestupky</vt:lpstr>
      <vt:lpstr>Systematika zákona 250/2016 Sb.</vt:lpstr>
      <vt:lpstr>Obecná ustanovení - působnost </vt:lpstr>
      <vt:lpstr>Pojem přestupku</vt:lpstr>
      <vt:lpstr>Pokus přestupku</vt:lpstr>
      <vt:lpstr>Odpovědnost za přestupek a zavinění FO</vt:lpstr>
      <vt:lpstr>Odpovědnost za přestupek PO, FPO</vt:lpstr>
      <vt:lpstr>Promlčecí lhůta</vt:lpstr>
      <vt:lpstr>Běh promlčecí lhůty u přestupků s pokutou pod 100 000 Kč</vt:lpstr>
      <vt:lpstr>Běh promlčecí lhůty u přestupků s pokutou od 100 000 Kč</vt:lpstr>
      <vt:lpstr>Čím se přerušuje běh promlčecí lhůty</vt:lpstr>
      <vt:lpstr>Prezentace aplikace PowerPoint</vt:lpstr>
      <vt:lpstr>Vedení řízení o přestupcích</vt:lpstr>
      <vt:lpstr>Narovnání – tzv. odklon</vt:lpstr>
      <vt:lpstr>Mimořádné snížení výměry pokuty</vt:lpstr>
      <vt:lpstr>Druhy správních trestů – § 35 ZOP</vt:lpstr>
      <vt:lpstr>Ukládání správních trestů – § 36-44 ZOP</vt:lpstr>
      <vt:lpstr>Ukládání správních trestů za více přestupků</vt:lpstr>
      <vt:lpstr>Ukládání správních trestů – příkaz na místě</vt:lpstr>
      <vt:lpstr>Mimořádné snížení výměry pokuty</vt:lpstr>
      <vt:lpstr>Podmíněné upuštění od uložení správního trestu</vt:lpstr>
      <vt:lpstr>Děkuji za pozornost…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řád</dc:title>
  <dc:creator>Michal Tichý</dc:creator>
  <cp:lastModifiedBy>Tichý Michal</cp:lastModifiedBy>
  <cp:revision>334</cp:revision>
  <dcterms:created xsi:type="dcterms:W3CDTF">2015-09-09T21:25:31Z</dcterms:created>
  <dcterms:modified xsi:type="dcterms:W3CDTF">2017-01-23T13:04:45Z</dcterms:modified>
</cp:coreProperties>
</file>