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4071" r:id="rId2"/>
  </p:sldMasterIdLst>
  <p:notesMasterIdLst>
    <p:notesMasterId r:id="rId11"/>
  </p:notesMasterIdLst>
  <p:sldIdLst>
    <p:sldId id="256" r:id="rId3"/>
    <p:sldId id="673" r:id="rId4"/>
    <p:sldId id="681" r:id="rId5"/>
    <p:sldId id="678" r:id="rId6"/>
    <p:sldId id="676" r:id="rId7"/>
    <p:sldId id="677" r:id="rId8"/>
    <p:sldId id="679" r:id="rId9"/>
    <p:sldId id="680" r:id="rId10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P OKSK - BUREŠ Michal vedoucí oddělení" initials="PO-BMvo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FF"/>
    <a:srgbClr val="6600FF"/>
    <a:srgbClr val="E0ECF4"/>
    <a:srgbClr val="FFCCCC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yl s motivem 2 – zvýraznění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Styl Tmav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35" autoAdjust="0"/>
    <p:restoredTop sz="94660"/>
  </p:normalViewPr>
  <p:slideViewPr>
    <p:cSldViewPr>
      <p:cViewPr varScale="1">
        <p:scale>
          <a:sx n="115" d="100"/>
          <a:sy n="115" d="100"/>
        </p:scale>
        <p:origin x="18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5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285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5" y="9371285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566FF36-AA20-4EC8-8219-CB15DFF951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796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66FF36-AA20-4EC8-8219-CB15DFF95132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logo_titulka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" y="4765675"/>
            <a:ext cx="3829050" cy="154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268413"/>
            <a:ext cx="7772400" cy="1800225"/>
          </a:xfrm>
          <a:ln>
            <a:solidFill>
              <a:schemeClr val="bg1"/>
            </a:solidFill>
          </a:ln>
        </p:spPr>
        <p:txBody>
          <a:bodyPr lIns="288000" tIns="288000" rIns="288000" bIns="288000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573463"/>
            <a:ext cx="7704138" cy="6477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04025" y="188913"/>
            <a:ext cx="2133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 smtClean="0"/>
              <a:t>2. 12. 2014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2. 12. 2014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Setkání policejního prezidenta s policisty a zaměstnanci policie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46206-4298-4133-8FF5-B8285341F8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2562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2562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2. 12. 2014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Setkání policejního prezidenta s policisty a zaměstnanci policie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338EE-50FD-4A4A-B5B3-F4D7D50C64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28775"/>
            <a:ext cx="8229600" cy="390207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2. 12. 2014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Setkání policejního prezidenta s policisty a zaměstnanci policie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7653A-ED93-46C6-8B69-EBC73A675B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F8F96-A5A1-42B2-8C30-DD3B0F9DB19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31.1.2017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8E24-E21C-47B7-B49E-038C5EE9C79E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789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F8F96-A5A1-42B2-8C30-DD3B0F9DB19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31.1.2017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8E24-E21C-47B7-B49E-038C5EE9C79E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622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F8F96-A5A1-42B2-8C30-DD3B0F9DB19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31.1.2017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8E24-E21C-47B7-B49E-038C5EE9C79E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514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F8F96-A5A1-42B2-8C30-DD3B0F9DB19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31.1.2017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8E24-E21C-47B7-B49E-038C5EE9C79E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910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F8F96-A5A1-42B2-8C30-DD3B0F9DB19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31.1.2017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8E24-E21C-47B7-B49E-038C5EE9C79E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166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F8F96-A5A1-42B2-8C30-DD3B0F9DB19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31.1.2017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8E24-E21C-47B7-B49E-038C5EE9C79E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9924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F8F96-A5A1-42B2-8C30-DD3B0F9DB19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31.1.2017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8E24-E21C-47B7-B49E-038C5EE9C79E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852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2. 12. 2014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Setkání policejního prezidenta s policisty a zaměstnanci policie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9D84E-6091-4345-BE19-C1DB39EFC5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F8F96-A5A1-42B2-8C30-DD3B0F9DB19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31.1.2017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8E24-E21C-47B7-B49E-038C5EE9C79E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6375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F8F96-A5A1-42B2-8C30-DD3B0F9DB19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31.1.2017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8E24-E21C-47B7-B49E-038C5EE9C79E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612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F8F96-A5A1-42B2-8C30-DD3B0F9DB19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31.1.2017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8E24-E21C-47B7-B49E-038C5EE9C79E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2423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F8F96-A5A1-42B2-8C30-DD3B0F9DB19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31.1.2017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8E24-E21C-47B7-B49E-038C5EE9C79E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77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2. 12. 2014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Setkání policejního prezidenta s policisty a zaměstnanci policie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9A2DD-55E3-44F5-B881-55B9C9FEE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3902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3902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2. 12. 2014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Setkání policejního prezidenta s policisty a zaměstnanci policie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F4DCF-8CF3-4A23-8E4B-BB5BE92CB9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2. 12. 2014</a:t>
            </a: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Setkání policejního prezidenta s policisty a zaměstnanci policie</a:t>
            </a: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CBBAD-BAA6-41DA-80E5-03BF824537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2. 12. 2014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Setkání policejního prezidenta s policisty a zaměstnanci policie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B3521-59C1-4171-BBFE-1301B6258D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2. 12. 2014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Setkání policejního prezidenta s policisty a zaměstnanci policie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8BF4B-CF74-40F6-8B2F-93D49B18D5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2. 12. 2014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Setkání policejního prezidenta s policisty a zaměstnanci policie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1FFEC-46AC-4627-A9AB-A059F8824C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2. 12. 2014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Setkání policejního prezidenta s policisty a zaměstnanci policie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84EC7-7C0C-4940-881B-3DA4850679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bezna zapat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3850" y="5629275"/>
            <a:ext cx="6913563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1547813" y="6002338"/>
            <a:ext cx="7127875" cy="6477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22960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308725"/>
            <a:ext cx="17748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cs-CZ" smtClean="0"/>
              <a:t>2. 12. 2014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63713" y="6308725"/>
            <a:ext cx="4679950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pl-PL" smtClean="0"/>
              <a:t>Setkání policejního prezidenta s policisty a zaměstnanci policie</a:t>
            </a: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021388"/>
            <a:ext cx="9810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8D1A43-4766-4519-8351-4ADFC4FF3B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0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  <p:sldLayoutId id="2147484069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22F8F96-A5A1-42B2-8C30-DD3B0F9DB196}" type="datetimeFigureOut">
              <a:rPr lang="cs-CZ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31.1.2017</a:t>
            </a:fld>
            <a:endParaRPr lang="cs-CZ" smtClean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cs-CZ" smtClean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B608E24-E21C-47B7-B49E-038C5EE9C79E}" type="slidenum">
              <a:rPr lang="cs-CZ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cs-CZ" smtClean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71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  <p:sldLayoutId id="2147484073" r:id="rId2"/>
    <p:sldLayoutId id="2147484074" r:id="rId3"/>
    <p:sldLayoutId id="2147484075" r:id="rId4"/>
    <p:sldLayoutId id="2147484076" r:id="rId5"/>
    <p:sldLayoutId id="2147484077" r:id="rId6"/>
    <p:sldLayoutId id="2147484078" r:id="rId7"/>
    <p:sldLayoutId id="2147484079" r:id="rId8"/>
    <p:sldLayoutId id="2147484080" r:id="rId9"/>
    <p:sldLayoutId id="2147484081" r:id="rId10"/>
    <p:sldLayoutId id="214748408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rph.osdp.int@pcr.cz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hk.di.komunikace@pcr.cz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jc.di.komunikace@pcr.cz" TargetMode="Externa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jc.tu.di.komunikace@pcr.cz" TargetMode="Externa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na.di.komunikace@pcr.cz" TargetMode="Externa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k.di.komunikace@pcr.cz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260648"/>
            <a:ext cx="8443825" cy="2664296"/>
          </a:xfrm>
        </p:spPr>
        <p:txBody>
          <a:bodyPr/>
          <a:lstStyle/>
          <a:p>
            <a:pPr algn="ctr" eaLnBrk="1" hangingPunct="1"/>
            <a:r>
              <a:rPr lang="cs-CZ" sz="2800" i="1" dirty="0" smtClean="0"/>
              <a:t>            </a:t>
            </a:r>
            <a:r>
              <a:rPr lang="cs-CZ" sz="2000" b="1" i="1" dirty="0" smtClean="0">
                <a:solidFill>
                  <a:srgbClr val="FFFF00"/>
                </a:solidFill>
              </a:rPr>
              <a:t>Spisová služba je upravena Zákonem. č. 499/2004 Sb. </a:t>
            </a:r>
            <a:br>
              <a:rPr lang="cs-CZ" sz="2000" b="1" i="1" dirty="0" smtClean="0">
                <a:solidFill>
                  <a:srgbClr val="FFFF00"/>
                </a:solidFill>
              </a:rPr>
            </a:br>
            <a:r>
              <a:rPr lang="cs-CZ" sz="2000" b="1" i="1" dirty="0">
                <a:solidFill>
                  <a:srgbClr val="FFFF00"/>
                </a:solidFill>
              </a:rPr>
              <a:t> </a:t>
            </a:r>
            <a:r>
              <a:rPr lang="cs-CZ" sz="2000" b="1" i="1" dirty="0" smtClean="0">
                <a:solidFill>
                  <a:srgbClr val="FFFF00"/>
                </a:solidFill>
              </a:rPr>
              <a:t>                            o archivnictví a spisové službě </a:t>
            </a:r>
            <a:r>
              <a:rPr lang="cs-CZ" sz="2000" i="1" dirty="0" smtClean="0"/>
              <a:t/>
            </a:r>
            <a:br>
              <a:rPr lang="cs-CZ" sz="2000" i="1" dirty="0" smtClean="0"/>
            </a:br>
            <a:r>
              <a:rPr lang="cs-CZ" sz="2000" i="1" dirty="0" smtClean="0"/>
              <a:t/>
            </a:r>
            <a:br>
              <a:rPr lang="cs-CZ" sz="2000" i="1" dirty="0" smtClean="0"/>
            </a:br>
            <a:r>
              <a:rPr lang="cs-CZ" sz="2400" b="1" i="1" dirty="0">
                <a:latin typeface="+mn-lt"/>
              </a:rPr>
              <a:t>Vyhláška  č. 259/2012 Sb</a:t>
            </a:r>
            <a:r>
              <a:rPr lang="cs-CZ" sz="2400" i="1" dirty="0">
                <a:latin typeface="+mn-lt"/>
              </a:rPr>
              <a:t>. </a:t>
            </a:r>
            <a:r>
              <a:rPr lang="cs-CZ" sz="1600" i="1" dirty="0">
                <a:latin typeface="+mn-lt"/>
              </a:rPr>
              <a:t>o podrobnostech výkonu </a:t>
            </a:r>
            <a:r>
              <a:rPr lang="cs-CZ" sz="1600" i="1" dirty="0" smtClean="0">
                <a:latin typeface="+mn-lt"/>
              </a:rPr>
              <a:t>služby</a:t>
            </a:r>
            <a:r>
              <a:rPr lang="cs-CZ" sz="2000" i="1" dirty="0"/>
              <a:t/>
            </a:r>
            <a:br>
              <a:rPr lang="cs-CZ" sz="2000" i="1" dirty="0"/>
            </a:br>
            <a:endParaRPr lang="cs-CZ" sz="1600" i="1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23528" y="2924944"/>
            <a:ext cx="8462715" cy="194421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288000" tIns="288000" rIns="288000" bIns="28800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800" b="1" i="1" dirty="0" smtClean="0">
                <a:solidFill>
                  <a:schemeClr val="accent4"/>
                </a:solidFill>
              </a:rPr>
              <a:t>Policie jako organizační složka státu, organizační složky územních samosprávných celků mají povinnost</a:t>
            </a:r>
            <a:r>
              <a:rPr lang="en-US" sz="1800" b="1" i="1" dirty="0" smtClean="0">
                <a:solidFill>
                  <a:schemeClr val="accent4"/>
                </a:solidFill>
              </a:rPr>
              <a:t> </a:t>
            </a:r>
            <a:r>
              <a:rPr lang="cs-CZ" sz="1800" b="1" i="1" dirty="0" smtClean="0">
                <a:solidFill>
                  <a:schemeClr val="accent4"/>
                </a:solidFill>
              </a:rPr>
              <a:t>zajištění odborné správy dokumentů vzniklých z činnosti původce</a:t>
            </a:r>
            <a:r>
              <a:rPr lang="en-US" sz="1800" b="1" i="1" dirty="0" smtClean="0">
                <a:solidFill>
                  <a:schemeClr val="accent4"/>
                </a:solidFill>
              </a:rPr>
              <a:t>, </a:t>
            </a:r>
            <a:r>
              <a:rPr lang="cs-CZ" sz="1800" b="1" i="1" dirty="0" smtClean="0">
                <a:solidFill>
                  <a:schemeClr val="accent4"/>
                </a:solidFill>
              </a:rPr>
              <a:t>zahrnující jejich řádný příjem, evidenci, rozdělování, oběh, vyřizování, vyhotovování</a:t>
            </a:r>
            <a:r>
              <a:rPr lang="en-US" sz="1800" b="1" i="1" dirty="0" smtClean="0">
                <a:solidFill>
                  <a:schemeClr val="accent4"/>
                </a:solidFill>
              </a:rPr>
              <a:t>, </a:t>
            </a:r>
            <a:r>
              <a:rPr lang="cs-CZ" sz="1800" b="1" i="1" dirty="0" smtClean="0">
                <a:solidFill>
                  <a:schemeClr val="accent4"/>
                </a:solidFill>
              </a:rPr>
              <a:t>podepisování, odesílání, ukládání a vyřazování ve skartačním řízení včetně kontroly těchto činností.</a:t>
            </a:r>
            <a:endParaRPr lang="en-US" sz="1800" b="1" i="1" dirty="0" smtClean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Krajské ředitelství policie Královéhradeckého kraje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-674688"/>
            <a:ext cx="9144000" cy="39322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1800" i="1" dirty="0" smtClean="0">
                <a:solidFill>
                  <a:srgbClr val="0099FF"/>
                </a:solidFill>
              </a:rPr>
              <a:t/>
            </a:r>
            <a:br>
              <a:rPr lang="cs-CZ" sz="1800" i="1" dirty="0" smtClean="0">
                <a:solidFill>
                  <a:srgbClr val="0099FF"/>
                </a:solidFill>
              </a:rPr>
            </a:br>
            <a:r>
              <a:rPr lang="cs-CZ" sz="1800" i="1" dirty="0">
                <a:solidFill>
                  <a:srgbClr val="0099FF"/>
                </a:solidFill>
              </a:rPr>
              <a:t/>
            </a:r>
            <a:br>
              <a:rPr lang="cs-CZ" sz="1800" i="1" dirty="0">
                <a:solidFill>
                  <a:srgbClr val="0099FF"/>
                </a:solidFill>
              </a:rPr>
            </a:br>
            <a:r>
              <a:rPr lang="cs-CZ" sz="2400" b="1" i="1" dirty="0" smtClean="0">
                <a:solidFill>
                  <a:srgbClr val="FF0000"/>
                </a:solidFill>
              </a:rPr>
              <a:t>Příjem datových zpráv</a:t>
            </a:r>
            <a:br>
              <a:rPr lang="cs-CZ" sz="2400" b="1" i="1" dirty="0" smtClean="0">
                <a:solidFill>
                  <a:srgbClr val="FF0000"/>
                </a:solidFill>
              </a:rPr>
            </a:br>
            <a:r>
              <a:rPr lang="cs-CZ" sz="2400" b="1" i="1" dirty="0">
                <a:solidFill>
                  <a:srgbClr val="FF0000"/>
                </a:solidFill>
              </a:rPr>
              <a:t/>
            </a:r>
            <a:br>
              <a:rPr lang="cs-CZ" sz="2400" b="1" i="1" dirty="0">
                <a:solidFill>
                  <a:srgbClr val="FF0000"/>
                </a:solidFill>
              </a:rPr>
            </a:br>
            <a:r>
              <a:rPr lang="cs-CZ" sz="1800" i="1" dirty="0" smtClean="0">
                <a:solidFill>
                  <a:srgbClr val="0099FF"/>
                </a:solidFill>
              </a:rPr>
              <a:t/>
            </a:r>
            <a:br>
              <a:rPr lang="cs-CZ" sz="1800" i="1" dirty="0" smtClean="0">
                <a:solidFill>
                  <a:srgbClr val="0099FF"/>
                </a:solidFill>
              </a:rPr>
            </a:br>
            <a:r>
              <a:rPr lang="cs-CZ" sz="2400" b="1" i="1" dirty="0" smtClean="0">
                <a:solidFill>
                  <a:srgbClr val="0099FF"/>
                </a:solidFill>
              </a:rPr>
              <a:t>Datová zpráva a digitální dokument v ní obsažený se přijímá prostřednictvím datové schránky,</a:t>
            </a:r>
            <a:br>
              <a:rPr lang="cs-CZ" sz="2400" b="1" i="1" dirty="0" smtClean="0">
                <a:solidFill>
                  <a:srgbClr val="0099FF"/>
                </a:solidFill>
              </a:rPr>
            </a:br>
            <a:r>
              <a:rPr lang="cs-CZ" sz="2400" b="1" i="1" dirty="0" smtClean="0">
                <a:solidFill>
                  <a:srgbClr val="0099FF"/>
                </a:solidFill>
              </a:rPr>
              <a:t>e-podatelny, případně prostřednictvím e-mailové adresy, která je zveřejněna na internetu. </a:t>
            </a:r>
            <a:r>
              <a:rPr lang="cs-CZ" sz="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Citace  ze  spisového řádu  pro Policii ČR.</a:t>
            </a:r>
            <a:endParaRPr lang="cs-CZ" sz="2400" b="1" i="1" dirty="0">
              <a:solidFill>
                <a:srgbClr val="0099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15616" y="3573016"/>
            <a:ext cx="6768752" cy="3095625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sz="2000" b="1" u="sng" dirty="0" smtClean="0">
                <a:solidFill>
                  <a:srgbClr val="FF0000"/>
                </a:solidFill>
              </a:rPr>
              <a:t>Krajské ředitelství policie Králov</a:t>
            </a:r>
            <a:r>
              <a:rPr lang="cs-CZ" sz="2000" b="1" u="sng" dirty="0">
                <a:solidFill>
                  <a:srgbClr val="FF0000"/>
                </a:solidFill>
              </a:rPr>
              <a:t>é</a:t>
            </a:r>
            <a:r>
              <a:rPr lang="cs-CZ" sz="2000" b="1" u="sng" dirty="0" smtClean="0">
                <a:solidFill>
                  <a:srgbClr val="FF0000"/>
                </a:solidFill>
              </a:rPr>
              <a:t>hradeckého kraje</a:t>
            </a:r>
          </a:p>
          <a:p>
            <a:pPr marL="0" indent="0"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Datová schránka:    </a:t>
            </a:r>
            <a:r>
              <a:rPr lang="cs-CZ" sz="2800" b="1" dirty="0" smtClean="0"/>
              <a:t>urnai6d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E-mail</a:t>
            </a:r>
            <a:r>
              <a:rPr lang="cs-CZ" sz="2400" b="1" dirty="0" smtClean="0">
                <a:solidFill>
                  <a:srgbClr val="FF0000"/>
                </a:solidFill>
              </a:rPr>
              <a:t>:    </a:t>
            </a:r>
            <a:r>
              <a:rPr lang="cs-CZ" sz="2400" b="1" dirty="0" smtClean="0"/>
              <a:t>epodatelna.policie@pcr.cz</a:t>
            </a:r>
            <a:endParaRPr lang="cs-CZ" sz="2000" b="1" dirty="0" smtClean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63738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Adresa dopravního inženýra </a:t>
            </a:r>
            <a:r>
              <a:rPr lang="cs-CZ" sz="3200" dirty="0" smtClean="0">
                <a:solidFill>
                  <a:srgbClr val="FF0000"/>
                </a:solidFill>
              </a:rPr>
              <a:t>odboru služby dopravní policie Krajského ředitelství policie </a:t>
            </a:r>
            <a:r>
              <a:rPr lang="cs-CZ" sz="3200" dirty="0" err="1" smtClean="0">
                <a:solidFill>
                  <a:srgbClr val="FF0000"/>
                </a:solidFill>
              </a:rPr>
              <a:t>Khk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317458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Krajské ředitelství policie Královéhradeckého kraje</a:t>
            </a:r>
          </a:p>
          <a:p>
            <a:pPr marL="0" indent="0">
              <a:buNone/>
            </a:pPr>
            <a:r>
              <a:rPr lang="cs-CZ" sz="1600" b="1" dirty="0" smtClean="0">
                <a:solidFill>
                  <a:schemeClr val="bg2">
                    <a:lumMod val="50000"/>
                  </a:schemeClr>
                </a:solidFill>
              </a:rPr>
              <a:t>Odbor služby dopravní policie</a:t>
            </a:r>
            <a:endParaRPr lang="cs-CZ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1600" b="1" dirty="0" smtClean="0">
                <a:solidFill>
                  <a:schemeClr val="bg2">
                    <a:lumMod val="50000"/>
                  </a:schemeClr>
                </a:solidFill>
              </a:rPr>
              <a:t>kpt. Ing. Nejezchleb Jiří</a:t>
            </a:r>
            <a:endParaRPr lang="cs-CZ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1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Datová </a:t>
            </a:r>
            <a:r>
              <a:rPr lang="cs-CZ" sz="1600" b="1" dirty="0">
                <a:solidFill>
                  <a:srgbClr val="FF0000"/>
                </a:solidFill>
              </a:rPr>
              <a:t>schránka:    </a:t>
            </a:r>
            <a:r>
              <a:rPr lang="cs-CZ" sz="1600" b="1" dirty="0"/>
              <a:t>urnai6d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E-mail:    </a:t>
            </a:r>
            <a:r>
              <a:rPr lang="cs-CZ" sz="1600" b="1" dirty="0"/>
              <a:t>epodatelna.policie@pcr.cz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Internet:    </a:t>
            </a:r>
            <a:r>
              <a:rPr lang="cs-CZ" sz="1600" b="1" dirty="0" smtClean="0">
                <a:solidFill>
                  <a:srgbClr val="FF0000"/>
                </a:solidFill>
                <a:hlinkClick r:id="rId2"/>
              </a:rPr>
              <a:t>krph.osdp.int@pcr.cz</a:t>
            </a:r>
            <a:r>
              <a:rPr lang="cs-CZ" sz="1600" b="1" dirty="0" smtClean="0">
                <a:solidFill>
                  <a:srgbClr val="FF0000"/>
                </a:solidFill>
              </a:rPr>
              <a:t>  </a:t>
            </a:r>
            <a:r>
              <a:rPr lang="cs-CZ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tuto  adresu užívat minimálně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běžnou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korespondenci,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pro naprosto </a:t>
            </a: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neformální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sdělení, dotazy či upozornění.  Nelze automatizovaně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vložit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do elektronického systému spisové služby.</a:t>
            </a:r>
          </a:p>
          <a:p>
            <a:pPr marL="0" indent="0">
              <a:buNone/>
            </a:pPr>
            <a:endParaRPr lang="cs-CZ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cs-CZ" sz="1400" dirty="0" smtClean="0">
                <a:solidFill>
                  <a:schemeClr val="bg2">
                    <a:lumMod val="50000"/>
                  </a:schemeClr>
                </a:solidFill>
              </a:rPr>
              <a:t>K č.j. </a:t>
            </a:r>
            <a:r>
              <a:rPr lang="cs-CZ" sz="1400" dirty="0" smtClean="0">
                <a:solidFill>
                  <a:schemeClr val="bg2">
                    <a:lumMod val="50000"/>
                  </a:schemeClr>
                </a:solidFill>
              </a:rPr>
              <a:t>KRPH-1234/ČJ-2017-0500DP</a:t>
            </a:r>
            <a:endParaRPr lang="cs-CZ" sz="1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pokud je číslo jednací, známo již z předešlé komunikace – vždy určitě uvádět !!!</a:t>
            </a:r>
          </a:p>
          <a:p>
            <a:endParaRPr lang="cs-CZ" sz="1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72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Adresa dopravních inženýrů </a:t>
            </a:r>
            <a:r>
              <a:rPr lang="cs-CZ" sz="3200" dirty="0" smtClean="0">
                <a:solidFill>
                  <a:srgbClr val="FF0000"/>
                </a:solidFill>
              </a:rPr>
              <a:t>KŘP-H DI </a:t>
            </a:r>
            <a:r>
              <a:rPr lang="cs-CZ" sz="3200" dirty="0" smtClean="0">
                <a:solidFill>
                  <a:srgbClr val="FF0000"/>
                </a:solidFill>
              </a:rPr>
              <a:t>Hradec Králové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317458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Krajské ředitelství policie Královéhradeckého kraje</a:t>
            </a:r>
          </a:p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Územní odbor </a:t>
            </a:r>
            <a:r>
              <a:rPr lang="cs-CZ" sz="1600" b="1" dirty="0" smtClean="0">
                <a:solidFill>
                  <a:schemeClr val="bg2">
                    <a:lumMod val="50000"/>
                  </a:schemeClr>
                </a:solidFill>
              </a:rPr>
              <a:t>Hradec Králové</a:t>
            </a:r>
            <a:endParaRPr lang="cs-CZ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Dopravní inspektorát</a:t>
            </a:r>
          </a:p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por. </a:t>
            </a:r>
            <a:r>
              <a:rPr lang="cs-CZ" sz="1600" b="1" dirty="0" smtClean="0">
                <a:solidFill>
                  <a:schemeClr val="bg2">
                    <a:lumMod val="50000"/>
                  </a:schemeClr>
                </a:solidFill>
              </a:rPr>
              <a:t>Ing. Lukáš Pultar</a:t>
            </a:r>
          </a:p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por. Ing. </a:t>
            </a:r>
            <a:r>
              <a:rPr lang="cs-CZ" sz="1600" b="1" dirty="0" smtClean="0">
                <a:solidFill>
                  <a:schemeClr val="bg2">
                    <a:lumMod val="50000"/>
                  </a:schemeClr>
                </a:solidFill>
              </a:rPr>
              <a:t>Zdeněk Veverka</a:t>
            </a:r>
            <a:endParaRPr lang="cs-CZ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1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Datová </a:t>
            </a:r>
            <a:r>
              <a:rPr lang="cs-CZ" sz="1600" b="1" dirty="0">
                <a:solidFill>
                  <a:srgbClr val="FF0000"/>
                </a:solidFill>
              </a:rPr>
              <a:t>schránka:    </a:t>
            </a:r>
            <a:r>
              <a:rPr lang="cs-CZ" sz="1600" b="1" dirty="0"/>
              <a:t>urnai6d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E-mail:    </a:t>
            </a:r>
            <a:r>
              <a:rPr lang="cs-CZ" sz="1600" b="1" dirty="0"/>
              <a:t>epodatelna.policie@pcr.cz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Internet:    </a:t>
            </a:r>
            <a:r>
              <a:rPr lang="cs-CZ" sz="1600" b="1" dirty="0" smtClean="0">
                <a:solidFill>
                  <a:srgbClr val="FF0000"/>
                </a:solidFill>
                <a:hlinkClick r:id="rId2"/>
              </a:rPr>
              <a:t>hk.di.komunikace@pcr.cz</a:t>
            </a:r>
            <a:r>
              <a:rPr lang="cs-CZ" sz="1600" b="1" dirty="0" smtClean="0">
                <a:solidFill>
                  <a:srgbClr val="FF0000"/>
                </a:solidFill>
              </a:rPr>
              <a:t>  </a:t>
            </a:r>
            <a:r>
              <a:rPr lang="cs-CZ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tuto  adresu užívat minimálně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běžnou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korespondenci,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pro naprosto </a:t>
            </a: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neformální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sdělení, dotazy či upozornění.  Nelze automatizovaně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vložit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do elektronického systému spisové služby.</a:t>
            </a:r>
          </a:p>
          <a:p>
            <a:pPr marL="0" indent="0">
              <a:buNone/>
            </a:pPr>
            <a:endParaRPr lang="cs-CZ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cs-CZ" sz="1400" dirty="0" smtClean="0">
                <a:solidFill>
                  <a:schemeClr val="bg2">
                    <a:lumMod val="50000"/>
                  </a:schemeClr>
                </a:solidFill>
              </a:rPr>
              <a:t>K č.j. KRPH-1234/ČJ-2017-050206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pokud je číslo jednací, známo již z předešlé komunikace – vždy určitě uvádět !!!</a:t>
            </a:r>
          </a:p>
          <a:p>
            <a:endParaRPr lang="cs-CZ" sz="1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83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Adresa dopravního </a:t>
            </a:r>
            <a:r>
              <a:rPr lang="cs-CZ" sz="3200" dirty="0" smtClean="0">
                <a:solidFill>
                  <a:srgbClr val="FF0000"/>
                </a:solidFill>
              </a:rPr>
              <a:t>inženýra KŘP-H </a:t>
            </a:r>
            <a:r>
              <a:rPr lang="cs-CZ" sz="3200" dirty="0" smtClean="0">
                <a:solidFill>
                  <a:srgbClr val="FF0000"/>
                </a:solidFill>
              </a:rPr>
              <a:t>DI Jičín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317458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Krajské ředitelství policie Královéhradeckého kraje</a:t>
            </a:r>
          </a:p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Územní odbor Jičín</a:t>
            </a:r>
          </a:p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Dopravní inspektorát</a:t>
            </a:r>
          </a:p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por. Lic. Miroslav Vojtíšek</a:t>
            </a:r>
          </a:p>
          <a:p>
            <a:pPr marL="0" indent="0">
              <a:buNone/>
            </a:pPr>
            <a:endParaRPr lang="cs-CZ" sz="1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Datová </a:t>
            </a:r>
            <a:r>
              <a:rPr lang="cs-CZ" sz="1600" b="1" dirty="0">
                <a:solidFill>
                  <a:srgbClr val="FF0000"/>
                </a:solidFill>
              </a:rPr>
              <a:t>schránka:    </a:t>
            </a:r>
            <a:r>
              <a:rPr lang="cs-CZ" sz="1600" b="1" dirty="0"/>
              <a:t>urnai6d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E-mail:    </a:t>
            </a:r>
            <a:r>
              <a:rPr lang="cs-CZ" sz="1600" b="1" dirty="0"/>
              <a:t>epodatelna.policie@pcr.cz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Internet:    </a:t>
            </a:r>
            <a:r>
              <a:rPr lang="cs-CZ" sz="1600" b="1" dirty="0" smtClean="0">
                <a:solidFill>
                  <a:srgbClr val="FF0000"/>
                </a:solidFill>
                <a:hlinkClick r:id="rId2"/>
              </a:rPr>
              <a:t>jc.di.komunikace@pcr.cz</a:t>
            </a:r>
            <a:r>
              <a:rPr lang="cs-CZ" sz="1600" b="1" dirty="0" smtClean="0">
                <a:solidFill>
                  <a:srgbClr val="FF0000"/>
                </a:solidFill>
              </a:rPr>
              <a:t>  </a:t>
            </a:r>
            <a:r>
              <a:rPr lang="cs-CZ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tuto  adresu užívat minimálně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běžnou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korespondenci,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pro naprosto </a:t>
            </a: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neformální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sdělení, dotazy či upozornění.  Nelze automatizovaně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vložit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do elektronického systému spisové služby.</a:t>
            </a:r>
          </a:p>
          <a:p>
            <a:pPr marL="0" indent="0">
              <a:buNone/>
            </a:pPr>
            <a:endParaRPr lang="cs-CZ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cs-CZ" sz="1400" dirty="0" smtClean="0">
                <a:solidFill>
                  <a:schemeClr val="bg2">
                    <a:lumMod val="50000"/>
                  </a:schemeClr>
                </a:solidFill>
              </a:rPr>
              <a:t>K č.j. KRPH-1234/ČJ-2017-050406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pokud je číslo jednací, známo již z předešlé komunikace – vždy určitě uvádět !!!</a:t>
            </a:r>
          </a:p>
          <a:p>
            <a:endParaRPr lang="cs-CZ" sz="1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45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Adresa dopravního inženýra </a:t>
            </a:r>
            <a:r>
              <a:rPr lang="cs-CZ" sz="3200" dirty="0" smtClean="0">
                <a:solidFill>
                  <a:srgbClr val="FF0000"/>
                </a:solidFill>
              </a:rPr>
              <a:t>KŘP-H DI </a:t>
            </a:r>
            <a:r>
              <a:rPr lang="cs-CZ" sz="3200" dirty="0" smtClean="0">
                <a:solidFill>
                  <a:srgbClr val="FF0000"/>
                </a:solidFill>
              </a:rPr>
              <a:t>Trutnov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317458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Krajské ředitelství policie Královéhradeckého kraje</a:t>
            </a:r>
          </a:p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Územní odbor </a:t>
            </a:r>
            <a:r>
              <a:rPr lang="cs-CZ" sz="1600" b="1" dirty="0" smtClean="0">
                <a:solidFill>
                  <a:schemeClr val="bg2">
                    <a:lumMod val="50000"/>
                  </a:schemeClr>
                </a:solidFill>
              </a:rPr>
              <a:t>Trutnov</a:t>
            </a:r>
            <a:endParaRPr lang="cs-CZ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Dopravní inspektorát</a:t>
            </a:r>
          </a:p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por. </a:t>
            </a:r>
            <a:r>
              <a:rPr lang="cs-CZ" sz="1600" b="1" dirty="0" smtClean="0">
                <a:solidFill>
                  <a:schemeClr val="bg2">
                    <a:lumMod val="50000"/>
                  </a:schemeClr>
                </a:solidFill>
              </a:rPr>
              <a:t>Ing. Václav Javůrek</a:t>
            </a:r>
            <a:endParaRPr lang="cs-CZ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1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Datová </a:t>
            </a:r>
            <a:r>
              <a:rPr lang="cs-CZ" sz="1600" b="1" dirty="0">
                <a:solidFill>
                  <a:srgbClr val="FF0000"/>
                </a:solidFill>
              </a:rPr>
              <a:t>schránka:    </a:t>
            </a:r>
            <a:r>
              <a:rPr lang="cs-CZ" sz="1600" b="1" dirty="0"/>
              <a:t>urnai6d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E-mail:    </a:t>
            </a:r>
            <a:r>
              <a:rPr lang="cs-CZ" sz="1600" b="1" dirty="0"/>
              <a:t>epodatelna.policie@pcr.cz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Internet:    </a:t>
            </a:r>
            <a:r>
              <a:rPr lang="cs-CZ" sz="1600" b="1" dirty="0" smtClean="0">
                <a:solidFill>
                  <a:srgbClr val="FF0000"/>
                </a:solidFill>
                <a:hlinkClick r:id="rId2"/>
              </a:rPr>
              <a:t>tu.di.komunikace@pcr.cz</a:t>
            </a:r>
            <a:r>
              <a:rPr lang="cs-CZ" sz="1600" b="1" dirty="0" smtClean="0">
                <a:solidFill>
                  <a:srgbClr val="FF0000"/>
                </a:solidFill>
              </a:rPr>
              <a:t>  </a:t>
            </a:r>
            <a:r>
              <a:rPr lang="cs-CZ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tuto  adresu užívat minimálně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běžnou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korespondenci,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pro naprosto </a:t>
            </a: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neformální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sdělení, dotazy či upozornění.  Nelze automatizovaně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vložit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do elektronického systému spisové služby.</a:t>
            </a:r>
          </a:p>
          <a:p>
            <a:pPr marL="0" indent="0">
              <a:buNone/>
            </a:pPr>
            <a:endParaRPr lang="cs-CZ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cs-CZ" sz="1400" dirty="0" smtClean="0">
                <a:solidFill>
                  <a:schemeClr val="bg2">
                    <a:lumMod val="50000"/>
                  </a:schemeClr>
                </a:solidFill>
              </a:rPr>
              <a:t>K č.j. KRPH-1234/ČJ-2017-050006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pokud je číslo jednací, známo již z předešlé komunikace – vždy určitě uvádět !!!</a:t>
            </a:r>
          </a:p>
          <a:p>
            <a:endParaRPr lang="cs-CZ" sz="1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33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Adresa dopravního </a:t>
            </a:r>
            <a:r>
              <a:rPr lang="cs-CZ" sz="3200" dirty="0" smtClean="0">
                <a:solidFill>
                  <a:srgbClr val="FF0000"/>
                </a:solidFill>
              </a:rPr>
              <a:t>inženýra KŘP-H </a:t>
            </a:r>
            <a:r>
              <a:rPr lang="cs-CZ" sz="3200" dirty="0" smtClean="0">
                <a:solidFill>
                  <a:srgbClr val="FF0000"/>
                </a:solidFill>
              </a:rPr>
              <a:t>DI Náchod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317458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Krajské ředitelství policie Královéhradeckého kraje</a:t>
            </a:r>
          </a:p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Územní odbor </a:t>
            </a:r>
            <a:r>
              <a:rPr lang="cs-CZ" sz="1600" b="1" dirty="0" smtClean="0">
                <a:solidFill>
                  <a:schemeClr val="bg2">
                    <a:lumMod val="50000"/>
                  </a:schemeClr>
                </a:solidFill>
              </a:rPr>
              <a:t>Náchod</a:t>
            </a:r>
            <a:endParaRPr lang="cs-CZ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Dopravní inspektorát</a:t>
            </a:r>
          </a:p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por. </a:t>
            </a:r>
            <a:r>
              <a:rPr lang="cs-CZ" sz="1600" b="1" dirty="0" smtClean="0">
                <a:solidFill>
                  <a:schemeClr val="bg2">
                    <a:lumMod val="50000"/>
                  </a:schemeClr>
                </a:solidFill>
              </a:rPr>
              <a:t>Bc. David Kult</a:t>
            </a:r>
            <a:endParaRPr lang="cs-CZ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1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Datová </a:t>
            </a:r>
            <a:r>
              <a:rPr lang="cs-CZ" sz="1600" b="1" dirty="0">
                <a:solidFill>
                  <a:srgbClr val="FF0000"/>
                </a:solidFill>
              </a:rPr>
              <a:t>schránka:    </a:t>
            </a:r>
            <a:r>
              <a:rPr lang="cs-CZ" sz="1600" b="1" dirty="0"/>
              <a:t>urnai6d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E-mail:    </a:t>
            </a:r>
            <a:r>
              <a:rPr lang="cs-CZ" sz="1600" b="1" dirty="0"/>
              <a:t>epodatelna.policie@pcr.cz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Internet:    </a:t>
            </a:r>
            <a:r>
              <a:rPr lang="cs-CZ" sz="1600" b="1" dirty="0" smtClean="0">
                <a:solidFill>
                  <a:srgbClr val="FF0000"/>
                </a:solidFill>
                <a:hlinkClick r:id="rId2"/>
              </a:rPr>
              <a:t>na.di.komunikace@pcr.cz</a:t>
            </a:r>
            <a:r>
              <a:rPr lang="cs-CZ" sz="1600" b="1" dirty="0" smtClean="0">
                <a:solidFill>
                  <a:srgbClr val="FF0000"/>
                </a:solidFill>
              </a:rPr>
              <a:t>  </a:t>
            </a:r>
            <a:r>
              <a:rPr lang="cs-CZ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tuto  adresu užívat minimálně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běžnou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korespondenci,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pro naprosto </a:t>
            </a: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neformální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sdělení, dotazy či upozornění.  Nelze automatizovaně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vložit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do elektronického systému spisové služby.</a:t>
            </a:r>
          </a:p>
          <a:p>
            <a:pPr marL="0" indent="0">
              <a:buNone/>
            </a:pPr>
            <a:endParaRPr lang="cs-CZ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cs-CZ" sz="1400" dirty="0" smtClean="0">
                <a:solidFill>
                  <a:schemeClr val="bg2">
                    <a:lumMod val="50000"/>
                  </a:schemeClr>
                </a:solidFill>
              </a:rPr>
              <a:t>K č.j. KRPH-1234/ČJ-2017-050506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pokud je číslo jednací, známo již z předešlé komunikace – vždy určitě uvádět !!!</a:t>
            </a:r>
          </a:p>
          <a:p>
            <a:endParaRPr lang="cs-CZ" sz="1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94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Adresa dopravního inženýra DI </a:t>
            </a:r>
            <a:r>
              <a:rPr lang="cs-CZ" sz="3200" dirty="0" smtClean="0">
                <a:solidFill>
                  <a:srgbClr val="FF0000"/>
                </a:solidFill>
              </a:rPr>
              <a:t>KŘP-H Rychnov </a:t>
            </a:r>
            <a:r>
              <a:rPr lang="cs-CZ" sz="3200" dirty="0" smtClean="0">
                <a:solidFill>
                  <a:srgbClr val="FF0000"/>
                </a:solidFill>
              </a:rPr>
              <a:t>nad Kněžnou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317458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Krajské ředitelství policie Královéhradeckého kraje</a:t>
            </a:r>
          </a:p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Územní odbor </a:t>
            </a:r>
            <a:r>
              <a:rPr lang="cs-CZ" sz="1600" b="1" dirty="0" smtClean="0">
                <a:solidFill>
                  <a:schemeClr val="bg2">
                    <a:lumMod val="50000"/>
                  </a:schemeClr>
                </a:solidFill>
              </a:rPr>
              <a:t>Rychnov nad Kněžnou</a:t>
            </a:r>
            <a:endParaRPr lang="cs-CZ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Dopravní inspektorát</a:t>
            </a:r>
          </a:p>
          <a:p>
            <a:pPr marL="0" indent="0">
              <a:buNone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por. </a:t>
            </a:r>
            <a:r>
              <a:rPr lang="cs-CZ" sz="1600" b="1" dirty="0" smtClean="0">
                <a:solidFill>
                  <a:schemeClr val="bg2">
                    <a:lumMod val="50000"/>
                  </a:schemeClr>
                </a:solidFill>
              </a:rPr>
              <a:t>Josef Žabokrtský DiS</a:t>
            </a:r>
            <a:endParaRPr lang="cs-CZ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1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Datová </a:t>
            </a:r>
            <a:r>
              <a:rPr lang="cs-CZ" sz="1600" b="1" dirty="0">
                <a:solidFill>
                  <a:srgbClr val="FF0000"/>
                </a:solidFill>
              </a:rPr>
              <a:t>schránka:    </a:t>
            </a:r>
            <a:r>
              <a:rPr lang="cs-CZ" sz="1600" b="1" dirty="0"/>
              <a:t>urnai6d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E-mail:    </a:t>
            </a:r>
            <a:r>
              <a:rPr lang="cs-CZ" sz="1600" b="1" dirty="0"/>
              <a:t>epodatelna.policie@pcr.cz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Internet</a:t>
            </a:r>
            <a:r>
              <a:rPr lang="cs-CZ" sz="1600" b="1">
                <a:solidFill>
                  <a:srgbClr val="FF0000"/>
                </a:solidFill>
              </a:rPr>
              <a:t>:    </a:t>
            </a:r>
            <a:r>
              <a:rPr lang="cs-CZ" sz="1600" b="1" smtClean="0">
                <a:solidFill>
                  <a:srgbClr val="FF0000"/>
                </a:solidFill>
                <a:hlinkClick r:id="rId2"/>
              </a:rPr>
              <a:t>rk.di.komunikace@pcr.cz</a:t>
            </a:r>
            <a:r>
              <a:rPr lang="cs-CZ" sz="1600" b="1" smtClean="0">
                <a:solidFill>
                  <a:srgbClr val="FF0000"/>
                </a:solidFill>
              </a:rPr>
              <a:t>  </a:t>
            </a:r>
            <a:r>
              <a:rPr lang="cs-CZ" sz="16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tuto  adresu užívat minimálně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běžnou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korespondenci,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pro naprosto </a:t>
            </a: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neformální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sdělení, dotazy či upozornění.  Nelze automatizovaně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vložit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do elektronického systému spisové služby.</a:t>
            </a:r>
          </a:p>
          <a:p>
            <a:pPr marL="0" indent="0">
              <a:buNone/>
            </a:pPr>
            <a:endParaRPr lang="cs-CZ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cs-CZ" sz="1400" dirty="0" smtClean="0">
                <a:solidFill>
                  <a:schemeClr val="bg2">
                    <a:lumMod val="50000"/>
                  </a:schemeClr>
                </a:solidFill>
              </a:rPr>
              <a:t>K č.j. KRPH-1234/ČJ-2017-050706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pokud je číslo jednací, známo již z předešlé komunikace – vždy určitě uvádět !!!</a:t>
            </a:r>
          </a:p>
          <a:p>
            <a:endParaRPr lang="cs-CZ" sz="1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35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ČR-průzkum 2008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B7B6B7"/>
      </a:lt2>
      <a:accent1>
        <a:srgbClr val="3B7EA9"/>
      </a:accent1>
      <a:accent2>
        <a:srgbClr val="3F94D3"/>
      </a:accent2>
      <a:accent3>
        <a:srgbClr val="FFFFFF"/>
      </a:accent3>
      <a:accent4>
        <a:srgbClr val="000000"/>
      </a:accent4>
      <a:accent5>
        <a:srgbClr val="AFC0D1"/>
      </a:accent5>
      <a:accent6>
        <a:srgbClr val="3886BF"/>
      </a:accent6>
      <a:hlink>
        <a:srgbClr val="A8C8EB"/>
      </a:hlink>
      <a:folHlink>
        <a:srgbClr val="368E2B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B7B6B7"/>
        </a:lt2>
        <a:accent1>
          <a:srgbClr val="3B7EA9"/>
        </a:accent1>
        <a:accent2>
          <a:srgbClr val="3F94D3"/>
        </a:accent2>
        <a:accent3>
          <a:srgbClr val="FFFFFF"/>
        </a:accent3>
        <a:accent4>
          <a:srgbClr val="000000"/>
        </a:accent4>
        <a:accent5>
          <a:srgbClr val="AFC0D1"/>
        </a:accent5>
        <a:accent6>
          <a:srgbClr val="3886BF"/>
        </a:accent6>
        <a:hlink>
          <a:srgbClr val="A8C8EB"/>
        </a:hlink>
        <a:folHlink>
          <a:srgbClr val="368E2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23280</TotalTime>
  <Words>573</Words>
  <Application>Microsoft Office PowerPoint</Application>
  <PresentationFormat>Předvádění na obrazovce (4:3)</PresentationFormat>
  <Paragraphs>96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PČR-průzkum 2008</vt:lpstr>
      <vt:lpstr>Motiv systému Office</vt:lpstr>
      <vt:lpstr>            Spisová služba je upravena Zákonem. č. 499/2004 Sb.                               o archivnictví a spisové službě   Vyhláška  č. 259/2012 Sb. o podrobnostech výkonu služby </vt:lpstr>
      <vt:lpstr>  Příjem datových zpráv   Datová zpráva a digitální dokument v ní obsažený se přijímá prostřednictvím datové schránky, e-podatelny, případně prostřednictvím e-mailové adresy, která je zveřejněna na internetu. Citace  ze  spisového řádu  pro Policii ČR.</vt:lpstr>
      <vt:lpstr>Adresa dopravního inženýra odboru služby dopravní policie Krajského ředitelství policie Khk </vt:lpstr>
      <vt:lpstr>Adresa dopravních inženýrů KŘP-H DI Hradec Králové </vt:lpstr>
      <vt:lpstr>Adresa dopravního inženýra KŘP-H DI Jičín </vt:lpstr>
      <vt:lpstr>Adresa dopravního inženýra KŘP-H DI Trutnov </vt:lpstr>
      <vt:lpstr>Adresa dopravního inženýra KŘP-H DI Náchod </vt:lpstr>
      <vt:lpstr>Adresa dopravního inženýra DI KŘP-H Rychnov nad Kněžnou </vt:lpstr>
    </vt:vector>
  </TitlesOfParts>
  <Company>PČR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Spokojenost interního zákazníka P ČR průzkum 2008</dc:title>
  <dc:creator>kl35</dc:creator>
  <cp:lastModifiedBy>NEJEZCHLEB Jiří</cp:lastModifiedBy>
  <cp:revision>1003</cp:revision>
  <cp:lastPrinted>2017-01-20T09:06:35Z</cp:lastPrinted>
  <dcterms:created xsi:type="dcterms:W3CDTF">2009-01-07T13:40:37Z</dcterms:created>
  <dcterms:modified xsi:type="dcterms:W3CDTF">2017-01-31T09:49:24Z</dcterms:modified>
</cp:coreProperties>
</file>