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drawings/drawing5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drawings/drawing6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drawings/drawing7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drawings/drawing9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drawings/drawing12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21"/>
  </p:notesMasterIdLst>
  <p:sldIdLst>
    <p:sldId id="256" r:id="rId2"/>
    <p:sldId id="303" r:id="rId3"/>
    <p:sldId id="308" r:id="rId4"/>
    <p:sldId id="307" r:id="rId5"/>
    <p:sldId id="267" r:id="rId6"/>
    <p:sldId id="268" r:id="rId7"/>
    <p:sldId id="302" r:id="rId8"/>
    <p:sldId id="269" r:id="rId9"/>
    <p:sldId id="272" r:id="rId10"/>
    <p:sldId id="304" r:id="rId11"/>
    <p:sldId id="273" r:id="rId12"/>
    <p:sldId id="305" r:id="rId13"/>
    <p:sldId id="274" r:id="rId14"/>
    <p:sldId id="306" r:id="rId15"/>
    <p:sldId id="283" r:id="rId16"/>
    <p:sldId id="299" r:id="rId17"/>
    <p:sldId id="295" r:id="rId18"/>
    <p:sldId id="293" r:id="rId19"/>
    <p:sldId id="261" r:id="rId20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A678"/>
    <a:srgbClr val="699FAC"/>
    <a:srgbClr val="3399FF"/>
    <a:srgbClr val="EAEAEA"/>
    <a:srgbClr val="971C54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94" autoAdjust="0"/>
    <p:restoredTop sz="94614" autoAdjust="0"/>
  </p:normalViewPr>
  <p:slideViewPr>
    <p:cSldViewPr snapToGrid="0">
      <p:cViewPr>
        <p:scale>
          <a:sx n="75" d="100"/>
          <a:sy n="75" d="100"/>
        </p:scale>
        <p:origin x="-2724" y="-86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8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List_aplikace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List_aplikace_Microsoft_Excel10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List_aplikace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package" Target="../embeddings/List_aplikace_Microsoft_Excel12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List_aplikace_Microsoft_Excel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List_aplikace_Microsoft_Excel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List_aplikace_Microsoft_Excel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List_aplikace_Microsoft_Excel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List_aplikace_Microsoft_Excel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List_aplikace_Microsoft_Excel8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List_aplikace_Microsoft_Excel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2680137739192877"/>
          <c:y val="0.22404044991727431"/>
          <c:w val="0.93498452012383904"/>
          <c:h val="0.630995722356365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Zima 2012 (n=131)</c:v>
                </c:pt>
              </c:strCache>
            </c:strRef>
          </c:tx>
          <c:spPr>
            <a:solidFill>
              <a:srgbClr val="D98F4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cs-CZ" sz="16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Německo</c:v>
                </c:pt>
                <c:pt idx="1">
                  <c:v>Polsko</c:v>
                </c:pt>
                <c:pt idx="2">
                  <c:v>Holandsko</c:v>
                </c:pt>
                <c:pt idx="3">
                  <c:v>Slovensko</c:v>
                </c:pt>
                <c:pt idx="4">
                  <c:v>Jiné (DA, AT, UK, USA aj.)</c:v>
                </c:pt>
                <c:pt idx="5">
                  <c:v>Jiné (UKR, RU aj.)</c:v>
                </c:pt>
              </c:strCache>
            </c:strRef>
          </c:cat>
          <c:val>
            <c:numRef>
              <c:f>List1!$B$2:$B$7</c:f>
              <c:numCache>
                <c:formatCode>0</c:formatCode>
                <c:ptCount val="6"/>
                <c:pt idx="0">
                  <c:v>39.694656488549604</c:v>
                </c:pt>
                <c:pt idx="1">
                  <c:v>29.770992366412219</c:v>
                </c:pt>
                <c:pt idx="2">
                  <c:v>12.977099236641228</c:v>
                </c:pt>
                <c:pt idx="3">
                  <c:v>2.2900763358778624</c:v>
                </c:pt>
                <c:pt idx="4">
                  <c:v>10.687022900763358</c:v>
                </c:pt>
                <c:pt idx="5">
                  <c:v>4.5801526717557248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Podzim 2011 (n=42)</c:v>
                </c:pt>
              </c:strCache>
            </c:strRef>
          </c:tx>
          <c:spPr>
            <a:solidFill>
              <a:srgbClr val="D98F4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lang="cs-CZ" sz="16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Německo</c:v>
                </c:pt>
                <c:pt idx="1">
                  <c:v>Polsko</c:v>
                </c:pt>
                <c:pt idx="2">
                  <c:v>Holandsko</c:v>
                </c:pt>
                <c:pt idx="3">
                  <c:v>Slovensko</c:v>
                </c:pt>
                <c:pt idx="4">
                  <c:v>Jiné (DA, AT, UK, USA aj.)</c:v>
                </c:pt>
                <c:pt idx="5">
                  <c:v>Jiné (UKR, RU aj.)</c:v>
                </c:pt>
              </c:strCache>
            </c:strRef>
          </c:cat>
          <c:val>
            <c:numRef>
              <c:f>List1!$C$2:$C$7</c:f>
              <c:numCache>
                <c:formatCode>General</c:formatCode>
                <c:ptCount val="6"/>
                <c:pt idx="0">
                  <c:v>24</c:v>
                </c:pt>
                <c:pt idx="1">
                  <c:v>36</c:v>
                </c:pt>
                <c:pt idx="3">
                  <c:v>10</c:v>
                </c:pt>
                <c:pt idx="4">
                  <c:v>17</c:v>
                </c:pt>
                <c:pt idx="5">
                  <c:v>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1703808"/>
        <c:axId val="31705344"/>
      </c:barChart>
      <c:catAx>
        <c:axId val="317038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6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1705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1705344"/>
        <c:scaling>
          <c:orientation val="minMax"/>
          <c:max val="60"/>
          <c:min val="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1703808"/>
        <c:crosses val="max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079772079772053"/>
          <c:y val="0.71293609487748699"/>
          <c:w val="0.27920227920227936"/>
          <c:h val="0.12391096198319533"/>
        </c:manualLayout>
      </c:layout>
      <c:overlay val="1"/>
      <c:txPr>
        <a:bodyPr/>
        <a:lstStyle/>
        <a:p>
          <a:pPr>
            <a:defRPr lang="cs-CZ" sz="14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5631794423133004"/>
          <c:y val="0.15588815021245209"/>
          <c:w val="0.93498452012383904"/>
          <c:h val="0.726592550579843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Češi - zima 2012 (n=325)</c:v>
                </c:pt>
              </c:strCache>
            </c:strRef>
          </c:tx>
          <c:spPr>
            <a:solidFill>
              <a:srgbClr val="68A67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0"/>
                  <c:y val="1.1224351591031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cs-CZ" sz="14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Vlastní zkušenosti</c:v>
                </c:pt>
                <c:pt idx="1">
                  <c:v>Doporučení přátel/známých</c:v>
                </c:pt>
                <c:pt idx="2">
                  <c:v>Návštěvu jsem neplánoval, momentální rozhodnutí</c:v>
                </c:pt>
                <c:pt idx="3">
                  <c:v>Cestovatelské weby</c:v>
                </c:pt>
                <c:pt idx="4">
                  <c:v>Návštěva, propag. materiály CK</c:v>
                </c:pt>
                <c:pt idx="5">
                  <c:v>Jiné důvody</c:v>
                </c:pt>
                <c:pt idx="6">
                  <c:v>Neví</c:v>
                </c:pt>
              </c:strCache>
            </c:strRef>
          </c:cat>
          <c:val>
            <c:numRef>
              <c:f>List1!$B$2:$B$8</c:f>
              <c:numCache>
                <c:formatCode>###0</c:formatCode>
                <c:ptCount val="7"/>
                <c:pt idx="0">
                  <c:v>43.384615384615365</c:v>
                </c:pt>
                <c:pt idx="1">
                  <c:v>29.846153846153836</c:v>
                </c:pt>
                <c:pt idx="2">
                  <c:v>4.9230769230769225</c:v>
                </c:pt>
                <c:pt idx="3">
                  <c:v>2.4615384615384617</c:v>
                </c:pt>
                <c:pt idx="4">
                  <c:v>1.2307692307692304</c:v>
                </c:pt>
                <c:pt idx="5">
                  <c:v>18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Češi - podzim 2011 (n=408)</c:v>
                </c:pt>
              </c:strCache>
            </c:strRef>
          </c:tx>
          <c:spPr>
            <a:solidFill>
              <a:srgbClr val="68A67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Vlastní zkušenosti</c:v>
                </c:pt>
                <c:pt idx="1">
                  <c:v>Doporučení přátel/známých</c:v>
                </c:pt>
                <c:pt idx="2">
                  <c:v>Návštěvu jsem neplánoval, momentální rozhodnutí</c:v>
                </c:pt>
                <c:pt idx="3">
                  <c:v>Cestovatelské weby</c:v>
                </c:pt>
                <c:pt idx="4">
                  <c:v>Návštěva, propag. materiály CK</c:v>
                </c:pt>
                <c:pt idx="5">
                  <c:v>Jiné důvody</c:v>
                </c:pt>
                <c:pt idx="6">
                  <c:v>Neví</c:v>
                </c:pt>
              </c:strCache>
            </c:strRef>
          </c:cat>
          <c:val>
            <c:numRef>
              <c:f>List1!$C$2:$C$8</c:f>
              <c:numCache>
                <c:formatCode>0</c:formatCode>
                <c:ptCount val="7"/>
                <c:pt idx="0">
                  <c:v>39.705882352941181</c:v>
                </c:pt>
                <c:pt idx="1">
                  <c:v>28.186274509803923</c:v>
                </c:pt>
                <c:pt idx="2">
                  <c:v>4.6568627450980404</c:v>
                </c:pt>
                <c:pt idx="3">
                  <c:v>5.392156862745094</c:v>
                </c:pt>
                <c:pt idx="4">
                  <c:v>1.7156862745098038</c:v>
                </c:pt>
                <c:pt idx="5">
                  <c:v>19</c:v>
                </c:pt>
                <c:pt idx="6">
                  <c:v>1.225490196078431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Cizinci - zima 2012 (n=124)</c:v>
                </c:pt>
              </c:strCache>
            </c:strRef>
          </c:tx>
          <c:spPr>
            <a:solidFill>
              <a:srgbClr val="D98F48"/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1.4245014245014254E-3"/>
                  <c:y val="-2.80581171344087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numFmt formatCode="0" sourceLinked="0"/>
            <c:txPr>
              <a:bodyPr/>
              <a:lstStyle/>
              <a:p>
                <a:pPr>
                  <a:defRPr lang="cs-CZ" sz="14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Vlastní zkušenosti</c:v>
                </c:pt>
                <c:pt idx="1">
                  <c:v>Doporučení přátel/známých</c:v>
                </c:pt>
                <c:pt idx="2">
                  <c:v>Návštěvu jsem neplánoval, momentální rozhodnutí</c:v>
                </c:pt>
                <c:pt idx="3">
                  <c:v>Cestovatelské weby</c:v>
                </c:pt>
                <c:pt idx="4">
                  <c:v>Návštěva, propag. materiály CK</c:v>
                </c:pt>
                <c:pt idx="5">
                  <c:v>Jiné důvody</c:v>
                </c:pt>
                <c:pt idx="6">
                  <c:v>Neví</c:v>
                </c:pt>
              </c:strCache>
            </c:strRef>
          </c:cat>
          <c:val>
            <c:numRef>
              <c:f>List1!$D$2:$D$8</c:f>
              <c:numCache>
                <c:formatCode>###0</c:formatCode>
                <c:ptCount val="7"/>
                <c:pt idx="0">
                  <c:v>50</c:v>
                </c:pt>
                <c:pt idx="1">
                  <c:v>31.451612903225794</c:v>
                </c:pt>
                <c:pt idx="2">
                  <c:v>0.80645161290322598</c:v>
                </c:pt>
                <c:pt idx="3">
                  <c:v>4.838709677419355</c:v>
                </c:pt>
                <c:pt idx="4">
                  <c:v>3.2258064516129039</c:v>
                </c:pt>
                <c:pt idx="5">
                  <c:v>10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Cizinci - podzim 2011 (n=36)</c:v>
                </c:pt>
              </c:strCache>
            </c:strRef>
          </c:tx>
          <c:spPr>
            <a:solidFill>
              <a:srgbClr val="D98F48">
                <a:lumMod val="60000"/>
                <a:lumOff val="40000"/>
              </a:srgb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Vlastní zkušenosti</c:v>
                </c:pt>
                <c:pt idx="1">
                  <c:v>Doporučení přátel/známých</c:v>
                </c:pt>
                <c:pt idx="2">
                  <c:v>Návštěvu jsem neplánoval, momentální rozhodnutí</c:v>
                </c:pt>
                <c:pt idx="3">
                  <c:v>Cestovatelské weby</c:v>
                </c:pt>
                <c:pt idx="4">
                  <c:v>Návštěva, propag. materiály CK</c:v>
                </c:pt>
                <c:pt idx="5">
                  <c:v>Jiné důvody</c:v>
                </c:pt>
                <c:pt idx="6">
                  <c:v>Neví</c:v>
                </c:pt>
              </c:strCache>
            </c:strRef>
          </c:cat>
          <c:val>
            <c:numRef>
              <c:f>List1!$E$2:$E$8</c:f>
              <c:numCache>
                <c:formatCode>0</c:formatCode>
                <c:ptCount val="7"/>
                <c:pt idx="0">
                  <c:v>19.444444444444446</c:v>
                </c:pt>
                <c:pt idx="1">
                  <c:v>33.333333333333329</c:v>
                </c:pt>
                <c:pt idx="3">
                  <c:v>2.7777777777777799</c:v>
                </c:pt>
                <c:pt idx="4">
                  <c:v>13.888888888888889</c:v>
                </c:pt>
                <c:pt idx="5">
                  <c:v>22</c:v>
                </c:pt>
                <c:pt idx="6">
                  <c:v>5.5555555555555518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43536384"/>
        <c:axId val="43537920"/>
      </c:barChart>
      <c:catAx>
        <c:axId val="435363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4353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537920"/>
        <c:scaling>
          <c:orientation val="minMax"/>
          <c:max val="8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43536384"/>
        <c:crosses val="max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870089956704153"/>
          <c:y val="0.64344913999517916"/>
          <c:w val="0.28129910043295869"/>
          <c:h val="0.22941150866677434"/>
        </c:manualLayout>
      </c:layout>
      <c:overlay val="1"/>
      <c:txPr>
        <a:bodyPr/>
        <a:lstStyle/>
        <a:p>
          <a:pPr>
            <a:defRPr lang="cs-CZ" sz="12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015479876160992E-2"/>
          <c:y val="0.24287514741444011"/>
          <c:w val="0.70112859016282725"/>
          <c:h val="0.579810198224422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2698"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spPr>
              <a:noFill/>
              <a:ln w="25395">
                <a:noFill/>
              </a:ln>
            </c:spPr>
            <c:txPr>
              <a:bodyPr/>
              <a:lstStyle/>
              <a:p>
                <a:pPr>
                  <a:defRPr lang="cs-CZ" sz="16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List1!$B$1:$E$1</c:f>
              <c:strCache>
                <c:ptCount val="4"/>
                <c:pt idx="0">
                  <c:v>Češi - zima 2012 (n=371)</c:v>
                </c:pt>
                <c:pt idx="1">
                  <c:v>Češi - podzim 2011 (n=435)</c:v>
                </c:pt>
                <c:pt idx="2">
                  <c:v>Cizinci - zima 2012 (n=131)</c:v>
                </c:pt>
                <c:pt idx="3">
                  <c:v>Cizinci - podzim 2011 (n=42)</c:v>
                </c:pt>
              </c:strCache>
            </c:strRef>
          </c:cat>
          <c:val>
            <c:numRef>
              <c:f>List1!$B$2:$E$2</c:f>
              <c:numCache>
                <c:formatCode>0</c:formatCode>
                <c:ptCount val="4"/>
                <c:pt idx="0" formatCode="###0">
                  <c:v>1.0781671159029651</c:v>
                </c:pt>
                <c:pt idx="1">
                  <c:v>0.91954022988505746</c:v>
                </c:pt>
                <c:pt idx="2" formatCode="###0">
                  <c:v>16.030534351145036</c:v>
                </c:pt>
                <c:pt idx="3">
                  <c:v>4.7619047619047619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Na internetu vůbec nehledal/a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lang="cs-CZ" sz="16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List1!$B$1:$E$1</c:f>
              <c:strCache>
                <c:ptCount val="4"/>
                <c:pt idx="0">
                  <c:v>Češi - zima 2012 (n=371)</c:v>
                </c:pt>
                <c:pt idx="1">
                  <c:v>Češi - podzim 2011 (n=435)</c:v>
                </c:pt>
                <c:pt idx="2">
                  <c:v>Cizinci - zima 2012 (n=131)</c:v>
                </c:pt>
                <c:pt idx="3">
                  <c:v>Cizinci - podzim 2011 (n=42)</c:v>
                </c:pt>
              </c:strCache>
            </c:strRef>
          </c:cat>
          <c:val>
            <c:numRef>
              <c:f>List1!$B$3:$E$3</c:f>
              <c:numCache>
                <c:formatCode>0</c:formatCode>
                <c:ptCount val="4"/>
                <c:pt idx="0" formatCode="###0">
                  <c:v>77.358490566037744</c:v>
                </c:pt>
                <c:pt idx="1">
                  <c:v>71.954022988505756</c:v>
                </c:pt>
                <c:pt idx="2" formatCode="###0">
                  <c:v>54.961832061068705</c:v>
                </c:pt>
                <c:pt idx="3">
                  <c:v>73.80952380952381</c:v>
                </c:pt>
              </c:numCache>
            </c:numRef>
          </c:val>
        </c:ser>
        <c:ser>
          <c:idx val="3"/>
          <c:order val="2"/>
          <c:tx>
            <c:strRef>
              <c:f>List1!$A$4</c:f>
              <c:strCache>
                <c:ptCount val="1"/>
                <c:pt idx="0">
                  <c:v>Navštívil/a jiné stránky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FFFF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lang="cs-CZ"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List1!$B$1:$E$1</c:f>
              <c:strCache>
                <c:ptCount val="4"/>
                <c:pt idx="0">
                  <c:v>Češi - zima 2012 (n=371)</c:v>
                </c:pt>
                <c:pt idx="1">
                  <c:v>Češi - podzim 2011 (n=435)</c:v>
                </c:pt>
                <c:pt idx="2">
                  <c:v>Cizinci - zima 2012 (n=131)</c:v>
                </c:pt>
                <c:pt idx="3">
                  <c:v>Cizinci - podzim 2011 (n=42)</c:v>
                </c:pt>
              </c:strCache>
            </c:strRef>
          </c:cat>
          <c:val>
            <c:numRef>
              <c:f>List1!$B$4:$E$4</c:f>
              <c:numCache>
                <c:formatCode>0</c:formatCode>
                <c:ptCount val="4"/>
                <c:pt idx="0" formatCode="###0">
                  <c:v>16.442048517520217</c:v>
                </c:pt>
                <c:pt idx="1">
                  <c:v>23.678160919540232</c:v>
                </c:pt>
                <c:pt idx="2" formatCode="###0">
                  <c:v>26.717557251908396</c:v>
                </c:pt>
                <c:pt idx="3">
                  <c:v>19.047619047619047</c:v>
                </c:pt>
              </c:numCache>
            </c:numRef>
          </c:val>
        </c:ser>
        <c:ser>
          <c:idx val="2"/>
          <c:order val="3"/>
          <c:tx>
            <c:strRef>
              <c:f>List1!$A$5</c:f>
              <c:strCache>
                <c:ptCount val="1"/>
                <c:pt idx="0">
                  <c:v>Navštívil/a stránky www.kr-kralovehradecky.cz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lang="cs-CZ"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List1!$B$1:$E$1</c:f>
              <c:strCache>
                <c:ptCount val="4"/>
                <c:pt idx="0">
                  <c:v>Češi - zima 2012 (n=371)</c:v>
                </c:pt>
                <c:pt idx="1">
                  <c:v>Češi - podzim 2011 (n=435)</c:v>
                </c:pt>
                <c:pt idx="2">
                  <c:v>Cizinci - zima 2012 (n=131)</c:v>
                </c:pt>
                <c:pt idx="3">
                  <c:v>Cizinci - podzim 2011 (n=42)</c:v>
                </c:pt>
              </c:strCache>
            </c:strRef>
          </c:cat>
          <c:val>
            <c:numRef>
              <c:f>List1!$B$5:$E$5</c:f>
              <c:numCache>
                <c:formatCode>0</c:formatCode>
                <c:ptCount val="4"/>
                <c:pt idx="0" formatCode="###0">
                  <c:v>5.1212938005390836</c:v>
                </c:pt>
                <c:pt idx="1">
                  <c:v>3.4482758620689653</c:v>
                </c:pt>
                <c:pt idx="2" formatCode="###0">
                  <c:v>2.2900763358778624</c:v>
                </c:pt>
                <c:pt idx="3">
                  <c:v>2.3809523809523809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4335872"/>
        <c:axId val="44337408"/>
      </c:barChart>
      <c:catAx>
        <c:axId val="4433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44337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337408"/>
        <c:scaling>
          <c:orientation val="minMax"/>
          <c:max val="100"/>
        </c:scaling>
        <c:delete val="0"/>
        <c:axPos val="l"/>
        <c:numFmt formatCode="0&quot;%&quot;" sourceLinked="0"/>
        <c:majorTickMark val="out"/>
        <c:minorTickMark val="none"/>
        <c:tickLblPos val="nextTo"/>
        <c:spPr>
          <a:ln w="31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44335872"/>
        <c:crosses val="autoZero"/>
        <c:crossBetween val="between"/>
        <c:majorUnit val="20"/>
      </c:valAx>
      <c:spPr>
        <a:noFill/>
        <a:ln w="25395">
          <a:noFill/>
        </a:ln>
      </c:spPr>
    </c:plotArea>
    <c:legend>
      <c:legendPos val="r"/>
      <c:layout>
        <c:manualLayout>
          <c:xMode val="edge"/>
          <c:yMode val="edge"/>
          <c:x val="0.78892556699643313"/>
          <c:y val="0.1743849503388312"/>
          <c:w val="0.2110744330035669"/>
          <c:h val="0.73358849516093627"/>
        </c:manualLayout>
      </c:layout>
      <c:overlay val="1"/>
      <c:txPr>
        <a:bodyPr/>
        <a:lstStyle/>
        <a:p>
          <a:pPr>
            <a:defRPr lang="cs-CZ" sz="12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5631794423133004"/>
          <c:y val="0.15588815021245209"/>
          <c:w val="0.93498452012383904"/>
          <c:h val="0.726592550579843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Češi - zima 2012 (n=371)</c:v>
                </c:pt>
              </c:strCache>
            </c:strRef>
          </c:tx>
          <c:spPr>
            <a:solidFill>
              <a:srgbClr val="68A67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0"/>
                  <c:y val="1.1224351591031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cs-CZ" sz="16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Do 30km</c:v>
                </c:pt>
                <c:pt idx="1">
                  <c:v>30-50km</c:v>
                </c:pt>
                <c:pt idx="2">
                  <c:v>50-80km</c:v>
                </c:pt>
                <c:pt idx="3">
                  <c:v>80-100km</c:v>
                </c:pt>
                <c:pt idx="4">
                  <c:v>Nad 100km</c:v>
                </c:pt>
                <c:pt idx="5">
                  <c:v>Neví</c:v>
                </c:pt>
              </c:strCache>
            </c:strRef>
          </c:cat>
          <c:val>
            <c:numRef>
              <c:f>List1!$B$2:$B$7</c:f>
              <c:numCache>
                <c:formatCode>###0</c:formatCode>
                <c:ptCount val="6"/>
                <c:pt idx="0">
                  <c:v>42.85714285714284</c:v>
                </c:pt>
                <c:pt idx="1">
                  <c:v>15.902964959568738</c:v>
                </c:pt>
                <c:pt idx="2">
                  <c:v>17.520215633423174</c:v>
                </c:pt>
                <c:pt idx="3">
                  <c:v>7.0080862533692709</c:v>
                </c:pt>
                <c:pt idx="4">
                  <c:v>16.711590296495956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Češi - podzim 2011 (n=435)</c:v>
                </c:pt>
              </c:strCache>
            </c:strRef>
          </c:tx>
          <c:spPr>
            <a:solidFill>
              <a:srgbClr val="68A67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lang="cs-CZ"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Do 30km</c:v>
                </c:pt>
                <c:pt idx="1">
                  <c:v>30-50km</c:v>
                </c:pt>
                <c:pt idx="2">
                  <c:v>50-80km</c:v>
                </c:pt>
                <c:pt idx="3">
                  <c:v>80-100km</c:v>
                </c:pt>
                <c:pt idx="4">
                  <c:v>Nad 100km</c:v>
                </c:pt>
                <c:pt idx="5">
                  <c:v>Neví</c:v>
                </c:pt>
              </c:strCache>
            </c:strRef>
          </c:cat>
          <c:val>
            <c:numRef>
              <c:f>List1!$C$2:$C$7</c:f>
              <c:numCache>
                <c:formatCode>0</c:formatCode>
                <c:ptCount val="6"/>
                <c:pt idx="0">
                  <c:v>31.724137931034484</c:v>
                </c:pt>
                <c:pt idx="1">
                  <c:v>23.678160919540232</c:v>
                </c:pt>
                <c:pt idx="2">
                  <c:v>11.724137931034479</c:v>
                </c:pt>
                <c:pt idx="3">
                  <c:v>8.5057471264367823</c:v>
                </c:pt>
                <c:pt idx="4">
                  <c:v>23.678160919540232</c:v>
                </c:pt>
                <c:pt idx="5">
                  <c:v>0.6896551724137937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Cizinci - zima 2012 (n=131)</c:v>
                </c:pt>
              </c:strCache>
            </c:strRef>
          </c:tx>
          <c:spPr>
            <a:solidFill>
              <a:srgbClr val="D98F48"/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1.4245014245014254E-3"/>
                  <c:y val="-2.80581171344087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numFmt formatCode="0" sourceLinked="0"/>
            <c:txPr>
              <a:bodyPr/>
              <a:lstStyle/>
              <a:p>
                <a:pPr>
                  <a:defRPr lang="cs-CZ" sz="16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Do 30km</c:v>
                </c:pt>
                <c:pt idx="1">
                  <c:v>30-50km</c:v>
                </c:pt>
                <c:pt idx="2">
                  <c:v>50-80km</c:v>
                </c:pt>
                <c:pt idx="3">
                  <c:v>80-100km</c:v>
                </c:pt>
                <c:pt idx="4">
                  <c:v>Nad 100km</c:v>
                </c:pt>
                <c:pt idx="5">
                  <c:v>Neví</c:v>
                </c:pt>
              </c:strCache>
            </c:strRef>
          </c:cat>
          <c:val>
            <c:numRef>
              <c:f>List1!$D$2:$D$7</c:f>
              <c:numCache>
                <c:formatCode>###0</c:formatCode>
                <c:ptCount val="6"/>
                <c:pt idx="0">
                  <c:v>7.6335877862595405</c:v>
                </c:pt>
                <c:pt idx="1">
                  <c:v>1.5267175572519083</c:v>
                </c:pt>
                <c:pt idx="2">
                  <c:v>0.76335877862595414</c:v>
                </c:pt>
                <c:pt idx="3">
                  <c:v>0.76335877862595414</c:v>
                </c:pt>
                <c:pt idx="4">
                  <c:v>89.312977099236619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Cizinci - podzim 2011 (n=42)</c:v>
                </c:pt>
              </c:strCache>
            </c:strRef>
          </c:tx>
          <c:spPr>
            <a:solidFill>
              <a:srgbClr val="D98F48">
                <a:lumMod val="60000"/>
                <a:lumOff val="40000"/>
              </a:srgb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cs-CZ"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Do 30km</c:v>
                </c:pt>
                <c:pt idx="1">
                  <c:v>30-50km</c:v>
                </c:pt>
                <c:pt idx="2">
                  <c:v>50-80km</c:v>
                </c:pt>
                <c:pt idx="3">
                  <c:v>80-100km</c:v>
                </c:pt>
                <c:pt idx="4">
                  <c:v>Nad 100km</c:v>
                </c:pt>
                <c:pt idx="5">
                  <c:v>Neví</c:v>
                </c:pt>
              </c:strCache>
            </c:strRef>
          </c:cat>
          <c:val>
            <c:numRef>
              <c:f>List1!$E$2:$E$7</c:f>
              <c:numCache>
                <c:formatCode>0</c:formatCode>
                <c:ptCount val="6"/>
                <c:pt idx="1">
                  <c:v>11.904761904761903</c:v>
                </c:pt>
                <c:pt idx="3">
                  <c:v>2.3809523809523809</c:v>
                </c:pt>
                <c:pt idx="4">
                  <c:v>85.714285714285722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119412992"/>
        <c:axId val="119435264"/>
      </c:barChart>
      <c:catAx>
        <c:axId val="1194129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119435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9435264"/>
        <c:scaling>
          <c:orientation val="minMax"/>
          <c:max val="10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119412992"/>
        <c:crosses val="max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727639814253963"/>
          <c:y val="8.6766065034117742E-4"/>
          <c:w val="0.28129910043295869"/>
          <c:h val="0.22941150866677434"/>
        </c:manualLayout>
      </c:layout>
      <c:overlay val="1"/>
      <c:txPr>
        <a:bodyPr/>
        <a:lstStyle/>
        <a:p>
          <a:pPr>
            <a:defRPr lang="cs-CZ" sz="12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015479876160992E-2"/>
          <c:y val="0.24287514741444011"/>
          <c:w val="0.70112859016282725"/>
          <c:h val="0.493937445930744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rgbClr val="CD7471"/>
            </a:solidFill>
            <a:ln w="12698"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spPr>
              <a:noFill/>
              <a:ln w="25395">
                <a:noFill/>
              </a:ln>
            </c:spPr>
            <c:txPr>
              <a:bodyPr/>
              <a:lstStyle/>
              <a:p>
                <a:pPr>
                  <a:defRPr lang="cs-CZ" sz="16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List1!$A$2:$B$5</c:f>
              <c:strCache>
                <c:ptCount val="4"/>
                <c:pt idx="0">
                  <c:v>Češi - zima 2012 (n=371)</c:v>
                </c:pt>
                <c:pt idx="1">
                  <c:v>Češi - podzim 2011 (n=435)</c:v>
                </c:pt>
                <c:pt idx="2">
                  <c:v>Cizinci - zima 2012 (n=131)</c:v>
                </c:pt>
                <c:pt idx="3">
                  <c:v>Cizinci - podzim 2011 (n=42)</c:v>
                </c:pt>
              </c:strCache>
            </c:strRef>
          </c:cat>
          <c:val>
            <c:numRef>
              <c:f>List1!$C$2:$C$5</c:f>
              <c:numCache>
                <c:formatCode>0</c:formatCode>
                <c:ptCount val="4"/>
                <c:pt idx="0">
                  <c:v>10.242587601078167</c:v>
                </c:pt>
                <c:pt idx="1">
                  <c:v>7.3563218390804579</c:v>
                </c:pt>
                <c:pt idx="2">
                  <c:v>76</c:v>
                </c:pt>
                <c:pt idx="3">
                  <c:v>78.571428571428541</c:v>
                </c:pt>
              </c:numCache>
            </c:numRef>
          </c:val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Ano, vím (odpověděl nesprávně)</c:v>
                </c:pt>
              </c:strCache>
            </c:strRef>
          </c:tx>
          <c:spPr>
            <a:solidFill>
              <a:srgbClr val="CD7471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lang="cs-CZ" sz="16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List1!$A$2:$B$5</c:f>
              <c:strCache>
                <c:ptCount val="4"/>
                <c:pt idx="0">
                  <c:v>Češi - zima 2012 (n=371)</c:v>
                </c:pt>
                <c:pt idx="1">
                  <c:v>Češi - podzim 2011 (n=435)</c:v>
                </c:pt>
                <c:pt idx="2">
                  <c:v>Cizinci - zima 2012 (n=131)</c:v>
                </c:pt>
                <c:pt idx="3">
                  <c:v>Cizinci - podzim 2011 (n=42)</c:v>
                </c:pt>
              </c:strCache>
            </c:strRef>
          </c:cat>
          <c:val>
            <c:numRef>
              <c:f>List1!$D$2:$D$5</c:f>
              <c:numCache>
                <c:formatCode>0</c:formatCode>
                <c:ptCount val="4"/>
                <c:pt idx="0">
                  <c:v>12.938005390835572</c:v>
                </c:pt>
                <c:pt idx="1">
                  <c:v>15.402298850574716</c:v>
                </c:pt>
              </c:numCache>
            </c:numRef>
          </c:val>
        </c:ser>
        <c:ser>
          <c:idx val="2"/>
          <c:order val="2"/>
          <c:tx>
            <c:strRef>
              <c:f>List1!$E$1</c:f>
              <c:strCache>
                <c:ptCount val="1"/>
                <c:pt idx="0">
                  <c:v>Ano, vím (odpověděl správně)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FF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lang="cs-CZ"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List1!$A$2:$B$5</c:f>
              <c:strCache>
                <c:ptCount val="4"/>
                <c:pt idx="0">
                  <c:v>Češi - zima 2012 (n=371)</c:v>
                </c:pt>
                <c:pt idx="1">
                  <c:v>Češi - podzim 2011 (n=435)</c:v>
                </c:pt>
                <c:pt idx="2">
                  <c:v>Cizinci - zima 2012 (n=131)</c:v>
                </c:pt>
                <c:pt idx="3">
                  <c:v>Cizinci - podzim 2011 (n=42)</c:v>
                </c:pt>
              </c:strCache>
            </c:strRef>
          </c:cat>
          <c:val>
            <c:numRef>
              <c:f>List1!$E$2:$E$5</c:f>
              <c:numCache>
                <c:formatCode>0</c:formatCode>
                <c:ptCount val="4"/>
                <c:pt idx="0">
                  <c:v>76.819407008086216</c:v>
                </c:pt>
                <c:pt idx="1">
                  <c:v>77.241379310344811</c:v>
                </c:pt>
                <c:pt idx="2">
                  <c:v>23.664122137404586</c:v>
                </c:pt>
                <c:pt idx="3">
                  <c:v>21.428571428571427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2750208"/>
        <c:axId val="32760192"/>
      </c:barChart>
      <c:catAx>
        <c:axId val="3275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276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760192"/>
        <c:scaling>
          <c:orientation val="minMax"/>
          <c:max val="100"/>
        </c:scaling>
        <c:delete val="0"/>
        <c:axPos val="l"/>
        <c:numFmt formatCode="0&quot;%&quot;" sourceLinked="0"/>
        <c:majorTickMark val="out"/>
        <c:minorTickMark val="none"/>
        <c:tickLblPos val="nextTo"/>
        <c:spPr>
          <a:ln w="31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2750208"/>
        <c:crosses val="autoZero"/>
        <c:crossBetween val="between"/>
        <c:majorUnit val="20"/>
      </c:valAx>
      <c:spPr>
        <a:noFill/>
        <a:ln w="25395">
          <a:noFill/>
        </a:ln>
      </c:spPr>
    </c:plotArea>
    <c:legend>
      <c:legendPos val="r"/>
      <c:layout>
        <c:manualLayout>
          <c:xMode val="edge"/>
          <c:yMode val="edge"/>
          <c:x val="0.76755804202101641"/>
          <c:y val="0.23148059517471345"/>
          <c:w val="0.22272331755528421"/>
          <c:h val="0.6509175890380251"/>
        </c:manualLayout>
      </c:layout>
      <c:overlay val="1"/>
      <c:txPr>
        <a:bodyPr/>
        <a:lstStyle/>
        <a:p>
          <a:pPr>
            <a:defRPr lang="cs-CZ" sz="12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015479876160992E-2"/>
          <c:y val="0.17553037883871342"/>
          <c:w val="0.93498452012383904"/>
          <c:h val="0.706950321953582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Češi - zima 2012</c:v>
                </c:pt>
              </c:strCache>
            </c:strRef>
          </c:tx>
          <c:spPr>
            <a:solidFill>
              <a:srgbClr val="68A67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cs-CZ" sz="14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Rekreace, zábava, volný čas, výlet</c:v>
                </c:pt>
                <c:pt idx="1">
                  <c:v>Nákupy</c:v>
                </c:pt>
                <c:pt idx="2">
                  <c:v>Obchodní cesta</c:v>
                </c:pt>
                <c:pt idx="3">
                  <c:v>Návštěvy u příbuzných/známých</c:v>
                </c:pt>
                <c:pt idx="4">
                  <c:v>Zdravotní pobyt, léčení v lázních</c:v>
                </c:pt>
                <c:pt idx="5">
                  <c:v>Účast na kongresu, semináři, veletrhu</c:v>
                </c:pt>
                <c:pt idx="6">
                  <c:v>Jiný důvod</c:v>
                </c:pt>
              </c:strCache>
            </c:strRef>
          </c:cat>
          <c:val>
            <c:numRef>
              <c:f>List1!$B$2:$B$8</c:f>
              <c:numCache>
                <c:formatCode>0</c:formatCode>
                <c:ptCount val="7"/>
                <c:pt idx="0">
                  <c:v>69.002695417789724</c:v>
                </c:pt>
                <c:pt idx="1">
                  <c:v>8.3557951482479851</c:v>
                </c:pt>
                <c:pt idx="2">
                  <c:v>6.4690026954177915</c:v>
                </c:pt>
                <c:pt idx="3">
                  <c:v>5.9299191374663076</c:v>
                </c:pt>
                <c:pt idx="4">
                  <c:v>1.8867924528301883</c:v>
                </c:pt>
                <c:pt idx="5">
                  <c:v>0.53908355795148255</c:v>
                </c:pt>
                <c:pt idx="6">
                  <c:v>7.8167115902964941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Češi - podzim 2011</c:v>
                </c:pt>
              </c:strCache>
            </c:strRef>
          </c:tx>
          <c:spPr>
            <a:solidFill>
              <a:srgbClr val="68A67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1"/>
              <c:delete val="1"/>
            </c:dLbl>
            <c:numFmt formatCode="0" sourceLinked="0"/>
            <c:txPr>
              <a:bodyPr/>
              <a:lstStyle/>
              <a:p>
                <a:pPr>
                  <a:defRPr lang="cs-CZ" sz="14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Rekreace, zábava, volný čas, výlet</c:v>
                </c:pt>
                <c:pt idx="1">
                  <c:v>Nákupy</c:v>
                </c:pt>
                <c:pt idx="2">
                  <c:v>Obchodní cesta</c:v>
                </c:pt>
                <c:pt idx="3">
                  <c:v>Návštěvy u příbuzných/známých</c:v>
                </c:pt>
                <c:pt idx="4">
                  <c:v>Zdravotní pobyt, léčení v lázních</c:v>
                </c:pt>
                <c:pt idx="5">
                  <c:v>Účast na kongresu, semináři, veletrhu</c:v>
                </c:pt>
                <c:pt idx="6">
                  <c:v>Jiný důvod</c:v>
                </c:pt>
              </c:strCache>
            </c:strRef>
          </c:cat>
          <c:val>
            <c:numRef>
              <c:f>List1!$C$2:$C$8</c:f>
              <c:numCache>
                <c:formatCode>0</c:formatCode>
                <c:ptCount val="7"/>
                <c:pt idx="0">
                  <c:v>87.586206896551658</c:v>
                </c:pt>
                <c:pt idx="1">
                  <c:v>0.45977011494252878</c:v>
                </c:pt>
                <c:pt idx="2">
                  <c:v>3.6781609195402289</c:v>
                </c:pt>
                <c:pt idx="3">
                  <c:v>3.9080459770114944</c:v>
                </c:pt>
                <c:pt idx="5">
                  <c:v>2.0689655172413803</c:v>
                </c:pt>
                <c:pt idx="6">
                  <c:v>1.3793103448275863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Cizinci - zima 2012</c:v>
                </c:pt>
              </c:strCache>
            </c:strRef>
          </c:tx>
          <c:spPr>
            <a:solidFill>
              <a:srgbClr val="D98F48"/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5"/>
              <c:delete val="1"/>
            </c:dLbl>
            <c:numFmt formatCode="0" sourceLinked="0"/>
            <c:txPr>
              <a:bodyPr/>
              <a:lstStyle/>
              <a:p>
                <a:pPr>
                  <a:defRPr lang="cs-CZ" sz="14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Rekreace, zábava, volný čas, výlet</c:v>
                </c:pt>
                <c:pt idx="1">
                  <c:v>Nákupy</c:v>
                </c:pt>
                <c:pt idx="2">
                  <c:v>Obchodní cesta</c:v>
                </c:pt>
                <c:pt idx="3">
                  <c:v>Návštěvy u příbuzných/známých</c:v>
                </c:pt>
                <c:pt idx="4">
                  <c:v>Zdravotní pobyt, léčení v lázních</c:v>
                </c:pt>
                <c:pt idx="5">
                  <c:v>Účast na kongresu, semináři, veletrhu</c:v>
                </c:pt>
                <c:pt idx="6">
                  <c:v>Jiný důvod</c:v>
                </c:pt>
              </c:strCache>
            </c:strRef>
          </c:cat>
          <c:val>
            <c:numRef>
              <c:f>List1!$D$2:$D$8</c:f>
              <c:numCache>
                <c:formatCode>0</c:formatCode>
                <c:ptCount val="7"/>
                <c:pt idx="0">
                  <c:v>83.206106870228979</c:v>
                </c:pt>
                <c:pt idx="1">
                  <c:v>1.5267175572519083</c:v>
                </c:pt>
                <c:pt idx="2">
                  <c:v>1.5267175572519083</c:v>
                </c:pt>
                <c:pt idx="3">
                  <c:v>3.8167938931297694</c:v>
                </c:pt>
                <c:pt idx="4">
                  <c:v>2.2900763358778624</c:v>
                </c:pt>
                <c:pt idx="5">
                  <c:v>0</c:v>
                </c:pt>
                <c:pt idx="6">
                  <c:v>7.6335877862595405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Cizinci - podzim 2011</c:v>
                </c:pt>
              </c:strCache>
            </c:strRef>
          </c:tx>
          <c:spPr>
            <a:solidFill>
              <a:srgbClr val="D98F48">
                <a:lumMod val="60000"/>
                <a:lumOff val="40000"/>
              </a:srgb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Rekreace, zábava, volný čas, výlet</c:v>
                </c:pt>
                <c:pt idx="1">
                  <c:v>Nákupy</c:v>
                </c:pt>
                <c:pt idx="2">
                  <c:v>Obchodní cesta</c:v>
                </c:pt>
                <c:pt idx="3">
                  <c:v>Návštěvy u příbuzných/známých</c:v>
                </c:pt>
                <c:pt idx="4">
                  <c:v>Zdravotní pobyt, léčení v lázních</c:v>
                </c:pt>
                <c:pt idx="5">
                  <c:v>Účast na kongresu, semináři, veletrhu</c:v>
                </c:pt>
                <c:pt idx="6">
                  <c:v>Jiný důvod</c:v>
                </c:pt>
              </c:strCache>
            </c:strRef>
          </c:cat>
          <c:val>
            <c:numRef>
              <c:f>List1!$E$2:$E$8</c:f>
              <c:numCache>
                <c:formatCode>0</c:formatCode>
                <c:ptCount val="7"/>
                <c:pt idx="0">
                  <c:v>73.80952380952381</c:v>
                </c:pt>
                <c:pt idx="1">
                  <c:v>2.3809523809523809</c:v>
                </c:pt>
                <c:pt idx="2">
                  <c:v>11.904761904761903</c:v>
                </c:pt>
                <c:pt idx="3">
                  <c:v>2.3809523809523809</c:v>
                </c:pt>
                <c:pt idx="5">
                  <c:v>9.5238095238095237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3663616"/>
        <c:axId val="33677696"/>
      </c:barChart>
      <c:catAx>
        <c:axId val="336636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677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677696"/>
        <c:scaling>
          <c:orientation val="minMax"/>
          <c:max val="10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663616"/>
        <c:crosses val="max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422796509410686"/>
          <c:y val="0.64906120531696787"/>
          <c:w val="0.21321499876617994"/>
          <c:h val="0.22941150866677434"/>
        </c:manualLayout>
      </c:layout>
      <c:overlay val="1"/>
      <c:txPr>
        <a:bodyPr/>
        <a:lstStyle/>
        <a:p>
          <a:pPr>
            <a:defRPr lang="cs-CZ" sz="12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015479876160992E-2"/>
          <c:y val="0.27935358729180965"/>
          <c:w val="0.93498452012383904"/>
          <c:h val="0.622769342126747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Češi - zima 2012 (n=256)</c:v>
                </c:pt>
              </c:strCache>
            </c:strRef>
          </c:tx>
          <c:spPr>
            <a:solidFill>
              <a:srgbClr val="68A67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List1!$A$2:$A$9</c:f>
              <c:strCache>
                <c:ptCount val="8"/>
                <c:pt idx="0">
                  <c:v>Odpočinek/relaxace</c:v>
                </c:pt>
                <c:pt idx="1">
                  <c:v>Aktivní provozování sportu</c:v>
                </c:pt>
                <c:pt idx="2">
                  <c:v>Poznávání přír. krás a zajímavostí</c:v>
                </c:pt>
                <c:pt idx="3">
                  <c:v>Zábava</c:v>
                </c:pt>
                <c:pt idx="4">
                  <c:v>Návštěva sportovní, kult. akce, festivalu</c:v>
                </c:pt>
                <c:pt idx="5">
                  <c:v>Poznávání hist. a kult. památek, architektura</c:v>
                </c:pt>
                <c:pt idx="6">
                  <c:v>Pěší turistika</c:v>
                </c:pt>
                <c:pt idx="7">
                  <c:v>Jiné</c:v>
                </c:pt>
              </c:strCache>
            </c:strRef>
          </c:cat>
          <c:val>
            <c:numRef>
              <c:f>List1!$B$2:$B$9</c:f>
              <c:numCache>
                <c:formatCode>0</c:formatCode>
                <c:ptCount val="8"/>
                <c:pt idx="0">
                  <c:v>41.40625</c:v>
                </c:pt>
                <c:pt idx="1">
                  <c:v>30.078125</c:v>
                </c:pt>
                <c:pt idx="2">
                  <c:v>21.875</c:v>
                </c:pt>
                <c:pt idx="3">
                  <c:v>20.3125</c:v>
                </c:pt>
                <c:pt idx="4">
                  <c:v>9.765625</c:v>
                </c:pt>
                <c:pt idx="5">
                  <c:v>7.0312500000000018</c:v>
                </c:pt>
                <c:pt idx="6">
                  <c:v>5.078125</c:v>
                </c:pt>
                <c:pt idx="7">
                  <c:v>1.171875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Češi - podzim 2011 (n=381)</c:v>
                </c:pt>
              </c:strCache>
            </c:strRef>
          </c:tx>
          <c:spPr>
            <a:solidFill>
              <a:srgbClr val="68A67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7"/>
              <c:layout>
                <c:manualLayout>
                  <c:x val="5.6980056980056454E-3"/>
                  <c:y val="-8.2267135423795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List1!$A$2:$A$9</c:f>
              <c:strCache>
                <c:ptCount val="8"/>
                <c:pt idx="0">
                  <c:v>Odpočinek/relaxace</c:v>
                </c:pt>
                <c:pt idx="1">
                  <c:v>Aktivní provozování sportu</c:v>
                </c:pt>
                <c:pt idx="2">
                  <c:v>Poznávání přír. krás a zajímavostí</c:v>
                </c:pt>
                <c:pt idx="3">
                  <c:v>Zábava</c:v>
                </c:pt>
                <c:pt idx="4">
                  <c:v>Návštěva sportovní, kult. akce, festivalu</c:v>
                </c:pt>
                <c:pt idx="5">
                  <c:v>Poznávání hist. a kult. památek, architektura</c:v>
                </c:pt>
                <c:pt idx="6">
                  <c:v>Pěší turistika</c:v>
                </c:pt>
                <c:pt idx="7">
                  <c:v>Jiné</c:v>
                </c:pt>
              </c:strCache>
            </c:strRef>
          </c:cat>
          <c:val>
            <c:numRef>
              <c:f>List1!$C$2:$C$9</c:f>
              <c:numCache>
                <c:formatCode>0</c:formatCode>
                <c:ptCount val="8"/>
                <c:pt idx="0">
                  <c:v>22.57217847769029</c:v>
                </c:pt>
                <c:pt idx="1">
                  <c:v>13.385826771653544</c:v>
                </c:pt>
                <c:pt idx="2">
                  <c:v>45.144356955380566</c:v>
                </c:pt>
                <c:pt idx="3">
                  <c:v>9.1863517060367439</c:v>
                </c:pt>
                <c:pt idx="4">
                  <c:v>18.897637795275593</c:v>
                </c:pt>
                <c:pt idx="5">
                  <c:v>41.99475065616798</c:v>
                </c:pt>
                <c:pt idx="6">
                  <c:v>23.884514435695539</c:v>
                </c:pt>
                <c:pt idx="7">
                  <c:v>1.3123359580052498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3271808"/>
        <c:axId val="33273344"/>
      </c:barChart>
      <c:catAx>
        <c:axId val="332718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273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273344"/>
        <c:scaling>
          <c:orientation val="minMax"/>
          <c:max val="10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271808"/>
        <c:crosses val="max"/>
        <c:crossBetween val="between"/>
        <c:majorUnit val="5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6871444407620311"/>
          <c:y val="0.15768644153741435"/>
          <c:w val="0.52131424065460608"/>
          <c:h val="8.6303842961155466E-2"/>
        </c:manualLayout>
      </c:layout>
      <c:overlay val="1"/>
      <c:txPr>
        <a:bodyPr/>
        <a:lstStyle/>
        <a:p>
          <a:pPr>
            <a:defRPr lang="cs-CZ" sz="10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015479876160992E-2"/>
          <c:y val="0.2765475546309149"/>
          <c:w val="0.93498452012383904"/>
          <c:h val="0.625575374787641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Cizinci - zima 2012 (n=109)</c:v>
                </c:pt>
              </c:strCache>
            </c:strRef>
          </c:tx>
          <c:spPr>
            <a:solidFill>
              <a:srgbClr val="D98F4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List1!$A$2:$A$9</c:f>
              <c:strCache>
                <c:ptCount val="8"/>
                <c:pt idx="0">
                  <c:v>Aktivní provozování sportu</c:v>
                </c:pt>
                <c:pt idx="1">
                  <c:v>Poznávání přír. krás a zajímavostí</c:v>
                </c:pt>
                <c:pt idx="2">
                  <c:v>Pěší turistika</c:v>
                </c:pt>
                <c:pt idx="3">
                  <c:v>Odpočinek/relaxace</c:v>
                </c:pt>
                <c:pt idx="4">
                  <c:v>Poznávání hist. a kult. památek, architektura</c:v>
                </c:pt>
                <c:pt idx="5">
                  <c:v>Návštěva sportovní, kult. akce, festivalu</c:v>
                </c:pt>
                <c:pt idx="6">
                  <c:v>Zábava</c:v>
                </c:pt>
                <c:pt idx="7">
                  <c:v>Neví</c:v>
                </c:pt>
              </c:strCache>
            </c:strRef>
          </c:cat>
          <c:val>
            <c:numRef>
              <c:f>List1!$B$2:$B$9</c:f>
              <c:numCache>
                <c:formatCode>0</c:formatCode>
                <c:ptCount val="8"/>
                <c:pt idx="0">
                  <c:v>79.816513761467931</c:v>
                </c:pt>
                <c:pt idx="1">
                  <c:v>29.357798165137623</c:v>
                </c:pt>
                <c:pt idx="2">
                  <c:v>16.513761467889918</c:v>
                </c:pt>
                <c:pt idx="3">
                  <c:v>11.926605504587156</c:v>
                </c:pt>
                <c:pt idx="4">
                  <c:v>8.2568807339449588</c:v>
                </c:pt>
                <c:pt idx="5">
                  <c:v>3.6697247706422038</c:v>
                </c:pt>
                <c:pt idx="6">
                  <c:v>2.7522935779816526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Cizinci - podzim 2011 (n=31)</c:v>
                </c:pt>
              </c:strCache>
            </c:strRef>
          </c:tx>
          <c:spPr>
            <a:solidFill>
              <a:srgbClr val="D98F4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7"/>
              <c:layout>
                <c:manualLayout>
                  <c:x val="5.6980903511879575E-3"/>
                  <c:y val="5.8038477115257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List1!$A$2:$A$9</c:f>
              <c:strCache>
                <c:ptCount val="8"/>
                <c:pt idx="0">
                  <c:v>Aktivní provozování sportu</c:v>
                </c:pt>
                <c:pt idx="1">
                  <c:v>Poznávání přír. krás a zajímavostí</c:v>
                </c:pt>
                <c:pt idx="2">
                  <c:v>Pěší turistika</c:v>
                </c:pt>
                <c:pt idx="3">
                  <c:v>Odpočinek/relaxace</c:v>
                </c:pt>
                <c:pt idx="4">
                  <c:v>Poznávání hist. a kult. památek, architektura</c:v>
                </c:pt>
                <c:pt idx="5">
                  <c:v>Návštěva sportovní, kult. akce, festivalu</c:v>
                </c:pt>
                <c:pt idx="6">
                  <c:v>Zábava</c:v>
                </c:pt>
                <c:pt idx="7">
                  <c:v>Neví</c:v>
                </c:pt>
              </c:strCache>
            </c:strRef>
          </c:cat>
          <c:val>
            <c:numRef>
              <c:f>List1!$C$2:$C$9</c:f>
              <c:numCache>
                <c:formatCode>0</c:formatCode>
                <c:ptCount val="8"/>
                <c:pt idx="0">
                  <c:v>9.6774193548387135</c:v>
                </c:pt>
                <c:pt idx="1">
                  <c:v>70.967741935483858</c:v>
                </c:pt>
                <c:pt idx="2">
                  <c:v>22.58064516129032</c:v>
                </c:pt>
                <c:pt idx="3">
                  <c:v>38.70967741935484</c:v>
                </c:pt>
                <c:pt idx="4">
                  <c:v>58.064516129032256</c:v>
                </c:pt>
                <c:pt idx="5">
                  <c:v>3.2258064516129039</c:v>
                </c:pt>
                <c:pt idx="6">
                  <c:v>12.903225806451612</c:v>
                </c:pt>
                <c:pt idx="7">
                  <c:v>3.2258064516129039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3336704"/>
        <c:axId val="33342592"/>
      </c:barChart>
      <c:catAx>
        <c:axId val="33336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342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342592"/>
        <c:scaling>
          <c:orientation val="minMax"/>
          <c:max val="10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336704"/>
        <c:crosses val="max"/>
        <c:crossBetween val="between"/>
        <c:majorUnit val="5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9164622927213935"/>
          <c:y val="0.15768644153741435"/>
          <c:w val="0.6935759916802855"/>
          <c:h val="8.6303842961155466E-2"/>
        </c:manualLayout>
      </c:layout>
      <c:overlay val="1"/>
      <c:txPr>
        <a:bodyPr/>
        <a:lstStyle/>
        <a:p>
          <a:pPr>
            <a:defRPr lang="cs-CZ" sz="10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015479876160992E-2"/>
          <c:y val="0.17553037883871342"/>
          <c:w val="0.93498452012383904"/>
          <c:h val="0.726592550579843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Češi - zima 2012 (n=371)</c:v>
                </c:pt>
              </c:strCache>
            </c:strRef>
          </c:tx>
          <c:spPr>
            <a:solidFill>
              <a:srgbClr val="68A67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cs-CZ" sz="14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Doposud jsem tu byl za jinými než turist.účely</c:v>
                </c:pt>
                <c:pt idx="1">
                  <c:v>Jsem zde jako turista poprvé</c:v>
                </c:pt>
                <c:pt idx="2">
                  <c:v>2.-3. návštěva</c:v>
                </c:pt>
                <c:pt idx="3">
                  <c:v>4. a další návštěva</c:v>
                </c:pt>
                <c:pt idx="4">
                  <c:v>Jsem místní</c:v>
                </c:pt>
                <c:pt idx="5">
                  <c:v>Neví, neuvedl</c:v>
                </c:pt>
              </c:strCache>
            </c:strRef>
          </c:cat>
          <c:val>
            <c:numRef>
              <c:f>List1!$B$2:$B$7</c:f>
              <c:numCache>
                <c:formatCode>0</c:formatCode>
                <c:ptCount val="6"/>
                <c:pt idx="0">
                  <c:v>3.5040431266846364</c:v>
                </c:pt>
                <c:pt idx="1">
                  <c:v>17.520215633423174</c:v>
                </c:pt>
                <c:pt idx="2">
                  <c:v>16.442048517520202</c:v>
                </c:pt>
                <c:pt idx="3">
                  <c:v>26.145552560646891</c:v>
                </c:pt>
                <c:pt idx="4">
                  <c:v>35.579514824797855</c:v>
                </c:pt>
                <c:pt idx="5">
                  <c:v>0.80862533692722371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Češi - podzim 2011 (n=435)</c:v>
                </c:pt>
              </c:strCache>
            </c:strRef>
          </c:tx>
          <c:spPr>
            <a:solidFill>
              <a:srgbClr val="68A67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Doposud jsem tu byl za jinými než turist.účely</c:v>
                </c:pt>
                <c:pt idx="1">
                  <c:v>Jsem zde jako turista poprvé</c:v>
                </c:pt>
                <c:pt idx="2">
                  <c:v>2.-3. návštěva</c:v>
                </c:pt>
                <c:pt idx="3">
                  <c:v>4. a další návštěva</c:v>
                </c:pt>
                <c:pt idx="4">
                  <c:v>Jsem místní</c:v>
                </c:pt>
                <c:pt idx="5">
                  <c:v>Neví, neuvedl</c:v>
                </c:pt>
              </c:strCache>
            </c:strRef>
          </c:cat>
          <c:val>
            <c:numRef>
              <c:f>List1!$C$2:$C$7</c:f>
              <c:numCache>
                <c:formatCode>0</c:formatCode>
                <c:ptCount val="6"/>
                <c:pt idx="0">
                  <c:v>0.6896551724137937</c:v>
                </c:pt>
                <c:pt idx="1">
                  <c:v>23.218390804597696</c:v>
                </c:pt>
                <c:pt idx="2">
                  <c:v>24.36781609195403</c:v>
                </c:pt>
                <c:pt idx="3">
                  <c:v>33.333333333333336</c:v>
                </c:pt>
                <c:pt idx="4">
                  <c:v>16.321839080459771</c:v>
                </c:pt>
                <c:pt idx="5">
                  <c:v>2.0689655172413799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Cizinci - zima 2012 (n=131)</c:v>
                </c:pt>
              </c:strCache>
            </c:strRef>
          </c:tx>
          <c:spPr>
            <a:solidFill>
              <a:srgbClr val="D98F48"/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5"/>
              <c:delete val="1"/>
            </c:dLbl>
            <c:numFmt formatCode="0" sourceLinked="0"/>
            <c:txPr>
              <a:bodyPr/>
              <a:lstStyle/>
              <a:p>
                <a:pPr>
                  <a:defRPr lang="cs-CZ" sz="14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Doposud jsem tu byl za jinými než turist.účely</c:v>
                </c:pt>
                <c:pt idx="1">
                  <c:v>Jsem zde jako turista poprvé</c:v>
                </c:pt>
                <c:pt idx="2">
                  <c:v>2.-3. návštěva</c:v>
                </c:pt>
                <c:pt idx="3">
                  <c:v>4. a další návštěva</c:v>
                </c:pt>
                <c:pt idx="4">
                  <c:v>Jsem místní</c:v>
                </c:pt>
                <c:pt idx="5">
                  <c:v>Neví, neuvedl</c:v>
                </c:pt>
              </c:strCache>
            </c:strRef>
          </c:cat>
          <c:val>
            <c:numRef>
              <c:f>List1!$D$2:$D$7</c:f>
              <c:numCache>
                <c:formatCode>0</c:formatCode>
                <c:ptCount val="6"/>
                <c:pt idx="0">
                  <c:v>0.76335877862595414</c:v>
                </c:pt>
                <c:pt idx="1">
                  <c:v>41.221374045801532</c:v>
                </c:pt>
                <c:pt idx="2">
                  <c:v>36.641221374045799</c:v>
                </c:pt>
                <c:pt idx="3">
                  <c:v>20.61068702290077</c:v>
                </c:pt>
                <c:pt idx="5">
                  <c:v>0.76335877862595414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Cizinci - podzim 2011 (n=42)</c:v>
                </c:pt>
              </c:strCache>
            </c:strRef>
          </c:tx>
          <c:spPr>
            <a:solidFill>
              <a:srgbClr val="D98F48">
                <a:lumMod val="60000"/>
                <a:lumOff val="40000"/>
              </a:srgb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Doposud jsem tu byl za jinými než turist.účely</c:v>
                </c:pt>
                <c:pt idx="1">
                  <c:v>Jsem zde jako turista poprvé</c:v>
                </c:pt>
                <c:pt idx="2">
                  <c:v>2.-3. návštěva</c:v>
                </c:pt>
                <c:pt idx="3">
                  <c:v>4. a další návštěva</c:v>
                </c:pt>
                <c:pt idx="4">
                  <c:v>Jsem místní</c:v>
                </c:pt>
                <c:pt idx="5">
                  <c:v>Neví, neuvedl</c:v>
                </c:pt>
              </c:strCache>
            </c:strRef>
          </c:cat>
          <c:val>
            <c:numRef>
              <c:f>List1!$E$2:$E$7</c:f>
              <c:numCache>
                <c:formatCode>0</c:formatCode>
                <c:ptCount val="6"/>
                <c:pt idx="0">
                  <c:v>2.3809523809523809</c:v>
                </c:pt>
                <c:pt idx="1">
                  <c:v>52.380952380952387</c:v>
                </c:pt>
                <c:pt idx="2">
                  <c:v>4.7619047619047619</c:v>
                </c:pt>
                <c:pt idx="3">
                  <c:v>35.714285714285708</c:v>
                </c:pt>
                <c:pt idx="5">
                  <c:v>4.7619047619047619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3604352"/>
        <c:axId val="33605888"/>
      </c:barChart>
      <c:catAx>
        <c:axId val="336043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605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605888"/>
        <c:scaling>
          <c:orientation val="minMax"/>
          <c:max val="10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604352"/>
        <c:crosses val="max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986192431074324"/>
          <c:y val="0.62661294402981205"/>
          <c:w val="0.28129910043295869"/>
          <c:h val="0.22941150866677434"/>
        </c:manualLayout>
      </c:layout>
      <c:overlay val="1"/>
      <c:txPr>
        <a:bodyPr/>
        <a:lstStyle/>
        <a:p>
          <a:pPr>
            <a:defRPr lang="cs-CZ" sz="12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015479876160992E-2"/>
          <c:y val="0.17553037883871342"/>
          <c:w val="0.93498452012383904"/>
          <c:h val="0.726592550579843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Čěši - zima 2012 (n=371)</c:v>
                </c:pt>
              </c:strCache>
            </c:strRef>
          </c:tx>
          <c:spPr>
            <a:solidFill>
              <a:srgbClr val="68A67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cs-CZ" sz="14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S celou rodinou</c:v>
                </c:pt>
                <c:pt idx="1">
                  <c:v>Se skupinou blízkých (příb.,přátelé, kolegové)</c:v>
                </c:pt>
                <c:pt idx="2">
                  <c:v>S partnerem</c:v>
                </c:pt>
                <c:pt idx="3">
                  <c:v>Sám</c:v>
                </c:pt>
                <c:pt idx="4">
                  <c:v>Pouze s dětmi</c:v>
                </c:pt>
                <c:pt idx="5">
                  <c:v>Neví</c:v>
                </c:pt>
              </c:strCache>
            </c:strRef>
          </c:cat>
          <c:val>
            <c:numRef>
              <c:f>List1!$B$2:$B$7</c:f>
              <c:numCache>
                <c:formatCode>0</c:formatCode>
                <c:ptCount val="6"/>
                <c:pt idx="0">
                  <c:v>35.579514824797855</c:v>
                </c:pt>
                <c:pt idx="1">
                  <c:v>31.536388140161726</c:v>
                </c:pt>
                <c:pt idx="2">
                  <c:v>22.641509433962259</c:v>
                </c:pt>
                <c:pt idx="3">
                  <c:v>10.512129380053908</c:v>
                </c:pt>
                <c:pt idx="4">
                  <c:v>4.5822102425876015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Češi - podzim 2011 (n=435)</c:v>
                </c:pt>
              </c:strCache>
            </c:strRef>
          </c:tx>
          <c:spPr>
            <a:solidFill>
              <a:srgbClr val="68A67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S celou rodinou</c:v>
                </c:pt>
                <c:pt idx="1">
                  <c:v>Se skupinou blízkých (příb.,přátelé, kolegové)</c:v>
                </c:pt>
                <c:pt idx="2">
                  <c:v>S partnerem</c:v>
                </c:pt>
                <c:pt idx="3">
                  <c:v>Sám</c:v>
                </c:pt>
                <c:pt idx="4">
                  <c:v>Pouze s dětmi</c:v>
                </c:pt>
                <c:pt idx="5">
                  <c:v>Neví</c:v>
                </c:pt>
              </c:strCache>
            </c:strRef>
          </c:cat>
          <c:val>
            <c:numRef>
              <c:f>List1!$C$2:$C$7</c:f>
              <c:numCache>
                <c:formatCode>0</c:formatCode>
                <c:ptCount val="6"/>
                <c:pt idx="0">
                  <c:v>37.241379310344833</c:v>
                </c:pt>
                <c:pt idx="1">
                  <c:v>18.620689655172416</c:v>
                </c:pt>
                <c:pt idx="2">
                  <c:v>25.287356321839084</c:v>
                </c:pt>
                <c:pt idx="3">
                  <c:v>12.413793103448276</c:v>
                </c:pt>
                <c:pt idx="4">
                  <c:v>5.5172413793103452</c:v>
                </c:pt>
                <c:pt idx="5">
                  <c:v>1.1494252873563218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Cizinci - zima 2012 (n=131)</c:v>
                </c:pt>
              </c:strCache>
            </c:strRef>
          </c:tx>
          <c:spPr>
            <a:solidFill>
              <a:srgbClr val="D98F48"/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5"/>
              <c:delete val="1"/>
            </c:dLbl>
            <c:numFmt formatCode="0" sourceLinked="0"/>
            <c:txPr>
              <a:bodyPr/>
              <a:lstStyle/>
              <a:p>
                <a:pPr>
                  <a:defRPr lang="cs-CZ" sz="14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S celou rodinou</c:v>
                </c:pt>
                <c:pt idx="1">
                  <c:v>Se skupinou blízkých (příb.,přátelé, kolegové)</c:v>
                </c:pt>
                <c:pt idx="2">
                  <c:v>S partnerem</c:v>
                </c:pt>
                <c:pt idx="3">
                  <c:v>Sám</c:v>
                </c:pt>
                <c:pt idx="4">
                  <c:v>Pouze s dětmi</c:v>
                </c:pt>
                <c:pt idx="5">
                  <c:v>Neví</c:v>
                </c:pt>
              </c:strCache>
            </c:strRef>
          </c:cat>
          <c:val>
            <c:numRef>
              <c:f>List1!$D$2:$D$7</c:f>
              <c:numCache>
                <c:formatCode>0</c:formatCode>
                <c:ptCount val="6"/>
                <c:pt idx="0">
                  <c:v>41.984732824427482</c:v>
                </c:pt>
                <c:pt idx="1">
                  <c:v>39.694656488549604</c:v>
                </c:pt>
                <c:pt idx="2">
                  <c:v>24.427480916030532</c:v>
                </c:pt>
                <c:pt idx="3">
                  <c:v>3.8167938931297694</c:v>
                </c:pt>
                <c:pt idx="4">
                  <c:v>2.2900763358778624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Cizinci - podzim 2011 (n=42)</c:v>
                </c:pt>
              </c:strCache>
            </c:strRef>
          </c:tx>
          <c:spPr>
            <a:solidFill>
              <a:srgbClr val="D98F48">
                <a:lumMod val="60000"/>
                <a:lumOff val="40000"/>
              </a:srgb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S celou rodinou</c:v>
                </c:pt>
                <c:pt idx="1">
                  <c:v>Se skupinou blízkých (příb.,přátelé, kolegové)</c:v>
                </c:pt>
                <c:pt idx="2">
                  <c:v>S partnerem</c:v>
                </c:pt>
                <c:pt idx="3">
                  <c:v>Sám</c:v>
                </c:pt>
                <c:pt idx="4">
                  <c:v>Pouze s dětmi</c:v>
                </c:pt>
                <c:pt idx="5">
                  <c:v>Neví</c:v>
                </c:pt>
              </c:strCache>
            </c:strRef>
          </c:cat>
          <c:val>
            <c:numRef>
              <c:f>List1!$E$2:$E$7</c:f>
              <c:numCache>
                <c:formatCode>0</c:formatCode>
                <c:ptCount val="6"/>
                <c:pt idx="0">
                  <c:v>14.285714285714286</c:v>
                </c:pt>
                <c:pt idx="1">
                  <c:v>45.238095238095269</c:v>
                </c:pt>
                <c:pt idx="2">
                  <c:v>21.428571428571427</c:v>
                </c:pt>
                <c:pt idx="3">
                  <c:v>16.666666666666664</c:v>
                </c:pt>
                <c:pt idx="5">
                  <c:v>2.3809523809523809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088448"/>
        <c:axId val="34089984"/>
      </c:barChart>
      <c:catAx>
        <c:axId val="34088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408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089984"/>
        <c:scaling>
          <c:orientation val="minMax"/>
          <c:max val="6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4088448"/>
        <c:crosses val="max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128642573524437"/>
          <c:y val="0.65186723797786261"/>
          <c:w val="0.28871357426475547"/>
          <c:h val="0.21538134536230197"/>
        </c:manualLayout>
      </c:layout>
      <c:overlay val="1"/>
      <c:txPr>
        <a:bodyPr/>
        <a:lstStyle/>
        <a:p>
          <a:pPr>
            <a:defRPr lang="cs-CZ" sz="12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015479876160992E-2"/>
          <c:y val="0.17553037883871342"/>
          <c:w val="0.93498452012383904"/>
          <c:h val="0.726592550579843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Češi - zima 2012 (n=371)</c:v>
                </c:pt>
              </c:strCache>
            </c:strRef>
          </c:tx>
          <c:spPr>
            <a:solidFill>
              <a:srgbClr val="68A67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cs-CZ" sz="14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Pouze tudy projíždím</c:v>
                </c:pt>
                <c:pt idx="1">
                  <c:v>Jsem tu na jeden den</c:v>
                </c:pt>
                <c:pt idx="2">
                  <c:v>Jsem tu na víkend, prodl. víkend (max. 4 dny)</c:v>
                </c:pt>
                <c:pt idx="3">
                  <c:v>Jsem tu asi na týden</c:v>
                </c:pt>
                <c:pt idx="4">
                  <c:v>Jsem tu na delší dobu než týden</c:v>
                </c:pt>
                <c:pt idx="5">
                  <c:v>Neví</c:v>
                </c:pt>
              </c:strCache>
            </c:strRef>
          </c:cat>
          <c:val>
            <c:numRef>
              <c:f>List1!$B$2:$B$7</c:f>
              <c:numCache>
                <c:formatCode>0</c:formatCode>
                <c:ptCount val="6"/>
                <c:pt idx="0">
                  <c:v>3.5040431266846364</c:v>
                </c:pt>
                <c:pt idx="1">
                  <c:v>73.58490566037743</c:v>
                </c:pt>
                <c:pt idx="2">
                  <c:v>14.285714285714286</c:v>
                </c:pt>
                <c:pt idx="3">
                  <c:v>4.5822102425876015</c:v>
                </c:pt>
                <c:pt idx="4">
                  <c:v>4.0431266846361194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Češi - podzim 2011 (n=435)</c:v>
                </c:pt>
              </c:strCache>
            </c:strRef>
          </c:tx>
          <c:spPr>
            <a:solidFill>
              <a:srgbClr val="68A67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Pouze tudy projíždím</c:v>
                </c:pt>
                <c:pt idx="1">
                  <c:v>Jsem tu na jeden den</c:v>
                </c:pt>
                <c:pt idx="2">
                  <c:v>Jsem tu na víkend, prodl. víkend (max. 4 dny)</c:v>
                </c:pt>
                <c:pt idx="3">
                  <c:v>Jsem tu asi na týden</c:v>
                </c:pt>
                <c:pt idx="4">
                  <c:v>Jsem tu na delší dobu než týden</c:v>
                </c:pt>
                <c:pt idx="5">
                  <c:v>Neví</c:v>
                </c:pt>
              </c:strCache>
            </c:strRef>
          </c:cat>
          <c:val>
            <c:numRef>
              <c:f>List1!$C$2:$C$7</c:f>
              <c:numCache>
                <c:formatCode>0</c:formatCode>
                <c:ptCount val="6"/>
                <c:pt idx="0">
                  <c:v>4.1379310344827571</c:v>
                </c:pt>
                <c:pt idx="1">
                  <c:v>69.885057471264332</c:v>
                </c:pt>
                <c:pt idx="2">
                  <c:v>18.850574712643684</c:v>
                </c:pt>
                <c:pt idx="3">
                  <c:v>1.1494252873563218</c:v>
                </c:pt>
                <c:pt idx="4">
                  <c:v>3.2183908045977012</c:v>
                </c:pt>
                <c:pt idx="5">
                  <c:v>2.7586206896551726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Cizinci - zima 2012 (n=131)</c:v>
                </c:pt>
              </c:strCache>
            </c:strRef>
          </c:tx>
          <c:spPr>
            <a:solidFill>
              <a:srgbClr val="D98F48"/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5"/>
              <c:delete val="1"/>
            </c:dLbl>
            <c:numFmt formatCode="0" sourceLinked="0"/>
            <c:txPr>
              <a:bodyPr/>
              <a:lstStyle/>
              <a:p>
                <a:pPr>
                  <a:defRPr lang="cs-CZ" sz="14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Pouze tudy projíždím</c:v>
                </c:pt>
                <c:pt idx="1">
                  <c:v>Jsem tu na jeden den</c:v>
                </c:pt>
                <c:pt idx="2">
                  <c:v>Jsem tu na víkend, prodl. víkend (max. 4 dny)</c:v>
                </c:pt>
                <c:pt idx="3">
                  <c:v>Jsem tu asi na týden</c:v>
                </c:pt>
                <c:pt idx="4">
                  <c:v>Jsem tu na delší dobu než týden</c:v>
                </c:pt>
                <c:pt idx="5">
                  <c:v>Neví</c:v>
                </c:pt>
              </c:strCache>
            </c:strRef>
          </c:cat>
          <c:val>
            <c:numRef>
              <c:f>List1!$D$2:$D$7</c:f>
              <c:numCache>
                <c:formatCode>0</c:formatCode>
                <c:ptCount val="6"/>
                <c:pt idx="1">
                  <c:v>18.320610687022892</c:v>
                </c:pt>
                <c:pt idx="2">
                  <c:v>28.244274809160302</c:v>
                </c:pt>
                <c:pt idx="3">
                  <c:v>43.511450381679374</c:v>
                </c:pt>
                <c:pt idx="4">
                  <c:v>9.9236641221374029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Cizinci - podzim 2011 (n=42)</c:v>
                </c:pt>
              </c:strCache>
            </c:strRef>
          </c:tx>
          <c:spPr>
            <a:solidFill>
              <a:srgbClr val="D98F48">
                <a:lumMod val="60000"/>
                <a:lumOff val="40000"/>
              </a:srgb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Pouze tudy projíždím</c:v>
                </c:pt>
                <c:pt idx="1">
                  <c:v>Jsem tu na jeden den</c:v>
                </c:pt>
                <c:pt idx="2">
                  <c:v>Jsem tu na víkend, prodl. víkend (max. 4 dny)</c:v>
                </c:pt>
                <c:pt idx="3">
                  <c:v>Jsem tu asi na týden</c:v>
                </c:pt>
                <c:pt idx="4">
                  <c:v>Jsem tu na delší dobu než týden</c:v>
                </c:pt>
                <c:pt idx="5">
                  <c:v>Neví</c:v>
                </c:pt>
              </c:strCache>
            </c:strRef>
          </c:cat>
          <c:val>
            <c:numRef>
              <c:f>List1!$E$2:$E$7</c:f>
              <c:numCache>
                <c:formatCode>0</c:formatCode>
                <c:ptCount val="6"/>
                <c:pt idx="1">
                  <c:v>21.428571428571427</c:v>
                </c:pt>
                <c:pt idx="2">
                  <c:v>45.238095238095269</c:v>
                </c:pt>
                <c:pt idx="3">
                  <c:v>14.285714285714286</c:v>
                </c:pt>
                <c:pt idx="4">
                  <c:v>19.04761904761904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3548544"/>
        <c:axId val="33837056"/>
      </c:barChart>
      <c:catAx>
        <c:axId val="335485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837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837056"/>
        <c:scaling>
          <c:orientation val="minMax"/>
          <c:max val="8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548544"/>
        <c:crosses val="max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843742288624156"/>
          <c:y val="0.6630913686214408"/>
          <c:w val="0.28871357426475547"/>
          <c:h val="0.21538134536230197"/>
        </c:manualLayout>
      </c:layout>
      <c:overlay val="1"/>
      <c:txPr>
        <a:bodyPr/>
        <a:lstStyle/>
        <a:p>
          <a:pPr>
            <a:defRPr lang="cs-CZ" sz="12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015479876160992E-2"/>
          <c:y val="0.17553037883871342"/>
          <c:w val="0.93498452012383904"/>
          <c:h val="0.726592550579843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Češi - zima 2012 (n=85)</c:v>
                </c:pt>
              </c:strCache>
            </c:strRef>
          </c:tx>
          <c:spPr>
            <a:solidFill>
              <a:srgbClr val="68A678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cs-CZ" sz="14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Neplacené ubyt.(přátel, příb.,v přír.,vlastní rekr. zař.)</c:v>
                </c:pt>
                <c:pt idx="1">
                  <c:v>Hotel, motel, penzion</c:v>
                </c:pt>
                <c:pt idx="2">
                  <c:v>Ostatní hromadná ubytování (lázně, chata, škol. střed.)</c:v>
                </c:pt>
                <c:pt idx="3">
                  <c:v>Kemp</c:v>
                </c:pt>
                <c:pt idx="4">
                  <c:v>Placené ubytování v soukromí</c:v>
                </c:pt>
                <c:pt idx="5">
                  <c:v>Neuvedl</c:v>
                </c:pt>
              </c:strCache>
            </c:strRef>
          </c:cat>
          <c:val>
            <c:numRef>
              <c:f>List1!$B$2:$B$7</c:f>
              <c:numCache>
                <c:formatCode>0</c:formatCode>
                <c:ptCount val="6"/>
                <c:pt idx="0">
                  <c:v>38.823529411764696</c:v>
                </c:pt>
                <c:pt idx="1">
                  <c:v>30.588235294117638</c:v>
                </c:pt>
                <c:pt idx="2">
                  <c:v>18.823529411764699</c:v>
                </c:pt>
                <c:pt idx="4">
                  <c:v>11.76470588235294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Češi - podzim 2011 (n=101)</c:v>
                </c:pt>
              </c:strCache>
            </c:strRef>
          </c:tx>
          <c:spPr>
            <a:solidFill>
              <a:srgbClr val="68A678">
                <a:lumMod val="60000"/>
                <a:lumOff val="40000"/>
              </a:srgbClr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Neplacené ubyt.(přátel, příb.,v přír.,vlastní rekr. zař.)</c:v>
                </c:pt>
                <c:pt idx="1">
                  <c:v>Hotel, motel, penzion</c:v>
                </c:pt>
                <c:pt idx="2">
                  <c:v>Ostatní hromadná ubytování (lázně, chata, škol. střed.)</c:v>
                </c:pt>
                <c:pt idx="3">
                  <c:v>Kemp</c:v>
                </c:pt>
                <c:pt idx="4">
                  <c:v>Placené ubytování v soukromí</c:v>
                </c:pt>
                <c:pt idx="5">
                  <c:v>Neuvedl</c:v>
                </c:pt>
              </c:strCache>
            </c:strRef>
          </c:cat>
          <c:val>
            <c:numRef>
              <c:f>List1!$C$2:$C$7</c:f>
              <c:numCache>
                <c:formatCode>0</c:formatCode>
                <c:ptCount val="6"/>
                <c:pt idx="0">
                  <c:v>30.693069306930692</c:v>
                </c:pt>
                <c:pt idx="1">
                  <c:v>29.702970297029694</c:v>
                </c:pt>
                <c:pt idx="2">
                  <c:v>11.881188118811881</c:v>
                </c:pt>
                <c:pt idx="3">
                  <c:v>5.9405940594059388</c:v>
                </c:pt>
                <c:pt idx="4">
                  <c:v>2.9702970297029712</c:v>
                </c:pt>
                <c:pt idx="5">
                  <c:v>18.811881188118825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Cizinci - zima 2012 (n=107)</c:v>
                </c:pt>
              </c:strCache>
            </c:strRef>
          </c:tx>
          <c:spPr>
            <a:solidFill>
              <a:srgbClr val="D98F48"/>
            </a:solidFill>
            <a:ln>
              <a:solidFill>
                <a:srgbClr val="FFFFFF"/>
              </a:solidFill>
              <a:prstDash val="solid"/>
            </a:ln>
          </c:spPr>
          <c:invertIfNegative val="0"/>
          <c:dLbls>
            <c:dLbl>
              <c:idx val="5"/>
              <c:delete val="1"/>
            </c:dLbl>
            <c:numFmt formatCode="0" sourceLinked="0"/>
            <c:txPr>
              <a:bodyPr/>
              <a:lstStyle/>
              <a:p>
                <a:pPr>
                  <a:defRPr lang="cs-CZ" sz="1400" b="1" i="0"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Neplacené ubyt.(přátel, příb.,v přír.,vlastní rekr. zař.)</c:v>
                </c:pt>
                <c:pt idx="1">
                  <c:v>Hotel, motel, penzion</c:v>
                </c:pt>
                <c:pt idx="2">
                  <c:v>Ostatní hromadná ubytování (lázně, chata, škol. střed.)</c:v>
                </c:pt>
                <c:pt idx="3">
                  <c:v>Kemp</c:v>
                </c:pt>
                <c:pt idx="4">
                  <c:v>Placené ubytování v soukromí</c:v>
                </c:pt>
                <c:pt idx="5">
                  <c:v>Neuvedl</c:v>
                </c:pt>
              </c:strCache>
            </c:strRef>
          </c:cat>
          <c:val>
            <c:numRef>
              <c:f>List1!$D$2:$D$7</c:f>
              <c:numCache>
                <c:formatCode>0</c:formatCode>
                <c:ptCount val="6"/>
                <c:pt idx="0">
                  <c:v>5.6074766355140175</c:v>
                </c:pt>
                <c:pt idx="1">
                  <c:v>71.028037383177548</c:v>
                </c:pt>
                <c:pt idx="2">
                  <c:v>6.5420560747663545</c:v>
                </c:pt>
                <c:pt idx="4">
                  <c:v>16.822429906542041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Cizinci - podzim 2011 (n=33)</c:v>
                </c:pt>
              </c:strCache>
            </c:strRef>
          </c:tx>
          <c:spPr>
            <a:solidFill>
              <a:srgbClr val="D98F48">
                <a:lumMod val="60000"/>
                <a:lumOff val="40000"/>
              </a:srgb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lang="cs-CZ"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List1!$A$2:$A$7</c:f>
              <c:strCache>
                <c:ptCount val="6"/>
                <c:pt idx="0">
                  <c:v>Neplacené ubyt.(přátel, příb.,v přír.,vlastní rekr. zař.)</c:v>
                </c:pt>
                <c:pt idx="1">
                  <c:v>Hotel, motel, penzion</c:v>
                </c:pt>
                <c:pt idx="2">
                  <c:v>Ostatní hromadná ubytování (lázně, chata, škol. střed.)</c:v>
                </c:pt>
                <c:pt idx="3">
                  <c:v>Kemp</c:v>
                </c:pt>
                <c:pt idx="4">
                  <c:v>Placené ubytování v soukromí</c:v>
                </c:pt>
                <c:pt idx="5">
                  <c:v>Neuvedl</c:v>
                </c:pt>
              </c:strCache>
            </c:strRef>
          </c:cat>
          <c:val>
            <c:numRef>
              <c:f>List1!$E$2:$E$7</c:f>
              <c:numCache>
                <c:formatCode>0</c:formatCode>
                <c:ptCount val="6"/>
                <c:pt idx="0">
                  <c:v>21.212121212121197</c:v>
                </c:pt>
                <c:pt idx="1">
                  <c:v>36.363636363636338</c:v>
                </c:pt>
                <c:pt idx="2">
                  <c:v>9.0909090909090953</c:v>
                </c:pt>
                <c:pt idx="3">
                  <c:v>3.0303030303030303</c:v>
                </c:pt>
                <c:pt idx="4">
                  <c:v>9.0909090909090953</c:v>
                </c:pt>
                <c:pt idx="5">
                  <c:v>21.212121212121197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3952512"/>
        <c:axId val="33954048"/>
      </c:barChart>
      <c:catAx>
        <c:axId val="339525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95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954048"/>
        <c:scaling>
          <c:orientation val="minMax"/>
          <c:max val="80"/>
        </c:scaling>
        <c:delete val="0"/>
        <c:axPos val="b"/>
        <c:numFmt formatCode="0&quot;%&quot;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cs-CZ"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33952512"/>
        <c:crosses val="max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843742288624156"/>
          <c:y val="0.6630913686214408"/>
          <c:w val="0.28871357426475547"/>
          <c:h val="0.21538134536230197"/>
        </c:manualLayout>
      </c:layout>
      <c:overlay val="1"/>
      <c:txPr>
        <a:bodyPr/>
        <a:lstStyle/>
        <a:p>
          <a:pPr>
            <a:defRPr lang="cs-CZ" sz="1200"/>
          </a:pPr>
          <a:endParaRPr lang="cs-CZ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cs-CZ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8667750" cy="819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0.10255</cdr:y>
    </cdr:from>
    <cdr:to>
      <cdr:x>1</cdr:x>
      <cdr:y>0.18305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645666"/>
          <a:ext cx="8667750" cy="5068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Všichni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cizinci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8667750" cy="819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r>
            <a: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Hlavní impuls</a:t>
          </a: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0.10059</cdr:y>
    </cdr:from>
    <cdr:to>
      <cdr:x>1</cdr:x>
      <cdr:y>0.18109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5260"/>
          <a:ext cx="8915400" cy="364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Všichni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respondenti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-836613"/>
          <a:ext cx="8208962" cy="6467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algn="ctr" rtl="0"/>
          <a:r>
            <a:rPr lang="cs-CZ" sz="2000" b="1" i="0" baseline="0" dirty="0" smtClean="0">
              <a:effectLst/>
              <a:latin typeface="+mn-lt"/>
              <a:ea typeface="+mn-ea"/>
              <a:cs typeface="+mn-cs"/>
            </a:rPr>
            <a:t>Zjišťování</a:t>
          </a:r>
          <a:r>
            <a:rPr lang="cs-CZ" sz="2000" b="1" i="0" dirty="0" smtClean="0">
              <a:effectLst/>
              <a:latin typeface="+mn-lt"/>
              <a:ea typeface="+mn-ea"/>
              <a:cs typeface="+mn-cs"/>
            </a:rPr>
            <a:t> informací před cestou na oficiálních stránkách KHK</a:t>
          </a:r>
          <a:endParaRPr lang="cs-CZ" sz="2000" dirty="0">
            <a:effectLst/>
          </a:endParaRPr>
        </a:p>
      </cdr:txBody>
    </cdr:sp>
  </cdr:relSizeAnchor>
  <cdr:relSizeAnchor xmlns:cdr="http://schemas.openxmlformats.org/drawingml/2006/chartDrawing">
    <cdr:from>
      <cdr:x>0</cdr:x>
      <cdr:y>0.08908</cdr:y>
    </cdr:from>
    <cdr:to>
      <cdr:x>0.91836</cdr:x>
      <cdr:y>0.16958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42780"/>
          <a:ext cx="7538770" cy="4001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Všichni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respondenti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  <cdr:relSizeAnchor xmlns:cdr="http://schemas.openxmlformats.org/drawingml/2006/chartDrawing">
    <cdr:from>
      <cdr:x>0.13489</cdr:x>
      <cdr:y>0.93566</cdr:y>
    </cdr:from>
    <cdr:to>
      <cdr:x>0.24469</cdr:x>
      <cdr:y>0.99796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1202598" y="4786808"/>
          <a:ext cx="978911" cy="31872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solidFill>
            <a:schemeClr val="accent3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r"/>
          <a:r>
            <a:rPr lang="cs-CZ" sz="1400" b="1" dirty="0" smtClean="0">
              <a:solidFill>
                <a:schemeClr val="tx1"/>
              </a:solidFill>
            </a:rPr>
            <a:t>Č E</a:t>
          </a:r>
          <a:endParaRPr lang="cs-CZ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0.24746</cdr:x>
      <cdr:y>0.93566</cdr:y>
    </cdr:from>
    <cdr:to>
      <cdr:x>0.35726</cdr:x>
      <cdr:y>0.99796</cdr:y>
    </cdr:to>
    <cdr:sp macro="" textlink="">
      <cdr:nvSpPr>
        <cdr:cNvPr id="5" name="Obdélník 4"/>
        <cdr:cNvSpPr/>
      </cdr:nvSpPr>
      <cdr:spPr>
        <a:xfrm xmlns:a="http://schemas.openxmlformats.org/drawingml/2006/main">
          <a:off x="2206205" y="4786808"/>
          <a:ext cx="978911" cy="31872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60000"/>
            <a:lumOff val="40000"/>
          </a:schemeClr>
        </a:solidFill>
        <a:ln xmlns:a="http://schemas.openxmlformats.org/drawingml/2006/main">
          <a:solidFill>
            <a:schemeClr val="accent3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b="1" dirty="0" smtClean="0">
              <a:solidFill>
                <a:schemeClr val="tx1"/>
              </a:solidFill>
            </a:rPr>
            <a:t>Š I</a:t>
          </a:r>
          <a:endParaRPr lang="cs-CZ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0.49254</cdr:x>
      <cdr:y>0.93566</cdr:y>
    </cdr:from>
    <cdr:to>
      <cdr:x>0.60233</cdr:x>
      <cdr:y>0.99796</cdr:y>
    </cdr:to>
    <cdr:sp macro="" textlink="">
      <cdr:nvSpPr>
        <cdr:cNvPr id="6" name="Obdélník 5"/>
        <cdr:cNvSpPr/>
      </cdr:nvSpPr>
      <cdr:spPr>
        <a:xfrm xmlns:a="http://schemas.openxmlformats.org/drawingml/2006/main">
          <a:off x="4375513" y="4173855"/>
          <a:ext cx="975360" cy="27794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400" b="1" dirty="0" smtClean="0">
              <a:solidFill>
                <a:schemeClr val="tx1"/>
              </a:solidFill>
            </a:rPr>
            <a:t>C I Z I</a:t>
          </a:r>
          <a:endParaRPr lang="cs-CZ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0.60511</cdr:x>
      <cdr:y>0.93566</cdr:y>
    </cdr:from>
    <cdr:to>
      <cdr:x>0.7149</cdr:x>
      <cdr:y>0.99796</cdr:y>
    </cdr:to>
    <cdr:sp macro="" textlink="">
      <cdr:nvSpPr>
        <cdr:cNvPr id="7" name="Obdélník 6"/>
        <cdr:cNvSpPr/>
      </cdr:nvSpPr>
      <cdr:spPr>
        <a:xfrm xmlns:a="http://schemas.openxmlformats.org/drawingml/2006/main">
          <a:off x="5375547" y="4173855"/>
          <a:ext cx="975360" cy="27794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cs-CZ" sz="1400" b="1" dirty="0" smtClean="0">
              <a:solidFill>
                <a:schemeClr val="tx1"/>
              </a:solidFill>
            </a:rPr>
            <a:t>N C I</a:t>
          </a:r>
          <a:endParaRPr lang="cs-CZ" sz="1400" b="1" dirty="0">
            <a:solidFill>
              <a:schemeClr val="tx1"/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8667750" cy="819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r>
            <a: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Vzdálenost</a:t>
          </a: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0.10059</cdr:y>
    </cdr:from>
    <cdr:to>
      <cdr:x>1</cdr:x>
      <cdr:y>0.18109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5260"/>
          <a:ext cx="8915400" cy="364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Všichni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respondenti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-836613"/>
          <a:ext cx="8208962" cy="6467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algn="ctr" rtl="0"/>
          <a:r>
            <a:rPr lang="cs-CZ" sz="2000" b="1" i="0" baseline="0" dirty="0" smtClean="0">
              <a:effectLst/>
              <a:latin typeface="+mn-lt"/>
              <a:ea typeface="+mn-ea"/>
              <a:cs typeface="+mn-cs"/>
            </a:rPr>
            <a:t>Znalost názvu kraje</a:t>
          </a:r>
          <a:endParaRPr lang="cs-CZ" sz="2000" dirty="0">
            <a:effectLst/>
          </a:endParaRPr>
        </a:p>
      </cdr:txBody>
    </cdr:sp>
  </cdr:relSizeAnchor>
  <cdr:relSizeAnchor xmlns:cdr="http://schemas.openxmlformats.org/drawingml/2006/chartDrawing">
    <cdr:from>
      <cdr:x>0</cdr:x>
      <cdr:y>0.08908</cdr:y>
    </cdr:from>
    <cdr:to>
      <cdr:x>0.91836</cdr:x>
      <cdr:y>0.16958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42780"/>
          <a:ext cx="7538770" cy="4001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Všichni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respondenti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  <cdr:relSizeAnchor xmlns:cdr="http://schemas.openxmlformats.org/drawingml/2006/chartDrawing">
    <cdr:from>
      <cdr:x>0.13695</cdr:x>
      <cdr:y>0.85175</cdr:y>
    </cdr:from>
    <cdr:to>
      <cdr:x>0.24675</cdr:x>
      <cdr:y>0.91405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1216604" y="3947112"/>
          <a:ext cx="975424" cy="28870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solidFill>
            <a:schemeClr val="accent3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r"/>
          <a:r>
            <a:rPr lang="cs-CZ" sz="1400" b="1" dirty="0" smtClean="0">
              <a:solidFill>
                <a:schemeClr val="tx1"/>
              </a:solidFill>
            </a:rPr>
            <a:t>Č E</a:t>
          </a:r>
          <a:endParaRPr lang="cs-CZ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0.24746</cdr:x>
      <cdr:y>0.85175</cdr:y>
    </cdr:from>
    <cdr:to>
      <cdr:x>0.35726</cdr:x>
      <cdr:y>0.91405</cdr:y>
    </cdr:to>
    <cdr:sp macro="" textlink="">
      <cdr:nvSpPr>
        <cdr:cNvPr id="5" name="Obdélník 4"/>
        <cdr:cNvSpPr/>
      </cdr:nvSpPr>
      <cdr:spPr>
        <a:xfrm xmlns:a="http://schemas.openxmlformats.org/drawingml/2006/main">
          <a:off x="2198348" y="3947112"/>
          <a:ext cx="975425" cy="28870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60000"/>
            <a:lumOff val="40000"/>
          </a:schemeClr>
        </a:solidFill>
        <a:ln xmlns:a="http://schemas.openxmlformats.org/drawingml/2006/main">
          <a:solidFill>
            <a:schemeClr val="accent3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b="1" dirty="0" smtClean="0">
              <a:solidFill>
                <a:schemeClr val="tx1"/>
              </a:solidFill>
            </a:rPr>
            <a:t>Š I</a:t>
          </a:r>
          <a:endParaRPr lang="cs-CZ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0.49563</cdr:x>
      <cdr:y>0.85175</cdr:y>
    </cdr:from>
    <cdr:to>
      <cdr:x>0.60542</cdr:x>
      <cdr:y>0.91405</cdr:y>
    </cdr:to>
    <cdr:sp macro="" textlink="">
      <cdr:nvSpPr>
        <cdr:cNvPr id="6" name="Obdélník 5"/>
        <cdr:cNvSpPr/>
      </cdr:nvSpPr>
      <cdr:spPr>
        <a:xfrm xmlns:a="http://schemas.openxmlformats.org/drawingml/2006/main">
          <a:off x="4402985" y="3947112"/>
          <a:ext cx="975336" cy="28870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400" b="1" dirty="0" smtClean="0">
              <a:solidFill>
                <a:schemeClr val="tx1"/>
              </a:solidFill>
            </a:rPr>
            <a:t>C I Z I</a:t>
          </a:r>
          <a:endParaRPr lang="cs-CZ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0.60511</cdr:x>
      <cdr:y>0.85175</cdr:y>
    </cdr:from>
    <cdr:to>
      <cdr:x>0.7149</cdr:x>
      <cdr:y>0.91405</cdr:y>
    </cdr:to>
    <cdr:sp macro="" textlink="">
      <cdr:nvSpPr>
        <cdr:cNvPr id="7" name="Obdélník 6"/>
        <cdr:cNvSpPr/>
      </cdr:nvSpPr>
      <cdr:spPr>
        <a:xfrm xmlns:a="http://schemas.openxmlformats.org/drawingml/2006/main">
          <a:off x="5375585" y="3947112"/>
          <a:ext cx="975336" cy="28870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cs-CZ" sz="1400" b="1" dirty="0" smtClean="0">
              <a:solidFill>
                <a:schemeClr val="tx1"/>
              </a:solidFill>
            </a:rPr>
            <a:t>N C I</a:t>
          </a:r>
          <a:endParaRPr lang="cs-CZ" sz="1400" b="1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8667750" cy="819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r>
            <a: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Hlavní důvod návštěvy</a:t>
          </a: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0.10059</cdr:y>
    </cdr:from>
    <cdr:to>
      <cdr:x>1</cdr:x>
      <cdr:y>0.18109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5260"/>
          <a:ext cx="8915400" cy="364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Všichni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respondenti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  <cdr:relSizeAnchor xmlns:cdr="http://schemas.openxmlformats.org/drawingml/2006/chartDrawing">
    <cdr:from>
      <cdr:x>0.00179</cdr:x>
      <cdr:y>0.94949</cdr:y>
    </cdr:from>
    <cdr:to>
      <cdr:x>0.62026</cdr:x>
      <cdr:y>1</cdr:y>
    </cdr:to>
    <cdr:sp macro="" textlink="">
      <cdr:nvSpPr>
        <cdr:cNvPr id="4" name="TextovéPole 1"/>
        <cdr:cNvSpPr txBox="1"/>
      </cdr:nvSpPr>
      <cdr:spPr>
        <a:xfrm xmlns:a="http://schemas.openxmlformats.org/drawingml/2006/main">
          <a:off x="15999" y="4297363"/>
          <a:ext cx="5513832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dirty="0" smtClean="0"/>
            <a:t>Zdroj: Stem/Mark, Statistická šetření a monitoring, podzim-zima 2011/12</a:t>
          </a:r>
          <a:endParaRPr lang="cs-CZ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8667750" cy="819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r>
            <a: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Češi mají</a:t>
          </a:r>
          <a:r>
            <a:rPr kumimoji="0" lang="cs-CZ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 zájem o …</a:t>
          </a: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0.10059</cdr:y>
    </cdr:from>
    <cdr:to>
      <cdr:x>1</cdr:x>
      <cdr:y>0.18109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5260"/>
          <a:ext cx="8915400" cy="364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 dirty="0">
              <a:solidFill>
                <a:srgbClr val="000000"/>
              </a:solidFill>
              <a:latin typeface="Verdana"/>
            </a:rPr>
            <a:t>ZÁKLAD: </a:t>
          </a:r>
          <a:r>
            <a:rPr lang="cs-CZ" sz="800" b="0" i="0" u="none" strike="noStrike" baseline="0" dirty="0" smtClean="0">
              <a:solidFill>
                <a:srgbClr val="000000"/>
              </a:solidFill>
              <a:latin typeface="Verdana"/>
            </a:rPr>
            <a:t>Jen respondenti, kteří</a:t>
          </a:r>
          <a:r>
            <a:rPr lang="cs-CZ" sz="800" b="0" i="0" u="none" strike="noStrike" dirty="0" smtClean="0">
              <a:solidFill>
                <a:srgbClr val="000000"/>
              </a:solidFill>
              <a:latin typeface="Verdana"/>
            </a:rPr>
            <a:t> přijeli z důvodu rekreace, zábavy, výletu, trávení volného času, max. 3 důvody</a:t>
          </a:r>
          <a:endParaRPr lang="cs-CZ" sz="8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5061676" y="-1591492"/>
          <a:ext cx="4375150" cy="5888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r>
            <a: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Cizinci mají </a:t>
          </a:r>
          <a:r>
            <a:rPr kumimoji="0" lang="cs-CZ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zájem o …</a:t>
          </a: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0.10059</cdr:y>
    </cdr:from>
    <cdr:to>
      <cdr:x>1</cdr:x>
      <cdr:y>0.18109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5260"/>
          <a:ext cx="8915400" cy="364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 dirty="0">
              <a:solidFill>
                <a:srgbClr val="000000"/>
              </a:solidFill>
              <a:latin typeface="Verdana"/>
            </a:rPr>
            <a:t>ZÁKLAD: </a:t>
          </a:r>
          <a:r>
            <a:rPr lang="cs-CZ" sz="800" b="0" i="0" u="none" strike="noStrike" baseline="0" dirty="0" smtClean="0">
              <a:solidFill>
                <a:srgbClr val="000000"/>
              </a:solidFill>
              <a:latin typeface="Verdana"/>
            </a:rPr>
            <a:t>Jen respondenti, kteří</a:t>
          </a:r>
          <a:r>
            <a:rPr lang="cs-CZ" sz="800" b="0" i="0" u="none" strike="noStrike" dirty="0" smtClean="0">
              <a:solidFill>
                <a:srgbClr val="000000"/>
              </a:solidFill>
              <a:latin typeface="Verdana"/>
            </a:rPr>
            <a:t> přijeli z důvodu rekreace, zábavy, výletu, trávení volného času, max. 3 důvody</a:t>
          </a:r>
          <a:endParaRPr lang="cs-CZ" sz="8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8667750" cy="819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r>
            <a: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Pořadí návštěvy</a:t>
          </a: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0.10059</cdr:y>
    </cdr:from>
    <cdr:to>
      <cdr:x>1</cdr:x>
      <cdr:y>0.18109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5260"/>
          <a:ext cx="8915400" cy="364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Všichni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respondenti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8667750" cy="819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r>
            <a: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Doprovod</a:t>
          </a: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0.10059</cdr:y>
    </cdr:from>
    <cdr:to>
      <cdr:x>1</cdr:x>
      <cdr:y>0.18109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5260"/>
          <a:ext cx="8915400" cy="364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Všichni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respondenti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8667750" cy="819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r>
            <a: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Délka pobytu</a:t>
          </a: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0.10059</cdr:y>
    </cdr:from>
    <cdr:to>
      <cdr:x>1</cdr:x>
      <cdr:y>0.18109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5260"/>
          <a:ext cx="8915400" cy="364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Všichni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respondenti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0.13011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8667750" cy="819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32004" rIns="54864" bIns="0" anchor="t" upright="1"/>
        <a:lstStyle xmlns:a="http://schemas.openxmlformats.org/drawingml/2006/main"/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/>
          </a:pPr>
          <a:r>
            <a: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rPr>
            <a:t>Druh ubytování</a:t>
          </a:r>
          <a:endParaRPr kumimoji="0" lang="cs-CZ" sz="2000" b="1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0.10059</cdr:y>
    </cdr:from>
    <cdr:to>
      <cdr:x>1</cdr:x>
      <cdr:y>0.18109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5260"/>
          <a:ext cx="8915400" cy="364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Verdana"/>
            </a:rPr>
            <a:t>ZÁKLAD: </a:t>
          </a:r>
          <a:r>
            <a:rPr lang="cs-CZ" sz="1200" dirty="0" smtClean="0">
              <a:solidFill>
                <a:srgbClr val="000000"/>
              </a:solidFill>
              <a:latin typeface="Verdana"/>
            </a:rPr>
            <a:t>Jen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Verdana"/>
            </a:rPr>
            <a:t>respondenti, kteří přijeli na vícedenní pobyt</a:t>
          </a:r>
          <a:endParaRPr lang="cs-CZ" sz="1200" b="0" i="0" u="none" strike="noStrike" baseline="0" dirty="0">
            <a:solidFill>
              <a:srgbClr val="000000"/>
            </a:solidFill>
            <a:latin typeface="Verdana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F52450-F489-4BFF-9ED0-31CF337CFB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504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DAE559-964F-4E01-92DD-3B7775444EB5}" type="slidenum">
              <a:rPr lang="cs-CZ" sz="1200" smtClean="0"/>
              <a:pPr eaLnBrk="1" hangingPunct="1"/>
              <a:t>1</a:t>
            </a:fld>
            <a:endParaRPr lang="cs-CZ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14DF3D8-190C-48A5-8E9B-795FBD48125C}" type="slidenum">
              <a:rPr lang="cs-CZ" sz="1200" smtClean="0"/>
              <a:pPr eaLnBrk="1" hangingPunct="1"/>
              <a:t>15</a:t>
            </a:fld>
            <a:endParaRPr lang="cs-CZ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3CBD4B-C0E8-4AE5-AC83-CF7C0877EBD0}" type="slidenum">
              <a:rPr lang="cs-CZ" sz="1200" smtClean="0"/>
              <a:pPr eaLnBrk="1" hangingPunct="1"/>
              <a:t>16</a:t>
            </a:fld>
            <a:endParaRPr lang="cs-CZ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A7F2D0A-65DC-432D-A9FF-FC90E786832F}" type="slidenum">
              <a:rPr lang="cs-CZ" sz="1200" smtClean="0"/>
              <a:pPr eaLnBrk="1" hangingPunct="1"/>
              <a:t>17</a:t>
            </a:fld>
            <a:endParaRPr lang="cs-CZ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66D056-74E4-496F-B325-530EF61D6086}" type="slidenum">
              <a:rPr lang="cs-CZ" sz="1200" smtClean="0"/>
              <a:pPr eaLnBrk="1" hangingPunct="1"/>
              <a:t>18</a:t>
            </a:fld>
            <a:endParaRPr lang="cs-CZ" sz="12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9D149A-9033-4D57-ADEA-25370791D2B7}" type="slidenum">
              <a:rPr lang="cs-CZ" sz="1200" smtClean="0"/>
              <a:pPr eaLnBrk="1" hangingPunct="1"/>
              <a:t>19</a:t>
            </a:fld>
            <a:endParaRPr lang="cs-CZ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516A83-3136-488C-B1BC-9482DA085717}" type="slidenum">
              <a:rPr lang="cs-CZ" sz="1200" smtClean="0"/>
              <a:pPr eaLnBrk="1" hangingPunct="1"/>
              <a:t>5</a:t>
            </a:fld>
            <a:endParaRPr lang="cs-CZ" sz="120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E02D401-6457-46A2-AE7B-0EF3658A6D5D}" type="slidenum">
              <a:rPr lang="cs-CZ" sz="1200" smtClean="0"/>
              <a:pPr eaLnBrk="1" hangingPunct="1"/>
              <a:t>6</a:t>
            </a:fld>
            <a:endParaRPr lang="cs-CZ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D882F0-26D5-4136-B12F-FB487E071B83}" type="slidenum">
              <a:rPr lang="cs-CZ" sz="1200" smtClean="0"/>
              <a:pPr eaLnBrk="1" hangingPunct="1"/>
              <a:t>7</a:t>
            </a:fld>
            <a:endParaRPr lang="cs-CZ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D3D4DD-F836-4FC6-B1F4-1FC9E19EDDA1}" type="slidenum">
              <a:rPr lang="cs-CZ" sz="1200" smtClean="0"/>
              <a:pPr eaLnBrk="1" hangingPunct="1"/>
              <a:t>8</a:t>
            </a:fld>
            <a:endParaRPr lang="cs-CZ" sz="12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2EF124-747D-4FEC-AFDA-6192291C414E}" type="slidenum">
              <a:rPr lang="cs-CZ" sz="1200" smtClean="0"/>
              <a:pPr eaLnBrk="1" hangingPunct="1"/>
              <a:t>9</a:t>
            </a:fld>
            <a:endParaRPr lang="cs-CZ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2EF124-747D-4FEC-AFDA-6192291C414E}" type="slidenum">
              <a:rPr lang="cs-CZ" sz="1200" smtClean="0"/>
              <a:pPr eaLnBrk="1" hangingPunct="1"/>
              <a:t>10</a:t>
            </a:fld>
            <a:endParaRPr lang="cs-CZ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590D05-F522-40CA-A400-FB53ABB0B7BC}" type="slidenum">
              <a:rPr lang="cs-CZ" sz="1200" smtClean="0"/>
              <a:pPr eaLnBrk="1" hangingPunct="1"/>
              <a:t>11</a:t>
            </a:fld>
            <a:endParaRPr lang="cs-CZ" sz="12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84F433-6A49-49E3-8458-A3B5C6B4EBE5}" type="slidenum">
              <a:rPr lang="cs-CZ" sz="1200" smtClean="0"/>
              <a:pPr eaLnBrk="1" hangingPunct="1"/>
              <a:t>13</a:t>
            </a:fld>
            <a:endParaRPr lang="cs-CZ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lid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76" r="71733" b="79767"/>
          <a:stretch>
            <a:fillRect/>
          </a:stretch>
        </p:blipFill>
        <p:spPr bwMode="auto">
          <a:xfrm>
            <a:off x="3657600" y="80963"/>
            <a:ext cx="3132138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logo_cz_S_color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588" y="6237288"/>
            <a:ext cx="192087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6AB9A-1E3A-4C50-B0DD-51B2BBC9228E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CD238-AC90-4E8C-877C-D1CE535A99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83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DDECC-9910-4815-AC93-1825D8203257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5CED-C882-4BD1-B82C-7911AFE1B2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12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0A2E-E529-49A7-97A7-98F6F4A96C75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96B35-4DAC-4568-AE62-0BB18A6774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49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72C25-3F67-4A84-85BA-014F6E08CC4C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A12CA-95D2-40EF-B8C5-6D655FED35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001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A084F-207C-4139-815F-71E191FA1485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032EF-868C-4713-B770-0B9337919D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39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69434-6847-4BE9-95E6-9F5A3681C7C4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F1D99-DA5F-4E11-8AE4-AF1A2A9EC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15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70F03-A31A-49FA-B138-CCC04BD02A6E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E74D7-239F-487A-990A-17930B02D9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09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05F60-D7AB-4955-9662-43168E9DDE1B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EF9CC-DCF2-48CC-B209-038AA1B965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87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1B742-C050-478A-A05F-9419328AC7CA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7559B-B9C2-43C7-8256-1C21DF9529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97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21ABA-6951-4F17-B2DA-1A7096871F27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B74FF-90E5-403B-9012-1C2E39055F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31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FAA7-8D40-46B5-AFBB-824E1C5C8321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04146-702C-4E72-88E7-3E51D1A50D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67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CA3203-40E8-43DC-9958-7B59005B91EC}" type="datetimeFigureOut">
              <a:rPr lang="cs-CZ"/>
              <a:pPr>
                <a:defRPr/>
              </a:pPr>
              <a:t>11.5.2012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F08FEF-C96D-4372-8742-C7516BE557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2" name="Picture 9" descr="logo_cz_S_color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588" y="6237288"/>
            <a:ext cx="192087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9.jpeg"/><Relationship Id="rId7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5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lav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3968750"/>
            <a:ext cx="304641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47688" y="5008563"/>
            <a:ext cx="8763000" cy="492125"/>
          </a:xfrm>
          <a:prstGeom prst="rect">
            <a:avLst/>
          </a:prstGeom>
          <a:solidFill>
            <a:srgbClr val="971C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900">
                <a:solidFill>
                  <a:schemeClr val="bg1"/>
                </a:solidFill>
                <a:latin typeface="Verdana" pitchFamily="34" charset="0"/>
              </a:rPr>
              <a:t>Výsledky za etapy podzim a zima 2011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748088" y="4159250"/>
            <a:ext cx="56308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>
                <a:solidFill>
                  <a:srgbClr val="971C54"/>
                </a:solidFill>
                <a:latin typeface="Verdana" pitchFamily="34" charset="0"/>
              </a:rPr>
              <a:t>STATISTICKÁ ŠETŘENÍ A MONITORING</a:t>
            </a:r>
          </a:p>
          <a:p>
            <a:pPr algn="r" eaLnBrk="1" hangingPunct="1">
              <a:spcBef>
                <a:spcPct val="50000"/>
              </a:spcBef>
            </a:pPr>
            <a:r>
              <a:rPr lang="cs-CZ" b="1">
                <a:solidFill>
                  <a:srgbClr val="971C54"/>
                </a:solidFill>
                <a:latin typeface="Verdana" pitchFamily="34" charset="0"/>
              </a:rPr>
              <a:t>cestovního ruchu v Královéhradeckém kraji v období 2011-2013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47688" y="5535613"/>
            <a:ext cx="84772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100" b="1">
                <a:solidFill>
                  <a:srgbClr val="971C54"/>
                </a:solidFill>
                <a:latin typeface="Verdana" pitchFamily="34" charset="0"/>
              </a:rPr>
              <a:t>Květen 2012</a:t>
            </a:r>
            <a:r>
              <a:rPr lang="cs-CZ" sz="1000">
                <a:latin typeface="Verdana" pitchFamily="34" charset="0"/>
              </a:rPr>
              <a:t> </a:t>
            </a:r>
            <a:r>
              <a:rPr lang="cs-CZ" sz="1100">
                <a:latin typeface="Verdana" pitchFamily="34" charset="0"/>
              </a:rPr>
              <a:t>/ Prezentace výsledků výzkumu / Zuzana Švalbová, analytik / STEM/MARK, a. s.</a:t>
            </a:r>
          </a:p>
          <a:p>
            <a:pPr eaLnBrk="1" hangingPunct="1"/>
            <a:r>
              <a:rPr lang="cs-CZ" sz="1100" i="1">
                <a:latin typeface="Verdana" pitchFamily="34" charset="0"/>
              </a:rPr>
              <a:t>Spolufinancováno Evropskou unií z Evropského fondu pro regionální rozvoj </a:t>
            </a:r>
          </a:p>
        </p:txBody>
      </p:sp>
      <p:pic>
        <p:nvPicPr>
          <p:cNvPr id="3078" name="Picture 7" descr="rop-nuts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3" y="4810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2100263" y="2947988"/>
            <a:ext cx="1901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/>
          <a:p>
            <a:endParaRPr lang="cs-CZ"/>
          </a:p>
        </p:txBody>
      </p:sp>
      <p:sp>
        <p:nvSpPr>
          <p:cNvPr id="3080" name="Rectangle 11"/>
          <p:cNvSpPr>
            <a:spLocks noChangeArrowheads="1"/>
          </p:cNvSpPr>
          <p:nvPr/>
        </p:nvSpPr>
        <p:spPr bwMode="auto">
          <a:xfrm>
            <a:off x="7605713" y="461963"/>
            <a:ext cx="1901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/>
          <a:p>
            <a:endParaRPr lang="cs-CZ"/>
          </a:p>
        </p:txBody>
      </p:sp>
      <p:graphicFrame>
        <p:nvGraphicFramePr>
          <p:cNvPr id="26646" name="Group 22"/>
          <p:cNvGraphicFramePr>
            <a:graphicFrameLocks noGrp="1"/>
          </p:cNvGraphicFramePr>
          <p:nvPr/>
        </p:nvGraphicFramePr>
        <p:xfrm>
          <a:off x="2709863" y="1195388"/>
          <a:ext cx="5705475" cy="962025"/>
        </p:xfrm>
        <a:graphic>
          <a:graphicData uri="http://schemas.openxmlformats.org/drawingml/2006/table">
            <a:tbl>
              <a:tblPr/>
              <a:tblGrid>
                <a:gridCol w="1901825"/>
                <a:gridCol w="1901825"/>
                <a:gridCol w="1901825"/>
              </a:tblGrid>
              <a:tr h="96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71C54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cs-CZ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</a:br>
                      <a:r>
                        <a:rPr kumimoji="0" lang="cs-CZ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cs-CZ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</a:br>
                      <a:r>
                        <a:rPr kumimoji="0" lang="cs-CZ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cs-CZ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</a:b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71C54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85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25" y="322263"/>
            <a:ext cx="23336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613" y="479425"/>
            <a:ext cx="1557337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07963"/>
            <a:ext cx="8658225" cy="647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chemeClr val="accent1"/>
                </a:solidFill>
              </a:rPr>
              <a:t>Návštěvníci jezdí hlavně s rodinou a skupinou blízkých</a:t>
            </a:r>
          </a:p>
        </p:txBody>
      </p:sp>
      <p:pic>
        <p:nvPicPr>
          <p:cNvPr id="9220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372117"/>
              </p:ext>
            </p:extLst>
          </p:nvPr>
        </p:nvGraphicFramePr>
        <p:xfrm>
          <a:off x="530135" y="1217022"/>
          <a:ext cx="8915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ovéPole 1"/>
          <p:cNvSpPr txBox="1"/>
          <p:nvPr/>
        </p:nvSpPr>
        <p:spPr>
          <a:xfrm>
            <a:off x="696468" y="5618988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4103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66162" cy="888274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Češi jezdí spíše na jednodenní výlety, cizinci preferují delší pobyty</a:t>
            </a:r>
          </a:p>
        </p:txBody>
      </p:sp>
      <p:pic>
        <p:nvPicPr>
          <p:cNvPr id="10244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graphicFrame>
        <p:nvGraphicFramePr>
          <p:cNvPr id="11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476405"/>
              </p:ext>
            </p:extLst>
          </p:nvPr>
        </p:nvGraphicFramePr>
        <p:xfrm>
          <a:off x="486592" y="1225731"/>
          <a:ext cx="8915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ovéPole 1"/>
          <p:cNvSpPr txBox="1"/>
          <p:nvPr/>
        </p:nvSpPr>
        <p:spPr>
          <a:xfrm>
            <a:off x="723900" y="5600700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1"/>
            <a:ext cx="8915400" cy="9144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Češi využili spíše ubytování u svých/ve svém, cizinci nejčastěji hotely a pensiony.</a:t>
            </a:r>
            <a:endParaRPr lang="cs-CZ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424324"/>
              </p:ext>
            </p:extLst>
          </p:nvPr>
        </p:nvGraphicFramePr>
        <p:xfrm>
          <a:off x="495300" y="922338"/>
          <a:ext cx="8915400" cy="520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sp>
        <p:nvSpPr>
          <p:cNvPr id="6" name="TextovéPole 1"/>
          <p:cNvSpPr txBox="1"/>
          <p:nvPr/>
        </p:nvSpPr>
        <p:spPr>
          <a:xfrm>
            <a:off x="1570038" y="5893308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  <p:pic>
        <p:nvPicPr>
          <p:cNvPr id="7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1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-2655" y="0"/>
            <a:ext cx="9101138" cy="6477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Pro nové návštěvníky je důležité WOM</a:t>
            </a:r>
          </a:p>
        </p:txBody>
      </p:sp>
      <p:pic>
        <p:nvPicPr>
          <p:cNvPr id="11269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36669"/>
              </p:ext>
            </p:extLst>
          </p:nvPr>
        </p:nvGraphicFramePr>
        <p:xfrm>
          <a:off x="504009" y="769257"/>
          <a:ext cx="8915400" cy="5074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ovéPole 1"/>
          <p:cNvSpPr txBox="1"/>
          <p:nvPr/>
        </p:nvSpPr>
        <p:spPr>
          <a:xfrm>
            <a:off x="1570038" y="5680076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809897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Návštěvníci oficiální stránky pro účely návštěvy nevyužívají</a:t>
            </a:r>
            <a:endParaRPr lang="cs-CZ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872901"/>
              </p:ext>
            </p:extLst>
          </p:nvPr>
        </p:nvGraphicFramePr>
        <p:xfrm>
          <a:off x="495300" y="1010195"/>
          <a:ext cx="8915400" cy="475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sp>
        <p:nvSpPr>
          <p:cNvPr id="6" name="TextovéPole 1"/>
          <p:cNvSpPr txBox="1"/>
          <p:nvPr/>
        </p:nvSpPr>
        <p:spPr>
          <a:xfrm>
            <a:off x="1723136" y="5856732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  <p:pic>
        <p:nvPicPr>
          <p:cNvPr id="7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rop-nuts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3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2324"/>
            <a:ext cx="8280400" cy="647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chemeClr val="accent1"/>
                </a:solidFill>
              </a:rPr>
              <a:t>Čeští návštěvníci převážně z KHK či sousedních krajů</a:t>
            </a:r>
          </a:p>
        </p:txBody>
      </p:sp>
      <p:pic>
        <p:nvPicPr>
          <p:cNvPr id="12292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AutoShape 9"/>
          <p:cNvSpPr>
            <a:spLocks noChangeArrowheads="1"/>
          </p:cNvSpPr>
          <p:nvPr/>
        </p:nvSpPr>
        <p:spPr bwMode="auto">
          <a:xfrm>
            <a:off x="6932026" y="3254284"/>
            <a:ext cx="2895600" cy="582612"/>
          </a:xfrm>
          <a:prstGeom prst="wedgeRoundRectCallout">
            <a:avLst>
              <a:gd name="adj1" fmla="val -128590"/>
              <a:gd name="adj2" fmla="val -211097"/>
              <a:gd name="adj3" fmla="val 16667"/>
            </a:avLst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cs-CZ" sz="1400">
                <a:latin typeface="Verdana" pitchFamily="34" charset="0"/>
              </a:rPr>
              <a:t>Možnosti propagace, komunikace…</a:t>
            </a: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graphicFrame>
        <p:nvGraphicFramePr>
          <p:cNvPr id="11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417717"/>
              </p:ext>
            </p:extLst>
          </p:nvPr>
        </p:nvGraphicFramePr>
        <p:xfrm>
          <a:off x="530134" y="1387475"/>
          <a:ext cx="8915400" cy="446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ovéPole 1"/>
          <p:cNvSpPr txBox="1"/>
          <p:nvPr/>
        </p:nvSpPr>
        <p:spPr>
          <a:xfrm>
            <a:off x="1570038" y="5618988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125413"/>
            <a:ext cx="8280400" cy="47625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Shrnutí výsledků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45332" y="1072349"/>
            <a:ext cx="8208962" cy="4366758"/>
          </a:xfrm>
        </p:spPr>
        <p:txBody>
          <a:bodyPr/>
          <a:lstStyle/>
          <a:p>
            <a:pPr>
              <a:lnSpc>
                <a:spcPct val="120000"/>
              </a:lnSpc>
              <a:buClr>
                <a:srgbClr val="971C54"/>
              </a:buClr>
              <a:buSzPct val="150000"/>
              <a:buFont typeface="Wingdings" pitchFamily="2" charset="2"/>
              <a:buChar char="B"/>
            </a:pPr>
            <a:r>
              <a:rPr lang="cs-CZ" sz="2000" dirty="0" smtClean="0"/>
              <a:t>Pozitivní dojem:  90 % návštěvníků =&gt; v zimě služby a atmosféra, na podzim příroda, památky, architektura,</a:t>
            </a:r>
            <a:br>
              <a:rPr lang="cs-CZ" sz="2000" dirty="0" smtClean="0"/>
            </a:br>
            <a:r>
              <a:rPr lang="cs-CZ" sz="2000" dirty="0" smtClean="0"/>
              <a:t>program</a:t>
            </a:r>
          </a:p>
          <a:p>
            <a:pPr>
              <a:lnSpc>
                <a:spcPct val="120000"/>
              </a:lnSpc>
              <a:buClr>
                <a:srgbClr val="971C54"/>
              </a:buClr>
              <a:buSzPct val="150000"/>
              <a:buFont typeface="Wingdings" pitchFamily="2" charset="2"/>
              <a:buChar char="D"/>
            </a:pPr>
            <a:r>
              <a:rPr lang="cs-CZ" sz="2000" dirty="0" smtClean="0"/>
              <a:t>Negativní dojem: 50 % návštěvníků =&gt; špatná infrastruktura, počasí a služby</a:t>
            </a:r>
          </a:p>
          <a:p>
            <a:pPr>
              <a:lnSpc>
                <a:spcPct val="120000"/>
              </a:lnSpc>
              <a:buClr>
                <a:srgbClr val="971C54"/>
              </a:buClr>
              <a:buSzPct val="150000"/>
              <a:buFont typeface="Wingdings" pitchFamily="2" charset="2"/>
              <a:buChar char="D"/>
            </a:pPr>
            <a:endParaRPr lang="cs-CZ" sz="2000" dirty="0" smtClean="0"/>
          </a:p>
          <a:p>
            <a:pPr>
              <a:lnSpc>
                <a:spcPct val="120000"/>
              </a:lnSpc>
              <a:buClr>
                <a:srgbClr val="971C54"/>
              </a:buClr>
              <a:buSzPct val="80000"/>
              <a:buFont typeface="Wingdings" pitchFamily="2" charset="2"/>
              <a:buChar char="q"/>
            </a:pPr>
            <a:r>
              <a:rPr lang="cs-CZ" sz="2000" dirty="0" smtClean="0"/>
              <a:t>Doporučení Čechů: v zimě opravy silnic a služby, na podzim zlepšit organizaci akcí</a:t>
            </a:r>
          </a:p>
          <a:p>
            <a:pPr>
              <a:lnSpc>
                <a:spcPct val="120000"/>
              </a:lnSpc>
              <a:buClr>
                <a:srgbClr val="971C54"/>
              </a:buClr>
              <a:buSzPct val="80000"/>
              <a:buFont typeface="Wingdings" pitchFamily="2" charset="2"/>
              <a:buChar char="q"/>
            </a:pPr>
            <a:r>
              <a:rPr lang="cs-CZ" sz="2000" dirty="0" smtClean="0"/>
              <a:t>Doporučení cizinců: v zimě zlepšit stav silnic, na podzim zavést cizojazyčné značení, větší propagace</a:t>
            </a:r>
          </a:p>
          <a:p>
            <a:pPr>
              <a:lnSpc>
                <a:spcPct val="120000"/>
              </a:lnSpc>
              <a:buClr>
                <a:srgbClr val="971C54"/>
              </a:buClr>
              <a:buSzPct val="150000"/>
              <a:buFont typeface="Wingdings" pitchFamily="2" charset="2"/>
              <a:buChar char="D"/>
            </a:pPr>
            <a:endParaRPr lang="cs-CZ" sz="2000" dirty="0" smtClean="0"/>
          </a:p>
        </p:txBody>
      </p:sp>
      <p:pic>
        <p:nvPicPr>
          <p:cNvPr id="5125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915400" cy="797711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Srovnání TVÚ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339921"/>
              </p:ext>
            </p:extLst>
          </p:nvPr>
        </p:nvGraphicFramePr>
        <p:xfrm>
          <a:off x="776288" y="971607"/>
          <a:ext cx="8505825" cy="487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5275"/>
                <a:gridCol w="2703512"/>
                <a:gridCol w="2967038"/>
              </a:tblGrid>
              <a:tr h="650154">
                <a:tc>
                  <a:txBody>
                    <a:bodyPr/>
                    <a:lstStyle/>
                    <a:p>
                      <a:r>
                        <a:rPr lang="cs-CZ" sz="1900" dirty="0" err="1" smtClean="0">
                          <a:solidFill>
                            <a:schemeClr val="tx1"/>
                          </a:solidFill>
                        </a:rPr>
                        <a:t>TVÚ</a:t>
                      </a:r>
                      <a:endParaRPr lang="cs-CZ" sz="19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>
                          <a:solidFill>
                            <a:schemeClr val="tx1"/>
                          </a:solidFill>
                        </a:rPr>
                        <a:t>Pozitivní dojem</a:t>
                      </a:r>
                    </a:p>
                    <a:p>
                      <a:pPr algn="ctr"/>
                      <a:r>
                        <a:rPr lang="cs-CZ" sz="1900" dirty="0" smtClean="0">
                          <a:solidFill>
                            <a:schemeClr val="tx1"/>
                          </a:solidFill>
                          <a:sym typeface="Wingdings"/>
                        </a:rPr>
                        <a:t></a:t>
                      </a:r>
                      <a:endParaRPr lang="cs-CZ" sz="19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>
                          <a:solidFill>
                            <a:schemeClr val="tx1"/>
                          </a:solidFill>
                        </a:rPr>
                        <a:t>Negativní dojem</a:t>
                      </a:r>
                    </a:p>
                    <a:p>
                      <a:pPr algn="ctr"/>
                      <a:r>
                        <a:rPr lang="cs-CZ" sz="1900" dirty="0" smtClean="0">
                          <a:solidFill>
                            <a:schemeClr val="tx1"/>
                          </a:solidFill>
                          <a:sym typeface="Wingdings"/>
                        </a:rPr>
                        <a:t></a:t>
                      </a:r>
                      <a:endParaRPr lang="cs-CZ" sz="19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</a:tr>
              <a:tr h="67688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Český ráj</a:t>
                      </a: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Atmosféra, organizace, služby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Stav silnic, chybějící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služby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</a:tr>
              <a:tr h="969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Hradecko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Památky, organizace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Nedostupnost služeb,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počasí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</a:tr>
              <a:tr h="969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Kladské pomezí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Příroda, organizace, služby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Stav silnic, špatný stav objektů a ploch, chybějící služby, počasí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</a:tr>
              <a:tr h="676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Krkonoše a Podkrkonoší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Památky, příroda, služby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Služby,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vysoké ceny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</a:tr>
              <a:tr h="886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Orlické hory a Podorlicko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Památky, příroda,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atmosféra, služby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Zima: Stav silnic, příliš mnoho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návštěvníků</a:t>
                      </a:r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Podzim: Žádný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2" marB="45732"/>
                </a:tc>
              </a:tr>
            </a:tbl>
          </a:graphicData>
        </a:graphic>
      </p:graphicFrame>
      <p:pic>
        <p:nvPicPr>
          <p:cNvPr id="14369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0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7540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chemeClr val="accent1"/>
                </a:solidFill>
              </a:rPr>
              <a:t>Srovnání TVÚ – návrhy</a:t>
            </a:r>
            <a:br>
              <a:rPr lang="cs-CZ" sz="2400" b="1" dirty="0" smtClean="0">
                <a:solidFill>
                  <a:schemeClr val="accent1"/>
                </a:solidFill>
              </a:rPr>
            </a:br>
            <a:r>
              <a:rPr lang="cs-CZ" sz="2400" b="1" dirty="0" smtClean="0">
                <a:solidFill>
                  <a:schemeClr val="accent1"/>
                </a:solidFill>
              </a:rPr>
              <a:t> na zlepšení</a:t>
            </a:r>
          </a:p>
        </p:txBody>
      </p:sp>
      <p:sp>
        <p:nvSpPr>
          <p:cNvPr id="4" name="Zaoblený obdélníkový popisek 3"/>
          <p:cNvSpPr/>
          <p:nvPr/>
        </p:nvSpPr>
        <p:spPr>
          <a:xfrm>
            <a:off x="107950" y="514350"/>
            <a:ext cx="3019425" cy="1336675"/>
          </a:xfrm>
          <a:prstGeom prst="wedgeRoundRectCallout">
            <a:avLst>
              <a:gd name="adj1" fmla="val -38037"/>
              <a:gd name="adj2" fmla="val 765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smtClean="0">
                <a:solidFill>
                  <a:schemeClr val="tx1"/>
                </a:solidFill>
              </a:rPr>
              <a:t>Adršpašské skalní město</a:t>
            </a:r>
            <a:r>
              <a:rPr lang="cs-CZ" sz="1900" dirty="0" smtClean="0">
                <a:solidFill>
                  <a:schemeClr val="tx1"/>
                </a:solidFill>
              </a:rPr>
              <a:t>:</a:t>
            </a:r>
            <a:endParaRPr lang="cs-CZ" sz="19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občerstvení, toalety, </a:t>
            </a:r>
            <a:br>
              <a:rPr lang="cs-CZ" sz="1900" dirty="0" smtClean="0">
                <a:solidFill>
                  <a:schemeClr val="tx1"/>
                </a:solidFill>
              </a:rPr>
            </a:br>
            <a:r>
              <a:rPr lang="cs-CZ" sz="1900" dirty="0" smtClean="0">
                <a:solidFill>
                  <a:schemeClr val="tx1"/>
                </a:solidFill>
              </a:rPr>
              <a:t>program pro děti</a:t>
            </a:r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3366293" y="959643"/>
            <a:ext cx="3019425" cy="1336675"/>
          </a:xfrm>
          <a:prstGeom prst="wedgeRoundRectCallout">
            <a:avLst>
              <a:gd name="adj1" fmla="val -38037"/>
              <a:gd name="adj2" fmla="val 765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smtClean="0">
                <a:solidFill>
                  <a:schemeClr val="tx1"/>
                </a:solidFill>
              </a:rPr>
              <a:t>Říčky: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zavést noční lyžování,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zlevnit vleky, rozšířit parkovací místa</a:t>
            </a:r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6732696" y="514350"/>
            <a:ext cx="3019425" cy="890586"/>
          </a:xfrm>
          <a:prstGeom prst="wedgeRoundRectCallout">
            <a:avLst>
              <a:gd name="adj1" fmla="val -38037"/>
              <a:gd name="adj2" fmla="val 765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smtClean="0">
                <a:solidFill>
                  <a:schemeClr val="tx1"/>
                </a:solidFill>
              </a:rPr>
              <a:t>Deštné v OH: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vylepšit parkoviště</a:t>
            </a:r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163399" y="2045154"/>
            <a:ext cx="3019425" cy="1336675"/>
          </a:xfrm>
          <a:prstGeom prst="wedgeRoundRectCallout">
            <a:avLst>
              <a:gd name="adj1" fmla="val -38037"/>
              <a:gd name="adj2" fmla="val 765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smtClean="0">
                <a:solidFill>
                  <a:schemeClr val="tx1"/>
                </a:solidFill>
              </a:rPr>
              <a:t>Náchod: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úklid, informační tabule, více odpočinkových zón</a:t>
            </a:r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3366293" y="2578326"/>
            <a:ext cx="3019425" cy="1158875"/>
          </a:xfrm>
          <a:prstGeom prst="wedgeRoundRectCallout">
            <a:avLst>
              <a:gd name="adj1" fmla="val -38998"/>
              <a:gd name="adj2" fmla="val 82825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smtClean="0">
                <a:solidFill>
                  <a:schemeClr val="tx1"/>
                </a:solidFill>
              </a:rPr>
              <a:t>Zdobnice: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rozšířit parkování,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propagace místa</a:t>
            </a:r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12" name="Zaoblený obdélníkový popisek 11"/>
          <p:cNvSpPr/>
          <p:nvPr/>
        </p:nvSpPr>
        <p:spPr>
          <a:xfrm>
            <a:off x="6748340" y="1627980"/>
            <a:ext cx="3019425" cy="917348"/>
          </a:xfrm>
          <a:prstGeom prst="wedgeRoundRectCallout">
            <a:avLst>
              <a:gd name="adj1" fmla="val -38037"/>
              <a:gd name="adj2" fmla="val 765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smtClean="0">
                <a:solidFill>
                  <a:schemeClr val="tx1"/>
                </a:solidFill>
              </a:rPr>
              <a:t>Dvůr Králové: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opravy silnic</a:t>
            </a:r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13" name="Zaoblený obdélníkový popisek 12"/>
          <p:cNvSpPr/>
          <p:nvPr/>
        </p:nvSpPr>
        <p:spPr>
          <a:xfrm>
            <a:off x="176213" y="3636962"/>
            <a:ext cx="3017837" cy="1336675"/>
          </a:xfrm>
          <a:prstGeom prst="wedgeRoundRectCallout">
            <a:avLst>
              <a:gd name="adj1" fmla="val -38037"/>
              <a:gd name="adj2" fmla="val 765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smtClean="0">
                <a:solidFill>
                  <a:schemeClr val="tx1"/>
                </a:solidFill>
              </a:rPr>
              <a:t>Aquapark - Hradec Králové: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rekonstrukce bazénu, snížení vstupného</a:t>
            </a:r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14" name="Zaoblený obdélníkový popisek 13"/>
          <p:cNvSpPr/>
          <p:nvPr/>
        </p:nvSpPr>
        <p:spPr>
          <a:xfrm>
            <a:off x="3366293" y="4000838"/>
            <a:ext cx="3125787" cy="1338263"/>
          </a:xfrm>
          <a:prstGeom prst="wedgeRoundRectCallout">
            <a:avLst>
              <a:gd name="adj1" fmla="val -38037"/>
              <a:gd name="adj2" fmla="val 765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smtClean="0">
                <a:solidFill>
                  <a:schemeClr val="tx1"/>
                </a:solidFill>
              </a:rPr>
              <a:t>Farmářské trhy – Jičín: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rozšířit sortiment, program pro děti</a:t>
            </a:r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15" name="Zaoblený obdélníkový popisek 14"/>
          <p:cNvSpPr/>
          <p:nvPr/>
        </p:nvSpPr>
        <p:spPr>
          <a:xfrm>
            <a:off x="6644701" y="2742520"/>
            <a:ext cx="3124200" cy="1452109"/>
          </a:xfrm>
          <a:prstGeom prst="wedgeRoundRectCallout">
            <a:avLst>
              <a:gd name="adj1" fmla="val -38037"/>
              <a:gd name="adj2" fmla="val 765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err="1" smtClean="0">
                <a:solidFill>
                  <a:schemeClr val="tx1"/>
                </a:solidFill>
              </a:rPr>
              <a:t>Špindl</a:t>
            </a:r>
            <a:r>
              <a:rPr lang="cs-CZ" sz="1900" b="1" dirty="0" smtClean="0">
                <a:solidFill>
                  <a:schemeClr val="tx1"/>
                </a:solidFill>
              </a:rPr>
              <a:t>: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vyhlídky na zajímavých místech, zlepšit značení běžeckých tratí</a:t>
            </a:r>
          </a:p>
        </p:txBody>
      </p:sp>
      <p:sp>
        <p:nvSpPr>
          <p:cNvPr id="16" name="Zaoblený obdélníkový popisek 15"/>
          <p:cNvSpPr/>
          <p:nvPr/>
        </p:nvSpPr>
        <p:spPr>
          <a:xfrm>
            <a:off x="6666918" y="4448627"/>
            <a:ext cx="3125788" cy="1293813"/>
          </a:xfrm>
          <a:prstGeom prst="wedgeRoundRectCallout">
            <a:avLst>
              <a:gd name="adj1" fmla="val -38037"/>
              <a:gd name="adj2" fmla="val 765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900" b="1" dirty="0" smtClean="0">
                <a:solidFill>
                  <a:schemeClr val="tx1"/>
                </a:solidFill>
              </a:rPr>
              <a:t>Jánské lázně:</a:t>
            </a:r>
          </a:p>
          <a:p>
            <a:pPr algn="ctr"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úklid, slevová karta</a:t>
            </a:r>
            <a:endParaRPr lang="cs-CZ" sz="1900" dirty="0">
              <a:solidFill>
                <a:schemeClr val="tx1"/>
              </a:solidFill>
            </a:endParaRPr>
          </a:p>
        </p:txBody>
      </p:sp>
      <p:pic>
        <p:nvPicPr>
          <p:cNvPr id="15373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4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564" y="5916613"/>
            <a:ext cx="1557337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80400" cy="647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DĚKUJEME ZA POZORNOST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9100" y="1217613"/>
            <a:ext cx="3676649" cy="4230687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cs-CZ" sz="1600" dirty="0" smtClean="0"/>
              <a:t>	       </a:t>
            </a:r>
            <a:r>
              <a:rPr lang="cs-CZ" sz="1400" dirty="0" smtClean="0"/>
              <a:t>Jan Tuček</a:t>
            </a:r>
          </a:p>
          <a:p>
            <a:pPr marL="0" indent="0">
              <a:buNone/>
            </a:pPr>
            <a:r>
              <a:rPr lang="cs-CZ" sz="1400" dirty="0" smtClean="0"/>
              <a:t>	        </a:t>
            </a:r>
            <a:r>
              <a:rPr lang="cs-CZ" sz="1400" dirty="0" err="1" smtClean="0"/>
              <a:t>Managing</a:t>
            </a:r>
            <a:r>
              <a:rPr lang="cs-CZ" sz="1400" dirty="0" smtClean="0"/>
              <a:t> </a:t>
            </a:r>
            <a:r>
              <a:rPr lang="cs-CZ" sz="1400" dirty="0" err="1" smtClean="0"/>
              <a:t>Director</a:t>
            </a:r>
            <a:r>
              <a:rPr lang="cs-CZ" sz="1400" dirty="0" smtClean="0"/>
              <a:t>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sz="1400" dirty="0" smtClean="0"/>
              <a:t>	        Telefon: 225 986 839</a:t>
            </a:r>
            <a:br>
              <a:rPr lang="cs-CZ" sz="1400" dirty="0" smtClean="0"/>
            </a:br>
            <a:r>
              <a:rPr lang="cs-CZ" sz="1400" dirty="0" smtClean="0"/>
              <a:t>	        tucek@stemmark.cz </a:t>
            </a:r>
            <a:r>
              <a:rPr lang="cs-CZ" sz="1600" dirty="0" smtClean="0"/>
              <a:t>	</a:t>
            </a:r>
          </a:p>
          <a:p>
            <a:pPr lvl="1" indent="0">
              <a:lnSpc>
                <a:spcPct val="115000"/>
              </a:lnSpc>
              <a:buNone/>
            </a:pPr>
            <a:r>
              <a:rPr lang="cs-CZ" sz="1600" dirty="0" smtClean="0"/>
              <a:t>	</a:t>
            </a:r>
          </a:p>
          <a:p>
            <a:pPr marL="0" indent="0">
              <a:lnSpc>
                <a:spcPct val="115000"/>
              </a:lnSpc>
              <a:buNone/>
            </a:pPr>
            <a:endParaRPr lang="cs-CZ" sz="1600" dirty="0" smtClean="0"/>
          </a:p>
          <a:p>
            <a:pPr marL="0" indent="0">
              <a:lnSpc>
                <a:spcPct val="115000"/>
              </a:lnSpc>
              <a:buNone/>
            </a:pPr>
            <a:r>
              <a:rPr lang="cs-CZ" sz="1600" dirty="0" smtClean="0"/>
              <a:t>		</a:t>
            </a:r>
          </a:p>
          <a:p>
            <a:pPr marL="0" indent="0">
              <a:lnSpc>
                <a:spcPct val="115000"/>
              </a:lnSpc>
              <a:buNone/>
            </a:pPr>
            <a:endParaRPr lang="cs-CZ" sz="1600" dirty="0" smtClean="0"/>
          </a:p>
          <a:p>
            <a:pPr marL="0" indent="0">
              <a:lnSpc>
                <a:spcPct val="115000"/>
              </a:lnSpc>
              <a:buNone/>
            </a:pPr>
            <a:r>
              <a:rPr lang="cs-CZ" sz="1400" dirty="0" smtClean="0"/>
              <a:t>Zuzana Švalbová</a:t>
            </a:r>
            <a:br>
              <a:rPr lang="cs-CZ" sz="1400" dirty="0" smtClean="0"/>
            </a:br>
            <a:r>
              <a:rPr lang="cs-CZ" sz="1400" dirty="0" err="1" smtClean="0"/>
              <a:t>Analyst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Telefon: 225 986 837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sz="1400" dirty="0" smtClean="0"/>
              <a:t>             737 455 462</a:t>
            </a:r>
            <a:br>
              <a:rPr lang="cs-CZ" sz="1400" dirty="0" smtClean="0"/>
            </a:br>
            <a:r>
              <a:rPr lang="cs-CZ" sz="1400" dirty="0" smtClean="0"/>
              <a:t>svalbova@stemmark.cz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1301750"/>
            <a:ext cx="1112838" cy="141605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629275" y="5062538"/>
            <a:ext cx="34575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50000"/>
              </a:spcBef>
            </a:pPr>
            <a:r>
              <a:rPr lang="cs-CZ" sz="1200" b="1">
                <a:latin typeface="Verdana" pitchFamily="34" charset="0"/>
              </a:rPr>
              <a:t>STEM/MARK, a. s.</a:t>
            </a:r>
          </a:p>
          <a:p>
            <a:pPr>
              <a:lnSpc>
                <a:spcPct val="115000"/>
              </a:lnSpc>
              <a:spcBef>
                <a:spcPct val="50000"/>
              </a:spcBef>
            </a:pPr>
            <a:r>
              <a:rPr lang="cs-CZ" sz="1200">
                <a:latin typeface="Verdana" pitchFamily="34" charset="0"/>
              </a:rPr>
              <a:t>Chlumčanského 5, 180 00 Praha 8 </a:t>
            </a:r>
          </a:p>
          <a:p>
            <a:pPr>
              <a:lnSpc>
                <a:spcPct val="115000"/>
              </a:lnSpc>
              <a:spcBef>
                <a:spcPct val="50000"/>
              </a:spcBef>
            </a:pPr>
            <a:r>
              <a:rPr lang="cs-CZ" sz="1200">
                <a:solidFill>
                  <a:srgbClr val="971C54"/>
                </a:solidFill>
                <a:latin typeface="Verdana" pitchFamily="34" charset="0"/>
              </a:rPr>
              <a:t>www.stemmark.cz</a:t>
            </a:r>
          </a:p>
        </p:txBody>
      </p:sp>
      <p:pic>
        <p:nvPicPr>
          <p:cNvPr id="1639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3" y="1403350"/>
            <a:ext cx="4535487" cy="304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9" descr="DSCF84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650" y="3662363"/>
            <a:ext cx="1112400" cy="148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rop-nuts-rg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156" y="0"/>
            <a:ext cx="8915400" cy="68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chemeClr val="accent1"/>
                </a:solidFill>
              </a:rPr>
              <a:t>Sběr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819150"/>
            <a:ext cx="8915400" cy="5307013"/>
          </a:xfrm>
        </p:spPr>
        <p:txBody>
          <a:bodyPr/>
          <a:lstStyle/>
          <a:p>
            <a:pPr marL="0" indent="0">
              <a:buNone/>
            </a:pPr>
            <a:r>
              <a:rPr lang="cs-CZ" sz="2000" u="sng" dirty="0" smtClean="0">
                <a:solidFill>
                  <a:schemeClr val="accent1"/>
                </a:solidFill>
              </a:rPr>
              <a:t>Harmonogram šetření: červen 2011 – červen 2013</a:t>
            </a:r>
            <a:endParaRPr lang="cs-CZ" sz="2000" dirty="0" smtClean="0"/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4000 respondentů (500 za čtvrtletí) pro krátký dotazník </a:t>
            </a:r>
            <a:r>
              <a:rPr lang="cs-CZ" sz="2000" dirty="0" err="1" smtClean="0"/>
              <a:t>FtF</a:t>
            </a:r>
            <a:endParaRPr lang="cs-CZ" sz="2000" dirty="0" smtClean="0"/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230 respondentů  pro hloubkové rozhovory IDI</a:t>
            </a:r>
          </a:p>
          <a:p>
            <a:pPr marL="0" indent="0">
              <a:buNone/>
            </a:pPr>
            <a:endParaRPr lang="cs-CZ" sz="2000" u="sng" dirty="0"/>
          </a:p>
          <a:p>
            <a:pPr marL="0" indent="0">
              <a:buNone/>
            </a:pPr>
            <a:r>
              <a:rPr lang="cs-CZ" sz="2000" u="sng" dirty="0" smtClean="0">
                <a:solidFill>
                  <a:schemeClr val="accent1"/>
                </a:solidFill>
              </a:rPr>
              <a:t>Průběh šetření (léto – zima 2011/2012)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celkem 1608 osob, z toho 144 dětí (</a:t>
            </a:r>
            <a:r>
              <a:rPr lang="cs-CZ" sz="2000" dirty="0" err="1" smtClean="0"/>
              <a:t>FtF</a:t>
            </a:r>
            <a:r>
              <a:rPr lang="cs-CZ" sz="20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234 cizinců a 1230 Čechů (</a:t>
            </a:r>
            <a:r>
              <a:rPr lang="cs-CZ" sz="2000" dirty="0" err="1" smtClean="0"/>
              <a:t>FtF</a:t>
            </a:r>
            <a:r>
              <a:rPr lang="cs-CZ" sz="20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154 osob pro hloubkové rozhovory (IDI)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výsledky jednotlivých etap shrnuty v Etapových</a:t>
            </a:r>
            <a:br>
              <a:rPr lang="cs-CZ" sz="2000" dirty="0" smtClean="0"/>
            </a:br>
            <a:r>
              <a:rPr lang="cs-CZ" sz="2000" dirty="0" smtClean="0"/>
              <a:t>zprávách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991" y="3440111"/>
            <a:ext cx="1924050" cy="2371725"/>
          </a:xfrm>
          <a:prstGeom prst="rect">
            <a:avLst/>
          </a:prstGeom>
        </p:spPr>
      </p:pic>
      <p:pic>
        <p:nvPicPr>
          <p:cNvPr id="5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rop-nuts-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6" descr="MP900385548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00" y="1144588"/>
            <a:ext cx="3316288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00225" y="1876424"/>
            <a:ext cx="3676650" cy="2962275"/>
          </a:xfrm>
        </p:spPr>
        <p:txBody>
          <a:bodyPr/>
          <a:lstStyle/>
          <a:p>
            <a:pPr eaLnBrk="1" hangingPunct="1"/>
            <a:r>
              <a:rPr lang="cs-CZ" sz="2400" b="1" dirty="0" smtClean="0">
                <a:solidFill>
                  <a:schemeClr val="accent1"/>
                </a:solidFill>
              </a:rPr>
              <a:t>Výsledky </a:t>
            </a:r>
            <a:br>
              <a:rPr lang="cs-CZ" sz="2400" b="1" dirty="0" smtClean="0">
                <a:solidFill>
                  <a:schemeClr val="accent1"/>
                </a:solidFill>
              </a:rPr>
            </a:br>
            <a:r>
              <a:rPr lang="cs-CZ" sz="2400" b="1" dirty="0" smtClean="0">
                <a:solidFill>
                  <a:schemeClr val="accent1"/>
                </a:solidFill>
              </a:rPr>
              <a:t>podzim – zima 2011/2012</a:t>
            </a:r>
          </a:p>
        </p:txBody>
      </p:sp>
    </p:spTree>
    <p:extLst>
      <p:ext uri="{BB962C8B-B14F-4D97-AF65-F5344CB8AC3E}">
        <p14:creationId xmlns:p14="http://schemas.microsoft.com/office/powerpoint/2010/main" val="8239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84880"/>
              </p:ext>
            </p:extLst>
          </p:nvPr>
        </p:nvGraphicFramePr>
        <p:xfrm>
          <a:off x="495300" y="731838"/>
          <a:ext cx="8915400" cy="539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7112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Do KHK přijíždějí zejména Němci a Poláci.</a:t>
            </a:r>
            <a:endParaRPr lang="cs-CZ" sz="2400" b="1" dirty="0">
              <a:solidFill>
                <a:schemeClr val="accent1"/>
              </a:solidFill>
            </a:endParaRPr>
          </a:p>
        </p:txBody>
      </p:sp>
      <p:sp>
        <p:nvSpPr>
          <p:cNvPr id="5" name="TextovéPole 1"/>
          <p:cNvSpPr txBox="1"/>
          <p:nvPr/>
        </p:nvSpPr>
        <p:spPr>
          <a:xfrm>
            <a:off x="1789684" y="5712460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800" y="2060800"/>
            <a:ext cx="720000" cy="43200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800" y="2596561"/>
            <a:ext cx="720000" cy="448732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800" y="3133662"/>
            <a:ext cx="720000" cy="479127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800" y="3704229"/>
            <a:ext cx="720000" cy="479127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0" name="Picture 7" descr="rop-nuts-rg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43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0"/>
            <a:ext cx="8280400" cy="931817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Většina domácích návštěvníků</a:t>
            </a:r>
            <a:br>
              <a:rPr lang="cs-CZ" sz="2400" b="1" dirty="0" smtClean="0">
                <a:solidFill>
                  <a:schemeClr val="accent1"/>
                </a:solidFill>
              </a:rPr>
            </a:br>
            <a:r>
              <a:rPr lang="cs-CZ" sz="2400" b="1" dirty="0" smtClean="0">
                <a:solidFill>
                  <a:schemeClr val="accent1"/>
                </a:solidFill>
              </a:rPr>
              <a:t>jméno kraje zná</a:t>
            </a:r>
          </a:p>
        </p:txBody>
      </p:sp>
      <p:graphicFrame>
        <p:nvGraphicFramePr>
          <p:cNvPr id="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215875"/>
              </p:ext>
            </p:extLst>
          </p:nvPr>
        </p:nvGraphicFramePr>
        <p:xfrm>
          <a:off x="1022353" y="1172337"/>
          <a:ext cx="8883650" cy="4634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8" name="AutoShape 10"/>
          <p:cNvSpPr>
            <a:spLocks noChangeArrowheads="1"/>
          </p:cNvSpPr>
          <p:nvPr/>
        </p:nvSpPr>
        <p:spPr bwMode="auto">
          <a:xfrm>
            <a:off x="198438" y="4885182"/>
            <a:ext cx="1298575" cy="757238"/>
          </a:xfrm>
          <a:prstGeom prst="wedgeRoundRectCallout">
            <a:avLst>
              <a:gd name="adj1" fmla="val 99352"/>
              <a:gd name="adj2" fmla="val -104565"/>
              <a:gd name="adj3" fmla="val 16667"/>
            </a:avLst>
          </a:prstGeom>
          <a:solidFill>
            <a:srgbClr val="C0C0C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1000" dirty="0">
                <a:latin typeface="Verdana" pitchFamily="34" charset="0"/>
              </a:rPr>
              <a:t>Nejčastěji „Východočeský“ nebo jiný kraj ČR</a:t>
            </a:r>
          </a:p>
        </p:txBody>
      </p:sp>
      <p:pic>
        <p:nvPicPr>
          <p:cNvPr id="6149" name="Picture 7" descr="rop-nuts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sp>
        <p:nvSpPr>
          <p:cNvPr id="8" name="TextovéPole 1"/>
          <p:cNvSpPr txBox="1"/>
          <p:nvPr/>
        </p:nvSpPr>
        <p:spPr>
          <a:xfrm>
            <a:off x="1181100" y="5684838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-1"/>
            <a:ext cx="8280400" cy="683419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Nejčastějším důvodem je výlet</a:t>
            </a:r>
          </a:p>
        </p:txBody>
      </p:sp>
      <p:pic>
        <p:nvPicPr>
          <p:cNvPr id="7173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301381"/>
              </p:ext>
            </p:extLst>
          </p:nvPr>
        </p:nvGraphicFramePr>
        <p:xfrm>
          <a:off x="555330" y="1300980"/>
          <a:ext cx="8915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6843163" y="3139253"/>
            <a:ext cx="2895600" cy="607785"/>
          </a:xfrm>
          <a:prstGeom prst="wedgeRoundRectCallout">
            <a:avLst>
              <a:gd name="adj1" fmla="val -28400"/>
              <a:gd name="adj2" fmla="val -49536"/>
              <a:gd name="adj3" fmla="val 16667"/>
            </a:avLst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cs-CZ" sz="1400" dirty="0">
                <a:latin typeface="Verdana" pitchFamily="34" charset="0"/>
              </a:rPr>
              <a:t>Důvod návštěvy ovlivněn dotazovacím místem</a:t>
            </a:r>
            <a:r>
              <a:rPr lang="cs-CZ" sz="1400" dirty="0" smtClean="0">
                <a:latin typeface="Verdana" pitchFamily="34" charset="0"/>
              </a:rPr>
              <a:t>.</a:t>
            </a:r>
            <a:endParaRPr lang="cs-CZ" sz="1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Dotazovací místa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755513" y="1308100"/>
            <a:ext cx="639497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8613"/>
            <a:ext cx="8915400" cy="933013"/>
          </a:xfrm>
        </p:spPr>
        <p:txBody>
          <a:bodyPr/>
          <a:lstStyle/>
          <a:p>
            <a:r>
              <a:rPr lang="cs-CZ" sz="2200" b="1" dirty="0" smtClean="0">
                <a:solidFill>
                  <a:schemeClr val="accent1"/>
                </a:solidFill>
              </a:rPr>
              <a:t>Cíl závisí na období návštěvy a liší u domácích</a:t>
            </a:r>
            <a:br>
              <a:rPr lang="cs-CZ" sz="2200" b="1" dirty="0" smtClean="0">
                <a:solidFill>
                  <a:schemeClr val="accent1"/>
                </a:solidFill>
              </a:rPr>
            </a:br>
            <a:r>
              <a:rPr lang="cs-CZ" sz="2200" b="1" dirty="0" smtClean="0">
                <a:solidFill>
                  <a:schemeClr val="accent1"/>
                </a:solidFill>
              </a:rPr>
              <a:t>a zahraničních návštěvníků.</a:t>
            </a:r>
          </a:p>
        </p:txBody>
      </p:sp>
      <p:graphicFrame>
        <p:nvGraphicFramePr>
          <p:cNvPr id="10" name="Zástupný symbol pro obsah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6114751"/>
              </p:ext>
            </p:extLst>
          </p:nvPr>
        </p:nvGraphicFramePr>
        <p:xfrm>
          <a:off x="486156" y="1225296"/>
          <a:ext cx="43751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196" name="Picture 7" descr="rop-nuts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AutoShape 9"/>
          <p:cNvSpPr>
            <a:spLocks noChangeArrowheads="1"/>
          </p:cNvSpPr>
          <p:nvPr/>
        </p:nvSpPr>
        <p:spPr bwMode="auto">
          <a:xfrm>
            <a:off x="3386871" y="4731449"/>
            <a:ext cx="2895600" cy="444500"/>
          </a:xfrm>
          <a:prstGeom prst="wedgeRoundRectCallout">
            <a:avLst>
              <a:gd name="adj1" fmla="val -12611"/>
              <a:gd name="adj2" fmla="val -39088"/>
              <a:gd name="adj3" fmla="val 16667"/>
            </a:avLst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cs-CZ" sz="1400" dirty="0">
                <a:latin typeface="Verdana" pitchFamily="34" charset="0"/>
              </a:rPr>
              <a:t>Cizinci mají více </a:t>
            </a:r>
            <a:r>
              <a:rPr lang="cs-CZ" sz="1400" dirty="0" smtClean="0">
                <a:latin typeface="Verdana" pitchFamily="34" charset="0"/>
              </a:rPr>
              <a:t>zájmů</a:t>
            </a:r>
            <a:r>
              <a:rPr lang="cs-CZ" sz="1400" dirty="0" smtClean="0">
                <a:latin typeface="Verdana" pitchFamily="34" charset="0"/>
                <a:sym typeface="Wingdings" pitchFamily="2" charset="2"/>
              </a:rPr>
              <a:t></a:t>
            </a:r>
            <a:endParaRPr lang="cs-CZ" sz="1400" dirty="0">
              <a:latin typeface="Verdana" pitchFamily="34" charset="0"/>
            </a:endParaRPr>
          </a:p>
        </p:txBody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0953846"/>
              </p:ext>
            </p:extLst>
          </p:nvPr>
        </p:nvGraphicFramePr>
        <p:xfrm>
          <a:off x="5043388" y="1234876"/>
          <a:ext cx="43751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sp>
        <p:nvSpPr>
          <p:cNvPr id="9" name="TextovéPole 1"/>
          <p:cNvSpPr txBox="1"/>
          <p:nvPr/>
        </p:nvSpPr>
        <p:spPr>
          <a:xfrm>
            <a:off x="1052103" y="5684838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0"/>
            <a:ext cx="8658225" cy="8556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chemeClr val="accent1"/>
                </a:solidFill>
              </a:rPr>
              <a:t>Polovina cizinců přijíždí poprvé.</a:t>
            </a:r>
            <a:br>
              <a:rPr lang="cs-CZ" sz="2400" b="1" dirty="0" smtClean="0">
                <a:solidFill>
                  <a:schemeClr val="accent1"/>
                </a:solidFill>
              </a:rPr>
            </a:br>
            <a:r>
              <a:rPr lang="cs-CZ" sz="2400" b="1" dirty="0" smtClean="0">
                <a:solidFill>
                  <a:schemeClr val="accent1"/>
                </a:solidFill>
              </a:rPr>
              <a:t>Češi se do KHK spíše vracejí.</a:t>
            </a:r>
          </a:p>
        </p:txBody>
      </p:sp>
      <p:pic>
        <p:nvPicPr>
          <p:cNvPr id="9220" name="Picture 7" descr="rop-nuts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5916613"/>
            <a:ext cx="1371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5" descr="eu-investice-do-vasi-budoucnosti-plnobarevna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5913438"/>
            <a:ext cx="155733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4"/>
          <p:cNvSpPr>
            <a:spLocks noChangeArrowheads="1"/>
          </p:cNvSpPr>
          <p:nvPr/>
        </p:nvSpPr>
        <p:spPr bwMode="auto">
          <a:xfrm rot="1273078">
            <a:off x="8341433" y="254923"/>
            <a:ext cx="1514100" cy="5625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971C54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Podzim/</a:t>
            </a:r>
            <a:br>
              <a:rPr lang="cs-CZ" sz="1600" b="1" dirty="0">
                <a:solidFill>
                  <a:srgbClr val="971C54"/>
                </a:solidFill>
                <a:latin typeface="Verdana" pitchFamily="34" charset="0"/>
              </a:rPr>
            </a:br>
            <a:r>
              <a:rPr lang="cs-CZ" sz="1600" b="1" dirty="0">
                <a:solidFill>
                  <a:srgbClr val="971C54"/>
                </a:solidFill>
                <a:latin typeface="Verdana" pitchFamily="34" charset="0"/>
              </a:rPr>
              <a:t>Zima 2011</a:t>
            </a:r>
          </a:p>
        </p:txBody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351666"/>
              </p:ext>
            </p:extLst>
          </p:nvPr>
        </p:nvGraphicFramePr>
        <p:xfrm>
          <a:off x="530135" y="1217022"/>
          <a:ext cx="8915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ovéPole 1"/>
          <p:cNvSpPr txBox="1"/>
          <p:nvPr/>
        </p:nvSpPr>
        <p:spPr>
          <a:xfrm>
            <a:off x="760476" y="5609844"/>
            <a:ext cx="5513832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 smtClean="0"/>
              <a:t>Zdroj: Stem/Mark, Statistická šetření a monitoring, podzim-zima 2011/12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cel_Theme_Stemmark">
  <a:themeElements>
    <a:clrScheme name="Stemmark">
      <a:dk1>
        <a:sysClr val="windowText" lastClr="000000"/>
      </a:dk1>
      <a:lt1>
        <a:sysClr val="window" lastClr="FFFFFF"/>
      </a:lt1>
      <a:dk2>
        <a:srgbClr val="B8CCE4"/>
      </a:dk2>
      <a:lt2>
        <a:srgbClr val="DBE5F1"/>
      </a:lt2>
      <a:accent1>
        <a:srgbClr val="971C54"/>
      </a:accent1>
      <a:accent2>
        <a:srgbClr val="D98F48"/>
      </a:accent2>
      <a:accent3>
        <a:srgbClr val="68A678"/>
      </a:accent3>
      <a:accent4>
        <a:srgbClr val="699FAC"/>
      </a:accent4>
      <a:accent5>
        <a:srgbClr val="CD7471"/>
      </a:accent5>
      <a:accent6>
        <a:srgbClr val="B696BC"/>
      </a:accent6>
      <a:hlink>
        <a:srgbClr val="0000FF"/>
      </a:hlink>
      <a:folHlink>
        <a:srgbClr val="800080"/>
      </a:folHlink>
    </a:clrScheme>
    <a:fontScheme name="Stemmar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Stemmark">
    <a:dk1>
      <a:sysClr val="windowText" lastClr="000000"/>
    </a:dk1>
    <a:lt1>
      <a:sysClr val="window" lastClr="FFFFFF"/>
    </a:lt1>
    <a:dk2>
      <a:srgbClr val="B8CCE4"/>
    </a:dk2>
    <a:lt2>
      <a:srgbClr val="DBE5F1"/>
    </a:lt2>
    <a:accent1>
      <a:srgbClr val="971C54"/>
    </a:accent1>
    <a:accent2>
      <a:srgbClr val="D98F48"/>
    </a:accent2>
    <a:accent3>
      <a:srgbClr val="68A678"/>
    </a:accent3>
    <a:accent4>
      <a:srgbClr val="699FAC"/>
    </a:accent4>
    <a:accent5>
      <a:srgbClr val="CD7471"/>
    </a:accent5>
    <a:accent6>
      <a:srgbClr val="B696BC"/>
    </a:accent6>
    <a:hlink>
      <a:srgbClr val="0000FF"/>
    </a:hlink>
    <a:folHlink>
      <a:srgbClr val="800080"/>
    </a:folHlink>
  </a:clrScheme>
  <a:fontScheme name="Stemmark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Office_2010_Theme_Stemmark</Template>
  <TotalTime>2216</TotalTime>
  <Words>755</Words>
  <Application>Microsoft Office PowerPoint</Application>
  <PresentationFormat>A4 (210 x 297 mm)</PresentationFormat>
  <Paragraphs>174</Paragraphs>
  <Slides>19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Excel_Theme_Stemmark</vt:lpstr>
      <vt:lpstr>Prezentace aplikace PowerPoint</vt:lpstr>
      <vt:lpstr>Sběr dat</vt:lpstr>
      <vt:lpstr>Výsledky  podzim – zima 2011/2012</vt:lpstr>
      <vt:lpstr>Do KHK přijíždějí zejména Němci a Poláci.</vt:lpstr>
      <vt:lpstr>Většina domácích návštěvníků jméno kraje zná</vt:lpstr>
      <vt:lpstr>Nejčastějším důvodem je výlet</vt:lpstr>
      <vt:lpstr>Dotazovací místa</vt:lpstr>
      <vt:lpstr>Cíl závisí na období návštěvy a liší u domácích a zahraničních návštěvníků.</vt:lpstr>
      <vt:lpstr>Polovina cizinců přijíždí poprvé. Češi se do KHK spíše vracejí.</vt:lpstr>
      <vt:lpstr>Návštěvníci jezdí hlavně s rodinou a skupinou blízkých</vt:lpstr>
      <vt:lpstr>Češi jezdí spíše na jednodenní výlety, cizinci preferují delší pobyty</vt:lpstr>
      <vt:lpstr>Češi využili spíše ubytování u svých/ve svém, cizinci nejčastěji hotely a pensiony.</vt:lpstr>
      <vt:lpstr>Pro nové návštěvníky je důležité WOM</vt:lpstr>
      <vt:lpstr>Návštěvníci oficiální stránky pro účely návštěvy nevyužívají</vt:lpstr>
      <vt:lpstr>Čeští návštěvníci převážně z KHK či sousedních krajů</vt:lpstr>
      <vt:lpstr>Shrnutí výsledků</vt:lpstr>
      <vt:lpstr>Srovnání TVÚ</vt:lpstr>
      <vt:lpstr>Srovnání TVÚ – návrhy  na zlepšení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Zuzana Švalbová</dc:creator>
  <cp:lastModifiedBy>Zuzana Švalbová</cp:lastModifiedBy>
  <cp:revision>188</cp:revision>
  <cp:lastPrinted>2003-04-18T14:00:39Z</cp:lastPrinted>
  <dcterms:created xsi:type="dcterms:W3CDTF">1601-01-01T00:00:00Z</dcterms:created>
  <dcterms:modified xsi:type="dcterms:W3CDTF">2012-05-11T06:55:02Z</dcterms:modified>
</cp:coreProperties>
</file>