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9"/>
  </p:notesMasterIdLst>
  <p:sldIdLst>
    <p:sldId id="256" r:id="rId5"/>
    <p:sldId id="391" r:id="rId6"/>
    <p:sldId id="320" r:id="rId7"/>
    <p:sldId id="259" r:id="rId8"/>
    <p:sldId id="302" r:id="rId9"/>
    <p:sldId id="338" r:id="rId10"/>
    <p:sldId id="261" r:id="rId11"/>
    <p:sldId id="339" r:id="rId12"/>
    <p:sldId id="264" r:id="rId13"/>
    <p:sldId id="341" r:id="rId14"/>
    <p:sldId id="393" r:id="rId15"/>
    <p:sldId id="392" r:id="rId16"/>
    <p:sldId id="346" r:id="rId17"/>
    <p:sldId id="351" r:id="rId18"/>
    <p:sldId id="284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2" r:id="rId28"/>
    <p:sldId id="360" r:id="rId29"/>
    <p:sldId id="361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2" r:id="rId39"/>
    <p:sldId id="371" r:id="rId40"/>
    <p:sldId id="373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84" r:id="rId52"/>
    <p:sldId id="385" r:id="rId53"/>
    <p:sldId id="386" r:id="rId54"/>
    <p:sldId id="387" r:id="rId55"/>
    <p:sldId id="388" r:id="rId56"/>
    <p:sldId id="389" r:id="rId57"/>
    <p:sldId id="390" r:id="rId58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5535" autoAdjust="0"/>
  </p:normalViewPr>
  <p:slideViewPr>
    <p:cSldViewPr snapToGrid="0">
      <p:cViewPr varScale="1">
        <p:scale>
          <a:sx n="106" d="100"/>
          <a:sy n="106" d="100"/>
        </p:scale>
        <p:origin x="120" y="3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/>
              <a:t>Přehled</a:t>
            </a:r>
            <a:r>
              <a:rPr lang="cs-CZ" b="1" baseline="0"/>
              <a:t> investičních nákladů do silniční sítě Královéhradeckého kraje v letech  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baseline="0"/>
              <a:t>2009 - 2018</a:t>
            </a:r>
            <a:endParaRPr lang="cs-CZ" b="1"/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4044908194914634E-2"/>
          <c:y val="0.15031468447444798"/>
          <c:w val="0.92740192040054115"/>
          <c:h val="0.7471298440636097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7712170487018358E-3"/>
                  <c:y val="-4.629629629629629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t> 748 mil. Kč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BAF-4517-919E-DD4468E8F9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t>333 mil. Kč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BAF-4517-919E-DD4468E8F9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856085243509243E-2"/>
                  <c:y val="-8.4875562720133283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t>385 mil. Kč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BAF-4517-919E-DD4468E8F9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t>158 mil. Kč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BAF-4517-919E-DD4468E8F9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t> 303 mil. Kč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BAF-4517-919E-DD4468E8F9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t>519 mil. Kč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BAF-4517-919E-DD4468E8F9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t>650 mil. Kč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BAF-4517-919E-DD4468E8F9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t>467 mil. Kč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BAF-4517-919E-DD4468E8F9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endParaRPr>
                  </a:p>
                  <a:p>
                    <a:pPr algn="ctr" rtl="0">
                      <a:def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endParaRPr>
                  </a:p>
                  <a:p>
                    <a:pPr algn="ctr" rtl="0">
                      <a:def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t>899,8 mil. Kč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BAF-4517-919E-DD4468E8F9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/>
                      <a:t>1 165,5 mil.</a:t>
                    </a:r>
                    <a:r>
                      <a:rPr lang="en-US" sz="1200" b="1" baseline="0"/>
                      <a:t> Kč</a:t>
                    </a:r>
                    <a:endParaRPr lang="en-US" sz="1200" b="1"/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BAF-4517-919E-DD4468E8F99A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'K tisku či poslání'!$W$91:$W$100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'K tisku či poslání'!$X$91:$X$100</c:f>
              <c:numCache>
                <c:formatCode>General</c:formatCode>
                <c:ptCount val="10"/>
                <c:pt idx="0">
                  <c:v>748</c:v>
                </c:pt>
                <c:pt idx="1">
                  <c:v>333</c:v>
                </c:pt>
                <c:pt idx="2">
                  <c:v>385</c:v>
                </c:pt>
                <c:pt idx="3">
                  <c:v>158</c:v>
                </c:pt>
                <c:pt idx="4">
                  <c:v>303</c:v>
                </c:pt>
                <c:pt idx="5">
                  <c:v>519</c:v>
                </c:pt>
                <c:pt idx="6">
                  <c:v>650</c:v>
                </c:pt>
                <c:pt idx="7">
                  <c:v>467</c:v>
                </c:pt>
                <c:pt idx="8">
                  <c:v>899.8</c:v>
                </c:pt>
                <c:pt idx="9">
                  <c:v>1165.5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BAF-4517-919E-DD4468E8F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57857552"/>
        <c:axId val="255009376"/>
      </c:barChart>
      <c:catAx>
        <c:axId val="25785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5009376"/>
        <c:crosses val="autoZero"/>
        <c:auto val="1"/>
        <c:lblAlgn val="ctr"/>
        <c:lblOffset val="100"/>
        <c:noMultiLvlLbl val="0"/>
      </c:catAx>
      <c:valAx>
        <c:axId val="25500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7857552"/>
        <c:crosses val="autoZero"/>
        <c:crossBetween val="between"/>
        <c:majorUnit val="2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931C6-5512-41F8-A5DC-5C9A483964D7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91218-D6D6-430C-A59F-77B128A5BB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149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BAF9576-744D-4B2D-982F-5C7372DAF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B92BDB91-E37D-4EB6-843B-55194CFBB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A4EC5504-63B3-4AC7-8F50-BB1E53BD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22599B11-92DA-483A-8926-9D47F9ECE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BE654461-290A-4EBE-A5C8-D52E38602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88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B3F4BBF-48C5-4AA0-8A8E-85522686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D163D4DD-0832-40BE-8DFB-8A6FC6072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3994456-B1F1-4F0D-A5AD-4BDEECBE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5E118850-ED5B-4834-AC66-71DC2593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2952CBE0-C3D6-4D76-92B0-E1D2FDF9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2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08D9DD9C-0366-4E0B-A8FD-EE54C920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E9AA4197-FD08-42EE-97AE-B964D17E0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00E2BECE-EE23-4991-A07D-15AF5B95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1F118555-1CA5-485C-A826-01EF1E9B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C296CAC-66B9-4B51-A8E6-20098747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6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24AADF7-3475-4CFE-8C25-40935C2B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D9F46FD2-270D-4883-9BA9-35EBE579D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6B85DE52-4D00-46BA-8F04-E19DA08F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3B1C1A12-87AC-4485-93A8-7DEC7C39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2C53B282-CCEE-46FD-8E83-EEDE9B79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96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A04F5BC-2657-4402-B54A-AB2CC51E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="" xmlns:a16="http://schemas.microsoft.com/office/drawing/2014/main" id="{23B650DB-A4DE-4A69-8F3D-72FD72238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EB96386-18FC-42DA-B3E9-9F3AA15E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FF16387-0E31-4508-95AF-1E5D7CEF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54F78C44-A146-4FB7-B916-A05B6038D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8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220D908-D89C-40CA-AC9F-D6D31B74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EC1F6544-92BB-44A7-8E36-C2D61F563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="" xmlns:a16="http://schemas.microsoft.com/office/drawing/2014/main" id="{F45DB621-45CA-47AB-914A-9B9CAE072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DB11205B-D601-4F60-B76C-F6E9E94AB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7897466B-1DE5-475D-9F6E-7BA3CE77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277874BF-2193-48FF-B41D-8895C8D0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3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16F883C-C226-4666-8D97-6F2821B2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="" xmlns:a16="http://schemas.microsoft.com/office/drawing/2014/main" id="{08CAC1A6-414D-457B-BB38-8E93AD15B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="" xmlns:a16="http://schemas.microsoft.com/office/drawing/2014/main" id="{4A08C60F-1D90-4125-84E0-DA5147167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9CFD72C6-C095-4D4F-A2D4-50AE8DBDA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="" xmlns:a16="http://schemas.microsoft.com/office/drawing/2014/main" id="{F2D58BAB-64FD-4AF8-895C-0307C81F5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C05293D3-1569-4691-87F3-B6984F846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F0D5BE8A-F48B-449E-825B-0D7EC7A2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B7014E24-58BA-4EB1-808A-44DA909E5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276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4EFB190-574F-4DEE-A364-3A3580344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EC29686F-9FB9-4917-AA53-868ACFCE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DEF7F2DC-B1B2-4AC0-8467-B8B5329AC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7333D44D-266C-4CB3-A81E-FAD23DA3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54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36D814B1-CC40-4F04-9B87-ACC3B84B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5F59C1A1-C883-4629-9596-BE2825DA8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5B1C6801-51A1-4CC6-89C7-D9134E3D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393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BB0B3D2-4035-44C8-9238-B489ACF7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6B94BC2-69B3-4D23-960B-FD6CFDD2A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="" xmlns:a16="http://schemas.microsoft.com/office/drawing/2014/main" id="{F5EE6A51-054C-4031-9E29-2596CAEEA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DA3C7036-4409-498A-BC9E-05737F244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53733EAC-3BDD-475E-AB59-576AFE6A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4D4CC76D-E9B2-4B7C-BB05-C3323CAF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7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2F56C16-A76B-473E-9286-2CF0B61D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C0D42D9F-1EF0-40AD-9B3C-DE94E1829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="" xmlns:a16="http://schemas.microsoft.com/office/drawing/2014/main" id="{B7CE0232-A365-4A1A-8C34-0428DC143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7F8980BC-7C11-4592-AC45-3CCC0D7C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D3E06CB7-6372-4B8E-82ED-2055353D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13BC0360-E6F8-482E-BBF4-1EEB5135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1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="" xmlns:a16="http://schemas.microsoft.com/office/drawing/2014/main" id="{884FB023-EE98-4CD9-B788-94ED21CD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="" xmlns:a16="http://schemas.microsoft.com/office/drawing/2014/main" id="{B10F013C-CC94-490A-BD52-FDA1A1DEA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6F7FCE47-6F2B-4ED2-83C6-A015C8DB1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58C91-2BF3-4A5C-957D-DE6A1BF02305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FE2BC82-17A2-4AA9-AFC9-4ED631AE9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7820AFB-9DC5-4939-AF48-A9BD493A9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53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="" xmlns:a16="http://schemas.microsoft.com/office/drawing/2014/main" id="{FB077E24-CA07-4C50-B4C3-F9564659E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429000"/>
            <a:ext cx="9144000" cy="1015779"/>
          </a:xfrm>
        </p:spPr>
        <p:txBody>
          <a:bodyPr>
            <a:noAutofit/>
          </a:bodyPr>
          <a:lstStyle/>
          <a:p>
            <a:r>
              <a:rPr lang="cs-CZ" sz="7200">
                <a:solidFill>
                  <a:schemeClr val="bg1"/>
                </a:solidFill>
                <a:latin typeface="DINCE-Black" panose="02000603030000020004" pitchFamily="2" charset="-18"/>
              </a:rPr>
              <a:t>Napis</a:t>
            </a:r>
            <a:endParaRPr lang="cs-CZ" sz="7200" dirty="0">
              <a:solidFill>
                <a:schemeClr val="bg1"/>
              </a:solidFill>
              <a:latin typeface="DINCE-Black" panose="02000603030000020004" pitchFamily="2" charset="-18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CB560EA2-FF12-43E6-867C-A6B2561B9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96BB2CF9-3BA8-4BB1-9399-B398CAC8F7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17" y="844686"/>
            <a:ext cx="4449477" cy="1425591"/>
          </a:xfrm>
          <a:prstGeom prst="rect">
            <a:avLst/>
          </a:prstGeom>
        </p:spPr>
      </p:pic>
      <p:sp>
        <p:nvSpPr>
          <p:cNvPr id="13" name="Nadpis 7">
            <a:extLst>
              <a:ext uri="{FF2B5EF4-FFF2-40B4-BE49-F238E27FC236}">
                <a16:creationId xmlns="" xmlns:a16="http://schemas.microsoft.com/office/drawing/2014/main" id="{FB077E24-CA07-4C50-B4C3-F9564659EAD8}"/>
              </a:ext>
            </a:extLst>
          </p:cNvPr>
          <p:cNvSpPr txBox="1">
            <a:spLocks/>
          </p:cNvSpPr>
          <p:nvPr/>
        </p:nvSpPr>
        <p:spPr>
          <a:xfrm>
            <a:off x="1523999" y="2917370"/>
            <a:ext cx="9410299" cy="19915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cs-CZ" sz="4400" u="sng" dirty="0" smtClean="0">
                <a:solidFill>
                  <a:schemeClr val="bg1"/>
                </a:solidFill>
                <a:latin typeface="DINCE-Black" panose="02000603030000020004" pitchFamily="2" charset="-18"/>
              </a:rPr>
              <a:t>REALIZACE   DOPRAVNÍCH  STAVEB</a:t>
            </a:r>
          </a:p>
          <a:p>
            <a:pPr>
              <a:lnSpc>
                <a:spcPct val="200000"/>
              </a:lnSpc>
            </a:pPr>
            <a:r>
              <a:rPr lang="cs-CZ" sz="4400" u="sng" dirty="0" smtClean="0">
                <a:solidFill>
                  <a:schemeClr val="bg1"/>
                </a:solidFill>
                <a:latin typeface="DINCE-Black" panose="02000603030000020004" pitchFamily="2" charset="-18"/>
              </a:rPr>
              <a:t> V   ROCE  2018</a:t>
            </a:r>
            <a:endParaRPr lang="cs-CZ" sz="4400" u="sng" dirty="0">
              <a:solidFill>
                <a:schemeClr val="bg1"/>
              </a:solidFill>
              <a:latin typeface="DINCE-Black" panose="02000603030000020004" pitchFamily="2" charset="-18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45" y="920149"/>
            <a:ext cx="2786057" cy="11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95"/>
            <a:ext cx="1219200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704" y="1393422"/>
            <a:ext cx="9555646" cy="899780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  <a:t>Dopravní stavby 2018</a:t>
            </a:r>
            <a:b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</a:br>
            <a:r>
              <a:rPr lang="cs-CZ" sz="20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  <a:t>Financování </a:t>
            </a:r>
            <a: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  <a:t>: Operační program životního prostředí</a:t>
            </a:r>
            <a:endParaRPr lang="cs-CZ" sz="5500" dirty="0">
              <a:solidFill>
                <a:schemeClr val="accent1">
                  <a:lumMod val="50000"/>
                </a:schemeClr>
              </a:solidFill>
              <a:latin typeface="DINCE-Black" panose="02000603030000020004" pitchFamily="2" charset="-18"/>
            </a:endParaRP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316847"/>
              </p:ext>
            </p:extLst>
          </p:nvPr>
        </p:nvGraphicFramePr>
        <p:xfrm>
          <a:off x="1245704" y="2690190"/>
          <a:ext cx="9907400" cy="2174779"/>
        </p:xfrm>
        <a:graphic>
          <a:graphicData uri="http://schemas.openxmlformats.org/drawingml/2006/table">
            <a:tbl>
              <a:tblPr/>
              <a:tblGrid>
                <a:gridCol w="6186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901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95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595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595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5958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stavby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realizace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prostavěno v r. 201</a:t>
                      </a:r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[mil. Kč s DPH]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převod do r. 201</a:t>
                      </a:r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 předpoklad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[mil. Kč s DPH]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52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II/295 Špindlerův Mlýn – skalní svah „ U garáží“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2338831"/>
                  </a:ext>
                </a:extLst>
              </a:tr>
              <a:tr h="4152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II/295 Špindlerův Mlýn – skalní svah „ U přehrady Labská“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46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82" y="244323"/>
            <a:ext cx="2941122" cy="9423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59" y="149675"/>
            <a:ext cx="2540574" cy="10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95"/>
            <a:ext cx="1219200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704" y="1393422"/>
            <a:ext cx="9555646" cy="899780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  <a:t>Dopravní stavby 2018</a:t>
            </a:r>
            <a:b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</a:br>
            <a:r>
              <a:rPr lang="cs-CZ" sz="20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  <a:t>Financování </a:t>
            </a:r>
            <a: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  <a:t>: CIRI Průmyslová zóna</a:t>
            </a:r>
            <a:endParaRPr lang="cs-CZ" sz="5500" dirty="0">
              <a:solidFill>
                <a:schemeClr val="accent1">
                  <a:lumMod val="50000"/>
                </a:schemeClr>
              </a:solidFill>
              <a:latin typeface="DINCE-Black" panose="02000603030000020004" pitchFamily="2" charset="-18"/>
            </a:endParaRP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013381"/>
              </p:ext>
            </p:extLst>
          </p:nvPr>
        </p:nvGraphicFramePr>
        <p:xfrm>
          <a:off x="1245704" y="2690190"/>
          <a:ext cx="9907400" cy="2717704"/>
        </p:xfrm>
        <a:graphic>
          <a:graphicData uri="http://schemas.openxmlformats.org/drawingml/2006/table">
            <a:tbl>
              <a:tblPr/>
              <a:tblGrid>
                <a:gridCol w="6186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901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95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595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595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5958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stavby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realizace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prostavěno v r. 201</a:t>
                      </a:r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[mil. Kč s DPH]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převod do r. 201</a:t>
                      </a:r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 předpoklad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[mil. Kč s DPH]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895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III/30821 Rekonstrukce vozovky III/30821 (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Nové Město n. Met.- Krčín)</a:t>
                      </a:r>
                    </a:p>
                    <a:p>
                      <a:pPr algn="l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39,9</a:t>
                      </a:r>
                      <a:endParaRPr lang="cs-CZ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09705607"/>
                  </a:ext>
                </a:extLst>
              </a:tr>
              <a:tr h="4152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II/298 Přeložka komunikace II/298 (směr PZ </a:t>
                      </a: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Opočno)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2338831"/>
                  </a:ext>
                </a:extLst>
              </a:tr>
              <a:tr h="4152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III/32552 Vrchlabí, ul. Dělnická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2017 -2018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15,8</a:t>
                      </a:r>
                      <a:endParaRPr lang="cs-CZ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46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82" y="244323"/>
            <a:ext cx="2941122" cy="9423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59" y="149675"/>
            <a:ext cx="2540574" cy="10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626"/>
            <a:ext cx="12192000" cy="7005625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739" y="788275"/>
            <a:ext cx="9711558" cy="524431"/>
          </a:xfrm>
        </p:spPr>
        <p:txBody>
          <a:bodyPr>
            <a:normAutofit fontScale="90000"/>
          </a:bodyPr>
          <a:lstStyle/>
          <a:p>
            <a:r>
              <a:rPr lang="cs-CZ" sz="20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  <a:t/>
            </a:r>
            <a:br>
              <a:rPr lang="cs-CZ" sz="20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</a:br>
            <a:r>
              <a:rPr lang="cs-CZ" sz="22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  <a:t>Přehled provozních akcí ÚDRŽBY SILNIC Královéhradeckého kraje a.s. za rok 2018</a:t>
            </a:r>
            <a:br>
              <a:rPr lang="cs-CZ" sz="22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</a:br>
            <a:endParaRPr lang="cs-CZ" sz="2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3" name="Zástupný symbol pro obsah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3525953"/>
              </p:ext>
            </p:extLst>
          </p:nvPr>
        </p:nvGraphicFramePr>
        <p:xfrm>
          <a:off x="1450110" y="1312706"/>
          <a:ext cx="9559636" cy="5332839"/>
        </p:xfrm>
        <a:graphic>
          <a:graphicData uri="http://schemas.openxmlformats.org/drawingml/2006/table">
            <a:tbl>
              <a:tblPr/>
              <a:tblGrid>
                <a:gridCol w="9337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412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02917">
                  <a:extLst>
                    <a:ext uri="{9D8B030D-6E8A-4147-A177-3AD203B41FA5}">
                      <a16:colId xmlns="" xmlns:a16="http://schemas.microsoft.com/office/drawing/2014/main" val="2176534084"/>
                    </a:ext>
                  </a:extLst>
                </a:gridCol>
                <a:gridCol w="17816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731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stavby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 opravy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prostavěno v r. 201</a:t>
                      </a:r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[mil. Kč s DPH]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II/280 hranice okresu JC směr Kozojídky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souvislý nátěr dvojitý - údržba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III/28420 Bělá u Pecky - Pecka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mikrokoberec - údržba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07613269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III/28438 Úlibice - Lužany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souvislý nátěr dvojitý - údržba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4297740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II/303 Mýto - Petrovice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mikrokoberec - údržba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55066989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III/30411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Všeliby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Bakov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souvislý nátěr dvojitý - údržba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79153274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II/321 Domašín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mikrokoberec - údržba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54361843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III/3173 Korunka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souvislý nátěr dvojitý - údržba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88759029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II/298 Val - Ohnišov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mikrokoberec - údržba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5037212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III/32549 Čermná - Chotěvice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mikrokoberec - údržba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41570975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II/300 Horní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Dehtov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mikrokoberec - údržba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21742107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III/32439 Tůně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asf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koberec – souběh s kanalizací/vodovod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III/32339 Suchá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asf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koberec – souběh s kanalizací/vodovod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III/32339 Třesovice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asf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koberec – souběh s kanalizací/vodovod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III/32327 Vlčkovice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asf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koberec – souběh s kanalizací/vodovod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III/30016 Hajnice - Studenec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Souvislá obnova krytu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III/30017 Hajnice -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Radeč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Souvislá obnova krytu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984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III/28044 Smidary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asf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koberec – souběh s kanalizací/vodovod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2514584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III/28040 Hlušice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asf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koberec – souběh s kanalizací/vodovod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450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III/01422 Přibyslav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Souvislá obnova krytu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III/3037-9 Červený Kostelec náměstí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asf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koberec – souběh s kanalizací/vodovod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66,2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53043294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293" y="-103512"/>
            <a:ext cx="2941122" cy="9423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70" y="-198160"/>
            <a:ext cx="2540574" cy="10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8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2" y="-167896"/>
            <a:ext cx="12198362" cy="7013313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3643600" y="269810"/>
            <a:ext cx="6903419" cy="899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078761" y="398120"/>
            <a:ext cx="7281644" cy="1497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 smtClean="0">
                <a:latin typeface="Dince light"/>
              </a:rPr>
              <a:t>Do roku 2019 </a:t>
            </a:r>
          </a:p>
          <a:p>
            <a:pPr marL="0" indent="0">
              <a:buNone/>
            </a:pPr>
            <a:r>
              <a:rPr lang="cs-CZ" sz="2400" b="1" dirty="0" smtClean="0">
                <a:latin typeface="Dince light"/>
              </a:rPr>
              <a:t>přechází z letošní sezóny  </a:t>
            </a:r>
            <a:r>
              <a:rPr lang="cs-CZ" sz="2400" b="1" dirty="0">
                <a:latin typeface="Dince light"/>
              </a:rPr>
              <a:t>následující stavby:</a:t>
            </a: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660836"/>
              </p:ext>
            </p:extLst>
          </p:nvPr>
        </p:nvGraphicFramePr>
        <p:xfrm>
          <a:off x="2485091" y="1246338"/>
          <a:ext cx="7408551" cy="5329318"/>
        </p:xfrm>
        <a:graphic>
          <a:graphicData uri="http://schemas.openxmlformats.org/drawingml/2006/table">
            <a:tbl>
              <a:tblPr/>
              <a:tblGrid>
                <a:gridCol w="6978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781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24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54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stavby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realizace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07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II/325 Velký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Vřešťov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Hostinné, 2.etapa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07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 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II/300 Police nad Metují –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Pěkov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07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3082-1 most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Svinary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07855781"/>
                  </a:ext>
                </a:extLst>
              </a:tr>
              <a:tr h="20507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II/325 Velký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Vřešťov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I/35, 1. etapa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50591892"/>
                  </a:ext>
                </a:extLst>
              </a:tr>
              <a:tr h="20507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II/324 Dolní Přím - Stěžery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507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II/286 Jičín,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Robousy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Valdice, přeložka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2018 - 2021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07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II/302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Starostín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Broumov – hranice PR - ČR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800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Zlepšení dopravní dostupnosti Orlických a Bystřických hor</a:t>
                      </a:r>
                    </a:p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rek. sil. III/3109 + III/31010+III/3111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31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Zlepšení přeshraniční dostupnosti polsko-českého příhraničí v oblasti Stolových hor – III/30315, III/30317 Bezděkov nad Metují – Machov – Machovská Lhota – státní hranice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16630333"/>
                  </a:ext>
                </a:extLst>
              </a:tr>
              <a:tr h="2202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III/3089 Smiřice, průtah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68489572"/>
                  </a:ext>
                </a:extLst>
              </a:tr>
              <a:tr h="2202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III/32736 Chlumec nad Cidlinou, ul. Palackého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45035063"/>
                  </a:ext>
                </a:extLst>
              </a:tr>
              <a:tr h="2202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III/28522 N.Město most 28522-1 a rekonstrukce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41101352"/>
                  </a:ext>
                </a:extLst>
              </a:tr>
              <a:tr h="2202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III/3008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Zábřezí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Třebihošť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26097112"/>
                  </a:ext>
                </a:extLst>
              </a:tr>
              <a:tr h="2202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III/28440, III/28441 Tetín - Vřesník -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kř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s III/28442 + Bukovina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4071647"/>
                  </a:ext>
                </a:extLst>
              </a:tr>
              <a:tr h="2202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III/3167 + III/3169 Černá Skála - Potštejn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8737299"/>
                  </a:ext>
                </a:extLst>
              </a:tr>
              <a:tr h="23871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III/27932 křiž. III/27936 Rakov - křiž. III/28012 Střevač - Markvartice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7048672"/>
                  </a:ext>
                </a:extLst>
              </a:tr>
              <a:tr h="2202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II/295 Špindlerův Mlýn – skalní svah „U přehrady Labská”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46256381"/>
                  </a:ext>
                </a:extLst>
              </a:tr>
              <a:tr h="2202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III/30314 Průtah Rokytník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2344655"/>
                  </a:ext>
                </a:extLst>
              </a:tr>
              <a:tr h="2202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III/30110 Teplice nad Metují - Adršpach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2018 - 2020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28138179"/>
                  </a:ext>
                </a:extLst>
              </a:tr>
              <a:tr h="2202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III/28010 Staňkova Lhota - Rakov - Sedliště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2017 - 2019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94315431"/>
                  </a:ext>
                </a:extLst>
              </a:tr>
            </a:tbl>
          </a:graphicData>
        </a:graphic>
      </p:graphicFrame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293" y="-103512"/>
            <a:ext cx="2941122" cy="94232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70" y="-198160"/>
            <a:ext cx="2540574" cy="10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625"/>
            <a:ext cx="1219200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790" y="738748"/>
            <a:ext cx="8867212" cy="89978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  <a:t/>
            </a:r>
            <a:br>
              <a:rPr lang="cs-CZ" sz="20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</a:br>
            <a:endParaRPr lang="cs-CZ" sz="2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3370E510-FCF6-44C9-8F75-F8AD300B8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038" y="1816833"/>
            <a:ext cx="9829800" cy="27551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  <a:t>Prezentace staveb realizovaných </a:t>
            </a:r>
          </a:p>
          <a:p>
            <a:pPr marL="0" indent="0" algn="ctr">
              <a:buNone/>
            </a:pPr>
            <a:r>
              <a:rPr lang="cs-CZ" sz="48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  <a:t>v roce 2018</a:t>
            </a:r>
            <a:endParaRPr lang="cs-CZ" sz="4800" dirty="0">
              <a:latin typeface="DINCE-Medium" panose="02000603040000020004" pitchFamily="2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82" y="244323"/>
            <a:ext cx="2941122" cy="9423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59" y="149675"/>
            <a:ext cx="2540574" cy="10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2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2" y="275967"/>
            <a:ext cx="6348046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Most ev. č. 3082 – 1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Svinary</a:t>
            </a:r>
            <a:endParaRPr lang="cs-CZ" sz="2000" b="1" dirty="0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DINCE-Medium" panose="02000603040000020004" pitchFamily="2" charset="-18"/>
              <a:cs typeface="Arial" pitchFamily="34" charset="0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 fontScale="92500"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Fond rozvoje a reprodukce Královéhradeckého kraje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41430" y="5398333"/>
            <a:ext cx="80039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78 561 096,39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Martin Dvořáček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Společnost „Most </a:t>
            </a:r>
            <a:r>
              <a:rPr lang="cs-CZ" dirty="0" err="1">
                <a:solidFill>
                  <a:srgbClr val="002060"/>
                </a:solidFill>
                <a:latin typeface="DINCE-Light" panose="02000604040000020004" pitchFamily="2" charset="-18"/>
              </a:rPr>
              <a:t>Svinary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“</a:t>
            </a:r>
          </a:p>
          <a:p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                                </a:t>
            </a:r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(Chládek a Tintěra, Pardubice a.s.+ FIRESTA – Fišer,  			                     rekonstrukce, stavby a.s.)</a:t>
            </a:r>
          </a:p>
          <a:p>
            <a:r>
              <a:rPr lang="cs-CZ" dirty="0"/>
              <a:t>		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9F387B9A-A37F-43D9-969D-97FAEFBF5CD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6857" y="5969977"/>
            <a:ext cx="1072989" cy="8535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30BECF46-D4C2-483A-9F67-B27F14DE25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71" y="1703453"/>
            <a:ext cx="5105703" cy="317241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036E66A7-5A23-4FE5-B257-638989A5F3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391" y="1192419"/>
            <a:ext cx="3558969" cy="4473161"/>
          </a:xfrm>
          <a:prstGeom prst="rect">
            <a:avLst/>
          </a:prstGeom>
        </p:spPr>
      </p:pic>
      <p:pic>
        <p:nvPicPr>
          <p:cNvPr id="9" name="showmustgoo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562"/>
                  <p14:fade out="322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0577" y="6036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4242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II/298 hranice Královéhradeckého kraje – křiž. se sil. I/11, km 0,000 -3,680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</a:t>
            </a: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program</a:t>
            </a:r>
            <a:endParaRPr lang="pt-BR" sz="1800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41430" y="5398333"/>
            <a:ext cx="80039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67 881 024,19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Martin Dvořáček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Společnost „Společnost II/298 Marokánka“</a:t>
            </a:r>
          </a:p>
          <a:p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                                </a:t>
            </a:r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(Chládek a Tintěra, Pardubice a.s.+ SWIETELSKY       			 	 stavební s.r.o.)</a:t>
            </a:r>
          </a:p>
          <a:p>
            <a:r>
              <a:rPr lang="cs-CZ" dirty="0"/>
              <a:t>		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9F387B9A-A37F-43D9-969D-97FAEFBF5C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6857" y="5969977"/>
            <a:ext cx="107298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10CAD172-1E05-4206-9B56-611635AC24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1" y="1690614"/>
            <a:ext cx="5018637" cy="31818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5B012EA2-56CF-459A-ABEE-3F8903D62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94" y="1688013"/>
            <a:ext cx="5015267" cy="318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Pamětník – rekonstrukce mostů ev. č. 32722-1 a ev. č. 32722 - 2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10 779 006,66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Jan Bílek, Tomáš </a:t>
            </a:r>
            <a:r>
              <a:rPr lang="cs-CZ" dirty="0" err="1">
                <a:solidFill>
                  <a:srgbClr val="002060"/>
                </a:solidFill>
                <a:latin typeface="DINCE-Light" panose="02000604040000020004" pitchFamily="2" charset="-18"/>
              </a:rPr>
              <a:t>Idunk</a:t>
            </a:r>
            <a:endParaRPr lang="cs-CZ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Společnost „M – SILNICE a M – STROJÍRNY, Pamětník 			rekonstrukce mostů“</a:t>
            </a:r>
          </a:p>
          <a:p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                               </a:t>
            </a:r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(M-SILNICE a.s. + M-STROJÍRNY a.s.)</a:t>
            </a:r>
          </a:p>
          <a:p>
            <a:r>
              <a:rPr lang="cs-CZ" dirty="0"/>
              <a:t>		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9F387B9A-A37F-43D9-969D-97FAEFBF5C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6857" y="5969977"/>
            <a:ext cx="107298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5CAAC71-1CA8-4181-90CE-A559277F8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1" y="1675415"/>
            <a:ext cx="4945952" cy="321225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77AC9439-8A7A-4582-B8BC-7E440618E6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45" y="1675415"/>
            <a:ext cx="5018635" cy="32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III/32736 Chlumec nad Cidlinou, ul. Palackého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21 767 703,58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Tomáš Idunk, Jan Bílek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 M-SILNICE a.s. </a:t>
            </a:r>
          </a:p>
          <a:p>
            <a:r>
              <a:rPr lang="cs-CZ" dirty="0"/>
              <a:t>		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9F387B9A-A37F-43D9-969D-97FAEFBF5C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6857" y="5969977"/>
            <a:ext cx="107298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492D093C-76D1-4C7C-8A4C-CBBB4EA0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1688722"/>
            <a:ext cx="4995193" cy="31837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5F38D7C9-4EED-4F8F-BB52-FC8F9AFF5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9" y="1684884"/>
            <a:ext cx="5018637" cy="31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II/324 Dolní Přím - Stěžery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</a:t>
            </a: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program</a:t>
            </a:r>
            <a:endParaRPr lang="pt-BR" sz="1800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60 074 167,74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Tomáš Idunk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 Skanska a.s. </a:t>
            </a:r>
          </a:p>
          <a:p>
            <a:r>
              <a:rPr lang="cs-CZ" dirty="0"/>
              <a:t>		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9F387B9A-A37F-43D9-969D-97FAEFBF5C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6857" y="5969977"/>
            <a:ext cx="1072989" cy="8535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440C88CA-CF67-48F1-81BB-37A61AB80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1675416"/>
            <a:ext cx="5018637" cy="32038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9B61710-C816-4241-89E8-CFED39532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9" y="1668625"/>
            <a:ext cx="4995192" cy="32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3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858000"/>
          </a:xfrm>
          <a:prstGeom prst="rect">
            <a:avLst/>
          </a:prstGeom>
        </p:spPr>
      </p:pic>
      <p:sp>
        <p:nvSpPr>
          <p:cNvPr id="5" name="Zástupný symbol pro text 3">
            <a:extLst>
              <a:ext uri="{FF2B5EF4-FFF2-40B4-BE49-F238E27FC236}">
                <a16:creationId xmlns="" xmlns:a16="http://schemas.microsoft.com/office/drawing/2014/main" id="{172CC14B-DA97-4C1B-B854-981CDA2A5F99}"/>
              </a:ext>
            </a:extLst>
          </p:cNvPr>
          <p:cNvSpPr txBox="1">
            <a:spLocks/>
          </p:cNvSpPr>
          <p:nvPr/>
        </p:nvSpPr>
        <p:spPr bwMode="auto">
          <a:xfrm>
            <a:off x="864625" y="1875214"/>
            <a:ext cx="10076688" cy="41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2001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543050" indent="-1714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00250" indent="-1714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4574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146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3718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290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lvl="0" fontAlgn="base">
              <a:lnSpc>
                <a:spcPct val="200000"/>
              </a:lnSpc>
              <a:buClr>
                <a:srgbClr val="83992A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kern="0" dirty="0" smtClean="0">
                <a:solidFill>
                  <a:srgbClr val="002060"/>
                </a:solidFill>
                <a:latin typeface="DINCE-Medium" panose="02000603040000020004" pitchFamily="2" charset="-18"/>
              </a:rPr>
              <a:t> </a:t>
            </a:r>
            <a:r>
              <a:rPr lang="cs-CZ" altLang="cs-CZ" kern="0" dirty="0" smtClean="0">
                <a:solidFill>
                  <a:srgbClr val="002060"/>
                </a:solidFill>
                <a:latin typeface="DINCE-Medium" panose="02000603040000020004" pitchFamily="2" charset="-18"/>
              </a:rPr>
              <a:t>Realizováno </a:t>
            </a:r>
            <a:r>
              <a:rPr lang="cs-CZ" altLang="cs-CZ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42 rekonstrukcí a 20 souvislých oprav</a:t>
            </a:r>
          </a:p>
          <a:p>
            <a:pPr lvl="0" fontAlgn="base">
              <a:lnSpc>
                <a:spcPct val="200000"/>
              </a:lnSpc>
              <a:buClr>
                <a:srgbClr val="83992A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kern="0" dirty="0" smtClean="0">
                <a:solidFill>
                  <a:srgbClr val="002060"/>
                </a:solidFill>
                <a:latin typeface="DINCE-Medium" panose="02000603040000020004" pitchFamily="2" charset="-18"/>
              </a:rPr>
              <a:t>Celkem </a:t>
            </a:r>
            <a:r>
              <a:rPr lang="cs-CZ" altLang="cs-CZ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opraveno 93,5 km a 15 mostů</a:t>
            </a:r>
          </a:p>
          <a:p>
            <a:pPr lvl="0" fontAlgn="base">
              <a:lnSpc>
                <a:spcPct val="200000"/>
              </a:lnSpc>
              <a:buClr>
                <a:srgbClr val="83992A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Celkem prostavěno 1,17 mld. Kč </a:t>
            </a:r>
          </a:p>
          <a:p>
            <a:pPr lvl="0" fontAlgn="base">
              <a:lnSpc>
                <a:spcPct val="200000"/>
              </a:lnSpc>
              <a:buClr>
                <a:srgbClr val="83992A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Průměrná cena rekonstruovaných </a:t>
            </a:r>
            <a:r>
              <a:rPr lang="cs-CZ" altLang="cs-CZ" kern="0" dirty="0" smtClean="0">
                <a:solidFill>
                  <a:srgbClr val="002060"/>
                </a:solidFill>
                <a:latin typeface="DINCE-Medium" panose="02000603040000020004" pitchFamily="2" charset="-18"/>
              </a:rPr>
              <a:t>staveb:</a:t>
            </a:r>
          </a:p>
          <a:p>
            <a:pPr lvl="3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defRPr/>
            </a:pPr>
            <a:r>
              <a:rPr lang="cs-CZ" altLang="cs-CZ" sz="2400" kern="0" dirty="0" smtClean="0">
                <a:solidFill>
                  <a:srgbClr val="002060"/>
                </a:solidFill>
                <a:latin typeface="DINCE-Medium" panose="02000603040000020004" pitchFamily="2" charset="-18"/>
              </a:rPr>
              <a:t>11,4 mil. Kč vč. DPH / 1 km silnice </a:t>
            </a:r>
            <a:r>
              <a:rPr lang="cs-CZ" altLang="cs-CZ" sz="2400" kern="0" dirty="0" smtClean="0">
                <a:solidFill>
                  <a:srgbClr val="002060"/>
                </a:solidFill>
                <a:latin typeface="DINCE-Medium" panose="02000603040000020004" pitchFamily="2" charset="-18"/>
              </a:rPr>
              <a:t>bez </a:t>
            </a:r>
            <a:r>
              <a:rPr lang="cs-CZ" altLang="cs-CZ" sz="2400" kern="0" dirty="0" smtClean="0">
                <a:solidFill>
                  <a:srgbClr val="002060"/>
                </a:solidFill>
                <a:latin typeface="DINCE-Medium" panose="02000603040000020004" pitchFamily="2" charset="-18"/>
              </a:rPr>
              <a:t>mostů</a:t>
            </a: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fontAlgn="base">
              <a:lnSpc>
                <a:spcPct val="200000"/>
              </a:lnSpc>
              <a:buClr>
                <a:srgbClr val="83992A"/>
              </a:buClr>
              <a:buNone/>
              <a:defRPr/>
            </a:pPr>
            <a:r>
              <a:rPr lang="cs-CZ" altLang="cs-CZ" sz="1800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        </a:t>
            </a:r>
          </a:p>
          <a:p>
            <a:pPr marL="0" lvl="0" indent="0" fontAlgn="base">
              <a:lnSpc>
                <a:spcPct val="200000"/>
              </a:lnSpc>
              <a:buClr>
                <a:srgbClr val="83992A"/>
              </a:buClr>
              <a:buNone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82" y="244323"/>
            <a:ext cx="2941122" cy="9423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08" y="149675"/>
            <a:ext cx="2540574" cy="10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Silnice III/3089 Smiřice - průtah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32 222 052,42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Martin Dvořáček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 SWIETELSKY stavební s.r.o., odštěpný závod Dopravní 			 stavby Východ </a:t>
            </a:r>
          </a:p>
          <a:p>
            <a:r>
              <a:rPr lang="cs-CZ" dirty="0"/>
              <a:t>		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9F387B9A-A37F-43D9-969D-97FAEFBF5C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6857" y="5969977"/>
            <a:ext cx="107298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4761CBC0-1D40-4B72-A1F6-229CC1A21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4" y="1665941"/>
            <a:ext cx="5018639" cy="323402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F30A4516-ED53-4506-BF24-F95A9CBB2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07" y="1696123"/>
            <a:ext cx="4989999" cy="32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Silnice III. třídy na území Královéhradeckého kraje – souvislá obnova asfaltobetonových krytů vozovek v roce 2018 – II - IV. část: III/3086 Černilov - Újezd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1072209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12 477 399,00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Martin Dvořáček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 PORR a.s.</a:t>
            </a:r>
          </a:p>
          <a:p>
            <a:r>
              <a:rPr lang="cs-CZ" dirty="0"/>
              <a:t>		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9F387B9A-A37F-43D9-969D-97FAEFBF5C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6857" y="5969977"/>
            <a:ext cx="107298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116737A2-C6E2-47EE-9F1E-3B86D3615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52" y="1695194"/>
            <a:ext cx="5018637" cy="319843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02F4D0E1-C9A0-4DB3-82CB-0654CFFC9F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12" y="1681910"/>
            <a:ext cx="4944149" cy="321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Silnice III/32336 Lodín – úsek č. 2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20 829 135,02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Tomáš Idunk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 Společnost Lodín – SOVIS + REKOM</a:t>
            </a:r>
          </a:p>
          <a:p>
            <a:r>
              <a:rPr lang="cs-CZ" dirty="0"/>
              <a:t>		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9F387B9A-A37F-43D9-969D-97FAEFBF5C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6857" y="5969977"/>
            <a:ext cx="107298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462D1630-0D17-49D7-BFD9-D57976594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8" y="1681345"/>
            <a:ext cx="4995193" cy="319790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34DB5C3F-3F39-412B-B89A-35B3BDE62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8" y="1684922"/>
            <a:ext cx="5018637" cy="31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III/2861 Valdice – Studeňany - Dřevěnice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 fontScale="92500"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Fond rozvoje a reprodukce Královéhradeckého kraje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28 323 530,37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Petr Bulíček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 COLAS CZ, a.s.</a:t>
            </a:r>
          </a:p>
          <a:p>
            <a:r>
              <a:rPr lang="cs-CZ" dirty="0"/>
              <a:t>		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E47B431-8594-42B6-A24D-7233AF95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865" y="5969977"/>
            <a:ext cx="1005927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B557F5A2-7626-4B9A-B4E2-84087DEDF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67" y="1668626"/>
            <a:ext cx="4754365" cy="320383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3FD8D20F-E072-4846-9ED8-59BE58DEC5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8" y="1682886"/>
            <a:ext cx="5018637" cy="318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Most ev. č. 28434 – 1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Šárovcova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 Lhota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17 985 796,32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Václav Podlipný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Chládek a Tintěra, Pardubice a.s.</a:t>
            </a:r>
          </a:p>
          <a:p>
            <a:r>
              <a:rPr lang="cs-CZ" dirty="0"/>
              <a:t>		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E47B431-8594-42B6-A24D-7233AF95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865" y="5969977"/>
            <a:ext cx="1005927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5B89C4B5-5BF1-4F01-86C7-9CEA14E3F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8" y="1676420"/>
            <a:ext cx="4995193" cy="32028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82FA0877-6656-4B4D-B125-3DBCCC405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12" y="1675415"/>
            <a:ext cx="4995193" cy="32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89" y="583465"/>
            <a:ext cx="8801101" cy="840725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Silnice III. třídy na území Královéhradeckého kraje – souvislá obnova asfaltobetonových krytů vozovek v roce 2018 – I – část I: 			       „III/27930 Pomníky – Libošovice“</a:t>
            </a:r>
            <a:b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</a:br>
            <a:endParaRPr lang="cs-CZ" sz="2000" b="1" dirty="0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DINCE-Medium" panose="02000603040000020004" pitchFamily="2" charset="-18"/>
              <a:cs typeface="Arial" pitchFamily="34" charset="0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976" y="141097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28 323 530,37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Petr Bulíček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COLAS CZ, a.s.</a:t>
            </a:r>
          </a:p>
          <a:p>
            <a:r>
              <a:rPr lang="cs-CZ" dirty="0"/>
              <a:t>		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E47B431-8594-42B6-A24D-7233AF95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865" y="5969977"/>
            <a:ext cx="1005927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A228CEFA-EC89-4066-9637-3692B49A83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4" y="1730239"/>
            <a:ext cx="4946210" cy="322354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6A7A9954-4C2B-4E78-B50D-342F2FCF17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96" y="1734854"/>
            <a:ext cx="4946209" cy="323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7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III/28010 Staňkova Lhota – Rakov - Sedliště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69 941 183,82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Petr Bulíček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STRABAG a.s.</a:t>
            </a:r>
          </a:p>
          <a:p>
            <a:r>
              <a:rPr lang="cs-CZ" dirty="0"/>
              <a:t>		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E47B431-8594-42B6-A24D-7233AF95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865" y="5969977"/>
            <a:ext cx="1005927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5D65A5B3-8096-47CF-85BC-F29466CDD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8" y="1650133"/>
            <a:ext cx="4995193" cy="322912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4AC93969-3802-4E58-9D64-D1EDF23D34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13" y="1650133"/>
            <a:ext cx="4995193" cy="32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III/27932 Markvartice – Rakov - Střevač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 fontScale="92500"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Fond rozvoje a reprodukce Královéhradeckého kraje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35 928 829,50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Petr Bulíček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</a:t>
            </a:r>
            <a:r>
              <a:rPr lang="cs-CZ" dirty="0" err="1">
                <a:solidFill>
                  <a:srgbClr val="002060"/>
                </a:solidFill>
                <a:latin typeface="DINCE-Light" panose="02000604040000020004" pitchFamily="2" charset="-18"/>
              </a:rPr>
              <a:t>SaM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 silnice a mosty a.s.</a:t>
            </a:r>
          </a:p>
          <a:p>
            <a:r>
              <a:rPr lang="cs-CZ" dirty="0"/>
              <a:t>		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E47B431-8594-42B6-A24D-7233AF95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865" y="5969977"/>
            <a:ext cx="1005927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D3FBA4E9-E5B8-4A6B-AC43-DC856C06C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0" y="1675416"/>
            <a:ext cx="4995192" cy="32151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F997F4B8-4349-42C2-B395-C1EE17BF6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70" y="1686711"/>
            <a:ext cx="5018637" cy="32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III/28440 Tetín – Vřesník –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kř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. s III/28442 a III/28441 Bukovina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52 088 476,27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Václav Podlipný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M – SILNICE a.s.</a:t>
            </a:r>
          </a:p>
          <a:p>
            <a:r>
              <a:rPr lang="cs-CZ" dirty="0"/>
              <a:t>		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E47B431-8594-42B6-A24D-7233AF95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865" y="5969977"/>
            <a:ext cx="1005927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B00B749C-CC63-46BB-B069-C1B8740633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8" y="1675415"/>
            <a:ext cx="4995193" cy="32082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D89DB364-DEAA-4FFF-A13B-5C20AB9DB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8" y="1668626"/>
            <a:ext cx="4995193" cy="320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III/2813 Mladějov – křižovatka s I/16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 fontScale="92500"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Fond rozvoje a reprodukce Královéhradeckého kraje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33 420 746,74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Petr Bulíček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M – SILNICE a.s.</a:t>
            </a:r>
          </a:p>
          <a:p>
            <a:r>
              <a:rPr lang="cs-CZ" dirty="0"/>
              <a:t>		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E47B431-8594-42B6-A24D-7233AF95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865" y="5969977"/>
            <a:ext cx="1005927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25DD00DE-C068-448E-B436-A69E4F9B8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8" y="1667812"/>
            <a:ext cx="4994929" cy="320383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223B6A2E-4E3E-48FA-9CB3-610541275E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8" y="1667811"/>
            <a:ext cx="4994929" cy="32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858000"/>
          </a:xfrm>
          <a:prstGeom prst="rect">
            <a:avLst/>
          </a:prstGeom>
        </p:spPr>
      </p:pic>
      <p:sp>
        <p:nvSpPr>
          <p:cNvPr id="5" name="Zástupný symbol pro text 3">
            <a:extLst>
              <a:ext uri="{FF2B5EF4-FFF2-40B4-BE49-F238E27FC236}">
                <a16:creationId xmlns="" xmlns:a16="http://schemas.microsoft.com/office/drawing/2014/main" id="{172CC14B-DA97-4C1B-B854-981CDA2A5F99}"/>
              </a:ext>
            </a:extLst>
          </p:cNvPr>
          <p:cNvSpPr txBox="1">
            <a:spLocks/>
          </p:cNvSpPr>
          <p:nvPr/>
        </p:nvSpPr>
        <p:spPr bwMode="auto">
          <a:xfrm>
            <a:off x="980440" y="1908029"/>
            <a:ext cx="10076688" cy="490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2001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543050" indent="-1714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00250" indent="-1714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4574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146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3718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290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lvl="0" fontAlgn="base">
              <a:lnSpc>
                <a:spcPct val="200000"/>
              </a:lnSpc>
              <a:buClr>
                <a:srgbClr val="83992A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ÚDRŽBA SILNIC Královéhradeckého kraje a.s. – příprava a realizace staveb:</a:t>
            </a:r>
            <a:r>
              <a:rPr lang="cs-CZ" altLang="cs-CZ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</a:t>
            </a:r>
            <a:endParaRPr lang="cs-CZ" altLang="cs-CZ" sz="20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lvl="3" fontAlgn="base">
              <a:lnSpc>
                <a:spcPct val="200000"/>
              </a:lnSpc>
              <a:buClr>
                <a:srgbClr val="83992A"/>
              </a:buClr>
              <a:defRPr/>
            </a:pPr>
            <a:r>
              <a:rPr lang="cs-CZ" altLang="cs-CZ" sz="2000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</a:t>
            </a:r>
            <a:r>
              <a:rPr lang="cs-CZ" altLang="cs-CZ" sz="1800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76,923 km komunikací  +  15 mostů</a:t>
            </a:r>
          </a:p>
          <a:p>
            <a:pPr fontAlgn="base">
              <a:lnSpc>
                <a:spcPct val="200000"/>
              </a:lnSpc>
              <a:buClr>
                <a:srgbClr val="83992A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ÚDRŽBA SILNIC Královéhradeckého kraje a.s. – výrobní útvar</a:t>
            </a:r>
            <a:r>
              <a:rPr lang="cs-CZ" altLang="cs-CZ" kern="0" dirty="0">
                <a:solidFill>
                  <a:srgbClr val="FF0000"/>
                </a:solidFill>
                <a:latin typeface="DINCE-Medium" panose="02000603040000020004" pitchFamily="2" charset="-18"/>
              </a:rPr>
              <a:t>  </a:t>
            </a:r>
          </a:p>
          <a:p>
            <a:pPr lvl="2" algn="ctr" fontAlgn="base">
              <a:lnSpc>
                <a:spcPct val="200000"/>
              </a:lnSpc>
              <a:buClr>
                <a:srgbClr val="83992A"/>
              </a:buClr>
              <a:defRPr/>
            </a:pPr>
            <a:r>
              <a:rPr lang="cs-CZ" altLang="cs-CZ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14,144  km tenkovrstvých oprav, souvislých krytů a souběhů s vodárenskou stavbou</a:t>
            </a:r>
          </a:p>
          <a:p>
            <a:pPr lvl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 sz="2000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 Centrum investic, rozvoje a inovací (CIRI - PZ</a:t>
            </a:r>
            <a:r>
              <a:rPr lang="cs-CZ" altLang="cs-CZ" sz="2000" kern="0" dirty="0" smtClean="0">
                <a:solidFill>
                  <a:srgbClr val="002060"/>
                </a:solidFill>
                <a:latin typeface="DINCE-Medium" panose="02000603040000020004" pitchFamily="2" charset="-18"/>
              </a:rPr>
              <a:t>)</a:t>
            </a:r>
          </a:p>
          <a:p>
            <a:pPr lvl="3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defRPr/>
            </a:pPr>
            <a:r>
              <a:rPr lang="cs-CZ" altLang="cs-CZ" sz="1800" kern="0" dirty="0" smtClean="0">
                <a:solidFill>
                  <a:srgbClr val="002060"/>
                </a:solidFill>
                <a:latin typeface="DINCE-Medium" panose="02000603040000020004" pitchFamily="2" charset="-18"/>
              </a:rPr>
              <a:t>2,5 km</a:t>
            </a: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fontAlgn="base">
              <a:lnSpc>
                <a:spcPct val="200000"/>
              </a:lnSpc>
              <a:buClr>
                <a:srgbClr val="83992A"/>
              </a:buClr>
              <a:buNone/>
              <a:defRPr/>
            </a:pPr>
            <a:r>
              <a:rPr lang="cs-CZ" altLang="cs-CZ" sz="1800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        </a:t>
            </a:r>
          </a:p>
          <a:p>
            <a:pPr marL="0" lvl="0" indent="0" fontAlgn="base">
              <a:lnSpc>
                <a:spcPct val="200000"/>
              </a:lnSpc>
              <a:buClr>
                <a:srgbClr val="83992A"/>
              </a:buClr>
              <a:buNone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82" y="244323"/>
            <a:ext cx="2941122" cy="9423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59" y="149675"/>
            <a:ext cx="2540574" cy="10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6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II/286 Jičín,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Robousy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 – Valdice - přeložka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</a:t>
            </a: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program</a:t>
            </a:r>
            <a:endParaRPr lang="pt-BR" sz="1800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205 420 933,30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Václav Podlipný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M – SILNICE a.s.</a:t>
            </a:r>
          </a:p>
          <a:p>
            <a:r>
              <a:rPr lang="cs-CZ" dirty="0"/>
              <a:t>		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E47B431-8594-42B6-A24D-7233AF95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865" y="5969977"/>
            <a:ext cx="1005927" cy="8535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00124238-57DB-4599-9B7C-02EF8839E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7" y="1675415"/>
            <a:ext cx="5022786" cy="325038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488F3B28-7457-4E9F-A599-6D4CDD274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9" y="1682946"/>
            <a:ext cx="4995194" cy="32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II/303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Pěkov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 - průtah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</a:t>
            </a: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program</a:t>
            </a:r>
            <a:endParaRPr lang="pt-BR" sz="1800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55 511 534,17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Irena Vaněčková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COLAS CZ a.s.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6D3F2D0-FEBB-41E9-B199-0C53041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603" y="5969977"/>
            <a:ext cx="105469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60267587-BAED-432B-8434-C632CADD1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8" y="1665314"/>
            <a:ext cx="4995193" cy="322170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3EEFC01A-573B-4CB7-AB90-A6B4FFAA0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1675416"/>
            <a:ext cx="4997017" cy="32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975642" cy="840725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Zlepšení přeshraniční dostupnosti polsko-českého příhraničí v oblasti Stolových hor – III/30315, III/30317 Bezděkov nad Metují – Machov – Machovská Lhota – státní hranice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791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</a:t>
            </a:r>
            <a:r>
              <a:rPr lang="cs-CZ" sz="1800" dirty="0" err="1">
                <a:solidFill>
                  <a:srgbClr val="4472C4">
                    <a:lumMod val="50000"/>
                  </a:srgbClr>
                </a:solidFill>
                <a:latin typeface="DINCE-Light" panose="02000604040000020004" pitchFamily="2" charset="-18"/>
              </a:rPr>
              <a:t>Interreg</a:t>
            </a:r>
            <a:r>
              <a:rPr lang="cs-CZ" sz="1800" dirty="0">
                <a:solidFill>
                  <a:srgbClr val="4472C4">
                    <a:lumMod val="50000"/>
                  </a:srgbClr>
                </a:solidFill>
                <a:latin typeface="DINCE-Light" panose="02000604040000020004" pitchFamily="2" charset="-18"/>
              </a:rPr>
              <a:t> V-A Česká republika – Polská republika</a:t>
            </a:r>
            <a:endParaRPr lang="pt-BR" sz="1800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75 673 202,52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Petr Vaněček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EUROVIA CS, a.s.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6D3F2D0-FEBB-41E9-B199-0C53041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603" y="5969977"/>
            <a:ext cx="105469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64AB41ED-5757-4F8F-9D0A-18E0D6562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8" y="1687601"/>
            <a:ext cx="4995194" cy="32011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E936828D-F6D2-46B0-92EA-727101DAA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9" y="1687602"/>
            <a:ext cx="4995193" cy="31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6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975642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Zlepšení dopravní obslužnosti Broumovska a Kladsko –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valbřišského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 regionu -  III/3025 Broumov - Božanov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791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</a:t>
            </a:r>
            <a:r>
              <a:rPr lang="cs-CZ" sz="1800" dirty="0" err="1">
                <a:solidFill>
                  <a:srgbClr val="4472C4">
                    <a:lumMod val="50000"/>
                  </a:srgbClr>
                </a:solidFill>
                <a:latin typeface="DINCE-Light" panose="02000604040000020004" pitchFamily="2" charset="-18"/>
              </a:rPr>
              <a:t>Interreg</a:t>
            </a:r>
            <a:r>
              <a:rPr lang="cs-CZ" sz="1800" dirty="0">
                <a:solidFill>
                  <a:srgbClr val="4472C4">
                    <a:lumMod val="50000"/>
                  </a:srgbClr>
                </a:solidFill>
                <a:latin typeface="DINCE-Light" panose="02000604040000020004" pitchFamily="2" charset="-18"/>
              </a:rPr>
              <a:t> V-A Česká republika – Polská republika</a:t>
            </a:r>
            <a:endParaRPr lang="pt-BR" sz="1800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42 171 261,70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Petr Vaněček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STRABAG, a.s.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6D3F2D0-FEBB-41E9-B199-0C53041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603" y="5969977"/>
            <a:ext cx="1054699" cy="8535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F4771933-78A4-49B8-BE87-5776A49CD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1668624"/>
            <a:ext cx="4995193" cy="322283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F50DF615-0F94-462C-B4D0-4BFB51953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9" y="1668624"/>
            <a:ext cx="4995192" cy="32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356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975642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Zlepšení dopravní obslužnosti Broumovska a Kladsko –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valbřišského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 regionu -  II/302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Starostín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 – Broumov – hranice ČR - PR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791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</a:t>
            </a:r>
            <a:r>
              <a:rPr lang="cs-CZ" sz="1800" dirty="0" err="1">
                <a:solidFill>
                  <a:srgbClr val="4472C4">
                    <a:lumMod val="50000"/>
                  </a:srgbClr>
                </a:solidFill>
                <a:latin typeface="DINCE-Light" panose="02000604040000020004" pitchFamily="2" charset="-18"/>
              </a:rPr>
              <a:t>Interreg</a:t>
            </a:r>
            <a:r>
              <a:rPr lang="cs-CZ" sz="1800" dirty="0">
                <a:solidFill>
                  <a:srgbClr val="4472C4">
                    <a:lumMod val="50000"/>
                  </a:srgbClr>
                </a:solidFill>
                <a:latin typeface="DINCE-Light" panose="02000604040000020004" pitchFamily="2" charset="-18"/>
              </a:rPr>
              <a:t> V-A Česká republika – Polská republika</a:t>
            </a:r>
            <a:endParaRPr lang="pt-BR" sz="1800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127 471 365,41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Petr Vaněček, Ing. Irena Vaněčková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Společnost </a:t>
            </a:r>
            <a:r>
              <a:rPr lang="cs-CZ" dirty="0" err="1">
                <a:solidFill>
                  <a:srgbClr val="002060"/>
                </a:solidFill>
                <a:latin typeface="DINCE-Light" panose="02000604040000020004" pitchFamily="2" charset="-18"/>
              </a:rPr>
              <a:t>Starostín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 </a:t>
            </a:r>
          </a:p>
          <a:p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(STRABAG a.s. + EUROVIA CS, a.s.)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6D3F2D0-FEBB-41E9-B199-0C53041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603" y="5969977"/>
            <a:ext cx="105469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8E03525-8FD6-4F56-8C17-B469B1DA8D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1668626"/>
            <a:ext cx="4995193" cy="320758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7FA90654-8596-48EF-8DCD-F98F8EBCF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06" y="1675611"/>
            <a:ext cx="5016399" cy="32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975642" cy="840725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Silnice III. třídy na území Královéhradeckého kraje – souvislá obnova asfaltobetonových krytů vozovek v roce 2018 – I – část II:</a:t>
            </a:r>
            <a:b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</a:b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 „III/30421 Velká Jesenice – Říkov“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791" y="1116692"/>
            <a:ext cx="7447085" cy="516623"/>
          </a:xfrm>
        </p:spPr>
        <p:txBody>
          <a:bodyPr>
            <a:normAutofit fontScale="92500"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Fond rozvoje a reprodukce Královéhradeckého kraje</a:t>
            </a:r>
            <a:endParaRPr lang="pt-BR" sz="1800" dirty="0">
              <a:solidFill>
                <a:srgbClr val="002060"/>
              </a:solidFill>
              <a:latin typeface="Dince light"/>
            </a:endParaRP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6 836 119,00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Štěpán Hakl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STRABAG a.s.</a:t>
            </a:r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6D3F2D0-FEBB-41E9-B199-0C53041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603" y="5969977"/>
            <a:ext cx="105469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5EB1C6F4-53CC-4765-B7C2-CC327E0BE7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9" y="1668626"/>
            <a:ext cx="4995192" cy="320383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189B5347-B86E-44E4-9933-0DE55DE468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1668625"/>
            <a:ext cx="4995193" cy="32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3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III/28521, III/28520, II/308 Vrchoviny -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Krčín</a:t>
            </a:r>
            <a:endParaRPr lang="cs-CZ" sz="2000" b="1" dirty="0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DINCE-Medium" panose="02000603040000020004" pitchFamily="2" charset="-18"/>
              <a:cs typeface="Arial" pitchFamily="34" charset="0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</a:t>
            </a: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program</a:t>
            </a:r>
            <a:endParaRPr lang="pt-BR" sz="1800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41 495 635,18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Irena Vaněčková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Společnost Vrchoviny – </a:t>
            </a:r>
            <a:r>
              <a:rPr lang="cs-CZ" dirty="0" err="1">
                <a:solidFill>
                  <a:srgbClr val="002060"/>
                </a:solidFill>
                <a:latin typeface="DINCE-Light" panose="02000604040000020004" pitchFamily="2" charset="-18"/>
              </a:rPr>
              <a:t>Krčín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, FIRESTA + KDS 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(FIRESTA-Fišer, rekonstrukce, stavby a.s. + Konstrukce a dopravní 			stavby s.r.o.).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6D3F2D0-FEBB-41E9-B199-0C53041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603" y="5969977"/>
            <a:ext cx="105469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70FB52D0-D105-4279-B833-1296635EB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2" y="1692103"/>
            <a:ext cx="5075060" cy="318715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D76E4F13-8AD9-4E81-9FE0-B2DEFE427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12" y="1692103"/>
            <a:ext cx="5018637" cy="318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III/28522 Nové Město nad Metují most a rekonstrukce vozovky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31 641 409,09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Irena Vaněčková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EUROVIA CS, a.s.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</a:t>
            </a:r>
            <a:r>
              <a:rPr lang="cs-CZ" sz="1400">
                <a:solidFill>
                  <a:srgbClr val="002060"/>
                </a:solidFill>
                <a:latin typeface="DINCE-Light" panose="02000604040000020004" pitchFamily="2" charset="-18"/>
              </a:rPr>
              <a:t>	</a:t>
            </a:r>
            <a:endParaRPr lang="cs-CZ" sz="1400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6D3F2D0-FEBB-41E9-B199-0C53041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603" y="5969977"/>
            <a:ext cx="105469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064633A-7AB7-42C2-AA41-218211A64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1675416"/>
            <a:ext cx="4995193" cy="320410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FD67C4E1-CC5F-46C7-9901-81BE742E5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0" y="1675416"/>
            <a:ext cx="5001825" cy="32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II/303 Police nad Metují -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Pěkov</a:t>
            </a:r>
            <a:endParaRPr lang="cs-CZ" sz="2000" b="1" dirty="0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DINCE-Medium" panose="02000603040000020004" pitchFamily="2" charset="-18"/>
              <a:cs typeface="Arial" pitchFamily="34" charset="0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</a:t>
            </a: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program</a:t>
            </a:r>
            <a:endParaRPr lang="pt-BR" sz="1800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51 979 566,61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Irena Vaněčková, Petr Vaněček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EUROVIA CS, a.s.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6D3F2D0-FEBB-41E9-B199-0C53041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603" y="5969977"/>
            <a:ext cx="105469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D314324-9341-4775-8BFE-F473023E0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9" y="1675416"/>
            <a:ext cx="4995192" cy="32087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E4B0D35D-BB98-424D-A89F-15321C0B3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1682572"/>
            <a:ext cx="5018638" cy="31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III/28526 Borová – Česká Čermná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24 145 611,04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Pavlína Mocová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STRABAG a.s.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6D3F2D0-FEBB-41E9-B199-0C53041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603" y="5969977"/>
            <a:ext cx="105469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16E0A8C4-378D-41E6-80A5-38145D744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55" y="1675416"/>
            <a:ext cx="5018637" cy="320383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F1909607-49E1-47BC-8129-B1E8F5AEE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9" y="1664284"/>
            <a:ext cx="5018636" cy="32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9658"/>
            <a:ext cx="12475835" cy="7017657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984" y="268699"/>
            <a:ext cx="8757139" cy="396077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Dopravní stavby 2018 (2019-20) rekapitulace</a:t>
            </a: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4986353"/>
              </p:ext>
            </p:extLst>
          </p:nvPr>
        </p:nvGraphicFramePr>
        <p:xfrm>
          <a:off x="2096655" y="830318"/>
          <a:ext cx="7173469" cy="6033123"/>
        </p:xfrm>
        <a:graphic>
          <a:graphicData uri="http://schemas.openxmlformats.org/drawingml/2006/table">
            <a:tbl>
              <a:tblPr/>
              <a:tblGrid>
                <a:gridCol w="56200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533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987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Zdroj financování 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Hodnota staveb    [mil. Kč s DPH]*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IROP - dokončení v r. 2018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461,1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IROP - stav. akce přecházející do roku 2019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184,5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IROP – stav. akce přecházející do roku 2020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100,9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19958999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Celkem IROP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746,5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SFDI - dokončení v r. 2018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283,9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SFDI - stav. akce přecházející do roku 2019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212,1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SFDI – stav. akce přecházející do roku 2020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94812903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Celkem SFDI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540,6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nn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ČP - INTEREG - dokončení v r.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145,7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ČP - INTEREG - stav. akce přecházející do roku 2019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216,4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Celkem ČP - INTEREG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362,1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OPŽP – dokončení v r. 2018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0065454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OPŽP – stav. akce přecházející do roku 2019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25,9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14534564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Celkem OPŽP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0549360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FRR – dokončení v r. 2018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147,5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0026545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FRR – stav. akce přecházející do roku 2019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84527125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Celkem FRR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171,8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CIRI PZ – dokončení v r. 2018 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1" marR="7631" marT="763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 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0046049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CIRI PZ – stav. akce přecházející do roku 2019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52315378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celkem PZ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22947068"/>
                  </a:ext>
                </a:extLst>
              </a:tr>
              <a:tr h="2237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ÚDRŽBA SILNIC Královéhradeckého kraje – opravy 2018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66,2 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437235"/>
                  </a:ext>
                </a:extLst>
              </a:tr>
              <a:tr h="41932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CELKEM v roce </a:t>
                      </a:r>
                      <a:r>
                        <a:rPr lang="cs-CZ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prostavěno</a:t>
                      </a:r>
                      <a:endParaRPr lang="cs-CZ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1 165,5</a:t>
                      </a:r>
                    </a:p>
                  </a:txBody>
                  <a:tcPr marL="7631" marR="7631" marT="76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41932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CELKEM přechází</a:t>
                      </a:r>
                      <a:r>
                        <a:rPr lang="cs-CZ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do</a:t>
                      </a:r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2019 (2020)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668,2 (145,5)</a:t>
                      </a:r>
                    </a:p>
                  </a:txBody>
                  <a:tcPr marL="7631" marR="7631" marT="76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9432757" y="3320716"/>
            <a:ext cx="1913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* Průměrná úspora staveb oproti předpokládané hodnotě cca </a:t>
            </a:r>
            <a:r>
              <a:rPr lang="cs-CZ" sz="1600" dirty="0">
                <a:solidFill>
                  <a:srgbClr val="FF0000"/>
                </a:solidFill>
                <a:latin typeface="Calibri" panose="020F0502020204030204" pitchFamily="34" charset="0"/>
              </a:rPr>
              <a:t>8,1%. </a:t>
            </a:r>
          </a:p>
        </p:txBody>
      </p:sp>
    </p:spTree>
    <p:extLst>
      <p:ext uri="{BB962C8B-B14F-4D97-AF65-F5344CB8AC3E}">
        <p14:creationId xmlns:p14="http://schemas.microsoft.com/office/powerpoint/2010/main" val="18626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III/3049 Žernov – Červená Hora vjezdové brány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684" y="934108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5 751 312,30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Jan Kopecký, DiS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COLAS CZ, a.s.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6D3F2D0-FEBB-41E9-B199-0C53041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603" y="5969977"/>
            <a:ext cx="1054699" cy="85351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6A50FF9E-BD1D-40C0-A6AD-90A5D088C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13" y="1665841"/>
            <a:ext cx="4995193" cy="320925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684FBC60-F226-4999-AA42-3BA6399D1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4" y="1678895"/>
            <a:ext cx="4995192" cy="319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Silnice III. třídy na území Královéhradeckého kraje – souvislá obnova asfaltobetonových krytů vozovek v roce 2018 – II – část I:                                                  „III/3045 Hořičky – Chvalkovice“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20 069 830,88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Jan Kopecký, DiS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             M-SILNICE a.s.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6D3F2D0-FEBB-41E9-B199-0C53041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603" y="5969977"/>
            <a:ext cx="105469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A1D9308B-CF87-49C8-950D-98C017FDEB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8" y="1668626"/>
            <a:ext cx="5018637" cy="321108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565FCF86-248C-4507-8C33-CB38645A7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1664114"/>
            <a:ext cx="5018637" cy="3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III/31110 Teplice nad Metují - Adršpach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 fontScale="92500"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Fond rozvoje a reprodukce Královéhradeckého kraje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85 902 987,43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Irena Vaněčková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EUROVIA a.s.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6D3F2D0-FEBB-41E9-B199-0C53041B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603" y="5969977"/>
            <a:ext cx="105469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B1CF313-7448-46A8-9F5E-5E799E999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14" y="1666363"/>
            <a:ext cx="4995192" cy="321398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D63668A8-F8F9-4D85-A6CD-13EE05467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1675416"/>
            <a:ext cx="4995192" cy="32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7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II/320 Voděrady - Lično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program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61 233 997,40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Aleš Lánský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STRABAG a.s.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18236B8D-22E7-4671-9411-C944BD3579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020" y="5977122"/>
            <a:ext cx="1072989" cy="85351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6EAE8B7F-AA16-4736-B1E1-B977132E9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89" y="1633315"/>
            <a:ext cx="3783999" cy="44234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FDABBF52-74F1-4540-8850-C02929615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3" y="1668626"/>
            <a:ext cx="4979666" cy="324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II/298 Ledce – Opočno, II. etapa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program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70 013 772,28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Miroslav Řehák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ALPINE </a:t>
            </a:r>
            <a:r>
              <a:rPr lang="cs-CZ" dirty="0" err="1">
                <a:solidFill>
                  <a:srgbClr val="002060"/>
                </a:solidFill>
                <a:latin typeface="DINCE-Light" panose="02000604040000020004" pitchFamily="2" charset="-18"/>
              </a:rPr>
              <a:t>Bau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 CZ a.s.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18236B8D-22E7-4671-9411-C944BD3579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020" y="5977122"/>
            <a:ext cx="107298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F1CB6394-CCC4-4D38-96DE-52675990A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5" y="1682561"/>
            <a:ext cx="5042082" cy="320383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C2F56EDD-48CA-40E0-8B42-D1AE085C7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8" y="1682561"/>
            <a:ext cx="5018637" cy="32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Zlepšení dopravní dostupnosti Orlických a Bystřických hor – rekonstrukce silnic III/3109 + III/31010 + III/3111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</a:t>
            </a:r>
            <a:r>
              <a:rPr lang="cs-CZ" sz="1800" dirty="0" err="1">
                <a:solidFill>
                  <a:srgbClr val="4472C4">
                    <a:lumMod val="50000"/>
                  </a:srgbClr>
                </a:solidFill>
                <a:latin typeface="DINCE-Light" panose="02000604040000020004" pitchFamily="2" charset="-18"/>
              </a:rPr>
              <a:t>Interreg</a:t>
            </a:r>
            <a:r>
              <a:rPr lang="cs-CZ" sz="1800" dirty="0">
                <a:solidFill>
                  <a:srgbClr val="4472C4">
                    <a:lumMod val="50000"/>
                  </a:srgbClr>
                </a:solidFill>
                <a:latin typeface="DINCE-Light" panose="02000604040000020004" pitchFamily="2" charset="-18"/>
              </a:rPr>
              <a:t> V-A Česká republika – Polská republika</a:t>
            </a:r>
            <a:endParaRPr lang="pt-BR" sz="1800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149 647 960,12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Miroslav Řehák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EUROVIA CS, a.s.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18236B8D-22E7-4671-9411-C944BD3579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020" y="5977122"/>
            <a:ext cx="107298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A4401DBD-BFA5-44F9-A36D-1FC5012AA6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9" y="1686846"/>
            <a:ext cx="5018637" cy="318097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1356E4CC-756E-4C7A-AF72-F8CB29867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4" y="1663984"/>
            <a:ext cx="5042083" cy="32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7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II/305 Borohrádek – hranice okresu RK - PA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program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19 464 360,90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Miroslav Řehák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Skanska a.s.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18236B8D-22E7-4671-9411-C944BD3579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020" y="5977122"/>
            <a:ext cx="1072989" cy="85351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72EE1161-4478-41C2-A0F2-31B286A7A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1683930"/>
            <a:ext cx="4995194" cy="32024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0ADD39BA-83C7-4484-8E7E-200B114E95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8" y="1685965"/>
            <a:ext cx="5018638" cy="320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II/320 Třebešov - Libel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program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21 829 537,75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Marek Hudousek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STRABAG a.s.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18236B8D-22E7-4671-9411-C944BD3579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020" y="5977122"/>
            <a:ext cx="107298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A59FD12A-AF24-47F6-988A-90A97402AE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8" y="1678363"/>
            <a:ext cx="5018637" cy="320089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ACB8F627-B3DF-4026-96E4-7831B466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1" y="1675416"/>
            <a:ext cx="5018636" cy="320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III/3167 + III/3169 Černá Skála - Potštejn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</a:t>
            </a:r>
            <a:r>
              <a:rPr lang="cs-CZ">
                <a:solidFill>
                  <a:srgbClr val="002060"/>
                </a:solidFill>
                <a:latin typeface="DINCE-Light" panose="02000604040000020004" pitchFamily="2" charset="-18"/>
              </a:rPr>
              <a:t>43 714 391,05 Kč</a:t>
            </a:r>
            <a:endParaRPr lang="cs-CZ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Aleš Lánský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Společnost Černá Skála – Potštejn</a:t>
            </a:r>
          </a:p>
          <a:p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(MADOS MT s.r.o. + M-SILNICE a.s.)</a:t>
            </a:r>
            <a:endParaRPr lang="cs-CZ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18236B8D-22E7-4671-9411-C944BD3579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020" y="5977122"/>
            <a:ext cx="1072989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94AF05CF-42F2-444E-9208-F6FF65A15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4" y="1675416"/>
            <a:ext cx="5042083" cy="320383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0249017-F13C-4C45-9486-9070B161FC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9" y="1668626"/>
            <a:ext cx="5018637" cy="319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2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II/300 Dvůr Králové nad Labem, malá okružní křižovatka s II/299 a II/300 Dvůr Králové nad Labem – Kocbeře – I. etapa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program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64 561 154,84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Daniel Jakwerth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EUROVIA CS, a.s.</a:t>
            </a:r>
          </a:p>
          <a:p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7189F97-C0CB-452A-B503-22815B3F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48" y="5964667"/>
            <a:ext cx="1024217" cy="8535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DC0790D7-620B-4114-819D-06F58E1F8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3" y="1668626"/>
            <a:ext cx="5018637" cy="320383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C18713A5-AA20-4679-8C89-DCDBC8677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7" y="1675416"/>
            <a:ext cx="5018637" cy="321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840"/>
            <a:ext cx="1219200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1" y="868679"/>
            <a:ext cx="9473184" cy="715797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DINCE-Black" panose="02000603030000020004" pitchFamily="2" charset="-18"/>
              </a:rPr>
              <a:t>Pro porovnání je níže uveden graf objemů finančních prostředků vložených </a:t>
            </a:r>
            <a:br>
              <a:rPr lang="cs-CZ" sz="2000" dirty="0">
                <a:solidFill>
                  <a:schemeClr val="accent1">
                    <a:lumMod val="50000"/>
                  </a:schemeClr>
                </a:solidFill>
                <a:latin typeface="DINCE-Black" panose="02000603030000020004" pitchFamily="2" charset="-18"/>
              </a:rPr>
            </a:b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DINCE-Black" panose="02000603030000020004" pitchFamily="2" charset="-18"/>
              </a:rPr>
              <a:t>	do dopravních staveb Královéhradeckého kraje od roku 2009.  </a:t>
            </a:r>
            <a:endParaRPr lang="cs-CZ" sz="2000" dirty="0">
              <a:solidFill>
                <a:srgbClr val="FF0000"/>
              </a:solidFill>
              <a:latin typeface="DINCE-Black" panose="02000603030000020004" pitchFamily="2" charset="-18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927739"/>
            <a:ext cx="10405872" cy="44273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  <a:p>
            <a:pPr marL="914400" lvl="2" indent="0">
              <a:buNone/>
            </a:pPr>
            <a:endParaRPr lang="cs-CZ" sz="2200" baseline="30000" dirty="0">
              <a:latin typeface="DINCE-Medium" panose="02000603040000020004" pitchFamily="2" charset="-18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sz="2600" baseline="30000" dirty="0">
              <a:latin typeface="DINCE-Medium" panose="02000603040000020004" pitchFamily="2" charset="-18"/>
            </a:endParaRPr>
          </a:p>
          <a:p>
            <a:pPr marL="457200" lvl="1" indent="0">
              <a:buNone/>
            </a:pPr>
            <a:endParaRPr lang="cs-CZ" sz="2600" baseline="30000" dirty="0">
              <a:latin typeface="DINCE-Medium" panose="02000603040000020004" pitchFamily="2" charset="-18"/>
            </a:endParaRPr>
          </a:p>
          <a:p>
            <a:pPr marL="457200" lvl="1" indent="0">
              <a:buNone/>
            </a:pPr>
            <a:endParaRPr lang="cs-CZ" sz="2600" baseline="30000" dirty="0">
              <a:latin typeface="DINCE-Medium" panose="02000603040000020004" pitchFamily="2" charset="-18"/>
            </a:endParaRPr>
          </a:p>
          <a:p>
            <a:pPr marL="914400" lvl="2" indent="0">
              <a:buNone/>
            </a:pPr>
            <a:r>
              <a:rPr lang="cs-CZ" sz="2200" baseline="30000" dirty="0">
                <a:latin typeface="DINCE-Medium" panose="02000603040000020004" pitchFamily="2" charset="-18"/>
              </a:rPr>
              <a:t>	</a:t>
            </a:r>
          </a:p>
          <a:p>
            <a:pPr marL="457200" lvl="1" indent="0">
              <a:buNone/>
            </a:pPr>
            <a:endParaRPr lang="cs-CZ" sz="2600" baseline="30000" dirty="0">
              <a:latin typeface="DINCE-Medium" panose="02000603040000020004" pitchFamily="2" charset="-18"/>
            </a:endParaRPr>
          </a:p>
          <a:p>
            <a:pPr marL="457200" lvl="1" indent="0">
              <a:buNone/>
            </a:pPr>
            <a:r>
              <a:rPr lang="cs-CZ" sz="2600" baseline="30000" dirty="0">
                <a:latin typeface="DINCE-Medium" panose="02000603040000020004" pitchFamily="2" charset="-18"/>
              </a:rPr>
              <a:t>		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="" xmlns:a16="http://schemas.microsoft.com/office/drawing/2014/main" id="{167641A1-D9DC-4F91-A58C-3EE5772AB1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5025851"/>
              </p:ext>
            </p:extLst>
          </p:nvPr>
        </p:nvGraphicFramePr>
        <p:xfrm>
          <a:off x="1447065" y="1927739"/>
          <a:ext cx="10013415" cy="4833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958" y="-73642"/>
            <a:ext cx="2941122" cy="9423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35" y="-168290"/>
            <a:ext cx="2540574" cy="10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2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II/325 Velký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Vřešťov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 – Hostinné, II. etapa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program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</a:t>
            </a:r>
            <a:r>
              <a:rPr lang="cs-CZ">
                <a:solidFill>
                  <a:srgbClr val="002060"/>
                </a:solidFill>
                <a:latin typeface="DINCE-Light" panose="02000604040000020004" pitchFamily="2" charset="-18"/>
              </a:rPr>
              <a:t>66 418 850,83 Kč</a:t>
            </a:r>
            <a:endParaRPr lang="cs-CZ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Klára Bednářová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EUROVIA CS, a.s.</a:t>
            </a:r>
          </a:p>
          <a:p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7189F97-C0CB-452A-B503-22815B3F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48" y="5964667"/>
            <a:ext cx="1024217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DCC9F912-41CD-4DD9-8F3F-CAE24CD05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9" y="1675415"/>
            <a:ext cx="4995192" cy="320383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B556D43F-6A93-4AD4-8D1D-8FAD19006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81" y="1688302"/>
            <a:ext cx="4995192" cy="31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II/325 Chlum - Velký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Vřešťov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 – Mostek část III. – II/325 Bílá Třemešná – Mostek – I. etapa – Bílá Třemešná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Integrovaný regionální operační program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32 628 947,60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Klára Bednářová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M – SILNICE a.s.</a:t>
            </a:r>
          </a:p>
          <a:p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7189F97-C0CB-452A-B503-22815B3F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48" y="5964667"/>
            <a:ext cx="1024217" cy="8535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1082904A-0D8C-4ADC-94C5-C250CB76E1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0" y="1675415"/>
            <a:ext cx="4947165" cy="32042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3D81C062-FFFB-4004-A02B-56925976D3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97" y="1675415"/>
            <a:ext cx="5321606" cy="32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4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III/3008 </a:t>
            </a:r>
            <a:r>
              <a:rPr lang="cs-CZ" sz="2000" b="1" dirty="0" err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Zábřezí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 - Třebihošť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34 776 295,40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Daniel Jakwerth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COLAS CZ, a.s.</a:t>
            </a:r>
          </a:p>
          <a:p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7189F97-C0CB-452A-B503-22815B3F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48" y="5964667"/>
            <a:ext cx="1024217" cy="8535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0D09521E-9AA9-4B33-B178-C8385C72B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70" y="1637635"/>
            <a:ext cx="5067182" cy="32348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2D620C9D-56A2-4056-9C0D-28119B33C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8" y="1668626"/>
            <a:ext cx="4995193" cy="32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Silnic III. třídy na území Královéhradeckého kraje – souvislá obnova asfaltobetonových krytů vozovek v roce 2018 – II – část III:                                 „III30014, I/37 Kohoutov – Kladruby“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Státní fond dopravní infrastruktury</a:t>
            </a: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36 738 752,36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Pavel Vokřál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EUROVIA CS, a.s.</a:t>
            </a:r>
          </a:p>
          <a:p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7189F97-C0CB-452A-B503-22815B3F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48" y="5964667"/>
            <a:ext cx="1024217" cy="85351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5216DE29-6387-49B0-BC2E-0F996C7D9F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1675415"/>
            <a:ext cx="4995193" cy="32038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EF38880D-6ECB-41BD-869E-ED9EF30992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70" y="1675415"/>
            <a:ext cx="5020722" cy="32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967"/>
            <a:ext cx="12192000" cy="624594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91" y="275967"/>
            <a:ext cx="8801101" cy="8407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DINCE-Medium" panose="02000603040000020004" pitchFamily="2" charset="-18"/>
                <a:cs typeface="Arial" pitchFamily="34" charset="0"/>
              </a:rPr>
              <a:t>II/295 Špindlerův Mlýn – skalní svah U garáží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="" xmlns:a16="http://schemas.microsoft.com/office/drawing/2014/main" id="{5D861D20-2841-487E-A56E-DDF8E4A6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37" y="1116692"/>
            <a:ext cx="7447085" cy="51662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Financování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: </a:t>
            </a: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O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perační program </a:t>
            </a: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ž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ivotní</a:t>
            </a: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ho</a:t>
            </a:r>
            <a:r>
              <a:rPr lang="pt-BR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 prostřed</a:t>
            </a:r>
            <a:r>
              <a:rPr lang="cs-CZ" sz="1800" dirty="0">
                <a:solidFill>
                  <a:srgbClr val="002060"/>
                </a:solidFill>
                <a:latin typeface="DINCE-Light" panose="02000604040000020004" pitchFamily="2" charset="-18"/>
              </a:rPr>
              <a:t>í</a:t>
            </a:r>
            <a:endParaRPr lang="pt-BR" sz="1800" dirty="0">
              <a:solidFill>
                <a:srgbClr val="002060"/>
              </a:solidFill>
              <a:latin typeface="DINCE-Light" panose="02000604040000020004" pitchFamily="2" charset="-18"/>
            </a:endParaRPr>
          </a:p>
          <a:p>
            <a:pPr marL="914400" lvl="2" indent="0">
              <a:buNone/>
            </a:pPr>
            <a:endParaRPr lang="cs-CZ" sz="2200" dirty="0">
              <a:latin typeface="DINCE-Light" panose="02000604040000020004" pitchFamily="2" charset="-18"/>
            </a:endParaRPr>
          </a:p>
          <a:p>
            <a:pPr marL="0" indent="0">
              <a:buNone/>
            </a:pPr>
            <a:endParaRPr lang="cs-CZ" sz="3000" baseline="30000" dirty="0">
              <a:latin typeface="DINCE-Light" panose="02000604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2586B365-8FB1-45A7-8086-5720AB40FAF2}"/>
              </a:ext>
            </a:extLst>
          </p:cNvPr>
          <p:cNvSpPr/>
          <p:nvPr/>
        </p:nvSpPr>
        <p:spPr>
          <a:xfrm>
            <a:off x="3264875" y="5259834"/>
            <a:ext cx="80039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Finanční náklady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:	5 533 740,16 Kč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Technický dozor: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Ing. Klára Bednářová</a:t>
            </a:r>
          </a:p>
          <a:p>
            <a:r>
              <a:rPr lang="cs-CZ" b="1" dirty="0">
                <a:solidFill>
                  <a:srgbClr val="002060"/>
                </a:solidFill>
                <a:latin typeface="DINCE-Light" panose="02000604040000020004" pitchFamily="2" charset="-18"/>
              </a:rPr>
              <a:t>Zhotovitel:	</a:t>
            </a:r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VERTICO, s.r.o.</a:t>
            </a:r>
          </a:p>
          <a:p>
            <a:r>
              <a:rPr lang="cs-CZ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sz="1400" dirty="0">
                <a:solidFill>
                  <a:srgbClr val="002060"/>
                </a:solidFill>
                <a:latin typeface="DINCE-Light" panose="02000604040000020004" pitchFamily="2" charset="-18"/>
              </a:rPr>
              <a:t>		</a:t>
            </a:r>
          </a:p>
          <a:p>
            <a:r>
              <a:rPr lang="cs-CZ" dirty="0"/>
              <a:t>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7189F97-C0CB-452A-B503-22815B3F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48" y="5964667"/>
            <a:ext cx="1024217" cy="8535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2BABA662-FFD6-497E-9AEC-E475B45622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9" y="1668627"/>
            <a:ext cx="5018637" cy="321062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30A0A286-9706-4D0A-AA95-585A6ECE0C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8" y="1644947"/>
            <a:ext cx="4995193" cy="323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3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625"/>
            <a:ext cx="1219200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790" y="738748"/>
            <a:ext cx="8867212" cy="899780"/>
          </a:xfrm>
        </p:spPr>
        <p:txBody>
          <a:bodyPr>
            <a:normAutofit fontScale="90000"/>
          </a:bodyPr>
          <a:lstStyle/>
          <a:p>
            <a:r>
              <a:rPr lang="cs-CZ" sz="20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  <a:t/>
            </a:r>
            <a:br>
              <a:rPr lang="cs-CZ" sz="20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</a:br>
            <a:r>
              <a:rPr lang="cs-CZ" sz="22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  <a:t>Dopravní stavby 2018 (2019-20)</a:t>
            </a:r>
            <a:br>
              <a:rPr lang="cs-CZ" sz="22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</a:br>
            <a:r>
              <a:rPr lang="cs-CZ" sz="22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  <a:t>Financování: Integrovaný regionální operační program</a:t>
            </a:r>
            <a:endParaRPr lang="cs-CZ" sz="2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3" name="Zástupný symbol pro obsah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459801"/>
              </p:ext>
            </p:extLst>
          </p:nvPr>
        </p:nvGraphicFramePr>
        <p:xfrm>
          <a:off x="1293092" y="1870525"/>
          <a:ext cx="9628194" cy="4426539"/>
        </p:xfrm>
        <a:graphic>
          <a:graphicData uri="http://schemas.openxmlformats.org/drawingml/2006/table">
            <a:tbl>
              <a:tblPr/>
              <a:tblGrid>
                <a:gridCol w="5331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144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6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30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89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8929">
                  <a:extLst>
                    <a:ext uri="{9D8B030D-6E8A-4147-A177-3AD203B41FA5}">
                      <a16:colId xmlns="" xmlns:a16="http://schemas.microsoft.com/office/drawing/2014/main" val="2427292915"/>
                    </a:ext>
                  </a:extLst>
                </a:gridCol>
              </a:tblGrid>
              <a:tr h="8322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stavby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realizace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prostavěno v r. 201</a:t>
                      </a:r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[mil. Kč s DPH]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převod do r. 201</a:t>
                      </a:r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 předpoklad</a:t>
                      </a: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[mil. Kč s DPH]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převod do r. 2020, předpoklad</a:t>
                      </a:r>
                    </a:p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[mil. Kč s DPH]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5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II/320 Voděrady - Lično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2017-2018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95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II/303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Pěkov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průtah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2017-2018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95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II/305 Borohrádek – hranice okresu RK – 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95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II/298 Ledce - Opočno, 2. etapa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70,0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95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III/28520 Vrchoviny -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Krčín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41,5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95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II/324 Dolní Přím - Stěžery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2018 -2019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36,0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24,0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95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II/298 hranice PA kraje - křiž. s I/11, 1. etapa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67,9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95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II/325 Velký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Vřešťov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Hostinné, 2. etapa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40,3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669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II/320 Třebešov - Libel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II/325 Chlum - Velký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Vřešťov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Mostek, část III. Bílá Třemešná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32,6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0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II/325 Velký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Vřešťov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I/35, I. etapa (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Hoříněves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Žíželeves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2514584"/>
                  </a:ext>
                </a:extLst>
              </a:tr>
              <a:tr h="2195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II/286 Jičín, Robousy - Valdice, přeložka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2018 - 2020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104,5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100,9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0277515"/>
                  </a:ext>
                </a:extLst>
              </a:tr>
              <a:tr h="2195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II/303 Police nad Metují - Pěkov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6608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II/300 Dvůr Králové nad Labem malá okružní křižovatka s II/299 a II/300 Dvůr Králové nad Labem – Kocbeře – I. etapa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64,6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95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485,9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184,5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100,9</a:t>
                      </a:r>
                    </a:p>
                  </a:txBody>
                  <a:tcPr marL="9009" marR="9009" marT="90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82" y="244323"/>
            <a:ext cx="2941122" cy="9423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59" y="149675"/>
            <a:ext cx="2540574" cy="10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657"/>
            <a:ext cx="1219200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605" y="1044241"/>
            <a:ext cx="9217098" cy="79513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DINCE-Medium" panose="02000603040000020004" pitchFamily="2" charset="-18"/>
              </a:rPr>
              <a:t>Dopravní stavby 2018 (2019-20)</a:t>
            </a:r>
            <a:b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DINCE-Medium" panose="02000603040000020004" pitchFamily="2" charset="-18"/>
              </a:rPr>
            </a:b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DINCE-Medium" panose="02000603040000020004" pitchFamily="2" charset="-18"/>
              </a:rPr>
              <a:t>Financování</a:t>
            </a:r>
            <a:r>
              <a:rPr lang="nn-NO" sz="2000" b="1" dirty="0">
                <a:solidFill>
                  <a:schemeClr val="accent1">
                    <a:lumMod val="50000"/>
                  </a:schemeClr>
                </a:solidFill>
                <a:latin typeface="DINCE-Medium" panose="02000603040000020004" pitchFamily="2" charset="-18"/>
              </a:rPr>
              <a:t>: Státní fond dopravní infrastruktury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latin typeface="DINCE-Medium" panose="02000603040000020004" pitchFamily="2" charset="-18"/>
            </a:endParaRP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2398287"/>
              </p:ext>
            </p:extLst>
          </p:nvPr>
        </p:nvGraphicFramePr>
        <p:xfrm>
          <a:off x="1388539" y="1839371"/>
          <a:ext cx="9644536" cy="4858972"/>
        </p:xfrm>
        <a:graphic>
          <a:graphicData uri="http://schemas.openxmlformats.org/drawingml/2006/table">
            <a:tbl>
              <a:tblPr/>
              <a:tblGrid>
                <a:gridCol w="4501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141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46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85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054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91528">
                  <a:extLst>
                    <a:ext uri="{9D8B030D-6E8A-4147-A177-3AD203B41FA5}">
                      <a16:colId xmlns="" xmlns:a16="http://schemas.microsoft.com/office/drawing/2014/main" val="4186462307"/>
                    </a:ext>
                  </a:extLst>
                </a:gridCol>
              </a:tblGrid>
              <a:tr h="88036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stavby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realizace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prostavěno </a:t>
                      </a:r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 r. 201</a:t>
                      </a:r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          </a:t>
                      </a: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[mil. Kč s DPH]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převod do r. 201</a:t>
                      </a:r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 předpoklad</a:t>
                      </a: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[mil. Kč s DPH]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převod do r. 2020, předpoklad </a:t>
                      </a: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[mil. Kč s DPH]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III/28010 Staňkova Lhota - Rakov - Sedliště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2017 - 2019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III/30110 Teplice nad Metují - Adršpach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2018 - 2020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FRR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38,3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57859101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III/3049 Žernov – Červená Hora vjezdové brány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III/28526 Borová – Česká Čermná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III/3167 + III/3169 Černá Skála - Potštejn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III/3089 Smiřice průtah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Pamětník – rekonstrukce mostů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ev.č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32722-1 a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ev.č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32722-2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III/28522 Nové Město nad Metují most a rekonstrukce vozovky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Most 28434-1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Šárovcova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Lhota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III/30008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Zábřezí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Třebihošť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2018 -2019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18,1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III/32736 Chlumec nad Cidlinou, ul. Palackého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2018 -2019 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15,3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III/3045 Hořičky - Chvalkovice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III/30014, I/37 Kohoutov – Kladruby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III/3086 Černilov – Újezd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Silnice III/32336 Lodín – úsek č. 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88555621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III/28440 Tetín - Vřesník -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kř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s III/28442 + III/28441 Bukovina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– 2019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34,4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65898624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III/27930 Pomníky - Libošovice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84139502"/>
                  </a:ext>
                </a:extLst>
              </a:tr>
              <a:tr h="2094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III/30314 Průtah Rokytník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30,0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96175467"/>
                  </a:ext>
                </a:extLst>
              </a:tr>
              <a:tr h="2084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278,8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217,0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82" y="244323"/>
            <a:ext cx="2941122" cy="9423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59" y="149675"/>
            <a:ext cx="2540574" cy="10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657"/>
            <a:ext cx="1219200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75" y="1393422"/>
            <a:ext cx="9217098" cy="899780"/>
          </a:xfrm>
        </p:spPr>
        <p:txBody>
          <a:bodyPr>
            <a:normAutofit fontScale="90000"/>
          </a:bodyPr>
          <a:lstStyle/>
          <a:p>
            <a: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  <a:t>Dopravní stavby 2018</a:t>
            </a:r>
            <a:b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</a:br>
            <a: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  <a:t/>
            </a:r>
            <a:b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</a:br>
            <a:r>
              <a:rPr lang="cs-CZ" sz="20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  <a:t>Financování </a:t>
            </a:r>
            <a: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  <a:t>: Fond rozvoje a reprodukce Královéhradeckého kraje</a:t>
            </a:r>
            <a:endParaRPr lang="cs-CZ" dirty="0">
              <a:solidFill>
                <a:schemeClr val="accent1">
                  <a:lumMod val="50000"/>
                </a:schemeClr>
              </a:solidFill>
              <a:latin typeface="DINCE-Black" panose="02000603030000020004" pitchFamily="2" charset="-18"/>
            </a:endParaRP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506058"/>
              </p:ext>
            </p:extLst>
          </p:nvPr>
        </p:nvGraphicFramePr>
        <p:xfrm>
          <a:off x="1736885" y="3020902"/>
          <a:ext cx="9313187" cy="2853425"/>
        </p:xfrm>
        <a:graphic>
          <a:graphicData uri="http://schemas.openxmlformats.org/drawingml/2006/table">
            <a:tbl>
              <a:tblPr/>
              <a:tblGrid>
                <a:gridCol w="5815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121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55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9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19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918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stavby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realizace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prostavěno v r. 201</a:t>
                      </a:r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[mil. Kč s DPH]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převod do r. 201</a:t>
                      </a:r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 předpoklad</a:t>
                      </a: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[mil. Kč s DPH]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51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Most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ev.č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3082-1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Svinary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632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III/30421 Velká Jesenice - Říkov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693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n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III/27932 Markvartice - Rakov - Střevač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22,4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163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III/2861 Valdice – Studeňany - Dřevěnice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2017 - 2018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9277129"/>
                  </a:ext>
                </a:extLst>
              </a:tr>
              <a:tr h="26073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III/2813 Mladějov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00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III/30110 Teplice nad Metují - Adršpach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2018 - 2020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SFDI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073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148,8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82" y="244323"/>
            <a:ext cx="2941122" cy="9423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59" y="149675"/>
            <a:ext cx="2540574" cy="10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4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95"/>
            <a:ext cx="1219200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754" y="1447598"/>
            <a:ext cx="9323815" cy="899780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  <a:t>Dopravní stavby 2018</a:t>
            </a:r>
            <a:b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</a:br>
            <a:r>
              <a:rPr lang="cs-CZ" sz="2000" b="1" dirty="0">
                <a:solidFill>
                  <a:srgbClr val="4472C4">
                    <a:lumMod val="50000"/>
                  </a:srgbClr>
                </a:solidFill>
                <a:latin typeface="DINCE-Medium" panose="02000603040000020004" pitchFamily="2" charset="-18"/>
              </a:rPr>
              <a:t>Financování </a:t>
            </a:r>
            <a: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  <a:t>: </a:t>
            </a:r>
            <a:r>
              <a:rPr lang="cs-CZ" sz="2000" dirty="0" err="1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  <a:t>Interreg</a:t>
            </a:r>
            <a:r>
              <a:rPr lang="cs-CZ" sz="2000" dirty="0">
                <a:solidFill>
                  <a:srgbClr val="4472C4">
                    <a:lumMod val="50000"/>
                  </a:srgbClr>
                </a:solidFill>
                <a:latin typeface="DINCE-Black" panose="02000603030000020004" pitchFamily="2" charset="-18"/>
              </a:rPr>
              <a:t> V-A Česká republika – Polská republika</a:t>
            </a:r>
            <a:endParaRPr lang="cs-CZ" dirty="0">
              <a:solidFill>
                <a:schemeClr val="accent1">
                  <a:lumMod val="50000"/>
                </a:schemeClr>
              </a:solidFill>
              <a:latin typeface="DINCE-Black" panose="02000603030000020004" pitchFamily="2" charset="-18"/>
            </a:endParaRPr>
          </a:p>
        </p:txBody>
      </p:sp>
      <p:graphicFrame>
        <p:nvGraphicFramePr>
          <p:cNvPr id="10" name="Zástupný symbol pro obsah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77202"/>
              </p:ext>
            </p:extLst>
          </p:nvPr>
        </p:nvGraphicFramePr>
        <p:xfrm>
          <a:off x="1277923" y="2524875"/>
          <a:ext cx="9978212" cy="3115335"/>
        </p:xfrm>
        <a:graphic>
          <a:graphicData uri="http://schemas.openxmlformats.org/drawingml/2006/table">
            <a:tbl>
              <a:tblPr/>
              <a:tblGrid>
                <a:gridCol w="623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293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58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99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699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6657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stavby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realizace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prostavěno v r. 201</a:t>
                      </a:r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[mil. Kč s DPH]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převod do r. 201</a:t>
                      </a:r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 předpoklad</a:t>
                      </a: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[mil. Kč s DPH]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189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Zlepšení dopravní dostupnosti Orlických a Bystřických hor</a:t>
                      </a:r>
                    </a:p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rek. sil. III/3109 + III/31010+III/3111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2017 - 2019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Zlepšení přeshraniční dostupnosti polsko-českého příhraničí v oblasti Stolových hor – III/30315, III/30317 Bezděkov nad Metují – Machov – Machovská Lhota – státní hranice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2017 - 2018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189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Zlepšení dopravní dostupnosti Broumovska a Kladsko –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valbřišského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regionu - III/3025 Broumov - Božanov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2017 - 2018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5182081"/>
                  </a:ext>
                </a:extLst>
              </a:tr>
              <a:tr h="44477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Zlepšení dopravní obslužnosti Broumovska a Kladsko –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valbřišského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regionu – II/302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Starostín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Broumov – hranice ČR – PR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54419175"/>
                  </a:ext>
                </a:extLst>
              </a:tr>
              <a:tr h="28189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82" y="244323"/>
            <a:ext cx="2941122" cy="9423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2CB1F783-E549-4021-835F-CE54845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59" y="149675"/>
            <a:ext cx="2540574" cy="10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0A4C3AD4E1E948832B69D5884A6232" ma:contentTypeVersion="0" ma:contentTypeDescription="Vytvoří nový dokument" ma:contentTypeScope="" ma:versionID="3803f8d6035f469dae9d277e9a3ccb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91e2fbbf3efe6f5ad217f05f8c142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54C3DC-0E3F-4BEF-B111-489FD64721BB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F6B140B-A81C-4300-AE6F-E6EDF7EBE9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E687DB-ABB7-4ACA-82AA-74E30BC2E7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4609</TotalTime>
  <Words>2627</Words>
  <Application>Microsoft Office PowerPoint</Application>
  <PresentationFormat>Širokoúhlá obrazovka</PresentationFormat>
  <Paragraphs>813</Paragraphs>
  <Slides>54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3" baseType="lpstr">
      <vt:lpstr>Arial</vt:lpstr>
      <vt:lpstr>Calibri</vt:lpstr>
      <vt:lpstr>Calibri Light</vt:lpstr>
      <vt:lpstr>Dince light</vt:lpstr>
      <vt:lpstr>DINCE-Black</vt:lpstr>
      <vt:lpstr>DINCE-Light</vt:lpstr>
      <vt:lpstr>DINCE-Medium</vt:lpstr>
      <vt:lpstr>Wingdings</vt:lpstr>
      <vt:lpstr>Motiv Office</vt:lpstr>
      <vt:lpstr>Napis</vt:lpstr>
      <vt:lpstr>Prezentace aplikace PowerPoint</vt:lpstr>
      <vt:lpstr>Prezentace aplikace PowerPoint</vt:lpstr>
      <vt:lpstr>Dopravní stavby 2018 (2019-20) rekapitulace</vt:lpstr>
      <vt:lpstr>Pro porovnání je níže uveden graf objemů finančních prostředků vložených   do dopravních staveb Královéhradeckého kraje od roku 2009.  </vt:lpstr>
      <vt:lpstr> Dopravní stavby 2018 (2019-20) Financování: Integrovaný regionální operační program</vt:lpstr>
      <vt:lpstr>Dopravní stavby 2018 (2019-20) Financování: Státní fond dopravní infrastruktury</vt:lpstr>
      <vt:lpstr>Dopravní stavby 2018  Financování : Fond rozvoje a reprodukce Královéhradeckého kraje</vt:lpstr>
      <vt:lpstr>Dopravní stavby 2018 Financování : Interreg V-A Česká republika – Polská republika</vt:lpstr>
      <vt:lpstr>Dopravní stavby 2018 Financování : Operační program životního prostředí</vt:lpstr>
      <vt:lpstr>Dopravní stavby 2018 Financování : CIRI Průmyslová zóna</vt:lpstr>
      <vt:lpstr> Přehled provozních akcí ÚDRŽBY SILNIC Královéhradeckého kraje a.s. za rok 2018 </vt:lpstr>
      <vt:lpstr>Prezentace aplikace PowerPoint</vt:lpstr>
      <vt:lpstr> </vt:lpstr>
      <vt:lpstr>Most ev. č. 3082 – 1 Svinary</vt:lpstr>
      <vt:lpstr>II/298 hranice Královéhradeckého kraje – křiž. se sil. I/11, km 0,000 -3,680</vt:lpstr>
      <vt:lpstr>Pamětník – rekonstrukce mostů ev. č. 32722-1 a ev. č. 32722 - 2</vt:lpstr>
      <vt:lpstr>III/32736 Chlumec nad Cidlinou, ul. Palackého</vt:lpstr>
      <vt:lpstr>II/324 Dolní Přím - Stěžery</vt:lpstr>
      <vt:lpstr>Silnice III/3089 Smiřice - průtah</vt:lpstr>
      <vt:lpstr>Silnice III. třídy na území Královéhradeckého kraje – souvislá obnova asfaltobetonových krytů vozovek v roce 2018 – II - IV. část: III/3086 Černilov - Újezd</vt:lpstr>
      <vt:lpstr>Silnice III/32336 Lodín – úsek č. 2</vt:lpstr>
      <vt:lpstr>III/2861 Valdice – Studeňany - Dřevěnice</vt:lpstr>
      <vt:lpstr>Most ev. č. 28434 – 1 Šárovcova Lhota</vt:lpstr>
      <vt:lpstr>Silnice III. třídy na území Královéhradeckého kraje – souvislá obnova asfaltobetonových krytů vozovek v roce 2018 – I – část I:           „III/27930 Pomníky – Libošovice“ </vt:lpstr>
      <vt:lpstr>III/28010 Staňkova Lhota – Rakov - Sedliště</vt:lpstr>
      <vt:lpstr>III/27932 Markvartice – Rakov - Střevač</vt:lpstr>
      <vt:lpstr>III/28440 Tetín – Vřesník – kř. s III/28442 a III/28441 Bukovina</vt:lpstr>
      <vt:lpstr>III/2813 Mladějov – křižovatka s I/16</vt:lpstr>
      <vt:lpstr>II/286 Jičín, Robousy – Valdice - přeložka</vt:lpstr>
      <vt:lpstr>II/303 Pěkov - průtah</vt:lpstr>
      <vt:lpstr>Zlepšení přeshraniční dostupnosti polsko-českého příhraničí v oblasti Stolových hor – III/30315, III/30317 Bezděkov nad Metují – Machov – Machovská Lhota – státní hranice</vt:lpstr>
      <vt:lpstr>Zlepšení dopravní obslužnosti Broumovska a Kladsko – valbřišského regionu -  III/3025 Broumov - Božanov</vt:lpstr>
      <vt:lpstr>Zlepšení dopravní obslužnosti Broumovska a Kladsko – valbřišského regionu -  II/302 Starostín – Broumov – hranice ČR - PR</vt:lpstr>
      <vt:lpstr>Silnice III. třídy na území Královéhradeckého kraje – souvislá obnova asfaltobetonových krytů vozovek v roce 2018 – I – část II:  „III/30421 Velká Jesenice – Říkov“</vt:lpstr>
      <vt:lpstr>III/28521, III/28520, II/308 Vrchoviny - Krčín</vt:lpstr>
      <vt:lpstr>III/28522 Nové Město nad Metují most a rekonstrukce vozovky</vt:lpstr>
      <vt:lpstr>II/303 Police nad Metují - Pěkov</vt:lpstr>
      <vt:lpstr>III/28526 Borová – Česká Čermná</vt:lpstr>
      <vt:lpstr>III/3049 Žernov – Červená Hora vjezdové brány</vt:lpstr>
      <vt:lpstr>Silnice III. třídy na území Královéhradeckého kraje – souvislá obnova asfaltobetonových krytů vozovek v roce 2018 – II – část I:                                                  „III/3045 Hořičky – Chvalkovice“</vt:lpstr>
      <vt:lpstr>III/31110 Teplice nad Metují - Adršpach</vt:lpstr>
      <vt:lpstr>II/320 Voděrady - Lično</vt:lpstr>
      <vt:lpstr>II/298 Ledce – Opočno, II. etapa</vt:lpstr>
      <vt:lpstr>Zlepšení dopravní dostupnosti Orlických a Bystřických hor – rekonstrukce silnic III/3109 + III/31010 + III/3111</vt:lpstr>
      <vt:lpstr>II/305 Borohrádek – hranice okresu RK - PA</vt:lpstr>
      <vt:lpstr>II/320 Třebešov - Libel</vt:lpstr>
      <vt:lpstr>III/3167 + III/3169 Černá Skála - Potštejn</vt:lpstr>
      <vt:lpstr>II/300 Dvůr Králové nad Labem, malá okružní křižovatka s II/299 a II/300 Dvůr Králové nad Labem – Kocbeře – I. etapa</vt:lpstr>
      <vt:lpstr>II/325 Velký Vřešťov – Hostinné, II. etapa</vt:lpstr>
      <vt:lpstr>II/325 Chlum - Velký Vřešťov – Mostek část III. – II/325 Bílá Třemešná – Mostek – I. etapa – Bílá Třemešná</vt:lpstr>
      <vt:lpstr>III/3008 Zábřezí - Třebihošť</vt:lpstr>
      <vt:lpstr>Silnic III. třídy na území Královéhradeckého kraje – souvislá obnova asfaltobetonových krytů vozovek v roce 2018 – II – část III:                                 „III30014, I/37 Kohoutov – Kladruby“</vt:lpstr>
      <vt:lpstr>II/295 Špindlerův Mlýn – skalní svah U garáží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Veronika Prchlíková</dc:creator>
  <cp:lastModifiedBy>Jiří Brandejs</cp:lastModifiedBy>
  <cp:revision>287</cp:revision>
  <cp:lastPrinted>2018-12-06T09:02:56Z</cp:lastPrinted>
  <dcterms:created xsi:type="dcterms:W3CDTF">2017-10-23T14:41:20Z</dcterms:created>
  <dcterms:modified xsi:type="dcterms:W3CDTF">2018-12-14T14:03:15Z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0x010100480A4C3AD4E1E948832B69D5884A6232</vt:lpwstr>
  </property>
</Properties>
</file>