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723" r:id="rId3"/>
    <p:sldId id="719" r:id="rId4"/>
    <p:sldId id="738" r:id="rId5"/>
    <p:sldId id="752" r:id="rId6"/>
    <p:sldId id="753" r:id="rId7"/>
    <p:sldId id="737" r:id="rId8"/>
    <p:sldId id="754" r:id="rId9"/>
    <p:sldId id="749" r:id="rId10"/>
    <p:sldId id="751" r:id="rId11"/>
    <p:sldId id="750" r:id="rId12"/>
    <p:sldId id="732" r:id="rId13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B82"/>
    <a:srgbClr val="00002F"/>
    <a:srgbClr val="CFD5EA"/>
    <a:srgbClr val="E9EBF5"/>
    <a:srgbClr val="3E2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6" autoAdjust="0"/>
    <p:restoredTop sz="93883" autoAdjust="0"/>
  </p:normalViewPr>
  <p:slideViewPr>
    <p:cSldViewPr snapToGrid="0">
      <p:cViewPr varScale="1">
        <p:scale>
          <a:sx n="112" d="100"/>
          <a:sy n="112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659\Desktop\DATA%20covid\V&#253;voj%20o&#269;kov&#225;n&#237;%20v%20z&#225;vislosti%20na%20dod&#225;vk&#225;ch%20vakc&#237;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FB3-44E1-8A3E-A556A8CA5AF0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FB3-44E1-8A3E-A556A8CA5AF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FB3-44E1-8A3E-A556A8CA5A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'očkování graf (4)'!$L$75:$N$75</c:f>
              <c:strCache>
                <c:ptCount val="3"/>
                <c:pt idx="0">
                  <c:v>Dodáno dávek</c:v>
                </c:pt>
                <c:pt idx="1">
                  <c:v>Vyočkováno dávek</c:v>
                </c:pt>
                <c:pt idx="2">
                  <c:v>Zbývá naočkovat</c:v>
                </c:pt>
              </c:strCache>
            </c:strRef>
          </c:cat>
          <c:val>
            <c:numRef>
              <c:f>'očkování graf (4)'!$L$76:$N$76</c:f>
              <c:numCache>
                <c:formatCode>#,##0</c:formatCode>
                <c:ptCount val="3"/>
                <c:pt idx="0">
                  <c:v>52485</c:v>
                </c:pt>
                <c:pt idx="1">
                  <c:v>46539</c:v>
                </c:pt>
                <c:pt idx="2">
                  <c:v>5946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FB3-44E1-8A3E-A556A8CA5AF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-24"/>
        <c:axId val="1014440255"/>
        <c:axId val="913643567"/>
      </c:barChart>
      <c:catAx>
        <c:axId val="1014440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13643567"/>
        <c:crosses val="autoZero"/>
        <c:auto val="1"/>
        <c:lblAlgn val="ctr"/>
        <c:lblOffset val="100"/>
        <c:noMultiLvlLbl val="0"/>
      </c:catAx>
      <c:valAx>
        <c:axId val="913643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14440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EB9BA-4054-4603-945D-A1EF09634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05C839-E938-4833-8347-D2CB82AB4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6554E-B24E-4BD8-875E-1AA52DD4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3AD2A-FC6B-4131-B7A3-74333693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13D6EC-72FC-4948-BFDF-DE48ABB0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5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15B94-F3C5-40F8-9AC5-07811EAC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B2EFD8-520F-4B08-9270-723635A68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419C64-73DA-4ED7-92EF-564A16F1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0023CF-E4B0-41C6-8BF3-D03CF130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A99045-F4B1-46A5-A039-E453F3A5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7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912A6FA-536F-405B-B543-8ED88E2DD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6EEEBB-33A3-455F-98BB-29374C003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3FB4AB-B0E8-4C0A-BAB9-20B80C60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AF440-D292-45A2-967D-738537C0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F2DB0-D97B-4684-BB8D-7642619F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0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F504D-1307-4C38-B3E6-C41FDB92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B08F05-F28F-460B-94F3-EBE4A23D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8C62A6-7E82-492E-B6B1-6C8637FE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3DA0D5-56CE-4DD6-8C1A-7CCA9441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B101A-E5C5-4136-A56C-7FEE87AB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3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462A3-4614-4CCF-B066-ED14F785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9A065F-A4AE-46CD-8CA4-E86C2C9DB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C95BD3-67F6-4B1B-804E-C4833631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264C30-9A4B-4261-B882-CAF7C986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E76F8A-A8AC-4D9D-AA5B-7917B3B1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4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C1D3C-3C45-4CDE-8C50-E9B54531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E7F67-DFE1-4955-A5EC-578B6D234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BCCAA2-482E-417A-BB45-47228BCC1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03773A-C9D4-4C39-95F3-76F9E89A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B03AC-2A32-4470-A086-A921220A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0128CD-27B6-4FCF-BE55-E570B38A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46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C43F7-4CE4-4D42-941A-E4BC3241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23597C-D66C-416D-B6BF-FA406C61F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E5280B-A5BD-4A51-A5D9-249AE953D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F8BFCA-090B-4561-8E1A-D7426A78F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13BB2F4-F03D-4261-A0C3-78AE02EE7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DEA5A8-9BE9-4937-B95A-6EEFDCB2A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FA513E-9142-45F3-B525-297A1B23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74F380-EE16-43EA-811B-17EB29DA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44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4B422-81D7-481C-903D-BAB87D09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47B207-6EE8-4462-841C-55EFF3CD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25E343-B5B8-4B55-9DDE-AB5AA4FB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32F3F1-C931-4867-B21E-9D323C88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22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DBEC7E7-E04C-46DC-A7DC-C606EB4E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DC139F-B21F-418A-854A-1F23CEB3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DF6473-2FF0-4356-A485-8BE06630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7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7083E-BB5E-4816-B292-BBBDFBD9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17A9C-449F-44C2-8F73-5D77D797A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D037AE-C6BA-4F6B-B05A-098AA7B13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B0551D-E99B-40EB-BCE7-60FE25B0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31DD6C-30D4-4D32-B96B-50000C03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8D9CD2-70DE-4358-954A-E3FCA931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32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53F86-29A7-45C4-B836-9DDBEE81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B6EFE1-3019-4953-A852-8F1E784A6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20AF383-0FAC-428D-B633-F2C750B26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07AD49-78D1-4875-97D4-7193EB1C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BFD1B3-EFC4-46BD-A519-B1292B648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87929F-8265-44A8-8A44-7EE299BB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3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DE04B09-BE14-4E60-8073-0F7D5FCB1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DE8703-4F80-40B2-8893-EE8D971F7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B1138-4576-4962-887C-561E9A6F6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C2186-01DB-4510-8A05-784FE9AA5AD3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2005D-17A7-4B07-8A8E-9351123D3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9EDCC0-E801-427D-BD3F-073A1A68E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89742A18-5492-4B4E-B61F-49006AF7E37A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2BC6F6-7BA8-4F55-8619-68E4F90A1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8800"/>
            <a:ext cx="9144000" cy="2250291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Týdenní přehled epidemické situace </a:t>
            </a:r>
            <a:b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a stavu očkování</a:t>
            </a:r>
            <a:b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v Královéhradeckém kraji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649B9A-D1EE-41AE-A9D4-4B276E1A9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0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Počet osob – dvě dávky - k 8.3.2021</a:t>
            </a:r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49" y="5535780"/>
            <a:ext cx="1864043" cy="957095"/>
          </a:xfrm>
          <a:prstGeom prst="rect">
            <a:avLst/>
          </a:prstGeom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109BFB23-CD55-434F-B41C-919EC748ED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261429"/>
              </p:ext>
            </p:extLst>
          </p:nvPr>
        </p:nvGraphicFramePr>
        <p:xfrm>
          <a:off x="838200" y="1690688"/>
          <a:ext cx="10515601" cy="3834608"/>
        </p:xfrm>
        <a:graphic>
          <a:graphicData uri="http://schemas.openxmlformats.org/drawingml/2006/table">
            <a:tbl>
              <a:tblPr/>
              <a:tblGrid>
                <a:gridCol w="2101641">
                  <a:extLst>
                    <a:ext uri="{9D8B030D-6E8A-4147-A177-3AD203B41FA5}">
                      <a16:colId xmlns:a16="http://schemas.microsoft.com/office/drawing/2014/main" val="2829256065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3140015426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4006247820"/>
                    </a:ext>
                  </a:extLst>
                </a:gridCol>
                <a:gridCol w="1054520">
                  <a:extLst>
                    <a:ext uri="{9D8B030D-6E8A-4147-A177-3AD203B41FA5}">
                      <a16:colId xmlns:a16="http://schemas.microsoft.com/office/drawing/2014/main" val="1093024264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742404227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695198278"/>
                    </a:ext>
                  </a:extLst>
                </a:gridCol>
                <a:gridCol w="1054520">
                  <a:extLst>
                    <a:ext uri="{9D8B030D-6E8A-4147-A177-3AD203B41FA5}">
                      <a16:colId xmlns:a16="http://schemas.microsoft.com/office/drawing/2014/main" val="1869762087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2810489566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3135645289"/>
                    </a:ext>
                  </a:extLst>
                </a:gridCol>
              </a:tblGrid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045410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32 746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14339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1586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985746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533244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5621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64226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704133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212235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29150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699710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647682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16 228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863956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54750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12 586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29 902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3979093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267 740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114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045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Praktičtí lékaři – dávky </a:t>
            </a:r>
            <a:r>
              <a:rPr lang="cs-CZ" sz="3600">
                <a:solidFill>
                  <a:srgbClr val="2B2B82"/>
                </a:solidFill>
                <a:latin typeface="Franklin Gothic Demi" panose="020B0703020102020204" pitchFamily="34" charset="0"/>
              </a:rPr>
              <a:t>k 8.3.2021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50" y="5665694"/>
            <a:ext cx="1578698" cy="827181"/>
          </a:xfrm>
          <a:prstGeom prst="rect">
            <a:avLst/>
          </a:prstGeom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B1552068-C92A-463C-853C-DEB87075D7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874395"/>
              </p:ext>
            </p:extLst>
          </p:nvPr>
        </p:nvGraphicFramePr>
        <p:xfrm>
          <a:off x="1129552" y="1690688"/>
          <a:ext cx="10224246" cy="3834608"/>
        </p:xfrm>
        <a:graphic>
          <a:graphicData uri="http://schemas.openxmlformats.org/drawingml/2006/table">
            <a:tbl>
              <a:tblPr/>
              <a:tblGrid>
                <a:gridCol w="2515914">
                  <a:extLst>
                    <a:ext uri="{9D8B030D-6E8A-4147-A177-3AD203B41FA5}">
                      <a16:colId xmlns:a16="http://schemas.microsoft.com/office/drawing/2014/main" val="3692629744"/>
                    </a:ext>
                  </a:extLst>
                </a:gridCol>
                <a:gridCol w="1284722">
                  <a:extLst>
                    <a:ext uri="{9D8B030D-6E8A-4147-A177-3AD203B41FA5}">
                      <a16:colId xmlns:a16="http://schemas.microsoft.com/office/drawing/2014/main" val="2145202825"/>
                    </a:ext>
                  </a:extLst>
                </a:gridCol>
                <a:gridCol w="1284722">
                  <a:extLst>
                    <a:ext uri="{9D8B030D-6E8A-4147-A177-3AD203B41FA5}">
                      <a16:colId xmlns:a16="http://schemas.microsoft.com/office/drawing/2014/main" val="96106828"/>
                    </a:ext>
                  </a:extLst>
                </a:gridCol>
                <a:gridCol w="1284722">
                  <a:extLst>
                    <a:ext uri="{9D8B030D-6E8A-4147-A177-3AD203B41FA5}">
                      <a16:colId xmlns:a16="http://schemas.microsoft.com/office/drawing/2014/main" val="3671297326"/>
                    </a:ext>
                  </a:extLst>
                </a:gridCol>
                <a:gridCol w="1284722">
                  <a:extLst>
                    <a:ext uri="{9D8B030D-6E8A-4147-A177-3AD203B41FA5}">
                      <a16:colId xmlns:a16="http://schemas.microsoft.com/office/drawing/2014/main" val="458846248"/>
                    </a:ext>
                  </a:extLst>
                </a:gridCol>
                <a:gridCol w="1284722">
                  <a:extLst>
                    <a:ext uri="{9D8B030D-6E8A-4147-A177-3AD203B41FA5}">
                      <a16:colId xmlns:a16="http://schemas.microsoft.com/office/drawing/2014/main" val="1103172916"/>
                    </a:ext>
                  </a:extLst>
                </a:gridCol>
                <a:gridCol w="1284722">
                  <a:extLst>
                    <a:ext uri="{9D8B030D-6E8A-4147-A177-3AD203B41FA5}">
                      <a16:colId xmlns:a16="http://schemas.microsoft.com/office/drawing/2014/main" val="4115337092"/>
                    </a:ext>
                  </a:extLst>
                </a:gridCol>
              </a:tblGrid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27444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CZ010 Hlavní město Praha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550463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CZ020 Středočeský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00693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CZ031 Jihočeský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977725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CZ032 Plzeňský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6213154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CZ041 Karlovarský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2075719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CZ042 Ústecký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04031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CZ051 Liberecký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66124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CZ052 Královéhradecký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87636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CZ053 Pardubický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111573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CZ063 Kraj Vysočina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50052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CZ064 Jihomoravský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06349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CZ071 Olomoucký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480379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CZ072 Zlínský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925229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CZ080 Moravskoslezský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110068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28 664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155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038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3509B-D2F3-452A-BB89-5A10A860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947"/>
          </a:xfrm>
        </p:spPr>
        <p:txBody>
          <a:bodyPr/>
          <a:lstStyle/>
          <a:p>
            <a: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  <a:t>Nasazení Armády ČR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546F5DE-EBDD-4C12-A442-C04F017114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023335"/>
              </p:ext>
            </p:extLst>
          </p:nvPr>
        </p:nvGraphicFramePr>
        <p:xfrm>
          <a:off x="1208014" y="1501629"/>
          <a:ext cx="9020067" cy="39287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27030">
                  <a:extLst>
                    <a:ext uri="{9D8B030D-6E8A-4147-A177-3AD203B41FA5}">
                      <a16:colId xmlns:a16="http://schemas.microsoft.com/office/drawing/2014/main" val="3711849303"/>
                    </a:ext>
                  </a:extLst>
                </a:gridCol>
                <a:gridCol w="1824892">
                  <a:extLst>
                    <a:ext uri="{9D8B030D-6E8A-4147-A177-3AD203B41FA5}">
                      <a16:colId xmlns:a16="http://schemas.microsoft.com/office/drawing/2014/main" val="1785689735"/>
                    </a:ext>
                  </a:extLst>
                </a:gridCol>
                <a:gridCol w="1268145">
                  <a:extLst>
                    <a:ext uri="{9D8B030D-6E8A-4147-A177-3AD203B41FA5}">
                      <a16:colId xmlns:a16="http://schemas.microsoft.com/office/drawing/2014/main" val="1035950899"/>
                    </a:ext>
                  </a:extLst>
                </a:gridCol>
              </a:tblGrid>
              <a:tr h="26859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Název zařízení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Doba nasazení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Počet osob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025764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Náchod - nemocnice Náchod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11.2. - 9.3.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91802669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Náchod - nemocnice Rychnov nad Kněžnou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11.2. - 9.3.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740155024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Náchod - LDN Jaroměř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11.2. </a:t>
                      </a:r>
                      <a:r>
                        <a:rPr lang="cs-CZ" sz="1200" u="none" strike="noStrike">
                          <a:effectLst/>
                        </a:rPr>
                        <a:t>- </a:t>
                      </a:r>
                      <a:r>
                        <a:rPr lang="cs-CZ" sz="1200" u="none" strike="noStrike" dirty="0">
                          <a:effectLst/>
                        </a:rPr>
                        <a:t>1</a:t>
                      </a:r>
                      <a:r>
                        <a:rPr lang="cs-CZ" sz="1200" u="none" strike="noStrike">
                          <a:effectLst/>
                        </a:rPr>
                        <a:t>4.3</a:t>
                      </a:r>
                      <a:r>
                        <a:rPr lang="cs-CZ" sz="1200" u="none" strike="noStrike" dirty="0">
                          <a:effectLst/>
                        </a:rPr>
                        <a:t>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89585673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Oblastní nemocnice Jičín, a.s.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15.2. - 14.3.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49003250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Oblastní nemocnice Jičín, a.s. - LDN Nový Bydžov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15.2. - 28.2.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23406108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Fakultní nemocnice Hradec Králové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15.2. - 14.3.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476197704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Oblastní nemocnice Trutnov 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13.2. - 10.3.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438212969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Městská nemocnice Dvůr Králové nad Labem</a:t>
                      </a:r>
                      <a:endParaRPr lang="cs-CZ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9.2. – 23.3.</a:t>
                      </a:r>
                      <a:endParaRPr lang="cs-CZ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</a:t>
                      </a:r>
                      <a:endParaRPr lang="cs-CZ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684207510"/>
                  </a:ext>
                </a:extLst>
              </a:tr>
              <a:tr h="32747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Oblastní nemocnice Náchod, a.s.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1.3. - 31.3.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716666884"/>
                  </a:ext>
                </a:extLst>
              </a:tr>
              <a:tr h="32747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Fakultní nemocnice Hradec Králové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1.3. - 31.3.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586101981"/>
                  </a:ext>
                </a:extLst>
              </a:tr>
              <a:tr h="32747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u="none" strike="noStrike" dirty="0">
                          <a:effectLst/>
                          <a:latin typeface="+mn-lt"/>
                        </a:rPr>
                        <a:t>Oblastní nemocnice </a:t>
                      </a:r>
                      <a:r>
                        <a:rPr lang="cs-CZ" sz="1200" b="0" u="none" strike="noStrike">
                          <a:effectLst/>
                          <a:latin typeface="+mn-lt"/>
                        </a:rPr>
                        <a:t>Trutnov 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1.3. – 31.3.</a:t>
                      </a: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595048030"/>
                  </a:ext>
                </a:extLst>
              </a:tr>
              <a:tr h="22430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CELKEM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81081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386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Aktuální situace v Královéhradeckém kraji</a:t>
            </a:r>
            <a:b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24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 8. 3. 2021 včetně</a:t>
            </a:r>
            <a:endParaRPr lang="cs-CZ" sz="24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435336"/>
              </p:ext>
            </p:extLst>
          </p:nvPr>
        </p:nvGraphicFramePr>
        <p:xfrm>
          <a:off x="1789471" y="1690688"/>
          <a:ext cx="9212826" cy="3697393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658752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2554074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528199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období 2. 3. – 8. 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4.833 (pokles o 17%)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Průměrný denní nárůst za týden celkem na 100 tis. obyv. k 8. 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125,3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1232409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Průměrný denní nárůst za týden skupina 65+ na 100 tis. obyv. 65+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82,8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839464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dirty="0"/>
                        <a:t>Počet potvrzených případů od 1.3.2020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93.979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4498099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dirty="0"/>
                        <a:t>Počet aktivních případů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10.687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0750189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dirty="0"/>
                        <a:t>Počet vyléčených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81.789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56811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dirty="0"/>
                        <a:t>Počet úmrtí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1.503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19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64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33141CA8-F12A-4BB4-B498-8D7B54AC06BF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Kapacita C+ lůžek v Královéhradeckém kraji</a:t>
            </a:r>
            <a:endParaRPr lang="cs-CZ" sz="36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8889F0C-383D-45DE-872F-692F4108A7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632403"/>
              </p:ext>
            </p:extLst>
          </p:nvPr>
        </p:nvGraphicFramePr>
        <p:xfrm>
          <a:off x="1013750" y="1690689"/>
          <a:ext cx="9693872" cy="3926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327">
                  <a:extLst>
                    <a:ext uri="{9D8B030D-6E8A-4147-A177-3AD203B41FA5}">
                      <a16:colId xmlns:a16="http://schemas.microsoft.com/office/drawing/2014/main" val="1034507439"/>
                    </a:ext>
                  </a:extLst>
                </a:gridCol>
                <a:gridCol w="1370697">
                  <a:extLst>
                    <a:ext uri="{9D8B030D-6E8A-4147-A177-3AD203B41FA5}">
                      <a16:colId xmlns:a16="http://schemas.microsoft.com/office/drawing/2014/main" val="767322251"/>
                    </a:ext>
                  </a:extLst>
                </a:gridCol>
                <a:gridCol w="1349771">
                  <a:extLst>
                    <a:ext uri="{9D8B030D-6E8A-4147-A177-3AD203B41FA5}">
                      <a16:colId xmlns:a16="http://schemas.microsoft.com/office/drawing/2014/main" val="2803813529"/>
                    </a:ext>
                  </a:extLst>
                </a:gridCol>
                <a:gridCol w="1370697">
                  <a:extLst>
                    <a:ext uri="{9D8B030D-6E8A-4147-A177-3AD203B41FA5}">
                      <a16:colId xmlns:a16="http://schemas.microsoft.com/office/drawing/2014/main" val="2529611398"/>
                    </a:ext>
                  </a:extLst>
                </a:gridCol>
                <a:gridCol w="1318380">
                  <a:extLst>
                    <a:ext uri="{9D8B030D-6E8A-4147-A177-3AD203B41FA5}">
                      <a16:colId xmlns:a16="http://schemas.microsoft.com/office/drawing/2014/main" val="1787663944"/>
                    </a:ext>
                  </a:extLst>
                </a:gridCol>
              </a:tblGrid>
              <a:tr h="836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8. 3. 2021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Kapacita intenzivní péče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Volná </a:t>
                      </a: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intenzivní lůžka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Kapacita standardní lůžka včetně násl.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Volná standardní lůžka včetně násl.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79944222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Oblastní nemocnice Jičín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14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117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18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41707407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Oblastní nemocnice Trutnov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58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15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84506937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Městská nemocnice Dvůr Králové n/L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-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12975395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Oblastní nemocnice Náchod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Franklin Gothic Book" panose="020B0503020102020204" pitchFamily="34" charset="0"/>
                        </a:rPr>
                        <a:t>25</a:t>
                      </a:r>
                      <a:endParaRPr lang="cs-CZ" sz="140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150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26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68607157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Nemocnice Rychnov nad Kněžnou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11461473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Nemocnice Vrchlabí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5894162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Fakultní nemocnice Hradec Králové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63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9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196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49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45275278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celkem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</a:rPr>
                        <a:t>131</a:t>
                      </a:r>
                      <a:endParaRPr lang="cs-CZ" sz="1400" b="1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15</a:t>
                      </a: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589</a:t>
                      </a: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113</a:t>
                      </a: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33631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0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B198CEA-5624-4963-8B0D-3FAD00F63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57" y="0"/>
            <a:ext cx="10450286" cy="68580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C08E95C-0954-4745-85E1-E74D3581E38A}"/>
              </a:ext>
            </a:extLst>
          </p:cNvPr>
          <p:cNvSpPr txBox="1"/>
          <p:nvPr/>
        </p:nvSpPr>
        <p:spPr>
          <a:xfrm>
            <a:off x="2464904" y="3429000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Fakultní nemocnice HK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63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196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9D3DCA5-54FF-41C9-A38A-EF8147A85295}"/>
              </a:ext>
            </a:extLst>
          </p:cNvPr>
          <p:cNvSpPr txBox="1"/>
          <p:nvPr/>
        </p:nvSpPr>
        <p:spPr>
          <a:xfrm>
            <a:off x="1790368" y="2383304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ON Jičín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14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117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0609429-9913-4539-91C8-B55E8368A409}"/>
              </a:ext>
            </a:extLst>
          </p:cNvPr>
          <p:cNvSpPr txBox="1"/>
          <p:nvPr/>
        </p:nvSpPr>
        <p:spPr>
          <a:xfrm>
            <a:off x="5766021" y="480392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Nemocnice Vrchlabí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3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20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CA65021-EDCD-4351-94B8-C06F2C17DD75}"/>
              </a:ext>
            </a:extLst>
          </p:cNvPr>
          <p:cNvSpPr txBox="1"/>
          <p:nvPr/>
        </p:nvSpPr>
        <p:spPr>
          <a:xfrm>
            <a:off x="8191168" y="1126723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ON Trutnov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16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58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2F4756D-84FE-4A9A-857E-19F7FE5E30FD}"/>
              </a:ext>
            </a:extLst>
          </p:cNvPr>
          <p:cNvSpPr txBox="1"/>
          <p:nvPr/>
        </p:nvSpPr>
        <p:spPr>
          <a:xfrm>
            <a:off x="5185575" y="5211417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MN Dvůr Králové n. L.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0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26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ADDB69A-9020-4D6E-A770-954A6BB933B6}"/>
              </a:ext>
            </a:extLst>
          </p:cNvPr>
          <p:cNvSpPr txBox="1"/>
          <p:nvPr/>
        </p:nvSpPr>
        <p:spPr>
          <a:xfrm>
            <a:off x="8731857" y="4670728"/>
            <a:ext cx="1962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Nemocnice Rychnov n. </a:t>
            </a:r>
            <a:r>
              <a:rPr lang="cs-CZ" sz="1200" dirty="0" err="1">
                <a:solidFill>
                  <a:srgbClr val="2B2B82"/>
                </a:solidFill>
                <a:latin typeface="Franklin Gothic Demi" panose="020B0703020102020204" pitchFamily="34" charset="0"/>
              </a:rPr>
              <a:t>Kn</a:t>
            </a:r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.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10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22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969F1FE-AA15-4EA6-83ED-EEDB32AEF468}"/>
              </a:ext>
            </a:extLst>
          </p:cNvPr>
          <p:cNvSpPr txBox="1"/>
          <p:nvPr/>
        </p:nvSpPr>
        <p:spPr>
          <a:xfrm>
            <a:off x="8525123" y="3105834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ON Náchod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25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150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D84F3C5-AB0D-44E2-98E1-BDA315CE83A9}"/>
              </a:ext>
            </a:extLst>
          </p:cNvPr>
          <p:cNvSpPr txBox="1"/>
          <p:nvPr/>
        </p:nvSpPr>
        <p:spPr>
          <a:xfrm>
            <a:off x="2044810" y="4486061"/>
            <a:ext cx="1607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720</a:t>
            </a:r>
          </a:p>
        </p:txBody>
      </p:sp>
    </p:spTree>
    <p:extLst>
      <p:ext uri="{BB962C8B-B14F-4D97-AF65-F5344CB8AC3E}">
        <p14:creationId xmlns:p14="http://schemas.microsoft.com/office/powerpoint/2010/main" val="4255019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08969" y="144795"/>
            <a:ext cx="8293855" cy="7423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Kapacity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obsazen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 COVID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pacienty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kraje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za poslední 3 dny 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12B617-EFC8-47A3-9ADE-E9EBD4F7A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980910"/>
              </p:ext>
            </p:extLst>
          </p:nvPr>
        </p:nvGraphicFramePr>
        <p:xfrm>
          <a:off x="199580" y="1147680"/>
          <a:ext cx="11792839" cy="5289730"/>
        </p:xfrm>
        <a:graphic>
          <a:graphicData uri="http://schemas.openxmlformats.org/drawingml/2006/table">
            <a:tbl>
              <a:tblPr/>
              <a:tblGrid>
                <a:gridCol w="1468423">
                  <a:extLst>
                    <a:ext uri="{9D8B030D-6E8A-4147-A177-3AD203B41FA5}">
                      <a16:colId xmlns:a16="http://schemas.microsoft.com/office/drawing/2014/main" val="4150606983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901187104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736464511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866311018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187411557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1722424766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478160495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07281828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084146701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46467842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39354822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515241955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1136750727"/>
                    </a:ext>
                  </a:extLst>
                </a:gridCol>
              </a:tblGrid>
              <a:tr h="261970">
                <a:tc>
                  <a:txBody>
                    <a:bodyPr/>
                    <a:lstStyle/>
                    <a:p>
                      <a:pPr algn="l" fontAlgn="b"/>
                      <a:endParaRPr lang="cs-CZ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JIP l</a:t>
                      </a:r>
                      <a:r>
                        <a:rPr lang="cs-CZ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ůžka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UPV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ECMO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Lůžka s kyslíkem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186962"/>
                  </a:ext>
                </a:extLst>
              </a:tr>
              <a:tr h="24339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99862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27819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951956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84174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60722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97502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752789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632794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9055" marR="9055" marT="9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20946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608186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95485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22968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22330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88004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72607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ČR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712677"/>
                  </a:ext>
                </a:extLst>
              </a:tr>
            </a:tbl>
          </a:graphicData>
        </a:graphic>
      </p:graphicFrame>
      <p:sp>
        <p:nvSpPr>
          <p:cNvPr id="5" name="TextBox 19">
            <a:extLst>
              <a:ext uri="{FF2B5EF4-FFF2-40B4-BE49-F238E27FC236}">
                <a16:creationId xmlns:a16="http://schemas.microsoft.com/office/drawing/2014/main" id="{6DA12B14-0A67-47C7-A14C-AF40A0E3F71C}"/>
              </a:ext>
            </a:extLst>
          </p:cNvPr>
          <p:cNvSpPr txBox="1"/>
          <p:nvPr/>
        </p:nvSpPr>
        <p:spPr>
          <a:xfrm>
            <a:off x="76509" y="6521510"/>
            <a:ext cx="11915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Hlášení posledních dnů ukazují </a:t>
            </a:r>
            <a:r>
              <a:rPr lang="cs-CZ" sz="1400"/>
              <a:t>okamžitý reálný stav </a:t>
            </a:r>
            <a:r>
              <a:rPr lang="cs-CZ" sz="1400" dirty="0"/>
              <a:t>k půlnoci reportovaného dne. Zpětným dohlášením záznamů (překlady, úmrtí, apod.) se počty mohou měnit.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DCB379E-AA63-401D-932F-0F0A69261C70}"/>
              </a:ext>
            </a:extLst>
          </p:cNvPr>
          <p:cNvSpPr/>
          <p:nvPr/>
        </p:nvSpPr>
        <p:spPr>
          <a:xfrm>
            <a:off x="8602824" y="832747"/>
            <a:ext cx="3497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Ministerstvo zdravotnictví ČR</a:t>
            </a:r>
          </a:p>
        </p:txBody>
      </p:sp>
    </p:spTree>
    <p:extLst>
      <p:ext uri="{BB962C8B-B14F-4D97-AF65-F5344CB8AC3E}">
        <p14:creationId xmlns:p14="http://schemas.microsoft.com/office/powerpoint/2010/main" val="86293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08969" y="144795"/>
            <a:ext cx="8293855" cy="7423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Dostupná kapacita intenzivní péče: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kraje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za poslední 3 dny 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12B617-EFC8-47A3-9ADE-E9EBD4F7A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671160"/>
              </p:ext>
            </p:extLst>
          </p:nvPr>
        </p:nvGraphicFramePr>
        <p:xfrm>
          <a:off x="199580" y="1147680"/>
          <a:ext cx="11792839" cy="5289730"/>
        </p:xfrm>
        <a:graphic>
          <a:graphicData uri="http://schemas.openxmlformats.org/drawingml/2006/table">
            <a:tbl>
              <a:tblPr/>
              <a:tblGrid>
                <a:gridCol w="1468423">
                  <a:extLst>
                    <a:ext uri="{9D8B030D-6E8A-4147-A177-3AD203B41FA5}">
                      <a16:colId xmlns:a16="http://schemas.microsoft.com/office/drawing/2014/main" val="4150606983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901187104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736464511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866311018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187411557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1722424766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478160495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07281828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084146701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46467842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39354822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515241955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1136750727"/>
                    </a:ext>
                  </a:extLst>
                </a:gridCol>
              </a:tblGrid>
              <a:tr h="261970">
                <a:tc>
                  <a:txBody>
                    <a:bodyPr/>
                    <a:lstStyle/>
                    <a:p>
                      <a:pPr algn="l" fontAlgn="b"/>
                      <a:endParaRPr lang="cs-CZ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JIP l</a:t>
                      </a:r>
                      <a:r>
                        <a:rPr lang="cs-CZ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ůžka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UPV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ECMO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Lůžka s kyslíkem*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186962"/>
                  </a:ext>
                </a:extLst>
              </a:tr>
              <a:tr h="24339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08.03.2021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99862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27819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951956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84174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60722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97502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752789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632794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9055" marR="9055" marT="9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20946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608186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95485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22968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22330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88004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72607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ČR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712677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1CC2D9D8-E40E-4511-ACEC-155C504D6F73}"/>
              </a:ext>
            </a:extLst>
          </p:cNvPr>
          <p:cNvSpPr txBox="1"/>
          <p:nvPr/>
        </p:nvSpPr>
        <p:spPr>
          <a:xfrm>
            <a:off x="199580" y="6459955"/>
            <a:ext cx="1978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* Včetně </a:t>
            </a:r>
            <a:r>
              <a:rPr lang="cs-CZ" sz="1600" dirty="0" err="1"/>
              <a:t>reprofilizace</a:t>
            </a:r>
            <a:endParaRPr lang="cs-CZ" sz="1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EDFD790-2D70-44A0-9F4D-FF3BEBCCA05C}"/>
              </a:ext>
            </a:extLst>
          </p:cNvPr>
          <p:cNvSpPr/>
          <p:nvPr/>
        </p:nvSpPr>
        <p:spPr>
          <a:xfrm>
            <a:off x="8602824" y="832747"/>
            <a:ext cx="3497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Ministerstvo zdravotnictví ČR</a:t>
            </a:r>
          </a:p>
        </p:txBody>
      </p:sp>
    </p:spTree>
    <p:extLst>
      <p:ext uri="{BB962C8B-B14F-4D97-AF65-F5344CB8AC3E}">
        <p14:creationId xmlns:p14="http://schemas.microsoft.com/office/powerpoint/2010/main" val="2159473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Situace v pobytových službách k 8.3.2021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51BD7B-D78F-45A1-BBB7-9FE5A6EFF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Počet pozitivních klientů: 58 z 3.250 (1,8 %)</a:t>
            </a:r>
          </a:p>
          <a:p>
            <a:r>
              <a:rPr lang="cs-CZ" dirty="0"/>
              <a:t>Počet pozitivních pracovníků: 61 z 2.465 (2,5 %)</a:t>
            </a:r>
          </a:p>
          <a:p>
            <a:r>
              <a:rPr lang="cs-CZ" dirty="0"/>
              <a:t>Počet pracovníků v karanténě: 22 z 2.465 (0,9 %)</a:t>
            </a:r>
          </a:p>
          <a:p>
            <a:r>
              <a:rPr lang="cs-CZ" dirty="0"/>
              <a:t>Počet zařízení s nákazou: 4 z 53 (7,5 %)</a:t>
            </a:r>
          </a:p>
          <a:p>
            <a:r>
              <a:rPr lang="cs-CZ" dirty="0"/>
              <a:t>Počet zařízení v karanténě: 2 z 53 (3,8 %)</a:t>
            </a:r>
          </a:p>
          <a:p>
            <a:pPr marL="0" indent="0">
              <a:spcBef>
                <a:spcPts val="0"/>
              </a:spcBef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400" b="1" dirty="0"/>
              <a:t>V současné chvíli jsou nejvíce zasažena tato zařízení: </a:t>
            </a:r>
            <a:r>
              <a:rPr lang="cs-CZ" sz="1400" dirty="0"/>
              <a:t>Domovy na Orlici (Borohrádek), Domov důchodců Náchod.</a:t>
            </a:r>
          </a:p>
          <a:p>
            <a:pPr marL="0" indent="0">
              <a:buNone/>
            </a:pPr>
            <a:endParaRPr lang="cs-CZ" sz="1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49" y="5535780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891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AC243D6-3B03-4CD3-BB16-412CE6C57BB1}"/>
              </a:ext>
            </a:extLst>
          </p:cNvPr>
          <p:cNvSpPr/>
          <p:nvPr/>
        </p:nvSpPr>
        <p:spPr>
          <a:xfrm>
            <a:off x="971550" y="-1"/>
            <a:ext cx="11220449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6798873-6145-45D1-8C96-24D321BBB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DC45AFE-5A50-4C8E-AEA8-140D1FD99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799" y="177435"/>
            <a:ext cx="9772650" cy="981894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 Očkování od 2. ledna do 8. března 2021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8D3777E1-1483-4BC5-9E05-43643D77575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75707" y="1073523"/>
          <a:ext cx="9772650" cy="4710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1856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Počet očkování k 8.3.2021</a:t>
            </a:r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49" y="5535780"/>
            <a:ext cx="1864043" cy="957095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BE6AC638-1FBB-4E78-B1DC-5781762F08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4756476"/>
              </p:ext>
            </p:extLst>
          </p:nvPr>
        </p:nvGraphicFramePr>
        <p:xfrm>
          <a:off x="838200" y="1524000"/>
          <a:ext cx="10515601" cy="4001296"/>
        </p:xfrm>
        <a:graphic>
          <a:graphicData uri="http://schemas.openxmlformats.org/drawingml/2006/table">
            <a:tbl>
              <a:tblPr/>
              <a:tblGrid>
                <a:gridCol w="2101641">
                  <a:extLst>
                    <a:ext uri="{9D8B030D-6E8A-4147-A177-3AD203B41FA5}">
                      <a16:colId xmlns:a16="http://schemas.microsoft.com/office/drawing/2014/main" val="2373132919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3948411481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3779232331"/>
                    </a:ext>
                  </a:extLst>
                </a:gridCol>
                <a:gridCol w="1054520">
                  <a:extLst>
                    <a:ext uri="{9D8B030D-6E8A-4147-A177-3AD203B41FA5}">
                      <a16:colId xmlns:a16="http://schemas.microsoft.com/office/drawing/2014/main" val="2727859709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2925487996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1968393162"/>
                    </a:ext>
                  </a:extLst>
                </a:gridCol>
                <a:gridCol w="1054520">
                  <a:extLst>
                    <a:ext uri="{9D8B030D-6E8A-4147-A177-3AD203B41FA5}">
                      <a16:colId xmlns:a16="http://schemas.microsoft.com/office/drawing/2014/main" val="3232339233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331294123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2390221910"/>
                    </a:ext>
                  </a:extLst>
                </a:gridCol>
              </a:tblGrid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382103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27 524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175 961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947550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22 685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16 910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25 977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89 345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42869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54 064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245084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16 213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597599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23 551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894959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46 935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890575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42978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18 197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457701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33 673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5072180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36 280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779072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25 574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13 082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675251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21 957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933441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4445664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15 691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34 818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88 395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613735"/>
                  </a:ext>
                </a:extLst>
              </a:tr>
              <a:tr h="25008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41 362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192 573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325 663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862 670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021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5015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5238</TotalTime>
  <Words>1708</Words>
  <Application>Microsoft Office PowerPoint</Application>
  <PresentationFormat>Širokoúhlá obrazovka</PresentationFormat>
  <Paragraphs>966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Franklin Gothic Demi</vt:lpstr>
      <vt:lpstr>Motiv Office</vt:lpstr>
      <vt:lpstr>Týdenní přehled epidemické situace  a stavu očkování v Královéhradeckém kraji</vt:lpstr>
      <vt:lpstr>Aktuální situace v Královéhradeckém kraji k 8. 3. 2021 včetně</vt:lpstr>
      <vt:lpstr>Kapacita C+ lůžek v Královéhradeckém kraji</vt:lpstr>
      <vt:lpstr>Prezentace aplikace PowerPoint</vt:lpstr>
      <vt:lpstr>Prezentace aplikace PowerPoint</vt:lpstr>
      <vt:lpstr>Prezentace aplikace PowerPoint</vt:lpstr>
      <vt:lpstr>Situace v pobytových službách k 8.3.2021</vt:lpstr>
      <vt:lpstr> Očkování od 2. ledna do 8. března 2021</vt:lpstr>
      <vt:lpstr>Počet očkování k 8.3.2021</vt:lpstr>
      <vt:lpstr>Počet osob – dvě dávky - k 8.3.2021</vt:lpstr>
      <vt:lpstr>Praktičtí lékaři – dávky k 8.3.2021</vt:lpstr>
      <vt:lpstr>Nasazení Armády ČR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Očkovací strategie Královéhradeckého kraje</dc:title>
  <dc:creator>Pejšek Miroslav Ing.</dc:creator>
  <cp:lastModifiedBy>Lechmann Dan Mgr.</cp:lastModifiedBy>
  <cp:revision>233</cp:revision>
  <cp:lastPrinted>2021-03-09T07:14:24Z</cp:lastPrinted>
  <dcterms:created xsi:type="dcterms:W3CDTF">2021-01-14T19:24:21Z</dcterms:created>
  <dcterms:modified xsi:type="dcterms:W3CDTF">2021-03-09T13:24:31Z</dcterms:modified>
</cp:coreProperties>
</file>