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59" r:id="rId4"/>
    <p:sldId id="264" r:id="rId5"/>
    <p:sldId id="263" r:id="rId6"/>
    <p:sldId id="268" r:id="rId7"/>
    <p:sldId id="267" r:id="rId8"/>
    <p:sldId id="748" r:id="rId9"/>
    <p:sldId id="261" r:id="rId10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B8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8\AppData\Local\Microsoft\Windows\INetCache\Content.Outlook\PXRRNVQX\O&#269;kov&#225;n&#237;%20-%202802_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8\AppData\Local\Microsoft\Windows\INetCache\Content.Outlook\PXRRNVQX\O&#269;kov&#225;n&#237;%20-%202802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8\AppData\Local\Microsoft\Windows\INetCache\Content.Outlook\PXRRNVQX\O&#269;kov&#225;n&#237;%20-%202802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659\Desktop\o&#269;kov&#225;n&#237;%20statistik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659\Desktop\o&#269;kov&#225;n&#237;%20statistik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08\AppData\Local\Microsoft\Windows\INetCache\Content.Outlook\PXRRNVQX\O&#269;kov&#225;n&#237;%20-%202802_202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659\AppData\Local\Microsoft\Windows\INetCache\Content.Outlook\TLF8ZMIN\Dod&#225;vky_vakci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659\AppData\Local\Microsoft\Windows\INetCache\Content.Outlook\TLF8ZMIN\Pl&#225;n%20o&#269;kov&#225;n&#23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808\AppData\Local\Microsoft\Windows\INetCache\Content.Outlook\PXRRNVQX\O&#269;kov&#225;n&#237;%20-%202802_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 dirty="0">
                <a:solidFill>
                  <a:srgbClr val="2B2B82"/>
                </a:solidFill>
              </a:rPr>
              <a:t>Počet vykázaných očkovaní dle krajů</a:t>
            </a:r>
            <a:r>
              <a:rPr lang="cs-CZ" sz="2400" b="1" baseline="0" dirty="0">
                <a:solidFill>
                  <a:srgbClr val="2B2B82"/>
                </a:solidFill>
              </a:rPr>
              <a:t> </a:t>
            </a:r>
            <a:endParaRPr lang="cs-CZ" sz="2400" b="1" dirty="0">
              <a:solidFill>
                <a:srgbClr val="2B2B82"/>
              </a:solidFill>
            </a:endParaRPr>
          </a:p>
        </c:rich>
      </c:tx>
      <c:layout>
        <c:manualLayout>
          <c:xMode val="edge"/>
          <c:yMode val="edge"/>
          <c:x val="0.28657962711845419"/>
          <c:y val="1.79541111037354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2659564503045257"/>
          <c:y val="0.10289100258479086"/>
          <c:w val="0.76247936887974654"/>
          <c:h val="0.86060761279483933"/>
        </c:manualLayout>
      </c:layout>
      <c:barChart>
        <c:barDir val="bar"/>
        <c:grouping val="clustered"/>
        <c:varyColors val="0"/>
        <c:ser>
          <c:idx val="2"/>
          <c:order val="2"/>
          <c:tx>
            <c:strRef>
              <c:f>'Očkování krajů graf č.4'!$E$44</c:f>
              <c:strCache>
                <c:ptCount val="1"/>
                <c:pt idx="0">
                  <c:v>Celkový počet očkovaných osob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4001E"/>
              </a:solidFill>
              <a:ln>
                <a:solidFill>
                  <a:srgbClr val="C4001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33-4648-8891-7932FA1520F7}"/>
              </c:ext>
            </c:extLst>
          </c:dPt>
          <c:dPt>
            <c:idx val="6"/>
            <c:invertIfNegative val="0"/>
            <c:bubble3D val="0"/>
            <c:spPr>
              <a:solidFill>
                <a:srgbClr val="2B2B82"/>
              </a:solidFill>
              <a:ln>
                <a:solidFill>
                  <a:srgbClr val="2B2B8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33-4648-8891-7932FA1520F7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rgbClr val="9D9DA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4001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433-4648-8891-7932FA1520F7}"/>
                </c:ext>
              </c:extLst>
            </c:dLbl>
            <c:dLbl>
              <c:idx val="6"/>
              <c:spPr>
                <a:solidFill>
                  <a:schemeClr val="bg1"/>
                </a:solidFill>
                <a:ln>
                  <a:solidFill>
                    <a:srgbClr val="2B2B8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2B2B8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433-4648-8891-7932FA1520F7}"/>
                </c:ext>
              </c:extLst>
            </c:dLbl>
            <c:dLbl>
              <c:idx val="7"/>
              <c:layout>
                <c:manualLayout>
                  <c:x val="1.2130443009398985E-5"/>
                  <c:y val="8.0671896069959702E-4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9D9DA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109269531886661E-2"/>
                      <c:h val="2.42210108351840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33-4648-8891-7932FA1520F7}"/>
                </c:ext>
              </c:extLst>
            </c:dLbl>
            <c:dLbl>
              <c:idx val="8"/>
              <c:layout>
                <c:manualLayout>
                  <c:x val="0"/>
                  <c:y val="-1.6165071202834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3-4648-8891-7932FA1520F7}"/>
                </c:ext>
              </c:extLst>
            </c:dLbl>
            <c:dLbl>
              <c:idx val="9"/>
              <c:layout>
                <c:manualLayout>
                  <c:x val="1.2138868657440682E-3"/>
                  <c:y val="9.4375958106683529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33-4648-8891-7932FA1520F7}"/>
                </c:ext>
              </c:extLst>
            </c:dLbl>
            <c:dLbl>
              <c:idx val="10"/>
              <c:layout>
                <c:manualLayout>
                  <c:x val="1.2138868657440903E-3"/>
                  <c:y val="2.193603350601583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33-4648-8891-7932FA1520F7}"/>
                </c:ext>
              </c:extLst>
            </c:dLbl>
            <c:dLbl>
              <c:idx val="11"/>
              <c:layout>
                <c:manualLayout>
                  <c:x val="1.2138868657441126E-3"/>
                  <c:y val="2.193603350601583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33-4648-8891-7932FA1520F7}"/>
                </c:ext>
              </c:extLst>
            </c:dLbl>
            <c:dLbl>
              <c:idx val="12"/>
              <c:layout>
                <c:manualLayout>
                  <c:x val="0"/>
                  <c:y val="1.6416315307525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33-4648-8891-7932FA1520F7}"/>
                </c:ext>
              </c:extLst>
            </c:dLbl>
            <c:dLbl>
              <c:idx val="13"/>
              <c:layout>
                <c:manualLayout>
                  <c:x val="7.7568300271288158E-3"/>
                  <c:y val="1.9517750535434078E-6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9D9DA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119680168458586E-2"/>
                      <c:h val="2.41903522743417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E433-4648-8891-7932FA1520F7}"/>
                </c:ext>
              </c:extLst>
            </c:dLbl>
            <c:dLbl>
              <c:idx val="14"/>
              <c:layout>
                <c:manualLayout>
                  <c:x val="0"/>
                  <c:y val="-1.59775946374050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33-4648-8891-7932FA1520F7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9D9DA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'Očkování krajů graf č.4'!$B$45:$B$59</c:f>
              <c:strCache>
                <c:ptCount val="15"/>
                <c:pt idx="0">
                  <c:v>Česká republika celkem</c:v>
                </c:pt>
                <c:pt idx="1">
                  <c:v>Hlavní město Praha</c:v>
                </c:pt>
                <c:pt idx="2">
                  <c:v>Středočeský kraj</c:v>
                </c:pt>
                <c:pt idx="3">
                  <c:v>Jihočeský kraj</c:v>
                </c:pt>
                <c:pt idx="4">
                  <c:v>Plzeňský kraj</c:v>
                </c:pt>
                <c:pt idx="5">
                  <c:v>Karlovarský kraj</c:v>
                </c:pt>
                <c:pt idx="6">
                  <c:v>Královéhradecký kraj</c:v>
                </c:pt>
                <c:pt idx="7">
                  <c:v>Ústecký kraj</c:v>
                </c:pt>
                <c:pt idx="8">
                  <c:v>Liberecký kraj</c:v>
                </c:pt>
                <c:pt idx="9">
                  <c:v>Pardubický kraj</c:v>
                </c:pt>
                <c:pt idx="10">
                  <c:v>Kraj Vysočina</c:v>
                </c:pt>
                <c:pt idx="11">
                  <c:v>Jihomoravský kraj</c:v>
                </c:pt>
                <c:pt idx="12">
                  <c:v>Olomoucký kraj</c:v>
                </c:pt>
                <c:pt idx="13">
                  <c:v>Zlínský kraj</c:v>
                </c:pt>
                <c:pt idx="14">
                  <c:v>Moravskoslezský kraj</c:v>
                </c:pt>
              </c:strCache>
            </c:strRef>
          </c:cat>
          <c:val>
            <c:numRef>
              <c:f>'Očkování krajů graf č.4'!$E$45:$E$59</c:f>
              <c:numCache>
                <c:formatCode>#\ ##0_ ;\-#\ ##0\ </c:formatCode>
                <c:ptCount val="15"/>
                <c:pt idx="0">
                  <c:v>653206</c:v>
                </c:pt>
                <c:pt idx="1">
                  <c:v>148145</c:v>
                </c:pt>
                <c:pt idx="2">
                  <c:v>61643</c:v>
                </c:pt>
                <c:pt idx="3">
                  <c:v>42244</c:v>
                </c:pt>
                <c:pt idx="4">
                  <c:v>34804</c:v>
                </c:pt>
                <c:pt idx="5">
                  <c:v>15249</c:v>
                </c:pt>
                <c:pt idx="6">
                  <c:v>35691</c:v>
                </c:pt>
                <c:pt idx="7">
                  <c:v>29928</c:v>
                </c:pt>
                <c:pt idx="8">
                  <c:v>21882</c:v>
                </c:pt>
                <c:pt idx="9">
                  <c:v>24729</c:v>
                </c:pt>
                <c:pt idx="10">
                  <c:v>27028</c:v>
                </c:pt>
                <c:pt idx="11">
                  <c:v>75908</c:v>
                </c:pt>
                <c:pt idx="12">
                  <c:v>38868</c:v>
                </c:pt>
                <c:pt idx="13">
                  <c:v>31167</c:v>
                </c:pt>
                <c:pt idx="14">
                  <c:v>65920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433-4648-8891-7932FA152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4943407"/>
        <c:axId val="29860411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'Očkování krajů graf č.4'!$C$44</c15:sqref>
                        </c15:formulaRef>
                      </c:ext>
                    </c:extLst>
                    <c:strCache>
                      <c:ptCount val="1"/>
                      <c:pt idx="0">
                        <c:v>Ženy</c:v>
                      </c:pt>
                    </c:strCache>
                  </c:strRef>
                </c:tx>
                <c:spPr>
                  <a:solidFill>
                    <a:srgbClr val="C4001E"/>
                  </a:solidFill>
                  <a:ln>
                    <a:solidFill>
                      <a:srgbClr val="C4001E"/>
                    </a:solidFill>
                  </a:ln>
                  <a:effectLst/>
                </c:spPr>
                <c:invertIfNegative val="0"/>
                <c:dLbls>
                  <c:dLbl>
                    <c:idx val="1"/>
                    <c:layout>
                      <c:manualLayout>
                        <c:x val="4.4508670909319713E-17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D-E433-4648-8891-7932FA1520F7}"/>
                      </c:ext>
                    </c:extLst>
                  </c:dLbl>
                  <c:dLbl>
                    <c:idx val="2"/>
                    <c:layout>
                      <c:manualLayout>
                        <c:x val="3.6416605972323158E-3"/>
                        <c:y val="3.233107015842224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E-E433-4648-8891-7932FA1520F7}"/>
                      </c:ext>
                    </c:extLst>
                  </c:dLbl>
                  <c:dLbl>
                    <c:idx val="3"/>
                    <c:layout>
                      <c:manualLayout>
                        <c:x val="3.6416605972323379E-3"/>
                        <c:y val="3.233107015842224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F-E433-4648-8891-7932FA1520F7}"/>
                      </c:ext>
                    </c:extLst>
                  </c:dLbl>
                  <c:dLbl>
                    <c:idx val="4"/>
                    <c:layout>
                      <c:manualLayout>
                        <c:x val="3.6416605972323379E-3"/>
                        <c:y val="1.6165535079211122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0-E433-4648-8891-7932FA1520F7}"/>
                      </c:ext>
                    </c:extLst>
                  </c:dLbl>
                  <c:dLbl>
                    <c:idx val="5"/>
                    <c:layout>
                      <c:manualLayout>
                        <c:x val="1.4566642388929329E-2"/>
                        <c:y val="-1.1854588779533651E-16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1-E433-4648-8891-7932FA1520F7}"/>
                      </c:ext>
                    </c:extLst>
                  </c:dLbl>
                  <c:dLbl>
                    <c:idx val="6"/>
                    <c:layout>
                      <c:manualLayout>
                        <c:x val="1.4566642388929329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2-E433-4648-8891-7932FA1520F7}"/>
                      </c:ext>
                    </c:extLst>
                  </c:dLbl>
                  <c:dLbl>
                    <c:idx val="7"/>
                    <c:layout>
                      <c:manualLayout>
                        <c:x val="2.0636076717649894E-2"/>
                        <c:y val="-5.9272943897668253E-17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3-E433-4648-8891-7932FA1520F7}"/>
                      </c:ext>
                    </c:extLst>
                  </c:dLbl>
                  <c:dLbl>
                    <c:idx val="8"/>
                    <c:layout>
                      <c:manualLayout>
                        <c:x val="1.820830298616169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33-4648-8891-7932FA1520F7}"/>
                      </c:ext>
                    </c:extLst>
                  </c:dLbl>
                  <c:dLbl>
                    <c:idx val="9"/>
                    <c:layout>
                      <c:manualLayout>
                        <c:x val="1.8208302986161669E-2"/>
                        <c:y val="-4.0413837698028395E-3"/>
                      </c:manualLayout>
                    </c:layout>
                    <c:spPr>
                      <a:noFill/>
                      <a:ln>
                        <a:solidFill>
                          <a:srgbClr val="C00000"/>
                        </a:solidFill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noAutofit/>
                      </a:bodyPr>
                      <a:lstStyle/>
                      <a:p>
                        <a:pPr>
                          <a:defRPr sz="900" b="0" i="0" u="none" strike="noStrike" kern="1200" baseline="0">
                            <a:solidFill>
                              <a:srgbClr val="C4001E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cs-CZ"/>
                      </a:p>
                    </c:txPr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>
                        <c15:layout>
                          <c:manualLayout>
                            <c:w val="3.1894925188248047E-2"/>
                            <c:h val="2.0991010944194536E-2"/>
                          </c:manualLayout>
                        </c15:layout>
                      </c:ext>
                      <c:ext xmlns:c16="http://schemas.microsoft.com/office/drawing/2014/chart" uri="{C3380CC4-5D6E-409C-BE32-E72D297353CC}">
                        <c16:uniqueId val="{00000015-E433-4648-8891-7932FA1520F7}"/>
                      </c:ext>
                    </c:extLst>
                  </c:dLbl>
                  <c:dLbl>
                    <c:idx val="10"/>
                    <c:layout>
                      <c:manualLayout>
                        <c:x val="2.0636076717649894E-2"/>
                        <c:y val="-1.1315874555447844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6-E433-4648-8891-7932FA1520F7}"/>
                      </c:ext>
                    </c:extLst>
                  </c:dLbl>
                  <c:dLbl>
                    <c:idx val="11"/>
                    <c:layout>
                      <c:manualLayout>
                        <c:x val="3.0347171643602795E-2"/>
                        <c:y val="-9.6993210475266739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7-E433-4648-8891-7932FA1520F7}"/>
                      </c:ext>
                    </c:extLst>
                  </c:dLbl>
                  <c:dLbl>
                    <c:idx val="12"/>
                    <c:layout>
                      <c:manualLayout>
                        <c:x val="2.9133284777858703E-2"/>
                        <c:y val="-9.6993210475267034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8-E433-4648-8891-7932FA1520F7}"/>
                      </c:ext>
                    </c:extLst>
                  </c:dLbl>
                  <c:dLbl>
                    <c:idx val="13"/>
                    <c:layout>
                      <c:manualLayout>
                        <c:x val="2.7919397912114591E-2"/>
                        <c:y val="-8.082767539605590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9-E433-4648-8891-7932FA1520F7}"/>
                      </c:ext>
                    </c:extLst>
                  </c:dLbl>
                  <c:dLbl>
                    <c:idx val="14"/>
                    <c:layout>
                      <c:manualLayout>
                        <c:x val="3.5202719106579246E-2"/>
                        <c:y val="-1.1315874555447785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A-E433-4648-8891-7932FA1520F7}"/>
                      </c:ext>
                    </c:extLst>
                  </c:dLbl>
                  <c:spPr>
                    <a:noFill/>
                    <a:ln>
                      <a:solidFill>
                        <a:srgbClr val="C00000"/>
                      </a:solidFill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rgbClr val="C4001E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'Očkování krajů graf č.4'!$B$45:$B$59</c15:sqref>
                        </c15:formulaRef>
                      </c:ext>
                    </c:extLst>
                    <c:strCache>
                      <c:ptCount val="15"/>
                      <c:pt idx="0">
                        <c:v>Česká republika celkem</c:v>
                      </c:pt>
                      <c:pt idx="1">
                        <c:v>Hlavní město Praha</c:v>
                      </c:pt>
                      <c:pt idx="2">
                        <c:v>Středočeský kraj</c:v>
                      </c:pt>
                      <c:pt idx="3">
                        <c:v>Jihočeský kraj</c:v>
                      </c:pt>
                      <c:pt idx="4">
                        <c:v>Plzeňský kraj</c:v>
                      </c:pt>
                      <c:pt idx="5">
                        <c:v>Karlovarský kraj</c:v>
                      </c:pt>
                      <c:pt idx="6">
                        <c:v>Královéhradecký kraj</c:v>
                      </c:pt>
                      <c:pt idx="7">
                        <c:v>Ústecký kraj</c:v>
                      </c:pt>
                      <c:pt idx="8">
                        <c:v>Liberecký kraj</c:v>
                      </c:pt>
                      <c:pt idx="9">
                        <c:v>Pardubický kraj</c:v>
                      </c:pt>
                      <c:pt idx="10">
                        <c:v>Kraj Vysočina</c:v>
                      </c:pt>
                      <c:pt idx="11">
                        <c:v>Jihomoravský kraj</c:v>
                      </c:pt>
                      <c:pt idx="12">
                        <c:v>Olomoucký kraj</c:v>
                      </c:pt>
                      <c:pt idx="13">
                        <c:v>Zlínský kraj</c:v>
                      </c:pt>
                      <c:pt idx="14">
                        <c:v>Moravskoslezský kraj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'Očkování krajů graf č.4'!$C$45:$C$59</c15:sqref>
                        </c15:formulaRef>
                      </c:ext>
                    </c:extLst>
                    <c:numCache>
                      <c:formatCode>#\ ##0_ ;\-#\ ##0\ </c:formatCode>
                      <c:ptCount val="15"/>
                      <c:pt idx="0">
                        <c:v>413407</c:v>
                      </c:pt>
                      <c:pt idx="1">
                        <c:v>85673</c:v>
                      </c:pt>
                      <c:pt idx="2">
                        <c:v>43249</c:v>
                      </c:pt>
                      <c:pt idx="3">
                        <c:v>27298</c:v>
                      </c:pt>
                      <c:pt idx="4">
                        <c:v>21638</c:v>
                      </c:pt>
                      <c:pt idx="5">
                        <c:v>10420</c:v>
                      </c:pt>
                      <c:pt idx="6">
                        <c:v>23521</c:v>
                      </c:pt>
                      <c:pt idx="7">
                        <c:v>20484</c:v>
                      </c:pt>
                      <c:pt idx="8">
                        <c:v>14989</c:v>
                      </c:pt>
                      <c:pt idx="9">
                        <c:v>17290</c:v>
                      </c:pt>
                      <c:pt idx="10">
                        <c:v>18661</c:v>
                      </c:pt>
                      <c:pt idx="11">
                        <c:v>46423</c:v>
                      </c:pt>
                      <c:pt idx="12">
                        <c:v>24145</c:v>
                      </c:pt>
                      <c:pt idx="13">
                        <c:v>20303</c:v>
                      </c:pt>
                      <c:pt idx="14">
                        <c:v>39313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B-E433-4648-8891-7932FA1520F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'Očkování krajů graf č.4'!$D$44</c15:sqref>
                        </c15:formulaRef>
                      </c:ext>
                    </c:extLst>
                    <c:strCache>
                      <c:ptCount val="1"/>
                      <c:pt idx="0">
                        <c:v>Muži</c:v>
                      </c:pt>
                    </c:strCache>
                  </c:strRef>
                </c:tx>
                <c:spPr>
                  <a:solidFill>
                    <a:srgbClr val="2B2B82"/>
                  </a:solidFill>
                  <a:ln>
                    <a:solidFill>
                      <a:srgbClr val="2B2B82"/>
                    </a:solidFill>
                  </a:ln>
                  <a:effectLst/>
                </c:spPr>
                <c:invertIfNegative val="0"/>
                <c:dLbls>
                  <c:spPr>
                    <a:noFill/>
                    <a:ln>
                      <a:solidFill>
                        <a:srgbClr val="2B2B82"/>
                      </a:solidFill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rgbClr val="2B2B8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'Očkování krajů graf č.4'!$B$45:$B$59</c15:sqref>
                        </c15:formulaRef>
                      </c:ext>
                    </c:extLst>
                    <c:strCache>
                      <c:ptCount val="15"/>
                      <c:pt idx="0">
                        <c:v>Česká republika celkem</c:v>
                      </c:pt>
                      <c:pt idx="1">
                        <c:v>Hlavní město Praha</c:v>
                      </c:pt>
                      <c:pt idx="2">
                        <c:v>Středočeský kraj</c:v>
                      </c:pt>
                      <c:pt idx="3">
                        <c:v>Jihočeský kraj</c:v>
                      </c:pt>
                      <c:pt idx="4">
                        <c:v>Plzeňský kraj</c:v>
                      </c:pt>
                      <c:pt idx="5">
                        <c:v>Karlovarský kraj</c:v>
                      </c:pt>
                      <c:pt idx="6">
                        <c:v>Královéhradecký kraj</c:v>
                      </c:pt>
                      <c:pt idx="7">
                        <c:v>Ústecký kraj</c:v>
                      </c:pt>
                      <c:pt idx="8">
                        <c:v>Liberecký kraj</c:v>
                      </c:pt>
                      <c:pt idx="9">
                        <c:v>Pardubický kraj</c:v>
                      </c:pt>
                      <c:pt idx="10">
                        <c:v>Kraj Vysočina</c:v>
                      </c:pt>
                      <c:pt idx="11">
                        <c:v>Jihomoravský kraj</c:v>
                      </c:pt>
                      <c:pt idx="12">
                        <c:v>Olomoucký kraj</c:v>
                      </c:pt>
                      <c:pt idx="13">
                        <c:v>Zlínský kraj</c:v>
                      </c:pt>
                      <c:pt idx="14">
                        <c:v>Moravskoslezský kraj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'Očkování krajů graf č.4'!$D$45:$D$59</c15:sqref>
                        </c15:formulaRef>
                      </c:ext>
                    </c:extLst>
                    <c:numCache>
                      <c:formatCode>#\ ##0_ ;\-#\ ##0\ </c:formatCode>
                      <c:ptCount val="15"/>
                      <c:pt idx="0">
                        <c:v>239799</c:v>
                      </c:pt>
                      <c:pt idx="1">
                        <c:v>62472</c:v>
                      </c:pt>
                      <c:pt idx="2">
                        <c:v>18394</c:v>
                      </c:pt>
                      <c:pt idx="3">
                        <c:v>14946</c:v>
                      </c:pt>
                      <c:pt idx="4">
                        <c:v>13166</c:v>
                      </c:pt>
                      <c:pt idx="5">
                        <c:v>4829</c:v>
                      </c:pt>
                      <c:pt idx="6">
                        <c:v>12170</c:v>
                      </c:pt>
                      <c:pt idx="7">
                        <c:v>9444</c:v>
                      </c:pt>
                      <c:pt idx="8">
                        <c:v>6893</c:v>
                      </c:pt>
                      <c:pt idx="9">
                        <c:v>7439</c:v>
                      </c:pt>
                      <c:pt idx="10">
                        <c:v>8367</c:v>
                      </c:pt>
                      <c:pt idx="11">
                        <c:v>29485</c:v>
                      </c:pt>
                      <c:pt idx="12">
                        <c:v>14723</c:v>
                      </c:pt>
                      <c:pt idx="13">
                        <c:v>10864</c:v>
                      </c:pt>
                      <c:pt idx="14">
                        <c:v>26607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E433-4648-8891-7932FA1520F7}"/>
                  </c:ext>
                </c:extLst>
              </c15:ser>
            </c15:filteredBarSeries>
          </c:ext>
        </c:extLst>
      </c:barChart>
      <c:catAx>
        <c:axId val="1964943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8604111"/>
        <c:crosses val="autoZero"/>
        <c:auto val="1"/>
        <c:lblAlgn val="ctr"/>
        <c:lblOffset val="100"/>
        <c:noMultiLvlLbl val="0"/>
      </c:catAx>
      <c:valAx>
        <c:axId val="29860411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\-#\ ##0\ " sourceLinked="1"/>
        <c:majorTickMark val="none"/>
        <c:minorTickMark val="none"/>
        <c:tickLblPos val="nextTo"/>
        <c:crossAx val="1964943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2857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2B2B82"/>
                </a:solidFill>
                <a:latin typeface="+mn-lt"/>
                <a:ea typeface="+mn-ea"/>
                <a:cs typeface="+mn-cs"/>
              </a:defRPr>
            </a:pPr>
            <a:r>
              <a:rPr lang="cs-CZ" sz="2400" b="0" noProof="0" dirty="0">
                <a:latin typeface="Franklin Gothic Demi" panose="020B0703020102020204" pitchFamily="34" charset="0"/>
              </a:rPr>
              <a:t>Celkový počet očkování v Královéhradeckém kraji</a:t>
            </a:r>
          </a:p>
        </c:rich>
      </c:tx>
      <c:layout>
        <c:manualLayout>
          <c:xMode val="edge"/>
          <c:yMode val="edge"/>
          <c:x val="0.22621927901296002"/>
          <c:y val="1.31880844099708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2B2B8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'Očkování a zařízení, graf 1a,b'!$B$64</c:f>
              <c:strCache>
                <c:ptCount val="1"/>
                <c:pt idx="0">
                  <c:v>Celkový počet očkování v Královéhradeckém kraji</c:v>
                </c:pt>
              </c:strCache>
            </c:strRef>
          </c:tx>
          <c:spPr>
            <a:solidFill>
              <a:srgbClr val="2B2B82"/>
            </a:solidFill>
            <a:ln>
              <a:solidFill>
                <a:srgbClr val="2B2B8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4001E"/>
              </a:solidFill>
              <a:ln>
                <a:solidFill>
                  <a:srgbClr val="C4001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E7-4128-9724-943EF3DA299D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 w="12700">
                  <a:solidFill>
                    <a:srgbClr val="C4001E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4001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FE7-4128-9724-943EF3DA299D}"/>
                </c:ext>
              </c:extLst>
            </c:dLbl>
            <c:spPr>
              <a:solidFill>
                <a:schemeClr val="bg1"/>
              </a:solidFill>
              <a:ln w="12700">
                <a:solidFill>
                  <a:srgbClr val="2B2B8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'Očkování a zařízení, graf 1a,b'!$E$35:$M$35</c:f>
              <c:strCache>
                <c:ptCount val="4"/>
                <c:pt idx="0">
                  <c:v>Celkem</c:v>
                </c:pt>
                <c:pt idx="1">
                  <c:v>1.dávka celkem</c:v>
                </c:pt>
                <c:pt idx="2">
                  <c:v>2.dávka celkem</c:v>
                </c:pt>
                <c:pt idx="3">
                  <c:v>Zdravotník</c:v>
                </c:pt>
              </c:strCache>
              <c:extLst/>
            </c:strRef>
          </c:cat>
          <c:val>
            <c:numRef>
              <c:f>'Očkování a zařízení, graf 1a,b'!$E$64:$L$64</c:f>
              <c:numCache>
                <c:formatCode>#\ ##0_ ;\-#\ ##0\ </c:formatCode>
                <c:ptCount val="3"/>
                <c:pt idx="0">
                  <c:v>35691</c:v>
                </c:pt>
                <c:pt idx="1">
                  <c:v>23521</c:v>
                </c:pt>
                <c:pt idx="2">
                  <c:v>12170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FE7-4128-9724-943EF3DA2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0837024"/>
        <c:axId val="1691163440"/>
      </c:barChart>
      <c:catAx>
        <c:axId val="1690837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1163440"/>
        <c:crosses val="autoZero"/>
        <c:auto val="1"/>
        <c:lblAlgn val="ctr"/>
        <c:lblOffset val="100"/>
        <c:noMultiLvlLbl val="0"/>
      </c:catAx>
      <c:valAx>
        <c:axId val="1691163440"/>
        <c:scaling>
          <c:orientation val="minMax"/>
        </c:scaling>
        <c:delete val="1"/>
        <c:axPos val="b"/>
        <c:numFmt formatCode="#\ ##0_ ;\-#\ ##0\ " sourceLinked="1"/>
        <c:majorTickMark val="none"/>
        <c:minorTickMark val="none"/>
        <c:tickLblPos val="nextTo"/>
        <c:crossAx val="169083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81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cs-CZ" sz="2400" b="0" i="0" u="none" strike="noStrike" kern="1200" spc="0" baseline="0" dirty="0" smtClean="0">
                <a:solidFill>
                  <a:srgbClr val="2B2B82"/>
                </a:solidFill>
                <a:latin typeface="Franklin Gothic Demi" panose="020B0703020102020204" pitchFamily="34" charset="0"/>
                <a:ea typeface="+mn-ea"/>
                <a:cs typeface="+mn-cs"/>
              </a:defRPr>
            </a:pPr>
            <a:r>
              <a:rPr lang="cs-CZ" sz="2400" b="0" i="0" u="none" strike="noStrike" kern="1200" spc="0" baseline="0" dirty="0">
                <a:solidFill>
                  <a:srgbClr val="2B2B82"/>
                </a:solidFill>
                <a:latin typeface="Franklin Gothic Demi" panose="020B0703020102020204" pitchFamily="34" charset="0"/>
                <a:ea typeface="+mn-ea"/>
                <a:cs typeface="+mn-cs"/>
              </a:rPr>
              <a:t>Očkování podle okresů </a:t>
            </a:r>
          </a:p>
        </c:rich>
      </c:tx>
      <c:layout>
        <c:manualLayout>
          <c:xMode val="edge"/>
          <c:yMode val="edge"/>
          <c:x val="0.393922832062091"/>
          <c:y val="4.36668006803883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cs-CZ" sz="2400" b="0" i="0" u="none" strike="noStrike" kern="1200" spc="0" baseline="0" dirty="0" smtClean="0">
              <a:solidFill>
                <a:srgbClr val="2B2B82"/>
              </a:solidFill>
              <a:latin typeface="Franklin Gothic Demi" panose="020B07030201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4832965995038159"/>
          <c:y val="0.10638393677088334"/>
          <c:w val="0.73819242545058639"/>
          <c:h val="0.85911851312039722"/>
        </c:manualLayout>
      </c:layout>
      <c:barChart>
        <c:barDir val="bar"/>
        <c:grouping val="clustered"/>
        <c:varyColors val="0"/>
        <c:ser>
          <c:idx val="2"/>
          <c:order val="2"/>
          <c:tx>
            <c:strRef>
              <c:f>'Očkovaní okresy,ORP 80 graf 2,3'!$E$36</c:f>
              <c:strCache>
                <c:ptCount val="1"/>
                <c:pt idx="0">
                  <c:v>Celkový počet očkování</c:v>
                </c:pt>
              </c:strCache>
            </c:strRef>
          </c:tx>
          <c:spPr>
            <a:solidFill>
              <a:srgbClr val="C4001E"/>
            </a:solidFill>
            <a:ln>
              <a:solidFill>
                <a:srgbClr val="C4001E"/>
              </a:soli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D9DA1"/>
              </a:solidFill>
              <a:ln>
                <a:solidFill>
                  <a:srgbClr val="9D9DA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D-4D38-95D7-812F94F55557}"/>
              </c:ext>
            </c:extLst>
          </c:dPt>
          <c:dPt>
            <c:idx val="6"/>
            <c:invertIfNegative val="0"/>
            <c:bubble3D val="0"/>
            <c:spPr>
              <a:solidFill>
                <a:srgbClr val="2B2B82"/>
              </a:solidFill>
              <a:ln w="19050">
                <a:solidFill>
                  <a:srgbClr val="2B2B82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9D-4D38-95D7-812F94F55557}"/>
              </c:ext>
            </c:extLst>
          </c:dPt>
          <c:dLbls>
            <c:dLbl>
              <c:idx val="2"/>
              <c:layout>
                <c:manualLayout>
                  <c:x val="1.3774104683195593E-3"/>
                  <c:y val="-1.3865779256794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9D-4D38-95D7-812F94F55557}"/>
                </c:ext>
              </c:extLst>
            </c:dLbl>
            <c:dLbl>
              <c:idx val="5"/>
              <c:spPr>
                <a:solidFill>
                  <a:schemeClr val="bg1"/>
                </a:solidFill>
                <a:ln w="12700">
                  <a:solidFill>
                    <a:srgbClr val="2B2B8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2B2B8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39D-4D38-95D7-812F94F55557}"/>
                </c:ext>
              </c:extLst>
            </c:dLbl>
            <c:spPr>
              <a:noFill/>
              <a:ln w="12700">
                <a:solidFill>
                  <a:srgbClr val="2B2B8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'Očkovaní okresy,ORP 80 graf 2,3'!$B$37:$B$43</c:f>
              <c:strCache>
                <c:ptCount val="7"/>
                <c:pt idx="0">
                  <c:v>Osoby s trvalým bydlištěm mimo Královéhradecký kraj</c:v>
                </c:pt>
                <c:pt idx="1">
                  <c:v>Hradec Králové - okres</c:v>
                </c:pt>
                <c:pt idx="2">
                  <c:v>Jičín - okres</c:v>
                </c:pt>
                <c:pt idx="3">
                  <c:v>Náchod - okres</c:v>
                </c:pt>
                <c:pt idx="4">
                  <c:v>Rychnov nad Kněžnou - okres</c:v>
                </c:pt>
                <c:pt idx="5">
                  <c:v>Trutnov - okres</c:v>
                </c:pt>
                <c:pt idx="6">
                  <c:v>Královéhradecký kraj celkem</c:v>
                </c:pt>
              </c:strCache>
            </c:strRef>
          </c:cat>
          <c:val>
            <c:numRef>
              <c:f>'Očkovaní okresy,ORP 80 graf 2,3'!$E$37:$E$43</c:f>
              <c:numCache>
                <c:formatCode>#\ ##0_ ;\-#\ ##0\ </c:formatCode>
                <c:ptCount val="7"/>
                <c:pt idx="0">
                  <c:v>5648</c:v>
                </c:pt>
                <c:pt idx="1">
                  <c:v>12594</c:v>
                </c:pt>
                <c:pt idx="2">
                  <c:v>2788</c:v>
                </c:pt>
                <c:pt idx="3">
                  <c:v>5537</c:v>
                </c:pt>
                <c:pt idx="4">
                  <c:v>3203</c:v>
                </c:pt>
                <c:pt idx="5">
                  <c:v>5921</c:v>
                </c:pt>
                <c:pt idx="6">
                  <c:v>35691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9D-4D38-95D7-812F94F55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28337024"/>
        <c:axId val="19892276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'Očkovaní okresy,ORP 80 graf 2,3'!$C$36</c15:sqref>
                        </c15:formulaRef>
                      </c:ext>
                    </c:extLst>
                    <c:strCache>
                      <c:ptCount val="1"/>
                      <c:pt idx="0">
                        <c:v>Ženy</c:v>
                      </c:pt>
                    </c:strCache>
                  </c:strRef>
                </c:tx>
                <c:spPr>
                  <a:solidFill>
                    <a:srgbClr val="C4001E"/>
                  </a:solidFill>
                  <a:ln w="12700">
                    <a:solidFill>
                      <a:srgbClr val="C4001E"/>
                    </a:solidFill>
                  </a:ln>
                  <a:effectLst/>
                </c:spPr>
                <c:invertIfNegative val="0"/>
                <c:dPt>
                  <c:idx val="6"/>
                  <c:invertIfNegative val="0"/>
                  <c:bubble3D val="0"/>
                  <c:spPr>
                    <a:solidFill>
                      <a:srgbClr val="C4001E"/>
                    </a:solidFill>
                    <a:ln w="19050">
                      <a:solidFill>
                        <a:srgbClr val="C4001E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139D-4D38-95D7-812F94F55557}"/>
                    </c:ext>
                  </c:extLst>
                </c:dPt>
                <c:dLbls>
                  <c:dLbl>
                    <c:idx val="0"/>
                    <c:layout>
                      <c:manualLayout>
                        <c:x val="1.2982212655073232E-3"/>
                        <c:y val="1.8071923056597793E-2"/>
                      </c:manualLayout>
                    </c:layout>
                    <c:spPr>
                      <a:noFill/>
                      <a:ln w="19050">
                        <a:solidFill>
                          <a:srgbClr val="C4001E"/>
                        </a:solidFill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noAutofit/>
                      </a:bodyPr>
                      <a:lstStyle/>
                      <a:p>
                        <a:pPr>
                          <a:defRPr sz="1100" b="1" i="0" u="none" strike="noStrike" kern="1200" baseline="0">
                            <a:solidFill>
                              <a:srgbClr val="C00000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cs-CZ"/>
                      </a:p>
                    </c:txPr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>
                        <c15:layout>
                          <c:manualLayout>
                            <c:w val="4.6714911535338653E-2"/>
                            <c:h val="4.055259032218287E-2"/>
                          </c:manualLayout>
                        </c15:layout>
                      </c:ext>
                      <c:ext xmlns:c16="http://schemas.microsoft.com/office/drawing/2014/chart" uri="{C3380CC4-5D6E-409C-BE32-E72D297353CC}">
                        <c16:uniqueId val="{00000009-139D-4D38-95D7-812F94F55557}"/>
                      </c:ext>
                    </c:extLst>
                  </c:dLbl>
                  <c:dLbl>
                    <c:idx val="2"/>
                    <c:layout>
                      <c:manualLayout>
                        <c:x val="1.2396694214876033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A-139D-4D38-95D7-812F94F55557}"/>
                      </c:ext>
                    </c:extLst>
                  </c:dLbl>
                  <c:dLbl>
                    <c:idx val="4"/>
                    <c:layout>
                      <c:manualLayout>
                        <c:x val="1.1019283746556474E-2"/>
                        <c:y val="8.3194675540765387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B-139D-4D38-95D7-812F94F55557}"/>
                      </c:ext>
                    </c:extLst>
                  </c:dLbl>
                  <c:spPr>
                    <a:noFill/>
                    <a:ln w="19050">
                      <a:solidFill>
                        <a:srgbClr val="C4001E"/>
                      </a:solidFill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1" i="0" u="none" strike="noStrike" kern="1200" baseline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'Očkovaní okresy,ORP 80 graf 2,3'!$B$37:$B$43</c15:sqref>
                        </c15:formulaRef>
                      </c:ext>
                    </c:extLst>
                    <c:strCache>
                      <c:ptCount val="7"/>
                      <c:pt idx="0">
                        <c:v>Osoby s trvalým bydlištěm mimo Královéhradecký kraj</c:v>
                      </c:pt>
                      <c:pt idx="1">
                        <c:v>Hradec Králové - okres</c:v>
                      </c:pt>
                      <c:pt idx="2">
                        <c:v>Jičín - okres</c:v>
                      </c:pt>
                      <c:pt idx="3">
                        <c:v>Náchod - okres</c:v>
                      </c:pt>
                      <c:pt idx="4">
                        <c:v>Rychnov nad Kněžnou - okres</c:v>
                      </c:pt>
                      <c:pt idx="5">
                        <c:v>Trutnov - okres</c:v>
                      </c:pt>
                      <c:pt idx="6">
                        <c:v>Královéhradecký kraj celkem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'Očkovaní okresy,ORP 80 graf 2,3'!$C$37:$C$43</c15:sqref>
                        </c15:formulaRef>
                      </c:ext>
                    </c:extLst>
                    <c:numCache>
                      <c:formatCode>#\ ##0_ ;\-#\ ##0\ </c:formatCode>
                      <c:ptCount val="7"/>
                      <c:pt idx="0">
                        <c:v>3526</c:v>
                      </c:pt>
                      <c:pt idx="1">
                        <c:v>8383</c:v>
                      </c:pt>
                      <c:pt idx="2">
                        <c:v>1946</c:v>
                      </c:pt>
                      <c:pt idx="3">
                        <c:v>3969</c:v>
                      </c:pt>
                      <c:pt idx="4">
                        <c:v>2269</c:v>
                      </c:pt>
                      <c:pt idx="5">
                        <c:v>4229</c:v>
                      </c:pt>
                      <c:pt idx="6">
                        <c:v>24322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39D-4D38-95D7-812F94F5555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'Očkovaní okresy,ORP 80 graf 2,3'!$D$36</c15:sqref>
                        </c15:formulaRef>
                      </c:ext>
                    </c:extLst>
                    <c:strCache>
                      <c:ptCount val="1"/>
                      <c:pt idx="0">
                        <c:v>Muži</c:v>
                      </c:pt>
                    </c:strCache>
                  </c:strRef>
                </c:tx>
                <c:spPr>
                  <a:solidFill>
                    <a:srgbClr val="2B2B82"/>
                  </a:solidFill>
                  <a:ln w="28575">
                    <a:solidFill>
                      <a:srgbClr val="2B2B82"/>
                    </a:solidFill>
                  </a:ln>
                  <a:effectLst/>
                </c:spPr>
                <c:invertIfNegative val="0"/>
                <c:dPt>
                  <c:idx val="6"/>
                  <c:invertIfNegative val="0"/>
                  <c:bubble3D val="0"/>
                  <c:spPr>
                    <a:solidFill>
                      <a:srgbClr val="2B2B82"/>
                    </a:solidFill>
                    <a:ln w="19050">
                      <a:solidFill>
                        <a:srgbClr val="2B2B82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139D-4D38-95D7-812F94F55557}"/>
                    </c:ext>
                  </c:extLst>
                </c:dPt>
                <c:dLbls>
                  <c:dLbl>
                    <c:idx val="2"/>
                    <c:layout>
                      <c:manualLayout>
                        <c:x val="0"/>
                        <c:y val="-2.773155851358846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F-139D-4D38-95D7-812F94F55557}"/>
                      </c:ext>
                    </c:extLst>
                  </c:dLbl>
                  <c:dLbl>
                    <c:idx val="4"/>
                    <c:layout>
                      <c:manualLayout>
                        <c:x val="-5.0504467073137162E-17"/>
                        <c:y val="-2.773155851358846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0-139D-4D38-95D7-812F94F55557}"/>
                      </c:ext>
                    </c:extLst>
                  </c:dLbl>
                  <c:dLbl>
                    <c:idx val="6"/>
                    <c:layout>
                      <c:manualLayout>
                        <c:x val="-1.0100893414627432E-16"/>
                        <c:y val="-2.7731558513588717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E-139D-4D38-95D7-812F94F55557}"/>
                      </c:ext>
                    </c:extLst>
                  </c:dLbl>
                  <c:spPr>
                    <a:noFill/>
                    <a:ln w="12700">
                      <a:solidFill>
                        <a:srgbClr val="2B2B82"/>
                      </a:solidFill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1" i="0" u="none" strike="noStrike" kern="1200" baseline="0">
                          <a:solidFill>
                            <a:srgbClr val="2B2B8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'Očkovaní okresy,ORP 80 graf 2,3'!$B$37:$B$43</c15:sqref>
                        </c15:formulaRef>
                      </c:ext>
                    </c:extLst>
                    <c:strCache>
                      <c:ptCount val="7"/>
                      <c:pt idx="0">
                        <c:v>Osoby s trvalým bydlištěm mimo Královéhradecký kraj</c:v>
                      </c:pt>
                      <c:pt idx="1">
                        <c:v>Hradec Králové - okres</c:v>
                      </c:pt>
                      <c:pt idx="2">
                        <c:v>Jičín - okres</c:v>
                      </c:pt>
                      <c:pt idx="3">
                        <c:v>Náchod - okres</c:v>
                      </c:pt>
                      <c:pt idx="4">
                        <c:v>Rychnov nad Kněžnou - okres</c:v>
                      </c:pt>
                      <c:pt idx="5">
                        <c:v>Trutnov - okres</c:v>
                      </c:pt>
                      <c:pt idx="6">
                        <c:v>Královéhradecký kraj celkem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'Očkovaní okresy,ORP 80 graf 2,3'!$D$37:$D$43</c15:sqref>
                        </c15:formulaRef>
                      </c:ext>
                    </c:extLst>
                    <c:numCache>
                      <c:formatCode>#\ ##0_ ;\-#\ ##0\ </c:formatCode>
                      <c:ptCount val="7"/>
                      <c:pt idx="0">
                        <c:v>2122</c:v>
                      </c:pt>
                      <c:pt idx="1">
                        <c:v>4211</c:v>
                      </c:pt>
                      <c:pt idx="2">
                        <c:v>842</c:v>
                      </c:pt>
                      <c:pt idx="3">
                        <c:v>1568</c:v>
                      </c:pt>
                      <c:pt idx="4">
                        <c:v>934</c:v>
                      </c:pt>
                      <c:pt idx="5">
                        <c:v>1692</c:v>
                      </c:pt>
                      <c:pt idx="6">
                        <c:v>11369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139D-4D38-95D7-812F94F55557}"/>
                  </c:ext>
                </c:extLst>
              </c15:ser>
            </c15:filteredBarSeries>
          </c:ext>
        </c:extLst>
      </c:barChart>
      <c:catAx>
        <c:axId val="1728337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89227680"/>
        <c:crosses val="autoZero"/>
        <c:auto val="1"/>
        <c:lblAlgn val="ctr"/>
        <c:lblOffset val="100"/>
        <c:noMultiLvlLbl val="0"/>
      </c:catAx>
      <c:valAx>
        <c:axId val="1989227680"/>
        <c:scaling>
          <c:orientation val="minMax"/>
        </c:scaling>
        <c:delete val="1"/>
        <c:axPos val="b"/>
        <c:numFmt formatCode="#\ ##0_ ;\-#\ ##0\ " sourceLinked="1"/>
        <c:majorTickMark val="none"/>
        <c:minorTickMark val="none"/>
        <c:tickLblPos val="nextTo"/>
        <c:crossAx val="172833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81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0" cap="none" noProof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Očkování podle věku</a:t>
            </a:r>
          </a:p>
        </c:rich>
      </c:tx>
      <c:layout>
        <c:manualLayout>
          <c:xMode val="edge"/>
          <c:yMode val="edge"/>
          <c:x val="4.6933563528905833E-2"/>
          <c:y val="0.10463706833978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9F-48AE-9E34-07D4C55781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9F-48AE-9E34-07D4C55781B8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9F-48AE-9E34-07D4C55781B8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9F-48AE-9E34-07D4C55781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9F-48AE-9E34-07D4C55781B8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9F-48AE-9E34-07D4C55781B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49F-48AE-9E34-07D4C55781B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49F-48AE-9E34-07D4C55781B8}"/>
                </c:ext>
              </c:extLst>
            </c:dLbl>
            <c:dLbl>
              <c:idx val="1"/>
              <c:layout>
                <c:manualLayout>
                  <c:x val="2.9260029260029258E-2"/>
                  <c:y val="2.65287173365167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9F-48AE-9E34-07D4C55781B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49F-48AE-9E34-07D4C55781B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349F-48AE-9E34-07D4C55781B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349F-48AE-9E34-07D4C55781B8}"/>
                </c:ext>
              </c:extLst>
            </c:dLbl>
            <c:dLbl>
              <c:idx val="5"/>
              <c:layout>
                <c:manualLayout>
                  <c:x val="-2.2250992775347974E-2"/>
                  <c:y val="-1.64136577787894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9F-48AE-9E34-07D4C55781B8}"/>
                </c:ext>
              </c:extLst>
            </c:dLbl>
            <c:dLbl>
              <c:idx val="6"/>
              <c:layout>
                <c:manualLayout>
                  <c:x val="-7.23800723800723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9F-48AE-9E34-07D4C55781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'dle skupin a věku'!$B$2:$H$2</c:f>
              <c:strCache>
                <c:ptCount val="7"/>
                <c:pt idx="0">
                  <c:v>&lt; 18</c:v>
                </c:pt>
                <c:pt idx="1">
                  <c:v>18-29</c:v>
                </c:pt>
                <c:pt idx="2">
                  <c:v>30-49</c:v>
                </c:pt>
                <c:pt idx="3">
                  <c:v>50-64</c:v>
                </c:pt>
                <c:pt idx="4">
                  <c:v>65-79</c:v>
                </c:pt>
                <c:pt idx="5">
                  <c:v>80+</c:v>
                </c:pt>
                <c:pt idx="6">
                  <c:v>Neuvedeno</c:v>
                </c:pt>
              </c:strCache>
            </c:strRef>
          </c:cat>
          <c:val>
            <c:numRef>
              <c:f>'dle skupin a věku'!$B$3:$H$3</c:f>
              <c:numCache>
                <c:formatCode>[$-10409]#,##0;\(#,##0\)</c:formatCode>
                <c:ptCount val="7"/>
                <c:pt idx="0">
                  <c:v>18</c:v>
                </c:pt>
                <c:pt idx="1">
                  <c:v>1855</c:v>
                </c:pt>
                <c:pt idx="2">
                  <c:v>8629</c:v>
                </c:pt>
                <c:pt idx="3">
                  <c:v>6882</c:v>
                </c:pt>
                <c:pt idx="4">
                  <c:v>4249</c:v>
                </c:pt>
                <c:pt idx="5">
                  <c:v>14056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49F-48AE-9E34-07D4C55781B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349F-48AE-9E34-07D4C55781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349F-48AE-9E34-07D4C55781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349F-48AE-9E34-07D4C55781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349F-48AE-9E34-07D4C55781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349F-48AE-9E34-07D4C55781B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349F-48AE-9E34-07D4C55781B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349F-48AE-9E34-07D4C55781B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349F-48AE-9E34-07D4C55781B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349F-48AE-9E34-07D4C55781B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349F-48AE-9E34-07D4C55781B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349F-48AE-9E34-07D4C55781B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349F-48AE-9E34-07D4C55781B8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349F-48AE-9E34-07D4C55781B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349F-48AE-9E34-07D4C55781B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'dle skupin a věku'!$B$2:$H$2</c:f>
              <c:strCache>
                <c:ptCount val="7"/>
                <c:pt idx="0">
                  <c:v>&lt; 18</c:v>
                </c:pt>
                <c:pt idx="1">
                  <c:v>18-29</c:v>
                </c:pt>
                <c:pt idx="2">
                  <c:v>30-49</c:v>
                </c:pt>
                <c:pt idx="3">
                  <c:v>50-64</c:v>
                </c:pt>
                <c:pt idx="4">
                  <c:v>65-79</c:v>
                </c:pt>
                <c:pt idx="5">
                  <c:v>80+</c:v>
                </c:pt>
                <c:pt idx="6">
                  <c:v>Neuvedeno</c:v>
                </c:pt>
              </c:strCache>
            </c:strRef>
          </c:cat>
          <c:val>
            <c:numRef>
              <c:f>'dle skupin a věku'!$B$4:$H$4</c:f>
              <c:numCache>
                <c:formatCode>[$-10409]#,##0;\(#,##0\)</c:formatCode>
                <c:ptCount val="7"/>
                <c:pt idx="0">
                  <c:v>8</c:v>
                </c:pt>
                <c:pt idx="1">
                  <c:v>708</c:v>
                </c:pt>
                <c:pt idx="2">
                  <c:v>3382</c:v>
                </c:pt>
                <c:pt idx="3">
                  <c:v>2630</c:v>
                </c:pt>
                <c:pt idx="4">
                  <c:v>1401</c:v>
                </c:pt>
                <c:pt idx="5">
                  <c:v>4041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49F-48AE-9E34-07D4C55781B8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cap="none" baseline="0">
                <a:solidFill>
                  <a:srgbClr val="2B2B82"/>
                </a:solidFill>
                <a:latin typeface="Franklin Gothic Demi" panose="020B0703020102020204" pitchFamily="34" charset="0"/>
                <a:ea typeface="+mn-ea"/>
                <a:cs typeface="+mn-cs"/>
              </a:defRPr>
            </a:pPr>
            <a:r>
              <a:rPr lang="cs-CZ" sz="2800" b="0" cap="none" dirty="0">
                <a:solidFill>
                  <a:srgbClr val="2B2B82"/>
                </a:solidFill>
                <a:latin typeface="Franklin Gothic Demi" panose="020B0703020102020204" pitchFamily="34" charset="0"/>
              </a:rPr>
              <a:t>Očkování dle skupin</a:t>
            </a:r>
          </a:p>
        </c:rich>
      </c:tx>
      <c:layout>
        <c:manualLayout>
          <c:xMode val="edge"/>
          <c:yMode val="edge"/>
          <c:x val="2.4258383490971619E-2"/>
          <c:y val="7.7639751552795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cap="none" baseline="0">
              <a:solidFill>
                <a:srgbClr val="2B2B82"/>
              </a:solidFill>
              <a:latin typeface="Franklin Gothic Demi" panose="020B07030201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611-4B6E-B564-9270B20FCF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611-4B6E-B564-9270B20FCF7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611-4B6E-B564-9270B20FCF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611-4B6E-B564-9270B20FCF77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611-4B6E-B564-9270B20FCF77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611-4B6E-B564-9270B20FCF77}"/>
              </c:ext>
            </c:extLst>
          </c:dPt>
          <c:dLbls>
            <c:dLbl>
              <c:idx val="0"/>
              <c:layout>
                <c:manualLayout>
                  <c:x val="-2.5795356835769563E-2"/>
                  <c:y val="-1.55279503105590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1-4B6E-B564-9270B20FCF77}"/>
                </c:ext>
              </c:extLst>
            </c:dLbl>
            <c:dLbl>
              <c:idx val="1"/>
              <c:layout>
                <c:manualLayout>
                  <c:x val="-6.0189165950128978E-2"/>
                  <c:y val="0.135869565217391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11-4B6E-B564-9270B20FCF77}"/>
                </c:ext>
              </c:extLst>
            </c:dLbl>
            <c:dLbl>
              <c:idx val="2"/>
              <c:layout>
                <c:manualLayout>
                  <c:x val="3.4393809114359339E-2"/>
                  <c:y val="-1.940993788820018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11-4B6E-B564-9270B20FCF77}"/>
                </c:ext>
              </c:extLst>
            </c:dLbl>
            <c:dLbl>
              <c:idx val="3"/>
              <c:layout>
                <c:manualLayout>
                  <c:x val="4.570331277377946E-2"/>
                  <c:y val="0.100510618917200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11-4B6E-B564-9270B20FCF77}"/>
                </c:ext>
              </c:extLst>
            </c:dLbl>
            <c:dLbl>
              <c:idx val="4"/>
              <c:layout>
                <c:manualLayout>
                  <c:x val="2.6870163370593295E-2"/>
                  <c:y val="1.55279503105590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11-4B6E-B564-9270B20FCF7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611-4B6E-B564-9270B20FC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'dle skupin a věku'!$B$7:$G$7</c:f>
              <c:strCache>
                <c:ptCount val="6"/>
                <c:pt idx="0">
                  <c:v>Zdravotničtí pracovníci: nemocnice a ZZS</c:v>
                </c:pt>
                <c:pt idx="1">
                  <c:v>Ostatní zdravotnictví / ochrana veřejného zdraví</c:v>
                </c:pt>
                <c:pt idx="2">
                  <c:v>Pracovníci a klienti v sociálních službách </c:v>
                </c:pt>
                <c:pt idx="3">
                  <c:v>Ostatní pracovníci kritické infrastruktury – IZS, pracovníci energetiky, vláda, krizové štáby</c:v>
                </c:pt>
                <c:pt idx="4">
                  <c:v>Senioři ve věku 80+</c:v>
                </c:pt>
                <c:pt idx="5">
                  <c:v>Ostatní*</c:v>
                </c:pt>
              </c:strCache>
            </c:strRef>
          </c:cat>
          <c:val>
            <c:numRef>
              <c:f>'dle skupin a věku'!$B$8:$G$8</c:f>
              <c:numCache>
                <c:formatCode>[$-10405]#,##0;\(#,##0\)</c:formatCode>
                <c:ptCount val="6"/>
                <c:pt idx="0">
                  <c:v>7401</c:v>
                </c:pt>
                <c:pt idx="1">
                  <c:v>5742</c:v>
                </c:pt>
                <c:pt idx="2">
                  <c:v>5971</c:v>
                </c:pt>
                <c:pt idx="3">
                  <c:v>369</c:v>
                </c:pt>
                <c:pt idx="4">
                  <c:v>11364</c:v>
                </c:pt>
                <c:pt idx="5">
                  <c:v>4844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611-4B6E-B564-9270B20FCF7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24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rgbClr val="2B2B82"/>
                </a:solidFill>
              </a:defRPr>
            </a:pPr>
            <a:r>
              <a:rPr lang="cs-CZ" sz="2400" dirty="0">
                <a:solidFill>
                  <a:srgbClr val="2B2B82"/>
                </a:solidFill>
              </a:rPr>
              <a:t>Očkování podle očkovacích míst </a:t>
            </a:r>
            <a:r>
              <a:rPr lang="en-US" sz="2400" dirty="0">
                <a:solidFill>
                  <a:srgbClr val="2B2B82"/>
                </a:solidFill>
              </a:rPr>
              <a:t>v </a:t>
            </a:r>
            <a:r>
              <a:rPr lang="en-US" sz="2400" dirty="0" err="1">
                <a:solidFill>
                  <a:srgbClr val="2B2B82"/>
                </a:solidFill>
              </a:rPr>
              <a:t>Královéhradeckém</a:t>
            </a:r>
            <a:r>
              <a:rPr lang="en-US" sz="2400" dirty="0">
                <a:solidFill>
                  <a:srgbClr val="2B2B82"/>
                </a:solidFill>
              </a:rPr>
              <a:t> </a:t>
            </a:r>
            <a:r>
              <a:rPr lang="en-US" sz="2400" dirty="0" err="1">
                <a:solidFill>
                  <a:srgbClr val="2B2B82"/>
                </a:solidFill>
              </a:rPr>
              <a:t>kraji</a:t>
            </a:r>
            <a:r>
              <a:rPr lang="en-US" sz="2400" dirty="0">
                <a:solidFill>
                  <a:srgbClr val="2B2B82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13381143305627008"/>
          <c:y val="3.38531641878098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758764355199098"/>
          <c:y val="0.1058567053249081"/>
          <c:w val="0.67656629802927737"/>
          <c:h val="0.871914875914285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'Očkování a zařízení, graf 1a,b'!$E$35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rgbClr val="2B2B82"/>
            </a:solidFill>
            <a:ln>
              <a:solidFill>
                <a:srgbClr val="2B2B82"/>
              </a:solidFill>
            </a:ln>
          </c:spPr>
          <c:invertIfNegative val="0"/>
          <c:dPt>
            <c:idx val="28"/>
            <c:invertIfNegative val="0"/>
            <c:bubble3D val="0"/>
            <c:spPr>
              <a:solidFill>
                <a:srgbClr val="C4001E"/>
              </a:solidFill>
              <a:ln>
                <a:solidFill>
                  <a:srgbClr val="C4001E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48F-4995-A79F-5FA0A51407E4}"/>
              </c:ext>
            </c:extLst>
          </c:dPt>
          <c:dLbls>
            <c:numFmt formatCode="#,##0" sourceLinked="0"/>
            <c:spPr>
              <a:solidFill>
                <a:schemeClr val="bg1"/>
              </a:solidFill>
              <a:ln w="12700">
                <a:solidFill>
                  <a:srgbClr val="2B2B8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('Očkování a zařízení, graf 1a,b'!$B$36:$B$51,'Očkování a zařízení, graf 1a,b'!$B$52:$B$64)</c:f>
              <c:strCache>
                <c:ptCount val="29"/>
                <c:pt idx="0">
                  <c:v>D.C.M klinika, s.r.o.</c:v>
                </c:pt>
                <c:pt idx="1">
                  <c:v>Doktorka Macounová s.r.o.</c:v>
                </c:pt>
                <c:pt idx="2">
                  <c:v>Doktorka Smiřice s.r.o.</c:v>
                </c:pt>
                <c:pt idx="3">
                  <c:v>Fakultní nemocnice Hradec Králové</c:v>
                </c:pt>
                <c:pt idx="4">
                  <c:v>Havlíčková Renata MUDr. s.r.o.</c:v>
                </c:pt>
                <c:pt idx="5">
                  <c:v>HK- Praktické lékařství s.r.o.</c:v>
                </c:pt>
                <c:pt idx="6">
                  <c:v>Léčebna pro dlouhodobě nemocné Hradec Králové</c:v>
                </c:pt>
                <c:pt idx="7">
                  <c:v>Městská nemocnice, a.s.</c:v>
                </c:pt>
                <c:pt idx="8">
                  <c:v>MUDr. Alena Podroužková s.r.o.</c:v>
                </c:pt>
                <c:pt idx="9">
                  <c:v>MUDr. Ambrož Homola Ph.D.</c:v>
                </c:pt>
                <c:pt idx="10">
                  <c:v>MUDr. Karel Oberreiter</c:v>
                </c:pt>
                <c:pt idx="11">
                  <c:v>MUDr. Kristýna Kališová, s.r.o.</c:v>
                </c:pt>
                <c:pt idx="12">
                  <c:v>MUDr. Lenka Khailová s.r.o.</c:v>
                </c:pt>
                <c:pt idx="13">
                  <c:v>MUDr. Marta Čiháková</c:v>
                </c:pt>
                <c:pt idx="14">
                  <c:v>MUDr. Michal Kuhn s.r.o.</c:v>
                </c:pt>
                <c:pt idx="15">
                  <c:v>MUDr. Miroslava Kloudová</c:v>
                </c:pt>
                <c:pt idx="16">
                  <c:v>MUDr. Petr Šubrt</c:v>
                </c:pt>
                <c:pt idx="17">
                  <c:v>MUDr. Poláková, s.r.o.</c:v>
                </c:pt>
                <c:pt idx="18">
                  <c:v>Nemocnice Vrchlabí, s.r.o.</c:v>
                </c:pt>
                <c:pt idx="19">
                  <c:v>Oblastní nemocnice Jičín a.s.</c:v>
                </c:pt>
                <c:pt idx="20">
                  <c:v>Oblastní nemocnice Náchod a.s.</c:v>
                </c:pt>
                <c:pt idx="21">
                  <c:v>Oblastní nemocnice Trutnov a.s.</c:v>
                </c:pt>
                <c:pt idx="22">
                  <c:v>ON Náchod a.s., Nemocnice Rychnov nad Kněžnou</c:v>
                </c:pt>
                <c:pt idx="23">
                  <c:v>Ordinace praktické lékařky s.r.o.</c:v>
                </c:pt>
                <c:pt idx="24">
                  <c:v>Ordinace Viva s.r.o.</c:v>
                </c:pt>
                <c:pt idx="25">
                  <c:v>Praktici Dvůr s.r.o.</c:v>
                </c:pt>
                <c:pt idx="26">
                  <c:v>Praktik Kukleny s.r.o.</c:v>
                </c:pt>
                <c:pt idx="27">
                  <c:v>ZZ MV, Oblastní zdravotnické zařízení Hrad.Králové</c:v>
                </c:pt>
                <c:pt idx="28">
                  <c:v>Celkový počet očkování v Královéhradeckém kraji</c:v>
                </c:pt>
              </c:strCache>
            </c:strRef>
          </c:cat>
          <c:val>
            <c:numRef>
              <c:f>('Očkování a zařízení, graf 1a,b'!$E$36:$E$51,'Očkování a zařízení, graf 1a,b'!$E$52:$E$64)</c:f>
              <c:numCache>
                <c:formatCode>#\ ##0_ ;\-#\ ##0\ </c:formatCode>
                <c:ptCount val="29"/>
                <c:pt idx="0">
                  <c:v>120</c:v>
                </c:pt>
                <c:pt idx="1">
                  <c:v>110</c:v>
                </c:pt>
                <c:pt idx="2">
                  <c:v>10</c:v>
                </c:pt>
                <c:pt idx="3">
                  <c:v>16991</c:v>
                </c:pt>
                <c:pt idx="4">
                  <c:v>32</c:v>
                </c:pt>
                <c:pt idx="5">
                  <c:v>30</c:v>
                </c:pt>
                <c:pt idx="6">
                  <c:v>91</c:v>
                </c:pt>
                <c:pt idx="7">
                  <c:v>1403</c:v>
                </c:pt>
                <c:pt idx="8">
                  <c:v>10</c:v>
                </c:pt>
                <c:pt idx="9">
                  <c:v>40</c:v>
                </c:pt>
                <c:pt idx="10">
                  <c:v>2</c:v>
                </c:pt>
                <c:pt idx="11">
                  <c:v>89</c:v>
                </c:pt>
                <c:pt idx="12">
                  <c:v>9</c:v>
                </c:pt>
                <c:pt idx="13">
                  <c:v>18</c:v>
                </c:pt>
                <c:pt idx="14">
                  <c:v>21</c:v>
                </c:pt>
                <c:pt idx="15">
                  <c:v>30</c:v>
                </c:pt>
                <c:pt idx="16">
                  <c:v>36</c:v>
                </c:pt>
                <c:pt idx="17">
                  <c:v>71</c:v>
                </c:pt>
                <c:pt idx="18">
                  <c:v>1933</c:v>
                </c:pt>
                <c:pt idx="19">
                  <c:v>3235</c:v>
                </c:pt>
                <c:pt idx="20">
                  <c:v>5172</c:v>
                </c:pt>
                <c:pt idx="21">
                  <c:v>3160</c:v>
                </c:pt>
                <c:pt idx="22">
                  <c:v>2794</c:v>
                </c:pt>
                <c:pt idx="23">
                  <c:v>46</c:v>
                </c:pt>
                <c:pt idx="24">
                  <c:v>43</c:v>
                </c:pt>
                <c:pt idx="25">
                  <c:v>9</c:v>
                </c:pt>
                <c:pt idx="26">
                  <c:v>32</c:v>
                </c:pt>
                <c:pt idx="27">
                  <c:v>154</c:v>
                </c:pt>
                <c:pt idx="28">
                  <c:v>35691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F48F-4995-A79F-5FA0A51407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84125184"/>
        <c:axId val="1731604000"/>
        <c:extLst/>
      </c:barChart>
      <c:catAx>
        <c:axId val="178412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31604000"/>
        <c:crosses val="autoZero"/>
        <c:auto val="1"/>
        <c:lblAlgn val="ctr"/>
        <c:lblOffset val="100"/>
        <c:noMultiLvlLbl val="0"/>
      </c:catAx>
      <c:valAx>
        <c:axId val="1731604000"/>
        <c:scaling>
          <c:orientation val="minMax"/>
        </c:scaling>
        <c:delete val="1"/>
        <c:axPos val="b"/>
        <c:numFmt formatCode="#\ ##0_ ;\-#\ ##0\ " sourceLinked="1"/>
        <c:majorTickMark val="none"/>
        <c:minorTickMark val="none"/>
        <c:tickLblPos val="nextTo"/>
        <c:crossAx val="178412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81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2B2B82"/>
                </a:solidFill>
                <a:latin typeface="Franklin Gothic Demi" panose="020B0703020102020204" pitchFamily="34" charset="0"/>
                <a:ea typeface="+mn-ea"/>
                <a:cs typeface="+mn-cs"/>
              </a:defRPr>
            </a:pPr>
            <a:r>
              <a:rPr lang="cs-CZ" sz="24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dodaných dávek do Královéhradeckého kraje </a:t>
            </a:r>
          </a:p>
          <a:p>
            <a:pPr>
              <a:defRPr sz="2400">
                <a:solidFill>
                  <a:srgbClr val="2B2B82"/>
                </a:solidFill>
                <a:latin typeface="Franklin Gothic Demi" panose="020B0703020102020204" pitchFamily="34" charset="0"/>
              </a:defRPr>
            </a:pPr>
            <a:r>
              <a:rPr lang="cs-CZ" sz="24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</a:t>
            </a:r>
            <a:r>
              <a:rPr lang="cs-CZ" sz="2400" b="0" baseline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</a:t>
            </a:r>
            <a:r>
              <a:rPr lang="cs-CZ" sz="24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měsících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2B2B82"/>
              </a:solidFill>
              <a:latin typeface="Franklin Gothic Demi" panose="020B07030201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měs.!$B$29</c:f>
              <c:strCache>
                <c:ptCount val="1"/>
                <c:pt idx="0">
                  <c:v>Pfizer</c:v>
                </c:pt>
              </c:strCache>
            </c:strRef>
          </c:tx>
          <c:spPr>
            <a:solidFill>
              <a:srgbClr val="2B2B82"/>
            </a:solidFill>
            <a:ln>
              <a:solidFill>
                <a:srgbClr val="2B2B8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7745927427239939E-17"/>
                  <c:y val="-4.09356725146197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A9-4892-B9B0-C5D338626E59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měs.!$C$28:$E$28</c:f>
              <c:strCache>
                <c:ptCount val="3"/>
                <c:pt idx="0">
                  <c:v>prosinec/2020</c:v>
                </c:pt>
                <c:pt idx="1">
                  <c:v>leden/2021</c:v>
                </c:pt>
                <c:pt idx="2">
                  <c:v>únor/2021</c:v>
                </c:pt>
              </c:strCache>
            </c:strRef>
          </c:cat>
          <c:val>
            <c:numRef>
              <c:f>měs.!$C$29:$E$29</c:f>
              <c:numCache>
                <c:formatCode>#,##0</c:formatCode>
                <c:ptCount val="3"/>
                <c:pt idx="0">
                  <c:v>975</c:v>
                </c:pt>
                <c:pt idx="1">
                  <c:v>15210</c:v>
                </c:pt>
                <c:pt idx="2">
                  <c:v>17550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A9-4892-B9B0-C5D338626E59}"/>
            </c:ext>
          </c:extLst>
        </c:ser>
        <c:ser>
          <c:idx val="1"/>
          <c:order val="1"/>
          <c:tx>
            <c:strRef>
              <c:f>měs.!$B$30</c:f>
              <c:strCache>
                <c:ptCount val="1"/>
                <c:pt idx="0">
                  <c:v>Moderna</c:v>
                </c:pt>
              </c:strCache>
            </c:strRef>
          </c:tx>
          <c:spPr>
            <a:solidFill>
              <a:srgbClr val="9D9DA1"/>
            </a:solidFill>
            <a:ln>
              <a:solidFill>
                <a:srgbClr val="9D9DA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A9-4892-B9B0-C5D338626E5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A9-4892-B9B0-C5D338626E59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9D9DA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9D9DA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měs.!$C$28:$E$28</c:f>
              <c:strCache>
                <c:ptCount val="3"/>
                <c:pt idx="0">
                  <c:v>prosinec/2020</c:v>
                </c:pt>
                <c:pt idx="1">
                  <c:v>leden/2021</c:v>
                </c:pt>
                <c:pt idx="2">
                  <c:v>únor/2021</c:v>
                </c:pt>
              </c:strCache>
            </c:strRef>
          </c:cat>
          <c:val>
            <c:numRef>
              <c:f>měs.!$C$30:$E$30</c:f>
              <c:numCache>
                <c:formatCode>#,##0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A9-4892-B9B0-C5D338626E59}"/>
            </c:ext>
          </c:extLst>
        </c:ser>
        <c:ser>
          <c:idx val="2"/>
          <c:order val="2"/>
          <c:tx>
            <c:strRef>
              <c:f>měs.!$B$31</c:f>
              <c:strCache>
                <c:ptCount val="1"/>
                <c:pt idx="0">
                  <c:v>AstraZeneca</c:v>
                </c:pt>
              </c:strCache>
            </c:strRef>
          </c:tx>
          <c:spPr>
            <a:solidFill>
              <a:srgbClr val="C4001E"/>
            </a:solidFill>
            <a:ln>
              <a:solidFill>
                <a:srgbClr val="C4001E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A9-4892-B9B0-C5D338626E5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A9-4892-B9B0-C5D338626E59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C4001E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4001E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měs.!$C$28:$E$28</c:f>
              <c:strCache>
                <c:ptCount val="3"/>
                <c:pt idx="0">
                  <c:v>prosinec/2020</c:v>
                </c:pt>
                <c:pt idx="1">
                  <c:v>leden/2021</c:v>
                </c:pt>
                <c:pt idx="2">
                  <c:v>únor/2021</c:v>
                </c:pt>
              </c:strCache>
            </c:strRef>
          </c:cat>
          <c:val>
            <c:numRef>
              <c:f>měs.!$C$31:$E$31</c:f>
              <c:numCache>
                <c:formatCode>#,##0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7800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A9-4892-B9B0-C5D338626E5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3106959"/>
        <c:axId val="1853094895"/>
      </c:barChart>
      <c:catAx>
        <c:axId val="18531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53094895"/>
        <c:crosses val="autoZero"/>
        <c:auto val="1"/>
        <c:lblAlgn val="ctr"/>
        <c:lblOffset val="100"/>
        <c:noMultiLvlLbl val="0"/>
      </c:catAx>
      <c:valAx>
        <c:axId val="1853094895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53106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381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2B2B82"/>
                </a:solidFill>
                <a:latin typeface="Franklin Gothic Demi" panose="020B0703020102020204" pitchFamily="34" charset="0"/>
                <a:ea typeface="+mn-ea"/>
                <a:cs typeface="+mn-cs"/>
              </a:defRPr>
            </a:pPr>
            <a:r>
              <a:rPr lang="cs-CZ" sz="2400" b="0">
                <a:solidFill>
                  <a:srgbClr val="2B2B82"/>
                </a:solidFill>
                <a:latin typeface="Franklin Gothic Demi" panose="020B0703020102020204" pitchFamily="34" charset="0"/>
              </a:rPr>
              <a:t>Očkování leden až březen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2B2B82"/>
              </a:solidFill>
              <a:latin typeface="Franklin Gothic Demi" panose="020B0703020102020204" pitchFamily="34" charset="0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1.7687074829931974E-2"/>
          <c:y val="0.13267181240502832"/>
          <c:w val="0.97006802721088436"/>
          <c:h val="0.76208471473960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List1!$B$62</c:f>
              <c:strCache>
                <c:ptCount val="1"/>
                <c:pt idx="0">
                  <c:v>Dodávky vakcín</c:v>
                </c:pt>
              </c:strCache>
            </c:strRef>
          </c:tx>
          <c:spPr>
            <a:solidFill>
              <a:srgbClr val="2B2B8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2B2B82">
                      <a:tint val="66000"/>
                      <a:satMod val="160000"/>
                    </a:srgbClr>
                  </a:gs>
                  <a:gs pos="50000">
                    <a:srgbClr val="2B2B82">
                      <a:tint val="44500"/>
                      <a:satMod val="160000"/>
                    </a:srgbClr>
                  </a:gs>
                  <a:gs pos="100000">
                    <a:srgbClr val="2B2B82">
                      <a:tint val="23500"/>
                      <a:satMod val="160000"/>
                    </a:srgbClr>
                  </a:gs>
                </a:gsLst>
                <a:lin ang="81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86-4428-90EC-DD1A9240BF8B}"/>
              </c:ext>
            </c:extLst>
          </c:dPt>
          <c:dLbls>
            <c:dLbl>
              <c:idx val="0"/>
              <c:layout>
                <c:manualLayout>
                  <c:x val="-4.8064595833158513E-4"/>
                  <c:y val="7.484649122807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86-4428-90EC-DD1A9240BF8B}"/>
                </c:ext>
              </c:extLst>
            </c:dLbl>
            <c:dLbl>
              <c:idx val="1"/>
              <c:layout>
                <c:manualLayout>
                  <c:x val="0"/>
                  <c:y val="9.978363724271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86-4428-90EC-DD1A9240BF8B}"/>
                </c:ext>
              </c:extLst>
            </c:dLbl>
            <c:dLbl>
              <c:idx val="2"/>
              <c:layout>
                <c:manualLayout>
                  <c:x val="-8.3254518558314539E-4"/>
                  <c:y val="9.6765638670166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86-4428-90EC-DD1A9240BF8B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2B2B8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List1!$A$63:$A$74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List1!$B$63:$B$65</c:f>
              <c:numCache>
                <c:formatCode>#,##0</c:formatCode>
                <c:ptCount val="3"/>
                <c:pt idx="0">
                  <c:v>16185</c:v>
                </c:pt>
                <c:pt idx="1">
                  <c:v>26050</c:v>
                </c:pt>
                <c:pt idx="2">
                  <c:v>48000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86-4428-90EC-DD1A9240B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7"/>
        <c:axId val="983300879"/>
        <c:axId val="662124015"/>
      </c:barChart>
      <c:lineChart>
        <c:grouping val="standard"/>
        <c:varyColors val="0"/>
        <c:ser>
          <c:idx val="1"/>
          <c:order val="1"/>
          <c:tx>
            <c:strRef>
              <c:f>List1!$C$62</c:f>
              <c:strCache>
                <c:ptCount val="1"/>
                <c:pt idx="0">
                  <c:v>Počet očkování celkem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38100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9682009109429704E-2"/>
                  <c:y val="-4.2705484182898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86-4428-90EC-DD1A9240BF8B}"/>
                </c:ext>
              </c:extLst>
            </c:dLbl>
            <c:dLbl>
              <c:idx val="1"/>
              <c:layout>
                <c:manualLayout>
                  <c:x val="1.1041530256479133E-3"/>
                  <c:y val="-3.16139681758530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86-4428-90EC-DD1A9240BF8B}"/>
                </c:ext>
              </c:extLst>
            </c:dLbl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List1!$A$63:$A$74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List1!$C$63:$C$64</c:f>
              <c:numCache>
                <c:formatCode>#,##0</c:formatCode>
                <c:ptCount val="2"/>
                <c:pt idx="0">
                  <c:v>14180</c:v>
                </c:pt>
                <c:pt idx="1">
                  <c:v>35691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286-4428-90EC-DD1A9240BF8B}"/>
            </c:ext>
          </c:extLst>
        </c:ser>
        <c:ser>
          <c:idx val="2"/>
          <c:order val="2"/>
          <c:tx>
            <c:strRef>
              <c:f>List1!$D$62</c:f>
              <c:strCache>
                <c:ptCount val="1"/>
                <c:pt idx="0">
                  <c:v>Dodané dávky celkem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497463936410932E-2"/>
                  <c:y val="-7.3921368803258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86-4428-90EC-DD1A9240BF8B}"/>
                </c:ext>
              </c:extLst>
            </c:dLbl>
            <c:dLbl>
              <c:idx val="1"/>
              <c:layout>
                <c:manualLayout>
                  <c:x val="-4.2707467960821061E-2"/>
                  <c:y val="-3.9149571764055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86-4428-90EC-DD1A9240BF8B}"/>
                </c:ext>
              </c:extLst>
            </c:dLbl>
            <c:dLbl>
              <c:idx val="2"/>
              <c:layout>
                <c:manualLayout>
                  <c:x val="-2.9681636154272901E-2"/>
                  <c:y val="-3.3202617764884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86-4428-90EC-DD1A9240BF8B}"/>
                </c:ext>
              </c:extLst>
            </c:dLbl>
            <c:spPr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List1!$A$63:$A$74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List1!$D$63:$D$65</c:f>
              <c:numCache>
                <c:formatCode>#,##0</c:formatCode>
                <c:ptCount val="3"/>
                <c:pt idx="0">
                  <c:v>16185</c:v>
                </c:pt>
                <c:pt idx="1">
                  <c:v>42235</c:v>
                </c:pt>
                <c:pt idx="2">
                  <c:v>90235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286-4428-90EC-DD1A9240B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3300879"/>
        <c:axId val="662124015"/>
      </c:lineChart>
      <c:catAx>
        <c:axId val="983300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2124015"/>
        <c:crosses val="autoZero"/>
        <c:auto val="1"/>
        <c:lblAlgn val="ctr"/>
        <c:lblOffset val="100"/>
        <c:noMultiLvlLbl val="0"/>
      </c:catAx>
      <c:valAx>
        <c:axId val="662124015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983300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3785394363018056"/>
          <c:y val="0.11062291529965004"/>
          <c:w val="0.52666112631443462"/>
          <c:h val="4.1874282316272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 dirty="0">
                <a:solidFill>
                  <a:srgbClr val="2B2B82"/>
                </a:solidFill>
              </a:rPr>
              <a:t>Očkování </a:t>
            </a:r>
            <a:r>
              <a:rPr lang="cs-CZ" sz="2400" b="1" baseline="0" dirty="0">
                <a:solidFill>
                  <a:srgbClr val="2B2B82"/>
                </a:solidFill>
              </a:rPr>
              <a:t>skupiny 80+ po dnech</a:t>
            </a:r>
            <a:endParaRPr lang="cs-CZ" sz="2400" b="1" dirty="0">
              <a:solidFill>
                <a:srgbClr val="2B2B82"/>
              </a:solidFill>
            </a:endParaRPr>
          </a:p>
        </c:rich>
      </c:tx>
      <c:layout>
        <c:manualLayout>
          <c:xMode val="edge"/>
          <c:yMode val="edge"/>
          <c:x val="0.32941083036950231"/>
          <c:y val="5.29108513121826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7271218174923914E-3"/>
          <c:y val="0.14662320547187449"/>
          <c:w val="0.98439370264959336"/>
          <c:h val="0.75141415979488269"/>
        </c:manualLayout>
      </c:layout>
      <c:lineChart>
        <c:grouping val="standard"/>
        <c:varyColors val="0"/>
        <c:ser>
          <c:idx val="6"/>
          <c:order val="2"/>
          <c:tx>
            <c:strRef>
              <c:f>'Časový trend 80+ graf č. 5'!$D$4</c:f>
              <c:strCache>
                <c:ptCount val="1"/>
                <c:pt idx="0">
                  <c:v>Celkem</c:v>
                </c:pt>
              </c:strCache>
            </c:strRef>
          </c:tx>
          <c:spPr>
            <a:ln w="28575" cap="rnd">
              <a:solidFill>
                <a:srgbClr val="C4001E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spPr>
                <a:noFill/>
                <a:ln>
                  <a:solidFill>
                    <a:srgbClr val="C4001E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2B2B8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9FDB-48C2-AB5F-07697224E75F}"/>
                </c:ext>
              </c:extLst>
            </c:dLbl>
            <c:dLbl>
              <c:idx val="23"/>
              <c:layout>
                <c:manualLayout>
                  <c:x val="-1.8726887327612907E-2"/>
                  <c:y val="-6.2651514725990329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DB-48C2-AB5F-07697224E75F}"/>
                </c:ext>
              </c:extLst>
            </c:dLbl>
            <c:dLbl>
              <c:idx val="30"/>
              <c:layout>
                <c:manualLayout>
                  <c:x val="-3.2543546536407904E-2"/>
                  <c:y val="3.22942978620289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DB-48C2-AB5F-07697224E75F}"/>
                </c:ext>
              </c:extLst>
            </c:dLbl>
            <c:dLbl>
              <c:idx val="32"/>
              <c:layout>
                <c:manualLayout>
                  <c:x val="-3.8048953821143137E-3"/>
                  <c:y val="-2.55448761399137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DB-48C2-AB5F-07697224E75F}"/>
                </c:ext>
              </c:extLst>
            </c:dLbl>
            <c:dLbl>
              <c:idx val="35"/>
              <c:layout>
                <c:manualLayout>
                  <c:x val="-1.8726887327612986E-2"/>
                  <c:y val="-8.338405014185777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DB-48C2-AB5F-07697224E75F}"/>
                </c:ext>
              </c:extLst>
            </c:dLbl>
            <c:dLbl>
              <c:idx val="37"/>
              <c:layout>
                <c:manualLayout>
                  <c:x val="-1.8726887327612907E-2"/>
                  <c:y val="3.4076989253906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DB-48C2-AB5F-07697224E75F}"/>
                </c:ext>
              </c:extLst>
            </c:dLbl>
            <c:dLbl>
              <c:idx val="39"/>
              <c:layout>
                <c:manualLayout>
                  <c:x val="-1.6601247449336755E-2"/>
                  <c:y val="2.2509154453517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DB-48C2-AB5F-07697224E75F}"/>
                </c:ext>
              </c:extLst>
            </c:dLbl>
            <c:dLbl>
              <c:idx val="43"/>
              <c:spPr>
                <a:noFill/>
                <a:ln>
                  <a:solidFill>
                    <a:srgbClr val="C4001E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2B2B8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FDB-48C2-AB5F-07697224E75F}"/>
                </c:ext>
              </c:extLst>
            </c:dLbl>
            <c:dLbl>
              <c:idx val="44"/>
              <c:layout>
                <c:manualLayout>
                  <c:x val="-1.5860788329534102E-2"/>
                  <c:y val="-9.319545648239753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DB-48C2-AB5F-07697224E75F}"/>
                </c:ext>
              </c:extLst>
            </c:dLbl>
            <c:dLbl>
              <c:idx val="52"/>
              <c:layout>
                <c:manualLayout>
                  <c:x val="-1.5538427510198677E-2"/>
                  <c:y val="7.08537471966597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762755324706975E-2"/>
                      <c:h val="3.40287140378104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FDB-48C2-AB5F-07697224E75F}"/>
                </c:ext>
              </c:extLst>
            </c:dLbl>
            <c:dLbl>
              <c:idx val="53"/>
              <c:layout>
                <c:manualLayout>
                  <c:x val="-1.8726887327612907E-2"/>
                  <c:y val="-3.5330019548426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DB-48C2-AB5F-07697224E75F}"/>
                </c:ext>
              </c:extLst>
            </c:dLbl>
            <c:dLbl>
              <c:idx val="54"/>
              <c:layout>
                <c:manualLayout>
                  <c:x val="-1.2349967692784604E-2"/>
                  <c:y val="-1.6050294881111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FDB-48C2-AB5F-07697224E75F}"/>
                </c:ext>
              </c:extLst>
            </c:dLbl>
            <c:dLbl>
              <c:idx val="56"/>
              <c:layout>
                <c:manualLayout>
                  <c:x val="-5.5925250451009656E-3"/>
                  <c:y val="2.2654435528372285E-3"/>
                </c:manualLayout>
              </c:layout>
              <c:spPr>
                <a:noFill/>
                <a:ln>
                  <a:solidFill>
                    <a:srgbClr val="C4001E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2B2B8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825575263845044E-2"/>
                      <c:h val="3.98126314380048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FDB-48C2-AB5F-07697224E75F}"/>
                </c:ext>
              </c:extLst>
            </c:dLbl>
            <c:spPr>
              <a:noFill/>
              <a:ln>
                <a:solidFill>
                  <a:srgbClr val="C4001E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'Časový trend 80+ graf č. 5'!$A$5:$A$63</c:f>
              <c:numCache>
                <c:formatCode>m/d/yyyy</c:formatCode>
                <c:ptCount val="57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44244</c:v>
                </c:pt>
                <c:pt idx="46">
                  <c:v>44245</c:v>
                </c:pt>
                <c:pt idx="47">
                  <c:v>44246</c:v>
                </c:pt>
                <c:pt idx="48">
                  <c:v>44247</c:v>
                </c:pt>
                <c:pt idx="49">
                  <c:v>44248</c:v>
                </c:pt>
                <c:pt idx="50">
                  <c:v>44249</c:v>
                </c:pt>
                <c:pt idx="51">
                  <c:v>44250</c:v>
                </c:pt>
                <c:pt idx="52">
                  <c:v>44251</c:v>
                </c:pt>
                <c:pt idx="53">
                  <c:v>44252</c:v>
                </c:pt>
                <c:pt idx="54">
                  <c:v>44253</c:v>
                </c:pt>
                <c:pt idx="55">
                  <c:v>44254</c:v>
                </c:pt>
                <c:pt idx="56">
                  <c:v>44255</c:v>
                </c:pt>
              </c:numCache>
              <c:extLst/>
            </c:numRef>
          </c:cat>
          <c:val>
            <c:numRef>
              <c:f>'Časový trend 80+ graf č. 5'!$D$5:$D$63</c:f>
              <c:numCache>
                <c:formatCode>0</c:formatCode>
                <c:ptCount val="57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6</c:v>
                </c:pt>
                <c:pt idx="8">
                  <c:v>15</c:v>
                </c:pt>
                <c:pt idx="9">
                  <c:v>5</c:v>
                </c:pt>
                <c:pt idx="10">
                  <c:v>4</c:v>
                </c:pt>
                <c:pt idx="11">
                  <c:v>138</c:v>
                </c:pt>
                <c:pt idx="12">
                  <c:v>26</c:v>
                </c:pt>
                <c:pt idx="13">
                  <c:v>176</c:v>
                </c:pt>
                <c:pt idx="14">
                  <c:v>135</c:v>
                </c:pt>
                <c:pt idx="15">
                  <c:v>27</c:v>
                </c:pt>
                <c:pt idx="16">
                  <c:v>39</c:v>
                </c:pt>
                <c:pt idx="17">
                  <c:v>63</c:v>
                </c:pt>
                <c:pt idx="18">
                  <c:v>90</c:v>
                </c:pt>
                <c:pt idx="19">
                  <c:v>226</c:v>
                </c:pt>
                <c:pt idx="20">
                  <c:v>342</c:v>
                </c:pt>
                <c:pt idx="21">
                  <c:v>289</c:v>
                </c:pt>
                <c:pt idx="22">
                  <c:v>205</c:v>
                </c:pt>
                <c:pt idx="23">
                  <c:v>170</c:v>
                </c:pt>
                <c:pt idx="24">
                  <c:v>415</c:v>
                </c:pt>
                <c:pt idx="25">
                  <c:v>502</c:v>
                </c:pt>
                <c:pt idx="26">
                  <c:v>284</c:v>
                </c:pt>
                <c:pt idx="27">
                  <c:v>356</c:v>
                </c:pt>
                <c:pt idx="28">
                  <c:v>237</c:v>
                </c:pt>
                <c:pt idx="29">
                  <c:v>131</c:v>
                </c:pt>
                <c:pt idx="30">
                  <c:v>116</c:v>
                </c:pt>
                <c:pt idx="31">
                  <c:v>53</c:v>
                </c:pt>
                <c:pt idx="32">
                  <c:v>60</c:v>
                </c:pt>
                <c:pt idx="33">
                  <c:v>86</c:v>
                </c:pt>
                <c:pt idx="34">
                  <c:v>242</c:v>
                </c:pt>
                <c:pt idx="35">
                  <c:v>107</c:v>
                </c:pt>
                <c:pt idx="36">
                  <c:v>133</c:v>
                </c:pt>
                <c:pt idx="37">
                  <c:v>149</c:v>
                </c:pt>
                <c:pt idx="38">
                  <c:v>156</c:v>
                </c:pt>
                <c:pt idx="39">
                  <c:v>127</c:v>
                </c:pt>
                <c:pt idx="40">
                  <c:v>343</c:v>
                </c:pt>
                <c:pt idx="41">
                  <c:v>434</c:v>
                </c:pt>
                <c:pt idx="42">
                  <c:v>589</c:v>
                </c:pt>
                <c:pt idx="43">
                  <c:v>245</c:v>
                </c:pt>
                <c:pt idx="44">
                  <c:v>245</c:v>
                </c:pt>
                <c:pt idx="45">
                  <c:v>344</c:v>
                </c:pt>
                <c:pt idx="46">
                  <c:v>446</c:v>
                </c:pt>
                <c:pt idx="47">
                  <c:v>548</c:v>
                </c:pt>
                <c:pt idx="48">
                  <c:v>357</c:v>
                </c:pt>
                <c:pt idx="49">
                  <c:v>436</c:v>
                </c:pt>
                <c:pt idx="50">
                  <c:v>643</c:v>
                </c:pt>
                <c:pt idx="51">
                  <c:v>682</c:v>
                </c:pt>
                <c:pt idx="52">
                  <c:v>495</c:v>
                </c:pt>
                <c:pt idx="53">
                  <c:v>660</c:v>
                </c:pt>
                <c:pt idx="54">
                  <c:v>641</c:v>
                </c:pt>
                <c:pt idx="55">
                  <c:v>525</c:v>
                </c:pt>
                <c:pt idx="56">
                  <c:v>426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9FDB-48C2-AB5F-07697224E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8996432"/>
        <c:axId val="56589598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'Časový trend 80+ graf č. 5'!$B$4</c15:sqref>
                        </c15:formulaRef>
                      </c:ext>
                    </c:extLst>
                    <c:strCache>
                      <c:ptCount val="1"/>
                      <c:pt idx="0">
                        <c:v>Dávka č.1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'Časový trend 80+ graf č. 5'!$A$5:$A$63</c15:sqref>
                        </c15:formulaRef>
                      </c:ext>
                    </c:extLst>
                    <c:numCache>
                      <c:formatCode>m/d/yyyy</c:formatCode>
                      <c:ptCount val="57"/>
                      <c:pt idx="0">
                        <c:v>44197</c:v>
                      </c:pt>
                      <c:pt idx="1">
                        <c:v>44198</c:v>
                      </c:pt>
                      <c:pt idx="2">
                        <c:v>44199</c:v>
                      </c:pt>
                      <c:pt idx="3">
                        <c:v>44200</c:v>
                      </c:pt>
                      <c:pt idx="4">
                        <c:v>44201</c:v>
                      </c:pt>
                      <c:pt idx="5">
                        <c:v>44202</c:v>
                      </c:pt>
                      <c:pt idx="6">
                        <c:v>44203</c:v>
                      </c:pt>
                      <c:pt idx="7">
                        <c:v>44204</c:v>
                      </c:pt>
                      <c:pt idx="8">
                        <c:v>44205</c:v>
                      </c:pt>
                      <c:pt idx="9">
                        <c:v>44206</c:v>
                      </c:pt>
                      <c:pt idx="10">
                        <c:v>44207</c:v>
                      </c:pt>
                      <c:pt idx="11">
                        <c:v>44208</c:v>
                      </c:pt>
                      <c:pt idx="12">
                        <c:v>44209</c:v>
                      </c:pt>
                      <c:pt idx="13">
                        <c:v>44210</c:v>
                      </c:pt>
                      <c:pt idx="14">
                        <c:v>44211</c:v>
                      </c:pt>
                      <c:pt idx="15">
                        <c:v>44212</c:v>
                      </c:pt>
                      <c:pt idx="16">
                        <c:v>44213</c:v>
                      </c:pt>
                      <c:pt idx="17">
                        <c:v>44214</c:v>
                      </c:pt>
                      <c:pt idx="18">
                        <c:v>44215</c:v>
                      </c:pt>
                      <c:pt idx="19">
                        <c:v>44216</c:v>
                      </c:pt>
                      <c:pt idx="20">
                        <c:v>44217</c:v>
                      </c:pt>
                      <c:pt idx="21">
                        <c:v>44218</c:v>
                      </c:pt>
                      <c:pt idx="22">
                        <c:v>44219</c:v>
                      </c:pt>
                      <c:pt idx="23">
                        <c:v>44220</c:v>
                      </c:pt>
                      <c:pt idx="24">
                        <c:v>44221</c:v>
                      </c:pt>
                      <c:pt idx="25">
                        <c:v>44222</c:v>
                      </c:pt>
                      <c:pt idx="26">
                        <c:v>44223</c:v>
                      </c:pt>
                      <c:pt idx="27">
                        <c:v>44224</c:v>
                      </c:pt>
                      <c:pt idx="28">
                        <c:v>44225</c:v>
                      </c:pt>
                      <c:pt idx="29">
                        <c:v>44226</c:v>
                      </c:pt>
                      <c:pt idx="30">
                        <c:v>44227</c:v>
                      </c:pt>
                      <c:pt idx="31">
                        <c:v>44228</c:v>
                      </c:pt>
                      <c:pt idx="32">
                        <c:v>44229</c:v>
                      </c:pt>
                      <c:pt idx="33">
                        <c:v>44230</c:v>
                      </c:pt>
                      <c:pt idx="34">
                        <c:v>44231</c:v>
                      </c:pt>
                      <c:pt idx="35">
                        <c:v>44232</c:v>
                      </c:pt>
                      <c:pt idx="36">
                        <c:v>44233</c:v>
                      </c:pt>
                      <c:pt idx="37">
                        <c:v>44234</c:v>
                      </c:pt>
                      <c:pt idx="38">
                        <c:v>44235</c:v>
                      </c:pt>
                      <c:pt idx="39">
                        <c:v>44236</c:v>
                      </c:pt>
                      <c:pt idx="40">
                        <c:v>44237</c:v>
                      </c:pt>
                      <c:pt idx="41">
                        <c:v>44238</c:v>
                      </c:pt>
                      <c:pt idx="42">
                        <c:v>44239</c:v>
                      </c:pt>
                      <c:pt idx="43">
                        <c:v>44240</c:v>
                      </c:pt>
                      <c:pt idx="44">
                        <c:v>44241</c:v>
                      </c:pt>
                      <c:pt idx="45">
                        <c:v>44244</c:v>
                      </c:pt>
                      <c:pt idx="46">
                        <c:v>44245</c:v>
                      </c:pt>
                      <c:pt idx="47">
                        <c:v>44246</c:v>
                      </c:pt>
                      <c:pt idx="48">
                        <c:v>44247</c:v>
                      </c:pt>
                      <c:pt idx="49">
                        <c:v>44248</c:v>
                      </c:pt>
                      <c:pt idx="50">
                        <c:v>44249</c:v>
                      </c:pt>
                      <c:pt idx="51">
                        <c:v>44250</c:v>
                      </c:pt>
                      <c:pt idx="52">
                        <c:v>44251</c:v>
                      </c:pt>
                      <c:pt idx="53">
                        <c:v>44252</c:v>
                      </c:pt>
                      <c:pt idx="54">
                        <c:v>44253</c:v>
                      </c:pt>
                      <c:pt idx="55">
                        <c:v>44254</c:v>
                      </c:pt>
                      <c:pt idx="56">
                        <c:v>44255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'Časový trend 80+ graf č. 5'!$B$5:$B$51</c15:sqref>
                        </c15:formulaRef>
                      </c:ext>
                    </c:extLst>
                    <c:numCache>
                      <c:formatCode>0</c:formatCode>
                      <c:ptCount val="45"/>
                      <c:pt idx="0">
                        <c:v>0</c:v>
                      </c:pt>
                      <c:pt idx="1">
                        <c:v>2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1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6</c:v>
                      </c:pt>
                      <c:pt idx="8">
                        <c:v>15</c:v>
                      </c:pt>
                      <c:pt idx="9">
                        <c:v>5</c:v>
                      </c:pt>
                      <c:pt idx="10">
                        <c:v>4</c:v>
                      </c:pt>
                      <c:pt idx="11">
                        <c:v>138</c:v>
                      </c:pt>
                      <c:pt idx="12">
                        <c:v>26</c:v>
                      </c:pt>
                      <c:pt idx="13">
                        <c:v>176</c:v>
                      </c:pt>
                      <c:pt idx="14">
                        <c:v>135</c:v>
                      </c:pt>
                      <c:pt idx="15">
                        <c:v>27</c:v>
                      </c:pt>
                      <c:pt idx="16">
                        <c:v>39</c:v>
                      </c:pt>
                      <c:pt idx="17">
                        <c:v>63</c:v>
                      </c:pt>
                      <c:pt idx="18">
                        <c:v>90</c:v>
                      </c:pt>
                      <c:pt idx="19">
                        <c:v>226</c:v>
                      </c:pt>
                      <c:pt idx="20">
                        <c:v>342</c:v>
                      </c:pt>
                      <c:pt idx="21">
                        <c:v>289</c:v>
                      </c:pt>
                      <c:pt idx="22">
                        <c:v>203</c:v>
                      </c:pt>
                      <c:pt idx="23">
                        <c:v>170</c:v>
                      </c:pt>
                      <c:pt idx="24">
                        <c:v>415</c:v>
                      </c:pt>
                      <c:pt idx="25">
                        <c:v>502</c:v>
                      </c:pt>
                      <c:pt idx="26">
                        <c:v>283</c:v>
                      </c:pt>
                      <c:pt idx="27">
                        <c:v>356</c:v>
                      </c:pt>
                      <c:pt idx="28">
                        <c:v>231</c:v>
                      </c:pt>
                      <c:pt idx="29">
                        <c:v>115</c:v>
                      </c:pt>
                      <c:pt idx="30">
                        <c:v>113</c:v>
                      </c:pt>
                      <c:pt idx="31">
                        <c:v>51</c:v>
                      </c:pt>
                      <c:pt idx="32">
                        <c:v>51</c:v>
                      </c:pt>
                      <c:pt idx="33">
                        <c:v>54</c:v>
                      </c:pt>
                      <c:pt idx="34">
                        <c:v>67</c:v>
                      </c:pt>
                      <c:pt idx="35">
                        <c:v>67</c:v>
                      </c:pt>
                      <c:pt idx="36">
                        <c:v>116</c:v>
                      </c:pt>
                      <c:pt idx="37">
                        <c:v>113</c:v>
                      </c:pt>
                      <c:pt idx="38">
                        <c:v>128</c:v>
                      </c:pt>
                      <c:pt idx="39">
                        <c:v>109</c:v>
                      </c:pt>
                      <c:pt idx="40">
                        <c:v>200</c:v>
                      </c:pt>
                      <c:pt idx="41">
                        <c:v>164</c:v>
                      </c:pt>
                      <c:pt idx="42">
                        <c:v>268</c:v>
                      </c:pt>
                      <c:pt idx="43">
                        <c:v>113</c:v>
                      </c:pt>
                      <c:pt idx="44">
                        <c:v>103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9FDB-48C2-AB5F-07697224E75F}"/>
                  </c:ext>
                </c:extLst>
              </c15:ser>
            </c15:filteredLineSeries>
            <c15:filteredLine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'Časový trend 80+ graf č. 5'!$C$4</c15:sqref>
                        </c15:formulaRef>
                      </c:ext>
                    </c:extLst>
                    <c:strCache>
                      <c:ptCount val="1"/>
                      <c:pt idx="0">
                        <c:v>Dávka č.2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'Časový trend 80+ graf č. 5'!$A$5:$A$63</c15:sqref>
                        </c15:formulaRef>
                      </c:ext>
                    </c:extLst>
                    <c:numCache>
                      <c:formatCode>m/d/yyyy</c:formatCode>
                      <c:ptCount val="57"/>
                      <c:pt idx="0">
                        <c:v>44197</c:v>
                      </c:pt>
                      <c:pt idx="1">
                        <c:v>44198</c:v>
                      </c:pt>
                      <c:pt idx="2">
                        <c:v>44199</c:v>
                      </c:pt>
                      <c:pt idx="3">
                        <c:v>44200</c:v>
                      </c:pt>
                      <c:pt idx="4">
                        <c:v>44201</c:v>
                      </c:pt>
                      <c:pt idx="5">
                        <c:v>44202</c:v>
                      </c:pt>
                      <c:pt idx="6">
                        <c:v>44203</c:v>
                      </c:pt>
                      <c:pt idx="7">
                        <c:v>44204</c:v>
                      </c:pt>
                      <c:pt idx="8">
                        <c:v>44205</c:v>
                      </c:pt>
                      <c:pt idx="9">
                        <c:v>44206</c:v>
                      </c:pt>
                      <c:pt idx="10">
                        <c:v>44207</c:v>
                      </c:pt>
                      <c:pt idx="11">
                        <c:v>44208</c:v>
                      </c:pt>
                      <c:pt idx="12">
                        <c:v>44209</c:v>
                      </c:pt>
                      <c:pt idx="13">
                        <c:v>44210</c:v>
                      </c:pt>
                      <c:pt idx="14">
                        <c:v>44211</c:v>
                      </c:pt>
                      <c:pt idx="15">
                        <c:v>44212</c:v>
                      </c:pt>
                      <c:pt idx="16">
                        <c:v>44213</c:v>
                      </c:pt>
                      <c:pt idx="17">
                        <c:v>44214</c:v>
                      </c:pt>
                      <c:pt idx="18">
                        <c:v>44215</c:v>
                      </c:pt>
                      <c:pt idx="19">
                        <c:v>44216</c:v>
                      </c:pt>
                      <c:pt idx="20">
                        <c:v>44217</c:v>
                      </c:pt>
                      <c:pt idx="21">
                        <c:v>44218</c:v>
                      </c:pt>
                      <c:pt idx="22">
                        <c:v>44219</c:v>
                      </c:pt>
                      <c:pt idx="23">
                        <c:v>44220</c:v>
                      </c:pt>
                      <c:pt idx="24">
                        <c:v>44221</c:v>
                      </c:pt>
                      <c:pt idx="25">
                        <c:v>44222</c:v>
                      </c:pt>
                      <c:pt idx="26">
                        <c:v>44223</c:v>
                      </c:pt>
                      <c:pt idx="27">
                        <c:v>44224</c:v>
                      </c:pt>
                      <c:pt idx="28">
                        <c:v>44225</c:v>
                      </c:pt>
                      <c:pt idx="29">
                        <c:v>44226</c:v>
                      </c:pt>
                      <c:pt idx="30">
                        <c:v>44227</c:v>
                      </c:pt>
                      <c:pt idx="31">
                        <c:v>44228</c:v>
                      </c:pt>
                      <c:pt idx="32">
                        <c:v>44229</c:v>
                      </c:pt>
                      <c:pt idx="33">
                        <c:v>44230</c:v>
                      </c:pt>
                      <c:pt idx="34">
                        <c:v>44231</c:v>
                      </c:pt>
                      <c:pt idx="35">
                        <c:v>44232</c:v>
                      </c:pt>
                      <c:pt idx="36">
                        <c:v>44233</c:v>
                      </c:pt>
                      <c:pt idx="37">
                        <c:v>44234</c:v>
                      </c:pt>
                      <c:pt idx="38">
                        <c:v>44235</c:v>
                      </c:pt>
                      <c:pt idx="39">
                        <c:v>44236</c:v>
                      </c:pt>
                      <c:pt idx="40">
                        <c:v>44237</c:v>
                      </c:pt>
                      <c:pt idx="41">
                        <c:v>44238</c:v>
                      </c:pt>
                      <c:pt idx="42">
                        <c:v>44239</c:v>
                      </c:pt>
                      <c:pt idx="43">
                        <c:v>44240</c:v>
                      </c:pt>
                      <c:pt idx="44">
                        <c:v>44241</c:v>
                      </c:pt>
                      <c:pt idx="45">
                        <c:v>44244</c:v>
                      </c:pt>
                      <c:pt idx="46">
                        <c:v>44245</c:v>
                      </c:pt>
                      <c:pt idx="47">
                        <c:v>44246</c:v>
                      </c:pt>
                      <c:pt idx="48">
                        <c:v>44247</c:v>
                      </c:pt>
                      <c:pt idx="49">
                        <c:v>44248</c:v>
                      </c:pt>
                      <c:pt idx="50">
                        <c:v>44249</c:v>
                      </c:pt>
                      <c:pt idx="51">
                        <c:v>44250</c:v>
                      </c:pt>
                      <c:pt idx="52">
                        <c:v>44251</c:v>
                      </c:pt>
                      <c:pt idx="53">
                        <c:v>44252</c:v>
                      </c:pt>
                      <c:pt idx="54">
                        <c:v>44253</c:v>
                      </c:pt>
                      <c:pt idx="55">
                        <c:v>44254</c:v>
                      </c:pt>
                      <c:pt idx="56">
                        <c:v>44255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'Časový trend 80+ graf č. 5'!$C$5:$C$51</c15:sqref>
                        </c15:formulaRef>
                      </c:ext>
                    </c:extLst>
                    <c:numCache>
                      <c:formatCode>0</c:formatCode>
                      <c:ptCount val="45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2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1</c:v>
                      </c:pt>
                      <c:pt idx="27">
                        <c:v>0</c:v>
                      </c:pt>
                      <c:pt idx="28">
                        <c:v>6</c:v>
                      </c:pt>
                      <c:pt idx="29">
                        <c:v>16</c:v>
                      </c:pt>
                      <c:pt idx="30">
                        <c:v>3</c:v>
                      </c:pt>
                      <c:pt idx="31">
                        <c:v>2</c:v>
                      </c:pt>
                      <c:pt idx="32">
                        <c:v>9</c:v>
                      </c:pt>
                      <c:pt idx="33">
                        <c:v>32</c:v>
                      </c:pt>
                      <c:pt idx="34">
                        <c:v>175</c:v>
                      </c:pt>
                      <c:pt idx="35">
                        <c:v>40</c:v>
                      </c:pt>
                      <c:pt idx="36">
                        <c:v>17</c:v>
                      </c:pt>
                      <c:pt idx="37">
                        <c:v>36</c:v>
                      </c:pt>
                      <c:pt idx="38">
                        <c:v>28</c:v>
                      </c:pt>
                      <c:pt idx="39">
                        <c:v>18</c:v>
                      </c:pt>
                      <c:pt idx="40">
                        <c:v>143</c:v>
                      </c:pt>
                      <c:pt idx="41">
                        <c:v>270</c:v>
                      </c:pt>
                      <c:pt idx="42">
                        <c:v>321</c:v>
                      </c:pt>
                      <c:pt idx="43">
                        <c:v>132</c:v>
                      </c:pt>
                      <c:pt idx="44">
                        <c:v>142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9FDB-48C2-AB5F-07697224E75F}"/>
                  </c:ext>
                </c:extLst>
              </c15:ser>
            </c15:filteredLineSeries>
          </c:ext>
        </c:extLst>
      </c:lineChart>
      <c:dateAx>
        <c:axId val="68899643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5895984"/>
        <c:crosses val="autoZero"/>
        <c:auto val="1"/>
        <c:lblOffset val="100"/>
        <c:baseTimeUnit val="days"/>
      </c:dateAx>
      <c:valAx>
        <c:axId val="56589598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8899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81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0.794</cdr:x>
      <cdr:y>0.02689</cdr:y>
    </cdr:from>
    <cdr:to>
      <cdr:x>1</cdr:x>
      <cdr:y>0.07596</cdr:y>
    </cdr:to>
    <cdr:sp macro="" textlink="">
      <cdr:nvSpPr>
        <cdr:cNvPr id="2" name="TextovéPole 5">
          <a:extLst xmlns:a="http://schemas.openxmlformats.org/drawingml/2006/main">
            <a:ext uri="{FF2B5EF4-FFF2-40B4-BE49-F238E27FC236}">
              <a16:creationId xmlns:a16="http://schemas.microsoft.com/office/drawing/2014/main" id="{A008FD4F-2DEE-4658-9400-5EF91F80E18C}"/>
            </a:ext>
          </a:extLst>
        </cdr:cNvPr>
        <cdr:cNvSpPr txBox="1"/>
      </cdr:nvSpPr>
      <cdr:spPr>
        <a:xfrm xmlns:a="http://schemas.openxmlformats.org/drawingml/2006/main">
          <a:off x="8646511" y="185506"/>
          <a:ext cx="224332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="1" dirty="0"/>
            <a:t>Stav k 28. 2. 2021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0.06922</cdr:x>
      <cdr:y>0.23342</cdr:y>
    </cdr:from>
    <cdr:to>
      <cdr:x>0.22565</cdr:x>
      <cdr:y>0.37826</cdr:y>
    </cdr:to>
    <cdr:sp macro="" textlink="">
      <cdr:nvSpPr>
        <cdr:cNvPr id="2" name="TextovéPole 8">
          <a:extLst xmlns:a="http://schemas.openxmlformats.org/drawingml/2006/main">
            <a:ext uri="{FF2B5EF4-FFF2-40B4-BE49-F238E27FC236}">
              <a16:creationId xmlns:a16="http://schemas.microsoft.com/office/drawing/2014/main" id="{2D7E800A-6CE1-4E06-99EE-4892454E69F3}"/>
            </a:ext>
          </a:extLst>
        </cdr:cNvPr>
        <cdr:cNvSpPr txBox="1"/>
      </cdr:nvSpPr>
      <cdr:spPr>
        <a:xfrm xmlns:a="http://schemas.openxmlformats.org/drawingml/2006/main">
          <a:off x="827083" y="1537571"/>
          <a:ext cx="1869262" cy="9541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>
              <a:lumMod val="50000"/>
            </a:scheme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cs-CZ" sz="2000" b="1" dirty="0">
              <a:solidFill>
                <a:srgbClr val="2B2B82"/>
              </a:solidFill>
            </a:rPr>
            <a:t>Celkem</a:t>
          </a:r>
        </a:p>
        <a:p xmlns:a="http://schemas.openxmlformats.org/drawingml/2006/main">
          <a:pPr algn="ctr"/>
          <a:r>
            <a:rPr lang="cs-CZ" sz="3600" b="1" dirty="0">
              <a:solidFill>
                <a:srgbClr val="2B2B82"/>
              </a:solidFill>
            </a:rPr>
            <a:t>14 056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CFA89-FB3A-43AA-9F23-14E734A39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CA4B16-B623-4340-871C-CD6B9891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4270A-F404-4424-8428-5985FCC9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7DAFB5-DDA8-471F-AFAF-B9029D76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C780C2-BA46-4058-B252-1A878296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10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8CF60-AB41-423D-9F2A-9032706D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0A665D-C537-4A01-BACC-A0456AC05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EBAE70-53BA-41FB-B58E-C078765D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4F1750-650A-45F7-9117-2BA96B00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05ADF9-5F47-4C09-8BB4-16CBD227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4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20D5B5-50B6-413C-8E1D-368EA82AF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F410AF-FD9D-4134-BA37-E443DEBB0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C263DE-A2D7-4650-90BF-EB1F22B9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65DB3-28E6-449B-AF65-8BE7E513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7C9554-C181-4D92-8763-A99F97A6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4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4590A-CAED-4C53-BA7E-B8A81A4E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022B80-12EA-4F7A-BF4B-C2E448D9F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BAC41-74A6-4413-B0E0-425A4098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0A2764-ADB4-4C84-9944-C83D5A93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EF7C7F-41C5-46EE-8AAF-911B23A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9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AD84D-8739-49E0-A8A0-E744A20C7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52F34D-05B1-4F1B-8ECA-937D11779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FE63E-D9C3-461F-9783-DC69DEB0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E3BE3E-6763-4730-8341-EEA858E1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BC2207-348F-4635-B766-9FFAF650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80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5A6-8F42-42F8-8B5D-B4838D4C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026FD7-DA17-4F8B-9B38-3403070FF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676C02-0D74-497F-A7C8-9E32D2C58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B3E8A6-5227-4277-9392-3A9F1952F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77F15A-7FA8-4998-8B75-0A7485C3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6B7B31-F627-423E-B27B-D4DC8002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5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340F-5783-4F92-B09A-E59F1409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13CAD4A-9985-4091-B291-AE8AE99FA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97CC9F-E4EC-4F66-A227-36EF80B6D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F366C89-B268-42E5-8196-EF84ABAA62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457D9FC-F766-4B03-9F10-368A73468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49F5649-E9ED-4FE0-916F-3E42F331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F534BF-4DF6-4D76-A634-0951F610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3473F30-D2D0-43F0-A9F7-377DF8D6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55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40B7E-5B26-44B6-96E1-7E578C59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37B564-6DC6-43A8-868D-57F4EAEDD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703BE2-A3A3-4F28-8A3B-2C000CD52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4350C2-AB32-428C-AC07-5508AEAA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84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B68EFF-897F-456D-8A38-168907D2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FE8D2B-2895-4BD3-9F21-B5AB70FB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E6877B-1BF5-4C58-B4AA-3AF2FD04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60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F9AD0-C998-4177-B57A-2D7C19D48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D831C-FABE-49FE-A8B3-0A64A566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0DE073F-89D0-4357-9C39-805E0C00A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659505-B340-4140-8A94-6A03B16A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D29E0D-9962-409B-9CDA-79F25162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70D18C-C2C7-4B10-8CAD-D545E54C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16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5CEED-917A-405B-B09D-CE3360DAF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286C0C-CB55-4890-B24A-3697DF08C3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2CEF5EB-9B56-4894-B69E-258DD41CD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F3B812-1841-4C66-A97D-28AB019A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13E3E7-9D16-4C98-A4D0-69923E00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C27247-D47D-4CE5-9342-95778888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52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D25820-E114-4D91-BFAB-B98BDE2B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6CA31D-03A9-4135-8A43-BEF10EA75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F83AF6-8BA4-4F98-B4AD-2806481C9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707-8BFE-46C2-A764-BC64B54070FE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665F2-6CA4-485F-B126-37F1C2410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1DBBBB-B6E8-46E9-8FE9-F0489B581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C16BF-2CC6-4878-BFA4-B16E375F7E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48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69DED8D-8690-4B4C-9104-5F10C11F80E8}"/>
              </a:ext>
            </a:extLst>
          </p:cNvPr>
          <p:cNvSpPr txBox="1"/>
          <p:nvPr/>
        </p:nvSpPr>
        <p:spPr>
          <a:xfrm>
            <a:off x="9363456" y="6154652"/>
            <a:ext cx="224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Stav k 28. 2. 2021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4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248889"/>
              </p:ext>
            </p:extLst>
          </p:nvPr>
        </p:nvGraphicFramePr>
        <p:xfrm>
          <a:off x="651080" y="-20767"/>
          <a:ext cx="10889839" cy="6899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846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008FD4F-2DEE-4658-9400-5EF91F80E18C}"/>
              </a:ext>
            </a:extLst>
          </p:cNvPr>
          <p:cNvSpPr txBox="1"/>
          <p:nvPr/>
        </p:nvSpPr>
        <p:spPr>
          <a:xfrm>
            <a:off x="9363456" y="6071616"/>
            <a:ext cx="2243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Stav k 28. 2. 2021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347655"/>
              </p:ext>
            </p:extLst>
          </p:nvPr>
        </p:nvGraphicFramePr>
        <p:xfrm>
          <a:off x="355107" y="275208"/>
          <a:ext cx="11510942" cy="5777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216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69DED8D-8690-4B4C-9104-5F10C11F80E8}"/>
              </a:ext>
            </a:extLst>
          </p:cNvPr>
          <p:cNvSpPr txBox="1"/>
          <p:nvPr/>
        </p:nvSpPr>
        <p:spPr>
          <a:xfrm>
            <a:off x="9363456" y="6154652"/>
            <a:ext cx="224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Stav k 28. 2. 2021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189970"/>
              </p:ext>
            </p:extLst>
          </p:nvPr>
        </p:nvGraphicFramePr>
        <p:xfrm>
          <a:off x="706250" y="334016"/>
          <a:ext cx="10566435" cy="5613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595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B07A95BE-1BAB-4D26-BCDA-1EAB0D2995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670778"/>
              </p:ext>
            </p:extLst>
          </p:nvPr>
        </p:nvGraphicFramePr>
        <p:xfrm>
          <a:off x="538480" y="334016"/>
          <a:ext cx="11415221" cy="6189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BF956D81-5D35-4A8E-BE72-F59A2106F4B6}"/>
              </a:ext>
            </a:extLst>
          </p:cNvPr>
          <p:cNvSpPr txBox="1"/>
          <p:nvPr/>
        </p:nvSpPr>
        <p:spPr>
          <a:xfrm>
            <a:off x="9363456" y="6154652"/>
            <a:ext cx="224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Stav k 28. 2. 2021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DAF4A5C-7B75-4FF5-A2C5-88A369F6A513}"/>
              </a:ext>
            </a:extLst>
          </p:cNvPr>
          <p:cNvSpPr/>
          <p:nvPr/>
        </p:nvSpPr>
        <p:spPr>
          <a:xfrm>
            <a:off x="538480" y="4169664"/>
            <a:ext cx="2048256" cy="1255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F98014-BB0F-49D9-8402-F8C9D42B28A4}"/>
              </a:ext>
            </a:extLst>
          </p:cNvPr>
          <p:cNvSpPr txBox="1"/>
          <p:nvPr/>
        </p:nvSpPr>
        <p:spPr>
          <a:xfrm>
            <a:off x="660401" y="4258942"/>
            <a:ext cx="2572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Celkem </a:t>
            </a:r>
          </a:p>
          <a:p>
            <a:r>
              <a:rPr lang="cs-CZ" sz="4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35 691 </a:t>
            </a:r>
          </a:p>
        </p:txBody>
      </p:sp>
    </p:spTree>
    <p:extLst>
      <p:ext uri="{BB962C8B-B14F-4D97-AF65-F5344CB8AC3E}">
        <p14:creationId xmlns:p14="http://schemas.microsoft.com/office/powerpoint/2010/main" val="31339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4D79B5BC-9EE5-475C-B89D-FAE84E5F89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515342"/>
              </p:ext>
            </p:extLst>
          </p:nvPr>
        </p:nvGraphicFramePr>
        <p:xfrm>
          <a:off x="203200" y="203200"/>
          <a:ext cx="11816080" cy="654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E1A9CF52-1A57-4C60-8A18-3A0CC8E106F8}"/>
              </a:ext>
            </a:extLst>
          </p:cNvPr>
          <p:cNvSpPr txBox="1"/>
          <p:nvPr/>
        </p:nvSpPr>
        <p:spPr>
          <a:xfrm>
            <a:off x="489713" y="4660269"/>
            <a:ext cx="2572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Celkem </a:t>
            </a:r>
          </a:p>
          <a:p>
            <a:r>
              <a:rPr lang="cs-CZ" sz="4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35 691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41ECF26-4F17-4AE5-ADDF-CD093C68F044}"/>
              </a:ext>
            </a:extLst>
          </p:cNvPr>
          <p:cNvSpPr/>
          <p:nvPr/>
        </p:nvSpPr>
        <p:spPr>
          <a:xfrm>
            <a:off x="345441" y="4570990"/>
            <a:ext cx="2048256" cy="1255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015716D-7A60-476D-B070-480A67AC6D47}"/>
              </a:ext>
            </a:extLst>
          </p:cNvPr>
          <p:cNvSpPr txBox="1"/>
          <p:nvPr/>
        </p:nvSpPr>
        <p:spPr>
          <a:xfrm>
            <a:off x="9363456" y="6154652"/>
            <a:ext cx="224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Stav k 28. 2. 2021</a:t>
            </a:r>
          </a:p>
        </p:txBody>
      </p:sp>
    </p:spTree>
    <p:extLst>
      <p:ext uri="{BB962C8B-B14F-4D97-AF65-F5344CB8AC3E}">
        <p14:creationId xmlns:p14="http://schemas.microsoft.com/office/powerpoint/2010/main" val="175919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190546"/>
              </p:ext>
            </p:extLst>
          </p:nvPr>
        </p:nvGraphicFramePr>
        <p:xfrm>
          <a:off x="1056443" y="0"/>
          <a:ext cx="1080412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4">
            <a:extLst>
              <a:ext uri="{FF2B5EF4-FFF2-40B4-BE49-F238E27FC236}">
                <a16:creationId xmlns:a16="http://schemas.microsoft.com/office/drawing/2014/main" id="{DC71EED0-0A3A-4677-B2D1-2C11FFCF60EC}"/>
              </a:ext>
            </a:extLst>
          </p:cNvPr>
          <p:cNvSpPr txBox="1"/>
          <p:nvPr/>
        </p:nvSpPr>
        <p:spPr>
          <a:xfrm>
            <a:off x="10249759" y="6049677"/>
            <a:ext cx="174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Stav k 28. 2. 2021</a:t>
            </a:r>
          </a:p>
        </p:txBody>
      </p:sp>
    </p:spTree>
    <p:extLst>
      <p:ext uri="{BB962C8B-B14F-4D97-AF65-F5344CB8AC3E}">
        <p14:creationId xmlns:p14="http://schemas.microsoft.com/office/powerpoint/2010/main" val="36092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112284"/>
              </p:ext>
            </p:extLst>
          </p:nvPr>
        </p:nvGraphicFramePr>
        <p:xfrm>
          <a:off x="548640" y="426720"/>
          <a:ext cx="11033759" cy="598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5DF18115-C535-4D80-BB9D-0B4D2613120F}"/>
              </a:ext>
            </a:extLst>
          </p:cNvPr>
          <p:cNvSpPr txBox="1"/>
          <p:nvPr/>
        </p:nvSpPr>
        <p:spPr>
          <a:xfrm>
            <a:off x="9814560" y="6412992"/>
            <a:ext cx="224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Stav k 28. 2. 2021</a:t>
            </a:r>
          </a:p>
        </p:txBody>
      </p:sp>
    </p:spTree>
    <p:extLst>
      <p:ext uri="{BB962C8B-B14F-4D97-AF65-F5344CB8AC3E}">
        <p14:creationId xmlns:p14="http://schemas.microsoft.com/office/powerpoint/2010/main" val="382039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B88390CB-C20D-4BF4-8238-54BB40212A19}"/>
              </a:ext>
            </a:extLst>
          </p:cNvPr>
          <p:cNvSpPr/>
          <p:nvPr/>
        </p:nvSpPr>
        <p:spPr>
          <a:xfrm>
            <a:off x="6439285" y="999557"/>
            <a:ext cx="1781244" cy="40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0089F2D7-89F1-401B-B679-E28FB4E42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992439"/>
              </p:ext>
            </p:extLst>
          </p:nvPr>
        </p:nvGraphicFramePr>
        <p:xfrm>
          <a:off x="735330" y="502920"/>
          <a:ext cx="10721340" cy="58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758336"/>
              </p:ext>
            </p:extLst>
          </p:nvPr>
        </p:nvGraphicFramePr>
        <p:xfrm>
          <a:off x="133165" y="142043"/>
          <a:ext cx="11949343" cy="6587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03832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166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Franklin Gothic Demi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Lechmann Dan Mgr.</dc:creator>
  <cp:lastModifiedBy>Malíř Radek Mgr.</cp:lastModifiedBy>
  <cp:revision>38</cp:revision>
  <cp:lastPrinted>2021-03-01T09:21:41Z</cp:lastPrinted>
  <dcterms:created xsi:type="dcterms:W3CDTF">2021-02-26T09:01:12Z</dcterms:created>
  <dcterms:modified xsi:type="dcterms:W3CDTF">2021-03-02T07:27:35Z</dcterms:modified>
</cp:coreProperties>
</file>