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8" r:id="rId6"/>
    <p:sldId id="320" r:id="rId7"/>
    <p:sldId id="409" r:id="rId8"/>
    <p:sldId id="444" r:id="rId9"/>
    <p:sldId id="430" r:id="rId10"/>
    <p:sldId id="416" r:id="rId11"/>
    <p:sldId id="417" r:id="rId12"/>
    <p:sldId id="419" r:id="rId13"/>
    <p:sldId id="420" r:id="rId14"/>
    <p:sldId id="421" r:id="rId15"/>
    <p:sldId id="422" r:id="rId16"/>
    <p:sldId id="423" r:id="rId17"/>
    <p:sldId id="424" r:id="rId18"/>
    <p:sldId id="425" r:id="rId19"/>
    <p:sldId id="426" r:id="rId20"/>
    <p:sldId id="441" r:id="rId21"/>
    <p:sldId id="446" r:id="rId22"/>
    <p:sldId id="443" r:id="rId23"/>
  </p:sldIdLst>
  <p:sldSz cx="12192000" cy="6858000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9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P&#345;ehled%20financov&#225;n&#237;%202009%20-%202020%20st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ERVER-PRS\oprs\P&#345;ehled%20financov&#225;n&#237;%20od%202009%20-%202021.xls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SERVER-PRS\oprs\P&#345;ehled%20financov&#225;n&#237;%20od%202009%20-%202021.xls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SERVER-PRS\oprs\P&#345;ehled%20financov&#225;n&#237;%20od%202009%20-%202021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-PRS\oprs\P&#345;ehled%20financov&#225;n&#237;%20od%202009%20-%202021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-PRS\oprs\P&#345;ehled%20financov&#225;n&#237;%20od%202009%20-%202021.xls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SERVER-PRS\oprs\Kopie%20-%20P&#345;ehled%20financov&#225;n&#237;%20od%202009%20-%20202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cs-CZ" dirty="0"/>
              <a:t>Přehled financování v letech 2013-2020 dle zdroje financování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640028218788595"/>
          <c:y val="0.33237041124346833"/>
          <c:w val="0.50080068468843653"/>
          <c:h val="0.563584610369358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2D2-40B6-AC4E-AF4CA49F15A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2D2-40B6-AC4E-AF4CA49F15A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2D2-40B6-AC4E-AF4CA49F15A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2D2-40B6-AC4E-AF4CA49F15A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2D2-40B6-AC4E-AF4CA49F15AE}"/>
              </c:ext>
            </c:extLst>
          </c:dPt>
          <c:dLbls>
            <c:dLbl>
              <c:idx val="0"/>
              <c:layout>
                <c:manualLayout>
                  <c:x val="-8.9315450985083394E-3"/>
                  <c:y val="-0.19613424182078018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686,19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2D2-40B6-AC4E-AF4CA49F15AE}"/>
                </c:ext>
              </c:extLst>
            </c:dLbl>
            <c:dLbl>
              <c:idx val="1"/>
              <c:layout>
                <c:manualLayout>
                  <c:x val="2.7360236220472442E-2"/>
                  <c:y val="9.787839020122484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143,55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2D2-40B6-AC4E-AF4CA49F15AE}"/>
                </c:ext>
              </c:extLst>
            </c:dLbl>
            <c:dLbl>
              <c:idx val="2"/>
              <c:layout>
                <c:manualLayout>
                  <c:x val="-5.0892388451443627E-3"/>
                  <c:y val="3.48640274132400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248,74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2D2-40B6-AC4E-AF4CA49F15A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35,56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22D2-40B6-AC4E-AF4CA49F15AE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'[Přehled financování 2009 - 2020 st.xls]K tisku či poslání'!$F$77:$F$81</c:f>
              <c:strCache>
                <c:ptCount val="4"/>
                <c:pt idx="0">
                  <c:v>ROP+IROP</c:v>
                </c:pt>
                <c:pt idx="1">
                  <c:v>FRR</c:v>
                </c:pt>
                <c:pt idx="2">
                  <c:v>SFDI</c:v>
                </c:pt>
                <c:pt idx="3">
                  <c:v>INTERREG V-AČR-PR</c:v>
                </c:pt>
              </c:strCache>
            </c:strRef>
          </c:cat>
          <c:val>
            <c:numRef>
              <c:f>'[Přehled financování 2009 - 2020 st.xls]K tisku či poslání'!$G$77:$G$81</c:f>
              <c:numCache>
                <c:formatCode>#,##0.00</c:formatCode>
                <c:ptCount val="5"/>
                <c:pt idx="0">
                  <c:v>665.8</c:v>
                </c:pt>
                <c:pt idx="1">
                  <c:v>149.80000000000001</c:v>
                </c:pt>
                <c:pt idx="2">
                  <c:v>236.4</c:v>
                </c:pt>
                <c:pt idx="3">
                  <c:v>34.700000000000003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2D2-40B6-AC4E-AF4CA49F15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6720041994750671"/>
          <c:y val="0.88728437485776646"/>
          <c:w val="0.45120062992125987"/>
          <c:h val="8.0924855491329564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36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cs-CZ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cs-CZ" dirty="0"/>
              <a:t>Přehled financování v roce 2021 dle zdroje financování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17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cs-CZ"/>
              <a:t>Přehled financování v roce 2021 dle zdroje financování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32204393072350912"/>
          <c:y val="0.93493438320209976"/>
          <c:w val="0.29711746237220971"/>
          <c:h val="3.7287839020122483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7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cs-CZ"/>
              <a:t>Přehled financování v roce 2021 dle zdroje financování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1"/>
          <c:order val="0"/>
          <c:tx>
            <c:v>přehled </c:v>
          </c:tx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EF66-40B8-9720-37ED43527B5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EF66-40B8-9720-37ED43527B5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EF66-40B8-9720-37ED43527B5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EF66-40B8-9720-37ED43527B5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EF66-40B8-9720-37ED43527B5D}"/>
              </c:ext>
            </c:extLst>
          </c:dPt>
          <c:dLbls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51,18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EF66-40B8-9720-37ED43527B5D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List1!$G$3:$G$7</c:f>
              <c:numCache>
                <c:formatCode>General</c:formatCode>
                <c:ptCount val="5"/>
                <c:pt idx="0">
                  <c:v>289.81</c:v>
                </c:pt>
                <c:pt idx="1">
                  <c:v>347</c:v>
                </c:pt>
                <c:pt idx="2">
                  <c:v>86.92</c:v>
                </c:pt>
                <c:pt idx="3">
                  <c:v>6.67</c:v>
                </c:pt>
                <c:pt idx="4">
                  <c:v>19.82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F66-40B8-9720-37ED43527B5D}"/>
            </c:ext>
          </c:extLst>
        </c:ser>
        <c:ser>
          <c:idx val="2"/>
          <c:order val="1"/>
          <c:tx>
            <c:v>IROP</c:v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6-EF66-40B8-9720-37ED43527B5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7-EF66-40B8-9720-37ED43527B5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8-EF66-40B8-9720-37ED43527B5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9-EF66-40B8-9720-37ED43527B5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A-EF66-40B8-9720-37ED43527B5D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  <c:extLst>
            <c:ext xmlns:c16="http://schemas.microsoft.com/office/drawing/2014/chart" uri="{C3380CC4-5D6E-409C-BE32-E72D297353CC}">
              <c16:uniqueId val="{0000000B-EF66-40B8-9720-37ED43527B5D}"/>
            </c:ext>
          </c:extLst>
        </c:ser>
        <c:ser>
          <c:idx val="0"/>
          <c:order val="2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EF66-40B8-9720-37ED43527B5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EF66-40B8-9720-37ED43527B5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EF66-40B8-9720-37ED43527B5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EF66-40B8-9720-37ED43527B5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EF66-40B8-9720-37ED43527B5D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rgbClr val="333333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EF66-40B8-9720-37ED43527B5D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rgbClr val="333333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EF66-40B8-9720-37ED43527B5D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rgbClr val="333333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EF66-40B8-9720-37ED43527B5D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'K tisku či poslání'!$F$83:$F$87</c:f>
              <c:strCache>
                <c:ptCount val="5"/>
                <c:pt idx="0">
                  <c:v>ROP+IROP</c:v>
                </c:pt>
                <c:pt idx="1">
                  <c:v>FRR</c:v>
                </c:pt>
                <c:pt idx="2">
                  <c:v>SFDI</c:v>
                </c:pt>
                <c:pt idx="3">
                  <c:v>OPŽP</c:v>
                </c:pt>
                <c:pt idx="4">
                  <c:v>ČP</c:v>
                </c:pt>
              </c:strCache>
            </c:strRef>
          </c:cat>
          <c:val>
            <c:numRef>
              <c:f>'K tisku či poslání'!$G$83:$G$87</c:f>
              <c:numCache>
                <c:formatCode>#,##0.00</c:formatCode>
                <c:ptCount val="5"/>
                <c:pt idx="0">
                  <c:v>2377226885.6070004</c:v>
                </c:pt>
                <c:pt idx="1">
                  <c:v>594600040.79999995</c:v>
                </c:pt>
                <c:pt idx="2">
                  <c:v>1292131047.4059997</c:v>
                </c:pt>
                <c:pt idx="3">
                  <c:v>81361652.980000004</c:v>
                </c:pt>
                <c:pt idx="4">
                  <c:v>430316411.67000002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EF66-40B8-9720-37ED43527B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1712159270918503"/>
          <c:y val="0.85328403025947763"/>
          <c:w val="0.7936599450458236"/>
          <c:h val="0.11893814731581027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4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cs-CZ" sz="1400" b="1" i="0" u="none" strike="noStrike" baseline="0" dirty="0">
                <a:solidFill>
                  <a:srgbClr val="333333"/>
                </a:solidFill>
                <a:latin typeface="Calibri"/>
                <a:cs typeface="Calibri"/>
              </a:rPr>
              <a:t>Přehled investičních nákladů do silniční sítě Královéhradeckého kraje v letech   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cs-CZ" sz="1400" b="1" i="0" u="none" strike="noStrike" baseline="0" dirty="0">
                <a:solidFill>
                  <a:srgbClr val="333333"/>
                </a:solidFill>
                <a:latin typeface="Calibri"/>
                <a:cs typeface="Calibri"/>
              </a:rPr>
              <a:t>2009 - 2022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8534849671164541E-2"/>
          <c:y val="0.17379085069634687"/>
          <c:w val="0.92740192040054115"/>
          <c:h val="0.7471298440636097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dLbls>
            <c:dLbl>
              <c:idx val="12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714,48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FC4-465C-8DFE-BECF34B4AB45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'K tisku či poslání'!$AA$109:$AA$121</c:f>
              <c:numCache>
                <c:formatCode>General</c:formatCode>
                <c:ptCount val="1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</c:numCache>
            </c:numRef>
          </c:cat>
          <c:val>
            <c:numRef>
              <c:f>'K tisku či poslání'!$AB$109:$AB$121</c:f>
              <c:numCache>
                <c:formatCode>General</c:formatCode>
                <c:ptCount val="13"/>
                <c:pt idx="0">
                  <c:v>748</c:v>
                </c:pt>
                <c:pt idx="1">
                  <c:v>333</c:v>
                </c:pt>
                <c:pt idx="2">
                  <c:v>385</c:v>
                </c:pt>
                <c:pt idx="3">
                  <c:v>158</c:v>
                </c:pt>
                <c:pt idx="4">
                  <c:v>303</c:v>
                </c:pt>
                <c:pt idx="5">
                  <c:v>519</c:v>
                </c:pt>
                <c:pt idx="6">
                  <c:v>650</c:v>
                </c:pt>
                <c:pt idx="7">
                  <c:v>467</c:v>
                </c:pt>
                <c:pt idx="8">
                  <c:v>899.8</c:v>
                </c:pt>
                <c:pt idx="9">
                  <c:v>1104.9000000000001</c:v>
                </c:pt>
                <c:pt idx="10">
                  <c:v>1051.2</c:v>
                </c:pt>
                <c:pt idx="11">
                  <c:v>1114.04</c:v>
                </c:pt>
                <c:pt idx="12">
                  <c:v>714.48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C4-465C-8DFE-BECF34B4AB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-1307248672"/>
        <c:axId val="-1506767456"/>
      </c:barChart>
      <c:catAx>
        <c:axId val="-130724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-1506767456"/>
        <c:crosses val="autoZero"/>
        <c:auto val="1"/>
        <c:lblAlgn val="ctr"/>
        <c:lblOffset val="100"/>
        <c:noMultiLvlLbl val="0"/>
      </c:catAx>
      <c:valAx>
        <c:axId val="-15067674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-1307248672"/>
        <c:crosses val="autoZero"/>
        <c:crossBetween val="between"/>
        <c:majorUnit val="2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cs-CZ" sz="1400" b="1" i="0" u="none" strike="noStrike" baseline="0">
                <a:solidFill>
                  <a:srgbClr val="333333"/>
                </a:solidFill>
                <a:latin typeface="Calibri"/>
                <a:cs typeface="Calibri"/>
              </a:rPr>
              <a:t>Přehled investičních nákladů do silniční sítě Královéhradeckého kraje v letech   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cs-CZ" sz="1400" b="1" i="0" u="none" strike="noStrike" baseline="0">
                <a:solidFill>
                  <a:srgbClr val="333333"/>
                </a:solidFill>
                <a:latin typeface="Calibri"/>
                <a:cs typeface="Calibri"/>
              </a:rPr>
              <a:t>2009 - 2022</a:t>
            </a:r>
          </a:p>
        </c:rich>
      </c:tx>
      <c:layout>
        <c:manualLayout>
          <c:xMode val="edge"/>
          <c:yMode val="edge"/>
          <c:x val="0.24552243102332197"/>
          <c:y val="9.8465667141076491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8534849671164541E-2"/>
          <c:y val="0.17379085069634687"/>
          <c:w val="0.92740192040054115"/>
          <c:h val="0.7471298440636097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'K tisku či poslání'!$AA$109:$AA$122</c:f>
              <c:numCache>
                <c:formatCode>General</c:formatCode>
                <c:ptCount val="1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</c:numCache>
            </c:numRef>
          </c:cat>
          <c:val>
            <c:numRef>
              <c:f>'K tisku či poslání'!$AB$109:$AB$122</c:f>
              <c:numCache>
                <c:formatCode>General</c:formatCode>
                <c:ptCount val="14"/>
                <c:pt idx="0">
                  <c:v>748</c:v>
                </c:pt>
                <c:pt idx="1">
                  <c:v>333</c:v>
                </c:pt>
                <c:pt idx="2">
                  <c:v>385</c:v>
                </c:pt>
                <c:pt idx="3">
                  <c:v>158</c:v>
                </c:pt>
                <c:pt idx="4">
                  <c:v>303</c:v>
                </c:pt>
                <c:pt idx="5">
                  <c:v>519</c:v>
                </c:pt>
                <c:pt idx="6">
                  <c:v>650</c:v>
                </c:pt>
                <c:pt idx="7">
                  <c:v>467</c:v>
                </c:pt>
                <c:pt idx="8">
                  <c:v>899.8</c:v>
                </c:pt>
                <c:pt idx="9">
                  <c:v>1104.9000000000001</c:v>
                </c:pt>
                <c:pt idx="10">
                  <c:v>1051.2</c:v>
                </c:pt>
                <c:pt idx="11">
                  <c:v>1114.04</c:v>
                </c:pt>
                <c:pt idx="12">
                  <c:v>714.48</c:v>
                </c:pt>
                <c:pt idx="13">
                  <c:v>1486.3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D3-4238-AB4E-41F7D17989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-1118642800"/>
        <c:axId val="-1118646608"/>
      </c:barChart>
      <c:catAx>
        <c:axId val="-1118642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-1118646608"/>
        <c:crosses val="autoZero"/>
        <c:auto val="1"/>
        <c:lblAlgn val="ctr"/>
        <c:lblOffset val="100"/>
        <c:noMultiLvlLbl val="0"/>
      </c:catAx>
      <c:valAx>
        <c:axId val="-1118646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-1118642800"/>
        <c:crosses val="autoZero"/>
        <c:crossBetween val="between"/>
        <c:majorUnit val="2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cs-CZ" sz="1400" b="1" i="0" u="none" strike="noStrike" baseline="0">
                <a:solidFill>
                  <a:srgbClr val="333333"/>
                </a:solidFill>
                <a:latin typeface="Calibri"/>
                <a:cs typeface="Calibri"/>
              </a:rPr>
              <a:t>Přehled investičních nákladů do silniční sítě Královéhradeckého kraje v letech   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cs-CZ" sz="1400" b="1" i="0" u="none" strike="noStrike" baseline="0">
                <a:solidFill>
                  <a:srgbClr val="333333"/>
                </a:solidFill>
                <a:latin typeface="Calibri"/>
                <a:cs typeface="Calibri"/>
              </a:rPr>
              <a:t>2009 - 2022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8534849671164541E-2"/>
          <c:y val="0.17379085069634687"/>
          <c:w val="0.92740192040054115"/>
          <c:h val="0.7471298440636097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'K tisku či poslání'!$AA$109:$AA$122</c:f>
              <c:numCache>
                <c:formatCode>General</c:formatCode>
                <c:ptCount val="1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</c:numCache>
            </c:numRef>
          </c:cat>
          <c:val>
            <c:numRef>
              <c:f>'K tisku či poslání'!$AB$109:$AB$122</c:f>
              <c:numCache>
                <c:formatCode>General</c:formatCode>
                <c:ptCount val="14"/>
                <c:pt idx="0">
                  <c:v>748</c:v>
                </c:pt>
                <c:pt idx="1">
                  <c:v>333</c:v>
                </c:pt>
                <c:pt idx="2">
                  <c:v>385</c:v>
                </c:pt>
                <c:pt idx="3">
                  <c:v>158</c:v>
                </c:pt>
                <c:pt idx="4">
                  <c:v>303</c:v>
                </c:pt>
                <c:pt idx="5">
                  <c:v>519</c:v>
                </c:pt>
                <c:pt idx="6">
                  <c:v>650</c:v>
                </c:pt>
                <c:pt idx="7">
                  <c:v>467</c:v>
                </c:pt>
                <c:pt idx="8">
                  <c:v>899.8</c:v>
                </c:pt>
                <c:pt idx="9">
                  <c:v>1104.9000000000001</c:v>
                </c:pt>
                <c:pt idx="10">
                  <c:v>1051.2</c:v>
                </c:pt>
                <c:pt idx="11">
                  <c:v>1114.04</c:v>
                </c:pt>
                <c:pt idx="12">
                  <c:v>714.48</c:v>
                </c:pt>
                <c:pt idx="13">
                  <c:v>1486.3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16-42D9-9278-58D770B38D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-1118644432"/>
        <c:axId val="-1118653680"/>
      </c:barChart>
      <c:catAx>
        <c:axId val="-1118644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-1118653680"/>
        <c:crosses val="autoZero"/>
        <c:auto val="1"/>
        <c:lblAlgn val="ctr"/>
        <c:lblOffset val="100"/>
        <c:noMultiLvlLbl val="0"/>
      </c:catAx>
      <c:valAx>
        <c:axId val="-1118653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-1118644432"/>
        <c:crosses val="autoZero"/>
        <c:crossBetween val="between"/>
        <c:majorUnit val="2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0.4125</cdr:x>
      <cdr:y>0.66667</cdr:y>
    </cdr:from>
    <cdr:to>
      <cdr:x>0.6125</cdr:x>
      <cdr:y>1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1885950" y="26050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cs-CZ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0.4125</cdr:x>
      <cdr:y>0.66667</cdr:y>
    </cdr:from>
    <cdr:to>
      <cdr:x>0.6125</cdr:x>
      <cdr:y>1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1885950" y="26050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cs-CZ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0.4125</cdr:x>
      <cdr:y>0.66667</cdr:y>
    </cdr:from>
    <cdr:to>
      <cdr:x>0.6125</cdr:x>
      <cdr:y>1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1885950" y="26050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cs-CZ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0.60184</cdr:x>
      <cdr:y>0.42167</cdr:y>
    </cdr:from>
    <cdr:to>
      <cdr:x>0.96789</cdr:x>
      <cdr:y>0.42167</cdr:y>
    </cdr:to>
    <cdr:cxnSp macro="">
      <cdr:nvCxnSpPr>
        <cdr:cNvPr id="3" name="Přímá spojnice 2">
          <a:extLst xmlns:a="http://schemas.openxmlformats.org/drawingml/2006/main">
            <a:ext uri="{FF2B5EF4-FFF2-40B4-BE49-F238E27FC236}">
              <a16:creationId xmlns:a16="http://schemas.microsoft.com/office/drawing/2014/main" id="{CF596AB8-EAEA-4B81-8323-03E8E49319D2}"/>
            </a:ext>
          </a:extLst>
        </cdr:cNvPr>
        <cdr:cNvCxnSpPr/>
      </cdr:nvCxnSpPr>
      <cdr:spPr>
        <a:xfrm xmlns:a="http://schemas.openxmlformats.org/drawingml/2006/main">
          <a:off x="7293429" y="1662793"/>
          <a:ext cx="4435928" cy="0"/>
        </a:xfrm>
        <a:prstGeom xmlns:a="http://schemas.openxmlformats.org/drawingml/2006/main" prst="line">
          <a:avLst/>
        </a:prstGeom>
        <a:ln xmlns:a="http://schemas.openxmlformats.org/drawingml/2006/main" w="57150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0.53559</cdr:x>
      <cdr:y>0.21463</cdr:y>
    </cdr:from>
    <cdr:to>
      <cdr:x>0.92297</cdr:x>
      <cdr:y>0.28019</cdr:y>
    </cdr:to>
    <cdr:sp macro="" textlink="">
      <cdr:nvSpPr>
        <cdr:cNvPr id="13" name="TextovéPole 12"/>
        <cdr:cNvSpPr txBox="1"/>
      </cdr:nvSpPr>
      <cdr:spPr>
        <a:xfrm xmlns:a="http://schemas.openxmlformats.org/drawingml/2006/main">
          <a:off x="6490607" y="846365"/>
          <a:ext cx="4694465" cy="2585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cs-CZ" sz="1600" b="1" dirty="0">
              <a:solidFill>
                <a:srgbClr val="0070C0"/>
              </a:solidFill>
            </a:rPr>
            <a:t>1 061,8 mil. = Průměrná hodnota ročních nákladů 2017-2022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D277C-D31F-41AF-BAEB-3645118F8A37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87569-F307-430C-9343-52FEF2D2C3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431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DD693-7275-4B7E-A789-ED823AE7CCBB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41C958-5C0A-4BF3-9B3D-9DAC313BA3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893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91218-D6D6-430C-A59F-77B128A5BB2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889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AF9576-744D-4B2D-982F-5C7372DAF6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92BDB91-E37D-4EB6-843B-55194CFBB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EC5504-63B3-4AC7-8F50-BB1E53BD6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8C91-2BF3-4A5C-957D-DE6A1BF02305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599B11-92DA-483A-8926-9D47F9ECE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654461-290A-4EBE-A5C8-D52E38602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8FCE-AC79-4708-9A1A-7C6B2D57A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881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3F4BBF-48C5-4AA0-8A8E-855226869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163D4DD-0832-40BE-8DFB-8A6FC6072D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994456-B1F1-4F0D-A5AD-4BDEECBEB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8C91-2BF3-4A5C-957D-DE6A1BF02305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118850-ED5B-4834-AC66-71DC25939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52CBE0-C3D6-4D76-92B0-E1D2FDF9B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8FCE-AC79-4708-9A1A-7C6B2D57A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23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8D9DD9C-0366-4E0B-A8FD-EE54C92092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9AA4197-FD08-42EE-97AE-B964D17E0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E2BECE-EE23-4991-A07D-15AF5B95C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8C91-2BF3-4A5C-957D-DE6A1BF02305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118555-1CA5-485C-A826-01EF1E9BF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296CAC-66B9-4B51-A8E6-200987479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8FCE-AC79-4708-9A1A-7C6B2D57A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68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4AADF7-3475-4CFE-8C25-40935C2B6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F46FD2-270D-4883-9BA9-35EBE579D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85DE52-4D00-46BA-8F04-E19DA08F5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8C91-2BF3-4A5C-957D-DE6A1BF02305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1C1A12-87AC-4485-93A8-7DEC7C390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53B282-CCEE-46FD-8E83-EEDE9B798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8FCE-AC79-4708-9A1A-7C6B2D57A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964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04F5BC-2657-4402-B54A-AB2CC51E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3B650DB-A4DE-4A69-8F3D-72FD72238B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B96386-18FC-42DA-B3E9-9F3AA15E2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8C91-2BF3-4A5C-957D-DE6A1BF02305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F16387-0E31-4508-95AF-1E5D7CEFE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F78C44-A146-4FB7-B916-A05B6038D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8FCE-AC79-4708-9A1A-7C6B2D57A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877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20D908-D89C-40CA-AC9F-D6D31B746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1F6544-92BB-44A7-8E36-C2D61F5639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45DB621-45CA-47AB-914A-9B9CAE072D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11205B-D601-4F60-B76C-F6E9E94AB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8C91-2BF3-4A5C-957D-DE6A1BF02305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97466B-1DE5-475D-9F6E-7BA3CE773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77874BF-2193-48FF-B41D-8895C8D0B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8FCE-AC79-4708-9A1A-7C6B2D57A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33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6F883C-C226-4666-8D97-6F2821B2A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8CAC1A6-414D-457B-BB38-8E93AD15B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A08C60F-1D90-4125-84E0-DA51471677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CFD72C6-C095-4D4F-A2D4-50AE8DBDAF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2D58BAB-64FD-4AF8-895C-0307C81F54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05293D3-1569-4691-87F3-B6984F846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8C91-2BF3-4A5C-957D-DE6A1BF02305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0D5BE8A-F48B-449E-825B-0D7EC7A23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7014E24-58BA-4EB1-808A-44DA909E5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8FCE-AC79-4708-9A1A-7C6B2D57A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76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EFB190-574F-4DEE-A364-3A3580344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C29686F-9FB9-4917-AA53-868ACFCEE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8C91-2BF3-4A5C-957D-DE6A1BF02305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EF7F2DC-B1B2-4AC0-8467-B8B5329AC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333D44D-266C-4CB3-A81E-FAD23DA31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8FCE-AC79-4708-9A1A-7C6B2D57A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545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6D814B1-CC40-4F04-9B87-ACC3B84B2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8C91-2BF3-4A5C-957D-DE6A1BF02305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F59C1A1-C883-4629-9596-BE2825DA8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B1C6801-51A1-4CC6-89C7-D9134E3DD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8FCE-AC79-4708-9A1A-7C6B2D57A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937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B0B3D2-4035-44C8-9238-B489ACF7D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B94BC2-69B3-4D23-960B-FD6CFDD2A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5EE6A51-054C-4031-9E29-2596CAEEAE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A3C7036-4409-498A-BC9E-05737F244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8C91-2BF3-4A5C-957D-DE6A1BF02305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733EAC-3BDD-475E-AB59-576AFE6A3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4CC76D-E9B2-4B7C-BB05-C3323CAF5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8FCE-AC79-4708-9A1A-7C6B2D57A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732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F56C16-A76B-473E-9286-2CF0B61D0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0D42D9F-1EF0-40AD-9B3C-DE94E18299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7CE0232-A365-4A1A-8C34-0428DC143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F8980BC-7C11-4592-AC45-3CCC0D7C0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8C91-2BF3-4A5C-957D-DE6A1BF02305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E06CB7-6372-4B8E-82ED-2055353D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3BC0360-E6F8-482E-BBF4-1EEB51353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8FCE-AC79-4708-9A1A-7C6B2D57A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2195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>
            <a:extLst>
              <a:ext uri="{FF2B5EF4-FFF2-40B4-BE49-F238E27FC236}">
                <a16:creationId xmlns:a16="http://schemas.microsoft.com/office/drawing/2014/main" id="{884FB023-EE98-4CD9-B788-94ED21CDF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10F013C-CC94-490A-BD52-FDA1A1DEA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7FCE47-6F2B-4ED2-83C6-A015C8DB1D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58C91-2BF3-4A5C-957D-DE6A1BF02305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E2BC82-17A2-4AA9-AFC9-4ED631AE99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820AFB-9DC5-4939-AF48-A9BD493A9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68FCE-AC79-4708-9A1A-7C6B2D57A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539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4.jpg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CB560EA2-FF12-43E6-867C-A6B2561B9A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6BB2CF9-3BA8-4BB1-9399-B398CAC8F7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131" y="939288"/>
            <a:ext cx="4449477" cy="1425591"/>
          </a:xfrm>
          <a:prstGeom prst="rect">
            <a:avLst/>
          </a:prstGeom>
        </p:spPr>
      </p:pic>
      <p:sp>
        <p:nvSpPr>
          <p:cNvPr id="8" name="Nadpis 7">
            <a:extLst>
              <a:ext uri="{FF2B5EF4-FFF2-40B4-BE49-F238E27FC236}">
                <a16:creationId xmlns:a16="http://schemas.microsoft.com/office/drawing/2014/main" id="{FB077E24-CA07-4C50-B4C3-F9564659EA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9457" y="2917370"/>
            <a:ext cx="9689151" cy="1989481"/>
          </a:xfrm>
        </p:spPr>
        <p:txBody>
          <a:bodyPr anchor="ctr">
            <a:normAutofit fontScale="90000"/>
          </a:bodyPr>
          <a:lstStyle/>
          <a:p>
            <a:r>
              <a:rPr lang="cs-CZ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Plán staveb na rok 2022</a:t>
            </a:r>
            <a:endParaRPr lang="cs-CZ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963827" y="5926192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cs-CZ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Tisková konference 16. 2. 2022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BBB365A-7703-469D-8CD5-4C0024761B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392" y="1178295"/>
            <a:ext cx="2204489" cy="97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706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A933677-C092-4DE0-8431-2FF00AC33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402080" cy="6976170"/>
          </a:xfrm>
          <a:prstGeom prst="rect">
            <a:avLst/>
          </a:prstGeom>
        </p:spPr>
      </p:pic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795295"/>
              </p:ext>
            </p:extLst>
          </p:nvPr>
        </p:nvGraphicFramePr>
        <p:xfrm>
          <a:off x="1995792" y="2252181"/>
          <a:ext cx="8554977" cy="3537896"/>
        </p:xfrm>
        <a:graphic>
          <a:graphicData uri="http://schemas.openxmlformats.org/drawingml/2006/table">
            <a:tbl>
              <a:tblPr/>
              <a:tblGrid>
                <a:gridCol w="577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6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19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8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285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Plán staveb financovaných z IROP – nové stavby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62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Okres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Název akce 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Předpokládaný rok výstavby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Předpokládané investiční náklady na stavbu v roce 2022 [mil. Kč s DPH]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48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JC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II/280 Libáň–Dětenice–Osenice–Rokytňany–hr. okr. JC/MB 2. etapa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140,3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94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II/285 Jaroměř – Nové Město nad Metují, 3. etapa (úsek 2 + 3)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163,7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76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II/302</a:t>
                      </a:r>
                      <a:r>
                        <a:rPr lang="cs-CZ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Broumov – Velká Ves (Za mostem Hejtmánkovice – </a:t>
                      </a:r>
                      <a:r>
                        <a:rPr lang="cs-CZ" sz="14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Měú</a:t>
                      </a:r>
                      <a:r>
                        <a:rPr lang="cs-CZ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Broumov)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45,6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71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II/325 Chlum - Velký </a:t>
                      </a:r>
                      <a:r>
                        <a:rPr lang="cs-CZ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Vřešťov</a:t>
                      </a:r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Mostek - část </a:t>
                      </a:r>
                      <a:r>
                        <a:rPr lang="cs-CZ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II.úsek</a:t>
                      </a:r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I., Doubravice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25,8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5379781"/>
                  </a:ext>
                </a:extLst>
              </a:tr>
              <a:tr h="4162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II/300</a:t>
                      </a:r>
                      <a:r>
                        <a:rPr lang="pl-PL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Trutnov – Babí – Královec, 1.etapa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158,5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0326431"/>
                  </a:ext>
                </a:extLst>
              </a:tr>
              <a:tr h="21384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DINCE-Black"/>
                        </a:rPr>
                        <a:t> 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541" marR="7541" marT="754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533,9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3B2A0272-C38A-41B3-983A-DF7ED3220461}"/>
              </a:ext>
            </a:extLst>
          </p:cNvPr>
          <p:cNvSpPr txBox="1"/>
          <p:nvPr/>
        </p:nvSpPr>
        <p:spPr>
          <a:xfrm>
            <a:off x="1995792" y="1327617"/>
            <a:ext cx="7640052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Dopravní stavby 2022: </a:t>
            </a:r>
            <a:r>
              <a:rPr lang="cs-CZ" sz="32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IROP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09335BD-FB7E-415E-81DC-05D4D390B31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86248" y="275967"/>
            <a:ext cx="2546951" cy="81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29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A933677-C092-4DE0-8431-2FF00AC33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51002"/>
            <a:ext cx="12192000" cy="685800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F737359-C51C-49F6-867D-8C8C8B3A8AB9}"/>
              </a:ext>
            </a:extLst>
          </p:cNvPr>
          <p:cNvSpPr txBox="1">
            <a:spLocks/>
          </p:cNvSpPr>
          <p:nvPr/>
        </p:nvSpPr>
        <p:spPr>
          <a:xfrm>
            <a:off x="1693914" y="1021899"/>
            <a:ext cx="9094573" cy="994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 </a:t>
            </a: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Dopravní stavby 2022: FRR + SFDI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8222247"/>
              </p:ext>
            </p:extLst>
          </p:nvPr>
        </p:nvGraphicFramePr>
        <p:xfrm>
          <a:off x="1862356" y="2474974"/>
          <a:ext cx="7924739" cy="2456257"/>
        </p:xfrm>
        <a:graphic>
          <a:graphicData uri="http://schemas.openxmlformats.org/drawingml/2006/table">
            <a:tbl>
              <a:tblPr/>
              <a:tblGrid>
                <a:gridCol w="578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97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3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82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721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Plán staveb financovaných z FRR + SFDI – přechází z roku 2021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752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Okres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Název akce 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Předpokládaný rok výstavby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Předpokládané investiční náklady na stavbu v roce 2022 [mil. Kč s DPH]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32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III/28430,</a:t>
                      </a:r>
                      <a:r>
                        <a:rPr lang="cs-CZ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III/28431, III/28432 Holovousy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2021-2022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16,15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29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III/29920</a:t>
                      </a:r>
                      <a:r>
                        <a:rPr lang="cs-CZ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Kuks – Stanovice, I. etapa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2021-2022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12,33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18257"/>
                  </a:ext>
                </a:extLst>
              </a:tr>
              <a:tr h="290914">
                <a:tc>
                  <a:txBody>
                    <a:bodyPr/>
                    <a:lstStyle/>
                    <a:p>
                      <a:pPr lvl="1" algn="ct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541" marR="7541" marT="754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28,48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D43B3924-C491-4EDA-99D5-AEEFB7ABC2A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86248" y="275967"/>
            <a:ext cx="2546951" cy="81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1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A933677-C092-4DE0-8431-2FF00AC33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F737359-C51C-49F6-867D-8C8C8B3A8AB9}"/>
              </a:ext>
            </a:extLst>
          </p:cNvPr>
          <p:cNvSpPr txBox="1">
            <a:spLocks/>
          </p:cNvSpPr>
          <p:nvPr/>
        </p:nvSpPr>
        <p:spPr>
          <a:xfrm>
            <a:off x="1862356" y="773034"/>
            <a:ext cx="9094573" cy="994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 </a:t>
            </a: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Dopravní stavby 2022: FRR + SFDI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0239953"/>
              </p:ext>
            </p:extLst>
          </p:nvPr>
        </p:nvGraphicFramePr>
        <p:xfrm>
          <a:off x="1862356" y="2256639"/>
          <a:ext cx="7995077" cy="3864543"/>
        </p:xfrm>
        <a:graphic>
          <a:graphicData uri="http://schemas.openxmlformats.org/drawingml/2006/table">
            <a:tbl>
              <a:tblPr/>
              <a:tblGrid>
                <a:gridCol w="579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8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091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Plán staveb financovaných z FRR + SFDI 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75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Okres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Název akce 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Předpokládaný rok výstavby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Předpokládané investiční náklady na stavbu v roce 2022 [mil. Kč s DPH]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54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II/284</a:t>
                      </a:r>
                      <a:r>
                        <a:rPr lang="cs-CZ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Nová Paka – Lomnická ulice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2022-2024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15,0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40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III/2864 Těšín – Soběraz – Radim 2. etapa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37,8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5144973"/>
                  </a:ext>
                </a:extLst>
              </a:tr>
              <a:tr h="31932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III/28526 Jizbice – Lipí - Náchod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2022-2023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49,0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370018"/>
                  </a:ext>
                </a:extLst>
              </a:tr>
              <a:tr h="32531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III/3024</a:t>
                      </a:r>
                      <a:r>
                        <a:rPr lang="cs-CZ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Jetřichov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45,7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65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III/3036</a:t>
                      </a:r>
                      <a:r>
                        <a:rPr lang="cs-CZ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Kramolna, silnice a chodník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2022-2023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4027030"/>
                  </a:ext>
                </a:extLst>
              </a:tr>
              <a:tr h="39565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IIII/28526</a:t>
                      </a:r>
                      <a:r>
                        <a:rPr lang="cs-CZ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4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Rokol</a:t>
                      </a:r>
                      <a:r>
                        <a:rPr lang="cs-CZ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Nový Hrádek – neúnosná hranice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2022-2023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6378348"/>
                  </a:ext>
                </a:extLst>
              </a:tr>
              <a:tr h="39565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III/30011 Dvůr Králové nad Labem – Zálesí – Doubravice, 3. etapa (km 3,300 – 4,759)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29,5 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589D1DB2-CDBE-469A-8364-A260B421326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86248" y="275967"/>
            <a:ext cx="2546951" cy="81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032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A933677-C092-4DE0-8431-2FF00AC33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F737359-C51C-49F6-867D-8C8C8B3A8AB9}"/>
              </a:ext>
            </a:extLst>
          </p:cNvPr>
          <p:cNvSpPr txBox="1">
            <a:spLocks/>
          </p:cNvSpPr>
          <p:nvPr/>
        </p:nvSpPr>
        <p:spPr>
          <a:xfrm>
            <a:off x="1862356" y="773034"/>
            <a:ext cx="9094573" cy="994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 </a:t>
            </a: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Dopravní stavby 2022: FRR + SFDI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854574"/>
              </p:ext>
            </p:extLst>
          </p:nvPr>
        </p:nvGraphicFramePr>
        <p:xfrm>
          <a:off x="1862356" y="2150694"/>
          <a:ext cx="7995077" cy="4572989"/>
        </p:xfrm>
        <a:graphic>
          <a:graphicData uri="http://schemas.openxmlformats.org/drawingml/2006/table">
            <a:tbl>
              <a:tblPr/>
              <a:tblGrid>
                <a:gridCol w="579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8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90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84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372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Plán staveb financovaných z FRR + SFDI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75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Okres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Název akce 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Předpokládaný rok výstavby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Předpokládané investiční náklady na stavbu v roce 2022 [mil. Kč s DPH]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54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III/29840</a:t>
                      </a:r>
                      <a:r>
                        <a:rPr lang="cs-CZ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Opočno, Broumar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2022-2023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40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II/309 Kounov – Plasnice, II. etapa (Kounov</a:t>
                      </a:r>
                      <a:r>
                        <a:rPr lang="cs-CZ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průtah) včetně mostu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44,4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514497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III/28624 Vrchlabí,</a:t>
                      </a:r>
                      <a:r>
                        <a:rPr lang="cs-CZ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opěrná zeď v km 10,460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37,0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6574063"/>
                  </a:ext>
                </a:extLst>
              </a:tr>
              <a:tr h="32531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III/29931</a:t>
                      </a:r>
                      <a:r>
                        <a:rPr lang="cs-CZ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4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Starobucké</a:t>
                      </a:r>
                      <a:r>
                        <a:rPr lang="cs-CZ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4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Debrné</a:t>
                      </a:r>
                      <a:r>
                        <a:rPr lang="cs-CZ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Nemojov, rekonstrukce komunikace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24,7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651662"/>
                  </a:ext>
                </a:extLst>
              </a:tr>
              <a:tr h="38493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III/3041 Maršov u Úpice (Libňatov)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2022-23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933523"/>
                  </a:ext>
                </a:extLst>
              </a:tr>
              <a:tr h="38493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II/296 Revitalizace „Polských mostů“ – ev. č. 296-009, 296-010, 296-011 Temný Důl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179,1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31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III/32426</a:t>
                      </a:r>
                      <a:r>
                        <a:rPr lang="cs-CZ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Nechanice – Hrádek 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31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III/29913</a:t>
                      </a:r>
                      <a:r>
                        <a:rPr lang="cs-CZ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Lochenice, průtah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2022-2023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17,0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8401532"/>
                  </a:ext>
                </a:extLst>
              </a:tr>
              <a:tr h="287818">
                <a:tc>
                  <a:txBody>
                    <a:bodyPr/>
                    <a:lstStyle/>
                    <a:p>
                      <a:pPr lvl="1" algn="ct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541" marR="7541" marT="754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565,7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1A89675B-224A-4BBD-A708-8493480302A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86248" y="275967"/>
            <a:ext cx="2546951" cy="81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52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A933677-C092-4DE0-8431-2FF00AC33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F737359-C51C-49F6-867D-8C8C8B3A8AB9}"/>
              </a:ext>
            </a:extLst>
          </p:cNvPr>
          <p:cNvSpPr txBox="1">
            <a:spLocks/>
          </p:cNvSpPr>
          <p:nvPr/>
        </p:nvSpPr>
        <p:spPr>
          <a:xfrm>
            <a:off x="1976656" y="759839"/>
            <a:ext cx="9656543" cy="15433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Dopravní stavby 2022: </a:t>
            </a:r>
            <a:r>
              <a:rPr lang="cs-CZ" sz="36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SFDI – bezpečnost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7794013"/>
              </p:ext>
            </p:extLst>
          </p:nvPr>
        </p:nvGraphicFramePr>
        <p:xfrm>
          <a:off x="2075224" y="2551530"/>
          <a:ext cx="8041551" cy="3268707"/>
        </p:xfrm>
        <a:graphic>
          <a:graphicData uri="http://schemas.openxmlformats.org/drawingml/2006/table">
            <a:tbl>
              <a:tblPr/>
              <a:tblGrid>
                <a:gridCol w="587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0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3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02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060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Plán staveb – SFDI – bezpečnost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75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Okres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Název akce 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Předpokládaný rok výstavby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Předpokládané investiční náklady na stavbu v roce 2022 [mil. Kč s DPH]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54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II/303 Náchod – odstranění nehodové lokality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54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JC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II/284</a:t>
                      </a:r>
                      <a:r>
                        <a:rPr lang="cs-CZ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Lázně Bělohrad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54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JC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II/300 Červená Třemešná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54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JC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II/501 Svatojánský</a:t>
                      </a:r>
                      <a:r>
                        <a:rPr lang="cs-CZ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Újezd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54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HK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Zvýšení bezpečnosti na silnicích KHK – křížení s dráhou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81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541" marR="7541" marT="754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14,3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638361FC-4E60-4063-A79E-80C8A96C5C7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86248" y="275967"/>
            <a:ext cx="2546951" cy="81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76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A933677-C092-4DE0-8431-2FF00AC33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F737359-C51C-49F6-867D-8C8C8B3A8AB9}"/>
              </a:ext>
            </a:extLst>
          </p:cNvPr>
          <p:cNvSpPr txBox="1">
            <a:spLocks/>
          </p:cNvSpPr>
          <p:nvPr/>
        </p:nvSpPr>
        <p:spPr>
          <a:xfrm>
            <a:off x="1818752" y="857047"/>
            <a:ext cx="10373248" cy="15433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Dopravní stavby 2022: </a:t>
            </a:r>
            <a:r>
              <a:rPr lang="cs-CZ" sz="32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SFDI – nová technologie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7834528"/>
              </p:ext>
            </p:extLst>
          </p:nvPr>
        </p:nvGraphicFramePr>
        <p:xfrm>
          <a:off x="2024982" y="2674693"/>
          <a:ext cx="8142035" cy="1954515"/>
        </p:xfrm>
        <a:graphic>
          <a:graphicData uri="http://schemas.openxmlformats.org/drawingml/2006/table">
            <a:tbl>
              <a:tblPr/>
              <a:tblGrid>
                <a:gridCol w="604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0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5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38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060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Plán staveb – SFDI – nová technologie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75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DINCE-Black"/>
                        </a:rPr>
                        <a:t>Okres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Název akce 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Předpokládaný rok výstavby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Předpokládané investiční náklady na stavbu v roce 2022 [mil. Kč s DPH]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54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DINCE-Black"/>
                        </a:rPr>
                        <a:t>HK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III/2997 Buzulucká, Pouchovská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16,0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81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541" marR="7541" marT="754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16,0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9" name="Obrázek 8">
            <a:extLst>
              <a:ext uri="{FF2B5EF4-FFF2-40B4-BE49-F238E27FC236}">
                <a16:creationId xmlns:a16="http://schemas.microsoft.com/office/drawing/2014/main" id="{9A3A96F4-2E9A-475C-B899-DC25CA2CB1F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86248" y="275967"/>
            <a:ext cx="2546951" cy="81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35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A933677-C092-4DE0-8431-2FF00AC33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F737359-C51C-49F6-867D-8C8C8B3A8AB9}"/>
              </a:ext>
            </a:extLst>
          </p:cNvPr>
          <p:cNvSpPr txBox="1">
            <a:spLocks/>
          </p:cNvSpPr>
          <p:nvPr/>
        </p:nvSpPr>
        <p:spPr>
          <a:xfrm>
            <a:off x="1976656" y="759839"/>
            <a:ext cx="9094573" cy="15433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 </a:t>
            </a: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Dopravní stavby 2022: </a:t>
            </a:r>
            <a:r>
              <a:rPr lang="cs-CZ" sz="36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OPŽP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138298"/>
              </p:ext>
            </p:extLst>
          </p:nvPr>
        </p:nvGraphicFramePr>
        <p:xfrm>
          <a:off x="1976656" y="2570240"/>
          <a:ext cx="7890825" cy="1954515"/>
        </p:xfrm>
        <a:graphic>
          <a:graphicData uri="http://schemas.openxmlformats.org/drawingml/2006/table">
            <a:tbl>
              <a:tblPr/>
              <a:tblGrid>
                <a:gridCol w="579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8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5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80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060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Plán staveb – OPŽP – nové žádosti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75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Okres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Název akce 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Předpokládaný rok výstavby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Předpokládané investiční náklady na stavbu v roce 2022 [mil. Kč s DPH]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54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II/295 Herlíkovice, skalní svah "Nad Úpravnou„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81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541" marR="7541" marT="754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A5EA7920-A4AD-4286-A38B-3DA7847A747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86248" y="275967"/>
            <a:ext cx="2546951" cy="81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633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A933677-C092-4DE0-8431-2FF00AC33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F737359-C51C-49F6-867D-8C8C8B3A8AB9}"/>
              </a:ext>
            </a:extLst>
          </p:cNvPr>
          <p:cNvSpPr txBox="1">
            <a:spLocks/>
          </p:cNvSpPr>
          <p:nvPr/>
        </p:nvSpPr>
        <p:spPr>
          <a:xfrm>
            <a:off x="1984677" y="1023362"/>
            <a:ext cx="9558852" cy="15433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Dopravní stavby 2022: </a:t>
            </a:r>
          </a:p>
          <a:p>
            <a:pPr lvl="0">
              <a:defRPr/>
            </a:pPr>
            <a:r>
              <a:rPr lang="pl-PL" sz="36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Průmyslová zóna Kvasiny</a:t>
            </a:r>
            <a:endParaRPr lang="cs-CZ" sz="3600" b="1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2473106"/>
              </p:ext>
            </p:extLst>
          </p:nvPr>
        </p:nvGraphicFramePr>
        <p:xfrm>
          <a:off x="2046994" y="3063048"/>
          <a:ext cx="7890826" cy="2388855"/>
        </p:xfrm>
        <a:graphic>
          <a:graphicData uri="http://schemas.openxmlformats.org/drawingml/2006/table">
            <a:tbl>
              <a:tblPr/>
              <a:tblGrid>
                <a:gridCol w="579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8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52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7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060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Plán staveb – Průmyslová zóna Kvasiny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75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Okres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Název akce 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Předpokládaný rok výstavby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Předpokládané investiční náklady na stavbu v roce 2022 [mil. Kč s DPH]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54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RK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II/298 Opočno, obchvat - II. etapa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2022 - 2025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54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RK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Nová OK na I/14 v místě napojení účelových komunikací Rychnov nad Kněžnou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35,0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9307813"/>
                  </a:ext>
                </a:extLst>
              </a:tr>
              <a:tr h="28781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541" marR="7541" marT="754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135,0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B263D514-7D78-4166-999C-EDE8D50DE6B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86248" y="275967"/>
            <a:ext cx="2546951" cy="81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3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A933677-C092-4DE0-8431-2FF00AC33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38260"/>
            <a:ext cx="12192000" cy="6858000"/>
          </a:xfrm>
          <a:prstGeom prst="rect">
            <a:avLst/>
          </a:prstGeom>
        </p:spPr>
      </p:pic>
      <p:sp>
        <p:nvSpPr>
          <p:cNvPr id="5" name="Zástupný symbol pro text 3">
            <a:extLst>
              <a:ext uri="{FF2B5EF4-FFF2-40B4-BE49-F238E27FC236}">
                <a16:creationId xmlns:a16="http://schemas.microsoft.com/office/drawing/2014/main" id="{172CC14B-DA97-4C1B-B854-981CDA2A5F99}"/>
              </a:ext>
            </a:extLst>
          </p:cNvPr>
          <p:cNvSpPr txBox="1">
            <a:spLocks/>
          </p:cNvSpPr>
          <p:nvPr/>
        </p:nvSpPr>
        <p:spPr bwMode="auto">
          <a:xfrm>
            <a:off x="1750363" y="2180492"/>
            <a:ext cx="10078114" cy="3675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50" indent="-28575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200150" indent="-28575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543050" indent="-17145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00250" indent="-17145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457450" indent="-17145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14650" indent="-17145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371850" indent="-17145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29050" indent="-17145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 lvl="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cs-CZ" altLang="cs-CZ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Celkem na zimní a letní údržbu					</a:t>
            </a:r>
            <a:r>
              <a:rPr lang="cs-CZ" altLang="cs-CZ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533 mil. Kč </a:t>
            </a:r>
          </a:p>
          <a:p>
            <a:pPr lvl="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cs-CZ" altLang="cs-CZ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toho </a:t>
            </a:r>
          </a:p>
          <a:p>
            <a:pPr lvl="2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cs-CZ" altLang="cs-CZ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Výspravy výtluků 									108 mil. Kč </a:t>
            </a:r>
          </a:p>
          <a:p>
            <a:pPr lvl="2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cs-CZ" altLang="cs-CZ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Souvislé opravy a souběhy s vodárenskými zařízeními	48 mil. Kč</a:t>
            </a:r>
          </a:p>
          <a:p>
            <a:pPr lvl="2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cs-CZ" altLang="cs-CZ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Mikroberce</a:t>
            </a:r>
            <a:r>
              <a:rPr lang="cs-CZ" altLang="cs-CZ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		8 mil. Kč </a:t>
            </a:r>
          </a:p>
          <a:p>
            <a:pPr marL="0" indent="0" defTabSz="91440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83992A"/>
              </a:buClr>
              <a:buSzTx/>
              <a:buNone/>
              <a:defRPr/>
            </a:pPr>
            <a:endParaRPr lang="cs-CZ" altLang="cs-CZ" kern="0" dirty="0">
              <a:solidFill>
                <a:schemeClr val="tx1"/>
              </a:solidFill>
              <a:latin typeface="DINCE-Medium" panose="02000603040000020004" pitchFamily="2" charset="-18"/>
            </a:endParaRPr>
          </a:p>
          <a:p>
            <a:pPr marL="1371600" lvl="3" indent="0" defTabSz="91440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83992A"/>
              </a:buClr>
              <a:buSzTx/>
              <a:buNone/>
              <a:defRPr/>
            </a:pPr>
            <a:endParaRPr lang="cs-CZ" altLang="cs-CZ" sz="1800" kern="0" dirty="0">
              <a:solidFill>
                <a:srgbClr val="002060"/>
              </a:solidFill>
              <a:latin typeface="DINCE-Medium" panose="02000603040000020004" pitchFamily="2" charset="-18"/>
            </a:endParaRPr>
          </a:p>
          <a:p>
            <a:pPr marL="0" lvl="0" indent="0" defTabSz="91440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83992A"/>
              </a:buClr>
              <a:buSzTx/>
              <a:buNone/>
              <a:defRPr/>
            </a:pPr>
            <a:endParaRPr lang="cs-CZ" altLang="cs-CZ" sz="1800" kern="0" dirty="0">
              <a:solidFill>
                <a:srgbClr val="002060"/>
              </a:solidFill>
              <a:latin typeface="DINCE-Medium" panose="02000603040000020004" pitchFamily="2" charset="-18"/>
            </a:endParaRPr>
          </a:p>
          <a:p>
            <a:pPr marL="0" lvl="0" indent="0" defTabSz="91440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83992A"/>
              </a:buClr>
              <a:buSzTx/>
              <a:buNone/>
              <a:defRPr/>
            </a:pPr>
            <a:endParaRPr lang="cs-CZ" altLang="cs-CZ" sz="1800" kern="0" dirty="0">
              <a:solidFill>
                <a:srgbClr val="002060"/>
              </a:solidFill>
              <a:latin typeface="DINCE-Medium" panose="02000603040000020004" pitchFamily="2" charset="-18"/>
            </a:endParaRPr>
          </a:p>
          <a:p>
            <a:pPr marL="0" lvl="0" indent="0" defTabSz="91440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83992A"/>
              </a:buClr>
              <a:buSzTx/>
              <a:buFont typeface="Wingdings" panose="05000000000000000000" pitchFamily="2" charset="2"/>
              <a:buChar char="ü"/>
              <a:defRPr/>
            </a:pPr>
            <a:endParaRPr lang="cs-CZ" altLang="cs-CZ" sz="1800" kern="0" dirty="0">
              <a:solidFill>
                <a:srgbClr val="002060"/>
              </a:solidFill>
              <a:latin typeface="DINCE-Medium" panose="02000603040000020004" pitchFamily="2" charset="-18"/>
            </a:endParaRPr>
          </a:p>
          <a:p>
            <a:pPr marL="0" lvl="0" indent="0" defTabSz="91440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83992A"/>
              </a:buClr>
              <a:buSzTx/>
              <a:buFont typeface="Wingdings" panose="05000000000000000000" pitchFamily="2" charset="2"/>
              <a:buChar char="ü"/>
              <a:defRPr/>
            </a:pPr>
            <a:endParaRPr lang="cs-CZ" altLang="cs-CZ" sz="1800" kern="0" dirty="0">
              <a:solidFill>
                <a:srgbClr val="002060"/>
              </a:solidFill>
              <a:latin typeface="DINCE-Medium" panose="02000603040000020004" pitchFamily="2" charset="-18"/>
            </a:endParaRPr>
          </a:p>
          <a:p>
            <a:pPr marL="0" lvl="0" indent="0" defTabSz="91440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83992A"/>
              </a:buClr>
              <a:buSzTx/>
              <a:buFont typeface="Wingdings" panose="05000000000000000000" pitchFamily="2" charset="2"/>
              <a:buChar char="ü"/>
              <a:defRPr/>
            </a:pPr>
            <a:endParaRPr lang="cs-CZ" altLang="cs-CZ" sz="1800" kern="0" dirty="0">
              <a:solidFill>
                <a:srgbClr val="002060"/>
              </a:solidFill>
              <a:latin typeface="DINCE-Medium" panose="02000603040000020004" pitchFamily="2" charset="-18"/>
            </a:endParaRPr>
          </a:p>
          <a:p>
            <a:pPr marL="0" lvl="0" indent="0" fontAlgn="base">
              <a:lnSpc>
                <a:spcPct val="200000"/>
              </a:lnSpc>
              <a:buClr>
                <a:srgbClr val="83992A"/>
              </a:buClr>
              <a:buNone/>
              <a:defRPr/>
            </a:pPr>
            <a:r>
              <a:rPr lang="cs-CZ" altLang="cs-CZ" sz="1800" kern="0" dirty="0">
                <a:solidFill>
                  <a:srgbClr val="002060"/>
                </a:solidFill>
                <a:latin typeface="DINCE-Medium" panose="02000603040000020004" pitchFamily="2" charset="-18"/>
              </a:rPr>
              <a:t>         </a:t>
            </a:r>
          </a:p>
          <a:p>
            <a:pPr marL="0" lvl="0" indent="0" fontAlgn="base">
              <a:lnSpc>
                <a:spcPct val="200000"/>
              </a:lnSpc>
              <a:buClr>
                <a:srgbClr val="83992A"/>
              </a:buClr>
              <a:buNone/>
              <a:defRPr/>
            </a:pPr>
            <a:endParaRPr lang="cs-CZ" altLang="cs-CZ" sz="1800" kern="0" dirty="0">
              <a:solidFill>
                <a:srgbClr val="002060"/>
              </a:solidFill>
              <a:latin typeface="DINCE-Medium" panose="02000603040000020004" pitchFamily="2" charset="-18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1D2B9E56-39A3-41CD-8A05-E584D595DA88}"/>
              </a:ext>
            </a:extLst>
          </p:cNvPr>
          <p:cNvSpPr/>
          <p:nvPr/>
        </p:nvSpPr>
        <p:spPr>
          <a:xfrm>
            <a:off x="1853558" y="1472606"/>
            <a:ext cx="92223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Běžné prostředky na údržbu a opravy vozovek</a:t>
            </a:r>
            <a:endParaRPr kumimoji="0" lang="cs-CZ" sz="3200" b="1" i="0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129CE76-E8E0-44CE-943B-C7C6417CDA8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86248" y="275967"/>
            <a:ext cx="2546951" cy="81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768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CB560EA2-FF12-43E6-867C-A6B2561B9A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6BB2CF9-3BA8-4BB1-9399-B398CAC8F7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131" y="939288"/>
            <a:ext cx="4449477" cy="1425591"/>
          </a:xfrm>
          <a:prstGeom prst="rect">
            <a:avLst/>
          </a:prstGeom>
        </p:spPr>
      </p:pic>
      <p:sp>
        <p:nvSpPr>
          <p:cNvPr id="8" name="Nadpis 7">
            <a:extLst>
              <a:ext uri="{FF2B5EF4-FFF2-40B4-BE49-F238E27FC236}">
                <a16:creationId xmlns:a16="http://schemas.microsoft.com/office/drawing/2014/main" id="{FB077E24-CA07-4C50-B4C3-F9564659EA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9606" y="2503641"/>
            <a:ext cx="9752854" cy="1989481"/>
          </a:xfrm>
        </p:spPr>
        <p:txBody>
          <a:bodyPr anchor="ctr">
            <a:normAutofit/>
          </a:bodyPr>
          <a:lstStyle/>
          <a:p>
            <a:r>
              <a:rPr lang="cs-CZ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Děkujeme za pozornost.</a:t>
            </a:r>
            <a:endParaRPr lang="cs-CZ" sz="9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946E6B4-FC7F-4EB1-AEEB-748E3CB8B1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392" y="1178295"/>
            <a:ext cx="2204489" cy="97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303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A933677-C092-4DE0-8431-2FF00AC33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0692"/>
            <a:ext cx="12192000" cy="6858000"/>
          </a:xfrm>
          <a:prstGeom prst="rect">
            <a:avLst/>
          </a:prstGeom>
        </p:spPr>
      </p:pic>
      <p:sp>
        <p:nvSpPr>
          <p:cNvPr id="4" name="Nadpis 3">
            <a:extLst>
              <a:ext uri="{FF2B5EF4-FFF2-40B4-BE49-F238E27FC236}">
                <a16:creationId xmlns:a16="http://schemas.microsoft.com/office/drawing/2014/main" id="{0F737359-C51C-49F6-867D-8C8C8B3A8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8742" y="1592269"/>
            <a:ext cx="8171636" cy="899780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D861D20-2841-487E-A56E-DDF8E4A6A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8742" y="2814216"/>
            <a:ext cx="10185398" cy="2345678"/>
          </a:xfrm>
        </p:spPr>
        <p:txBody>
          <a:bodyPr anchor="ctr">
            <a:normAutofit/>
          </a:bodyPr>
          <a:lstStyle/>
          <a:p>
            <a:pPr>
              <a:spcBef>
                <a:spcPts val="2400"/>
              </a:spcBef>
              <a:buSzPct val="100000"/>
            </a:pPr>
            <a:r>
              <a:rPr lang="cs-CZ" sz="3200" b="1" baseline="30000" dirty="0">
                <a:latin typeface="DINCE-Black" panose="02000603030000020004"/>
              </a:rPr>
              <a:t>  </a:t>
            </a:r>
            <a:r>
              <a:rPr lang="cs-CZ" sz="3200" b="1" kern="0" dirty="0">
                <a:latin typeface="Arial" panose="020B0604020202020204" pitchFamily="34" charset="0"/>
                <a:cs typeface="Arial" panose="020B0604020202020204" pitchFamily="34" charset="0"/>
              </a:rPr>
              <a:t>Rekapitulace roku 2021</a:t>
            </a:r>
          </a:p>
          <a:p>
            <a:pPr>
              <a:spcBef>
                <a:spcPts val="2400"/>
              </a:spcBef>
              <a:buSzPct val="100000"/>
            </a:pPr>
            <a:r>
              <a:rPr lang="cs-CZ" sz="32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3200" b="1" kern="0" dirty="0">
                <a:latin typeface="Arial" panose="020B0604020202020204" pitchFamily="34" charset="0"/>
                <a:cs typeface="Arial" panose="020B0604020202020204" pitchFamily="34" charset="0"/>
              </a:rPr>
              <a:t>Plán staveb na rok 2022</a:t>
            </a:r>
          </a:p>
          <a:p>
            <a:pPr>
              <a:spcBef>
                <a:spcPts val="2400"/>
              </a:spcBef>
              <a:buSzPct val="100000"/>
            </a:pPr>
            <a:endParaRPr lang="cs-CZ" sz="32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NCE-Black" panose="02000603030000020004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1AEAA0E-27AC-49CA-B48A-1962E6274D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0358" y="275967"/>
            <a:ext cx="3102841" cy="99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384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A933677-C092-4DE0-8431-2FF00AC33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Zástupný symbol pro text 3">
            <a:extLst>
              <a:ext uri="{FF2B5EF4-FFF2-40B4-BE49-F238E27FC236}">
                <a16:creationId xmlns:a16="http://schemas.microsoft.com/office/drawing/2014/main" id="{172CC14B-DA97-4C1B-B854-981CDA2A5F99}"/>
              </a:ext>
            </a:extLst>
          </p:cNvPr>
          <p:cNvSpPr txBox="1">
            <a:spLocks/>
          </p:cNvSpPr>
          <p:nvPr/>
        </p:nvSpPr>
        <p:spPr bwMode="auto">
          <a:xfrm>
            <a:off x="1336555" y="1833711"/>
            <a:ext cx="9271635" cy="4748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50" indent="-28575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200150" indent="-28575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543050" indent="-17145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00250" indent="-17145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457450" indent="-17145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14650" indent="-17145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371850" indent="-17145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29050" indent="-17145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 lvl="0" fontAlgn="base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cs-CZ" altLang="cs-CZ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Realizované stavby:</a:t>
            </a:r>
          </a:p>
          <a:p>
            <a:pPr marL="1548000" lvl="0" fontAlgn="base">
              <a:spcBef>
                <a:spcPts val="600"/>
              </a:spcBef>
              <a:spcAft>
                <a:spcPts val="0"/>
              </a:spcAft>
              <a:buClrTx/>
              <a:defRPr/>
            </a:pPr>
            <a:r>
              <a:rPr lang="cs-CZ" altLang="cs-CZ" sz="1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staveb přešlo z roku 2020</a:t>
            </a:r>
          </a:p>
          <a:p>
            <a:pPr marL="1548000" lvl="0" fontAlgn="base">
              <a:spcBef>
                <a:spcPts val="600"/>
              </a:spcBef>
              <a:spcAft>
                <a:spcPts val="0"/>
              </a:spcAft>
              <a:buClrTx/>
              <a:defRPr/>
            </a:pPr>
            <a:r>
              <a:rPr lang="cs-CZ" altLang="cs-CZ" sz="1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nových staveb realizovaných v roce 2021 </a:t>
            </a:r>
          </a:p>
          <a:p>
            <a:pPr marL="1548000" lvl="0" fontAlgn="base">
              <a:spcBef>
                <a:spcPts val="600"/>
              </a:spcBef>
              <a:spcAft>
                <a:spcPts val="0"/>
              </a:spcAft>
              <a:buClrTx/>
              <a:defRPr/>
            </a:pPr>
            <a:r>
              <a:rPr lang="cs-CZ" altLang="cs-CZ" sz="1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 km komunikací</a:t>
            </a:r>
          </a:p>
          <a:p>
            <a:pPr marL="1548000" lvl="0" fontAlgn="base">
              <a:spcBef>
                <a:spcPts val="600"/>
              </a:spcBef>
              <a:spcAft>
                <a:spcPts val="0"/>
              </a:spcAft>
              <a:buClrTx/>
              <a:defRPr/>
            </a:pPr>
            <a:r>
              <a:rPr lang="cs-CZ" altLang="cs-CZ" sz="1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mostů</a:t>
            </a:r>
          </a:p>
          <a:p>
            <a:pPr marL="1548000" lvl="0" fontAlgn="base">
              <a:spcBef>
                <a:spcPts val="600"/>
              </a:spcBef>
              <a:spcAft>
                <a:spcPts val="0"/>
              </a:spcAft>
              <a:buClrTx/>
              <a:defRPr/>
            </a:pPr>
            <a:r>
              <a:rPr lang="cs-CZ" altLang="cs-CZ" sz="1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staveb dokončených</a:t>
            </a:r>
          </a:p>
          <a:p>
            <a:pPr marL="1548000" lvl="0" fontAlgn="base">
              <a:spcBef>
                <a:spcPts val="600"/>
              </a:spcBef>
              <a:spcAft>
                <a:spcPts val="0"/>
              </a:spcAft>
              <a:buClrTx/>
              <a:defRPr/>
            </a:pPr>
            <a:r>
              <a:rPr lang="cs-CZ" altLang="cs-CZ" sz="1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staveb přechází do roku 2022</a:t>
            </a:r>
          </a:p>
          <a:p>
            <a:pPr marL="0" indent="0" fontAlgn="base"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cs-CZ" altLang="cs-CZ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pPr lvl="0" fontAlgn="base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cs-CZ" altLang="cs-CZ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Prostavěná hodnota v roce 0,714 mld. Kč vč. DPH</a:t>
            </a:r>
            <a:br>
              <a:rPr lang="cs-CZ" altLang="cs-CZ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altLang="cs-CZ" sz="200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cs-CZ" altLang="cs-CZ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Průměrná cena rekonstruovaných staveb</a:t>
            </a:r>
          </a:p>
          <a:p>
            <a:pPr lvl="3" defTabSz="91440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cs-CZ" altLang="cs-CZ" sz="1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16,25 mil. Kč vč. DPH / 1 km silnice včetně mostů</a:t>
            </a:r>
          </a:p>
          <a:p>
            <a:pPr defTabSz="91440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lang="cs-CZ" altLang="cs-CZ" sz="1800" kern="0" dirty="0">
              <a:solidFill>
                <a:srgbClr val="002060"/>
              </a:solidFill>
              <a:latin typeface="DINCE-Medium" panose="02000603040000020004" pitchFamily="2" charset="-18"/>
            </a:endParaRPr>
          </a:p>
          <a:p>
            <a:pPr marL="0" lvl="0" indent="0" defTabSz="91440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83992A"/>
              </a:buClr>
              <a:buSzTx/>
              <a:buFont typeface="Wingdings" panose="05000000000000000000" pitchFamily="2" charset="2"/>
              <a:buChar char="ü"/>
              <a:defRPr/>
            </a:pPr>
            <a:endParaRPr lang="cs-CZ" altLang="cs-CZ" sz="1800" kern="0" dirty="0">
              <a:solidFill>
                <a:srgbClr val="002060"/>
              </a:solidFill>
              <a:latin typeface="DINCE-Medium" panose="02000603040000020004" pitchFamily="2" charset="-18"/>
            </a:endParaRPr>
          </a:p>
          <a:p>
            <a:pPr marL="0" lvl="0" indent="0" defTabSz="91440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83992A"/>
              </a:buClr>
              <a:buSzTx/>
              <a:buFont typeface="Wingdings" panose="05000000000000000000" pitchFamily="2" charset="2"/>
              <a:buChar char="ü"/>
              <a:defRPr/>
            </a:pPr>
            <a:endParaRPr lang="cs-CZ" altLang="cs-CZ" sz="1800" kern="0" dirty="0">
              <a:solidFill>
                <a:srgbClr val="002060"/>
              </a:solidFill>
              <a:latin typeface="DINCE-Medium" panose="02000603040000020004" pitchFamily="2" charset="-18"/>
            </a:endParaRPr>
          </a:p>
          <a:p>
            <a:pPr marL="0" lvl="0" indent="0" defTabSz="91440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83992A"/>
              </a:buClr>
              <a:buSzTx/>
              <a:buFont typeface="Wingdings" panose="05000000000000000000" pitchFamily="2" charset="2"/>
              <a:buChar char="ü"/>
              <a:defRPr/>
            </a:pPr>
            <a:endParaRPr lang="cs-CZ" altLang="cs-CZ" sz="1800" kern="0" dirty="0">
              <a:solidFill>
                <a:srgbClr val="002060"/>
              </a:solidFill>
              <a:latin typeface="DINCE-Medium" panose="02000603040000020004" pitchFamily="2" charset="-18"/>
            </a:endParaRPr>
          </a:p>
          <a:p>
            <a:pPr marL="0" lvl="0" indent="0" fontAlgn="base">
              <a:lnSpc>
                <a:spcPct val="200000"/>
              </a:lnSpc>
              <a:buClr>
                <a:srgbClr val="83992A"/>
              </a:buClr>
              <a:buNone/>
              <a:defRPr/>
            </a:pPr>
            <a:r>
              <a:rPr lang="cs-CZ" altLang="cs-CZ" sz="1800" kern="0" dirty="0">
                <a:solidFill>
                  <a:srgbClr val="002060"/>
                </a:solidFill>
                <a:latin typeface="DINCE-Medium" panose="02000603040000020004" pitchFamily="2" charset="-18"/>
              </a:rPr>
              <a:t>         </a:t>
            </a:r>
          </a:p>
          <a:p>
            <a:pPr marL="0" lvl="0" indent="0" fontAlgn="base">
              <a:lnSpc>
                <a:spcPct val="200000"/>
              </a:lnSpc>
              <a:buClr>
                <a:srgbClr val="83992A"/>
              </a:buClr>
              <a:buNone/>
              <a:defRPr/>
            </a:pPr>
            <a:endParaRPr lang="cs-CZ" altLang="cs-CZ" sz="1800" kern="0" dirty="0">
              <a:solidFill>
                <a:srgbClr val="002060"/>
              </a:solidFill>
              <a:latin typeface="DINCE-Medium" panose="02000603040000020004" pitchFamily="2" charset="-18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1D2B9E56-39A3-41CD-8A05-E584D595DA88}"/>
              </a:ext>
            </a:extLst>
          </p:cNvPr>
          <p:cNvSpPr/>
          <p:nvPr/>
        </p:nvSpPr>
        <p:spPr>
          <a:xfrm>
            <a:off x="2404779" y="1057909"/>
            <a:ext cx="65197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Realizace staveb v roce 2021</a:t>
            </a:r>
            <a:endParaRPr kumimoji="0" lang="cs-CZ" sz="3600" b="1" i="0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1AEAA0E-27AC-49CA-B48A-1962E6274D6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86248" y="275967"/>
            <a:ext cx="2546951" cy="81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167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A933677-C092-4DE0-8431-2FF00AC334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475835" cy="7017657"/>
          </a:xfrm>
          <a:prstGeom prst="rect">
            <a:avLst/>
          </a:prstGeom>
        </p:spPr>
      </p:pic>
      <p:sp>
        <p:nvSpPr>
          <p:cNvPr id="4" name="Nadpis 3">
            <a:extLst>
              <a:ext uri="{FF2B5EF4-FFF2-40B4-BE49-F238E27FC236}">
                <a16:creationId xmlns:a16="http://schemas.microsoft.com/office/drawing/2014/main" id="{0F737359-C51C-49F6-867D-8C8C8B3A8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9596" y="1271646"/>
            <a:ext cx="8296309" cy="694173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Dopravní stavby 2021 rekapitulace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7172880"/>
              </p:ext>
            </p:extLst>
          </p:nvPr>
        </p:nvGraphicFramePr>
        <p:xfrm>
          <a:off x="1709596" y="2543292"/>
          <a:ext cx="7121263" cy="2901462"/>
        </p:xfrm>
        <a:graphic>
          <a:graphicData uri="http://schemas.openxmlformats.org/drawingml/2006/table">
            <a:tbl>
              <a:tblPr/>
              <a:tblGrid>
                <a:gridCol w="5624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69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38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Zdroj financování </a:t>
                      </a:r>
                    </a:p>
                  </a:txBody>
                  <a:tcPr marL="7631" marR="7631" marT="7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Hodnota staveb    [mil. Kč s DPH]*</a:t>
                      </a:r>
                    </a:p>
                  </a:txBody>
                  <a:tcPr marL="7631" marR="7631" marT="7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44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Integrovaný regionální operační program</a:t>
                      </a:r>
                    </a:p>
                  </a:txBody>
                  <a:tcPr marL="7631" marR="7631" marT="7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289,81</a:t>
                      </a:r>
                    </a:p>
                  </a:txBody>
                  <a:tcPr marL="7631" marR="7631" marT="7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31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Státní fond dopravní infrastruktury</a:t>
                      </a:r>
                      <a:r>
                        <a:rPr lang="nn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r>
                        <a:rPr lang="pl-PL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Fond rozvoje a reprodukce                                                                                                                                                                    Královéhradeckého kraje</a:t>
                      </a:r>
                      <a:endParaRPr lang="nn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1" marR="7631" marT="7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347,00</a:t>
                      </a:r>
                    </a:p>
                  </a:txBody>
                  <a:tcPr marL="7631" marR="7631" marT="7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51253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nn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nn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V-A Česká republika – Polská republika</a:t>
                      </a:r>
                      <a:r>
                        <a:rPr lang="nn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7631" marR="7631" marT="7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19,82</a:t>
                      </a:r>
                    </a:p>
                  </a:txBody>
                  <a:tcPr marL="7631" marR="7631" marT="7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</a:t>
                      </a: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PŽP </a:t>
                      </a:r>
                    </a:p>
                  </a:txBody>
                  <a:tcPr marL="7631" marR="7631" marT="7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6,67</a:t>
                      </a:r>
                    </a:p>
                  </a:txBody>
                  <a:tcPr marL="7631" marR="7631" marT="7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PRŮMYSLOVÁ ZÓNA KVASINY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1" marR="7631" marT="7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51,18</a:t>
                      </a:r>
                    </a:p>
                  </a:txBody>
                  <a:tcPr marL="7631" marR="7631" marT="7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057479"/>
                  </a:ext>
                </a:extLst>
              </a:tr>
              <a:tr h="36281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CELKEM v roce 2021</a:t>
                      </a:r>
                    </a:p>
                  </a:txBody>
                  <a:tcPr marL="7631" marR="7631" marT="7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714,48</a:t>
                      </a:r>
                    </a:p>
                  </a:txBody>
                  <a:tcPr marL="7631" marR="7631" marT="7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9397588" y="5279057"/>
            <a:ext cx="19135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Calibri" panose="020F0502020204030204" pitchFamily="34" charset="0"/>
              </a:rPr>
              <a:t>* Průměrná úspora staveb oproti předpokládané hodnotě cca 21,9%.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05244EA-2EB7-4A39-8EBF-1C53FFBEFCC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35773" y="307297"/>
            <a:ext cx="3102841" cy="964349"/>
          </a:xfrm>
          <a:prstGeom prst="rect">
            <a:avLst/>
          </a:prstGeom>
        </p:spPr>
      </p:pic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23C1CF6A-E090-45C8-9DC9-616B3B47BE8D}"/>
              </a:ext>
            </a:extLst>
          </p:cNvPr>
          <p:cNvGraphicFramePr>
            <a:graphicFrameLocks/>
          </p:cNvGraphicFramePr>
          <p:nvPr/>
        </p:nvGraphicFramePr>
        <p:xfrm>
          <a:off x="9182101" y="1965819"/>
          <a:ext cx="2942492" cy="2382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Graf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0327784"/>
              </p:ext>
            </p:extLst>
          </p:nvPr>
        </p:nvGraphicFramePr>
        <p:xfrm>
          <a:off x="9182102" y="1965819"/>
          <a:ext cx="3151666" cy="2382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Graf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7269118"/>
              </p:ext>
            </p:extLst>
          </p:nvPr>
        </p:nvGraphicFramePr>
        <p:xfrm>
          <a:off x="9182100" y="1965820"/>
          <a:ext cx="3151668" cy="2651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1" name="Graf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1694510"/>
              </p:ext>
            </p:extLst>
          </p:nvPr>
        </p:nvGraphicFramePr>
        <p:xfrm>
          <a:off x="9182100" y="1965818"/>
          <a:ext cx="3222685" cy="3110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207737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A933677-C092-4DE0-8431-2FF00AC33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4149" y="-125036"/>
            <a:ext cx="12226149" cy="7504409"/>
          </a:xfrm>
          <a:prstGeom prst="rect">
            <a:avLst/>
          </a:prstGeom>
        </p:spPr>
      </p:pic>
      <p:sp>
        <p:nvSpPr>
          <p:cNvPr id="4" name="Nadpis 3">
            <a:extLst>
              <a:ext uri="{FF2B5EF4-FFF2-40B4-BE49-F238E27FC236}">
                <a16:creationId xmlns:a16="http://schemas.microsoft.com/office/drawing/2014/main" id="{0F737359-C51C-49F6-867D-8C8C8B3A8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5757" y="1083141"/>
            <a:ext cx="10557395" cy="692450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Objem finančních prostředků vložených do dopravních staveb Královéhradeckého kraje od roku 2009  </a:t>
            </a:r>
            <a:endParaRPr lang="cs-CZ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D861D20-2841-487E-A56E-DDF8E4A6A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927739"/>
            <a:ext cx="10405872" cy="442734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000" baseline="30000" dirty="0">
              <a:latin typeface="DINCE-Light" panose="02000604040000020004" pitchFamily="2" charset="-18"/>
            </a:endParaRPr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 marL="914400" lvl="2" indent="0">
              <a:buNone/>
            </a:pPr>
            <a:endParaRPr lang="cs-CZ" sz="2200" baseline="30000" dirty="0">
              <a:latin typeface="DINCE-Medium" panose="02000603040000020004" pitchFamily="2" charset="-18"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cs-CZ" sz="2600" baseline="30000" dirty="0">
              <a:latin typeface="DINCE-Medium" panose="02000603040000020004" pitchFamily="2" charset="-18"/>
            </a:endParaRPr>
          </a:p>
          <a:p>
            <a:pPr marL="457200" lvl="1" indent="0">
              <a:buNone/>
            </a:pPr>
            <a:endParaRPr lang="cs-CZ" sz="2600" baseline="30000" dirty="0">
              <a:latin typeface="DINCE-Medium" panose="02000603040000020004" pitchFamily="2" charset="-18"/>
            </a:endParaRPr>
          </a:p>
          <a:p>
            <a:pPr marL="457200" lvl="1" indent="0">
              <a:buNone/>
            </a:pPr>
            <a:endParaRPr lang="cs-CZ" sz="2600" baseline="30000" dirty="0">
              <a:latin typeface="DINCE-Medium" panose="02000603040000020004" pitchFamily="2" charset="-18"/>
            </a:endParaRPr>
          </a:p>
          <a:p>
            <a:pPr marL="914400" lvl="2" indent="0">
              <a:buNone/>
            </a:pPr>
            <a:r>
              <a:rPr lang="cs-CZ" sz="2200" baseline="30000" dirty="0">
                <a:latin typeface="DINCE-Medium" panose="02000603040000020004" pitchFamily="2" charset="-18"/>
              </a:rPr>
              <a:t>	</a:t>
            </a:r>
          </a:p>
          <a:p>
            <a:pPr marL="457200" lvl="1" indent="0">
              <a:buNone/>
            </a:pPr>
            <a:endParaRPr lang="cs-CZ" sz="2600" baseline="30000" dirty="0">
              <a:latin typeface="DINCE-Medium" panose="02000603040000020004" pitchFamily="2" charset="-18"/>
            </a:endParaRPr>
          </a:p>
          <a:p>
            <a:pPr marL="457200" lvl="1" indent="0">
              <a:buNone/>
            </a:pPr>
            <a:r>
              <a:rPr lang="cs-CZ" sz="2600" baseline="30000" dirty="0">
                <a:latin typeface="DINCE-Medium" panose="02000603040000020004" pitchFamily="2" charset="-18"/>
              </a:rPr>
              <a:t>		</a:t>
            </a:r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8076000"/>
              </p:ext>
            </p:extLst>
          </p:nvPr>
        </p:nvGraphicFramePr>
        <p:xfrm>
          <a:off x="731520" y="2259582"/>
          <a:ext cx="11336836" cy="394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3079595"/>
              </p:ext>
            </p:extLst>
          </p:nvPr>
        </p:nvGraphicFramePr>
        <p:xfrm>
          <a:off x="731520" y="2259582"/>
          <a:ext cx="11394576" cy="3869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9116745"/>
              </p:ext>
            </p:extLst>
          </p:nvPr>
        </p:nvGraphicFramePr>
        <p:xfrm>
          <a:off x="551935" y="2259582"/>
          <a:ext cx="11640065" cy="394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9" name="Obrázek 8">
            <a:extLst>
              <a:ext uri="{FF2B5EF4-FFF2-40B4-BE49-F238E27FC236}">
                <a16:creationId xmlns:a16="http://schemas.microsoft.com/office/drawing/2014/main" id="{3E235B43-4F7B-40CF-9B89-B84881293CBA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58964" y="85320"/>
            <a:ext cx="2546951" cy="81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59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A933677-C092-4DE0-8431-2FF00AC33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67896"/>
            <a:ext cx="12192000" cy="7025895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F737359-C51C-49F6-867D-8C8C8B3A8AB9}"/>
              </a:ext>
            </a:extLst>
          </p:cNvPr>
          <p:cNvSpPr txBox="1">
            <a:spLocks/>
          </p:cNvSpPr>
          <p:nvPr/>
        </p:nvSpPr>
        <p:spPr>
          <a:xfrm>
            <a:off x="1625034" y="887594"/>
            <a:ext cx="9064869" cy="8997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36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Přehled přípravy staveb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1AEAA0E-27AC-49CA-B48A-1962E6274D6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86248" y="275967"/>
            <a:ext cx="2546951" cy="816031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A8195196-3EDB-4453-9F95-EA19D5E7AC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542295"/>
              </p:ext>
            </p:extLst>
          </p:nvPr>
        </p:nvGraphicFramePr>
        <p:xfrm>
          <a:off x="2215970" y="1908548"/>
          <a:ext cx="6061558" cy="4557005"/>
        </p:xfrm>
        <a:graphic>
          <a:graphicData uri="http://schemas.openxmlformats.org/drawingml/2006/table">
            <a:tbl>
              <a:tblPr/>
              <a:tblGrid>
                <a:gridCol w="1276800">
                  <a:extLst>
                    <a:ext uri="{9D8B030D-6E8A-4147-A177-3AD203B41FA5}">
                      <a16:colId xmlns:a16="http://schemas.microsoft.com/office/drawing/2014/main" val="103818958"/>
                    </a:ext>
                  </a:extLst>
                </a:gridCol>
                <a:gridCol w="1046982">
                  <a:extLst>
                    <a:ext uri="{9D8B030D-6E8A-4147-A177-3AD203B41FA5}">
                      <a16:colId xmlns:a16="http://schemas.microsoft.com/office/drawing/2014/main" val="2294011783"/>
                    </a:ext>
                  </a:extLst>
                </a:gridCol>
                <a:gridCol w="1046982">
                  <a:extLst>
                    <a:ext uri="{9D8B030D-6E8A-4147-A177-3AD203B41FA5}">
                      <a16:colId xmlns:a16="http://schemas.microsoft.com/office/drawing/2014/main" val="2519077257"/>
                    </a:ext>
                  </a:extLst>
                </a:gridCol>
                <a:gridCol w="1375744">
                  <a:extLst>
                    <a:ext uri="{9D8B030D-6E8A-4147-A177-3AD203B41FA5}">
                      <a16:colId xmlns:a16="http://schemas.microsoft.com/office/drawing/2014/main" val="3567871901"/>
                    </a:ext>
                  </a:extLst>
                </a:gridCol>
                <a:gridCol w="1315050">
                  <a:extLst>
                    <a:ext uri="{9D8B030D-6E8A-4147-A177-3AD203B41FA5}">
                      <a16:colId xmlns:a16="http://schemas.microsoft.com/office/drawing/2014/main" val="3779307727"/>
                    </a:ext>
                  </a:extLst>
                </a:gridCol>
              </a:tblGrid>
              <a:tr h="7888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Připraveno projektů k realizaci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přípravě projektů (staveb)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321196"/>
                  </a:ext>
                </a:extLst>
              </a:tr>
              <a:tr h="4766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9329965"/>
                  </a:ext>
                </a:extLst>
              </a:tr>
              <a:tr h="412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Trutnov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26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Náchod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458366"/>
                  </a:ext>
                </a:extLst>
              </a:tr>
              <a:tr h="47126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Hradec Králové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253375"/>
                  </a:ext>
                </a:extLst>
              </a:tr>
              <a:tr h="47126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Rychnov nad Kněžnou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020993"/>
                  </a:ext>
                </a:extLst>
              </a:tr>
              <a:tr h="47126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Jičín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5483870"/>
                  </a:ext>
                </a:extLst>
              </a:tr>
              <a:tr h="47126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3447521"/>
                  </a:ext>
                </a:extLst>
              </a:tr>
              <a:tr h="471269">
                <a:tc gridSpan="5"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INCE-Black" panose="02000603030000020004"/>
                        </a:rPr>
                        <a:t>ceny v mil. Kč s DPH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9685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6885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A933677-C092-4DE0-8431-2FF00AC33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38260"/>
            <a:ext cx="12192000" cy="6858000"/>
          </a:xfrm>
          <a:prstGeom prst="rect">
            <a:avLst/>
          </a:prstGeom>
        </p:spPr>
      </p:pic>
      <p:sp>
        <p:nvSpPr>
          <p:cNvPr id="5" name="Zástupný symbol pro text 3">
            <a:extLst>
              <a:ext uri="{FF2B5EF4-FFF2-40B4-BE49-F238E27FC236}">
                <a16:creationId xmlns:a16="http://schemas.microsoft.com/office/drawing/2014/main" id="{172CC14B-DA97-4C1B-B854-981CDA2A5F99}"/>
              </a:ext>
            </a:extLst>
          </p:cNvPr>
          <p:cNvSpPr txBox="1">
            <a:spLocks/>
          </p:cNvSpPr>
          <p:nvPr/>
        </p:nvSpPr>
        <p:spPr bwMode="auto">
          <a:xfrm>
            <a:off x="1750363" y="2282522"/>
            <a:ext cx="10078114" cy="3083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50" indent="-28575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200150" indent="-28575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543050" indent="-17145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00250" indent="-17145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457450" indent="-17145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14650" indent="-17145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371850" indent="-17145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29050" indent="-17145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 lvl="0" fontAlgn="base">
              <a:lnSpc>
                <a:spcPct val="200000"/>
              </a:lnSpc>
              <a:buClrTx/>
              <a:buFont typeface="Wingdings" panose="05000000000000000000" pitchFamily="2" charset="2"/>
              <a:buChar char="ü"/>
              <a:defRPr/>
            </a:pPr>
            <a:r>
              <a:rPr lang="cs-CZ" altLang="cs-CZ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rok 2022 je připraveno 29 nových staveb</a:t>
            </a:r>
          </a:p>
          <a:p>
            <a:pPr marL="0" lvl="0" indent="0" defTabSz="91440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lang="cs-CZ" altLang="cs-CZ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Předpokládaná hodnota nových staveb 1 275 mil. Kč s DPH</a:t>
            </a:r>
          </a:p>
          <a:p>
            <a:pPr marL="0" indent="0" defTabSz="91440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lang="cs-CZ" altLang="cs-CZ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roku 2021 přechází 5 staveb v hodnotě 211 mil. Kč s DPH</a:t>
            </a:r>
          </a:p>
          <a:p>
            <a:pPr marL="0" indent="0" defTabSz="91440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lang="cs-CZ" altLang="cs-CZ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 roce 2022 celkem 34 staveb, plán prostavět 1 486 mil. Kč s DPH</a:t>
            </a:r>
          </a:p>
          <a:p>
            <a:pPr marL="0" indent="0" defTabSz="91440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83992A"/>
              </a:buClr>
              <a:buSzTx/>
              <a:buNone/>
              <a:defRPr/>
            </a:pPr>
            <a:endParaRPr lang="cs-CZ" altLang="cs-CZ" kern="0" dirty="0">
              <a:solidFill>
                <a:schemeClr val="tx1"/>
              </a:solidFill>
              <a:latin typeface="DINCE-Medium" panose="02000603040000020004" pitchFamily="2" charset="-18"/>
            </a:endParaRPr>
          </a:p>
          <a:p>
            <a:pPr marL="1371600" lvl="3" indent="0" defTabSz="91440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83992A"/>
              </a:buClr>
              <a:buSzTx/>
              <a:buNone/>
              <a:defRPr/>
            </a:pPr>
            <a:endParaRPr lang="cs-CZ" altLang="cs-CZ" sz="1800" kern="0" dirty="0">
              <a:solidFill>
                <a:srgbClr val="002060"/>
              </a:solidFill>
              <a:latin typeface="DINCE-Medium" panose="02000603040000020004" pitchFamily="2" charset="-18"/>
            </a:endParaRPr>
          </a:p>
          <a:p>
            <a:pPr marL="0" lvl="0" indent="0" defTabSz="91440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83992A"/>
              </a:buClr>
              <a:buSzTx/>
              <a:buNone/>
              <a:defRPr/>
            </a:pPr>
            <a:endParaRPr lang="cs-CZ" altLang="cs-CZ" sz="1800" kern="0" dirty="0">
              <a:solidFill>
                <a:srgbClr val="002060"/>
              </a:solidFill>
              <a:latin typeface="DINCE-Medium" panose="02000603040000020004" pitchFamily="2" charset="-18"/>
            </a:endParaRPr>
          </a:p>
          <a:p>
            <a:pPr marL="0" lvl="0" indent="0" defTabSz="91440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83992A"/>
              </a:buClr>
              <a:buSzTx/>
              <a:buNone/>
              <a:defRPr/>
            </a:pPr>
            <a:endParaRPr lang="cs-CZ" altLang="cs-CZ" sz="1800" kern="0" dirty="0">
              <a:solidFill>
                <a:srgbClr val="002060"/>
              </a:solidFill>
              <a:latin typeface="DINCE-Medium" panose="02000603040000020004" pitchFamily="2" charset="-18"/>
            </a:endParaRPr>
          </a:p>
          <a:p>
            <a:pPr marL="0" lvl="0" indent="0" defTabSz="91440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83992A"/>
              </a:buClr>
              <a:buSzTx/>
              <a:buFont typeface="Wingdings" panose="05000000000000000000" pitchFamily="2" charset="2"/>
              <a:buChar char="ü"/>
              <a:defRPr/>
            </a:pPr>
            <a:endParaRPr lang="cs-CZ" altLang="cs-CZ" sz="1800" kern="0" dirty="0">
              <a:solidFill>
                <a:srgbClr val="002060"/>
              </a:solidFill>
              <a:latin typeface="DINCE-Medium" panose="02000603040000020004" pitchFamily="2" charset="-18"/>
            </a:endParaRPr>
          </a:p>
          <a:p>
            <a:pPr marL="0" lvl="0" indent="0" defTabSz="91440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83992A"/>
              </a:buClr>
              <a:buSzTx/>
              <a:buFont typeface="Wingdings" panose="05000000000000000000" pitchFamily="2" charset="2"/>
              <a:buChar char="ü"/>
              <a:defRPr/>
            </a:pPr>
            <a:endParaRPr lang="cs-CZ" altLang="cs-CZ" sz="1800" kern="0" dirty="0">
              <a:solidFill>
                <a:srgbClr val="002060"/>
              </a:solidFill>
              <a:latin typeface="DINCE-Medium" panose="02000603040000020004" pitchFamily="2" charset="-18"/>
            </a:endParaRPr>
          </a:p>
          <a:p>
            <a:pPr marL="0" lvl="0" indent="0" defTabSz="91440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83992A"/>
              </a:buClr>
              <a:buSzTx/>
              <a:buFont typeface="Wingdings" panose="05000000000000000000" pitchFamily="2" charset="2"/>
              <a:buChar char="ü"/>
              <a:defRPr/>
            </a:pPr>
            <a:endParaRPr lang="cs-CZ" altLang="cs-CZ" sz="1800" kern="0" dirty="0">
              <a:solidFill>
                <a:srgbClr val="002060"/>
              </a:solidFill>
              <a:latin typeface="DINCE-Medium" panose="02000603040000020004" pitchFamily="2" charset="-18"/>
            </a:endParaRPr>
          </a:p>
          <a:p>
            <a:pPr marL="0" lvl="0" indent="0" fontAlgn="base">
              <a:lnSpc>
                <a:spcPct val="200000"/>
              </a:lnSpc>
              <a:buClr>
                <a:srgbClr val="83992A"/>
              </a:buClr>
              <a:buNone/>
              <a:defRPr/>
            </a:pPr>
            <a:r>
              <a:rPr lang="cs-CZ" altLang="cs-CZ" sz="1800" kern="0" dirty="0">
                <a:solidFill>
                  <a:srgbClr val="002060"/>
                </a:solidFill>
                <a:latin typeface="DINCE-Medium" panose="02000603040000020004" pitchFamily="2" charset="-18"/>
              </a:rPr>
              <a:t>         </a:t>
            </a:r>
          </a:p>
          <a:p>
            <a:pPr marL="0" lvl="0" indent="0" fontAlgn="base">
              <a:lnSpc>
                <a:spcPct val="200000"/>
              </a:lnSpc>
              <a:buClr>
                <a:srgbClr val="83992A"/>
              </a:buClr>
              <a:buNone/>
              <a:defRPr/>
            </a:pPr>
            <a:endParaRPr lang="cs-CZ" altLang="cs-CZ" sz="1800" kern="0" dirty="0">
              <a:solidFill>
                <a:srgbClr val="002060"/>
              </a:solidFill>
              <a:latin typeface="DINCE-Medium" panose="02000603040000020004" pitchFamily="2" charset="-18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1D2B9E56-39A3-41CD-8A05-E584D595DA88}"/>
              </a:ext>
            </a:extLst>
          </p:cNvPr>
          <p:cNvSpPr/>
          <p:nvPr/>
        </p:nvSpPr>
        <p:spPr>
          <a:xfrm>
            <a:off x="1750363" y="1406562"/>
            <a:ext cx="78277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Plán realizace staveb pro rok 2022 </a:t>
            </a:r>
            <a:endParaRPr kumimoji="0" lang="cs-CZ" sz="3600" b="1" i="0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A04856F-58ED-4A13-BDF4-DBC15CC819B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86248" y="275967"/>
            <a:ext cx="2546951" cy="81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523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A933677-C092-4DE0-8431-2FF00AC33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75967"/>
            <a:ext cx="12192000" cy="6858000"/>
          </a:xfrm>
          <a:prstGeom prst="rect">
            <a:avLst/>
          </a:prstGeom>
        </p:spPr>
      </p:pic>
      <p:sp>
        <p:nvSpPr>
          <p:cNvPr id="14" name="Nadpis 3">
            <a:extLst>
              <a:ext uri="{FF2B5EF4-FFF2-40B4-BE49-F238E27FC236}">
                <a16:creationId xmlns:a16="http://schemas.microsoft.com/office/drawing/2014/main" id="{0F737359-C51C-49F6-867D-8C8C8B3A8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7101" y="1045752"/>
            <a:ext cx="7728948" cy="899780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Plán dopravních staveb 2022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5163663"/>
              </p:ext>
            </p:extLst>
          </p:nvPr>
        </p:nvGraphicFramePr>
        <p:xfrm>
          <a:off x="2169500" y="2111434"/>
          <a:ext cx="6448811" cy="4107751"/>
        </p:xfrm>
        <a:graphic>
          <a:graphicData uri="http://schemas.openxmlformats.org/drawingml/2006/table">
            <a:tbl>
              <a:tblPr lastRow="1"/>
              <a:tblGrid>
                <a:gridCol w="4911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353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ZDROJ FINANCOVÁNÍ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Objem financí v mil.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00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Stavby IROP - přecházející z roku 202</a:t>
                      </a:r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71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Stavby IROP – nové, soutěž rok 202</a:t>
                      </a:r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0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IROP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0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Stavby FRR + SFDI </a:t>
                      </a: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přecházející z roku 202</a:t>
                      </a:r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79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Stavby FRR + SFDI  - nové, soutěž </a:t>
                      </a:r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mosty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na rok 202</a:t>
                      </a:r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565,70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00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FRR</a:t>
                      </a:r>
                      <a:r>
                        <a:rPr lang="cs-CZ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SFDI</a:t>
                      </a: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594,18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2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SFDI - bezpečnost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8898962"/>
                  </a:ext>
                </a:extLst>
              </a:tr>
              <a:tr h="3332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SFDI – nová technologie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6268617"/>
                  </a:ext>
                </a:extLst>
              </a:tr>
              <a:tr h="3332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OPŽP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248895"/>
                  </a:ext>
                </a:extLst>
              </a:tr>
              <a:tr h="3332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PRŮMYSLOVÁ ZÓNA KVASINY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3172198"/>
                  </a:ext>
                </a:extLst>
              </a:tr>
              <a:tr h="42978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(cena předpokládaná dle PD)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1 486,3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2B751232-5384-4547-8065-6C81B7EE031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86248" y="275967"/>
            <a:ext cx="2546951" cy="81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840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A933677-C092-4DE0-8431-2FF00AC33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18170"/>
            <a:ext cx="12402080" cy="697617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F737359-C51C-49F6-867D-8C8C8B3A8AB9}"/>
              </a:ext>
            </a:extLst>
          </p:cNvPr>
          <p:cNvSpPr txBox="1">
            <a:spLocks/>
          </p:cNvSpPr>
          <p:nvPr/>
        </p:nvSpPr>
        <p:spPr>
          <a:xfrm>
            <a:off x="1995792" y="1028703"/>
            <a:ext cx="9094573" cy="1385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Dopravní stavby 2022: </a:t>
            </a:r>
            <a:r>
              <a:rPr lang="cs-CZ" sz="36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IROP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8012690"/>
              </p:ext>
            </p:extLst>
          </p:nvPr>
        </p:nvGraphicFramePr>
        <p:xfrm>
          <a:off x="1995792" y="2350544"/>
          <a:ext cx="8514784" cy="2661736"/>
        </p:xfrm>
        <a:graphic>
          <a:graphicData uri="http://schemas.openxmlformats.org/drawingml/2006/table">
            <a:tbl>
              <a:tblPr/>
              <a:tblGrid>
                <a:gridCol w="577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6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80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285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Plán staveb financovaných z IROP – přecházející z roku 2021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62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Okres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Název akce 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Předpokládaný rok výstavby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Předpokládané investiční náklady na stavbu v roce 2022 [mil. Kč s DPH]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75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8352" marR="8352" marT="8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II/303 Velké Poříčí – Hronov, I. etapa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2021 - 2022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40,0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44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II/325</a:t>
                      </a:r>
                      <a:r>
                        <a:rPr lang="cs-CZ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Chlum – Velký </a:t>
                      </a:r>
                      <a:r>
                        <a:rPr lang="cs-CZ" sz="14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Vřešťov</a:t>
                      </a:r>
                      <a:r>
                        <a:rPr lang="cs-CZ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Mostek – 4. část, </a:t>
                      </a:r>
                      <a:r>
                        <a:rPr lang="cs-CZ" sz="14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II.úsek</a:t>
                      </a:r>
                      <a:r>
                        <a:rPr lang="cs-CZ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cs-CZ" sz="14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Debrné</a:t>
                      </a:r>
                      <a:r>
                        <a:rPr lang="cs-CZ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Nové Zámky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2021 - 2022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102,9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245610"/>
                  </a:ext>
                </a:extLst>
              </a:tr>
              <a:tr h="35873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HK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II/327 Chlumec nad Cidlinou – Nový Bydžov – I/35, 1. etapa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2020 - 2022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40,0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84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541" marR="7541" marT="754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182,9</a:t>
                      </a:r>
                    </a:p>
                  </a:txBody>
                  <a:tcPr marL="7541" marR="7541" marT="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82A748F4-A620-4527-A2A9-DC97221ECC8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86248" y="275967"/>
            <a:ext cx="2546951" cy="81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70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eonový poutač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  <a:fontScheme name="Kancelář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80A4C3AD4E1E948832B69D5884A6232" ma:contentTypeVersion="0" ma:contentTypeDescription="Vytvoří nový dokument" ma:contentTypeScope="" ma:versionID="3803f8d6035f469dae9d277e9a3ccbd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91e2fbbf3efe6f5ad217f05f8c142f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E687DB-ABB7-4ACA-82AA-74E30BC2E7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B54C3DC-0E3F-4BEF-B111-489FD64721BB}">
  <ds:schemaRefs>
    <ds:schemaRef ds:uri="http://purl.org/dc/dcmitype/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F6B140B-A81C-4300-AE6F-E6EDF7EBE9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7010</TotalTime>
  <Words>1387</Words>
  <Application>Microsoft Office PowerPoint</Application>
  <PresentationFormat>Širokoúhlá obrazovka</PresentationFormat>
  <Paragraphs>386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DINCE-Black</vt:lpstr>
      <vt:lpstr>DINCE-Light</vt:lpstr>
      <vt:lpstr>DINCE-Medium</vt:lpstr>
      <vt:lpstr>Wingdings</vt:lpstr>
      <vt:lpstr>Motiv Office</vt:lpstr>
      <vt:lpstr>Plán staveb na rok 2022</vt:lpstr>
      <vt:lpstr>Program</vt:lpstr>
      <vt:lpstr>Prezentace aplikace PowerPoint</vt:lpstr>
      <vt:lpstr>Dopravní stavby 2021 rekapitulace</vt:lpstr>
      <vt:lpstr>Objem finančních prostředků vložených do dopravních staveb Královéhradeckého kraje od roku 2009  </vt:lpstr>
      <vt:lpstr>Prezentace aplikace PowerPoint</vt:lpstr>
      <vt:lpstr>Prezentace aplikace PowerPoint</vt:lpstr>
      <vt:lpstr>Plán dopravních staveb 2022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Veronika Prchlíková</dc:creator>
  <cp:lastModifiedBy>Lechmann Dan Mgr.</cp:lastModifiedBy>
  <cp:revision>269</cp:revision>
  <cp:lastPrinted>2022-02-08T11:25:51Z</cp:lastPrinted>
  <dcterms:created xsi:type="dcterms:W3CDTF">2017-10-23T14:41:20Z</dcterms:created>
  <dcterms:modified xsi:type="dcterms:W3CDTF">2022-02-15T08:13:00Z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0x010100480A4C3AD4E1E948832B69D5884A6232</vt:lpwstr>
  </property>
</Properties>
</file>