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412" r:id="rId6"/>
    <p:sldId id="410" r:id="rId7"/>
    <p:sldId id="413" r:id="rId8"/>
    <p:sldId id="414" r:id="rId9"/>
    <p:sldId id="416" r:id="rId10"/>
    <p:sldId id="417" r:id="rId11"/>
    <p:sldId id="420" r:id="rId12"/>
    <p:sldId id="421" r:id="rId13"/>
    <p:sldId id="422" r:id="rId14"/>
    <p:sldId id="424" r:id="rId15"/>
    <p:sldId id="425" r:id="rId16"/>
    <p:sldId id="429" r:id="rId17"/>
    <p:sldId id="427" r:id="rId18"/>
    <p:sldId id="428" r:id="rId19"/>
    <p:sldId id="282" r:id="rId20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2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hkn\oprs\P&#345;ehled%20financov&#225;n&#237;%20od%202009%20-%20202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sz="1400" b="1" i="0" u="none" strike="noStrike" baseline="0">
                <a:solidFill>
                  <a:srgbClr val="333333"/>
                </a:solidFill>
                <a:latin typeface="Calibri"/>
                <a:cs typeface="Calibri"/>
              </a:rPr>
              <a:t>Přehled investičních nákladů do silniční sítě Královéhradeckého kraje v letech  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sz="1400" b="1" i="0" u="none" strike="noStrike" baseline="0">
                <a:solidFill>
                  <a:srgbClr val="333333"/>
                </a:solidFill>
                <a:latin typeface="Calibri"/>
                <a:cs typeface="Calibri"/>
              </a:rPr>
              <a:t>2013 - 2021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8534849671164541E-2"/>
          <c:y val="0.17379085069634687"/>
          <c:w val="0.92740192040054115"/>
          <c:h val="0.747129844063609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9B-4B76-B8CB-BEB5B62B074A}"/>
              </c:ext>
            </c:extLst>
          </c:dPt>
          <c:dLbls>
            <c:dLbl>
              <c:idx val="8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527B84C-981A-4BD8-8216-C865312F909B}" type="VALUE">
                      <a:rPr lang="en-US" b="1">
                        <a:solidFill>
                          <a:schemeClr val="tx2"/>
                        </a:solidFill>
                      </a:rPr>
                      <a:pPr>
                        <a:defRPr sz="10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 w="25400">
                  <a:solidFill>
                    <a:schemeClr val="tx2"/>
                  </a:solidFill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9B-4B76-B8CB-BEB5B62B074A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'K tisku či poslání'!$AA$107:$AA$115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'K tisku či poslání'!$AB$107:$AB$115</c:f>
              <c:numCache>
                <c:formatCode>General</c:formatCode>
                <c:ptCount val="9"/>
                <c:pt idx="0">
                  <c:v>303</c:v>
                </c:pt>
                <c:pt idx="1">
                  <c:v>519</c:v>
                </c:pt>
                <c:pt idx="2">
                  <c:v>650</c:v>
                </c:pt>
                <c:pt idx="3">
                  <c:v>467</c:v>
                </c:pt>
                <c:pt idx="4">
                  <c:v>948</c:v>
                </c:pt>
                <c:pt idx="5">
                  <c:v>1223</c:v>
                </c:pt>
                <c:pt idx="6">
                  <c:v>1090</c:v>
                </c:pt>
                <c:pt idx="7">
                  <c:v>1211</c:v>
                </c:pt>
                <c:pt idx="8">
                  <c:v>917.2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9B-4B76-B8CB-BEB5B62B0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8521263"/>
        <c:axId val="1"/>
      </c:barChart>
      <c:catAx>
        <c:axId val="30852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308521263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D277C-D31F-41AF-BAEB-3645118F8A3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87569-F307-430C-9343-52FEF2D2C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31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DD693-7275-4B7E-A789-ED823AE7CCBB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1C958-5C0A-4BF3-9B3D-9DAC313BA3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89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1218-D6D6-430C-A59F-77B128A5BB2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25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F9576-744D-4B2D-982F-5C7372DAF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2BDB91-E37D-4EB6-843B-55194CFBB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EC5504-63B3-4AC7-8F50-BB1E53BD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599B11-92DA-483A-8926-9D47F9EC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654461-290A-4EBE-A5C8-D52E3860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8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F4BBF-48C5-4AA0-8A8E-85522686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163D4DD-0832-40BE-8DFB-8A6FC6072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994456-B1F1-4F0D-A5AD-4BDEECBE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118850-ED5B-4834-AC66-71DC2593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52CBE0-C3D6-4D76-92B0-E1D2FDF9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23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8D9DD9C-0366-4E0B-A8FD-EE54C920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AA4197-FD08-42EE-97AE-B964D17E0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E2BECE-EE23-4991-A07D-15AF5B95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118555-1CA5-485C-A826-01EF1E9B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296CAC-66B9-4B51-A8E6-20098747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68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AADF7-3475-4CFE-8C25-40935C2B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F46FD2-270D-4883-9BA9-35EBE579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85DE52-4D00-46BA-8F04-E19DA08F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C1A12-87AC-4485-93A8-7DEC7C39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53B282-CCEE-46FD-8E83-EEDE9B79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6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04F5BC-2657-4402-B54A-AB2CC51E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3B650DB-A4DE-4A69-8F3D-72FD7223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B96386-18FC-42DA-B3E9-9F3AA15E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F16387-0E31-4508-95AF-1E5D7CEF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F78C44-A146-4FB7-B916-A05B6038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87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0D908-D89C-40CA-AC9F-D6D31B74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1F6544-92BB-44A7-8E36-C2D61F563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5DB621-45CA-47AB-914A-9B9CAE072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11205B-D601-4F60-B76C-F6E9E94A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97466B-1DE5-475D-9F6E-7BA3CE77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7874BF-2193-48FF-B41D-8895C8D0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33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F883C-C226-4666-8D97-6F2821B2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8CAC1A6-414D-457B-BB38-8E93AD15B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A08C60F-1D90-4125-84E0-DA5147167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CFD72C6-C095-4D4F-A2D4-50AE8DBDA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2D58BAB-64FD-4AF8-895C-0307C81F5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05293D3-1569-4691-87F3-B6984F84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0D5BE8A-F48B-449E-825B-0D7EC7A2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014E24-58BA-4EB1-808A-44DA909E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76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FB190-574F-4DEE-A364-3A358034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C29686F-9FB9-4917-AA53-868ACFCE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F7F2DC-B1B2-4AC0-8467-B8B5329A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33D44D-266C-4CB3-A81E-FAD23DA3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4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D814B1-CC40-4F04-9B87-ACC3B84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59C1A1-C883-4629-9596-BE2825DA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1C6801-51A1-4CC6-89C7-D9134E3D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9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0B3D2-4035-44C8-9238-B489ACF7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B94BC2-69B3-4D23-960B-FD6CFDD2A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5EE6A51-054C-4031-9E29-2596CAEE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3C7036-4409-498A-BC9E-05737F24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733EAC-3BDD-475E-AB59-576AFE6A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4CC76D-E9B2-4B7C-BB05-C3323CAF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73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56C16-A76B-473E-9286-2CF0B61D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D42D9F-1EF0-40AD-9B3C-DE94E1829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7CE0232-A365-4A1A-8C34-0428DC143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8980BC-7C11-4592-AC45-3CCC0D7C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E06CB7-6372-4B8E-82ED-2055353D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BC0360-E6F8-482E-BBF4-1EEB5135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9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884FB023-EE98-4CD9-B788-94ED21CD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0F013C-CC94-490A-BD52-FDA1A1DEA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FCE47-6F2B-4ED2-83C6-A015C8DB1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58C91-2BF3-4A5C-957D-DE6A1BF02305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E2BC82-17A2-4AA9-AFC9-4ED631AE9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820AFB-9DC5-4939-AF48-A9BD493A9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53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skhk.eu/stavb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560EA2-FF12-43E6-867C-A6B2561B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BB2CF9-3BA8-4BB1-9399-B398CAC8F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31" y="939288"/>
            <a:ext cx="4449477" cy="1425591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FB077E24-CA07-4C50-B4C3-F9564659E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7370"/>
            <a:ext cx="9424608" cy="1989481"/>
          </a:xfrm>
        </p:spPr>
        <p:txBody>
          <a:bodyPr anchor="ctr">
            <a:normAutofit fontScale="90000"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+mn-lt"/>
              </a:rPr>
              <a:t>Plán dopravních staveb 2021</a:t>
            </a:r>
            <a:endParaRPr lang="cs-CZ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7" y="1130915"/>
            <a:ext cx="2553730" cy="10423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63827" y="59261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</a:rPr>
              <a:t>Hradec Králové 9.4.2021</a:t>
            </a:r>
          </a:p>
        </p:txBody>
      </p:sp>
    </p:spTree>
    <p:extLst>
      <p:ext uri="{BB962C8B-B14F-4D97-AF65-F5344CB8AC3E}">
        <p14:creationId xmlns:p14="http://schemas.microsoft.com/office/powerpoint/2010/main" val="92270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109907" y="1066371"/>
            <a:ext cx="9094573" cy="99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	       FRR + SFDI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092654"/>
              </p:ext>
            </p:extLst>
          </p:nvPr>
        </p:nvGraphicFramePr>
        <p:xfrm>
          <a:off x="2296916" y="2426262"/>
          <a:ext cx="7598168" cy="2928335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7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FRR + SFDI nové 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1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III/3172 Borohrádek, 2.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III/3051 Albrechtice nad Orlicí – hranice RK - 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18257"/>
                  </a:ext>
                </a:extLst>
              </a:tr>
              <a:tr h="4151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III/30324 Broumov – Šonov (Lidická)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57406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lvl="1"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55,6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8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772469" y="955148"/>
            <a:ext cx="9094573" cy="1543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</a:t>
            </a: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    SFDI – nová technologie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252411"/>
              </p:ext>
            </p:extLst>
          </p:nvPr>
        </p:nvGraphicFramePr>
        <p:xfrm>
          <a:off x="2005231" y="3060891"/>
          <a:ext cx="7598168" cy="2054034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0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– SFDI – nová technologie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35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III/2997 Buzulucká, Pouchovská – nová technologie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5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8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167921" y="241875"/>
            <a:ext cx="9094573" cy="98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2021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766624"/>
              </p:ext>
            </p:extLst>
          </p:nvPr>
        </p:nvGraphicFramePr>
        <p:xfrm>
          <a:off x="1610896" y="1472906"/>
          <a:ext cx="7598168" cy="1954515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0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– OPŽP – nové žádosti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4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III/32549 Čermná, skalní masiv "U Mlýna"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759025"/>
                  </a:ext>
                </a:extLst>
              </a:tr>
              <a:tr h="28781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0" name="Zástupný symbol pro obsah 3">
            <a:extLst>
              <a:ext uri="{FF2B5EF4-FFF2-40B4-BE49-F238E27FC236}">
                <a16:creationId xmlns:a16="http://schemas.microsoft.com/office/drawing/2014/main" id="{F99A8B29-0BB4-4079-A43C-AEAD9D6A7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128371"/>
              </p:ext>
            </p:extLst>
          </p:nvPr>
        </p:nvGraphicFramePr>
        <p:xfrm>
          <a:off x="3683919" y="3923461"/>
          <a:ext cx="7798161" cy="2648789"/>
        </p:xfrm>
        <a:graphic>
          <a:graphicData uri="http://schemas.openxmlformats.org/drawingml/2006/table">
            <a:tbl>
              <a:tblPr/>
              <a:tblGrid>
                <a:gridCol w="594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7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52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</a:t>
                      </a:r>
                      <a:r>
                        <a:rPr lang="pl-PL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INTERREG</a:t>
                      </a:r>
                      <a:endParaRPr lang="cs-CZ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08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dopravní dostupnosti Orlických a Bystřických hor</a:t>
                      </a:r>
                    </a:p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rek. sil. III/3109 + III/31010+III/3111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23,4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775550"/>
                  </a:ext>
                </a:extLst>
              </a:tr>
              <a:tr h="3129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23,4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27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103561" y="1016264"/>
            <a:ext cx="9094573" cy="1543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2021 </a:t>
            </a:r>
          </a:p>
          <a:p>
            <a:pPr lvl="0"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</a:t>
            </a: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   Průmyslová zóna Kvasiny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131176"/>
              </p:ext>
            </p:extLst>
          </p:nvPr>
        </p:nvGraphicFramePr>
        <p:xfrm>
          <a:off x="2296916" y="3013413"/>
          <a:ext cx="7598168" cy="2101276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493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– 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Průmyslová zóna Kvasiny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9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II/321 Domašín, obchvat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1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lum bright="-28000" contrast="20000"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13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3795690" y="1171238"/>
            <a:ext cx="9094573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2021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440992"/>
              </p:ext>
            </p:extLst>
          </p:nvPr>
        </p:nvGraphicFramePr>
        <p:xfrm>
          <a:off x="1380383" y="2614739"/>
          <a:ext cx="9431234" cy="2799760"/>
        </p:xfrm>
        <a:graphic>
          <a:graphicData uri="http://schemas.openxmlformats.org/drawingml/2006/table">
            <a:tbl>
              <a:tblPr/>
              <a:tblGrid>
                <a:gridCol w="70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6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5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7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93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FRR (SFDI) - Rezerva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3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6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III/32428</a:t>
                      </a:r>
                      <a:r>
                        <a:rPr lang="cs-CZ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Popovice - </a:t>
                      </a:r>
                      <a:r>
                        <a:rPr lang="cs-CZ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Třesovice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11,5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36886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32722-4</a:t>
                      </a:r>
                      <a:r>
                        <a:rPr lang="cs-CZ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Most Pamětník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95412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III/29920 Kuks –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Stanovice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I.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2637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III/32523 Třebnouševes - Rašín (extravilán)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15,8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7245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43,9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82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04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86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860337" y="1995382"/>
            <a:ext cx="6903419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Děkuji za pozornost</a:t>
            </a:r>
          </a:p>
        </p:txBody>
      </p:sp>
      <p:sp>
        <p:nvSpPr>
          <p:cNvPr id="4" name="Obdélník 3"/>
          <p:cNvSpPr/>
          <p:nvPr/>
        </p:nvSpPr>
        <p:spPr>
          <a:xfrm>
            <a:off x="3343227" y="3418514"/>
            <a:ext cx="4131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Ing. Jiří Brandejs – ředitel společnosti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7A423E6-8258-4D1D-9A65-B02B2FBA9188}"/>
              </a:ext>
            </a:extLst>
          </p:cNvPr>
          <p:cNvSpPr txBox="1"/>
          <p:nvPr/>
        </p:nvSpPr>
        <p:spPr>
          <a:xfrm>
            <a:off x="4796162" y="5470409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Tiskové zprávy ke stavbám, termíny realizací budou uveřejněny na odkazu: </a:t>
            </a:r>
            <a:r>
              <a:rPr lang="cs-CZ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hlinkClick r:id="rId4"/>
              </a:rPr>
              <a:t>https://uskhk.eu/stavby/</a:t>
            </a:r>
            <a:endParaRPr lang="cs-CZ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endParaRPr lang="cs-CZ" sz="18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75835" cy="701765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11" y="1271646"/>
            <a:ext cx="6847175" cy="964349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Dopravní stavby 2020 rekapitulace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74708"/>
              </p:ext>
            </p:extLst>
          </p:nvPr>
        </p:nvGraphicFramePr>
        <p:xfrm>
          <a:off x="1709596" y="2543292"/>
          <a:ext cx="8801565" cy="3513419"/>
        </p:xfrm>
        <a:graphic>
          <a:graphicData uri="http://schemas.openxmlformats.org/drawingml/2006/table">
            <a:tbl>
              <a:tblPr/>
              <a:tblGrid>
                <a:gridCol w="695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2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Zdroj financování 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Hodnota staveb    [mil. Kč s DPH]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Integrovaný regionální operační program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686,19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7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V-A Česká republika – Polská republika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35,56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2534"/>
                  </a:ext>
                </a:extLst>
              </a:tr>
              <a:tr h="47113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Státní fond dopravní infrastruktury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248,74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3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Průmyslová zóna Kvasiny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97,00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59424"/>
                  </a:ext>
                </a:extLst>
              </a:tr>
              <a:tr h="47113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Fond rozvoje a reprodukce Královéhradeckého kraje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143,55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985017"/>
                  </a:ext>
                </a:extLst>
              </a:tr>
              <a:tr h="498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v roce 2020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1 211,04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B05244EA-2EB7-4A39-8EBF-1C53FFBEFC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773" y="307297"/>
            <a:ext cx="3102841" cy="9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31" y="320570"/>
            <a:ext cx="3102841" cy="994135"/>
          </a:xfrm>
          <a:prstGeom prst="rect">
            <a:avLst/>
          </a:prstGeom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979126" y="1539107"/>
            <a:ext cx="6233748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002060"/>
                </a:solidFill>
                <a:latin typeface="+mn-lt"/>
              </a:rPr>
              <a:t>Dopravní stavby - přehled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DA6EF8F-4617-4303-A013-A020793CC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91081"/>
              </p:ext>
            </p:extLst>
          </p:nvPr>
        </p:nvGraphicFramePr>
        <p:xfrm>
          <a:off x="5486400" y="3810794"/>
          <a:ext cx="1219200" cy="56769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4120212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05684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180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100608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D5871AD-9F79-44A7-AEC9-BAB12087A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413025"/>
              </p:ext>
            </p:extLst>
          </p:nvPr>
        </p:nvGraphicFramePr>
        <p:xfrm>
          <a:off x="843972" y="2438887"/>
          <a:ext cx="11043228" cy="3575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E7BF4501-242B-4C73-8A59-401420EA46C1}"/>
              </a:ext>
            </a:extLst>
          </p:cNvPr>
          <p:cNvSpPr txBox="1"/>
          <p:nvPr/>
        </p:nvSpPr>
        <p:spPr>
          <a:xfrm>
            <a:off x="10930632" y="3244334"/>
            <a:ext cx="956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7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962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9FE848D-87B6-4FAC-86EA-AF2BB5E15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83" y="2115541"/>
            <a:ext cx="5962255" cy="4471690"/>
          </a:xfrm>
          <a:prstGeom prst="rect">
            <a:avLst/>
          </a:prstGeom>
        </p:spPr>
      </p:pic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172CC14B-DA97-4C1B-B854-981CDA2A5F99}"/>
              </a:ext>
            </a:extLst>
          </p:cNvPr>
          <p:cNvSpPr txBox="1">
            <a:spLocks/>
          </p:cNvSpPr>
          <p:nvPr/>
        </p:nvSpPr>
        <p:spPr bwMode="auto">
          <a:xfrm>
            <a:off x="883189" y="1811045"/>
            <a:ext cx="7852438" cy="601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4574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146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3718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290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lvl="0" fontAlgn="base">
              <a:lnSpc>
                <a:spcPct val="200000"/>
              </a:lnSpc>
              <a:buClr>
                <a:srgbClr val="83992A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Pro rok 2021 je připraveno 22</a:t>
            </a:r>
            <a:r>
              <a:rPr lang="cs-CZ" altLang="cs-CZ" sz="1800" b="1" kern="0" dirty="0">
                <a:solidFill>
                  <a:srgbClr val="FF0000"/>
                </a:solidFill>
                <a:latin typeface="DINCE-Medium" panose="02000603040000020004" pitchFamily="2" charset="-18"/>
              </a:rPr>
              <a:t> </a:t>
            </a: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nových staveb</a:t>
            </a: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Předpokládaná hodnota nových  </a:t>
            </a: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 staveb 569,8 mil. Kč s DPH</a:t>
            </a:r>
            <a:endParaRPr lang="cs-CZ" altLang="cs-CZ" sz="1800" b="1" kern="0" dirty="0">
              <a:solidFill>
                <a:srgbClr val="FF0000"/>
              </a:solidFill>
              <a:latin typeface="DINCE-Medium" panose="02000603040000020004" pitchFamily="2" charset="-18"/>
            </a:endParaRP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Z roku 2020 přechází 5 staveb v  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 hodnotě 277,4</a:t>
            </a:r>
            <a:r>
              <a:rPr lang="cs-CZ" altLang="cs-CZ" sz="1800" b="1" kern="0" dirty="0">
                <a:solidFill>
                  <a:schemeClr val="tx1"/>
                </a:solidFill>
                <a:latin typeface="DINCE-Medium" panose="02000603040000020004" pitchFamily="2" charset="-18"/>
              </a:rPr>
              <a:t> </a:t>
            </a: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mil. Kč s DPH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Průmyslová zóna Solnice-Kvasiny 70 mil. Kč s DPH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V roce 2021 celkem 28 staveb,          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plán prostavět 917,2 mil. Kč s DPH</a:t>
            </a: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b="1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b="1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b="1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b="1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b="1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r>
              <a:rPr lang="cs-CZ" altLang="cs-CZ" sz="1800" b="1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     </a:t>
            </a: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endParaRPr lang="cs-CZ" altLang="cs-CZ" sz="1800" b="1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D2B9E56-39A3-41CD-8A05-E584D595DA88}"/>
              </a:ext>
            </a:extLst>
          </p:cNvPr>
          <p:cNvSpPr/>
          <p:nvPr/>
        </p:nvSpPr>
        <p:spPr>
          <a:xfrm>
            <a:off x="2174800" y="932345"/>
            <a:ext cx="84657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CE-Black" panose="02000603030000020004" pitchFamily="2" charset="-18"/>
              </a:rPr>
              <a:t>Plán realizace staveb pro rok 2021 </a:t>
            </a:r>
            <a:endParaRPr kumimoji="0" lang="cs-CZ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INCE-Black" panose="02000603030000020004" pitchFamily="2" charset="-18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083A6C4-60B5-4D6F-8F1B-99ED3E12DC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159" y="-56611"/>
            <a:ext cx="3102841" cy="9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084" y="143160"/>
            <a:ext cx="3102841" cy="994135"/>
          </a:xfrm>
          <a:prstGeom prst="rect">
            <a:avLst/>
          </a:prstGeom>
        </p:spPr>
      </p:pic>
      <p:sp>
        <p:nvSpPr>
          <p:cNvPr id="14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36" y="1344121"/>
            <a:ext cx="7728948" cy="899780"/>
          </a:xfrm>
        </p:spPr>
        <p:txBody>
          <a:bodyPr>
            <a:noAutofit/>
          </a:bodyPr>
          <a:lstStyle/>
          <a:p>
            <a:r>
              <a:rPr lang="cs-CZ" sz="3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Dopravní stavby 2021 rekapitulace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B36B81-7744-4EDA-AEC0-3B791B46C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49" y="1013470"/>
            <a:ext cx="4393799" cy="2549083"/>
          </a:xfrm>
          <a:prstGeom prst="rect">
            <a:avLst/>
          </a:prstGeom>
        </p:spPr>
      </p:pic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551379"/>
              </p:ext>
            </p:extLst>
          </p:nvPr>
        </p:nvGraphicFramePr>
        <p:xfrm>
          <a:off x="1141974" y="2243901"/>
          <a:ext cx="6414621" cy="3851507"/>
        </p:xfrm>
        <a:graphic>
          <a:graphicData uri="http://schemas.openxmlformats.org/drawingml/2006/table">
            <a:tbl>
              <a:tblPr lastRow="1">
                <a:effectLst>
                  <a:outerShdw blurRad="50800" dist="50800" dir="5400000" algn="ctr" rotWithShape="0">
                    <a:schemeClr val="bg2">
                      <a:lumMod val="90000"/>
                    </a:schemeClr>
                  </a:outerShdw>
                </a:effectLst>
              </a:tblPr>
              <a:tblGrid>
                <a:gridCol w="4516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Rozdělení podle zdroje financování</a:t>
                      </a:r>
                      <a:endParaRPr lang="cs-CZ" sz="14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Rok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IROP - přecházející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1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IROP – nové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INTEREG (česko-polská spolupráce) - přecházející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369747"/>
                  </a:ext>
                </a:extLst>
              </a:tr>
              <a:tr h="36341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FRR</a:t>
                      </a:r>
                      <a:r>
                        <a:rPr lang="cs-CZ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SFDI</a:t>
                      </a: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- přecházející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58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FRR</a:t>
                      </a:r>
                      <a:r>
                        <a:rPr lang="cs-CZ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SFDI</a:t>
                      </a:r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- nové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074430"/>
                  </a:ext>
                </a:extLst>
              </a:tr>
              <a:tr h="37513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SFDI – nová technologie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268617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OPŽP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248895"/>
                  </a:ext>
                </a:extLst>
              </a:tr>
              <a:tr h="42298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Stavby </a:t>
                      </a:r>
                      <a:r>
                        <a:rPr lang="pl-PL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Průmyslová zóna Solnice- Kvasiny</a:t>
                      </a:r>
                      <a:endParaRPr lang="cs-CZ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488219"/>
                  </a:ext>
                </a:extLst>
              </a:tr>
              <a:tr h="42298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715D9209-389B-4053-9B1A-B895F4475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49" y="3663250"/>
            <a:ext cx="4393799" cy="309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02080" cy="6976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711569" y="1270102"/>
            <a:ext cx="10059799" cy="138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					             IROP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519983"/>
              </p:ext>
            </p:extLst>
          </p:nvPr>
        </p:nvGraphicFramePr>
        <p:xfrm>
          <a:off x="1827656" y="2765512"/>
          <a:ext cx="8536688" cy="3283596"/>
        </p:xfrm>
        <a:graphic>
          <a:graphicData uri="http://schemas.openxmlformats.org/drawingml/2006/table">
            <a:tbl>
              <a:tblPr/>
              <a:tblGrid>
                <a:gridCol w="60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9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43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IROP – přecházející z roku 2020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3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8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II/286 Jičín,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Robousy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Valdice, přeložka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43,0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7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II/308 </a:t>
                      </a:r>
                      <a:r>
                        <a:rPr lang="cs-CZ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Bohuslavice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Nové Město nad Metují, 1.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88,0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245610"/>
                  </a:ext>
                </a:extLst>
              </a:tr>
              <a:tr h="47952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II/327 Chlumec nad Cidlinou – Nový Bydžov – I/35, 1.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2020 - 2022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60,0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6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191,0 *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AC29AAD8-4D1E-4EAC-8461-D8F3A9DEEBA1}"/>
              </a:ext>
            </a:extLst>
          </p:cNvPr>
          <p:cNvSpPr txBox="1"/>
          <p:nvPr/>
        </p:nvSpPr>
        <p:spPr>
          <a:xfrm>
            <a:off x="9122264" y="6212701"/>
            <a:ext cx="562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cs-CZ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* CENY DLE SMLOUVY </a:t>
            </a:r>
            <a:endParaRPr lang="pt-BR" sz="1800" b="0" i="0" u="none" strike="noStrike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02080" cy="6976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4054846" y="861361"/>
            <a:ext cx="9094573" cy="1304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2021 </a:t>
            </a: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defRPr/>
            </a:pP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                                      IROP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938543"/>
              </p:ext>
            </p:extLst>
          </p:nvPr>
        </p:nvGraphicFramePr>
        <p:xfrm>
          <a:off x="2121672" y="2252181"/>
          <a:ext cx="8580768" cy="3972773"/>
        </p:xfrm>
        <a:graphic>
          <a:graphicData uri="http://schemas.openxmlformats.org/drawingml/2006/table">
            <a:tbl>
              <a:tblPr/>
              <a:tblGrid>
                <a:gridCol w="604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5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5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7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32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IROP – nové 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2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8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II/280 Libáň–Dětenice–Osenice–Rokytňany–hr. okr. JC/MB, 2.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89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II/285 Jaroměř – Nové Město nad Metují, 2.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60,7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9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II/303 Velké Poříčí - Hronov, 1.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184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Chlum - Velký Vřešťov - Mostek - část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IV.úsek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II,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Debrné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           N. Zámky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83,6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379781"/>
                  </a:ext>
                </a:extLst>
              </a:tr>
              <a:tr h="45971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hranice PA kraje - křiž. se sil. I/11 (SO 104)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326431"/>
                  </a:ext>
                </a:extLst>
              </a:tr>
              <a:tr h="3708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262,3 **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15D6E3A6-39AE-409B-99AF-30FDEDADAB4B}"/>
              </a:ext>
            </a:extLst>
          </p:cNvPr>
          <p:cNvSpPr txBox="1"/>
          <p:nvPr/>
        </p:nvSpPr>
        <p:spPr>
          <a:xfrm>
            <a:off x="9432445" y="6310984"/>
            <a:ext cx="6605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cs-CZ" sz="1800" b="0" i="0" u="none" strike="noStrike" dirty="0">
                <a:effectLst/>
                <a:latin typeface="Calibri" panose="020F0502020204030204" pitchFamily="34" charset="0"/>
              </a:rPr>
              <a:t>** CENY PŘEDPOKLÁDANÉ</a:t>
            </a:r>
            <a:endParaRPr lang="pt-BR" sz="1800" b="0" i="0" u="none" strike="noStrike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142571" y="630850"/>
            <a:ext cx="9094573" cy="1278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	        FRR + SFDI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611000"/>
              </p:ext>
            </p:extLst>
          </p:nvPr>
        </p:nvGraphicFramePr>
        <p:xfrm>
          <a:off x="2376815" y="2157682"/>
          <a:ext cx="7598168" cy="4173523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7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FRR + SFDI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II/328 hranice okresu JC/HK Slavhostice - Jičíněves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63,0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III/28430, 31, 32 Holovousy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20,1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44973"/>
                  </a:ext>
                </a:extLst>
              </a:tr>
              <a:tr h="3193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III/27947 hr. okr. - Dětenice - oprava objízdné trasy pro II/280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22,4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70018"/>
                  </a:ext>
                </a:extLst>
              </a:tr>
              <a:tr h="4096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III/30118 Stárkov - opěrná zeď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35,0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III/3032 Velké Poříčí - opěrná zeď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8,2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027030"/>
                  </a:ext>
                </a:extLst>
              </a:tr>
              <a:tr h="3842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II/318 Častolovice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21,4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37834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170,1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A59205F6-608E-418E-85A5-212C7C0E6F3A}"/>
              </a:ext>
            </a:extLst>
          </p:cNvPr>
          <p:cNvSpPr txBox="1"/>
          <p:nvPr/>
        </p:nvSpPr>
        <p:spPr>
          <a:xfrm>
            <a:off x="9974983" y="3429000"/>
            <a:ext cx="2151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cs-CZ" sz="1400" dirty="0">
                <a:latin typeface="Calibri" panose="020F0502020204030204" pitchFamily="34" charset="0"/>
              </a:rPr>
              <a:t>p</a:t>
            </a:r>
            <a:r>
              <a:rPr lang="cs-CZ" sz="1400" b="0" i="0" u="none" strike="noStrike" dirty="0">
                <a:effectLst/>
                <a:latin typeface="Calibri" panose="020F0502020204030204" pitchFamily="34" charset="0"/>
              </a:rPr>
              <a:t>řecházející stavba</a:t>
            </a:r>
            <a:endParaRPr lang="pt-BR" sz="1400" b="0" i="0" u="none" strike="noStrike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083729" y="879165"/>
            <a:ext cx="9094573" cy="1333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	       FRR + SFDI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128828"/>
              </p:ext>
            </p:extLst>
          </p:nvPr>
        </p:nvGraphicFramePr>
        <p:xfrm>
          <a:off x="2296916" y="2382809"/>
          <a:ext cx="7598168" cy="4199224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846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FRR + SFDI nové 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Zajištění svahu II/317 Borohrádek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Rekonstrukce mostu ev. č. 296-013 Velká Úpa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27,7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44973"/>
                  </a:ext>
                </a:extLst>
              </a:tr>
              <a:tr h="4131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II/304 Úpice - rekonstrukce komunikace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20,7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57406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III/2864 Těšín - Soběraz – Radim, 1.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651662"/>
                  </a:ext>
                </a:extLst>
              </a:tr>
              <a:tr h="42203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III/3002 Hořice - náměstí Jiřího z Poděbrad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III/29827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Malšova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Lhota - Hradec Králové, II. etapa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401532"/>
                  </a:ext>
                </a:extLst>
              </a:tr>
              <a:tr h="382424">
                <a:tc>
                  <a:txBody>
                    <a:bodyPr/>
                    <a:lstStyle/>
                    <a:p>
                      <a:pPr lvl="1"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129,9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8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0A4C3AD4E1E948832B69D5884A6232" ma:contentTypeVersion="0" ma:contentTypeDescription="Vytvoří nový dokument" ma:contentTypeScope="" ma:versionID="3803f8d6035f469dae9d277e9a3ccb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91e2fbbf3efe6f5ad217f05f8c14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54C3DC-0E3F-4BEF-B111-489FD64721BB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6B140B-A81C-4300-AE6F-E6EDF7EBE9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E687DB-ABB7-4ACA-82AA-74E30BC2E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6300</TotalTime>
  <Words>1118</Words>
  <Application>Microsoft Office PowerPoint</Application>
  <PresentationFormat>Širokoúhlá obrazovka</PresentationFormat>
  <Paragraphs>298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DINCE-Black</vt:lpstr>
      <vt:lpstr>DINCE-Medium</vt:lpstr>
      <vt:lpstr>Wingdings</vt:lpstr>
      <vt:lpstr>Motiv Office</vt:lpstr>
      <vt:lpstr>Plán dopravních staveb 2021</vt:lpstr>
      <vt:lpstr>Dopravní stavby 2020 rekapitulace</vt:lpstr>
      <vt:lpstr>Prezentace aplikace PowerPoint</vt:lpstr>
      <vt:lpstr>Prezentace aplikace PowerPoint</vt:lpstr>
      <vt:lpstr>Dopravní stavby 2021 rekapitulace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Prchlíková</dc:creator>
  <cp:lastModifiedBy>Jiří Koutník</cp:lastModifiedBy>
  <cp:revision>312</cp:revision>
  <cp:lastPrinted>2021-04-07T11:46:09Z</cp:lastPrinted>
  <dcterms:created xsi:type="dcterms:W3CDTF">2017-10-23T14:41:20Z</dcterms:created>
  <dcterms:modified xsi:type="dcterms:W3CDTF">2021-04-07T19:03:44Z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0x010100480A4C3AD4E1E948832B69D5884A6232</vt:lpwstr>
  </property>
</Properties>
</file>