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263" r:id="rId3"/>
    <p:sldId id="257" r:id="rId4"/>
    <p:sldId id="258" r:id="rId5"/>
    <p:sldId id="259" r:id="rId6"/>
    <p:sldId id="260" r:id="rId7"/>
    <p:sldId id="261" r:id="rId8"/>
    <p:sldId id="262" r:id="rId9"/>
    <p:sldId id="274" r:id="rId10"/>
    <p:sldId id="265" r:id="rId11"/>
    <p:sldId id="267" r:id="rId12"/>
    <p:sldId id="266" r:id="rId13"/>
    <p:sldId id="268" r:id="rId14"/>
    <p:sldId id="269" r:id="rId15"/>
    <p:sldId id="270" r:id="rId16"/>
    <p:sldId id="271" r:id="rId17"/>
    <p:sldId id="273" r:id="rId18"/>
    <p:sldId id="272" r:id="rId19"/>
    <p:sldId id="302" r:id="rId20"/>
    <p:sldId id="301" r:id="rId21"/>
    <p:sldId id="275" r:id="rId22"/>
    <p:sldId id="276" r:id="rId23"/>
    <p:sldId id="297" r:id="rId24"/>
    <p:sldId id="298" r:id="rId25"/>
    <p:sldId id="299" r:id="rId26"/>
    <p:sldId id="300" r:id="rId27"/>
    <p:sldId id="303" r:id="rId28"/>
    <p:sldId id="306" r:id="rId29"/>
    <p:sldId id="278" r:id="rId30"/>
    <p:sldId id="277" r:id="rId31"/>
    <p:sldId id="294" r:id="rId32"/>
    <p:sldId id="279" r:id="rId33"/>
    <p:sldId id="280" r:id="rId34"/>
    <p:sldId id="291" r:id="rId35"/>
    <p:sldId id="292" r:id="rId36"/>
    <p:sldId id="293" r:id="rId37"/>
    <p:sldId id="304" r:id="rId38"/>
    <p:sldId id="295" r:id="rId39"/>
    <p:sldId id="296" r:id="rId40"/>
    <p:sldId id="281" r:id="rId41"/>
    <p:sldId id="283" r:id="rId42"/>
    <p:sldId id="284" r:id="rId43"/>
    <p:sldId id="285" r:id="rId44"/>
    <p:sldId id="286" r:id="rId45"/>
    <p:sldId id="287" r:id="rId46"/>
    <p:sldId id="288" r:id="rId47"/>
    <p:sldId id="289" r:id="rId48"/>
    <p:sldId id="290" r:id="rId49"/>
    <p:sldId id="305" r:id="rId50"/>
    <p:sldId id="307" r:id="rId5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7E1B"/>
  </p:clrMru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Styl s motivem 1 – zvýraznění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Styl s motivem 1 – zvýraznění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8D230F3-CF80-4859-8CE7-A43EE81993B5}" styleName="Světlý styl 1 – zvýraznění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Světlý styl 1 – zvýraznění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0" autoAdjust="0"/>
    <p:restoredTop sz="96314" autoAdjust="0"/>
  </p:normalViewPr>
  <p:slideViewPr>
    <p:cSldViewPr>
      <p:cViewPr>
        <p:scale>
          <a:sx n="100" d="100"/>
          <a:sy n="100" d="100"/>
        </p:scale>
        <p:origin x="-1944" y="-3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5F7A21-0287-4FE6-B949-D1A2A7009979}" type="datetimeFigureOut">
              <a:rPr lang="cs-CZ" smtClean="0"/>
              <a:pPr/>
              <a:t>14.4.2015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8CAE4C-AED7-4749-98DB-84B7EC1AC138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CAE4C-AED7-4749-98DB-84B7EC1AC138}" type="slidenum">
              <a:rPr lang="cs-CZ" smtClean="0"/>
              <a:pPr/>
              <a:t>3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CAE4C-AED7-4749-98DB-84B7EC1AC138}" type="slidenum">
              <a:rPr lang="cs-CZ" smtClean="0"/>
              <a:pPr/>
              <a:t>21</a:t>
            </a:fld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CAE4C-AED7-4749-98DB-84B7EC1AC138}" type="slidenum">
              <a:rPr lang="cs-CZ" smtClean="0"/>
              <a:pPr/>
              <a:t>23</a:t>
            </a:fld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CAE4C-AED7-4749-98DB-84B7EC1AC138}" type="slidenum">
              <a:rPr lang="cs-CZ" smtClean="0"/>
              <a:pPr/>
              <a:t>24</a:t>
            </a:fld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CAE4C-AED7-4749-98DB-84B7EC1AC138}" type="slidenum">
              <a:rPr lang="cs-CZ" smtClean="0"/>
              <a:pPr/>
              <a:t>25</a:t>
            </a:fld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CAE4C-AED7-4749-98DB-84B7EC1AC138}" type="slidenum">
              <a:rPr lang="cs-CZ" smtClean="0"/>
              <a:pPr/>
              <a:t>26</a:t>
            </a:fld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CAE4C-AED7-4749-98DB-84B7EC1AC138}" type="slidenum">
              <a:rPr lang="cs-CZ" smtClean="0"/>
              <a:pPr/>
              <a:t>27</a:t>
            </a:fld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CAE4C-AED7-4749-98DB-84B7EC1AC138}" type="slidenum">
              <a:rPr lang="cs-CZ" smtClean="0"/>
              <a:pPr/>
              <a:t>28</a:t>
            </a:fld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CAE4C-AED7-4749-98DB-84B7EC1AC138}" type="slidenum">
              <a:rPr lang="cs-CZ" smtClean="0"/>
              <a:pPr/>
              <a:t>45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3FB46-FB3E-42D2-890C-2CC1FE608F61}" type="datetimeFigureOut">
              <a:rPr lang="cs-CZ" smtClean="0"/>
              <a:pPr/>
              <a:t>14.4.2015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6ED72-6F15-4DDA-99F5-B24D8C8275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advClick="0" advTm="5000">
    <p:cover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3FB46-FB3E-42D2-890C-2CC1FE608F61}" type="datetimeFigureOut">
              <a:rPr lang="cs-CZ" smtClean="0"/>
              <a:pPr/>
              <a:t>14.4.2015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6ED72-6F15-4DDA-99F5-B24D8C8275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advClick="0" advTm="5000">
    <p:cover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3FB46-FB3E-42D2-890C-2CC1FE608F61}" type="datetimeFigureOut">
              <a:rPr lang="cs-CZ" smtClean="0"/>
              <a:pPr/>
              <a:t>14.4.2015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6ED72-6F15-4DDA-99F5-B24D8C8275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advClick="0" advTm="5000">
    <p:cover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3FB46-FB3E-42D2-890C-2CC1FE608F61}" type="datetimeFigureOut">
              <a:rPr lang="cs-CZ" smtClean="0"/>
              <a:pPr/>
              <a:t>14.4.2015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6ED72-6F15-4DDA-99F5-B24D8C8275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advClick="0" advTm="5000">
    <p:cover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3FB46-FB3E-42D2-890C-2CC1FE608F61}" type="datetimeFigureOut">
              <a:rPr lang="cs-CZ" smtClean="0"/>
              <a:pPr/>
              <a:t>14.4.2015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6ED72-6F15-4DDA-99F5-B24D8C8275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advClick="0" advTm="5000">
    <p:cover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3FB46-FB3E-42D2-890C-2CC1FE608F61}" type="datetimeFigureOut">
              <a:rPr lang="cs-CZ" smtClean="0"/>
              <a:pPr/>
              <a:t>14.4.2015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6ED72-6F15-4DDA-99F5-B24D8C8275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advClick="0" advTm="5000">
    <p:cover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3FB46-FB3E-42D2-890C-2CC1FE608F61}" type="datetimeFigureOut">
              <a:rPr lang="cs-CZ" smtClean="0"/>
              <a:pPr/>
              <a:t>14.4.2015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6ED72-6F15-4DDA-99F5-B24D8C8275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advClick="0" advTm="5000">
    <p:cover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3FB46-FB3E-42D2-890C-2CC1FE608F61}" type="datetimeFigureOut">
              <a:rPr lang="cs-CZ" smtClean="0"/>
              <a:pPr/>
              <a:t>14.4.2015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6ED72-6F15-4DDA-99F5-B24D8C8275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advClick="0" advTm="5000">
    <p:cover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3FB46-FB3E-42D2-890C-2CC1FE608F61}" type="datetimeFigureOut">
              <a:rPr lang="cs-CZ" smtClean="0"/>
              <a:pPr/>
              <a:t>14.4.2015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6ED72-6F15-4DDA-99F5-B24D8C8275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advClick="0" advTm="5000">
    <p:cover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3FB46-FB3E-42D2-890C-2CC1FE608F61}" type="datetimeFigureOut">
              <a:rPr lang="cs-CZ" smtClean="0"/>
              <a:pPr/>
              <a:t>14.4.2015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6ED72-6F15-4DDA-99F5-B24D8C8275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advClick="0" advTm="5000">
    <p:cover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3FB46-FB3E-42D2-890C-2CC1FE608F61}" type="datetimeFigureOut">
              <a:rPr lang="cs-CZ" smtClean="0"/>
              <a:pPr/>
              <a:t>14.4.2015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6ED72-6F15-4DDA-99F5-B24D8C8275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advClick="0" advTm="5000">
    <p:cover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43FB46-FB3E-42D2-890C-2CC1FE608F61}" type="datetimeFigureOut">
              <a:rPr lang="cs-CZ" smtClean="0"/>
              <a:pPr/>
              <a:t>14.4.2015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6ED72-6F15-4DDA-99F5-B24D8C827508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5000">
    <p:cover dir="r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900592" cy="732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15616" y="2492896"/>
            <a:ext cx="7772400" cy="2376264"/>
          </a:xfrm>
        </p:spPr>
        <p:txBody>
          <a:bodyPr>
            <a:noAutofit/>
          </a:bodyPr>
          <a:lstStyle/>
          <a:p>
            <a:r>
              <a:rPr lang="cs-CZ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Prezentace silničních staveb 2015</a:t>
            </a:r>
            <a:br>
              <a:rPr lang="cs-CZ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Královéhradecký kraj</a:t>
            </a:r>
            <a:endParaRPr lang="cs-CZ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5000">
    <p:cover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179512" y="188640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OKRES JIČÍN</a:t>
            </a:r>
            <a:endParaRPr lang="cs-CZ" sz="2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6672"/>
            <a:ext cx="8244408" cy="5793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ovéPole 18"/>
          <p:cNvSpPr txBox="1"/>
          <p:nvPr/>
        </p:nvSpPr>
        <p:spPr>
          <a:xfrm>
            <a:off x="1187624" y="6093296"/>
            <a:ext cx="6300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solidFill>
                  <a:schemeClr val="accent6">
                    <a:lumMod val="75000"/>
                  </a:schemeClr>
                </a:solidFill>
              </a:rPr>
              <a:t>Zd</a:t>
            </a:r>
            <a:r>
              <a:rPr lang="cs-CZ" sz="1600" b="1" dirty="0">
                <a:solidFill>
                  <a:schemeClr val="accent6">
                    <a:lumMod val="75000"/>
                  </a:schemeClr>
                </a:solidFill>
              </a:rPr>
              <a:t>roj financování: </a:t>
            </a:r>
            <a:r>
              <a:rPr lang="cs-CZ" sz="1600" b="1" dirty="0" smtClean="0">
                <a:solidFill>
                  <a:schemeClr val="accent6">
                    <a:lumMod val="75000"/>
                  </a:schemeClr>
                </a:solidFill>
              </a:rPr>
              <a:t>Regionální </a:t>
            </a:r>
            <a:r>
              <a:rPr lang="cs-CZ" sz="1600" b="1" dirty="0">
                <a:solidFill>
                  <a:schemeClr val="accent6">
                    <a:lumMod val="75000"/>
                  </a:schemeClr>
                </a:solidFill>
              </a:rPr>
              <a:t>operační program NUTS II Severovýchod, </a:t>
            </a:r>
            <a:endParaRPr lang="cs-CZ" sz="16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cs-CZ" sz="16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1600" b="1" dirty="0" smtClean="0">
                <a:solidFill>
                  <a:schemeClr val="accent6">
                    <a:lumMod val="75000"/>
                  </a:schemeClr>
                </a:solidFill>
              </a:rPr>
              <a:t>                                 Královéhradecký </a:t>
            </a:r>
            <a:r>
              <a:rPr lang="cs-CZ" sz="1600" b="1" dirty="0">
                <a:solidFill>
                  <a:schemeClr val="accent6">
                    <a:lumMod val="75000"/>
                  </a:schemeClr>
                </a:solidFill>
              </a:rPr>
              <a:t>kraj, výzva č. 41</a:t>
            </a:r>
          </a:p>
        </p:txBody>
      </p:sp>
      <p:sp>
        <p:nvSpPr>
          <p:cNvPr id="21" name="Elipsa 20"/>
          <p:cNvSpPr/>
          <p:nvPr/>
        </p:nvSpPr>
        <p:spPr>
          <a:xfrm>
            <a:off x="4788024" y="2348880"/>
            <a:ext cx="864096" cy="86409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2" name="Přímá spojovací čára 21"/>
          <p:cNvCxnSpPr/>
          <p:nvPr/>
        </p:nvCxnSpPr>
        <p:spPr>
          <a:xfrm flipH="1" flipV="1">
            <a:off x="4139952" y="2060848"/>
            <a:ext cx="702608" cy="5585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Obrázek 23" descr="špic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836712"/>
            <a:ext cx="3684330" cy="3593108"/>
          </a:xfrm>
          <a:prstGeom prst="rect">
            <a:avLst/>
          </a:prstGeom>
        </p:spPr>
      </p:pic>
      <p:sp>
        <p:nvSpPr>
          <p:cNvPr id="25" name="Obdélník 24"/>
          <p:cNvSpPr/>
          <p:nvPr/>
        </p:nvSpPr>
        <p:spPr>
          <a:xfrm>
            <a:off x="467544" y="836712"/>
            <a:ext cx="3672408" cy="36004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Volný tvar 10"/>
          <p:cNvSpPr/>
          <p:nvPr/>
        </p:nvSpPr>
        <p:spPr>
          <a:xfrm>
            <a:off x="1020111" y="1923940"/>
            <a:ext cx="2230502" cy="592862"/>
          </a:xfrm>
          <a:custGeom>
            <a:avLst/>
            <a:gdLst>
              <a:gd name="connsiteX0" fmla="*/ 0 w 2230502"/>
              <a:gd name="connsiteY0" fmla="*/ 0 h 592862"/>
              <a:gd name="connsiteX1" fmla="*/ 42284 w 2230502"/>
              <a:gd name="connsiteY1" fmla="*/ 58141 h 592862"/>
              <a:gd name="connsiteX2" fmla="*/ 216707 w 2230502"/>
              <a:gd name="connsiteY2" fmla="*/ 158566 h 592862"/>
              <a:gd name="connsiteX3" fmla="*/ 269563 w 2230502"/>
              <a:gd name="connsiteY3" fmla="*/ 206136 h 592862"/>
              <a:gd name="connsiteX4" fmla="*/ 660694 w 2230502"/>
              <a:gd name="connsiteY4" fmla="*/ 311847 h 592862"/>
              <a:gd name="connsiteX5" fmla="*/ 983112 w 2230502"/>
              <a:gd name="connsiteY5" fmla="*/ 369988 h 592862"/>
              <a:gd name="connsiteX6" fmla="*/ 1210391 w 2230502"/>
              <a:gd name="connsiteY6" fmla="*/ 491556 h 592862"/>
              <a:gd name="connsiteX7" fmla="*/ 1331958 w 2230502"/>
              <a:gd name="connsiteY7" fmla="*/ 539126 h 592862"/>
              <a:gd name="connsiteX8" fmla="*/ 1448240 w 2230502"/>
              <a:gd name="connsiteY8" fmla="*/ 486270 h 592862"/>
              <a:gd name="connsiteX9" fmla="*/ 1495810 w 2230502"/>
              <a:gd name="connsiteY9" fmla="*/ 544411 h 592862"/>
              <a:gd name="connsiteX10" fmla="*/ 1596236 w 2230502"/>
              <a:gd name="connsiteY10" fmla="*/ 517984 h 592862"/>
              <a:gd name="connsiteX11" fmla="*/ 1717803 w 2230502"/>
              <a:gd name="connsiteY11" fmla="*/ 565554 h 592862"/>
              <a:gd name="connsiteX12" fmla="*/ 1871084 w 2230502"/>
              <a:gd name="connsiteY12" fmla="*/ 539126 h 592862"/>
              <a:gd name="connsiteX13" fmla="*/ 2077221 w 2230502"/>
              <a:gd name="connsiteY13" fmla="*/ 576125 h 592862"/>
              <a:gd name="connsiteX14" fmla="*/ 2108934 w 2230502"/>
              <a:gd name="connsiteY14" fmla="*/ 591981 h 592862"/>
              <a:gd name="connsiteX15" fmla="*/ 2230502 w 2230502"/>
              <a:gd name="connsiteY15" fmla="*/ 570839 h 592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30502" h="592862">
                <a:moveTo>
                  <a:pt x="0" y="0"/>
                </a:moveTo>
                <a:cubicBezTo>
                  <a:pt x="3083" y="15856"/>
                  <a:pt x="6166" y="31713"/>
                  <a:pt x="42284" y="58141"/>
                </a:cubicBezTo>
                <a:cubicBezTo>
                  <a:pt x="78402" y="84569"/>
                  <a:pt x="178827" y="133900"/>
                  <a:pt x="216707" y="158566"/>
                </a:cubicBezTo>
                <a:cubicBezTo>
                  <a:pt x="254587" y="183232"/>
                  <a:pt x="195565" y="180589"/>
                  <a:pt x="269563" y="206136"/>
                </a:cubicBezTo>
                <a:cubicBezTo>
                  <a:pt x="343561" y="231683"/>
                  <a:pt x="541769" y="284538"/>
                  <a:pt x="660694" y="311847"/>
                </a:cubicBezTo>
                <a:cubicBezTo>
                  <a:pt x="779619" y="339156"/>
                  <a:pt x="891496" y="340037"/>
                  <a:pt x="983112" y="369988"/>
                </a:cubicBezTo>
                <a:cubicBezTo>
                  <a:pt x="1074728" y="399939"/>
                  <a:pt x="1152250" y="463366"/>
                  <a:pt x="1210391" y="491556"/>
                </a:cubicBezTo>
                <a:cubicBezTo>
                  <a:pt x="1268532" y="519746"/>
                  <a:pt x="1292317" y="540007"/>
                  <a:pt x="1331958" y="539126"/>
                </a:cubicBezTo>
                <a:cubicBezTo>
                  <a:pt x="1371599" y="538245"/>
                  <a:pt x="1420931" y="485389"/>
                  <a:pt x="1448240" y="486270"/>
                </a:cubicBezTo>
                <a:cubicBezTo>
                  <a:pt x="1475549" y="487151"/>
                  <a:pt x="1471144" y="539125"/>
                  <a:pt x="1495810" y="544411"/>
                </a:cubicBezTo>
                <a:cubicBezTo>
                  <a:pt x="1520476" y="549697"/>
                  <a:pt x="1559237" y="514460"/>
                  <a:pt x="1596236" y="517984"/>
                </a:cubicBezTo>
                <a:cubicBezTo>
                  <a:pt x="1633235" y="521508"/>
                  <a:pt x="1671995" y="562030"/>
                  <a:pt x="1717803" y="565554"/>
                </a:cubicBezTo>
                <a:cubicBezTo>
                  <a:pt x="1763611" y="569078"/>
                  <a:pt x="1811181" y="537364"/>
                  <a:pt x="1871084" y="539126"/>
                </a:cubicBezTo>
                <a:cubicBezTo>
                  <a:pt x="1930987" y="540888"/>
                  <a:pt x="2037579" y="567316"/>
                  <a:pt x="2077221" y="576125"/>
                </a:cubicBezTo>
                <a:cubicBezTo>
                  <a:pt x="2116863" y="584934"/>
                  <a:pt x="2083387" y="592862"/>
                  <a:pt x="2108934" y="591981"/>
                </a:cubicBezTo>
                <a:cubicBezTo>
                  <a:pt x="2134481" y="591100"/>
                  <a:pt x="2211122" y="572601"/>
                  <a:pt x="2230502" y="570839"/>
                </a:cubicBezTo>
              </a:path>
            </a:pathLst>
          </a:cu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 advClick="0" advTm="500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179512" y="188640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OKRES JIČÍN</a:t>
            </a:r>
            <a:endParaRPr lang="cs-CZ" sz="2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6672"/>
            <a:ext cx="8244408" cy="5793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ovéPole 18"/>
          <p:cNvSpPr txBox="1"/>
          <p:nvPr/>
        </p:nvSpPr>
        <p:spPr>
          <a:xfrm>
            <a:off x="1187624" y="6093296"/>
            <a:ext cx="6300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solidFill>
                  <a:schemeClr val="accent6">
                    <a:lumMod val="75000"/>
                  </a:schemeClr>
                </a:solidFill>
              </a:rPr>
              <a:t>Zd</a:t>
            </a:r>
            <a:r>
              <a:rPr lang="cs-CZ" sz="1600" b="1" dirty="0">
                <a:solidFill>
                  <a:schemeClr val="accent6">
                    <a:lumMod val="75000"/>
                  </a:schemeClr>
                </a:solidFill>
              </a:rPr>
              <a:t>roj financování: </a:t>
            </a:r>
            <a:r>
              <a:rPr lang="cs-CZ" sz="1600" b="1" dirty="0" smtClean="0">
                <a:solidFill>
                  <a:schemeClr val="accent6">
                    <a:lumMod val="75000"/>
                  </a:schemeClr>
                </a:solidFill>
              </a:rPr>
              <a:t>Regionální </a:t>
            </a:r>
            <a:r>
              <a:rPr lang="cs-CZ" sz="1600" b="1" dirty="0">
                <a:solidFill>
                  <a:schemeClr val="accent6">
                    <a:lumMod val="75000"/>
                  </a:schemeClr>
                </a:solidFill>
              </a:rPr>
              <a:t>operační program NUTS II Severovýchod, </a:t>
            </a:r>
            <a:endParaRPr lang="cs-CZ" sz="16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cs-CZ" sz="16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1600" b="1" dirty="0" smtClean="0">
                <a:solidFill>
                  <a:schemeClr val="accent6">
                    <a:lumMod val="75000"/>
                  </a:schemeClr>
                </a:solidFill>
              </a:rPr>
              <a:t>                                 Královéhradecký </a:t>
            </a:r>
            <a:r>
              <a:rPr lang="cs-CZ" sz="1600" b="1" dirty="0">
                <a:solidFill>
                  <a:schemeClr val="accent6">
                    <a:lumMod val="75000"/>
                  </a:schemeClr>
                </a:solidFill>
              </a:rPr>
              <a:t>kraj, výzva č. 41</a:t>
            </a:r>
          </a:p>
        </p:txBody>
      </p:sp>
      <p:pic>
        <p:nvPicPr>
          <p:cNvPr id="6" name="Obrázek 5" descr="chom - do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1484784"/>
            <a:ext cx="3613712" cy="3034697"/>
          </a:xfrm>
          <a:prstGeom prst="rect">
            <a:avLst/>
          </a:prstGeom>
        </p:spPr>
      </p:pic>
      <p:sp>
        <p:nvSpPr>
          <p:cNvPr id="7" name="Elipsa 6"/>
          <p:cNvSpPr/>
          <p:nvPr/>
        </p:nvSpPr>
        <p:spPr>
          <a:xfrm>
            <a:off x="5292080" y="3933056"/>
            <a:ext cx="864096" cy="86409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ovací čára 8"/>
          <p:cNvCxnSpPr>
            <a:stCxn id="7" idx="1"/>
          </p:cNvCxnSpPr>
          <p:nvPr/>
        </p:nvCxnSpPr>
        <p:spPr>
          <a:xfrm flipH="1" flipV="1">
            <a:off x="4572000" y="3501008"/>
            <a:ext cx="846624" cy="5585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bdélník 9"/>
          <p:cNvSpPr/>
          <p:nvPr/>
        </p:nvSpPr>
        <p:spPr>
          <a:xfrm>
            <a:off x="971600" y="1484784"/>
            <a:ext cx="3600400" cy="302433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Volný tvar 10"/>
          <p:cNvSpPr/>
          <p:nvPr/>
        </p:nvSpPr>
        <p:spPr>
          <a:xfrm>
            <a:off x="2209800" y="2674144"/>
            <a:ext cx="1209675" cy="106363"/>
          </a:xfrm>
          <a:custGeom>
            <a:avLst/>
            <a:gdLst>
              <a:gd name="connsiteX0" fmla="*/ 0 w 1209675"/>
              <a:gd name="connsiteY0" fmla="*/ 69056 h 106363"/>
              <a:gd name="connsiteX1" fmla="*/ 109538 w 1209675"/>
              <a:gd name="connsiteY1" fmla="*/ 64294 h 106363"/>
              <a:gd name="connsiteX2" fmla="*/ 157163 w 1209675"/>
              <a:gd name="connsiteY2" fmla="*/ 97631 h 106363"/>
              <a:gd name="connsiteX3" fmla="*/ 600075 w 1209675"/>
              <a:gd name="connsiteY3" fmla="*/ 21431 h 106363"/>
              <a:gd name="connsiteX4" fmla="*/ 885825 w 1209675"/>
              <a:gd name="connsiteY4" fmla="*/ 11906 h 106363"/>
              <a:gd name="connsiteX5" fmla="*/ 947738 w 1209675"/>
              <a:gd name="connsiteY5" fmla="*/ 92869 h 106363"/>
              <a:gd name="connsiteX6" fmla="*/ 1028700 w 1209675"/>
              <a:gd name="connsiteY6" fmla="*/ 92869 h 106363"/>
              <a:gd name="connsiteX7" fmla="*/ 1076325 w 1209675"/>
              <a:gd name="connsiteY7" fmla="*/ 59531 h 106363"/>
              <a:gd name="connsiteX8" fmla="*/ 1209675 w 1209675"/>
              <a:gd name="connsiteY8" fmla="*/ 69056 h 106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9675" h="106363">
                <a:moveTo>
                  <a:pt x="0" y="69056"/>
                </a:moveTo>
                <a:cubicBezTo>
                  <a:pt x="41672" y="64294"/>
                  <a:pt x="83344" y="59532"/>
                  <a:pt x="109538" y="64294"/>
                </a:cubicBezTo>
                <a:cubicBezTo>
                  <a:pt x="135732" y="69056"/>
                  <a:pt x="75407" y="104775"/>
                  <a:pt x="157163" y="97631"/>
                </a:cubicBezTo>
                <a:cubicBezTo>
                  <a:pt x="238919" y="90487"/>
                  <a:pt x="478631" y="35719"/>
                  <a:pt x="600075" y="21431"/>
                </a:cubicBezTo>
                <a:cubicBezTo>
                  <a:pt x="721519" y="7144"/>
                  <a:pt x="827881" y="0"/>
                  <a:pt x="885825" y="11906"/>
                </a:cubicBezTo>
                <a:cubicBezTo>
                  <a:pt x="943769" y="23812"/>
                  <a:pt x="923926" y="79375"/>
                  <a:pt x="947738" y="92869"/>
                </a:cubicBezTo>
                <a:cubicBezTo>
                  <a:pt x="971550" y="106363"/>
                  <a:pt x="1007269" y="98425"/>
                  <a:pt x="1028700" y="92869"/>
                </a:cubicBezTo>
                <a:cubicBezTo>
                  <a:pt x="1050131" y="87313"/>
                  <a:pt x="1046163" y="63500"/>
                  <a:pt x="1076325" y="59531"/>
                </a:cubicBezTo>
                <a:cubicBezTo>
                  <a:pt x="1106487" y="55562"/>
                  <a:pt x="1158081" y="62309"/>
                  <a:pt x="1209675" y="69056"/>
                </a:cubicBezTo>
              </a:path>
            </a:pathLst>
          </a:cu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 advClick="0" advTm="500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179512" y="188640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OKRES JIČÍN</a:t>
            </a:r>
            <a:endParaRPr lang="cs-CZ" sz="2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6672"/>
            <a:ext cx="8244408" cy="5793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ovéPole 18"/>
          <p:cNvSpPr txBox="1"/>
          <p:nvPr/>
        </p:nvSpPr>
        <p:spPr>
          <a:xfrm>
            <a:off x="1187624" y="6093296"/>
            <a:ext cx="6300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solidFill>
                  <a:schemeClr val="accent6">
                    <a:lumMod val="75000"/>
                  </a:schemeClr>
                </a:solidFill>
              </a:rPr>
              <a:t>Zd</a:t>
            </a:r>
            <a:r>
              <a:rPr lang="cs-CZ" sz="1600" b="1" dirty="0">
                <a:solidFill>
                  <a:schemeClr val="accent6">
                    <a:lumMod val="75000"/>
                  </a:schemeClr>
                </a:solidFill>
              </a:rPr>
              <a:t>roj financování: </a:t>
            </a:r>
            <a:r>
              <a:rPr lang="cs-CZ" sz="1600" b="1" dirty="0" smtClean="0">
                <a:solidFill>
                  <a:schemeClr val="accent6">
                    <a:lumMod val="75000"/>
                  </a:schemeClr>
                </a:solidFill>
              </a:rPr>
              <a:t>Regionální </a:t>
            </a:r>
            <a:r>
              <a:rPr lang="cs-CZ" sz="1600" b="1" dirty="0">
                <a:solidFill>
                  <a:schemeClr val="accent6">
                    <a:lumMod val="75000"/>
                  </a:schemeClr>
                </a:solidFill>
              </a:rPr>
              <a:t>operační program NUTS II Severovýchod, </a:t>
            </a:r>
            <a:endParaRPr lang="cs-CZ" sz="16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cs-CZ" sz="16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1600" b="1" dirty="0" smtClean="0">
                <a:solidFill>
                  <a:schemeClr val="accent6">
                    <a:lumMod val="75000"/>
                  </a:schemeClr>
                </a:solidFill>
              </a:rPr>
              <a:t>                                 Královéhradecký </a:t>
            </a:r>
            <a:r>
              <a:rPr lang="cs-CZ" sz="1600" b="1" dirty="0">
                <a:solidFill>
                  <a:schemeClr val="accent6">
                    <a:lumMod val="75000"/>
                  </a:schemeClr>
                </a:solidFill>
              </a:rPr>
              <a:t>kraj, výzva č. 41</a:t>
            </a:r>
          </a:p>
        </p:txBody>
      </p:sp>
      <p:pic>
        <p:nvPicPr>
          <p:cNvPr id="6" name="Obrázek 5" descr="šár - ham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908720"/>
            <a:ext cx="3168352" cy="3569169"/>
          </a:xfrm>
          <a:prstGeom prst="rect">
            <a:avLst/>
          </a:prstGeom>
        </p:spPr>
      </p:pic>
      <p:sp>
        <p:nvSpPr>
          <p:cNvPr id="7" name="Elipsa 6"/>
          <p:cNvSpPr/>
          <p:nvPr/>
        </p:nvSpPr>
        <p:spPr>
          <a:xfrm>
            <a:off x="5940152" y="3068960"/>
            <a:ext cx="864096" cy="86409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ovací čára 8"/>
          <p:cNvCxnSpPr>
            <a:stCxn id="7" idx="2"/>
          </p:cNvCxnSpPr>
          <p:nvPr/>
        </p:nvCxnSpPr>
        <p:spPr>
          <a:xfrm flipH="1" flipV="1">
            <a:off x="3995936" y="2132856"/>
            <a:ext cx="1944216" cy="136815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bdélník 9"/>
          <p:cNvSpPr/>
          <p:nvPr/>
        </p:nvSpPr>
        <p:spPr>
          <a:xfrm>
            <a:off x="827584" y="908720"/>
            <a:ext cx="3168352" cy="36004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Volný tvar 10"/>
          <p:cNvSpPr/>
          <p:nvPr/>
        </p:nvSpPr>
        <p:spPr>
          <a:xfrm>
            <a:off x="2074985" y="2542233"/>
            <a:ext cx="653142" cy="157424"/>
          </a:xfrm>
          <a:custGeom>
            <a:avLst/>
            <a:gdLst>
              <a:gd name="connsiteX0" fmla="*/ 0 w 653142"/>
              <a:gd name="connsiteY0" fmla="*/ 0 h 157424"/>
              <a:gd name="connsiteX1" fmla="*/ 70338 w 653142"/>
              <a:gd name="connsiteY1" fmla="*/ 5024 h 157424"/>
              <a:gd name="connsiteX2" fmla="*/ 145701 w 653142"/>
              <a:gd name="connsiteY2" fmla="*/ 25121 h 157424"/>
              <a:gd name="connsiteX3" fmla="*/ 231112 w 653142"/>
              <a:gd name="connsiteY3" fmla="*/ 75363 h 157424"/>
              <a:gd name="connsiteX4" fmla="*/ 316523 w 653142"/>
              <a:gd name="connsiteY4" fmla="*/ 90435 h 157424"/>
              <a:gd name="connsiteX5" fmla="*/ 376813 w 653142"/>
              <a:gd name="connsiteY5" fmla="*/ 145701 h 157424"/>
              <a:gd name="connsiteX6" fmla="*/ 537586 w 653142"/>
              <a:gd name="connsiteY6" fmla="*/ 140677 h 157424"/>
              <a:gd name="connsiteX7" fmla="*/ 653142 w 653142"/>
              <a:gd name="connsiteY7" fmla="*/ 45218 h 157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3142" h="157424">
                <a:moveTo>
                  <a:pt x="0" y="0"/>
                </a:moveTo>
                <a:cubicBezTo>
                  <a:pt x="23027" y="418"/>
                  <a:pt x="46055" y="837"/>
                  <a:pt x="70338" y="5024"/>
                </a:cubicBezTo>
                <a:cubicBezTo>
                  <a:pt x="94621" y="9211"/>
                  <a:pt x="118905" y="13398"/>
                  <a:pt x="145701" y="25121"/>
                </a:cubicBezTo>
                <a:cubicBezTo>
                  <a:pt x="172497" y="36844"/>
                  <a:pt x="202642" y="64477"/>
                  <a:pt x="231112" y="75363"/>
                </a:cubicBezTo>
                <a:cubicBezTo>
                  <a:pt x="259582" y="86249"/>
                  <a:pt x="292240" y="78712"/>
                  <a:pt x="316523" y="90435"/>
                </a:cubicBezTo>
                <a:cubicBezTo>
                  <a:pt x="340807" y="102158"/>
                  <a:pt x="339969" y="137327"/>
                  <a:pt x="376813" y="145701"/>
                </a:cubicBezTo>
                <a:cubicBezTo>
                  <a:pt x="413657" y="154075"/>
                  <a:pt x="491531" y="157424"/>
                  <a:pt x="537586" y="140677"/>
                </a:cubicBezTo>
                <a:cubicBezTo>
                  <a:pt x="583641" y="123930"/>
                  <a:pt x="618391" y="84574"/>
                  <a:pt x="653142" y="45218"/>
                </a:cubicBezTo>
              </a:path>
            </a:pathLst>
          </a:cu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 advClick="0" advTm="500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179512" y="188640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OKRES JIČÍN</a:t>
            </a:r>
            <a:endParaRPr lang="cs-CZ" sz="2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6672"/>
            <a:ext cx="8244408" cy="5793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lipsa 6"/>
          <p:cNvSpPr/>
          <p:nvPr/>
        </p:nvSpPr>
        <p:spPr>
          <a:xfrm>
            <a:off x="1619672" y="4941168"/>
            <a:ext cx="864096" cy="86409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ovací čára 8"/>
          <p:cNvCxnSpPr>
            <a:endCxn id="7" idx="6"/>
          </p:cNvCxnSpPr>
          <p:nvPr/>
        </p:nvCxnSpPr>
        <p:spPr>
          <a:xfrm flipH="1">
            <a:off x="2483768" y="4005064"/>
            <a:ext cx="1872208" cy="136815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2483768" y="6165304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solidFill>
                  <a:schemeClr val="accent1">
                    <a:lumMod val="75000"/>
                  </a:schemeClr>
                </a:solidFill>
              </a:rPr>
              <a:t>Zd</a:t>
            </a:r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roj financování: </a:t>
            </a:r>
            <a:r>
              <a:rPr lang="cs-CZ" sz="1600" b="1" dirty="0" smtClean="0">
                <a:solidFill>
                  <a:schemeClr val="accent1">
                    <a:lumMod val="75000"/>
                  </a:schemeClr>
                </a:solidFill>
              </a:rPr>
              <a:t>SFDI, Královéhradecký kraj</a:t>
            </a:r>
            <a:endParaRPr lang="cs-CZ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" name="Obrázek 11" descr="mlýnec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980728"/>
            <a:ext cx="3102831" cy="4032448"/>
          </a:xfrm>
          <a:prstGeom prst="rect">
            <a:avLst/>
          </a:prstGeom>
        </p:spPr>
      </p:pic>
      <p:sp>
        <p:nvSpPr>
          <p:cNvPr id="14" name="Obdélník 13"/>
          <p:cNvSpPr/>
          <p:nvPr/>
        </p:nvSpPr>
        <p:spPr>
          <a:xfrm>
            <a:off x="4355976" y="980728"/>
            <a:ext cx="3096344" cy="403244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Volný tvar 12"/>
          <p:cNvSpPr/>
          <p:nvPr/>
        </p:nvSpPr>
        <p:spPr>
          <a:xfrm>
            <a:off x="5064826" y="2998519"/>
            <a:ext cx="1662545" cy="1353787"/>
          </a:xfrm>
          <a:custGeom>
            <a:avLst/>
            <a:gdLst>
              <a:gd name="connsiteX0" fmla="*/ 0 w 1662545"/>
              <a:gd name="connsiteY0" fmla="*/ 1353787 h 1353787"/>
              <a:gd name="connsiteX1" fmla="*/ 172192 w 1662545"/>
              <a:gd name="connsiteY1" fmla="*/ 1009403 h 1353787"/>
              <a:gd name="connsiteX2" fmla="*/ 314696 w 1662545"/>
              <a:gd name="connsiteY2" fmla="*/ 926276 h 1353787"/>
              <a:gd name="connsiteX3" fmla="*/ 391886 w 1662545"/>
              <a:gd name="connsiteY3" fmla="*/ 760021 h 1353787"/>
              <a:gd name="connsiteX4" fmla="*/ 558140 w 1662545"/>
              <a:gd name="connsiteY4" fmla="*/ 718458 h 1353787"/>
              <a:gd name="connsiteX5" fmla="*/ 712519 w 1662545"/>
              <a:gd name="connsiteY5" fmla="*/ 391886 h 1353787"/>
              <a:gd name="connsiteX6" fmla="*/ 890649 w 1662545"/>
              <a:gd name="connsiteY6" fmla="*/ 326572 h 1353787"/>
              <a:gd name="connsiteX7" fmla="*/ 1413164 w 1662545"/>
              <a:gd name="connsiteY7" fmla="*/ 207819 h 1353787"/>
              <a:gd name="connsiteX8" fmla="*/ 1490353 w 1662545"/>
              <a:gd name="connsiteY8" fmla="*/ 100941 h 1353787"/>
              <a:gd name="connsiteX9" fmla="*/ 1662545 w 1662545"/>
              <a:gd name="connsiteY9" fmla="*/ 0 h 135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62545" h="1353787">
                <a:moveTo>
                  <a:pt x="0" y="1353787"/>
                </a:moveTo>
                <a:cubicBezTo>
                  <a:pt x="59871" y="1217221"/>
                  <a:pt x="119743" y="1080655"/>
                  <a:pt x="172192" y="1009403"/>
                </a:cubicBezTo>
                <a:cubicBezTo>
                  <a:pt x="224641" y="938151"/>
                  <a:pt x="278080" y="967840"/>
                  <a:pt x="314696" y="926276"/>
                </a:cubicBezTo>
                <a:cubicBezTo>
                  <a:pt x="351312" y="884712"/>
                  <a:pt x="351312" y="794657"/>
                  <a:pt x="391886" y="760021"/>
                </a:cubicBezTo>
                <a:cubicBezTo>
                  <a:pt x="432460" y="725385"/>
                  <a:pt x="504701" y="779814"/>
                  <a:pt x="558140" y="718458"/>
                </a:cubicBezTo>
                <a:cubicBezTo>
                  <a:pt x="611579" y="657102"/>
                  <a:pt x="657101" y="457200"/>
                  <a:pt x="712519" y="391886"/>
                </a:cubicBezTo>
                <a:cubicBezTo>
                  <a:pt x="767937" y="326572"/>
                  <a:pt x="773875" y="357250"/>
                  <a:pt x="890649" y="326572"/>
                </a:cubicBezTo>
                <a:cubicBezTo>
                  <a:pt x="1007423" y="295894"/>
                  <a:pt x="1313213" y="245424"/>
                  <a:pt x="1413164" y="207819"/>
                </a:cubicBezTo>
                <a:cubicBezTo>
                  <a:pt x="1513115" y="170214"/>
                  <a:pt x="1448790" y="135577"/>
                  <a:pt x="1490353" y="100941"/>
                </a:cubicBezTo>
                <a:cubicBezTo>
                  <a:pt x="1531916" y="66305"/>
                  <a:pt x="1597230" y="33152"/>
                  <a:pt x="1662545" y="0"/>
                </a:cubicBezTo>
              </a:path>
            </a:pathLst>
          </a:cu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 advClick="0" advTm="500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179512" y="188640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OKRES JIČÍN</a:t>
            </a:r>
            <a:endParaRPr lang="cs-CZ" sz="2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6672"/>
            <a:ext cx="8244408" cy="5793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lipsa 6"/>
          <p:cNvSpPr/>
          <p:nvPr/>
        </p:nvSpPr>
        <p:spPr>
          <a:xfrm>
            <a:off x="1547664" y="3356992"/>
            <a:ext cx="864096" cy="86409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ovací čára 8"/>
          <p:cNvCxnSpPr>
            <a:endCxn id="7" idx="6"/>
          </p:cNvCxnSpPr>
          <p:nvPr/>
        </p:nvCxnSpPr>
        <p:spPr>
          <a:xfrm flipH="1">
            <a:off x="2411760" y="2492896"/>
            <a:ext cx="1944216" cy="12961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2483768" y="6165304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solidFill>
                  <a:schemeClr val="accent1">
                    <a:lumMod val="75000"/>
                  </a:schemeClr>
                </a:solidFill>
              </a:rPr>
              <a:t>Zd</a:t>
            </a:r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roj financování: </a:t>
            </a:r>
            <a:r>
              <a:rPr lang="cs-CZ" sz="1600" b="1" dirty="0" smtClean="0">
                <a:solidFill>
                  <a:schemeClr val="accent1">
                    <a:lumMod val="75000"/>
                  </a:schemeClr>
                </a:solidFill>
              </a:rPr>
              <a:t>SFDI, Královéhradecký kraj</a:t>
            </a:r>
            <a:endParaRPr lang="cs-CZ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Obrázek 9" descr="most sedliště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980728"/>
            <a:ext cx="3096344" cy="3886185"/>
          </a:xfrm>
          <a:prstGeom prst="rect">
            <a:avLst/>
          </a:prstGeom>
        </p:spPr>
      </p:pic>
      <p:sp>
        <p:nvSpPr>
          <p:cNvPr id="13" name="Obdélník 12"/>
          <p:cNvSpPr/>
          <p:nvPr/>
        </p:nvSpPr>
        <p:spPr>
          <a:xfrm>
            <a:off x="4355976" y="980728"/>
            <a:ext cx="3096344" cy="388843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louk 11"/>
          <p:cNvSpPr/>
          <p:nvPr/>
        </p:nvSpPr>
        <p:spPr>
          <a:xfrm>
            <a:off x="5364088" y="1988840"/>
            <a:ext cx="914400" cy="91440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Elipsa 13"/>
          <p:cNvSpPr/>
          <p:nvPr/>
        </p:nvSpPr>
        <p:spPr>
          <a:xfrm>
            <a:off x="5364088" y="1916832"/>
            <a:ext cx="144016" cy="144016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 advClick="0" advTm="500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179512" y="188640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OKRES JIČÍN</a:t>
            </a:r>
            <a:endParaRPr lang="cs-CZ" sz="2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6672"/>
            <a:ext cx="8244408" cy="5793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lipsa 6"/>
          <p:cNvSpPr/>
          <p:nvPr/>
        </p:nvSpPr>
        <p:spPr>
          <a:xfrm>
            <a:off x="4427984" y="4653136"/>
            <a:ext cx="864096" cy="86409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ovací čára 8"/>
          <p:cNvCxnSpPr>
            <a:endCxn id="7" idx="1"/>
          </p:cNvCxnSpPr>
          <p:nvPr/>
        </p:nvCxnSpPr>
        <p:spPr>
          <a:xfrm>
            <a:off x="3779912" y="3356992"/>
            <a:ext cx="774616" cy="14226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2483768" y="6165304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solidFill>
                  <a:schemeClr val="accent1">
                    <a:lumMod val="75000"/>
                  </a:schemeClr>
                </a:solidFill>
              </a:rPr>
              <a:t>Zd</a:t>
            </a:r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roj financování: </a:t>
            </a:r>
            <a:r>
              <a:rPr lang="cs-CZ" sz="1600" b="1" dirty="0" smtClean="0">
                <a:solidFill>
                  <a:schemeClr val="accent1">
                    <a:lumMod val="75000"/>
                  </a:schemeClr>
                </a:solidFill>
              </a:rPr>
              <a:t>SFDI, Královéhradecký kraj</a:t>
            </a:r>
            <a:endParaRPr lang="cs-CZ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Obrázek 9" descr="Vysoké veselí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268760"/>
            <a:ext cx="3277894" cy="3964434"/>
          </a:xfrm>
          <a:prstGeom prst="rect">
            <a:avLst/>
          </a:prstGeom>
        </p:spPr>
      </p:pic>
      <p:sp>
        <p:nvSpPr>
          <p:cNvPr id="14" name="Obdélník 13"/>
          <p:cNvSpPr/>
          <p:nvPr/>
        </p:nvSpPr>
        <p:spPr>
          <a:xfrm>
            <a:off x="539552" y="1268760"/>
            <a:ext cx="3240360" cy="396044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Volný tvar 11"/>
          <p:cNvSpPr/>
          <p:nvPr/>
        </p:nvSpPr>
        <p:spPr>
          <a:xfrm>
            <a:off x="1448790" y="3443844"/>
            <a:ext cx="1151906" cy="546265"/>
          </a:xfrm>
          <a:custGeom>
            <a:avLst/>
            <a:gdLst>
              <a:gd name="connsiteX0" fmla="*/ 0 w 1151906"/>
              <a:gd name="connsiteY0" fmla="*/ 0 h 546265"/>
              <a:gd name="connsiteX1" fmla="*/ 207818 w 1151906"/>
              <a:gd name="connsiteY1" fmla="*/ 47501 h 546265"/>
              <a:gd name="connsiteX2" fmla="*/ 344384 w 1151906"/>
              <a:gd name="connsiteY2" fmla="*/ 41564 h 546265"/>
              <a:gd name="connsiteX3" fmla="*/ 486888 w 1151906"/>
              <a:gd name="connsiteY3" fmla="*/ 106878 h 546265"/>
              <a:gd name="connsiteX4" fmla="*/ 843148 w 1151906"/>
              <a:gd name="connsiteY4" fmla="*/ 124691 h 546265"/>
              <a:gd name="connsiteX5" fmla="*/ 1098467 w 1151906"/>
              <a:gd name="connsiteY5" fmla="*/ 267195 h 546265"/>
              <a:gd name="connsiteX6" fmla="*/ 1151906 w 1151906"/>
              <a:gd name="connsiteY6" fmla="*/ 546265 h 546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1906" h="546265">
                <a:moveTo>
                  <a:pt x="0" y="0"/>
                </a:moveTo>
                <a:cubicBezTo>
                  <a:pt x="75210" y="20287"/>
                  <a:pt x="150421" y="40574"/>
                  <a:pt x="207818" y="47501"/>
                </a:cubicBezTo>
                <a:cubicBezTo>
                  <a:pt x="265215" y="54428"/>
                  <a:pt x="297872" y="31668"/>
                  <a:pt x="344384" y="41564"/>
                </a:cubicBezTo>
                <a:cubicBezTo>
                  <a:pt x="390896" y="51460"/>
                  <a:pt x="403761" y="93024"/>
                  <a:pt x="486888" y="106878"/>
                </a:cubicBezTo>
                <a:cubicBezTo>
                  <a:pt x="570015" y="120732"/>
                  <a:pt x="741218" y="97972"/>
                  <a:pt x="843148" y="124691"/>
                </a:cubicBezTo>
                <a:cubicBezTo>
                  <a:pt x="945078" y="151411"/>
                  <a:pt x="1047007" y="196933"/>
                  <a:pt x="1098467" y="267195"/>
                </a:cubicBezTo>
                <a:cubicBezTo>
                  <a:pt x="1149927" y="337457"/>
                  <a:pt x="1150916" y="441861"/>
                  <a:pt x="1151906" y="546265"/>
                </a:cubicBezTo>
              </a:path>
            </a:pathLst>
          </a:cu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 advClick="0" advTm="500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179512" y="188640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OKRES JIČÍN</a:t>
            </a:r>
            <a:endParaRPr lang="cs-CZ" sz="2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6672"/>
            <a:ext cx="8244408" cy="5793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lipsa 6"/>
          <p:cNvSpPr/>
          <p:nvPr/>
        </p:nvSpPr>
        <p:spPr>
          <a:xfrm>
            <a:off x="3779912" y="4077072"/>
            <a:ext cx="864096" cy="86409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ovací čára 8"/>
          <p:cNvCxnSpPr>
            <a:endCxn id="7" idx="0"/>
          </p:cNvCxnSpPr>
          <p:nvPr/>
        </p:nvCxnSpPr>
        <p:spPr>
          <a:xfrm>
            <a:off x="3131840" y="2780928"/>
            <a:ext cx="1080120" cy="12961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2483768" y="6165304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solidFill>
                  <a:schemeClr val="accent1">
                    <a:lumMod val="75000"/>
                  </a:schemeClr>
                </a:solidFill>
              </a:rPr>
              <a:t>Zd</a:t>
            </a:r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roj financování: </a:t>
            </a:r>
            <a:r>
              <a:rPr lang="cs-CZ" sz="1600" b="1" dirty="0" smtClean="0">
                <a:solidFill>
                  <a:schemeClr val="accent1">
                    <a:lumMod val="75000"/>
                  </a:schemeClr>
                </a:solidFill>
              </a:rPr>
              <a:t>SFDI, Královéhradecký kraj</a:t>
            </a:r>
            <a:endParaRPr lang="cs-CZ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" name="Obrázek 11" descr="vysoké veselí - žeretic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268760"/>
            <a:ext cx="2664296" cy="3338144"/>
          </a:xfrm>
          <a:prstGeom prst="rect">
            <a:avLst/>
          </a:prstGeom>
        </p:spPr>
      </p:pic>
      <p:sp>
        <p:nvSpPr>
          <p:cNvPr id="14" name="Obdélník 13"/>
          <p:cNvSpPr/>
          <p:nvPr/>
        </p:nvSpPr>
        <p:spPr>
          <a:xfrm>
            <a:off x="467544" y="1268760"/>
            <a:ext cx="2664296" cy="331236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Volný tvar 9"/>
          <p:cNvSpPr/>
          <p:nvPr/>
        </p:nvSpPr>
        <p:spPr>
          <a:xfrm>
            <a:off x="1290258" y="2305634"/>
            <a:ext cx="1066800" cy="1755873"/>
          </a:xfrm>
          <a:custGeom>
            <a:avLst/>
            <a:gdLst>
              <a:gd name="connsiteX0" fmla="*/ 0 w 1066800"/>
              <a:gd name="connsiteY0" fmla="*/ 0 h 1755873"/>
              <a:gd name="connsiteX1" fmla="*/ 196343 w 1066800"/>
              <a:gd name="connsiteY1" fmla="*/ 61708 h 1755873"/>
              <a:gd name="connsiteX2" fmla="*/ 258051 w 1066800"/>
              <a:gd name="connsiteY2" fmla="*/ 274881 h 1755873"/>
              <a:gd name="connsiteX3" fmla="*/ 269271 w 1066800"/>
              <a:gd name="connsiteY3" fmla="*/ 342199 h 1755873"/>
              <a:gd name="connsiteX4" fmla="*/ 314149 w 1066800"/>
              <a:gd name="connsiteY4" fmla="*/ 488054 h 1755873"/>
              <a:gd name="connsiteX5" fmla="*/ 347808 w 1066800"/>
              <a:gd name="connsiteY5" fmla="*/ 549762 h 1755873"/>
              <a:gd name="connsiteX6" fmla="*/ 684397 w 1066800"/>
              <a:gd name="connsiteY6" fmla="*/ 790984 h 1755873"/>
              <a:gd name="connsiteX7" fmla="*/ 1009767 w 1066800"/>
              <a:gd name="connsiteY7" fmla="*/ 1284648 h 1755873"/>
              <a:gd name="connsiteX8" fmla="*/ 1026596 w 1066800"/>
              <a:gd name="connsiteY8" fmla="*/ 1755873 h 1755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6800" h="1755873">
                <a:moveTo>
                  <a:pt x="0" y="0"/>
                </a:moveTo>
                <a:cubicBezTo>
                  <a:pt x="76667" y="7947"/>
                  <a:pt x="153335" y="15895"/>
                  <a:pt x="196343" y="61708"/>
                </a:cubicBezTo>
                <a:cubicBezTo>
                  <a:pt x="239351" y="107521"/>
                  <a:pt x="245896" y="228132"/>
                  <a:pt x="258051" y="274881"/>
                </a:cubicBezTo>
                <a:cubicBezTo>
                  <a:pt x="270206" y="321630"/>
                  <a:pt x="259921" y="306670"/>
                  <a:pt x="269271" y="342199"/>
                </a:cubicBezTo>
                <a:cubicBezTo>
                  <a:pt x="278621" y="377728"/>
                  <a:pt x="301059" y="453460"/>
                  <a:pt x="314149" y="488054"/>
                </a:cubicBezTo>
                <a:cubicBezTo>
                  <a:pt x="327239" y="522648"/>
                  <a:pt x="286100" y="499274"/>
                  <a:pt x="347808" y="549762"/>
                </a:cubicBezTo>
                <a:cubicBezTo>
                  <a:pt x="409516" y="600250"/>
                  <a:pt x="574071" y="668503"/>
                  <a:pt x="684397" y="790984"/>
                </a:cubicBezTo>
                <a:cubicBezTo>
                  <a:pt x="794723" y="913465"/>
                  <a:pt x="952734" y="1123833"/>
                  <a:pt x="1009767" y="1284648"/>
                </a:cubicBezTo>
                <a:cubicBezTo>
                  <a:pt x="1066800" y="1445463"/>
                  <a:pt x="1022856" y="1672661"/>
                  <a:pt x="1026596" y="1755873"/>
                </a:cubicBezTo>
              </a:path>
            </a:pathLst>
          </a:cu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 advClick="0" advTm="500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79512" y="188640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OKRES JIČÍN</a:t>
            </a:r>
            <a:endParaRPr lang="cs-CZ" sz="2000" b="1" dirty="0"/>
          </a:p>
        </p:txBody>
      </p:sp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827584" y="1484785"/>
          <a:ext cx="7704855" cy="3744414"/>
        </p:xfrm>
        <a:graphic>
          <a:graphicData uri="http://schemas.openxmlformats.org/drawingml/2006/table">
            <a:tbl>
              <a:tblPr/>
              <a:tblGrid>
                <a:gridCol w="1094571"/>
                <a:gridCol w="4048593"/>
                <a:gridCol w="1463824"/>
                <a:gridCol w="1097867"/>
              </a:tblGrid>
              <a:tr h="132912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Zdroj financování</a:t>
                      </a:r>
                    </a:p>
                  </a:txBody>
                  <a:tcPr marL="7829" marR="7829" marT="7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Název stavby</a:t>
                      </a:r>
                    </a:p>
                  </a:txBody>
                  <a:tcPr marL="7829" marR="7829" marT="7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Termíny realizace stavebních prací</a:t>
                      </a:r>
                    </a:p>
                  </a:txBody>
                  <a:tcPr marL="7829" marR="7829" marT="7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Investiční náklady vč. DPH [mil. Kč]</a:t>
                      </a:r>
                    </a:p>
                  </a:txBody>
                  <a:tcPr marL="7829" marR="7829" marT="7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</a:tr>
              <a:tr h="30012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ROP41</a:t>
                      </a:r>
                    </a:p>
                  </a:txBody>
                  <a:tcPr marL="7829" marR="7829" marT="7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II/501 Svatojánský Újezd - Choteč - Lužany - Špice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30.3. - 24.5.2015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63,878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12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ROP41</a:t>
                      </a:r>
                    </a:p>
                  </a:txBody>
                  <a:tcPr marL="7829" marR="7829" marT="7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III/32749 Chomutice - Domoslavice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30.3. - 14.6.2015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20,061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12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ROP41</a:t>
                      </a:r>
                    </a:p>
                  </a:txBody>
                  <a:tcPr marL="7829" marR="7829" marT="7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III/28435 Šárovcova Lhota - Hamerský Mlýn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7.4. - 20.6.2015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9,136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12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SFDI</a:t>
                      </a:r>
                    </a:p>
                  </a:txBody>
                  <a:tcPr marL="7829" marR="7829" marT="7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III/32830 Mlýnec 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1.6. - 30.8.2015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25,174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12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SFDI</a:t>
                      </a:r>
                    </a:p>
                  </a:txBody>
                  <a:tcPr marL="7829" marR="7829" marT="7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501-012 Most Sedliště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06/2015 - 10/2015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4,791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12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SFDI</a:t>
                      </a:r>
                    </a:p>
                  </a:txBody>
                  <a:tcPr marL="7829" marR="7829" marT="7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III/32743 od II/327 - Vysoké Veselí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06/2015 - 10/2015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32,473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41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SFDI</a:t>
                      </a:r>
                    </a:p>
                  </a:txBody>
                  <a:tcPr marL="7829" marR="7829" marT="7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III/28044 Vysoké Veselí - Žeretice - Slatiny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06/2015 - 10/2015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29,807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125">
                <a:tc>
                  <a:txBody>
                    <a:bodyPr/>
                    <a:lstStyle/>
                    <a:p>
                      <a:pPr algn="l" fontAlgn="ctr"/>
                      <a:endParaRPr lang="cs-CZ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829" marR="7829" marT="782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829" marR="7829" marT="782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∑ = </a:t>
                      </a:r>
                    </a:p>
                  </a:txBody>
                  <a:tcPr marL="7829" marR="7829" marT="782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185,32</a:t>
                      </a:r>
                    </a:p>
                  </a:txBody>
                  <a:tcPr marL="7829" marR="7829" marT="782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advClick="0" advTm="300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16632"/>
            <a:ext cx="6048672" cy="6034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179512" y="188640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OKRES NÁCHOD</a:t>
            </a:r>
            <a:endParaRPr lang="cs-CZ" sz="2000" b="1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1187624" y="6093296"/>
            <a:ext cx="6300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solidFill>
                  <a:schemeClr val="accent6">
                    <a:lumMod val="75000"/>
                  </a:schemeClr>
                </a:solidFill>
              </a:rPr>
              <a:t>Zd</a:t>
            </a:r>
            <a:r>
              <a:rPr lang="cs-CZ" sz="1600" b="1" dirty="0">
                <a:solidFill>
                  <a:schemeClr val="accent6">
                    <a:lumMod val="75000"/>
                  </a:schemeClr>
                </a:solidFill>
              </a:rPr>
              <a:t>roj financování: </a:t>
            </a:r>
            <a:r>
              <a:rPr lang="cs-CZ" sz="1600" b="1" dirty="0" smtClean="0">
                <a:solidFill>
                  <a:schemeClr val="accent6">
                    <a:lumMod val="75000"/>
                  </a:schemeClr>
                </a:solidFill>
              </a:rPr>
              <a:t>Regionální </a:t>
            </a:r>
            <a:r>
              <a:rPr lang="cs-CZ" sz="1600" b="1" dirty="0">
                <a:solidFill>
                  <a:schemeClr val="accent6">
                    <a:lumMod val="75000"/>
                  </a:schemeClr>
                </a:solidFill>
              </a:rPr>
              <a:t>operační program NUTS II Severovýchod, </a:t>
            </a:r>
            <a:endParaRPr lang="cs-CZ" sz="16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cs-CZ" sz="16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1600" b="1" dirty="0" smtClean="0">
                <a:solidFill>
                  <a:schemeClr val="accent6">
                    <a:lumMod val="75000"/>
                  </a:schemeClr>
                </a:solidFill>
              </a:rPr>
              <a:t>                                 Královéhradecký </a:t>
            </a:r>
            <a:r>
              <a:rPr lang="cs-CZ" sz="1600" b="1" dirty="0">
                <a:solidFill>
                  <a:schemeClr val="accent6">
                    <a:lumMod val="75000"/>
                  </a:schemeClr>
                </a:solidFill>
              </a:rPr>
              <a:t>kraj, výzva č. </a:t>
            </a:r>
            <a:r>
              <a:rPr lang="cs-CZ" sz="1600" b="1" dirty="0" smtClean="0">
                <a:solidFill>
                  <a:schemeClr val="accent6">
                    <a:lumMod val="75000"/>
                  </a:schemeClr>
                </a:solidFill>
              </a:rPr>
              <a:t>35</a:t>
            </a:r>
            <a:endParaRPr lang="cs-CZ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Elipsa 6"/>
          <p:cNvSpPr/>
          <p:nvPr/>
        </p:nvSpPr>
        <p:spPr>
          <a:xfrm>
            <a:off x="3275856" y="3356992"/>
            <a:ext cx="864096" cy="86409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ovací čára 8"/>
          <p:cNvCxnSpPr>
            <a:stCxn id="7" idx="6"/>
            <a:endCxn id="10" idx="1"/>
          </p:cNvCxnSpPr>
          <p:nvPr/>
        </p:nvCxnSpPr>
        <p:spPr>
          <a:xfrm flipV="1">
            <a:off x="4139952" y="2420888"/>
            <a:ext cx="720080" cy="136815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ázek 11" descr="tu - rk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404664"/>
            <a:ext cx="3661865" cy="4032448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4860032" y="404664"/>
            <a:ext cx="3672408" cy="403244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6413500" y="2501900"/>
            <a:ext cx="70908" cy="361950"/>
          </a:xfrm>
          <a:custGeom>
            <a:avLst/>
            <a:gdLst>
              <a:gd name="connsiteX0" fmla="*/ 38100 w 70908"/>
              <a:gd name="connsiteY0" fmla="*/ 0 h 361950"/>
              <a:gd name="connsiteX1" fmla="*/ 6350 w 70908"/>
              <a:gd name="connsiteY1" fmla="*/ 127000 h 361950"/>
              <a:gd name="connsiteX2" fmla="*/ 69850 w 70908"/>
              <a:gd name="connsiteY2" fmla="*/ 273050 h 361950"/>
              <a:gd name="connsiteX3" fmla="*/ 0 w 70908"/>
              <a:gd name="connsiteY3" fmla="*/ 323850 h 361950"/>
              <a:gd name="connsiteX4" fmla="*/ 69850 w 70908"/>
              <a:gd name="connsiteY4" fmla="*/ 36195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908" h="361950">
                <a:moveTo>
                  <a:pt x="38100" y="0"/>
                </a:moveTo>
                <a:cubicBezTo>
                  <a:pt x="19579" y="40746"/>
                  <a:pt x="1058" y="81492"/>
                  <a:pt x="6350" y="127000"/>
                </a:cubicBezTo>
                <a:cubicBezTo>
                  <a:pt x="11642" y="172508"/>
                  <a:pt x="70908" y="240242"/>
                  <a:pt x="69850" y="273050"/>
                </a:cubicBezTo>
                <a:cubicBezTo>
                  <a:pt x="68792" y="305858"/>
                  <a:pt x="0" y="309033"/>
                  <a:pt x="0" y="323850"/>
                </a:cubicBezTo>
                <a:cubicBezTo>
                  <a:pt x="0" y="338667"/>
                  <a:pt x="57150" y="353483"/>
                  <a:pt x="69850" y="361950"/>
                </a:cubicBezTo>
              </a:path>
            </a:pathLst>
          </a:cu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 advClick="0" advTm="500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16632"/>
            <a:ext cx="6048672" cy="6034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179512" y="188640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OKRES NÁCHOD</a:t>
            </a:r>
            <a:endParaRPr lang="cs-CZ" sz="2000" b="1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1187624" y="6093296"/>
            <a:ext cx="6300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solidFill>
                  <a:schemeClr val="accent6">
                    <a:lumMod val="75000"/>
                  </a:schemeClr>
                </a:solidFill>
              </a:rPr>
              <a:t>Zd</a:t>
            </a:r>
            <a:r>
              <a:rPr lang="cs-CZ" sz="1600" b="1" dirty="0">
                <a:solidFill>
                  <a:schemeClr val="accent6">
                    <a:lumMod val="75000"/>
                  </a:schemeClr>
                </a:solidFill>
              </a:rPr>
              <a:t>roj financování: </a:t>
            </a:r>
            <a:r>
              <a:rPr lang="cs-CZ" sz="1600" b="1" dirty="0" smtClean="0">
                <a:solidFill>
                  <a:schemeClr val="accent6">
                    <a:lumMod val="75000"/>
                  </a:schemeClr>
                </a:solidFill>
              </a:rPr>
              <a:t>Regionální </a:t>
            </a:r>
            <a:r>
              <a:rPr lang="cs-CZ" sz="1600" b="1" dirty="0">
                <a:solidFill>
                  <a:schemeClr val="accent6">
                    <a:lumMod val="75000"/>
                  </a:schemeClr>
                </a:solidFill>
              </a:rPr>
              <a:t>operační program NUTS II Severovýchod, </a:t>
            </a:r>
            <a:endParaRPr lang="cs-CZ" sz="16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cs-CZ" sz="16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1600" b="1" dirty="0" smtClean="0">
                <a:solidFill>
                  <a:schemeClr val="accent6">
                    <a:lumMod val="75000"/>
                  </a:schemeClr>
                </a:solidFill>
              </a:rPr>
              <a:t>                                 Královéhradecký </a:t>
            </a:r>
            <a:r>
              <a:rPr lang="cs-CZ" sz="1600" b="1" dirty="0">
                <a:solidFill>
                  <a:schemeClr val="accent6">
                    <a:lumMod val="75000"/>
                  </a:schemeClr>
                </a:solidFill>
              </a:rPr>
              <a:t>kraj, výzva č. 41</a:t>
            </a:r>
          </a:p>
        </p:txBody>
      </p:sp>
      <p:sp>
        <p:nvSpPr>
          <p:cNvPr id="7" name="Elipsa 6"/>
          <p:cNvSpPr/>
          <p:nvPr/>
        </p:nvSpPr>
        <p:spPr>
          <a:xfrm>
            <a:off x="2267744" y="4653136"/>
            <a:ext cx="864096" cy="86409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ovací čára 8"/>
          <p:cNvCxnSpPr>
            <a:stCxn id="7" idx="6"/>
          </p:cNvCxnSpPr>
          <p:nvPr/>
        </p:nvCxnSpPr>
        <p:spPr>
          <a:xfrm flipV="1">
            <a:off x="3131840" y="3789040"/>
            <a:ext cx="2304256" cy="12961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ázek 11" descr="josefov - rasošky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908720"/>
            <a:ext cx="3358561" cy="3739975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5436096" y="908720"/>
            <a:ext cx="3312368" cy="374441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6197600" y="3517900"/>
            <a:ext cx="393700" cy="234950"/>
          </a:xfrm>
          <a:custGeom>
            <a:avLst/>
            <a:gdLst>
              <a:gd name="connsiteX0" fmla="*/ 0 w 393700"/>
              <a:gd name="connsiteY0" fmla="*/ 234950 h 234950"/>
              <a:gd name="connsiteX1" fmla="*/ 393700 w 393700"/>
              <a:gd name="connsiteY1" fmla="*/ 0 h 234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3700" h="234950">
                <a:moveTo>
                  <a:pt x="0" y="234950"/>
                </a:moveTo>
                <a:lnTo>
                  <a:pt x="393700" y="0"/>
                </a:lnTo>
              </a:path>
            </a:pathLst>
          </a:cu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 advClick="0" advTm="500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Seznam silničních staveb II. a III. tříd  na území Královéhradeckého kraje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179512" y="1700808"/>
          <a:ext cx="4303415" cy="4063991"/>
        </p:xfrm>
        <a:graphic>
          <a:graphicData uri="http://schemas.openxmlformats.org/drawingml/2006/table">
            <a:tbl>
              <a:tblPr/>
              <a:tblGrid>
                <a:gridCol w="581870"/>
                <a:gridCol w="3721545"/>
              </a:tblGrid>
              <a:tr h="2182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Okres</a:t>
                      </a:r>
                    </a:p>
                  </a:txBody>
                  <a:tcPr marL="9092" marR="9092" marT="90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Název stavby</a:t>
                      </a:r>
                    </a:p>
                  </a:txBody>
                  <a:tcPr marL="9092" marR="9092" marT="90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</a:tr>
              <a:tr h="18183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HK</a:t>
                      </a:r>
                    </a:p>
                  </a:txBody>
                  <a:tcPr marL="9092" marR="9092" marT="909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III/32412 Nepolisy, ul. Luková</a:t>
                      </a:r>
                    </a:p>
                  </a:txBody>
                  <a:tcPr marL="9092" marR="9092" marT="90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83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HK</a:t>
                      </a:r>
                    </a:p>
                  </a:txBody>
                  <a:tcPr marL="9092" marR="9092" marT="909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Silnice III/3263 Myštěves-Petrovice</a:t>
                      </a:r>
                    </a:p>
                  </a:txBody>
                  <a:tcPr marL="9092" marR="9092" marT="90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83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HK</a:t>
                      </a:r>
                    </a:p>
                  </a:txBody>
                  <a:tcPr marL="9092" marR="9092" marT="909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Silnice III/32346 Dub</a:t>
                      </a:r>
                    </a:p>
                  </a:txBody>
                  <a:tcPr marL="9092" marR="9092" marT="90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83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HK</a:t>
                      </a:r>
                    </a:p>
                  </a:txBody>
                  <a:tcPr marL="9092" marR="9092" marT="909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III/32426 Nechanice,ul.Hrádecká</a:t>
                      </a:r>
                    </a:p>
                  </a:txBody>
                  <a:tcPr marL="9092" marR="9092" marT="90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83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HK</a:t>
                      </a:r>
                    </a:p>
                  </a:txBody>
                  <a:tcPr marL="9092" marR="9092" marT="909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Silnice III/29827 </a:t>
                      </a:r>
                      <a:r>
                        <a:rPr lang="cs-CZ" sz="10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Krňovice</a:t>
                      </a:r>
                      <a:r>
                        <a:rPr lang="cs-CZ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r>
                        <a:rPr lang="cs-CZ" sz="10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Běleč</a:t>
                      </a:r>
                      <a:r>
                        <a:rPr lang="cs-CZ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nad Orlicí-</a:t>
                      </a:r>
                      <a:r>
                        <a:rPr lang="cs-CZ" sz="10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Svinary</a:t>
                      </a:r>
                      <a:r>
                        <a:rPr lang="cs-CZ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, 1. etapa</a:t>
                      </a:r>
                    </a:p>
                  </a:txBody>
                  <a:tcPr marL="9092" marR="9092" marT="90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92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HK</a:t>
                      </a:r>
                    </a:p>
                  </a:txBody>
                  <a:tcPr marL="9092" marR="9092" marT="909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Most ev.č. 327 - 026 Smidary </a:t>
                      </a:r>
                    </a:p>
                  </a:txBody>
                  <a:tcPr marL="9092" marR="9092" marT="90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92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JC</a:t>
                      </a:r>
                    </a:p>
                  </a:txBody>
                  <a:tcPr marL="9092" marR="9092" marT="909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III/32830 Mlýnec </a:t>
                      </a:r>
                    </a:p>
                  </a:txBody>
                  <a:tcPr marL="9092" marR="9092" marT="90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83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JC</a:t>
                      </a:r>
                    </a:p>
                  </a:txBody>
                  <a:tcPr marL="9092" marR="9092" marT="909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501-012 Most Sedliště</a:t>
                      </a:r>
                    </a:p>
                  </a:txBody>
                  <a:tcPr marL="9092" marR="9092" marT="90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83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JC</a:t>
                      </a:r>
                    </a:p>
                  </a:txBody>
                  <a:tcPr marL="9092" marR="9092" marT="909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II/501 Svatojánský Újezd - Choteč - Lužany - Špice</a:t>
                      </a:r>
                    </a:p>
                  </a:txBody>
                  <a:tcPr marL="9092" marR="9092" marT="90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83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JC</a:t>
                      </a:r>
                    </a:p>
                  </a:txBody>
                  <a:tcPr marL="9092" marR="9092" marT="909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III/32749 Chomutice - Domoslavice</a:t>
                      </a:r>
                    </a:p>
                  </a:txBody>
                  <a:tcPr marL="9092" marR="9092" marT="90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83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JC</a:t>
                      </a:r>
                    </a:p>
                  </a:txBody>
                  <a:tcPr marL="9092" marR="9092" marT="909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III/28435 </a:t>
                      </a:r>
                      <a:r>
                        <a:rPr lang="cs-CZ" sz="10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Šárovcova</a:t>
                      </a:r>
                      <a:r>
                        <a:rPr lang="cs-CZ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Lhota - Hamerský Mlýn</a:t>
                      </a:r>
                    </a:p>
                  </a:txBody>
                  <a:tcPr marL="9092" marR="9092" marT="90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83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JC</a:t>
                      </a:r>
                    </a:p>
                  </a:txBody>
                  <a:tcPr marL="9092" marR="9092" marT="909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III/32743 od II/327 - Vysoké Veselí</a:t>
                      </a:r>
                    </a:p>
                  </a:txBody>
                  <a:tcPr marL="9092" marR="9092" marT="90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83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JC</a:t>
                      </a:r>
                    </a:p>
                  </a:txBody>
                  <a:tcPr marL="9092" marR="9092" marT="909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III/28044 Vysoké Veselí - Žeretice - Slatiny</a:t>
                      </a:r>
                    </a:p>
                  </a:txBody>
                  <a:tcPr marL="9092" marR="9092" marT="90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83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</a:t>
                      </a:r>
                    </a:p>
                  </a:txBody>
                  <a:tcPr marL="9092" marR="9092" marT="909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III/28520 Vrchoviny - Nové Město nad Metují, ulice Náchodská</a:t>
                      </a:r>
                    </a:p>
                  </a:txBody>
                  <a:tcPr marL="9092" marR="9092" marT="90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83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</a:t>
                      </a:r>
                    </a:p>
                  </a:txBody>
                  <a:tcPr marL="9092" marR="9092" marT="909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III/28526 Rokol - Nový Hrádek - Borová</a:t>
                      </a:r>
                    </a:p>
                  </a:txBody>
                  <a:tcPr marL="9092" marR="9092" marT="90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83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</a:t>
                      </a:r>
                    </a:p>
                  </a:txBody>
                  <a:tcPr marL="9092" marR="9092" marT="909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III/3023 Teplice nad Metují - rekonstrukce silnice</a:t>
                      </a:r>
                    </a:p>
                  </a:txBody>
                  <a:tcPr marL="9092" marR="9092" marT="90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83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</a:t>
                      </a:r>
                    </a:p>
                  </a:txBody>
                  <a:tcPr marL="9092" marR="9092" marT="909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III/30317 Machov - rekonstrukce opěrné zdi</a:t>
                      </a:r>
                    </a:p>
                  </a:txBody>
                  <a:tcPr marL="9092" marR="9092" marT="90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83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</a:t>
                      </a:r>
                    </a:p>
                  </a:txBody>
                  <a:tcPr marL="9092" marR="9092" marT="909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III/30321 Hlavňov - opěrná zeď</a:t>
                      </a:r>
                    </a:p>
                  </a:txBody>
                  <a:tcPr marL="9092" marR="9092" marT="90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83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</a:t>
                      </a:r>
                    </a:p>
                  </a:txBody>
                  <a:tcPr marL="9092" marR="9092" marT="909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Silnice III/28525 Rokole - Doly km 0,589 - 1,768</a:t>
                      </a:r>
                    </a:p>
                  </a:txBody>
                  <a:tcPr marL="9092" marR="9092" marT="90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83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</a:t>
                      </a:r>
                    </a:p>
                  </a:txBody>
                  <a:tcPr marL="9092" marR="9092" marT="909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II/304 hranice okresů TU -  RK, část 2</a:t>
                      </a:r>
                    </a:p>
                  </a:txBody>
                  <a:tcPr marL="9092" marR="9092" marT="90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92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</a:t>
                      </a:r>
                    </a:p>
                  </a:txBody>
                  <a:tcPr marL="9092" marR="9092" marT="909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Rekonstrukce mostu </a:t>
                      </a:r>
                      <a:r>
                        <a:rPr lang="cs-CZ" sz="10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ev.č</a:t>
                      </a:r>
                      <a:r>
                        <a:rPr lang="cs-CZ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. 3043-3 Slatina nad Úpou</a:t>
                      </a:r>
                    </a:p>
                  </a:txBody>
                  <a:tcPr marL="9092" marR="9092" marT="90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Tabulka 8"/>
          <p:cNvGraphicFramePr>
            <a:graphicFrameLocks noGrp="1"/>
          </p:cNvGraphicFramePr>
          <p:nvPr/>
        </p:nvGraphicFramePr>
        <p:xfrm>
          <a:off x="4644008" y="1700808"/>
          <a:ext cx="4227750" cy="4074041"/>
        </p:xfrm>
        <a:graphic>
          <a:graphicData uri="http://schemas.openxmlformats.org/drawingml/2006/table">
            <a:tbl>
              <a:tblPr/>
              <a:tblGrid>
                <a:gridCol w="571639"/>
                <a:gridCol w="3656111"/>
              </a:tblGrid>
              <a:tr h="17863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NA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III/2997 Josefov - Rasošky</a:t>
                      </a:r>
                    </a:p>
                  </a:txBody>
                  <a:tcPr marL="8932" marR="8932" marT="89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63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II/304 Česká Skalice - ul. Zelená</a:t>
                      </a:r>
                    </a:p>
                  </a:txBody>
                  <a:tcPr marL="8932" marR="8932" marT="89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63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II/3025 </a:t>
                      </a:r>
                      <a:r>
                        <a:rPr lang="cs-CZ" sz="10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Broumov</a:t>
                      </a:r>
                      <a:r>
                        <a:rPr lang="cs-CZ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r>
                        <a:rPr lang="cs-CZ" sz="10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Božanov</a:t>
                      </a:r>
                      <a:r>
                        <a:rPr lang="cs-CZ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, SO Komunikace </a:t>
                      </a:r>
                      <a:r>
                        <a:rPr lang="cs-CZ" sz="1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– obec </a:t>
                      </a:r>
                      <a:r>
                        <a:rPr lang="cs-CZ" sz="10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Martínkovice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932" marR="8932" marT="89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63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RK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Silnice II/310 Polom – Deštné Zákoutí, 1. etapa</a:t>
                      </a:r>
                    </a:p>
                  </a:txBody>
                  <a:tcPr marL="8932" marR="8932" marT="89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63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RK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II/310 Polom – Deštné Zákoutí</a:t>
                      </a:r>
                    </a:p>
                  </a:txBody>
                  <a:tcPr marL="8932" marR="8932" marT="89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63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RK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III/30431 Křivice - Lično</a:t>
                      </a:r>
                    </a:p>
                  </a:txBody>
                  <a:tcPr marL="8932" marR="8932" marT="89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63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RK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II/320 Voděrady - Záhornice</a:t>
                      </a:r>
                    </a:p>
                  </a:txBody>
                  <a:tcPr marL="8932" marR="8932" marT="89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63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RK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III/3104 Sedloňov- opěrná zeď</a:t>
                      </a:r>
                    </a:p>
                  </a:txBody>
                  <a:tcPr marL="8932" marR="8932" marT="89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63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RK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III/298 46 Bílý Újezd - zajištění silnice</a:t>
                      </a:r>
                    </a:p>
                  </a:txBody>
                  <a:tcPr marL="8932" marR="8932" marT="89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63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RK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III/3191 Javornice - Blatiny</a:t>
                      </a:r>
                    </a:p>
                  </a:txBody>
                  <a:tcPr marL="8932" marR="8932" marT="89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63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RK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III/31814 Rychnov n. Kn. - Habrová - opěrná zeď</a:t>
                      </a:r>
                    </a:p>
                  </a:txBody>
                  <a:tcPr marL="8932" marR="8932" marT="89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63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RK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Most ev.č. 30815-1 Opočno</a:t>
                      </a:r>
                    </a:p>
                  </a:txBody>
                  <a:tcPr marL="8932" marR="8932" marT="89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63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RK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III/3172 Čermná nad Orlicí - Borohrádek, 1. etapa</a:t>
                      </a:r>
                    </a:p>
                  </a:txBody>
                  <a:tcPr marL="8932" marR="8932" marT="89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63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TU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II/299 Dvůr Králové nad Labem - </a:t>
                      </a:r>
                      <a:r>
                        <a:rPr lang="cs-CZ" sz="10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Verdek</a:t>
                      </a:r>
                      <a:r>
                        <a:rPr lang="cs-CZ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- havárie svahu</a:t>
                      </a:r>
                    </a:p>
                  </a:txBody>
                  <a:tcPr marL="8932" marR="8932" marT="89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63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TU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II/304 Libňatov - rekonstrukce zdi U mostu</a:t>
                      </a:r>
                    </a:p>
                  </a:txBody>
                  <a:tcPr marL="8932" marR="8932" marT="89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63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TU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III/3014 Malé Svatoňovice - rekonstrukce silnice a propustku</a:t>
                      </a:r>
                    </a:p>
                  </a:txBody>
                  <a:tcPr marL="8932" marR="8932" marT="89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68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TU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II/252 Temný Důl - Pomezní Boudy - stabilizace skalních svahů,                  úsek Pod červeným vrchem</a:t>
                      </a:r>
                    </a:p>
                  </a:txBody>
                  <a:tcPr marL="8932" marR="8932" marT="89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63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TU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III/30022 Lampertice  - stabilizace svahu</a:t>
                      </a:r>
                    </a:p>
                  </a:txBody>
                  <a:tcPr marL="8932" marR="8932" marT="89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63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TU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III/30022 Lampertice - opěrná zeď u mostku</a:t>
                      </a:r>
                    </a:p>
                  </a:txBody>
                  <a:tcPr marL="8932" marR="8932" marT="89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63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TU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III/28442 Opěrná zeď Brusnického potoka </a:t>
                      </a:r>
                    </a:p>
                  </a:txBody>
                  <a:tcPr marL="8932" marR="8932" marT="89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63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TU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Rekonstrukce mostu ev.č. 3016-1 Lhota u Trutnova</a:t>
                      </a:r>
                    </a:p>
                  </a:txBody>
                  <a:tcPr marL="8932" marR="8932" marT="89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56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TU</a:t>
                      </a:r>
                    </a:p>
                  </a:txBody>
                  <a:tcPr marL="8932" marR="8932" marT="89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Rekonstrukce mostu II/325-013 Mostek-Souvrať</a:t>
                      </a:r>
                    </a:p>
                  </a:txBody>
                  <a:tcPr marL="8932" marR="8932" marT="89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16632"/>
            <a:ext cx="6048672" cy="6034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179512" y="188640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OKRES NÁCHOD</a:t>
            </a:r>
            <a:endParaRPr lang="cs-CZ" sz="2000" b="1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1187624" y="6093296"/>
            <a:ext cx="6300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solidFill>
                  <a:schemeClr val="accent6">
                    <a:lumMod val="75000"/>
                  </a:schemeClr>
                </a:solidFill>
              </a:rPr>
              <a:t>Zd</a:t>
            </a:r>
            <a:r>
              <a:rPr lang="cs-CZ" sz="1600" b="1" dirty="0">
                <a:solidFill>
                  <a:schemeClr val="accent6">
                    <a:lumMod val="75000"/>
                  </a:schemeClr>
                </a:solidFill>
              </a:rPr>
              <a:t>roj financování: </a:t>
            </a:r>
            <a:r>
              <a:rPr lang="cs-CZ" sz="1600" b="1" dirty="0" smtClean="0">
                <a:solidFill>
                  <a:schemeClr val="accent6">
                    <a:lumMod val="75000"/>
                  </a:schemeClr>
                </a:solidFill>
              </a:rPr>
              <a:t>Regionální </a:t>
            </a:r>
            <a:r>
              <a:rPr lang="cs-CZ" sz="1600" b="1" dirty="0">
                <a:solidFill>
                  <a:schemeClr val="accent6">
                    <a:lumMod val="75000"/>
                  </a:schemeClr>
                </a:solidFill>
              </a:rPr>
              <a:t>operační program NUTS II Severovýchod, </a:t>
            </a:r>
            <a:endParaRPr lang="cs-CZ" sz="16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cs-CZ" sz="16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1600" b="1" dirty="0" smtClean="0">
                <a:solidFill>
                  <a:schemeClr val="accent6">
                    <a:lumMod val="75000"/>
                  </a:schemeClr>
                </a:solidFill>
              </a:rPr>
              <a:t>                                 Královéhradecký </a:t>
            </a:r>
            <a:r>
              <a:rPr lang="cs-CZ" sz="1600" b="1" dirty="0">
                <a:solidFill>
                  <a:schemeClr val="accent6">
                    <a:lumMod val="75000"/>
                  </a:schemeClr>
                </a:solidFill>
              </a:rPr>
              <a:t>kraj, výzva č. 41</a:t>
            </a:r>
          </a:p>
        </p:txBody>
      </p:sp>
      <p:sp>
        <p:nvSpPr>
          <p:cNvPr id="7" name="Elipsa 6"/>
          <p:cNvSpPr/>
          <p:nvPr/>
        </p:nvSpPr>
        <p:spPr>
          <a:xfrm>
            <a:off x="4355976" y="4365104"/>
            <a:ext cx="864096" cy="86409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ovací čára 8"/>
          <p:cNvCxnSpPr>
            <a:stCxn id="7" idx="0"/>
          </p:cNvCxnSpPr>
          <p:nvPr/>
        </p:nvCxnSpPr>
        <p:spPr>
          <a:xfrm flipH="1" flipV="1">
            <a:off x="3923928" y="3356992"/>
            <a:ext cx="864096" cy="10081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 descr="nové město, náchodská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764704"/>
            <a:ext cx="3595158" cy="3744416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395536" y="764704"/>
            <a:ext cx="3600400" cy="374441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Volný tvar 11"/>
          <p:cNvSpPr/>
          <p:nvPr/>
        </p:nvSpPr>
        <p:spPr>
          <a:xfrm>
            <a:off x="2021417" y="3321050"/>
            <a:ext cx="121708" cy="304800"/>
          </a:xfrm>
          <a:custGeom>
            <a:avLst/>
            <a:gdLst>
              <a:gd name="connsiteX0" fmla="*/ 42333 w 121708"/>
              <a:gd name="connsiteY0" fmla="*/ 304800 h 304800"/>
              <a:gd name="connsiteX1" fmla="*/ 10583 w 121708"/>
              <a:gd name="connsiteY1" fmla="*/ 50800 h 304800"/>
              <a:gd name="connsiteX2" fmla="*/ 105833 w 121708"/>
              <a:gd name="connsiteY2" fmla="*/ 31750 h 304800"/>
              <a:gd name="connsiteX3" fmla="*/ 105833 w 121708"/>
              <a:gd name="connsiteY3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708" h="304800">
                <a:moveTo>
                  <a:pt x="42333" y="304800"/>
                </a:moveTo>
                <a:cubicBezTo>
                  <a:pt x="21166" y="200554"/>
                  <a:pt x="0" y="96308"/>
                  <a:pt x="10583" y="50800"/>
                </a:cubicBezTo>
                <a:cubicBezTo>
                  <a:pt x="21166" y="5292"/>
                  <a:pt x="89958" y="40217"/>
                  <a:pt x="105833" y="31750"/>
                </a:cubicBezTo>
                <a:cubicBezTo>
                  <a:pt x="121708" y="23283"/>
                  <a:pt x="113770" y="11641"/>
                  <a:pt x="105833" y="0"/>
                </a:cubicBezTo>
              </a:path>
            </a:pathLst>
          </a:cu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 advClick="0" advTm="500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16632"/>
            <a:ext cx="6048672" cy="6034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179512" y="188640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OKRES NÁCHOD</a:t>
            </a:r>
            <a:endParaRPr lang="cs-CZ" sz="2000" b="1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1187624" y="6093296"/>
            <a:ext cx="6300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solidFill>
                  <a:schemeClr val="accent6">
                    <a:lumMod val="75000"/>
                  </a:schemeClr>
                </a:solidFill>
              </a:rPr>
              <a:t>Zd</a:t>
            </a:r>
            <a:r>
              <a:rPr lang="cs-CZ" sz="1600" b="1" dirty="0">
                <a:solidFill>
                  <a:schemeClr val="accent6">
                    <a:lumMod val="75000"/>
                  </a:schemeClr>
                </a:solidFill>
              </a:rPr>
              <a:t>roj financování: </a:t>
            </a:r>
            <a:r>
              <a:rPr lang="cs-CZ" sz="1600" b="1" dirty="0" smtClean="0">
                <a:solidFill>
                  <a:schemeClr val="accent6">
                    <a:lumMod val="75000"/>
                  </a:schemeClr>
                </a:solidFill>
              </a:rPr>
              <a:t>Regionální </a:t>
            </a:r>
            <a:r>
              <a:rPr lang="cs-CZ" sz="1600" b="1" dirty="0">
                <a:solidFill>
                  <a:schemeClr val="accent6">
                    <a:lumMod val="75000"/>
                  </a:schemeClr>
                </a:solidFill>
              </a:rPr>
              <a:t>operační program NUTS II Severovýchod, </a:t>
            </a:r>
            <a:endParaRPr lang="cs-CZ" sz="16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cs-CZ" sz="16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1600" b="1" dirty="0" smtClean="0">
                <a:solidFill>
                  <a:schemeClr val="accent6">
                    <a:lumMod val="75000"/>
                  </a:schemeClr>
                </a:solidFill>
              </a:rPr>
              <a:t>                                 Královéhradecký </a:t>
            </a:r>
            <a:r>
              <a:rPr lang="cs-CZ" sz="1600" b="1" dirty="0">
                <a:solidFill>
                  <a:schemeClr val="accent6">
                    <a:lumMod val="75000"/>
                  </a:schemeClr>
                </a:solidFill>
              </a:rPr>
              <a:t>kraj, výzva č. 41</a:t>
            </a:r>
          </a:p>
        </p:txBody>
      </p:sp>
      <p:sp>
        <p:nvSpPr>
          <p:cNvPr id="7" name="Elipsa 6"/>
          <p:cNvSpPr/>
          <p:nvPr/>
        </p:nvSpPr>
        <p:spPr>
          <a:xfrm>
            <a:off x="4716016" y="936104"/>
            <a:ext cx="864096" cy="86409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ovací čára 8"/>
          <p:cNvCxnSpPr>
            <a:stCxn id="7" idx="4"/>
            <a:endCxn id="10" idx="3"/>
          </p:cNvCxnSpPr>
          <p:nvPr/>
        </p:nvCxnSpPr>
        <p:spPr>
          <a:xfrm flipH="1">
            <a:off x="3635896" y="1800200"/>
            <a:ext cx="1512168" cy="159279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Obrázek 13" descr="tep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1412776"/>
            <a:ext cx="3096344" cy="3960440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539552" y="1412776"/>
            <a:ext cx="3096344" cy="396044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1259305" y="4574674"/>
            <a:ext cx="320842" cy="139699"/>
          </a:xfrm>
          <a:custGeom>
            <a:avLst/>
            <a:gdLst>
              <a:gd name="connsiteX0" fmla="*/ 0 w 320842"/>
              <a:gd name="connsiteY0" fmla="*/ 77537 h 139699"/>
              <a:gd name="connsiteX1" fmla="*/ 56148 w 320842"/>
              <a:gd name="connsiteY1" fmla="*/ 77537 h 139699"/>
              <a:gd name="connsiteX2" fmla="*/ 108284 w 320842"/>
              <a:gd name="connsiteY2" fmla="*/ 129673 h 139699"/>
              <a:gd name="connsiteX3" fmla="*/ 272716 w 320842"/>
              <a:gd name="connsiteY3" fmla="*/ 17379 h 139699"/>
              <a:gd name="connsiteX4" fmla="*/ 320842 w 320842"/>
              <a:gd name="connsiteY4" fmla="*/ 25400 h 139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842" h="139699">
                <a:moveTo>
                  <a:pt x="0" y="77537"/>
                </a:moveTo>
                <a:cubicBezTo>
                  <a:pt x="19050" y="73192"/>
                  <a:pt x="38101" y="68848"/>
                  <a:pt x="56148" y="77537"/>
                </a:cubicBezTo>
                <a:cubicBezTo>
                  <a:pt x="74195" y="86226"/>
                  <a:pt x="72189" y="139699"/>
                  <a:pt x="108284" y="129673"/>
                </a:cubicBezTo>
                <a:cubicBezTo>
                  <a:pt x="144379" y="119647"/>
                  <a:pt x="237290" y="34758"/>
                  <a:pt x="272716" y="17379"/>
                </a:cubicBezTo>
                <a:cubicBezTo>
                  <a:pt x="308142" y="0"/>
                  <a:pt x="314492" y="12700"/>
                  <a:pt x="320842" y="25400"/>
                </a:cubicBezTo>
              </a:path>
            </a:pathLst>
          </a:cu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 advClick="0" advTm="500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16632"/>
            <a:ext cx="6048672" cy="6034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179512" y="188640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OKRES NÁCHOD</a:t>
            </a:r>
            <a:endParaRPr lang="cs-CZ" sz="2000" b="1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1187624" y="6093296"/>
            <a:ext cx="6300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solidFill>
                  <a:schemeClr val="accent6">
                    <a:lumMod val="75000"/>
                  </a:schemeClr>
                </a:solidFill>
              </a:rPr>
              <a:t>Zd</a:t>
            </a:r>
            <a:r>
              <a:rPr lang="cs-CZ" sz="1600" b="1" dirty="0">
                <a:solidFill>
                  <a:schemeClr val="accent6">
                    <a:lumMod val="75000"/>
                  </a:schemeClr>
                </a:solidFill>
              </a:rPr>
              <a:t>roj financování: </a:t>
            </a:r>
            <a:r>
              <a:rPr lang="cs-CZ" sz="1600" b="1" dirty="0" smtClean="0">
                <a:solidFill>
                  <a:schemeClr val="accent6">
                    <a:lumMod val="75000"/>
                  </a:schemeClr>
                </a:solidFill>
              </a:rPr>
              <a:t>Regionální </a:t>
            </a:r>
            <a:r>
              <a:rPr lang="cs-CZ" sz="1600" b="1" dirty="0">
                <a:solidFill>
                  <a:schemeClr val="accent6">
                    <a:lumMod val="75000"/>
                  </a:schemeClr>
                </a:solidFill>
              </a:rPr>
              <a:t>operační program NUTS II Severovýchod, </a:t>
            </a:r>
            <a:endParaRPr lang="cs-CZ" sz="16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cs-CZ" sz="16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1600" b="1" dirty="0" smtClean="0">
                <a:solidFill>
                  <a:schemeClr val="accent6">
                    <a:lumMod val="75000"/>
                  </a:schemeClr>
                </a:solidFill>
              </a:rPr>
              <a:t>                                 Královéhradecký </a:t>
            </a:r>
            <a:r>
              <a:rPr lang="cs-CZ" sz="1600" b="1" dirty="0">
                <a:solidFill>
                  <a:schemeClr val="accent6">
                    <a:lumMod val="75000"/>
                  </a:schemeClr>
                </a:solidFill>
              </a:rPr>
              <a:t>kraj, výzva č. 41</a:t>
            </a:r>
          </a:p>
        </p:txBody>
      </p:sp>
      <p:sp>
        <p:nvSpPr>
          <p:cNvPr id="7" name="Elipsa 6"/>
          <p:cNvSpPr/>
          <p:nvPr/>
        </p:nvSpPr>
        <p:spPr>
          <a:xfrm>
            <a:off x="5292080" y="4221088"/>
            <a:ext cx="864096" cy="86409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ovací čára 8"/>
          <p:cNvCxnSpPr>
            <a:stCxn id="7" idx="1"/>
          </p:cNvCxnSpPr>
          <p:nvPr/>
        </p:nvCxnSpPr>
        <p:spPr>
          <a:xfrm flipH="1" flipV="1">
            <a:off x="3923928" y="3068960"/>
            <a:ext cx="1494696" cy="127867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 descr="Rokol NH borová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836712"/>
            <a:ext cx="3172106" cy="3960440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755576" y="836712"/>
            <a:ext cx="3168352" cy="396044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Volný tvar 11"/>
          <p:cNvSpPr/>
          <p:nvPr/>
        </p:nvSpPr>
        <p:spPr>
          <a:xfrm>
            <a:off x="2768600" y="2025650"/>
            <a:ext cx="448733" cy="1562100"/>
          </a:xfrm>
          <a:custGeom>
            <a:avLst/>
            <a:gdLst>
              <a:gd name="connsiteX0" fmla="*/ 6350 w 448733"/>
              <a:gd name="connsiteY0" fmla="*/ 0 h 1562100"/>
              <a:gd name="connsiteX1" fmla="*/ 101600 w 448733"/>
              <a:gd name="connsiteY1" fmla="*/ 152400 h 1562100"/>
              <a:gd name="connsiteX2" fmla="*/ 266700 w 448733"/>
              <a:gd name="connsiteY2" fmla="*/ 184150 h 1562100"/>
              <a:gd name="connsiteX3" fmla="*/ 285750 w 448733"/>
              <a:gd name="connsiteY3" fmla="*/ 304800 h 1562100"/>
              <a:gd name="connsiteX4" fmla="*/ 412750 w 448733"/>
              <a:gd name="connsiteY4" fmla="*/ 381000 h 1562100"/>
              <a:gd name="connsiteX5" fmla="*/ 400050 w 448733"/>
              <a:gd name="connsiteY5" fmla="*/ 628650 h 1562100"/>
              <a:gd name="connsiteX6" fmla="*/ 444500 w 448733"/>
              <a:gd name="connsiteY6" fmla="*/ 723900 h 1562100"/>
              <a:gd name="connsiteX7" fmla="*/ 374650 w 448733"/>
              <a:gd name="connsiteY7" fmla="*/ 844550 h 1562100"/>
              <a:gd name="connsiteX8" fmla="*/ 381000 w 448733"/>
              <a:gd name="connsiteY8" fmla="*/ 933450 h 1562100"/>
              <a:gd name="connsiteX9" fmla="*/ 342900 w 448733"/>
              <a:gd name="connsiteY9" fmla="*/ 1117600 h 1562100"/>
              <a:gd name="connsiteX10" fmla="*/ 241300 w 448733"/>
              <a:gd name="connsiteY10" fmla="*/ 1123950 h 1562100"/>
              <a:gd name="connsiteX11" fmla="*/ 196850 w 448733"/>
              <a:gd name="connsiteY11" fmla="*/ 1289050 h 1562100"/>
              <a:gd name="connsiteX12" fmla="*/ 0 w 448733"/>
              <a:gd name="connsiteY12" fmla="*/ 1562100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8733" h="1562100">
                <a:moveTo>
                  <a:pt x="6350" y="0"/>
                </a:moveTo>
                <a:cubicBezTo>
                  <a:pt x="32279" y="60854"/>
                  <a:pt x="58208" y="121708"/>
                  <a:pt x="101600" y="152400"/>
                </a:cubicBezTo>
                <a:cubicBezTo>
                  <a:pt x="144992" y="183092"/>
                  <a:pt x="236008" y="158750"/>
                  <a:pt x="266700" y="184150"/>
                </a:cubicBezTo>
                <a:cubicBezTo>
                  <a:pt x="297392" y="209550"/>
                  <a:pt x="261408" y="271992"/>
                  <a:pt x="285750" y="304800"/>
                </a:cubicBezTo>
                <a:cubicBezTo>
                  <a:pt x="310092" y="337608"/>
                  <a:pt x="393700" y="327025"/>
                  <a:pt x="412750" y="381000"/>
                </a:cubicBezTo>
                <a:cubicBezTo>
                  <a:pt x="431800" y="434975"/>
                  <a:pt x="394758" y="571500"/>
                  <a:pt x="400050" y="628650"/>
                </a:cubicBezTo>
                <a:cubicBezTo>
                  <a:pt x="405342" y="685800"/>
                  <a:pt x="448733" y="687917"/>
                  <a:pt x="444500" y="723900"/>
                </a:cubicBezTo>
                <a:cubicBezTo>
                  <a:pt x="440267" y="759883"/>
                  <a:pt x="385233" y="809625"/>
                  <a:pt x="374650" y="844550"/>
                </a:cubicBezTo>
                <a:cubicBezTo>
                  <a:pt x="364067" y="879475"/>
                  <a:pt x="386292" y="887942"/>
                  <a:pt x="381000" y="933450"/>
                </a:cubicBezTo>
                <a:cubicBezTo>
                  <a:pt x="375708" y="978958"/>
                  <a:pt x="366183" y="1085850"/>
                  <a:pt x="342900" y="1117600"/>
                </a:cubicBezTo>
                <a:cubicBezTo>
                  <a:pt x="319617" y="1149350"/>
                  <a:pt x="265642" y="1095375"/>
                  <a:pt x="241300" y="1123950"/>
                </a:cubicBezTo>
                <a:cubicBezTo>
                  <a:pt x="216958" y="1152525"/>
                  <a:pt x="237067" y="1216025"/>
                  <a:pt x="196850" y="1289050"/>
                </a:cubicBezTo>
                <a:cubicBezTo>
                  <a:pt x="156633" y="1362075"/>
                  <a:pt x="31750" y="1515533"/>
                  <a:pt x="0" y="1562100"/>
                </a:cubicBezTo>
              </a:path>
            </a:pathLst>
          </a:cu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 advClick="0" advTm="500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16632"/>
            <a:ext cx="6048672" cy="6034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179512" y="188640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OKRES NÁCHOD</a:t>
            </a:r>
            <a:endParaRPr lang="cs-CZ" sz="2000" b="1" dirty="0"/>
          </a:p>
        </p:txBody>
      </p:sp>
      <p:sp>
        <p:nvSpPr>
          <p:cNvPr id="7" name="Elipsa 6"/>
          <p:cNvSpPr/>
          <p:nvPr/>
        </p:nvSpPr>
        <p:spPr>
          <a:xfrm>
            <a:off x="5580112" y="2348880"/>
            <a:ext cx="864096" cy="86409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ovací čára 8"/>
          <p:cNvCxnSpPr>
            <a:stCxn id="7" idx="2"/>
            <a:endCxn id="10" idx="3"/>
          </p:cNvCxnSpPr>
          <p:nvPr/>
        </p:nvCxnSpPr>
        <p:spPr>
          <a:xfrm flipH="1">
            <a:off x="3707904" y="2780928"/>
            <a:ext cx="1872208" cy="720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ázek 11" descr="machov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1052736"/>
            <a:ext cx="3456384" cy="3564906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251520" y="1052736"/>
            <a:ext cx="3456384" cy="36004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TextovéPole 19"/>
          <p:cNvSpPr txBox="1"/>
          <p:nvPr/>
        </p:nvSpPr>
        <p:spPr>
          <a:xfrm>
            <a:off x="2483768" y="6165304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solidFill>
                  <a:schemeClr val="accent1">
                    <a:lumMod val="75000"/>
                  </a:schemeClr>
                </a:solidFill>
              </a:rPr>
              <a:t>Zd</a:t>
            </a:r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roj financování: </a:t>
            </a:r>
            <a:r>
              <a:rPr lang="cs-CZ" sz="1600" b="1" dirty="0" smtClean="0">
                <a:solidFill>
                  <a:schemeClr val="accent1">
                    <a:lumMod val="75000"/>
                  </a:schemeClr>
                </a:solidFill>
              </a:rPr>
              <a:t>SFDI, Královéhradecký kraj</a:t>
            </a:r>
            <a:endParaRPr lang="cs-CZ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Elipsa 20"/>
          <p:cNvSpPr/>
          <p:nvPr/>
        </p:nvSpPr>
        <p:spPr>
          <a:xfrm>
            <a:off x="2771800" y="3717032"/>
            <a:ext cx="144016" cy="144016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 advClick="0" advTm="500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16632"/>
            <a:ext cx="6048672" cy="6034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179512" y="188640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OKRES NÁCHOD</a:t>
            </a:r>
            <a:endParaRPr lang="cs-CZ" sz="2000" b="1" dirty="0"/>
          </a:p>
        </p:txBody>
      </p:sp>
      <p:sp>
        <p:nvSpPr>
          <p:cNvPr id="7" name="Elipsa 6"/>
          <p:cNvSpPr/>
          <p:nvPr/>
        </p:nvSpPr>
        <p:spPr>
          <a:xfrm>
            <a:off x="5364088" y="1484784"/>
            <a:ext cx="864096" cy="86409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ovací čára 8"/>
          <p:cNvCxnSpPr>
            <a:stCxn id="7" idx="4"/>
            <a:endCxn id="10" idx="3"/>
          </p:cNvCxnSpPr>
          <p:nvPr/>
        </p:nvCxnSpPr>
        <p:spPr>
          <a:xfrm flipH="1">
            <a:off x="3923928" y="2348880"/>
            <a:ext cx="1872208" cy="10801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 descr="hlavniv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1412776"/>
            <a:ext cx="2954285" cy="4005064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971600" y="1412776"/>
            <a:ext cx="2952328" cy="403244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/>
          <p:cNvSpPr txBox="1"/>
          <p:nvPr/>
        </p:nvSpPr>
        <p:spPr>
          <a:xfrm>
            <a:off x="2483768" y="6165304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solidFill>
                  <a:schemeClr val="accent1">
                    <a:lumMod val="75000"/>
                  </a:schemeClr>
                </a:solidFill>
              </a:rPr>
              <a:t>Zd</a:t>
            </a:r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roj financování: </a:t>
            </a:r>
            <a:r>
              <a:rPr lang="cs-CZ" sz="1600" b="1" dirty="0" smtClean="0">
                <a:solidFill>
                  <a:schemeClr val="accent1">
                    <a:lumMod val="75000"/>
                  </a:schemeClr>
                </a:solidFill>
              </a:rPr>
              <a:t>SFDI, Královéhradecký kraj</a:t>
            </a:r>
            <a:endParaRPr lang="cs-CZ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Elipsa 21"/>
          <p:cNvSpPr/>
          <p:nvPr/>
        </p:nvSpPr>
        <p:spPr>
          <a:xfrm>
            <a:off x="2195736" y="3212976"/>
            <a:ext cx="144016" cy="144016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 advClick="0" advTm="500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16632"/>
            <a:ext cx="6048672" cy="6034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179512" y="188640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OKRES NÁCHOD</a:t>
            </a:r>
            <a:endParaRPr lang="cs-CZ" sz="2000" b="1" dirty="0"/>
          </a:p>
        </p:txBody>
      </p:sp>
      <p:sp>
        <p:nvSpPr>
          <p:cNvPr id="7" name="Elipsa 6"/>
          <p:cNvSpPr/>
          <p:nvPr/>
        </p:nvSpPr>
        <p:spPr>
          <a:xfrm>
            <a:off x="5364088" y="4437112"/>
            <a:ext cx="864096" cy="86409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ovací čára 8"/>
          <p:cNvCxnSpPr>
            <a:stCxn id="7" idx="1"/>
            <a:endCxn id="10" idx="3"/>
          </p:cNvCxnSpPr>
          <p:nvPr/>
        </p:nvCxnSpPr>
        <p:spPr>
          <a:xfrm flipH="1" flipV="1">
            <a:off x="3923928" y="3212976"/>
            <a:ext cx="1566704" cy="13506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2483768" y="6165304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solidFill>
                  <a:schemeClr val="accent1">
                    <a:lumMod val="75000"/>
                  </a:schemeClr>
                </a:solidFill>
              </a:rPr>
              <a:t>Zd</a:t>
            </a:r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roj financování: </a:t>
            </a:r>
            <a:r>
              <a:rPr lang="cs-CZ" sz="1600" b="1" dirty="0" smtClean="0">
                <a:solidFill>
                  <a:schemeClr val="accent1">
                    <a:lumMod val="75000"/>
                  </a:schemeClr>
                </a:solidFill>
              </a:rPr>
              <a:t>SFDI, Královéhradecký kraj</a:t>
            </a:r>
            <a:endParaRPr lang="cs-CZ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" name="Obrázek 11" descr="rokole - dol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1340768"/>
            <a:ext cx="2982754" cy="3744416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971600" y="1340768"/>
            <a:ext cx="2952328" cy="374441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Volný tvar 22"/>
          <p:cNvSpPr/>
          <p:nvPr/>
        </p:nvSpPr>
        <p:spPr>
          <a:xfrm>
            <a:off x="1915885" y="3240593"/>
            <a:ext cx="313174" cy="381838"/>
          </a:xfrm>
          <a:custGeom>
            <a:avLst/>
            <a:gdLst>
              <a:gd name="connsiteX0" fmla="*/ 33495 w 313174"/>
              <a:gd name="connsiteY0" fmla="*/ 0 h 381838"/>
              <a:gd name="connsiteX1" fmla="*/ 8374 w 313174"/>
              <a:gd name="connsiteY1" fmla="*/ 100484 h 381838"/>
              <a:gd name="connsiteX2" fmla="*/ 83737 w 313174"/>
              <a:gd name="connsiteY2" fmla="*/ 190919 h 381838"/>
              <a:gd name="connsiteX3" fmla="*/ 194269 w 313174"/>
              <a:gd name="connsiteY3" fmla="*/ 155750 h 381838"/>
              <a:gd name="connsiteX4" fmla="*/ 294752 w 313174"/>
              <a:gd name="connsiteY4" fmla="*/ 301451 h 381838"/>
              <a:gd name="connsiteX5" fmla="*/ 304801 w 313174"/>
              <a:gd name="connsiteY5" fmla="*/ 381838 h 381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3174" h="381838">
                <a:moveTo>
                  <a:pt x="33495" y="0"/>
                </a:moveTo>
                <a:cubicBezTo>
                  <a:pt x="16747" y="34332"/>
                  <a:pt x="0" y="68664"/>
                  <a:pt x="8374" y="100484"/>
                </a:cubicBezTo>
                <a:cubicBezTo>
                  <a:pt x="16748" y="132304"/>
                  <a:pt x="52755" y="181708"/>
                  <a:pt x="83737" y="190919"/>
                </a:cubicBezTo>
                <a:cubicBezTo>
                  <a:pt x="114719" y="200130"/>
                  <a:pt x="159100" y="137328"/>
                  <a:pt x="194269" y="155750"/>
                </a:cubicBezTo>
                <a:cubicBezTo>
                  <a:pt x="229438" y="174172"/>
                  <a:pt x="276330" y="263770"/>
                  <a:pt x="294752" y="301451"/>
                </a:cubicBezTo>
                <a:cubicBezTo>
                  <a:pt x="313174" y="339132"/>
                  <a:pt x="302289" y="366766"/>
                  <a:pt x="304801" y="381838"/>
                </a:cubicBezTo>
              </a:path>
            </a:pathLst>
          </a:cu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 advClick="0" advTm="500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16632"/>
            <a:ext cx="6048672" cy="6034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179512" y="188640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OKRES NÁCHOD</a:t>
            </a:r>
            <a:endParaRPr lang="cs-CZ" sz="2000" b="1" dirty="0"/>
          </a:p>
        </p:txBody>
      </p:sp>
      <p:sp>
        <p:nvSpPr>
          <p:cNvPr id="7" name="Elipsa 6"/>
          <p:cNvSpPr/>
          <p:nvPr/>
        </p:nvSpPr>
        <p:spPr>
          <a:xfrm>
            <a:off x="3419872" y="3140968"/>
            <a:ext cx="864096" cy="86409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ovací čára 8"/>
          <p:cNvCxnSpPr>
            <a:endCxn id="10" idx="1"/>
          </p:cNvCxnSpPr>
          <p:nvPr/>
        </p:nvCxnSpPr>
        <p:spPr>
          <a:xfrm flipV="1">
            <a:off x="4283968" y="2312876"/>
            <a:ext cx="864096" cy="126014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2483768" y="6165304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solidFill>
                  <a:schemeClr val="accent1">
                    <a:lumMod val="75000"/>
                  </a:schemeClr>
                </a:solidFill>
              </a:rPr>
              <a:t>Zd</a:t>
            </a:r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roj financování: </a:t>
            </a:r>
            <a:r>
              <a:rPr lang="cs-CZ" sz="1600" b="1" dirty="0" smtClean="0">
                <a:solidFill>
                  <a:schemeClr val="accent1">
                    <a:lumMod val="75000"/>
                  </a:schemeClr>
                </a:solidFill>
              </a:rPr>
              <a:t>SFDI, Královéhradecký kraj</a:t>
            </a:r>
            <a:endParaRPr lang="cs-CZ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" name="Obrázek 10" descr="slatin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332656"/>
            <a:ext cx="3456384" cy="3932706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5148064" y="332656"/>
            <a:ext cx="3456384" cy="396044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Elipsa 17"/>
          <p:cNvSpPr/>
          <p:nvPr/>
        </p:nvSpPr>
        <p:spPr>
          <a:xfrm>
            <a:off x="6804248" y="3068960"/>
            <a:ext cx="144016" cy="144016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 advClick="0" advTm="500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16632"/>
            <a:ext cx="6048672" cy="6034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179512" y="188640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OKRES NÁCHOD</a:t>
            </a:r>
            <a:endParaRPr lang="cs-CZ" sz="2000" b="1" dirty="0"/>
          </a:p>
        </p:txBody>
      </p:sp>
      <p:sp>
        <p:nvSpPr>
          <p:cNvPr id="7" name="Elipsa 6"/>
          <p:cNvSpPr/>
          <p:nvPr/>
        </p:nvSpPr>
        <p:spPr>
          <a:xfrm>
            <a:off x="3419872" y="3933056"/>
            <a:ext cx="864096" cy="86409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ovací čára 8"/>
          <p:cNvCxnSpPr>
            <a:stCxn id="7" idx="7"/>
            <a:endCxn id="10" idx="1"/>
          </p:cNvCxnSpPr>
          <p:nvPr/>
        </p:nvCxnSpPr>
        <p:spPr>
          <a:xfrm flipV="1">
            <a:off x="4157424" y="3212976"/>
            <a:ext cx="1134656" cy="8466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2483768" y="6165304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solidFill>
                  <a:schemeClr val="accent1">
                    <a:lumMod val="75000"/>
                  </a:schemeClr>
                </a:solidFill>
              </a:rPr>
              <a:t>Zd</a:t>
            </a:r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roj financování: </a:t>
            </a:r>
            <a:r>
              <a:rPr lang="cs-CZ" sz="1600" b="1" dirty="0" smtClean="0">
                <a:solidFill>
                  <a:schemeClr val="accent1">
                    <a:lumMod val="75000"/>
                  </a:schemeClr>
                </a:solidFill>
              </a:rPr>
              <a:t>SFDI, Královéhradecký kraj</a:t>
            </a:r>
            <a:endParaRPr lang="cs-CZ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" name="Obrázek 11" descr="česká sklaice - zelená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1484784"/>
            <a:ext cx="3409036" cy="3456384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5292080" y="1484784"/>
            <a:ext cx="3384376" cy="345638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Volný tvar 16"/>
          <p:cNvSpPr/>
          <p:nvPr/>
        </p:nvSpPr>
        <p:spPr>
          <a:xfrm>
            <a:off x="6627062" y="3343450"/>
            <a:ext cx="71058" cy="375858"/>
          </a:xfrm>
          <a:custGeom>
            <a:avLst/>
            <a:gdLst>
              <a:gd name="connsiteX0" fmla="*/ 71058 w 71058"/>
              <a:gd name="connsiteY0" fmla="*/ 0 h 375858"/>
              <a:gd name="connsiteX1" fmla="*/ 9350 w 71058"/>
              <a:gd name="connsiteY1" fmla="*/ 173905 h 375858"/>
              <a:gd name="connsiteX2" fmla="*/ 14960 w 71058"/>
              <a:gd name="connsiteY2" fmla="*/ 375858 h 375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058" h="375858">
                <a:moveTo>
                  <a:pt x="71058" y="0"/>
                </a:moveTo>
                <a:cubicBezTo>
                  <a:pt x="44879" y="55631"/>
                  <a:pt x="18700" y="111262"/>
                  <a:pt x="9350" y="173905"/>
                </a:cubicBezTo>
                <a:cubicBezTo>
                  <a:pt x="0" y="236548"/>
                  <a:pt x="14960" y="375858"/>
                  <a:pt x="14960" y="375858"/>
                </a:cubicBezTo>
              </a:path>
            </a:pathLst>
          </a:cu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 advClick="0" advTm="500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16632"/>
            <a:ext cx="6048672" cy="6034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179512" y="188640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OKRES NÁCHOD</a:t>
            </a:r>
            <a:endParaRPr lang="cs-CZ" sz="2000" b="1" dirty="0"/>
          </a:p>
        </p:txBody>
      </p:sp>
      <p:sp>
        <p:nvSpPr>
          <p:cNvPr id="7" name="Elipsa 6"/>
          <p:cNvSpPr/>
          <p:nvPr/>
        </p:nvSpPr>
        <p:spPr>
          <a:xfrm>
            <a:off x="6228184" y="1628800"/>
            <a:ext cx="864096" cy="86409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ovací čára 8"/>
          <p:cNvCxnSpPr>
            <a:stCxn id="7" idx="3"/>
            <a:endCxn id="10" idx="3"/>
          </p:cNvCxnSpPr>
          <p:nvPr/>
        </p:nvCxnSpPr>
        <p:spPr>
          <a:xfrm flipH="1">
            <a:off x="4211960" y="2366352"/>
            <a:ext cx="2142768" cy="14226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2483768" y="6165304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solidFill>
                  <a:schemeClr val="accent1">
                    <a:lumMod val="75000"/>
                  </a:schemeClr>
                </a:solidFill>
              </a:rPr>
              <a:t>Zd</a:t>
            </a:r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roj financování: </a:t>
            </a:r>
            <a:r>
              <a:rPr lang="cs-CZ" sz="1600" b="1" dirty="0" smtClean="0">
                <a:solidFill>
                  <a:schemeClr val="accent1">
                    <a:lumMod val="75000"/>
                  </a:schemeClr>
                </a:solidFill>
              </a:rPr>
              <a:t>SFDI, Královéhradecký kraj</a:t>
            </a:r>
            <a:endParaRPr lang="cs-CZ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8" name="Obrázek 17" descr="martínkovic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1988840"/>
            <a:ext cx="3865469" cy="3612161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323528" y="1988840"/>
            <a:ext cx="3888432" cy="36004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Volný tvar 23"/>
          <p:cNvSpPr/>
          <p:nvPr/>
        </p:nvSpPr>
        <p:spPr>
          <a:xfrm>
            <a:off x="2642484" y="4357315"/>
            <a:ext cx="173603" cy="318052"/>
          </a:xfrm>
          <a:custGeom>
            <a:avLst/>
            <a:gdLst>
              <a:gd name="connsiteX0" fmla="*/ 21203 w 173603"/>
              <a:gd name="connsiteY0" fmla="*/ 0 h 318052"/>
              <a:gd name="connsiteX1" fmla="*/ 21203 w 173603"/>
              <a:gd name="connsiteY1" fmla="*/ 95415 h 318052"/>
              <a:gd name="connsiteX2" fmla="*/ 148424 w 173603"/>
              <a:gd name="connsiteY2" fmla="*/ 214685 h 318052"/>
              <a:gd name="connsiteX3" fmla="*/ 172278 w 173603"/>
              <a:gd name="connsiteY3" fmla="*/ 318052 h 318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603" h="318052">
                <a:moveTo>
                  <a:pt x="21203" y="0"/>
                </a:moveTo>
                <a:cubicBezTo>
                  <a:pt x="10601" y="29817"/>
                  <a:pt x="0" y="59634"/>
                  <a:pt x="21203" y="95415"/>
                </a:cubicBezTo>
                <a:cubicBezTo>
                  <a:pt x="42406" y="131196"/>
                  <a:pt x="123245" y="177579"/>
                  <a:pt x="148424" y="214685"/>
                </a:cubicBezTo>
                <a:cubicBezTo>
                  <a:pt x="173603" y="251791"/>
                  <a:pt x="172940" y="284921"/>
                  <a:pt x="172278" y="318052"/>
                </a:cubicBezTo>
              </a:path>
            </a:pathLst>
          </a:cu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 advClick="0" advTm="500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2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79512" y="188640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OKRES NÁCHOD</a:t>
            </a:r>
            <a:endParaRPr lang="cs-CZ" sz="2000" b="1" dirty="0"/>
          </a:p>
        </p:txBody>
      </p:sp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755576" y="1412776"/>
          <a:ext cx="7620000" cy="4111065"/>
        </p:xfrm>
        <a:graphic>
          <a:graphicData uri="http://schemas.openxmlformats.org/drawingml/2006/table">
            <a:tbl>
              <a:tblPr/>
              <a:tblGrid>
                <a:gridCol w="1082516"/>
                <a:gridCol w="4004005"/>
                <a:gridCol w="1447702"/>
                <a:gridCol w="1085777"/>
              </a:tblGrid>
              <a:tr h="98538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Zdroj financování</a:t>
                      </a:r>
                    </a:p>
                  </a:txBody>
                  <a:tcPr marL="7829" marR="7829" marT="7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Název stavby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Termíny realizace stavebních prací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Investiční náklady vč. DPH [mil. Kč]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</a:tr>
              <a:tr h="22250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ROP35</a:t>
                      </a:r>
                    </a:p>
                  </a:txBody>
                  <a:tcPr marL="7829" marR="7829" marT="7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II/304 hranice okresů TU -  RK, část 2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30.3. - 31.5.2015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25,025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50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ROP41</a:t>
                      </a:r>
                    </a:p>
                  </a:txBody>
                  <a:tcPr marL="7829" marR="7829" marT="7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III/2997 Josefov - Rasošky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4.5. - 26.7.2015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9,961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501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ROP41</a:t>
                      </a:r>
                    </a:p>
                  </a:txBody>
                  <a:tcPr marL="7829" marR="7829" marT="7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III/28520 Vrchoviny - Nové Město nad Metují, ulice Náchodská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16.3. - 30.8.2015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34,514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50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ROP41</a:t>
                      </a:r>
                    </a:p>
                  </a:txBody>
                  <a:tcPr marL="7829" marR="7829" marT="7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III/3023 Teplice nad Metují - rekonstrukce silnice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13.4. - 20.9.2015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53,471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50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ROP41</a:t>
                      </a:r>
                    </a:p>
                  </a:txBody>
                  <a:tcPr marL="7829" marR="7829" marT="7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III/28526 Rokol - Nový Hrádek - Borová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20.4. - 16.8.2015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38,459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50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SFDI</a:t>
                      </a:r>
                    </a:p>
                  </a:txBody>
                  <a:tcPr marL="7829" marR="7829" marT="7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III/30317 Machov - rekonstrukce opěrné zdi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06/2015 - 08/2015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2,756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50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SFDI</a:t>
                      </a:r>
                    </a:p>
                  </a:txBody>
                  <a:tcPr marL="7829" marR="7829" marT="7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III/30321 Hlavňov - opěrná zeď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06/2015 - 08/2015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7,909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50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SFDI</a:t>
                      </a:r>
                    </a:p>
                  </a:txBody>
                  <a:tcPr marL="7829" marR="7829" marT="7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Silnice III/28525 Rokole - Doly km 0,589 - 1,768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07/2015 - 08/2015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4,450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50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SFDI</a:t>
                      </a:r>
                    </a:p>
                  </a:txBody>
                  <a:tcPr marL="7829" marR="7829" marT="7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Rekonstrukce mostu ev.č. 3043-3 Slatina nad Úpou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04/2015 - 11/2015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17,359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50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SFDI</a:t>
                      </a:r>
                    </a:p>
                  </a:txBody>
                  <a:tcPr marL="7829" marR="7829" marT="7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II/304 Česká Skalice - ul. Zelená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06/2015 - 08/2015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10,127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5608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SFDI</a:t>
                      </a:r>
                    </a:p>
                  </a:txBody>
                  <a:tcPr marL="7829" marR="7829" marT="7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II/3025 Broumov-Božanov, SO Komunikace –obec Martínkovice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08/2015 - 09/2015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4,889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506">
                <a:tc>
                  <a:txBody>
                    <a:bodyPr/>
                    <a:lstStyle/>
                    <a:p>
                      <a:pPr algn="ctr" fontAlgn="ctr"/>
                      <a:endParaRPr lang="cs-CZ" sz="9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829" marR="7829" marT="782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829" marR="7829" marT="782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∑ = </a:t>
                      </a:r>
                    </a:p>
                  </a:txBody>
                  <a:tcPr marL="7829" marR="7829" marT="782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208,92</a:t>
                      </a:r>
                    </a:p>
                  </a:txBody>
                  <a:tcPr marL="7829" marR="7829" marT="782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advClick="0" advTm="300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0"/>
            <a:ext cx="9150636" cy="5635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 descr="nepolis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63888" y="332656"/>
            <a:ext cx="3239054" cy="3816424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187624" y="6093296"/>
            <a:ext cx="6300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solidFill>
                  <a:schemeClr val="accent6">
                    <a:lumMod val="75000"/>
                  </a:schemeClr>
                </a:solidFill>
              </a:rPr>
              <a:t>Zd</a:t>
            </a:r>
            <a:r>
              <a:rPr lang="cs-CZ" sz="1600" b="1" dirty="0">
                <a:solidFill>
                  <a:schemeClr val="accent6">
                    <a:lumMod val="75000"/>
                  </a:schemeClr>
                </a:solidFill>
              </a:rPr>
              <a:t>roj financování: </a:t>
            </a:r>
            <a:r>
              <a:rPr lang="cs-CZ" sz="1600" b="1" dirty="0" smtClean="0">
                <a:solidFill>
                  <a:schemeClr val="accent6">
                    <a:lumMod val="75000"/>
                  </a:schemeClr>
                </a:solidFill>
              </a:rPr>
              <a:t>Regionální </a:t>
            </a:r>
            <a:r>
              <a:rPr lang="cs-CZ" sz="1600" b="1" dirty="0">
                <a:solidFill>
                  <a:schemeClr val="accent6">
                    <a:lumMod val="75000"/>
                  </a:schemeClr>
                </a:solidFill>
              </a:rPr>
              <a:t>operační program NUTS II Severovýchod, </a:t>
            </a:r>
            <a:endParaRPr lang="cs-CZ" sz="16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cs-CZ" sz="16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1600" b="1" dirty="0" smtClean="0">
                <a:solidFill>
                  <a:schemeClr val="accent6">
                    <a:lumMod val="75000"/>
                  </a:schemeClr>
                </a:solidFill>
              </a:rPr>
              <a:t>                                 Královéhradecký </a:t>
            </a:r>
            <a:r>
              <a:rPr lang="cs-CZ" sz="1600" b="1" dirty="0">
                <a:solidFill>
                  <a:schemeClr val="accent6">
                    <a:lumMod val="75000"/>
                  </a:schemeClr>
                </a:solidFill>
              </a:rPr>
              <a:t>kraj, výzva č. 41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79512" y="188640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OKRES HRADEC KRÁLOVÉ</a:t>
            </a:r>
            <a:endParaRPr lang="cs-CZ" sz="2000" b="1" dirty="0"/>
          </a:p>
        </p:txBody>
      </p:sp>
      <p:sp>
        <p:nvSpPr>
          <p:cNvPr id="11" name="Obdélník 10"/>
          <p:cNvSpPr/>
          <p:nvPr/>
        </p:nvSpPr>
        <p:spPr>
          <a:xfrm>
            <a:off x="3563888" y="332656"/>
            <a:ext cx="3240360" cy="381642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Elipsa 11"/>
          <p:cNvSpPr/>
          <p:nvPr/>
        </p:nvSpPr>
        <p:spPr>
          <a:xfrm>
            <a:off x="1691680" y="3645024"/>
            <a:ext cx="720080" cy="64807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4" name="Přímá spojovací čára 13"/>
          <p:cNvCxnSpPr>
            <a:stCxn id="12" idx="7"/>
          </p:cNvCxnSpPr>
          <p:nvPr/>
        </p:nvCxnSpPr>
        <p:spPr>
          <a:xfrm flipV="1">
            <a:off x="2306307" y="2492896"/>
            <a:ext cx="1257581" cy="12470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Volný tvar 15"/>
          <p:cNvSpPr/>
          <p:nvPr/>
        </p:nvSpPr>
        <p:spPr>
          <a:xfrm>
            <a:off x="4401403" y="1774209"/>
            <a:ext cx="327546" cy="54591"/>
          </a:xfrm>
          <a:custGeom>
            <a:avLst/>
            <a:gdLst>
              <a:gd name="connsiteX0" fmla="*/ 0 w 327546"/>
              <a:gd name="connsiteY0" fmla="*/ 0 h 54591"/>
              <a:gd name="connsiteX1" fmla="*/ 156949 w 327546"/>
              <a:gd name="connsiteY1" fmla="*/ 27295 h 54591"/>
              <a:gd name="connsiteX2" fmla="*/ 156949 w 327546"/>
              <a:gd name="connsiteY2" fmla="*/ 27295 h 54591"/>
              <a:gd name="connsiteX3" fmla="*/ 272955 w 327546"/>
              <a:gd name="connsiteY3" fmla="*/ 54591 h 54591"/>
              <a:gd name="connsiteX4" fmla="*/ 327546 w 327546"/>
              <a:gd name="connsiteY4" fmla="*/ 27295 h 54591"/>
              <a:gd name="connsiteX5" fmla="*/ 327546 w 327546"/>
              <a:gd name="connsiteY5" fmla="*/ 27295 h 5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7546" h="54591">
                <a:moveTo>
                  <a:pt x="0" y="0"/>
                </a:moveTo>
                <a:lnTo>
                  <a:pt x="156949" y="27295"/>
                </a:lnTo>
                <a:lnTo>
                  <a:pt x="156949" y="27295"/>
                </a:lnTo>
                <a:cubicBezTo>
                  <a:pt x="176283" y="31844"/>
                  <a:pt x="244522" y="54591"/>
                  <a:pt x="272955" y="54591"/>
                </a:cubicBezTo>
                <a:cubicBezTo>
                  <a:pt x="301388" y="54591"/>
                  <a:pt x="327546" y="27295"/>
                  <a:pt x="327546" y="27295"/>
                </a:cubicBezTo>
                <a:lnTo>
                  <a:pt x="327546" y="27295"/>
                </a:lnTo>
              </a:path>
            </a:pathLst>
          </a:cu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 advClick="0" advTm="500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60648"/>
            <a:ext cx="7272808" cy="5876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179512" y="188640"/>
            <a:ext cx="532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OKRES RYCHNOV NAD KNĚŽNOU</a:t>
            </a:r>
            <a:endParaRPr lang="cs-CZ" sz="2000" b="1" dirty="0"/>
          </a:p>
        </p:txBody>
      </p:sp>
      <p:sp>
        <p:nvSpPr>
          <p:cNvPr id="7" name="Elipsa 6"/>
          <p:cNvSpPr/>
          <p:nvPr/>
        </p:nvSpPr>
        <p:spPr>
          <a:xfrm>
            <a:off x="3059832" y="3284984"/>
            <a:ext cx="864096" cy="86409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ovací čára 8"/>
          <p:cNvCxnSpPr>
            <a:stCxn id="10" idx="1"/>
          </p:cNvCxnSpPr>
          <p:nvPr/>
        </p:nvCxnSpPr>
        <p:spPr>
          <a:xfrm flipH="1">
            <a:off x="3779912" y="2312876"/>
            <a:ext cx="1224136" cy="11161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1187624" y="6093296"/>
            <a:ext cx="6300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solidFill>
                  <a:schemeClr val="accent6">
                    <a:lumMod val="75000"/>
                  </a:schemeClr>
                </a:solidFill>
              </a:rPr>
              <a:t>Zd</a:t>
            </a:r>
            <a:r>
              <a:rPr lang="cs-CZ" sz="1600" b="1" dirty="0">
                <a:solidFill>
                  <a:schemeClr val="accent6">
                    <a:lumMod val="75000"/>
                  </a:schemeClr>
                </a:solidFill>
              </a:rPr>
              <a:t>roj financování: </a:t>
            </a:r>
            <a:r>
              <a:rPr lang="cs-CZ" sz="1600" b="1" dirty="0" smtClean="0">
                <a:solidFill>
                  <a:schemeClr val="accent6">
                    <a:lumMod val="75000"/>
                  </a:schemeClr>
                </a:solidFill>
              </a:rPr>
              <a:t>Regionální </a:t>
            </a:r>
            <a:r>
              <a:rPr lang="cs-CZ" sz="1600" b="1" dirty="0">
                <a:solidFill>
                  <a:schemeClr val="accent6">
                    <a:lumMod val="75000"/>
                  </a:schemeClr>
                </a:solidFill>
              </a:rPr>
              <a:t>operační program NUTS II Severovýchod, </a:t>
            </a:r>
            <a:endParaRPr lang="cs-CZ" sz="16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cs-CZ" sz="16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1600" b="1" dirty="0" smtClean="0">
                <a:solidFill>
                  <a:schemeClr val="accent6">
                    <a:lumMod val="75000"/>
                  </a:schemeClr>
                </a:solidFill>
              </a:rPr>
              <a:t>                                 Královéhradecký </a:t>
            </a:r>
            <a:r>
              <a:rPr lang="cs-CZ" sz="1600" b="1" dirty="0">
                <a:solidFill>
                  <a:schemeClr val="accent6">
                    <a:lumMod val="75000"/>
                  </a:schemeClr>
                </a:solidFill>
              </a:rPr>
              <a:t>kraj, výzva č. </a:t>
            </a:r>
            <a:r>
              <a:rPr lang="cs-CZ" sz="1600" b="1" dirty="0" smtClean="0">
                <a:solidFill>
                  <a:schemeClr val="accent6">
                    <a:lumMod val="75000"/>
                  </a:schemeClr>
                </a:solidFill>
              </a:rPr>
              <a:t>42</a:t>
            </a:r>
            <a:endParaRPr lang="cs-CZ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4" name="Obrázek 13" descr="křivice lič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404664"/>
            <a:ext cx="3454016" cy="3835190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5004048" y="404664"/>
            <a:ext cx="3456384" cy="381642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Volný tvar 18"/>
          <p:cNvSpPr/>
          <p:nvPr/>
        </p:nvSpPr>
        <p:spPr>
          <a:xfrm>
            <a:off x="5463961" y="3472476"/>
            <a:ext cx="2232706" cy="411387"/>
          </a:xfrm>
          <a:custGeom>
            <a:avLst/>
            <a:gdLst>
              <a:gd name="connsiteX0" fmla="*/ 0 w 2232706"/>
              <a:gd name="connsiteY0" fmla="*/ 0 h 411387"/>
              <a:gd name="connsiteX1" fmla="*/ 61708 w 2232706"/>
              <a:gd name="connsiteY1" fmla="*/ 67318 h 411387"/>
              <a:gd name="connsiteX2" fmla="*/ 67318 w 2232706"/>
              <a:gd name="connsiteY2" fmla="*/ 151465 h 411387"/>
              <a:gd name="connsiteX3" fmla="*/ 185124 w 2232706"/>
              <a:gd name="connsiteY3" fmla="*/ 134636 h 411387"/>
              <a:gd name="connsiteX4" fmla="*/ 280491 w 2232706"/>
              <a:gd name="connsiteY4" fmla="*/ 246832 h 411387"/>
              <a:gd name="connsiteX5" fmla="*/ 448785 w 2232706"/>
              <a:gd name="connsiteY5" fmla="*/ 319760 h 411387"/>
              <a:gd name="connsiteX6" fmla="*/ 488054 w 2232706"/>
              <a:gd name="connsiteY6" fmla="*/ 381468 h 411387"/>
              <a:gd name="connsiteX7" fmla="*/ 583421 w 2232706"/>
              <a:gd name="connsiteY7" fmla="*/ 398297 h 411387"/>
              <a:gd name="connsiteX8" fmla="*/ 639519 w 2232706"/>
              <a:gd name="connsiteY8" fmla="*/ 302930 h 411387"/>
              <a:gd name="connsiteX9" fmla="*/ 964888 w 2232706"/>
              <a:gd name="connsiteY9" fmla="*/ 308540 h 411387"/>
              <a:gd name="connsiteX10" fmla="*/ 1099524 w 2232706"/>
              <a:gd name="connsiteY10" fmla="*/ 375858 h 411387"/>
              <a:gd name="connsiteX11" fmla="*/ 1447332 w 2232706"/>
              <a:gd name="connsiteY11" fmla="*/ 280491 h 411387"/>
              <a:gd name="connsiteX12" fmla="*/ 1537089 w 2232706"/>
              <a:gd name="connsiteY12" fmla="*/ 336589 h 411387"/>
              <a:gd name="connsiteX13" fmla="*/ 1783921 w 2232706"/>
              <a:gd name="connsiteY13" fmla="*/ 297320 h 411387"/>
              <a:gd name="connsiteX14" fmla="*/ 1997094 w 2232706"/>
              <a:gd name="connsiteY14" fmla="*/ 347809 h 411387"/>
              <a:gd name="connsiteX15" fmla="*/ 2075632 w 2232706"/>
              <a:gd name="connsiteY15" fmla="*/ 263661 h 411387"/>
              <a:gd name="connsiteX16" fmla="*/ 2232706 w 2232706"/>
              <a:gd name="connsiteY16" fmla="*/ 302930 h 411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32706" h="411387">
                <a:moveTo>
                  <a:pt x="0" y="0"/>
                </a:moveTo>
                <a:cubicBezTo>
                  <a:pt x="25244" y="21037"/>
                  <a:pt x="50488" y="42074"/>
                  <a:pt x="61708" y="67318"/>
                </a:cubicBezTo>
                <a:cubicBezTo>
                  <a:pt x="72928" y="92562"/>
                  <a:pt x="46749" y="140245"/>
                  <a:pt x="67318" y="151465"/>
                </a:cubicBezTo>
                <a:cubicBezTo>
                  <a:pt x="87887" y="162685"/>
                  <a:pt x="149595" y="118742"/>
                  <a:pt x="185124" y="134636"/>
                </a:cubicBezTo>
                <a:cubicBezTo>
                  <a:pt x="220653" y="150530"/>
                  <a:pt x="236548" y="215978"/>
                  <a:pt x="280491" y="246832"/>
                </a:cubicBezTo>
                <a:cubicBezTo>
                  <a:pt x="324435" y="277686"/>
                  <a:pt x="414191" y="297321"/>
                  <a:pt x="448785" y="319760"/>
                </a:cubicBezTo>
                <a:cubicBezTo>
                  <a:pt x="483379" y="342199"/>
                  <a:pt x="465615" y="368378"/>
                  <a:pt x="488054" y="381468"/>
                </a:cubicBezTo>
                <a:cubicBezTo>
                  <a:pt x="510493" y="394558"/>
                  <a:pt x="558177" y="411387"/>
                  <a:pt x="583421" y="398297"/>
                </a:cubicBezTo>
                <a:cubicBezTo>
                  <a:pt x="608665" y="385207"/>
                  <a:pt x="575941" y="317889"/>
                  <a:pt x="639519" y="302930"/>
                </a:cubicBezTo>
                <a:cubicBezTo>
                  <a:pt x="703097" y="287971"/>
                  <a:pt x="888221" y="296385"/>
                  <a:pt x="964888" y="308540"/>
                </a:cubicBezTo>
                <a:cubicBezTo>
                  <a:pt x="1041555" y="320695"/>
                  <a:pt x="1019117" y="380533"/>
                  <a:pt x="1099524" y="375858"/>
                </a:cubicBezTo>
                <a:cubicBezTo>
                  <a:pt x="1179931" y="371183"/>
                  <a:pt x="1374405" y="287036"/>
                  <a:pt x="1447332" y="280491"/>
                </a:cubicBezTo>
                <a:cubicBezTo>
                  <a:pt x="1520259" y="273946"/>
                  <a:pt x="1480991" y="333784"/>
                  <a:pt x="1537089" y="336589"/>
                </a:cubicBezTo>
                <a:cubicBezTo>
                  <a:pt x="1593187" y="339394"/>
                  <a:pt x="1707254" y="295450"/>
                  <a:pt x="1783921" y="297320"/>
                </a:cubicBezTo>
                <a:cubicBezTo>
                  <a:pt x="1860589" y="299190"/>
                  <a:pt x="1948476" y="353419"/>
                  <a:pt x="1997094" y="347809"/>
                </a:cubicBezTo>
                <a:cubicBezTo>
                  <a:pt x="2045713" y="342199"/>
                  <a:pt x="2036363" y="271141"/>
                  <a:pt x="2075632" y="263661"/>
                </a:cubicBezTo>
                <a:cubicBezTo>
                  <a:pt x="2114901" y="256181"/>
                  <a:pt x="2206527" y="294515"/>
                  <a:pt x="2232706" y="302930"/>
                </a:cubicBezTo>
              </a:path>
            </a:pathLst>
          </a:cu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 advClick="0" advTm="500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60648"/>
            <a:ext cx="7272808" cy="5876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179512" y="188640"/>
            <a:ext cx="532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OKRES RYCHNOV NAD KNĚŽNOU</a:t>
            </a:r>
            <a:endParaRPr lang="cs-CZ" sz="2000" b="1" dirty="0"/>
          </a:p>
        </p:txBody>
      </p:sp>
      <p:sp>
        <p:nvSpPr>
          <p:cNvPr id="7" name="Elipsa 6"/>
          <p:cNvSpPr/>
          <p:nvPr/>
        </p:nvSpPr>
        <p:spPr>
          <a:xfrm>
            <a:off x="2987824" y="2564904"/>
            <a:ext cx="864096" cy="86409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ovací čára 8"/>
          <p:cNvCxnSpPr>
            <a:endCxn id="7" idx="6"/>
          </p:cNvCxnSpPr>
          <p:nvPr/>
        </p:nvCxnSpPr>
        <p:spPr>
          <a:xfrm flipH="1" flipV="1">
            <a:off x="3851920" y="2996952"/>
            <a:ext cx="1224136" cy="12961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2483768" y="6165304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solidFill>
                  <a:schemeClr val="accent1">
                    <a:lumMod val="75000"/>
                  </a:schemeClr>
                </a:solidFill>
              </a:rPr>
              <a:t>Zd</a:t>
            </a:r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roj financování: </a:t>
            </a:r>
            <a:r>
              <a:rPr lang="cs-CZ" sz="1600" b="1" dirty="0" smtClean="0">
                <a:solidFill>
                  <a:schemeClr val="accent1">
                    <a:lumMod val="75000"/>
                  </a:schemeClr>
                </a:solidFill>
              </a:rPr>
              <a:t>SFDI, Královéhradecký kraj</a:t>
            </a:r>
            <a:endParaRPr lang="cs-CZ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" name="Obrázek 11" descr="voděrady záhornic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1196752"/>
            <a:ext cx="3535933" cy="3672408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5076056" y="1196752"/>
            <a:ext cx="3528392" cy="367240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Volný tvar 12"/>
          <p:cNvSpPr/>
          <p:nvPr/>
        </p:nvSpPr>
        <p:spPr>
          <a:xfrm>
            <a:off x="6355556" y="2090738"/>
            <a:ext cx="631032" cy="1214437"/>
          </a:xfrm>
          <a:custGeom>
            <a:avLst/>
            <a:gdLst>
              <a:gd name="connsiteX0" fmla="*/ 73819 w 631032"/>
              <a:gd name="connsiteY0" fmla="*/ 0 h 1214437"/>
              <a:gd name="connsiteX1" fmla="*/ 7144 w 631032"/>
              <a:gd name="connsiteY1" fmla="*/ 76200 h 1214437"/>
              <a:gd name="connsiteX2" fmla="*/ 116682 w 631032"/>
              <a:gd name="connsiteY2" fmla="*/ 433387 h 1214437"/>
              <a:gd name="connsiteX3" fmla="*/ 159544 w 631032"/>
              <a:gd name="connsiteY3" fmla="*/ 671512 h 1214437"/>
              <a:gd name="connsiteX4" fmla="*/ 207169 w 631032"/>
              <a:gd name="connsiteY4" fmla="*/ 700087 h 1214437"/>
              <a:gd name="connsiteX5" fmla="*/ 211932 w 631032"/>
              <a:gd name="connsiteY5" fmla="*/ 838200 h 1214437"/>
              <a:gd name="connsiteX6" fmla="*/ 402432 w 631032"/>
              <a:gd name="connsiteY6" fmla="*/ 1090612 h 1214437"/>
              <a:gd name="connsiteX7" fmla="*/ 531019 w 631032"/>
              <a:gd name="connsiteY7" fmla="*/ 1138237 h 1214437"/>
              <a:gd name="connsiteX8" fmla="*/ 631032 w 631032"/>
              <a:gd name="connsiteY8" fmla="*/ 1214437 h 1214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1032" h="1214437">
                <a:moveTo>
                  <a:pt x="73819" y="0"/>
                </a:moveTo>
                <a:cubicBezTo>
                  <a:pt x="36909" y="1984"/>
                  <a:pt x="0" y="3969"/>
                  <a:pt x="7144" y="76200"/>
                </a:cubicBezTo>
                <a:cubicBezTo>
                  <a:pt x="14288" y="148431"/>
                  <a:pt x="91282" y="334168"/>
                  <a:pt x="116682" y="433387"/>
                </a:cubicBezTo>
                <a:cubicBezTo>
                  <a:pt x="142082" y="532606"/>
                  <a:pt x="144463" y="627062"/>
                  <a:pt x="159544" y="671512"/>
                </a:cubicBezTo>
                <a:cubicBezTo>
                  <a:pt x="174625" y="715962"/>
                  <a:pt x="198438" y="672306"/>
                  <a:pt x="207169" y="700087"/>
                </a:cubicBezTo>
                <a:cubicBezTo>
                  <a:pt x="215900" y="727868"/>
                  <a:pt x="179388" y="773112"/>
                  <a:pt x="211932" y="838200"/>
                </a:cubicBezTo>
                <a:cubicBezTo>
                  <a:pt x="244476" y="903288"/>
                  <a:pt x="349251" y="1040606"/>
                  <a:pt x="402432" y="1090612"/>
                </a:cubicBezTo>
                <a:cubicBezTo>
                  <a:pt x="455613" y="1140618"/>
                  <a:pt x="492919" y="1117600"/>
                  <a:pt x="531019" y="1138237"/>
                </a:cubicBezTo>
                <a:cubicBezTo>
                  <a:pt x="569119" y="1158874"/>
                  <a:pt x="616745" y="1199356"/>
                  <a:pt x="631032" y="1214437"/>
                </a:cubicBezTo>
              </a:path>
            </a:pathLst>
          </a:cu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 advClick="0" advTm="500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60648"/>
            <a:ext cx="7272808" cy="5876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179512" y="188640"/>
            <a:ext cx="532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OKRES RYCHNOV NAD KNĚŽNOU</a:t>
            </a:r>
            <a:endParaRPr lang="cs-CZ" sz="2000" b="1" dirty="0"/>
          </a:p>
        </p:txBody>
      </p:sp>
      <p:sp>
        <p:nvSpPr>
          <p:cNvPr id="7" name="Elipsa 6"/>
          <p:cNvSpPr/>
          <p:nvPr/>
        </p:nvSpPr>
        <p:spPr>
          <a:xfrm>
            <a:off x="4644008" y="764704"/>
            <a:ext cx="864096" cy="86409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ovací čára 8"/>
          <p:cNvCxnSpPr>
            <a:endCxn id="7" idx="3"/>
          </p:cNvCxnSpPr>
          <p:nvPr/>
        </p:nvCxnSpPr>
        <p:spPr>
          <a:xfrm flipV="1">
            <a:off x="3707904" y="1502256"/>
            <a:ext cx="1062648" cy="16387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2483768" y="6165304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solidFill>
                  <a:schemeClr val="accent1">
                    <a:lumMod val="75000"/>
                  </a:schemeClr>
                </a:solidFill>
              </a:rPr>
              <a:t>Zd</a:t>
            </a:r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roj financování: </a:t>
            </a:r>
            <a:r>
              <a:rPr lang="cs-CZ" sz="1600" b="1" dirty="0" smtClean="0">
                <a:solidFill>
                  <a:schemeClr val="accent1">
                    <a:lumMod val="75000"/>
                  </a:schemeClr>
                </a:solidFill>
              </a:rPr>
              <a:t>SFDI, Královéhradecký kraj</a:t>
            </a:r>
            <a:endParaRPr lang="cs-CZ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3" name="Obrázek 12" descr="sedlonov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1916832"/>
            <a:ext cx="3096344" cy="3672408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611560" y="1916832"/>
            <a:ext cx="3096344" cy="367240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Elipsa 11"/>
          <p:cNvSpPr/>
          <p:nvPr/>
        </p:nvSpPr>
        <p:spPr>
          <a:xfrm>
            <a:off x="1331640" y="3068960"/>
            <a:ext cx="216024" cy="216024"/>
          </a:xfrm>
          <a:prstGeom prst="ellipse">
            <a:avLst/>
          </a:prstGeom>
          <a:solidFill>
            <a:schemeClr val="tx2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 advClick="0" advTm="500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60648"/>
            <a:ext cx="7272808" cy="5876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179512" y="188640"/>
            <a:ext cx="532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OKRES RYCHNOV NAD KNĚŽNOU</a:t>
            </a:r>
            <a:endParaRPr lang="cs-CZ" sz="2000" b="1" dirty="0"/>
          </a:p>
        </p:txBody>
      </p:sp>
      <p:sp>
        <p:nvSpPr>
          <p:cNvPr id="7" name="Elipsa 6"/>
          <p:cNvSpPr/>
          <p:nvPr/>
        </p:nvSpPr>
        <p:spPr>
          <a:xfrm>
            <a:off x="3779912" y="2276872"/>
            <a:ext cx="864096" cy="86409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ovací čára 8"/>
          <p:cNvCxnSpPr>
            <a:endCxn id="7" idx="6"/>
          </p:cNvCxnSpPr>
          <p:nvPr/>
        </p:nvCxnSpPr>
        <p:spPr>
          <a:xfrm flipH="1" flipV="1">
            <a:off x="4644008" y="2708920"/>
            <a:ext cx="1224136" cy="93610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2483768" y="6165304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solidFill>
                  <a:schemeClr val="accent1">
                    <a:lumMod val="75000"/>
                  </a:schemeClr>
                </a:solidFill>
              </a:rPr>
              <a:t>Zd</a:t>
            </a:r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roj financování: </a:t>
            </a:r>
            <a:r>
              <a:rPr lang="cs-CZ" sz="1600" b="1" dirty="0" smtClean="0">
                <a:solidFill>
                  <a:schemeClr val="accent1">
                    <a:lumMod val="75000"/>
                  </a:schemeClr>
                </a:solidFill>
              </a:rPr>
              <a:t>SFDI, Královéhradecký kraj</a:t>
            </a:r>
            <a:endParaRPr lang="cs-CZ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" name="Obrázek 11" descr="bílý újez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2276872"/>
            <a:ext cx="2952328" cy="3694070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5868144" y="2276872"/>
            <a:ext cx="2952328" cy="367240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Elipsa 14"/>
          <p:cNvSpPr/>
          <p:nvPr/>
        </p:nvSpPr>
        <p:spPr>
          <a:xfrm>
            <a:off x="7380312" y="4221088"/>
            <a:ext cx="216024" cy="216024"/>
          </a:xfrm>
          <a:prstGeom prst="ellipse">
            <a:avLst/>
          </a:prstGeom>
          <a:solidFill>
            <a:schemeClr val="tx2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 advClick="0" advTm="500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60648"/>
            <a:ext cx="7272808" cy="5876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179512" y="188640"/>
            <a:ext cx="532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OKRES RYCHNOV NAD KNĚŽNOU</a:t>
            </a:r>
            <a:endParaRPr lang="cs-CZ" sz="2000" b="1" dirty="0"/>
          </a:p>
        </p:txBody>
      </p:sp>
      <p:sp>
        <p:nvSpPr>
          <p:cNvPr id="7" name="Elipsa 6"/>
          <p:cNvSpPr/>
          <p:nvPr/>
        </p:nvSpPr>
        <p:spPr>
          <a:xfrm>
            <a:off x="5004048" y="3429000"/>
            <a:ext cx="864096" cy="86409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ovací čára 8"/>
          <p:cNvCxnSpPr>
            <a:stCxn id="7" idx="2"/>
            <a:endCxn id="10" idx="3"/>
          </p:cNvCxnSpPr>
          <p:nvPr/>
        </p:nvCxnSpPr>
        <p:spPr>
          <a:xfrm flipH="1" flipV="1">
            <a:off x="3419872" y="2780928"/>
            <a:ext cx="1584176" cy="10801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2483768" y="6165304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solidFill>
                  <a:schemeClr val="accent1">
                    <a:lumMod val="75000"/>
                  </a:schemeClr>
                </a:solidFill>
              </a:rPr>
              <a:t>Zd</a:t>
            </a:r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roj financování: </a:t>
            </a:r>
            <a:r>
              <a:rPr lang="cs-CZ" sz="1600" b="1" dirty="0" smtClean="0">
                <a:solidFill>
                  <a:schemeClr val="accent1">
                    <a:lumMod val="75000"/>
                  </a:schemeClr>
                </a:solidFill>
              </a:rPr>
              <a:t>SFDI, Královéhradecký kraj</a:t>
            </a:r>
            <a:endParaRPr lang="cs-CZ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3" name="Obrázek 12" descr="javornice -blatiny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980728"/>
            <a:ext cx="3028663" cy="3600400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395536" y="980728"/>
            <a:ext cx="3024336" cy="36004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Volný tvar 15"/>
          <p:cNvSpPr/>
          <p:nvPr/>
        </p:nvSpPr>
        <p:spPr>
          <a:xfrm>
            <a:off x="1377950" y="3517900"/>
            <a:ext cx="971550" cy="379942"/>
          </a:xfrm>
          <a:custGeom>
            <a:avLst/>
            <a:gdLst>
              <a:gd name="connsiteX0" fmla="*/ 0 w 971550"/>
              <a:gd name="connsiteY0" fmla="*/ 342900 h 379942"/>
              <a:gd name="connsiteX1" fmla="*/ 133350 w 971550"/>
              <a:gd name="connsiteY1" fmla="*/ 330200 h 379942"/>
              <a:gd name="connsiteX2" fmla="*/ 266700 w 971550"/>
              <a:gd name="connsiteY2" fmla="*/ 374650 h 379942"/>
              <a:gd name="connsiteX3" fmla="*/ 450850 w 971550"/>
              <a:gd name="connsiteY3" fmla="*/ 298450 h 379942"/>
              <a:gd name="connsiteX4" fmla="*/ 552450 w 971550"/>
              <a:gd name="connsiteY4" fmla="*/ 317500 h 379942"/>
              <a:gd name="connsiteX5" fmla="*/ 628650 w 971550"/>
              <a:gd name="connsiteY5" fmla="*/ 342900 h 379942"/>
              <a:gd name="connsiteX6" fmla="*/ 768350 w 971550"/>
              <a:gd name="connsiteY6" fmla="*/ 285750 h 379942"/>
              <a:gd name="connsiteX7" fmla="*/ 819150 w 971550"/>
              <a:gd name="connsiteY7" fmla="*/ 247650 h 379942"/>
              <a:gd name="connsiteX8" fmla="*/ 869950 w 971550"/>
              <a:gd name="connsiteY8" fmla="*/ 69850 h 379942"/>
              <a:gd name="connsiteX9" fmla="*/ 971550 w 971550"/>
              <a:gd name="connsiteY9" fmla="*/ 0 h 379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1550" h="379942">
                <a:moveTo>
                  <a:pt x="0" y="342900"/>
                </a:moveTo>
                <a:cubicBezTo>
                  <a:pt x="44450" y="333904"/>
                  <a:pt x="88900" y="324908"/>
                  <a:pt x="133350" y="330200"/>
                </a:cubicBezTo>
                <a:cubicBezTo>
                  <a:pt x="177800" y="335492"/>
                  <a:pt x="213783" y="379942"/>
                  <a:pt x="266700" y="374650"/>
                </a:cubicBezTo>
                <a:cubicBezTo>
                  <a:pt x="319617" y="369358"/>
                  <a:pt x="403225" y="307975"/>
                  <a:pt x="450850" y="298450"/>
                </a:cubicBezTo>
                <a:cubicBezTo>
                  <a:pt x="498475" y="288925"/>
                  <a:pt x="522817" y="310092"/>
                  <a:pt x="552450" y="317500"/>
                </a:cubicBezTo>
                <a:cubicBezTo>
                  <a:pt x="582083" y="324908"/>
                  <a:pt x="592667" y="348192"/>
                  <a:pt x="628650" y="342900"/>
                </a:cubicBezTo>
                <a:cubicBezTo>
                  <a:pt x="664633" y="337608"/>
                  <a:pt x="736600" y="301625"/>
                  <a:pt x="768350" y="285750"/>
                </a:cubicBezTo>
                <a:cubicBezTo>
                  <a:pt x="800100" y="269875"/>
                  <a:pt x="802217" y="283633"/>
                  <a:pt x="819150" y="247650"/>
                </a:cubicBezTo>
                <a:cubicBezTo>
                  <a:pt x="836083" y="211667"/>
                  <a:pt x="844550" y="111125"/>
                  <a:pt x="869950" y="69850"/>
                </a:cubicBezTo>
                <a:cubicBezTo>
                  <a:pt x="895350" y="28575"/>
                  <a:pt x="933450" y="14287"/>
                  <a:pt x="971550" y="0"/>
                </a:cubicBezTo>
              </a:path>
            </a:pathLst>
          </a:cu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 advClick="0" advTm="500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60648"/>
            <a:ext cx="7272808" cy="5876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179512" y="188640"/>
            <a:ext cx="532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OKRES RYCHNOV NAD KNĚŽNOU</a:t>
            </a:r>
            <a:endParaRPr lang="cs-CZ" sz="2000" b="1" dirty="0"/>
          </a:p>
        </p:txBody>
      </p:sp>
      <p:sp>
        <p:nvSpPr>
          <p:cNvPr id="7" name="Elipsa 6"/>
          <p:cNvSpPr/>
          <p:nvPr/>
        </p:nvSpPr>
        <p:spPr>
          <a:xfrm>
            <a:off x="4572000" y="3284984"/>
            <a:ext cx="864096" cy="86409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ovací čára 8"/>
          <p:cNvCxnSpPr>
            <a:stCxn id="7" idx="2"/>
          </p:cNvCxnSpPr>
          <p:nvPr/>
        </p:nvCxnSpPr>
        <p:spPr>
          <a:xfrm flipH="1" flipV="1">
            <a:off x="3635896" y="2852936"/>
            <a:ext cx="936104" cy="86409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2483768" y="6165304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solidFill>
                  <a:schemeClr val="accent1">
                    <a:lumMod val="75000"/>
                  </a:schemeClr>
                </a:solidFill>
              </a:rPr>
              <a:t>Zd</a:t>
            </a:r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roj financování: </a:t>
            </a:r>
            <a:r>
              <a:rPr lang="cs-CZ" sz="1600" b="1" dirty="0" smtClean="0">
                <a:solidFill>
                  <a:schemeClr val="accent1">
                    <a:lumMod val="75000"/>
                  </a:schemeClr>
                </a:solidFill>
              </a:rPr>
              <a:t>SFDI, Královéhradecký kraj</a:t>
            </a:r>
            <a:endParaRPr lang="cs-CZ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" name="Obrázek 11" descr="habrová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700808"/>
            <a:ext cx="3168352" cy="3242850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467544" y="1700808"/>
            <a:ext cx="3168352" cy="331236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Elipsa 15"/>
          <p:cNvSpPr/>
          <p:nvPr/>
        </p:nvSpPr>
        <p:spPr>
          <a:xfrm>
            <a:off x="2699792" y="2852936"/>
            <a:ext cx="216024" cy="216024"/>
          </a:xfrm>
          <a:prstGeom prst="ellipse">
            <a:avLst/>
          </a:prstGeom>
          <a:solidFill>
            <a:schemeClr val="tx2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 advClick="0" advTm="500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60648"/>
            <a:ext cx="7272808" cy="5876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179512" y="188640"/>
            <a:ext cx="532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OKRES RYCHNOV NAD KNĚŽNOU</a:t>
            </a:r>
            <a:endParaRPr lang="cs-CZ" sz="2000" b="1" dirty="0"/>
          </a:p>
        </p:txBody>
      </p:sp>
      <p:sp>
        <p:nvSpPr>
          <p:cNvPr id="7" name="Elipsa 6"/>
          <p:cNvSpPr/>
          <p:nvPr/>
        </p:nvSpPr>
        <p:spPr>
          <a:xfrm>
            <a:off x="2627784" y="1700808"/>
            <a:ext cx="864096" cy="86409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ovací čára 8"/>
          <p:cNvCxnSpPr>
            <a:endCxn id="7" idx="5"/>
          </p:cNvCxnSpPr>
          <p:nvPr/>
        </p:nvCxnSpPr>
        <p:spPr>
          <a:xfrm flipH="1" flipV="1">
            <a:off x="3365336" y="2438360"/>
            <a:ext cx="1926744" cy="16387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2483768" y="6165304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solidFill>
                  <a:schemeClr val="accent1">
                    <a:lumMod val="75000"/>
                  </a:schemeClr>
                </a:solidFill>
              </a:rPr>
              <a:t>Zd</a:t>
            </a:r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roj financování: </a:t>
            </a:r>
            <a:r>
              <a:rPr lang="cs-CZ" sz="1600" b="1" dirty="0" smtClean="0">
                <a:solidFill>
                  <a:schemeClr val="accent1">
                    <a:lumMod val="75000"/>
                  </a:schemeClr>
                </a:solidFill>
              </a:rPr>
              <a:t>SFDI, Královéhradecký kraj</a:t>
            </a:r>
            <a:endParaRPr lang="cs-CZ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3" name="Obrázek 12" descr="most opočn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1916832"/>
            <a:ext cx="3155093" cy="3641861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5292080" y="1916832"/>
            <a:ext cx="3168352" cy="367240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Elipsa 16"/>
          <p:cNvSpPr/>
          <p:nvPr/>
        </p:nvSpPr>
        <p:spPr>
          <a:xfrm>
            <a:off x="6804248" y="4365104"/>
            <a:ext cx="216024" cy="216024"/>
          </a:xfrm>
          <a:prstGeom prst="ellipse">
            <a:avLst/>
          </a:prstGeom>
          <a:solidFill>
            <a:schemeClr val="tx2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 advClick="0" advTm="500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60648"/>
            <a:ext cx="7272808" cy="5876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179512" y="188640"/>
            <a:ext cx="532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OKRES RYCHNOV NAD KNĚŽNOU</a:t>
            </a:r>
            <a:endParaRPr lang="cs-CZ" sz="2000" b="1" dirty="0"/>
          </a:p>
        </p:txBody>
      </p:sp>
      <p:sp>
        <p:nvSpPr>
          <p:cNvPr id="7" name="Elipsa 6"/>
          <p:cNvSpPr/>
          <p:nvPr/>
        </p:nvSpPr>
        <p:spPr>
          <a:xfrm>
            <a:off x="2771800" y="4869160"/>
            <a:ext cx="864096" cy="86409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ovací čára 8"/>
          <p:cNvCxnSpPr>
            <a:endCxn id="7" idx="6"/>
          </p:cNvCxnSpPr>
          <p:nvPr/>
        </p:nvCxnSpPr>
        <p:spPr>
          <a:xfrm flipH="1">
            <a:off x="3635896" y="4221088"/>
            <a:ext cx="2520280" cy="10801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2483768" y="6165304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solidFill>
                  <a:schemeClr val="accent1">
                    <a:lumMod val="75000"/>
                  </a:schemeClr>
                </a:solidFill>
              </a:rPr>
              <a:t>Zd</a:t>
            </a:r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roj financování: </a:t>
            </a:r>
            <a:r>
              <a:rPr lang="cs-CZ" sz="1600" b="1" dirty="0" smtClean="0">
                <a:solidFill>
                  <a:schemeClr val="accent1">
                    <a:lumMod val="75000"/>
                  </a:schemeClr>
                </a:solidFill>
              </a:rPr>
              <a:t>SFDI, Královéhradecký kraj</a:t>
            </a:r>
            <a:endParaRPr lang="cs-CZ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" name="Obrázek 11" descr="čermná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764704"/>
            <a:ext cx="3316845" cy="3444220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4499992" y="764704"/>
            <a:ext cx="3312368" cy="345638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Volný tvar 15"/>
          <p:cNvSpPr/>
          <p:nvPr/>
        </p:nvSpPr>
        <p:spPr>
          <a:xfrm>
            <a:off x="6081040" y="2664663"/>
            <a:ext cx="1424894" cy="936839"/>
          </a:xfrm>
          <a:custGeom>
            <a:avLst/>
            <a:gdLst>
              <a:gd name="connsiteX0" fmla="*/ 0 w 1424894"/>
              <a:gd name="connsiteY0" fmla="*/ 0 h 936839"/>
              <a:gd name="connsiteX1" fmla="*/ 123416 w 1424894"/>
              <a:gd name="connsiteY1" fmla="*/ 112196 h 936839"/>
              <a:gd name="connsiteX2" fmla="*/ 235613 w 1424894"/>
              <a:gd name="connsiteY2" fmla="*/ 291710 h 936839"/>
              <a:gd name="connsiteX3" fmla="*/ 706837 w 1424894"/>
              <a:gd name="connsiteY3" fmla="*/ 723666 h 936839"/>
              <a:gd name="connsiteX4" fmla="*/ 869522 w 1424894"/>
              <a:gd name="connsiteY4" fmla="*/ 925619 h 936839"/>
              <a:gd name="connsiteX5" fmla="*/ 1110744 w 1424894"/>
              <a:gd name="connsiteY5" fmla="*/ 790984 h 936839"/>
              <a:gd name="connsiteX6" fmla="*/ 1121964 w 1424894"/>
              <a:gd name="connsiteY6" fmla="*/ 712446 h 936839"/>
              <a:gd name="connsiteX7" fmla="*/ 1228550 w 1424894"/>
              <a:gd name="connsiteY7" fmla="*/ 712446 h 936839"/>
              <a:gd name="connsiteX8" fmla="*/ 1323917 w 1424894"/>
              <a:gd name="connsiteY8" fmla="*/ 661958 h 936839"/>
              <a:gd name="connsiteX9" fmla="*/ 1424894 w 1424894"/>
              <a:gd name="connsiteY9" fmla="*/ 650738 h 936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24894" h="936839">
                <a:moveTo>
                  <a:pt x="0" y="0"/>
                </a:moveTo>
                <a:cubicBezTo>
                  <a:pt x="42073" y="31789"/>
                  <a:pt x="84147" y="63578"/>
                  <a:pt x="123416" y="112196"/>
                </a:cubicBezTo>
                <a:cubicBezTo>
                  <a:pt x="162685" y="160814"/>
                  <a:pt x="138376" y="189798"/>
                  <a:pt x="235613" y="291710"/>
                </a:cubicBezTo>
                <a:cubicBezTo>
                  <a:pt x="332850" y="393622"/>
                  <a:pt x="601186" y="618015"/>
                  <a:pt x="706837" y="723666"/>
                </a:cubicBezTo>
                <a:cubicBezTo>
                  <a:pt x="812488" y="829317"/>
                  <a:pt x="802204" y="914399"/>
                  <a:pt x="869522" y="925619"/>
                </a:cubicBezTo>
                <a:cubicBezTo>
                  <a:pt x="936840" y="936839"/>
                  <a:pt x="1068670" y="826513"/>
                  <a:pt x="1110744" y="790984"/>
                </a:cubicBezTo>
                <a:cubicBezTo>
                  <a:pt x="1152818" y="755455"/>
                  <a:pt x="1102330" y="725536"/>
                  <a:pt x="1121964" y="712446"/>
                </a:cubicBezTo>
                <a:cubicBezTo>
                  <a:pt x="1141598" y="699356"/>
                  <a:pt x="1194891" y="720861"/>
                  <a:pt x="1228550" y="712446"/>
                </a:cubicBezTo>
                <a:cubicBezTo>
                  <a:pt x="1262209" y="704031"/>
                  <a:pt x="1291193" y="672243"/>
                  <a:pt x="1323917" y="661958"/>
                </a:cubicBezTo>
                <a:cubicBezTo>
                  <a:pt x="1356641" y="651673"/>
                  <a:pt x="1408065" y="654478"/>
                  <a:pt x="1424894" y="650738"/>
                </a:cubicBezTo>
              </a:path>
            </a:pathLst>
          </a:cu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 advClick="0" advTm="500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60648"/>
            <a:ext cx="7272808" cy="5876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179512" y="188640"/>
            <a:ext cx="532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OKRES RYCHNOV NAD KNĚŽNOU</a:t>
            </a:r>
            <a:endParaRPr lang="cs-CZ" sz="2000" b="1" dirty="0"/>
          </a:p>
        </p:txBody>
      </p:sp>
      <p:sp>
        <p:nvSpPr>
          <p:cNvPr id="7" name="Elipsa 6"/>
          <p:cNvSpPr/>
          <p:nvPr/>
        </p:nvSpPr>
        <p:spPr>
          <a:xfrm>
            <a:off x="5004048" y="980728"/>
            <a:ext cx="864096" cy="86409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ovací čára 8"/>
          <p:cNvCxnSpPr>
            <a:stCxn id="7" idx="3"/>
          </p:cNvCxnSpPr>
          <p:nvPr/>
        </p:nvCxnSpPr>
        <p:spPr>
          <a:xfrm flipH="1">
            <a:off x="4139952" y="1718280"/>
            <a:ext cx="990640" cy="120666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2483768" y="6165304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solidFill>
                  <a:srgbClr val="7030A0"/>
                </a:solidFill>
              </a:rPr>
              <a:t>Zd</a:t>
            </a:r>
            <a:r>
              <a:rPr lang="cs-CZ" sz="1600" b="1" dirty="0">
                <a:solidFill>
                  <a:srgbClr val="7030A0"/>
                </a:solidFill>
              </a:rPr>
              <a:t>roj financování: </a:t>
            </a:r>
            <a:r>
              <a:rPr lang="cs-CZ" sz="1600" b="1" dirty="0" smtClean="0">
                <a:solidFill>
                  <a:srgbClr val="7030A0"/>
                </a:solidFill>
              </a:rPr>
              <a:t>ČP - spolupráce</a:t>
            </a:r>
            <a:endParaRPr lang="cs-CZ" sz="1600" b="1" dirty="0">
              <a:solidFill>
                <a:srgbClr val="7030A0"/>
              </a:solidFill>
            </a:endParaRPr>
          </a:p>
        </p:txBody>
      </p:sp>
      <p:pic>
        <p:nvPicPr>
          <p:cNvPr id="12" name="Obrázek 11" descr="polom -deštné, 1. etap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916832"/>
            <a:ext cx="3587115" cy="3760940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539552" y="1916832"/>
            <a:ext cx="3600400" cy="381642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Volný tvar 16"/>
          <p:cNvSpPr/>
          <p:nvPr/>
        </p:nvSpPr>
        <p:spPr>
          <a:xfrm>
            <a:off x="2002704" y="4252240"/>
            <a:ext cx="897571" cy="1172452"/>
          </a:xfrm>
          <a:custGeom>
            <a:avLst/>
            <a:gdLst>
              <a:gd name="connsiteX0" fmla="*/ 0 w 897571"/>
              <a:gd name="connsiteY0" fmla="*/ 0 h 1172452"/>
              <a:gd name="connsiteX1" fmla="*/ 140246 w 897571"/>
              <a:gd name="connsiteY1" fmla="*/ 56099 h 1172452"/>
              <a:gd name="connsiteX2" fmla="*/ 286101 w 897571"/>
              <a:gd name="connsiteY2" fmla="*/ 330980 h 1172452"/>
              <a:gd name="connsiteX3" fmla="*/ 370248 w 897571"/>
              <a:gd name="connsiteY3" fmla="*/ 415127 h 1172452"/>
              <a:gd name="connsiteX4" fmla="*/ 415127 w 897571"/>
              <a:gd name="connsiteY4" fmla="*/ 504884 h 1172452"/>
              <a:gd name="connsiteX5" fmla="*/ 488054 w 897571"/>
              <a:gd name="connsiteY5" fmla="*/ 577812 h 1172452"/>
              <a:gd name="connsiteX6" fmla="*/ 516103 w 897571"/>
              <a:gd name="connsiteY6" fmla="*/ 695618 h 1172452"/>
              <a:gd name="connsiteX7" fmla="*/ 757325 w 897571"/>
              <a:gd name="connsiteY7" fmla="*/ 880742 h 1172452"/>
              <a:gd name="connsiteX8" fmla="*/ 824643 w 897571"/>
              <a:gd name="connsiteY8" fmla="*/ 1088305 h 1172452"/>
              <a:gd name="connsiteX9" fmla="*/ 897571 w 897571"/>
              <a:gd name="connsiteY9" fmla="*/ 1172452 h 117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97571" h="1172452">
                <a:moveTo>
                  <a:pt x="0" y="0"/>
                </a:moveTo>
                <a:cubicBezTo>
                  <a:pt x="46281" y="468"/>
                  <a:pt x="92563" y="936"/>
                  <a:pt x="140246" y="56099"/>
                </a:cubicBezTo>
                <a:cubicBezTo>
                  <a:pt x="187930" y="111262"/>
                  <a:pt x="247767" y="271142"/>
                  <a:pt x="286101" y="330980"/>
                </a:cubicBezTo>
                <a:cubicBezTo>
                  <a:pt x="324435" y="390818"/>
                  <a:pt x="348744" y="386143"/>
                  <a:pt x="370248" y="415127"/>
                </a:cubicBezTo>
                <a:cubicBezTo>
                  <a:pt x="391752" y="444111"/>
                  <a:pt x="395493" y="477770"/>
                  <a:pt x="415127" y="504884"/>
                </a:cubicBezTo>
                <a:cubicBezTo>
                  <a:pt x="434761" y="531998"/>
                  <a:pt x="471225" y="546023"/>
                  <a:pt x="488054" y="577812"/>
                </a:cubicBezTo>
                <a:cubicBezTo>
                  <a:pt x="504883" y="609601"/>
                  <a:pt x="471225" y="645130"/>
                  <a:pt x="516103" y="695618"/>
                </a:cubicBezTo>
                <a:cubicBezTo>
                  <a:pt x="560981" y="746106"/>
                  <a:pt x="705902" y="815294"/>
                  <a:pt x="757325" y="880742"/>
                </a:cubicBezTo>
                <a:cubicBezTo>
                  <a:pt x="808748" y="946190"/>
                  <a:pt x="801269" y="1039687"/>
                  <a:pt x="824643" y="1088305"/>
                </a:cubicBezTo>
                <a:cubicBezTo>
                  <a:pt x="848017" y="1136923"/>
                  <a:pt x="882612" y="1156558"/>
                  <a:pt x="897571" y="1172452"/>
                </a:cubicBezTo>
              </a:path>
            </a:pathLst>
          </a:cu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 advClick="0" advTm="500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60648"/>
            <a:ext cx="7272808" cy="5876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179512" y="188640"/>
            <a:ext cx="532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OKRES RYCHNOV NAD KNĚŽNOU</a:t>
            </a:r>
            <a:endParaRPr lang="cs-CZ" sz="2000" b="1" dirty="0"/>
          </a:p>
        </p:txBody>
      </p:sp>
      <p:sp>
        <p:nvSpPr>
          <p:cNvPr id="7" name="Elipsa 6"/>
          <p:cNvSpPr/>
          <p:nvPr/>
        </p:nvSpPr>
        <p:spPr>
          <a:xfrm>
            <a:off x="5004048" y="980728"/>
            <a:ext cx="864096" cy="86409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ovací čára 8"/>
          <p:cNvCxnSpPr>
            <a:stCxn id="7" idx="3"/>
          </p:cNvCxnSpPr>
          <p:nvPr/>
        </p:nvCxnSpPr>
        <p:spPr>
          <a:xfrm flipH="1">
            <a:off x="3995936" y="1718280"/>
            <a:ext cx="1134656" cy="214276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2483768" y="6165304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solidFill>
                  <a:srgbClr val="7030A0"/>
                </a:solidFill>
              </a:rPr>
              <a:t>Zd</a:t>
            </a:r>
            <a:r>
              <a:rPr lang="cs-CZ" sz="1600" b="1" dirty="0">
                <a:solidFill>
                  <a:srgbClr val="7030A0"/>
                </a:solidFill>
              </a:rPr>
              <a:t>roj financování: </a:t>
            </a:r>
            <a:r>
              <a:rPr lang="cs-CZ" sz="1600" b="1" dirty="0" smtClean="0">
                <a:solidFill>
                  <a:srgbClr val="7030A0"/>
                </a:solidFill>
              </a:rPr>
              <a:t>ČP - spolupráce</a:t>
            </a:r>
            <a:endParaRPr lang="cs-CZ" sz="1600" b="1" dirty="0">
              <a:solidFill>
                <a:srgbClr val="7030A0"/>
              </a:solidFill>
            </a:endParaRPr>
          </a:p>
        </p:txBody>
      </p:sp>
      <p:pic>
        <p:nvPicPr>
          <p:cNvPr id="12" name="Obrázek 11" descr="polom -deštné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1916832"/>
            <a:ext cx="3384376" cy="3548376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611560" y="1916832"/>
            <a:ext cx="3384376" cy="36004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2843808" y="5229200"/>
            <a:ext cx="646267" cy="144016"/>
          </a:xfrm>
          <a:custGeom>
            <a:avLst/>
            <a:gdLst>
              <a:gd name="connsiteX0" fmla="*/ 0 w 658368"/>
              <a:gd name="connsiteY0" fmla="*/ 0 h 147522"/>
              <a:gd name="connsiteX1" fmla="*/ 380390 w 658368"/>
              <a:gd name="connsiteY1" fmla="*/ 51206 h 147522"/>
              <a:gd name="connsiteX2" fmla="*/ 570585 w 658368"/>
              <a:gd name="connsiteY2" fmla="*/ 138988 h 147522"/>
              <a:gd name="connsiteX3" fmla="*/ 658368 w 658368"/>
              <a:gd name="connsiteY3" fmla="*/ 102412 h 147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8368" h="147522">
                <a:moveTo>
                  <a:pt x="0" y="0"/>
                </a:moveTo>
                <a:cubicBezTo>
                  <a:pt x="142646" y="14020"/>
                  <a:pt x="285292" y="28041"/>
                  <a:pt x="380390" y="51206"/>
                </a:cubicBezTo>
                <a:cubicBezTo>
                  <a:pt x="475488" y="74371"/>
                  <a:pt x="524255" y="130454"/>
                  <a:pt x="570585" y="138988"/>
                </a:cubicBezTo>
                <a:cubicBezTo>
                  <a:pt x="616915" y="147522"/>
                  <a:pt x="637641" y="124967"/>
                  <a:pt x="658368" y="102412"/>
                </a:cubicBezTo>
              </a:path>
            </a:pathLst>
          </a:cu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 advClick="0" advTm="500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636" y="548680"/>
            <a:ext cx="9150636" cy="5635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179512" y="188640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OKRES HRADEC KRÁLOVÉ</a:t>
            </a:r>
            <a:endParaRPr lang="cs-CZ" sz="2000" b="1" dirty="0"/>
          </a:p>
        </p:txBody>
      </p:sp>
      <p:sp>
        <p:nvSpPr>
          <p:cNvPr id="12" name="Elipsa 11"/>
          <p:cNvSpPr/>
          <p:nvPr/>
        </p:nvSpPr>
        <p:spPr>
          <a:xfrm>
            <a:off x="2555776" y="1700808"/>
            <a:ext cx="720080" cy="64807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4" name="Přímá spojovací čára 13"/>
          <p:cNvCxnSpPr>
            <a:stCxn id="12" idx="7"/>
          </p:cNvCxnSpPr>
          <p:nvPr/>
        </p:nvCxnSpPr>
        <p:spPr>
          <a:xfrm flipV="1">
            <a:off x="3170403" y="980728"/>
            <a:ext cx="321477" cy="8149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Obrázek 12" descr="myštěve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4618" y="116632"/>
            <a:ext cx="3666932" cy="3811893"/>
          </a:xfrm>
          <a:prstGeom prst="rect">
            <a:avLst/>
          </a:prstGeom>
        </p:spPr>
      </p:pic>
      <p:sp>
        <p:nvSpPr>
          <p:cNvPr id="15" name="Obdélník 14"/>
          <p:cNvSpPr/>
          <p:nvPr/>
        </p:nvSpPr>
        <p:spPr>
          <a:xfrm>
            <a:off x="3491880" y="116632"/>
            <a:ext cx="3672408" cy="381642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TextovéPole 17"/>
          <p:cNvSpPr txBox="1"/>
          <p:nvPr/>
        </p:nvSpPr>
        <p:spPr>
          <a:xfrm>
            <a:off x="2483768" y="6165304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solidFill>
                  <a:schemeClr val="accent1">
                    <a:lumMod val="75000"/>
                  </a:schemeClr>
                </a:solidFill>
              </a:rPr>
              <a:t>Zd</a:t>
            </a:r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roj financování: </a:t>
            </a:r>
            <a:r>
              <a:rPr lang="cs-CZ" sz="1600" b="1" dirty="0" smtClean="0">
                <a:solidFill>
                  <a:schemeClr val="accent1">
                    <a:lumMod val="75000"/>
                  </a:schemeClr>
                </a:solidFill>
              </a:rPr>
              <a:t>SFDI, Královéhradecký kraj</a:t>
            </a:r>
            <a:endParaRPr lang="cs-CZ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Volný tvar 10"/>
          <p:cNvSpPr/>
          <p:nvPr/>
        </p:nvSpPr>
        <p:spPr>
          <a:xfrm>
            <a:off x="4876800" y="2076450"/>
            <a:ext cx="374650" cy="254000"/>
          </a:xfrm>
          <a:custGeom>
            <a:avLst/>
            <a:gdLst>
              <a:gd name="connsiteX0" fmla="*/ 0 w 374650"/>
              <a:gd name="connsiteY0" fmla="*/ 0 h 254000"/>
              <a:gd name="connsiteX1" fmla="*/ 127000 w 374650"/>
              <a:gd name="connsiteY1" fmla="*/ 63500 h 254000"/>
              <a:gd name="connsiteX2" fmla="*/ 177800 w 374650"/>
              <a:gd name="connsiteY2" fmla="*/ 114300 h 254000"/>
              <a:gd name="connsiteX3" fmla="*/ 222250 w 374650"/>
              <a:gd name="connsiteY3" fmla="*/ 177800 h 254000"/>
              <a:gd name="connsiteX4" fmla="*/ 374650 w 374650"/>
              <a:gd name="connsiteY4" fmla="*/ 254000 h 254000"/>
              <a:gd name="connsiteX5" fmla="*/ 374650 w 374650"/>
              <a:gd name="connsiteY5" fmla="*/ 254000 h 25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4650" h="254000">
                <a:moveTo>
                  <a:pt x="0" y="0"/>
                </a:moveTo>
                <a:cubicBezTo>
                  <a:pt x="48683" y="22225"/>
                  <a:pt x="97367" y="44450"/>
                  <a:pt x="127000" y="63500"/>
                </a:cubicBezTo>
                <a:cubicBezTo>
                  <a:pt x="156633" y="82550"/>
                  <a:pt x="161925" y="95250"/>
                  <a:pt x="177800" y="114300"/>
                </a:cubicBezTo>
                <a:cubicBezTo>
                  <a:pt x="193675" y="133350"/>
                  <a:pt x="189442" y="154517"/>
                  <a:pt x="222250" y="177800"/>
                </a:cubicBezTo>
                <a:cubicBezTo>
                  <a:pt x="255058" y="201083"/>
                  <a:pt x="374650" y="254000"/>
                  <a:pt x="374650" y="254000"/>
                </a:cubicBezTo>
                <a:lnTo>
                  <a:pt x="374650" y="254000"/>
                </a:lnTo>
              </a:path>
            </a:pathLst>
          </a:cu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 advClick="0" advTm="500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79512" y="188640"/>
            <a:ext cx="532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OKRES RYCHNOV NAD KNĚŽNOU</a:t>
            </a:r>
            <a:endParaRPr lang="cs-CZ" sz="2000" b="1" dirty="0"/>
          </a:p>
        </p:txBody>
      </p:sp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827584" y="1196752"/>
          <a:ext cx="7560840" cy="4056511"/>
        </p:xfrm>
        <a:graphic>
          <a:graphicData uri="http://schemas.openxmlformats.org/drawingml/2006/table">
            <a:tbl>
              <a:tblPr/>
              <a:tblGrid>
                <a:gridCol w="1074111"/>
                <a:gridCol w="3972919"/>
                <a:gridCol w="1436463"/>
                <a:gridCol w="1077347"/>
              </a:tblGrid>
              <a:tr h="116078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Zdroj financování</a:t>
                      </a:r>
                    </a:p>
                  </a:txBody>
                  <a:tcPr marL="7829" marR="7829" marT="7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Název stavby</a:t>
                      </a:r>
                    </a:p>
                  </a:txBody>
                  <a:tcPr marL="7829" marR="7829" marT="7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Termíny realizace stavebních prací</a:t>
                      </a:r>
                    </a:p>
                  </a:txBody>
                  <a:tcPr marL="7829" marR="7829" marT="7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Investiční náklady vč. DPH [mil. Kč]</a:t>
                      </a:r>
                    </a:p>
                  </a:txBody>
                  <a:tcPr marL="7829" marR="7829" marT="7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</a:tr>
              <a:tr h="26211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ROP42</a:t>
                      </a:r>
                      <a:endParaRPr lang="cs-CZ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829" marR="7829" marT="7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III/30431 Křivice - Lično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4.5. - 16.8.2015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48,154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11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SFDI</a:t>
                      </a:r>
                    </a:p>
                  </a:txBody>
                  <a:tcPr marL="7829" marR="7829" marT="7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II/320 Voděrady - Záhornice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12.6. - 30.8.2015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15,531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11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SFDI</a:t>
                      </a:r>
                    </a:p>
                  </a:txBody>
                  <a:tcPr marL="7829" marR="7829" marT="7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III/3104 Sedloňov- opěrná zeď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18.5. - 30.8.2015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9,354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11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SFDI</a:t>
                      </a:r>
                    </a:p>
                  </a:txBody>
                  <a:tcPr marL="7829" marR="7829" marT="7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III/298 46 Bílý Újezd - zajištění silnice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29.6. - 16.8.2015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3,170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11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SFDI</a:t>
                      </a:r>
                    </a:p>
                  </a:txBody>
                  <a:tcPr marL="7829" marR="7829" marT="7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III/3191 Javornice - Blatiny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07/2015 - 10/2015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23,000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11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SFDI</a:t>
                      </a:r>
                    </a:p>
                  </a:txBody>
                  <a:tcPr marL="7829" marR="7829" marT="7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III/31814 Rychnov n. Kn. - Habrová - opěrná zeď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06/2015 - 08/2015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8,418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11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SFDI</a:t>
                      </a:r>
                    </a:p>
                  </a:txBody>
                  <a:tcPr marL="7829" marR="7829" marT="7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Most ev.č. 30815-1 Opočno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06/2015 - 09/2015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5,006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11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SFDI</a:t>
                      </a:r>
                    </a:p>
                  </a:txBody>
                  <a:tcPr marL="7829" marR="7829" marT="7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III/3172 Čermná nad Orlicí - Borohrádek, 1. etapa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07/2015 - 10/2015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27,352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11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ČP - spolupráce</a:t>
                      </a:r>
                    </a:p>
                  </a:txBody>
                  <a:tcPr marL="7829" marR="7829" marT="7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Silnice II/310 Polom – Deštné Zákoutí, 1. etapa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20.4. - 28.6.2015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32,610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59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ČP - spolupráce</a:t>
                      </a:r>
                    </a:p>
                  </a:txBody>
                  <a:tcPr marL="7829" marR="7829" marT="78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II/310 Polom – Deštné Zákoutí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8.6. - 2.8.2015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18,833</a:t>
                      </a:r>
                    </a:p>
                  </a:txBody>
                  <a:tcPr marL="7829" marR="7829" marT="78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113">
                <a:tc>
                  <a:txBody>
                    <a:bodyPr/>
                    <a:lstStyle/>
                    <a:p>
                      <a:pPr algn="l" fontAlgn="ctr"/>
                      <a:endParaRPr lang="cs-CZ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829" marR="7829" marT="782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829" marR="7829" marT="782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∑ = </a:t>
                      </a:r>
                    </a:p>
                  </a:txBody>
                  <a:tcPr marL="7829" marR="7829" marT="782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191,428</a:t>
                      </a:r>
                    </a:p>
                  </a:txBody>
                  <a:tcPr marL="7829" marR="7829" marT="782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advClick="0" advTm="300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0"/>
            <a:ext cx="5036219" cy="6256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179512" y="188640"/>
            <a:ext cx="532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OKRES TRUTNOV</a:t>
            </a:r>
            <a:endParaRPr lang="cs-CZ" sz="2000" b="1" dirty="0"/>
          </a:p>
        </p:txBody>
      </p:sp>
      <p:sp>
        <p:nvSpPr>
          <p:cNvPr id="7" name="Elipsa 6"/>
          <p:cNvSpPr/>
          <p:nvPr/>
        </p:nvSpPr>
        <p:spPr>
          <a:xfrm>
            <a:off x="4067944" y="4149080"/>
            <a:ext cx="864096" cy="86409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ovací čára 8"/>
          <p:cNvCxnSpPr>
            <a:endCxn id="7" idx="0"/>
          </p:cNvCxnSpPr>
          <p:nvPr/>
        </p:nvCxnSpPr>
        <p:spPr>
          <a:xfrm>
            <a:off x="3779912" y="3140968"/>
            <a:ext cx="720080" cy="10081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Obrázek 13" descr="verdek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908720"/>
            <a:ext cx="3255367" cy="3456384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2483768" y="6165304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solidFill>
                  <a:schemeClr val="accent1">
                    <a:lumMod val="75000"/>
                  </a:schemeClr>
                </a:solidFill>
              </a:rPr>
              <a:t>Zd</a:t>
            </a:r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roj financování: </a:t>
            </a:r>
            <a:r>
              <a:rPr lang="cs-CZ" sz="1600" b="1" dirty="0" smtClean="0">
                <a:solidFill>
                  <a:schemeClr val="accent1">
                    <a:lumMod val="75000"/>
                  </a:schemeClr>
                </a:solidFill>
              </a:rPr>
              <a:t>SFDI, Královéhradecký kraj</a:t>
            </a:r>
            <a:endParaRPr lang="cs-CZ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539552" y="908720"/>
            <a:ext cx="3240360" cy="345638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Elipsa 15"/>
          <p:cNvSpPr/>
          <p:nvPr/>
        </p:nvSpPr>
        <p:spPr>
          <a:xfrm>
            <a:off x="899592" y="2204864"/>
            <a:ext cx="144016" cy="144016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 advClick="0" advTm="500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0"/>
            <a:ext cx="5036219" cy="6256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179512" y="188640"/>
            <a:ext cx="532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OKRES TRUTNOV</a:t>
            </a:r>
            <a:endParaRPr lang="cs-CZ" sz="2000" b="1" dirty="0"/>
          </a:p>
        </p:txBody>
      </p:sp>
      <p:sp>
        <p:nvSpPr>
          <p:cNvPr id="7" name="Elipsa 6"/>
          <p:cNvSpPr/>
          <p:nvPr/>
        </p:nvSpPr>
        <p:spPr>
          <a:xfrm>
            <a:off x="5868144" y="3573016"/>
            <a:ext cx="864096" cy="86409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ovací čára 8"/>
          <p:cNvCxnSpPr>
            <a:endCxn id="7" idx="2"/>
          </p:cNvCxnSpPr>
          <p:nvPr/>
        </p:nvCxnSpPr>
        <p:spPr>
          <a:xfrm>
            <a:off x="3995936" y="2564904"/>
            <a:ext cx="1872208" cy="144016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2483768" y="6165304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solidFill>
                  <a:schemeClr val="accent1">
                    <a:lumMod val="75000"/>
                  </a:schemeClr>
                </a:solidFill>
              </a:rPr>
              <a:t>Zd</a:t>
            </a:r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roj financování: </a:t>
            </a:r>
            <a:r>
              <a:rPr lang="cs-CZ" sz="1600" b="1" dirty="0" smtClean="0">
                <a:solidFill>
                  <a:schemeClr val="accent1">
                    <a:lumMod val="75000"/>
                  </a:schemeClr>
                </a:solidFill>
              </a:rPr>
              <a:t>SFDI, Královéhradecký kraj</a:t>
            </a:r>
            <a:endParaRPr lang="cs-CZ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" name="Obrázek 11" descr="libnatov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692696"/>
            <a:ext cx="3240360" cy="4205733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755576" y="692696"/>
            <a:ext cx="3240360" cy="417646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Elipsa 15"/>
          <p:cNvSpPr/>
          <p:nvPr/>
        </p:nvSpPr>
        <p:spPr>
          <a:xfrm>
            <a:off x="1115616" y="3645024"/>
            <a:ext cx="216024" cy="216024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 advClick="0" advTm="500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0"/>
            <a:ext cx="5036219" cy="6256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179512" y="188640"/>
            <a:ext cx="532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OKRES TRUTNOV</a:t>
            </a:r>
            <a:endParaRPr lang="cs-CZ" sz="2000" b="1" dirty="0"/>
          </a:p>
        </p:txBody>
      </p:sp>
      <p:sp>
        <p:nvSpPr>
          <p:cNvPr id="7" name="Elipsa 6"/>
          <p:cNvSpPr/>
          <p:nvPr/>
        </p:nvSpPr>
        <p:spPr>
          <a:xfrm>
            <a:off x="6012160" y="2924944"/>
            <a:ext cx="864096" cy="86409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ovací čára 8"/>
          <p:cNvCxnSpPr>
            <a:endCxn id="7" idx="1"/>
          </p:cNvCxnSpPr>
          <p:nvPr/>
        </p:nvCxnSpPr>
        <p:spPr>
          <a:xfrm>
            <a:off x="4139952" y="1916832"/>
            <a:ext cx="1998752" cy="11346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2483768" y="6165304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solidFill>
                  <a:schemeClr val="accent1">
                    <a:lumMod val="75000"/>
                  </a:schemeClr>
                </a:solidFill>
              </a:rPr>
              <a:t>Zd</a:t>
            </a:r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roj financování: </a:t>
            </a:r>
            <a:r>
              <a:rPr lang="cs-CZ" sz="1600" b="1" dirty="0" smtClean="0">
                <a:solidFill>
                  <a:schemeClr val="accent1">
                    <a:lumMod val="75000"/>
                  </a:schemeClr>
                </a:solidFill>
              </a:rPr>
              <a:t>SFDI, Královéhradecký kraj</a:t>
            </a:r>
            <a:endParaRPr lang="cs-CZ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3" name="Obrázek 12" descr="malé svatonovic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836712"/>
            <a:ext cx="3312368" cy="4032448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827584" y="836712"/>
            <a:ext cx="3312368" cy="403244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1225550" y="2419350"/>
            <a:ext cx="425450" cy="443442"/>
          </a:xfrm>
          <a:custGeom>
            <a:avLst/>
            <a:gdLst>
              <a:gd name="connsiteX0" fmla="*/ 0 w 425450"/>
              <a:gd name="connsiteY0" fmla="*/ 425450 h 443442"/>
              <a:gd name="connsiteX1" fmla="*/ 114300 w 425450"/>
              <a:gd name="connsiteY1" fmla="*/ 406400 h 443442"/>
              <a:gd name="connsiteX2" fmla="*/ 190500 w 425450"/>
              <a:gd name="connsiteY2" fmla="*/ 203200 h 443442"/>
              <a:gd name="connsiteX3" fmla="*/ 254000 w 425450"/>
              <a:gd name="connsiteY3" fmla="*/ 228600 h 443442"/>
              <a:gd name="connsiteX4" fmla="*/ 355600 w 425450"/>
              <a:gd name="connsiteY4" fmla="*/ 139700 h 443442"/>
              <a:gd name="connsiteX5" fmla="*/ 374650 w 425450"/>
              <a:gd name="connsiteY5" fmla="*/ 50800 h 443442"/>
              <a:gd name="connsiteX6" fmla="*/ 425450 w 425450"/>
              <a:gd name="connsiteY6" fmla="*/ 0 h 443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5450" h="443442">
                <a:moveTo>
                  <a:pt x="0" y="425450"/>
                </a:moveTo>
                <a:cubicBezTo>
                  <a:pt x="41275" y="434446"/>
                  <a:pt x="82550" y="443442"/>
                  <a:pt x="114300" y="406400"/>
                </a:cubicBezTo>
                <a:cubicBezTo>
                  <a:pt x="146050" y="369358"/>
                  <a:pt x="167217" y="232833"/>
                  <a:pt x="190500" y="203200"/>
                </a:cubicBezTo>
                <a:cubicBezTo>
                  <a:pt x="213783" y="173567"/>
                  <a:pt x="226483" y="239183"/>
                  <a:pt x="254000" y="228600"/>
                </a:cubicBezTo>
                <a:cubicBezTo>
                  <a:pt x="281517" y="218017"/>
                  <a:pt x="335492" y="169333"/>
                  <a:pt x="355600" y="139700"/>
                </a:cubicBezTo>
                <a:cubicBezTo>
                  <a:pt x="375708" y="110067"/>
                  <a:pt x="363008" y="74083"/>
                  <a:pt x="374650" y="50800"/>
                </a:cubicBezTo>
                <a:cubicBezTo>
                  <a:pt x="386292" y="27517"/>
                  <a:pt x="405871" y="13758"/>
                  <a:pt x="425450" y="0"/>
                </a:cubicBezTo>
              </a:path>
            </a:pathLst>
          </a:cu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 advClick="0" advTm="500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0"/>
            <a:ext cx="5036219" cy="6256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179512" y="188640"/>
            <a:ext cx="532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OKRES TRUTNOV</a:t>
            </a:r>
            <a:endParaRPr lang="cs-CZ" sz="2000" b="1" dirty="0"/>
          </a:p>
        </p:txBody>
      </p:sp>
      <p:sp>
        <p:nvSpPr>
          <p:cNvPr id="7" name="Elipsa 6"/>
          <p:cNvSpPr/>
          <p:nvPr/>
        </p:nvSpPr>
        <p:spPr>
          <a:xfrm>
            <a:off x="5220072" y="1268760"/>
            <a:ext cx="864096" cy="86409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ovací čára 8"/>
          <p:cNvCxnSpPr>
            <a:stCxn id="10" idx="3"/>
            <a:endCxn id="7" idx="3"/>
          </p:cNvCxnSpPr>
          <p:nvPr/>
        </p:nvCxnSpPr>
        <p:spPr>
          <a:xfrm flipV="1">
            <a:off x="3707904" y="2006312"/>
            <a:ext cx="1638712" cy="138668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2483768" y="6165304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solidFill>
                  <a:schemeClr val="accent1">
                    <a:lumMod val="75000"/>
                  </a:schemeClr>
                </a:solidFill>
              </a:rPr>
              <a:t>Zd</a:t>
            </a:r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roj financování: </a:t>
            </a:r>
            <a:r>
              <a:rPr lang="cs-CZ" sz="1600" b="1" dirty="0" smtClean="0">
                <a:solidFill>
                  <a:schemeClr val="accent1">
                    <a:lumMod val="75000"/>
                  </a:schemeClr>
                </a:solidFill>
              </a:rPr>
              <a:t>SFDI, Královéhradecký kraj</a:t>
            </a:r>
            <a:endParaRPr lang="cs-CZ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" name="Obrázek 11" descr="lampertic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556792"/>
            <a:ext cx="3274336" cy="3661068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467544" y="1556792"/>
            <a:ext cx="3240360" cy="367240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Elipsa 15"/>
          <p:cNvSpPr/>
          <p:nvPr/>
        </p:nvSpPr>
        <p:spPr>
          <a:xfrm>
            <a:off x="2051720" y="2780928"/>
            <a:ext cx="144016" cy="144016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Elipsa 16"/>
          <p:cNvSpPr/>
          <p:nvPr/>
        </p:nvSpPr>
        <p:spPr>
          <a:xfrm>
            <a:off x="2267744" y="2852936"/>
            <a:ext cx="144016" cy="144016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 advClick="0" advTm="500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6" grpId="0" animBg="1"/>
      <p:bldP spid="1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0"/>
            <a:ext cx="5036219" cy="6256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179512" y="188640"/>
            <a:ext cx="532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OKRES TRUTNOV</a:t>
            </a:r>
            <a:endParaRPr lang="cs-CZ" sz="2000" b="1" dirty="0"/>
          </a:p>
        </p:txBody>
      </p:sp>
      <p:sp>
        <p:nvSpPr>
          <p:cNvPr id="7" name="Elipsa 6"/>
          <p:cNvSpPr/>
          <p:nvPr/>
        </p:nvSpPr>
        <p:spPr>
          <a:xfrm>
            <a:off x="3059832" y="3861048"/>
            <a:ext cx="864096" cy="86409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ovací čára 8"/>
          <p:cNvCxnSpPr>
            <a:stCxn id="13" idx="1"/>
            <a:endCxn id="7" idx="6"/>
          </p:cNvCxnSpPr>
          <p:nvPr/>
        </p:nvCxnSpPr>
        <p:spPr>
          <a:xfrm flipH="1">
            <a:off x="3923928" y="2469498"/>
            <a:ext cx="1584176" cy="182359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2483768" y="6165304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solidFill>
                  <a:schemeClr val="accent1">
                    <a:lumMod val="75000"/>
                  </a:schemeClr>
                </a:solidFill>
              </a:rPr>
              <a:t>Zd</a:t>
            </a:r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roj financování: </a:t>
            </a:r>
            <a:r>
              <a:rPr lang="cs-CZ" sz="1600" b="1" dirty="0" smtClean="0">
                <a:solidFill>
                  <a:schemeClr val="accent1">
                    <a:lumMod val="75000"/>
                  </a:schemeClr>
                </a:solidFill>
              </a:rPr>
              <a:t>SFDI, Královéhradecký kraj</a:t>
            </a:r>
            <a:endParaRPr lang="cs-CZ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3" name="Obrázek 12" descr="brusnic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8104" y="332656"/>
            <a:ext cx="3240360" cy="4273683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5508104" y="332656"/>
            <a:ext cx="3240360" cy="424847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Elipsa 21"/>
          <p:cNvSpPr/>
          <p:nvPr/>
        </p:nvSpPr>
        <p:spPr>
          <a:xfrm>
            <a:off x="6516216" y="3140968"/>
            <a:ext cx="144016" cy="144016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 advClick="0" advTm="500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2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0"/>
            <a:ext cx="5036219" cy="6256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179512" y="188640"/>
            <a:ext cx="532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OKRES TRUTNOV</a:t>
            </a:r>
            <a:endParaRPr lang="cs-CZ" sz="2000" b="1" dirty="0"/>
          </a:p>
        </p:txBody>
      </p:sp>
      <p:sp>
        <p:nvSpPr>
          <p:cNvPr id="7" name="Elipsa 6"/>
          <p:cNvSpPr/>
          <p:nvPr/>
        </p:nvSpPr>
        <p:spPr>
          <a:xfrm>
            <a:off x="5364088" y="2348880"/>
            <a:ext cx="864096" cy="86409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ovací čára 8"/>
          <p:cNvCxnSpPr>
            <a:stCxn id="7" idx="3"/>
          </p:cNvCxnSpPr>
          <p:nvPr/>
        </p:nvCxnSpPr>
        <p:spPr>
          <a:xfrm flipH="1">
            <a:off x="3923928" y="3086432"/>
            <a:ext cx="1566704" cy="9186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2483768" y="6165304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solidFill>
                  <a:schemeClr val="accent1">
                    <a:lumMod val="75000"/>
                  </a:schemeClr>
                </a:solidFill>
              </a:rPr>
              <a:t>Zd</a:t>
            </a:r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roj financování: </a:t>
            </a:r>
            <a:r>
              <a:rPr lang="cs-CZ" sz="1600" b="1" dirty="0" smtClean="0">
                <a:solidFill>
                  <a:schemeClr val="accent1">
                    <a:lumMod val="75000"/>
                  </a:schemeClr>
                </a:solidFill>
              </a:rPr>
              <a:t>SFDI, Královéhradecký kraj</a:t>
            </a:r>
            <a:endParaRPr lang="cs-CZ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" name="Obrázek 11" descr="lhota u trutnov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908720"/>
            <a:ext cx="3223464" cy="3960440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683568" y="908720"/>
            <a:ext cx="3240360" cy="396044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Elipsa 16"/>
          <p:cNvSpPr/>
          <p:nvPr/>
        </p:nvSpPr>
        <p:spPr>
          <a:xfrm>
            <a:off x="2843808" y="2852936"/>
            <a:ext cx="216024" cy="216024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 advClick="0" advTm="500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0"/>
            <a:ext cx="5036219" cy="6256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179512" y="188640"/>
            <a:ext cx="532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OKRES TRUTNOV</a:t>
            </a:r>
            <a:endParaRPr lang="cs-CZ" sz="2000" b="1" dirty="0"/>
          </a:p>
        </p:txBody>
      </p:sp>
      <p:sp>
        <p:nvSpPr>
          <p:cNvPr id="7" name="Elipsa 6"/>
          <p:cNvSpPr/>
          <p:nvPr/>
        </p:nvSpPr>
        <p:spPr>
          <a:xfrm>
            <a:off x="3491880" y="3861048"/>
            <a:ext cx="864096" cy="86409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ovací čára 8"/>
          <p:cNvCxnSpPr>
            <a:stCxn id="10" idx="1"/>
            <a:endCxn id="7" idx="7"/>
          </p:cNvCxnSpPr>
          <p:nvPr/>
        </p:nvCxnSpPr>
        <p:spPr>
          <a:xfrm flipH="1">
            <a:off x="4229432" y="2384884"/>
            <a:ext cx="774616" cy="16027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2483768" y="6165304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solidFill>
                  <a:schemeClr val="accent1">
                    <a:lumMod val="75000"/>
                  </a:schemeClr>
                </a:solidFill>
              </a:rPr>
              <a:t>Zd</a:t>
            </a:r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roj financování: </a:t>
            </a:r>
            <a:r>
              <a:rPr lang="cs-CZ" sz="1600" b="1" dirty="0" smtClean="0">
                <a:solidFill>
                  <a:schemeClr val="accent1">
                    <a:lumMod val="75000"/>
                  </a:schemeClr>
                </a:solidFill>
              </a:rPr>
              <a:t>SFDI, Královéhradecký kraj</a:t>
            </a:r>
            <a:endParaRPr lang="cs-CZ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3" name="Obrázek 12" descr="souvra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332656"/>
            <a:ext cx="3769838" cy="4112014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5004048" y="332656"/>
            <a:ext cx="3744416" cy="410445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Elipsa 16"/>
          <p:cNvSpPr/>
          <p:nvPr/>
        </p:nvSpPr>
        <p:spPr>
          <a:xfrm>
            <a:off x="6876256" y="2852936"/>
            <a:ext cx="216024" cy="216024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 advClick="0" advTm="500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0"/>
            <a:ext cx="5036219" cy="6256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179512" y="188640"/>
            <a:ext cx="532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OKRES TRUTNOV</a:t>
            </a:r>
            <a:endParaRPr lang="cs-CZ" sz="2000" b="1" dirty="0"/>
          </a:p>
        </p:txBody>
      </p:sp>
      <p:sp>
        <p:nvSpPr>
          <p:cNvPr id="7" name="Elipsa 6"/>
          <p:cNvSpPr/>
          <p:nvPr/>
        </p:nvSpPr>
        <p:spPr>
          <a:xfrm>
            <a:off x="4067944" y="908720"/>
            <a:ext cx="864096" cy="86409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ovací čára 8"/>
          <p:cNvCxnSpPr>
            <a:endCxn id="7" idx="4"/>
          </p:cNvCxnSpPr>
          <p:nvPr/>
        </p:nvCxnSpPr>
        <p:spPr>
          <a:xfrm flipV="1">
            <a:off x="3707904" y="1772816"/>
            <a:ext cx="792088" cy="12961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2483768" y="6165304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solidFill>
                  <a:srgbClr val="00B050"/>
                </a:solidFill>
              </a:rPr>
              <a:t>Zd</a:t>
            </a:r>
            <a:r>
              <a:rPr lang="cs-CZ" sz="1600" b="1" dirty="0">
                <a:solidFill>
                  <a:srgbClr val="00B050"/>
                </a:solidFill>
              </a:rPr>
              <a:t>roj financování: </a:t>
            </a:r>
            <a:r>
              <a:rPr lang="cs-CZ" sz="1600" b="1" dirty="0" smtClean="0">
                <a:solidFill>
                  <a:srgbClr val="00B050"/>
                </a:solidFill>
              </a:rPr>
              <a:t>OPŽP</a:t>
            </a:r>
            <a:endParaRPr lang="cs-CZ" sz="1600" b="1" dirty="0">
              <a:solidFill>
                <a:srgbClr val="00B05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44824"/>
            <a:ext cx="3367371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bdélník 9"/>
          <p:cNvSpPr/>
          <p:nvPr/>
        </p:nvSpPr>
        <p:spPr>
          <a:xfrm>
            <a:off x="323528" y="1844824"/>
            <a:ext cx="3384376" cy="410445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Elipsa 18"/>
          <p:cNvSpPr/>
          <p:nvPr/>
        </p:nvSpPr>
        <p:spPr>
          <a:xfrm>
            <a:off x="1907704" y="4149080"/>
            <a:ext cx="216024" cy="216024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 advClick="0" advTm="500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79512" y="188640"/>
            <a:ext cx="532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OKRES TRUTNOV</a:t>
            </a:r>
            <a:endParaRPr lang="cs-CZ" sz="2000" b="1" dirty="0"/>
          </a:p>
        </p:txBody>
      </p:sp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827584" y="1124744"/>
          <a:ext cx="7224466" cy="3905489"/>
        </p:xfrm>
        <a:graphic>
          <a:graphicData uri="http://schemas.openxmlformats.org/drawingml/2006/table">
            <a:tbl>
              <a:tblPr/>
              <a:tblGrid>
                <a:gridCol w="1089830"/>
                <a:gridCol w="3879162"/>
                <a:gridCol w="1203551"/>
                <a:gridCol w="1051923"/>
              </a:tblGrid>
              <a:tr h="104974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Zdroj financování</a:t>
                      </a:r>
                    </a:p>
                  </a:txBody>
                  <a:tcPr marL="8007" marR="8007" marT="80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Název stavby</a:t>
                      </a:r>
                    </a:p>
                  </a:txBody>
                  <a:tcPr marL="8007" marR="8007" marT="80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Termíny realizace stavebních prací</a:t>
                      </a:r>
                    </a:p>
                  </a:txBody>
                  <a:tcPr marL="8007" marR="8007" marT="80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Investiční náklady vč. DPH [mil. Kč]</a:t>
                      </a:r>
                    </a:p>
                  </a:txBody>
                  <a:tcPr marL="8007" marR="8007" marT="80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</a:tr>
              <a:tr h="237038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SFDI</a:t>
                      </a:r>
                    </a:p>
                  </a:txBody>
                  <a:tcPr marL="8007" marR="8007" marT="80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II/299 Dvůr Králové nad Labem - Verdek - havárie svahu</a:t>
                      </a:r>
                    </a:p>
                  </a:txBody>
                  <a:tcPr marL="8007" marR="8007" marT="80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06/2015 - 09/2015</a:t>
                      </a:r>
                    </a:p>
                  </a:txBody>
                  <a:tcPr marL="8007" marR="8007" marT="80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3,679</a:t>
                      </a:r>
                    </a:p>
                  </a:txBody>
                  <a:tcPr marL="8007" marR="8007" marT="80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038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SFDI</a:t>
                      </a:r>
                    </a:p>
                  </a:txBody>
                  <a:tcPr marL="8007" marR="8007" marT="80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II/304 Libňatov - rekonstrukce zdi U mostu</a:t>
                      </a:r>
                    </a:p>
                  </a:txBody>
                  <a:tcPr marL="8007" marR="8007" marT="80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06/2015 - 09/2015</a:t>
                      </a:r>
                    </a:p>
                  </a:txBody>
                  <a:tcPr marL="8007" marR="8007" marT="80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5,458</a:t>
                      </a:r>
                    </a:p>
                  </a:txBody>
                  <a:tcPr marL="8007" marR="8007" marT="80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407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SFDI</a:t>
                      </a:r>
                    </a:p>
                  </a:txBody>
                  <a:tcPr marL="8007" marR="8007" marT="80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III/3014 Malé Svatoňovice - rekonstrukce silnice a propustku</a:t>
                      </a:r>
                    </a:p>
                  </a:txBody>
                  <a:tcPr marL="8007" marR="8007" marT="80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07/2015 - 11/2015</a:t>
                      </a:r>
                    </a:p>
                  </a:txBody>
                  <a:tcPr marL="8007" marR="8007" marT="80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24,843</a:t>
                      </a:r>
                    </a:p>
                  </a:txBody>
                  <a:tcPr marL="8007" marR="8007" marT="80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407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SFDI</a:t>
                      </a:r>
                    </a:p>
                  </a:txBody>
                  <a:tcPr marL="8007" marR="8007" marT="80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III/30022 Lampertice  - stabilizace svahu, opěrná zeď u mostku</a:t>
                      </a:r>
                    </a:p>
                  </a:txBody>
                  <a:tcPr marL="8007" marR="8007" marT="80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29.6. - 23.8.2015</a:t>
                      </a:r>
                    </a:p>
                  </a:txBody>
                  <a:tcPr marL="8007" marR="8007" marT="80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10,375</a:t>
                      </a:r>
                    </a:p>
                  </a:txBody>
                  <a:tcPr marL="8007" marR="8007" marT="80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038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SFDI</a:t>
                      </a:r>
                    </a:p>
                  </a:txBody>
                  <a:tcPr marL="8007" marR="8007" marT="80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III/28442 Opěrná zeď Brusnického potoka </a:t>
                      </a:r>
                    </a:p>
                  </a:txBody>
                  <a:tcPr marL="8007" marR="8007" marT="80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07/2015 - 08/2015</a:t>
                      </a:r>
                    </a:p>
                  </a:txBody>
                  <a:tcPr marL="8007" marR="8007" marT="80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5,668</a:t>
                      </a:r>
                    </a:p>
                  </a:txBody>
                  <a:tcPr marL="8007" marR="8007" marT="80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038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SFDI</a:t>
                      </a:r>
                    </a:p>
                  </a:txBody>
                  <a:tcPr marL="8007" marR="8007" marT="80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Rekonstrukce mostu ev.č. 3016-1 Lhota u Trutnova</a:t>
                      </a:r>
                    </a:p>
                  </a:txBody>
                  <a:tcPr marL="8007" marR="8007" marT="80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06/2015 - 09/2015</a:t>
                      </a:r>
                    </a:p>
                  </a:txBody>
                  <a:tcPr marL="8007" marR="8007" marT="80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4,696</a:t>
                      </a:r>
                    </a:p>
                  </a:txBody>
                  <a:tcPr marL="8007" marR="8007" marT="80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038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SFDI</a:t>
                      </a:r>
                    </a:p>
                  </a:txBody>
                  <a:tcPr marL="8007" marR="8007" marT="80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Rekonstrukce mostu II/325-013 Mostek-Souvrať</a:t>
                      </a:r>
                    </a:p>
                  </a:txBody>
                  <a:tcPr marL="8007" marR="8007" marT="80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06/2015 - 09/2015</a:t>
                      </a:r>
                    </a:p>
                  </a:txBody>
                  <a:tcPr marL="8007" marR="8007" marT="80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5,811</a:t>
                      </a:r>
                    </a:p>
                  </a:txBody>
                  <a:tcPr marL="8007" marR="8007" marT="80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536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OPŽP</a:t>
                      </a:r>
                    </a:p>
                  </a:txBody>
                  <a:tcPr marL="8007" marR="8007" marT="80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II/252 Temný Důl - Pomezní Boudy - stabilizace skalních svahů, úsek Pod červeným vrchem</a:t>
                      </a:r>
                    </a:p>
                  </a:txBody>
                  <a:tcPr marL="8007" marR="8007" marT="80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27.4. - 28.6.2015</a:t>
                      </a:r>
                    </a:p>
                  </a:txBody>
                  <a:tcPr marL="8007" marR="8007" marT="80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10,402</a:t>
                      </a:r>
                    </a:p>
                  </a:txBody>
                  <a:tcPr marL="8007" marR="8007" marT="80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038"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07" marR="8007" marT="800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07" marR="8007" marT="800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∑ = </a:t>
                      </a:r>
                    </a:p>
                  </a:txBody>
                  <a:tcPr marL="8007" marR="8007" marT="800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70,932</a:t>
                      </a:r>
                    </a:p>
                  </a:txBody>
                  <a:tcPr marL="8007" marR="8007" marT="800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advClick="0" advTm="300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9150636" cy="5635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179512" y="188640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OKRES HRADEC KRÁLOVÉ</a:t>
            </a:r>
            <a:endParaRPr lang="cs-CZ" sz="2000" b="1" dirty="0"/>
          </a:p>
        </p:txBody>
      </p:sp>
      <p:sp>
        <p:nvSpPr>
          <p:cNvPr id="12" name="Elipsa 11"/>
          <p:cNvSpPr/>
          <p:nvPr/>
        </p:nvSpPr>
        <p:spPr>
          <a:xfrm>
            <a:off x="3779912" y="1484784"/>
            <a:ext cx="720080" cy="64807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4" name="Přímá spojovací čára 13"/>
          <p:cNvCxnSpPr/>
          <p:nvPr/>
        </p:nvCxnSpPr>
        <p:spPr>
          <a:xfrm flipV="1">
            <a:off x="3419872" y="2060848"/>
            <a:ext cx="465493" cy="158417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2483768" y="6165304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solidFill>
                  <a:schemeClr val="accent1">
                    <a:lumMod val="75000"/>
                  </a:schemeClr>
                </a:solidFill>
              </a:rPr>
              <a:t>Zd</a:t>
            </a:r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roj financování: </a:t>
            </a:r>
            <a:r>
              <a:rPr lang="cs-CZ" sz="1600" b="1" dirty="0" smtClean="0">
                <a:solidFill>
                  <a:schemeClr val="accent1">
                    <a:lumMod val="75000"/>
                  </a:schemeClr>
                </a:solidFill>
              </a:rPr>
              <a:t>SFDI, Královéhradecký kraj</a:t>
            </a:r>
            <a:endParaRPr lang="cs-CZ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" name="Obrázek 10" descr="du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276873"/>
            <a:ext cx="2952328" cy="3543444"/>
          </a:xfrm>
          <a:prstGeom prst="rect">
            <a:avLst/>
          </a:prstGeom>
        </p:spPr>
      </p:pic>
      <p:sp>
        <p:nvSpPr>
          <p:cNvPr id="16" name="Obdélník 15"/>
          <p:cNvSpPr/>
          <p:nvPr/>
        </p:nvSpPr>
        <p:spPr>
          <a:xfrm>
            <a:off x="467544" y="2276872"/>
            <a:ext cx="2952328" cy="352839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Volný tvar 12"/>
          <p:cNvSpPr/>
          <p:nvPr/>
        </p:nvSpPr>
        <p:spPr>
          <a:xfrm>
            <a:off x="2193438" y="3517355"/>
            <a:ext cx="140245" cy="201953"/>
          </a:xfrm>
          <a:custGeom>
            <a:avLst/>
            <a:gdLst>
              <a:gd name="connsiteX0" fmla="*/ 0 w 140245"/>
              <a:gd name="connsiteY0" fmla="*/ 201953 h 201953"/>
              <a:gd name="connsiteX1" fmla="*/ 100977 w 140245"/>
              <a:gd name="connsiteY1" fmla="*/ 123416 h 201953"/>
              <a:gd name="connsiteX2" fmla="*/ 140245 w 140245"/>
              <a:gd name="connsiteY2" fmla="*/ 0 h 20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245" h="201953">
                <a:moveTo>
                  <a:pt x="0" y="201953"/>
                </a:moveTo>
                <a:cubicBezTo>
                  <a:pt x="38801" y="179514"/>
                  <a:pt x="77603" y="157075"/>
                  <a:pt x="100977" y="123416"/>
                </a:cubicBezTo>
                <a:cubicBezTo>
                  <a:pt x="124351" y="89757"/>
                  <a:pt x="129960" y="24309"/>
                  <a:pt x="140245" y="0"/>
                </a:cubicBezTo>
              </a:path>
            </a:pathLst>
          </a:cu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 advClick="0" advTm="500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pro obsah 7" descr="SILNICE_INFOGRAFIKA_aktualn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659829"/>
            <a:ext cx="8329708" cy="5361459"/>
          </a:xfrm>
        </p:spPr>
      </p:pic>
    </p:spTree>
  </p:cSld>
  <p:clrMapOvr>
    <a:masterClrMapping/>
  </p:clrMapOvr>
  <p:transition advClick="0" advTm="5000">
    <p:cover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9150636" cy="5635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179512" y="188640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OKRES HRADEC KRÁLOVÉ</a:t>
            </a:r>
            <a:endParaRPr lang="cs-CZ" sz="2000" b="1" dirty="0"/>
          </a:p>
        </p:txBody>
      </p:sp>
      <p:sp>
        <p:nvSpPr>
          <p:cNvPr id="12" name="Elipsa 11"/>
          <p:cNvSpPr/>
          <p:nvPr/>
        </p:nvSpPr>
        <p:spPr>
          <a:xfrm>
            <a:off x="3419872" y="2780928"/>
            <a:ext cx="720080" cy="64807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4" name="Přímá spojovací čára 13"/>
          <p:cNvCxnSpPr>
            <a:endCxn id="12" idx="5"/>
          </p:cNvCxnSpPr>
          <p:nvPr/>
        </p:nvCxnSpPr>
        <p:spPr>
          <a:xfrm flipH="1" flipV="1">
            <a:off x="4034499" y="3334092"/>
            <a:ext cx="897541" cy="10310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2483768" y="6165304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solidFill>
                  <a:schemeClr val="accent1">
                    <a:lumMod val="75000"/>
                  </a:schemeClr>
                </a:solidFill>
              </a:rPr>
              <a:t>Zd</a:t>
            </a:r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roj financování: </a:t>
            </a:r>
            <a:r>
              <a:rPr lang="cs-CZ" sz="1600" b="1" dirty="0" smtClean="0">
                <a:solidFill>
                  <a:schemeClr val="accent1">
                    <a:lumMod val="75000"/>
                  </a:schemeClr>
                </a:solidFill>
              </a:rPr>
              <a:t>SFDI, Královéhradecký kraj</a:t>
            </a:r>
            <a:endParaRPr lang="cs-CZ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3" name="Obrázek 12" descr="nechanice, ul hradecká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1700808"/>
            <a:ext cx="3792161" cy="3951172"/>
          </a:xfrm>
          <a:prstGeom prst="rect">
            <a:avLst/>
          </a:prstGeom>
        </p:spPr>
      </p:pic>
      <p:sp>
        <p:nvSpPr>
          <p:cNvPr id="15" name="Obdélník 14"/>
          <p:cNvSpPr/>
          <p:nvPr/>
        </p:nvSpPr>
        <p:spPr>
          <a:xfrm>
            <a:off x="4932040" y="1772816"/>
            <a:ext cx="3816424" cy="388843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Volný tvar 10"/>
          <p:cNvSpPr/>
          <p:nvPr/>
        </p:nvSpPr>
        <p:spPr>
          <a:xfrm>
            <a:off x="6446067" y="3770768"/>
            <a:ext cx="45268" cy="153909"/>
          </a:xfrm>
          <a:custGeom>
            <a:avLst/>
            <a:gdLst>
              <a:gd name="connsiteX0" fmla="*/ 0 w 45268"/>
              <a:gd name="connsiteY0" fmla="*/ 0 h 153909"/>
              <a:gd name="connsiteX1" fmla="*/ 13581 w 45268"/>
              <a:gd name="connsiteY1" fmla="*/ 72428 h 153909"/>
              <a:gd name="connsiteX2" fmla="*/ 45268 w 45268"/>
              <a:gd name="connsiteY2" fmla="*/ 153909 h 153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268" h="153909">
                <a:moveTo>
                  <a:pt x="0" y="0"/>
                </a:moveTo>
                <a:cubicBezTo>
                  <a:pt x="3018" y="23388"/>
                  <a:pt x="6036" y="46777"/>
                  <a:pt x="13581" y="72428"/>
                </a:cubicBezTo>
                <a:cubicBezTo>
                  <a:pt x="21126" y="98079"/>
                  <a:pt x="45268" y="153909"/>
                  <a:pt x="45268" y="153909"/>
                </a:cubicBezTo>
              </a:path>
            </a:pathLst>
          </a:cu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 advClick="0" advTm="500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9150636" cy="5635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179512" y="188640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OKRES HRADEC KRÁLOVÉ</a:t>
            </a:r>
            <a:endParaRPr lang="cs-CZ" sz="2000" b="1" dirty="0"/>
          </a:p>
        </p:txBody>
      </p:sp>
      <p:sp>
        <p:nvSpPr>
          <p:cNvPr id="12" name="Elipsa 11"/>
          <p:cNvSpPr/>
          <p:nvPr/>
        </p:nvSpPr>
        <p:spPr>
          <a:xfrm>
            <a:off x="7020272" y="3429000"/>
            <a:ext cx="864096" cy="86409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4" name="Přímá spojovací čára 13"/>
          <p:cNvCxnSpPr>
            <a:stCxn id="12" idx="1"/>
          </p:cNvCxnSpPr>
          <p:nvPr/>
        </p:nvCxnSpPr>
        <p:spPr>
          <a:xfrm flipH="1" flipV="1">
            <a:off x="5220072" y="2276872"/>
            <a:ext cx="1926744" cy="127867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2483768" y="6165304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solidFill>
                  <a:schemeClr val="accent1">
                    <a:lumMod val="75000"/>
                  </a:schemeClr>
                </a:solidFill>
              </a:rPr>
              <a:t>Zd</a:t>
            </a:r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roj financování: </a:t>
            </a:r>
            <a:r>
              <a:rPr lang="cs-CZ" sz="1600" b="1" dirty="0" smtClean="0">
                <a:solidFill>
                  <a:schemeClr val="accent1">
                    <a:lumMod val="75000"/>
                  </a:schemeClr>
                </a:solidFill>
              </a:rPr>
              <a:t>SFDI, Královéhradecký kraj</a:t>
            </a:r>
            <a:endParaRPr lang="cs-CZ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5" name="Obrázek 14" descr="k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7744" y="836712"/>
            <a:ext cx="2982297" cy="3570127"/>
          </a:xfrm>
          <a:prstGeom prst="rect">
            <a:avLst/>
          </a:prstGeom>
        </p:spPr>
      </p:pic>
      <p:sp>
        <p:nvSpPr>
          <p:cNvPr id="17" name="Obdélník 16"/>
          <p:cNvSpPr/>
          <p:nvPr/>
        </p:nvSpPr>
        <p:spPr>
          <a:xfrm>
            <a:off x="2267744" y="836712"/>
            <a:ext cx="2952328" cy="3528392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Volný tvar 15"/>
          <p:cNvSpPr/>
          <p:nvPr/>
        </p:nvSpPr>
        <p:spPr>
          <a:xfrm>
            <a:off x="3196424" y="3505200"/>
            <a:ext cx="966084" cy="355158"/>
          </a:xfrm>
          <a:custGeom>
            <a:avLst/>
            <a:gdLst>
              <a:gd name="connsiteX0" fmla="*/ 0 w 966084"/>
              <a:gd name="connsiteY0" fmla="*/ 64936 h 355158"/>
              <a:gd name="connsiteX1" fmla="*/ 91440 w 966084"/>
              <a:gd name="connsiteY1" fmla="*/ 64936 h 355158"/>
              <a:gd name="connsiteX2" fmla="*/ 155051 w 966084"/>
              <a:gd name="connsiteY2" fmla="*/ 1325 h 355158"/>
              <a:gd name="connsiteX3" fmla="*/ 254442 w 966084"/>
              <a:gd name="connsiteY3" fmla="*/ 56984 h 355158"/>
              <a:gd name="connsiteX4" fmla="*/ 373712 w 966084"/>
              <a:gd name="connsiteY4" fmla="*/ 56984 h 355158"/>
              <a:gd name="connsiteX5" fmla="*/ 512859 w 966084"/>
              <a:gd name="connsiteY5" fmla="*/ 80838 h 355158"/>
              <a:gd name="connsiteX6" fmla="*/ 755374 w 966084"/>
              <a:gd name="connsiteY6" fmla="*/ 251791 h 355158"/>
              <a:gd name="connsiteX7" fmla="*/ 822960 w 966084"/>
              <a:gd name="connsiteY7" fmla="*/ 247816 h 355158"/>
              <a:gd name="connsiteX8" fmla="*/ 966084 w 966084"/>
              <a:gd name="connsiteY8" fmla="*/ 355158 h 355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6084" h="355158">
                <a:moveTo>
                  <a:pt x="0" y="64936"/>
                </a:moveTo>
                <a:cubicBezTo>
                  <a:pt x="32799" y="70237"/>
                  <a:pt x="65598" y="75538"/>
                  <a:pt x="91440" y="64936"/>
                </a:cubicBezTo>
                <a:cubicBezTo>
                  <a:pt x="117282" y="54334"/>
                  <a:pt x="127884" y="2650"/>
                  <a:pt x="155051" y="1325"/>
                </a:cubicBezTo>
                <a:cubicBezTo>
                  <a:pt x="182218" y="0"/>
                  <a:pt x="217999" y="47708"/>
                  <a:pt x="254442" y="56984"/>
                </a:cubicBezTo>
                <a:cubicBezTo>
                  <a:pt x="290885" y="66260"/>
                  <a:pt x="330643" y="53008"/>
                  <a:pt x="373712" y="56984"/>
                </a:cubicBezTo>
                <a:cubicBezTo>
                  <a:pt x="416782" y="60960"/>
                  <a:pt x="449249" y="48370"/>
                  <a:pt x="512859" y="80838"/>
                </a:cubicBezTo>
                <a:cubicBezTo>
                  <a:pt x="576469" y="113306"/>
                  <a:pt x="703691" y="223961"/>
                  <a:pt x="755374" y="251791"/>
                </a:cubicBezTo>
                <a:cubicBezTo>
                  <a:pt x="807058" y="279621"/>
                  <a:pt x="787842" y="230588"/>
                  <a:pt x="822960" y="247816"/>
                </a:cubicBezTo>
                <a:cubicBezTo>
                  <a:pt x="858078" y="265044"/>
                  <a:pt x="940242" y="336605"/>
                  <a:pt x="966084" y="355158"/>
                </a:cubicBezTo>
              </a:path>
            </a:pathLst>
          </a:cu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 advClick="0" advTm="500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9150636" cy="5635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179512" y="188640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OKRES HRADEC KRÁLOVÉ</a:t>
            </a:r>
            <a:endParaRPr lang="cs-CZ" sz="2000" b="1" dirty="0"/>
          </a:p>
        </p:txBody>
      </p:sp>
      <p:sp>
        <p:nvSpPr>
          <p:cNvPr id="12" name="Elipsa 11"/>
          <p:cNvSpPr/>
          <p:nvPr/>
        </p:nvSpPr>
        <p:spPr>
          <a:xfrm>
            <a:off x="1547664" y="1628800"/>
            <a:ext cx="864096" cy="86409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4" name="Přímá spojovací čára 13"/>
          <p:cNvCxnSpPr>
            <a:endCxn id="12" idx="6"/>
          </p:cNvCxnSpPr>
          <p:nvPr/>
        </p:nvCxnSpPr>
        <p:spPr>
          <a:xfrm flipH="1" flipV="1">
            <a:off x="2411760" y="2060848"/>
            <a:ext cx="1782728" cy="149469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2483768" y="6165304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solidFill>
                  <a:schemeClr val="accent1">
                    <a:lumMod val="75000"/>
                  </a:schemeClr>
                </a:solidFill>
              </a:rPr>
              <a:t>Zd</a:t>
            </a:r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roj financování: </a:t>
            </a:r>
            <a:r>
              <a:rPr lang="cs-CZ" sz="1600" b="1" dirty="0" smtClean="0">
                <a:solidFill>
                  <a:schemeClr val="accent1">
                    <a:lumMod val="75000"/>
                  </a:schemeClr>
                </a:solidFill>
              </a:rPr>
              <a:t>SFDI, Královéhradecký kraj</a:t>
            </a:r>
            <a:endParaRPr lang="cs-CZ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3" name="Obrázek 12" descr="smidary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836711"/>
            <a:ext cx="4176464" cy="4886943"/>
          </a:xfrm>
          <a:prstGeom prst="rect">
            <a:avLst/>
          </a:prstGeom>
        </p:spPr>
      </p:pic>
      <p:sp>
        <p:nvSpPr>
          <p:cNvPr id="15" name="Obdélník 14"/>
          <p:cNvSpPr/>
          <p:nvPr/>
        </p:nvSpPr>
        <p:spPr>
          <a:xfrm>
            <a:off x="4211960" y="836712"/>
            <a:ext cx="4176464" cy="49685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Elipsa 16"/>
          <p:cNvSpPr/>
          <p:nvPr/>
        </p:nvSpPr>
        <p:spPr>
          <a:xfrm>
            <a:off x="6444208" y="2996952"/>
            <a:ext cx="144016" cy="144016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 advClick="0" advTm="500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179512" y="188640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OKRES HRADEC KRÁLOVÉ</a:t>
            </a:r>
            <a:endParaRPr lang="cs-CZ" sz="2000" b="1" dirty="0"/>
          </a:p>
        </p:txBody>
      </p:sp>
      <p:graphicFrame>
        <p:nvGraphicFramePr>
          <p:cNvPr id="9" name="Tabulka 8"/>
          <p:cNvGraphicFramePr>
            <a:graphicFrameLocks noGrp="1"/>
          </p:cNvGraphicFramePr>
          <p:nvPr/>
        </p:nvGraphicFramePr>
        <p:xfrm>
          <a:off x="827584" y="1484782"/>
          <a:ext cx="7536160" cy="3585871"/>
        </p:xfrm>
        <a:graphic>
          <a:graphicData uri="http://schemas.openxmlformats.org/drawingml/2006/table">
            <a:tbl>
              <a:tblPr/>
              <a:tblGrid>
                <a:gridCol w="1136850"/>
                <a:gridCol w="4046526"/>
                <a:gridCol w="1255477"/>
                <a:gridCol w="1097307"/>
              </a:tblGrid>
              <a:tr h="138375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Zdroj financování</a:t>
                      </a:r>
                    </a:p>
                  </a:txBody>
                  <a:tcPr marL="8007" marR="8007" marT="80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Název stavby</a:t>
                      </a:r>
                    </a:p>
                  </a:txBody>
                  <a:tcPr marL="8007" marR="8007" marT="80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Termíny realizace stavebních prací</a:t>
                      </a:r>
                    </a:p>
                  </a:txBody>
                  <a:tcPr marL="8007" marR="8007" marT="80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Investiční náklady vč. DPH [mil. Kč]</a:t>
                      </a:r>
                    </a:p>
                  </a:txBody>
                  <a:tcPr marL="8007" marR="8007" marT="80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</a:tr>
              <a:tr h="31246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ROP41</a:t>
                      </a:r>
                    </a:p>
                  </a:txBody>
                  <a:tcPr marL="8007" marR="8007" marT="80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III/32412 </a:t>
                      </a:r>
                      <a:r>
                        <a:rPr lang="cs-CZ" sz="10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Nepolisy</a:t>
                      </a:r>
                      <a:r>
                        <a:rPr lang="cs-CZ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, ul. </a:t>
                      </a:r>
                      <a:r>
                        <a:rPr lang="cs-CZ" sz="10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Luková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07" marR="8007" marT="80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4.5. - 30. 7.2015</a:t>
                      </a:r>
                    </a:p>
                  </a:txBody>
                  <a:tcPr marL="8007" marR="8007" marT="80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17,405</a:t>
                      </a:r>
                    </a:p>
                  </a:txBody>
                  <a:tcPr marL="8007" marR="8007" marT="80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46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SFDI</a:t>
                      </a:r>
                    </a:p>
                  </a:txBody>
                  <a:tcPr marL="8007" marR="8007" marT="80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Silnice III/3263 Myštěves-Petrovice</a:t>
                      </a:r>
                    </a:p>
                  </a:txBody>
                  <a:tcPr marL="8007" marR="8007" marT="80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20.7. - 6.9.2015</a:t>
                      </a:r>
                    </a:p>
                  </a:txBody>
                  <a:tcPr marL="8007" marR="8007" marT="80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8,690</a:t>
                      </a:r>
                    </a:p>
                  </a:txBody>
                  <a:tcPr marL="8007" marR="8007" marT="80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46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SFDI</a:t>
                      </a:r>
                    </a:p>
                  </a:txBody>
                  <a:tcPr marL="8007" marR="8007" marT="80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Silnice III/32346 Dub</a:t>
                      </a:r>
                    </a:p>
                  </a:txBody>
                  <a:tcPr marL="8007" marR="8007" marT="80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20.4. - 28.6.2015</a:t>
                      </a:r>
                    </a:p>
                  </a:txBody>
                  <a:tcPr marL="8007" marR="8007" marT="80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5,408</a:t>
                      </a:r>
                    </a:p>
                  </a:txBody>
                  <a:tcPr marL="8007" marR="8007" marT="80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46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SFDI</a:t>
                      </a:r>
                    </a:p>
                  </a:txBody>
                  <a:tcPr marL="8007" marR="8007" marT="80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III/32426 Nechanice,ul.Hrádecká</a:t>
                      </a:r>
                    </a:p>
                  </a:txBody>
                  <a:tcPr marL="8007" marR="8007" marT="80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06/2015-10/2015</a:t>
                      </a:r>
                    </a:p>
                  </a:txBody>
                  <a:tcPr marL="8007" marR="8007" marT="80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7,825</a:t>
                      </a:r>
                    </a:p>
                  </a:txBody>
                  <a:tcPr marL="8007" marR="8007" marT="80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46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SFDI</a:t>
                      </a:r>
                    </a:p>
                  </a:txBody>
                  <a:tcPr marL="8007" marR="8007" marT="80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Silnice III/29827 </a:t>
                      </a:r>
                      <a:r>
                        <a:rPr lang="cs-CZ" sz="10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Krňovice</a:t>
                      </a:r>
                      <a:r>
                        <a:rPr lang="cs-CZ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r>
                        <a:rPr lang="cs-CZ" sz="10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Běleč</a:t>
                      </a:r>
                      <a:r>
                        <a:rPr lang="cs-CZ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nad </a:t>
                      </a:r>
                      <a:r>
                        <a:rPr lang="cs-CZ" sz="1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Orlicí-</a:t>
                      </a:r>
                      <a:r>
                        <a:rPr lang="cs-CZ" sz="10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Svinary</a:t>
                      </a:r>
                      <a:r>
                        <a:rPr lang="cs-CZ" sz="1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, 1.</a:t>
                      </a:r>
                      <a:r>
                        <a:rPr lang="cs-CZ" sz="10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etapa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07" marR="8007" marT="80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06/2015-10/2015</a:t>
                      </a:r>
                    </a:p>
                  </a:txBody>
                  <a:tcPr marL="8007" marR="8007" marT="80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32,104</a:t>
                      </a:r>
                    </a:p>
                  </a:txBody>
                  <a:tcPr marL="8007" marR="8007" marT="80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34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SFDI</a:t>
                      </a:r>
                    </a:p>
                  </a:txBody>
                  <a:tcPr marL="8007" marR="8007" marT="80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Most ev.č. 327 - 026 Smidary </a:t>
                      </a:r>
                    </a:p>
                  </a:txBody>
                  <a:tcPr marL="8007" marR="8007" marT="80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04/2015-07/2015</a:t>
                      </a:r>
                    </a:p>
                  </a:txBody>
                  <a:tcPr marL="8007" marR="8007" marT="80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3,098</a:t>
                      </a:r>
                    </a:p>
                  </a:txBody>
                  <a:tcPr marL="8007" marR="8007" marT="80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462">
                <a:tc>
                  <a:txBody>
                    <a:bodyPr/>
                    <a:lstStyle/>
                    <a:p>
                      <a:pPr algn="ctr" fontAlgn="ctr"/>
                      <a:endParaRPr lang="cs-CZ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07" marR="8007" marT="800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07" marR="8007" marT="800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∑ = </a:t>
                      </a:r>
                    </a:p>
                  </a:txBody>
                  <a:tcPr marL="8007" marR="8007" marT="800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74,530</a:t>
                      </a:r>
                    </a:p>
                  </a:txBody>
                  <a:tcPr marL="8007" marR="8007" marT="800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advClick="0" advTm="300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1529</TotalTime>
  <Words>1530</Words>
  <Application>Microsoft Office PowerPoint</Application>
  <PresentationFormat>Předvádění na obrazovce (4:3)</PresentationFormat>
  <Paragraphs>396</Paragraphs>
  <Slides>50</Slides>
  <Notes>9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50</vt:i4>
      </vt:variant>
    </vt:vector>
  </HeadingPairs>
  <TitlesOfParts>
    <vt:vector size="51" baseType="lpstr">
      <vt:lpstr>Motiv sady Office</vt:lpstr>
      <vt:lpstr>Prezentace silničních staveb 2015 Královéhradecký kraj</vt:lpstr>
      <vt:lpstr>Seznam silničních staveb II. a III. tříd  na území Královéhradeckého kraje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Snímek 44</vt:lpstr>
      <vt:lpstr>Snímek 45</vt:lpstr>
      <vt:lpstr>Snímek 46</vt:lpstr>
      <vt:lpstr>Snímek 47</vt:lpstr>
      <vt:lpstr>Snímek 48</vt:lpstr>
      <vt:lpstr>Snímek 49</vt:lpstr>
      <vt:lpstr>Snímek 50</vt:lpstr>
    </vt:vector>
  </TitlesOfParts>
  <Company>SUSKHK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Pavlína Drobná</dc:creator>
  <cp:lastModifiedBy>Martina Gotzová</cp:lastModifiedBy>
  <cp:revision>143</cp:revision>
  <dcterms:created xsi:type="dcterms:W3CDTF">2015-03-19T06:46:01Z</dcterms:created>
  <dcterms:modified xsi:type="dcterms:W3CDTF">2015-04-14T06:36:52Z</dcterms:modified>
</cp:coreProperties>
</file>