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7" r:id="rId3"/>
    <p:sldId id="266" r:id="rId4"/>
    <p:sldId id="272" r:id="rId5"/>
    <p:sldId id="270" r:id="rId6"/>
    <p:sldId id="27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02_Dokumenty%20K&#218;\001_benchmarking\sb&#283;r%20dat%20za%20rok%202010\Supersestavy%202010\supersestava%202010%20%20k%2013_6__2011%20%20vybran&#233;%20%20dle%20slu&#382;eb%20a%20op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and%20Settings\269\Dokumenty\000_Dlouhodob&#233;%20financov&#225;n&#237;\Tabulky%20a%20grafy%20do%20r%202016\V&#253;voj%20slu&#382;eb%20do%202016%20GRAFY%20varianta%20transformace%20a%20IP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000_Dlouhodob&#233;%20financov&#225;n&#237;\Tabulky%20a%20grafy%20do%20r%202016\V&#253;voj%20slu&#382;eb%20do%202016%20GRAFY%20varianta%20transformace%20a%20IP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Náklady sociálních služeb celkem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List1!$T$2</c:f>
              <c:strCache>
                <c:ptCount val="1"/>
                <c:pt idx="0">
                  <c:v>Náklady celkem</c:v>
                </c:pt>
              </c:strCache>
            </c:strRef>
          </c:tx>
          <c:cat>
            <c:strRef>
              <c:f>List1!$U$1:$W$1</c:f>
              <c:strCache>
                <c:ptCount val="3"/>
                <c:pt idx="0">
                  <c:v>příspěvková organizace zřízená krajem</c:v>
                </c:pt>
                <c:pt idx="1">
                  <c:v>města a obce</c:v>
                </c:pt>
                <c:pt idx="2">
                  <c:v>ostatní</c:v>
                </c:pt>
              </c:strCache>
            </c:strRef>
          </c:cat>
          <c:val>
            <c:numRef>
              <c:f>List1!$U$2:$W$2</c:f>
              <c:numCache>
                <c:formatCode>#,##0</c:formatCode>
                <c:ptCount val="3"/>
                <c:pt idx="0">
                  <c:v>742801215.15999949</c:v>
                </c:pt>
                <c:pt idx="1">
                  <c:v>341352574.66999996</c:v>
                </c:pt>
                <c:pt idx="2">
                  <c:v>343520833.68999994</c:v>
                </c:pt>
              </c:numCache>
            </c:numRef>
          </c:val>
        </c:ser>
        <c:axId val="68913408"/>
        <c:axId val="68928256"/>
      </c:barChart>
      <c:catAx>
        <c:axId val="6891340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68928256"/>
        <c:crosses val="autoZero"/>
        <c:auto val="1"/>
        <c:lblAlgn val="ctr"/>
        <c:lblOffset val="100"/>
      </c:catAx>
      <c:valAx>
        <c:axId val="68928256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689134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/>
          </a:pPr>
          <a:endParaRPr lang="cs-CZ"/>
        </a:p>
      </c:txPr>
    </c:legend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Sociální služby celkem</a:t>
            </a:r>
            <a:r>
              <a:rPr lang="cs-CZ" baseline="0"/>
              <a:t> </a:t>
            </a:r>
            <a:r>
              <a:rPr lang="cs-CZ"/>
              <a:t>do roku 2016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Grafy!$C$194</c:f>
              <c:strCache>
                <c:ptCount val="1"/>
                <c:pt idx="0">
                  <c:v>Provozní náklady celkem</c:v>
                </c:pt>
              </c:strCache>
            </c:strRef>
          </c:tx>
          <c:dLbls>
            <c:showVal val="1"/>
          </c:dLbls>
          <c:cat>
            <c:numRef>
              <c:f>Grafy!$D$193:$J$193</c:f>
              <c:numCache>
                <c:formatCode>#,##0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Grafy!$D$194:$J$194</c:f>
              <c:numCache>
                <c:formatCode>#,##0</c:formatCode>
                <c:ptCount val="7"/>
                <c:pt idx="0">
                  <c:v>1427674.6240000001</c:v>
                </c:pt>
                <c:pt idx="1">
                  <c:v>1445875.5425740008</c:v>
                </c:pt>
                <c:pt idx="2">
                  <c:v>1472886.0484518516</c:v>
                </c:pt>
                <c:pt idx="3">
                  <c:v>1500281.2367727272</c:v>
                </c:pt>
                <c:pt idx="4">
                  <c:v>1519568.9765224708</c:v>
                </c:pt>
                <c:pt idx="5">
                  <c:v>1539189.3804045683</c:v>
                </c:pt>
                <c:pt idx="6">
                  <c:v>1559150.2708369663</c:v>
                </c:pt>
              </c:numCache>
            </c:numRef>
          </c:val>
        </c:ser>
        <c:axId val="85289216"/>
        <c:axId val="85287296"/>
      </c:barChart>
      <c:lineChart>
        <c:grouping val="standard"/>
        <c:ser>
          <c:idx val="1"/>
          <c:order val="1"/>
          <c:tx>
            <c:strRef>
              <c:f>Grafy!$C$195</c:f>
              <c:strCache>
                <c:ptCount val="1"/>
                <c:pt idx="0">
                  <c:v>Financování samospráv</c:v>
                </c:pt>
              </c:strCache>
            </c:strRef>
          </c:tx>
          <c:marker>
            <c:symbol val="none"/>
          </c:marker>
          <c:cat>
            <c:numRef>
              <c:f>Grafy!$D$193:$J$193</c:f>
              <c:numCache>
                <c:formatCode>#,##0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Grafy!$D$195:$J$195</c:f>
              <c:numCache>
                <c:formatCode>#,##0</c:formatCode>
                <c:ptCount val="7"/>
                <c:pt idx="0">
                  <c:v>166666.68999999992</c:v>
                </c:pt>
                <c:pt idx="1">
                  <c:v>185241.30196399975</c:v>
                </c:pt>
                <c:pt idx="2">
                  <c:v>186255.59353427798</c:v>
                </c:pt>
                <c:pt idx="3">
                  <c:v>195195.08335814098</c:v>
                </c:pt>
                <c:pt idx="4">
                  <c:v>200586.19121744588</c:v>
                </c:pt>
                <c:pt idx="5">
                  <c:v>207659.82509929728</c:v>
                </c:pt>
                <c:pt idx="6">
                  <c:v>213293.35667230238</c:v>
                </c:pt>
              </c:numCache>
            </c:numRef>
          </c:val>
        </c:ser>
        <c:ser>
          <c:idx val="2"/>
          <c:order val="2"/>
          <c:tx>
            <c:strRef>
              <c:f>Grafy!$C$196</c:f>
              <c:strCache>
                <c:ptCount val="1"/>
                <c:pt idx="0">
                  <c:v>Dotace KHK</c:v>
                </c:pt>
              </c:strCache>
            </c:strRef>
          </c:tx>
          <c:marker>
            <c:symbol val="none"/>
          </c:marker>
          <c:cat>
            <c:numRef>
              <c:f>Grafy!$D$193:$J$193</c:f>
              <c:numCache>
                <c:formatCode>#,##0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Grafy!$D$196:$J$196</c:f>
              <c:numCache>
                <c:formatCode>#,##0</c:formatCode>
                <c:ptCount val="7"/>
                <c:pt idx="0">
                  <c:v>24800</c:v>
                </c:pt>
                <c:pt idx="1">
                  <c:v>25090</c:v>
                </c:pt>
                <c:pt idx="2">
                  <c:v>52560.376760000006</c:v>
                </c:pt>
                <c:pt idx="3">
                  <c:v>80280.753519999998</c:v>
                </c:pt>
                <c:pt idx="4">
                  <c:v>83520.753519999998</c:v>
                </c:pt>
                <c:pt idx="5">
                  <c:v>109700</c:v>
                </c:pt>
                <c:pt idx="6">
                  <c:v>117440</c:v>
                </c:pt>
              </c:numCache>
            </c:numRef>
          </c:val>
        </c:ser>
        <c:ser>
          <c:idx val="3"/>
          <c:order val="3"/>
          <c:tx>
            <c:strRef>
              <c:f>Grafy!$C$197</c:f>
              <c:strCache>
                <c:ptCount val="1"/>
                <c:pt idx="0">
                  <c:v>Dotace MPSV+IP</c:v>
                </c:pt>
              </c:strCache>
            </c:strRef>
          </c:tx>
          <c:marker>
            <c:symbol val="none"/>
          </c:marker>
          <c:cat>
            <c:numRef>
              <c:f>Grafy!$D$193:$J$193</c:f>
              <c:numCache>
                <c:formatCode>#,##0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Grafy!$D$197:$J$197</c:f>
              <c:numCache>
                <c:formatCode>#,##0</c:formatCode>
                <c:ptCount val="7"/>
                <c:pt idx="0">
                  <c:v>403484.09301000036</c:v>
                </c:pt>
                <c:pt idx="1">
                  <c:v>387379.89086000004</c:v>
                </c:pt>
                <c:pt idx="2">
                  <c:v>361270.29797999997</c:v>
                </c:pt>
                <c:pt idx="3">
                  <c:v>333052.20328000031</c:v>
                </c:pt>
                <c:pt idx="4">
                  <c:v>333052.20328000031</c:v>
                </c:pt>
                <c:pt idx="5">
                  <c:v>308552</c:v>
                </c:pt>
                <c:pt idx="6">
                  <c:v>304052</c:v>
                </c:pt>
              </c:numCache>
            </c:numRef>
          </c:val>
        </c:ser>
        <c:ser>
          <c:idx val="4"/>
          <c:order val="4"/>
          <c:tx>
            <c:strRef>
              <c:f>Grafy!$C$198</c:f>
              <c:strCache>
                <c:ptCount val="1"/>
                <c:pt idx="0">
                  <c:v>Příspěvek na provoz PO KHK</c:v>
                </c:pt>
              </c:strCache>
            </c:strRef>
          </c:tx>
          <c:marker>
            <c:symbol val="none"/>
          </c:marker>
          <c:cat>
            <c:numRef>
              <c:f>Grafy!$D$193:$J$193</c:f>
              <c:numCache>
                <c:formatCode>#,##0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Grafy!$D$198:$J$198</c:f>
              <c:numCache>
                <c:formatCode>#,##0</c:formatCode>
                <c:ptCount val="7"/>
                <c:pt idx="0">
                  <c:v>117659</c:v>
                </c:pt>
                <c:pt idx="1">
                  <c:v>118704.51700000001</c:v>
                </c:pt>
                <c:pt idx="2">
                  <c:v>133785.82365163628</c:v>
                </c:pt>
                <c:pt idx="3">
                  <c:v>142996.23269251635</c:v>
                </c:pt>
                <c:pt idx="4">
                  <c:v>143713.74582380519</c:v>
                </c:pt>
                <c:pt idx="5">
                  <c:v>144438.43408640669</c:v>
                </c:pt>
                <c:pt idx="6">
                  <c:v>145170.36923163448</c:v>
                </c:pt>
              </c:numCache>
            </c:numRef>
          </c:val>
        </c:ser>
        <c:marker val="1"/>
        <c:axId val="85142528"/>
        <c:axId val="85268736"/>
      </c:lineChart>
      <c:catAx>
        <c:axId val="85142528"/>
        <c:scaling>
          <c:orientation val="minMax"/>
        </c:scaling>
        <c:axPos val="b"/>
        <c:numFmt formatCode="#,##0" sourceLinked="1"/>
        <c:majorTickMark val="none"/>
        <c:tickLblPos val="nextTo"/>
        <c:crossAx val="85268736"/>
        <c:crosses val="autoZero"/>
        <c:auto val="1"/>
        <c:lblAlgn val="ctr"/>
        <c:lblOffset val="100"/>
      </c:catAx>
      <c:valAx>
        <c:axId val="852687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tis. Kč</a:t>
                </a:r>
              </a:p>
            </c:rich>
          </c:tx>
          <c:layout/>
        </c:title>
        <c:numFmt formatCode="#,##0" sourceLinked="1"/>
        <c:majorTickMark val="none"/>
        <c:tickLblPos val="nextTo"/>
        <c:crossAx val="85142528"/>
        <c:crosses val="autoZero"/>
        <c:crossBetween val="between"/>
      </c:valAx>
      <c:valAx>
        <c:axId val="85287296"/>
        <c:scaling>
          <c:orientation val="minMax"/>
        </c:scaling>
        <c:axPos val="r"/>
        <c:numFmt formatCode="#,##0" sourceLinked="1"/>
        <c:tickLblPos val="nextTo"/>
        <c:crossAx val="85289216"/>
        <c:crosses val="max"/>
        <c:crossBetween val="between"/>
      </c:valAx>
      <c:catAx>
        <c:axId val="85289216"/>
        <c:scaling>
          <c:orientation val="minMax"/>
        </c:scaling>
        <c:delete val="1"/>
        <c:axPos val="b"/>
        <c:numFmt formatCode="#,##0" sourceLinked="1"/>
        <c:tickLblPos val="none"/>
        <c:crossAx val="85287296"/>
        <c:crosses val="autoZero"/>
        <c:auto val="1"/>
        <c:lblAlgn val="ctr"/>
        <c:lblOffset val="100"/>
      </c:cat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solidFill>
      <a:schemeClr val="accent6">
        <a:lumMod val="40000"/>
        <a:lumOff val="60000"/>
      </a:schemeClr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Podíl kraje</a:t>
            </a:r>
            <a:r>
              <a:rPr lang="cs-CZ" baseline="0"/>
              <a:t> na financování sociálních služeb</a:t>
            </a:r>
            <a:endParaRPr lang="cs-CZ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List2!$A$13</c:f>
              <c:strCache>
                <c:ptCount val="1"/>
                <c:pt idx="0">
                  <c:v>rok</c:v>
                </c:pt>
              </c:strCache>
            </c:strRef>
          </c:tx>
          <c:marker>
            <c:symbol val="none"/>
          </c:marker>
          <c:val>
            <c:numRef>
              <c:f>List2!$B$13:$J$13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val>
        </c:ser>
        <c:ser>
          <c:idx val="1"/>
          <c:order val="1"/>
          <c:tx>
            <c:strRef>
              <c:f>List2!$A$14</c:f>
              <c:strCache>
                <c:ptCount val="1"/>
                <c:pt idx="0">
                  <c:v>celkem dotace KHK</c:v>
                </c:pt>
              </c:strCache>
            </c:strRef>
          </c:tx>
          <c:marker>
            <c:symbol val="none"/>
          </c:marker>
          <c:val>
            <c:numRef>
              <c:f>List2!$B$14:$J$14</c:f>
              <c:numCache>
                <c:formatCode>#,##0</c:formatCode>
                <c:ptCount val="9"/>
                <c:pt idx="0">
                  <c:v>27140.000019999996</c:v>
                </c:pt>
                <c:pt idx="1">
                  <c:v>25851.000000014701</c:v>
                </c:pt>
                <c:pt idx="2">
                  <c:v>24800</c:v>
                </c:pt>
                <c:pt idx="3">
                  <c:v>25090</c:v>
                </c:pt>
                <c:pt idx="4">
                  <c:v>52560.376760000006</c:v>
                </c:pt>
                <c:pt idx="5">
                  <c:v>80280.753519999998</c:v>
                </c:pt>
                <c:pt idx="6">
                  <c:v>83520.753519999998</c:v>
                </c:pt>
                <c:pt idx="7">
                  <c:v>109700</c:v>
                </c:pt>
                <c:pt idx="8">
                  <c:v>117440</c:v>
                </c:pt>
              </c:numCache>
            </c:numRef>
          </c:val>
        </c:ser>
        <c:ser>
          <c:idx val="2"/>
          <c:order val="2"/>
          <c:tx>
            <c:strRef>
              <c:f>List2!$A$15</c:f>
              <c:strCache>
                <c:ptCount val="1"/>
                <c:pt idx="0">
                  <c:v>Dotace MPSV a IP celkem</c:v>
                </c:pt>
              </c:strCache>
            </c:strRef>
          </c:tx>
          <c:marker>
            <c:symbol val="none"/>
          </c:marker>
          <c:val>
            <c:numRef>
              <c:f>List2!$B$15:$J$15</c:f>
              <c:numCache>
                <c:formatCode>#,##0</c:formatCode>
                <c:ptCount val="9"/>
                <c:pt idx="0">
                  <c:v>373994.1</c:v>
                </c:pt>
                <c:pt idx="1">
                  <c:v>391621.46462000022</c:v>
                </c:pt>
                <c:pt idx="2">
                  <c:v>403484.09301000036</c:v>
                </c:pt>
                <c:pt idx="3">
                  <c:v>387379.89086000004</c:v>
                </c:pt>
                <c:pt idx="4">
                  <c:v>361270.29797999997</c:v>
                </c:pt>
                <c:pt idx="5">
                  <c:v>333052.20328000031</c:v>
                </c:pt>
                <c:pt idx="6">
                  <c:v>333052.20328000031</c:v>
                </c:pt>
                <c:pt idx="7">
                  <c:v>308552</c:v>
                </c:pt>
                <c:pt idx="8">
                  <c:v>304052</c:v>
                </c:pt>
              </c:numCache>
            </c:numRef>
          </c:val>
        </c:ser>
        <c:ser>
          <c:idx val="3"/>
          <c:order val="3"/>
          <c:tx>
            <c:strRef>
              <c:f>List2!$A$16</c:f>
              <c:strCache>
                <c:ptCount val="1"/>
                <c:pt idx="0">
                  <c:v>Příspěvek na provoz PO KHK</c:v>
                </c:pt>
              </c:strCache>
            </c:strRef>
          </c:tx>
          <c:marker>
            <c:symbol val="none"/>
          </c:marker>
          <c:val>
            <c:numRef>
              <c:f>List2!$B$16:$J$16</c:f>
              <c:numCache>
                <c:formatCode>#,##0</c:formatCode>
                <c:ptCount val="9"/>
                <c:pt idx="0">
                  <c:v>42253</c:v>
                </c:pt>
                <c:pt idx="1">
                  <c:v>62015</c:v>
                </c:pt>
                <c:pt idx="2">
                  <c:v>117659</c:v>
                </c:pt>
                <c:pt idx="3">
                  <c:v>118704.51700000001</c:v>
                </c:pt>
                <c:pt idx="4">
                  <c:v>133785.82365163628</c:v>
                </c:pt>
                <c:pt idx="5">
                  <c:v>142996.23269251635</c:v>
                </c:pt>
                <c:pt idx="6">
                  <c:v>143713.74582380519</c:v>
                </c:pt>
                <c:pt idx="7">
                  <c:v>144438.43408640669</c:v>
                </c:pt>
                <c:pt idx="8">
                  <c:v>145170.36923163448</c:v>
                </c:pt>
              </c:numCache>
            </c:numRef>
          </c:val>
        </c:ser>
        <c:ser>
          <c:idx val="4"/>
          <c:order val="4"/>
          <c:tx>
            <c:strRef>
              <c:f>List2!$A$17</c:f>
              <c:strCache>
                <c:ptCount val="1"/>
                <c:pt idx="0">
                  <c:v>Dotace MPSV bez IP</c:v>
                </c:pt>
              </c:strCache>
            </c:strRef>
          </c:tx>
          <c:marker>
            <c:symbol val="none"/>
          </c:marker>
          <c:val>
            <c:numRef>
              <c:f>List2!$B$17:$J$17</c:f>
              <c:numCache>
                <c:formatCode>#,##0</c:formatCode>
                <c:ptCount val="9"/>
                <c:pt idx="0">
                  <c:v>373994.1</c:v>
                </c:pt>
                <c:pt idx="1">
                  <c:v>348632.71</c:v>
                </c:pt>
                <c:pt idx="2">
                  <c:v>323708</c:v>
                </c:pt>
                <c:pt idx="3">
                  <c:v>304052</c:v>
                </c:pt>
                <c:pt idx="4">
                  <c:v>304052</c:v>
                </c:pt>
                <c:pt idx="5">
                  <c:v>304052</c:v>
                </c:pt>
                <c:pt idx="6">
                  <c:v>304052</c:v>
                </c:pt>
                <c:pt idx="7">
                  <c:v>304052</c:v>
                </c:pt>
                <c:pt idx="8">
                  <c:v>304052</c:v>
                </c:pt>
              </c:numCache>
            </c:numRef>
          </c:val>
        </c:ser>
        <c:ser>
          <c:idx val="5"/>
          <c:order val="5"/>
          <c:tx>
            <c:strRef>
              <c:f>List2!$A$18</c:f>
              <c:strCache>
                <c:ptCount val="1"/>
                <c:pt idx="0">
                  <c:v>Podíl obcí a měst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List2!$B$18:$J$18</c:f>
              <c:numCache>
                <c:formatCode>#,##0</c:formatCode>
                <c:ptCount val="9"/>
                <c:pt idx="0">
                  <c:v>166834.04999999999</c:v>
                </c:pt>
                <c:pt idx="1">
                  <c:v>184632.3</c:v>
                </c:pt>
                <c:pt idx="2">
                  <c:v>166666.68999999992</c:v>
                </c:pt>
                <c:pt idx="3">
                  <c:v>185241.30196399975</c:v>
                </c:pt>
                <c:pt idx="4">
                  <c:v>186255.59353427798</c:v>
                </c:pt>
                <c:pt idx="5">
                  <c:v>195195.08335814098</c:v>
                </c:pt>
                <c:pt idx="6">
                  <c:v>200586.19121744588</c:v>
                </c:pt>
                <c:pt idx="7">
                  <c:v>207659.82509929728</c:v>
                </c:pt>
                <c:pt idx="8">
                  <c:v>213293.35667230238</c:v>
                </c:pt>
              </c:numCache>
            </c:numRef>
          </c:val>
        </c:ser>
        <c:marker val="1"/>
        <c:axId val="98393088"/>
        <c:axId val="98595584"/>
      </c:lineChart>
      <c:catAx>
        <c:axId val="98393088"/>
        <c:scaling>
          <c:orientation val="minMax"/>
        </c:scaling>
        <c:axPos val="b"/>
        <c:majorTickMark val="none"/>
        <c:tickLblPos val="nextTo"/>
        <c:crossAx val="98595584"/>
        <c:crosses val="autoZero"/>
        <c:auto val="1"/>
        <c:lblAlgn val="ctr"/>
        <c:lblOffset val="100"/>
      </c:catAx>
      <c:valAx>
        <c:axId val="985955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výše  financování  </a:t>
                </a:r>
                <a:r>
                  <a:rPr lang="cs-CZ" dirty="0" smtClean="0"/>
                  <a:t>Kč</a:t>
                </a:r>
                <a:endParaRPr lang="cs-CZ" dirty="0"/>
              </a:p>
            </c:rich>
          </c:tx>
          <c:layout/>
        </c:title>
        <c:numFmt formatCode="General" sourceLinked="1"/>
        <c:majorTickMark val="none"/>
        <c:tickLblPos val="nextTo"/>
        <c:crossAx val="983930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cs-CZ"/>
          </a:p>
        </c:txPr>
      </c:dTable>
    </c:plotArea>
    <c:plotVisOnly val="1"/>
  </c:chart>
  <c:spPr>
    <a:solidFill>
      <a:schemeClr val="accent6">
        <a:lumMod val="40000"/>
        <a:lumOff val="60000"/>
      </a:schemeClr>
    </a:solidFill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118AE-6D6E-4AD6-8F66-06E26529C0D8}" type="datetimeFigureOut">
              <a:rPr lang="cs-CZ" smtClean="0"/>
              <a:pPr/>
              <a:t>11.1.2012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31F0E-0FE7-4396-8DF9-1B0E65A1A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/>
          <p:nvPr/>
        </p:nvGraphicFramePr>
        <p:xfrm>
          <a:off x="1115616" y="1052736"/>
          <a:ext cx="71287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3488" y="604838"/>
            <a:ext cx="6677025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728662" y="881062"/>
          <a:ext cx="7686676" cy="5095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/>
          <p:nvPr/>
        </p:nvGraphicFramePr>
        <p:xfrm>
          <a:off x="683568" y="548680"/>
          <a:ext cx="763284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763687" y="2204872"/>
          <a:ext cx="4464497" cy="4176464"/>
        </p:xfrm>
        <a:graphic>
          <a:graphicData uri="http://schemas.openxmlformats.org/drawingml/2006/table">
            <a:tbl>
              <a:tblPr/>
              <a:tblGrid>
                <a:gridCol w="1499187"/>
                <a:gridCol w="1482655"/>
                <a:gridCol w="1482655"/>
              </a:tblGrid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Název kraje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Calibri"/>
                          <a:ea typeface="Calibri"/>
                          <a:cs typeface="Times New Roman"/>
                        </a:rPr>
                        <a:t>Podíl kraje v %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Calibri"/>
                          <a:ea typeface="Calibri"/>
                          <a:cs typeface="Times New Roman"/>
                        </a:rPr>
                        <a:t>Podíl obce v %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Praha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14,3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9,0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Jihočeský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2,8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5,6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Jihomoravský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5,7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13,5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Karlovarský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4,2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5,1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Královéhradecký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10,3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7,6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Liberecký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11,5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9,3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Moravskoslezský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17,4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Olomoucký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10,1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Pardubický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6,2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6,4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Plzeňský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9,2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Středočeský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5,5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6,2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Ústecký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7,1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8,8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Vysočina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6,6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6,8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Zlínský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Calibri"/>
                          <a:ea typeface="Calibri"/>
                          <a:cs typeface="Times New Roman"/>
                        </a:rPr>
                        <a:t>Průměr ČR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6,6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8,8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899592" y="476672"/>
            <a:ext cx="7200800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Tabulka spoluúčasti kraje a obcí na financování sociálních služeb v roce 2010 dle krajů,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tak jak jí prezentoval 12.12. 2011 náměstek ministra práce a sociálních věcí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Mgr. Kafka na zasedání Pracovního týmu pro sociální věci tripartity ČR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03697"/>
            <a:ext cx="6768231" cy="638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88</Words>
  <Application>Microsoft Office PowerPoint</Application>
  <PresentationFormat>Předvádění na obrazovce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Krajský úřad, Královehradecký kraj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269</dc:creator>
  <cp:lastModifiedBy>269</cp:lastModifiedBy>
  <cp:revision>10</cp:revision>
  <dcterms:created xsi:type="dcterms:W3CDTF">2011-12-08T08:34:08Z</dcterms:created>
  <dcterms:modified xsi:type="dcterms:W3CDTF">2012-01-11T08:45:10Z</dcterms:modified>
</cp:coreProperties>
</file>