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04.04.2023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04.04.2023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minyukova@kr-kralovehradecky.cz" TargetMode="External"/><Relationship Id="rId2" Type="http://schemas.openxmlformats.org/officeDocument/2006/relationships/hyperlink" Target="mailto:msourkova@kr-kralovehradecky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r-kralovehradecky.cz/scripts/detail.php?pgid=1281" TargetMode="External"/><Relationship Id="rId5" Type="http://schemas.openxmlformats.org/officeDocument/2006/relationships/hyperlink" Target="mailto:akapucianova@kr-kralovehradecky.cz" TargetMode="External"/><Relationship Id="rId4" Type="http://schemas.openxmlformats.org/officeDocument/2006/relationships/hyperlink" Target="mailto:sfabianova@kr-kralovehradecky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hlink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Dostupnost zdravotní péče</a:t>
            </a:r>
            <a:endParaRPr lang="cs-CZ" sz="4000" dirty="0">
              <a:solidFill>
                <a:schemeClr val="hlink"/>
              </a:solidFill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736984"/>
            <a:ext cx="9144000" cy="55495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Nejdůležitější legislativní předpisy: </a:t>
            </a:r>
          </a:p>
          <a:p>
            <a:pPr lvl="1" algn="just"/>
            <a:r>
              <a:rPr lang="cs-CZ" sz="14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zákon č. 48/1997 Sb.</a:t>
            </a:r>
            <a: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 veřejném zdravotním pojištění a o změně a doplnění některých souvisejících zákonů, ve znění pozdějších předpisů (§ 46 - § 52),</a:t>
            </a:r>
          </a:p>
          <a:p>
            <a:pPr lvl="1" algn="just"/>
            <a:r>
              <a:rPr lang="cs-CZ" sz="14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zákon č. 372/2011 Sb., </a:t>
            </a:r>
            <a: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zdravotních službách a podmínkách jejich poskytování (zákon</a:t>
            </a:r>
            <a:b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zdravotních službách), ve znění pozdějších předpisů („dále jen zákon</a:t>
            </a:r>
            <a:b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zdravotních službách“).</a:t>
            </a:r>
          </a:p>
          <a:p>
            <a:pPr lvl="0" algn="just">
              <a:buFontTx/>
              <a:buChar char="-"/>
            </a:pPr>
            <a:r>
              <a:rPr lang="cs-CZ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zajistit hrazenou zdravotní péči svým pojištěncům má ze zákona</a:t>
            </a:r>
            <a:br>
              <a:rPr lang="cs-CZ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48/1997 Sb., o zdravotním pojištění, v platném znění, </a:t>
            </a:r>
            <a:r>
              <a:rPr lang="cs-CZ" sz="1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pojišťovna.</a:t>
            </a:r>
          </a:p>
          <a:p>
            <a:pPr lvl="1" algn="just">
              <a:buFontTx/>
              <a:buChar char="-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 povinnost plní prostřednictvím poskytovatelů, se kterými uzavřela smlouvu</a:t>
            </a:r>
            <a:b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poskytování a úhradě hrazených služeb. Tito poskytovatelé tvoří síť smluvních poskytovatelů zdravotní pojišťovny. </a:t>
            </a:r>
          </a:p>
          <a:p>
            <a:pPr algn="just">
              <a:buFontTx/>
              <a:buChar char="-"/>
            </a:pPr>
            <a:r>
              <a:rPr lang="cs-CZ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 uzavřením smlouvy o poskytování a úhradě hrazených služeb se koná výběrové řízení. Konání výběrového řízení může navrhnout zdravotní pojišťovna, uchazeč nebo obec.</a:t>
            </a:r>
          </a:p>
          <a:p>
            <a:pPr algn="just">
              <a:buFontTx/>
              <a:buChar char="-"/>
            </a:pPr>
            <a:r>
              <a:rPr lang="cs-CZ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Výsledek výběrového řízení však nezakládá právo na uzavření smlouvy se zdravotní pojišťovnou. I přes doporučující stanovisko výběrové komise zdravotní pojišťovna sama rozhodne, s kým smlouvu uzavře. </a:t>
            </a:r>
          </a:p>
          <a:p>
            <a:pPr algn="just">
              <a:buFontTx/>
              <a:buChar char="-"/>
            </a:pPr>
            <a:r>
              <a:rPr lang="cs-CZ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Návrh se podává odboru zdravotnictví krajského úřadu příslušného podle místa podnikání (adresy ordinace), který výběrové řízení administrativně zajistí. </a:t>
            </a:r>
          </a:p>
          <a:p>
            <a:pPr algn="just">
              <a:buFontTx/>
              <a:buChar char="-"/>
            </a:pPr>
            <a:r>
              <a:rPr lang="cs-CZ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Jestliže se nedaří zajistit zdravotní péči, pak je potřeba se obrátit právě na zdravotní pojišťovnu, která má ze zákona povinnost zajistit svým pojištěncům hrazenou zdravotní péči.</a:t>
            </a:r>
          </a:p>
          <a:p>
            <a:pPr algn="just">
              <a:buFontTx/>
              <a:buChar char="-"/>
            </a:pPr>
            <a:r>
              <a:rPr lang="cs-CZ" sz="18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Krajský úřad Královéhradeckého kraje, odbor zdravotnictví, musí vydat oprávnění k poskytování zdravotních služeb každému žadateli, který splní podmínky uložené mu zákonem o zdravotních službách. </a:t>
            </a:r>
            <a:endParaRPr lang="cs-CZ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58198-24E6-471E-98CB-5A3141288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463465"/>
          </a:xfrm>
        </p:spPr>
        <p:txBody>
          <a:bodyPr>
            <a:normAutofit/>
          </a:bodyPr>
          <a:lstStyle/>
          <a:p>
            <a:pPr algn="ctr"/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Agenda tiskopisů lékařských předpisů s modrým pruhem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F52BF-7364-40CD-AFC9-8C50C10E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41374"/>
            <a:ext cx="10515600" cy="555616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12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Nejdůležitější legislativní předpisy: </a:t>
            </a:r>
            <a:endParaRPr lang="cs-CZ" sz="12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11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zákon č. 167/1998 Sb.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 návykových látkách a změně některých dalších zákonů, ve znění pozdějších předpisů (dále jen „zákon č. 167/1998 Sb.“);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11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vyhláška č. 329/2019 Sb.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 předepisování léčivých přípravků při poskytování zdravotních služeb (dále jen „vyhláška č. 329/2019 Sb.“).</a:t>
            </a:r>
            <a:r>
              <a:rPr lang="cs-CZ" sz="11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Výrobu a distribuci tiskopisů lékařských předpisů s modrým pruhem </a:t>
            </a:r>
            <a:r>
              <a:rPr lang="cs-CZ" sz="11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zabezpečuje místně příslušný obecní úřad obce s rozšířenou působností u smluvně zajištěného výrobce těchto tiskopisů, 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to na základě objednávek poskytovatelů zdravotních služeb s místem výkonu těchto činností ve správním obvodu obecního úřadu obce s rozšířenou působností.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zabezpečení plynulé distribuce tiskopisů lékařských předpisů s modrým pruhem vytváří obecní úřad obce s rozšířenou působností jejich pohotovostní zásobu. 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Tiskopisy lékařských předpisů s modrým pruhem mohou být obecním úřadem obce s rozšířenou působností vydány pouze oprávněným osobám nebo jejich pověřeným zástupcům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(tzn. poskytovatelům zdravotních služeb s rozhodnutím vydaným odborem zdravotnictví Krajského úřadu Královéhradeckého kraje).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Vrácené tiskopisy lékařských předpisů s modrým pruhem, včetně jejich průpisů, příslušný obecní úřad obce s rozšířenou působností </a:t>
            </a:r>
            <a:r>
              <a:rPr lang="cs-CZ" sz="11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zlikviduje vhodným způsobem tak, aby nemohly být opětovně použity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(tzn. sepsat, vypracovat protokol a fyzicky zlikvidovat).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 01.01.2022 nastala účinnost změny zákona č. 167/1998 Sb., zákona č. 378/2007 Sb. a zákona č. 634/2004 Sb., o správních poplatcích, ve znění pozdějších předpisů.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Hlavní legislativní změna: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Listinný recept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 modrým pruhem se vystaví </a:t>
            </a:r>
            <a:r>
              <a:rPr lang="cs-CZ" sz="1100" u="sng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pouze v případech</a:t>
            </a: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uvedených v ustanovení § 81 písm. f) zákona č. 378/2007 Sb. (zejména se jedná o případy poskytování veterinární péče veterinárním lékařem, při klinických studiích, při poskytování zdravotní péče ve vlastním sociálním prostředí, v případě prokazatelných technických důvodů, kdy není možné vystavit lékařský předpis v elektronické podobě a zdravotní stav pacienta předepsání léčivého přípravku vyžaduje).</a:t>
            </a:r>
            <a:endParaRPr lang="cs-CZ" sz="1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Clr>
                <a:srgbClr val="000000"/>
              </a:buClr>
              <a:buNone/>
            </a:pPr>
            <a:r>
              <a:rPr lang="cs-CZ" sz="1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 žádanek s modrým pruhem žádná změna nenastala. </a:t>
            </a:r>
            <a:r>
              <a:rPr lang="cs-CZ" sz="11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1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Upravenou metodiku jsme zaslali e-mailem přímo pracovníkům jednotlivých ORP, kteří mají tuto agendu v náplni práce</a:t>
            </a:r>
            <a:r>
              <a:rPr lang="cs-CZ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cs-CZ" sz="1100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ED23FD-12D5-435C-AB8B-0A861409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193441-9C2D-4700-90FF-3E5DA413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FC1F4-6B0D-4904-BD94-D0095036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5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A8C5F-EC6B-4714-A7FF-1AC53871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Kontakty na oddělení zdravotnictví KÚ KHK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DEA6E-8211-4602-9868-E978E695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513"/>
            <a:ext cx="10515600" cy="4814887"/>
          </a:xfrm>
        </p:spPr>
        <p:txBody>
          <a:bodyPr>
            <a:normAutofit fontScale="92500" lnSpcReduction="20000"/>
          </a:bodyPr>
          <a:lstStyle/>
          <a:p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Výběrová řízení: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Marie Šourková, tel. 495 817 502, mobil </a:t>
            </a:r>
            <a:r>
              <a:rPr lang="cs-CZ" sz="20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725 593 351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msourkova@kr-kralovehradecky.cz</a:t>
            </a:r>
            <a:endParaRPr lang="cs-CZ" sz="20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Tereza Minyuková, 495 817 502, mobil </a:t>
            </a:r>
            <a:r>
              <a:rPr lang="cs-CZ" sz="20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728 427 764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tminyukova@kr-kralovehradecky.cz</a:t>
            </a:r>
            <a:endParaRPr lang="cs-CZ" sz="20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0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Agenda tiskopisů s modrým pruhem: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Mgr. Šárka Fabiánová, tel. 495 817 526, mobil </a:t>
            </a:r>
            <a:r>
              <a:rPr lang="cs-CZ" sz="20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601 362 123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sfabianova@kr-kralovehradecky.cz</a:t>
            </a:r>
            <a:endParaRPr lang="cs-CZ" sz="20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Bc. Alla Kapuciánová, tel. 495 817 526, mobil </a:t>
            </a:r>
            <a:r>
              <a:rPr lang="cs-CZ" sz="20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722 952 936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akapucianova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@kr-kralovehradecky.cz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Webové stránky: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Aktuality z oblasti zdravotnictví | Královéhradecký kraj (kr-kralovehradecky.cz)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89B858-4392-49BE-B650-43BA836B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E636A7-A66E-425E-97E4-107585CA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9FBCED-0DBE-4B7F-96E2-66845127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628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730</Words>
  <Application>Microsoft Office PowerPoint</Application>
  <PresentationFormat>Širokoúhlá obrazovka</PresentationFormat>
  <Paragraphs>46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Book</vt:lpstr>
      <vt:lpstr>Franklin Gothic Medium</vt:lpstr>
      <vt:lpstr>System Font Regular</vt:lpstr>
      <vt:lpstr>Times New Roman</vt:lpstr>
      <vt:lpstr>Motiv Office</vt:lpstr>
      <vt:lpstr> Dostupnost zdravotní péče</vt:lpstr>
      <vt:lpstr>Agenda tiskopisů lékařských předpisů s modrým pruhem</vt:lpstr>
      <vt:lpstr>Kontakty na oddělení zdravotnictví KÚ KHK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52</cp:revision>
  <cp:lastPrinted>2023-01-23T09:26:33Z</cp:lastPrinted>
  <dcterms:created xsi:type="dcterms:W3CDTF">2021-07-30T10:57:29Z</dcterms:created>
  <dcterms:modified xsi:type="dcterms:W3CDTF">2023-04-04T06:07:46Z</dcterms:modified>
</cp:coreProperties>
</file>