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260" r:id="rId2"/>
    <p:sldId id="261" r:id="rId3"/>
    <p:sldId id="263" r:id="rId4"/>
    <p:sldId id="264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8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8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68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D0ABB3-B508-824E-9330-D578EB41F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11CAB2-C5D2-2640-AEBE-3DE4D2EB3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2F56-76CC-2244-9969-3BD231BC40BB}" type="datetimeFigureOut">
              <a:t>27.02.2023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07A37-2E4C-4A45-B370-BAA6DA94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3F6C6-389C-964B-A899-5EA4A12A0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20A4-C4B0-3B45-B166-80304E6D2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7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FD12-7377-AF4F-9E5D-41F7F9A57BED}" type="datetimeFigureOut">
              <a:t>27.02.2023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F805-EB17-214F-846F-533D26B85A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793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80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©Všechna práva vyhrazena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©Všechna práva vyhrazena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3543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641277C-06B1-4041-A40D-C484280CB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92101"/>
            <a:ext cx="8229600" cy="4730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dirty="0">
                <a:solidFill>
                  <a:schemeClr val="hlink"/>
                </a:solidFill>
              </a:rPr>
              <a:t>Veřejné finance - metodika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CE05B9E-0585-4B01-A578-657C44E5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9700" y="869129"/>
            <a:ext cx="9144000" cy="57324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4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Odbor analýz, podpory řízení a kontroly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23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3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Oddělení výkaznictví a financování obcí</a:t>
            </a:r>
          </a:p>
          <a:p>
            <a:pPr lvl="1" algn="just" eaLnBrk="1" hangingPunct="1">
              <a:lnSpc>
                <a:spcPct val="90000"/>
              </a:lnSpc>
              <a:defRPr/>
            </a:pPr>
            <a:endParaRPr lang="cs-CZ" sz="23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lvl="2" algn="just">
              <a:defRPr/>
            </a:pPr>
            <a:r>
              <a:rPr lang="cs-CZ" sz="1900" dirty="0">
                <a:solidFill>
                  <a:schemeClr val="tx1"/>
                </a:solidFill>
                <a:latin typeface="Franklin Gothic Book" panose="020B0503020102020204" pitchFamily="34" charset="0"/>
              </a:rPr>
              <a:t>Zajišťuje kontrolu finančních a účetních výkazů od obcí, dobrovolných svazků obcí a příspěvkových organizací obcí.</a:t>
            </a:r>
          </a:p>
          <a:p>
            <a:pPr lvl="2" algn="just">
              <a:defRPr/>
            </a:pPr>
            <a:r>
              <a:rPr lang="cs-CZ" sz="1900" dirty="0">
                <a:solidFill>
                  <a:schemeClr val="tx1"/>
                </a:solidFill>
                <a:latin typeface="Franklin Gothic Book" panose="020B0503020102020204" pitchFamily="34" charset="0"/>
              </a:rPr>
              <a:t>Zajišťuje zasílání státních prostředků na obce, dobrovolné svazky obcí a příspěvkové organizace obcí, včetně finančního vypořádání.</a:t>
            </a:r>
          </a:p>
          <a:p>
            <a:pPr lvl="2" algn="just">
              <a:defRPr/>
            </a:pPr>
            <a:r>
              <a:rPr lang="cs-CZ" sz="1900" dirty="0">
                <a:solidFill>
                  <a:schemeClr val="tx1"/>
                </a:solidFill>
                <a:latin typeface="Franklin Gothic Book" panose="020B0503020102020204" pitchFamily="34" charset="0"/>
              </a:rPr>
              <a:t>Poskytuje metodickou pomoc obcím, dobrovolným svazkům obcí a příspěvkovým organizacím obcí v oblasti účetnictví, rozpočtu, výkaznictví a financování.</a:t>
            </a:r>
            <a:endParaRPr lang="cs-CZ" sz="17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25DF5-4079-4570-B354-68B84664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©Všechna práva vyhrazena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B48FC2-01D6-490B-A0C8-F5165A33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AA475D-AC94-4DC3-9C23-3A27F13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641277C-06B1-4041-A40D-C484280CB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92101"/>
            <a:ext cx="8229600" cy="4730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dirty="0">
                <a:solidFill>
                  <a:schemeClr val="hlink"/>
                </a:solidFill>
              </a:rPr>
              <a:t>Veřejné finance - metodika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CE05B9E-0585-4B01-A578-657C44E5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9700" y="869129"/>
            <a:ext cx="9144000" cy="57324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endParaRPr lang="cs-CZ" sz="23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cs-CZ" sz="2300" b="1" dirty="0">
                <a:solidFill>
                  <a:schemeClr val="tx1"/>
                </a:solidFill>
                <a:latin typeface="Franklin Gothic Book" panose="020B0503020102020204" pitchFamily="34" charset="0"/>
              </a:rPr>
              <a:t>Na stránkách kraje je k dispozici naše metodická pomoc, ve které naleznete: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cs-CZ" sz="2300" b="1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Aktuální informace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Metodickou pomoc obcím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Pokyny ke zpracování výkazů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Právní předpisy a informace z ministerstev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Informace pro příspěvkové organizace obcí</a:t>
            </a:r>
          </a:p>
          <a:p>
            <a:pPr lvl="2" algn="just">
              <a:defRPr/>
            </a:pPr>
            <a:endParaRPr lang="cs-CZ" sz="17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25DF5-4079-4570-B354-68B84664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©Všechna práva vyhrazena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B48FC2-01D6-490B-A0C8-F5165A33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AA475D-AC94-4DC3-9C23-3A27F13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367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641277C-06B1-4041-A40D-C484280CB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92101"/>
            <a:ext cx="8229600" cy="4730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dirty="0">
                <a:solidFill>
                  <a:schemeClr val="hlink"/>
                </a:solidFill>
              </a:rPr>
              <a:t>Nadpis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CE05B9E-0585-4B01-A578-657C44E5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9700" y="869129"/>
            <a:ext cx="9144000" cy="57324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Text 1………..</a:t>
            </a:r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Text2……..</a:t>
            </a:r>
          </a:p>
          <a:p>
            <a:pPr lvl="2" algn="just">
              <a:defRPr/>
            </a:pPr>
            <a:r>
              <a:rPr lang="cs-CZ" sz="1900" dirty="0">
                <a:solidFill>
                  <a:schemeClr val="tx1"/>
                </a:solidFill>
                <a:latin typeface="Franklin Gothic Book" panose="020B0503020102020204" pitchFamily="34" charset="0"/>
              </a:rPr>
              <a:t>Text 3……..</a:t>
            </a:r>
            <a:endParaRPr lang="cs-CZ" sz="17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25DF5-4079-4570-B354-68B84664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©Všechna práva vyhrazena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B48FC2-01D6-490B-A0C8-F5165A33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AA475D-AC94-4DC3-9C23-3A27F13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3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C547951-587B-4ABB-8A70-39BE3A9AB6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45" r="3189" b="3739"/>
          <a:stretch/>
        </p:blipFill>
        <p:spPr>
          <a:xfrm>
            <a:off x="0" y="92279"/>
            <a:ext cx="11803310" cy="650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6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B641277C-06B1-4041-A40D-C484280CB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00650" y="258187"/>
            <a:ext cx="8229600" cy="4730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4000" dirty="0">
                <a:solidFill>
                  <a:schemeClr val="hlink"/>
                </a:solidFill>
              </a:rPr>
              <a:t>Veřejné finance - metodika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CE05B9E-0585-4B01-A578-657C44E5D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9700" y="869129"/>
            <a:ext cx="9144000" cy="57324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chemeClr val="tx1"/>
                </a:solidFill>
                <a:latin typeface="Franklin Gothic Book" panose="020B0503020102020204" pitchFamily="34" charset="0"/>
              </a:rPr>
              <a:t>Pokud budete potřebovat, můžete se na nás obrátit. Kontakty jsou:</a:t>
            </a:r>
            <a:endParaRPr lang="cs-CZ" sz="1700" dirty="0">
              <a:solidFill>
                <a:schemeClr val="tx1"/>
              </a:solidFill>
              <a:latin typeface="Franklin Gothic Book" panose="020B05030201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425DF5-4079-4570-B354-68B84664E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©Všechna práva vyhrazena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B48FC2-01D6-490B-A0C8-F5165A33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2023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AA475D-AC94-4DC3-9C23-3A27F13AE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 smtClean="0"/>
              <a:t>4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C66BA84-342B-4DF7-9AA2-9F40ECF7B1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05" t="25011" r="18327" b="25015"/>
          <a:stretch/>
        </p:blipFill>
        <p:spPr>
          <a:xfrm>
            <a:off x="2996617" y="2021722"/>
            <a:ext cx="5970165" cy="342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561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</TotalTime>
  <Words>162</Words>
  <Application>Microsoft Office PowerPoint</Application>
  <PresentationFormat>Širokoúhlá obrazovka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Book</vt:lpstr>
      <vt:lpstr>Franklin Gothic Medium</vt:lpstr>
      <vt:lpstr>System Font Regular</vt:lpstr>
      <vt:lpstr>Motiv Office</vt:lpstr>
      <vt:lpstr>Veřejné finance - metodika</vt:lpstr>
      <vt:lpstr>Veřejné finance - metodika</vt:lpstr>
      <vt:lpstr>Nadpis</vt:lpstr>
      <vt:lpstr>Veřejné finance - metodika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vyhláška</dc:title>
  <dc:creator>Adámek Petr Mgr.</dc:creator>
  <cp:lastModifiedBy>Adámek Petr Mgr.</cp:lastModifiedBy>
  <cp:revision>53</cp:revision>
  <cp:lastPrinted>2023-02-23T15:05:46Z</cp:lastPrinted>
  <dcterms:created xsi:type="dcterms:W3CDTF">2021-07-30T10:57:29Z</dcterms:created>
  <dcterms:modified xsi:type="dcterms:W3CDTF">2023-02-27T06:41:15Z</dcterms:modified>
</cp:coreProperties>
</file>