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8"/>
    <p:restoredTop sz="96327"/>
  </p:normalViewPr>
  <p:slideViewPr>
    <p:cSldViewPr snapToGrid="0" snapToObjects="1">
      <p:cViewPr varScale="1">
        <p:scale>
          <a:sx n="63" d="100"/>
          <a:sy n="63" d="100"/>
        </p:scale>
        <p:origin x="102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25.01.2023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25.01.2023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©Všechna práva vyhrazena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rvk.kr-kralovehradecky.cz/" TargetMode="External"/><Relationship Id="rId2" Type="http://schemas.openxmlformats.org/officeDocument/2006/relationships/hyperlink" Target="https://www.kr-kralovehradecky.cz/cz/krajsky-urad/ziv-prostredi-zemedelstvi/aktuality/vodni-hospodarstvi/pravidla-pro-zpracovani--projednani-a-schvaleni-zmen-planu-rozvoje-vodovodu-a-kanalizaci-kralovehradeckeho-kraje-32718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641277C-06B1-4041-A40D-C484280CB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7749" y="305621"/>
            <a:ext cx="10077451" cy="1113603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2500" b="1" dirty="0">
                <a:effectLst/>
                <a:latin typeface="+mn-lt"/>
                <a:ea typeface="Times New Roman" panose="02020603050405020304" pitchFamily="18" charset="0"/>
              </a:rPr>
              <a:t>Základní povinnosti obce, jako vlastníka nebo provozovatele vodovodu a kanalizace, z pohledu zákona o vodovodech a kanalizacích pro veřejnou potřebu</a:t>
            </a:r>
            <a:endParaRPr lang="cs-CZ" sz="2500" dirty="0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CE05B9E-0585-4B01-A578-657C44E5D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7749" y="1581149"/>
            <a:ext cx="10163175" cy="460610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zákon č. 274/2001 Sb., o vodovodech a kanalizacích pro veřejnou potřebu a o změně některých zákonů (zákon o vodovodech a kanalizacích), v platném znění (dále i „zákon o </a:t>
            </a:r>
            <a:r>
              <a:rPr lang="cs-CZ" sz="2300" dirty="0" err="1">
                <a:solidFill>
                  <a:schemeClr val="tx1"/>
                </a:solidFill>
                <a:latin typeface="Franklin Gothic Book" panose="020B0503020102020204" pitchFamily="34" charset="0"/>
              </a:rPr>
              <a:t>VaK</a:t>
            </a: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“)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související vyhláška č. 428/2001 Sb., kterou se provádí zákon o </a:t>
            </a:r>
            <a:r>
              <a:rPr lang="cs-CZ" sz="2300" dirty="0" err="1">
                <a:solidFill>
                  <a:schemeClr val="tx1"/>
                </a:solidFill>
                <a:latin typeface="Franklin Gothic Book" panose="020B0503020102020204" pitchFamily="34" charset="0"/>
              </a:rPr>
              <a:t>VaK</a:t>
            </a:r>
            <a:endParaRPr lang="cs-CZ" sz="23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marL="355600" lvl="1" indent="0" algn="just" eaLnBrk="1" hangingPunct="1">
              <a:lnSpc>
                <a:spcPct val="90000"/>
              </a:lnSpc>
              <a:buNone/>
              <a:defRPr/>
            </a:pPr>
            <a:endParaRPr lang="cs-CZ" sz="23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marL="355600" lvl="1" indent="0" algn="just" eaLnBrk="1" hangingPunct="1">
              <a:lnSpc>
                <a:spcPct val="90000"/>
              </a:lnSpc>
              <a:buNone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VLASTNÍK:</a:t>
            </a:r>
          </a:p>
          <a:p>
            <a:pPr lvl="1"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§ 5 - vede majetkovou a provozní evidenci vodovodu a kanalizace a údaje předává každoročně do 28.02. vodoprávnímu úřadu obce s rozšířenou působností</a:t>
            </a:r>
          </a:p>
          <a:p>
            <a:pPr lvl="1"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§ 8 – zajišťuje plynulé a bezpečné provozování, uzavírá smlouvu o provozování, smlouvu o dodávce vody a odvádění odpadních vod, zpracovává plán financování obnovy majetku a další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425DF5-4079-4570-B354-68B84664E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©Všechna práva vyhrazena</a:t>
            </a: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B48FC2-01D6-490B-A0C8-F5165A33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AA475D-AC94-4DC3-9C23-3A27F13A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3878E9-BDEC-470A-95CF-E4666A38A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225" y="457201"/>
            <a:ext cx="10067925" cy="5167314"/>
          </a:xfrm>
        </p:spPr>
        <p:txBody>
          <a:bodyPr/>
          <a:lstStyle/>
          <a:p>
            <a:pPr marL="0" indent="0">
              <a:buNone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VLASTNÍK pokračování:</a:t>
            </a:r>
          </a:p>
          <a:p>
            <a:pPr>
              <a:buFontTx/>
              <a:buChar char="-"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§ 14 – zajišťuje zpracování kanalizačního řádu a předkládá jej vodoprávnímu úřadu ke schválení</a:t>
            </a:r>
          </a:p>
          <a:p>
            <a:pPr>
              <a:buFontTx/>
              <a:buChar char="-"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§ 36 – zveřejňuje každoročně do 30.04. celkové vyúčtování vodného a stočného a zasílá jej v elektronické podobě na Ministerstvo zemědělství</a:t>
            </a:r>
          </a:p>
          <a:p>
            <a:pPr marL="0" indent="0">
              <a:buNone/>
            </a:pPr>
            <a:endParaRPr lang="cs-CZ" sz="23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PROVOZOVATEL:</a:t>
            </a:r>
          </a:p>
          <a:p>
            <a:pPr>
              <a:buFontTx/>
              <a:buChar char="-"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§ 6 – žádá krajský úřad o povolení k provozování vodovodu a kanalizace pro veřejnou potřebu</a:t>
            </a:r>
          </a:p>
          <a:p>
            <a:pPr>
              <a:buFontTx/>
              <a:buChar char="-"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§ 13 – provádí odběry vzorků surové vody a jejich rozbory a výsledky předává v elektronické podobě každoročně do 31.03. správci povodí a krajskému úřadu</a:t>
            </a:r>
          </a:p>
          <a:p>
            <a:pPr>
              <a:buFontTx/>
              <a:buChar char="-"/>
            </a:pPr>
            <a:r>
              <a:rPr lang="cs-CZ" sz="2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§ 14 – provádí odběry vzorků odpadní vody a její rozbory</a:t>
            </a:r>
          </a:p>
          <a:p>
            <a:pPr>
              <a:buFontTx/>
              <a:buChar char="-"/>
            </a:pPr>
            <a:endParaRPr lang="cs-CZ" sz="23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5149D2-6FCB-4C46-95CA-A987F2903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7912F2-2F1F-4A50-ACD1-386D43E39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D6B376-F0F4-4A73-BA1C-1DF921297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76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CB0746-1823-447F-8E29-7921688F6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0" y="514350"/>
            <a:ext cx="10248900" cy="52292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700" dirty="0">
                <a:solidFill>
                  <a:schemeClr val="tx1"/>
                </a:solidFill>
                <a:latin typeface="Franklin Gothic Book" panose="020B0503020102020204" pitchFamily="34" charset="0"/>
              </a:rPr>
              <a:t>SAMOSTATNÁ PŮSOBNOST OBCE</a:t>
            </a:r>
          </a:p>
          <a:p>
            <a:pPr marL="0" indent="0">
              <a:buNone/>
            </a:pPr>
            <a:r>
              <a:rPr lang="cs-CZ" sz="3700" dirty="0">
                <a:solidFill>
                  <a:schemeClr val="tx1"/>
                </a:solidFill>
                <a:latin typeface="Franklin Gothic Book" panose="020B0503020102020204" pitchFamily="34" charset="0"/>
              </a:rPr>
              <a:t>- § 26 odst. 1 – dbá o rozvoj vodovodů a kanalizací dle potřeb obce zajištěním jeho zapracování do závazné části územně plánovací dokumentace obce v souladu s plánem rozvoje vodovodů a kanalizací (PRVK) </a:t>
            </a:r>
            <a:r>
              <a:rPr lang="cs-CZ" sz="3700" dirty="0">
                <a:solidFill>
                  <a:schemeClr val="tx1"/>
                </a:solidFill>
                <a:latin typeface="Franklin Gothic Book" panose="020B0503020102020204" pitchFamily="34" charset="0"/>
                <a:sym typeface="Wingdings" panose="05000000000000000000" pitchFamily="2" charset="2"/>
              </a:rPr>
              <a:t> návaznost na žádost o změnu PRVK </a:t>
            </a:r>
          </a:p>
          <a:p>
            <a:pPr marL="0" indent="0">
              <a:buNone/>
            </a:pPr>
            <a:r>
              <a:rPr lang="cs-CZ" sz="3700" dirty="0">
                <a:hlinkClick r:id="rId2"/>
              </a:rPr>
              <a:t>Pravidla pro zpracování, projednání a schválení změn Plánu rozvoje vodovodů a kanalizací Královéhradeckého kraje | Královéhradecký kraj (kr-kralovehradecky.cz)</a:t>
            </a:r>
            <a:endParaRPr lang="cs-CZ" sz="3700" dirty="0">
              <a:solidFill>
                <a:schemeClr val="tx1"/>
              </a:solidFill>
              <a:latin typeface="Franklin Gothic Book" panose="020B05030201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sz="3700" dirty="0">
                <a:hlinkClick r:id="rId3"/>
              </a:rPr>
              <a:t>https://prvk.kr-kralovehradecky.cz/</a:t>
            </a:r>
            <a:endParaRPr lang="cs-CZ" sz="37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sz="3700" dirty="0">
                <a:solidFill>
                  <a:schemeClr val="tx1"/>
                </a:solidFill>
                <a:latin typeface="Franklin Gothic Book" panose="020B0503020102020204" pitchFamily="34" charset="0"/>
              </a:rPr>
              <a:t>- vydává obecně závazné vyhlášky podle § 9 odst. 11 a § 20 odst. 4. zák. o </a:t>
            </a:r>
            <a:r>
              <a:rPr lang="cs-CZ" sz="3700" dirty="0" err="1">
                <a:solidFill>
                  <a:schemeClr val="tx1"/>
                </a:solidFill>
                <a:latin typeface="Franklin Gothic Book" panose="020B0503020102020204" pitchFamily="34" charset="0"/>
              </a:rPr>
              <a:t>VaK</a:t>
            </a:r>
            <a:endParaRPr lang="cs-CZ" sz="37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cs-CZ" sz="37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cs-CZ" sz="37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PŘENESENÁ PŮSOBNOST OBCE</a:t>
            </a:r>
          </a:p>
          <a:p>
            <a:pPr marL="0" indent="0">
              <a:buNone/>
            </a:pPr>
            <a:r>
              <a:rPr lang="cs-CZ" sz="3700" dirty="0">
                <a:solidFill>
                  <a:schemeClr val="tx1"/>
                </a:solidFill>
                <a:latin typeface="Franklin Gothic Book" panose="020B0503020102020204" pitchFamily="34" charset="0"/>
              </a:rPr>
              <a:t>- § 26 odst. 2 – rozhoduje o povinnosti veřejné služby podle § 22 zákona o </a:t>
            </a:r>
            <a:r>
              <a:rPr lang="cs-CZ" sz="3700" dirty="0" err="1">
                <a:solidFill>
                  <a:schemeClr val="tx1"/>
                </a:solidFill>
                <a:latin typeface="Franklin Gothic Book" panose="020B0503020102020204" pitchFamily="34" charset="0"/>
              </a:rPr>
              <a:t>VaK</a:t>
            </a:r>
            <a:r>
              <a:rPr lang="cs-CZ" sz="3700" dirty="0">
                <a:solidFill>
                  <a:schemeClr val="tx1"/>
                </a:solidFill>
                <a:latin typeface="Franklin Gothic Book" panose="020B0503020102020204" pitchFamily="34" charset="0"/>
              </a:rPr>
              <a:t> na území obce, pokud obec není provozovatelem a </a:t>
            </a:r>
            <a:r>
              <a:rPr lang="pl-PL" sz="3700" dirty="0">
                <a:solidFill>
                  <a:schemeClr val="tx1"/>
                </a:solidFill>
                <a:latin typeface="Franklin Gothic Book" panose="020B0503020102020204" pitchFamily="34" charset="0"/>
              </a:rPr>
              <a:t>o povinnosti připojit se na kanalizaci podle § 3 odst. 8. zákona o VaK</a:t>
            </a:r>
          </a:p>
          <a:p>
            <a:pPr marL="0" indent="0">
              <a:buNone/>
            </a:pPr>
            <a:endParaRPr lang="cs-CZ" sz="23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  <a:latin typeface="Franklin Gothic Book" panose="020B0503020102020204" pitchFamily="34" charset="0"/>
              </a:rPr>
              <a:t>zpracovala Ing. Kateřina Němcová, tel: 722 974 597, email: knemcova@kr-kralovehradecky.cz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39BE94-8A4E-4016-B5CE-138A27FA1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2023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21B4FA-3DC9-4D58-ABF9-BB955099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©Všechna práva vyhrazena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F7AC31-1CA4-4789-A720-561014CB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4335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</TotalTime>
  <Words>404</Words>
  <Application>Microsoft Office PowerPoint</Application>
  <PresentationFormat>Širokoúhlá obrazovka</PresentationFormat>
  <Paragraphs>34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Franklin Gothic Book</vt:lpstr>
      <vt:lpstr>Franklin Gothic Medium</vt:lpstr>
      <vt:lpstr>System Font Regular</vt:lpstr>
      <vt:lpstr>Motiv Office</vt:lpstr>
      <vt:lpstr>Základní povinnosti obce, jako vlastníka nebo provozovatele vodovodu a kanalizace, z pohledu zákona o vodovodech a kanalizacích pro veřejnou potřebu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dc:creator>Adámek Petr Mgr.</dc:creator>
  <cp:lastModifiedBy>Čejka Miloš Ing.</cp:lastModifiedBy>
  <cp:revision>57</cp:revision>
  <dcterms:created xsi:type="dcterms:W3CDTF">2021-07-30T10:57:29Z</dcterms:created>
  <dcterms:modified xsi:type="dcterms:W3CDTF">2023-01-25T12:26:04Z</dcterms:modified>
</cp:coreProperties>
</file>