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8"/>
    <p:restoredTop sz="96327"/>
  </p:normalViewPr>
  <p:slideViewPr>
    <p:cSldViewPr snapToGrid="0" snapToObjects="1">
      <p:cViewPr varScale="1">
        <p:scale>
          <a:sx n="63" d="100"/>
          <a:sy n="63" d="100"/>
        </p:scale>
        <p:origin x="102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9" d="100"/>
          <a:sy n="159" d="100"/>
        </p:scale>
        <p:origin x="682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3D0ABB3-B508-824E-9330-D578EB41FA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211CAB2-C5D2-2640-AEBE-3DE4D2EB3B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22F56-76CC-2244-9969-3BD231BC40BB}" type="datetimeFigureOut">
              <a:t>25.01.2023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C07A37-2E4C-4A45-B370-BAA6DA94F2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F3F6C6-389C-964B-A899-5EA4A12A0B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920A4-C4B0-3B45-B166-80304E6D202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674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BFD12-7377-AF4F-9E5D-41F7F9A57BED}" type="datetimeFigureOut">
              <a:t>25.01.2023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6F805-EB17-214F-846F-533D26B85AF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9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5F0446E-2BA5-074F-9D5A-1DA860FC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D1C52D7-9D53-964E-AD7F-FCDE91C29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6793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40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5938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59388"/>
          </a:xfrm>
        </p:spPr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61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96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4949EF-3906-7247-A998-646612F8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44C4C04-2844-7D47-AFA2-6CCB143D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28039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69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738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0492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81248"/>
            <a:ext cx="5157787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0492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81248"/>
            <a:ext cx="5183188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35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19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68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04925"/>
            <a:ext cx="6172200" cy="4319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5"/>
            <a:ext cx="3932237" cy="431958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B2FEFB-40EB-A242-879E-90E7A9AC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7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4924"/>
            <a:ext cx="6172200" cy="431958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6"/>
            <a:ext cx="3932237" cy="4319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DA77E7-49D4-194B-BF48-C6879F89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9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04926"/>
            <a:ext cx="10515600" cy="431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197543"/>
            <a:ext cx="1246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872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708" y="6187253"/>
            <a:ext cx="1039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3053-D514-8448-BD9B-6AC86BD996A2}" type="slidenum"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964BFAD-E371-A44E-A2DA-B96F71D7085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6539" y="5925500"/>
            <a:ext cx="1440000" cy="6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5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–"/>
        <a:tabLst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11200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068388" indent="-357188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4239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7795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529" userDrawn="1">
          <p15:clr>
            <a:srgbClr val="F26B43"/>
          </p15:clr>
        </p15:guide>
        <p15:guide id="5" orient="horz" pos="3543" userDrawn="1">
          <p15:clr>
            <a:srgbClr val="F26B43"/>
          </p15:clr>
        </p15:guide>
        <p15:guide id="6" orient="horz" pos="663" userDrawn="1">
          <p15:clr>
            <a:srgbClr val="F26B43"/>
          </p15:clr>
        </p15:guide>
        <p15:guide id="7" orient="horz" pos="8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rvk.kr-kralovehradecky.cz/" TargetMode="External"/><Relationship Id="rId2" Type="http://schemas.openxmlformats.org/officeDocument/2006/relationships/hyperlink" Target="https://www.kr-kralovehradecky.cz/cz/krajsky-urad/ziv-prostredi-zemedelstvi/aktuality/vodni-hospodarstvi/pravidla-pro-zpracovani--projednani-a-schvaleni-zmen-planu-rozvoje-vodovodu-a-kanalizaci-kralovehradeckeho-kraje-32718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B641277C-06B1-4041-A40D-C484280CB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7749" y="305621"/>
            <a:ext cx="10077451" cy="1113603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2500" b="1" dirty="0">
                <a:effectLst/>
                <a:latin typeface="+mn-lt"/>
                <a:ea typeface="Times New Roman" panose="02020603050405020304" pitchFamily="18" charset="0"/>
              </a:rPr>
              <a:t>Základní povinnosti obce, jako vlastníka nebo provozovatele vodovodu a kanalizace, z pohledu zákona o vodovodech a kanalizacích pro veřejnou potřebu</a:t>
            </a:r>
            <a:endParaRPr lang="cs-CZ" sz="2500" dirty="0">
              <a:solidFill>
                <a:schemeClr val="hlink"/>
              </a:solidFill>
              <a:latin typeface="+mn-lt"/>
            </a:endParaRP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1CE05B9E-0585-4B01-A578-657C44E5D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7749" y="1581149"/>
            <a:ext cx="10163175" cy="460610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zákon č. 274/2001 Sb., o vodovodech a kanalizacích pro veřejnou potřebu a o změně některých zákonů (zákon o vodovodech a kanalizacích), v platném znění (dále i „zákon o </a:t>
            </a:r>
            <a:r>
              <a:rPr lang="cs-CZ" sz="2300" dirty="0" err="1">
                <a:solidFill>
                  <a:schemeClr val="tx1"/>
                </a:solidFill>
                <a:latin typeface="Franklin Gothic Book" panose="020B0503020102020204" pitchFamily="34" charset="0"/>
              </a:rPr>
              <a:t>VaK</a:t>
            </a: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“)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související vyhláška č. 428/2001 Sb., kterou se provádí zákon o </a:t>
            </a:r>
            <a:r>
              <a:rPr lang="cs-CZ" sz="2300" dirty="0" err="1">
                <a:solidFill>
                  <a:schemeClr val="tx1"/>
                </a:solidFill>
                <a:latin typeface="Franklin Gothic Book" panose="020B0503020102020204" pitchFamily="34" charset="0"/>
              </a:rPr>
              <a:t>VaK</a:t>
            </a:r>
            <a:endParaRPr lang="cs-CZ" sz="23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marL="355600" lvl="1" indent="0" algn="just" eaLnBrk="1" hangingPunct="1">
              <a:lnSpc>
                <a:spcPct val="90000"/>
              </a:lnSpc>
              <a:buNone/>
              <a:defRPr/>
            </a:pPr>
            <a:endParaRPr lang="cs-CZ" sz="23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marL="355600" lvl="1" indent="0" algn="just" eaLnBrk="1" hangingPunct="1">
              <a:lnSpc>
                <a:spcPct val="90000"/>
              </a:lnSpc>
              <a:buNone/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VLASTNÍK:</a:t>
            </a:r>
          </a:p>
          <a:p>
            <a:pPr lvl="1"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§ 5 - vede majetkovou a provozní evidenci vodovodu a kanalizace a údaje předává každoročně do 28.02. vodoprávnímu úřadu obce s rozšířenou působností</a:t>
            </a:r>
          </a:p>
          <a:p>
            <a:pPr lvl="1"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§ 8 – zajišťuje plynulé a bezpečné provozování, uzavírá smlouvu o provozování, smlouvu o dodávce vody a odvádění odpadních vod, zpracovává plán financování obnovy majetku a další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425DF5-4079-4570-B354-68B84664E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©Všechna práva vyhrazena</a:t>
            </a:r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B48FC2-01D6-490B-A0C8-F5165A33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AA475D-AC94-4DC3-9C23-3A27F13A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3878E9-BDEC-470A-95CF-E4666A38A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225" y="457201"/>
            <a:ext cx="10067925" cy="5167314"/>
          </a:xfrm>
        </p:spPr>
        <p:txBody>
          <a:bodyPr/>
          <a:lstStyle/>
          <a:p>
            <a:pPr marL="0" indent="0">
              <a:buNone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VLASTNÍK pokračování:</a:t>
            </a:r>
          </a:p>
          <a:p>
            <a:pPr>
              <a:buFontTx/>
              <a:buChar char="-"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§ 14 – zajišťuje zpracování kanalizačního řádu a předkládá jej vodoprávnímu úřadu ke schválení</a:t>
            </a:r>
          </a:p>
          <a:p>
            <a:pPr>
              <a:buFontTx/>
              <a:buChar char="-"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§ 36 – zveřejňuje každoročně do 30.04. celkové vyúčtování vodného a stočného a zasílá jej v elektronické podobě na Ministerstvo zemědělství</a:t>
            </a:r>
          </a:p>
          <a:p>
            <a:pPr marL="0" indent="0">
              <a:buNone/>
            </a:pPr>
            <a:endParaRPr lang="cs-CZ" sz="23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PROVOZOVATEL:</a:t>
            </a:r>
          </a:p>
          <a:p>
            <a:pPr>
              <a:buFontTx/>
              <a:buChar char="-"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§ 6 – žádá krajský úřad o povolení k provozování vodovodu a kanalizace pro veřejnou potřebu</a:t>
            </a:r>
          </a:p>
          <a:p>
            <a:pPr>
              <a:buFontTx/>
              <a:buChar char="-"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§ 13 – provádí odběry vzorků surové vody a jejich rozbory a výsledky předává v elektronické podobě každoročně do 31.03. správci povodí a krajskému úřadu</a:t>
            </a:r>
          </a:p>
          <a:p>
            <a:pPr>
              <a:buFontTx/>
              <a:buChar char="-"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§ 14 – provádí odběry vzorků odpadní vody a její rozbory</a:t>
            </a:r>
          </a:p>
          <a:p>
            <a:pPr>
              <a:buFontTx/>
              <a:buChar char="-"/>
            </a:pPr>
            <a:endParaRPr lang="cs-CZ" sz="23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5149D2-6FCB-4C46-95CA-A987F2903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7912F2-2F1F-4A50-ACD1-386D43E39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D6B376-F0F4-4A73-BA1C-1DF921297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76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CB0746-1823-447F-8E29-7921688F6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50" y="514350"/>
            <a:ext cx="10248900" cy="52292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700" dirty="0">
                <a:solidFill>
                  <a:schemeClr val="tx1"/>
                </a:solidFill>
                <a:latin typeface="Franklin Gothic Book" panose="020B0503020102020204" pitchFamily="34" charset="0"/>
              </a:rPr>
              <a:t>SAMOSTATNÁ PŮSOBNOST OBCE</a:t>
            </a:r>
          </a:p>
          <a:p>
            <a:pPr marL="0" indent="0">
              <a:buNone/>
            </a:pPr>
            <a:r>
              <a:rPr lang="cs-CZ" sz="3700" dirty="0">
                <a:solidFill>
                  <a:schemeClr val="tx1"/>
                </a:solidFill>
                <a:latin typeface="Franklin Gothic Book" panose="020B0503020102020204" pitchFamily="34" charset="0"/>
              </a:rPr>
              <a:t>- § 26 odst. 1 – dbá o rozvoj vodovodů a kanalizací dle potřeb obce zajištěním jeho zapracování do závazné části územně plánovací dokumentace obce v souladu s plánem rozvoje vodovodů a kanalizací (PRVK) </a:t>
            </a:r>
            <a:r>
              <a:rPr lang="cs-CZ" sz="3700" dirty="0">
                <a:solidFill>
                  <a:schemeClr val="tx1"/>
                </a:solidFill>
                <a:latin typeface="Franklin Gothic Book" panose="020B0503020102020204" pitchFamily="34" charset="0"/>
                <a:sym typeface="Wingdings" panose="05000000000000000000" pitchFamily="2" charset="2"/>
              </a:rPr>
              <a:t> návaznost na žádost o změnu PRVK </a:t>
            </a:r>
          </a:p>
          <a:p>
            <a:pPr marL="0" indent="0">
              <a:buNone/>
            </a:pPr>
            <a:r>
              <a:rPr lang="cs-CZ" sz="3700" dirty="0">
                <a:hlinkClick r:id="rId2"/>
              </a:rPr>
              <a:t>Pravidla pro zpracování, projednání a schválení změn Plánu rozvoje vodovodů a kanalizací Královéhradeckého kraje | Královéhradecký kraj (kr-kralovehradecky.cz)</a:t>
            </a:r>
            <a:endParaRPr lang="cs-CZ" sz="3700" dirty="0">
              <a:solidFill>
                <a:schemeClr val="tx1"/>
              </a:solidFill>
              <a:latin typeface="Franklin Gothic Book" panose="020B05030201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3700" dirty="0">
                <a:hlinkClick r:id="rId3"/>
              </a:rPr>
              <a:t>https://prvk.kr-kralovehradecky.cz/</a:t>
            </a:r>
            <a:endParaRPr lang="cs-CZ" sz="37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3700" dirty="0">
                <a:solidFill>
                  <a:schemeClr val="tx1"/>
                </a:solidFill>
                <a:latin typeface="Franklin Gothic Book" panose="020B0503020102020204" pitchFamily="34" charset="0"/>
              </a:rPr>
              <a:t>- vydává obecně závazné vyhlášky podle § 9 odst. 11 a § 20 odst. 4. zák. o </a:t>
            </a:r>
            <a:r>
              <a:rPr lang="cs-CZ" sz="3700" dirty="0" err="1">
                <a:solidFill>
                  <a:schemeClr val="tx1"/>
                </a:solidFill>
                <a:latin typeface="Franklin Gothic Book" panose="020B0503020102020204" pitchFamily="34" charset="0"/>
              </a:rPr>
              <a:t>VaK</a:t>
            </a:r>
            <a:endParaRPr lang="cs-CZ" sz="37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cs-CZ" sz="37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cs-CZ" sz="3700" dirty="0">
                <a:solidFill>
                  <a:schemeClr val="tx1"/>
                </a:solidFill>
                <a:latin typeface="Franklin Gothic Book" panose="020B0503020102020204" pitchFamily="34" charset="0"/>
              </a:rPr>
              <a:t>PŘENESENÁ PŮSOBNOST OBCE</a:t>
            </a:r>
          </a:p>
          <a:p>
            <a:pPr marL="0" indent="0">
              <a:buNone/>
            </a:pPr>
            <a:r>
              <a:rPr lang="cs-CZ" sz="3700" dirty="0">
                <a:solidFill>
                  <a:schemeClr val="tx1"/>
                </a:solidFill>
                <a:latin typeface="Franklin Gothic Book" panose="020B0503020102020204" pitchFamily="34" charset="0"/>
              </a:rPr>
              <a:t>- § 26 odst. 2 – rozhoduje o povinnosti veřejné služby podle § 22 zákona o </a:t>
            </a:r>
            <a:r>
              <a:rPr lang="cs-CZ" sz="3700" dirty="0" err="1">
                <a:solidFill>
                  <a:schemeClr val="tx1"/>
                </a:solidFill>
                <a:latin typeface="Franklin Gothic Book" panose="020B0503020102020204" pitchFamily="34" charset="0"/>
              </a:rPr>
              <a:t>VaK</a:t>
            </a:r>
            <a:r>
              <a:rPr lang="cs-CZ" sz="3700" dirty="0">
                <a:solidFill>
                  <a:schemeClr val="tx1"/>
                </a:solidFill>
                <a:latin typeface="Franklin Gothic Book" panose="020B0503020102020204" pitchFamily="34" charset="0"/>
              </a:rPr>
              <a:t> na území obce, pokud obec není provozovatelem a </a:t>
            </a:r>
            <a:r>
              <a:rPr lang="pl-PL" sz="3700" dirty="0">
                <a:solidFill>
                  <a:schemeClr val="tx1"/>
                </a:solidFill>
                <a:latin typeface="Franklin Gothic Book" panose="020B0503020102020204" pitchFamily="34" charset="0"/>
              </a:rPr>
              <a:t>o povinnosti připojit se na kanalizaci podle § 3 odst. 8. zákona o VaK</a:t>
            </a:r>
          </a:p>
          <a:p>
            <a:pPr marL="0" indent="0">
              <a:buNone/>
            </a:pPr>
            <a:endParaRPr lang="cs-CZ" sz="23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  <a:latin typeface="Franklin Gothic Book" panose="020B0503020102020204" pitchFamily="34" charset="0"/>
              </a:rPr>
              <a:t>zpracovala Ing. Kateřina Němcová, tel: 722 974 597, email: knemcova@kr-kralovehradecky.cz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39BE94-8A4E-4016-B5CE-138A27FA1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21B4FA-3DC9-4D58-ABF9-BB9550998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F7AC31-1CA4-4789-A720-561014CB6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4335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Barvy KHK">
      <a:dk1>
        <a:srgbClr val="2B2B82"/>
      </a:dk1>
      <a:lt1>
        <a:srgbClr val="FFFFFF"/>
      </a:lt1>
      <a:dk2>
        <a:srgbClr val="2B2B82"/>
      </a:dk2>
      <a:lt2>
        <a:srgbClr val="E6E6E6"/>
      </a:lt2>
      <a:accent1>
        <a:srgbClr val="C3001E"/>
      </a:accent1>
      <a:accent2>
        <a:srgbClr val="9D9DA1"/>
      </a:accent2>
      <a:accent3>
        <a:srgbClr val="2B2B82"/>
      </a:accent3>
      <a:accent4>
        <a:srgbClr val="549534"/>
      </a:accent4>
      <a:accent5>
        <a:srgbClr val="FBB824"/>
      </a:accent5>
      <a:accent6>
        <a:srgbClr val="EA3C95"/>
      </a:accent6>
      <a:hlink>
        <a:srgbClr val="2B2B82"/>
      </a:hlink>
      <a:folHlink>
        <a:srgbClr val="2B2B8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621A0F06-C68C-6B40-B2FD-73B32FF8D7D1}" vid="{E4057F24-EDAB-2B48-9201-95E380ABC8A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</TotalTime>
  <Words>404</Words>
  <Application>Microsoft Office PowerPoint</Application>
  <PresentationFormat>Širokoúhlá obrazovka</PresentationFormat>
  <Paragraphs>34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Franklin Gothic Book</vt:lpstr>
      <vt:lpstr>Franklin Gothic Medium</vt:lpstr>
      <vt:lpstr>System Font Regular</vt:lpstr>
      <vt:lpstr>Motiv Office</vt:lpstr>
      <vt:lpstr>Základní povinnosti obce, jako vlastníka nebo provozovatele vodovodu a kanalizace, z pohledu zákona o vodovodech a kanalizacích pro veřejnou potřebu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vyhláška</dc:title>
  <dc:creator>Adámek Petr Mgr.</dc:creator>
  <cp:lastModifiedBy>Čejka Miloš Ing.</cp:lastModifiedBy>
  <cp:revision>57</cp:revision>
  <dcterms:created xsi:type="dcterms:W3CDTF">2021-07-30T10:57:29Z</dcterms:created>
  <dcterms:modified xsi:type="dcterms:W3CDTF">2023-01-25T12:26:04Z</dcterms:modified>
</cp:coreProperties>
</file>