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8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8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04.04.2023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04.04.2023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fcr.cz/cs/verejny-sektor/dane/mistni-spravni-a-soudni-poplatky" TargetMode="External"/><Relationship Id="rId7" Type="http://schemas.openxmlformats.org/officeDocument/2006/relationships/hyperlink" Target="mailto:jmrkvickova@kr-kralovehradecky.cz" TargetMode="External"/><Relationship Id="rId2" Type="http://schemas.openxmlformats.org/officeDocument/2006/relationships/hyperlink" Target="https://www.mvcr.cz/metodicke-materialy-k-ozv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ozorhk@mvcr.cz" TargetMode="External"/><Relationship Id="rId5" Type="http://schemas.openxmlformats.org/officeDocument/2006/relationships/hyperlink" Target="mailto:dozorpu@mvcr.cz" TargetMode="External"/><Relationship Id="rId4" Type="http://schemas.openxmlformats.org/officeDocument/2006/relationships/hyperlink" Target="https://www.kr-kralovehradecky.cz/scripts/detail.php?pgid=148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641277C-06B1-4041-A40D-C484280CB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92101"/>
            <a:ext cx="8229600" cy="4730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  <a:defRPr/>
            </a:pPr>
            <a:r>
              <a:rPr lang="cs-CZ" sz="4000" dirty="0">
                <a:solidFill>
                  <a:schemeClr val="hlink"/>
                </a:solidFill>
              </a:rPr>
              <a:t>Místní poplatky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CE05B9E-0585-4B01-A578-657C44E5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9700" y="869129"/>
            <a:ext cx="9144000" cy="573246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chemeClr val="hlink"/>
                </a:solidFill>
              </a:rPr>
              <a:t>lze na území obce zavést na základě zákona č. 565/1990 Sb., o místních poplatcích, ve znění pozdějších předpisů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chemeClr val="tx1"/>
                </a:solidFill>
                <a:cs typeface="Calibri" panose="020F0502020204030204" pitchFamily="34" charset="0"/>
              </a:rPr>
              <a:t>Místní poplatky jsou stanovené v </a:t>
            </a:r>
            <a:r>
              <a:rPr lang="cs-CZ" sz="2400" b="1" dirty="0">
                <a:solidFill>
                  <a:schemeClr val="tx1"/>
                </a:solidFill>
                <a:cs typeface="Calibri" panose="020F0502020204030204" pitchFamily="34" charset="0"/>
              </a:rPr>
              <a:t>taxativním</a:t>
            </a:r>
            <a:r>
              <a:rPr lang="cs-CZ" sz="2400" dirty="0">
                <a:solidFill>
                  <a:schemeClr val="tx1"/>
                </a:solidFill>
                <a:cs typeface="Calibri" panose="020F0502020204030204" pitchFamily="34" charset="0"/>
              </a:rPr>
              <a:t> výčtu v ustanovení § 1 ZMP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chemeClr val="tx1"/>
                </a:solidFill>
                <a:cs typeface="Calibri" panose="020F0502020204030204" pitchFamily="34" charset="0"/>
              </a:rPr>
              <a:t>Obec zavádí místní poplatky </a:t>
            </a:r>
            <a:r>
              <a:rPr lang="cs-CZ" sz="2600" b="1" dirty="0">
                <a:solidFill>
                  <a:schemeClr val="tx1"/>
                </a:solidFill>
                <a:cs typeface="Calibri" panose="020F0502020204030204" pitchFamily="34" charset="0"/>
              </a:rPr>
              <a:t>v samostatné působnosti </a:t>
            </a:r>
            <a:r>
              <a:rPr lang="cs-CZ" sz="2600" dirty="0">
                <a:solidFill>
                  <a:schemeClr val="tx1"/>
                </a:solidFill>
                <a:cs typeface="Calibri" panose="020F0502020204030204" pitchFamily="34" charset="0"/>
              </a:rPr>
              <a:t>obecně závaznou vyhláškou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chemeClr val="tx1"/>
                </a:solidFill>
                <a:cs typeface="Calibri" panose="020F0502020204030204" pitchFamily="34" charset="0"/>
              </a:rPr>
              <a:t>Vydání obecně závazné vyhlášky je vyhrazeno </a:t>
            </a:r>
            <a:r>
              <a:rPr lang="cs-CZ" sz="2600" b="1" dirty="0">
                <a:solidFill>
                  <a:schemeClr val="tx1"/>
                </a:solidFill>
                <a:cs typeface="Calibri" panose="020F0502020204030204" pitchFamily="34" charset="0"/>
              </a:rPr>
              <a:t>zastupitelstvu obce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chemeClr val="tx1"/>
                </a:solidFill>
                <a:cs typeface="Calibri" panose="020F0502020204030204" pitchFamily="34" charset="0"/>
              </a:rPr>
              <a:t>Mají </a:t>
            </a:r>
            <a:r>
              <a:rPr lang="cs-CZ" sz="2600" b="1" dirty="0">
                <a:solidFill>
                  <a:schemeClr val="tx1"/>
                </a:solidFill>
                <a:cs typeface="Calibri" panose="020F0502020204030204" pitchFamily="34" charset="0"/>
              </a:rPr>
              <a:t>fakultativní</a:t>
            </a:r>
            <a:r>
              <a:rPr lang="cs-CZ" sz="2600" dirty="0">
                <a:solidFill>
                  <a:schemeClr val="tx1"/>
                </a:solidFill>
                <a:cs typeface="Calibri" panose="020F0502020204030204" pitchFamily="34" charset="0"/>
              </a:rPr>
              <a:t> povahu – je možné zavést pouze některé z nich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chemeClr val="tx1"/>
                </a:solidFill>
              </a:rPr>
              <a:t>Výkon správy místních daní provádí orgány obce – </a:t>
            </a:r>
            <a:r>
              <a:rPr lang="cs-CZ" sz="2600" b="1" dirty="0">
                <a:solidFill>
                  <a:schemeClr val="tx1"/>
                </a:solidFill>
                <a:cs typeface="Calibri" panose="020F0502020204030204" pitchFamily="34" charset="0"/>
              </a:rPr>
              <a:t>obecní úřad </a:t>
            </a:r>
            <a:r>
              <a:rPr lang="cs-CZ" sz="2600" dirty="0">
                <a:solidFill>
                  <a:schemeClr val="tx1"/>
                </a:solidFill>
              </a:rPr>
              <a:t>– jedná se </a:t>
            </a:r>
            <a:r>
              <a:rPr lang="cs-CZ" sz="2600" b="1" dirty="0">
                <a:solidFill>
                  <a:schemeClr val="tx1"/>
                </a:solidFill>
                <a:cs typeface="Calibri" panose="020F0502020204030204" pitchFamily="34" charset="0"/>
              </a:rPr>
              <a:t>o přenesenou působnost.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chemeClr val="tx1"/>
                </a:solidFill>
              </a:rPr>
              <a:t>Výnos z místních daní je přímým a výlučným příjmem územního rozpočtu</a:t>
            </a:r>
          </a:p>
          <a:p>
            <a:pPr lvl="1" algn="just" eaLnBrk="1" hangingPunct="1">
              <a:lnSpc>
                <a:spcPct val="90000"/>
              </a:lnSpc>
              <a:defRPr/>
            </a:pP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25DF5-4079-4570-B354-68B84664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©Všechna práva vyhrazena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48FC2-01D6-490B-A0C8-F5165A33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AA475D-AC94-4DC3-9C23-3A27F13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2275CB-60FC-4F87-9033-50A7390B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>
                <a:solidFill>
                  <a:schemeClr val="hlink"/>
                </a:solidFill>
              </a:rPr>
              <a:t>Místní poplatky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24AE5E-66A8-47F0-A9C8-293772C96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F5183D-51D0-4558-8A1A-6845D1A3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841C15-A539-4806-A666-785A72517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2</a:t>
            </a:fld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EC828B9-39EA-441D-B31B-41822776F8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304925"/>
            <a:ext cx="4733925" cy="43195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  <a:cs typeface="Calibri" panose="020F0502020204030204" pitchFamily="34" charset="0"/>
              </a:rPr>
              <a:t>poplatek ze psů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  <a:cs typeface="Calibri" panose="020F0502020204030204" pitchFamily="34" charset="0"/>
              </a:rPr>
              <a:t>poplatek z pobytu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  <a:cs typeface="Calibri" panose="020F0502020204030204" pitchFamily="34" charset="0"/>
              </a:rPr>
              <a:t>poplatek za užívání veřejného prostranství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  <a:cs typeface="Calibri" panose="020F0502020204030204" pitchFamily="34" charset="0"/>
              </a:rPr>
              <a:t>poplatek ze vstupného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  <a:cs typeface="Calibri" panose="020F0502020204030204" pitchFamily="34" charset="0"/>
              </a:rPr>
              <a:t>poplatek za povolení k vjezdu  s motorovým vozidlem do vybraných míst a částí měst  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6C0A7151-8112-40C5-802F-88B00261A3D3}"/>
              </a:ext>
            </a:extLst>
          </p:cNvPr>
          <p:cNvSpPr txBox="1">
            <a:spLocks noChangeArrowheads="1"/>
          </p:cNvSpPr>
          <p:nvPr/>
        </p:nvSpPr>
        <p:spPr>
          <a:xfrm>
            <a:off x="5654493" y="1196976"/>
            <a:ext cx="4396341" cy="5059361"/>
          </a:xfrm>
          <a:prstGeom prst="rect">
            <a:avLst/>
          </a:prstGeom>
        </p:spPr>
        <p:txBody>
          <a:bodyPr>
            <a:normAutofit/>
          </a:bodyPr>
          <a:lstStyle>
            <a:lvl1pPr marL="355600" indent="-355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System Font Regular"/>
              <a:buChar char="–"/>
              <a:tabLst/>
              <a:defRPr sz="2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11200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tabLst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68388" indent="-3571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tabLst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23988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tabLst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79588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–"/>
              <a:tabLst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b="1" dirty="0">
                <a:solidFill>
                  <a:schemeClr val="tx1"/>
                </a:solidFill>
                <a:cs typeface="Calibri" panose="020F0502020204030204" pitchFamily="34" charset="0"/>
              </a:rPr>
              <a:t>poplatky za komunální odpad – </a:t>
            </a:r>
            <a:r>
              <a:rPr lang="cs-CZ" altLang="cs-CZ" dirty="0">
                <a:solidFill>
                  <a:schemeClr val="tx1"/>
                </a:solidFill>
                <a:cs typeface="Calibri" panose="020F0502020204030204" pitchFamily="34" charset="0"/>
              </a:rPr>
              <a:t>poplatek za obecní systém odpadového hospodářství a poplatek za odkládání KO z nemovité věci</a:t>
            </a:r>
          </a:p>
          <a:p>
            <a:r>
              <a:rPr lang="cs-CZ" altLang="cs-CZ" b="1" dirty="0">
                <a:solidFill>
                  <a:schemeClr val="tx1"/>
                </a:solidFill>
                <a:cs typeface="Calibri" panose="020F0502020204030204" pitchFamily="34" charset="0"/>
              </a:rPr>
              <a:t>poplatek za zhodnocení stavebního pozemku možností jeho připojení na stavbu vodovodu nebo kanalizace </a:t>
            </a:r>
          </a:p>
        </p:txBody>
      </p:sp>
    </p:spTree>
    <p:extLst>
      <p:ext uri="{BB962C8B-B14F-4D97-AF65-F5344CB8AC3E}">
        <p14:creationId xmlns:p14="http://schemas.microsoft.com/office/powerpoint/2010/main" val="118386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E0967-6F4A-4D16-8DEE-E096A9899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4" y="403298"/>
            <a:ext cx="10515600" cy="67777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>
                <a:solidFill>
                  <a:schemeClr val="hlink"/>
                </a:solidFill>
              </a:rPr>
              <a:t>Místní poplatky - metodika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BA1727-1A9E-4214-A78C-737839B41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698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800" b="0" i="0" u="none" strike="noStrike" baseline="0" dirty="0">
                <a:solidFill>
                  <a:schemeClr val="tx1"/>
                </a:solidFill>
              </a:rPr>
              <a:t>Metodiky, stanoviska MV → </a:t>
            </a:r>
            <a:r>
              <a:rPr lang="it-IT" sz="2800" b="0" i="0" u="none" strike="noStrike" baseline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https://www.mvcr.cz/metodicke-materialy-k-ozv.aspx</a:t>
            </a:r>
            <a:endParaRPr lang="cs-CZ" sz="2800" b="0" i="0" u="none" strike="noStrike" baseline="0" dirty="0">
              <a:solidFill>
                <a:schemeClr val="tx1"/>
              </a:solidFill>
            </a:endParaRPr>
          </a:p>
          <a:p>
            <a:pPr marL="2698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800" b="0" i="0" u="none" strike="noStrike" baseline="0" dirty="0">
                <a:solidFill>
                  <a:schemeClr val="tx1"/>
                </a:solidFill>
              </a:rPr>
              <a:t>Metodiky, stanoviska MF → </a:t>
            </a:r>
            <a:r>
              <a:rPr lang="cs-CZ" sz="2800" b="0" i="0" u="none" strike="noStrike" baseline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https://www.mfcr.cz/cs/verejny-sektor/dane/mistni-spravni-a-soudni-poplatky</a:t>
            </a:r>
            <a:endParaRPr lang="cs-CZ" sz="2800" b="0" i="0" u="none" strike="noStrike" baseline="0" dirty="0">
              <a:solidFill>
                <a:schemeClr val="tx1"/>
              </a:solidFill>
            </a:endParaRPr>
          </a:p>
          <a:p>
            <a:pPr marL="2698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Metodika Krajský úřad KHK </a:t>
            </a:r>
            <a:r>
              <a:rPr lang="cs-CZ" sz="2800" dirty="0">
                <a:solidFill>
                  <a:schemeClr val="tx1"/>
                </a:solidFill>
              </a:rPr>
              <a:t>→ </a:t>
            </a:r>
            <a:r>
              <a:rPr lang="cs-CZ" sz="2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Metodická pomoc obcím - správa daní a poplatků, výherní hrací přístroje | Královéhradecký kraj (kr-kralovehradecky.cz)</a:t>
            </a:r>
            <a:endParaRPr lang="cs-CZ" sz="2800" b="0" i="0" u="none" strike="noStrike" baseline="0" dirty="0">
              <a:solidFill>
                <a:schemeClr val="tx1"/>
              </a:solidFill>
            </a:endParaRPr>
          </a:p>
          <a:p>
            <a:pPr marL="269875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2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2698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200" dirty="0">
                <a:solidFill>
                  <a:schemeClr val="tx1"/>
                </a:solidFill>
                <a:cs typeface="Calibri" panose="020F0502020204030204" pitchFamily="34" charset="0"/>
              </a:rPr>
              <a:t>Dozorovým orgánem nad vydáváním obecně závazných vyhlášek – Ministerstvo vnitra ČR</a:t>
            </a:r>
          </a:p>
          <a:p>
            <a:pPr indent="125413" algn="just"/>
            <a:r>
              <a:rPr lang="cs-CZ" sz="2000" b="1" i="0" dirty="0">
                <a:solidFill>
                  <a:schemeClr val="tx1"/>
                </a:solidFill>
                <a:effectLst/>
              </a:rPr>
              <a:t>ODDĚLENÍ DOZORU PARDUBICE - HRADEC KRÁLOVÉ</a:t>
            </a:r>
            <a:endParaRPr lang="cs-CZ" sz="2000" b="0" i="0" dirty="0">
              <a:solidFill>
                <a:schemeClr val="tx1"/>
              </a:solidFill>
              <a:effectLst/>
            </a:endParaRPr>
          </a:p>
          <a:p>
            <a:pPr indent="125413" algn="just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</a:rPr>
              <a:t>PARDUBICE </a:t>
            </a:r>
            <a:r>
              <a:rPr lang="cs-CZ" sz="2000" b="0" i="0" dirty="0">
                <a:solidFill>
                  <a:schemeClr val="tx1"/>
                </a:solidFill>
                <a:effectLst/>
              </a:rPr>
              <a:t>- ul. Jiráskova 20. 530 02 Pardubice., tel. 974 560 711, 705 869 520, </a:t>
            </a:r>
            <a:r>
              <a:rPr lang="cs-CZ" sz="2000" b="1" i="0" dirty="0">
                <a:solidFill>
                  <a:schemeClr val="tx1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dozorpu@mvcr.cz</a:t>
            </a:r>
            <a:r>
              <a:rPr lang="cs-CZ" sz="2000" b="0" i="0" dirty="0">
                <a:solidFill>
                  <a:schemeClr val="tx1"/>
                </a:solidFill>
                <a:effectLst/>
              </a:rPr>
              <a:t>.</a:t>
            </a:r>
          </a:p>
          <a:p>
            <a:pPr indent="125413" algn="just">
              <a:buFont typeface="Arial" panose="020B0604020202020204" pitchFamily="34" charset="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</a:rPr>
              <a:t>HRADEC KRÁLOVÉ </a:t>
            </a:r>
            <a:r>
              <a:rPr lang="cs-CZ" sz="2000" b="0" i="0" dirty="0">
                <a:solidFill>
                  <a:schemeClr val="tx1"/>
                </a:solidFill>
                <a:effectLst/>
              </a:rPr>
              <a:t>- Ulrichovo náměstí 810, 500 02 Hradec Králové, tel. 974 520 719, 705 869 520, </a:t>
            </a:r>
            <a:r>
              <a:rPr lang="cs-CZ" sz="2000" b="1" i="0" dirty="0">
                <a:solidFill>
                  <a:schemeClr val="tx1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dozorhk@mvcr.cz</a:t>
            </a:r>
            <a:r>
              <a:rPr lang="cs-CZ" sz="2000" b="0" i="0" dirty="0">
                <a:solidFill>
                  <a:schemeClr val="tx1"/>
                </a:solidFill>
                <a:effectLst/>
              </a:rPr>
              <a:t>.</a:t>
            </a:r>
          </a:p>
          <a:p>
            <a:pPr marL="269875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2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269875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2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2698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200" dirty="0">
                <a:solidFill>
                  <a:schemeClr val="tx1"/>
                </a:solidFill>
                <a:cs typeface="Calibri" panose="020F0502020204030204" pitchFamily="34" charset="0"/>
              </a:rPr>
              <a:t>Nadřízeným orgánem správce daně pro obce </a:t>
            </a:r>
            <a:r>
              <a:rPr lang="cs-CZ" sz="3200">
                <a:solidFill>
                  <a:schemeClr val="tx1"/>
                </a:solidFill>
                <a:cs typeface="Calibri" panose="020F0502020204030204" pitchFamily="34" charset="0"/>
              </a:rPr>
              <a:t>v Královéhradeckém kraji </a:t>
            </a:r>
            <a:r>
              <a:rPr lang="cs-CZ" sz="3200" dirty="0">
                <a:solidFill>
                  <a:schemeClr val="tx1"/>
                </a:solidFill>
                <a:cs typeface="Calibri" panose="020F0502020204030204" pitchFamily="34" charset="0"/>
              </a:rPr>
              <a:t>- Krajský úřad Královéhradeckého kraje – </a:t>
            </a:r>
            <a:r>
              <a:rPr lang="cs-CZ" sz="2000" dirty="0">
                <a:solidFill>
                  <a:schemeClr val="tx1"/>
                </a:solidFill>
              </a:rPr>
              <a:t>kontakt na metodika: Jana Mrkvičková, email: </a:t>
            </a:r>
            <a:r>
              <a:rPr lang="cs-CZ" sz="2000" b="1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jmrkvickova@kr-kralovehradecky.cz</a:t>
            </a:r>
            <a:r>
              <a:rPr lang="cs-CZ" sz="2000" dirty="0">
                <a:solidFill>
                  <a:schemeClr val="tx1"/>
                </a:solidFill>
              </a:rPr>
              <a:t>, mobil 601326638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38ECDE-817A-4CD7-A02E-39865876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22D98B-2B00-44C2-860B-870FAC4D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73A4B1-F19B-40A7-B33D-3D187A835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590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</TotalTime>
  <Words>341</Words>
  <Application>Microsoft Office PowerPoint</Application>
  <PresentationFormat>Širokoúhlá obrazovka</PresentationFormat>
  <Paragraphs>37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Franklin Gothic Book</vt:lpstr>
      <vt:lpstr>Franklin Gothic Medium</vt:lpstr>
      <vt:lpstr>System Font Regular</vt:lpstr>
      <vt:lpstr>Motiv Office</vt:lpstr>
      <vt:lpstr>Místní poplatky</vt:lpstr>
      <vt:lpstr>Místní poplatky</vt:lpstr>
      <vt:lpstr>Místní poplatky - metodika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dc:creator>Adámek Petr Mgr.</dc:creator>
  <cp:lastModifiedBy>Adámek Petr Mgr.</cp:lastModifiedBy>
  <cp:revision>46</cp:revision>
  <dcterms:created xsi:type="dcterms:W3CDTF">2021-07-30T10:57:29Z</dcterms:created>
  <dcterms:modified xsi:type="dcterms:W3CDTF">2023-04-04T05:20:23Z</dcterms:modified>
</cp:coreProperties>
</file>