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8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8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04.04.2023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04.04.2023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odlova@kr-kralovehradecky.cz" TargetMode="External"/><Relationship Id="rId2" Type="http://schemas.openxmlformats.org/officeDocument/2006/relationships/hyperlink" Target="https://www.kr-kralovehradecky.cz/scripts/detail.php?pgid=149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82644"/>
            <a:ext cx="9296400" cy="1812924"/>
          </a:xfrm>
        </p:spPr>
        <p:txBody>
          <a:bodyPr>
            <a:noAutofit/>
          </a:bodyPr>
          <a:lstStyle/>
          <a:p>
            <a:pPr algn="ctr"/>
            <a:br>
              <a:rPr lang="cs-CZ" sz="3200" b="1" i="0" u="none" strike="noStrike" baseline="0" dirty="0">
                <a:cs typeface="Calibri" panose="020F0502020204030204" pitchFamily="34" charset="0"/>
              </a:rPr>
            </a:br>
            <a:br>
              <a:rPr lang="cs-CZ" sz="3200" b="1" i="0" u="none" strike="noStrike" baseline="0" dirty="0">
                <a:cs typeface="Calibri" panose="020F0502020204030204" pitchFamily="34" charset="0"/>
              </a:rPr>
            </a:br>
            <a:br>
              <a:rPr lang="cs-CZ" sz="3200" b="1" i="0" u="none" strike="noStrike" baseline="0" dirty="0">
                <a:cs typeface="Calibri" panose="020F0502020204030204" pitchFamily="34" charset="0"/>
              </a:rPr>
            </a:br>
            <a:br>
              <a:rPr lang="cs-CZ" sz="3200" b="1" i="0" u="none" strike="noStrike" baseline="0" dirty="0">
                <a:cs typeface="Calibri" panose="020F0502020204030204" pitchFamily="34" charset="0"/>
              </a:rPr>
            </a:br>
            <a:r>
              <a:rPr lang="cs-CZ" sz="3200" b="1" i="0" u="none" strike="noStrike" baseline="0" dirty="0">
                <a:cs typeface="Calibri" panose="020F0502020204030204" pitchFamily="34" charset="0"/>
              </a:rPr>
              <a:t>KOMPETENCE ÚZEMNÍCH SAMOSPRÁVNÝCH CELKŮ K JIMI ZŘIZOVANÝM ŠKOLÁM A ŠKOLSKÝM ZAŘÍZENÍM</a:t>
            </a:r>
            <a:br>
              <a:rPr lang="cs-CZ" sz="1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4000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29210"/>
            <a:ext cx="9639300" cy="4724401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ZÁKLADNÍ PRÁVNÍ NORMY V OBLASTI ŠKOLSTVÍ </a:t>
            </a:r>
          </a:p>
          <a:p>
            <a:pPr marL="0" indent="0" algn="l">
              <a:buNone/>
            </a:pPr>
            <a:endParaRPr lang="cs-CZ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cs-CZ" sz="26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Zákon č. 561/2004 Sb., </a:t>
            </a:r>
            <a:r>
              <a:rPr lang="cs-CZ" sz="26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předškolním, základním, středním, vyšším odborném a jiném vzdělávání </a:t>
            </a:r>
            <a:r>
              <a:rPr lang="cs-CZ" sz="26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(školský zákon), dále jen ŠZ</a:t>
            </a:r>
          </a:p>
          <a:p>
            <a:pPr marL="355600" lvl="1" indent="0">
              <a:buNone/>
            </a:pPr>
            <a:endParaRPr lang="cs-CZ" sz="2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cs-CZ" sz="26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Zákon č. 563/2004 Sb., </a:t>
            </a:r>
            <a:r>
              <a:rPr lang="cs-CZ" sz="26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pedagogických pracovnících</a:t>
            </a:r>
          </a:p>
          <a:p>
            <a:pPr marL="355600" lvl="1" indent="0">
              <a:buNone/>
            </a:pPr>
            <a:endParaRPr lang="cs-CZ" sz="26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cs-CZ" sz="26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Vyhláška. č. 54/2005 Sb</a:t>
            </a:r>
            <a:r>
              <a:rPr lang="cs-CZ" sz="26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o náležitostech konkursního řízení a konkursních komisích</a:t>
            </a:r>
          </a:p>
          <a:p>
            <a:pPr marL="0" indent="0" algn="l">
              <a:buNone/>
            </a:pPr>
            <a:endParaRPr lang="cs-CZ" sz="1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9209" y="444499"/>
            <a:ext cx="10754590" cy="592531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1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Územní samosprávu ve školství vykonává obec -  </a:t>
            </a:r>
            <a:r>
              <a:rPr lang="pl-PL" sz="1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dbá </a:t>
            </a:r>
            <a:r>
              <a:rPr lang="pl-PL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zejména </a:t>
            </a:r>
            <a:r>
              <a:rPr lang="pl-PL" sz="1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(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177 ŠZ )</a:t>
            </a:r>
            <a:endParaRPr lang="pl-PL" sz="1800" b="1" i="0" u="none" strike="noStrike" baseline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a)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soulad rozvoje vzdělávání a školských služeb se </a:t>
            </a:r>
            <a:r>
              <a:rPr lang="cs-CZ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zájmy občanů </a:t>
            </a:r>
            <a:r>
              <a:rPr lang="pl-PL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obce a kraje, s potřebami trhu práce, 	  s demografickým vývojem a </a:t>
            </a:r>
            <a:r>
              <a:rPr lang="cs-CZ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rozvojem svého území,</a:t>
            </a:r>
          </a:p>
          <a:p>
            <a:pPr marL="0" indent="0" algn="l">
              <a:buNone/>
            </a:pPr>
            <a:r>
              <a:rPr lang="cs-CZ" sz="1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dostupnost vzdělávání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školských služeb podle místních podmínek.</a:t>
            </a:r>
            <a:endParaRPr lang="cs-CZ" sz="1800" b="0" i="0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endParaRPr lang="cs-CZ" sz="1800" b="1" i="0" u="none" strike="noStrike" baseline="0" dirty="0">
              <a:solidFill>
                <a:srgbClr val="002060"/>
              </a:solidFill>
              <a:latin typeface="Calibri-Bold"/>
            </a:endParaRPr>
          </a:p>
          <a:p>
            <a:pPr algn="l">
              <a:buFontTx/>
              <a:buChar char="-"/>
            </a:pP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OBEC je povinna ZAJISTIT 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podmínky pro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předškolní vzdělávání dětí 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přednostně přijímaných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podle § 34 odst. 3 ŠZ</a:t>
            </a:r>
            <a:endParaRPr lang="cs-CZ" sz="1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000" i="0" u="none" strike="noStrike" baseline="0" dirty="0">
                <a:solidFill>
                  <a:srgbClr val="002060"/>
                </a:solidFill>
                <a:latin typeface="Calibri-Bold"/>
              </a:rPr>
              <a:t>	</a:t>
            </a:r>
            <a:r>
              <a:rPr lang="cs-CZ" sz="1800" dirty="0">
                <a:solidFill>
                  <a:srgbClr val="002060"/>
                </a:solidFill>
                <a:latin typeface="Calibri-Bold"/>
              </a:rPr>
              <a:t>Za tímto účelem obec (§ 179 ŠZ)</a:t>
            </a: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a)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zřídí mateřskou školu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, nebo</a:t>
            </a: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b)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zajistí předškolní vzdělávání v MŠ zřizované jinou obcí 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nebo svazkem obcí</a:t>
            </a:r>
          </a:p>
          <a:p>
            <a:pPr marL="0" indent="0">
              <a:buNone/>
            </a:pP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- OBEC je povinna ZAJISTIT 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podmínky pro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plnění povinné školní docházky 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dětí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002060"/>
                </a:solidFill>
                <a:latin typeface="Calibri-Bold"/>
              </a:rPr>
              <a:t>	 Za tímto účelem obec (§ 178)</a:t>
            </a:r>
            <a:endParaRPr lang="cs-CZ" sz="1800" i="0" u="none" strike="noStrike" baseline="0" dirty="0">
              <a:solidFill>
                <a:srgbClr val="002060"/>
              </a:solidFill>
              <a:latin typeface="Calibri-Bold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a)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zřizuje a zrušuje základní školu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, nebo</a:t>
            </a: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b) </a:t>
            </a:r>
            <a:r>
              <a:rPr lang="cs-CZ" sz="1800" b="1" i="0" u="none" strike="noStrike" baseline="0" dirty="0">
                <a:solidFill>
                  <a:srgbClr val="002060"/>
                </a:solidFill>
                <a:latin typeface="Calibri-Bold"/>
              </a:rPr>
              <a:t>zajišťuje plnění povinné školní docházky v základní škole zřizované jinou obcí </a:t>
            </a:r>
            <a:r>
              <a:rPr lang="cs-CZ" sz="1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nebo svazkem obcí.</a:t>
            </a:r>
          </a:p>
          <a:p>
            <a:pPr marL="0" indent="0" algn="l">
              <a:buNone/>
            </a:pPr>
            <a:endParaRPr lang="cs-CZ" sz="1800" b="1" i="0" u="none" strike="noStrike" baseline="0" dirty="0">
              <a:solidFill>
                <a:srgbClr val="002060"/>
              </a:solidFill>
              <a:latin typeface="Calibri-Bold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67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49954-0EA5-4928-9FD9-E24AE9D3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409576"/>
            <a:ext cx="10515600" cy="5495924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Char char="-"/>
            </a:pPr>
            <a:r>
              <a:rPr lang="cs-CZ" sz="2800" b="1" i="0" u="none" strike="noStrike" baseline="0" dirty="0">
                <a:solidFill>
                  <a:srgbClr val="002060"/>
                </a:solidFill>
                <a:latin typeface="Calibri-Bold"/>
              </a:rPr>
              <a:t>JMENOVÁNÍ ŘEDITELE - </a:t>
            </a:r>
            <a:r>
              <a:rPr lang="cs-CZ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§ 166 odst. </a:t>
            </a:r>
            <a:r>
              <a:rPr lang="cs-CZ" sz="2800" dirty="0">
                <a:solidFill>
                  <a:srgbClr val="002060"/>
                </a:solidFill>
                <a:latin typeface="Calibri" panose="020F0502020204030204" pitchFamily="34" charset="0"/>
              </a:rPr>
              <a:t>2, odst.7 ŠZ</a:t>
            </a:r>
          </a:p>
          <a:p>
            <a:pPr lvl="1" algn="just">
              <a:buFontTx/>
              <a:buChar char="-"/>
            </a:pPr>
            <a:r>
              <a:rPr lang="cs-CZ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Vyhláška č. 54/2005 Sb., o náležitostech konkursního řízení a konkursních komisích</a:t>
            </a:r>
          </a:p>
          <a:p>
            <a:pPr marL="0" indent="0" algn="just">
              <a:buNone/>
            </a:pPr>
            <a:r>
              <a:rPr lang="cs-CZ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  <a:r>
              <a:rPr lang="cs-CZ" sz="2400" dirty="0">
                <a:solidFill>
                  <a:srgbClr val="002060"/>
                </a:solidFill>
                <a:latin typeface="Calibri" panose="020F0502020204030204" pitchFamily="34" charset="0"/>
              </a:rPr>
              <a:t>(zřizovatel není řediteli nadřízen v oblasti pracovně právních vztahů, má pouze pravomoc 	jmenovat a odvolat ředitele, stanovit mu plat, kontrolovat a hodnotit jeho činnost)</a:t>
            </a:r>
          </a:p>
          <a:p>
            <a:pPr algn="just">
              <a:buFontTx/>
              <a:buChar char="-"/>
            </a:pPr>
            <a:r>
              <a:rPr lang="cs-CZ" sz="2800" b="1" dirty="0">
                <a:solidFill>
                  <a:srgbClr val="002060"/>
                </a:solidFill>
                <a:latin typeface="Calibri-Bold"/>
              </a:rPr>
              <a:t>P</a:t>
            </a:r>
            <a:r>
              <a:rPr lang="cs-CZ" sz="2800" b="1" i="0" u="none" strike="noStrike" baseline="0" dirty="0">
                <a:solidFill>
                  <a:srgbClr val="002060"/>
                </a:solidFill>
                <a:latin typeface="Calibri-Bold"/>
              </a:rPr>
              <a:t>lat řediteli určuje - </a:t>
            </a:r>
            <a:r>
              <a:rPr lang="cs-CZ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Rada USC, není-li ustavena určuje plat starosta (§ 122 odst. 2 Zákoník práce)</a:t>
            </a:r>
          </a:p>
          <a:p>
            <a:pPr algn="just">
              <a:buFontTx/>
              <a:buChar char="-"/>
            </a:pPr>
            <a:r>
              <a:rPr lang="cs-CZ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NV č. 341/2017 Sb., o platových poměrech </a:t>
            </a:r>
            <a:r>
              <a:rPr lang="cs-CZ" sz="2800" b="0" i="0" u="none" strike="noStrike" baseline="0" dirty="0" err="1">
                <a:solidFill>
                  <a:srgbClr val="002060"/>
                </a:solidFill>
                <a:latin typeface="Calibri" panose="020F0502020204030204" pitchFamily="34" charset="0"/>
              </a:rPr>
              <a:t>zam</a:t>
            </a:r>
            <a:r>
              <a:rPr lang="cs-CZ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. ve veřejných službách…,NV č. 222/2010 Sb., katalog prací </a:t>
            </a:r>
          </a:p>
          <a:p>
            <a:pPr marL="0" indent="0" algn="just">
              <a:buNone/>
            </a:pPr>
            <a:endParaRPr lang="cs-CZ" sz="28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- Doporučeno využívat metodický pokyn MŠMT k hodnocení a odměňování  pedagogických pracovníků</a:t>
            </a:r>
          </a:p>
          <a:p>
            <a:pPr marL="0" indent="0" algn="just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- Metodická pomoc obcím - školství | Královéhradecký kraj (kr-kralovehradecky.cz)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Mgr.Svatava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Odlová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sodlova@kr-kralovehradecky.cz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 č. mobilu: 736 521 855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B824E-6BB3-4A93-9467-8E13C5FA9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E5E0EE-E0B9-46EB-8188-CB2A7C45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09C7AC-2BFB-4B59-9DB0-A3859539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3318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</TotalTime>
  <Words>390</Words>
  <Application>Microsoft Office PowerPoint</Application>
  <PresentationFormat>Širokoúhlá obrazovka</PresentationFormat>
  <Paragraphs>39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Calibri-Bold</vt:lpstr>
      <vt:lpstr>Franklin Gothic Book</vt:lpstr>
      <vt:lpstr>Franklin Gothic Medium</vt:lpstr>
      <vt:lpstr>System Font Regular</vt:lpstr>
      <vt:lpstr>Motiv Office</vt:lpstr>
      <vt:lpstr>    KOMPETENCE ÚZEMNÍCH SAMOSPRÁVNÝCH CELKŮ K JIMI ZŘIZOVANÝM ŠKOLÁM A ŠKOLSKÝM ZAŘÍZENÍM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Adámek Petr Mgr.</dc:creator>
  <cp:lastModifiedBy>Adámek Petr Mgr.</cp:lastModifiedBy>
  <cp:revision>51</cp:revision>
  <dcterms:created xsi:type="dcterms:W3CDTF">2021-07-30T10:57:29Z</dcterms:created>
  <dcterms:modified xsi:type="dcterms:W3CDTF">2023-04-04T07:07:43Z</dcterms:modified>
</cp:coreProperties>
</file>