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4" autoAdjust="0"/>
    <p:restoredTop sz="96327" autoAdjust="0"/>
  </p:normalViewPr>
  <p:slideViewPr>
    <p:cSldViewPr snapToGrid="0" snapToObjects="1">
      <p:cViewPr varScale="1">
        <p:scale>
          <a:sx n="67" d="100"/>
          <a:sy n="67" d="100"/>
        </p:scale>
        <p:origin x="812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25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9" d="100"/>
          <a:sy n="159" d="100"/>
        </p:scale>
        <p:origin x="682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imír Kučera" userId="e7b5242f079e7573" providerId="LiveId" clId="{3816B340-C962-4ECC-BC45-103C45267D82}"/>
    <pc:docChg chg="undo custSel addSld modSld">
      <pc:chgData name="Vladimír Kučera" userId="e7b5242f079e7573" providerId="LiveId" clId="{3816B340-C962-4ECC-BC45-103C45267D82}" dt="2023-02-19T16:33:47.844" v="689" actId="6549"/>
      <pc:docMkLst>
        <pc:docMk/>
      </pc:docMkLst>
      <pc:sldChg chg="modSp mod">
        <pc:chgData name="Vladimír Kučera" userId="e7b5242f079e7573" providerId="LiveId" clId="{3816B340-C962-4ECC-BC45-103C45267D82}" dt="2023-02-19T16:30:54.259" v="626" actId="6549"/>
        <pc:sldMkLst>
          <pc:docMk/>
          <pc:sldMk cId="0" sldId="260"/>
        </pc:sldMkLst>
        <pc:spChg chg="mod">
          <ac:chgData name="Vladimír Kučera" userId="e7b5242f079e7573" providerId="LiveId" clId="{3816B340-C962-4ECC-BC45-103C45267D82}" dt="2023-02-19T16:30:54.259" v="626" actId="6549"/>
          <ac:spMkLst>
            <pc:docMk/>
            <pc:sldMk cId="0" sldId="260"/>
            <ac:spMk id="100355" creationId="{1CE05B9E-0585-4B01-A578-657C44E5D04A}"/>
          </ac:spMkLst>
        </pc:spChg>
      </pc:sldChg>
      <pc:sldChg chg="modSp new mod">
        <pc:chgData name="Vladimír Kučera" userId="e7b5242f079e7573" providerId="LiveId" clId="{3816B340-C962-4ECC-BC45-103C45267D82}" dt="2023-02-19T16:33:18.408" v="688" actId="20577"/>
        <pc:sldMkLst>
          <pc:docMk/>
          <pc:sldMk cId="1359928571" sldId="261"/>
        </pc:sldMkLst>
        <pc:spChg chg="mod">
          <ac:chgData name="Vladimír Kučera" userId="e7b5242f079e7573" providerId="LiveId" clId="{3816B340-C962-4ECC-BC45-103C45267D82}" dt="2023-02-18T10:31:15.489" v="368" actId="27636"/>
          <ac:spMkLst>
            <pc:docMk/>
            <pc:sldMk cId="1359928571" sldId="261"/>
            <ac:spMk id="2" creationId="{AD3CB55D-3ECA-0CA1-AAEC-D3E83BF034C1}"/>
          </ac:spMkLst>
        </pc:spChg>
        <pc:spChg chg="mod">
          <ac:chgData name="Vladimír Kučera" userId="e7b5242f079e7573" providerId="LiveId" clId="{3816B340-C962-4ECC-BC45-103C45267D82}" dt="2023-02-19T16:33:18.408" v="688" actId="20577"/>
          <ac:spMkLst>
            <pc:docMk/>
            <pc:sldMk cId="1359928571" sldId="261"/>
            <ac:spMk id="3" creationId="{4967CAC8-06CE-3E80-902E-6B64CCBBBC4C}"/>
          </ac:spMkLst>
        </pc:spChg>
      </pc:sldChg>
      <pc:sldChg chg="modSp new mod">
        <pc:chgData name="Vladimír Kučera" userId="e7b5242f079e7573" providerId="LiveId" clId="{3816B340-C962-4ECC-BC45-103C45267D82}" dt="2023-02-19T16:33:47.844" v="689" actId="6549"/>
        <pc:sldMkLst>
          <pc:docMk/>
          <pc:sldMk cId="579324238" sldId="262"/>
        </pc:sldMkLst>
        <pc:spChg chg="mod">
          <ac:chgData name="Vladimír Kučera" userId="e7b5242f079e7573" providerId="LiveId" clId="{3816B340-C962-4ECC-BC45-103C45267D82}" dt="2023-02-18T10:46:43.967" v="613" actId="122"/>
          <ac:spMkLst>
            <pc:docMk/>
            <pc:sldMk cId="579324238" sldId="262"/>
            <ac:spMk id="2" creationId="{80B317B7-8F11-69A7-AE94-234199627CEE}"/>
          </ac:spMkLst>
        </pc:spChg>
        <pc:spChg chg="mod">
          <ac:chgData name="Vladimír Kučera" userId="e7b5242f079e7573" providerId="LiveId" clId="{3816B340-C962-4ECC-BC45-103C45267D82}" dt="2023-02-19T16:33:47.844" v="689" actId="6549"/>
          <ac:spMkLst>
            <pc:docMk/>
            <pc:sldMk cId="579324238" sldId="262"/>
            <ac:spMk id="3" creationId="{720B3CD9-B632-8FC7-37A0-EB66782DA10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3D0ABB3-B508-824E-9330-D578EB41FA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211CAB2-C5D2-2640-AEBE-3DE4D2EB3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22F56-76CC-2244-9969-3BD231BC40BB}" type="datetimeFigureOut">
              <a:rPr lang="cs-CZ"/>
              <a:pPr/>
              <a:t>27.02.2023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C07A37-2E4C-4A45-B370-BAA6DA94F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F3F6C6-389C-964B-A899-5EA4A12A0B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20A4-C4B0-3B45-B166-80304E6D2023}" type="slidenum">
              <a:rPr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7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BFD12-7377-AF4F-9E5D-41F7F9A57BED}" type="datetimeFigureOut">
              <a:rPr lang="cs-CZ"/>
              <a:pPr/>
              <a:t>27.02.2023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6F805-EB17-214F-846F-533D26B85AF7}" type="slidenum">
              <a:rPr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9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793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1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/>
              <a:pPr/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8039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9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6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/>
              <a:pPr/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7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/>
              <a:pPr/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rPr/>
              <a:pPr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orient="horz" pos="3543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  <p15:guide id="7" orient="horz" pos="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mvcr.cz/odk2/clanek/metodicke-materialy-k-zakonnym-zmocnenim.aspx?q=Y2hudW09Mw==" TargetMode="External"/><Relationship Id="rId7" Type="http://schemas.openxmlformats.org/officeDocument/2006/relationships/hyperlink" Target="mailto:thrncir@kr-kralovehradecky.cz" TargetMode="External"/><Relationship Id="rId2" Type="http://schemas.openxmlformats.org/officeDocument/2006/relationships/hyperlink" Target="https://www.mvcr.cz/odk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vkucera@kr-kralovehradecky.cz" TargetMode="External"/><Relationship Id="rId5" Type="http://schemas.openxmlformats.org/officeDocument/2006/relationships/hyperlink" Target="mailto:akoukalova@kr-kralovehradecky.cz" TargetMode="External"/><Relationship Id="rId4" Type="http://schemas.openxmlformats.org/officeDocument/2006/relationships/hyperlink" Target="https://kr-kralovehradecky.cz/scripts/detail.php?pgid=1495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B641277C-06B1-4041-A40D-C484280CB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2491" y="292101"/>
            <a:ext cx="10431307" cy="57702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2600" b="1" u="sng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Zákon č. 106/1999 Sb., o svobodném přístupu k informacím</a:t>
            </a:r>
            <a:r>
              <a:rPr lang="en-GB" sz="2600" b="1" u="sng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(InfZ)</a:t>
            </a:r>
            <a:endParaRPr lang="cs-CZ" sz="2600" b="1" u="sng" dirty="0">
              <a:solidFill>
                <a:schemeClr val="hlin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1CE05B9E-0585-4B01-A578-657C44E5D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2491" y="869129"/>
            <a:ext cx="10431307" cy="4973321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defRPr/>
            </a:pP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ústavněprávní základy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Listina základních práv a svobod čl. 17 – orgány územní samosprávy jsou povinny přiměřeným způsobem poskytovat informace o své činnosti, podmínky 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provedení stanoví zákon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poslední velká novela zákon č. 241/2022 Sb., účinnost 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 1.9.2022, 1.1.2023 a 1.1.2024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základní princip – každý má právo na informace vztahující se k působnosti povinného subjektu (kterým je i obec, městys, město, kraj), ledaže zákon stanoví omezení tohoto práva, tedy, že některé informace nelze poskytnout 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GB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např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GB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ochrana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osobních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údajů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obchodního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tajemství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utajovaných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informací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apod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§§ 7 </a:t>
            </a:r>
            <a:r>
              <a:rPr lang="en-GB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až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11 InfZ)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425DF5-4079-4570-B354-68B84664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©Všechna práva vyhrazena</a:t>
            </a: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B48FC2-01D6-490B-A0C8-F5165A33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AA475D-AC94-4DC3-9C23-3A27F13A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CB55D-3ECA-0CA1-AAEC-D3E83BF03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Základní povinnosti dle InfZ – výběr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67CAC8-06CE-3E80-902E-6B64CCBBB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6"/>
            <a:ext cx="10515600" cy="4553708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vyřizovat žádosti o informace (lze je podat i e-mailem                   bez zaručeného podpisu!) do 15 dnů ode dne doručení</a:t>
            </a:r>
          </a:p>
          <a:p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případě nevyhovění žádosti, tedy i jejího částečného odmítnutí, nutno vydat rozhodnutí o odmítnutí žádosti</a:t>
            </a:r>
          </a:p>
          <a:p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zveřejňovat poskytnuté informace do 15 dnů od vyřízení žádosti    na webových stránkách</a:t>
            </a:r>
          </a:p>
          <a:p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zveřejňovat na webových stránkách tzn. povinně zveřejňované informace ve struktuře vyhlášky Ministerstva vnitra č. 515/2020 Sb. (14 bodů)</a:t>
            </a:r>
          </a:p>
          <a:p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zpracovávat výroční zprávu o poskytování informací do 1.3.           za předchozí rok (§ 18 InfZ) a to i v případě, pokud nebyly podány žádné žádosti o informace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09EBAF-A46C-7D78-E639-F5E6E3BF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037820-C0C0-FED7-B86A-26FFDCCBB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C66033-E7F5-1327-BE5F-99E58553F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92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317B7-8F11-69A7-AE94-234199627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502"/>
            <a:ext cx="10515600" cy="677778"/>
          </a:xfrm>
        </p:spPr>
        <p:txBody>
          <a:bodyPr>
            <a:noAutofit/>
          </a:bodyPr>
          <a:lstStyle/>
          <a:p>
            <a:pPr algn="ctr"/>
            <a:r>
              <a:rPr lang="cs-CZ" dirty="0">
                <a:latin typeface="Arial" pitchFamily="34" charset="0"/>
                <a:cs typeface="Arial" pitchFamily="34" charset="0"/>
              </a:rPr>
              <a:t>Zdroje k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InfZ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0B3CD9-B632-8FC7-37A0-EB66782DA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64043"/>
            <a:ext cx="10515600" cy="483039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komentáře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bohužel ještě před zásadní novelou z roku 2022</a:t>
            </a:r>
          </a:p>
          <a:p>
            <a:pPr algn="just">
              <a:buNone/>
            </a:pP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C.H.BECK, 2016 			- </a:t>
            </a:r>
            <a:r>
              <a:rPr lang="cs-CZ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Wolters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Kluwer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2. </a:t>
            </a:r>
            <a:r>
              <a:rPr lang="cs-CZ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vyd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2019 </a:t>
            </a:r>
          </a:p>
          <a:p>
            <a:pPr marL="0" indent="0" algn="just">
              <a:buNone/>
            </a:pPr>
            <a:r>
              <a:rPr lang="cs-CZ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Furek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Rothanzl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Jirovec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	     	Jelínková, </a:t>
            </a:r>
            <a:r>
              <a:rPr lang="cs-CZ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Tuháček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 algn="just">
              <a:buNone/>
            </a:pP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1238 str., vzory, judikatura</a:t>
            </a:r>
            <a:r>
              <a:rPr lang="en-GB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326 str., vzory, spíš praktičtější	</a:t>
            </a:r>
          </a:p>
          <a:p>
            <a:pPr marL="0" indent="0" algn="just">
              <a:buNone/>
            </a:pPr>
            <a:r>
              <a:rPr lang="en-GB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spíš</a:t>
            </a:r>
            <a:r>
              <a:rPr lang="en-GB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teoretičtější</a:t>
            </a:r>
            <a:endParaRPr lang="en-GB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cs-CZ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Ministerstvo vnitra ČR, odbor veřejné správy, dozoru a kontroly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stránky odboru </a:t>
            </a:r>
            <a:r>
              <a:rPr lang="cs-CZ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https://www.mvcr.cz/odk2/</a:t>
            </a:r>
            <a:r>
              <a:rPr lang="cs-CZ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stránky s metodikami pro InfZ </a:t>
            </a:r>
            <a:r>
              <a:rPr lang="cs-CZ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https://www.mvcr.cz/odk2/clanek/metodicke-materialy-k-zakonnym-zmocnenim.aspx?q=Y2hudW09Mw%3d%3d</a:t>
            </a:r>
            <a:endParaRPr lang="cs-CZ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Krajský úřad Královéhradeckého kraje, odbor </a:t>
            </a:r>
            <a:r>
              <a:rPr lang="cs-CZ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majetkosprávní</a:t>
            </a:r>
            <a:r>
              <a:rPr lang="cs-CZ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cs-CZ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krajský živnostenský úřad, oddělení stížností a dozoru obcí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Informace k InfZ na stránkách krajského úřadu </a:t>
            </a:r>
            <a:r>
              <a:rPr lang="cs-CZ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https://kr-kralovehradecky.cz/scripts/detail.php?pgid=1495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vedoucí: </a:t>
            </a:r>
            <a:r>
              <a:rPr lang="cs-CZ" sz="21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Mgr</a:t>
            </a:r>
            <a:r>
              <a:rPr lang="cs-CZ" sz="2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Alena Koukalová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mobil:</a:t>
            </a:r>
            <a:r>
              <a:rPr lang="en-GB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606 783 015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e-mail: </a:t>
            </a:r>
            <a:r>
              <a:rPr lang="cs-CZ" sz="2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5"/>
              </a:rPr>
              <a:t>akoukalova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5"/>
              </a:rPr>
              <a:t>@</a:t>
            </a:r>
            <a:r>
              <a:rPr lang="cs-CZ" sz="2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5"/>
              </a:rPr>
              <a:t>kr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5"/>
              </a:rPr>
              <a:t>-</a:t>
            </a:r>
            <a:r>
              <a:rPr lang="cs-CZ" sz="2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5"/>
              </a:rPr>
              <a:t>kralovehradecky.cz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marL="0" indent="0">
              <a:buNone/>
            </a:pP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právníci: </a:t>
            </a:r>
            <a:r>
              <a:rPr lang="cs-CZ" sz="2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Mgr. Vladimír Kučera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mobil:</a:t>
            </a:r>
            <a:r>
              <a:rPr lang="en-GB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722 979 085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e-mail: </a:t>
            </a:r>
            <a:r>
              <a:rPr lang="cs-CZ" sz="2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6"/>
              </a:rPr>
              <a:t>vkucera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6"/>
              </a:rPr>
              <a:t>@</a:t>
            </a:r>
            <a:r>
              <a:rPr lang="cs-CZ" sz="2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6"/>
              </a:rPr>
              <a:t>kr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6"/>
              </a:rPr>
              <a:t>-</a:t>
            </a:r>
            <a:r>
              <a:rPr lang="cs-CZ" sz="2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6"/>
              </a:rPr>
              <a:t>kralovehradecky.cz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	</a:t>
            </a:r>
            <a:r>
              <a:rPr lang="cs-CZ" sz="2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Mgr. Tomáš Hrnčíř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mobil:</a:t>
            </a:r>
            <a:r>
              <a:rPr lang="en-GB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702 231 396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e-mail: </a:t>
            </a:r>
            <a:r>
              <a:rPr lang="cs-CZ" sz="2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7"/>
              </a:rPr>
              <a:t>thrncir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7"/>
              </a:rPr>
              <a:t>@</a:t>
            </a:r>
            <a:r>
              <a:rPr lang="cs-CZ" sz="2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7"/>
              </a:rPr>
              <a:t>kr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7"/>
              </a:rPr>
              <a:t>-</a:t>
            </a:r>
            <a:r>
              <a:rPr lang="cs-CZ" sz="2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7"/>
              </a:rPr>
              <a:t>kralovehradecky.cz</a:t>
            </a:r>
            <a:r>
              <a:rPr lang="cs-CZ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B0DEE7-6121-3C02-C48C-A1036C689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2DA4DA-ADE4-0DE8-FF73-938E41762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©Všechna práva vyhrazena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792356-6B28-EE28-DEA2-8202977C6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C13951E-2647-48F5-98F8-3E696766723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127" y="1343825"/>
            <a:ext cx="1351513" cy="1545031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CF09D9E-E6DC-4157-AC2B-ABC53E5A252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116" y="1198168"/>
            <a:ext cx="1300744" cy="183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3242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461</Words>
  <Application>Microsoft Office PowerPoint</Application>
  <PresentationFormat>Širokoúhlá obrazovka</PresentationFormat>
  <Paragraphs>34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Franklin Gothic Book</vt:lpstr>
      <vt:lpstr>Franklin Gothic Medium</vt:lpstr>
      <vt:lpstr>System Font Regular</vt:lpstr>
      <vt:lpstr>Motiv Office</vt:lpstr>
      <vt:lpstr>Zákon č. 106/1999 Sb., o svobodném přístupu k informacím (InfZ)</vt:lpstr>
      <vt:lpstr>Základní povinnosti dle InfZ – výběr</vt:lpstr>
      <vt:lpstr>Zdroje k InfZ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vyhláška</dc:title>
  <dc:creator>Adámek Petr Mgr.</dc:creator>
  <cp:lastModifiedBy>Adámek Petr Mgr.</cp:lastModifiedBy>
  <cp:revision>60</cp:revision>
  <dcterms:created xsi:type="dcterms:W3CDTF">2021-07-30T10:57:29Z</dcterms:created>
  <dcterms:modified xsi:type="dcterms:W3CDTF">2023-02-27T06:23:48Z</dcterms:modified>
</cp:coreProperties>
</file>