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36"/>
  </p:notesMasterIdLst>
  <p:handoutMasterIdLst>
    <p:handoutMasterId r:id="rId37"/>
  </p:handoutMasterIdLst>
  <p:sldIdLst>
    <p:sldId id="256" r:id="rId2"/>
    <p:sldId id="260" r:id="rId3"/>
    <p:sldId id="267" r:id="rId4"/>
    <p:sldId id="268" r:id="rId5"/>
    <p:sldId id="270" r:id="rId6"/>
    <p:sldId id="269" r:id="rId7"/>
    <p:sldId id="271" r:id="rId8"/>
    <p:sldId id="311" r:id="rId9"/>
    <p:sldId id="312" r:id="rId10"/>
    <p:sldId id="313" r:id="rId11"/>
    <p:sldId id="303" r:id="rId12"/>
    <p:sldId id="304" r:id="rId13"/>
    <p:sldId id="305" r:id="rId14"/>
    <p:sldId id="314" r:id="rId15"/>
    <p:sldId id="282" r:id="rId16"/>
    <p:sldId id="317" r:id="rId17"/>
    <p:sldId id="318" r:id="rId18"/>
    <p:sldId id="283" r:id="rId19"/>
    <p:sldId id="287" r:id="rId20"/>
    <p:sldId id="290" r:id="rId21"/>
    <p:sldId id="291" r:id="rId22"/>
    <p:sldId id="292" r:id="rId23"/>
    <p:sldId id="310" r:id="rId24"/>
    <p:sldId id="293" r:id="rId25"/>
    <p:sldId id="308" r:id="rId26"/>
    <p:sldId id="309" r:id="rId27"/>
    <p:sldId id="278" r:id="rId28"/>
    <p:sldId id="276" r:id="rId29"/>
    <p:sldId id="277" r:id="rId30"/>
    <p:sldId id="273" r:id="rId31"/>
    <p:sldId id="275" r:id="rId32"/>
    <p:sldId id="316" r:id="rId33"/>
    <p:sldId id="261" r:id="rId34"/>
    <p:sldId id="315"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8"/>
    <p:restoredTop sz="96327"/>
  </p:normalViewPr>
  <p:slideViewPr>
    <p:cSldViewPr snapToGrid="0" snapToObjects="1">
      <p:cViewPr varScale="1">
        <p:scale>
          <a:sx n="67" d="100"/>
          <a:sy n="67" d="100"/>
        </p:scale>
        <p:origin x="812" y="52"/>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59" d="100"/>
          <a:sy n="159" d="100"/>
        </p:scale>
        <p:origin x="682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C3D0ABB3-B508-824E-9330-D578EB41FA6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3211CAB2-C5D2-2640-AEBE-3DE4D2EB3BD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222F56-76CC-2244-9969-3BD231BC40BB}" type="datetimeFigureOut">
              <a:t>12.04.2023</a:t>
            </a:fld>
            <a:endParaRPr lang="cs-CZ"/>
          </a:p>
        </p:txBody>
      </p:sp>
      <p:sp>
        <p:nvSpPr>
          <p:cNvPr id="4" name="Zástupný symbol pro zápatí 3">
            <a:extLst>
              <a:ext uri="{FF2B5EF4-FFF2-40B4-BE49-F238E27FC236}">
                <a16:creationId xmlns:a16="http://schemas.microsoft.com/office/drawing/2014/main" id="{9BC07A37-2E4C-4A45-B370-BAA6DA94F24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CAF3F6C6-389C-964B-A899-5EA4A12A0B4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E8920A4-C4B0-3B45-B166-80304E6D2023}" type="slidenum">
              <a:t>‹#›</a:t>
            </a:fld>
            <a:endParaRPr lang="cs-CZ"/>
          </a:p>
        </p:txBody>
      </p:sp>
    </p:spTree>
    <p:extLst>
      <p:ext uri="{BB962C8B-B14F-4D97-AF65-F5344CB8AC3E}">
        <p14:creationId xmlns:p14="http://schemas.microsoft.com/office/powerpoint/2010/main" val="522674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9BFD12-7377-AF4F-9E5D-41F7F9A57BED}" type="datetimeFigureOut">
              <a:t>12.04.2023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1F6F805-EB17-214F-846F-533D26B85AF7}" type="slidenum">
              <a:t>‹#›</a:t>
            </a:fld>
            <a:endParaRPr lang="cs-CZ"/>
          </a:p>
        </p:txBody>
      </p:sp>
    </p:spTree>
    <p:extLst>
      <p:ext uri="{BB962C8B-B14F-4D97-AF65-F5344CB8AC3E}">
        <p14:creationId xmlns:p14="http://schemas.microsoft.com/office/powerpoint/2010/main" val="19579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obrázek snímku 1">
            <a:extLst>
              <a:ext uri="{FF2B5EF4-FFF2-40B4-BE49-F238E27FC236}">
                <a16:creationId xmlns:a16="http://schemas.microsoft.com/office/drawing/2014/main" id="{8CCABE48-A52A-4C3B-9027-34E46DE62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Zástupný symbol pro poznámky 2">
            <a:extLst>
              <a:ext uri="{FF2B5EF4-FFF2-40B4-BE49-F238E27FC236}">
                <a16:creationId xmlns:a16="http://schemas.microsoft.com/office/drawing/2014/main" id="{588803B3-E1F5-4EEB-AA9E-4B1A9B9AF4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2292" name="Zástupný symbol pro číslo snímku 3">
            <a:extLst>
              <a:ext uri="{FF2B5EF4-FFF2-40B4-BE49-F238E27FC236}">
                <a16:creationId xmlns:a16="http://schemas.microsoft.com/office/drawing/2014/main" id="{4601772E-715B-4EBC-9C69-2CDBF364CF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6A1A90-5C3A-441A-8618-E8890797185C}" type="slidenum">
              <a:rPr lang="cs-CZ" altLang="cs-CZ">
                <a:latin typeface="Tahoma" panose="020B0604030504040204" pitchFamily="34" charset="0"/>
              </a:rPr>
              <a:pPr>
                <a:spcBef>
                  <a:spcPct val="0"/>
                </a:spcBef>
              </a:pPr>
              <a:t>6</a:t>
            </a:fld>
            <a:endParaRPr lang="cs-CZ" altLang="cs-CZ">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a:extLst>
              <a:ext uri="{FF2B5EF4-FFF2-40B4-BE49-F238E27FC236}">
                <a16:creationId xmlns:a16="http://schemas.microsoft.com/office/drawing/2014/main" id="{94C9749E-B066-486B-9264-3EEBE7CFB4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a:extLst>
              <a:ext uri="{FF2B5EF4-FFF2-40B4-BE49-F238E27FC236}">
                <a16:creationId xmlns:a16="http://schemas.microsoft.com/office/drawing/2014/main" id="{9B002662-F6E7-46AF-84A5-FF8A195E8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a:extLst>
              <a:ext uri="{FF2B5EF4-FFF2-40B4-BE49-F238E27FC236}">
                <a16:creationId xmlns:a16="http://schemas.microsoft.com/office/drawing/2014/main" id="{8818E147-1A92-4510-A024-4F475C56EC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9A41C5-EBB5-4E6D-8942-7B30BC27C183}" type="slidenum">
              <a:rPr lang="cs-CZ" altLang="cs-CZ">
                <a:latin typeface="Tahoma" panose="020B0604030504040204" pitchFamily="34" charset="0"/>
              </a:rPr>
              <a:pPr>
                <a:spcBef>
                  <a:spcPct val="0"/>
                </a:spcBef>
              </a:pPr>
              <a:t>14</a:t>
            </a:fld>
            <a:endParaRPr lang="cs-CZ" altLang="cs-CZ">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a:extLst>
              <a:ext uri="{FF2B5EF4-FFF2-40B4-BE49-F238E27FC236}">
                <a16:creationId xmlns:a16="http://schemas.microsoft.com/office/drawing/2014/main" id="{5CAA4C27-0479-4EA5-BE6C-96D4BF4D26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Zástupný symbol pro poznámky 2">
            <a:extLst>
              <a:ext uri="{FF2B5EF4-FFF2-40B4-BE49-F238E27FC236}">
                <a16:creationId xmlns:a16="http://schemas.microsoft.com/office/drawing/2014/main" id="{8B1CC05F-9028-42FB-836E-8DD42A8AA2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4820" name="Zástupný symbol pro číslo snímku 3">
            <a:extLst>
              <a:ext uri="{FF2B5EF4-FFF2-40B4-BE49-F238E27FC236}">
                <a16:creationId xmlns:a16="http://schemas.microsoft.com/office/drawing/2014/main" id="{3F6CBF3E-911B-49E6-AC74-C480254676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C24A84-D5A3-49D2-8518-3B5B52A285A1}" type="slidenum">
              <a:rPr lang="cs-CZ" altLang="cs-CZ"/>
              <a:pPr/>
              <a:t>23</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A04D8179-EF25-45D9-859C-BE70AE997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DA8A147A-9152-4340-9E1B-5824BC13D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0724" name="Zástupný symbol pro číslo snímku 3">
            <a:extLst>
              <a:ext uri="{FF2B5EF4-FFF2-40B4-BE49-F238E27FC236}">
                <a16:creationId xmlns:a16="http://schemas.microsoft.com/office/drawing/2014/main" id="{81FE91D4-CE9C-47F0-BBA2-BD3CC80D78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9082294-F5DC-4364-9B9E-4C404F369A70}" type="slidenum">
              <a:rPr lang="cs-CZ" altLang="cs-CZ"/>
              <a:pPr/>
              <a:t>25</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AFB98CA3-9CD4-4E1B-9C7E-BBF313C60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a:extLst>
              <a:ext uri="{FF2B5EF4-FFF2-40B4-BE49-F238E27FC236}">
                <a16:creationId xmlns:a16="http://schemas.microsoft.com/office/drawing/2014/main" id="{065EF985-B7E1-453E-AA5D-B15AE6072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32772" name="Zástupný symbol pro číslo snímku 3">
            <a:extLst>
              <a:ext uri="{FF2B5EF4-FFF2-40B4-BE49-F238E27FC236}">
                <a16:creationId xmlns:a16="http://schemas.microsoft.com/office/drawing/2014/main" id="{B78B52D9-384B-472D-A85E-474F1F4124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B9EDF6C-D7D6-4E6F-BCCC-822EE880A96D}" type="slidenum">
              <a:rPr lang="cs-CZ" altLang="cs-CZ"/>
              <a:pPr/>
              <a:t>26</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5F0446E-2BA5-074F-9D5A-1DA860FC77A8}"/>
              </a:ext>
            </a:extLst>
          </p:cNvPr>
          <p:cNvSpPr>
            <a:spLocks noGrp="1"/>
          </p:cNvSpPr>
          <p:nvPr>
            <p:ph type="title"/>
          </p:nvPr>
        </p:nvSpPr>
        <p:spPr>
          <a:xfrm>
            <a:off x="845298" y="989302"/>
            <a:ext cx="10515600" cy="2852737"/>
          </a:xfrm>
        </p:spPr>
        <p:txBody>
          <a:bodyPr anchor="b"/>
          <a:lstStyle>
            <a:lvl1pPr>
              <a:defRPr sz="6000"/>
            </a:lvl1pPr>
          </a:lstStyle>
          <a:p>
            <a:r>
              <a:rPr lang="cs-CZ" dirty="0"/>
              <a:t>Kliknutím lze upravit styl.</a:t>
            </a:r>
            <a:endParaRPr lang="en-US" dirty="0"/>
          </a:p>
        </p:txBody>
      </p:sp>
      <p:sp>
        <p:nvSpPr>
          <p:cNvPr id="12" name="Text Placeholder 2">
            <a:extLst>
              <a:ext uri="{FF2B5EF4-FFF2-40B4-BE49-F238E27FC236}">
                <a16:creationId xmlns:a16="http://schemas.microsoft.com/office/drawing/2014/main" id="{6D1C52D7-9D53-964E-AD7F-FCDE91C29911}"/>
              </a:ext>
            </a:extLst>
          </p:cNvPr>
          <p:cNvSpPr>
            <a:spLocks noGrp="1"/>
          </p:cNvSpPr>
          <p:nvPr>
            <p:ph type="body" idx="1"/>
          </p:nvPr>
        </p:nvSpPr>
        <p:spPr>
          <a:xfrm>
            <a:off x="845298" y="386902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spTree>
    <p:extLst>
      <p:ext uri="{BB962C8B-B14F-4D97-AF65-F5344CB8AC3E}">
        <p14:creationId xmlns:p14="http://schemas.microsoft.com/office/powerpoint/2010/main" val="367936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r>
              <a:rPr lang="cs-CZ"/>
              <a:t>2023</a:t>
            </a:r>
          </a:p>
        </p:txBody>
      </p:sp>
      <p:sp>
        <p:nvSpPr>
          <p:cNvPr id="5" name="Footer Placeholder 4"/>
          <p:cNvSpPr>
            <a:spLocks noGrp="1"/>
          </p:cNvSpPr>
          <p:nvPr>
            <p:ph type="ftr" sz="quarter" idx="11"/>
          </p:nvPr>
        </p:nvSpPr>
        <p:spPr/>
        <p:txBody>
          <a:bodyPr/>
          <a:lstStyle/>
          <a:p>
            <a:r>
              <a:rPr lang="cs-CZ"/>
              <a:t>©Všechna práva vyhrazena</a:t>
            </a:r>
          </a:p>
        </p:txBody>
      </p:sp>
      <p:sp>
        <p:nvSpPr>
          <p:cNvPr id="6" name="Slide Number Placeholder 5"/>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371840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259388"/>
          </a:xfrm>
        </p:spPr>
        <p:txBody>
          <a:bodyPr vert="eaVert"/>
          <a:lstStyle/>
          <a:p>
            <a:r>
              <a:rPr lang="cs-CZ" dirty="0"/>
              <a:t>Kliknutím lze upravit styl.</a:t>
            </a:r>
            <a:endParaRPr lang="en-US" dirty="0"/>
          </a:p>
        </p:txBody>
      </p:sp>
      <p:sp>
        <p:nvSpPr>
          <p:cNvPr id="3" name="Vertical Text Placeholder 2"/>
          <p:cNvSpPr>
            <a:spLocks noGrp="1"/>
          </p:cNvSpPr>
          <p:nvPr>
            <p:ph type="body" orient="vert" idx="1"/>
          </p:nvPr>
        </p:nvSpPr>
        <p:spPr>
          <a:xfrm>
            <a:off x="838200" y="365125"/>
            <a:ext cx="7734300" cy="5259388"/>
          </a:xfrm>
        </p:spPr>
        <p:txBody>
          <a:bodyPr vert="eaVert"/>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r>
              <a:rPr lang="cs-CZ"/>
              <a:t>2023</a:t>
            </a:r>
          </a:p>
        </p:txBody>
      </p:sp>
      <p:sp>
        <p:nvSpPr>
          <p:cNvPr id="5" name="Footer Placeholder 4"/>
          <p:cNvSpPr>
            <a:spLocks noGrp="1"/>
          </p:cNvSpPr>
          <p:nvPr>
            <p:ph type="ftr" sz="quarter" idx="11"/>
          </p:nvPr>
        </p:nvSpPr>
        <p:spPr/>
        <p:txBody>
          <a:bodyPr/>
          <a:lstStyle/>
          <a:p>
            <a:r>
              <a:rPr lang="cs-CZ"/>
              <a:t>©Všechna práva vyhrazena</a:t>
            </a:r>
          </a:p>
        </p:txBody>
      </p:sp>
      <p:sp>
        <p:nvSpPr>
          <p:cNvPr id="6" name="Slide Number Placeholder 5"/>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225861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cs-CZ" dirty="0"/>
              <a:t>Kliknutím lze upravit styl.</a:t>
            </a:r>
            <a:endParaRPr lang="en-US" dirty="0"/>
          </a:p>
        </p:txBody>
      </p:sp>
      <p:sp>
        <p:nvSpPr>
          <p:cNvPr id="3" name="Content Placeholder 2"/>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p>
            <a:r>
              <a:rPr lang="cs-CZ"/>
              <a:t>2023</a:t>
            </a:r>
          </a:p>
        </p:txBody>
      </p:sp>
      <p:sp>
        <p:nvSpPr>
          <p:cNvPr id="5" name="Footer Placeholder 4"/>
          <p:cNvSpPr>
            <a:spLocks noGrp="1"/>
          </p:cNvSpPr>
          <p:nvPr>
            <p:ph type="ftr" sz="quarter" idx="11"/>
          </p:nvPr>
        </p:nvSpPr>
        <p:spPr/>
        <p:txBody>
          <a:bodyPr/>
          <a:lstStyle/>
          <a:p>
            <a:r>
              <a:rPr lang="cs-CZ"/>
              <a:t>©Všechna práva vyhrazena</a:t>
            </a:r>
          </a:p>
        </p:txBody>
      </p:sp>
      <p:sp>
        <p:nvSpPr>
          <p:cNvPr id="6" name="Slide Number Placeholder 5"/>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309396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oddíl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cs-CZ"/>
              <a:t>2023</a:t>
            </a:r>
          </a:p>
        </p:txBody>
      </p:sp>
      <p:sp>
        <p:nvSpPr>
          <p:cNvPr id="5" name="Footer Placeholder 4"/>
          <p:cNvSpPr>
            <a:spLocks noGrp="1"/>
          </p:cNvSpPr>
          <p:nvPr>
            <p:ph type="ftr" sz="quarter" idx="11"/>
          </p:nvPr>
        </p:nvSpPr>
        <p:spPr/>
        <p:txBody>
          <a:bodyPr/>
          <a:lstStyle/>
          <a:p>
            <a:r>
              <a:rPr lang="cs-CZ"/>
              <a:t>©Všechna práva vyhrazena</a:t>
            </a:r>
          </a:p>
        </p:txBody>
      </p:sp>
      <p:sp>
        <p:nvSpPr>
          <p:cNvPr id="6" name="Slide Number Placeholder 5"/>
          <p:cNvSpPr>
            <a:spLocks noGrp="1"/>
          </p:cNvSpPr>
          <p:nvPr>
            <p:ph type="sldNum" sz="quarter" idx="12"/>
          </p:nvPr>
        </p:nvSpPr>
        <p:spPr/>
        <p:txBody>
          <a:bodyPr/>
          <a:lstStyle/>
          <a:p>
            <a:fld id="{E2513053-D514-8448-BD9B-6AC86BD996A2}" type="slidenum">
              <a:t>‹#›</a:t>
            </a:fld>
            <a:endParaRPr lang="cs-CZ"/>
          </a:p>
        </p:txBody>
      </p:sp>
      <p:sp>
        <p:nvSpPr>
          <p:cNvPr id="7" name="Title 1">
            <a:extLst>
              <a:ext uri="{FF2B5EF4-FFF2-40B4-BE49-F238E27FC236}">
                <a16:creationId xmlns:a16="http://schemas.microsoft.com/office/drawing/2014/main" id="{4F4949EF-3906-7247-A998-646612F81A6C}"/>
              </a:ext>
            </a:extLst>
          </p:cNvPr>
          <p:cNvSpPr>
            <a:spLocks noGrp="1"/>
          </p:cNvSpPr>
          <p:nvPr>
            <p:ph type="title"/>
          </p:nvPr>
        </p:nvSpPr>
        <p:spPr>
          <a:xfrm>
            <a:off x="845298" y="989302"/>
            <a:ext cx="10515600" cy="2852737"/>
          </a:xfrm>
        </p:spPr>
        <p:txBody>
          <a:bodyPr anchor="b"/>
          <a:lstStyle>
            <a:lvl1pPr>
              <a:defRPr sz="6000"/>
            </a:lvl1pPr>
          </a:lstStyle>
          <a:p>
            <a:r>
              <a:rPr lang="cs-CZ" dirty="0"/>
              <a:t>Kliknutím lze upravit styl.</a:t>
            </a:r>
            <a:endParaRPr lang="en-US" dirty="0"/>
          </a:p>
        </p:txBody>
      </p:sp>
      <p:sp>
        <p:nvSpPr>
          <p:cNvPr id="8" name="Text Placeholder 2">
            <a:extLst>
              <a:ext uri="{FF2B5EF4-FFF2-40B4-BE49-F238E27FC236}">
                <a16:creationId xmlns:a16="http://schemas.microsoft.com/office/drawing/2014/main" id="{544C4C04-2844-7D47-AFA2-6CCB143D943E}"/>
              </a:ext>
            </a:extLst>
          </p:cNvPr>
          <p:cNvSpPr>
            <a:spLocks noGrp="1"/>
          </p:cNvSpPr>
          <p:nvPr>
            <p:ph type="body" idx="1"/>
          </p:nvPr>
        </p:nvSpPr>
        <p:spPr>
          <a:xfrm>
            <a:off x="845298" y="386902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Po kliknutí můžete upravovat styly textu v předloze.</a:t>
            </a:r>
          </a:p>
        </p:txBody>
      </p:sp>
    </p:spTree>
    <p:extLst>
      <p:ext uri="{BB962C8B-B14F-4D97-AF65-F5344CB8AC3E}">
        <p14:creationId xmlns:p14="http://schemas.microsoft.com/office/powerpoint/2010/main" val="42803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cs-CZ" dirty="0"/>
              <a:t>Kliknutím lze upravit styl.</a:t>
            </a:r>
            <a:endParaRPr lang="en-US" dirty="0"/>
          </a:p>
        </p:txBody>
      </p:sp>
      <p:sp>
        <p:nvSpPr>
          <p:cNvPr id="3" name="Content Placeholder 2"/>
          <p:cNvSpPr>
            <a:spLocks noGrp="1"/>
          </p:cNvSpPr>
          <p:nvPr>
            <p:ph sz="half" idx="1"/>
          </p:nvPr>
        </p:nvSpPr>
        <p:spPr>
          <a:xfrm>
            <a:off x="838200" y="1304925"/>
            <a:ext cx="5181600" cy="4319588"/>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6172200" y="1304925"/>
            <a:ext cx="5181600" cy="4319588"/>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Date Placeholder 4"/>
          <p:cNvSpPr>
            <a:spLocks noGrp="1"/>
          </p:cNvSpPr>
          <p:nvPr>
            <p:ph type="dt" sz="half" idx="10"/>
          </p:nvPr>
        </p:nvSpPr>
        <p:spPr/>
        <p:txBody>
          <a:bodyPr/>
          <a:lstStyle/>
          <a:p>
            <a:r>
              <a:rPr lang="cs-CZ"/>
              <a:t>2023</a:t>
            </a:r>
          </a:p>
        </p:txBody>
      </p:sp>
      <p:sp>
        <p:nvSpPr>
          <p:cNvPr id="6" name="Footer Placeholder 5"/>
          <p:cNvSpPr>
            <a:spLocks noGrp="1"/>
          </p:cNvSpPr>
          <p:nvPr>
            <p:ph type="ftr" sz="quarter" idx="11"/>
          </p:nvPr>
        </p:nvSpPr>
        <p:spPr/>
        <p:txBody>
          <a:bodyPr/>
          <a:lstStyle/>
          <a:p>
            <a:r>
              <a:rPr lang="cs-CZ"/>
              <a:t>©Všechna práva vyhrazena</a:t>
            </a:r>
          </a:p>
        </p:txBody>
      </p:sp>
      <p:sp>
        <p:nvSpPr>
          <p:cNvPr id="7" name="Slide Number Placeholder 6"/>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301269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87388"/>
          </a:xfrm>
        </p:spPr>
        <p:txBody>
          <a:bodyPr anchor="b"/>
          <a:lstStyle/>
          <a:p>
            <a:r>
              <a:rPr lang="cs-CZ" dirty="0"/>
              <a:t>Kliknutím lze upravit styl.</a:t>
            </a:r>
            <a:endParaRPr lang="en-US" dirty="0"/>
          </a:p>
        </p:txBody>
      </p:sp>
      <p:sp>
        <p:nvSpPr>
          <p:cNvPr id="3" name="Text Placeholder 2"/>
          <p:cNvSpPr>
            <a:spLocks noGrp="1"/>
          </p:cNvSpPr>
          <p:nvPr>
            <p:ph type="body" idx="1"/>
          </p:nvPr>
        </p:nvSpPr>
        <p:spPr>
          <a:xfrm>
            <a:off x="839788" y="130492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4" name="Content Placeholder 3"/>
          <p:cNvSpPr>
            <a:spLocks noGrp="1"/>
          </p:cNvSpPr>
          <p:nvPr>
            <p:ph sz="half" idx="2"/>
          </p:nvPr>
        </p:nvSpPr>
        <p:spPr>
          <a:xfrm>
            <a:off x="839788" y="2381248"/>
            <a:ext cx="5157787" cy="3243265"/>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6172200" y="13049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Po kliknutí můžete upravovat styly textu v předloze.</a:t>
            </a:r>
          </a:p>
        </p:txBody>
      </p:sp>
      <p:sp>
        <p:nvSpPr>
          <p:cNvPr id="6" name="Content Placeholder 5"/>
          <p:cNvSpPr>
            <a:spLocks noGrp="1"/>
          </p:cNvSpPr>
          <p:nvPr>
            <p:ph sz="quarter" idx="4"/>
          </p:nvPr>
        </p:nvSpPr>
        <p:spPr>
          <a:xfrm>
            <a:off x="6172200" y="2381248"/>
            <a:ext cx="5183188" cy="3243265"/>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7" name="Date Placeholder 6"/>
          <p:cNvSpPr>
            <a:spLocks noGrp="1"/>
          </p:cNvSpPr>
          <p:nvPr>
            <p:ph type="dt" sz="half" idx="10"/>
          </p:nvPr>
        </p:nvSpPr>
        <p:spPr/>
        <p:txBody>
          <a:bodyPr/>
          <a:lstStyle/>
          <a:p>
            <a:r>
              <a:rPr lang="cs-CZ"/>
              <a:t>2023</a:t>
            </a:r>
          </a:p>
        </p:txBody>
      </p:sp>
      <p:sp>
        <p:nvSpPr>
          <p:cNvPr id="8" name="Footer Placeholder 7"/>
          <p:cNvSpPr>
            <a:spLocks noGrp="1"/>
          </p:cNvSpPr>
          <p:nvPr>
            <p:ph type="ftr" sz="quarter" idx="11"/>
          </p:nvPr>
        </p:nvSpPr>
        <p:spPr/>
        <p:txBody>
          <a:bodyPr/>
          <a:lstStyle/>
          <a:p>
            <a:r>
              <a:rPr lang="cs-CZ"/>
              <a:t>©Všechna práva vyhrazena</a:t>
            </a:r>
          </a:p>
        </p:txBody>
      </p:sp>
      <p:sp>
        <p:nvSpPr>
          <p:cNvPr id="9" name="Slide Number Placeholder 8"/>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314635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cs-CZ" dirty="0"/>
              <a:t>Kliknutím lze upravit styl.</a:t>
            </a:r>
            <a:endParaRPr lang="en-US" dirty="0"/>
          </a:p>
        </p:txBody>
      </p:sp>
      <p:sp>
        <p:nvSpPr>
          <p:cNvPr id="3" name="Date Placeholder 2"/>
          <p:cNvSpPr>
            <a:spLocks noGrp="1"/>
          </p:cNvSpPr>
          <p:nvPr>
            <p:ph type="dt" sz="half" idx="10"/>
          </p:nvPr>
        </p:nvSpPr>
        <p:spPr/>
        <p:txBody>
          <a:bodyPr/>
          <a:lstStyle/>
          <a:p>
            <a:r>
              <a:rPr lang="cs-CZ"/>
              <a:t>2023</a:t>
            </a:r>
          </a:p>
        </p:txBody>
      </p:sp>
      <p:sp>
        <p:nvSpPr>
          <p:cNvPr id="4" name="Footer Placeholder 3"/>
          <p:cNvSpPr>
            <a:spLocks noGrp="1"/>
          </p:cNvSpPr>
          <p:nvPr>
            <p:ph type="ftr" sz="quarter" idx="11"/>
          </p:nvPr>
        </p:nvSpPr>
        <p:spPr/>
        <p:txBody>
          <a:bodyPr/>
          <a:lstStyle/>
          <a:p>
            <a:r>
              <a:rPr lang="cs-CZ"/>
              <a:t>©Všechna práva vyhrazena</a:t>
            </a:r>
          </a:p>
        </p:txBody>
      </p:sp>
      <p:sp>
        <p:nvSpPr>
          <p:cNvPr id="5" name="Slide Number Placeholder 4"/>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21241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cs-CZ"/>
              <a:t>2023</a:t>
            </a:r>
          </a:p>
        </p:txBody>
      </p:sp>
      <p:sp>
        <p:nvSpPr>
          <p:cNvPr id="3" name="Footer Placeholder 2"/>
          <p:cNvSpPr>
            <a:spLocks noGrp="1"/>
          </p:cNvSpPr>
          <p:nvPr>
            <p:ph type="ftr" sz="quarter" idx="11"/>
          </p:nvPr>
        </p:nvSpPr>
        <p:spPr/>
        <p:txBody>
          <a:bodyPr/>
          <a:lstStyle/>
          <a:p>
            <a:r>
              <a:rPr lang="cs-CZ"/>
              <a:t>©Všechna práva vyhrazena</a:t>
            </a:r>
          </a:p>
        </p:txBody>
      </p:sp>
      <p:sp>
        <p:nvSpPr>
          <p:cNvPr id="4" name="Slide Number Placeholder 3"/>
          <p:cNvSpPr>
            <a:spLocks noGrp="1"/>
          </p:cNvSpPr>
          <p:nvPr>
            <p:ph type="sldNum" sz="quarter" idx="12"/>
          </p:nvPr>
        </p:nvSpPr>
        <p:spPr/>
        <p:txBody>
          <a:bodyPr/>
          <a:lstStyle/>
          <a:p>
            <a:fld id="{E2513053-D514-8448-BD9B-6AC86BD996A2}" type="slidenum">
              <a:t>‹#›</a:t>
            </a:fld>
            <a:endParaRPr lang="cs-CZ"/>
          </a:p>
        </p:txBody>
      </p:sp>
    </p:spTree>
    <p:extLst>
      <p:ext uri="{BB962C8B-B14F-4D97-AF65-F5344CB8AC3E}">
        <p14:creationId xmlns:p14="http://schemas.microsoft.com/office/powerpoint/2010/main" val="72568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04925"/>
            <a:ext cx="6172200" cy="4319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p:nvPr>
        </p:nvSpPr>
        <p:spPr>
          <a:xfrm>
            <a:off x="839788" y="1304925"/>
            <a:ext cx="3932237" cy="4319589"/>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endParaRPr lang="en-US" dirty="0"/>
          </a:p>
        </p:txBody>
      </p:sp>
      <p:sp>
        <p:nvSpPr>
          <p:cNvPr id="5" name="Date Placeholder 4"/>
          <p:cNvSpPr>
            <a:spLocks noGrp="1"/>
          </p:cNvSpPr>
          <p:nvPr>
            <p:ph type="dt" sz="half" idx="10"/>
          </p:nvPr>
        </p:nvSpPr>
        <p:spPr/>
        <p:txBody>
          <a:bodyPr/>
          <a:lstStyle/>
          <a:p>
            <a:r>
              <a:rPr lang="cs-CZ"/>
              <a:t>2023</a:t>
            </a:r>
          </a:p>
        </p:txBody>
      </p:sp>
      <p:sp>
        <p:nvSpPr>
          <p:cNvPr id="6" name="Footer Placeholder 5"/>
          <p:cNvSpPr>
            <a:spLocks noGrp="1"/>
          </p:cNvSpPr>
          <p:nvPr>
            <p:ph type="ftr" sz="quarter" idx="11"/>
          </p:nvPr>
        </p:nvSpPr>
        <p:spPr/>
        <p:txBody>
          <a:bodyPr/>
          <a:lstStyle/>
          <a:p>
            <a:r>
              <a:rPr lang="cs-CZ"/>
              <a:t>©Všechna práva vyhrazena</a:t>
            </a:r>
          </a:p>
        </p:txBody>
      </p:sp>
      <p:sp>
        <p:nvSpPr>
          <p:cNvPr id="7" name="Slide Number Placeholder 6"/>
          <p:cNvSpPr>
            <a:spLocks noGrp="1"/>
          </p:cNvSpPr>
          <p:nvPr>
            <p:ph type="sldNum" sz="quarter" idx="12"/>
          </p:nvPr>
        </p:nvSpPr>
        <p:spPr/>
        <p:txBody>
          <a:bodyPr/>
          <a:lstStyle/>
          <a:p>
            <a:fld id="{E2513053-D514-8448-BD9B-6AC86BD996A2}" type="slidenum">
              <a:t>‹#›</a:t>
            </a:fld>
            <a:endParaRPr lang="cs-CZ"/>
          </a:p>
        </p:txBody>
      </p:sp>
      <p:sp>
        <p:nvSpPr>
          <p:cNvPr id="8" name="Title 1">
            <a:extLst>
              <a:ext uri="{FF2B5EF4-FFF2-40B4-BE49-F238E27FC236}">
                <a16:creationId xmlns:a16="http://schemas.microsoft.com/office/drawing/2014/main" id="{74B2FEFB-40EB-A242-879E-90E7A9ACB2D6}"/>
              </a:ext>
            </a:extLst>
          </p:cNvPr>
          <p:cNvSpPr>
            <a:spLocks noGrp="1"/>
          </p:cNvSpPr>
          <p:nvPr>
            <p:ph type="title"/>
          </p:nvPr>
        </p:nvSpPr>
        <p:spPr>
          <a:xfrm>
            <a:off x="838200" y="374735"/>
            <a:ext cx="10515600" cy="677778"/>
          </a:xfrm>
        </p:spPr>
        <p:txBody>
          <a:bodyPr anchor="b"/>
          <a:lstStyle/>
          <a:p>
            <a:r>
              <a:rPr lang="cs-CZ" dirty="0"/>
              <a:t>Kliknutím lze upravit styl.</a:t>
            </a:r>
            <a:endParaRPr lang="en-US" dirty="0"/>
          </a:p>
        </p:txBody>
      </p:sp>
    </p:spTree>
    <p:extLst>
      <p:ext uri="{BB962C8B-B14F-4D97-AF65-F5344CB8AC3E}">
        <p14:creationId xmlns:p14="http://schemas.microsoft.com/office/powerpoint/2010/main" val="300457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304924"/>
            <a:ext cx="6172200" cy="431958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839788" y="1304926"/>
            <a:ext cx="3932237" cy="4319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dirty="0"/>
              <a:t>Po kliknutí můžete upravovat styly textu v předloze.</a:t>
            </a:r>
            <a:endParaRPr lang="en-US" dirty="0"/>
          </a:p>
        </p:txBody>
      </p:sp>
      <p:sp>
        <p:nvSpPr>
          <p:cNvPr id="5" name="Date Placeholder 4"/>
          <p:cNvSpPr>
            <a:spLocks noGrp="1"/>
          </p:cNvSpPr>
          <p:nvPr>
            <p:ph type="dt" sz="half" idx="10"/>
          </p:nvPr>
        </p:nvSpPr>
        <p:spPr/>
        <p:txBody>
          <a:bodyPr/>
          <a:lstStyle/>
          <a:p>
            <a:r>
              <a:rPr lang="cs-CZ"/>
              <a:t>2023</a:t>
            </a:r>
          </a:p>
        </p:txBody>
      </p:sp>
      <p:sp>
        <p:nvSpPr>
          <p:cNvPr id="6" name="Footer Placeholder 5"/>
          <p:cNvSpPr>
            <a:spLocks noGrp="1"/>
          </p:cNvSpPr>
          <p:nvPr>
            <p:ph type="ftr" sz="quarter" idx="11"/>
          </p:nvPr>
        </p:nvSpPr>
        <p:spPr/>
        <p:txBody>
          <a:bodyPr/>
          <a:lstStyle/>
          <a:p>
            <a:r>
              <a:rPr lang="cs-CZ"/>
              <a:t>©Všechna práva vyhrazena</a:t>
            </a:r>
          </a:p>
        </p:txBody>
      </p:sp>
      <p:sp>
        <p:nvSpPr>
          <p:cNvPr id="7" name="Slide Number Placeholder 6"/>
          <p:cNvSpPr>
            <a:spLocks noGrp="1"/>
          </p:cNvSpPr>
          <p:nvPr>
            <p:ph type="sldNum" sz="quarter" idx="12"/>
          </p:nvPr>
        </p:nvSpPr>
        <p:spPr/>
        <p:txBody>
          <a:bodyPr/>
          <a:lstStyle/>
          <a:p>
            <a:fld id="{E2513053-D514-8448-BD9B-6AC86BD996A2}" type="slidenum">
              <a:t>‹#›</a:t>
            </a:fld>
            <a:endParaRPr lang="cs-CZ"/>
          </a:p>
        </p:txBody>
      </p:sp>
      <p:sp>
        <p:nvSpPr>
          <p:cNvPr id="8" name="Title 1">
            <a:extLst>
              <a:ext uri="{FF2B5EF4-FFF2-40B4-BE49-F238E27FC236}">
                <a16:creationId xmlns:a16="http://schemas.microsoft.com/office/drawing/2014/main" id="{E4DA77E7-49D4-194B-BF48-C6879F89950D}"/>
              </a:ext>
            </a:extLst>
          </p:cNvPr>
          <p:cNvSpPr>
            <a:spLocks noGrp="1"/>
          </p:cNvSpPr>
          <p:nvPr>
            <p:ph type="title"/>
          </p:nvPr>
        </p:nvSpPr>
        <p:spPr>
          <a:xfrm>
            <a:off x="838200" y="374735"/>
            <a:ext cx="10515600" cy="677778"/>
          </a:xfrm>
        </p:spPr>
        <p:txBody>
          <a:bodyPr anchor="b"/>
          <a:lstStyle/>
          <a:p>
            <a:r>
              <a:rPr lang="cs-CZ" dirty="0"/>
              <a:t>Kliknutím lze upravit styl.</a:t>
            </a:r>
            <a:endParaRPr lang="en-US" dirty="0"/>
          </a:p>
        </p:txBody>
      </p:sp>
    </p:spTree>
    <p:extLst>
      <p:ext uri="{BB962C8B-B14F-4D97-AF65-F5344CB8AC3E}">
        <p14:creationId xmlns:p14="http://schemas.microsoft.com/office/powerpoint/2010/main" val="159709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74735"/>
            <a:ext cx="10515600" cy="677778"/>
          </a:xfrm>
          <a:prstGeom prst="rect">
            <a:avLst/>
          </a:prstGeom>
        </p:spPr>
        <p:txBody>
          <a:bodyPr vert="horz" lIns="91440" tIns="45720" rIns="91440" bIns="45720" rtlCol="0" anchor="b">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1304926"/>
            <a:ext cx="10515600" cy="431958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8610600" y="6197543"/>
            <a:ext cx="124690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2023</a:t>
            </a:r>
          </a:p>
        </p:txBody>
      </p:sp>
      <p:sp>
        <p:nvSpPr>
          <p:cNvPr id="5" name="Footer Placeholder 4"/>
          <p:cNvSpPr>
            <a:spLocks noGrp="1"/>
          </p:cNvSpPr>
          <p:nvPr>
            <p:ph type="ftr" sz="quarter" idx="3"/>
          </p:nvPr>
        </p:nvSpPr>
        <p:spPr>
          <a:xfrm>
            <a:off x="4038600" y="61872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©Všechna práva vyhrazena</a:t>
            </a:r>
          </a:p>
        </p:txBody>
      </p:sp>
      <p:sp>
        <p:nvSpPr>
          <p:cNvPr id="6" name="Slide Number Placeholder 5"/>
          <p:cNvSpPr>
            <a:spLocks noGrp="1"/>
          </p:cNvSpPr>
          <p:nvPr>
            <p:ph type="sldNum" sz="quarter" idx="4"/>
          </p:nvPr>
        </p:nvSpPr>
        <p:spPr>
          <a:xfrm>
            <a:off x="10314708" y="6187253"/>
            <a:ext cx="10390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13053-D514-8448-BD9B-6AC86BD996A2}" type="slidenum">
              <a:t>‹#›</a:t>
            </a:fld>
            <a:endParaRPr lang="cs-CZ"/>
          </a:p>
        </p:txBody>
      </p:sp>
      <p:pic>
        <p:nvPicPr>
          <p:cNvPr id="7" name="Obrázek 6">
            <a:extLst>
              <a:ext uri="{FF2B5EF4-FFF2-40B4-BE49-F238E27FC236}">
                <a16:creationId xmlns:a16="http://schemas.microsoft.com/office/drawing/2014/main" id="{D964BFAD-E371-A44E-A2DA-B96F71D70854}"/>
              </a:ext>
            </a:extLst>
          </p:cNvPr>
          <p:cNvPicPr>
            <a:picLocks noChangeAspect="1"/>
          </p:cNvPicPr>
          <p:nvPr userDrawn="1"/>
        </p:nvPicPr>
        <p:blipFill>
          <a:blip r:embed="rId13"/>
          <a:stretch>
            <a:fillRect/>
          </a:stretch>
        </p:blipFill>
        <p:spPr>
          <a:xfrm>
            <a:off x="376539" y="5925500"/>
            <a:ext cx="1440000" cy="637168"/>
          </a:xfrm>
          <a:prstGeom prst="rect">
            <a:avLst/>
          </a:prstGeom>
        </p:spPr>
      </p:pic>
    </p:spTree>
    <p:extLst>
      <p:ext uri="{BB962C8B-B14F-4D97-AF65-F5344CB8AC3E}">
        <p14:creationId xmlns:p14="http://schemas.microsoft.com/office/powerpoint/2010/main" val="2879253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5600" indent="-355600" algn="l" defTabSz="914400" rtl="0" eaLnBrk="1" latinLnBrk="0" hangingPunct="1">
        <a:lnSpc>
          <a:spcPct val="90000"/>
        </a:lnSpc>
        <a:spcBef>
          <a:spcPts val="1000"/>
        </a:spcBef>
        <a:buFont typeface="System Font Regular"/>
        <a:buChar char="–"/>
        <a:tabLst/>
        <a:defRPr sz="2800" kern="1200">
          <a:solidFill>
            <a:schemeClr val="bg2">
              <a:lumMod val="25000"/>
            </a:schemeClr>
          </a:solidFill>
          <a:latin typeface="+mn-lt"/>
          <a:ea typeface="+mn-ea"/>
          <a:cs typeface="+mn-cs"/>
        </a:defRPr>
      </a:lvl1pPr>
      <a:lvl2pPr marL="711200" indent="-355600" algn="l" defTabSz="914400" rtl="0" eaLnBrk="1" latinLnBrk="0" hangingPunct="1">
        <a:lnSpc>
          <a:spcPct val="90000"/>
        </a:lnSpc>
        <a:spcBef>
          <a:spcPts val="500"/>
        </a:spcBef>
        <a:buFont typeface="System Font Regular"/>
        <a:buChar char="–"/>
        <a:tabLst/>
        <a:defRPr sz="2400" kern="1200">
          <a:solidFill>
            <a:schemeClr val="bg2">
              <a:lumMod val="25000"/>
            </a:schemeClr>
          </a:solidFill>
          <a:latin typeface="+mn-lt"/>
          <a:ea typeface="+mn-ea"/>
          <a:cs typeface="+mn-cs"/>
        </a:defRPr>
      </a:lvl2pPr>
      <a:lvl3pPr marL="1068388" indent="-357188" algn="l" defTabSz="914400" rtl="0" eaLnBrk="1" latinLnBrk="0" hangingPunct="1">
        <a:lnSpc>
          <a:spcPct val="90000"/>
        </a:lnSpc>
        <a:spcBef>
          <a:spcPts val="500"/>
        </a:spcBef>
        <a:buFont typeface="System Font Regular"/>
        <a:buChar char="–"/>
        <a:tabLst/>
        <a:defRPr sz="2000" kern="1200">
          <a:solidFill>
            <a:schemeClr val="bg2">
              <a:lumMod val="25000"/>
            </a:schemeClr>
          </a:solidFill>
          <a:latin typeface="+mn-lt"/>
          <a:ea typeface="+mn-ea"/>
          <a:cs typeface="+mn-cs"/>
        </a:defRPr>
      </a:lvl3pPr>
      <a:lvl4pPr marL="1423988" indent="-355600" algn="l" defTabSz="914400" rtl="0" eaLnBrk="1" latinLnBrk="0" hangingPunct="1">
        <a:lnSpc>
          <a:spcPct val="90000"/>
        </a:lnSpc>
        <a:spcBef>
          <a:spcPts val="500"/>
        </a:spcBef>
        <a:buFont typeface="System Font Regular"/>
        <a:buChar char="–"/>
        <a:tabLst/>
        <a:defRPr sz="1800" kern="1200">
          <a:solidFill>
            <a:schemeClr val="bg2">
              <a:lumMod val="25000"/>
            </a:schemeClr>
          </a:solidFill>
          <a:latin typeface="+mn-lt"/>
          <a:ea typeface="+mn-ea"/>
          <a:cs typeface="+mn-cs"/>
        </a:defRPr>
      </a:lvl4pPr>
      <a:lvl5pPr marL="1779588" indent="-355600" algn="l" defTabSz="914400" rtl="0" eaLnBrk="1" latinLnBrk="0" hangingPunct="1">
        <a:lnSpc>
          <a:spcPct val="90000"/>
        </a:lnSpc>
        <a:spcBef>
          <a:spcPts val="500"/>
        </a:spcBef>
        <a:buFont typeface="System Font Regular"/>
        <a:buChar char="–"/>
        <a:tabLst/>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7151" userDrawn="1">
          <p15:clr>
            <a:srgbClr val="F26B43"/>
          </p15:clr>
        </p15:guide>
        <p15:guide id="3" orient="horz" pos="4133" userDrawn="1">
          <p15:clr>
            <a:srgbClr val="F26B43"/>
          </p15:clr>
        </p15:guide>
        <p15:guide id="4" pos="529" userDrawn="1">
          <p15:clr>
            <a:srgbClr val="F26B43"/>
          </p15:clr>
        </p15:guide>
        <p15:guide id="5" orient="horz" pos="3543" userDrawn="1">
          <p15:clr>
            <a:srgbClr val="F26B43"/>
          </p15:clr>
        </p15:guide>
        <p15:guide id="6" orient="horz" pos="663" userDrawn="1">
          <p15:clr>
            <a:srgbClr val="F26B43"/>
          </p15:clr>
        </p15:guide>
        <p15:guide id="7" orient="horz" pos="82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ytryregion.cz/starostuj" TargetMode="External"/><Relationship Id="rId2" Type="http://schemas.openxmlformats.org/officeDocument/2006/relationships/hyperlink" Target="https://www.kr-kralovehradecky.cz/scripts/detail.php?pgid=76" TargetMode="External"/><Relationship Id="rId1" Type="http://schemas.openxmlformats.org/officeDocument/2006/relationships/slideLayout" Target="../slideLayouts/slideLayout2.xml"/><Relationship Id="rId5" Type="http://schemas.openxmlformats.org/officeDocument/2006/relationships/hyperlink" Target="https://dotace.kr-kralovehradecky.cz/dotace/Modules/DOTISKUHK/Pages/Public/GrantPrograms.aspx" TargetMode="External"/><Relationship Id="rId4" Type="http://schemas.openxmlformats.org/officeDocument/2006/relationships/hyperlink" Target="http://www.chytryregion.cz/starostuj"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mfcr.cz/" TargetMode="External"/><Relationship Id="rId2" Type="http://schemas.openxmlformats.org/officeDocument/2006/relationships/hyperlink" Target="https://www.mvcr.cz/odk2/" TargetMode="External"/><Relationship Id="rId1" Type="http://schemas.openxmlformats.org/officeDocument/2006/relationships/slideLayout" Target="../slideLayouts/slideLayout2.xml"/><Relationship Id="rId5" Type="http://schemas.openxmlformats.org/officeDocument/2006/relationships/hyperlink" Target="http://www.smscr.cz/" TargetMode="External"/><Relationship Id="rId4" Type="http://schemas.openxmlformats.org/officeDocument/2006/relationships/hyperlink" Target="http://www.smocr.cz/"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a:extLst>
              <a:ext uri="{FF2B5EF4-FFF2-40B4-BE49-F238E27FC236}">
                <a16:creationId xmlns:a16="http://schemas.microsoft.com/office/drawing/2014/main" id="{485261F6-15E3-4A36-8801-2F71FA44E87A}"/>
              </a:ext>
            </a:extLst>
          </p:cNvPr>
          <p:cNvSpPr>
            <a:spLocks noGrp="1"/>
          </p:cNvSpPr>
          <p:nvPr>
            <p:ph type="ftr" sz="quarter" idx="11"/>
          </p:nvPr>
        </p:nvSpPr>
        <p:spPr>
          <a:xfrm>
            <a:off x="4038600" y="6187253"/>
            <a:ext cx="4114800" cy="365125"/>
          </a:xfrm>
        </p:spPr>
        <p:txBody>
          <a:bodyPr/>
          <a:lstStyle/>
          <a:p>
            <a:pPr>
              <a:spcAft>
                <a:spcPts val="600"/>
              </a:spcAft>
            </a:pPr>
            <a:r>
              <a:rPr lang="cs-CZ"/>
              <a:t>©Všechna práva vyhrazena</a:t>
            </a:r>
            <a:endParaRPr lang="cs-CZ" dirty="0"/>
          </a:p>
        </p:txBody>
      </p:sp>
      <p:sp>
        <p:nvSpPr>
          <p:cNvPr id="16" name="Slide Number Placeholder 3">
            <a:extLst>
              <a:ext uri="{FF2B5EF4-FFF2-40B4-BE49-F238E27FC236}">
                <a16:creationId xmlns:a16="http://schemas.microsoft.com/office/drawing/2014/main" id="{E43851A7-B687-4CEA-B517-5D0A44EA48D1}"/>
              </a:ext>
            </a:extLst>
          </p:cNvPr>
          <p:cNvSpPr>
            <a:spLocks noGrp="1"/>
          </p:cNvSpPr>
          <p:nvPr>
            <p:ph type="sldNum" sz="quarter" idx="12"/>
          </p:nvPr>
        </p:nvSpPr>
        <p:spPr>
          <a:xfrm>
            <a:off x="10314708" y="6187253"/>
            <a:ext cx="1039091" cy="365125"/>
          </a:xfrm>
        </p:spPr>
        <p:txBody>
          <a:bodyPr/>
          <a:lstStyle/>
          <a:p>
            <a:pPr>
              <a:spcAft>
                <a:spcPts val="600"/>
              </a:spcAft>
            </a:pPr>
            <a:fld id="{E2513053-D514-8448-BD9B-6AC86BD996A2}" type="slidenum">
              <a:rPr lang="en-US"/>
              <a:pPr>
                <a:spcAft>
                  <a:spcPts val="600"/>
                </a:spcAft>
              </a:pPr>
              <a:t>1</a:t>
            </a:fld>
            <a:endParaRPr lang="en-US"/>
          </a:p>
        </p:txBody>
      </p:sp>
      <p:sp>
        <p:nvSpPr>
          <p:cNvPr id="2" name="Nadpis 1">
            <a:extLst>
              <a:ext uri="{FF2B5EF4-FFF2-40B4-BE49-F238E27FC236}">
                <a16:creationId xmlns:a16="http://schemas.microsoft.com/office/drawing/2014/main" id="{442A7B56-7997-E842-ADB7-9AB48F3C2BEC}"/>
              </a:ext>
            </a:extLst>
          </p:cNvPr>
          <p:cNvSpPr>
            <a:spLocks noGrp="1"/>
          </p:cNvSpPr>
          <p:nvPr>
            <p:ph type="title"/>
          </p:nvPr>
        </p:nvSpPr>
        <p:spPr>
          <a:xfrm>
            <a:off x="845298" y="989303"/>
            <a:ext cx="10515600" cy="1029998"/>
          </a:xfrm>
        </p:spPr>
        <p:txBody>
          <a:bodyPr anchor="b">
            <a:normAutofit fontScale="90000"/>
          </a:bodyPr>
          <a:lstStyle/>
          <a:p>
            <a:pPr algn="ctr"/>
            <a:br>
              <a:rPr lang="cs-CZ" dirty="0"/>
            </a:br>
            <a:r>
              <a:rPr lang="cs-CZ" dirty="0"/>
              <a:t>Zákon o obcích a související</a:t>
            </a:r>
          </a:p>
        </p:txBody>
      </p:sp>
      <p:sp>
        <p:nvSpPr>
          <p:cNvPr id="3" name="Zástupný text 2">
            <a:extLst>
              <a:ext uri="{FF2B5EF4-FFF2-40B4-BE49-F238E27FC236}">
                <a16:creationId xmlns:a16="http://schemas.microsoft.com/office/drawing/2014/main" id="{87C1CE77-678A-8740-A34B-B7686D2D1EBD}"/>
              </a:ext>
            </a:extLst>
          </p:cNvPr>
          <p:cNvSpPr>
            <a:spLocks noGrp="1"/>
          </p:cNvSpPr>
          <p:nvPr>
            <p:ph type="body" idx="1"/>
          </p:nvPr>
        </p:nvSpPr>
        <p:spPr>
          <a:xfrm>
            <a:off x="845298" y="2392652"/>
            <a:ext cx="10515600" cy="1500187"/>
          </a:xfrm>
        </p:spPr>
        <p:txBody>
          <a:bodyPr>
            <a:normAutofit fontScale="25000" lnSpcReduction="20000"/>
          </a:bodyPr>
          <a:lstStyle/>
          <a:p>
            <a:pPr algn="ctr" eaLnBrk="1" hangingPunct="1">
              <a:lnSpc>
                <a:spcPct val="90000"/>
              </a:lnSpc>
              <a:defRPr/>
            </a:pPr>
            <a:r>
              <a:rPr lang="cs-CZ" sz="32000" b="1" dirty="0">
                <a:solidFill>
                  <a:schemeClr val="accent1"/>
                </a:solidFill>
                <a:latin typeface="Palace Script MT" panose="030303020206070C0B05" pitchFamily="66" charset="0"/>
                <a:ea typeface="+mj-ea"/>
                <a:cs typeface="+mj-cs"/>
              </a:rPr>
              <a:t>Mgr. Petr Adámek</a:t>
            </a:r>
          </a:p>
          <a:p>
            <a:pPr algn="ctr" eaLnBrk="1" hangingPunct="1">
              <a:lnSpc>
                <a:spcPct val="90000"/>
              </a:lnSpc>
              <a:defRPr/>
            </a:pPr>
            <a:endParaRPr lang="cs-CZ" sz="16000" b="1" dirty="0">
              <a:solidFill>
                <a:schemeClr val="tx1"/>
              </a:solidFill>
              <a:latin typeface="Palace Script MT" panose="030303020206070C0B05" pitchFamily="66" charset="0"/>
              <a:ea typeface="+mj-ea"/>
              <a:cs typeface="+mj-cs"/>
            </a:endParaRPr>
          </a:p>
          <a:p>
            <a:pPr algn="ctr" eaLnBrk="1" hangingPunct="1">
              <a:lnSpc>
                <a:spcPct val="90000"/>
              </a:lnSpc>
              <a:defRPr/>
            </a:pPr>
            <a:r>
              <a:rPr lang="cs-CZ" sz="9600" dirty="0">
                <a:solidFill>
                  <a:schemeClr val="tx1"/>
                </a:solidFill>
                <a:latin typeface="+mj-lt"/>
                <a:ea typeface="+mj-ea"/>
                <a:cs typeface="+mj-cs"/>
              </a:rPr>
              <a:t>vedoucí oddělení legislativního a právního</a:t>
            </a:r>
          </a:p>
          <a:p>
            <a:pPr algn="ctr" eaLnBrk="1" hangingPunct="1">
              <a:lnSpc>
                <a:spcPct val="90000"/>
              </a:lnSpc>
              <a:defRPr/>
            </a:pPr>
            <a:r>
              <a:rPr lang="cs-CZ" sz="9600" dirty="0">
                <a:solidFill>
                  <a:schemeClr val="tx1"/>
                </a:solidFill>
                <a:latin typeface="+mj-lt"/>
                <a:ea typeface="+mj-ea"/>
                <a:cs typeface="+mj-cs"/>
              </a:rPr>
              <a:t>Krajský úřad Královéhradeckého kraje</a:t>
            </a:r>
          </a:p>
          <a:p>
            <a:pPr algn="ctr" eaLnBrk="1" hangingPunct="1">
              <a:lnSpc>
                <a:spcPct val="90000"/>
              </a:lnSpc>
              <a:defRPr/>
            </a:pPr>
            <a:endParaRPr lang="cs-CZ" sz="9600" dirty="0">
              <a:solidFill>
                <a:schemeClr val="tx1"/>
              </a:solidFill>
              <a:latin typeface="+mj-lt"/>
              <a:ea typeface="+mj-ea"/>
              <a:cs typeface="+mj-cs"/>
            </a:endParaRPr>
          </a:p>
          <a:p>
            <a:pPr algn="ctr" eaLnBrk="1" hangingPunct="1">
              <a:lnSpc>
                <a:spcPct val="90000"/>
              </a:lnSpc>
              <a:defRPr/>
            </a:pPr>
            <a:r>
              <a:rPr lang="cs-CZ" sz="9600" dirty="0">
                <a:solidFill>
                  <a:schemeClr val="tx1"/>
                </a:solidFill>
                <a:latin typeface="+mj-lt"/>
                <a:ea typeface="+mj-ea"/>
                <a:cs typeface="+mj-cs"/>
              </a:rPr>
              <a:t>padamek@kr-kralovehradecky.cz</a:t>
            </a:r>
          </a:p>
          <a:p>
            <a:pPr algn="ctr">
              <a:defRPr/>
            </a:pPr>
            <a:r>
              <a:rPr lang="cs-CZ" sz="8000" dirty="0">
                <a:solidFill>
                  <a:schemeClr val="tx1"/>
                </a:solidFill>
                <a:latin typeface="+mj-lt"/>
                <a:ea typeface="+mj-ea"/>
                <a:cs typeface="+mj-cs"/>
              </a:rPr>
              <a:t>Tel. 736 521 873</a:t>
            </a:r>
          </a:p>
          <a:p>
            <a:pPr algn="ctr" eaLnBrk="1" hangingPunct="1">
              <a:lnSpc>
                <a:spcPct val="90000"/>
              </a:lnSpc>
              <a:defRPr/>
            </a:pPr>
            <a:endParaRPr lang="cs-CZ" sz="9600" dirty="0">
              <a:solidFill>
                <a:schemeClr val="tx1"/>
              </a:solidFill>
              <a:latin typeface="+mj-lt"/>
              <a:ea typeface="+mj-ea"/>
              <a:cs typeface="+mj-cs"/>
            </a:endParaRPr>
          </a:p>
          <a:p>
            <a:endParaRPr lang="cs-CZ" dirty="0"/>
          </a:p>
        </p:txBody>
      </p:sp>
      <p:sp>
        <p:nvSpPr>
          <p:cNvPr id="14" name="Date Placeholder 1">
            <a:extLst>
              <a:ext uri="{FF2B5EF4-FFF2-40B4-BE49-F238E27FC236}">
                <a16:creationId xmlns:a16="http://schemas.microsoft.com/office/drawing/2014/main" id="{04F4EBA8-850F-401E-A784-E89B7E218A9C}"/>
              </a:ext>
            </a:extLst>
          </p:cNvPr>
          <p:cNvSpPr>
            <a:spLocks noGrp="1"/>
          </p:cNvSpPr>
          <p:nvPr>
            <p:ph type="dt" sz="half" idx="10"/>
          </p:nvPr>
        </p:nvSpPr>
        <p:spPr>
          <a:xfrm>
            <a:off x="8610600" y="6197543"/>
            <a:ext cx="1246909" cy="365125"/>
          </a:xfrm>
        </p:spPr>
        <p:txBody>
          <a:bodyPr/>
          <a:lstStyle/>
          <a:p>
            <a:pPr>
              <a:spcAft>
                <a:spcPts val="600"/>
              </a:spcAft>
            </a:pPr>
            <a:r>
              <a:rPr lang="cs-CZ"/>
              <a:t>2023</a:t>
            </a:r>
            <a:endParaRPr lang="cs-CZ" dirty="0"/>
          </a:p>
        </p:txBody>
      </p:sp>
    </p:spTree>
    <p:extLst>
      <p:ext uri="{BB962C8B-B14F-4D97-AF65-F5344CB8AC3E}">
        <p14:creationId xmlns:p14="http://schemas.microsoft.com/office/powerpoint/2010/main" val="151534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79501A78-EBF8-4BB1-8F19-A2EFB8C4A537}"/>
              </a:ext>
            </a:extLst>
          </p:cNvPr>
          <p:cNvSpPr>
            <a:spLocks noGrp="1" noChangeArrowheads="1"/>
          </p:cNvSpPr>
          <p:nvPr>
            <p:ph type="body" idx="1"/>
          </p:nvPr>
        </p:nvSpPr>
        <p:spPr>
          <a:xfrm>
            <a:off x="1531938" y="1096825"/>
            <a:ext cx="9144000" cy="5589588"/>
          </a:xfrm>
        </p:spPr>
        <p:txBody>
          <a:bodyPr/>
          <a:lstStyle/>
          <a:p>
            <a:pPr>
              <a:defRPr/>
            </a:pPr>
            <a:r>
              <a:rPr lang="cs-CZ" sz="2400" dirty="0">
                <a:solidFill>
                  <a:schemeClr val="tx1"/>
                </a:solidFill>
              </a:rPr>
              <a:t>Zákon č. 250/2000 Sb., o rozpočtových pravidlech územních rozpočtů</a:t>
            </a:r>
          </a:p>
          <a:p>
            <a:pPr>
              <a:defRPr/>
            </a:pPr>
            <a:r>
              <a:rPr lang="cs-CZ" sz="2400" dirty="0">
                <a:solidFill>
                  <a:schemeClr val="tx1"/>
                </a:solidFill>
              </a:rPr>
              <a:t>Zřizovací listina -  vymezení majetku ve vlastnictví zřizovatele, který se příspěvkové organizaci předává k hospodaření (dále jen „svěřený majetek“), vymezení práv, která organizaci umožní, aby se svěřeným majetkem mohla plnit hlavní účel k němuž byla zřízena</a:t>
            </a:r>
          </a:p>
          <a:p>
            <a:pPr>
              <a:defRPr/>
            </a:pPr>
            <a:r>
              <a:rPr lang="cs-CZ" sz="2400" dirty="0">
                <a:solidFill>
                  <a:schemeClr val="tx1"/>
                </a:solidFill>
              </a:rPr>
              <a:t>Výkon zřizovatelských funkcí – jmenování vedoucího PO</a:t>
            </a:r>
          </a:p>
          <a:p>
            <a:pPr>
              <a:defRPr/>
            </a:pPr>
            <a:r>
              <a:rPr lang="cs-CZ" sz="2400" dirty="0">
                <a:solidFill>
                  <a:schemeClr val="tx1"/>
                </a:solidFill>
              </a:rPr>
              <a:t>Samostatná právnická osoba – pozor  na organizační složku </a:t>
            </a:r>
          </a:p>
          <a:p>
            <a:pPr>
              <a:defRPr/>
            </a:pPr>
            <a:r>
              <a:rPr lang="cs-CZ" sz="2400" dirty="0">
                <a:solidFill>
                  <a:schemeClr val="tx1"/>
                </a:solidFill>
              </a:rPr>
              <a:t>Některé úkony souhlas zřizovatele - § 27 odst. 6; § 37b </a:t>
            </a:r>
          </a:p>
          <a:p>
            <a:pPr>
              <a:defRPr/>
            </a:pPr>
            <a:r>
              <a:rPr lang="cs-CZ" sz="2400" dirty="0">
                <a:solidFill>
                  <a:schemeClr val="tx1"/>
                </a:solidFill>
              </a:rPr>
              <a:t>Majetek nabývá do vlastnictví zřizovatele – zejména, </a:t>
            </a:r>
          </a:p>
          <a:p>
            <a:pPr>
              <a:defRPr/>
            </a:pPr>
            <a:r>
              <a:rPr lang="cs-CZ" sz="2400" dirty="0">
                <a:solidFill>
                  <a:schemeClr val="tx1"/>
                </a:solidFill>
              </a:rPr>
              <a:t>Majetek se dává k hospodaření PO – speciální institut, nejde o výpůjčku apod.</a:t>
            </a:r>
          </a:p>
          <a:p>
            <a:pPr>
              <a:defRPr/>
            </a:pPr>
            <a:r>
              <a:rPr lang="cs-CZ" sz="2400" dirty="0">
                <a:solidFill>
                  <a:schemeClr val="tx1"/>
                </a:solidFill>
              </a:rPr>
              <a:t>Specifika zrušení; další možnosti – sloučení, splynutí </a:t>
            </a:r>
          </a:p>
          <a:p>
            <a:pPr>
              <a:defRPr/>
            </a:pPr>
            <a:endParaRPr lang="cs-CZ" sz="2400" dirty="0">
              <a:solidFill>
                <a:schemeClr val="tx1"/>
              </a:solidFill>
            </a:endParaRPr>
          </a:p>
          <a:p>
            <a:pPr>
              <a:buFontTx/>
              <a:buNone/>
              <a:defRPr/>
            </a:pPr>
            <a:endParaRPr lang="cs-CZ" sz="2400" dirty="0">
              <a:solidFill>
                <a:srgbClr val="FFFF00"/>
              </a:solidFill>
            </a:endParaRPr>
          </a:p>
          <a:p>
            <a:pPr>
              <a:buFontTx/>
              <a:buNone/>
              <a:defRPr/>
            </a:pPr>
            <a:endParaRPr lang="cs-CZ" sz="2400" dirty="0">
              <a:solidFill>
                <a:srgbClr val="FFFF00"/>
              </a:solidFill>
            </a:endParaRPr>
          </a:p>
        </p:txBody>
      </p:sp>
      <p:sp>
        <p:nvSpPr>
          <p:cNvPr id="102405" name="Rectangle 5">
            <a:extLst>
              <a:ext uri="{FF2B5EF4-FFF2-40B4-BE49-F238E27FC236}">
                <a16:creationId xmlns:a16="http://schemas.microsoft.com/office/drawing/2014/main" id="{312CD46A-78FA-4171-8893-F3686D812B36}"/>
              </a:ext>
            </a:extLst>
          </p:cNvPr>
          <p:cNvSpPr>
            <a:spLocks noChangeArrowheads="1"/>
          </p:cNvSpPr>
          <p:nvPr/>
        </p:nvSpPr>
        <p:spPr bwMode="auto">
          <a:xfrm>
            <a:off x="3035889" y="357189"/>
            <a:ext cx="5334410"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Příspěvkové organizace</a:t>
            </a:r>
          </a:p>
        </p:txBody>
      </p:sp>
      <p:sp>
        <p:nvSpPr>
          <p:cNvPr id="6" name="Zástupný symbol pro zápatí 5">
            <a:extLst>
              <a:ext uri="{FF2B5EF4-FFF2-40B4-BE49-F238E27FC236}">
                <a16:creationId xmlns:a16="http://schemas.microsoft.com/office/drawing/2014/main" id="{AD5495B3-046C-46EF-B4E4-997DD3F91F8A}"/>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2E4E2F0D-F266-4917-8892-B35A4BB0DDCF}"/>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ECE579FE-55CC-476D-82AA-5880DE8094E2}"/>
              </a:ext>
            </a:extLst>
          </p:cNvPr>
          <p:cNvSpPr>
            <a:spLocks noGrp="1"/>
          </p:cNvSpPr>
          <p:nvPr>
            <p:ph type="sldNum" sz="quarter" idx="12"/>
          </p:nvPr>
        </p:nvSpPr>
        <p:spPr/>
        <p:txBody>
          <a:bodyPr/>
          <a:lstStyle/>
          <a:p>
            <a:fld id="{E2513053-D514-8448-BD9B-6AC86BD996A2}" type="slidenum">
              <a:rPr lang="cs-CZ" smtClean="0"/>
              <a:t>10</a:t>
            </a:fld>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9A68C20D-21CC-4E46-928D-0869B0F4D13E}"/>
              </a:ext>
            </a:extLst>
          </p:cNvPr>
          <p:cNvSpPr>
            <a:spLocks noGrp="1" noRot="1" noChangeArrowheads="1"/>
          </p:cNvSpPr>
          <p:nvPr>
            <p:ph type="title"/>
          </p:nvPr>
        </p:nvSpPr>
        <p:spPr/>
        <p:txBody>
          <a:bodyPr>
            <a:normAutofit/>
          </a:bodyPr>
          <a:lstStyle/>
          <a:p>
            <a:pPr algn="ctr" eaLnBrk="1" hangingPunct="1">
              <a:defRPr/>
            </a:pPr>
            <a:r>
              <a:rPr lang="cs-CZ" sz="4000" dirty="0">
                <a:solidFill>
                  <a:schemeClr val="hlink"/>
                </a:solidFill>
                <a:ea typeface="+mn-ea"/>
                <a:cs typeface="+mn-cs"/>
              </a:rPr>
              <a:t>Ochrana osobních údajů</a:t>
            </a:r>
          </a:p>
        </p:txBody>
      </p:sp>
      <p:sp>
        <p:nvSpPr>
          <p:cNvPr id="520195" name="Rectangle 3">
            <a:extLst>
              <a:ext uri="{FF2B5EF4-FFF2-40B4-BE49-F238E27FC236}">
                <a16:creationId xmlns:a16="http://schemas.microsoft.com/office/drawing/2014/main" id="{2E20C0EE-C3B7-417B-8C31-ADE44CCE1F89}"/>
              </a:ext>
            </a:extLst>
          </p:cNvPr>
          <p:cNvSpPr>
            <a:spLocks noGrp="1" noChangeArrowheads="1"/>
          </p:cNvSpPr>
          <p:nvPr>
            <p:ph type="body" idx="1"/>
          </p:nvPr>
        </p:nvSpPr>
        <p:spPr>
          <a:xfrm>
            <a:off x="1981199" y="1196975"/>
            <a:ext cx="8505825" cy="5000568"/>
          </a:xfrm>
        </p:spPr>
        <p:txBody>
          <a:bodyPr>
            <a:normAutofit fontScale="70000" lnSpcReduction="20000"/>
          </a:bodyPr>
          <a:lstStyle/>
          <a:p>
            <a:pPr eaLnBrk="1" hangingPunct="1">
              <a:defRPr/>
            </a:pPr>
            <a:r>
              <a:rPr lang="cs-CZ" sz="3800" dirty="0">
                <a:solidFill>
                  <a:schemeClr val="tx1"/>
                </a:solidFill>
              </a:rPr>
              <a:t>Nařízení Evropského Parlamentu a Rady (EU) 2016/679 ze dne 27. dubna 2016 o ochraně fyzických osob v souvislosti se zpracováním osobních údajů a o volném pohybu těchto údajů a o zrušení směrnice 95/46/ES (obecné nařízení o ochraně osobních údajů) </a:t>
            </a:r>
          </a:p>
          <a:p>
            <a:pPr marL="0" indent="0" eaLnBrk="1" hangingPunct="1">
              <a:buNone/>
              <a:defRPr/>
            </a:pPr>
            <a:endParaRPr lang="cs-CZ" sz="3800" dirty="0">
              <a:solidFill>
                <a:schemeClr val="tx1"/>
              </a:solidFill>
            </a:endParaRPr>
          </a:p>
          <a:p>
            <a:pPr eaLnBrk="1" hangingPunct="1">
              <a:defRPr/>
            </a:pPr>
            <a:r>
              <a:rPr lang="cs-CZ" sz="3800" dirty="0">
                <a:solidFill>
                  <a:schemeClr val="tx1"/>
                </a:solidFill>
              </a:rPr>
              <a:t>Od 25. 05. 2018</a:t>
            </a:r>
          </a:p>
          <a:p>
            <a:pPr marL="0" indent="0" eaLnBrk="1" hangingPunct="1">
              <a:buNone/>
              <a:defRPr/>
            </a:pPr>
            <a:endParaRPr lang="cs-CZ" sz="3800" dirty="0">
              <a:solidFill>
                <a:schemeClr val="tx1"/>
              </a:solidFill>
            </a:endParaRPr>
          </a:p>
          <a:p>
            <a:pPr eaLnBrk="1" hangingPunct="1">
              <a:defRPr/>
            </a:pPr>
            <a:r>
              <a:rPr lang="cs-CZ" sz="3800" dirty="0">
                <a:solidFill>
                  <a:schemeClr val="tx1"/>
                </a:solidFill>
              </a:rPr>
              <a:t>pověřenec pro ochranu osobních údajů</a:t>
            </a:r>
          </a:p>
          <a:p>
            <a:pPr eaLnBrk="1" hangingPunct="1">
              <a:defRPr/>
            </a:pPr>
            <a:endParaRPr lang="cs-CZ" sz="3800" dirty="0">
              <a:solidFill>
                <a:schemeClr val="tx1"/>
              </a:solidFill>
            </a:endParaRPr>
          </a:p>
          <a:p>
            <a:pPr eaLnBrk="1" hangingPunct="1">
              <a:defRPr/>
            </a:pPr>
            <a:r>
              <a:rPr lang="cs-CZ" sz="3800" dirty="0">
                <a:solidFill>
                  <a:schemeClr val="tx1"/>
                </a:solidFill>
              </a:rPr>
              <a:t>ohlašování případů porušení zabezpečení osobních údajů dozorovému úřadu a oznamování téhož dotčeným subjektům údajů</a:t>
            </a:r>
          </a:p>
          <a:p>
            <a:pPr>
              <a:defRPr/>
            </a:pPr>
            <a:endParaRPr lang="cs-CZ" sz="2000" b="1" dirty="0"/>
          </a:p>
        </p:txBody>
      </p:sp>
      <p:sp>
        <p:nvSpPr>
          <p:cNvPr id="5" name="Zástupný symbol pro zápatí 4">
            <a:extLst>
              <a:ext uri="{FF2B5EF4-FFF2-40B4-BE49-F238E27FC236}">
                <a16:creationId xmlns:a16="http://schemas.microsoft.com/office/drawing/2014/main" id="{A812CD02-85D7-4CAD-895B-0D7049121223}"/>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B6227F09-07B3-482C-84F5-8A090F78E9EC}"/>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EC9AE894-C8B0-4E92-A993-3DED7C1D9D04}"/>
              </a:ext>
            </a:extLst>
          </p:cNvPr>
          <p:cNvSpPr>
            <a:spLocks noGrp="1"/>
          </p:cNvSpPr>
          <p:nvPr>
            <p:ph type="sldNum" sz="quarter" idx="12"/>
          </p:nvPr>
        </p:nvSpPr>
        <p:spPr/>
        <p:txBody>
          <a:bodyPr/>
          <a:lstStyle/>
          <a:p>
            <a:fld id="{E2513053-D514-8448-BD9B-6AC86BD996A2}" type="slidenum">
              <a:rPr lang="cs-CZ" smtClean="0"/>
              <a:t>11</a:t>
            </a:fld>
            <a:endParaRPr lang="cs-CZ"/>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a:extLst>
              <a:ext uri="{FF2B5EF4-FFF2-40B4-BE49-F238E27FC236}">
                <a16:creationId xmlns:a16="http://schemas.microsoft.com/office/drawing/2014/main" id="{D5CC1A55-34B0-489E-9A11-67D54E6AE505}"/>
              </a:ext>
            </a:extLst>
          </p:cNvPr>
          <p:cNvSpPr>
            <a:spLocks noGrp="1" noChangeArrowheads="1"/>
          </p:cNvSpPr>
          <p:nvPr>
            <p:ph type="body" idx="1"/>
          </p:nvPr>
        </p:nvSpPr>
        <p:spPr>
          <a:xfrm>
            <a:off x="1524000" y="1552574"/>
            <a:ext cx="9144000" cy="5305425"/>
          </a:xfrm>
        </p:spPr>
        <p:txBody>
          <a:bodyPr/>
          <a:lstStyle/>
          <a:p>
            <a:pPr>
              <a:defRPr/>
            </a:pPr>
            <a:r>
              <a:rPr lang="cs-CZ" sz="2400" dirty="0">
                <a:solidFill>
                  <a:schemeClr val="tx1"/>
                </a:solidFill>
              </a:rPr>
              <a:t>vhodná technická a organizační opatření,</a:t>
            </a:r>
          </a:p>
          <a:p>
            <a:pPr>
              <a:defRPr/>
            </a:pPr>
            <a:r>
              <a:rPr lang="cs-CZ" sz="2400" dirty="0">
                <a:solidFill>
                  <a:schemeClr val="tx1"/>
                </a:solidFill>
              </a:rPr>
              <a:t>minimalizace zpracování osobních údajů,</a:t>
            </a:r>
          </a:p>
          <a:p>
            <a:pPr>
              <a:defRPr/>
            </a:pPr>
            <a:r>
              <a:rPr lang="cs-CZ" sz="2400" dirty="0">
                <a:solidFill>
                  <a:schemeClr val="tx1"/>
                </a:solidFill>
              </a:rPr>
              <a:t>co nejrychlejší </a:t>
            </a:r>
            <a:r>
              <a:rPr lang="cs-CZ" sz="2400" dirty="0" err="1">
                <a:solidFill>
                  <a:schemeClr val="tx1"/>
                </a:solidFill>
              </a:rPr>
              <a:t>pseudonymizace</a:t>
            </a:r>
            <a:r>
              <a:rPr lang="cs-CZ" sz="2400" dirty="0">
                <a:solidFill>
                  <a:schemeClr val="tx1"/>
                </a:solidFill>
              </a:rPr>
              <a:t> osobních údajů,</a:t>
            </a:r>
          </a:p>
          <a:p>
            <a:pPr>
              <a:defRPr/>
            </a:pPr>
            <a:r>
              <a:rPr lang="cs-CZ" sz="2400" dirty="0">
                <a:solidFill>
                  <a:schemeClr val="tx1"/>
                </a:solidFill>
              </a:rPr>
              <a:t>transparentnost s ohledem na funkce a zpracování osobních údajů, </a:t>
            </a:r>
          </a:p>
          <a:p>
            <a:pPr>
              <a:defRPr/>
            </a:pPr>
            <a:r>
              <a:rPr lang="cs-CZ" sz="2400" dirty="0">
                <a:solidFill>
                  <a:schemeClr val="tx1"/>
                </a:solidFill>
              </a:rPr>
              <a:t>umožnění subjektům údajů monitorovat zpracování osobních údajů </a:t>
            </a:r>
          </a:p>
          <a:p>
            <a:pPr marL="0" indent="0">
              <a:buNone/>
              <a:defRPr/>
            </a:pPr>
            <a:r>
              <a:rPr lang="cs-CZ" sz="2400" dirty="0">
                <a:solidFill>
                  <a:schemeClr val="tx1"/>
                </a:solidFill>
              </a:rPr>
              <a:t> </a:t>
            </a:r>
          </a:p>
          <a:p>
            <a:pPr>
              <a:defRPr/>
            </a:pPr>
            <a:r>
              <a:rPr lang="cs-CZ" sz="2400" i="1" u="sng" dirty="0">
                <a:solidFill>
                  <a:schemeClr val="tx1"/>
                </a:solidFill>
              </a:rPr>
              <a:t>Správce</a:t>
            </a:r>
            <a:r>
              <a:rPr lang="cs-CZ" sz="2400" dirty="0">
                <a:solidFill>
                  <a:schemeClr val="tx1"/>
                </a:solidFill>
              </a:rPr>
              <a:t> x </a:t>
            </a:r>
            <a:r>
              <a:rPr lang="cs-CZ" sz="2400" i="1" u="sng" dirty="0">
                <a:solidFill>
                  <a:schemeClr val="tx1"/>
                </a:solidFill>
              </a:rPr>
              <a:t>zpracovate</a:t>
            </a:r>
            <a:r>
              <a:rPr lang="cs-CZ" sz="2400" i="1" dirty="0">
                <a:solidFill>
                  <a:schemeClr val="tx1"/>
                </a:solidFill>
              </a:rPr>
              <a:t>l</a:t>
            </a:r>
            <a:r>
              <a:rPr lang="cs-CZ" sz="2400" dirty="0">
                <a:solidFill>
                  <a:schemeClr val="tx1"/>
                </a:solidFill>
              </a:rPr>
              <a:t> (zejména na základě smlouvy)</a:t>
            </a:r>
          </a:p>
        </p:txBody>
      </p:sp>
      <p:sp>
        <p:nvSpPr>
          <p:cNvPr id="4" name="Zástupný symbol pro zápatí 3">
            <a:extLst>
              <a:ext uri="{FF2B5EF4-FFF2-40B4-BE49-F238E27FC236}">
                <a16:creationId xmlns:a16="http://schemas.microsoft.com/office/drawing/2014/main" id="{4FFDB7F8-19C0-4323-8A0A-5D746F83A72A}"/>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AA6A58D8-C06B-48B8-A490-1A5641922717}"/>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7D04CE44-2C25-413C-A14D-C99E2A6D8A71}"/>
              </a:ext>
            </a:extLst>
          </p:cNvPr>
          <p:cNvSpPr>
            <a:spLocks noGrp="1"/>
          </p:cNvSpPr>
          <p:nvPr>
            <p:ph type="sldNum" sz="quarter" idx="12"/>
          </p:nvPr>
        </p:nvSpPr>
        <p:spPr/>
        <p:txBody>
          <a:bodyPr/>
          <a:lstStyle/>
          <a:p>
            <a:fld id="{E2513053-D514-8448-BD9B-6AC86BD996A2}" type="slidenum">
              <a:rPr lang="cs-CZ" smtClean="0"/>
              <a:t>12</a:t>
            </a:fld>
            <a:endParaRPr lang="cs-CZ"/>
          </a:p>
        </p:txBody>
      </p:sp>
      <p:sp>
        <p:nvSpPr>
          <p:cNvPr id="6" name="Rectangle 2">
            <a:extLst>
              <a:ext uri="{FF2B5EF4-FFF2-40B4-BE49-F238E27FC236}">
                <a16:creationId xmlns:a16="http://schemas.microsoft.com/office/drawing/2014/main" id="{082FB006-5976-4FE3-87E1-37CA29FC0FD9}"/>
              </a:ext>
            </a:extLst>
          </p:cNvPr>
          <p:cNvSpPr>
            <a:spLocks noGrp="1" noRot="1" noChangeArrowheads="1"/>
          </p:cNvSpPr>
          <p:nvPr>
            <p:ph type="title"/>
          </p:nvPr>
        </p:nvSpPr>
        <p:spPr>
          <a:xfrm>
            <a:off x="838200" y="374735"/>
            <a:ext cx="10515600" cy="677778"/>
          </a:xfrm>
        </p:spPr>
        <p:txBody>
          <a:bodyPr>
            <a:normAutofit/>
          </a:bodyPr>
          <a:lstStyle/>
          <a:p>
            <a:pPr algn="ctr" eaLnBrk="1" hangingPunct="1">
              <a:defRPr/>
            </a:pPr>
            <a:r>
              <a:rPr lang="cs-CZ" sz="4000" dirty="0">
                <a:solidFill>
                  <a:schemeClr val="hlink"/>
                </a:solidFill>
                <a:ea typeface="+mn-ea"/>
                <a:cs typeface="+mn-cs"/>
              </a:rPr>
              <a:t>Ochrana osobních údajů</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CB8B2CF2-EEE7-41FF-912F-9E0F2C291EC8}"/>
              </a:ext>
            </a:extLst>
          </p:cNvPr>
          <p:cNvSpPr>
            <a:spLocks noGrp="1" noChangeArrowheads="1"/>
          </p:cNvSpPr>
          <p:nvPr>
            <p:ph type="body" idx="1"/>
          </p:nvPr>
        </p:nvSpPr>
        <p:spPr>
          <a:xfrm>
            <a:off x="1416050" y="404813"/>
            <a:ext cx="9144000" cy="5405437"/>
          </a:xfrm>
        </p:spPr>
        <p:txBody>
          <a:bodyPr>
            <a:normAutofit/>
          </a:bodyPr>
          <a:lstStyle/>
          <a:p>
            <a:pPr>
              <a:defRPr/>
            </a:pPr>
            <a:r>
              <a:rPr lang="cs-CZ" sz="2400" dirty="0">
                <a:solidFill>
                  <a:schemeClr val="tx1"/>
                </a:solidFill>
              </a:rPr>
              <a:t>Zpracování je zákonné, pouze pokud lze najít právní titul ve smyslu čl. 6 nařízení GDPR a pouze v odpovídajícím rozsahu: </a:t>
            </a:r>
          </a:p>
          <a:p>
            <a:pPr lvl="1">
              <a:defRPr/>
            </a:pPr>
            <a:r>
              <a:rPr lang="cs-CZ" sz="1500" dirty="0">
                <a:solidFill>
                  <a:schemeClr val="tx1"/>
                </a:solidFill>
              </a:rPr>
              <a:t>a) subjekt údajů udělil souhlas se zpracováním svých osobních údajů pro jeden či více konkrétních účelů</a:t>
            </a:r>
          </a:p>
          <a:p>
            <a:pPr lvl="1">
              <a:defRPr/>
            </a:pPr>
            <a:r>
              <a:rPr lang="cs-CZ" sz="1500" dirty="0">
                <a:solidFill>
                  <a:schemeClr val="tx1"/>
                </a:solidFill>
              </a:rPr>
              <a:t>b)</a:t>
            </a:r>
            <a:r>
              <a:rPr lang="cs-CZ" sz="1500" b="0" i="0" dirty="0">
                <a:solidFill>
                  <a:srgbClr val="000000"/>
                </a:solidFill>
                <a:effectLst/>
                <a:latin typeface="Times New Roman" panose="02020603050405020304" pitchFamily="18" charset="0"/>
              </a:rPr>
              <a:t> </a:t>
            </a:r>
            <a:r>
              <a:rPr lang="cs-CZ" sz="1500" u="sng" dirty="0">
                <a:solidFill>
                  <a:schemeClr val="tx1"/>
                </a:solidFill>
              </a:rPr>
              <a:t>zpracování je nezbytné pro splnění smlouvy, jejíž smluvní stranou je subjekt údajů, nebo za účelem přijetí opatření na žádost subjektu údajů před uzavřením smlouvy</a:t>
            </a:r>
            <a:r>
              <a:rPr lang="cs-CZ" sz="1500" dirty="0">
                <a:solidFill>
                  <a:schemeClr val="tx1"/>
                </a:solidFill>
              </a:rPr>
              <a:t>;</a:t>
            </a:r>
          </a:p>
          <a:p>
            <a:pPr lvl="1">
              <a:defRPr/>
            </a:pPr>
            <a:r>
              <a:rPr lang="cs-CZ" sz="1500" dirty="0">
                <a:solidFill>
                  <a:schemeClr val="tx1"/>
                </a:solidFill>
              </a:rPr>
              <a:t>c) </a:t>
            </a:r>
            <a:r>
              <a:rPr lang="cs-CZ" sz="1500" u="sng" dirty="0">
                <a:solidFill>
                  <a:schemeClr val="tx1"/>
                </a:solidFill>
              </a:rPr>
              <a:t>zpracování nezbytné pro splnění právní povinnosti, která se na správce vztahuje;</a:t>
            </a:r>
          </a:p>
          <a:p>
            <a:pPr lvl="1">
              <a:defRPr/>
            </a:pPr>
            <a:r>
              <a:rPr lang="cs-CZ" sz="1500" dirty="0">
                <a:solidFill>
                  <a:schemeClr val="tx1"/>
                </a:solidFill>
              </a:rPr>
              <a:t>d) zpracování je nezbytné pro ochranu životně důležitých zájmů subjektu údajů nebo jiné fyzické osoby;</a:t>
            </a:r>
          </a:p>
          <a:p>
            <a:pPr lvl="1">
              <a:defRPr/>
            </a:pPr>
            <a:r>
              <a:rPr lang="cs-CZ" sz="1500" dirty="0">
                <a:solidFill>
                  <a:schemeClr val="tx1"/>
                </a:solidFill>
              </a:rPr>
              <a:t>e) </a:t>
            </a:r>
            <a:r>
              <a:rPr lang="cs-CZ" sz="1500" u="sng" dirty="0">
                <a:solidFill>
                  <a:schemeClr val="tx1"/>
                </a:solidFill>
              </a:rPr>
              <a:t>zpracování je nezbytné pro splnění úkolu prováděného ve veřejném zájmu nebo při výkonu veřejné moci, kterým je pověřen správce;</a:t>
            </a:r>
          </a:p>
          <a:p>
            <a:pPr lvl="1">
              <a:defRPr/>
            </a:pPr>
            <a:r>
              <a:rPr lang="cs-CZ" sz="1500" dirty="0">
                <a:solidFill>
                  <a:schemeClr val="tx1"/>
                </a:solidFill>
              </a:rPr>
              <a:t>f) zpracování je nezbytné pro účely oprávněných zájmů příslušného správce/třetí strany - netýká se zpracování prováděného orgány veřejné moci při plnění jejich úkolů o ve veřejném zájmu nebo při výkonu veřejné moci</a:t>
            </a:r>
          </a:p>
          <a:p>
            <a:pPr eaLnBrk="1" hangingPunct="1">
              <a:lnSpc>
                <a:spcPct val="80000"/>
              </a:lnSpc>
              <a:defRPr/>
            </a:pPr>
            <a:r>
              <a:rPr lang="cs-CZ" sz="2600" dirty="0">
                <a:solidFill>
                  <a:schemeClr val="tx1"/>
                </a:solidFill>
              </a:rPr>
              <a:t>souhlas – jen když nejsem schopen podřadit zpracování pod nějaký jiný zákonný účel</a:t>
            </a:r>
          </a:p>
          <a:p>
            <a:pPr eaLnBrk="1" hangingPunct="1">
              <a:lnSpc>
                <a:spcPct val="80000"/>
              </a:lnSpc>
              <a:defRPr/>
            </a:pPr>
            <a:r>
              <a:rPr lang="cs-CZ" sz="2600" dirty="0">
                <a:solidFill>
                  <a:schemeClr val="tx1"/>
                </a:solidFill>
              </a:rPr>
              <a:t>zákon č. 110/2019 Sb., o zpracování osobních údajů </a:t>
            </a:r>
          </a:p>
          <a:p>
            <a:pPr eaLnBrk="1" hangingPunct="1">
              <a:lnSpc>
                <a:spcPct val="80000"/>
              </a:lnSpc>
              <a:defRPr/>
            </a:pPr>
            <a:r>
              <a:rPr lang="cs-CZ" sz="2600" dirty="0">
                <a:solidFill>
                  <a:schemeClr val="tx1"/>
                </a:solidFill>
              </a:rPr>
              <a:t>Zákon č. 111/2019 Sb., kterým se mění některé zákony v souvislosti s přijetím zákona o zpracování osobních údajů</a:t>
            </a:r>
          </a:p>
        </p:txBody>
      </p:sp>
      <p:sp>
        <p:nvSpPr>
          <p:cNvPr id="4" name="Zástupný symbol pro zápatí 3">
            <a:extLst>
              <a:ext uri="{FF2B5EF4-FFF2-40B4-BE49-F238E27FC236}">
                <a16:creationId xmlns:a16="http://schemas.microsoft.com/office/drawing/2014/main" id="{748F1785-B909-456C-9CBB-526460D27042}"/>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EF613F58-B09B-4879-B0C1-C3348A063527}"/>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23EB675D-C4AA-4A1D-AA61-0889F1BAE47F}"/>
              </a:ext>
            </a:extLst>
          </p:cNvPr>
          <p:cNvSpPr>
            <a:spLocks noGrp="1"/>
          </p:cNvSpPr>
          <p:nvPr>
            <p:ph type="sldNum" sz="quarter" idx="12"/>
          </p:nvPr>
        </p:nvSpPr>
        <p:spPr/>
        <p:txBody>
          <a:bodyPr/>
          <a:lstStyle/>
          <a:p>
            <a:fld id="{E2513053-D514-8448-BD9B-6AC86BD996A2}" type="slidenum">
              <a:rPr lang="cs-CZ" smtClean="0"/>
              <a:t>13</a:t>
            </a:fld>
            <a:endParaRPr lang="cs-CZ"/>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5F9CFD7-F703-496F-A01B-E811BF67034B}"/>
              </a:ext>
            </a:extLst>
          </p:cNvPr>
          <p:cNvSpPr>
            <a:spLocks noGrp="1" noChangeArrowheads="1"/>
          </p:cNvSpPr>
          <p:nvPr>
            <p:ph type="title"/>
          </p:nvPr>
        </p:nvSpPr>
        <p:spPr>
          <a:xfrm>
            <a:off x="1981200" y="292101"/>
            <a:ext cx="8229600" cy="473075"/>
          </a:xfrm>
        </p:spPr>
        <p:txBody>
          <a:bodyPr>
            <a:noAutofit/>
          </a:bodyPr>
          <a:lstStyle/>
          <a:p>
            <a:pPr algn="ctr">
              <a:defRPr/>
            </a:pPr>
            <a:r>
              <a:rPr lang="cs-CZ" sz="4000" dirty="0">
                <a:solidFill>
                  <a:schemeClr val="hlink"/>
                </a:solidFill>
                <a:ea typeface="+mn-ea"/>
                <a:cs typeface="+mn-cs"/>
              </a:rPr>
              <a:t>Střet zájmů</a:t>
            </a:r>
          </a:p>
        </p:txBody>
      </p:sp>
      <p:sp>
        <p:nvSpPr>
          <p:cNvPr id="100355" name="Rectangle 3">
            <a:extLst>
              <a:ext uri="{FF2B5EF4-FFF2-40B4-BE49-F238E27FC236}">
                <a16:creationId xmlns:a16="http://schemas.microsoft.com/office/drawing/2014/main" id="{8D51C603-F773-4601-8C20-3C0CA82E8F14}"/>
              </a:ext>
            </a:extLst>
          </p:cNvPr>
          <p:cNvSpPr>
            <a:spLocks noGrp="1" noChangeArrowheads="1"/>
          </p:cNvSpPr>
          <p:nvPr>
            <p:ph type="body" idx="1"/>
          </p:nvPr>
        </p:nvSpPr>
        <p:spPr>
          <a:xfrm>
            <a:off x="1524000" y="765176"/>
            <a:ext cx="9144000" cy="5340349"/>
          </a:xfrm>
        </p:spPr>
        <p:txBody>
          <a:bodyPr/>
          <a:lstStyle/>
          <a:p>
            <a:pPr eaLnBrk="1" hangingPunct="1">
              <a:lnSpc>
                <a:spcPct val="90000"/>
              </a:lnSpc>
              <a:defRPr/>
            </a:pPr>
            <a:r>
              <a:rPr lang="cs-CZ" sz="1600" b="1" u="sng" dirty="0">
                <a:solidFill>
                  <a:schemeClr val="tx1"/>
                </a:solidFill>
              </a:rPr>
              <a:t>§ 83 odst. 2 zákona o obcích</a:t>
            </a:r>
          </a:p>
          <a:p>
            <a:pPr lvl="1" eaLnBrk="1" hangingPunct="1">
              <a:lnSpc>
                <a:spcPct val="90000"/>
              </a:lnSpc>
              <a:defRPr/>
            </a:pPr>
            <a:r>
              <a:rPr lang="cs-CZ" sz="1600" b="1" u="sng" dirty="0">
                <a:solidFill>
                  <a:schemeClr val="tx1"/>
                </a:solidFill>
              </a:rPr>
              <a:t>Člen zastupitelstva obce</a:t>
            </a:r>
            <a:r>
              <a:rPr lang="cs-CZ" sz="1600" dirty="0">
                <a:solidFill>
                  <a:schemeClr val="tx1"/>
                </a:solidFill>
              </a:rPr>
              <a:t>, u něhož skutečnosti nasvědčují, že by jeho podíl na projednávání a rozhodování určité záležitosti v orgánech obce mohl znamenat výhodu nebo škodu pro něj samotného nebo osobu blízkou, pro fyzickou nebo právnickou osobu, kterou zastupuje na základě zákona nebo plné moci (střet zájmů), je povinen sdělit tuto skutečnost před zahájením jednání orgánu obce, který má danou záležitost projednávat.</a:t>
            </a:r>
          </a:p>
          <a:p>
            <a:pPr eaLnBrk="1" hangingPunct="1">
              <a:lnSpc>
                <a:spcPct val="90000"/>
              </a:lnSpc>
              <a:defRPr/>
            </a:pPr>
            <a:r>
              <a:rPr lang="cs-CZ" sz="2000" dirty="0">
                <a:solidFill>
                  <a:schemeClr val="tx1"/>
                </a:solidFill>
              </a:rPr>
              <a:t>I v  § 44 zákona č. 134/2016 Sb., o zadávání veřejných zakázek, v platném znění</a:t>
            </a:r>
          </a:p>
          <a:p>
            <a:pPr>
              <a:defRPr/>
            </a:pPr>
            <a:r>
              <a:rPr lang="cs-CZ" sz="2400" dirty="0">
                <a:solidFill>
                  <a:schemeClr val="tx1"/>
                </a:solidFill>
              </a:rPr>
              <a:t>§ 16 odst. 1 písm. h) zákona č. 312/2002 Sb., o úřednících územních samosprávných celků a o změně některých zákonů + další [písm. f), písm. g)]</a:t>
            </a:r>
          </a:p>
          <a:p>
            <a:pPr lvl="1">
              <a:defRPr/>
            </a:pPr>
            <a:r>
              <a:rPr lang="cs-CZ" sz="1600" dirty="0">
                <a:solidFill>
                  <a:schemeClr val="tx1"/>
                </a:solidFill>
              </a:rPr>
              <a:t>Úředník je povinen zdržet se jednání, </a:t>
            </a:r>
            <a:r>
              <a:rPr lang="cs-CZ" sz="1600" b="1" dirty="0">
                <a:solidFill>
                  <a:schemeClr val="tx1"/>
                </a:solidFill>
              </a:rPr>
              <a:t>které by mohlo vést ke střetu veřejného zájmu se zájmy osobními, zejména nezneužívat informací nabytých v souvislosti s výkonem zaměstnání ve prospěch vlastní nebo někoho jiného.</a:t>
            </a:r>
          </a:p>
          <a:p>
            <a:pPr lvl="1">
              <a:defRPr/>
            </a:pPr>
            <a:r>
              <a:rPr lang="cs-CZ" sz="1600" dirty="0">
                <a:solidFill>
                  <a:schemeClr val="tx1"/>
                </a:solidFill>
              </a:rPr>
              <a:t>Úředník je povinen jednat a rozhodovat nestranně bez ohledu na své přesvědčení a zdržet se při výkonu práce všeho, co by mohlo ohrozit důvěru v nestrannost rozhodování.</a:t>
            </a:r>
          </a:p>
          <a:p>
            <a:pPr lvl="1">
              <a:defRPr/>
            </a:pPr>
            <a:r>
              <a:rPr lang="cs-CZ" sz="1600" dirty="0">
                <a:solidFill>
                  <a:schemeClr val="tx1"/>
                </a:solidFill>
              </a:rPr>
              <a:t>Úředník je povinen zdržet se jednání, jež by závažným způsobem narušilo důvěryhodnost územního samosprávného celku.</a:t>
            </a:r>
          </a:p>
          <a:p>
            <a:pPr eaLnBrk="1" hangingPunct="1">
              <a:lnSpc>
                <a:spcPct val="90000"/>
              </a:lnSpc>
              <a:defRPr/>
            </a:pPr>
            <a:endParaRPr lang="cs-CZ" sz="2000" dirty="0">
              <a:solidFill>
                <a:schemeClr val="tx1"/>
              </a:solidFill>
            </a:endParaRPr>
          </a:p>
          <a:p>
            <a:pPr lvl="1" eaLnBrk="1" hangingPunct="1">
              <a:lnSpc>
                <a:spcPct val="90000"/>
              </a:lnSpc>
              <a:defRPr/>
            </a:pPr>
            <a:endParaRPr lang="cs-CZ" sz="1600" dirty="0">
              <a:solidFill>
                <a:schemeClr val="tx1"/>
              </a:solidFill>
            </a:endParaRPr>
          </a:p>
          <a:p>
            <a:pPr eaLnBrk="1" hangingPunct="1">
              <a:lnSpc>
                <a:spcPct val="90000"/>
              </a:lnSpc>
              <a:defRPr/>
            </a:pPr>
            <a:endParaRPr lang="cs-CZ" sz="1600" dirty="0">
              <a:solidFill>
                <a:schemeClr val="tx1"/>
              </a:solidFill>
            </a:endParaRPr>
          </a:p>
          <a:p>
            <a:pPr eaLnBrk="1" hangingPunct="1">
              <a:lnSpc>
                <a:spcPct val="90000"/>
              </a:lnSpc>
              <a:defRPr/>
            </a:pPr>
            <a:endParaRPr lang="cs-CZ" sz="2000" dirty="0">
              <a:solidFill>
                <a:schemeClr val="tx1"/>
              </a:solidFill>
            </a:endParaRPr>
          </a:p>
          <a:p>
            <a:pPr eaLnBrk="1" hangingPunct="1">
              <a:lnSpc>
                <a:spcPct val="90000"/>
              </a:lnSpc>
              <a:buFontTx/>
              <a:buNone/>
              <a:defRPr/>
            </a:pPr>
            <a:endParaRPr lang="cs-CZ" sz="1600" dirty="0">
              <a:solidFill>
                <a:srgbClr val="FFFF00"/>
              </a:solidFill>
            </a:endParaRPr>
          </a:p>
          <a:p>
            <a:pPr algn="ctr" eaLnBrk="1" hangingPunct="1">
              <a:lnSpc>
                <a:spcPct val="90000"/>
              </a:lnSpc>
              <a:buFontTx/>
              <a:buNone/>
              <a:defRPr/>
            </a:pPr>
            <a:endParaRPr lang="cs-CZ" sz="1600" dirty="0">
              <a:solidFill>
                <a:srgbClr val="FFFF00"/>
              </a:solidFill>
            </a:endParaRPr>
          </a:p>
          <a:p>
            <a:pPr algn="ctr" eaLnBrk="1" hangingPunct="1">
              <a:lnSpc>
                <a:spcPct val="90000"/>
              </a:lnSpc>
              <a:buFontTx/>
              <a:buNone/>
              <a:defRPr/>
            </a:pPr>
            <a:endParaRPr lang="cs-CZ" sz="1600" dirty="0">
              <a:solidFill>
                <a:srgbClr val="FFFF00"/>
              </a:solidFill>
            </a:endParaRPr>
          </a:p>
          <a:p>
            <a:pPr eaLnBrk="1" hangingPunct="1">
              <a:lnSpc>
                <a:spcPct val="90000"/>
              </a:lnSpc>
              <a:defRPr/>
            </a:pPr>
            <a:endParaRPr lang="cs-CZ" sz="1600" dirty="0">
              <a:solidFill>
                <a:srgbClr val="FFFF00"/>
              </a:solidFill>
            </a:endParaRPr>
          </a:p>
          <a:p>
            <a:pPr eaLnBrk="1" hangingPunct="1">
              <a:lnSpc>
                <a:spcPct val="90000"/>
              </a:lnSpc>
              <a:defRPr/>
            </a:pPr>
            <a:endParaRPr lang="cs-CZ" sz="1600" dirty="0">
              <a:solidFill>
                <a:srgbClr val="FFFF00"/>
              </a:solidFill>
            </a:endParaRPr>
          </a:p>
        </p:txBody>
      </p:sp>
      <p:sp>
        <p:nvSpPr>
          <p:cNvPr id="6" name="Zástupný symbol pro zápatí 5">
            <a:extLst>
              <a:ext uri="{FF2B5EF4-FFF2-40B4-BE49-F238E27FC236}">
                <a16:creationId xmlns:a16="http://schemas.microsoft.com/office/drawing/2014/main" id="{B440EE9B-3C86-47BC-ACA1-78F7823FB176}"/>
              </a:ext>
            </a:extLst>
          </p:cNvPr>
          <p:cNvSpPr>
            <a:spLocks noGrp="1"/>
          </p:cNvSpPr>
          <p:nvPr>
            <p:ph type="ftr" sz="quarter" idx="11"/>
          </p:nvPr>
        </p:nvSpPr>
        <p:spPr/>
        <p:txBody>
          <a:bodyPr/>
          <a:lstStyle/>
          <a:p>
            <a:pPr>
              <a:defRPr/>
            </a:pPr>
            <a:r>
              <a:rPr lang="cs-CZ"/>
              <a:t>©Všechna práva vyhrazena</a:t>
            </a:r>
            <a:endParaRPr lang="cs-CZ" dirty="0"/>
          </a:p>
        </p:txBody>
      </p:sp>
      <p:sp>
        <p:nvSpPr>
          <p:cNvPr id="2" name="Zástupný symbol pro datum 1">
            <a:extLst>
              <a:ext uri="{FF2B5EF4-FFF2-40B4-BE49-F238E27FC236}">
                <a16:creationId xmlns:a16="http://schemas.microsoft.com/office/drawing/2014/main" id="{3756D6E7-72BE-42BC-9568-6E7A03E45D00}"/>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B774AF96-33B8-4200-8538-BA9FE6916BCF}"/>
              </a:ext>
            </a:extLst>
          </p:cNvPr>
          <p:cNvSpPr>
            <a:spLocks noGrp="1"/>
          </p:cNvSpPr>
          <p:nvPr>
            <p:ph type="sldNum" sz="quarter" idx="12"/>
          </p:nvPr>
        </p:nvSpPr>
        <p:spPr/>
        <p:txBody>
          <a:bodyPr/>
          <a:lstStyle/>
          <a:p>
            <a:fld id="{E2513053-D514-8448-BD9B-6AC86BD996A2}" type="slidenum">
              <a:rPr lang="cs-CZ" smtClean="0"/>
              <a:t>14</a:t>
            </a:fld>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a:extLst>
              <a:ext uri="{FF2B5EF4-FFF2-40B4-BE49-F238E27FC236}">
                <a16:creationId xmlns:a16="http://schemas.microsoft.com/office/drawing/2014/main" id="{58ADE3E9-C0A9-4518-B215-16FD707A8E95}"/>
              </a:ext>
            </a:extLst>
          </p:cNvPr>
          <p:cNvSpPr>
            <a:spLocks noGrp="1" noRot="1" noChangeArrowheads="1"/>
          </p:cNvSpPr>
          <p:nvPr>
            <p:ph type="title"/>
          </p:nvPr>
        </p:nvSpPr>
        <p:spPr/>
        <p:txBody>
          <a:bodyPr>
            <a:normAutofit/>
          </a:bodyPr>
          <a:lstStyle/>
          <a:p>
            <a:pPr algn="ctr" eaLnBrk="1" hangingPunct="1">
              <a:defRPr/>
            </a:pPr>
            <a:r>
              <a:rPr lang="cs-CZ" sz="4000" dirty="0">
                <a:solidFill>
                  <a:schemeClr val="hlink"/>
                </a:solidFill>
                <a:ea typeface="+mn-ea"/>
                <a:cs typeface="+mn-cs"/>
              </a:rPr>
              <a:t>Střet zájmů</a:t>
            </a:r>
          </a:p>
        </p:txBody>
      </p:sp>
      <p:sp>
        <p:nvSpPr>
          <p:cNvPr id="640003" name="Rectangle 3">
            <a:extLst>
              <a:ext uri="{FF2B5EF4-FFF2-40B4-BE49-F238E27FC236}">
                <a16:creationId xmlns:a16="http://schemas.microsoft.com/office/drawing/2014/main" id="{4E01C9AD-33C3-4E2C-8D23-382E99EFC3DB}"/>
              </a:ext>
            </a:extLst>
          </p:cNvPr>
          <p:cNvSpPr>
            <a:spLocks noGrp="1" noChangeArrowheads="1"/>
          </p:cNvSpPr>
          <p:nvPr>
            <p:ph idx="1"/>
          </p:nvPr>
        </p:nvSpPr>
        <p:spPr>
          <a:xfrm>
            <a:off x="1774826" y="1412876"/>
            <a:ext cx="8435975" cy="5903913"/>
          </a:xfrm>
        </p:spPr>
        <p:txBody>
          <a:bodyPr/>
          <a:lstStyle/>
          <a:p>
            <a:pPr eaLnBrk="1" hangingPunct="1">
              <a:lnSpc>
                <a:spcPct val="90000"/>
              </a:lnSpc>
              <a:defRPr/>
            </a:pPr>
            <a:r>
              <a:rPr lang="cs-CZ" dirty="0">
                <a:solidFill>
                  <a:schemeClr val="tx1"/>
                </a:solidFill>
              </a:rPr>
              <a:t>§ 5 zákona č. 491/2001 Sb., o volbách do zastupitelstev obcí</a:t>
            </a:r>
          </a:p>
          <a:p>
            <a:pPr lvl="1" eaLnBrk="1" hangingPunct="1">
              <a:lnSpc>
                <a:spcPct val="90000"/>
              </a:lnSpc>
              <a:defRPr/>
            </a:pPr>
            <a:r>
              <a:rPr lang="cs-CZ" dirty="0">
                <a:solidFill>
                  <a:schemeClr val="tx1"/>
                </a:solidFill>
              </a:rPr>
              <a:t>Neslučitelná funkce zastupitele a úředníka </a:t>
            </a:r>
          </a:p>
          <a:p>
            <a:pPr lvl="2">
              <a:defRPr/>
            </a:pPr>
            <a:r>
              <a:rPr lang="cs-CZ" dirty="0">
                <a:solidFill>
                  <a:schemeClr val="tx1"/>
                </a:solidFill>
              </a:rPr>
              <a:t>úředník téže obce, </a:t>
            </a:r>
          </a:p>
          <a:p>
            <a:pPr lvl="2">
              <a:defRPr/>
            </a:pPr>
            <a:r>
              <a:rPr lang="cs-CZ" dirty="0">
                <a:solidFill>
                  <a:schemeClr val="tx1"/>
                </a:solidFill>
              </a:rPr>
              <a:t>obce s pověřeným obecním úřadem, </a:t>
            </a:r>
          </a:p>
          <a:p>
            <a:pPr lvl="2">
              <a:defRPr/>
            </a:pPr>
            <a:r>
              <a:rPr lang="cs-CZ" dirty="0">
                <a:solidFill>
                  <a:schemeClr val="tx1"/>
                </a:solidFill>
              </a:rPr>
              <a:t>krajským úřadem, </a:t>
            </a:r>
          </a:p>
          <a:p>
            <a:pPr lvl="2">
              <a:defRPr/>
            </a:pPr>
            <a:r>
              <a:rPr lang="cs-CZ" dirty="0">
                <a:solidFill>
                  <a:schemeClr val="tx1"/>
                </a:solidFill>
              </a:rPr>
              <a:t>finančním úřadem</a:t>
            </a:r>
          </a:p>
          <a:p>
            <a:pPr lvl="2" algn="just">
              <a:defRPr/>
            </a:pPr>
            <a:r>
              <a:rPr lang="cs-CZ" dirty="0">
                <a:solidFill>
                  <a:schemeClr val="tx1"/>
                </a:solidFill>
              </a:rPr>
              <a:t>pouze za podmínky, </a:t>
            </a:r>
          </a:p>
          <a:p>
            <a:pPr lvl="3" algn="just">
              <a:defRPr/>
            </a:pPr>
            <a:r>
              <a:rPr lang="cs-CZ" dirty="0">
                <a:solidFill>
                  <a:schemeClr val="tx1"/>
                </a:solidFill>
              </a:rPr>
              <a:t>že zaměstnanec vykonává přímo státní správu vztahující se k územní působnosti příslušné obce, </a:t>
            </a:r>
          </a:p>
          <a:p>
            <a:pPr lvl="3" algn="just">
              <a:defRPr/>
            </a:pPr>
            <a:r>
              <a:rPr lang="cs-CZ" dirty="0">
                <a:solidFill>
                  <a:schemeClr val="tx1"/>
                </a:solidFill>
              </a:rPr>
              <a:t> nebo za podmínky, že jde o zaměstnance jmenovaného starostou, primátorem, v hlavním městě Praze primátorem hlavního města Prahy nebo starostou městské části, hejtmanem nebo radou kraje, obce, města, hlavního města Prahy, městského obvodu nebo městské části.</a:t>
            </a:r>
          </a:p>
        </p:txBody>
      </p:sp>
      <p:sp>
        <p:nvSpPr>
          <p:cNvPr id="7" name="Zástupný symbol pro zápatí 6">
            <a:extLst>
              <a:ext uri="{FF2B5EF4-FFF2-40B4-BE49-F238E27FC236}">
                <a16:creationId xmlns:a16="http://schemas.microsoft.com/office/drawing/2014/main" id="{14FD1D1F-CBCC-4105-98C9-9A945665C254}"/>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47D6F727-9E9F-4439-BD2C-716DB09BF6E9}"/>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F682DEB5-50A6-4295-8ADD-37B00E74B58F}"/>
              </a:ext>
            </a:extLst>
          </p:cNvPr>
          <p:cNvSpPr>
            <a:spLocks noGrp="1"/>
          </p:cNvSpPr>
          <p:nvPr>
            <p:ph type="sldNum" sz="quarter" idx="12"/>
          </p:nvPr>
        </p:nvSpPr>
        <p:spPr/>
        <p:txBody>
          <a:bodyPr/>
          <a:lstStyle/>
          <a:p>
            <a:fld id="{E2513053-D514-8448-BD9B-6AC86BD996A2}" type="slidenum">
              <a:rPr lang="cs-CZ" smtClean="0"/>
              <a:t>15</a:t>
            </a:fld>
            <a:endParaRPr lang="cs-CZ"/>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96DBCE-603F-41AD-AD16-79F249A5D8FB}"/>
              </a:ext>
            </a:extLst>
          </p:cNvPr>
          <p:cNvSpPr>
            <a:spLocks noGrp="1"/>
          </p:cNvSpPr>
          <p:nvPr>
            <p:ph type="title"/>
          </p:nvPr>
        </p:nvSpPr>
        <p:spPr/>
        <p:txBody>
          <a:bodyPr>
            <a:normAutofit fontScale="90000"/>
          </a:bodyPr>
          <a:lstStyle/>
          <a:p>
            <a:pPr algn="ctr"/>
            <a:r>
              <a:rPr lang="cs-CZ" sz="4400" dirty="0">
                <a:solidFill>
                  <a:schemeClr val="hlink"/>
                </a:solidFill>
                <a:ea typeface="+mn-ea"/>
                <a:cs typeface="+mn-cs"/>
              </a:rPr>
              <a:t>Střet zájmů</a:t>
            </a:r>
            <a:endParaRPr lang="cs-CZ" dirty="0"/>
          </a:p>
        </p:txBody>
      </p:sp>
      <p:sp>
        <p:nvSpPr>
          <p:cNvPr id="3" name="Zástupný obsah 2">
            <a:extLst>
              <a:ext uri="{FF2B5EF4-FFF2-40B4-BE49-F238E27FC236}">
                <a16:creationId xmlns:a16="http://schemas.microsoft.com/office/drawing/2014/main" id="{F9FF9CEC-6DB9-459B-B2CA-40A66F07022B}"/>
              </a:ext>
            </a:extLst>
          </p:cNvPr>
          <p:cNvSpPr>
            <a:spLocks noGrp="1"/>
          </p:cNvSpPr>
          <p:nvPr>
            <p:ph idx="1"/>
          </p:nvPr>
        </p:nvSpPr>
        <p:spPr>
          <a:xfrm>
            <a:off x="838200" y="1304925"/>
            <a:ext cx="10515600" cy="5029199"/>
          </a:xfrm>
        </p:spPr>
        <p:txBody>
          <a:bodyPr>
            <a:normAutofit/>
          </a:bodyPr>
          <a:lstStyle/>
          <a:p>
            <a:pPr algn="just" eaLnBrk="1" hangingPunct="1">
              <a:lnSpc>
                <a:spcPct val="90000"/>
              </a:lnSpc>
              <a:defRPr/>
            </a:pPr>
            <a:r>
              <a:rPr lang="cs-CZ" dirty="0">
                <a:solidFill>
                  <a:schemeClr val="tx1"/>
                </a:solidFill>
              </a:rPr>
              <a:t>Zákon č. 159/2006 Sb., o střetu zájmů</a:t>
            </a:r>
          </a:p>
          <a:p>
            <a:pPr algn="just" eaLnBrk="1" hangingPunct="1">
              <a:lnSpc>
                <a:spcPct val="90000"/>
              </a:lnSpc>
              <a:defRPr/>
            </a:pPr>
            <a:r>
              <a:rPr lang="cs-CZ" dirty="0">
                <a:solidFill>
                  <a:schemeClr val="tx1"/>
                </a:solidFill>
              </a:rPr>
              <a:t>Novelizovaný systém od 01.09.2017</a:t>
            </a:r>
          </a:p>
          <a:p>
            <a:pPr algn="just" eaLnBrk="1" hangingPunct="1">
              <a:defRPr/>
            </a:pPr>
            <a:r>
              <a:rPr lang="cs-CZ" altLang="cs-CZ" dirty="0">
                <a:solidFill>
                  <a:schemeClr val="tx1"/>
                </a:solidFill>
              </a:rPr>
              <a:t>Veřejní funkcionáři</a:t>
            </a:r>
          </a:p>
          <a:p>
            <a:pPr lvl="1" algn="just" eaLnBrk="1" hangingPunct="1">
              <a:defRPr/>
            </a:pPr>
            <a:r>
              <a:rPr lang="cs-CZ" altLang="cs-CZ" sz="1800" dirty="0">
                <a:solidFill>
                  <a:schemeClr val="tx1"/>
                </a:solidFill>
              </a:rPr>
              <a:t>tzv. „politici“ - § 2 odst. 1</a:t>
            </a:r>
          </a:p>
          <a:p>
            <a:pPr lvl="1" algn="just" eaLnBrk="1" hangingPunct="1">
              <a:defRPr/>
            </a:pPr>
            <a:r>
              <a:rPr lang="cs-CZ" altLang="cs-CZ" sz="1800" dirty="0">
                <a:solidFill>
                  <a:schemeClr val="tx1"/>
                </a:solidFill>
              </a:rPr>
              <a:t>oznámení podávají vždy z titulu výkonu dané funkce</a:t>
            </a:r>
          </a:p>
          <a:p>
            <a:pPr lvl="1" algn="just" eaLnBrk="1" hangingPunct="1">
              <a:defRPr/>
            </a:pPr>
            <a:r>
              <a:rPr lang="cs-CZ" altLang="cs-CZ" sz="1800" dirty="0">
                <a:solidFill>
                  <a:schemeClr val="tx1"/>
                </a:solidFill>
              </a:rPr>
              <a:t>tzv. „nepolitici“ - § 2 odst. 2</a:t>
            </a:r>
          </a:p>
          <a:p>
            <a:pPr lvl="2" algn="just">
              <a:defRPr/>
            </a:pPr>
            <a:r>
              <a:rPr lang="cs-CZ" altLang="cs-CZ" sz="1800" dirty="0">
                <a:solidFill>
                  <a:schemeClr val="tx1"/>
                </a:solidFill>
              </a:rPr>
              <a:t>povinnost podat oznámení je vázána na splnění dalších podmínek uvedených v § 2 odst. 3 zákona o střetu zájmů</a:t>
            </a:r>
            <a:endParaRPr lang="cs-CZ" sz="1800" dirty="0">
              <a:solidFill>
                <a:schemeClr val="tx1"/>
              </a:solidFill>
            </a:endParaRPr>
          </a:p>
          <a:p>
            <a:pPr lvl="1" algn="just" eaLnBrk="1" hangingPunct="1">
              <a:lnSpc>
                <a:spcPct val="90000"/>
              </a:lnSpc>
              <a:defRPr/>
            </a:pPr>
            <a:r>
              <a:rPr lang="cs-CZ" sz="1800" dirty="0">
                <a:solidFill>
                  <a:schemeClr val="tx1"/>
                </a:solidFill>
              </a:rPr>
              <a:t>základní povinnosti, pro uvolněné, pro neuvolněného starostu, místostarostu, členy rady (viz tabulka dále)</a:t>
            </a:r>
          </a:p>
          <a:p>
            <a:pPr lvl="1" algn="just" eaLnBrk="1" hangingPunct="1">
              <a:lnSpc>
                <a:spcPct val="90000"/>
              </a:lnSpc>
              <a:defRPr/>
            </a:pPr>
            <a:r>
              <a:rPr lang="cs-CZ" sz="1800" dirty="0">
                <a:solidFill>
                  <a:schemeClr val="tx1"/>
                </a:solidFill>
              </a:rPr>
              <a:t>Podávání prohlášení o majetku, příjmech, o činnostech, závazcích, kdokoli může nahlížet</a:t>
            </a:r>
          </a:p>
          <a:p>
            <a:pPr marL="0" indent="0">
              <a:buNone/>
            </a:pPr>
            <a:endParaRPr lang="cs-CZ" dirty="0"/>
          </a:p>
        </p:txBody>
      </p:sp>
      <p:sp>
        <p:nvSpPr>
          <p:cNvPr id="4" name="Zástupný symbol pro datum 3">
            <a:extLst>
              <a:ext uri="{FF2B5EF4-FFF2-40B4-BE49-F238E27FC236}">
                <a16:creationId xmlns:a16="http://schemas.microsoft.com/office/drawing/2014/main" id="{5445E9EC-3440-4724-A520-7CC5AC748F6D}"/>
              </a:ext>
            </a:extLst>
          </p:cNvPr>
          <p:cNvSpPr>
            <a:spLocks noGrp="1"/>
          </p:cNvSpPr>
          <p:nvPr>
            <p:ph type="dt" sz="half" idx="10"/>
          </p:nvPr>
        </p:nvSpPr>
        <p:spPr/>
        <p:txBody>
          <a:bodyPr/>
          <a:lstStyle/>
          <a:p>
            <a:r>
              <a:rPr lang="cs-CZ"/>
              <a:t>2023</a:t>
            </a:r>
          </a:p>
        </p:txBody>
      </p:sp>
      <p:sp>
        <p:nvSpPr>
          <p:cNvPr id="5" name="Zástupný symbol pro zápatí 4">
            <a:extLst>
              <a:ext uri="{FF2B5EF4-FFF2-40B4-BE49-F238E27FC236}">
                <a16:creationId xmlns:a16="http://schemas.microsoft.com/office/drawing/2014/main" id="{E7504B3C-23EB-4487-8F3A-F5F91A3BD1A9}"/>
              </a:ext>
            </a:extLst>
          </p:cNvPr>
          <p:cNvSpPr>
            <a:spLocks noGrp="1"/>
          </p:cNvSpPr>
          <p:nvPr>
            <p:ph type="ftr" sz="quarter" idx="11"/>
          </p:nvPr>
        </p:nvSpPr>
        <p:spPr/>
        <p:txBody>
          <a:bodyPr/>
          <a:lstStyle/>
          <a:p>
            <a:r>
              <a:rPr lang="cs-CZ"/>
              <a:t>©Všechna práva vyhrazena</a:t>
            </a:r>
          </a:p>
        </p:txBody>
      </p:sp>
      <p:sp>
        <p:nvSpPr>
          <p:cNvPr id="6" name="Zástupný symbol pro číslo snímku 5">
            <a:extLst>
              <a:ext uri="{FF2B5EF4-FFF2-40B4-BE49-F238E27FC236}">
                <a16:creationId xmlns:a16="http://schemas.microsoft.com/office/drawing/2014/main" id="{F158F845-FFC1-40DB-A5A9-8B2072A3ADFE}"/>
              </a:ext>
            </a:extLst>
          </p:cNvPr>
          <p:cNvSpPr>
            <a:spLocks noGrp="1"/>
          </p:cNvSpPr>
          <p:nvPr>
            <p:ph type="sldNum" sz="quarter" idx="12"/>
          </p:nvPr>
        </p:nvSpPr>
        <p:spPr/>
        <p:txBody>
          <a:bodyPr/>
          <a:lstStyle/>
          <a:p>
            <a:fld id="{E2513053-D514-8448-BD9B-6AC86BD996A2}" type="slidenum">
              <a:rPr lang="cs-CZ" smtClean="0"/>
              <a:t>16</a:t>
            </a:fld>
            <a:endParaRPr lang="cs-CZ"/>
          </a:p>
        </p:txBody>
      </p:sp>
    </p:spTree>
    <p:extLst>
      <p:ext uri="{BB962C8B-B14F-4D97-AF65-F5344CB8AC3E}">
        <p14:creationId xmlns:p14="http://schemas.microsoft.com/office/powerpoint/2010/main" val="267854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obsah 6">
            <a:extLst>
              <a:ext uri="{FF2B5EF4-FFF2-40B4-BE49-F238E27FC236}">
                <a16:creationId xmlns:a16="http://schemas.microsoft.com/office/drawing/2014/main" id="{1DA823E4-DD81-446D-B69E-2260951E95F0}"/>
              </a:ext>
            </a:extLst>
          </p:cNvPr>
          <p:cNvGraphicFramePr>
            <a:graphicFrameLocks noGrp="1"/>
          </p:cNvGraphicFramePr>
          <p:nvPr>
            <p:ph idx="1"/>
            <p:extLst>
              <p:ext uri="{D42A27DB-BD31-4B8C-83A1-F6EECF244321}">
                <p14:modId xmlns:p14="http://schemas.microsoft.com/office/powerpoint/2010/main" val="370502243"/>
              </p:ext>
            </p:extLst>
          </p:nvPr>
        </p:nvGraphicFramePr>
        <p:xfrm>
          <a:off x="409577" y="2369344"/>
          <a:ext cx="11115674" cy="1920240"/>
        </p:xfrm>
        <a:graphic>
          <a:graphicData uri="http://schemas.openxmlformats.org/drawingml/2006/table">
            <a:tbl>
              <a:tblPr/>
              <a:tblGrid>
                <a:gridCol w="2143123">
                  <a:extLst>
                    <a:ext uri="{9D8B030D-6E8A-4147-A177-3AD203B41FA5}">
                      <a16:colId xmlns:a16="http://schemas.microsoft.com/office/drawing/2014/main" val="3971110544"/>
                    </a:ext>
                  </a:extLst>
                </a:gridCol>
                <a:gridCol w="1609725">
                  <a:extLst>
                    <a:ext uri="{9D8B030D-6E8A-4147-A177-3AD203B41FA5}">
                      <a16:colId xmlns:a16="http://schemas.microsoft.com/office/drawing/2014/main" val="957201346"/>
                    </a:ext>
                  </a:extLst>
                </a:gridCol>
                <a:gridCol w="1123950">
                  <a:extLst>
                    <a:ext uri="{9D8B030D-6E8A-4147-A177-3AD203B41FA5}">
                      <a16:colId xmlns:a16="http://schemas.microsoft.com/office/drawing/2014/main" val="2160364719"/>
                    </a:ext>
                  </a:extLst>
                </a:gridCol>
                <a:gridCol w="1466850">
                  <a:extLst>
                    <a:ext uri="{9D8B030D-6E8A-4147-A177-3AD203B41FA5}">
                      <a16:colId xmlns:a16="http://schemas.microsoft.com/office/drawing/2014/main" val="2146090679"/>
                    </a:ext>
                  </a:extLst>
                </a:gridCol>
                <a:gridCol w="1333500">
                  <a:extLst>
                    <a:ext uri="{9D8B030D-6E8A-4147-A177-3AD203B41FA5}">
                      <a16:colId xmlns:a16="http://schemas.microsoft.com/office/drawing/2014/main" val="3014971843"/>
                    </a:ext>
                  </a:extLst>
                </a:gridCol>
                <a:gridCol w="1552575">
                  <a:extLst>
                    <a:ext uri="{9D8B030D-6E8A-4147-A177-3AD203B41FA5}">
                      <a16:colId xmlns:a16="http://schemas.microsoft.com/office/drawing/2014/main" val="3718358003"/>
                    </a:ext>
                  </a:extLst>
                </a:gridCol>
                <a:gridCol w="1885951">
                  <a:extLst>
                    <a:ext uri="{9D8B030D-6E8A-4147-A177-3AD203B41FA5}">
                      <a16:colId xmlns:a16="http://schemas.microsoft.com/office/drawing/2014/main" val="4181807114"/>
                    </a:ext>
                  </a:extLst>
                </a:gridCol>
              </a:tblGrid>
              <a:tr h="0">
                <a:tc>
                  <a:txBody>
                    <a:bodyPr/>
                    <a:lstStyle/>
                    <a:p>
                      <a:pPr algn="l" fontAlgn="t"/>
                      <a:r>
                        <a:rPr lang="cs-CZ" b="1" i="1">
                          <a:solidFill>
                            <a:schemeClr val="tx1"/>
                          </a:solidFill>
                          <a:effectLst/>
                        </a:rPr>
                        <a:t>Je daná osoba veřejný funkcionář?</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gridSpan="2">
                  <a:txBody>
                    <a:bodyPr/>
                    <a:lstStyle/>
                    <a:p>
                      <a:pPr algn="l" fontAlgn="t"/>
                      <a:r>
                        <a:rPr lang="cs-CZ" b="1" dirty="0">
                          <a:solidFill>
                            <a:schemeClr val="tx1"/>
                          </a:solidFill>
                          <a:effectLst/>
                        </a:rPr>
                        <a:t>jedničková obec</a:t>
                      </a:r>
                      <a:endParaRPr lang="cs-CZ" b="0" dirty="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hMerge="1">
                  <a:txBody>
                    <a:bodyPr/>
                    <a:lstStyle/>
                    <a:p>
                      <a:endParaRPr lang="cs-CZ"/>
                    </a:p>
                  </a:txBody>
                  <a:tcPr/>
                </a:tc>
                <a:tc gridSpan="2">
                  <a:txBody>
                    <a:bodyPr/>
                    <a:lstStyle/>
                    <a:p>
                      <a:pPr algn="l" fontAlgn="t"/>
                      <a:r>
                        <a:rPr lang="cs-CZ" b="1">
                          <a:solidFill>
                            <a:schemeClr val="tx1"/>
                          </a:solidFill>
                          <a:effectLst/>
                        </a:rPr>
                        <a:t>dvojková obec</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hMerge="1">
                  <a:txBody>
                    <a:bodyPr/>
                    <a:lstStyle/>
                    <a:p>
                      <a:endParaRPr lang="cs-CZ"/>
                    </a:p>
                  </a:txBody>
                  <a:tcPr/>
                </a:tc>
                <a:tc gridSpan="2">
                  <a:txBody>
                    <a:bodyPr/>
                    <a:lstStyle/>
                    <a:p>
                      <a:pPr algn="l" fontAlgn="t"/>
                      <a:r>
                        <a:rPr lang="cs-CZ" b="1">
                          <a:solidFill>
                            <a:schemeClr val="tx1"/>
                          </a:solidFill>
                          <a:effectLst/>
                        </a:rPr>
                        <a:t>trojková obec</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hMerge="1">
                  <a:txBody>
                    <a:bodyPr/>
                    <a:lstStyle/>
                    <a:p>
                      <a:endParaRPr lang="cs-CZ"/>
                    </a:p>
                  </a:txBody>
                  <a:tcPr/>
                </a:tc>
                <a:extLst>
                  <a:ext uri="{0D108BD9-81ED-4DB2-BD59-A6C34878D82A}">
                    <a16:rowId xmlns:a16="http://schemas.microsoft.com/office/drawing/2014/main" val="2182690803"/>
                  </a:ext>
                </a:extLst>
              </a:tr>
              <a:tr h="0">
                <a:tc>
                  <a:txBody>
                    <a:bodyPr/>
                    <a:lstStyle/>
                    <a:p>
                      <a:pPr algn="l" fontAlgn="t"/>
                      <a:r>
                        <a:rPr lang="cs-CZ" b="0">
                          <a:solidFill>
                            <a:schemeClr val="tx1"/>
                          </a:solidFill>
                          <a:effectLst/>
                        </a:rPr>
                        <a:t> </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a:solidFill>
                            <a:schemeClr val="tx1"/>
                          </a:solidFill>
                          <a:effectLst/>
                        </a:rPr>
                        <a:t>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a:solidFill>
                            <a:schemeClr val="tx1"/>
                          </a:solidFill>
                          <a:effectLst/>
                        </a:rPr>
                        <a:t>neuvolněný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a:solidFill>
                            <a:schemeClr val="tx1"/>
                          </a:solidFill>
                          <a:effectLst/>
                        </a:rPr>
                        <a:t>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a:solidFill>
                            <a:schemeClr val="tx1"/>
                          </a:solidFill>
                          <a:effectLst/>
                        </a:rPr>
                        <a:t>neuvolněný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dirty="0">
                          <a:solidFill>
                            <a:schemeClr val="tx1"/>
                          </a:solidFill>
                          <a:effectLst/>
                        </a:rPr>
                        <a:t>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a:solidFill>
                            <a:schemeClr val="tx1"/>
                          </a:solidFill>
                          <a:effectLst/>
                        </a:rPr>
                        <a:t>neuvolněný</a:t>
                      </a: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extLst>
                  <a:ext uri="{0D108BD9-81ED-4DB2-BD59-A6C34878D82A}">
                    <a16:rowId xmlns:a16="http://schemas.microsoft.com/office/drawing/2014/main" val="1938002095"/>
                  </a:ext>
                </a:extLst>
              </a:tr>
              <a:tr h="0">
                <a:tc>
                  <a:txBody>
                    <a:bodyPr/>
                    <a:lstStyle/>
                    <a:p>
                      <a:pPr algn="l" fontAlgn="t"/>
                      <a:r>
                        <a:rPr lang="cs-CZ" b="1">
                          <a:solidFill>
                            <a:schemeClr val="tx1"/>
                          </a:solidFill>
                          <a:effectLst/>
                        </a:rPr>
                        <a:t>Starosta</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extLst>
                  <a:ext uri="{0D108BD9-81ED-4DB2-BD59-A6C34878D82A}">
                    <a16:rowId xmlns:a16="http://schemas.microsoft.com/office/drawing/2014/main" val="4161793039"/>
                  </a:ext>
                </a:extLst>
              </a:tr>
              <a:tr h="0">
                <a:tc>
                  <a:txBody>
                    <a:bodyPr/>
                    <a:lstStyle/>
                    <a:p>
                      <a:pPr algn="l" fontAlgn="t"/>
                      <a:r>
                        <a:rPr lang="cs-CZ" b="1">
                          <a:solidFill>
                            <a:schemeClr val="tx1"/>
                          </a:solidFill>
                          <a:effectLst/>
                        </a:rPr>
                        <a:t>Místostarosta</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ne</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extLst>
                  <a:ext uri="{0D108BD9-81ED-4DB2-BD59-A6C34878D82A}">
                    <a16:rowId xmlns:a16="http://schemas.microsoft.com/office/drawing/2014/main" val="3306579348"/>
                  </a:ext>
                </a:extLst>
              </a:tr>
              <a:tr h="0">
                <a:tc>
                  <a:txBody>
                    <a:bodyPr/>
                    <a:lstStyle/>
                    <a:p>
                      <a:pPr algn="l" fontAlgn="t"/>
                      <a:r>
                        <a:rPr lang="cs-CZ" b="1">
                          <a:solidFill>
                            <a:schemeClr val="tx1"/>
                          </a:solidFill>
                          <a:effectLst/>
                        </a:rPr>
                        <a:t>člen rady</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ne</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ne</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extLst>
                  <a:ext uri="{0D108BD9-81ED-4DB2-BD59-A6C34878D82A}">
                    <a16:rowId xmlns:a16="http://schemas.microsoft.com/office/drawing/2014/main" val="4095290367"/>
                  </a:ext>
                </a:extLst>
              </a:tr>
              <a:tr h="0">
                <a:tc>
                  <a:txBody>
                    <a:bodyPr/>
                    <a:lstStyle/>
                    <a:p>
                      <a:pPr algn="l" fontAlgn="t"/>
                      <a:r>
                        <a:rPr lang="cs-CZ" b="1">
                          <a:solidFill>
                            <a:schemeClr val="tx1"/>
                          </a:solidFill>
                          <a:effectLst/>
                        </a:rPr>
                        <a:t>člen zastupitelstva</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ne</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ne</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a:solidFill>
                            <a:schemeClr val="tx1"/>
                          </a:solidFill>
                          <a:effectLst/>
                        </a:rPr>
                        <a:t>ano</a:t>
                      </a:r>
                      <a:endParaRPr lang="cs-CZ" b="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tc>
                  <a:txBody>
                    <a:bodyPr/>
                    <a:lstStyle/>
                    <a:p>
                      <a:pPr algn="l" fontAlgn="t"/>
                      <a:r>
                        <a:rPr lang="cs-CZ" b="0" i="1" dirty="0">
                          <a:solidFill>
                            <a:schemeClr val="tx1"/>
                          </a:solidFill>
                          <a:effectLst/>
                        </a:rPr>
                        <a:t>ne</a:t>
                      </a:r>
                      <a:endParaRPr lang="cs-CZ" b="0" dirty="0">
                        <a:solidFill>
                          <a:schemeClr val="tx1"/>
                        </a:solidFill>
                        <a:effectLst/>
                      </a:endParaRPr>
                    </a:p>
                  </a:txBody>
                  <a:tcPr marL="0" marR="0" marT="0" marB="0">
                    <a:lnL w="12700" cap="flat" cmpd="sng" algn="ctr">
                      <a:solidFill>
                        <a:srgbClr val="CDD9E5"/>
                      </a:solidFill>
                      <a:prstDash val="solid"/>
                      <a:round/>
                      <a:headEnd type="none" w="med" len="med"/>
                      <a:tailEnd type="none" w="med" len="med"/>
                    </a:lnL>
                    <a:lnR w="12700" cap="flat" cmpd="sng" algn="ctr">
                      <a:solidFill>
                        <a:srgbClr val="CDD9E5"/>
                      </a:solidFill>
                      <a:prstDash val="solid"/>
                      <a:round/>
                      <a:headEnd type="none" w="med" len="med"/>
                      <a:tailEnd type="none" w="med" len="med"/>
                    </a:lnR>
                    <a:lnT w="12700" cap="flat" cmpd="sng" algn="ctr">
                      <a:solidFill>
                        <a:srgbClr val="CDD9E5"/>
                      </a:solidFill>
                      <a:prstDash val="solid"/>
                      <a:round/>
                      <a:headEnd type="none" w="med" len="med"/>
                      <a:tailEnd type="none" w="med" len="med"/>
                    </a:lnT>
                    <a:lnB w="12700" cap="flat" cmpd="sng" algn="ctr">
                      <a:solidFill>
                        <a:srgbClr val="CDD9E5"/>
                      </a:solidFill>
                      <a:prstDash val="solid"/>
                      <a:round/>
                      <a:headEnd type="none" w="med" len="med"/>
                      <a:tailEnd type="none" w="med" len="med"/>
                    </a:lnB>
                    <a:solidFill>
                      <a:srgbClr val="FFFFFF"/>
                    </a:solidFill>
                  </a:tcPr>
                </a:tc>
                <a:extLst>
                  <a:ext uri="{0D108BD9-81ED-4DB2-BD59-A6C34878D82A}">
                    <a16:rowId xmlns:a16="http://schemas.microsoft.com/office/drawing/2014/main" val="215321666"/>
                  </a:ext>
                </a:extLst>
              </a:tr>
            </a:tbl>
          </a:graphicData>
        </a:graphic>
      </p:graphicFrame>
      <p:sp>
        <p:nvSpPr>
          <p:cNvPr id="4" name="Zástupný symbol pro datum 3">
            <a:extLst>
              <a:ext uri="{FF2B5EF4-FFF2-40B4-BE49-F238E27FC236}">
                <a16:creationId xmlns:a16="http://schemas.microsoft.com/office/drawing/2014/main" id="{8CF77B34-2CD3-4E50-81C2-48E4413FB8FF}"/>
              </a:ext>
            </a:extLst>
          </p:cNvPr>
          <p:cNvSpPr>
            <a:spLocks noGrp="1"/>
          </p:cNvSpPr>
          <p:nvPr>
            <p:ph type="dt" sz="half" idx="10"/>
          </p:nvPr>
        </p:nvSpPr>
        <p:spPr/>
        <p:txBody>
          <a:bodyPr/>
          <a:lstStyle/>
          <a:p>
            <a:r>
              <a:rPr lang="cs-CZ"/>
              <a:t>2023</a:t>
            </a:r>
          </a:p>
        </p:txBody>
      </p:sp>
      <p:sp>
        <p:nvSpPr>
          <p:cNvPr id="5" name="Zástupný symbol pro zápatí 4">
            <a:extLst>
              <a:ext uri="{FF2B5EF4-FFF2-40B4-BE49-F238E27FC236}">
                <a16:creationId xmlns:a16="http://schemas.microsoft.com/office/drawing/2014/main" id="{6F3A25CF-4DE0-4F32-85D7-567708254736}"/>
              </a:ext>
            </a:extLst>
          </p:cNvPr>
          <p:cNvSpPr>
            <a:spLocks noGrp="1"/>
          </p:cNvSpPr>
          <p:nvPr>
            <p:ph type="ftr" sz="quarter" idx="11"/>
          </p:nvPr>
        </p:nvSpPr>
        <p:spPr/>
        <p:txBody>
          <a:bodyPr/>
          <a:lstStyle/>
          <a:p>
            <a:r>
              <a:rPr lang="cs-CZ"/>
              <a:t>©Všechna práva vyhrazena</a:t>
            </a:r>
          </a:p>
        </p:txBody>
      </p:sp>
      <p:sp>
        <p:nvSpPr>
          <p:cNvPr id="6" name="Zástupný symbol pro číslo snímku 5">
            <a:extLst>
              <a:ext uri="{FF2B5EF4-FFF2-40B4-BE49-F238E27FC236}">
                <a16:creationId xmlns:a16="http://schemas.microsoft.com/office/drawing/2014/main" id="{444E4792-DB3F-4335-9907-D377EBEF657B}"/>
              </a:ext>
            </a:extLst>
          </p:cNvPr>
          <p:cNvSpPr>
            <a:spLocks noGrp="1"/>
          </p:cNvSpPr>
          <p:nvPr>
            <p:ph type="sldNum" sz="quarter" idx="12"/>
          </p:nvPr>
        </p:nvSpPr>
        <p:spPr/>
        <p:txBody>
          <a:bodyPr/>
          <a:lstStyle/>
          <a:p>
            <a:fld id="{E2513053-D514-8448-BD9B-6AC86BD996A2}" type="slidenum">
              <a:rPr lang="cs-CZ" smtClean="0"/>
              <a:t>17</a:t>
            </a:fld>
            <a:endParaRPr lang="cs-CZ"/>
          </a:p>
        </p:txBody>
      </p:sp>
      <p:sp>
        <p:nvSpPr>
          <p:cNvPr id="9" name="Rectangle 1">
            <a:extLst>
              <a:ext uri="{FF2B5EF4-FFF2-40B4-BE49-F238E27FC236}">
                <a16:creationId xmlns:a16="http://schemas.microsoft.com/office/drawing/2014/main" id="{2EBF52F0-EBDE-415C-9652-C8E288D4F9D9}"/>
              </a:ext>
            </a:extLst>
          </p:cNvPr>
          <p:cNvSpPr>
            <a:spLocks noGrp="1" noChangeArrowheads="1"/>
          </p:cNvSpPr>
          <p:nvPr>
            <p:ph type="title"/>
          </p:nvPr>
        </p:nvSpPr>
        <p:spPr bwMode="auto">
          <a:xfrm>
            <a:off x="862014" y="172318"/>
            <a:ext cx="10515600" cy="1311128"/>
          </a:xfrm>
          <a:prstGeom prst="rect">
            <a:avLst/>
          </a:prstGeom>
          <a:solidFill>
            <a:srgbClr val="EAEF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fontAlgn="base">
              <a:spcAft>
                <a:spcPct val="0"/>
              </a:spcAft>
              <a:buClrTx/>
              <a:buSzTx/>
              <a:tabLst/>
            </a:pPr>
            <a:r>
              <a:rPr lang="cs-CZ" altLang="cs-CZ" sz="2400" dirty="0">
                <a:solidFill>
                  <a:schemeClr val="hlink"/>
                </a:solidFill>
                <a:ea typeface="+mn-ea"/>
                <a:cs typeface="+mn-cs"/>
              </a:rPr>
              <a:t>Přehled veřejných funkcionářů z řad starostů, místostarostů, členů rady a členů zastupitelstva dle jednotlivých typů obcí níže.</a:t>
            </a:r>
          </a:p>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dirty="0">
                <a:ln>
                  <a:noFill/>
                </a:ln>
                <a:solidFill>
                  <a:schemeClr val="tx1"/>
                </a:solidFill>
                <a:effectLst/>
                <a:latin typeface="Arial" panose="020B0604020202020204" pitchFamily="34" charset="0"/>
              </a:rPr>
            </a:b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0343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7" name="Rectangle 3">
            <a:extLst>
              <a:ext uri="{FF2B5EF4-FFF2-40B4-BE49-F238E27FC236}">
                <a16:creationId xmlns:a16="http://schemas.microsoft.com/office/drawing/2014/main" id="{74693FDC-7CED-44D5-8EEC-B04B1A0EB6CE}"/>
              </a:ext>
            </a:extLst>
          </p:cNvPr>
          <p:cNvSpPr>
            <a:spLocks noGrp="1" noChangeArrowheads="1"/>
          </p:cNvSpPr>
          <p:nvPr>
            <p:ph type="body" idx="1"/>
          </p:nvPr>
        </p:nvSpPr>
        <p:spPr>
          <a:xfrm>
            <a:off x="1981200" y="-1"/>
            <a:ext cx="8229600" cy="6197543"/>
          </a:xfrm>
        </p:spPr>
        <p:txBody>
          <a:bodyPr>
            <a:normAutofit lnSpcReduction="10000"/>
          </a:bodyPr>
          <a:lstStyle/>
          <a:p>
            <a:pPr eaLnBrk="1" hangingPunct="1">
              <a:lnSpc>
                <a:spcPct val="80000"/>
              </a:lnSpc>
              <a:defRPr/>
            </a:pPr>
            <a:endParaRPr lang="cs-CZ" sz="1600" dirty="0">
              <a:solidFill>
                <a:srgbClr val="FFFF00"/>
              </a:solidFill>
            </a:endParaRPr>
          </a:p>
          <a:p>
            <a:pPr eaLnBrk="1" hangingPunct="1">
              <a:lnSpc>
                <a:spcPct val="80000"/>
              </a:lnSpc>
              <a:defRPr/>
            </a:pPr>
            <a:endParaRPr lang="cs-CZ" sz="1600" dirty="0">
              <a:solidFill>
                <a:srgbClr val="FFFF00"/>
              </a:solidFill>
            </a:endParaRPr>
          </a:p>
          <a:p>
            <a:pPr algn="just" eaLnBrk="1" hangingPunct="1">
              <a:defRPr/>
            </a:pPr>
            <a:endParaRPr lang="cs-CZ" sz="2600" dirty="0">
              <a:solidFill>
                <a:schemeClr val="tx1"/>
              </a:solidFill>
            </a:endParaRPr>
          </a:p>
          <a:p>
            <a:pPr algn="just" eaLnBrk="1" hangingPunct="1">
              <a:defRPr/>
            </a:pPr>
            <a:r>
              <a:rPr lang="cs-CZ" sz="2600" dirty="0">
                <a:solidFill>
                  <a:schemeClr val="tx1"/>
                </a:solidFill>
              </a:rPr>
              <a:t>Veřejný funkcionář nesmí ohrozit veřejný zájem tím, že</a:t>
            </a:r>
          </a:p>
          <a:p>
            <a:pPr lvl="1" algn="just" eaLnBrk="1" hangingPunct="1">
              <a:defRPr/>
            </a:pPr>
            <a:r>
              <a:rPr lang="cs-CZ" sz="2000" dirty="0">
                <a:solidFill>
                  <a:schemeClr val="tx1"/>
                </a:solidFill>
              </a:rPr>
              <a:t>a) využije svého postavení, pravomoci nebo informací získaných při výkonu své funkce k získání majetkového nebo jiného prospěchu nebo výhody pro sebe nebo jinou osobu,</a:t>
            </a:r>
          </a:p>
          <a:p>
            <a:pPr lvl="1" algn="just" eaLnBrk="1" hangingPunct="1">
              <a:defRPr/>
            </a:pPr>
            <a:r>
              <a:rPr lang="cs-CZ" sz="2000" dirty="0">
                <a:solidFill>
                  <a:schemeClr val="tx1"/>
                </a:solidFill>
              </a:rPr>
              <a:t> b) se bude odvolávat na svou funkci v záležitostech, které souvisejí s jeho osobními zájmy, zejména s jeho povoláním, zaměstnáním nebo podnikáním, nebo </a:t>
            </a:r>
          </a:p>
          <a:p>
            <a:pPr lvl="1" algn="just" eaLnBrk="1" hangingPunct="1">
              <a:defRPr/>
            </a:pPr>
            <a:r>
              <a:rPr lang="cs-CZ" sz="2000" dirty="0">
                <a:solidFill>
                  <a:schemeClr val="tx1"/>
                </a:solidFill>
              </a:rPr>
              <a:t>c) dá za úplatu nebo jinou výhodu ke komerčním reklamním účelům svolení k uvedení svého jména, popřípadě jmen a příjmení nebo svolení ke svému vyobrazení ve spojení s vykonávanou funkcí.</a:t>
            </a:r>
          </a:p>
          <a:p>
            <a:pPr algn="just">
              <a:defRPr/>
            </a:pPr>
            <a:r>
              <a:rPr lang="cs-CZ" altLang="cs-CZ" sz="2400" dirty="0">
                <a:solidFill>
                  <a:schemeClr val="tx1"/>
                </a:solidFill>
              </a:rPr>
              <a:t>§ 4 – na vybrané VF – jen § 2 odst. 1 písm. c) až m)</a:t>
            </a:r>
          </a:p>
          <a:p>
            <a:pPr algn="just">
              <a:defRPr/>
            </a:pPr>
            <a:r>
              <a:rPr lang="cs-CZ" altLang="cs-CZ" sz="2400" dirty="0">
                <a:solidFill>
                  <a:schemeClr val="tx1"/>
                </a:solidFill>
              </a:rPr>
              <a:t>vlastnictví médií - § 4a – vztahuje se i na uvolněné členy zastupitelstva a na neuvolněného starostu, místostarostu, členy rady (opět viz dle předchozí tabulky)</a:t>
            </a:r>
          </a:p>
          <a:p>
            <a:pPr algn="just">
              <a:defRPr/>
            </a:pPr>
            <a:r>
              <a:rPr lang="cs-CZ" altLang="cs-CZ" sz="2400" dirty="0">
                <a:solidFill>
                  <a:schemeClr val="tx1"/>
                </a:solidFill>
              </a:rPr>
              <a:t>účast v zadávacích řízeních - § 4b – na členy vlády či vedoucí jiného ÚSÚ (a jím ovládané osoby)</a:t>
            </a:r>
          </a:p>
          <a:p>
            <a:pPr lvl="1" algn="just" eaLnBrk="1" hangingPunct="1">
              <a:defRPr/>
            </a:pPr>
            <a:endParaRPr lang="cs-CZ" sz="2000" dirty="0">
              <a:solidFill>
                <a:srgbClr val="FFFF00"/>
              </a:solidFill>
            </a:endParaRPr>
          </a:p>
        </p:txBody>
      </p:sp>
      <p:sp>
        <p:nvSpPr>
          <p:cNvPr id="7" name="Zástupný symbol pro zápatí 6">
            <a:extLst>
              <a:ext uri="{FF2B5EF4-FFF2-40B4-BE49-F238E27FC236}">
                <a16:creationId xmlns:a16="http://schemas.microsoft.com/office/drawing/2014/main" id="{1840BBFB-D26B-42CB-9CBA-D39AA95C8FBB}"/>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5D120173-29B7-4B13-A76F-DB9B44AB26A6}"/>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C2A849C9-2E55-46F2-99DD-78ED7CC7EE61}"/>
              </a:ext>
            </a:extLst>
          </p:cNvPr>
          <p:cNvSpPr>
            <a:spLocks noGrp="1"/>
          </p:cNvSpPr>
          <p:nvPr>
            <p:ph type="sldNum" sz="quarter" idx="12"/>
          </p:nvPr>
        </p:nvSpPr>
        <p:spPr/>
        <p:txBody>
          <a:bodyPr/>
          <a:lstStyle/>
          <a:p>
            <a:fld id="{E2513053-D514-8448-BD9B-6AC86BD996A2}" type="slidenum">
              <a:rPr lang="cs-CZ" smtClean="0"/>
              <a:t>18</a:t>
            </a:fld>
            <a:endParaRPr lang="cs-CZ"/>
          </a:p>
        </p:txBody>
      </p:sp>
      <p:sp>
        <p:nvSpPr>
          <p:cNvPr id="6" name="Rectangle 2">
            <a:extLst>
              <a:ext uri="{FF2B5EF4-FFF2-40B4-BE49-F238E27FC236}">
                <a16:creationId xmlns:a16="http://schemas.microsoft.com/office/drawing/2014/main" id="{2016A621-AFAC-44E3-8629-A2632C2D1E40}"/>
              </a:ext>
            </a:extLst>
          </p:cNvPr>
          <p:cNvSpPr>
            <a:spLocks noGrp="1" noRot="1" noChangeArrowheads="1"/>
          </p:cNvSpPr>
          <p:nvPr>
            <p:ph type="title"/>
          </p:nvPr>
        </p:nvSpPr>
        <p:spPr>
          <a:xfrm>
            <a:off x="838200" y="374735"/>
            <a:ext cx="10515600" cy="677778"/>
          </a:xfrm>
        </p:spPr>
        <p:txBody>
          <a:bodyPr>
            <a:normAutofit/>
          </a:bodyPr>
          <a:lstStyle/>
          <a:p>
            <a:pPr algn="ctr" eaLnBrk="1" hangingPunct="1">
              <a:defRPr/>
            </a:pPr>
            <a:r>
              <a:rPr lang="cs-CZ" sz="4000" dirty="0">
                <a:solidFill>
                  <a:schemeClr val="hlink"/>
                </a:solidFill>
                <a:ea typeface="+mn-ea"/>
                <a:cs typeface="+mn-cs"/>
              </a:rPr>
              <a:t>Střet zájmů</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3" name="Rectangle 3">
            <a:extLst>
              <a:ext uri="{FF2B5EF4-FFF2-40B4-BE49-F238E27FC236}">
                <a16:creationId xmlns:a16="http://schemas.microsoft.com/office/drawing/2014/main" id="{0BED8351-0D7F-4BC4-896C-75285DA66F12}"/>
              </a:ext>
            </a:extLst>
          </p:cNvPr>
          <p:cNvSpPr>
            <a:spLocks noGrp="1" noChangeArrowheads="1"/>
          </p:cNvSpPr>
          <p:nvPr>
            <p:ph type="body" idx="1"/>
          </p:nvPr>
        </p:nvSpPr>
        <p:spPr>
          <a:xfrm>
            <a:off x="1774825" y="1052513"/>
            <a:ext cx="8229600" cy="5145030"/>
          </a:xfrm>
        </p:spPr>
        <p:txBody>
          <a:bodyPr>
            <a:normAutofit/>
          </a:bodyPr>
          <a:lstStyle/>
          <a:p>
            <a:pPr eaLnBrk="1" hangingPunct="1">
              <a:lnSpc>
                <a:spcPct val="80000"/>
              </a:lnSpc>
              <a:buFontTx/>
              <a:buNone/>
              <a:defRPr/>
            </a:pPr>
            <a:endParaRPr lang="cs-CZ" sz="2000" dirty="0">
              <a:solidFill>
                <a:srgbClr val="FFFF00"/>
              </a:solidFill>
            </a:endParaRPr>
          </a:p>
          <a:p>
            <a:pPr lvl="1" algn="just" eaLnBrk="1" hangingPunct="1">
              <a:defRPr/>
            </a:pPr>
            <a:r>
              <a:rPr lang="cs-CZ" altLang="cs-CZ" dirty="0">
                <a:solidFill>
                  <a:schemeClr val="tx1"/>
                </a:solidFill>
              </a:rPr>
              <a:t>podíl na zisku nebo jiné plnění - §  5 </a:t>
            </a:r>
          </a:p>
          <a:p>
            <a:pPr lvl="2" algn="just" eaLnBrk="1" hangingPunct="1">
              <a:defRPr/>
            </a:pPr>
            <a:r>
              <a:rPr lang="cs-CZ" dirty="0">
                <a:solidFill>
                  <a:schemeClr val="tx1"/>
                </a:solidFill>
              </a:rPr>
              <a:t>nově upraven § 5 odst. 2 – uvolněný zastupitel v obchodní společnosti</a:t>
            </a:r>
            <a:endParaRPr lang="cs-CZ" altLang="cs-CZ" dirty="0">
              <a:solidFill>
                <a:schemeClr val="tx1"/>
              </a:solidFill>
            </a:endParaRPr>
          </a:p>
          <a:p>
            <a:pPr lvl="1" algn="just" eaLnBrk="1" hangingPunct="1">
              <a:defRPr/>
            </a:pPr>
            <a:r>
              <a:rPr lang="cs-CZ" altLang="cs-CZ" dirty="0">
                <a:solidFill>
                  <a:schemeClr val="tx1"/>
                </a:solidFill>
              </a:rPr>
              <a:t>„</a:t>
            </a:r>
            <a:r>
              <a:rPr lang="cs-CZ" altLang="cs-CZ" dirty="0" err="1">
                <a:solidFill>
                  <a:schemeClr val="tx1"/>
                </a:solidFill>
              </a:rPr>
              <a:t>revolving</a:t>
            </a:r>
            <a:r>
              <a:rPr lang="cs-CZ" altLang="cs-CZ" dirty="0">
                <a:solidFill>
                  <a:schemeClr val="tx1"/>
                </a:solidFill>
              </a:rPr>
              <a:t> </a:t>
            </a:r>
            <a:r>
              <a:rPr lang="cs-CZ" altLang="cs-CZ" dirty="0" err="1">
                <a:solidFill>
                  <a:schemeClr val="tx1"/>
                </a:solidFill>
              </a:rPr>
              <a:t>doors</a:t>
            </a:r>
            <a:r>
              <a:rPr lang="cs-CZ" altLang="cs-CZ" dirty="0">
                <a:solidFill>
                  <a:schemeClr val="tx1"/>
                </a:solidFill>
              </a:rPr>
              <a:t>“ - § 6</a:t>
            </a:r>
          </a:p>
          <a:p>
            <a:pPr algn="just" eaLnBrk="1" hangingPunct="1">
              <a:buFont typeface="Arial" charset="0"/>
              <a:buChar char="•"/>
              <a:defRPr/>
            </a:pPr>
            <a:r>
              <a:rPr lang="cs-CZ" altLang="cs-CZ" sz="2400" dirty="0">
                <a:solidFill>
                  <a:schemeClr val="tx1"/>
                </a:solidFill>
              </a:rPr>
              <a:t>oznámení o osobním zájmu § 8</a:t>
            </a:r>
          </a:p>
          <a:p>
            <a:pPr lvl="1" algn="just" eaLnBrk="1" hangingPunct="1">
              <a:buFont typeface="Arial" charset="0"/>
              <a:buChar char="•"/>
              <a:defRPr/>
            </a:pPr>
            <a:r>
              <a:rPr lang="cs-CZ" altLang="cs-CZ" sz="1800" dirty="0">
                <a:solidFill>
                  <a:schemeClr val="tx1"/>
                </a:solidFill>
              </a:rPr>
              <a:t>jako jediné se podává ústně; VF je povinen při jednání ústavního orgánu, jiného státního orgánu, orgánu územního samosprávného celku nebo orgánu právnické osoby vzniklé ze zákona, ve kterém vystoupí v rozpravě, předloží návrh nebo je oprávněn hlasovat, oznámit svůj poměr k projednávané věci, jestliže se zřetelem k výsledku projednání věci by mu mohla vzniknout osobní výhoda nebo újma anebo má-li na věci jiný osobní zájem; to neplatí, jde-li jinak o prospěch nebo zájem obecně zřejmý ve vztahu k neomezenému okruhu adresátův průběhu jednání, nejpozději však před tím, než orgán přistoupí k hlasování; oznámení je vždy součástí zápisu z jednání</a:t>
            </a:r>
          </a:p>
          <a:p>
            <a:pPr lvl="1" algn="just" eaLnBrk="1" hangingPunct="1">
              <a:buFont typeface="Arial" charset="0"/>
              <a:buChar char="•"/>
              <a:defRPr/>
            </a:pPr>
            <a:r>
              <a:rPr lang="cs-CZ" altLang="cs-CZ" sz="1800" dirty="0">
                <a:solidFill>
                  <a:schemeClr val="tx1"/>
                </a:solidFill>
              </a:rPr>
              <a:t>není součástí Centrálního registru oznámení</a:t>
            </a:r>
          </a:p>
          <a:p>
            <a:pPr eaLnBrk="1" hangingPunct="1">
              <a:lnSpc>
                <a:spcPct val="80000"/>
              </a:lnSpc>
              <a:defRPr/>
            </a:pPr>
            <a:endParaRPr lang="cs-CZ" sz="2000" dirty="0">
              <a:solidFill>
                <a:srgbClr val="FFFF00"/>
              </a:solidFill>
            </a:endParaRPr>
          </a:p>
        </p:txBody>
      </p:sp>
      <p:sp>
        <p:nvSpPr>
          <p:cNvPr id="7" name="Zástupný symbol pro zápatí 6">
            <a:extLst>
              <a:ext uri="{FF2B5EF4-FFF2-40B4-BE49-F238E27FC236}">
                <a16:creationId xmlns:a16="http://schemas.microsoft.com/office/drawing/2014/main" id="{EDF9CE41-4258-4C93-841B-CCC0769F8DC8}"/>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E0B7F95F-6584-4F80-9EBD-CBEE013B8905}"/>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6954C631-F0BB-4E6B-ADDC-BB9F957A02CE}"/>
              </a:ext>
            </a:extLst>
          </p:cNvPr>
          <p:cNvSpPr>
            <a:spLocks noGrp="1"/>
          </p:cNvSpPr>
          <p:nvPr>
            <p:ph type="sldNum" sz="quarter" idx="12"/>
          </p:nvPr>
        </p:nvSpPr>
        <p:spPr/>
        <p:txBody>
          <a:bodyPr/>
          <a:lstStyle/>
          <a:p>
            <a:fld id="{E2513053-D514-8448-BD9B-6AC86BD996A2}" type="slidenum">
              <a:rPr lang="cs-CZ" smtClean="0"/>
              <a:t>19</a:t>
            </a:fld>
            <a:endParaRPr lang="cs-CZ"/>
          </a:p>
        </p:txBody>
      </p:sp>
      <p:sp>
        <p:nvSpPr>
          <p:cNvPr id="6" name="Rectangle 2">
            <a:extLst>
              <a:ext uri="{FF2B5EF4-FFF2-40B4-BE49-F238E27FC236}">
                <a16:creationId xmlns:a16="http://schemas.microsoft.com/office/drawing/2014/main" id="{F08DD8D4-BB54-477A-BF4D-4915A779F453}"/>
              </a:ext>
            </a:extLst>
          </p:cNvPr>
          <p:cNvSpPr>
            <a:spLocks noGrp="1" noRot="1" noChangeArrowheads="1"/>
          </p:cNvSpPr>
          <p:nvPr>
            <p:ph type="title"/>
          </p:nvPr>
        </p:nvSpPr>
        <p:spPr>
          <a:xfrm>
            <a:off x="838200" y="374735"/>
            <a:ext cx="10515600" cy="677778"/>
          </a:xfrm>
        </p:spPr>
        <p:txBody>
          <a:bodyPr>
            <a:normAutofit/>
          </a:bodyPr>
          <a:lstStyle/>
          <a:p>
            <a:pPr algn="ctr" eaLnBrk="1" hangingPunct="1">
              <a:defRPr/>
            </a:pPr>
            <a:r>
              <a:rPr lang="cs-CZ" sz="4000" dirty="0">
                <a:solidFill>
                  <a:schemeClr val="hlink"/>
                </a:solidFill>
                <a:ea typeface="+mn-ea"/>
                <a:cs typeface="+mn-cs"/>
              </a:rPr>
              <a:t>Střet zájmů</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B641277C-06B1-4041-A40D-C484280CB131}"/>
              </a:ext>
            </a:extLst>
          </p:cNvPr>
          <p:cNvSpPr>
            <a:spLocks noGrp="1" noChangeArrowheads="1"/>
          </p:cNvSpPr>
          <p:nvPr>
            <p:ph type="title"/>
          </p:nvPr>
        </p:nvSpPr>
        <p:spPr>
          <a:xfrm>
            <a:off x="1981200" y="292101"/>
            <a:ext cx="8229600" cy="473075"/>
          </a:xfrm>
        </p:spPr>
        <p:txBody>
          <a:bodyPr>
            <a:noAutofit/>
          </a:bodyPr>
          <a:lstStyle/>
          <a:p>
            <a:pPr algn="ctr" eaLnBrk="1" hangingPunct="1">
              <a:defRPr/>
            </a:pPr>
            <a:r>
              <a:rPr lang="cs-CZ" sz="4000" dirty="0">
                <a:solidFill>
                  <a:schemeClr val="hlink"/>
                </a:solidFill>
              </a:rPr>
              <a:t>Zákon o obcích</a:t>
            </a:r>
          </a:p>
        </p:txBody>
      </p:sp>
      <p:sp>
        <p:nvSpPr>
          <p:cNvPr id="100355" name="Rectangle 3">
            <a:extLst>
              <a:ext uri="{FF2B5EF4-FFF2-40B4-BE49-F238E27FC236}">
                <a16:creationId xmlns:a16="http://schemas.microsoft.com/office/drawing/2014/main" id="{1CE05B9E-0585-4B01-A578-657C44E5D04A}"/>
              </a:ext>
            </a:extLst>
          </p:cNvPr>
          <p:cNvSpPr>
            <a:spLocks noGrp="1" noChangeArrowheads="1"/>
          </p:cNvSpPr>
          <p:nvPr>
            <p:ph type="body" idx="1"/>
          </p:nvPr>
        </p:nvSpPr>
        <p:spPr>
          <a:xfrm>
            <a:off x="1409700" y="869129"/>
            <a:ext cx="9144000" cy="5732462"/>
          </a:xfrm>
        </p:spPr>
        <p:txBody>
          <a:bodyPr/>
          <a:lstStyle/>
          <a:p>
            <a:pPr algn="just" eaLnBrk="1" hangingPunct="1">
              <a:lnSpc>
                <a:spcPct val="90000"/>
              </a:lnSpc>
              <a:defRPr/>
            </a:pPr>
            <a:r>
              <a:rPr lang="cs-CZ" sz="2300" dirty="0">
                <a:solidFill>
                  <a:schemeClr val="tx1"/>
                </a:solidFill>
                <a:latin typeface="Franklin Gothic Book" panose="020B0503020102020204" pitchFamily="34" charset="0"/>
              </a:rPr>
              <a:t>Zákon č. 128/2000 Sb., o obcích (obecní zřízení), ve znění pozdějších předpisů</a:t>
            </a:r>
          </a:p>
          <a:p>
            <a:pPr lvl="1" algn="just" eaLnBrk="1" hangingPunct="1">
              <a:lnSpc>
                <a:spcPct val="90000"/>
              </a:lnSpc>
              <a:defRPr/>
            </a:pPr>
            <a:r>
              <a:rPr lang="cs-CZ" sz="2300" dirty="0">
                <a:solidFill>
                  <a:schemeClr val="tx1"/>
                </a:solidFill>
                <a:latin typeface="Franklin Gothic Book" panose="020B0503020102020204" pitchFamily="34" charset="0"/>
              </a:rPr>
              <a:t>Obec – veřejnoprávní korporace</a:t>
            </a:r>
          </a:p>
          <a:p>
            <a:pPr lvl="1" algn="just" eaLnBrk="1" hangingPunct="1">
              <a:lnSpc>
                <a:spcPct val="90000"/>
              </a:lnSpc>
              <a:defRPr/>
            </a:pPr>
            <a:r>
              <a:rPr lang="cs-CZ" sz="2300" dirty="0">
                <a:solidFill>
                  <a:schemeClr val="tx1"/>
                </a:solidFill>
                <a:latin typeface="Franklin Gothic Book" panose="020B0503020102020204" pitchFamily="34" charset="0"/>
              </a:rPr>
              <a:t>§ 5 – orgány obce – zastupitelstvo, rada, starosta, obecní úřad</a:t>
            </a:r>
          </a:p>
          <a:p>
            <a:pPr lvl="1" algn="just" eaLnBrk="1" hangingPunct="1">
              <a:lnSpc>
                <a:spcPct val="90000"/>
              </a:lnSpc>
              <a:defRPr/>
            </a:pPr>
            <a:r>
              <a:rPr lang="cs-CZ" sz="2300" dirty="0">
                <a:solidFill>
                  <a:schemeClr val="tx1"/>
                </a:solidFill>
                <a:latin typeface="Franklin Gothic Book" panose="020B0503020102020204" pitchFamily="34" charset="0"/>
              </a:rPr>
              <a:t>§ 7 – samostatná a přenesená působnost</a:t>
            </a:r>
          </a:p>
          <a:p>
            <a:pPr lvl="1" algn="just" eaLnBrk="1" hangingPunct="1">
              <a:lnSpc>
                <a:spcPct val="90000"/>
              </a:lnSpc>
              <a:defRPr/>
            </a:pPr>
            <a:r>
              <a:rPr lang="cs-CZ" sz="2300" dirty="0">
                <a:solidFill>
                  <a:schemeClr val="tx1"/>
                </a:solidFill>
                <a:latin typeface="Franklin Gothic Book" panose="020B0503020102020204" pitchFamily="34" charset="0"/>
              </a:rPr>
              <a:t>§ 9a – finanční kontrola</a:t>
            </a:r>
          </a:p>
          <a:p>
            <a:pPr lvl="1" algn="just" eaLnBrk="1" hangingPunct="1">
              <a:lnSpc>
                <a:spcPct val="90000"/>
              </a:lnSpc>
              <a:defRPr/>
            </a:pPr>
            <a:r>
              <a:rPr lang="cs-CZ" sz="2300" dirty="0">
                <a:solidFill>
                  <a:schemeClr val="tx1"/>
                </a:solidFill>
                <a:latin typeface="Franklin Gothic Book" panose="020B0503020102020204" pitchFamily="34" charset="0"/>
              </a:rPr>
              <a:t>§ 10 – obecně závazné vyhlášky – kontrola Ministerstvo vnitra, </a:t>
            </a:r>
          </a:p>
          <a:p>
            <a:pPr lvl="1" algn="just" eaLnBrk="1" hangingPunct="1">
              <a:lnSpc>
                <a:spcPct val="90000"/>
              </a:lnSpc>
              <a:defRPr/>
            </a:pPr>
            <a:r>
              <a:rPr lang="cs-CZ" sz="2300" dirty="0">
                <a:solidFill>
                  <a:schemeClr val="tx1"/>
                </a:solidFill>
                <a:latin typeface="Franklin Gothic Book" panose="020B0503020102020204" pitchFamily="34" charset="0"/>
              </a:rPr>
              <a:t>§ 11 - nařízení obce – kontrola KÚ</a:t>
            </a:r>
          </a:p>
          <a:p>
            <a:pPr lvl="1" algn="just" eaLnBrk="1" hangingPunct="1">
              <a:lnSpc>
                <a:spcPct val="90000"/>
              </a:lnSpc>
              <a:defRPr/>
            </a:pPr>
            <a:r>
              <a:rPr lang="cs-CZ" sz="2300" dirty="0">
                <a:solidFill>
                  <a:schemeClr val="tx1"/>
                </a:solidFill>
                <a:latin typeface="Franklin Gothic Book" panose="020B0503020102020204" pitchFamily="34" charset="0"/>
              </a:rPr>
              <a:t>§ 16 - Práva občana obce – nejvýznamnější – právo volit a být volen a  vystupovat na jednání zastupitelstva</a:t>
            </a:r>
          </a:p>
          <a:p>
            <a:pPr lvl="2" algn="just">
              <a:defRPr/>
            </a:pPr>
            <a:r>
              <a:rPr lang="cs-CZ" sz="1900" dirty="0">
                <a:solidFill>
                  <a:schemeClr val="tx1"/>
                </a:solidFill>
                <a:latin typeface="Franklin Gothic Book" panose="020B0503020102020204" pitchFamily="34" charset="0"/>
              </a:rPr>
              <a:t>Oprávnění uvedená v § 16 má i fyzická osoba, která </a:t>
            </a:r>
          </a:p>
          <a:p>
            <a:pPr lvl="3" algn="just">
              <a:defRPr/>
            </a:pPr>
            <a:r>
              <a:rPr lang="cs-CZ" sz="1700" dirty="0">
                <a:solidFill>
                  <a:schemeClr val="tx1"/>
                </a:solidFill>
                <a:latin typeface="Franklin Gothic Book" panose="020B0503020102020204" pitchFamily="34" charset="0"/>
              </a:rPr>
              <a:t>dosáhla věku 18 let, je cizím státním občanem a je v obci hlášena k trvalému pobytu, stanoví-li tak mezinárodní smlouva, kterou je Česká republika vázána a která byla vyhlášena.</a:t>
            </a:r>
          </a:p>
          <a:p>
            <a:pPr lvl="2" algn="just">
              <a:defRPr/>
            </a:pPr>
            <a:r>
              <a:rPr lang="cs-CZ" sz="1900" dirty="0">
                <a:solidFill>
                  <a:schemeClr val="tx1"/>
                </a:solidFill>
                <a:latin typeface="Franklin Gothic Book" panose="020B0503020102020204" pitchFamily="34" charset="0"/>
              </a:rPr>
              <a:t>Některá oprávnění má i má i fyzická osoba, která dosáhla věku 18 let a vlastní na území obce nemovitost (s výjimkou voleb a referenda)</a:t>
            </a:r>
          </a:p>
          <a:p>
            <a:pPr eaLnBrk="1" hangingPunct="1">
              <a:lnSpc>
                <a:spcPct val="90000"/>
              </a:lnSpc>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D5425DF5-4079-4570-B354-68B84664EE74}"/>
              </a:ext>
            </a:extLst>
          </p:cNvPr>
          <p:cNvSpPr>
            <a:spLocks noGrp="1"/>
          </p:cNvSpPr>
          <p:nvPr>
            <p:ph type="ftr" sz="quarter" idx="11"/>
          </p:nvPr>
        </p:nvSpPr>
        <p:spPr/>
        <p:txBody>
          <a:bodyPr/>
          <a:lstStyle/>
          <a:p>
            <a:pPr>
              <a:defRPr/>
            </a:pPr>
            <a:r>
              <a:rPr lang="cs-CZ" dirty="0"/>
              <a:t>©Všechna práva vyhrazena</a:t>
            </a:r>
          </a:p>
        </p:txBody>
      </p:sp>
      <p:sp>
        <p:nvSpPr>
          <p:cNvPr id="2" name="Zástupný symbol pro datum 1">
            <a:extLst>
              <a:ext uri="{FF2B5EF4-FFF2-40B4-BE49-F238E27FC236}">
                <a16:creationId xmlns:a16="http://schemas.microsoft.com/office/drawing/2014/main" id="{BBB48FC2-01D6-490B-A0C8-F5165A33B5E6}"/>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70AA475D-AC94-4DC3-9C23-3A27F13AEDCE}"/>
              </a:ext>
            </a:extLst>
          </p:cNvPr>
          <p:cNvSpPr>
            <a:spLocks noGrp="1"/>
          </p:cNvSpPr>
          <p:nvPr>
            <p:ph type="sldNum" sz="quarter" idx="12"/>
          </p:nvPr>
        </p:nvSpPr>
        <p:spPr/>
        <p:txBody>
          <a:bodyPr/>
          <a:lstStyle/>
          <a:p>
            <a:fld id="{E2513053-D514-8448-BD9B-6AC86BD996A2}" type="slidenum">
              <a:rPr lang="cs-CZ" smtClean="0"/>
              <a:t>2</a:t>
            </a:fld>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a:extLst>
              <a:ext uri="{FF2B5EF4-FFF2-40B4-BE49-F238E27FC236}">
                <a16:creationId xmlns:a16="http://schemas.microsoft.com/office/drawing/2014/main" id="{7383303F-C157-4989-9D77-67B7DFBEC4FE}"/>
              </a:ext>
            </a:extLst>
          </p:cNvPr>
          <p:cNvSpPr>
            <a:spLocks noGrp="1" noChangeArrowheads="1"/>
          </p:cNvSpPr>
          <p:nvPr>
            <p:ph type="body" idx="1"/>
          </p:nvPr>
        </p:nvSpPr>
        <p:spPr>
          <a:xfrm>
            <a:off x="1847850" y="830263"/>
            <a:ext cx="8229600" cy="5367279"/>
          </a:xfrm>
        </p:spPr>
        <p:txBody>
          <a:bodyPr>
            <a:normAutofit lnSpcReduction="10000"/>
          </a:bodyPr>
          <a:lstStyle/>
          <a:p>
            <a:pPr marL="0" indent="0" algn="just" eaLnBrk="1" hangingPunct="1">
              <a:buNone/>
              <a:defRPr/>
            </a:pPr>
            <a:endParaRPr lang="cs-CZ" altLang="cs-CZ" sz="2400" dirty="0">
              <a:solidFill>
                <a:schemeClr val="tx1"/>
              </a:solidFill>
            </a:endParaRPr>
          </a:p>
          <a:p>
            <a:pPr algn="just" eaLnBrk="1" hangingPunct="1">
              <a:buFont typeface="Arial" charset="0"/>
              <a:buChar char="•"/>
              <a:defRPr/>
            </a:pPr>
            <a:r>
              <a:rPr lang="cs-CZ" altLang="cs-CZ" sz="2400" dirty="0">
                <a:solidFill>
                  <a:schemeClr val="tx1"/>
                </a:solidFill>
              </a:rPr>
              <a:t>oznámení o činnostech § 9</a:t>
            </a:r>
          </a:p>
          <a:p>
            <a:pPr algn="just" eaLnBrk="1" hangingPunct="1">
              <a:buFont typeface="Arial" charset="0"/>
              <a:buChar char="•"/>
              <a:defRPr/>
            </a:pPr>
            <a:r>
              <a:rPr lang="cs-CZ" altLang="cs-CZ" sz="2400" dirty="0">
                <a:solidFill>
                  <a:schemeClr val="tx1"/>
                </a:solidFill>
              </a:rPr>
              <a:t>oznámení o majetku § 10</a:t>
            </a:r>
          </a:p>
          <a:p>
            <a:pPr algn="just" eaLnBrk="1" hangingPunct="1">
              <a:buFont typeface="Arial" charset="0"/>
              <a:buChar char="•"/>
              <a:defRPr/>
            </a:pPr>
            <a:r>
              <a:rPr lang="cs-CZ" altLang="cs-CZ" sz="2400" dirty="0">
                <a:solidFill>
                  <a:schemeClr val="tx1"/>
                </a:solidFill>
              </a:rPr>
              <a:t>oznámení o příjmech a závazcích § 11</a:t>
            </a:r>
          </a:p>
          <a:p>
            <a:pPr algn="just" eaLnBrk="1" hangingPunct="1">
              <a:defRPr/>
            </a:pPr>
            <a:r>
              <a:rPr lang="cs-CZ" altLang="cs-CZ" sz="2400" dirty="0">
                <a:solidFill>
                  <a:schemeClr val="tx1"/>
                </a:solidFill>
              </a:rPr>
              <a:t>druhy oznámení:</a:t>
            </a:r>
          </a:p>
          <a:p>
            <a:pPr lvl="1" algn="just" eaLnBrk="1" hangingPunct="1">
              <a:defRPr/>
            </a:pPr>
            <a:r>
              <a:rPr lang="cs-CZ" altLang="cs-CZ" sz="1800" b="1" i="1" dirty="0">
                <a:solidFill>
                  <a:schemeClr val="tx1"/>
                </a:solidFill>
              </a:rPr>
              <a:t>vstupní </a:t>
            </a:r>
            <a:r>
              <a:rPr lang="cs-CZ" altLang="cs-CZ" sz="1800" dirty="0">
                <a:solidFill>
                  <a:schemeClr val="tx1"/>
                </a:solidFill>
              </a:rPr>
              <a:t>(</a:t>
            </a:r>
            <a:r>
              <a:rPr lang="cs-CZ" sz="1800" dirty="0">
                <a:solidFill>
                  <a:schemeClr val="tx1"/>
                </a:solidFill>
              </a:rPr>
              <a:t>bude se prokazovat majetek ke dni předcházejícímu dni vzniku funkce)</a:t>
            </a:r>
            <a:endParaRPr lang="cs-CZ" altLang="cs-CZ" sz="1800" dirty="0">
              <a:solidFill>
                <a:schemeClr val="tx1"/>
              </a:solidFill>
            </a:endParaRPr>
          </a:p>
          <a:p>
            <a:pPr lvl="1" algn="just" eaLnBrk="1" hangingPunct="1">
              <a:defRPr/>
            </a:pPr>
            <a:r>
              <a:rPr lang="cs-CZ" altLang="cs-CZ" sz="1800" b="1" i="1" dirty="0">
                <a:solidFill>
                  <a:schemeClr val="tx1"/>
                </a:solidFill>
              </a:rPr>
              <a:t>průběžné (či běžné)</a:t>
            </a:r>
          </a:p>
          <a:p>
            <a:pPr lvl="1" algn="just" eaLnBrk="1" hangingPunct="1">
              <a:defRPr/>
            </a:pPr>
            <a:r>
              <a:rPr lang="cs-CZ" altLang="cs-CZ" sz="1800" b="1" i="1" dirty="0">
                <a:solidFill>
                  <a:schemeClr val="tx1"/>
                </a:solidFill>
              </a:rPr>
              <a:t>výstupní</a:t>
            </a:r>
          </a:p>
          <a:p>
            <a:pPr algn="just" eaLnBrk="1" hangingPunct="1">
              <a:defRPr/>
            </a:pPr>
            <a:r>
              <a:rPr lang="cs-CZ" altLang="cs-CZ" sz="2200" u="sng" dirty="0">
                <a:solidFill>
                  <a:schemeClr val="tx1"/>
                </a:solidFill>
              </a:rPr>
              <a:t>lhůty pro podání oznámení</a:t>
            </a:r>
            <a:endParaRPr lang="cs-CZ" altLang="cs-CZ" sz="2200" dirty="0">
              <a:solidFill>
                <a:schemeClr val="tx1"/>
              </a:solidFill>
            </a:endParaRPr>
          </a:p>
          <a:p>
            <a:pPr lvl="2" algn="just" eaLnBrk="1" hangingPunct="1">
              <a:buFont typeface="Arial" charset="0"/>
              <a:buChar char="•"/>
              <a:defRPr/>
            </a:pPr>
            <a:r>
              <a:rPr lang="cs-CZ" altLang="cs-CZ" sz="1600" u="sng" dirty="0">
                <a:solidFill>
                  <a:schemeClr val="tx1"/>
                </a:solidFill>
              </a:rPr>
              <a:t>Veřejný funkcionář</a:t>
            </a:r>
          </a:p>
          <a:p>
            <a:pPr lvl="3" algn="just" eaLnBrk="1" hangingPunct="1">
              <a:buFont typeface="Arial" charset="0"/>
              <a:buChar char="•"/>
              <a:defRPr/>
            </a:pPr>
            <a:r>
              <a:rPr lang="cs-CZ" altLang="cs-CZ" sz="1600" b="1" i="1" dirty="0">
                <a:solidFill>
                  <a:schemeClr val="tx1"/>
                </a:solidFill>
              </a:rPr>
              <a:t>vstupní</a:t>
            </a:r>
            <a:r>
              <a:rPr lang="cs-CZ" altLang="cs-CZ" sz="1600" dirty="0">
                <a:solidFill>
                  <a:schemeClr val="tx1"/>
                </a:solidFill>
              </a:rPr>
              <a:t> - do 30 dnů ode dne, kdy jej do registru oznámení o činnostech, oznámení o majetku a oznámení o příjmech a závazcích (dále jen "registr oznámení") zapsala právnická osoba nebo její orgán nebo organizační složka</a:t>
            </a:r>
          </a:p>
          <a:p>
            <a:pPr lvl="3" algn="just" eaLnBrk="1" hangingPunct="1">
              <a:buFont typeface="Arial" charset="0"/>
              <a:buChar char="•"/>
              <a:defRPr/>
            </a:pPr>
            <a:r>
              <a:rPr lang="cs-CZ" altLang="cs-CZ" sz="1600" b="1" i="1" dirty="0">
                <a:solidFill>
                  <a:schemeClr val="tx1"/>
                </a:solidFill>
              </a:rPr>
              <a:t>běžné </a:t>
            </a:r>
            <a:r>
              <a:rPr lang="cs-CZ" altLang="cs-CZ" sz="1600" dirty="0">
                <a:solidFill>
                  <a:schemeClr val="tx1"/>
                </a:solidFill>
              </a:rPr>
              <a:t>- nejpozději do 30. června následujícího kalendářního roku po celou dobu výkonu funkce (za předchozí kalendářní rok)</a:t>
            </a:r>
          </a:p>
          <a:p>
            <a:pPr lvl="3" algn="just" eaLnBrk="1" hangingPunct="1">
              <a:buFont typeface="Arial" charset="0"/>
              <a:buChar char="•"/>
              <a:defRPr/>
            </a:pPr>
            <a:r>
              <a:rPr lang="cs-CZ" altLang="cs-CZ" sz="1600" b="1" i="1" dirty="0">
                <a:solidFill>
                  <a:schemeClr val="tx1"/>
                </a:solidFill>
              </a:rPr>
              <a:t>výstupní </a:t>
            </a:r>
            <a:r>
              <a:rPr lang="cs-CZ" altLang="cs-CZ" sz="1600" dirty="0">
                <a:solidFill>
                  <a:schemeClr val="tx1"/>
                </a:solidFill>
              </a:rPr>
              <a:t>- nejpozději do 30 dnů ode dne, kdy tuto skutečnost do registru oznámení zapíše právnická osoba nebo její orgán nebo organizační složka </a:t>
            </a:r>
          </a:p>
          <a:p>
            <a:pPr marL="1371600" lvl="3" indent="0" algn="just">
              <a:buNone/>
              <a:defRPr/>
            </a:pPr>
            <a:endParaRPr lang="cs-CZ" altLang="cs-CZ" sz="1600" dirty="0">
              <a:solidFill>
                <a:schemeClr val="tx1"/>
              </a:solidFill>
            </a:endParaRPr>
          </a:p>
          <a:p>
            <a:pPr lvl="1" algn="just" eaLnBrk="1" hangingPunct="1">
              <a:defRPr/>
            </a:pPr>
            <a:endParaRPr lang="cs-CZ" altLang="cs-CZ" sz="1800" b="1" i="1" dirty="0">
              <a:solidFill>
                <a:schemeClr val="tx1"/>
              </a:solidFill>
            </a:endParaRPr>
          </a:p>
          <a:p>
            <a:pPr lvl="1" eaLnBrk="1" hangingPunct="1">
              <a:lnSpc>
                <a:spcPct val="80000"/>
              </a:lnSpc>
              <a:defRPr/>
            </a:pPr>
            <a:endParaRPr lang="cs-CZ" dirty="0"/>
          </a:p>
        </p:txBody>
      </p:sp>
      <p:sp>
        <p:nvSpPr>
          <p:cNvPr id="7" name="Zástupný symbol pro zápatí 6">
            <a:extLst>
              <a:ext uri="{FF2B5EF4-FFF2-40B4-BE49-F238E27FC236}">
                <a16:creationId xmlns:a16="http://schemas.microsoft.com/office/drawing/2014/main" id="{7DBB75ED-8DF9-4970-B481-916C7EE26B56}"/>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9C9C5E1D-C2D1-4698-A221-31DEA102F484}"/>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5D1A5818-4AC8-4886-97C2-33AEDD1BB3E9}"/>
              </a:ext>
            </a:extLst>
          </p:cNvPr>
          <p:cNvSpPr>
            <a:spLocks noGrp="1"/>
          </p:cNvSpPr>
          <p:nvPr>
            <p:ph type="sldNum" sz="quarter" idx="12"/>
          </p:nvPr>
        </p:nvSpPr>
        <p:spPr/>
        <p:txBody>
          <a:bodyPr/>
          <a:lstStyle/>
          <a:p>
            <a:fld id="{E2513053-D514-8448-BD9B-6AC86BD996A2}" type="slidenum">
              <a:rPr lang="cs-CZ" smtClean="0"/>
              <a:t>20</a:t>
            </a:fld>
            <a:endParaRPr lang="cs-CZ"/>
          </a:p>
        </p:txBody>
      </p:sp>
      <p:sp>
        <p:nvSpPr>
          <p:cNvPr id="6" name="Rectangle 2">
            <a:extLst>
              <a:ext uri="{FF2B5EF4-FFF2-40B4-BE49-F238E27FC236}">
                <a16:creationId xmlns:a16="http://schemas.microsoft.com/office/drawing/2014/main" id="{0EB2C35E-6972-4A54-BEE9-5C6FBD60A85E}"/>
              </a:ext>
            </a:extLst>
          </p:cNvPr>
          <p:cNvSpPr>
            <a:spLocks noGrp="1" noRot="1" noChangeArrowheads="1"/>
          </p:cNvSpPr>
          <p:nvPr>
            <p:ph type="title"/>
          </p:nvPr>
        </p:nvSpPr>
        <p:spPr>
          <a:xfrm>
            <a:off x="838200" y="374735"/>
            <a:ext cx="10515600" cy="677778"/>
          </a:xfrm>
        </p:spPr>
        <p:txBody>
          <a:bodyPr>
            <a:normAutofit/>
          </a:bodyPr>
          <a:lstStyle/>
          <a:p>
            <a:pPr algn="ctr" eaLnBrk="1" hangingPunct="1">
              <a:defRPr/>
            </a:pPr>
            <a:r>
              <a:rPr lang="cs-CZ" sz="4000" dirty="0">
                <a:solidFill>
                  <a:schemeClr val="hlink"/>
                </a:solidFill>
                <a:ea typeface="+mn-ea"/>
                <a:cs typeface="+mn-cs"/>
              </a:rPr>
              <a:t>Střet zájmů</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a:extLst>
              <a:ext uri="{FF2B5EF4-FFF2-40B4-BE49-F238E27FC236}">
                <a16:creationId xmlns:a16="http://schemas.microsoft.com/office/drawing/2014/main" id="{E78A1C43-4088-4DC5-BE5E-5C56C1ED74DA}"/>
              </a:ext>
            </a:extLst>
          </p:cNvPr>
          <p:cNvSpPr>
            <a:spLocks noGrp="1" noRot="1" noChangeArrowheads="1"/>
          </p:cNvSpPr>
          <p:nvPr>
            <p:ph type="title"/>
          </p:nvPr>
        </p:nvSpPr>
        <p:spPr>
          <a:xfrm>
            <a:off x="2063750" y="260350"/>
            <a:ext cx="8229600" cy="901700"/>
          </a:xfrm>
        </p:spPr>
        <p:txBody>
          <a:bodyPr>
            <a:normAutofit fontScale="90000"/>
          </a:bodyPr>
          <a:lstStyle/>
          <a:p>
            <a:pPr algn="ctr" eaLnBrk="1" hangingPunct="1">
              <a:defRPr/>
            </a:pPr>
            <a:r>
              <a:rPr lang="cs-CZ" sz="4000" dirty="0">
                <a:solidFill>
                  <a:schemeClr val="hlink"/>
                </a:solidFill>
              </a:rPr>
              <a:t>Střet zájmů – oznámení o činnostech a majetku</a:t>
            </a:r>
          </a:p>
        </p:txBody>
      </p:sp>
      <p:sp>
        <p:nvSpPr>
          <p:cNvPr id="649219" name="Rectangle 3">
            <a:extLst>
              <a:ext uri="{FF2B5EF4-FFF2-40B4-BE49-F238E27FC236}">
                <a16:creationId xmlns:a16="http://schemas.microsoft.com/office/drawing/2014/main" id="{5498F3FF-451F-4CD3-A8C8-9BFF43F83F49}"/>
              </a:ext>
            </a:extLst>
          </p:cNvPr>
          <p:cNvSpPr>
            <a:spLocks noGrp="1" noChangeArrowheads="1"/>
          </p:cNvSpPr>
          <p:nvPr>
            <p:ph type="body" idx="1"/>
          </p:nvPr>
        </p:nvSpPr>
        <p:spPr>
          <a:xfrm>
            <a:off x="1743075" y="1484314"/>
            <a:ext cx="8229600" cy="5078354"/>
          </a:xfrm>
        </p:spPr>
        <p:txBody>
          <a:bodyPr/>
          <a:lstStyle/>
          <a:p>
            <a:pPr marL="0" indent="0">
              <a:buNone/>
              <a:defRPr/>
            </a:pPr>
            <a:endParaRPr lang="cs-CZ" sz="1800" dirty="0">
              <a:solidFill>
                <a:schemeClr val="tx1"/>
              </a:solidFill>
            </a:endParaRPr>
          </a:p>
          <a:p>
            <a:pPr>
              <a:defRPr/>
            </a:pPr>
            <a:r>
              <a:rPr lang="cs-CZ" sz="1800" dirty="0">
                <a:solidFill>
                  <a:schemeClr val="tx1"/>
                </a:solidFill>
              </a:rPr>
              <a:t>Veřejný funkcionář je povinen přesně, úplně a pravdivě oznámit</a:t>
            </a:r>
          </a:p>
          <a:p>
            <a:pPr lvl="1">
              <a:defRPr/>
            </a:pPr>
            <a:r>
              <a:rPr lang="cs-CZ" sz="1400" dirty="0">
                <a:solidFill>
                  <a:schemeClr val="tx1"/>
                </a:solidFill>
              </a:rPr>
              <a:t>a) činnosti dle § 9 (podnikání, je společníkem v právnické osobě, je členem orgánů, svobodná povolání, DPP a DPČ apod.)</a:t>
            </a:r>
          </a:p>
          <a:p>
            <a:pPr lvl="1">
              <a:defRPr/>
            </a:pPr>
            <a:r>
              <a:rPr lang="cs-CZ" sz="1600" dirty="0">
                <a:solidFill>
                  <a:schemeClr val="tx1"/>
                </a:solidFill>
              </a:rPr>
              <a:t>b) majetek, který vlastní ke dni předcházejícímu dni zahájení výkonu funkce, a</a:t>
            </a:r>
          </a:p>
          <a:p>
            <a:pPr lvl="1">
              <a:defRPr/>
            </a:pPr>
            <a:r>
              <a:rPr lang="cs-CZ" sz="1600" dirty="0">
                <a:solidFill>
                  <a:schemeClr val="tx1"/>
                </a:solidFill>
              </a:rPr>
              <a:t>c) majetek, který nabyl v průběhu výkonu funkce.</a:t>
            </a:r>
          </a:p>
          <a:p>
            <a:pPr>
              <a:defRPr/>
            </a:pPr>
            <a:r>
              <a:rPr lang="cs-CZ" sz="1800" dirty="0">
                <a:solidFill>
                  <a:schemeClr val="tx1"/>
                </a:solidFill>
              </a:rPr>
              <a:t>V oznámení o majetku veřejný funkcionář uvede</a:t>
            </a:r>
          </a:p>
          <a:p>
            <a:pPr lvl="1">
              <a:defRPr/>
            </a:pPr>
            <a:r>
              <a:rPr lang="cs-CZ" sz="1600" b="1" dirty="0">
                <a:solidFill>
                  <a:schemeClr val="tx1"/>
                </a:solidFill>
              </a:rPr>
              <a:t>a) věci nemovité,</a:t>
            </a:r>
          </a:p>
          <a:p>
            <a:pPr lvl="1">
              <a:defRPr/>
            </a:pPr>
            <a:r>
              <a:rPr lang="cs-CZ" sz="1600" b="1" dirty="0">
                <a:solidFill>
                  <a:schemeClr val="tx1"/>
                </a:solidFill>
              </a:rPr>
              <a:t>b) cenné papíry, zaknihované cenné papíry nebo práva s nimi spojená,</a:t>
            </a:r>
          </a:p>
          <a:p>
            <a:pPr lvl="1">
              <a:defRPr/>
            </a:pPr>
            <a:r>
              <a:rPr lang="cs-CZ" sz="1600" b="1" dirty="0">
                <a:solidFill>
                  <a:schemeClr val="tx1"/>
                </a:solidFill>
              </a:rPr>
              <a:t>c) podíl v obchodní korporaci nepředstavovaný cenným papírem nebo zaknihovaným cenným papírem, a</a:t>
            </a:r>
          </a:p>
          <a:p>
            <a:pPr lvl="1">
              <a:defRPr/>
            </a:pPr>
            <a:r>
              <a:rPr lang="cs-CZ" sz="1600" b="1" dirty="0">
                <a:solidFill>
                  <a:schemeClr val="tx1"/>
                </a:solidFill>
              </a:rPr>
              <a:t>d) jiné věci movité určené podle druhu,</a:t>
            </a:r>
          </a:p>
          <a:p>
            <a:pPr lvl="2">
              <a:defRPr/>
            </a:pPr>
            <a:r>
              <a:rPr lang="cs-CZ" sz="1400" dirty="0">
                <a:solidFill>
                  <a:schemeClr val="tx1"/>
                </a:solidFill>
              </a:rPr>
              <a:t>1. jejichž cena, která je v daném místě a čase obvyklá, přesahuje v jednotlivém případě částku 500 000 Kč, jde-li o oznámení o majetku podle § 10 odst. 1 písm. a), nebo</a:t>
            </a:r>
          </a:p>
          <a:p>
            <a:pPr lvl="2">
              <a:defRPr/>
            </a:pPr>
            <a:r>
              <a:rPr lang="cs-CZ" sz="1400" dirty="0">
                <a:solidFill>
                  <a:schemeClr val="tx1"/>
                </a:solidFill>
              </a:rPr>
              <a:t>2. pokud je nabyl v průběhu kalendářního roku a jejich hodnota ve svém souhrnu, do něhož se nezapočítávají věci, jejichž cena je nižší než 50 000 Kč, přesáhla částku 500 000 Kč, jde-li o oznámení o majetku podle § 10 odst. 1 písm. b).</a:t>
            </a:r>
          </a:p>
          <a:p>
            <a:pPr algn="just" eaLnBrk="1" hangingPunct="1">
              <a:buFont typeface="Wingdings" pitchFamily="2" charset="2"/>
              <a:buNone/>
              <a:defRPr/>
            </a:pPr>
            <a:endParaRPr lang="cs-CZ" dirty="0">
              <a:solidFill>
                <a:srgbClr val="FFFF00"/>
              </a:solidFill>
            </a:endParaRPr>
          </a:p>
        </p:txBody>
      </p:sp>
      <p:sp>
        <p:nvSpPr>
          <p:cNvPr id="7" name="Zástupný symbol pro zápatí 6">
            <a:extLst>
              <a:ext uri="{FF2B5EF4-FFF2-40B4-BE49-F238E27FC236}">
                <a16:creationId xmlns:a16="http://schemas.microsoft.com/office/drawing/2014/main" id="{1B4175A3-0131-44B9-A198-CD5A526174C2}"/>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BB23C8EF-76FF-4923-B4C0-0D8764646B4F}"/>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DB5867EB-D70E-4001-B569-BA7026EA7E37}"/>
              </a:ext>
            </a:extLst>
          </p:cNvPr>
          <p:cNvSpPr>
            <a:spLocks noGrp="1"/>
          </p:cNvSpPr>
          <p:nvPr>
            <p:ph type="sldNum" sz="quarter" idx="12"/>
          </p:nvPr>
        </p:nvSpPr>
        <p:spPr/>
        <p:txBody>
          <a:bodyPr/>
          <a:lstStyle/>
          <a:p>
            <a:fld id="{E2513053-D514-8448-BD9B-6AC86BD996A2}" type="slidenum">
              <a:rPr lang="cs-CZ" smtClean="0"/>
              <a:t>21</a:t>
            </a:fld>
            <a:endParaRPr lang="cs-CZ"/>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a:extLst>
              <a:ext uri="{FF2B5EF4-FFF2-40B4-BE49-F238E27FC236}">
                <a16:creationId xmlns:a16="http://schemas.microsoft.com/office/drawing/2014/main" id="{56FEC915-8B5F-4933-B238-7F06D75B210C}"/>
              </a:ext>
            </a:extLst>
          </p:cNvPr>
          <p:cNvSpPr>
            <a:spLocks noGrp="1" noRot="1" noChangeArrowheads="1"/>
          </p:cNvSpPr>
          <p:nvPr>
            <p:ph type="title"/>
          </p:nvPr>
        </p:nvSpPr>
        <p:spPr>
          <a:xfrm>
            <a:off x="1847850" y="-1588"/>
            <a:ext cx="8229600" cy="708026"/>
          </a:xfrm>
        </p:spPr>
        <p:txBody>
          <a:bodyPr>
            <a:normAutofit/>
          </a:bodyPr>
          <a:lstStyle/>
          <a:p>
            <a:pPr algn="ctr" eaLnBrk="1" hangingPunct="1">
              <a:defRPr/>
            </a:pPr>
            <a:r>
              <a:rPr lang="cs-CZ" sz="4000" dirty="0">
                <a:solidFill>
                  <a:schemeClr val="hlink"/>
                </a:solidFill>
              </a:rPr>
              <a:t>Střet zájmů – oznámení o závazcích</a:t>
            </a:r>
          </a:p>
        </p:txBody>
      </p:sp>
      <p:sp>
        <p:nvSpPr>
          <p:cNvPr id="650243" name="Rectangle 3">
            <a:extLst>
              <a:ext uri="{FF2B5EF4-FFF2-40B4-BE49-F238E27FC236}">
                <a16:creationId xmlns:a16="http://schemas.microsoft.com/office/drawing/2014/main" id="{4FA92F89-5C5D-46ED-B31E-C176303CCAC6}"/>
              </a:ext>
            </a:extLst>
          </p:cNvPr>
          <p:cNvSpPr>
            <a:spLocks noGrp="1" noChangeArrowheads="1"/>
          </p:cNvSpPr>
          <p:nvPr>
            <p:ph type="body" idx="1"/>
          </p:nvPr>
        </p:nvSpPr>
        <p:spPr>
          <a:xfrm>
            <a:off x="1914525" y="1482724"/>
            <a:ext cx="8229600" cy="4822825"/>
          </a:xfrm>
        </p:spPr>
        <p:txBody>
          <a:bodyPr>
            <a:normAutofit/>
          </a:bodyPr>
          <a:lstStyle/>
          <a:p>
            <a:pPr algn="just">
              <a:defRPr/>
            </a:pPr>
            <a:r>
              <a:rPr lang="cs-CZ" sz="1800" dirty="0">
                <a:solidFill>
                  <a:schemeClr val="tx1"/>
                </a:solidFill>
              </a:rPr>
              <a:t>Veřejný funkcionář je povinen přesně, úplně a pravdivě oznámit nesplacené závazky, které má ke dni předcházejícímu dni zahájení výkonu funkce. V tomto oznámení uvede nesplacené závazky převyšující v jednotlivém případě částku 100 000 Kč.</a:t>
            </a:r>
          </a:p>
          <a:p>
            <a:pPr algn="just">
              <a:defRPr/>
            </a:pPr>
            <a:r>
              <a:rPr lang="cs-CZ" sz="1800" dirty="0">
                <a:solidFill>
                  <a:schemeClr val="tx1"/>
                </a:solidFill>
              </a:rPr>
              <a:t>Veřejný funkcionář je povinen přesně, úplně a pravdivě oznámit, že</a:t>
            </a:r>
          </a:p>
          <a:p>
            <a:pPr lvl="1" algn="just">
              <a:defRPr/>
            </a:pPr>
            <a:r>
              <a:rPr lang="cs-CZ" sz="1600" dirty="0">
                <a:solidFill>
                  <a:schemeClr val="tx1"/>
                </a:solidFill>
              </a:rPr>
              <a:t>během výkonu funkce získal jakékoliv peněžité příjmy nebo jiné majetkové výhody, zejména dary, s výjimkou darů uvedených v oznámení o majetku podle § 10, odměny, příjmy z podnikatelské nebo jiné samostatné výdělečné činnosti, dividendy nebo jiné příjmy z účasti nebo činnosti v podnikajících právnických osobách (dále jen "příjmy nebo jiné majetkové výhody"), pokud souhrnná výše příjmů nebo jiných majetkových výhod přesáhne v kalendářním roce 100 000 Kč; za peněžitý příjem nebo jinou majetkovou výhodu se pro tento účel nepovažují plat, odměna nebo další náležitosti, na které má veřejný funkcionář nárok v souvislosti s výkonem funkce podle zvláštních </a:t>
            </a:r>
            <a:r>
              <a:rPr lang="cs-CZ" sz="1600">
                <a:solidFill>
                  <a:schemeClr val="tx1"/>
                </a:solidFill>
              </a:rPr>
              <a:t>právních předpisů, </a:t>
            </a:r>
            <a:r>
              <a:rPr lang="cs-CZ" sz="1600" dirty="0">
                <a:solidFill>
                  <a:schemeClr val="tx1"/>
                </a:solidFill>
              </a:rPr>
              <a:t>a příjmy manžela nebo partnera veřejného funkcionáře; do tohoto souhrnu se nezapočítávají dary, jejichž cena je nižší než 10 000 Kč,</a:t>
            </a:r>
          </a:p>
          <a:p>
            <a:pPr lvl="1" algn="just">
              <a:defRPr/>
            </a:pPr>
            <a:r>
              <a:rPr lang="cs-CZ" sz="1600" dirty="0">
                <a:solidFill>
                  <a:schemeClr val="tx1"/>
                </a:solidFill>
              </a:rPr>
              <a:t>má nesplacené závazky, zejména půjčky, úvěry, nájemné, závazky ze smlouvy o nájmu s právem koupě nebo směnečné závazky, pokud souhrnná výše závazků přesáhla k 31. prosinci kalendářního roku, za nějž se oznámení podává, částku 100 000 Kč.</a:t>
            </a:r>
          </a:p>
        </p:txBody>
      </p:sp>
      <p:sp>
        <p:nvSpPr>
          <p:cNvPr id="7" name="Zástupný symbol pro zápatí 6">
            <a:extLst>
              <a:ext uri="{FF2B5EF4-FFF2-40B4-BE49-F238E27FC236}">
                <a16:creationId xmlns:a16="http://schemas.microsoft.com/office/drawing/2014/main" id="{A3E042E5-D965-4779-9CBC-3AA9FCDD17A4}"/>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3655BBF4-73F9-4BE8-B36E-C16A4B629344}"/>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DF5319F2-1EF4-45E5-A4F9-4F0AC097725B}"/>
              </a:ext>
            </a:extLst>
          </p:cNvPr>
          <p:cNvSpPr>
            <a:spLocks noGrp="1"/>
          </p:cNvSpPr>
          <p:nvPr>
            <p:ph type="sldNum" sz="quarter" idx="12"/>
          </p:nvPr>
        </p:nvSpPr>
        <p:spPr/>
        <p:txBody>
          <a:bodyPr/>
          <a:lstStyle/>
          <a:p>
            <a:fld id="{E2513053-D514-8448-BD9B-6AC86BD996A2}" type="slidenum">
              <a:rPr lang="cs-CZ" smtClean="0"/>
              <a:t>22</a:t>
            </a:fld>
            <a:endParaRPr lang="cs-CZ"/>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445B631-268C-477E-923F-2F9E0E397B55}"/>
              </a:ext>
            </a:extLst>
          </p:cNvPr>
          <p:cNvSpPr>
            <a:spLocks noGrp="1"/>
          </p:cNvSpPr>
          <p:nvPr>
            <p:ph idx="1"/>
          </p:nvPr>
        </p:nvSpPr>
        <p:spPr>
          <a:xfrm>
            <a:off x="1981200" y="188914"/>
            <a:ext cx="8229600" cy="5830887"/>
          </a:xfrm>
        </p:spPr>
        <p:txBody>
          <a:bodyPr/>
          <a:lstStyle/>
          <a:p>
            <a:pPr>
              <a:defRPr/>
            </a:pPr>
            <a:r>
              <a:rPr lang="cs-CZ" dirty="0">
                <a:solidFill>
                  <a:schemeClr val="tx1"/>
                </a:solidFill>
              </a:rPr>
              <a:t>Jiný peněžitý příjem – např.</a:t>
            </a:r>
          </a:p>
          <a:p>
            <a:pPr lvl="1">
              <a:defRPr/>
            </a:pPr>
            <a:r>
              <a:rPr lang="cs-CZ" sz="1800" dirty="0">
                <a:solidFill>
                  <a:schemeClr val="tx1"/>
                </a:solidFill>
              </a:rPr>
              <a:t>plnění z pojistných událostí, příjem ze starobního či jiného důchodu a výsluhový příspěvek vyplácený bývalým příslušníkům bezpečnostních sborů nebo bývalým příslušníkům Armády ČR</a:t>
            </a:r>
          </a:p>
          <a:p>
            <a:pPr lvl="1">
              <a:defRPr/>
            </a:pPr>
            <a:r>
              <a:rPr lang="cs-CZ" sz="1800" dirty="0">
                <a:solidFill>
                  <a:schemeClr val="tx1"/>
                </a:solidFill>
              </a:rPr>
              <a:t>dále považovat peněžitá pomoc v mateřství dle zákona o nemocenském pojištění a rodičovský příspěvek či další dávky dle zákona o státní sociální podpoře</a:t>
            </a:r>
          </a:p>
          <a:p>
            <a:pPr lvl="1">
              <a:defRPr/>
            </a:pPr>
            <a:r>
              <a:rPr lang="cs-CZ" sz="1800" dirty="0">
                <a:solidFill>
                  <a:schemeClr val="tx1"/>
                </a:solidFill>
              </a:rPr>
              <a:t>za </a:t>
            </a:r>
            <a:r>
              <a:rPr lang="cs-CZ" sz="1800" i="1" dirty="0">
                <a:solidFill>
                  <a:schemeClr val="tx1"/>
                </a:solidFill>
              </a:rPr>
              <a:t>jiný peněžitý příjem </a:t>
            </a:r>
            <a:r>
              <a:rPr lang="cs-CZ" sz="1800" dirty="0">
                <a:solidFill>
                  <a:schemeClr val="tx1"/>
                </a:solidFill>
              </a:rPr>
              <a:t>lze rovněž považovat příjem plynoucí z nájemního vztahu a peněžní prostředky získané prodejem jiných majetkových hodnot </a:t>
            </a:r>
          </a:p>
          <a:p>
            <a:pPr marL="457200" lvl="1" indent="0">
              <a:buNone/>
              <a:defRPr/>
            </a:pPr>
            <a:endParaRPr lang="cs-CZ" sz="1800" dirty="0">
              <a:solidFill>
                <a:schemeClr val="tx1"/>
              </a:solidFill>
            </a:endParaRPr>
          </a:p>
          <a:p>
            <a:pPr lvl="1">
              <a:defRPr/>
            </a:pPr>
            <a:r>
              <a:rPr lang="cs-CZ" sz="1800" dirty="0">
                <a:solidFill>
                  <a:schemeClr val="tx1"/>
                </a:solidFill>
              </a:rPr>
              <a:t>Pozn. – čistý příjem</a:t>
            </a:r>
          </a:p>
          <a:p>
            <a:pPr>
              <a:defRPr/>
            </a:pPr>
            <a:r>
              <a:rPr lang="cs-CZ" dirty="0">
                <a:solidFill>
                  <a:schemeClr val="tx1"/>
                </a:solidFill>
              </a:rPr>
              <a:t>Jiná majetková výhoda – např.</a:t>
            </a:r>
          </a:p>
          <a:p>
            <a:pPr lvl="1">
              <a:defRPr/>
            </a:pPr>
            <a:r>
              <a:rPr lang="cs-CZ" sz="1800" dirty="0">
                <a:solidFill>
                  <a:schemeClr val="tx1"/>
                </a:solidFill>
              </a:rPr>
              <a:t>jakákoli výhoda, která veřejnému funkcionáři poskytuje přímo či nepřímo nějaký majetkový prospěch (např. věcné benefity v podobě vstupenek na kulturní či sportovní akce, pobytové zájezdy apod.)</a:t>
            </a:r>
          </a:p>
        </p:txBody>
      </p:sp>
      <p:sp>
        <p:nvSpPr>
          <p:cNvPr id="4" name="Zástupný symbol pro zápatí 3">
            <a:extLst>
              <a:ext uri="{FF2B5EF4-FFF2-40B4-BE49-F238E27FC236}">
                <a16:creationId xmlns:a16="http://schemas.microsoft.com/office/drawing/2014/main" id="{AB8C5675-B0BE-4BAA-916F-53015B6EB737}"/>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50340CCE-2B17-48F7-B904-C9A10DEE6E85}"/>
              </a:ext>
            </a:extLst>
          </p:cNvPr>
          <p:cNvSpPr>
            <a:spLocks noGrp="1"/>
          </p:cNvSpPr>
          <p:nvPr>
            <p:ph type="dt" sz="half" idx="10"/>
          </p:nvPr>
        </p:nvSpPr>
        <p:spPr/>
        <p:txBody>
          <a:bodyPr/>
          <a:lstStyle/>
          <a:p>
            <a:r>
              <a:rPr lang="cs-CZ"/>
              <a:t>2023</a:t>
            </a:r>
          </a:p>
        </p:txBody>
      </p:sp>
      <p:sp>
        <p:nvSpPr>
          <p:cNvPr id="5" name="Zástupný symbol pro číslo snímku 4">
            <a:extLst>
              <a:ext uri="{FF2B5EF4-FFF2-40B4-BE49-F238E27FC236}">
                <a16:creationId xmlns:a16="http://schemas.microsoft.com/office/drawing/2014/main" id="{29F3CCF5-99AC-4819-93B7-D67F70B0D838}"/>
              </a:ext>
            </a:extLst>
          </p:cNvPr>
          <p:cNvSpPr>
            <a:spLocks noGrp="1"/>
          </p:cNvSpPr>
          <p:nvPr>
            <p:ph type="sldNum" sz="quarter" idx="12"/>
          </p:nvPr>
        </p:nvSpPr>
        <p:spPr/>
        <p:txBody>
          <a:bodyPr/>
          <a:lstStyle/>
          <a:p>
            <a:fld id="{E2513053-D514-8448-BD9B-6AC86BD996A2}" type="slidenum">
              <a:rPr lang="cs-CZ" smtClean="0"/>
              <a:t>23</a:t>
            </a:fld>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3">
            <a:extLst>
              <a:ext uri="{FF2B5EF4-FFF2-40B4-BE49-F238E27FC236}">
                <a16:creationId xmlns:a16="http://schemas.microsoft.com/office/drawing/2014/main" id="{FB2F1C9B-824C-4B95-8DDE-85601991F28F}"/>
              </a:ext>
            </a:extLst>
          </p:cNvPr>
          <p:cNvSpPr>
            <a:spLocks noGrp="1" noChangeArrowheads="1"/>
          </p:cNvSpPr>
          <p:nvPr>
            <p:ph type="body" idx="1"/>
          </p:nvPr>
        </p:nvSpPr>
        <p:spPr>
          <a:xfrm>
            <a:off x="1774825" y="1161670"/>
            <a:ext cx="8229600" cy="4852164"/>
          </a:xfrm>
        </p:spPr>
        <p:txBody>
          <a:bodyPr>
            <a:normAutofit fontScale="92500" lnSpcReduction="20000"/>
          </a:bodyPr>
          <a:lstStyle/>
          <a:p>
            <a:pPr eaLnBrk="1" hangingPunct="1">
              <a:lnSpc>
                <a:spcPct val="90000"/>
              </a:lnSpc>
              <a:defRPr/>
            </a:pPr>
            <a:r>
              <a:rPr lang="cs-CZ" altLang="cs-CZ" u="sng" dirty="0">
                <a:solidFill>
                  <a:schemeClr val="tx1"/>
                </a:solidFill>
              </a:rPr>
              <a:t>Přestupky</a:t>
            </a:r>
            <a:r>
              <a:rPr lang="cs-CZ" altLang="cs-CZ" dirty="0">
                <a:solidFill>
                  <a:schemeClr val="tx1"/>
                </a:solidFill>
              </a:rPr>
              <a:t> </a:t>
            </a:r>
          </a:p>
          <a:p>
            <a:pPr lvl="1">
              <a:defRPr/>
            </a:pPr>
            <a:r>
              <a:rPr lang="cs-CZ" altLang="cs-CZ" dirty="0">
                <a:solidFill>
                  <a:schemeClr val="tx1"/>
                </a:solidFill>
              </a:rPr>
              <a:t>obecní úřad obce s rozšířenou působností, v jejímž územním obvodu má veřejný funkcionář pobyt – POZOR ale na § 63 zákona č. 250/2016 Sb., </a:t>
            </a:r>
            <a:r>
              <a:rPr lang="pl-PL" altLang="cs-CZ" dirty="0">
                <a:solidFill>
                  <a:schemeClr val="tx1"/>
                </a:solidFill>
              </a:rPr>
              <a:t>o odpovědnosti za přestupky a řízení o nich (nutná delegace na jiný ORP)</a:t>
            </a:r>
          </a:p>
          <a:p>
            <a:pPr lvl="1">
              <a:defRPr/>
            </a:pPr>
            <a:r>
              <a:rPr lang="cs-CZ" dirty="0">
                <a:solidFill>
                  <a:schemeClr val="tx1"/>
                </a:solidFill>
              </a:rPr>
              <a:t>ÚOOÚ – vyjmenované přestupky</a:t>
            </a:r>
          </a:p>
          <a:p>
            <a:pPr lvl="1" eaLnBrk="1" hangingPunct="1">
              <a:lnSpc>
                <a:spcPct val="90000"/>
              </a:lnSpc>
              <a:defRPr/>
            </a:pPr>
            <a:r>
              <a:rPr lang="cs-CZ" dirty="0">
                <a:solidFill>
                  <a:schemeClr val="tx1"/>
                </a:solidFill>
              </a:rPr>
              <a:t> Poměrně výrazné sankce ( vždy minimální hranice)</a:t>
            </a:r>
          </a:p>
          <a:p>
            <a:pPr lvl="2">
              <a:defRPr/>
            </a:pPr>
            <a:r>
              <a:rPr lang="pl-PL" altLang="cs-CZ" dirty="0">
                <a:solidFill>
                  <a:schemeClr val="tx1"/>
                </a:solidFill>
              </a:rPr>
              <a:t>1 000 Kč – 50 000 Kč (u některých lze i napomenutí); </a:t>
            </a:r>
          </a:p>
          <a:p>
            <a:pPr lvl="2">
              <a:defRPr/>
            </a:pPr>
            <a:r>
              <a:rPr lang="pl-PL" altLang="cs-CZ" dirty="0">
                <a:solidFill>
                  <a:schemeClr val="tx1"/>
                </a:solidFill>
              </a:rPr>
              <a:t>5 000 Kč  - 250 000 Kč; </a:t>
            </a:r>
          </a:p>
          <a:p>
            <a:pPr lvl="2">
              <a:defRPr/>
            </a:pPr>
            <a:r>
              <a:rPr lang="pl-PL" altLang="cs-CZ" dirty="0">
                <a:solidFill>
                  <a:schemeClr val="tx1"/>
                </a:solidFill>
              </a:rPr>
              <a:t>25 000 Kč – 500 000 Kč (u „revolving doors”)</a:t>
            </a:r>
          </a:p>
          <a:p>
            <a:pPr marL="0" indent="0" eaLnBrk="1" hangingPunct="1">
              <a:lnSpc>
                <a:spcPct val="90000"/>
              </a:lnSpc>
              <a:buNone/>
              <a:defRPr/>
            </a:pPr>
            <a:endParaRPr lang="pl-PL" altLang="cs-CZ" dirty="0">
              <a:solidFill>
                <a:schemeClr val="tx1"/>
              </a:solidFill>
            </a:endParaRPr>
          </a:p>
          <a:p>
            <a:pPr eaLnBrk="1" hangingPunct="1">
              <a:lnSpc>
                <a:spcPct val="90000"/>
              </a:lnSpc>
              <a:defRPr/>
            </a:pPr>
            <a:r>
              <a:rPr lang="cs-CZ" dirty="0">
                <a:solidFill>
                  <a:schemeClr val="tx1"/>
                </a:solidFill>
              </a:rPr>
              <a:t>Registr oznámení  - vede Ministerstvo spravedlnosti</a:t>
            </a:r>
          </a:p>
          <a:p>
            <a:pPr eaLnBrk="1" hangingPunct="1">
              <a:lnSpc>
                <a:spcPct val="90000"/>
              </a:lnSpc>
              <a:defRPr/>
            </a:pPr>
            <a:r>
              <a:rPr lang="cs-CZ" dirty="0">
                <a:solidFill>
                  <a:schemeClr val="tx1"/>
                </a:solidFill>
              </a:rPr>
              <a:t>Nahlížení – na základě žádosti</a:t>
            </a:r>
          </a:p>
          <a:p>
            <a:pPr eaLnBrk="1" hangingPunct="1">
              <a:lnSpc>
                <a:spcPct val="90000"/>
              </a:lnSpc>
              <a:defRPr/>
            </a:pPr>
            <a:r>
              <a:rPr lang="cs-CZ" dirty="0">
                <a:solidFill>
                  <a:schemeClr val="tx1"/>
                </a:solidFill>
              </a:rPr>
              <a:t>Z důvodu nařízení GDPR- veřejný funkcionář si může zjistit, kdo na něj nahlížel</a:t>
            </a:r>
          </a:p>
          <a:p>
            <a:pPr marL="457200" lvl="1" indent="0">
              <a:buNone/>
              <a:defRPr/>
            </a:pPr>
            <a:endParaRPr lang="cs-CZ" dirty="0">
              <a:solidFill>
                <a:schemeClr val="tx1"/>
              </a:solidFill>
            </a:endParaRPr>
          </a:p>
          <a:p>
            <a:pPr eaLnBrk="1" hangingPunct="1">
              <a:defRPr/>
            </a:pPr>
            <a:endParaRPr lang="cs-CZ" b="1" dirty="0">
              <a:solidFill>
                <a:srgbClr val="FFFF00"/>
              </a:solidFill>
            </a:endParaRPr>
          </a:p>
        </p:txBody>
      </p:sp>
      <p:sp>
        <p:nvSpPr>
          <p:cNvPr id="7" name="Zástupný symbol pro zápatí 6">
            <a:extLst>
              <a:ext uri="{FF2B5EF4-FFF2-40B4-BE49-F238E27FC236}">
                <a16:creationId xmlns:a16="http://schemas.microsoft.com/office/drawing/2014/main" id="{A5C80CA5-C223-4286-94C5-161359BD3350}"/>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F07590C2-A628-483E-A100-988BC7194038}"/>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0BEF703A-4C25-400E-AE3A-6CF16AEE748B}"/>
              </a:ext>
            </a:extLst>
          </p:cNvPr>
          <p:cNvSpPr>
            <a:spLocks noGrp="1"/>
          </p:cNvSpPr>
          <p:nvPr>
            <p:ph type="sldNum" sz="quarter" idx="12"/>
          </p:nvPr>
        </p:nvSpPr>
        <p:spPr/>
        <p:txBody>
          <a:bodyPr/>
          <a:lstStyle/>
          <a:p>
            <a:fld id="{E2513053-D514-8448-BD9B-6AC86BD996A2}" type="slidenum">
              <a:rPr lang="cs-CZ" smtClean="0"/>
              <a:t>24</a:t>
            </a:fld>
            <a:endParaRPr lang="cs-CZ"/>
          </a:p>
        </p:txBody>
      </p:sp>
      <p:sp>
        <p:nvSpPr>
          <p:cNvPr id="6" name="Rectangle 2">
            <a:extLst>
              <a:ext uri="{FF2B5EF4-FFF2-40B4-BE49-F238E27FC236}">
                <a16:creationId xmlns:a16="http://schemas.microsoft.com/office/drawing/2014/main" id="{30B5A786-E4D7-4CE2-AEE5-80DE0AC476D8}"/>
              </a:ext>
            </a:extLst>
          </p:cNvPr>
          <p:cNvSpPr>
            <a:spLocks noGrp="1" noRot="1" noChangeArrowheads="1"/>
          </p:cNvSpPr>
          <p:nvPr>
            <p:ph type="title"/>
          </p:nvPr>
        </p:nvSpPr>
        <p:spPr>
          <a:xfrm>
            <a:off x="1774825" y="266757"/>
            <a:ext cx="8229600" cy="708026"/>
          </a:xfrm>
        </p:spPr>
        <p:txBody>
          <a:bodyPr>
            <a:normAutofit/>
          </a:bodyPr>
          <a:lstStyle/>
          <a:p>
            <a:pPr algn="ctr" eaLnBrk="1" hangingPunct="1">
              <a:defRPr/>
            </a:pPr>
            <a:r>
              <a:rPr lang="cs-CZ" sz="4000" dirty="0">
                <a:solidFill>
                  <a:schemeClr val="hlink"/>
                </a:solidFill>
              </a:rPr>
              <a:t>Střet zájmů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69C486-6BB5-4E2D-AE7A-FEDB59497D09}"/>
              </a:ext>
            </a:extLst>
          </p:cNvPr>
          <p:cNvSpPr>
            <a:spLocks noGrp="1"/>
          </p:cNvSpPr>
          <p:nvPr>
            <p:ph type="title"/>
          </p:nvPr>
        </p:nvSpPr>
        <p:spPr>
          <a:xfrm>
            <a:off x="1958975" y="188913"/>
            <a:ext cx="8229600" cy="831850"/>
          </a:xfrm>
        </p:spPr>
        <p:txBody>
          <a:bodyPr>
            <a:normAutofit fontScale="90000"/>
          </a:bodyPr>
          <a:lstStyle/>
          <a:p>
            <a:pPr algn="ctr">
              <a:defRPr/>
            </a:pPr>
            <a:r>
              <a:rPr lang="cs-CZ" sz="4000" b="1" u="sng" dirty="0">
                <a:solidFill>
                  <a:srgbClr val="FF0000"/>
                </a:solidFill>
              </a:rPr>
              <a:t>Poznatky z praxe – střet zájmů</a:t>
            </a:r>
            <a:br>
              <a:rPr lang="cs-CZ" sz="2400" b="1" u="sng" dirty="0">
                <a:solidFill>
                  <a:srgbClr val="FF0000"/>
                </a:solidFill>
              </a:rPr>
            </a:br>
            <a:endParaRPr lang="cs-CZ" sz="2400" b="1" u="sng" dirty="0">
              <a:solidFill>
                <a:srgbClr val="FF0000"/>
              </a:solidFill>
            </a:endParaRPr>
          </a:p>
        </p:txBody>
      </p:sp>
      <p:sp>
        <p:nvSpPr>
          <p:cNvPr id="3" name="Zástupný symbol pro obsah 2">
            <a:extLst>
              <a:ext uri="{FF2B5EF4-FFF2-40B4-BE49-F238E27FC236}">
                <a16:creationId xmlns:a16="http://schemas.microsoft.com/office/drawing/2014/main" id="{6C45E44E-365F-4EB3-9CD6-713157BF0966}"/>
              </a:ext>
            </a:extLst>
          </p:cNvPr>
          <p:cNvSpPr>
            <a:spLocks noGrp="1"/>
          </p:cNvSpPr>
          <p:nvPr>
            <p:ph idx="1"/>
          </p:nvPr>
        </p:nvSpPr>
        <p:spPr>
          <a:xfrm>
            <a:off x="1856509" y="1055689"/>
            <a:ext cx="8229600" cy="6100762"/>
          </a:xfrm>
        </p:spPr>
        <p:txBody>
          <a:bodyPr/>
          <a:lstStyle/>
          <a:p>
            <a:pPr>
              <a:defRPr/>
            </a:pPr>
            <a:r>
              <a:rPr lang="cs-CZ" dirty="0">
                <a:solidFill>
                  <a:schemeClr val="tx1"/>
                </a:solidFill>
              </a:rPr>
              <a:t>Podávat i negativní oznámení – jinak přestupek</a:t>
            </a:r>
          </a:p>
          <a:p>
            <a:pPr>
              <a:defRPr/>
            </a:pPr>
            <a:r>
              <a:rPr lang="cs-CZ" dirty="0">
                <a:solidFill>
                  <a:schemeClr val="tx1"/>
                </a:solidFill>
              </a:rPr>
              <a:t>Nepodání výstupního a vstupního při změně druhu veřejného funkcionáře</a:t>
            </a:r>
          </a:p>
          <a:p>
            <a:pPr>
              <a:defRPr/>
            </a:pPr>
            <a:r>
              <a:rPr lang="cs-CZ" dirty="0">
                <a:solidFill>
                  <a:schemeClr val="tx1"/>
                </a:solidFill>
              </a:rPr>
              <a:t>VF z titulu vícero funkcí – podání oznámení pouze za 1</a:t>
            </a:r>
          </a:p>
          <a:p>
            <a:pPr>
              <a:defRPr/>
            </a:pPr>
            <a:r>
              <a:rPr lang="cs-CZ" dirty="0">
                <a:solidFill>
                  <a:schemeClr val="tx1"/>
                </a:solidFill>
              </a:rPr>
              <a:t>Nepodání průběžného oznámení v případě ukončení funkce a podání pouze výstupního</a:t>
            </a:r>
          </a:p>
          <a:p>
            <a:pPr>
              <a:defRPr/>
            </a:pPr>
            <a:r>
              <a:rPr lang="cs-CZ" dirty="0">
                <a:solidFill>
                  <a:schemeClr val="tx1"/>
                </a:solidFill>
              </a:rPr>
              <a:t>Nepodání průběžného včas</a:t>
            </a:r>
          </a:p>
          <a:p>
            <a:pPr>
              <a:defRPr/>
            </a:pPr>
            <a:r>
              <a:rPr lang="cs-CZ" dirty="0">
                <a:solidFill>
                  <a:schemeClr val="tx1"/>
                </a:solidFill>
              </a:rPr>
              <a:t>Špatně vybraný druh oznámení</a:t>
            </a:r>
          </a:p>
          <a:p>
            <a:pPr>
              <a:defRPr/>
            </a:pPr>
            <a:r>
              <a:rPr lang="cs-CZ" dirty="0">
                <a:solidFill>
                  <a:schemeClr val="tx1"/>
                </a:solidFill>
              </a:rPr>
              <a:t>NEODESLÁNÍ oznámení</a:t>
            </a:r>
          </a:p>
          <a:p>
            <a:pPr marL="0" indent="0">
              <a:buNone/>
              <a:defRPr/>
            </a:pPr>
            <a:endParaRPr lang="cs-CZ" dirty="0"/>
          </a:p>
        </p:txBody>
      </p:sp>
      <p:sp>
        <p:nvSpPr>
          <p:cNvPr id="4" name="Zástupný symbol pro zápatí 3">
            <a:extLst>
              <a:ext uri="{FF2B5EF4-FFF2-40B4-BE49-F238E27FC236}">
                <a16:creationId xmlns:a16="http://schemas.microsoft.com/office/drawing/2014/main" id="{F2187D4D-618C-40AA-823C-2E6CBAA94DFC}"/>
              </a:ext>
            </a:extLst>
          </p:cNvPr>
          <p:cNvSpPr>
            <a:spLocks noGrp="1"/>
          </p:cNvSpPr>
          <p:nvPr>
            <p:ph type="ftr" sz="quarter" idx="11"/>
          </p:nvPr>
        </p:nvSpPr>
        <p:spPr/>
        <p:txBody>
          <a:bodyPr/>
          <a:lstStyle/>
          <a:p>
            <a:pPr>
              <a:defRPr/>
            </a:pPr>
            <a:r>
              <a:rPr lang="cs-CZ"/>
              <a:t>©Všechna práva vyhrazena</a:t>
            </a:r>
          </a:p>
        </p:txBody>
      </p:sp>
      <p:sp>
        <p:nvSpPr>
          <p:cNvPr id="5" name="Zástupný symbol pro datum 4">
            <a:extLst>
              <a:ext uri="{FF2B5EF4-FFF2-40B4-BE49-F238E27FC236}">
                <a16:creationId xmlns:a16="http://schemas.microsoft.com/office/drawing/2014/main" id="{E4B77D89-DEC1-491E-9D76-5538DADC2560}"/>
              </a:ext>
            </a:extLst>
          </p:cNvPr>
          <p:cNvSpPr>
            <a:spLocks noGrp="1"/>
          </p:cNvSpPr>
          <p:nvPr>
            <p:ph type="dt" sz="half" idx="10"/>
          </p:nvPr>
        </p:nvSpPr>
        <p:spPr/>
        <p:txBody>
          <a:bodyPr/>
          <a:lstStyle/>
          <a:p>
            <a:r>
              <a:rPr lang="cs-CZ"/>
              <a:t>2023</a:t>
            </a:r>
          </a:p>
        </p:txBody>
      </p:sp>
      <p:sp>
        <p:nvSpPr>
          <p:cNvPr id="6" name="Zástupný symbol pro číslo snímku 5">
            <a:extLst>
              <a:ext uri="{FF2B5EF4-FFF2-40B4-BE49-F238E27FC236}">
                <a16:creationId xmlns:a16="http://schemas.microsoft.com/office/drawing/2014/main" id="{7C5EA09E-5607-4563-BE26-4D1999BD4CF8}"/>
              </a:ext>
            </a:extLst>
          </p:cNvPr>
          <p:cNvSpPr>
            <a:spLocks noGrp="1"/>
          </p:cNvSpPr>
          <p:nvPr>
            <p:ph type="sldNum" sz="quarter" idx="12"/>
          </p:nvPr>
        </p:nvSpPr>
        <p:spPr/>
        <p:txBody>
          <a:bodyPr/>
          <a:lstStyle/>
          <a:p>
            <a:fld id="{E2513053-D514-8448-BD9B-6AC86BD996A2}" type="slidenum">
              <a:rPr lang="cs-CZ" smtClean="0"/>
              <a:t>25</a:t>
            </a:fld>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8E2DF069-A24E-4D58-9A96-46E7A95A59F3}"/>
              </a:ext>
            </a:extLst>
          </p:cNvPr>
          <p:cNvSpPr>
            <a:spLocks noGrp="1"/>
          </p:cNvSpPr>
          <p:nvPr>
            <p:ph idx="1"/>
          </p:nvPr>
        </p:nvSpPr>
        <p:spPr>
          <a:xfrm>
            <a:off x="1981200" y="866774"/>
            <a:ext cx="8229600" cy="6778625"/>
          </a:xfrm>
        </p:spPr>
        <p:txBody>
          <a:bodyPr/>
          <a:lstStyle/>
          <a:p>
            <a:pPr>
              <a:defRPr/>
            </a:pPr>
            <a:r>
              <a:rPr lang="cs-CZ" dirty="0">
                <a:solidFill>
                  <a:schemeClr val="tx1"/>
                </a:solidFill>
              </a:rPr>
              <a:t>Nepodávání oznámení v případě překážek v práci – dlouhodobá hospitalizace, mateřská či rodičovská dovolená, atd.</a:t>
            </a:r>
          </a:p>
          <a:p>
            <a:pPr>
              <a:defRPr/>
            </a:pPr>
            <a:r>
              <a:rPr lang="cs-CZ" dirty="0">
                <a:solidFill>
                  <a:schemeClr val="tx1"/>
                </a:solidFill>
              </a:rPr>
              <a:t>Chybné oznámení – nutno podat nové znovu</a:t>
            </a:r>
          </a:p>
          <a:p>
            <a:pPr>
              <a:defRPr/>
            </a:pPr>
            <a:r>
              <a:rPr lang="cs-CZ" dirty="0">
                <a:solidFill>
                  <a:schemeClr val="tx1"/>
                </a:solidFill>
              </a:rPr>
              <a:t>Špatně uvedené období, za které se oznámení podává – i třeba o den</a:t>
            </a:r>
          </a:p>
          <a:p>
            <a:pPr>
              <a:defRPr/>
            </a:pPr>
            <a:r>
              <a:rPr lang="cs-CZ" dirty="0">
                <a:solidFill>
                  <a:schemeClr val="tx1"/>
                </a:solidFill>
              </a:rPr>
              <a:t>Otázka podnikajících osob – i spolky, svazky obcí atd. – pokud vyvíjejí hospodářskou činnost; ne SVJ</a:t>
            </a:r>
          </a:p>
          <a:p>
            <a:pPr>
              <a:defRPr/>
            </a:pPr>
            <a:r>
              <a:rPr lang="cs-CZ" dirty="0">
                <a:solidFill>
                  <a:schemeClr val="tx1"/>
                </a:solidFill>
              </a:rPr>
              <a:t>Problematiky SJM; movitých věcí – pohledávek; </a:t>
            </a:r>
            <a:r>
              <a:rPr lang="cs-CZ" dirty="0" err="1">
                <a:solidFill>
                  <a:schemeClr val="tx1"/>
                </a:solidFill>
              </a:rPr>
              <a:t>kryptoměny</a:t>
            </a:r>
            <a:endParaRPr lang="cs-CZ" dirty="0">
              <a:solidFill>
                <a:schemeClr val="tx1"/>
              </a:solidFill>
            </a:endParaRPr>
          </a:p>
          <a:p>
            <a:pPr>
              <a:defRPr/>
            </a:pPr>
            <a:endParaRPr lang="cs-CZ" dirty="0">
              <a:solidFill>
                <a:schemeClr val="tx1"/>
              </a:solidFill>
            </a:endParaRPr>
          </a:p>
          <a:p>
            <a:pPr>
              <a:defRPr/>
            </a:pPr>
            <a:endParaRPr lang="cs-CZ" dirty="0">
              <a:solidFill>
                <a:schemeClr val="tx1"/>
              </a:solidFill>
            </a:endParaRPr>
          </a:p>
          <a:p>
            <a:pPr>
              <a:defRPr/>
            </a:pPr>
            <a:endParaRPr lang="cs-CZ" dirty="0">
              <a:solidFill>
                <a:srgbClr val="FFFF00"/>
              </a:solidFill>
            </a:endParaRPr>
          </a:p>
          <a:p>
            <a:pPr>
              <a:defRPr/>
            </a:pPr>
            <a:endParaRPr lang="cs-CZ" dirty="0"/>
          </a:p>
        </p:txBody>
      </p:sp>
      <p:sp>
        <p:nvSpPr>
          <p:cNvPr id="4" name="Zástupný symbol pro zápatí 3">
            <a:extLst>
              <a:ext uri="{FF2B5EF4-FFF2-40B4-BE49-F238E27FC236}">
                <a16:creationId xmlns:a16="http://schemas.microsoft.com/office/drawing/2014/main" id="{1292E141-5EC8-4C3B-974D-B80F39D8A9EC}"/>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3BC54ADD-2024-469E-A8D3-68E4B759D83B}"/>
              </a:ext>
            </a:extLst>
          </p:cNvPr>
          <p:cNvSpPr>
            <a:spLocks noGrp="1"/>
          </p:cNvSpPr>
          <p:nvPr>
            <p:ph type="dt" sz="half" idx="10"/>
          </p:nvPr>
        </p:nvSpPr>
        <p:spPr/>
        <p:txBody>
          <a:bodyPr/>
          <a:lstStyle/>
          <a:p>
            <a:r>
              <a:rPr lang="cs-CZ"/>
              <a:t>2023</a:t>
            </a:r>
          </a:p>
        </p:txBody>
      </p:sp>
      <p:sp>
        <p:nvSpPr>
          <p:cNvPr id="5" name="Zástupný symbol pro číslo snímku 4">
            <a:extLst>
              <a:ext uri="{FF2B5EF4-FFF2-40B4-BE49-F238E27FC236}">
                <a16:creationId xmlns:a16="http://schemas.microsoft.com/office/drawing/2014/main" id="{6E9CD1EB-ECCA-41DD-8562-E3664B3C4500}"/>
              </a:ext>
            </a:extLst>
          </p:cNvPr>
          <p:cNvSpPr>
            <a:spLocks noGrp="1"/>
          </p:cNvSpPr>
          <p:nvPr>
            <p:ph type="sldNum" sz="quarter" idx="12"/>
          </p:nvPr>
        </p:nvSpPr>
        <p:spPr/>
        <p:txBody>
          <a:bodyPr/>
          <a:lstStyle/>
          <a:p>
            <a:fld id="{E2513053-D514-8448-BD9B-6AC86BD996A2}" type="slidenum">
              <a:rPr lang="cs-CZ" smtClean="0"/>
              <a:t>26</a:t>
            </a:fld>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2C6D86D7-4EF0-4044-A64B-3CED632746C5}"/>
              </a:ext>
            </a:extLst>
          </p:cNvPr>
          <p:cNvSpPr>
            <a:spLocks noGrp="1" noChangeArrowheads="1"/>
          </p:cNvSpPr>
          <p:nvPr>
            <p:ph type="body" idx="1"/>
          </p:nvPr>
        </p:nvSpPr>
        <p:spPr>
          <a:xfrm>
            <a:off x="1443038" y="1296987"/>
            <a:ext cx="9144000" cy="5589588"/>
          </a:xfrm>
        </p:spPr>
        <p:txBody>
          <a:bodyPr/>
          <a:lstStyle/>
          <a:p>
            <a:pPr algn="just">
              <a:defRPr/>
            </a:pPr>
            <a:r>
              <a:rPr lang="cs-CZ" dirty="0">
                <a:solidFill>
                  <a:schemeClr val="tx1"/>
                </a:solidFill>
              </a:rPr>
              <a:t>Článek 107 Smlouvy o fungování EU</a:t>
            </a:r>
          </a:p>
          <a:p>
            <a:pPr lvl="1" algn="just">
              <a:defRPr/>
            </a:pPr>
            <a:r>
              <a:rPr lang="cs-CZ" i="1" dirty="0">
                <a:solidFill>
                  <a:schemeClr val="tx1"/>
                </a:solidFill>
              </a:rPr>
              <a:t>Nestanoví-li tato Smlouva jinak, jsou s vnitřním trhem neslučitelné jakékoliv formy podpory poskytované státem nebo ze státních prostředků, které zvýhodňováním určitých podniků nebo určitých odvětví výroby narušují soutěž nebo hrozí narušením soutěže, pokud nepříznivě ovlivňují obchod mezi členskými státy.</a:t>
            </a:r>
          </a:p>
          <a:p>
            <a:pPr lvl="1" algn="just">
              <a:defRPr/>
            </a:pPr>
            <a:r>
              <a:rPr lang="cs-CZ" dirty="0">
                <a:solidFill>
                  <a:schemeClr val="tx1"/>
                </a:solidFill>
              </a:rPr>
              <a:t>Definiční znaky – veřejné prostředky, podnik, zvýhodnění, narušení soutěže a ovlivnění obchodu mezi členskými státy – presumováno EK</a:t>
            </a:r>
          </a:p>
          <a:p>
            <a:pPr lvl="1" algn="just">
              <a:defRPr/>
            </a:pPr>
            <a:r>
              <a:rPr lang="cs-CZ" dirty="0">
                <a:solidFill>
                  <a:schemeClr val="tx1"/>
                </a:solidFill>
              </a:rPr>
              <a:t>Sankce – navrácení podpory, penále,</a:t>
            </a:r>
          </a:p>
          <a:p>
            <a:pPr lvl="1" algn="just">
              <a:defRPr/>
            </a:pPr>
            <a:r>
              <a:rPr lang="cs-CZ" dirty="0">
                <a:solidFill>
                  <a:schemeClr val="tx1"/>
                </a:solidFill>
              </a:rPr>
              <a:t>Řešení – de </a:t>
            </a:r>
            <a:r>
              <a:rPr lang="cs-CZ" dirty="0" err="1">
                <a:solidFill>
                  <a:schemeClr val="tx1"/>
                </a:solidFill>
              </a:rPr>
              <a:t>minimis</a:t>
            </a:r>
            <a:r>
              <a:rPr lang="cs-CZ" dirty="0">
                <a:solidFill>
                  <a:schemeClr val="tx1"/>
                </a:solidFill>
              </a:rPr>
              <a:t>, blokové výjimky, SOHZ apod.</a:t>
            </a:r>
          </a:p>
        </p:txBody>
      </p:sp>
      <p:sp>
        <p:nvSpPr>
          <p:cNvPr id="102405" name="Rectangle 5">
            <a:extLst>
              <a:ext uri="{FF2B5EF4-FFF2-40B4-BE49-F238E27FC236}">
                <a16:creationId xmlns:a16="http://schemas.microsoft.com/office/drawing/2014/main" id="{7C3B5BC1-8EA1-4114-B008-768B6DE9A3AB}"/>
              </a:ext>
            </a:extLst>
          </p:cNvPr>
          <p:cNvSpPr>
            <a:spLocks noChangeArrowheads="1"/>
          </p:cNvSpPr>
          <p:nvPr/>
        </p:nvSpPr>
        <p:spPr bwMode="auto">
          <a:xfrm>
            <a:off x="1482804" y="357188"/>
            <a:ext cx="8440580"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Veřejné podpory – </a:t>
            </a:r>
            <a:r>
              <a:rPr lang="cs-CZ" sz="4000" dirty="0" err="1">
                <a:solidFill>
                  <a:schemeClr val="hlink"/>
                </a:solidFill>
                <a:latin typeface="+mj-lt"/>
              </a:rPr>
              <a:t>komunitární</a:t>
            </a:r>
            <a:r>
              <a:rPr lang="cs-CZ" sz="4000" dirty="0">
                <a:solidFill>
                  <a:schemeClr val="hlink"/>
                </a:solidFill>
                <a:latin typeface="+mj-lt"/>
              </a:rPr>
              <a:t> oblast</a:t>
            </a:r>
            <a:endParaRPr lang="cs-CZ" sz="4000" dirty="0">
              <a:solidFill>
                <a:schemeClr val="hlink"/>
              </a:solidFill>
              <a:effectLst>
                <a:outerShdw blurRad="38100" dist="38100" dir="2700000" algn="tl">
                  <a:srgbClr val="000000"/>
                </a:outerShdw>
              </a:effectLst>
              <a:latin typeface="+mj-lt"/>
            </a:endParaRPr>
          </a:p>
        </p:txBody>
      </p:sp>
      <p:sp>
        <p:nvSpPr>
          <p:cNvPr id="6" name="Zástupný symbol pro zápatí 5">
            <a:extLst>
              <a:ext uri="{FF2B5EF4-FFF2-40B4-BE49-F238E27FC236}">
                <a16:creationId xmlns:a16="http://schemas.microsoft.com/office/drawing/2014/main" id="{4AB1571E-60A9-4B16-A990-67D9958F67F2}"/>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CB1F966D-16A4-40E3-B684-55063A2487C5}"/>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9F17BF82-82B4-493A-A571-952C642B2A29}"/>
              </a:ext>
            </a:extLst>
          </p:cNvPr>
          <p:cNvSpPr>
            <a:spLocks noGrp="1"/>
          </p:cNvSpPr>
          <p:nvPr>
            <p:ph type="sldNum" sz="quarter" idx="12"/>
          </p:nvPr>
        </p:nvSpPr>
        <p:spPr/>
        <p:txBody>
          <a:bodyPr/>
          <a:lstStyle/>
          <a:p>
            <a:fld id="{E2513053-D514-8448-BD9B-6AC86BD996A2}" type="slidenum">
              <a:rPr lang="cs-CZ" smtClean="0"/>
              <a:t>27</a:t>
            </a:fld>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D7928C39-B2CB-430E-A4B8-9E7AC0A81AD9}"/>
              </a:ext>
            </a:extLst>
          </p:cNvPr>
          <p:cNvSpPr>
            <a:spLocks noGrp="1" noChangeArrowheads="1"/>
          </p:cNvSpPr>
          <p:nvPr>
            <p:ph type="body" idx="1"/>
          </p:nvPr>
        </p:nvSpPr>
        <p:spPr>
          <a:xfrm>
            <a:off x="1524000" y="1268414"/>
            <a:ext cx="9144000" cy="5589587"/>
          </a:xfrm>
        </p:spPr>
        <p:txBody>
          <a:bodyPr>
            <a:normAutofit/>
          </a:bodyPr>
          <a:lstStyle/>
          <a:p>
            <a:pPr eaLnBrk="1" hangingPunct="1">
              <a:defRPr/>
            </a:pPr>
            <a:r>
              <a:rPr lang="cs-CZ" sz="2400" dirty="0">
                <a:solidFill>
                  <a:schemeClr val="tx1"/>
                </a:solidFill>
              </a:rPr>
              <a:t>VPS – zejména dle zákona o obcích - § 63 a násl., zákon o obecní policii,</a:t>
            </a:r>
          </a:p>
          <a:p>
            <a:pPr eaLnBrk="1" hangingPunct="1">
              <a:defRPr/>
            </a:pPr>
            <a:r>
              <a:rPr lang="cs-CZ" sz="2400" dirty="0">
                <a:solidFill>
                  <a:schemeClr val="tx1"/>
                </a:solidFill>
              </a:rPr>
              <a:t>§ 159 - § 170 zákona č. 500/2004 Sb., správní řád</a:t>
            </a:r>
          </a:p>
          <a:p>
            <a:pPr lvl="1" eaLnBrk="1" hangingPunct="1">
              <a:defRPr/>
            </a:pPr>
            <a:r>
              <a:rPr lang="cs-CZ" dirty="0">
                <a:solidFill>
                  <a:schemeClr val="tx1"/>
                </a:solidFill>
              </a:rPr>
              <a:t>§ 160 odst. 5 – souhlas krajského úřadu – ve formě správního řízení a správního rozhodnutí, lhůty dle § 71, náležitosti žádosti dle § 44 a násl.</a:t>
            </a:r>
          </a:p>
          <a:p>
            <a:pPr algn="just" eaLnBrk="1" hangingPunct="1">
              <a:defRPr/>
            </a:pPr>
            <a:r>
              <a:rPr lang="cs-CZ" sz="2400" dirty="0">
                <a:solidFill>
                  <a:schemeClr val="tx1"/>
                </a:solidFill>
              </a:rPr>
              <a:t>§ 66c odst. 2 zákona o obcích -</a:t>
            </a:r>
            <a:r>
              <a:rPr lang="cs-CZ" sz="2400" i="1" dirty="0">
                <a:solidFill>
                  <a:schemeClr val="tx1"/>
                </a:solidFill>
              </a:rPr>
              <a:t>Obec, která je smluvní stranou veřejnoprávní smlouvy, ji bezodkladně poté, co byla uzavřena, zveřejní na úřední desce nejméně po dobu 15 dnů. Současně se uzavřená veřejnoprávní smlouva zveřejní </a:t>
            </a:r>
            <a:r>
              <a:rPr lang="cs-CZ" sz="2400" b="1" i="1" u="sng" dirty="0">
                <a:solidFill>
                  <a:schemeClr val="tx1"/>
                </a:solidFill>
              </a:rPr>
              <a:t>v rejstříku převodů agend orgánů veřejné moci – </a:t>
            </a:r>
            <a:r>
              <a:rPr lang="cs-CZ" sz="2400" dirty="0">
                <a:solidFill>
                  <a:schemeClr val="tx1"/>
                </a:solidFill>
              </a:rPr>
              <a:t>na webu Ministerstva vnitra</a:t>
            </a:r>
          </a:p>
          <a:p>
            <a:pPr algn="just" eaLnBrk="1" hangingPunct="1">
              <a:defRPr/>
            </a:pPr>
            <a:r>
              <a:rPr lang="cs-CZ" sz="2400" dirty="0">
                <a:solidFill>
                  <a:schemeClr val="tx1"/>
                </a:solidFill>
              </a:rPr>
              <a:t>Výpověď smluv, jiné ukončení</a:t>
            </a:r>
          </a:p>
        </p:txBody>
      </p:sp>
      <p:sp>
        <p:nvSpPr>
          <p:cNvPr id="102405" name="Rectangle 5">
            <a:extLst>
              <a:ext uri="{FF2B5EF4-FFF2-40B4-BE49-F238E27FC236}">
                <a16:creationId xmlns:a16="http://schemas.microsoft.com/office/drawing/2014/main" id="{62DD7209-29A0-41E7-8A3A-C877F02A40E0}"/>
              </a:ext>
            </a:extLst>
          </p:cNvPr>
          <p:cNvSpPr>
            <a:spLocks noChangeArrowheads="1"/>
          </p:cNvSpPr>
          <p:nvPr/>
        </p:nvSpPr>
        <p:spPr bwMode="auto">
          <a:xfrm>
            <a:off x="1649581" y="357188"/>
            <a:ext cx="8107028"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Správní řád a veřejnoprávní smlouvy</a:t>
            </a:r>
            <a:endParaRPr lang="cs-CZ" sz="4000" dirty="0">
              <a:solidFill>
                <a:schemeClr val="hlink"/>
              </a:solidFill>
              <a:effectLst>
                <a:outerShdw blurRad="38100" dist="38100" dir="2700000" algn="tl">
                  <a:srgbClr val="000000"/>
                </a:outerShdw>
              </a:effectLst>
              <a:latin typeface="+mj-lt"/>
            </a:endParaRPr>
          </a:p>
        </p:txBody>
      </p:sp>
      <p:sp>
        <p:nvSpPr>
          <p:cNvPr id="6" name="Zástupný symbol pro zápatí 5">
            <a:extLst>
              <a:ext uri="{FF2B5EF4-FFF2-40B4-BE49-F238E27FC236}">
                <a16:creationId xmlns:a16="http://schemas.microsoft.com/office/drawing/2014/main" id="{C0ADA293-B057-423E-B2DE-C0E6A84BB421}"/>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912B4847-CA85-42A5-94A3-552C167B175C}"/>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7FAE6BF2-7B24-45AC-8FF0-5AFCCC09B3F1}"/>
              </a:ext>
            </a:extLst>
          </p:cNvPr>
          <p:cNvSpPr>
            <a:spLocks noGrp="1"/>
          </p:cNvSpPr>
          <p:nvPr>
            <p:ph type="sldNum" sz="quarter" idx="12"/>
          </p:nvPr>
        </p:nvSpPr>
        <p:spPr/>
        <p:txBody>
          <a:bodyPr/>
          <a:lstStyle/>
          <a:p>
            <a:fld id="{E2513053-D514-8448-BD9B-6AC86BD996A2}" type="slidenum">
              <a:rPr lang="cs-CZ" smtClean="0"/>
              <a:t>28</a:t>
            </a:fld>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81999362-B780-4109-A105-BE997483694D}"/>
              </a:ext>
            </a:extLst>
          </p:cNvPr>
          <p:cNvSpPr>
            <a:spLocks noGrp="1" noChangeArrowheads="1"/>
          </p:cNvSpPr>
          <p:nvPr>
            <p:ph type="body" idx="1"/>
          </p:nvPr>
        </p:nvSpPr>
        <p:spPr>
          <a:xfrm>
            <a:off x="1524000" y="1268414"/>
            <a:ext cx="9144000" cy="5589587"/>
          </a:xfrm>
        </p:spPr>
        <p:txBody>
          <a:bodyPr/>
          <a:lstStyle/>
          <a:p>
            <a:pPr eaLnBrk="1" hangingPunct="1">
              <a:defRPr/>
            </a:pPr>
            <a:r>
              <a:rPr lang="cs-CZ" dirty="0">
                <a:solidFill>
                  <a:schemeClr val="tx1"/>
                </a:solidFill>
              </a:rPr>
              <a:t>Zákon č. 82/1998 Sb., o odpovědnosti za škodu způsobenou při výkonu veřejné moci rozhodnutím nebo nesprávným úředním postupem</a:t>
            </a:r>
          </a:p>
          <a:p>
            <a:pPr lvl="1" eaLnBrk="1" hangingPunct="1">
              <a:defRPr/>
            </a:pPr>
            <a:r>
              <a:rPr lang="cs-CZ" dirty="0">
                <a:solidFill>
                  <a:schemeClr val="tx1"/>
                </a:solidFill>
              </a:rPr>
              <a:t>Stát – státní správa, přenesená působnost</a:t>
            </a:r>
          </a:p>
          <a:p>
            <a:pPr lvl="1" eaLnBrk="1" hangingPunct="1">
              <a:defRPr/>
            </a:pPr>
            <a:r>
              <a:rPr lang="cs-CZ" dirty="0">
                <a:solidFill>
                  <a:schemeClr val="tx1"/>
                </a:solidFill>
              </a:rPr>
              <a:t>Obce, kraje – samostatná působnost</a:t>
            </a:r>
          </a:p>
          <a:p>
            <a:pPr lvl="1" eaLnBrk="1" hangingPunct="1">
              <a:defRPr/>
            </a:pPr>
            <a:r>
              <a:rPr lang="cs-CZ" dirty="0">
                <a:solidFill>
                  <a:schemeClr val="tx1"/>
                </a:solidFill>
              </a:rPr>
              <a:t>Regresivní možnosti nároku</a:t>
            </a:r>
          </a:p>
          <a:p>
            <a:pPr lvl="1" eaLnBrk="1" hangingPunct="1">
              <a:defRPr/>
            </a:pPr>
            <a:r>
              <a:rPr lang="cs-CZ" dirty="0">
                <a:solidFill>
                  <a:schemeClr val="tx1"/>
                </a:solidFill>
              </a:rPr>
              <a:t>Nesprávný úředním postup, nezákonné rozhodnutí</a:t>
            </a:r>
          </a:p>
        </p:txBody>
      </p:sp>
      <p:sp>
        <p:nvSpPr>
          <p:cNvPr id="102405" name="Rectangle 5">
            <a:extLst>
              <a:ext uri="{FF2B5EF4-FFF2-40B4-BE49-F238E27FC236}">
                <a16:creationId xmlns:a16="http://schemas.microsoft.com/office/drawing/2014/main" id="{D6ECC819-62AB-4A14-B04E-AB313475EFCE}"/>
              </a:ext>
            </a:extLst>
          </p:cNvPr>
          <p:cNvSpPr>
            <a:spLocks noChangeArrowheads="1"/>
          </p:cNvSpPr>
          <p:nvPr/>
        </p:nvSpPr>
        <p:spPr bwMode="auto">
          <a:xfrm>
            <a:off x="3079171" y="357188"/>
            <a:ext cx="5247847"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Odpovědnost  za škodu</a:t>
            </a:r>
            <a:endParaRPr lang="cs-CZ" sz="4000" dirty="0">
              <a:solidFill>
                <a:schemeClr val="hlink"/>
              </a:solidFill>
              <a:effectLst>
                <a:outerShdw blurRad="38100" dist="38100" dir="2700000" algn="tl">
                  <a:srgbClr val="000000"/>
                </a:outerShdw>
              </a:effectLst>
              <a:latin typeface="+mj-lt"/>
            </a:endParaRPr>
          </a:p>
        </p:txBody>
      </p:sp>
      <p:sp>
        <p:nvSpPr>
          <p:cNvPr id="6" name="Zástupný symbol pro zápatí 5">
            <a:extLst>
              <a:ext uri="{FF2B5EF4-FFF2-40B4-BE49-F238E27FC236}">
                <a16:creationId xmlns:a16="http://schemas.microsoft.com/office/drawing/2014/main" id="{636FEB84-4D7B-4839-9155-A076560D8F28}"/>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AAB5D28D-9DF8-4E43-8CA1-F6F3AAE6748F}"/>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D4E0F750-5244-4124-8D00-7B603F25A995}"/>
              </a:ext>
            </a:extLst>
          </p:cNvPr>
          <p:cNvSpPr>
            <a:spLocks noGrp="1"/>
          </p:cNvSpPr>
          <p:nvPr>
            <p:ph type="sldNum" sz="quarter" idx="12"/>
          </p:nvPr>
        </p:nvSpPr>
        <p:spPr/>
        <p:txBody>
          <a:bodyPr/>
          <a:lstStyle/>
          <a:p>
            <a:fld id="{E2513053-D514-8448-BD9B-6AC86BD996A2}" type="slidenum">
              <a:rPr lang="cs-CZ" smtClean="0"/>
              <a:t>29</a:t>
            </a:fld>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C07AB59-172F-445D-8DAA-7C1D0E5D59FA}"/>
              </a:ext>
            </a:extLst>
          </p:cNvPr>
          <p:cNvSpPr>
            <a:spLocks noGrp="1" noChangeArrowheads="1"/>
          </p:cNvSpPr>
          <p:nvPr>
            <p:ph type="title"/>
          </p:nvPr>
        </p:nvSpPr>
        <p:spPr>
          <a:xfrm>
            <a:off x="1981200" y="292101"/>
            <a:ext cx="8229600" cy="473075"/>
          </a:xfrm>
        </p:spPr>
        <p:txBody>
          <a:bodyPr>
            <a:noAutofit/>
          </a:bodyPr>
          <a:lstStyle/>
          <a:p>
            <a:pPr algn="ctr" eaLnBrk="1" hangingPunct="1">
              <a:defRPr/>
            </a:pPr>
            <a:br>
              <a:rPr lang="cs-CZ" sz="4000" dirty="0">
                <a:solidFill>
                  <a:schemeClr val="hlink"/>
                </a:solidFill>
              </a:rPr>
            </a:br>
            <a:br>
              <a:rPr lang="cs-CZ" sz="4000" dirty="0">
                <a:solidFill>
                  <a:schemeClr val="hlink"/>
                </a:solidFill>
              </a:rPr>
            </a:br>
            <a:br>
              <a:rPr lang="cs-CZ" sz="4000" dirty="0">
                <a:solidFill>
                  <a:schemeClr val="hlink"/>
                </a:solidFill>
              </a:rPr>
            </a:br>
            <a:br>
              <a:rPr lang="cs-CZ" sz="4000" dirty="0">
                <a:solidFill>
                  <a:schemeClr val="hlink"/>
                </a:solidFill>
              </a:rPr>
            </a:br>
            <a:r>
              <a:rPr lang="cs-CZ" sz="4000" dirty="0">
                <a:solidFill>
                  <a:schemeClr val="hlink"/>
                </a:solidFill>
              </a:rPr>
              <a:t>Zákon o obcích</a:t>
            </a:r>
          </a:p>
        </p:txBody>
      </p:sp>
      <p:sp>
        <p:nvSpPr>
          <p:cNvPr id="100355" name="Rectangle 3">
            <a:extLst>
              <a:ext uri="{FF2B5EF4-FFF2-40B4-BE49-F238E27FC236}">
                <a16:creationId xmlns:a16="http://schemas.microsoft.com/office/drawing/2014/main" id="{C4739F5B-173C-462D-AE27-A84FB267E783}"/>
              </a:ext>
            </a:extLst>
          </p:cNvPr>
          <p:cNvSpPr>
            <a:spLocks noGrp="1" noChangeArrowheads="1"/>
          </p:cNvSpPr>
          <p:nvPr>
            <p:ph idx="1"/>
          </p:nvPr>
        </p:nvSpPr>
        <p:spPr>
          <a:xfrm>
            <a:off x="1524000" y="1125538"/>
            <a:ext cx="9144000" cy="5732462"/>
          </a:xfrm>
        </p:spPr>
        <p:txBody>
          <a:bodyPr/>
          <a:lstStyle/>
          <a:p>
            <a:pPr lvl="1" algn="just" eaLnBrk="1" hangingPunct="1">
              <a:lnSpc>
                <a:spcPct val="90000"/>
              </a:lnSpc>
              <a:defRPr/>
            </a:pPr>
            <a:r>
              <a:rPr lang="cs-CZ" dirty="0">
                <a:solidFill>
                  <a:schemeClr val="tx1"/>
                </a:solidFill>
              </a:rPr>
              <a:t>§ 35 - § 60 – samostatná působnost</a:t>
            </a:r>
          </a:p>
          <a:p>
            <a:pPr lvl="1" algn="just" eaLnBrk="1" hangingPunct="1">
              <a:lnSpc>
                <a:spcPct val="90000"/>
              </a:lnSpc>
              <a:defRPr/>
            </a:pPr>
            <a:r>
              <a:rPr lang="cs-CZ" dirty="0">
                <a:solidFill>
                  <a:schemeClr val="tx1"/>
                </a:solidFill>
              </a:rPr>
              <a:t>§ 61 - § 66e – přenesená působnost </a:t>
            </a:r>
          </a:p>
          <a:p>
            <a:pPr lvl="1" algn="just" eaLnBrk="1" hangingPunct="1">
              <a:lnSpc>
                <a:spcPct val="90000"/>
              </a:lnSpc>
              <a:defRPr/>
            </a:pPr>
            <a:r>
              <a:rPr lang="cs-CZ" dirty="0">
                <a:solidFill>
                  <a:schemeClr val="tx1"/>
                </a:solidFill>
              </a:rPr>
              <a:t>§ 46 – spolupráce mezi obcemi – </a:t>
            </a:r>
          </a:p>
          <a:p>
            <a:pPr lvl="2" algn="just">
              <a:defRPr/>
            </a:pPr>
            <a:r>
              <a:rPr lang="cs-CZ" dirty="0">
                <a:solidFill>
                  <a:schemeClr val="tx1"/>
                </a:solidFill>
              </a:rPr>
              <a:t>zejména – DSO – povinné náležitosti smlouvy o založení a stanov</a:t>
            </a:r>
          </a:p>
          <a:p>
            <a:pPr lvl="1" algn="just" eaLnBrk="1" hangingPunct="1">
              <a:lnSpc>
                <a:spcPct val="90000"/>
              </a:lnSpc>
              <a:defRPr/>
            </a:pPr>
            <a:r>
              <a:rPr lang="cs-CZ" dirty="0">
                <a:solidFill>
                  <a:schemeClr val="tx1"/>
                </a:solidFill>
              </a:rPr>
              <a:t>Vázanost právními předpisy v případě samostatné a v případě přenesené působnosti  </a:t>
            </a:r>
          </a:p>
          <a:p>
            <a:pPr lvl="2" algn="just">
              <a:defRPr/>
            </a:pPr>
            <a:r>
              <a:rPr lang="cs-CZ" i="1" dirty="0">
                <a:solidFill>
                  <a:schemeClr val="tx1"/>
                </a:solidFill>
              </a:rPr>
              <a:t>v případě přenesené navíc i </a:t>
            </a:r>
            <a:r>
              <a:rPr lang="cs-CZ" altLang="cs-CZ" i="1" dirty="0">
                <a:solidFill>
                  <a:schemeClr val="tx1"/>
                </a:solidFill>
              </a:rPr>
              <a:t>usneseními vlády a směrnicemi ústředních správních úřadů; tato usnesení a tyto směrnice nemohou orgánům obcí ukládat povinnosti, pokud nejsou zároveň stanoveny zákonem; podmínkou platnosti směrnic ústředních správních úřadů je jejich publikování ve Věstníku vlády pro orgány krajů a orgány obcí; opatřeními příslušných orgánů veřejné správy přijatými při kontrole výkonu přenesené působnosti podle tohoto zákona</a:t>
            </a:r>
            <a:endParaRPr lang="cs-CZ" i="1" dirty="0">
              <a:solidFill>
                <a:schemeClr val="tx1"/>
              </a:solidFill>
            </a:endParaRPr>
          </a:p>
          <a:p>
            <a:pPr lvl="1" eaLnBrk="1" hangingPunct="1">
              <a:lnSpc>
                <a:spcPct val="90000"/>
              </a:lnSpc>
              <a:buFont typeface="Tahoma" panose="020B0604030504040204" pitchFamily="34" charset="0"/>
              <a:buNone/>
              <a:defRPr/>
            </a:pPr>
            <a:endParaRPr lang="cs-CZ" dirty="0">
              <a:solidFill>
                <a:schemeClr val="tx1"/>
              </a:solidFill>
            </a:endParaRPr>
          </a:p>
          <a:p>
            <a:pPr lvl="1" eaLnBrk="1" hangingPunct="1">
              <a:lnSpc>
                <a:spcPct val="90000"/>
              </a:lnSpc>
              <a:defRPr/>
            </a:pPr>
            <a:endParaRPr lang="cs-CZ" dirty="0">
              <a:solidFill>
                <a:srgbClr val="FFFF00"/>
              </a:solidFill>
            </a:endParaRPr>
          </a:p>
          <a:p>
            <a:pPr eaLnBrk="1" hangingPunct="1">
              <a:lnSpc>
                <a:spcPct val="90000"/>
              </a:lnSpc>
              <a:buFontTx/>
              <a:buNone/>
              <a:defRPr/>
            </a:pPr>
            <a:endParaRPr lang="cs-CZ" b="1" dirty="0">
              <a:solidFill>
                <a:srgbClr val="FFFF00"/>
              </a:solidFill>
            </a:endParaRPr>
          </a:p>
          <a:p>
            <a:pPr lvl="3" eaLnBrk="1" hangingPunct="1">
              <a:lnSpc>
                <a:spcPct val="90000"/>
              </a:lnSpc>
              <a:defRPr/>
            </a:pPr>
            <a:endParaRPr lang="cs-CZ" dirty="0">
              <a:solidFill>
                <a:srgbClr val="FFFF00"/>
              </a:solidFill>
            </a:endParaRPr>
          </a:p>
          <a:p>
            <a:pPr eaLnBrk="1" hangingPunct="1">
              <a:lnSpc>
                <a:spcPct val="90000"/>
              </a:lnSpc>
              <a:buFontTx/>
              <a:buNone/>
              <a:defRPr/>
            </a:pPr>
            <a:endParaRPr lang="cs-CZ" dirty="0">
              <a:solidFill>
                <a:srgbClr val="FFFF00"/>
              </a:solidFill>
            </a:endParaRPr>
          </a:p>
          <a:p>
            <a:pPr algn="ctr" eaLnBrk="1" hangingPunct="1">
              <a:lnSpc>
                <a:spcPct val="90000"/>
              </a:lnSpc>
              <a:buFontTx/>
              <a:buNone/>
              <a:defRPr/>
            </a:pPr>
            <a:endParaRPr lang="cs-CZ" dirty="0">
              <a:solidFill>
                <a:srgbClr val="FFFF00"/>
              </a:solidFill>
            </a:endParaRPr>
          </a:p>
          <a:p>
            <a:pPr algn="ctr" eaLnBrk="1" hangingPunct="1">
              <a:lnSpc>
                <a:spcPct val="90000"/>
              </a:lnSpc>
              <a:buFontTx/>
              <a:buNone/>
              <a:defRPr/>
            </a:pPr>
            <a:endParaRPr lang="cs-CZ" dirty="0">
              <a:solidFill>
                <a:srgbClr val="FFFF00"/>
              </a:solidFill>
            </a:endParaRPr>
          </a:p>
          <a:p>
            <a:pPr eaLnBrk="1" hangingPunct="1">
              <a:lnSpc>
                <a:spcPct val="90000"/>
              </a:lnSpc>
              <a:defRPr/>
            </a:pPr>
            <a:endParaRPr lang="cs-CZ" dirty="0">
              <a:solidFill>
                <a:srgbClr val="FFFF00"/>
              </a:solidFill>
            </a:endParaRPr>
          </a:p>
          <a:p>
            <a:pPr eaLnBrk="1" hangingPunct="1">
              <a:lnSpc>
                <a:spcPct val="90000"/>
              </a:lnSpc>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4C1E1493-4490-408F-850D-03B458F0EF05}"/>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14542B57-91FD-4C18-B2B5-005E49CEDEB3}"/>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B4E85460-75C6-4D5B-A908-B6EF1D47E7F9}"/>
              </a:ext>
            </a:extLst>
          </p:cNvPr>
          <p:cNvSpPr>
            <a:spLocks noGrp="1"/>
          </p:cNvSpPr>
          <p:nvPr>
            <p:ph type="sldNum" sz="quarter" idx="12"/>
          </p:nvPr>
        </p:nvSpPr>
        <p:spPr/>
        <p:txBody>
          <a:bodyPr/>
          <a:lstStyle/>
          <a:p>
            <a:fld id="{E2513053-D514-8448-BD9B-6AC86BD996A2}" type="slidenum">
              <a:rPr lang="cs-CZ" smtClean="0"/>
              <a:t>3</a:t>
            </a:fld>
            <a:endParaRPr lang="cs-CZ"/>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A53E8EB6-1695-4D03-9548-42133B89D171}"/>
              </a:ext>
            </a:extLst>
          </p:cNvPr>
          <p:cNvSpPr>
            <a:spLocks noGrp="1" noChangeArrowheads="1"/>
          </p:cNvSpPr>
          <p:nvPr>
            <p:ph type="body" idx="1"/>
          </p:nvPr>
        </p:nvSpPr>
        <p:spPr>
          <a:xfrm>
            <a:off x="1524000" y="1268414"/>
            <a:ext cx="9144000" cy="5589587"/>
          </a:xfrm>
        </p:spPr>
        <p:txBody>
          <a:bodyPr/>
          <a:lstStyle/>
          <a:p>
            <a:pPr eaLnBrk="1" hangingPunct="1">
              <a:defRPr/>
            </a:pPr>
            <a:r>
              <a:rPr lang="cs-CZ" sz="2400" dirty="0">
                <a:solidFill>
                  <a:schemeClr val="tx1"/>
                </a:solidFill>
              </a:rPr>
              <a:t>Zákon č. 143/2001 Sb. o ochraně hospodářské soutěže (§19a – dozor na orgány veřejné správy + § 22aa – přestupky obcí)</a:t>
            </a:r>
          </a:p>
          <a:p>
            <a:pPr eaLnBrk="1" hangingPunct="1">
              <a:defRPr/>
            </a:pPr>
            <a:r>
              <a:rPr lang="cs-CZ" sz="2400" dirty="0">
                <a:solidFill>
                  <a:schemeClr val="tx1"/>
                </a:solidFill>
              </a:rPr>
              <a:t>Zákon č. 262/2006 Sb., zákoník práce</a:t>
            </a:r>
          </a:p>
          <a:p>
            <a:pPr eaLnBrk="1" hangingPunct="1">
              <a:defRPr/>
            </a:pPr>
            <a:r>
              <a:rPr lang="cs-CZ" sz="2400" dirty="0">
                <a:solidFill>
                  <a:schemeClr val="tx1"/>
                </a:solidFill>
              </a:rPr>
              <a:t>Zákon č. 312/2002 Sb., o úřednících územních samosprávných celků a o změně některých zákonů</a:t>
            </a:r>
          </a:p>
          <a:p>
            <a:pPr eaLnBrk="1" hangingPunct="1">
              <a:defRPr/>
            </a:pPr>
            <a:r>
              <a:rPr lang="cs-CZ" sz="2400" dirty="0">
                <a:solidFill>
                  <a:schemeClr val="tx1"/>
                </a:solidFill>
              </a:rPr>
              <a:t>Zákon č. 134/2016 Sb., o zadávání veřejných zakázek</a:t>
            </a:r>
          </a:p>
          <a:p>
            <a:pPr eaLnBrk="1" hangingPunct="1">
              <a:defRPr/>
            </a:pPr>
            <a:r>
              <a:rPr lang="cs-CZ" sz="2400" dirty="0">
                <a:solidFill>
                  <a:schemeClr val="tx1"/>
                </a:solidFill>
              </a:rPr>
              <a:t>Zákon č. 89/2012 Sb., občanský zákoník</a:t>
            </a:r>
          </a:p>
          <a:p>
            <a:pPr eaLnBrk="1" hangingPunct="1">
              <a:defRPr/>
            </a:pPr>
            <a:r>
              <a:rPr lang="cs-CZ" sz="2400" dirty="0">
                <a:solidFill>
                  <a:schemeClr val="tx1"/>
                </a:solidFill>
              </a:rPr>
              <a:t>Zákon č. 239/2000 Sb., o integrovaném záchranném systému a o změně některých zákonů</a:t>
            </a:r>
          </a:p>
          <a:p>
            <a:pPr eaLnBrk="1" hangingPunct="1">
              <a:defRPr/>
            </a:pPr>
            <a:r>
              <a:rPr lang="cs-CZ" sz="2400" dirty="0">
                <a:solidFill>
                  <a:schemeClr val="tx1"/>
                </a:solidFill>
              </a:rPr>
              <a:t>Zákon č. 240/2000 Sb., o krizovém řízení a o změně některých zákonů (krizový zákon)</a:t>
            </a:r>
          </a:p>
          <a:p>
            <a:pPr lvl="1">
              <a:defRPr/>
            </a:pPr>
            <a:r>
              <a:rPr lang="cs-CZ" sz="2000" dirty="0">
                <a:solidFill>
                  <a:schemeClr val="tx1"/>
                </a:solidFill>
              </a:rPr>
              <a:t>a mnoho dalších (datové schránky, základní </a:t>
            </a:r>
            <a:r>
              <a:rPr lang="cs-CZ" sz="2000">
                <a:solidFill>
                  <a:schemeClr val="tx1"/>
                </a:solidFill>
              </a:rPr>
              <a:t>registry atd.)</a:t>
            </a:r>
            <a:endParaRPr lang="cs-CZ" sz="2000" dirty="0">
              <a:solidFill>
                <a:schemeClr val="tx1"/>
              </a:solidFill>
            </a:endParaRPr>
          </a:p>
          <a:p>
            <a:pPr eaLnBrk="1" hangingPunct="1">
              <a:defRPr/>
            </a:pPr>
            <a:endParaRPr lang="cs-CZ" dirty="0">
              <a:solidFill>
                <a:srgbClr val="FFFF00"/>
              </a:solidFill>
            </a:endParaRPr>
          </a:p>
        </p:txBody>
      </p:sp>
      <p:sp>
        <p:nvSpPr>
          <p:cNvPr id="102405" name="Rectangle 5">
            <a:extLst>
              <a:ext uri="{FF2B5EF4-FFF2-40B4-BE49-F238E27FC236}">
                <a16:creationId xmlns:a16="http://schemas.microsoft.com/office/drawing/2014/main" id="{7A049D34-A4E2-4279-A43E-07B6BCF2AA6B}"/>
              </a:ext>
            </a:extLst>
          </p:cNvPr>
          <p:cNvSpPr>
            <a:spLocks noChangeArrowheads="1"/>
          </p:cNvSpPr>
          <p:nvPr/>
        </p:nvSpPr>
        <p:spPr bwMode="auto">
          <a:xfrm>
            <a:off x="4926279" y="357189"/>
            <a:ext cx="1553630"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Různé</a:t>
            </a:r>
            <a:endParaRPr lang="cs-CZ" sz="4000" dirty="0">
              <a:solidFill>
                <a:schemeClr val="hlink"/>
              </a:solidFill>
              <a:effectLst>
                <a:outerShdw blurRad="38100" dist="38100" dir="2700000" algn="tl">
                  <a:srgbClr val="000000"/>
                </a:outerShdw>
              </a:effectLst>
              <a:latin typeface="+mj-lt"/>
            </a:endParaRPr>
          </a:p>
        </p:txBody>
      </p:sp>
      <p:sp>
        <p:nvSpPr>
          <p:cNvPr id="6" name="Zástupný symbol pro zápatí 5">
            <a:extLst>
              <a:ext uri="{FF2B5EF4-FFF2-40B4-BE49-F238E27FC236}">
                <a16:creationId xmlns:a16="http://schemas.microsoft.com/office/drawing/2014/main" id="{980EA1CB-5C48-4A6B-904C-6AF11F30972C}"/>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12E5D54A-36D8-4E0F-A610-B268EA093C78}"/>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9EB12841-7C27-4819-8F6E-139A1180FA31}"/>
              </a:ext>
            </a:extLst>
          </p:cNvPr>
          <p:cNvSpPr>
            <a:spLocks noGrp="1"/>
          </p:cNvSpPr>
          <p:nvPr>
            <p:ph type="sldNum" sz="quarter" idx="12"/>
          </p:nvPr>
        </p:nvSpPr>
        <p:spPr/>
        <p:txBody>
          <a:bodyPr/>
          <a:lstStyle/>
          <a:p>
            <a:fld id="{E2513053-D514-8448-BD9B-6AC86BD996A2}" type="slidenum">
              <a:rPr lang="cs-CZ" smtClean="0"/>
              <a:t>30</a:t>
            </a:fld>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8CD4A8FE-40CA-47FA-85BA-C928FC5CD812}"/>
              </a:ext>
            </a:extLst>
          </p:cNvPr>
          <p:cNvSpPr>
            <a:spLocks noGrp="1" noChangeArrowheads="1"/>
          </p:cNvSpPr>
          <p:nvPr>
            <p:ph type="body" idx="1"/>
          </p:nvPr>
        </p:nvSpPr>
        <p:spPr>
          <a:xfrm>
            <a:off x="1276350" y="1044439"/>
            <a:ext cx="9144000" cy="5589587"/>
          </a:xfrm>
        </p:spPr>
        <p:txBody>
          <a:bodyPr>
            <a:normAutofit/>
          </a:bodyPr>
          <a:lstStyle/>
          <a:p>
            <a:r>
              <a:rPr lang="cs-CZ" sz="2600" u="sng" dirty="0">
                <a:solidFill>
                  <a:schemeClr val="tx1"/>
                </a:solidFill>
                <a:latin typeface="Franklin Gothic Book" panose="020B0503020102020204" pitchFamily="34" charset="0"/>
              </a:rPr>
              <a:t>Internetové stránky kraje </a:t>
            </a:r>
            <a:endParaRPr lang="cs-CZ" sz="2600" u="sng" dirty="0">
              <a:solidFill>
                <a:srgbClr val="2B2B82"/>
              </a:solidFill>
              <a:latin typeface="Franklin Gothic Book" panose="020B0503020102020204" pitchFamily="34" charset="0"/>
            </a:endParaRPr>
          </a:p>
          <a:p>
            <a:pPr lvl="1"/>
            <a:r>
              <a:rPr lang="cs-CZ" dirty="0">
                <a:solidFill>
                  <a:schemeClr val="tx1"/>
                </a:solidFill>
              </a:rPr>
              <a:t>Metodická pomoc obcím </a:t>
            </a:r>
          </a:p>
          <a:p>
            <a:pPr lvl="3"/>
            <a:r>
              <a:rPr lang="cs-CZ" sz="2000" dirty="0">
                <a:latin typeface="Franklin Gothic Book" panose="020B0503020102020204" pitchFamily="34" charset="0"/>
                <a:hlinkClick r:id="rId2"/>
              </a:rPr>
              <a:t>https://www.kr-kralovehradecky.cz/scripts/detail.php?pgid=76</a:t>
            </a:r>
            <a:endParaRPr lang="cs-CZ" sz="2000" dirty="0">
              <a:latin typeface="Franklin Gothic Book" panose="020B0503020102020204" pitchFamily="34" charset="0"/>
              <a:hlinkClick r:id="rId3"/>
            </a:endParaRPr>
          </a:p>
          <a:p>
            <a:pPr lvl="2">
              <a:defRPr/>
            </a:pPr>
            <a:r>
              <a:rPr lang="cs-CZ" dirty="0">
                <a:solidFill>
                  <a:schemeClr val="tx1"/>
                </a:solidFill>
              </a:rPr>
              <a:t>Zejména přenesená působnost obcí</a:t>
            </a:r>
          </a:p>
          <a:p>
            <a:pPr lvl="2">
              <a:defRPr/>
            </a:pPr>
            <a:r>
              <a:rPr lang="cs-CZ" dirty="0">
                <a:solidFill>
                  <a:schemeClr val="tx1"/>
                </a:solidFill>
              </a:rPr>
              <a:t>Informace pro obce, metodická pomoc obcím</a:t>
            </a:r>
          </a:p>
          <a:p>
            <a:pPr lvl="2">
              <a:defRPr/>
            </a:pPr>
            <a:r>
              <a:rPr lang="cs-CZ" dirty="0">
                <a:solidFill>
                  <a:schemeClr val="tx1"/>
                </a:solidFill>
              </a:rPr>
              <a:t>Jednotlivé odbory</a:t>
            </a:r>
          </a:p>
          <a:p>
            <a:r>
              <a:rPr lang="cs-CZ" sz="2600" dirty="0">
                <a:solidFill>
                  <a:schemeClr val="tx1"/>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Rozcestník pro starosty - Chytrý region (chytryregion.cz)</a:t>
            </a:r>
            <a:endParaRPr lang="cs-CZ" sz="2600" dirty="0">
              <a:solidFill>
                <a:schemeClr val="tx1"/>
              </a:solidFill>
              <a:latin typeface="Franklin Gothic Book" panose="020B0503020102020204" pitchFamily="34" charset="0"/>
            </a:endParaRPr>
          </a:p>
          <a:p>
            <a:pPr lvl="1"/>
            <a:r>
              <a:rPr lang="cs-CZ" sz="2600" dirty="0">
                <a:solidFill>
                  <a:schemeClr val="tx1"/>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www.chytryregion.cz/starostuj</a:t>
            </a:r>
            <a:endParaRPr lang="cs-CZ" sz="2600" dirty="0">
              <a:solidFill>
                <a:schemeClr val="tx1"/>
              </a:solidFill>
              <a:latin typeface="Franklin Gothic Book" panose="020B0503020102020204" pitchFamily="34" charset="0"/>
            </a:endParaRPr>
          </a:p>
          <a:p>
            <a:pPr lvl="1"/>
            <a:r>
              <a:rPr lang="cs-CZ" sz="2000" dirty="0">
                <a:solidFill>
                  <a:schemeClr val="tx1"/>
                </a:solidFill>
              </a:rPr>
              <a:t>určené zejména starostům a místostarostům malých obcí v regionu (především obce I. typu)</a:t>
            </a:r>
          </a:p>
          <a:p>
            <a:r>
              <a:rPr lang="cs-CZ" sz="2400" u="sng" dirty="0">
                <a:solidFill>
                  <a:schemeClr val="tx1"/>
                </a:solidFill>
              </a:rPr>
              <a:t>Dotační portál KÚ KHK</a:t>
            </a:r>
          </a:p>
          <a:p>
            <a:pPr lvl="1"/>
            <a:r>
              <a:rPr lang="cs-CZ" sz="2000" dirty="0">
                <a:solidFill>
                  <a:schemeClr val="tx1"/>
                </a:solidFill>
                <a:hlinkClick r:id="rId5"/>
              </a:rPr>
              <a:t>https://dotace.kr-kralovehradecky.cz/dotace/Modules/DOTISKUHK/Pages/Public/GrantPrograms.aspx</a:t>
            </a:r>
            <a:endParaRPr lang="cs-CZ" sz="2000" dirty="0">
              <a:solidFill>
                <a:schemeClr val="tx1"/>
              </a:solidFill>
            </a:endParaRPr>
          </a:p>
          <a:p>
            <a:pPr lvl="3" eaLnBrk="1" hangingPunct="1">
              <a:buFont typeface="Tahoma" panose="020B0604030504040204" pitchFamily="34" charset="0"/>
              <a:buNone/>
              <a:defRPr/>
            </a:pPr>
            <a:endParaRPr lang="cs-CZ" sz="2000" dirty="0">
              <a:solidFill>
                <a:schemeClr val="tx1"/>
              </a:solidFill>
            </a:endParaRPr>
          </a:p>
          <a:p>
            <a:pPr eaLnBrk="1" hangingPunct="1">
              <a:defRPr/>
            </a:pPr>
            <a:endParaRPr lang="cs-CZ" dirty="0">
              <a:solidFill>
                <a:srgbClr val="FFFF00"/>
              </a:solidFill>
            </a:endParaRPr>
          </a:p>
        </p:txBody>
      </p:sp>
      <p:sp>
        <p:nvSpPr>
          <p:cNvPr id="102405" name="Rectangle 5">
            <a:extLst>
              <a:ext uri="{FF2B5EF4-FFF2-40B4-BE49-F238E27FC236}">
                <a16:creationId xmlns:a16="http://schemas.microsoft.com/office/drawing/2014/main" id="{51E760EA-2589-4690-8561-F5C81E640BC5}"/>
              </a:ext>
            </a:extLst>
          </p:cNvPr>
          <p:cNvSpPr>
            <a:spLocks noChangeArrowheads="1"/>
          </p:cNvSpPr>
          <p:nvPr/>
        </p:nvSpPr>
        <p:spPr bwMode="auto">
          <a:xfrm>
            <a:off x="4585544" y="357189"/>
            <a:ext cx="2235100" cy="707886"/>
          </a:xfrm>
          <a:prstGeom prst="rect">
            <a:avLst/>
          </a:prstGeom>
          <a:noFill/>
          <a:ln w="9525" algn="ctr">
            <a:noFill/>
            <a:miter lim="800000"/>
            <a:headEnd/>
            <a:tailEnd/>
          </a:ln>
          <a:effectLst/>
        </p:spPr>
        <p:txBody>
          <a:bodyPr wrap="none">
            <a:spAutoFit/>
          </a:bodyPr>
          <a:lstStyle/>
          <a:p>
            <a:pPr algn="ctr">
              <a:defRPr/>
            </a:pPr>
            <a:r>
              <a:rPr lang="cs-CZ" sz="4000" dirty="0">
                <a:solidFill>
                  <a:schemeClr val="hlink"/>
                </a:solidFill>
                <a:latin typeface="+mj-lt"/>
              </a:rPr>
              <a:t>Metodika</a:t>
            </a:r>
          </a:p>
        </p:txBody>
      </p:sp>
      <p:sp>
        <p:nvSpPr>
          <p:cNvPr id="6" name="Zástupný symbol pro zápatí 5">
            <a:extLst>
              <a:ext uri="{FF2B5EF4-FFF2-40B4-BE49-F238E27FC236}">
                <a16:creationId xmlns:a16="http://schemas.microsoft.com/office/drawing/2014/main" id="{2B06BCDA-8121-41E7-903D-CD41383C12E0}"/>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D4A69366-A742-480E-AFDC-5400473862EC}"/>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E5C01F43-F752-4E8C-938D-27582E71FC10}"/>
              </a:ext>
            </a:extLst>
          </p:cNvPr>
          <p:cNvSpPr>
            <a:spLocks noGrp="1"/>
          </p:cNvSpPr>
          <p:nvPr>
            <p:ph type="sldNum" sz="quarter" idx="12"/>
          </p:nvPr>
        </p:nvSpPr>
        <p:spPr/>
        <p:txBody>
          <a:bodyPr/>
          <a:lstStyle/>
          <a:p>
            <a:fld id="{E2513053-D514-8448-BD9B-6AC86BD996A2}" type="slidenum">
              <a:rPr lang="cs-CZ" smtClean="0"/>
              <a:t>31</a:t>
            </a:fld>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C5E09E-FF97-4B78-84AB-1B34BA5DAA6E}"/>
              </a:ext>
            </a:extLst>
          </p:cNvPr>
          <p:cNvSpPr>
            <a:spLocks noGrp="1"/>
          </p:cNvSpPr>
          <p:nvPr>
            <p:ph idx="1"/>
          </p:nvPr>
        </p:nvSpPr>
        <p:spPr>
          <a:xfrm>
            <a:off x="838200" y="504825"/>
            <a:ext cx="10515600" cy="5391150"/>
          </a:xfrm>
        </p:spPr>
        <p:txBody>
          <a:bodyPr>
            <a:normAutofit lnSpcReduction="10000"/>
          </a:bodyPr>
          <a:lstStyle/>
          <a:p>
            <a:r>
              <a:rPr lang="cs-CZ" altLang="cs-CZ" sz="2600" dirty="0">
                <a:solidFill>
                  <a:schemeClr val="tx1"/>
                </a:solidFill>
                <a:latin typeface="Franklin Gothic Book" panose="020B0503020102020204" pitchFamily="34" charset="0"/>
              </a:rPr>
              <a:t>Ministerstvo vnitra, odbor veřejné správy, dozoru a kontroly</a:t>
            </a:r>
          </a:p>
          <a:p>
            <a:pPr lvl="1"/>
            <a:r>
              <a:rPr lang="cs-CZ" altLang="cs-CZ" sz="2600" dirty="0">
                <a:solidFill>
                  <a:schemeClr val="tx1"/>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https://www.mvcr.cz/odk2/</a:t>
            </a:r>
            <a:endParaRPr lang="cs-CZ" altLang="cs-CZ" sz="2600" dirty="0">
              <a:solidFill>
                <a:schemeClr val="tx1"/>
              </a:solidFill>
              <a:latin typeface="Franklin Gothic Book" panose="020B0503020102020204" pitchFamily="34" charset="0"/>
            </a:endParaRPr>
          </a:p>
          <a:p>
            <a:pPr lvl="2">
              <a:defRPr/>
            </a:pPr>
            <a:r>
              <a:rPr lang="cs-CZ" dirty="0">
                <a:solidFill>
                  <a:schemeClr val="tx1"/>
                </a:solidFill>
              </a:rPr>
              <a:t>Samostatná působnost obcí </a:t>
            </a:r>
          </a:p>
          <a:p>
            <a:pPr lvl="2">
              <a:defRPr/>
            </a:pPr>
            <a:r>
              <a:rPr lang="cs-CZ" dirty="0">
                <a:solidFill>
                  <a:schemeClr val="tx1"/>
                </a:solidFill>
              </a:rPr>
              <a:t>Stanoviska, Metodické pomůcky apod.</a:t>
            </a:r>
          </a:p>
          <a:p>
            <a:pPr marL="711200" lvl="2" indent="0">
              <a:buNone/>
              <a:defRPr/>
            </a:pPr>
            <a:endParaRPr lang="cs-CZ" altLang="cs-CZ" u="sng" dirty="0">
              <a:solidFill>
                <a:srgbClr val="003F7E"/>
              </a:solidFill>
              <a:latin typeface="Franklin Gothic Book" panose="020B0503020102020204" pitchFamily="34" charset="0"/>
            </a:endParaRPr>
          </a:p>
          <a:p>
            <a:r>
              <a:rPr lang="cs-CZ" altLang="cs-CZ" u="sng" dirty="0">
                <a:solidFill>
                  <a:srgbClr val="003F7E"/>
                </a:solidFill>
                <a:latin typeface="Franklin Gothic Book" panose="020B0503020102020204" pitchFamily="34" charset="0"/>
              </a:rPr>
              <a:t>Ministerstvo financí</a:t>
            </a:r>
          </a:p>
          <a:p>
            <a:pPr lvl="1"/>
            <a:r>
              <a:rPr lang="cs-CZ" altLang="cs-CZ" sz="2800" dirty="0">
                <a:solidFill>
                  <a:srgbClr val="003F7E"/>
                </a:solidFill>
                <a:latin typeface="Franklin Gothic Book" panose="020B0503020102020204" pitchFamily="34" charset="0"/>
                <a:hlinkClick r:id="rId3"/>
              </a:rPr>
              <a:t>https://www.mfcr.cz/</a:t>
            </a:r>
            <a:endParaRPr lang="cs-CZ" altLang="cs-CZ" sz="2800" dirty="0">
              <a:solidFill>
                <a:srgbClr val="003F7E"/>
              </a:solidFill>
              <a:latin typeface="Franklin Gothic Book" panose="020B0503020102020204" pitchFamily="34" charset="0"/>
            </a:endParaRPr>
          </a:p>
          <a:p>
            <a:pPr marL="355600" lvl="1" indent="0">
              <a:buNone/>
            </a:pPr>
            <a:endParaRPr lang="cs-CZ" altLang="cs-CZ" sz="2800" dirty="0">
              <a:solidFill>
                <a:srgbClr val="003F7E"/>
              </a:solidFill>
              <a:latin typeface="Franklin Gothic Book" panose="020B0503020102020204" pitchFamily="34" charset="0"/>
            </a:endParaRPr>
          </a:p>
          <a:p>
            <a:r>
              <a:rPr lang="cs-CZ" altLang="cs-CZ" u="sng" dirty="0">
                <a:solidFill>
                  <a:srgbClr val="003F7E"/>
                </a:solidFill>
                <a:latin typeface="Franklin Gothic Book" panose="020B0503020102020204" pitchFamily="34" charset="0"/>
              </a:rPr>
              <a:t>Svaz měst a obcí</a:t>
            </a:r>
          </a:p>
          <a:p>
            <a:pPr lvl="1"/>
            <a:r>
              <a:rPr lang="cs-CZ" altLang="cs-CZ" sz="2800" dirty="0">
                <a:solidFill>
                  <a:srgbClr val="003F7E"/>
                </a:solidFill>
                <a:latin typeface="Franklin Gothic Book" panose="020B0503020102020204" pitchFamily="34" charset="0"/>
                <a:hlinkClick r:id="rId4"/>
              </a:rPr>
              <a:t>http://www.smocr.cz/</a:t>
            </a:r>
            <a:endParaRPr lang="cs-CZ" altLang="cs-CZ" sz="2800" dirty="0">
              <a:solidFill>
                <a:srgbClr val="003F7E"/>
              </a:solidFill>
              <a:latin typeface="Franklin Gothic Book" panose="020B0503020102020204" pitchFamily="34" charset="0"/>
            </a:endParaRPr>
          </a:p>
          <a:p>
            <a:pPr marL="355600" lvl="1" indent="0">
              <a:buNone/>
            </a:pPr>
            <a:endParaRPr lang="cs-CZ" altLang="cs-CZ" sz="2800" dirty="0">
              <a:solidFill>
                <a:srgbClr val="003F7E"/>
              </a:solidFill>
              <a:latin typeface="Franklin Gothic Book" panose="020B0503020102020204" pitchFamily="34" charset="0"/>
            </a:endParaRPr>
          </a:p>
          <a:p>
            <a:r>
              <a:rPr lang="cs-CZ" altLang="cs-CZ" u="sng" dirty="0">
                <a:solidFill>
                  <a:srgbClr val="003F7E"/>
                </a:solidFill>
                <a:latin typeface="Franklin Gothic Book" panose="020B0503020102020204" pitchFamily="34" charset="0"/>
              </a:rPr>
              <a:t>Sdružení místních samospráv</a:t>
            </a:r>
          </a:p>
          <a:p>
            <a:pPr lvl="1"/>
            <a:r>
              <a:rPr lang="cs-CZ" altLang="cs-CZ" sz="2800" dirty="0">
                <a:solidFill>
                  <a:srgbClr val="003F7E"/>
                </a:solidFill>
                <a:latin typeface="Franklin Gothic Book" panose="020B0503020102020204" pitchFamily="34" charset="0"/>
                <a:hlinkClick r:id="rId5"/>
              </a:rPr>
              <a:t>http://www.smscr.cz/</a:t>
            </a:r>
            <a:endParaRPr lang="cs-CZ" altLang="cs-CZ" sz="2800" dirty="0">
              <a:solidFill>
                <a:srgbClr val="003F7E"/>
              </a:solidFill>
              <a:latin typeface="Franklin Gothic Book" panose="020B0503020102020204" pitchFamily="34" charset="0"/>
            </a:endParaRPr>
          </a:p>
          <a:p>
            <a:endParaRPr lang="cs-CZ" dirty="0"/>
          </a:p>
        </p:txBody>
      </p:sp>
      <p:sp>
        <p:nvSpPr>
          <p:cNvPr id="4" name="Zástupný symbol pro datum 3">
            <a:extLst>
              <a:ext uri="{FF2B5EF4-FFF2-40B4-BE49-F238E27FC236}">
                <a16:creationId xmlns:a16="http://schemas.microsoft.com/office/drawing/2014/main" id="{65A96817-4C46-4102-9A29-FD6D3E170155}"/>
              </a:ext>
            </a:extLst>
          </p:cNvPr>
          <p:cNvSpPr>
            <a:spLocks noGrp="1"/>
          </p:cNvSpPr>
          <p:nvPr>
            <p:ph type="dt" sz="half" idx="10"/>
          </p:nvPr>
        </p:nvSpPr>
        <p:spPr/>
        <p:txBody>
          <a:bodyPr/>
          <a:lstStyle/>
          <a:p>
            <a:r>
              <a:rPr lang="cs-CZ"/>
              <a:t>2023</a:t>
            </a:r>
          </a:p>
        </p:txBody>
      </p:sp>
      <p:sp>
        <p:nvSpPr>
          <p:cNvPr id="5" name="Zástupný symbol pro zápatí 4">
            <a:extLst>
              <a:ext uri="{FF2B5EF4-FFF2-40B4-BE49-F238E27FC236}">
                <a16:creationId xmlns:a16="http://schemas.microsoft.com/office/drawing/2014/main" id="{63E1833C-1985-4F21-BF6F-5CB8744FC25D}"/>
              </a:ext>
            </a:extLst>
          </p:cNvPr>
          <p:cNvSpPr>
            <a:spLocks noGrp="1"/>
          </p:cNvSpPr>
          <p:nvPr>
            <p:ph type="ftr" sz="quarter" idx="11"/>
          </p:nvPr>
        </p:nvSpPr>
        <p:spPr/>
        <p:txBody>
          <a:bodyPr/>
          <a:lstStyle/>
          <a:p>
            <a:r>
              <a:rPr lang="cs-CZ"/>
              <a:t>©Všechna práva vyhrazena</a:t>
            </a:r>
          </a:p>
        </p:txBody>
      </p:sp>
      <p:sp>
        <p:nvSpPr>
          <p:cNvPr id="6" name="Zástupný symbol pro číslo snímku 5">
            <a:extLst>
              <a:ext uri="{FF2B5EF4-FFF2-40B4-BE49-F238E27FC236}">
                <a16:creationId xmlns:a16="http://schemas.microsoft.com/office/drawing/2014/main" id="{FA6C8C7F-3527-4E99-BEC9-96A6105C3DD1}"/>
              </a:ext>
            </a:extLst>
          </p:cNvPr>
          <p:cNvSpPr>
            <a:spLocks noGrp="1"/>
          </p:cNvSpPr>
          <p:nvPr>
            <p:ph type="sldNum" sz="quarter" idx="12"/>
          </p:nvPr>
        </p:nvSpPr>
        <p:spPr/>
        <p:txBody>
          <a:bodyPr/>
          <a:lstStyle/>
          <a:p>
            <a:fld id="{E2513053-D514-8448-BD9B-6AC86BD996A2}" type="slidenum">
              <a:rPr lang="cs-CZ" smtClean="0"/>
              <a:t>32</a:t>
            </a:fld>
            <a:endParaRPr lang="cs-CZ"/>
          </a:p>
        </p:txBody>
      </p:sp>
    </p:spTree>
    <p:extLst>
      <p:ext uri="{BB962C8B-B14F-4D97-AF65-F5344CB8AC3E}">
        <p14:creationId xmlns:p14="http://schemas.microsoft.com/office/powerpoint/2010/main" val="158775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5FA7D4D0-C609-E64F-B4C1-0070B73F1B22}"/>
              </a:ext>
            </a:extLst>
          </p:cNvPr>
          <p:cNvSpPr>
            <a:spLocks noGrp="1"/>
          </p:cNvSpPr>
          <p:nvPr>
            <p:ph type="dt" sz="half" idx="10"/>
          </p:nvPr>
        </p:nvSpPr>
        <p:spPr/>
        <p:txBody>
          <a:bodyPr/>
          <a:lstStyle/>
          <a:p>
            <a:r>
              <a:rPr lang="cs-CZ"/>
              <a:t>2023</a:t>
            </a:r>
            <a:endParaRPr lang="cs-CZ" dirty="0"/>
          </a:p>
        </p:txBody>
      </p:sp>
      <p:sp>
        <p:nvSpPr>
          <p:cNvPr id="5" name="Zástupný symbol pro zápatí 4">
            <a:extLst>
              <a:ext uri="{FF2B5EF4-FFF2-40B4-BE49-F238E27FC236}">
                <a16:creationId xmlns:a16="http://schemas.microsoft.com/office/drawing/2014/main" id="{EAC6DAEF-FB36-4645-8030-050BE6E917C9}"/>
              </a:ext>
            </a:extLst>
          </p:cNvPr>
          <p:cNvSpPr>
            <a:spLocks noGrp="1"/>
          </p:cNvSpPr>
          <p:nvPr>
            <p:ph type="ftr" sz="quarter" idx="11"/>
          </p:nvPr>
        </p:nvSpPr>
        <p:spPr/>
        <p:txBody>
          <a:bodyPr/>
          <a:lstStyle/>
          <a:p>
            <a:pPr>
              <a:spcAft>
                <a:spcPts val="600"/>
              </a:spcAft>
            </a:pPr>
            <a:r>
              <a:rPr lang="cs-CZ"/>
              <a:t>©Všechna práva vyhrazena</a:t>
            </a:r>
            <a:endParaRPr lang="cs-CZ" dirty="0"/>
          </a:p>
        </p:txBody>
      </p:sp>
      <p:sp>
        <p:nvSpPr>
          <p:cNvPr id="6" name="Zástupný symbol pro číslo snímku 5">
            <a:extLst>
              <a:ext uri="{FF2B5EF4-FFF2-40B4-BE49-F238E27FC236}">
                <a16:creationId xmlns:a16="http://schemas.microsoft.com/office/drawing/2014/main" id="{761B37B9-36A6-7A47-935D-A4E68C14DE8C}"/>
              </a:ext>
            </a:extLst>
          </p:cNvPr>
          <p:cNvSpPr>
            <a:spLocks noGrp="1"/>
          </p:cNvSpPr>
          <p:nvPr>
            <p:ph type="sldNum" sz="quarter" idx="12"/>
          </p:nvPr>
        </p:nvSpPr>
        <p:spPr/>
        <p:txBody>
          <a:bodyPr/>
          <a:lstStyle/>
          <a:p>
            <a:fld id="{E2513053-D514-8448-BD9B-6AC86BD996A2}" type="slidenum">
              <a:rPr lang="cs-CZ"/>
              <a:t>33</a:t>
            </a:fld>
            <a:endParaRPr lang="cs-CZ"/>
          </a:p>
        </p:txBody>
      </p:sp>
      <p:sp>
        <p:nvSpPr>
          <p:cNvPr id="7" name="Nadpis 6">
            <a:extLst>
              <a:ext uri="{FF2B5EF4-FFF2-40B4-BE49-F238E27FC236}">
                <a16:creationId xmlns:a16="http://schemas.microsoft.com/office/drawing/2014/main" id="{23C2E6D9-92FB-9D45-92C9-4104EAE34D24}"/>
              </a:ext>
            </a:extLst>
          </p:cNvPr>
          <p:cNvSpPr>
            <a:spLocks noGrp="1"/>
          </p:cNvSpPr>
          <p:nvPr>
            <p:ph type="title"/>
          </p:nvPr>
        </p:nvSpPr>
        <p:spPr/>
        <p:txBody>
          <a:bodyPr>
            <a:normAutofit fontScale="90000"/>
          </a:bodyPr>
          <a:lstStyle/>
          <a:p>
            <a:pPr algn="ctr"/>
            <a:r>
              <a:rPr lang="cs-CZ" dirty="0"/>
              <a:t>Dotazy</a:t>
            </a:r>
          </a:p>
        </p:txBody>
      </p:sp>
      <p:pic>
        <p:nvPicPr>
          <p:cNvPr id="10" name="Zástupný obsah 4" descr="Několik zvednutých rukou lidí připravených na zodpovězení otázky">
            <a:extLst>
              <a:ext uri="{FF2B5EF4-FFF2-40B4-BE49-F238E27FC236}">
                <a16:creationId xmlns:a16="http://schemas.microsoft.com/office/drawing/2014/main" id="{CC0707CD-9799-436F-B2C0-841DF601B7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125" y="1304924"/>
            <a:ext cx="6707188" cy="4476916"/>
          </a:xfrm>
          <a:prstGeom prst="rect">
            <a:avLst/>
          </a:prstGeom>
        </p:spPr>
      </p:pic>
    </p:spTree>
    <p:extLst>
      <p:ext uri="{BB962C8B-B14F-4D97-AF65-F5344CB8AC3E}">
        <p14:creationId xmlns:p14="http://schemas.microsoft.com/office/powerpoint/2010/main" val="569257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CA473524-61B0-40AA-9DDC-C74FF47B40BB}"/>
              </a:ext>
            </a:extLst>
          </p:cNvPr>
          <p:cNvSpPr>
            <a:spLocks noGrp="1" noChangeArrowheads="1"/>
          </p:cNvSpPr>
          <p:nvPr>
            <p:ph type="body" idx="1"/>
          </p:nvPr>
        </p:nvSpPr>
        <p:spPr>
          <a:xfrm>
            <a:off x="1524000" y="1052514"/>
            <a:ext cx="9144000" cy="5805487"/>
          </a:xfrm>
        </p:spPr>
        <p:txBody>
          <a:bodyPr/>
          <a:lstStyle/>
          <a:p>
            <a:pPr lvl="1" eaLnBrk="1" hangingPunct="1">
              <a:buFont typeface="Tahoma" panose="020B0604030504040204" pitchFamily="34" charset="0"/>
              <a:buNone/>
              <a:defRPr/>
            </a:pPr>
            <a:endParaRPr lang="cs-CZ" dirty="0">
              <a:solidFill>
                <a:srgbClr val="FFFF00"/>
              </a:solidFill>
            </a:endParaRPr>
          </a:p>
          <a:p>
            <a:pPr marL="355600" lvl="1" indent="0" eaLnBrk="1" hangingPunct="1">
              <a:buNone/>
              <a:defRPr/>
            </a:pPr>
            <a:endParaRPr lang="cs-CZ" dirty="0">
              <a:solidFill>
                <a:srgbClr val="FFFF00"/>
              </a:solidFill>
            </a:endParaRPr>
          </a:p>
          <a:p>
            <a:pPr lvl="1" algn="ctr" eaLnBrk="1" hangingPunct="1">
              <a:buFont typeface="Tahoma" panose="020B0604030504040204" pitchFamily="34" charset="0"/>
              <a:buNone/>
              <a:defRPr/>
            </a:pPr>
            <a:endParaRPr lang="cs-CZ" dirty="0">
              <a:solidFill>
                <a:schemeClr val="tx1"/>
              </a:solidFill>
            </a:endParaRPr>
          </a:p>
          <a:p>
            <a:pPr lvl="1" algn="ctr" eaLnBrk="1" hangingPunct="1">
              <a:buFont typeface="Tahoma" panose="020B0604030504040204" pitchFamily="34" charset="0"/>
              <a:buNone/>
              <a:defRPr/>
            </a:pPr>
            <a:endParaRPr lang="cs-CZ" dirty="0">
              <a:solidFill>
                <a:schemeClr val="tx1"/>
              </a:solidFill>
            </a:endParaRPr>
          </a:p>
          <a:p>
            <a:pPr lvl="1" algn="ctr" eaLnBrk="1" hangingPunct="1">
              <a:buFont typeface="Tahoma" panose="020B0604030504040204" pitchFamily="34" charset="0"/>
              <a:buNone/>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5B7837A7-2AFE-4860-9CFF-2E282A6E2B40}"/>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A001BE40-B7B9-4C13-AD74-05D51868F437}"/>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30D1EF5E-2F49-4F70-A7DA-7739F327FFAE}"/>
              </a:ext>
            </a:extLst>
          </p:cNvPr>
          <p:cNvSpPr>
            <a:spLocks noGrp="1"/>
          </p:cNvSpPr>
          <p:nvPr>
            <p:ph type="sldNum" sz="quarter" idx="12"/>
          </p:nvPr>
        </p:nvSpPr>
        <p:spPr/>
        <p:txBody>
          <a:bodyPr/>
          <a:lstStyle/>
          <a:p>
            <a:fld id="{E2513053-D514-8448-BD9B-6AC86BD996A2}" type="slidenum">
              <a:rPr lang="cs-CZ" smtClean="0"/>
              <a:t>34</a:t>
            </a:fld>
            <a:endParaRPr lang="cs-CZ"/>
          </a:p>
        </p:txBody>
      </p:sp>
      <p:sp>
        <p:nvSpPr>
          <p:cNvPr id="10" name="TextovéPole 9">
            <a:extLst>
              <a:ext uri="{FF2B5EF4-FFF2-40B4-BE49-F238E27FC236}">
                <a16:creationId xmlns:a16="http://schemas.microsoft.com/office/drawing/2014/main" id="{8F43D9BE-AC21-4C5D-95FF-8C3442134289}"/>
              </a:ext>
            </a:extLst>
          </p:cNvPr>
          <p:cNvSpPr txBox="1"/>
          <p:nvPr/>
        </p:nvSpPr>
        <p:spPr>
          <a:xfrm>
            <a:off x="2438400" y="660441"/>
            <a:ext cx="6096000" cy="707886"/>
          </a:xfrm>
          <a:prstGeom prst="rect">
            <a:avLst/>
          </a:prstGeom>
          <a:noFill/>
        </p:spPr>
        <p:txBody>
          <a:bodyPr wrap="square">
            <a:spAutoFit/>
          </a:bodyPr>
          <a:lstStyle/>
          <a:p>
            <a:pPr lvl="1" algn="ctr" eaLnBrk="1" hangingPunct="1">
              <a:buFont typeface="Tahoma" panose="020B0604030504040204" pitchFamily="34" charset="0"/>
              <a:buNone/>
              <a:defRPr/>
            </a:pPr>
            <a:r>
              <a:rPr lang="cs-CZ" sz="4000" dirty="0">
                <a:solidFill>
                  <a:schemeClr val="tx1"/>
                </a:solidFill>
              </a:rPr>
              <a:t>Děkuji za pozornost</a:t>
            </a:r>
          </a:p>
        </p:txBody>
      </p:sp>
      <p:pic>
        <p:nvPicPr>
          <p:cNvPr id="8" name="Obrázek 7" descr="Denní místnost s pohledem na oceán">
            <a:extLst>
              <a:ext uri="{FF2B5EF4-FFF2-40B4-BE49-F238E27FC236}">
                <a16:creationId xmlns:a16="http://schemas.microsoft.com/office/drawing/2014/main" id="{05926786-3C06-4D94-99C6-3236A82DE64B}"/>
              </a:ext>
            </a:extLst>
          </p:cNvPr>
          <p:cNvPicPr>
            <a:picLocks noChangeAspect="1"/>
          </p:cNvPicPr>
          <p:nvPr/>
        </p:nvPicPr>
        <p:blipFill>
          <a:blip r:embed="rId2"/>
          <a:stretch>
            <a:fillRect/>
          </a:stretch>
        </p:blipFill>
        <p:spPr>
          <a:xfrm>
            <a:off x="3147226" y="1722300"/>
            <a:ext cx="5242449" cy="38893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A62C85D-94E6-49B2-BDA5-341104E4D51E}"/>
              </a:ext>
            </a:extLst>
          </p:cNvPr>
          <p:cNvSpPr>
            <a:spLocks noGrp="1" noChangeArrowheads="1"/>
          </p:cNvSpPr>
          <p:nvPr>
            <p:ph type="title"/>
          </p:nvPr>
        </p:nvSpPr>
        <p:spPr>
          <a:xfrm>
            <a:off x="1981200" y="292101"/>
            <a:ext cx="8229600" cy="473075"/>
          </a:xfrm>
        </p:spPr>
        <p:txBody>
          <a:bodyPr>
            <a:normAutofit fontScale="90000"/>
          </a:bodyPr>
          <a:lstStyle/>
          <a:p>
            <a:pPr algn="ctr" eaLnBrk="1" hangingPunct="1">
              <a:defRPr/>
            </a:pPr>
            <a:br>
              <a:rPr lang="cs-CZ" dirty="0">
                <a:solidFill>
                  <a:schemeClr val="hlink"/>
                </a:solidFill>
              </a:rPr>
            </a:br>
            <a:br>
              <a:rPr lang="cs-CZ" dirty="0">
                <a:solidFill>
                  <a:schemeClr val="hlink"/>
                </a:solidFill>
              </a:rPr>
            </a:br>
            <a:br>
              <a:rPr lang="cs-CZ" dirty="0">
                <a:solidFill>
                  <a:schemeClr val="hlink"/>
                </a:solidFill>
              </a:rPr>
            </a:br>
            <a:br>
              <a:rPr lang="cs-CZ" dirty="0">
                <a:solidFill>
                  <a:schemeClr val="hlink"/>
                </a:solidFill>
              </a:rPr>
            </a:br>
            <a:br>
              <a:rPr lang="cs-CZ" dirty="0">
                <a:solidFill>
                  <a:schemeClr val="hlink"/>
                </a:solidFill>
              </a:rPr>
            </a:br>
            <a:r>
              <a:rPr lang="cs-CZ" dirty="0">
                <a:solidFill>
                  <a:schemeClr val="hlink"/>
                </a:solidFill>
              </a:rPr>
              <a:t>Zákon o obcích</a:t>
            </a:r>
          </a:p>
        </p:txBody>
      </p:sp>
      <p:sp>
        <p:nvSpPr>
          <p:cNvPr id="100355" name="Rectangle 3">
            <a:extLst>
              <a:ext uri="{FF2B5EF4-FFF2-40B4-BE49-F238E27FC236}">
                <a16:creationId xmlns:a16="http://schemas.microsoft.com/office/drawing/2014/main" id="{C5D83672-ACC7-48F1-BD0F-9D38BB05E101}"/>
              </a:ext>
            </a:extLst>
          </p:cNvPr>
          <p:cNvSpPr>
            <a:spLocks noGrp="1" noChangeArrowheads="1"/>
          </p:cNvSpPr>
          <p:nvPr>
            <p:ph type="body" idx="1"/>
          </p:nvPr>
        </p:nvSpPr>
        <p:spPr>
          <a:xfrm>
            <a:off x="1490663" y="750888"/>
            <a:ext cx="9144001" cy="5732462"/>
          </a:xfrm>
        </p:spPr>
        <p:txBody>
          <a:bodyPr/>
          <a:lstStyle/>
          <a:p>
            <a:pPr eaLnBrk="1" hangingPunct="1">
              <a:lnSpc>
                <a:spcPct val="90000"/>
              </a:lnSpc>
              <a:defRPr/>
            </a:pPr>
            <a:endParaRPr lang="cs-CZ" dirty="0">
              <a:solidFill>
                <a:srgbClr val="FFFF00"/>
              </a:solidFill>
            </a:endParaRPr>
          </a:p>
          <a:p>
            <a:pPr eaLnBrk="1" hangingPunct="1">
              <a:lnSpc>
                <a:spcPct val="90000"/>
              </a:lnSpc>
              <a:defRPr/>
            </a:pPr>
            <a:r>
              <a:rPr lang="cs-CZ" dirty="0">
                <a:solidFill>
                  <a:schemeClr val="tx1"/>
                </a:solidFill>
              </a:rPr>
              <a:t>Zastupitelstvo</a:t>
            </a:r>
          </a:p>
          <a:p>
            <a:pPr lvl="1" algn="just" eaLnBrk="1" hangingPunct="1">
              <a:lnSpc>
                <a:spcPct val="90000"/>
              </a:lnSpc>
              <a:defRPr/>
            </a:pPr>
            <a:r>
              <a:rPr lang="cs-CZ" dirty="0">
                <a:solidFill>
                  <a:schemeClr val="tx1"/>
                </a:solidFill>
              </a:rPr>
              <a:t>Vrcholný orgán, uvolnění a neuvolnění členové zastupitelstva, odměňování, dovolená, další příspěvky (§ 80 – </a:t>
            </a:r>
            <a:r>
              <a:rPr lang="cs-CZ" dirty="0" err="1">
                <a:solidFill>
                  <a:schemeClr val="tx1"/>
                </a:solidFill>
              </a:rPr>
              <a:t>ošatné</a:t>
            </a:r>
            <a:r>
              <a:rPr lang="cs-CZ" dirty="0">
                <a:solidFill>
                  <a:schemeClr val="tx1"/>
                </a:solidFill>
              </a:rPr>
              <a:t>, soc. fond atd.)</a:t>
            </a:r>
          </a:p>
          <a:p>
            <a:pPr lvl="1" algn="just" eaLnBrk="1" hangingPunct="1">
              <a:lnSpc>
                <a:spcPct val="90000"/>
              </a:lnSpc>
              <a:defRPr/>
            </a:pPr>
            <a:r>
              <a:rPr lang="cs-CZ" dirty="0">
                <a:solidFill>
                  <a:schemeClr val="tx1"/>
                </a:solidFill>
              </a:rPr>
              <a:t>Práva a povinnosti zastupitele</a:t>
            </a:r>
          </a:p>
          <a:p>
            <a:pPr lvl="1" algn="just" eaLnBrk="1" hangingPunct="1">
              <a:lnSpc>
                <a:spcPct val="90000"/>
              </a:lnSpc>
              <a:defRPr/>
            </a:pPr>
            <a:r>
              <a:rPr lang="cs-CZ" dirty="0">
                <a:solidFill>
                  <a:schemeClr val="tx1"/>
                </a:solidFill>
              </a:rPr>
              <a:t>Pravomoc - § 84,  § 85,</a:t>
            </a:r>
          </a:p>
          <a:p>
            <a:pPr lvl="2" algn="just">
              <a:defRPr/>
            </a:pPr>
            <a:r>
              <a:rPr lang="cs-CZ" dirty="0">
                <a:solidFill>
                  <a:schemeClr val="tx1"/>
                </a:solidFill>
              </a:rPr>
              <a:t>některé jsou vyhrazené – nelze delegovat na jiný orgán</a:t>
            </a:r>
          </a:p>
          <a:p>
            <a:pPr lvl="1" algn="just" eaLnBrk="1" hangingPunct="1">
              <a:lnSpc>
                <a:spcPct val="90000"/>
              </a:lnSpc>
              <a:defRPr/>
            </a:pPr>
            <a:r>
              <a:rPr lang="cs-CZ" dirty="0">
                <a:solidFill>
                  <a:schemeClr val="tx1"/>
                </a:solidFill>
              </a:rPr>
              <a:t>Hlasování – nadpoloviční většina všech</a:t>
            </a:r>
          </a:p>
          <a:p>
            <a:pPr lvl="1" algn="just" eaLnBrk="1" hangingPunct="1">
              <a:lnSpc>
                <a:spcPct val="90000"/>
              </a:lnSpc>
              <a:defRPr/>
            </a:pPr>
            <a:r>
              <a:rPr lang="cs-CZ" dirty="0">
                <a:solidFill>
                  <a:schemeClr val="tx1"/>
                </a:solidFill>
              </a:rPr>
              <a:t>Zasedání – veřejné, minimálně 1 x za 3 měsíce, nutnost svolat a zveřejnit program ve lhůtě 7  dnů před zasedáním</a:t>
            </a:r>
          </a:p>
          <a:p>
            <a:pPr lvl="1" algn="just" eaLnBrk="1" hangingPunct="1">
              <a:lnSpc>
                <a:spcPct val="90000"/>
              </a:lnSpc>
              <a:defRPr/>
            </a:pPr>
            <a:r>
              <a:rPr lang="cs-CZ" dirty="0">
                <a:solidFill>
                  <a:schemeClr val="tx1"/>
                </a:solidFill>
              </a:rPr>
              <a:t>Zápis ze zasedání – přístupný na obecní úřadě</a:t>
            </a:r>
          </a:p>
          <a:p>
            <a:pPr lvl="1" algn="just" eaLnBrk="1" hangingPunct="1">
              <a:lnSpc>
                <a:spcPct val="90000"/>
              </a:lnSpc>
              <a:defRPr/>
            </a:pPr>
            <a:r>
              <a:rPr lang="cs-CZ" dirty="0">
                <a:solidFill>
                  <a:schemeClr val="tx1"/>
                </a:solidFill>
              </a:rPr>
              <a:t>Zastupitelstvo obce </a:t>
            </a:r>
            <a:r>
              <a:rPr lang="cs-CZ" b="1" u="sng" dirty="0">
                <a:solidFill>
                  <a:schemeClr val="tx1"/>
                </a:solidFill>
              </a:rPr>
              <a:t>vydá</a:t>
            </a:r>
            <a:r>
              <a:rPr lang="cs-CZ" dirty="0">
                <a:solidFill>
                  <a:schemeClr val="tx1"/>
                </a:solidFill>
              </a:rPr>
              <a:t> jednací řád, v němž stanoví podrobnosti o jednání zastupitelstva obce.</a:t>
            </a:r>
          </a:p>
          <a:p>
            <a:pPr eaLnBrk="1" hangingPunct="1">
              <a:lnSpc>
                <a:spcPct val="90000"/>
              </a:lnSpc>
              <a:defRPr/>
            </a:pPr>
            <a:endParaRPr lang="cs-CZ" dirty="0">
              <a:solidFill>
                <a:schemeClr val="tx1"/>
              </a:solidFill>
            </a:endParaRPr>
          </a:p>
          <a:p>
            <a:pPr eaLnBrk="1" hangingPunct="1">
              <a:lnSpc>
                <a:spcPct val="90000"/>
              </a:lnSpc>
              <a:defRPr/>
            </a:pPr>
            <a:endParaRPr lang="cs-CZ" dirty="0">
              <a:solidFill>
                <a:srgbClr val="FFFF00"/>
              </a:solidFill>
            </a:endParaRPr>
          </a:p>
          <a:p>
            <a:pPr eaLnBrk="1" hangingPunct="1">
              <a:lnSpc>
                <a:spcPct val="90000"/>
              </a:lnSpc>
              <a:buFontTx/>
              <a:buNone/>
              <a:defRPr/>
            </a:pPr>
            <a:endParaRPr lang="cs-CZ" dirty="0">
              <a:solidFill>
                <a:srgbClr val="FFFF00"/>
              </a:solidFill>
            </a:endParaRPr>
          </a:p>
          <a:p>
            <a:pPr lvl="3" eaLnBrk="1" hangingPunct="1">
              <a:lnSpc>
                <a:spcPct val="90000"/>
              </a:lnSpc>
              <a:defRPr/>
            </a:pPr>
            <a:endParaRPr lang="cs-CZ" dirty="0">
              <a:solidFill>
                <a:srgbClr val="FFFF00"/>
              </a:solidFill>
            </a:endParaRPr>
          </a:p>
          <a:p>
            <a:pPr eaLnBrk="1" hangingPunct="1">
              <a:lnSpc>
                <a:spcPct val="90000"/>
              </a:lnSpc>
              <a:buFontTx/>
              <a:buNone/>
              <a:defRPr/>
            </a:pPr>
            <a:endParaRPr lang="cs-CZ" dirty="0">
              <a:solidFill>
                <a:srgbClr val="FFFF00"/>
              </a:solidFill>
            </a:endParaRPr>
          </a:p>
          <a:p>
            <a:pPr algn="ctr" eaLnBrk="1" hangingPunct="1">
              <a:lnSpc>
                <a:spcPct val="90000"/>
              </a:lnSpc>
              <a:buFontTx/>
              <a:buNone/>
              <a:defRPr/>
            </a:pPr>
            <a:endParaRPr lang="cs-CZ" dirty="0">
              <a:solidFill>
                <a:srgbClr val="FFFF00"/>
              </a:solidFill>
            </a:endParaRPr>
          </a:p>
          <a:p>
            <a:pPr algn="ctr" eaLnBrk="1" hangingPunct="1">
              <a:lnSpc>
                <a:spcPct val="90000"/>
              </a:lnSpc>
              <a:buFontTx/>
              <a:buNone/>
              <a:defRPr/>
            </a:pPr>
            <a:endParaRPr lang="cs-CZ" dirty="0">
              <a:solidFill>
                <a:srgbClr val="FFFF00"/>
              </a:solidFill>
            </a:endParaRPr>
          </a:p>
          <a:p>
            <a:pPr eaLnBrk="1" hangingPunct="1">
              <a:lnSpc>
                <a:spcPct val="90000"/>
              </a:lnSpc>
              <a:defRPr/>
            </a:pPr>
            <a:endParaRPr lang="cs-CZ" dirty="0">
              <a:solidFill>
                <a:srgbClr val="FFFF00"/>
              </a:solidFill>
            </a:endParaRPr>
          </a:p>
          <a:p>
            <a:pPr eaLnBrk="1" hangingPunct="1">
              <a:lnSpc>
                <a:spcPct val="90000"/>
              </a:lnSpc>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7BB33A87-D905-44FA-9527-6DE815D94360}"/>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8CE062A2-A8B6-42BC-BB56-E36D317FEE50}"/>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42971D17-6C30-4E2E-9289-599A2CD3EB1D}"/>
              </a:ext>
            </a:extLst>
          </p:cNvPr>
          <p:cNvSpPr>
            <a:spLocks noGrp="1"/>
          </p:cNvSpPr>
          <p:nvPr>
            <p:ph type="sldNum" sz="quarter" idx="12"/>
          </p:nvPr>
        </p:nvSpPr>
        <p:spPr/>
        <p:txBody>
          <a:bodyPr/>
          <a:lstStyle/>
          <a:p>
            <a:fld id="{E2513053-D514-8448-BD9B-6AC86BD996A2}" type="slidenum">
              <a:rPr lang="cs-CZ" smtClean="0"/>
              <a:t>4</a:t>
            </a:fld>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9136D78-5F4C-4B1B-8D04-99DB022B359C}"/>
              </a:ext>
            </a:extLst>
          </p:cNvPr>
          <p:cNvSpPr>
            <a:spLocks noGrp="1" noChangeArrowheads="1"/>
          </p:cNvSpPr>
          <p:nvPr>
            <p:ph type="title"/>
          </p:nvPr>
        </p:nvSpPr>
        <p:spPr>
          <a:xfrm>
            <a:off x="1981200" y="292101"/>
            <a:ext cx="8229600" cy="473075"/>
          </a:xfrm>
        </p:spPr>
        <p:txBody>
          <a:bodyPr>
            <a:noAutofit/>
          </a:bodyPr>
          <a:lstStyle/>
          <a:p>
            <a:pPr algn="ctr" eaLnBrk="1" hangingPunct="1">
              <a:defRPr/>
            </a:pPr>
            <a:r>
              <a:rPr lang="cs-CZ" sz="4000" dirty="0">
                <a:solidFill>
                  <a:schemeClr val="hlink"/>
                </a:solidFill>
              </a:rPr>
              <a:t>Zákon o obcích</a:t>
            </a:r>
          </a:p>
        </p:txBody>
      </p:sp>
      <p:sp>
        <p:nvSpPr>
          <p:cNvPr id="100355" name="Rectangle 3">
            <a:extLst>
              <a:ext uri="{FF2B5EF4-FFF2-40B4-BE49-F238E27FC236}">
                <a16:creationId xmlns:a16="http://schemas.microsoft.com/office/drawing/2014/main" id="{6DA17B94-FF09-4DC7-80B0-FF6448F9B40C}"/>
              </a:ext>
            </a:extLst>
          </p:cNvPr>
          <p:cNvSpPr>
            <a:spLocks noGrp="1" noChangeArrowheads="1"/>
          </p:cNvSpPr>
          <p:nvPr>
            <p:ph type="body" idx="1"/>
          </p:nvPr>
        </p:nvSpPr>
        <p:spPr>
          <a:xfrm>
            <a:off x="1524000" y="647643"/>
            <a:ext cx="9144000" cy="5732462"/>
          </a:xfrm>
        </p:spPr>
        <p:txBody>
          <a:bodyPr/>
          <a:lstStyle/>
          <a:p>
            <a:pPr marL="355600" lvl="1" indent="0" eaLnBrk="1" hangingPunct="1">
              <a:lnSpc>
                <a:spcPct val="90000"/>
              </a:lnSpc>
              <a:buNone/>
              <a:defRPr/>
            </a:pPr>
            <a:endParaRPr lang="cs-CZ" dirty="0">
              <a:solidFill>
                <a:schemeClr val="tx1"/>
              </a:solidFill>
            </a:endParaRPr>
          </a:p>
          <a:p>
            <a:pPr eaLnBrk="1" hangingPunct="1">
              <a:lnSpc>
                <a:spcPct val="90000"/>
              </a:lnSpc>
              <a:defRPr/>
            </a:pPr>
            <a:r>
              <a:rPr lang="cs-CZ" dirty="0">
                <a:solidFill>
                  <a:schemeClr val="tx1"/>
                </a:solidFill>
              </a:rPr>
              <a:t>Rada</a:t>
            </a:r>
          </a:p>
          <a:p>
            <a:pPr lvl="1" eaLnBrk="1" hangingPunct="1">
              <a:lnSpc>
                <a:spcPct val="90000"/>
              </a:lnSpc>
              <a:defRPr/>
            </a:pPr>
            <a:r>
              <a:rPr lang="cs-CZ" dirty="0">
                <a:solidFill>
                  <a:schemeClr val="tx1"/>
                </a:solidFill>
              </a:rPr>
              <a:t>Pravomoci § 102 – některé vyhrazené, tzv. zbytková pravomoc,</a:t>
            </a:r>
          </a:p>
          <a:p>
            <a:pPr lvl="1" eaLnBrk="1" hangingPunct="1">
              <a:lnSpc>
                <a:spcPct val="90000"/>
              </a:lnSpc>
              <a:defRPr/>
            </a:pPr>
            <a:r>
              <a:rPr lang="cs-CZ" dirty="0">
                <a:solidFill>
                  <a:schemeClr val="tx1"/>
                </a:solidFill>
              </a:rPr>
              <a:t> neveřejné zasedání</a:t>
            </a:r>
          </a:p>
          <a:p>
            <a:pPr eaLnBrk="1" hangingPunct="1">
              <a:lnSpc>
                <a:spcPct val="90000"/>
              </a:lnSpc>
              <a:defRPr/>
            </a:pPr>
            <a:r>
              <a:rPr lang="cs-CZ" dirty="0">
                <a:solidFill>
                  <a:schemeClr val="tx1"/>
                </a:solidFill>
              </a:rPr>
              <a:t>Starosta</a:t>
            </a:r>
          </a:p>
          <a:p>
            <a:pPr lvl="1" eaLnBrk="1" hangingPunct="1">
              <a:lnSpc>
                <a:spcPct val="90000"/>
              </a:lnSpc>
              <a:defRPr/>
            </a:pPr>
            <a:r>
              <a:rPr lang="cs-CZ" dirty="0">
                <a:solidFill>
                  <a:schemeClr val="tx1"/>
                </a:solidFill>
              </a:rPr>
              <a:t>Zastupuje obec navenek, </a:t>
            </a:r>
          </a:p>
          <a:p>
            <a:pPr lvl="1" eaLnBrk="1" hangingPunct="1">
              <a:lnSpc>
                <a:spcPct val="90000"/>
              </a:lnSpc>
              <a:defRPr/>
            </a:pPr>
            <a:r>
              <a:rPr lang="cs-CZ" dirty="0">
                <a:solidFill>
                  <a:schemeClr val="tx1"/>
                </a:solidFill>
              </a:rPr>
              <a:t>statutární orgán vůči zaměstnancům obce zařazeným do OÚ (pokud není tajemník) </a:t>
            </a:r>
          </a:p>
          <a:p>
            <a:pPr lvl="1" eaLnBrk="1" hangingPunct="1">
              <a:lnSpc>
                <a:spcPct val="90000"/>
              </a:lnSpc>
              <a:defRPr/>
            </a:pPr>
            <a:r>
              <a:rPr lang="cs-CZ" dirty="0">
                <a:solidFill>
                  <a:schemeClr val="tx1"/>
                </a:solidFill>
              </a:rPr>
              <a:t>odpovídá za objednání přezkumu hospodaření, </a:t>
            </a:r>
          </a:p>
          <a:p>
            <a:pPr lvl="1" eaLnBrk="1" hangingPunct="1">
              <a:lnSpc>
                <a:spcPct val="90000"/>
              </a:lnSpc>
              <a:defRPr/>
            </a:pPr>
            <a:r>
              <a:rPr lang="cs-CZ" dirty="0">
                <a:solidFill>
                  <a:schemeClr val="tx1"/>
                </a:solidFill>
              </a:rPr>
              <a:t>odpovídá za informování o činnosti obce,</a:t>
            </a:r>
          </a:p>
          <a:p>
            <a:pPr lvl="1" eaLnBrk="1" hangingPunct="1">
              <a:lnSpc>
                <a:spcPct val="90000"/>
              </a:lnSpc>
              <a:defRPr/>
            </a:pPr>
            <a:r>
              <a:rPr lang="cs-CZ" dirty="0">
                <a:solidFill>
                  <a:schemeClr val="tx1"/>
                </a:solidFill>
              </a:rPr>
              <a:t>může požadovat po Policii České republiky spolupráci při zabezpečení místních záležitostí veřejného pořádku,</a:t>
            </a:r>
          </a:p>
          <a:p>
            <a:pPr lvl="1" eaLnBrk="1" hangingPunct="1">
              <a:lnSpc>
                <a:spcPct val="90000"/>
              </a:lnSpc>
              <a:defRPr/>
            </a:pPr>
            <a:r>
              <a:rPr lang="cs-CZ" dirty="0">
                <a:solidFill>
                  <a:schemeClr val="tx1"/>
                </a:solidFill>
              </a:rPr>
              <a:t>zabezpečuje výkon přenesené působnosti v obcích, kde není tajemník obecního úřadu,</a:t>
            </a:r>
          </a:p>
          <a:p>
            <a:pPr lvl="3" eaLnBrk="1" hangingPunct="1">
              <a:lnSpc>
                <a:spcPct val="90000"/>
              </a:lnSpc>
              <a:defRPr/>
            </a:pPr>
            <a:endParaRPr lang="cs-CZ" dirty="0">
              <a:solidFill>
                <a:schemeClr val="tx1"/>
              </a:solidFill>
            </a:endParaRPr>
          </a:p>
          <a:p>
            <a:pPr eaLnBrk="1" hangingPunct="1">
              <a:lnSpc>
                <a:spcPct val="90000"/>
              </a:lnSpc>
              <a:buFontTx/>
              <a:buNone/>
              <a:defRPr/>
            </a:pPr>
            <a:endParaRPr lang="cs-CZ" dirty="0">
              <a:solidFill>
                <a:schemeClr val="tx1"/>
              </a:solidFill>
            </a:endParaRPr>
          </a:p>
          <a:p>
            <a:pPr algn="ctr" eaLnBrk="1" hangingPunct="1">
              <a:lnSpc>
                <a:spcPct val="90000"/>
              </a:lnSpc>
              <a:buFontTx/>
              <a:buNone/>
              <a:defRPr/>
            </a:pPr>
            <a:endParaRPr lang="cs-CZ" dirty="0">
              <a:solidFill>
                <a:srgbClr val="FFFF00"/>
              </a:solidFill>
            </a:endParaRPr>
          </a:p>
          <a:p>
            <a:pPr algn="ctr" eaLnBrk="1" hangingPunct="1">
              <a:lnSpc>
                <a:spcPct val="90000"/>
              </a:lnSpc>
              <a:buFontTx/>
              <a:buNone/>
              <a:defRPr/>
            </a:pPr>
            <a:endParaRPr lang="cs-CZ" dirty="0">
              <a:solidFill>
                <a:srgbClr val="FFFF00"/>
              </a:solidFill>
            </a:endParaRPr>
          </a:p>
          <a:p>
            <a:pPr eaLnBrk="1" hangingPunct="1">
              <a:lnSpc>
                <a:spcPct val="90000"/>
              </a:lnSpc>
              <a:defRPr/>
            </a:pPr>
            <a:endParaRPr lang="cs-CZ" dirty="0">
              <a:solidFill>
                <a:srgbClr val="FFFF00"/>
              </a:solidFill>
            </a:endParaRPr>
          </a:p>
          <a:p>
            <a:pPr eaLnBrk="1" hangingPunct="1">
              <a:lnSpc>
                <a:spcPct val="90000"/>
              </a:lnSpc>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29A9F2EF-2687-4D88-86DF-46CF4194A027}"/>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F56A85B6-79E6-4331-803E-9EE967779DAD}"/>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B9684475-896D-45FE-A34E-AE3AF5284E99}"/>
              </a:ext>
            </a:extLst>
          </p:cNvPr>
          <p:cNvSpPr>
            <a:spLocks noGrp="1"/>
          </p:cNvSpPr>
          <p:nvPr>
            <p:ph type="sldNum" sz="quarter" idx="12"/>
          </p:nvPr>
        </p:nvSpPr>
        <p:spPr/>
        <p:txBody>
          <a:bodyPr/>
          <a:lstStyle/>
          <a:p>
            <a:fld id="{E2513053-D514-8448-BD9B-6AC86BD996A2}" type="slidenum">
              <a:rPr lang="cs-CZ" smtClean="0"/>
              <a:t>5</a:t>
            </a:fld>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F0632A9-3826-4DC2-B034-0AFE194BCC13}"/>
              </a:ext>
            </a:extLst>
          </p:cNvPr>
          <p:cNvSpPr>
            <a:spLocks noGrp="1" noChangeArrowheads="1"/>
          </p:cNvSpPr>
          <p:nvPr>
            <p:ph type="title"/>
          </p:nvPr>
        </p:nvSpPr>
        <p:spPr>
          <a:xfrm>
            <a:off x="2085108" y="273815"/>
            <a:ext cx="8229600" cy="473075"/>
          </a:xfrm>
        </p:spPr>
        <p:txBody>
          <a:bodyPr>
            <a:noAutofit/>
          </a:bodyPr>
          <a:lstStyle/>
          <a:p>
            <a:pPr algn="ctr" eaLnBrk="1" hangingPunct="1">
              <a:defRPr/>
            </a:pPr>
            <a:br>
              <a:rPr lang="cs-CZ" sz="4000" dirty="0">
                <a:solidFill>
                  <a:schemeClr val="hlink"/>
                </a:solidFill>
              </a:rPr>
            </a:br>
            <a:r>
              <a:rPr lang="cs-CZ" sz="4000" dirty="0">
                <a:solidFill>
                  <a:schemeClr val="hlink"/>
                </a:solidFill>
              </a:rPr>
              <a:t>Zákon o obcích</a:t>
            </a:r>
          </a:p>
        </p:txBody>
      </p:sp>
      <p:sp>
        <p:nvSpPr>
          <p:cNvPr id="100355" name="Rectangle 3">
            <a:extLst>
              <a:ext uri="{FF2B5EF4-FFF2-40B4-BE49-F238E27FC236}">
                <a16:creationId xmlns:a16="http://schemas.microsoft.com/office/drawing/2014/main" id="{892655BE-1D7A-4180-B441-2293F70A5D58}"/>
              </a:ext>
            </a:extLst>
          </p:cNvPr>
          <p:cNvSpPr>
            <a:spLocks noGrp="1" noChangeArrowheads="1"/>
          </p:cNvSpPr>
          <p:nvPr>
            <p:ph type="body" idx="1"/>
          </p:nvPr>
        </p:nvSpPr>
        <p:spPr>
          <a:xfrm>
            <a:off x="1524000" y="1125538"/>
            <a:ext cx="9144000" cy="5732462"/>
          </a:xfrm>
        </p:spPr>
        <p:txBody>
          <a:bodyPr/>
          <a:lstStyle/>
          <a:p>
            <a:pPr eaLnBrk="1" hangingPunct="1">
              <a:lnSpc>
                <a:spcPct val="90000"/>
              </a:lnSpc>
              <a:defRPr/>
            </a:pPr>
            <a:r>
              <a:rPr lang="cs-CZ" dirty="0">
                <a:solidFill>
                  <a:schemeClr val="tx1"/>
                </a:solidFill>
              </a:rPr>
              <a:t>Obecní úřad</a:t>
            </a:r>
          </a:p>
          <a:p>
            <a:pPr lvl="1" eaLnBrk="1" hangingPunct="1">
              <a:lnSpc>
                <a:spcPct val="90000"/>
              </a:lnSpc>
              <a:defRPr/>
            </a:pPr>
            <a:r>
              <a:rPr lang="cs-CZ" dirty="0">
                <a:solidFill>
                  <a:schemeClr val="tx1"/>
                </a:solidFill>
              </a:rPr>
              <a:t>V čele starosta, zaměstnanci,</a:t>
            </a:r>
          </a:p>
          <a:p>
            <a:pPr lvl="1" eaLnBrk="1" hangingPunct="1">
              <a:lnSpc>
                <a:spcPct val="90000"/>
              </a:lnSpc>
              <a:defRPr/>
            </a:pPr>
            <a:r>
              <a:rPr lang="cs-CZ" dirty="0">
                <a:solidFill>
                  <a:schemeClr val="tx1"/>
                </a:solidFill>
              </a:rPr>
              <a:t>Samostatná i přenesená působnost</a:t>
            </a:r>
          </a:p>
          <a:p>
            <a:pPr lvl="1" eaLnBrk="1" hangingPunct="1">
              <a:lnSpc>
                <a:spcPct val="90000"/>
              </a:lnSpc>
              <a:defRPr/>
            </a:pPr>
            <a:r>
              <a:rPr lang="cs-CZ" dirty="0">
                <a:solidFill>
                  <a:schemeClr val="tx1"/>
                </a:solidFill>
              </a:rPr>
              <a:t>Označování písemností, razítka</a:t>
            </a:r>
          </a:p>
          <a:p>
            <a:pPr eaLnBrk="1" hangingPunct="1">
              <a:lnSpc>
                <a:spcPct val="90000"/>
              </a:lnSpc>
              <a:defRPr/>
            </a:pPr>
            <a:r>
              <a:rPr lang="cs-CZ" dirty="0">
                <a:solidFill>
                  <a:schemeClr val="tx1"/>
                </a:solidFill>
              </a:rPr>
              <a:t>Výbory zastupitelstva</a:t>
            </a:r>
          </a:p>
          <a:p>
            <a:pPr lvl="1" eaLnBrk="1" hangingPunct="1">
              <a:lnSpc>
                <a:spcPct val="90000"/>
              </a:lnSpc>
              <a:defRPr/>
            </a:pPr>
            <a:r>
              <a:rPr lang="cs-CZ" dirty="0">
                <a:solidFill>
                  <a:schemeClr val="tx1"/>
                </a:solidFill>
              </a:rPr>
              <a:t>Vždy finanční a kontrolní – 2 výbory</a:t>
            </a:r>
          </a:p>
          <a:p>
            <a:pPr eaLnBrk="1" hangingPunct="1">
              <a:lnSpc>
                <a:spcPct val="90000"/>
              </a:lnSpc>
              <a:defRPr/>
            </a:pPr>
            <a:r>
              <a:rPr lang="cs-CZ" dirty="0">
                <a:solidFill>
                  <a:schemeClr val="tx1"/>
                </a:solidFill>
              </a:rPr>
              <a:t>Komise rady</a:t>
            </a:r>
          </a:p>
          <a:p>
            <a:pPr eaLnBrk="1" hangingPunct="1">
              <a:lnSpc>
                <a:spcPct val="90000"/>
              </a:lnSpc>
              <a:defRPr/>
            </a:pPr>
            <a:r>
              <a:rPr lang="cs-CZ" dirty="0">
                <a:solidFill>
                  <a:schemeClr val="tx1"/>
                </a:solidFill>
              </a:rPr>
              <a:t>Dozor a kontrola</a:t>
            </a:r>
          </a:p>
          <a:p>
            <a:pPr lvl="1" eaLnBrk="1" hangingPunct="1">
              <a:lnSpc>
                <a:spcPct val="90000"/>
              </a:lnSpc>
              <a:defRPr/>
            </a:pPr>
            <a:r>
              <a:rPr lang="cs-CZ" dirty="0">
                <a:solidFill>
                  <a:schemeClr val="tx1"/>
                </a:solidFill>
              </a:rPr>
              <a:t>samostatná působnost – MV</a:t>
            </a:r>
          </a:p>
          <a:p>
            <a:pPr lvl="1" eaLnBrk="1" hangingPunct="1">
              <a:lnSpc>
                <a:spcPct val="90000"/>
              </a:lnSpc>
              <a:defRPr/>
            </a:pPr>
            <a:r>
              <a:rPr lang="cs-CZ" dirty="0">
                <a:solidFill>
                  <a:schemeClr val="tx1"/>
                </a:solidFill>
              </a:rPr>
              <a:t>přenesená působnost – KÚ</a:t>
            </a:r>
          </a:p>
          <a:p>
            <a:pPr algn="ctr" eaLnBrk="1" hangingPunct="1">
              <a:lnSpc>
                <a:spcPct val="90000"/>
              </a:lnSpc>
              <a:buFontTx/>
              <a:buNone/>
              <a:defRPr/>
            </a:pPr>
            <a:endParaRPr lang="cs-CZ" dirty="0">
              <a:solidFill>
                <a:schemeClr val="tx1"/>
              </a:solidFill>
            </a:endParaRPr>
          </a:p>
          <a:p>
            <a:pPr eaLnBrk="1" hangingPunct="1">
              <a:lnSpc>
                <a:spcPct val="90000"/>
              </a:lnSpc>
              <a:defRPr/>
            </a:pPr>
            <a:endParaRPr lang="cs-CZ" dirty="0">
              <a:solidFill>
                <a:schemeClr val="tx1"/>
              </a:solidFill>
            </a:endParaRPr>
          </a:p>
          <a:p>
            <a:pPr eaLnBrk="1" hangingPunct="1">
              <a:lnSpc>
                <a:spcPct val="90000"/>
              </a:lnSpc>
              <a:defRPr/>
            </a:pPr>
            <a:endParaRPr lang="cs-CZ" dirty="0">
              <a:solidFill>
                <a:srgbClr val="FFFF00"/>
              </a:solidFill>
            </a:endParaRPr>
          </a:p>
        </p:txBody>
      </p:sp>
      <p:sp>
        <p:nvSpPr>
          <p:cNvPr id="6" name="Zástupný symbol pro zápatí 5">
            <a:extLst>
              <a:ext uri="{FF2B5EF4-FFF2-40B4-BE49-F238E27FC236}">
                <a16:creationId xmlns:a16="http://schemas.microsoft.com/office/drawing/2014/main" id="{A328B10D-615F-45E0-BE1F-ED3298EB5E8C}"/>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764AD103-BB98-402C-8EC4-FC84D762FB5B}"/>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4BCFEE4C-EA67-4059-A6D9-4DEF21D05910}"/>
              </a:ext>
            </a:extLst>
          </p:cNvPr>
          <p:cNvSpPr>
            <a:spLocks noGrp="1"/>
          </p:cNvSpPr>
          <p:nvPr>
            <p:ph type="sldNum" sz="quarter" idx="12"/>
          </p:nvPr>
        </p:nvSpPr>
        <p:spPr/>
        <p:txBody>
          <a:bodyPr/>
          <a:lstStyle/>
          <a:p>
            <a:fld id="{E2513053-D514-8448-BD9B-6AC86BD996A2}" type="slidenum">
              <a:rPr lang="cs-CZ" smtClean="0"/>
              <a:t>6</a:t>
            </a:fld>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070F80B-F303-455E-8955-70DCD9809499}"/>
              </a:ext>
            </a:extLst>
          </p:cNvPr>
          <p:cNvSpPr>
            <a:spLocks noGrp="1" noChangeArrowheads="1"/>
          </p:cNvSpPr>
          <p:nvPr>
            <p:ph type="title"/>
          </p:nvPr>
        </p:nvSpPr>
        <p:spPr>
          <a:xfrm>
            <a:off x="1981200" y="292101"/>
            <a:ext cx="8229600" cy="760413"/>
          </a:xfrm>
        </p:spPr>
        <p:txBody>
          <a:bodyPr>
            <a:normAutofit/>
          </a:bodyPr>
          <a:lstStyle/>
          <a:p>
            <a:pPr algn="ctr" eaLnBrk="1" hangingPunct="1">
              <a:defRPr/>
            </a:pPr>
            <a:r>
              <a:rPr lang="cs-CZ" sz="4000" dirty="0">
                <a:solidFill>
                  <a:schemeClr val="hlink"/>
                </a:solidFill>
              </a:rPr>
              <a:t>Zákon o obcích</a:t>
            </a:r>
          </a:p>
        </p:txBody>
      </p:sp>
      <p:sp>
        <p:nvSpPr>
          <p:cNvPr id="101379" name="Rectangle 3">
            <a:extLst>
              <a:ext uri="{FF2B5EF4-FFF2-40B4-BE49-F238E27FC236}">
                <a16:creationId xmlns:a16="http://schemas.microsoft.com/office/drawing/2014/main" id="{C62A0627-EF76-4D9E-B86B-3D05E60FFDD3}"/>
              </a:ext>
            </a:extLst>
          </p:cNvPr>
          <p:cNvSpPr>
            <a:spLocks noGrp="1" noChangeArrowheads="1"/>
          </p:cNvSpPr>
          <p:nvPr>
            <p:ph type="body" idx="1"/>
          </p:nvPr>
        </p:nvSpPr>
        <p:spPr>
          <a:xfrm>
            <a:off x="1524000" y="857251"/>
            <a:ext cx="9144000" cy="5884863"/>
          </a:xfrm>
        </p:spPr>
        <p:txBody>
          <a:bodyPr/>
          <a:lstStyle/>
          <a:p>
            <a:pPr algn="just" eaLnBrk="1" hangingPunct="1">
              <a:defRPr/>
            </a:pPr>
            <a:endParaRPr lang="cs-CZ" sz="1700" b="1" dirty="0">
              <a:solidFill>
                <a:srgbClr val="FFFF00"/>
              </a:solidFill>
            </a:endParaRPr>
          </a:p>
          <a:p>
            <a:pPr algn="just" eaLnBrk="1" hangingPunct="1">
              <a:defRPr/>
            </a:pPr>
            <a:r>
              <a:rPr lang="cs-CZ" sz="2000" b="1" dirty="0">
                <a:solidFill>
                  <a:schemeClr val="tx1"/>
                </a:solidFill>
              </a:rPr>
              <a:t>POZOR - § 39 - Záměr obce prodat, směnit, darovat, pronajmout, propachtovat nebo vypůjčit hmotnou nemovitou věc nebo právo stavby anebo je přenechat jako výprosu a záměr obce smluvně zřídit právo stavby k pozemku ve vlastnictví obce obec zveřejní po dobu nejméně 15 dnů před rozhodnutím v příslušném orgánu obce vyvěšením na úřední desce obecního úřadu, aby se k němu mohli zájemci vyjádřit a předložit své nabídky. Záměr může obec též zveřejnit způsobem v místě obvyklým. </a:t>
            </a:r>
            <a:r>
              <a:rPr lang="cs-CZ" sz="2000" b="1" u="sng" dirty="0">
                <a:solidFill>
                  <a:schemeClr val="accent1"/>
                </a:solidFill>
              </a:rPr>
              <a:t>Pokud obec záměr nezveřejní, je právní jednání neplatné.</a:t>
            </a:r>
            <a:r>
              <a:rPr lang="cs-CZ" sz="2000" b="1" dirty="0">
                <a:solidFill>
                  <a:schemeClr val="tx1"/>
                </a:solidFill>
              </a:rPr>
              <a:t> Nemovitá věc se v záměru označí údaji podle zvláštního zákona platnými ke dni zveřejnění záměru.</a:t>
            </a:r>
            <a:endParaRPr lang="cs-CZ" sz="1700" b="1" dirty="0">
              <a:solidFill>
                <a:schemeClr val="tx1"/>
              </a:solidFill>
            </a:endParaRPr>
          </a:p>
          <a:p>
            <a:pPr lvl="1" algn="just" eaLnBrk="1" hangingPunct="1">
              <a:defRPr/>
            </a:pPr>
            <a:r>
              <a:rPr lang="cs-CZ" sz="1800" b="1" i="1" dirty="0">
                <a:solidFill>
                  <a:schemeClr val="tx1"/>
                </a:solidFill>
              </a:rPr>
              <a:t>Při úplatném převodu majetku se cena sjednává zpravidla ve výši, která je v daném místě a čase obvyklá, nejde-li o cenu regulovanou státem. Odchylka od ceny obvyklé musí být zdůvodněna, jde-li o cenu nižší než obvyklou. </a:t>
            </a:r>
            <a:r>
              <a:rPr lang="cs-CZ" sz="1800" b="1" i="1" u="sng" dirty="0">
                <a:solidFill>
                  <a:schemeClr val="accent1"/>
                </a:solidFill>
              </a:rPr>
              <a:t>Není-li odchylka od ceny obvyklé zdůvodněna, je právní jednání neplatné.</a:t>
            </a:r>
          </a:p>
          <a:p>
            <a:pPr lvl="1" algn="just" eaLnBrk="1" hangingPunct="1">
              <a:defRPr/>
            </a:pPr>
            <a:r>
              <a:rPr lang="cs-CZ" sz="1800" b="1" i="1" dirty="0">
                <a:solidFill>
                  <a:schemeClr val="tx1"/>
                </a:solidFill>
              </a:rPr>
              <a:t>Ustanovení odstavce 1 se nepoužije, jde-li o pronájem bytů nebo hrobových míst anebo o pronájem, pacht nebo výpůjčku majetku obce na dobu kratší než 30 dnů nebo jde-li o pronájem, pacht, výprosu nebo výpůjčku právnické osobě zřízené nebo založené obcí nebo právnické osobě, kterou obec ovládá.</a:t>
            </a:r>
          </a:p>
          <a:p>
            <a:pPr algn="just" eaLnBrk="1" hangingPunct="1">
              <a:defRPr/>
            </a:pPr>
            <a:endParaRPr lang="cs-CZ" sz="1700" b="1" u="sng" dirty="0">
              <a:solidFill>
                <a:srgbClr val="FF0000"/>
              </a:solidFill>
            </a:endParaRPr>
          </a:p>
        </p:txBody>
      </p:sp>
      <p:sp>
        <p:nvSpPr>
          <p:cNvPr id="6" name="Zástupný symbol pro zápatí 5">
            <a:extLst>
              <a:ext uri="{FF2B5EF4-FFF2-40B4-BE49-F238E27FC236}">
                <a16:creationId xmlns:a16="http://schemas.microsoft.com/office/drawing/2014/main" id="{F891166C-4A3A-4CF9-8FB0-AAF0DA523E2F}"/>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858614EB-88F9-4277-84F5-7255096AEC55}"/>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5DB65FAE-1572-4962-B8ED-45CA6E410B0F}"/>
              </a:ext>
            </a:extLst>
          </p:cNvPr>
          <p:cNvSpPr>
            <a:spLocks noGrp="1"/>
          </p:cNvSpPr>
          <p:nvPr>
            <p:ph type="sldNum" sz="quarter" idx="12"/>
          </p:nvPr>
        </p:nvSpPr>
        <p:spPr/>
        <p:txBody>
          <a:bodyPr/>
          <a:lstStyle/>
          <a:p>
            <a:fld id="{E2513053-D514-8448-BD9B-6AC86BD996A2}" type="slidenum">
              <a:rPr lang="cs-CZ" smtClean="0"/>
              <a:t>7</a:t>
            </a:fld>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AA154-D3A8-45C1-9219-94906B07E613}"/>
              </a:ext>
            </a:extLst>
          </p:cNvPr>
          <p:cNvSpPr>
            <a:spLocks noGrp="1"/>
          </p:cNvSpPr>
          <p:nvPr>
            <p:ph type="title"/>
          </p:nvPr>
        </p:nvSpPr>
        <p:spPr>
          <a:xfrm>
            <a:off x="1981200" y="28575"/>
            <a:ext cx="8229600" cy="838200"/>
          </a:xfrm>
        </p:spPr>
        <p:txBody>
          <a:bodyPr>
            <a:normAutofit/>
          </a:bodyPr>
          <a:lstStyle/>
          <a:p>
            <a:pPr algn="ctr">
              <a:defRPr/>
            </a:pPr>
            <a:r>
              <a:rPr lang="cs-CZ" sz="4000" dirty="0">
                <a:solidFill>
                  <a:schemeClr val="hlink"/>
                </a:solidFill>
              </a:rPr>
              <a:t>Zákon o obcích</a:t>
            </a:r>
          </a:p>
        </p:txBody>
      </p:sp>
      <p:sp>
        <p:nvSpPr>
          <p:cNvPr id="3" name="Zástupný symbol pro obsah 2">
            <a:extLst>
              <a:ext uri="{FF2B5EF4-FFF2-40B4-BE49-F238E27FC236}">
                <a16:creationId xmlns:a16="http://schemas.microsoft.com/office/drawing/2014/main" id="{406237C9-A6B7-481D-B7CD-C3F6C793639F}"/>
              </a:ext>
            </a:extLst>
          </p:cNvPr>
          <p:cNvSpPr>
            <a:spLocks noGrp="1"/>
          </p:cNvSpPr>
          <p:nvPr>
            <p:ph idx="1"/>
          </p:nvPr>
        </p:nvSpPr>
        <p:spPr>
          <a:xfrm>
            <a:off x="1856509" y="1032641"/>
            <a:ext cx="8229600" cy="5519737"/>
          </a:xfrm>
        </p:spPr>
        <p:txBody>
          <a:bodyPr/>
          <a:lstStyle/>
          <a:p>
            <a:pPr algn="just" eaLnBrk="1" hangingPunct="1">
              <a:defRPr/>
            </a:pPr>
            <a:r>
              <a:rPr lang="cs-CZ" sz="2000" b="1" dirty="0">
                <a:solidFill>
                  <a:schemeClr val="tx1"/>
                </a:solidFill>
              </a:rPr>
              <a:t>POZOR - § 41 –Podmiňuje-li zákon platnost právního jednání obce předchozím zveřejněním, schválením nebo souhlasem opatří se listina o tomto právním jednání doložkou, jíž bude potvrzeno, že tyto podmínky jsou splněny. Je-li listina touto doložkou obcí opatřena, má se za to, že povinnost předchozího zveřejnění, schválení nebo souhlasu byla splněna.</a:t>
            </a:r>
          </a:p>
          <a:p>
            <a:pPr algn="just" eaLnBrk="1" hangingPunct="1">
              <a:defRPr/>
            </a:pPr>
            <a:r>
              <a:rPr lang="cs-CZ" sz="2000" b="1" u="sng" dirty="0">
                <a:solidFill>
                  <a:srgbClr val="FF0000"/>
                </a:solidFill>
              </a:rPr>
              <a:t>Právní jednání, která vyžaduje schválení zastupitelstva obce, popřípadě rady obce, jsou bez tohoto schválení od neplatné.</a:t>
            </a:r>
          </a:p>
          <a:p>
            <a:pPr algn="just" eaLnBrk="1" hangingPunct="1">
              <a:defRPr/>
            </a:pPr>
            <a:endParaRPr lang="cs-CZ" sz="1700" b="1" u="sng" dirty="0">
              <a:solidFill>
                <a:srgbClr val="FF0000"/>
              </a:solidFill>
            </a:endParaRPr>
          </a:p>
          <a:p>
            <a:pPr algn="just" eaLnBrk="1" hangingPunct="1">
              <a:defRPr/>
            </a:pPr>
            <a:r>
              <a:rPr lang="cs-CZ" sz="2000" b="1" u="sng" dirty="0">
                <a:solidFill>
                  <a:schemeClr val="tx1"/>
                </a:solidFill>
              </a:rPr>
              <a:t>§ 38 odst. 1 -  Majetek obce musí být využíván účelně a hospodárně v souladu s jejími zájmy a úkoly vyplývajícími ze zákonem vymezené působnosti. Obec je povinna pečovat o zachování a rozvoj svého majetku. </a:t>
            </a:r>
            <a:r>
              <a:rPr lang="cs-CZ" sz="2000" b="1" u="sng" dirty="0">
                <a:solidFill>
                  <a:srgbClr val="FF0000"/>
                </a:solidFill>
              </a:rPr>
              <a:t>Porušením povinností stanovených ve větě první a druhé není takové nakládání s majetkem obce, které sleduje jiný důležitý zájem obce, který je řádně odůvodněn.</a:t>
            </a:r>
          </a:p>
          <a:p>
            <a:pPr>
              <a:defRPr/>
            </a:pPr>
            <a:endParaRPr lang="cs-CZ" sz="2000" dirty="0"/>
          </a:p>
        </p:txBody>
      </p:sp>
      <p:sp>
        <p:nvSpPr>
          <p:cNvPr id="4" name="Zástupný symbol pro zápatí 3">
            <a:extLst>
              <a:ext uri="{FF2B5EF4-FFF2-40B4-BE49-F238E27FC236}">
                <a16:creationId xmlns:a16="http://schemas.microsoft.com/office/drawing/2014/main" id="{FFE04516-DCE2-42FE-B9DA-F6F626F03CEF}"/>
              </a:ext>
            </a:extLst>
          </p:cNvPr>
          <p:cNvSpPr>
            <a:spLocks noGrp="1"/>
          </p:cNvSpPr>
          <p:nvPr>
            <p:ph type="ftr" sz="quarter" idx="11"/>
          </p:nvPr>
        </p:nvSpPr>
        <p:spPr/>
        <p:txBody>
          <a:bodyPr/>
          <a:lstStyle/>
          <a:p>
            <a:pPr>
              <a:defRPr/>
            </a:pPr>
            <a:r>
              <a:rPr lang="cs-CZ"/>
              <a:t>©Všechna práva vyhrazena</a:t>
            </a:r>
          </a:p>
        </p:txBody>
      </p:sp>
      <p:sp>
        <p:nvSpPr>
          <p:cNvPr id="5" name="Zástupný symbol pro datum 4">
            <a:extLst>
              <a:ext uri="{FF2B5EF4-FFF2-40B4-BE49-F238E27FC236}">
                <a16:creationId xmlns:a16="http://schemas.microsoft.com/office/drawing/2014/main" id="{7235799D-FC9A-4045-9284-922E283E7712}"/>
              </a:ext>
            </a:extLst>
          </p:cNvPr>
          <p:cNvSpPr>
            <a:spLocks noGrp="1"/>
          </p:cNvSpPr>
          <p:nvPr>
            <p:ph type="dt" sz="half" idx="10"/>
          </p:nvPr>
        </p:nvSpPr>
        <p:spPr/>
        <p:txBody>
          <a:bodyPr/>
          <a:lstStyle/>
          <a:p>
            <a:r>
              <a:rPr lang="cs-CZ"/>
              <a:t>2023</a:t>
            </a:r>
          </a:p>
        </p:txBody>
      </p:sp>
      <p:sp>
        <p:nvSpPr>
          <p:cNvPr id="6" name="Zástupný symbol pro číslo snímku 5">
            <a:extLst>
              <a:ext uri="{FF2B5EF4-FFF2-40B4-BE49-F238E27FC236}">
                <a16:creationId xmlns:a16="http://schemas.microsoft.com/office/drawing/2014/main" id="{24C5C8E3-5BD3-4AF8-9325-D2521D598286}"/>
              </a:ext>
            </a:extLst>
          </p:cNvPr>
          <p:cNvSpPr>
            <a:spLocks noGrp="1"/>
          </p:cNvSpPr>
          <p:nvPr>
            <p:ph type="sldNum" sz="quarter" idx="12"/>
          </p:nvPr>
        </p:nvSpPr>
        <p:spPr/>
        <p:txBody>
          <a:bodyPr/>
          <a:lstStyle/>
          <a:p>
            <a:fld id="{E2513053-D514-8448-BD9B-6AC86BD996A2}" type="slidenum">
              <a:rPr lang="cs-CZ" smtClean="0"/>
              <a:t>8</a:t>
            </a:fld>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FE8CDF43-FA8E-4C1D-A669-2D7457170916}"/>
              </a:ext>
            </a:extLst>
          </p:cNvPr>
          <p:cNvSpPr>
            <a:spLocks noGrp="1" noChangeArrowheads="1"/>
          </p:cNvSpPr>
          <p:nvPr>
            <p:ph type="body" idx="1"/>
          </p:nvPr>
        </p:nvSpPr>
        <p:spPr>
          <a:xfrm>
            <a:off x="1457325" y="1573214"/>
            <a:ext cx="9144000" cy="5589587"/>
          </a:xfrm>
        </p:spPr>
        <p:txBody>
          <a:bodyPr/>
          <a:lstStyle/>
          <a:p>
            <a:pPr eaLnBrk="1" hangingPunct="1">
              <a:defRPr/>
            </a:pPr>
            <a:r>
              <a:rPr lang="cs-CZ" dirty="0">
                <a:solidFill>
                  <a:schemeClr val="tx1"/>
                </a:solidFill>
              </a:rPr>
              <a:t>Účelné využívání majetku - § 38 odst. 1</a:t>
            </a:r>
          </a:p>
          <a:p>
            <a:pPr eaLnBrk="1" hangingPunct="1">
              <a:defRPr/>
            </a:pPr>
            <a:r>
              <a:rPr lang="cs-CZ" dirty="0">
                <a:solidFill>
                  <a:schemeClr val="tx1"/>
                </a:solidFill>
              </a:rPr>
              <a:t>Zákaz ručení za závazky – s výjimkami - § 38 odst. 3</a:t>
            </a:r>
          </a:p>
          <a:p>
            <a:pPr eaLnBrk="1" hangingPunct="1">
              <a:defRPr/>
            </a:pPr>
            <a:r>
              <a:rPr lang="cs-CZ" dirty="0">
                <a:solidFill>
                  <a:schemeClr val="tx1"/>
                </a:solidFill>
              </a:rPr>
              <a:t>Stát neručí za závazky obce - § 38 odst. 5</a:t>
            </a:r>
          </a:p>
          <a:p>
            <a:pPr eaLnBrk="1" hangingPunct="1">
              <a:defRPr/>
            </a:pPr>
            <a:r>
              <a:rPr lang="cs-CZ" dirty="0">
                <a:solidFill>
                  <a:schemeClr val="tx1"/>
                </a:solidFill>
              </a:rPr>
              <a:t>Zákon č. 250/2000 Sb. – tzv. malá rozpočtová pravidla</a:t>
            </a:r>
          </a:p>
          <a:p>
            <a:pPr eaLnBrk="1" hangingPunct="1">
              <a:defRPr/>
            </a:pPr>
            <a:r>
              <a:rPr lang="cs-CZ" dirty="0">
                <a:solidFill>
                  <a:schemeClr val="tx1"/>
                </a:solidFill>
              </a:rPr>
              <a:t>Finanční kontrola – zákon č. 320/2001 Sb.</a:t>
            </a:r>
          </a:p>
          <a:p>
            <a:pPr eaLnBrk="1" hangingPunct="1">
              <a:defRPr/>
            </a:pPr>
            <a:r>
              <a:rPr lang="cs-CZ" dirty="0">
                <a:solidFill>
                  <a:schemeClr val="tx1"/>
                </a:solidFill>
              </a:rPr>
              <a:t>Přezkum hospodaření – auditor nebo krajský úřad</a:t>
            </a:r>
          </a:p>
          <a:p>
            <a:pPr eaLnBrk="1" hangingPunct="1">
              <a:defRPr/>
            </a:pPr>
            <a:endParaRPr lang="cs-CZ" dirty="0">
              <a:solidFill>
                <a:srgbClr val="FFFF00"/>
              </a:solidFill>
            </a:endParaRPr>
          </a:p>
        </p:txBody>
      </p:sp>
      <p:sp>
        <p:nvSpPr>
          <p:cNvPr id="102405" name="Rectangle 5">
            <a:extLst>
              <a:ext uri="{FF2B5EF4-FFF2-40B4-BE49-F238E27FC236}">
                <a16:creationId xmlns:a16="http://schemas.microsoft.com/office/drawing/2014/main" id="{777256DF-584B-4B4E-B2F3-905314A10D79}"/>
              </a:ext>
            </a:extLst>
          </p:cNvPr>
          <p:cNvSpPr>
            <a:spLocks noChangeArrowheads="1"/>
          </p:cNvSpPr>
          <p:nvPr/>
        </p:nvSpPr>
        <p:spPr bwMode="auto">
          <a:xfrm>
            <a:off x="3722424" y="357189"/>
            <a:ext cx="3961341" cy="707886"/>
          </a:xfrm>
          <a:prstGeom prst="rect">
            <a:avLst/>
          </a:prstGeom>
          <a:noFill/>
          <a:ln w="9525" algn="ctr">
            <a:noFill/>
            <a:miter lim="800000"/>
            <a:headEnd/>
            <a:tailEnd/>
          </a:ln>
          <a:effectLst/>
        </p:spPr>
        <p:txBody>
          <a:bodyPr wrap="none">
            <a:spAutoFit/>
          </a:bodyPr>
          <a:lstStyle/>
          <a:p>
            <a:pPr algn="ctr" eaLnBrk="1" hangingPunct="1">
              <a:defRPr/>
            </a:pPr>
            <a:r>
              <a:rPr lang="cs-CZ" sz="4000" dirty="0">
                <a:solidFill>
                  <a:schemeClr val="hlink"/>
                </a:solidFill>
                <a:latin typeface="+mj-lt"/>
              </a:rPr>
              <a:t>Hospodaření obcí</a:t>
            </a:r>
            <a:endParaRPr lang="cs-CZ" sz="4000" dirty="0">
              <a:solidFill>
                <a:schemeClr val="hlink"/>
              </a:solidFill>
              <a:effectLst>
                <a:outerShdw blurRad="38100" dist="38100" dir="2700000" algn="tl">
                  <a:srgbClr val="000000"/>
                </a:outerShdw>
              </a:effectLst>
              <a:latin typeface="+mj-lt"/>
            </a:endParaRPr>
          </a:p>
        </p:txBody>
      </p:sp>
      <p:sp>
        <p:nvSpPr>
          <p:cNvPr id="6" name="Zástupný symbol pro zápatí 5">
            <a:extLst>
              <a:ext uri="{FF2B5EF4-FFF2-40B4-BE49-F238E27FC236}">
                <a16:creationId xmlns:a16="http://schemas.microsoft.com/office/drawing/2014/main" id="{B9C4DA6B-B7D5-4C23-BD21-F735118923EA}"/>
              </a:ext>
            </a:extLst>
          </p:cNvPr>
          <p:cNvSpPr>
            <a:spLocks noGrp="1"/>
          </p:cNvSpPr>
          <p:nvPr>
            <p:ph type="ftr" sz="quarter" idx="11"/>
          </p:nvPr>
        </p:nvSpPr>
        <p:spPr/>
        <p:txBody>
          <a:bodyPr/>
          <a:lstStyle/>
          <a:p>
            <a:pPr>
              <a:defRPr/>
            </a:pPr>
            <a:r>
              <a:rPr lang="cs-CZ"/>
              <a:t>©Všechna práva vyhrazena</a:t>
            </a:r>
          </a:p>
        </p:txBody>
      </p:sp>
      <p:sp>
        <p:nvSpPr>
          <p:cNvPr id="2" name="Zástupný symbol pro datum 1">
            <a:extLst>
              <a:ext uri="{FF2B5EF4-FFF2-40B4-BE49-F238E27FC236}">
                <a16:creationId xmlns:a16="http://schemas.microsoft.com/office/drawing/2014/main" id="{0E62F0E9-5DA4-40DC-8C3C-93769EF7D5D6}"/>
              </a:ext>
            </a:extLst>
          </p:cNvPr>
          <p:cNvSpPr>
            <a:spLocks noGrp="1"/>
          </p:cNvSpPr>
          <p:nvPr>
            <p:ph type="dt" sz="half" idx="10"/>
          </p:nvPr>
        </p:nvSpPr>
        <p:spPr/>
        <p:txBody>
          <a:bodyPr/>
          <a:lstStyle/>
          <a:p>
            <a:r>
              <a:rPr lang="cs-CZ"/>
              <a:t>2023</a:t>
            </a:r>
          </a:p>
        </p:txBody>
      </p:sp>
      <p:sp>
        <p:nvSpPr>
          <p:cNvPr id="3" name="Zástupný symbol pro číslo snímku 2">
            <a:extLst>
              <a:ext uri="{FF2B5EF4-FFF2-40B4-BE49-F238E27FC236}">
                <a16:creationId xmlns:a16="http://schemas.microsoft.com/office/drawing/2014/main" id="{214E8A0E-ACFC-421A-92E6-DCC7FAE6AF3D}"/>
              </a:ext>
            </a:extLst>
          </p:cNvPr>
          <p:cNvSpPr>
            <a:spLocks noGrp="1"/>
          </p:cNvSpPr>
          <p:nvPr>
            <p:ph type="sldNum" sz="quarter" idx="12"/>
          </p:nvPr>
        </p:nvSpPr>
        <p:spPr/>
        <p:txBody>
          <a:bodyPr/>
          <a:lstStyle/>
          <a:p>
            <a:fld id="{E2513053-D514-8448-BD9B-6AC86BD996A2}" type="slidenum">
              <a:rPr lang="cs-CZ" smtClean="0"/>
              <a:t>9</a:t>
            </a:fld>
            <a:endParaRPr lang="cs-CZ"/>
          </a:p>
        </p:txBody>
      </p:sp>
    </p:spTree>
  </p:cSld>
  <p:clrMapOvr>
    <a:masterClrMapping/>
  </p:clrMapOvr>
</p:sld>
</file>

<file path=ppt/theme/theme1.xml><?xml version="1.0" encoding="utf-8"?>
<a:theme xmlns:a="http://schemas.openxmlformats.org/drawingml/2006/main" name="Motiv Office">
  <a:themeElements>
    <a:clrScheme name="Barvy KHK">
      <a:dk1>
        <a:srgbClr val="2B2B82"/>
      </a:dk1>
      <a:lt1>
        <a:srgbClr val="FFFFFF"/>
      </a:lt1>
      <a:dk2>
        <a:srgbClr val="2B2B82"/>
      </a:dk2>
      <a:lt2>
        <a:srgbClr val="E6E6E6"/>
      </a:lt2>
      <a:accent1>
        <a:srgbClr val="C3001E"/>
      </a:accent1>
      <a:accent2>
        <a:srgbClr val="9D9DA1"/>
      </a:accent2>
      <a:accent3>
        <a:srgbClr val="2B2B82"/>
      </a:accent3>
      <a:accent4>
        <a:srgbClr val="549534"/>
      </a:accent4>
      <a:accent5>
        <a:srgbClr val="FBB824"/>
      </a:accent5>
      <a:accent6>
        <a:srgbClr val="EA3C95"/>
      </a:accent6>
      <a:hlink>
        <a:srgbClr val="2B2B82"/>
      </a:hlink>
      <a:folHlink>
        <a:srgbClr val="2B2B8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2" id="{621A0F06-C68C-6B40-B2FD-73B32FF8D7D1}" vid="{E4057F24-EDAB-2B48-9201-95E380ABC8A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rvy KHK">
    <a:dk1>
      <a:srgbClr val="2B2B82"/>
    </a:dk1>
    <a:lt1>
      <a:srgbClr val="FFFFFF"/>
    </a:lt1>
    <a:dk2>
      <a:srgbClr val="2B2B82"/>
    </a:dk2>
    <a:lt2>
      <a:srgbClr val="E6E6E6"/>
    </a:lt2>
    <a:accent1>
      <a:srgbClr val="C3001E"/>
    </a:accent1>
    <a:accent2>
      <a:srgbClr val="9D9DA1"/>
    </a:accent2>
    <a:accent3>
      <a:srgbClr val="2B2B82"/>
    </a:accent3>
    <a:accent4>
      <a:srgbClr val="549534"/>
    </a:accent4>
    <a:accent5>
      <a:srgbClr val="FBB824"/>
    </a:accent5>
    <a:accent6>
      <a:srgbClr val="EA3C95"/>
    </a:accent6>
    <a:hlink>
      <a:srgbClr val="2B2B82"/>
    </a:hlink>
    <a:folHlink>
      <a:srgbClr val="2B2B82"/>
    </a:folHlink>
  </a:clrScheme>
</a:themeOverride>
</file>

<file path=docProps/app.xml><?xml version="1.0" encoding="utf-8"?>
<Properties xmlns="http://schemas.openxmlformats.org/officeDocument/2006/extended-properties" xmlns:vt="http://schemas.openxmlformats.org/officeDocument/2006/docPropsVTypes">
  <Template/>
  <TotalTime>758</TotalTime>
  <Words>3882</Words>
  <Application>Microsoft Office PowerPoint</Application>
  <PresentationFormat>Širokoúhlá obrazovka</PresentationFormat>
  <Paragraphs>460</Paragraphs>
  <Slides>34</Slides>
  <Notes>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34</vt:i4>
      </vt:variant>
    </vt:vector>
  </HeadingPairs>
  <TitlesOfParts>
    <vt:vector size="44" baseType="lpstr">
      <vt:lpstr>Arial</vt:lpstr>
      <vt:lpstr>Calibri</vt:lpstr>
      <vt:lpstr>Franklin Gothic Book</vt:lpstr>
      <vt:lpstr>Franklin Gothic Medium</vt:lpstr>
      <vt:lpstr>Palace Script MT</vt:lpstr>
      <vt:lpstr>System Font Regular</vt:lpstr>
      <vt:lpstr>Tahoma</vt:lpstr>
      <vt:lpstr>Times New Roman</vt:lpstr>
      <vt:lpstr>Wingdings</vt:lpstr>
      <vt:lpstr>Motiv Office</vt:lpstr>
      <vt:lpstr> Zákon o obcích a související</vt:lpstr>
      <vt:lpstr>Zákon o obcích</vt:lpstr>
      <vt:lpstr>    Zákon o obcích</vt:lpstr>
      <vt:lpstr>     Zákon o obcích</vt:lpstr>
      <vt:lpstr>Zákon o obcích</vt:lpstr>
      <vt:lpstr> Zákon o obcích</vt:lpstr>
      <vt:lpstr>Zákon o obcích</vt:lpstr>
      <vt:lpstr>Zákon o obcích</vt:lpstr>
      <vt:lpstr>Prezentace aplikace PowerPoint</vt:lpstr>
      <vt:lpstr>Prezentace aplikace PowerPoint</vt:lpstr>
      <vt:lpstr>Ochrana osobních údajů</vt:lpstr>
      <vt:lpstr>Ochrana osobních údajů</vt:lpstr>
      <vt:lpstr>Prezentace aplikace PowerPoint</vt:lpstr>
      <vt:lpstr>Střet zájmů</vt:lpstr>
      <vt:lpstr>Střet zájmů</vt:lpstr>
      <vt:lpstr>Střet zájmů</vt:lpstr>
      <vt:lpstr>Přehled veřejných funkcionářů z řad starostů, místostarostů, členů rady a členů zastupitelstva dle jednotlivých typů obcí níže.  </vt:lpstr>
      <vt:lpstr>Střet zájmů</vt:lpstr>
      <vt:lpstr>Střet zájmů</vt:lpstr>
      <vt:lpstr>Střet zájmů</vt:lpstr>
      <vt:lpstr>Střet zájmů – oznámení o činnostech a majetku</vt:lpstr>
      <vt:lpstr>Střet zájmů – oznámení o závazcích</vt:lpstr>
      <vt:lpstr>Prezentace aplikace PowerPoint</vt:lpstr>
      <vt:lpstr>Střet zájmů </vt:lpstr>
      <vt:lpstr>Poznatky z praxe – střet zájmů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Dotazy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Veřejná vyhláška</dc:title>
  <dc:creator>Adámek Petr Mgr.</dc:creator>
  <cp:lastModifiedBy>Adámek Petr Mgr.</cp:lastModifiedBy>
  <cp:revision>67</cp:revision>
  <cp:lastPrinted>2023-03-28T04:36:26Z</cp:lastPrinted>
  <dcterms:created xsi:type="dcterms:W3CDTF">2021-07-30T10:57:29Z</dcterms:created>
  <dcterms:modified xsi:type="dcterms:W3CDTF">2023-04-12T06:14:19Z</dcterms:modified>
</cp:coreProperties>
</file>