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5"/>
  </p:notesMasterIdLst>
  <p:handoutMasterIdLst>
    <p:handoutMasterId r:id="rId6"/>
  </p:handoutMasterIdLst>
  <p:sldIdLst>
    <p:sldId id="1785" r:id="rId2"/>
    <p:sldId id="1786" r:id="rId3"/>
    <p:sldId id="180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8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8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9" d="100"/>
          <a:sy n="159" d="100"/>
        </p:scale>
        <p:origin x="68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3D0ABB3-B508-824E-9330-D578EB41FA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11CAB2-C5D2-2640-AEBE-3DE4D2EB3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2F56-76CC-2244-9969-3BD231BC40BB}" type="datetimeFigureOut">
              <a:t>04.04.2023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07A37-2E4C-4A45-B370-BAA6DA94F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F3F6C6-389C-964B-A899-5EA4A12A0B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920A4-C4B0-3B45-B166-80304E6D202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7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BFD12-7377-AF4F-9E5D-41F7F9A57BED}" type="datetimeFigureOut">
              <a:t>04.04.2023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6F805-EB17-214F-846F-533D26B85AF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9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>
              <a:spcBef>
                <a:spcPts val="0"/>
              </a:spcBef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A6AA3-7F50-44AC-AE56-CB1086D24DC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7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>
              <a:spcBef>
                <a:spcPts val="0"/>
              </a:spcBef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A6AA3-7F50-44AC-AE56-CB1086D24DC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58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793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4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6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8039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04.04.2023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6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04.04.2023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35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04.04.2023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9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04.04.2023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6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04.04.2023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7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04.04.2023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9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04.04.2023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529" userDrawn="1">
          <p15:clr>
            <a:srgbClr val="F26B43"/>
          </p15:clr>
        </p15:guide>
        <p15:guide id="5" orient="horz" pos="3543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ytryregion.cz/starostu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ostuj.c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starostuj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5519301-9277-4E82-8029-3A8364B0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54" y="136924"/>
            <a:ext cx="7598901" cy="868957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ROZCESTNÍK PRO STAROSTY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B2134E9-16EC-4BFA-9B96-A8C866C26B41}"/>
              </a:ext>
            </a:extLst>
          </p:cNvPr>
          <p:cNvSpPr txBox="1"/>
          <p:nvPr/>
        </p:nvSpPr>
        <p:spPr>
          <a:xfrm>
            <a:off x="8452671" y="752714"/>
            <a:ext cx="322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6DB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www.chytryregion.cz/starostuj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6DB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2C2391A-B361-4380-8FA1-0176D224D082}"/>
              </a:ext>
            </a:extLst>
          </p:cNvPr>
          <p:cNvSpPr txBox="1"/>
          <p:nvPr/>
        </p:nvSpPr>
        <p:spPr>
          <a:xfrm>
            <a:off x="510686" y="2093092"/>
            <a:ext cx="104811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DŮVODY VZNIKU ANEB PROČ?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FEFE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Značný počet malých obcí na území Královéhradeckého kraje</a:t>
            </a: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V malých obcích je funkce starosty povětšinou vykonávána jako NEUVOLNĚNÁ</a:t>
            </a: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Starostové se nemohou věnovat detailnímu studiu všech aktuálních zákonů, vyhlášek, metodických pokynů a dalších předpisů, které se týkají obcí,</a:t>
            </a: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Existuje několik podobných projektů, povětšinou financovaných z dotačních prostředků, ale už se nemyslelo na jejich udržitelnost – následnou aktualizaci. </a:t>
            </a: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FEFE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CÍLOVÁ AKUPINA ANEB PRO KOHO JE ROZCESTNÍK URČENÝ?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Neuvolnění starostové malých obcí (především I. typu)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Zastupitelé malých obcí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Pracovníci obecních úřadů malých obcí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FEFE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Kdokoliv další se zájmem o veřejnou správu</a:t>
            </a: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FEFE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D658323-1B4C-4BA6-A499-8854CB855C17}"/>
              </a:ext>
            </a:extLst>
          </p:cNvPr>
          <p:cNvSpPr txBox="1"/>
          <p:nvPr/>
        </p:nvSpPr>
        <p:spPr>
          <a:xfrm>
            <a:off x="423428" y="1235744"/>
            <a:ext cx="658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bsetFont"/>
                <a:ea typeface="+mn-ea"/>
                <a:cs typeface="+mn-cs"/>
              </a:rPr>
              <a:t>je určen zejména 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FAB3C"/>
                </a:solidFill>
                <a:effectLst/>
                <a:uLnTx/>
                <a:uFillTx/>
                <a:latin typeface="subsetFont"/>
                <a:ea typeface="+mn-ea"/>
                <a:cs typeface="+mn-cs"/>
              </a:rPr>
              <a:t>starostům a místostarostům malých obcí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bsetFont"/>
                <a:ea typeface="+mn-ea"/>
                <a:cs typeface="+mn-cs"/>
              </a:rPr>
              <a:t>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bsetFont"/>
                <a:ea typeface="+mn-ea"/>
                <a:cs typeface="+mn-cs"/>
              </a:rPr>
              <a:t>(především obce I. typu).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DC7C145-1E6E-4965-94CA-91A4BFCBF59B}"/>
              </a:ext>
            </a:extLst>
          </p:cNvPr>
          <p:cNvSpPr txBox="1"/>
          <p:nvPr/>
        </p:nvSpPr>
        <p:spPr>
          <a:xfrm>
            <a:off x="9849271" y="1059115"/>
            <a:ext cx="183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6DB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www.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6DB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starostuj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6DB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.cz</a:t>
            </a:r>
          </a:p>
        </p:txBody>
      </p:sp>
    </p:spTree>
    <p:extLst>
      <p:ext uri="{BB962C8B-B14F-4D97-AF65-F5344CB8AC3E}">
        <p14:creationId xmlns:p14="http://schemas.microsoft.com/office/powerpoint/2010/main" val="92102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5519301-9277-4E82-8029-3A8364B0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457" y="136924"/>
            <a:ext cx="7372398" cy="868957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ROZCESTNÍK PRO STAROSTY</a:t>
            </a:r>
            <a:endParaRPr lang="cs-CZ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2C2391A-B361-4380-8FA1-0176D224D082}"/>
              </a:ext>
            </a:extLst>
          </p:cNvPr>
          <p:cNvSpPr txBox="1"/>
          <p:nvPr/>
        </p:nvSpPr>
        <p:spPr>
          <a:xfrm>
            <a:off x="481663" y="1428447"/>
            <a:ext cx="63920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přehledný, stručný, praktické informace bez zbytečné legislativní „omáčky“, důraz na informace týkající se hlavně malých obcí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vzory, příručky a odkazy na praktické informace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nejaktuálnější informace i přes neustálé aktualizace platné legislativy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probíhá průběžná aktualizace a doplňování aktuálních témat a novinek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/>
              </a:rPr>
              <a:t>možnost klást konkrétní dotazy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>
              <a:solidFill>
                <a:prstClr val="black"/>
              </a:solidFill>
              <a:highlight>
                <a:srgbClr val="FEFEFE"/>
              </a:highlight>
              <a:latin typeface="Calibri" panose="020F0502020204030204"/>
              <a:hlinkClick r:id="rId4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3400" dirty="0">
              <a:solidFill>
                <a:prstClr val="black"/>
              </a:solidFill>
              <a:highlight>
                <a:srgbClr val="FEFEFE"/>
              </a:highlight>
              <a:latin typeface="Calibri" panose="020F0502020204030204"/>
              <a:hlinkClick r:id="rId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3400" b="1" dirty="0">
                <a:solidFill>
                  <a:prstClr val="black"/>
                </a:solidFill>
                <a:highlight>
                  <a:srgbClr val="FEFEFE"/>
                </a:highlight>
                <a:hlinkClick r:id="rId4"/>
              </a:rPr>
              <a:t>www.starostuj.cz</a:t>
            </a:r>
            <a:r>
              <a:rPr lang="cs-CZ" sz="3400" b="1" dirty="0">
                <a:solidFill>
                  <a:prstClr val="black"/>
                </a:solidFill>
                <a:highlight>
                  <a:srgbClr val="FEFEFE"/>
                </a:highlight>
              </a:rPr>
              <a:t> </a:t>
            </a:r>
            <a:endParaRPr kumimoji="0" lang="cs-CZ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FEFE"/>
              </a:highlight>
              <a:uLnTx/>
              <a:uFillTx/>
              <a:ea typeface="+mn-ea"/>
              <a:cs typeface="+mn-cs"/>
            </a:endParaRPr>
          </a:p>
          <a:p>
            <a:pPr marL="285744" marR="0" lvl="0" indent="-28574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EFEFE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90ED82D-2AC0-4447-BC62-D3AA60B5A3FC}"/>
              </a:ext>
            </a:extLst>
          </p:cNvPr>
          <p:cNvGrpSpPr/>
          <p:nvPr/>
        </p:nvGrpSpPr>
        <p:grpSpPr>
          <a:xfrm>
            <a:off x="6873747" y="2028825"/>
            <a:ext cx="5109691" cy="4698576"/>
            <a:chOff x="5576519" y="3744301"/>
            <a:chExt cx="3244106" cy="2801417"/>
          </a:xfrm>
        </p:grpSpPr>
        <p:graphicFrame>
          <p:nvGraphicFramePr>
            <p:cNvPr id="9" name="Objekt 8">
              <a:extLst>
                <a:ext uri="{FF2B5EF4-FFF2-40B4-BE49-F238E27FC236}">
                  <a16:creationId xmlns:a16="http://schemas.microsoft.com/office/drawing/2014/main" id="{B6E412AC-9312-4E23-94B2-1FC96C3E98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76519" y="3789345"/>
            <a:ext cx="3244106" cy="2756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CorelDRAW" r:id="rId5" imgW="2999191" imgH="2547665" progId="CorelDraw.Graphic.20">
                    <p:embed/>
                  </p:oleObj>
                </mc:Choice>
                <mc:Fallback>
                  <p:oleObj name="CorelDRAW" r:id="rId5" imgW="2999191" imgH="2547665" progId="CorelDraw.Graphic.20">
                    <p:embed/>
                    <p:pic>
                      <p:nvPicPr>
                        <p:cNvPr id="7" name="Objekt 6">
                          <a:extLst>
                            <a:ext uri="{FF2B5EF4-FFF2-40B4-BE49-F238E27FC236}">
                              <a16:creationId xmlns:a16="http://schemas.microsoft.com/office/drawing/2014/main" id="{6246B15A-C5BD-7776-82A7-6724366D804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76519" y="3789345"/>
                          <a:ext cx="3244106" cy="27563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kt 9">
              <a:extLst>
                <a:ext uri="{FF2B5EF4-FFF2-40B4-BE49-F238E27FC236}">
                  <a16:creationId xmlns:a16="http://schemas.microsoft.com/office/drawing/2014/main" id="{E4E5514C-8473-405C-BD71-4831BCFCA6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336675"/>
                </p:ext>
              </p:extLst>
            </p:nvPr>
          </p:nvGraphicFramePr>
          <p:xfrm>
            <a:off x="5983200" y="3744301"/>
            <a:ext cx="2685559" cy="2797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CorelDRAW" r:id="rId7" imgW="2751675" imgH="2865256" progId="CorelDraw.Graphic.20">
                    <p:embed/>
                  </p:oleObj>
                </mc:Choice>
                <mc:Fallback>
                  <p:oleObj name="CorelDRAW" r:id="rId7" imgW="2751675" imgH="2865256" progId="CorelDraw.Graphic.20">
                    <p:embed/>
                    <p:pic>
                      <p:nvPicPr>
                        <p:cNvPr id="9" name="Objekt 8">
                          <a:extLst>
                            <a:ext uri="{FF2B5EF4-FFF2-40B4-BE49-F238E27FC236}">
                              <a16:creationId xmlns:a16="http://schemas.microsoft.com/office/drawing/2014/main" id="{C98376F5-99CA-B495-98CB-6629D5EE9ED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83200" y="3744301"/>
                          <a:ext cx="2685559" cy="27971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402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7B59E-CBF9-458C-9AD2-17917EF9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FEF2E-4AA9-493F-A967-70FA3CF3E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FC9F1F-6E25-4E42-9FC6-E8BD290A3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r="1181" b="5324"/>
          <a:stretch/>
        </p:blipFill>
        <p:spPr>
          <a:xfrm>
            <a:off x="72013" y="284741"/>
            <a:ext cx="12047974" cy="63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231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192</Words>
  <Application>Microsoft Office PowerPoint</Application>
  <PresentationFormat>Širokoúhlá obrazovka</PresentationFormat>
  <Paragraphs>28</Paragraphs>
  <Slides>3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11" baseType="lpstr">
      <vt:lpstr>Arial</vt:lpstr>
      <vt:lpstr>Calibri</vt:lpstr>
      <vt:lpstr>Franklin Gothic Book</vt:lpstr>
      <vt:lpstr>Franklin Gothic Medium</vt:lpstr>
      <vt:lpstr>subsetFont</vt:lpstr>
      <vt:lpstr>System Font Regular</vt:lpstr>
      <vt:lpstr>Motiv Office</vt:lpstr>
      <vt:lpstr>CorelDRAW</vt:lpstr>
      <vt:lpstr>ROZCESTNÍK PRO STAROSTY</vt:lpstr>
      <vt:lpstr>ROZCESTNÍK PRO STAROSTY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Veřejná vyhláška</dc:title>
  <dc:creator>Rovenská Lucie Ing.</dc:creator>
  <cp:lastModifiedBy>Adámek Petr Mgr.</cp:lastModifiedBy>
  <cp:revision>65</cp:revision>
  <dcterms:created xsi:type="dcterms:W3CDTF">2021-07-30T10:57:29Z</dcterms:created>
  <dcterms:modified xsi:type="dcterms:W3CDTF">2023-04-04T06:25:28Z</dcterms:modified>
</cp:coreProperties>
</file>